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</p:sldMasterIdLst>
  <p:notesMasterIdLst>
    <p:notesMasterId r:id="rId30"/>
  </p:notesMasterIdLst>
  <p:handoutMasterIdLst>
    <p:handoutMasterId r:id="rId31"/>
  </p:handoutMasterIdLst>
  <p:sldIdLst>
    <p:sldId id="364" r:id="rId2"/>
    <p:sldId id="256" r:id="rId3"/>
    <p:sldId id="302" r:id="rId4"/>
    <p:sldId id="299" r:id="rId5"/>
    <p:sldId id="346" r:id="rId6"/>
    <p:sldId id="347" r:id="rId7"/>
    <p:sldId id="305" r:id="rId8"/>
    <p:sldId id="345" r:id="rId9"/>
    <p:sldId id="348" r:id="rId10"/>
    <p:sldId id="363" r:id="rId11"/>
    <p:sldId id="311" r:id="rId12"/>
    <p:sldId id="342" r:id="rId13"/>
    <p:sldId id="359" r:id="rId14"/>
    <p:sldId id="349" r:id="rId15"/>
    <p:sldId id="362" r:id="rId16"/>
    <p:sldId id="358" r:id="rId17"/>
    <p:sldId id="350" r:id="rId18"/>
    <p:sldId id="351" r:id="rId19"/>
    <p:sldId id="356" r:id="rId20"/>
    <p:sldId id="357" r:id="rId21"/>
    <p:sldId id="352" r:id="rId22"/>
    <p:sldId id="353" r:id="rId23"/>
    <p:sldId id="360" r:id="rId24"/>
    <p:sldId id="354" r:id="rId25"/>
    <p:sldId id="355" r:id="rId26"/>
    <p:sldId id="361" r:id="rId27"/>
    <p:sldId id="307" r:id="rId28"/>
    <p:sldId id="344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03E1C"/>
    <a:srgbClr val="007A37"/>
    <a:srgbClr val="3856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8C5C39-C3F6-4B33-BBE9-CFE5E7910BF4}" v="140" dt="2018-05-28T02:39:21.871"/>
    <p1510:client id="{2B28FF7E-84A0-4B23-9D02-BCE1BACFB55B}" v="4" dt="2018-05-28T02:39:15.342"/>
    <p1510:client id="{6C39565F-BB16-4340-A318-F77EEED9428F}" v="24" dt="2018-05-28T02:55:07.253"/>
    <p1510:client id="{0DB7FED4-0600-41D9-80AB-3FE7051FF4A9}" v="2" dt="2018-05-28T05:59:37.539"/>
    <p1510:client id="{CFEFE210-EFE7-417F-A537-AAD80F7C6062}" v="46" dt="2018-05-28T06:54:51.652"/>
  </p1510:revLst>
</p1510:revInfo>
</file>

<file path=ppt/tableStyles.xml><?xml version="1.0" encoding="utf-8"?>
<a:tblStyleLst xmlns:a="http://schemas.openxmlformats.org/drawingml/2006/main" def="{7D14BF6E-1078-41D0-A933-B5C50C50BFCF}">
  <a:tblStyle styleId="{7D14BF6E-1078-41D0-A933-B5C50C50BFCF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6E6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6E6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Arial"/>
          <a:ea typeface="Arial"/>
          <a:cs typeface="Arial"/>
        </a:font>
        <a:schemeClr val="dk1"/>
      </a:tcTxStyle>
      <a:tcStyle>
        <a:tcBdr/>
      </a:tcStyle>
    </a:seCell>
    <a:swCell>
      <a:tcTxStyle b="on" i="off">
        <a:font>
          <a:latin typeface="Arial"/>
          <a:ea typeface="Arial"/>
          <a:cs typeface="Arial"/>
        </a:font>
        <a:schemeClr val="dk1"/>
      </a:tcTxStyle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CDAFD1-F77A-483B-9FE9-0EDCB44400F2}" type="doc">
      <dgm:prSet loTypeId="urn:microsoft.com/office/officeart/2005/8/layout/pyramid1" loCatId="pyramid" qsTypeId="urn:microsoft.com/office/officeart/2005/8/quickstyle/simple5" qsCatId="simple" csTypeId="urn:microsoft.com/office/officeart/2005/8/colors/colorful3" csCatId="colorful" phldr="1"/>
      <dgm:spPr/>
    </dgm:pt>
    <dgm:pt modelId="{C0A4E576-FD28-4A85-BA19-BE3FD2A8E2EB}">
      <dgm:prSet phldrT="[文字]" custT="1"/>
      <dgm:spPr/>
      <dgm:t>
        <a:bodyPr/>
        <a:lstStyle/>
        <a:p>
          <a:pPr>
            <a:spcAft>
              <a:spcPts val="0"/>
            </a:spcAft>
          </a:pPr>
          <a:endParaRPr lang="en-US" altLang="zh-TW" sz="1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zh-TW" altLang="en-US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事後追查：</a:t>
          </a:r>
          <a:br>
            <a:rPr lang="zh-TW" altLang="en-US" sz="1400" b="1">
              <a:solidFill>
                <a:srgbClr val="0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</a:br>
          <a:r>
            <a:rPr lang="zh-TW" altLang="en-US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開啟連線紀錄</a:t>
          </a:r>
          <a:endParaRPr lang="en-US" altLang="zh-TW" sz="1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zh-TW" altLang="en-US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並上傳 </a:t>
          </a:r>
          <a:r>
            <a:rPr lang="en-US" altLang="zh-TW" sz="1400" b="1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軟正黑體" pitchFamily="34" charset="-120"/>
            </a:rPr>
            <a:t>Q</a:t>
          </a:r>
          <a:r>
            <a:rPr lang="en-US" altLang="zh-TW" sz="1400" b="1" err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'</a:t>
          </a:r>
          <a:r>
            <a:rPr lang="en-US" altLang="zh-TW" sz="1400" b="1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軟正黑體" pitchFamily="34" charset="-120"/>
            </a:rPr>
            <a:t>center</a:t>
          </a:r>
          <a:endParaRPr lang="zh-TW" altLang="en-US" sz="1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65143047-7F18-4651-9456-F128665B4478}" type="parTrans" cxnId="{10B1A720-A38C-49A6-84EF-18FE7FC8C5FB}">
      <dgm:prSet/>
      <dgm:spPr/>
      <dgm:t>
        <a:bodyPr/>
        <a:lstStyle/>
        <a:p>
          <a:endParaRPr lang="zh-TW" altLang="en-US"/>
        </a:p>
      </dgm:t>
    </dgm:pt>
    <dgm:pt modelId="{8A9D2284-54DD-4C69-9001-E68FDB9FC6A0}" type="sibTrans" cxnId="{10B1A720-A38C-49A6-84EF-18FE7FC8C5FB}">
      <dgm:prSet/>
      <dgm:spPr/>
      <dgm:t>
        <a:bodyPr/>
        <a:lstStyle/>
        <a:p>
          <a:endParaRPr lang="zh-TW" altLang="en-US"/>
        </a:p>
      </dgm:t>
    </dgm:pt>
    <dgm:pt modelId="{1AB736C9-B149-42F6-8800-1543187A0C83}">
      <dgm:prSet phldrT="[文字]"/>
      <dgm:spPr/>
      <dgm:t>
        <a:bodyPr/>
        <a:lstStyle/>
        <a:p>
          <a:r>
            <a:rPr lang="zh-TW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對外保護、事前預防：</a:t>
          </a:r>
          <a:br>
            <a:rPr lang="zh-TW" altLang="en-US" b="1">
              <a:solidFill>
                <a:srgbClr val="0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</a:br>
          <a:r>
            <a:rPr lang="zh-TW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啟用安全防護，使用韌體庫更新大量 </a:t>
          </a:r>
          <a:r>
            <a:rPr lang="af-ZA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NAS</a:t>
          </a:r>
          <a:endParaRPr lang="zh-TW" alt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2B7D06-5E6C-4735-83B9-8DF3B6A836E6}" type="parTrans" cxnId="{D95122FB-C8D0-4802-81F2-D1D3581206FF}">
      <dgm:prSet/>
      <dgm:spPr/>
      <dgm:t>
        <a:bodyPr/>
        <a:lstStyle/>
        <a:p>
          <a:endParaRPr lang="zh-TW" altLang="en-US"/>
        </a:p>
      </dgm:t>
    </dgm:pt>
    <dgm:pt modelId="{2D3D8142-CF02-47AD-B62B-809F51C9BA8C}" type="sibTrans" cxnId="{D95122FB-C8D0-4802-81F2-D1D3581206FF}">
      <dgm:prSet/>
      <dgm:spPr/>
      <dgm:t>
        <a:bodyPr/>
        <a:lstStyle/>
        <a:p>
          <a:endParaRPr lang="zh-TW" altLang="en-US"/>
        </a:p>
      </dgm:t>
    </dgm:pt>
    <dgm:pt modelId="{D4DA7D46-EF54-4AE4-96F8-124CF97DC711}">
      <dgm:prSet phldrT="[文字]"/>
      <dgm:spPr/>
      <dgm:t>
        <a:bodyPr/>
        <a:lstStyle/>
        <a:p>
          <a:r>
            <a:rPr lang="zh-TW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對內管理：</a:t>
          </a:r>
          <a:br>
            <a:rPr lang="zh-TW" altLang="en-US" b="1">
              <a:solidFill>
                <a:srgbClr val="0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</a:br>
          <a:r>
            <a:rPr lang="zh-TW" altLang="zh-TW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透過 </a:t>
          </a:r>
          <a:r>
            <a:rPr lang="en-US" altLang="zh-TW" b="1" err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Q'center</a:t>
          </a:r>
          <a:r>
            <a:rPr lang="zh-TW" altLang="en-US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 與 </a:t>
          </a:r>
          <a:r>
            <a:rPr lang="af-ZA" altLang="zh-TW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/>
              <a:cs typeface="Arial"/>
            </a:rPr>
            <a:t>Active </a:t>
          </a:r>
          <a:r>
            <a:rPr lang="en-US" altLang="zh-TW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Directory </a:t>
          </a:r>
          <a:r>
            <a:rPr lang="zh-TW" altLang="zh-TW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做大量</a:t>
          </a:r>
          <a:r>
            <a:rPr lang="zh-TW" altLang="en-US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資產與權</a:t>
          </a:r>
          <a:r>
            <a:rPr lang="zh-TW" altLang="zh-TW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限控管</a:t>
          </a:r>
          <a:endParaRPr lang="zh-TW" altLang="en-US" b="1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微軟正黑體"/>
          </a:endParaRPr>
        </a:p>
      </dgm:t>
    </dgm:pt>
    <dgm:pt modelId="{83ABB888-417D-41CB-B537-74CD2D98C8F7}" type="parTrans" cxnId="{F8B42AEC-0B94-4DF9-AAB5-D7230F1D45E0}">
      <dgm:prSet/>
      <dgm:spPr/>
      <dgm:t>
        <a:bodyPr/>
        <a:lstStyle/>
        <a:p>
          <a:endParaRPr lang="zh-TW" altLang="en-US"/>
        </a:p>
      </dgm:t>
    </dgm:pt>
    <dgm:pt modelId="{3ABADE7D-B7EA-42CA-BA70-7C950C7AC9C9}" type="sibTrans" cxnId="{F8B42AEC-0B94-4DF9-AAB5-D7230F1D45E0}">
      <dgm:prSet/>
      <dgm:spPr/>
      <dgm:t>
        <a:bodyPr/>
        <a:lstStyle/>
        <a:p>
          <a:endParaRPr lang="zh-TW" altLang="en-US"/>
        </a:p>
      </dgm:t>
    </dgm:pt>
    <dgm:pt modelId="{07A4B38A-C511-4E6F-A943-A3EA069D3E50}" type="pres">
      <dgm:prSet presAssocID="{ADCDAFD1-F77A-483B-9FE9-0EDCB44400F2}" presName="Name0" presStyleCnt="0">
        <dgm:presLayoutVars>
          <dgm:dir/>
          <dgm:animLvl val="lvl"/>
          <dgm:resizeHandles val="exact"/>
        </dgm:presLayoutVars>
      </dgm:prSet>
      <dgm:spPr/>
    </dgm:pt>
    <dgm:pt modelId="{F27041C5-9CD4-470F-B38E-0EC239EEFD19}" type="pres">
      <dgm:prSet presAssocID="{C0A4E576-FD28-4A85-BA19-BE3FD2A8E2EB}" presName="Name8" presStyleCnt="0"/>
      <dgm:spPr/>
    </dgm:pt>
    <dgm:pt modelId="{2697E074-0808-4123-8B59-B896A483EABE}" type="pres">
      <dgm:prSet presAssocID="{C0A4E576-FD28-4A85-BA19-BE3FD2A8E2EB}" presName="level" presStyleLbl="node1" presStyleIdx="0" presStyleCnt="3">
        <dgm:presLayoutVars>
          <dgm:chMax val="1"/>
          <dgm:bulletEnabled val="1"/>
        </dgm:presLayoutVars>
      </dgm:prSet>
      <dgm:spPr/>
    </dgm:pt>
    <dgm:pt modelId="{C4A79450-9653-443B-9BB0-06E9B4A9C0DD}" type="pres">
      <dgm:prSet presAssocID="{C0A4E576-FD28-4A85-BA19-BE3FD2A8E2E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ADC5A61-4D53-4449-B576-446CB5027DDB}" type="pres">
      <dgm:prSet presAssocID="{1AB736C9-B149-42F6-8800-1543187A0C83}" presName="Name8" presStyleCnt="0"/>
      <dgm:spPr/>
    </dgm:pt>
    <dgm:pt modelId="{0311F435-C848-4A86-93ED-7B13A2F8EEE7}" type="pres">
      <dgm:prSet presAssocID="{1AB736C9-B149-42F6-8800-1543187A0C83}" presName="level" presStyleLbl="node1" presStyleIdx="1" presStyleCnt="3" custScaleY="66636">
        <dgm:presLayoutVars>
          <dgm:chMax val="1"/>
          <dgm:bulletEnabled val="1"/>
        </dgm:presLayoutVars>
      </dgm:prSet>
      <dgm:spPr/>
    </dgm:pt>
    <dgm:pt modelId="{DB99FBE6-75EC-46B0-86E5-CDF882A9F5C2}" type="pres">
      <dgm:prSet presAssocID="{1AB736C9-B149-42F6-8800-1543187A0C8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147B6CD-83A6-4FD9-B834-2E4918133211}" type="pres">
      <dgm:prSet presAssocID="{D4DA7D46-EF54-4AE4-96F8-124CF97DC711}" presName="Name8" presStyleCnt="0"/>
      <dgm:spPr/>
    </dgm:pt>
    <dgm:pt modelId="{EE74F33B-2713-4218-BE62-8629A36EEAAE}" type="pres">
      <dgm:prSet presAssocID="{D4DA7D46-EF54-4AE4-96F8-124CF97DC711}" presName="level" presStyleLbl="node1" presStyleIdx="2" presStyleCnt="3" custScaleY="81452">
        <dgm:presLayoutVars>
          <dgm:chMax val="1"/>
          <dgm:bulletEnabled val="1"/>
        </dgm:presLayoutVars>
      </dgm:prSet>
      <dgm:spPr/>
    </dgm:pt>
    <dgm:pt modelId="{BF2FB6FD-6E9C-446F-BA7F-A81FA1FCF08F}" type="pres">
      <dgm:prSet presAssocID="{D4DA7D46-EF54-4AE4-96F8-124CF97DC71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0B1A720-A38C-49A6-84EF-18FE7FC8C5FB}" srcId="{ADCDAFD1-F77A-483B-9FE9-0EDCB44400F2}" destId="{C0A4E576-FD28-4A85-BA19-BE3FD2A8E2EB}" srcOrd="0" destOrd="0" parTransId="{65143047-7F18-4651-9456-F128665B4478}" sibTransId="{8A9D2284-54DD-4C69-9001-E68FDB9FC6A0}"/>
    <dgm:cxn modelId="{E30C8C2A-04B5-49A1-A5B3-35193811DE6E}" type="presOf" srcId="{D4DA7D46-EF54-4AE4-96F8-124CF97DC711}" destId="{EE74F33B-2713-4218-BE62-8629A36EEAAE}" srcOrd="0" destOrd="0" presId="urn:microsoft.com/office/officeart/2005/8/layout/pyramid1"/>
    <dgm:cxn modelId="{5CDF5F46-7E0A-4B07-8132-FA64B83ACB44}" type="presOf" srcId="{C0A4E576-FD28-4A85-BA19-BE3FD2A8E2EB}" destId="{2697E074-0808-4123-8B59-B896A483EABE}" srcOrd="0" destOrd="0" presId="urn:microsoft.com/office/officeart/2005/8/layout/pyramid1"/>
    <dgm:cxn modelId="{5683718E-CDEE-4E6B-950D-212CE4138CC6}" type="presOf" srcId="{C0A4E576-FD28-4A85-BA19-BE3FD2A8E2EB}" destId="{C4A79450-9653-443B-9BB0-06E9B4A9C0DD}" srcOrd="1" destOrd="0" presId="urn:microsoft.com/office/officeart/2005/8/layout/pyramid1"/>
    <dgm:cxn modelId="{AB9A39B0-54C9-4C18-AF3A-C1B8C4D7AD3D}" type="presOf" srcId="{D4DA7D46-EF54-4AE4-96F8-124CF97DC711}" destId="{BF2FB6FD-6E9C-446F-BA7F-A81FA1FCF08F}" srcOrd="1" destOrd="0" presId="urn:microsoft.com/office/officeart/2005/8/layout/pyramid1"/>
    <dgm:cxn modelId="{9C2E2CBC-C3B0-4DBB-86BC-6BC2D2EC81D4}" type="presOf" srcId="{ADCDAFD1-F77A-483B-9FE9-0EDCB44400F2}" destId="{07A4B38A-C511-4E6F-A943-A3EA069D3E50}" srcOrd="0" destOrd="0" presId="urn:microsoft.com/office/officeart/2005/8/layout/pyramid1"/>
    <dgm:cxn modelId="{E911CFC8-C311-4747-ACB2-2EEF190D7E4B}" type="presOf" srcId="{1AB736C9-B149-42F6-8800-1543187A0C83}" destId="{DB99FBE6-75EC-46B0-86E5-CDF882A9F5C2}" srcOrd="1" destOrd="0" presId="urn:microsoft.com/office/officeart/2005/8/layout/pyramid1"/>
    <dgm:cxn modelId="{7D0170E7-00DC-4FD6-90E2-70CB123A2FAA}" type="presOf" srcId="{1AB736C9-B149-42F6-8800-1543187A0C83}" destId="{0311F435-C848-4A86-93ED-7B13A2F8EEE7}" srcOrd="0" destOrd="0" presId="urn:microsoft.com/office/officeart/2005/8/layout/pyramid1"/>
    <dgm:cxn modelId="{F8B42AEC-0B94-4DF9-AAB5-D7230F1D45E0}" srcId="{ADCDAFD1-F77A-483B-9FE9-0EDCB44400F2}" destId="{D4DA7D46-EF54-4AE4-96F8-124CF97DC711}" srcOrd="2" destOrd="0" parTransId="{83ABB888-417D-41CB-B537-74CD2D98C8F7}" sibTransId="{3ABADE7D-B7EA-42CA-BA70-7C950C7AC9C9}"/>
    <dgm:cxn modelId="{D95122FB-C8D0-4802-81F2-D1D3581206FF}" srcId="{ADCDAFD1-F77A-483B-9FE9-0EDCB44400F2}" destId="{1AB736C9-B149-42F6-8800-1543187A0C83}" srcOrd="1" destOrd="0" parTransId="{762B7D06-5E6C-4735-83B9-8DF3B6A836E6}" sibTransId="{2D3D8142-CF02-47AD-B62B-809F51C9BA8C}"/>
    <dgm:cxn modelId="{DA5827FE-4999-4EBA-A97A-13C9B70BE164}" type="presParOf" srcId="{07A4B38A-C511-4E6F-A943-A3EA069D3E50}" destId="{F27041C5-9CD4-470F-B38E-0EC239EEFD19}" srcOrd="0" destOrd="0" presId="urn:microsoft.com/office/officeart/2005/8/layout/pyramid1"/>
    <dgm:cxn modelId="{B015AF9E-345C-4905-870F-3F6BD931EDAC}" type="presParOf" srcId="{F27041C5-9CD4-470F-B38E-0EC239EEFD19}" destId="{2697E074-0808-4123-8B59-B896A483EABE}" srcOrd="0" destOrd="0" presId="urn:microsoft.com/office/officeart/2005/8/layout/pyramid1"/>
    <dgm:cxn modelId="{115A9B44-7C94-4FC9-81D3-E368C5771477}" type="presParOf" srcId="{F27041C5-9CD4-470F-B38E-0EC239EEFD19}" destId="{C4A79450-9653-443B-9BB0-06E9B4A9C0DD}" srcOrd="1" destOrd="0" presId="urn:microsoft.com/office/officeart/2005/8/layout/pyramid1"/>
    <dgm:cxn modelId="{FF0AB247-1A3F-4DF5-9C32-52C5C41DC4F8}" type="presParOf" srcId="{07A4B38A-C511-4E6F-A943-A3EA069D3E50}" destId="{CADC5A61-4D53-4449-B576-446CB5027DDB}" srcOrd="1" destOrd="0" presId="urn:microsoft.com/office/officeart/2005/8/layout/pyramid1"/>
    <dgm:cxn modelId="{381AE033-0895-4B83-8358-21985BFDEF1F}" type="presParOf" srcId="{CADC5A61-4D53-4449-B576-446CB5027DDB}" destId="{0311F435-C848-4A86-93ED-7B13A2F8EEE7}" srcOrd="0" destOrd="0" presId="urn:microsoft.com/office/officeart/2005/8/layout/pyramid1"/>
    <dgm:cxn modelId="{CB4A8CD5-B11F-4A9D-8927-17077009BE63}" type="presParOf" srcId="{CADC5A61-4D53-4449-B576-446CB5027DDB}" destId="{DB99FBE6-75EC-46B0-86E5-CDF882A9F5C2}" srcOrd="1" destOrd="0" presId="urn:microsoft.com/office/officeart/2005/8/layout/pyramid1"/>
    <dgm:cxn modelId="{D5CDE57F-6270-4302-BD97-C1A14035107A}" type="presParOf" srcId="{07A4B38A-C511-4E6F-A943-A3EA069D3E50}" destId="{D147B6CD-83A6-4FD9-B834-2E4918133211}" srcOrd="2" destOrd="0" presId="urn:microsoft.com/office/officeart/2005/8/layout/pyramid1"/>
    <dgm:cxn modelId="{796295A3-38B8-49E9-90DC-5E2AE2F8644E}" type="presParOf" srcId="{D147B6CD-83A6-4FD9-B834-2E4918133211}" destId="{EE74F33B-2713-4218-BE62-8629A36EEAAE}" srcOrd="0" destOrd="0" presId="urn:microsoft.com/office/officeart/2005/8/layout/pyramid1"/>
    <dgm:cxn modelId="{85674870-730A-4CDA-AF90-90F73772CE4C}" type="presParOf" srcId="{D147B6CD-83A6-4FD9-B834-2E4918133211}" destId="{BF2FB6FD-6E9C-446F-BA7F-A81FA1FCF08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7E074-0808-4123-8B59-B896A483EABE}">
      <dsp:nvSpPr>
        <dsp:cNvPr id="0" name=""/>
        <dsp:cNvSpPr/>
      </dsp:nvSpPr>
      <dsp:spPr>
        <a:xfrm>
          <a:off x="2450020" y="0"/>
          <a:ext cx="3308871" cy="1161007"/>
        </a:xfrm>
        <a:prstGeom prst="trapezoid">
          <a:avLst>
            <a:gd name="adj" fmla="val 1425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1400" b="1" kern="12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4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事後追查：</a:t>
          </a:r>
          <a:br>
            <a:rPr lang="zh-TW" altLang="en-US" sz="1400" b="1" kern="1200">
              <a:solidFill>
                <a:srgbClr val="0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</a:br>
          <a:r>
            <a:rPr lang="zh-TW" altLang="en-US" sz="14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開啟連線紀錄</a:t>
          </a:r>
          <a:endParaRPr lang="en-US" altLang="zh-TW" sz="1400" b="1" kern="12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4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並上傳 </a:t>
          </a:r>
          <a:r>
            <a:rPr lang="en-US" altLang="zh-TW" sz="1400" b="1" kern="120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軟正黑體" pitchFamily="34" charset="-120"/>
            </a:rPr>
            <a:t>Q</a:t>
          </a:r>
          <a:r>
            <a:rPr lang="en-US" altLang="zh-TW" sz="1400" b="1" kern="1200" err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'</a:t>
          </a:r>
          <a:r>
            <a:rPr lang="en-US" altLang="zh-TW" sz="1400" b="1" kern="120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軟正黑體" pitchFamily="34" charset="-120"/>
            </a:rPr>
            <a:t>center</a:t>
          </a:r>
          <a:endParaRPr lang="zh-TW" altLang="en-US" sz="1400" kern="12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2450020" y="0"/>
        <a:ext cx="3308871" cy="1161007"/>
      </dsp:txXfrm>
    </dsp:sp>
    <dsp:sp modelId="{0311F435-C848-4A86-93ED-7B13A2F8EEE7}">
      <dsp:nvSpPr>
        <dsp:cNvPr id="0" name=""/>
        <dsp:cNvSpPr/>
      </dsp:nvSpPr>
      <dsp:spPr>
        <a:xfrm>
          <a:off x="1347570" y="1161007"/>
          <a:ext cx="5513770" cy="773648"/>
        </a:xfrm>
        <a:prstGeom prst="trapezoid">
          <a:avLst>
            <a:gd name="adj" fmla="val 1425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對外保護、事前預防：</a:t>
          </a:r>
          <a:br>
            <a:rPr lang="zh-TW" altLang="en-US" sz="1500" b="1" kern="1200">
              <a:solidFill>
                <a:srgbClr val="0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</a:br>
          <a:r>
            <a:rPr lang="zh-TW" altLang="en-US" sz="15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啟用安全防護，使用韌體庫更新大量 </a:t>
          </a:r>
          <a:r>
            <a:rPr lang="af-ZA" altLang="en-US" sz="15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NAS</a:t>
          </a:r>
          <a:endParaRPr lang="zh-TW" altLang="en-US" sz="1500" kern="12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12480" y="1161007"/>
        <a:ext cx="3583950" cy="773648"/>
      </dsp:txXfrm>
    </dsp:sp>
    <dsp:sp modelId="{EE74F33B-2713-4218-BE62-8629A36EEAAE}">
      <dsp:nvSpPr>
        <dsp:cNvPr id="0" name=""/>
        <dsp:cNvSpPr/>
      </dsp:nvSpPr>
      <dsp:spPr>
        <a:xfrm>
          <a:off x="0" y="1934656"/>
          <a:ext cx="8208912" cy="945663"/>
        </a:xfrm>
        <a:prstGeom prst="trapezoid">
          <a:avLst>
            <a:gd name="adj" fmla="val 1425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對內管理：</a:t>
          </a:r>
          <a:br>
            <a:rPr lang="zh-TW" altLang="en-US" sz="1500" b="1" kern="1200">
              <a:solidFill>
                <a:srgbClr val="01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</a:br>
          <a:r>
            <a:rPr lang="zh-TW" altLang="zh-TW" sz="1500" b="1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透過 </a:t>
          </a:r>
          <a:r>
            <a:rPr lang="en-US" altLang="zh-TW" sz="1500" b="1" kern="1200" err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Q'center</a:t>
          </a:r>
          <a:r>
            <a:rPr lang="zh-TW" altLang="en-US" sz="1500" b="1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rPr>
            <a:t> 與 </a:t>
          </a:r>
          <a:r>
            <a:rPr lang="af-ZA" altLang="zh-TW" sz="1500" b="1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/>
              <a:cs typeface="Arial"/>
            </a:rPr>
            <a:t>Active </a:t>
          </a:r>
          <a:r>
            <a:rPr lang="en-US" altLang="zh-TW" sz="1500" b="1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Directory </a:t>
          </a:r>
          <a:r>
            <a:rPr lang="zh-TW" altLang="zh-TW" sz="1500" b="1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做大量</a:t>
          </a:r>
          <a:r>
            <a:rPr lang="zh-TW" altLang="en-US" sz="1500" b="1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資產與權</a:t>
          </a:r>
          <a:r>
            <a:rPr lang="zh-TW" altLang="zh-TW" sz="1500" b="1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限控管</a:t>
          </a:r>
          <a:endParaRPr lang="zh-TW" altLang="en-US" sz="1500" b="1" kern="120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微軟正黑體"/>
          </a:endParaRPr>
        </a:p>
      </dsp:txBody>
      <dsp:txXfrm>
        <a:off x="1436559" y="1934656"/>
        <a:ext cx="5335792" cy="945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936B9-1236-4EB6-9739-24B8E1DC5252}" type="datetimeFigureOut">
              <a:rPr lang="zh-TW" altLang="en-US" smtClean="0"/>
              <a:pPr/>
              <a:t>2018/5/30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D9315-3FCF-4130-91F9-AE9047733C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altLang="zh-TW" sz="1100" b="0" i="0" u="none" strike="noStrike" kern="1200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72006517</a:t>
            </a:r>
            <a:endParaRPr lang="en-US" alt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solidFill>
                  <a:srgbClr val="FFFFFF"/>
                </a:solidFill>
              </a:rPr>
              <a:t>45840475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124127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14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5165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15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lvl="0" algn="l">
              <a:buClr>
                <a:schemeClr val="dk1"/>
              </a:buClr>
              <a:buNone/>
            </a:pPr>
            <a:r>
              <a:rPr lang="en-US">
                <a:solidFill>
                  <a:srgbClr val="FFFFFF"/>
                </a:solidFill>
              </a:rPr>
              <a:t>43403466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73557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16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8004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17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457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18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4597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b="0" i="0" u="none" strike="noStrike" kern="1200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36521380</a:t>
            </a:r>
            <a:endParaRPr lang="en-US" alt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3148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20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r>
              <a:rPr lang="en-US" altLang="zh-TW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47562331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80828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21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305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麻煩換成</a:t>
            </a:r>
            <a:r>
              <a:rPr lang="en-US" altLang="zh-TW" err="1"/>
              <a:t>Q‘center</a:t>
            </a:r>
            <a:r>
              <a:rPr lang="zh-TW" altLang="en-US"/>
              <a:t>螢幕截圖</a:t>
            </a:r>
          </a:p>
        </p:txBody>
      </p:sp>
    </p:spTree>
    <p:extLst>
      <p:ext uri="{BB962C8B-B14F-4D97-AF65-F5344CB8AC3E}">
        <p14:creationId xmlns:p14="http://schemas.microsoft.com/office/powerpoint/2010/main" val="30945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22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811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23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13887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24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41619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25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r>
              <a:rPr lang="en-US" altLang="zh-TW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47562331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2840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b="0" i="0" u="none" strike="noStrike" kern="1200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36521380</a:t>
            </a:r>
            <a:endParaRPr lang="en-US" alt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89340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27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lang="en-US" altLang="zh-TW" b="0" i="0" u="none" strike="noStrike" kern="1200" cap="none">
              <a:ea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TW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43324792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3250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5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780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6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tabLst/>
              <a:defRPr/>
            </a:pPr>
            <a:r>
              <a:rPr lang="en-US" altLang="zh-TW" sz="1200" b="0" i="0" u="none" strike="noStrike" kern="1200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75027278</a:t>
            </a:r>
            <a:endParaRPr lang="en-US" altLang="zh-TW"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7303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7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8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9714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9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6673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b="0" i="0" u="none" strike="noStrike" kern="1200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36521380</a:t>
            </a:r>
            <a:endParaRPr lang="en-US" alt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None/>
            </a:pPr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65C024B-EC49-4FA2-9139-9433328CD1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04009" y="3156666"/>
            <a:ext cx="4162693" cy="85079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70C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0831" y="0"/>
            <a:ext cx="7927451" cy="755374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29453FDB-F01C-493A-8783-B392C91FF9B8}" type="datetimeFigureOut">
              <a:rPr lang="zh-TW" altLang="en-US" smtClean="0"/>
              <a:pPr/>
              <a:t>2018/5/30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5C9D97B-85D1-4F7C-8E2D-3676C1DD7C2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29453FDB-F01C-493A-8783-B392C91FF9B8}" type="datetimeFigureOut">
              <a:rPr lang="zh-TW" altLang="en-US" smtClean="0"/>
              <a:pPr/>
              <a:t>2018/5/30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5C9D97B-85D1-4F7C-8E2D-3676C1DD7C2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29453FDB-F01C-493A-8783-B392C91FF9B8}" type="datetimeFigureOut">
              <a:rPr lang="zh-TW" altLang="en-US" smtClean="0"/>
              <a:pPr/>
              <a:t>2018/5/30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5C9D97B-85D1-4F7C-8E2D-3676C1DD7C2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2"/>
          <p:cNvSpPr>
            <a:spLocks noGrp="1"/>
          </p:cNvSpPr>
          <p:nvPr>
            <p:ph sz="half" idx="13"/>
          </p:nvPr>
        </p:nvSpPr>
        <p:spPr>
          <a:xfrm>
            <a:off x="4667256" y="1200150"/>
            <a:ext cx="4038600" cy="3394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29453FDB-F01C-493A-8783-B392C91FF9B8}" type="datetimeFigureOut">
              <a:rPr lang="zh-TW" altLang="en-US" smtClean="0"/>
              <a:pPr/>
              <a:t>2018/5/30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5C9D97B-85D1-4F7C-8E2D-3676C1DD7C2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29453FDB-F01C-493A-8783-B392C91FF9B8}" type="datetimeFigureOut">
              <a:rPr lang="zh-TW" altLang="en-US" smtClean="0"/>
              <a:pPr/>
              <a:t>2018/5/30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5C9D97B-85D1-4F7C-8E2D-3676C1DD7C2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0222A3F-CB11-4A17-A512-8B5020F272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29453FDB-F01C-493A-8783-B392C91FF9B8}" type="datetimeFigureOut">
              <a:rPr lang="zh-TW" altLang="en-US" smtClean="0"/>
              <a:pPr/>
              <a:t>2018/5/30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5C9D97B-85D1-4F7C-8E2D-3676C1DD7C2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394841" y="1778237"/>
            <a:ext cx="4391918" cy="1587026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400" i="0" u="none" strike="noStrike" cap="none">
                <a:solidFill>
                  <a:schemeClr val="dk2"/>
                </a:solidFill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400" i="0" u="none" strike="noStrike" cap="none">
                <a:solidFill>
                  <a:schemeClr val="dk2"/>
                </a:solidFill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200" i="0" u="none" strike="noStrike" cap="none">
                <a:solidFill>
                  <a:schemeClr val="dk2"/>
                </a:solidFill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000" i="0" u="none" strike="noStrike" cap="none">
                <a:solidFill>
                  <a:schemeClr val="dk2"/>
                </a:solidFill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800" i="0" u="none" strike="noStrike" cap="none">
                <a:solidFill>
                  <a:schemeClr val="dk2"/>
                </a:solidFill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000" i="0" u="none" strike="noStrike" cap="none">
                <a:solidFill>
                  <a:schemeClr val="dk2"/>
                </a:solidFill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000" i="0" u="none" strike="noStrike" cap="none">
                <a:solidFill>
                  <a:schemeClr val="dk2"/>
                </a:solidFill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00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EA4B929-6611-45D4-94FB-32A6E3014EB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0"/>
            <a:ext cx="7661082" cy="755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906450"/>
            <a:ext cx="8229600" cy="3721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4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25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3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3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4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65228F6-73A8-4292-863C-F4B7A078D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18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0E4E-604B-FE4F-8062-4C3889E35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>
                <a:solidFill>
                  <a:srgbClr val="FFFF00"/>
                </a:solidFill>
                <a:latin typeface="Arial"/>
                <a:cs typeface="Arial"/>
              </a:rPr>
              <a:t>由</a:t>
            </a:r>
            <a:r>
              <a:rPr lang="en-US" altLang="zh-TW">
                <a:solidFill>
                  <a:srgbClr val="FFFF00"/>
                </a:solidFill>
                <a:latin typeface="Arial"/>
                <a:cs typeface="Arial"/>
              </a:rPr>
              <a:t> </a:t>
            </a:r>
            <a:r>
              <a:rPr lang="en-US" altLang="zh-TW" err="1">
                <a:solidFill>
                  <a:srgbClr val="FFFF00"/>
                </a:solidFill>
                <a:latin typeface="Arial"/>
                <a:cs typeface="Arial"/>
              </a:rPr>
              <a:t>Q'center</a:t>
            </a:r>
            <a:r>
              <a:rPr lang="en-US" altLang="zh-TW">
                <a:solidFill>
                  <a:srgbClr val="FFFF00"/>
                </a:solidFill>
                <a:cs typeface="Arial"/>
              </a:rPr>
              <a:t> </a:t>
            </a:r>
            <a:r>
              <a:rPr lang="zh-TW">
                <a:solidFill>
                  <a:srgbClr val="FFFF00"/>
                </a:solidFill>
                <a:cs typeface="Arial"/>
              </a:rPr>
              <a:t>管理</a:t>
            </a:r>
            <a:r>
              <a:rPr lang="zh-TW" altLang="en-US">
                <a:solidFill>
                  <a:srgbClr val="FFFF00"/>
                </a:solidFill>
                <a:latin typeface="Arial"/>
                <a:cs typeface="Arial"/>
              </a:rPr>
              <a:t>超過 200 </a:t>
            </a:r>
            <a:r>
              <a:rPr lang="zh-TW" altLang="en-US">
                <a:solidFill>
                  <a:srgbClr val="FFFF00"/>
                </a:solidFill>
                <a:latin typeface="微軟正黑體"/>
                <a:ea typeface="微軟正黑體"/>
                <a:cs typeface="Arial"/>
              </a:rPr>
              <a:t>台 </a:t>
            </a:r>
            <a:r>
              <a:rPr lang="en-US" err="1">
                <a:solidFill>
                  <a:srgbClr val="FFFF00"/>
                </a:solidFill>
                <a:cs typeface="Arial"/>
              </a:rPr>
              <a:t>vQTS</a:t>
            </a:r>
            <a:r>
              <a:rPr lang="en-US">
                <a:solidFill>
                  <a:srgbClr val="FFFF00"/>
                </a:solidFill>
                <a:cs typeface="Arial"/>
              </a:rPr>
              <a:t> </a:t>
            </a:r>
            <a:endParaRPr lang="zh-TW" altLang="en-US">
              <a:solidFill>
                <a:srgbClr val="FFFF00"/>
              </a:solidFill>
              <a:latin typeface="微軟正黑體"/>
              <a:ea typeface="微軟正黑體"/>
              <a:cs typeface="Arial"/>
            </a:endParaRPr>
          </a:p>
        </p:txBody>
      </p:sp>
      <p:pic>
        <p:nvPicPr>
          <p:cNvPr id="6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F5E21AA-6E2C-4C61-B63E-6E7078687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730" y="821609"/>
            <a:ext cx="7929831" cy="383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88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D39001D-BB09-4590-9067-6F1975C0E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0067"/>
            <a:ext cx="9144000" cy="6420446"/>
          </a:xfrm>
          <a:prstGeom prst="rect">
            <a:avLst/>
          </a:prstGeom>
        </p:spPr>
      </p:pic>
      <p:sp>
        <p:nvSpPr>
          <p:cNvPr id="9" name="Shape 195">
            <a:extLst>
              <a:ext uri="{FF2B5EF4-FFF2-40B4-BE49-F238E27FC236}">
                <a16:creationId xmlns:a16="http://schemas.microsoft.com/office/drawing/2014/main" id="{291748B9-8A67-4FF0-BE4D-C58F0473967B}"/>
              </a:ext>
            </a:extLst>
          </p:cNvPr>
          <p:cNvSpPr/>
          <p:nvPr/>
        </p:nvSpPr>
        <p:spPr>
          <a:xfrm>
            <a:off x="0" y="2654173"/>
            <a:ext cx="5486400" cy="1635304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50000">
                <a:srgbClr val="0070C0">
                  <a:alpha val="80000"/>
                </a:srgbClr>
              </a:gs>
              <a:gs pos="100000">
                <a:srgbClr val="002060"/>
              </a:gs>
            </a:gsLst>
            <a:lin ang="2700000" scaled="1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2" name="Picture 2" descr="D:\工作進行中\20170911直播母版16比9\各場PPT元素\20180410\QNAP_LOGO-01.png">
            <a:extLst>
              <a:ext uri="{FF2B5EF4-FFF2-40B4-BE49-F238E27FC236}">
                <a16:creationId xmlns:a16="http://schemas.microsoft.com/office/drawing/2014/main" id="{EB896462-C8C4-4701-BE00-272827A49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06" y="289389"/>
            <a:ext cx="1296063" cy="25051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3B9F4E2-88A0-4FAE-A560-79042B1C4C2A}"/>
              </a:ext>
            </a:extLst>
          </p:cNvPr>
          <p:cNvSpPr/>
          <p:nvPr/>
        </p:nvSpPr>
        <p:spPr>
          <a:xfrm>
            <a:off x="254441" y="2493453"/>
            <a:ext cx="1304016" cy="39595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196">
            <a:extLst>
              <a:ext uri="{FF2B5EF4-FFF2-40B4-BE49-F238E27FC236}">
                <a16:creationId xmlns:a16="http://schemas.microsoft.com/office/drawing/2014/main" id="{30B49F70-6409-4405-B162-620FBC47AF9F}"/>
              </a:ext>
            </a:extLst>
          </p:cNvPr>
          <p:cNvSpPr txBox="1"/>
          <p:nvPr/>
        </p:nvSpPr>
        <p:spPr>
          <a:xfrm>
            <a:off x="270343" y="2881459"/>
            <a:ext cx="5669281" cy="11857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以 </a:t>
            </a:r>
            <a:r>
              <a:rPr lang="en-US" alt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TS-1677X </a:t>
            </a: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進行大規模的 </a:t>
            </a:r>
            <a:r>
              <a:rPr lang="en-US" altLang="zh-TW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vQTS</a:t>
            </a: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 監控與管理</a:t>
            </a:r>
            <a:endParaRPr lang="zh-TW" altLang="en-US" sz="32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1D58035-B7FF-4F72-9890-512A71631DB3}"/>
              </a:ext>
            </a:extLst>
          </p:cNvPr>
          <p:cNvSpPr txBox="1"/>
          <p:nvPr/>
        </p:nvSpPr>
        <p:spPr>
          <a:xfrm>
            <a:off x="286249" y="2501404"/>
            <a:ext cx="1272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solidFill>
                  <a:srgbClr val="0070C0"/>
                </a:solidFill>
                <a:ea typeface="Microsoft JhengHei"/>
                <a:cs typeface="Microsoft JhengHei"/>
                <a:sym typeface="Microsoft JhengHei"/>
              </a:rPr>
              <a:t>實際展示</a:t>
            </a:r>
            <a:r>
              <a:rPr lang="en" altLang="zh-TW" sz="2000" b="1">
                <a:solidFill>
                  <a:srgbClr val="0070C0"/>
                </a:solidFill>
                <a:ea typeface="Microsoft JhengHei"/>
                <a:cs typeface="Microsoft JhengHei"/>
                <a:sym typeface="Microsoft JhengHei"/>
              </a:rPr>
              <a:t>:</a:t>
            </a:r>
            <a:endParaRPr lang="zh-TW" altLang="en-US"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5BFBB23-4245-42ED-B241-0DAC0EC54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78980"/>
            <a:ext cx="9147977" cy="6098651"/>
          </a:xfrm>
          <a:prstGeom prst="rect">
            <a:avLst/>
          </a:prstGeom>
        </p:spPr>
      </p:pic>
      <p:sp>
        <p:nvSpPr>
          <p:cNvPr id="12" name="Shape 195">
            <a:extLst>
              <a:ext uri="{FF2B5EF4-FFF2-40B4-BE49-F238E27FC236}">
                <a16:creationId xmlns:a16="http://schemas.microsoft.com/office/drawing/2014/main" id="{D6D4FDC1-DD77-4AC7-B994-2DC209C0D887}"/>
              </a:ext>
            </a:extLst>
          </p:cNvPr>
          <p:cNvSpPr/>
          <p:nvPr/>
        </p:nvSpPr>
        <p:spPr>
          <a:xfrm>
            <a:off x="0" y="2638477"/>
            <a:ext cx="9144000" cy="1635304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50000">
                <a:srgbClr val="0070C0">
                  <a:alpha val="80000"/>
                </a:srgbClr>
              </a:gs>
              <a:gs pos="100000">
                <a:srgbClr val="002060"/>
              </a:gs>
            </a:gsLst>
            <a:lin ang="2700000" scaled="1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A42680B3-9F0E-448C-8ED5-AE3F2D0E829F}"/>
              </a:ext>
            </a:extLst>
          </p:cNvPr>
          <p:cNvSpPr/>
          <p:nvPr/>
        </p:nvSpPr>
        <p:spPr>
          <a:xfrm>
            <a:off x="254440" y="2477757"/>
            <a:ext cx="2608029" cy="39595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196">
            <a:extLst>
              <a:ext uri="{FF2B5EF4-FFF2-40B4-BE49-F238E27FC236}">
                <a16:creationId xmlns:a16="http://schemas.microsoft.com/office/drawing/2014/main" id="{08F9DAD1-B447-495A-AE17-0719A2392CF9}"/>
              </a:ext>
            </a:extLst>
          </p:cNvPr>
          <p:cNvSpPr txBox="1"/>
          <p:nvPr/>
        </p:nvSpPr>
        <p:spPr>
          <a:xfrm>
            <a:off x="270343" y="2865763"/>
            <a:ext cx="8529082" cy="11857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sym typeface="Microsoft JhengHei"/>
              </a:rPr>
              <a:t>資訊安全隨著 </a:t>
            </a:r>
            <a:r>
              <a:rPr lang="af-ZA" alt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sym typeface="Microsoft JhengHei"/>
              </a:rPr>
              <a:t>GDPR </a:t>
            </a: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sym typeface="Microsoft JhengHei"/>
              </a:rPr>
              <a:t>條約公布更受矚目，</a:t>
            </a:r>
            <a:br>
              <a:rPr lang="zh-TW" altLang="en-US" sz="3200" b="1">
                <a:solidFill>
                  <a:schemeClr val="bg1"/>
                </a:solidFill>
                <a:latin typeface="Microsoft JhengHei"/>
                <a:ea typeface="Microsoft JhengHei"/>
              </a:rPr>
            </a:b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sym typeface="Microsoft JhengHei"/>
              </a:rPr>
              <a:t>如何確保企業的 </a:t>
            </a:r>
            <a:r>
              <a:rPr lang="af-ZA" alt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sym typeface="Microsoft JhengHei"/>
              </a:rPr>
              <a:t>NAS </a:t>
            </a: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sym typeface="Microsoft JhengHei"/>
              </a:rPr>
              <a:t>免於非法入侵威脅</a:t>
            </a:r>
            <a:r>
              <a:rPr lang="en-US" alt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sym typeface="Microsoft JhengHei"/>
              </a:rPr>
              <a:t>?</a:t>
            </a:r>
            <a:endParaRPr lang="zh-TW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521E52E-0C7C-413C-BED3-941A8C78A661}"/>
              </a:ext>
            </a:extLst>
          </p:cNvPr>
          <p:cNvSpPr txBox="1"/>
          <p:nvPr/>
        </p:nvSpPr>
        <p:spPr>
          <a:xfrm>
            <a:off x="286249" y="2485708"/>
            <a:ext cx="3482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solidFill>
                  <a:srgbClr val="0070C0"/>
                </a:solidFill>
                <a:ea typeface="Microsoft JhengHei"/>
                <a:cs typeface="Microsoft JhengHei"/>
                <a:sym typeface="Microsoft JhengHei"/>
              </a:rPr>
              <a:t>您的挑戰，我們解決</a:t>
            </a:r>
            <a:r>
              <a:rPr lang="en" altLang="zh-TW" sz="2000" b="1">
                <a:solidFill>
                  <a:srgbClr val="0070C0"/>
                </a:solidFill>
                <a:ea typeface="Microsoft JhengHei"/>
                <a:cs typeface="Microsoft JhengHei"/>
                <a:sym typeface="Microsoft JhengHei"/>
              </a:rPr>
              <a:t>:</a:t>
            </a:r>
            <a:endParaRPr lang="zh-TW" altLang="en-US" sz="2000"/>
          </a:p>
        </p:txBody>
      </p:sp>
      <p:pic>
        <p:nvPicPr>
          <p:cNvPr id="16" name="Picture 2" descr="D:\工作進行中\20170911直播母版16比9\各場PPT元素\20180410\QNAP_LOGO-01.png">
            <a:extLst>
              <a:ext uri="{FF2B5EF4-FFF2-40B4-BE49-F238E27FC236}">
                <a16:creationId xmlns:a16="http://schemas.microsoft.com/office/drawing/2014/main" id="{AD33AAFE-1A61-4B83-A306-68D50F309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06" y="289389"/>
            <a:ext cx="1296063" cy="25051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5B318C5-337E-42CE-9A78-CDF7BE7E3E8B}"/>
              </a:ext>
            </a:extLst>
          </p:cNvPr>
          <p:cNvSpPr/>
          <p:nvPr/>
        </p:nvSpPr>
        <p:spPr>
          <a:xfrm>
            <a:off x="317831" y="894706"/>
            <a:ext cx="8167802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真實標案需求：韓國保險公司需求</a:t>
            </a:r>
            <a:r>
              <a:rPr lang="zh-TW" altLang="en-US" sz="2000" b="1">
                <a:solidFill>
                  <a:schemeClr val="tx1"/>
                </a:solidFill>
                <a:latin typeface="微軟正黑體"/>
                <a:ea typeface="微軟正黑體" pitchFamily="34" charset="-120"/>
              </a:rPr>
              <a:t> 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200 台 的 NAS 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部署到區域辦公室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，</a:t>
            </a:r>
            <a:br>
              <a:rPr lang="en-US" altLang="zh-TW" sz="2000" b="1">
                <a:solidFill>
                  <a:schemeClr val="tx1"/>
                </a:solidFill>
                <a:latin typeface="微軟正黑體"/>
                <a:ea typeface="微軟正黑體" pitchFamily="34" charset="-120"/>
              </a:rPr>
            </a:br>
            <a:r>
              <a:rPr lang="en-US" altLang="zh-TW" sz="2000" b="1">
                <a:solidFill>
                  <a:schemeClr val="tx1"/>
                </a:solidFill>
                <a:latin typeface="微軟正黑體"/>
                <a:ea typeface="微軟正黑體"/>
              </a:rPr>
              <a:t>NAS </a:t>
            </a:r>
            <a:r>
              <a:rPr lang="en-US" altLang="zh-TW" sz="2000" b="1" err="1">
                <a:solidFill>
                  <a:schemeClr val="tx1"/>
                </a:solidFill>
                <a:latin typeface="微軟正黑體"/>
                <a:ea typeface="微軟正黑體"/>
              </a:rPr>
              <a:t>中存放保戶資料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，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當下列任何一項未受到有效管理時，都可能造成資料風險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：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1622F79-D680-47CD-AE28-739EF5CA3C68}"/>
              </a:ext>
            </a:extLst>
          </p:cNvPr>
          <p:cNvSpPr/>
          <p:nvPr/>
        </p:nvSpPr>
        <p:spPr>
          <a:xfrm>
            <a:off x="426019" y="2678684"/>
            <a:ext cx="4739202" cy="53243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</a:rPr>
              <a:t>對外保護：阻擋非法入侵</a:t>
            </a:r>
            <a:endParaRPr lang="zh-TW" altLang="en-U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0ACE0AE-381B-49C5-AA8D-85576CBB717A}"/>
              </a:ext>
            </a:extLst>
          </p:cNvPr>
          <p:cNvSpPr/>
          <p:nvPr/>
        </p:nvSpPr>
        <p:spPr>
          <a:xfrm>
            <a:off x="426018" y="2056721"/>
            <a:ext cx="4739202" cy="51975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</a:rPr>
              <a:t>對內管理：資產與帳號管理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7FFBCA7-C223-444B-B6B2-BE3ABE2F0D97}"/>
              </a:ext>
            </a:extLst>
          </p:cNvPr>
          <p:cNvSpPr/>
          <p:nvPr/>
        </p:nvSpPr>
        <p:spPr>
          <a:xfrm>
            <a:off x="426019" y="3902131"/>
            <a:ext cx="4739202" cy="53244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</a:rPr>
              <a:t>事後調查：</a:t>
            </a:r>
            <a:r>
              <a:rPr lang="zh-TW" altLang="en-US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</a:rPr>
              <a:t>NAS 資源存取紀錄</a:t>
            </a:r>
            <a:endParaRPr lang="zh-TW" altLang="en-U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C235DFE-5CD5-4CAE-9D4A-10E6DCE611CC}"/>
              </a:ext>
            </a:extLst>
          </p:cNvPr>
          <p:cNvSpPr/>
          <p:nvPr/>
        </p:nvSpPr>
        <p:spPr>
          <a:xfrm>
            <a:off x="436802" y="3299017"/>
            <a:ext cx="4739202" cy="51087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</a:rPr>
              <a:t>事前預防：</a:t>
            </a:r>
            <a:r>
              <a:rPr lang="zh-TW" altLang="en-US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</a:rPr>
              <a:t>NAS 韌體安全更新</a:t>
            </a:r>
            <a:endParaRPr lang="zh-TW" altLang="en-U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591509D-CD46-461C-8CEB-D89B51467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多</a:t>
            </a:r>
            <a:r>
              <a:rPr lang="zh-TW" altLang="en-US">
                <a:ea typeface="微軟正黑體"/>
              </a:rPr>
              <a:t>台 NAS 下的資料安全風險</a:t>
            </a:r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48A32CA-A4D8-4260-AE20-85A73E916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221" y="2060675"/>
            <a:ext cx="3560842" cy="2373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5840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6683503" y="2193049"/>
            <a:ext cx="191754" cy="27530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zh-TW" altLang="en-US" sz="3700">
                <a:latin typeface="+mj-lt"/>
                <a:ea typeface="+mj-ea"/>
              </a:rPr>
              <a:t>善用 </a:t>
            </a:r>
            <a:r>
              <a:rPr lang="en-US" altLang="zh-TW" sz="3700">
                <a:latin typeface="+mj-lt"/>
                <a:ea typeface="+mj-ea"/>
              </a:rPr>
              <a:t>Q</a:t>
            </a:r>
            <a:r>
              <a:rPr lang="zh-TW" altLang="en-US" sz="3600">
                <a:ea typeface="微軟正黑體"/>
              </a:rPr>
              <a:t>'</a:t>
            </a:r>
            <a:r>
              <a:rPr lang="en-US" altLang="zh-TW" sz="3700">
                <a:latin typeface="+mj-lt"/>
                <a:ea typeface="+mj-ea"/>
              </a:rPr>
              <a:t>center</a:t>
            </a:r>
            <a:r>
              <a:rPr lang="zh-TW" altLang="en-US" sz="3700">
                <a:latin typeface="+mj-ea"/>
                <a:ea typeface="+mj-ea"/>
              </a:rPr>
              <a:t> 為您</a:t>
            </a:r>
            <a:r>
              <a:rPr lang="zh-TW" altLang="en-US" sz="3700">
                <a:latin typeface="+mj-ea"/>
              </a:rPr>
              <a:t>客戶的</a:t>
            </a:r>
            <a:r>
              <a:rPr lang="zh-TW" altLang="en-US" sz="3700">
                <a:latin typeface="+mj-ea"/>
                <a:ea typeface="+mj-ea"/>
              </a:rPr>
              <a:t>資料把關</a:t>
            </a:r>
            <a:endParaRPr lang="en" sz="3700">
              <a:latin typeface="+mj-ea"/>
              <a:ea typeface="+mj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277286" y="888990"/>
            <a:ext cx="8675873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0975" indent="-18097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在企業環境中，公司與客戶資料的安全即為 IT 管理者的最大責任。</a:t>
            </a:r>
            <a:endParaRPr lang="en-US" altLang="zh-TW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透過 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Q'center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 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規則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，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IT 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管理者可一次部署三道安全措施到多台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NAS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。</a:t>
            </a:r>
            <a:endParaRPr lang="en-US" altLang="zh-TW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</p:txBody>
      </p:sp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id="{3035A64C-D5BA-4A0C-B1AE-1589BD2603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532954"/>
              </p:ext>
            </p:extLst>
          </p:nvPr>
        </p:nvGraphicFramePr>
        <p:xfrm>
          <a:off x="507299" y="1678849"/>
          <a:ext cx="8208912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Picture 4" descr="ãActive directoryãçåçæå°çµæ">
            <a:extLst>
              <a:ext uri="{FF2B5EF4-FFF2-40B4-BE49-F238E27FC236}">
                <a16:creationId xmlns:a16="http://schemas.microsoft.com/office/drawing/2014/main" id="{698AB156-2915-40F4-A40E-7E4D943DF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1049"/>
            <a:ext cx="2389329" cy="125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ãIP block iconãçåçæå°çµæ">
            <a:extLst>
              <a:ext uri="{FF2B5EF4-FFF2-40B4-BE49-F238E27FC236}">
                <a16:creationId xmlns:a16="http://schemas.microsoft.com/office/drawing/2014/main" id="{113976BC-AA25-4808-BCE1-DB39922CC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" t="6304" r="4961" b="5592"/>
          <a:stretch/>
        </p:blipFill>
        <p:spPr bwMode="auto">
          <a:xfrm>
            <a:off x="6953185" y="2468355"/>
            <a:ext cx="858741" cy="84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ãLog check iconãçåçæå°çµæ">
            <a:extLst>
              <a:ext uri="{FF2B5EF4-FFF2-40B4-BE49-F238E27FC236}">
                <a16:creationId xmlns:a16="http://schemas.microsoft.com/office/drawing/2014/main" id="{0C2F38C1-8367-4D39-94FC-CD132331E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744" y="1783082"/>
            <a:ext cx="685272" cy="6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B791ED2-BA62-4335-ACC3-8B1F614078F5}"/>
              </a:ext>
            </a:extLst>
          </p:cNvPr>
          <p:cNvSpPr txBox="1"/>
          <p:nvPr/>
        </p:nvSpPr>
        <p:spPr>
          <a:xfrm>
            <a:off x="1388794" y="4843155"/>
            <a:ext cx="5783283" cy="2308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9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完整安全設定教學</a:t>
            </a:r>
            <a:r>
              <a:rPr lang="zh-TW" altLang="en-US" sz="9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：</a:t>
            </a:r>
            <a:r>
              <a:rPr lang="en-US" altLang="zh-TW" sz="9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http://files.qnap.com/news/pressresource/datasheet/data-security-eng-20180509.pdf</a:t>
            </a:r>
            <a:endParaRPr lang="zh-TW" b="1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096040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zh-TW" altLang="en-US">
                <a:ea typeface="微軟正黑體"/>
              </a:rPr>
              <a:t>Q'center 資產盤點報告</a:t>
            </a:r>
            <a:endParaRPr lang="en" sz="4000">
              <a:ea typeface="+mj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258466" y="1000548"/>
            <a:ext cx="8890860" cy="16312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在 </a:t>
            </a:r>
            <a:r>
              <a:rPr lang="en-US" altLang="zh-TW" sz="2000" b="1" err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Q'center</a:t>
            </a:r>
            <a:r>
              <a:rPr lang="en-US" altLang="zh-TW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 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報告包含資產盤點，具備伺服器、磁碟、擴充裝置報告。</a:t>
            </a:r>
            <a:endParaRPr lang="en-US" altLang="zh-TW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連線 NAS 中的資產，均可以被快速查找和排序，不須手動盤點。</a:t>
            </a: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減少 IT 管理者</a:t>
            </a:r>
            <a:b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</a:b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盤點資產時間工時：</a:t>
            </a:r>
            <a:b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</a:b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落實資安盤點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74F3FAC-FC0C-41FB-90DF-12DA54F79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31" y="2631764"/>
            <a:ext cx="2815055" cy="1876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639BA96-C604-4C89-97A4-D8AC4395D3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336" b="-394"/>
          <a:stretch/>
        </p:blipFill>
        <p:spPr>
          <a:xfrm>
            <a:off x="2888535" y="1818928"/>
            <a:ext cx="5890148" cy="275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69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US" altLang="zh-TW"/>
              <a:t>Q'center</a:t>
            </a:r>
            <a:r>
              <a:rPr lang="zh-TW" altLang="en-US" sz="4000">
                <a:latin typeface="+mj-ea"/>
                <a:ea typeface="+mj-ea"/>
              </a:rPr>
              <a:t> </a:t>
            </a:r>
            <a:r>
              <a:rPr lang="zh-TW">
                <a:latin typeface="+mj-ea"/>
              </a:rPr>
              <a:t>自</a:t>
            </a:r>
            <a:r>
              <a:rPr lang="zh-TW" altLang="en-US">
                <a:latin typeface="+mj-ea"/>
              </a:rPr>
              <a:t>定</a:t>
            </a:r>
            <a:r>
              <a:rPr lang="zh-TW">
                <a:latin typeface="+mj-ea"/>
              </a:rPr>
              <a:t>義</a:t>
            </a:r>
            <a:r>
              <a:rPr lang="zh-TW" altLang="en-US" sz="4000">
                <a:latin typeface="+mj-ea"/>
                <a:ea typeface="+mj-ea"/>
              </a:rPr>
              <a:t>規則</a:t>
            </a:r>
            <a:endParaRPr lang="en" sz="4000">
              <a:latin typeface="+mj-ea"/>
              <a:ea typeface="+mj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62300" y="1131994"/>
            <a:ext cx="8890860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base"/>
            <a:endParaRPr lang="en-US" altLang="zh-TW" sz="2000" b="1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6A2FE5F-54F0-406F-B0A0-B221BEEFC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07" y="2292482"/>
            <a:ext cx="4699241" cy="241170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361952-A0D0-45D4-8C93-64A796621AA8}"/>
              </a:ext>
            </a:extLst>
          </p:cNvPr>
          <p:cNvSpPr/>
          <p:nvPr/>
        </p:nvSpPr>
        <p:spPr>
          <a:xfrm>
            <a:off x="374256" y="870548"/>
            <a:ext cx="8273784" cy="13234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Q'center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規則為可自定義的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NAS 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控制台設定範本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。</a:t>
            </a:r>
            <a:endParaRPr lang="zh-TW"/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透過安裝於 NAS 上的 Q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'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center Agent，不僅可套用設定， </a:t>
            </a:r>
            <a:br>
              <a:rPr lang="zh-TW" altLang="en-US" sz="2000" b="1">
                <a:solidFill>
                  <a:schemeClr val="tx1"/>
                </a:solidFill>
                <a:latin typeface="+mn-lt"/>
                <a:ea typeface="+mn-lt"/>
                <a:cs typeface="+mn-lt"/>
              </a:rPr>
            </a:br>
            <a:r>
              <a:rPr lang="en-US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Q'center</a:t>
            </a:r>
            <a:r>
              <a:rPr 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 </a:t>
            </a:r>
            <a:r>
              <a:rPr lang="en-US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還會持續檢查並在本地有變更時重新套用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。</a:t>
            </a:r>
            <a:endParaRPr lang="en-US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已支援包含系統設定、權限與網路服務等 20 餘項設定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。</a:t>
            </a:r>
            <a:endParaRPr lang="en-US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11" name="圖片 11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C139E1D-48FF-43B0-9C6E-0867767F8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608" y="2288995"/>
            <a:ext cx="3192082" cy="2398630"/>
          </a:xfrm>
          <a:prstGeom prst="rect">
            <a:avLst/>
          </a:prstGeom>
        </p:spPr>
      </p:pic>
      <p:pic>
        <p:nvPicPr>
          <p:cNvPr id="14" name="圖片 14">
            <a:extLst>
              <a:ext uri="{FF2B5EF4-FFF2-40B4-BE49-F238E27FC236}">
                <a16:creationId xmlns:a16="http://schemas.microsoft.com/office/drawing/2014/main" id="{6AD72772-15D0-475E-970F-83CC34C75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0223" y="3737306"/>
            <a:ext cx="977661" cy="966878"/>
          </a:xfrm>
          <a:prstGeom prst="rect">
            <a:avLst/>
          </a:prstGeom>
        </p:spPr>
      </p:pic>
      <p:pic>
        <p:nvPicPr>
          <p:cNvPr id="17" name="Picture 18" descr="ç¸éåç">
            <a:extLst>
              <a:ext uri="{FF2B5EF4-FFF2-40B4-BE49-F238E27FC236}">
                <a16:creationId xmlns:a16="http://schemas.microsoft.com/office/drawing/2014/main" id="{902CF895-2F85-4829-835E-E3DA1829F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988" y="3042080"/>
            <a:ext cx="805000" cy="805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45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4522814" y="2376293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190831" y="0"/>
            <a:ext cx="8571506" cy="75537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US" altLang="zh-TW" sz="2600" err="1">
                <a:cs typeface="Arial"/>
              </a:rPr>
              <a:t>整合</a:t>
            </a:r>
            <a:r>
              <a:rPr lang="en-US" altLang="zh-TW" sz="2600">
                <a:cs typeface="Arial"/>
              </a:rPr>
              <a:t> Q'center 與 Active Directory </a:t>
            </a:r>
            <a:r>
              <a:rPr lang="zh-CN" altLang="en-US" sz="2600">
                <a:ea typeface="微軟正黑體" panose="020B0604030504040204" pitchFamily="34" charset="-120"/>
              </a:rPr>
              <a:t>管理</a:t>
            </a:r>
            <a:r>
              <a:rPr lang="zh-CN" altLang="en-US" sz="2600">
                <a:ea typeface="微軟正黑體"/>
                <a:cs typeface="Arial"/>
              </a:rPr>
              <a:t>多台 NAS</a:t>
            </a:r>
            <a:endParaRPr lang="en-US" altLang="zh-CN" sz="2600">
              <a:ea typeface="微軟正黑體"/>
              <a:cs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284409" y="887112"/>
            <a:ext cx="8655145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Windows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Server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內建，最廣為使用的帳號與電腦管理服務。</a:t>
            </a:r>
            <a:endParaRPr lang="en-US" altLang="zh-TW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透過 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Q'center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規則搭配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AD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，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IT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管理者可一次將多台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NAS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註冊到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AD。</a:t>
            </a:r>
            <a:endParaRPr lang="zh-TW" altLang="en-US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在 NAS 中以已存在的使用者群組管理資料夾權限。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02B7BFD-AEEF-4094-994B-E1FB4A158F94}"/>
              </a:ext>
            </a:extLst>
          </p:cNvPr>
          <p:cNvSpPr/>
          <p:nvPr/>
        </p:nvSpPr>
        <p:spPr>
          <a:xfrm>
            <a:off x="417289" y="2331687"/>
            <a:ext cx="4985923" cy="4202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b="1"/>
              <a:t>Active Directory</a:t>
            </a:r>
            <a:endParaRPr lang="zh-TW" altLang="en-US" sz="1800" b="1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DD1C6F4-A6A2-417A-83A6-2815FBA3A454}"/>
              </a:ext>
            </a:extLst>
          </p:cNvPr>
          <p:cNvSpPr/>
          <p:nvPr/>
        </p:nvSpPr>
        <p:spPr>
          <a:xfrm>
            <a:off x="1810031" y="3286544"/>
            <a:ext cx="2057342" cy="133189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>
              <a:latin typeface="微軟正黑體"/>
              <a:ea typeface="微軟正黑體"/>
            </a:endParaRPr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>
              <a:cs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0DD2F65-33BF-4820-BA25-738764E9BE05}"/>
              </a:ext>
            </a:extLst>
          </p:cNvPr>
          <p:cNvSpPr/>
          <p:nvPr/>
        </p:nvSpPr>
        <p:spPr>
          <a:xfrm>
            <a:off x="417289" y="3286544"/>
            <a:ext cx="1311403" cy="132111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>
              <a:latin typeface="微軟正黑體"/>
              <a:ea typeface="微軟正黑體"/>
            </a:endParaRPr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BF38F68-EA17-478B-85C5-1202CF284361}"/>
              </a:ext>
            </a:extLst>
          </p:cNvPr>
          <p:cNvSpPr/>
          <p:nvPr/>
        </p:nvSpPr>
        <p:spPr>
          <a:xfrm>
            <a:off x="3943964" y="3286544"/>
            <a:ext cx="1470031" cy="133009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>
              <a:latin typeface="微軟正黑體"/>
              <a:ea typeface="微軟正黑體"/>
            </a:endParaRPr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>
              <a:cs typeface="Arial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09E5C09-70A4-4DDF-AEF0-B7CC45A937BF}"/>
              </a:ext>
            </a:extLst>
          </p:cNvPr>
          <p:cNvSpPr/>
          <p:nvPr/>
        </p:nvSpPr>
        <p:spPr>
          <a:xfrm>
            <a:off x="417289" y="2830127"/>
            <a:ext cx="1311403" cy="38299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500" b="1" err="1">
                <a:ea typeface="微軟正黑體"/>
                <a:cs typeface="Arial"/>
              </a:rPr>
              <a:t>法國業務</a:t>
            </a:r>
            <a:endParaRPr lang="en-US" altLang="zh-TW" sz="1500" b="1">
              <a:latin typeface="Arial"/>
              <a:cs typeface="Arial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BC4E227-A8CA-4445-82A9-EC28ACBBC806}"/>
              </a:ext>
            </a:extLst>
          </p:cNvPr>
          <p:cNvSpPr/>
          <p:nvPr/>
        </p:nvSpPr>
        <p:spPr>
          <a:xfrm>
            <a:off x="1806011" y="2830127"/>
            <a:ext cx="2055431" cy="3937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500" b="1" err="1">
                <a:ea typeface="微軟正黑體"/>
                <a:cs typeface="Arial"/>
              </a:rPr>
              <a:t>台北總部</a:t>
            </a:r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81001E9-E9D7-45B8-9B4F-6E0E5F29F591}"/>
              </a:ext>
            </a:extLst>
          </p:cNvPr>
          <p:cNvSpPr/>
          <p:nvPr/>
        </p:nvSpPr>
        <p:spPr>
          <a:xfrm>
            <a:off x="3943335" y="2830127"/>
            <a:ext cx="1462365" cy="38299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500" b="1" err="1">
                <a:ea typeface="微軟正黑體"/>
                <a:cs typeface="Arial"/>
              </a:rPr>
              <a:t>德國業務</a:t>
            </a:r>
            <a:endParaRPr lang="zh-TW" altLang="en-US"/>
          </a:p>
        </p:txBody>
      </p:sp>
      <p:pic>
        <p:nvPicPr>
          <p:cNvPr id="4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6A5DEB2-B93D-45D5-9DC6-10235AA39A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37" t="-120" r="203" b="715"/>
          <a:stretch/>
        </p:blipFill>
        <p:spPr>
          <a:xfrm>
            <a:off x="5640847" y="2262193"/>
            <a:ext cx="3167996" cy="2328655"/>
          </a:xfrm>
          <a:prstGeom prst="rect">
            <a:avLst/>
          </a:prstGeom>
        </p:spPr>
      </p:pic>
      <p:pic>
        <p:nvPicPr>
          <p:cNvPr id="6" name="圖片 6" descr="一張含有 蛋, 室內 的圖片&#10;&#10;描述是以高可信度產生">
            <a:extLst>
              <a:ext uri="{FF2B5EF4-FFF2-40B4-BE49-F238E27FC236}">
                <a16:creationId xmlns:a16="http://schemas.microsoft.com/office/drawing/2014/main" id="{0C194864-9BAC-42EF-8FFC-ECBC7D190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567" y="2697319"/>
            <a:ext cx="486674" cy="529806"/>
          </a:xfrm>
          <a:prstGeom prst="rect">
            <a:avLst/>
          </a:prstGeom>
        </p:spPr>
      </p:pic>
      <p:pic>
        <p:nvPicPr>
          <p:cNvPr id="24" name="圖片 6" descr="一張含有 蛋, 室內 的圖片&#10;&#10;描述是以高可信度產生">
            <a:extLst>
              <a:ext uri="{FF2B5EF4-FFF2-40B4-BE49-F238E27FC236}">
                <a16:creationId xmlns:a16="http://schemas.microsoft.com/office/drawing/2014/main" id="{186613C5-2F96-4498-8CB5-F55A49D43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991" y="2697319"/>
            <a:ext cx="486674" cy="529806"/>
          </a:xfrm>
          <a:prstGeom prst="rect">
            <a:avLst/>
          </a:prstGeom>
        </p:spPr>
      </p:pic>
      <p:pic>
        <p:nvPicPr>
          <p:cNvPr id="25" name="圖片 6" descr="一張含有 蛋, 室內 的圖片&#10;&#10;描述是以高可信度產生">
            <a:extLst>
              <a:ext uri="{FF2B5EF4-FFF2-40B4-BE49-F238E27FC236}">
                <a16:creationId xmlns:a16="http://schemas.microsoft.com/office/drawing/2014/main" id="{FB316907-8ECA-4146-B9A9-454D5DAE9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678" y="2697319"/>
            <a:ext cx="486674" cy="52980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E9A931B-F685-4FD0-91B2-4E266FC8B80D}"/>
              </a:ext>
            </a:extLst>
          </p:cNvPr>
          <p:cNvSpPr/>
          <p:nvPr/>
        </p:nvSpPr>
        <p:spPr>
          <a:xfrm>
            <a:off x="276047" y="2173856"/>
            <a:ext cx="5292306" cy="2531852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4" descr="ãActive directoryãçåçæå°çµæ">
            <a:extLst>
              <a:ext uri="{FF2B5EF4-FFF2-40B4-BE49-F238E27FC236}">
                <a16:creationId xmlns:a16="http://schemas.microsoft.com/office/drawing/2014/main" id="{D13B6372-93F6-41AF-A8D6-ED0D2292C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31" y="2192180"/>
            <a:ext cx="1038765" cy="55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9E86F905-22D1-4D05-86DE-E2CFEE94C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421" y="2081155"/>
            <a:ext cx="670251" cy="670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6157874-661E-4216-AA5A-BF896731851C}"/>
              </a:ext>
            </a:extLst>
          </p:cNvPr>
          <p:cNvCxnSpPr>
            <a:cxnSpLocks/>
          </p:cNvCxnSpPr>
          <p:nvPr/>
        </p:nvCxnSpPr>
        <p:spPr>
          <a:xfrm flipV="1">
            <a:off x="2868165" y="3186741"/>
            <a:ext cx="0" cy="83382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60952D92-97C7-4797-BD5A-F1907986B8A4}"/>
              </a:ext>
            </a:extLst>
          </p:cNvPr>
          <p:cNvCxnSpPr>
            <a:cxnSpLocks/>
          </p:cNvCxnSpPr>
          <p:nvPr/>
        </p:nvCxnSpPr>
        <p:spPr>
          <a:xfrm flipV="1">
            <a:off x="1067401" y="3154391"/>
            <a:ext cx="0" cy="83382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685B1C79-DF6B-4396-945D-4F74A7011665}"/>
              </a:ext>
            </a:extLst>
          </p:cNvPr>
          <p:cNvCxnSpPr>
            <a:cxnSpLocks/>
          </p:cNvCxnSpPr>
          <p:nvPr/>
        </p:nvCxnSpPr>
        <p:spPr>
          <a:xfrm flipV="1">
            <a:off x="4701277" y="3197523"/>
            <a:ext cx="0" cy="83382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44758D1E-BEF6-455E-8E8E-2E0EC0394B32}"/>
              </a:ext>
            </a:extLst>
          </p:cNvPr>
          <p:cNvCxnSpPr>
            <a:cxnSpLocks/>
          </p:cNvCxnSpPr>
          <p:nvPr/>
        </p:nvCxnSpPr>
        <p:spPr>
          <a:xfrm flipV="1">
            <a:off x="1489214" y="3218162"/>
            <a:ext cx="1229263" cy="75834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45705367-7179-4536-9C83-AB47F327FF57}"/>
              </a:ext>
            </a:extLst>
          </p:cNvPr>
          <p:cNvCxnSpPr>
            <a:cxnSpLocks/>
          </p:cNvCxnSpPr>
          <p:nvPr/>
        </p:nvCxnSpPr>
        <p:spPr>
          <a:xfrm flipH="1" flipV="1">
            <a:off x="2988053" y="3228945"/>
            <a:ext cx="1272396" cy="70443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https://www.qnap.com/i/_attach_file/product/photo/800_500/126_1386747271_1.png">
            <a:extLst>
              <a:ext uri="{FF2B5EF4-FFF2-40B4-BE49-F238E27FC236}">
                <a16:creationId xmlns:a16="http://schemas.microsoft.com/office/drawing/2014/main" id="{6139DAB1-72F1-4284-937E-088D0B381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10" y="3590206"/>
            <a:ext cx="1850725" cy="111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Shape 479" descr="https://www.qnap.com/i/_attach_file/product/photo/800_500/294_1508401293_TS-877_front.png?v=1">
            <a:extLst>
              <a:ext uri="{FF2B5EF4-FFF2-40B4-BE49-F238E27FC236}">
                <a16:creationId xmlns:a16="http://schemas.microsoft.com/office/drawing/2014/main" id="{D8D8D548-D898-4D1E-8A27-C383047E50C3}"/>
              </a:ext>
            </a:extLst>
          </p:cNvPr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3972360" y="3542635"/>
            <a:ext cx="1407117" cy="89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https://www.qnap.com/i/_attach_file/product/photo/800_500/262_1477554443_TS-453Bmini-Right-angle-of-elevation2BRemote-Control.png">
            <a:extLst>
              <a:ext uri="{FF2B5EF4-FFF2-40B4-BE49-F238E27FC236}">
                <a16:creationId xmlns:a16="http://schemas.microsoft.com/office/drawing/2014/main" id="{81B5FF69-1F1F-4773-A3A9-CC9D026C7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8" r="18816"/>
          <a:stretch/>
        </p:blipFill>
        <p:spPr bwMode="auto">
          <a:xfrm>
            <a:off x="687728" y="3470153"/>
            <a:ext cx="769596" cy="96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44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zh-TW" altLang="en-US" sz="3400">
                <a:latin typeface="+mj-lt"/>
                <a:ea typeface="+mj-ea"/>
              </a:rPr>
              <a:t>統一為共用資料夾設定網域使用者權限</a:t>
            </a:r>
            <a:endParaRPr lang="en" sz="3400">
              <a:latin typeface="+mj-ea"/>
              <a:ea typeface="+mj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390700" y="978281"/>
            <a:ext cx="8643069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 err="1">
                <a:solidFill>
                  <a:schemeClr val="tx1"/>
                </a:solidFill>
                <a:ea typeface="微軟正黑體" pitchFamily="34" charset="-120"/>
              </a:rPr>
              <a:t>即使加入</a:t>
            </a:r>
            <a:r>
              <a:rPr lang="en-US" altLang="zh-TW" sz="2000" b="1">
                <a:solidFill>
                  <a:schemeClr val="tx1"/>
                </a:solidFill>
                <a:ea typeface="微軟正黑體" pitchFamily="34" charset="-120"/>
              </a:rPr>
              <a:t> AD</a:t>
            </a:r>
            <a:r>
              <a:rPr lang="en-US" altLang="zh-TW" sz="2000" b="1">
                <a:solidFill>
                  <a:schemeClr val="tx1"/>
                </a:solidFill>
                <a:latin typeface="微軟正黑體"/>
                <a:ea typeface="微軟正黑體" pitchFamily="34" charset="-120"/>
              </a:rPr>
              <a:t> ，</a:t>
            </a:r>
            <a:r>
              <a:rPr lang="en-US" altLang="zh-TW" sz="2000" b="1" err="1">
                <a:solidFill>
                  <a:schemeClr val="tx1"/>
                </a:solidFill>
                <a:ea typeface="微軟正黑體" pitchFamily="34" charset="-120"/>
              </a:rPr>
              <a:t>後續權限修改依然需要逐台進行，無法快速調整</a:t>
            </a:r>
            <a:r>
              <a:rPr lang="en-US" altLang="zh-TW" sz="2000" b="1">
                <a:solidFill>
                  <a:schemeClr val="tx1"/>
                </a:solidFill>
                <a:ea typeface="微軟正黑體" pitchFamily="34" charset="-120"/>
              </a:rPr>
              <a:t>。</a:t>
            </a: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 err="1">
                <a:solidFill>
                  <a:schemeClr val="tx1"/>
                </a:solidFill>
                <a:ea typeface="微軟正黑體" pitchFamily="34" charset="-120"/>
              </a:rPr>
              <a:t>如應對</a:t>
            </a:r>
            <a:r>
              <a:rPr lang="en-US" altLang="zh-TW" sz="2000" b="1">
                <a:solidFill>
                  <a:schemeClr val="tx1"/>
                </a:solidFill>
                <a:ea typeface="微軟正黑體" pitchFamily="34" charset="-120"/>
              </a:rPr>
              <a:t> GDPR </a:t>
            </a:r>
            <a:r>
              <a:rPr lang="en-US" altLang="zh-TW" sz="2000" b="1" err="1">
                <a:solidFill>
                  <a:schemeClr val="tx1"/>
                </a:solidFill>
                <a:ea typeface="微軟正黑體" pitchFamily="34" charset="-120"/>
              </a:rPr>
              <a:t>政策，分支業務的資料需要透過篩選回傳</a:t>
            </a:r>
            <a:r>
              <a:rPr lang="en-US" altLang="zh-TW" sz="2000" b="1">
                <a:solidFill>
                  <a:schemeClr val="tx1"/>
                </a:solidFill>
                <a:ea typeface="微軟正黑體" pitchFamily="34" charset="-120"/>
              </a:rPr>
              <a:t>。</a:t>
            </a:r>
            <a:endParaRPr lang="zh-TW" altLang="en-US" sz="2000" b="1">
              <a:solidFill>
                <a:schemeClr val="tx1"/>
              </a:solidFill>
              <a:ea typeface="微軟正黑體" pitchFamily="34" charset="-120"/>
            </a:endParaRP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 err="1">
                <a:solidFill>
                  <a:schemeClr val="tx1"/>
                </a:solidFill>
                <a:ea typeface="微軟正黑體" pitchFamily="34" charset="-120"/>
              </a:rPr>
              <a:t>Q'center</a:t>
            </a:r>
            <a:r>
              <a:rPr lang="en-US" altLang="zh-TW" sz="2000" b="1">
                <a:solidFill>
                  <a:schemeClr val="tx1"/>
                </a:solidFill>
                <a:ea typeface="微軟正黑體" pitchFamily="34" charset="-120"/>
              </a:rPr>
              <a:t> </a:t>
            </a:r>
            <a:r>
              <a:rPr lang="zh-TW" altLang="en-US" sz="2000" b="1">
                <a:solidFill>
                  <a:schemeClr val="tx1"/>
                </a:solidFill>
                <a:ea typeface="微軟正黑體" pitchFamily="34" charset="-120"/>
              </a:rPr>
              <a:t>建立"共用資料夾"功能，亦支援快速設定 </a:t>
            </a:r>
            <a:r>
              <a:rPr lang="en-US" altLang="zh-TW" sz="2000" b="1">
                <a:solidFill>
                  <a:schemeClr val="tx1"/>
                </a:solidFill>
                <a:ea typeface="微軟正黑體" pitchFamily="34" charset="-120"/>
              </a:rPr>
              <a:t>AD</a:t>
            </a:r>
            <a:r>
              <a:rPr lang="zh-TW" altLang="en-US" sz="2000" b="1">
                <a:solidFill>
                  <a:schemeClr val="tx1"/>
                </a:solidFill>
                <a:ea typeface="微軟正黑體" pitchFamily="34" charset="-120"/>
              </a:rPr>
              <a:t> 用戶權限。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F4607D3-FD8C-468D-B40E-CB58B63A3510}"/>
              </a:ext>
            </a:extLst>
          </p:cNvPr>
          <p:cNvSpPr/>
          <p:nvPr/>
        </p:nvSpPr>
        <p:spPr>
          <a:xfrm>
            <a:off x="390782" y="2126476"/>
            <a:ext cx="8327802" cy="3254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b="1"/>
              <a:t>Active Directory</a:t>
            </a:r>
            <a:endParaRPr lang="zh-TW" altLang="en-US" sz="1800" b="1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1EEC03E-E286-4715-A060-5388A1F11CDC}"/>
              </a:ext>
            </a:extLst>
          </p:cNvPr>
          <p:cNvSpPr/>
          <p:nvPr/>
        </p:nvSpPr>
        <p:spPr>
          <a:xfrm>
            <a:off x="390783" y="3370203"/>
            <a:ext cx="4068506" cy="117472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/>
          </a:p>
          <a:p>
            <a:pPr algn="ctr"/>
            <a:endParaRPr lang="en-US"/>
          </a:p>
          <a:p>
            <a:pPr algn="ctr"/>
            <a:endParaRPr lang="en-US" altLang="zh-TW">
              <a:cs typeface="Arial"/>
            </a:endParaRPr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</p:txBody>
      </p:sp>
      <p:pic>
        <p:nvPicPr>
          <p:cNvPr id="19" name="Picture 12" descr="ãFolder iconãçåçæå°çµæ">
            <a:extLst>
              <a:ext uri="{FF2B5EF4-FFF2-40B4-BE49-F238E27FC236}">
                <a16:creationId xmlns:a16="http://schemas.microsoft.com/office/drawing/2014/main" id="{B41B0DF6-1969-47E0-B74A-074F5CBFF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30" y="3613603"/>
            <a:ext cx="775387" cy="78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B52E6E9B-C7E1-43BF-9BB5-58B58A8188F7}"/>
              </a:ext>
            </a:extLst>
          </p:cNvPr>
          <p:cNvSpPr txBox="1"/>
          <p:nvPr/>
        </p:nvSpPr>
        <p:spPr>
          <a:xfrm>
            <a:off x="4248524" y="3647816"/>
            <a:ext cx="18473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altLang="zh-TW">
              <a:solidFill>
                <a:schemeClr val="bg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8463F8E-7FEF-4265-AA9C-B8A56CA4462D}"/>
              </a:ext>
            </a:extLst>
          </p:cNvPr>
          <p:cNvSpPr/>
          <p:nvPr/>
        </p:nvSpPr>
        <p:spPr>
          <a:xfrm>
            <a:off x="395178" y="2954557"/>
            <a:ext cx="4071856" cy="36142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500" b="1" err="1">
                <a:ea typeface="微軟正黑體"/>
                <a:cs typeface="Arial"/>
              </a:rPr>
              <a:t>法國管理者</a:t>
            </a:r>
            <a:endParaRPr lang="zh-TW" altLang="en-US" err="1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A1B0B2F-7231-46F5-9FDF-1F8DAE268BBC}"/>
              </a:ext>
            </a:extLst>
          </p:cNvPr>
          <p:cNvSpPr/>
          <p:nvPr/>
        </p:nvSpPr>
        <p:spPr>
          <a:xfrm>
            <a:off x="4729946" y="2954557"/>
            <a:ext cx="4007159" cy="35064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500" b="1" err="1">
                <a:ea typeface="微軟正黑體"/>
                <a:cs typeface="Arial"/>
              </a:rPr>
              <a:t>德國管理者</a:t>
            </a:r>
            <a:endParaRPr lang="zh-TW" altLang="en-US" err="1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D2EDD28-2CDD-4FC4-9BFC-32098698ACA3}"/>
              </a:ext>
            </a:extLst>
          </p:cNvPr>
          <p:cNvSpPr/>
          <p:nvPr/>
        </p:nvSpPr>
        <p:spPr>
          <a:xfrm>
            <a:off x="4725559" y="3370203"/>
            <a:ext cx="4025374" cy="12178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/>
          </a:p>
          <a:p>
            <a:pPr algn="ctr"/>
            <a:endParaRPr lang="en-US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</p:txBody>
      </p:sp>
      <p:pic>
        <p:nvPicPr>
          <p:cNvPr id="28" name="Picture 12" descr="ãFolder iconãçåçæå°çµæ">
            <a:extLst>
              <a:ext uri="{FF2B5EF4-FFF2-40B4-BE49-F238E27FC236}">
                <a16:creationId xmlns:a16="http://schemas.microsoft.com/office/drawing/2014/main" id="{9B15798A-E260-441D-97C0-F3B0B6054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807" y="3611077"/>
            <a:ext cx="915566" cy="9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www.qnap.com/i/_attach_file/product/photo/800_500/262_1477554443_TS-453Bmini-Right-angle-of-elevation2BRemote-Control.png">
            <a:extLst>
              <a:ext uri="{FF2B5EF4-FFF2-40B4-BE49-F238E27FC236}">
                <a16:creationId xmlns:a16="http://schemas.microsoft.com/office/drawing/2014/main" id="{611A0E06-2368-40A7-8EDC-0FE6926D7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8" r="18816"/>
          <a:stretch/>
        </p:blipFill>
        <p:spPr bwMode="auto">
          <a:xfrm>
            <a:off x="651459" y="3484857"/>
            <a:ext cx="769596" cy="9626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5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2073C640-72D0-440C-A6C5-B29F796D4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201" y="3599337"/>
            <a:ext cx="971910" cy="950344"/>
          </a:xfrm>
          <a:prstGeom prst="rect">
            <a:avLst/>
          </a:prstGeom>
        </p:spPr>
      </p:pic>
      <p:pic>
        <p:nvPicPr>
          <p:cNvPr id="24" name="Shape 479" descr="https://www.qnap.com/i/_attach_file/product/photo/800_500/294_1508401293_TS-877_front.png?v=1">
            <a:extLst>
              <a:ext uri="{FF2B5EF4-FFF2-40B4-BE49-F238E27FC236}">
                <a16:creationId xmlns:a16="http://schemas.microsoft.com/office/drawing/2014/main" id="{F5276ABE-B023-436E-966C-769FC42E32C6}"/>
              </a:ext>
            </a:extLst>
          </p:cNvPr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167327" y="3484447"/>
            <a:ext cx="1620719" cy="101834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85DCCD68-25F2-4E76-8524-58578FACEE7F}"/>
              </a:ext>
            </a:extLst>
          </p:cNvPr>
          <p:cNvSpPr/>
          <p:nvPr/>
        </p:nvSpPr>
        <p:spPr>
          <a:xfrm>
            <a:off x="3080142" y="2563536"/>
            <a:ext cx="2993555" cy="30751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500" b="1" err="1">
                <a:ea typeface="微軟正黑體"/>
                <a:cs typeface="Arial"/>
              </a:rPr>
              <a:t>台北總部</a:t>
            </a:r>
            <a:endParaRPr lang="zh-TW" altLang="en-US" err="1"/>
          </a:p>
        </p:txBody>
      </p:sp>
      <p:pic>
        <p:nvPicPr>
          <p:cNvPr id="31" name="圖片 5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84A296A5-90FB-49B6-90A4-7C236D677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1809" y="3642469"/>
            <a:ext cx="971910" cy="950344"/>
          </a:xfrm>
          <a:prstGeom prst="rect">
            <a:avLst/>
          </a:prstGeo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C5CDE5BC-C0AD-4ACC-888E-5690FF236A81}"/>
              </a:ext>
            </a:extLst>
          </p:cNvPr>
          <p:cNvCxnSpPr>
            <a:cxnSpLocks/>
          </p:cNvCxnSpPr>
          <p:nvPr/>
        </p:nvCxnSpPr>
        <p:spPr>
          <a:xfrm>
            <a:off x="3621721" y="2846323"/>
            <a:ext cx="0" cy="104524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F8ADC83B-4A1A-41D2-A15F-2159121DF7D5}"/>
              </a:ext>
            </a:extLst>
          </p:cNvPr>
          <p:cNvCxnSpPr>
            <a:cxnSpLocks/>
          </p:cNvCxnSpPr>
          <p:nvPr/>
        </p:nvCxnSpPr>
        <p:spPr>
          <a:xfrm>
            <a:off x="5476887" y="2846323"/>
            <a:ext cx="0" cy="104524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FEB7324E-3321-401D-9AC6-A8A839841EC8}"/>
              </a:ext>
            </a:extLst>
          </p:cNvPr>
          <p:cNvCxnSpPr>
            <a:cxnSpLocks/>
          </p:cNvCxnSpPr>
          <p:nvPr/>
        </p:nvCxnSpPr>
        <p:spPr>
          <a:xfrm flipH="1">
            <a:off x="5563153" y="3353123"/>
            <a:ext cx="808726" cy="495307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220892C2-C29A-4CCF-8963-3CD928923C59}"/>
              </a:ext>
            </a:extLst>
          </p:cNvPr>
          <p:cNvCxnSpPr>
            <a:cxnSpLocks/>
          </p:cNvCxnSpPr>
          <p:nvPr/>
        </p:nvCxnSpPr>
        <p:spPr>
          <a:xfrm>
            <a:off x="2834561" y="3342341"/>
            <a:ext cx="700896" cy="50609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6" descr="一張含有 蛋, 室內 的圖片&#10;&#10;描述是以高可信度產生">
            <a:extLst>
              <a:ext uri="{FF2B5EF4-FFF2-40B4-BE49-F238E27FC236}">
                <a16:creationId xmlns:a16="http://schemas.microsoft.com/office/drawing/2014/main" id="{049A630A-AB8E-449E-B574-BFC8D5D354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9246" y="2282112"/>
            <a:ext cx="514472" cy="560068"/>
          </a:xfrm>
          <a:prstGeom prst="rect">
            <a:avLst/>
          </a:prstGeom>
        </p:spPr>
      </p:pic>
      <p:pic>
        <p:nvPicPr>
          <p:cNvPr id="8" name="圖片 8" descr="一張含有 物件 的圖片&#10;&#10;描述是以高可信度產生">
            <a:extLst>
              <a:ext uri="{FF2B5EF4-FFF2-40B4-BE49-F238E27FC236}">
                <a16:creationId xmlns:a16="http://schemas.microsoft.com/office/drawing/2014/main" id="{AF4F065F-4522-44B2-A3B4-5FC376BA1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201" y="2571811"/>
            <a:ext cx="691551" cy="680768"/>
          </a:xfrm>
          <a:prstGeom prst="rect">
            <a:avLst/>
          </a:prstGeom>
        </p:spPr>
      </p:pic>
      <p:pic>
        <p:nvPicPr>
          <p:cNvPr id="27" name="圖片 8" descr="一張含有 物件 的圖片&#10;&#10;描述是以高可信度產生">
            <a:extLst>
              <a:ext uri="{FF2B5EF4-FFF2-40B4-BE49-F238E27FC236}">
                <a16:creationId xmlns:a16="http://schemas.microsoft.com/office/drawing/2014/main" id="{6670C34B-B8D4-4DBD-B4E5-7B352BAA0F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5691" y="2554959"/>
            <a:ext cx="691551" cy="680768"/>
          </a:xfrm>
          <a:prstGeom prst="rect">
            <a:avLst/>
          </a:prstGeom>
        </p:spPr>
      </p:pic>
      <p:pic>
        <p:nvPicPr>
          <p:cNvPr id="10" name="圖片 9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09FD0281-8092-4B87-A7CB-BBCF6E111B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3255" y="3984689"/>
            <a:ext cx="540855" cy="562421"/>
          </a:xfrm>
          <a:prstGeom prst="rect">
            <a:avLst/>
          </a:prstGeom>
        </p:spPr>
      </p:pic>
      <p:pic>
        <p:nvPicPr>
          <p:cNvPr id="32" name="圖片 31" descr="一張含有 物件 的圖片&#10;&#10;描述是以高可信度產生">
            <a:extLst>
              <a:ext uri="{FF2B5EF4-FFF2-40B4-BE49-F238E27FC236}">
                <a16:creationId xmlns:a16="http://schemas.microsoft.com/office/drawing/2014/main" id="{C0DF5DEA-7CFC-4B28-AFE8-560F52228C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2012" y="3952340"/>
            <a:ext cx="540855" cy="56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92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4F4B923-58B4-4EC7-9024-A87957A82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0067"/>
            <a:ext cx="9144000" cy="6420446"/>
          </a:xfrm>
          <a:prstGeom prst="rect">
            <a:avLst/>
          </a:prstGeom>
        </p:spPr>
      </p:pic>
      <p:sp>
        <p:nvSpPr>
          <p:cNvPr id="12" name="Shape 195">
            <a:extLst>
              <a:ext uri="{FF2B5EF4-FFF2-40B4-BE49-F238E27FC236}">
                <a16:creationId xmlns:a16="http://schemas.microsoft.com/office/drawing/2014/main" id="{62CD5777-512C-40A7-94A0-8AA20A34D706}"/>
              </a:ext>
            </a:extLst>
          </p:cNvPr>
          <p:cNvSpPr/>
          <p:nvPr/>
        </p:nvSpPr>
        <p:spPr>
          <a:xfrm>
            <a:off x="0" y="2654173"/>
            <a:ext cx="4643562" cy="1635304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50000">
                <a:srgbClr val="0070C0">
                  <a:alpha val="80000"/>
                </a:srgbClr>
              </a:gs>
              <a:gs pos="100000">
                <a:srgbClr val="002060"/>
              </a:gs>
            </a:gsLst>
            <a:lin ang="2700000" scaled="1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" name="Picture 2" descr="D:\工作進行中\20170911直播母版16比9\各場PPT元素\20180410\QNAP_LOGO-01.png">
            <a:extLst>
              <a:ext uri="{FF2B5EF4-FFF2-40B4-BE49-F238E27FC236}">
                <a16:creationId xmlns:a16="http://schemas.microsoft.com/office/drawing/2014/main" id="{D075865C-5416-4E43-8DCF-2CEECF1A5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06" y="289389"/>
            <a:ext cx="1296063" cy="25051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038EC213-729F-4808-BE3D-CF0D7463EDE7}"/>
              </a:ext>
            </a:extLst>
          </p:cNvPr>
          <p:cNvSpPr/>
          <p:nvPr/>
        </p:nvSpPr>
        <p:spPr>
          <a:xfrm>
            <a:off x="254441" y="2493453"/>
            <a:ext cx="1304016" cy="39595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Shape 196">
            <a:extLst>
              <a:ext uri="{FF2B5EF4-FFF2-40B4-BE49-F238E27FC236}">
                <a16:creationId xmlns:a16="http://schemas.microsoft.com/office/drawing/2014/main" id="{156D10E0-8F66-4B63-B2B5-EC21895EE6EF}"/>
              </a:ext>
            </a:extLst>
          </p:cNvPr>
          <p:cNvSpPr txBox="1"/>
          <p:nvPr/>
        </p:nvSpPr>
        <p:spPr>
          <a:xfrm>
            <a:off x="270343" y="2881459"/>
            <a:ext cx="7800231" cy="11857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使用 </a:t>
            </a:r>
            <a:r>
              <a:rPr lang="en-US" altLang="zh-TW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Q'center</a:t>
            </a: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 與 </a:t>
            </a:r>
            <a:r>
              <a:rPr lang="en-US" alt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A</a:t>
            </a:r>
            <a:r>
              <a:rPr lang="en-US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D</a:t>
            </a:r>
            <a:br>
              <a:rPr lang="en-US" altLang="en-US" sz="3200" b="1">
                <a:solidFill>
                  <a:schemeClr val="bg1"/>
                </a:solidFill>
                <a:latin typeface="+mj-lt"/>
                <a:ea typeface="Microsoft JhengHei"/>
              </a:rPr>
            </a:b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做 </a:t>
            </a:r>
            <a:r>
              <a:rPr lang="en-US" alt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NAS </a:t>
            </a:r>
            <a:r>
              <a:rPr lang="en-US" altLang="zh-TW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的權限控管</a:t>
            </a:r>
            <a:endParaRPr lang="zh-TW" altLang="en-US" sz="3200" b="1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2770F24-9629-43DE-8EA5-B5C6517BAFFD}"/>
              </a:ext>
            </a:extLst>
          </p:cNvPr>
          <p:cNvSpPr txBox="1"/>
          <p:nvPr/>
        </p:nvSpPr>
        <p:spPr>
          <a:xfrm>
            <a:off x="286249" y="2501404"/>
            <a:ext cx="1272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solidFill>
                  <a:srgbClr val="0070C0"/>
                </a:solidFill>
                <a:ea typeface="Microsoft JhengHei"/>
                <a:cs typeface="Microsoft JhengHei"/>
                <a:sym typeface="Microsoft JhengHei"/>
              </a:rPr>
              <a:t>實際展示</a:t>
            </a:r>
            <a:r>
              <a:rPr lang="en" altLang="zh-TW" sz="2000" b="1">
                <a:solidFill>
                  <a:srgbClr val="0070C0"/>
                </a:solidFill>
                <a:ea typeface="Microsoft JhengHei"/>
                <a:cs typeface="Microsoft JhengHei"/>
                <a:sym typeface="Microsoft JhengHei"/>
              </a:rPr>
              <a:t>:</a:t>
            </a:r>
            <a:endParaRPr lang="zh-TW" altLang="en-US" sz="2000"/>
          </a:p>
        </p:txBody>
      </p:sp>
    </p:spTree>
    <p:extLst>
      <p:ext uri="{BB962C8B-B14F-4D97-AF65-F5344CB8AC3E}">
        <p14:creationId xmlns:p14="http://schemas.microsoft.com/office/powerpoint/2010/main" val="995198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1">
            <a:extLst>
              <a:ext uri="{FF2B5EF4-FFF2-40B4-BE49-F238E27FC236}">
                <a16:creationId xmlns:a16="http://schemas.microsoft.com/office/drawing/2014/main" id="{1AF27B59-1536-476F-9613-D29AEF767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596" y="3125449"/>
            <a:ext cx="4391702" cy="652008"/>
          </a:xfrm>
        </p:spPr>
        <p:txBody>
          <a:bodyPr anchor="t">
            <a:noAutofit/>
          </a:bodyPr>
          <a:lstStyle/>
          <a:p>
            <a:r>
              <a:rPr lang="en-US" altLang="zh-TW" sz="3600">
                <a:solidFill>
                  <a:srgbClr val="0070C0"/>
                </a:solidFill>
              </a:rPr>
              <a:t>IT</a:t>
            </a:r>
            <a:r>
              <a:rPr lang="zh-TW" altLang="en-US" sz="3600">
                <a:solidFill>
                  <a:srgbClr val="0070C0"/>
                </a:solidFill>
              </a:rPr>
              <a:t> </a:t>
            </a:r>
            <a:r>
              <a:rPr lang="zh-TW" altLang="en-US" sz="3600">
                <a:solidFill>
                  <a:srgbClr val="0070C0"/>
                </a:solidFill>
                <a:latin typeface="Microsoft JhengHei"/>
                <a:ea typeface="Microsoft JhengHei"/>
              </a:rPr>
              <a:t>管理者的首選套件</a:t>
            </a:r>
            <a:endParaRPr lang="zh-TW" altLang="en-US" sz="3600">
              <a:solidFill>
                <a:srgbClr val="0070C0"/>
              </a:solidFill>
              <a:latin typeface="Microsoft JhengHei"/>
              <a:ea typeface="Microsoft JhengHei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統一</a:t>
            </a:r>
            <a:r>
              <a:rPr lang="zh-TW" altLang="en-US"/>
              <a:t>更新所有</a:t>
            </a:r>
            <a:r>
              <a:rPr lang="zh-TW" altLang="en-US" sz="4000">
                <a:latin typeface="+mj-lt"/>
                <a:ea typeface="+mj-ea"/>
              </a:rPr>
              <a:t> </a:t>
            </a:r>
            <a:r>
              <a:rPr lang="en-US" altLang="zh-TW" sz="4000">
                <a:latin typeface="+mj-lt"/>
                <a:ea typeface="+mj-ea"/>
              </a:rPr>
              <a:t>NAS</a:t>
            </a:r>
            <a:r>
              <a:rPr lang="zh-TW" altLang="en-US" sz="4000">
                <a:latin typeface="+mj-lt"/>
                <a:ea typeface="+mj-ea"/>
              </a:rPr>
              <a:t> 管理員密碼</a:t>
            </a:r>
            <a:endParaRPr lang="en" sz="4000">
              <a:latin typeface="+mj-ea"/>
              <a:ea typeface="+mj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294872" y="838353"/>
            <a:ext cx="8539027" cy="13234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Windows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AD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可以任意調整AD使用者的密碼達到安全防護，</a:t>
            </a:r>
            <a:br>
              <a:rPr lang="zh-TW" altLang="en-US" sz="2000" b="1">
                <a:solidFill>
                  <a:schemeClr val="tx1"/>
                </a:solidFill>
                <a:latin typeface="+mn-lt"/>
                <a:ea typeface="+mn-lt"/>
                <a:cs typeface="+mn-lt"/>
              </a:rPr>
            </a:b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但無法直接修改 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QNAP NAS 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管理員密碼。</a:t>
            </a:r>
            <a:endParaRPr lang="en-US" altLang="zh-TW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Q'center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可即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時一次性修改多台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NAS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管理員與用戶的密碼。</a:t>
            </a:r>
            <a:endParaRPr lang="en-US" altLang="zh-TW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配合企業用戶定期修改密碼的政策，提升安全等級。</a:t>
            </a:r>
            <a:endParaRPr lang="en-US" altLang="zh-TW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211B253-6E29-49D9-B441-1E4A49CC8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20" y="3593647"/>
            <a:ext cx="1502056" cy="938785"/>
          </a:xfrm>
          <a:prstGeom prst="rect">
            <a:avLst/>
          </a:prstGeom>
        </p:spPr>
      </p:pic>
      <p:pic>
        <p:nvPicPr>
          <p:cNvPr id="3" name="圖片 2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0EBDB72F-58D1-44DE-95D0-A9EE084A7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983" y="2255554"/>
            <a:ext cx="719750" cy="719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8" descr="ç¸éåç">
            <a:extLst>
              <a:ext uri="{FF2B5EF4-FFF2-40B4-BE49-F238E27FC236}">
                <a16:creationId xmlns:a16="http://schemas.microsoft.com/office/drawing/2014/main" id="{B1EBE199-7D88-452C-97C2-0A6CCA807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962" y="3927369"/>
            <a:ext cx="621315" cy="62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9CAC0A07-917C-433D-9770-E3C6C763D157}"/>
              </a:ext>
            </a:extLst>
          </p:cNvPr>
          <p:cNvGrpSpPr/>
          <p:nvPr/>
        </p:nvGrpSpPr>
        <p:grpSpPr>
          <a:xfrm>
            <a:off x="2669250" y="3068654"/>
            <a:ext cx="3878175" cy="524994"/>
            <a:chOff x="6149215" y="2892208"/>
            <a:chExt cx="3179924" cy="430471"/>
          </a:xfrm>
        </p:grpSpPr>
        <p:cxnSp>
          <p:nvCxnSpPr>
            <p:cNvPr id="24" name="接點: 肘形 23">
              <a:extLst>
                <a:ext uri="{FF2B5EF4-FFF2-40B4-BE49-F238E27FC236}">
                  <a16:creationId xmlns:a16="http://schemas.microsoft.com/office/drawing/2014/main" id="{495BFD32-47FF-41D3-94FF-B8E12AAFF332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441838" y="2784532"/>
              <a:ext cx="237736" cy="822982"/>
            </a:xfrm>
            <a:prstGeom prst="bentConnector2">
              <a:avLst/>
            </a:prstGeom>
            <a:ln w="28575">
              <a:prstDash val="sys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接點: 肘形 24">
              <a:extLst>
                <a:ext uri="{FF2B5EF4-FFF2-40B4-BE49-F238E27FC236}">
                  <a16:creationId xmlns:a16="http://schemas.microsoft.com/office/drawing/2014/main" id="{6AF57274-99F8-4433-98B0-07DB1C0880D8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180831" y="2777843"/>
              <a:ext cx="245522" cy="844146"/>
            </a:xfrm>
            <a:prstGeom prst="bentConnector2">
              <a:avLst/>
            </a:prstGeom>
            <a:ln w="28575">
              <a:prstDash val="sys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F96D9D37-CF83-46EB-B5F4-C28C220FB43E}"/>
                </a:ext>
              </a:extLst>
            </p:cNvPr>
            <p:cNvCxnSpPr/>
            <p:nvPr/>
          </p:nvCxnSpPr>
          <p:spPr>
            <a:xfrm flipV="1">
              <a:off x="7725665" y="2892208"/>
              <a:ext cx="0" cy="184946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接點: 肘形 26">
              <a:extLst>
                <a:ext uri="{FF2B5EF4-FFF2-40B4-BE49-F238E27FC236}">
                  <a16:creationId xmlns:a16="http://schemas.microsoft.com/office/drawing/2014/main" id="{EB2FDF30-8E6C-4C2B-8021-33A94204228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713673" y="3077154"/>
              <a:ext cx="1615466" cy="245525"/>
            </a:xfrm>
            <a:prstGeom prst="bentConnector3">
              <a:avLst>
                <a:gd name="adj1" fmla="val 763"/>
              </a:avLst>
            </a:prstGeom>
            <a:ln w="28575">
              <a:prstDash val="sys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8" name="圖片 27">
            <a:extLst>
              <a:ext uri="{FF2B5EF4-FFF2-40B4-BE49-F238E27FC236}">
                <a16:creationId xmlns:a16="http://schemas.microsoft.com/office/drawing/2014/main" id="{0FF48C01-6902-4F2D-8790-CC4AFC6C6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459" y="3593647"/>
            <a:ext cx="1502056" cy="938785"/>
          </a:xfrm>
          <a:prstGeom prst="rect">
            <a:avLst/>
          </a:prstGeom>
        </p:spPr>
      </p:pic>
      <p:pic>
        <p:nvPicPr>
          <p:cNvPr id="29" name="Picture 8" descr="ç¸éåç">
            <a:extLst>
              <a:ext uri="{FF2B5EF4-FFF2-40B4-BE49-F238E27FC236}">
                <a16:creationId xmlns:a16="http://schemas.microsoft.com/office/drawing/2014/main" id="{6E64EF8E-C434-4CD8-8F65-7BA670D8C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001" y="3927369"/>
            <a:ext cx="621315" cy="62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30AD5F7A-B233-4DF9-8E38-EEDCDD8E0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133" y="3593647"/>
            <a:ext cx="1502056" cy="938785"/>
          </a:xfrm>
          <a:prstGeom prst="rect">
            <a:avLst/>
          </a:prstGeom>
        </p:spPr>
      </p:pic>
      <p:pic>
        <p:nvPicPr>
          <p:cNvPr id="31" name="Picture 8" descr="ç¸éåç">
            <a:extLst>
              <a:ext uri="{FF2B5EF4-FFF2-40B4-BE49-F238E27FC236}">
                <a16:creationId xmlns:a16="http://schemas.microsoft.com/office/drawing/2014/main" id="{9BBF8686-238C-4BE0-BB5B-6553725C9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6" y="3927369"/>
            <a:ext cx="621315" cy="62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013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Han Tsai\Desktop\QNAP_直播\Photo Station 5.6 直播\未命名-7.png">
            <a:extLst>
              <a:ext uri="{FF2B5EF4-FFF2-40B4-BE49-F238E27FC236}">
                <a16:creationId xmlns:a16="http://schemas.microsoft.com/office/drawing/2014/main" id="{C5E65AEA-0377-43A2-BA93-7594882F1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2157" y="2011680"/>
            <a:ext cx="1738941" cy="1738941"/>
          </a:xfrm>
          <a:prstGeom prst="rect">
            <a:avLst/>
          </a:prstGeom>
          <a:noFill/>
        </p:spPr>
      </p:pic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zh-TW" altLang="en-US" sz="3100">
                <a:latin typeface="+mj-lt"/>
                <a:ea typeface="+mj-ea"/>
              </a:rPr>
              <a:t>為每台 </a:t>
            </a:r>
            <a:r>
              <a:rPr lang="en-US" altLang="zh-TW" sz="3100">
                <a:latin typeface="+mj-lt"/>
                <a:ea typeface="+mj-ea"/>
              </a:rPr>
              <a:t>NAS </a:t>
            </a:r>
            <a:r>
              <a:rPr lang="zh-CN" altLang="en-US" sz="310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設定一致的</a:t>
            </a:r>
            <a:r>
              <a:rPr lang="zh-TW" altLang="en-US" sz="3100">
                <a:latin typeface="+mj-lt"/>
                <a:ea typeface="+mj-ea"/>
              </a:rPr>
              <a:t>連線管制</a:t>
            </a:r>
            <a:r>
              <a:rPr lang="en-US" altLang="zh-TW" sz="3100">
                <a:latin typeface="+mj-lt"/>
                <a:ea typeface="+mj-ea"/>
              </a:rPr>
              <a:t> </a:t>
            </a:r>
            <a:r>
              <a:rPr lang="zh-TW" altLang="en-US" sz="3100">
                <a:latin typeface="+mj-lt"/>
                <a:ea typeface="+mj-ea"/>
              </a:rPr>
              <a:t>安全防護</a:t>
            </a:r>
            <a:endParaRPr lang="en" sz="3100">
              <a:latin typeface="+mj-ea"/>
              <a:ea typeface="+mj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310101" y="891554"/>
            <a:ext cx="8690776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90170" indent="-90170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 在企業環境中，兩項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QTS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的安全防護設置為</a:t>
            </a:r>
            <a:r>
              <a:rPr lang="zh-TW" altLang="en-US" sz="2000" b="1"/>
              <a:t>必要項目</a:t>
            </a:r>
            <a:endParaRPr lang="zh-TW"/>
          </a:p>
          <a:p>
            <a:pPr fontAlgn="base"/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   - 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連線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IP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位置清單：阻擋來自非允許範圍內的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IP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存取</a:t>
            </a:r>
            <a:endParaRPr lang="en-US" altLang="zh-TW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fontAlgn="base"/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   - 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啟用安全防護：當來自同個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IP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位置的密碼錯誤超過指定次數即進行阻擋</a:t>
            </a:r>
            <a:endParaRPr lang="en-US" altLang="zh-TW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28" name="Picture 4" descr="https://www.qnap.com/i/_attach_file/product/photo/800_500/126_1386747271_1.png">
            <a:extLst>
              <a:ext uri="{FF2B5EF4-FFF2-40B4-BE49-F238E27FC236}">
                <a16:creationId xmlns:a16="http://schemas.microsoft.com/office/drawing/2014/main" id="{EC04FE1C-E77B-4ED9-8C92-30019E069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562" y="3297346"/>
            <a:ext cx="2592132" cy="16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721AA92-3A64-409A-A3A5-FFD8C50DD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16" y="2038734"/>
            <a:ext cx="4904058" cy="2630272"/>
          </a:xfrm>
          <a:prstGeom prst="rect">
            <a:avLst/>
          </a:prstGeom>
        </p:spPr>
      </p:pic>
      <p:pic>
        <p:nvPicPr>
          <p:cNvPr id="29" name="Picture 16" descr="ç¸éåç">
            <a:extLst>
              <a:ext uri="{FF2B5EF4-FFF2-40B4-BE49-F238E27FC236}">
                <a16:creationId xmlns:a16="http://schemas.microsoft.com/office/drawing/2014/main" id="{CAA29268-91A9-4801-8FAD-04CB8325E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661" y="3069581"/>
            <a:ext cx="1406585" cy="97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141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zh-TW" altLang="en-US" sz="4000">
                <a:latin typeface="+mj-lt"/>
                <a:ea typeface="+mj-ea"/>
              </a:rPr>
              <a:t>在 </a:t>
            </a:r>
            <a:r>
              <a:rPr lang="en-US" altLang="zh-TW" err="1"/>
              <a:t>Q'center</a:t>
            </a:r>
            <a:r>
              <a:rPr lang="zh-TW" altLang="en-US" sz="4000">
                <a:latin typeface="+mj-lt"/>
                <a:ea typeface="+mj-ea"/>
              </a:rPr>
              <a:t> 統一設定安全防護</a:t>
            </a:r>
            <a:endParaRPr lang="en" sz="4000">
              <a:latin typeface="+mj-ea"/>
              <a:ea typeface="+mj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349856" y="944378"/>
            <a:ext cx="8732197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 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透過 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Q'center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的規則，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IT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zh-TW" altLang="en-US" sz="2000" b="1">
                <a:solidFill>
                  <a:schemeClr val="tx1"/>
                </a:solidFill>
                <a:latin typeface="Microsoft JhengHei"/>
                <a:ea typeface="Microsoft JhengHei"/>
              </a:rPr>
              <a:t>管理者可以套用安全設定到所有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NAS</a:t>
            </a: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。</a:t>
            </a:r>
            <a:endParaRPr lang="en-US" altLang="zh-TW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 </a:t>
            </a:r>
            <a:r>
              <a:rPr lang="zh-TW" altLang="en-US" sz="2000" b="1">
                <a:solidFill>
                  <a:schemeClr val="tx1"/>
                </a:solidFill>
                <a:latin typeface="Microsoft JhengHei"/>
                <a:ea typeface="Microsoft JhengHei"/>
              </a:rPr>
              <a:t>不僅一次性套用，還會持續檢查規則是否有被修改並自動覆寫</a:t>
            </a: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</a:rPr>
              <a:t>。</a:t>
            </a:r>
            <a:endParaRPr lang="en-US" altLang="zh-TW" sz="2000" b="1">
              <a:solidFill>
                <a:schemeClr val="tx1"/>
              </a:solidFill>
              <a:latin typeface="Microsoft JhengHei"/>
              <a:ea typeface="Microsoft JhengHei"/>
            </a:endParaRP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Microsoft JhengHei"/>
                <a:ea typeface="Microsoft JhengHei"/>
              </a:rPr>
              <a:t> 大幅度縮小從辨別危險到實踐保護措施的時間差</a:t>
            </a: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</a:rPr>
              <a:t>。</a:t>
            </a:r>
            <a:endParaRPr lang="en-US" altLang="zh-TW" sz="2000" b="1">
              <a:solidFill>
                <a:schemeClr val="tx1"/>
              </a:solidFill>
              <a:latin typeface="Microsoft JhengHei"/>
              <a:ea typeface="Microsoft JhengHei"/>
            </a:endParaRPr>
          </a:p>
        </p:txBody>
      </p:sp>
      <p:pic>
        <p:nvPicPr>
          <p:cNvPr id="28" name="Picture 4" descr="https://www.qnap.com/i/_attach_file/product/photo/800_500/126_1386747271_1.png">
            <a:extLst>
              <a:ext uri="{FF2B5EF4-FFF2-40B4-BE49-F238E27FC236}">
                <a16:creationId xmlns:a16="http://schemas.microsoft.com/office/drawing/2014/main" id="{EC04FE1C-E77B-4ED9-8C92-30019E069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707" y="1910404"/>
            <a:ext cx="2156114" cy="13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Shape 479" descr="https://www.qnap.com/i/_attach_file/product/photo/800_500/294_1508401293_TS-877_front.png?v=1">
            <a:extLst>
              <a:ext uri="{FF2B5EF4-FFF2-40B4-BE49-F238E27FC236}">
                <a16:creationId xmlns:a16="http://schemas.microsoft.com/office/drawing/2014/main" id="{0D82E555-4357-47D1-BF58-3343857B5F17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819812" y="3322677"/>
            <a:ext cx="1732196" cy="1082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3F0A3FA-2FB1-4093-9BD2-67CFFCD7C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957" y="2077403"/>
            <a:ext cx="4699576" cy="2385946"/>
          </a:xfrm>
          <a:prstGeom prst="rect">
            <a:avLst/>
          </a:prstGeom>
        </p:spPr>
      </p:pic>
      <p:pic>
        <p:nvPicPr>
          <p:cNvPr id="27" name="Picture 2" descr="https://www.qnap.com/i/_attach_file/product/photo/800_500/262_1477554443_TS-453Bmini-Right-angle-of-elevation2BRemote-Control.png">
            <a:extLst>
              <a:ext uri="{FF2B5EF4-FFF2-40B4-BE49-F238E27FC236}">
                <a16:creationId xmlns:a16="http://schemas.microsoft.com/office/drawing/2014/main" id="{68DE7F61-E986-4AE2-B1FD-244D20F40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8" r="18816"/>
          <a:stretch/>
        </p:blipFill>
        <p:spPr bwMode="auto">
          <a:xfrm>
            <a:off x="5669285" y="3314891"/>
            <a:ext cx="880349" cy="110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ç¸éåç">
            <a:extLst>
              <a:ext uri="{FF2B5EF4-FFF2-40B4-BE49-F238E27FC236}">
                <a16:creationId xmlns:a16="http://schemas.microsoft.com/office/drawing/2014/main" id="{1B425538-746A-4F02-9DB9-09C0B9F63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787" y="3581422"/>
            <a:ext cx="915778" cy="63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ç¸éåç">
            <a:extLst>
              <a:ext uri="{FF2B5EF4-FFF2-40B4-BE49-F238E27FC236}">
                <a16:creationId xmlns:a16="http://schemas.microsoft.com/office/drawing/2014/main" id="{5AF2AC08-7F6A-4F27-88FE-3296FDE92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520" y="3581422"/>
            <a:ext cx="915778" cy="63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ç¸éåç">
            <a:extLst>
              <a:ext uri="{FF2B5EF4-FFF2-40B4-BE49-F238E27FC236}">
                <a16:creationId xmlns:a16="http://schemas.microsoft.com/office/drawing/2014/main" id="{A28415CD-F4FE-4014-9A7F-6D972B30B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787" y="2239112"/>
            <a:ext cx="915778" cy="63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C31B75F2-939B-45C8-B5B3-75C9F8EFC0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8573" y="2172458"/>
            <a:ext cx="719750" cy="719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箭號: 有線條的向右箭號 7">
            <a:extLst>
              <a:ext uri="{FF2B5EF4-FFF2-40B4-BE49-F238E27FC236}">
                <a16:creationId xmlns:a16="http://schemas.microsoft.com/office/drawing/2014/main" id="{B0074B2E-3682-4F30-9589-388FA8DBD4E4}"/>
              </a:ext>
            </a:extLst>
          </p:cNvPr>
          <p:cNvSpPr/>
          <p:nvPr/>
        </p:nvSpPr>
        <p:spPr>
          <a:xfrm>
            <a:off x="4761691" y="3768918"/>
            <a:ext cx="524786" cy="257729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箭號: 有線條的向右箭號 32">
            <a:extLst>
              <a:ext uri="{FF2B5EF4-FFF2-40B4-BE49-F238E27FC236}">
                <a16:creationId xmlns:a16="http://schemas.microsoft.com/office/drawing/2014/main" id="{AB57B329-E0FF-40E0-8CED-66360A487CF2}"/>
              </a:ext>
            </a:extLst>
          </p:cNvPr>
          <p:cNvSpPr/>
          <p:nvPr/>
        </p:nvSpPr>
        <p:spPr>
          <a:xfrm>
            <a:off x="4761691" y="4050500"/>
            <a:ext cx="524786" cy="257729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箭號: 有線條的向右箭號 33">
            <a:extLst>
              <a:ext uri="{FF2B5EF4-FFF2-40B4-BE49-F238E27FC236}">
                <a16:creationId xmlns:a16="http://schemas.microsoft.com/office/drawing/2014/main" id="{9D782C4F-BCDF-40ED-98CA-78B4A35F2797}"/>
              </a:ext>
            </a:extLst>
          </p:cNvPr>
          <p:cNvSpPr/>
          <p:nvPr/>
        </p:nvSpPr>
        <p:spPr>
          <a:xfrm>
            <a:off x="4761691" y="3478879"/>
            <a:ext cx="524786" cy="257729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A354ED24-1590-4AFE-8A01-BD6E477FD872}"/>
              </a:ext>
            </a:extLst>
          </p:cNvPr>
          <p:cNvGrpSpPr/>
          <p:nvPr/>
        </p:nvGrpSpPr>
        <p:grpSpPr>
          <a:xfrm>
            <a:off x="6109460" y="2892208"/>
            <a:ext cx="1576450" cy="430469"/>
            <a:chOff x="6109460" y="2892208"/>
            <a:chExt cx="1576450" cy="430469"/>
          </a:xfrm>
        </p:grpSpPr>
        <p:cxnSp>
          <p:nvCxnSpPr>
            <p:cNvPr id="11" name="接點: 肘形 10">
              <a:extLst>
                <a:ext uri="{FF2B5EF4-FFF2-40B4-BE49-F238E27FC236}">
                  <a16:creationId xmlns:a16="http://schemas.microsoft.com/office/drawing/2014/main" id="{B6C8B9F3-84B4-49DD-8E56-BDD962A0E9A1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rot="5400000" flipH="1" flipV="1">
              <a:off x="6402083" y="2784532"/>
              <a:ext cx="237736" cy="822982"/>
            </a:xfrm>
            <a:prstGeom prst="bentConnector2">
              <a:avLst/>
            </a:prstGeom>
            <a:ln w="38100">
              <a:prstDash val="sys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接點: 肘形 34">
              <a:extLst>
                <a:ext uri="{FF2B5EF4-FFF2-40B4-BE49-F238E27FC236}">
                  <a16:creationId xmlns:a16="http://schemas.microsoft.com/office/drawing/2014/main" id="{333929B3-AF83-464D-BAF6-CC0A5539A04E}"/>
                </a:ext>
              </a:extLst>
            </p:cNvPr>
            <p:cNvCxnSpPr>
              <a:cxnSpLocks/>
              <a:stCxn id="24" idx="0"/>
            </p:cNvCxnSpPr>
            <p:nvPr/>
          </p:nvCxnSpPr>
          <p:spPr>
            <a:xfrm rot="16200000" flipV="1">
              <a:off x="7141076" y="2777843"/>
              <a:ext cx="245522" cy="844146"/>
            </a:xfrm>
            <a:prstGeom prst="bentConnector2">
              <a:avLst/>
            </a:prstGeom>
            <a:ln w="38100">
              <a:prstDash val="sys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直線接點 38">
              <a:extLst>
                <a:ext uri="{FF2B5EF4-FFF2-40B4-BE49-F238E27FC236}">
                  <a16:creationId xmlns:a16="http://schemas.microsoft.com/office/drawing/2014/main" id="{D5225957-1D33-4B2E-A422-E66C978E72C7}"/>
                </a:ext>
              </a:extLst>
            </p:cNvPr>
            <p:cNvCxnSpPr/>
            <p:nvPr/>
          </p:nvCxnSpPr>
          <p:spPr>
            <a:xfrm flipV="1">
              <a:off x="6881519" y="2892208"/>
              <a:ext cx="0" cy="184946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9182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zh-TW" altLang="en-US" sz="4000">
                <a:latin typeface="+mj-lt"/>
                <a:ea typeface="+mj-ea"/>
              </a:rPr>
              <a:t>由 </a:t>
            </a:r>
            <a:r>
              <a:rPr lang="en-US" altLang="zh-TW" sz="4000" err="1">
                <a:latin typeface="+mj-lt"/>
                <a:ea typeface="+mj-ea"/>
              </a:rPr>
              <a:t>Q</a:t>
            </a:r>
            <a:r>
              <a:rPr lang="en-US" altLang="zh-TW" err="1">
                <a:cs typeface="Arial"/>
              </a:rPr>
              <a:t>'</a:t>
            </a:r>
            <a:r>
              <a:rPr lang="en-US" altLang="zh-TW" sz="4000" err="1">
                <a:latin typeface="+mj-lt"/>
                <a:ea typeface="+mj-ea"/>
              </a:rPr>
              <a:t>center</a:t>
            </a:r>
            <a:r>
              <a:rPr lang="zh-TW" altLang="en-US"/>
              <a:t> 一次更新</a:t>
            </a:r>
            <a:r>
              <a:rPr lang="zh-TW" altLang="en-US">
                <a:latin typeface="Arial"/>
                <a:ea typeface="微軟正黑體"/>
                <a:cs typeface="Arial"/>
              </a:rPr>
              <a:t> NAS </a:t>
            </a:r>
            <a:endParaRPr lang="zh-TW" altLang="en-US" sz="4000">
              <a:latin typeface="微軟正黑體"/>
              <a:ea typeface="微軟正黑體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249141" y="1001414"/>
            <a:ext cx="4028661" cy="224676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 dirty="0">
                <a:solidFill>
                  <a:schemeClr val="tx1"/>
                </a:solidFill>
                <a:latin typeface="+mn-lt"/>
                <a:ea typeface="微軟正黑體"/>
              </a:rPr>
              <a:t>QNAP </a:t>
            </a:r>
            <a:r>
              <a:rPr lang="en-US" altLang="zh-TW" sz="2000" b="1" dirty="0" err="1">
                <a:solidFill>
                  <a:schemeClr val="tx1"/>
                </a:solidFill>
                <a:latin typeface="+mn-lt"/>
                <a:ea typeface="微軟正黑體"/>
              </a:rPr>
              <a:t>的韌體更新高頻繁率是為了達到即時的安全更新</a:t>
            </a:r>
            <a:r>
              <a:rPr lang="zh-TW" altLang="en-US" sz="2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br>
              <a:rPr lang="zh-TW" altLang="en-US" sz="2000" b="1" dirty="0">
                <a:solidFill>
                  <a:schemeClr val="tx1"/>
                </a:solidFill>
                <a:latin typeface="微軟正黑體"/>
                <a:ea typeface="微軟正黑體"/>
                <a:cs typeface="+mn-lt"/>
              </a:rPr>
            </a:br>
            <a:endParaRPr lang="zh-TW" altLang="en-US" sz="2000" b="1">
              <a:solidFill>
                <a:schemeClr val="tx1"/>
              </a:solidFill>
              <a:latin typeface="微軟正黑體"/>
              <a:ea typeface="微軟正黑體"/>
            </a:endParaRP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</a:t>
            </a:r>
            <a:r>
              <a:rPr lang="en-US" altLang="zh-TW" sz="2000" b="1" dirty="0">
                <a:solidFill>
                  <a:schemeClr val="tx1"/>
                </a:solidFill>
                <a:ea typeface="微軟正黑體" pitchFamily="34" charset="-120"/>
              </a:rPr>
              <a:t>'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center </a:t>
            </a:r>
            <a:r>
              <a:rPr lang="zh-TW" altLang="en-US" sz="2000" b="1">
                <a:solidFill>
                  <a:schemeClr val="tx1"/>
                </a:solidFill>
                <a:latin typeface="Microsoft JhengHei"/>
                <a:ea typeface="Microsoft JhengHei"/>
              </a:rPr>
              <a:t>韌體庫設計，可直接下載最新韌體，保存在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Q</a:t>
            </a:r>
            <a:r>
              <a:rPr lang="en-US" altLang="zh-TW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'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center </a:t>
            </a:r>
            <a:r>
              <a:rPr lang="zh-TW" altLang="en-US" sz="2000" b="1">
                <a:solidFill>
                  <a:schemeClr val="tx1"/>
                </a:solidFill>
                <a:latin typeface="Microsoft JhengHei"/>
                <a:ea typeface="Microsoft JhengHei"/>
              </a:rPr>
              <a:t>並批量安裝到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NAS</a:t>
            </a:r>
            <a:r>
              <a:rPr lang="zh-TW" altLang="en-US" sz="2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。</a:t>
            </a:r>
            <a:endParaRPr lang="en-US" altLang="zh-TW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altLang="zh-TW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6CB2CCA-BCBF-467B-9338-94C6ED11FBEB}"/>
              </a:ext>
            </a:extLst>
          </p:cNvPr>
          <p:cNvSpPr txBox="1"/>
          <p:nvPr/>
        </p:nvSpPr>
        <p:spPr>
          <a:xfrm>
            <a:off x="1394692" y="4839031"/>
            <a:ext cx="3972438" cy="2308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TW" altLang="en-US" sz="9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QNAP 資安通報官方網站：</a:t>
            </a:r>
            <a:r>
              <a:rPr lang="en-US" altLang="zh-TW" sz="9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https://www.qnap.com/en/security-advisory</a:t>
            </a:r>
            <a:endParaRPr lang="zh-TW" altLang="en-US" sz="9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297E3D5-488A-46B6-89EF-E72AF291A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802" y="1064264"/>
            <a:ext cx="4490049" cy="1967588"/>
          </a:xfrm>
          <a:prstGeom prst="rect">
            <a:avLst/>
          </a:prstGeom>
        </p:spPr>
      </p:pic>
      <p:pic>
        <p:nvPicPr>
          <p:cNvPr id="6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989C75E-FC6C-4C7C-BAD9-9DECE6E53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83" y="3211934"/>
            <a:ext cx="7315199" cy="1421724"/>
          </a:xfrm>
          <a:prstGeom prst="rect">
            <a:avLst/>
          </a:prstGeom>
        </p:spPr>
      </p:pic>
      <p:pic>
        <p:nvPicPr>
          <p:cNvPr id="8" name="Picture 18" descr="ç¸éåç">
            <a:extLst>
              <a:ext uri="{FF2B5EF4-FFF2-40B4-BE49-F238E27FC236}">
                <a16:creationId xmlns:a16="http://schemas.microsoft.com/office/drawing/2014/main" id="{97DC24A6-1FF8-4D28-94D8-8B9CB4D1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86" y="2871443"/>
            <a:ext cx="753479" cy="7534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766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zh-TW" altLang="en-US" sz="4000">
                <a:latin typeface="+mj-lt"/>
                <a:ea typeface="+mj-ea"/>
              </a:rPr>
              <a:t>連線</a:t>
            </a:r>
            <a:r>
              <a:rPr lang="zh-TW" altLang="en-US"/>
              <a:t>記</a:t>
            </a:r>
            <a:r>
              <a:rPr lang="zh-TW" altLang="en-US" sz="4000">
                <a:latin typeface="+mj-lt"/>
                <a:ea typeface="+mj-ea"/>
              </a:rPr>
              <a:t>錄 </a:t>
            </a:r>
            <a:r>
              <a:rPr lang="en-US" altLang="zh-TW" sz="4000">
                <a:latin typeface="+mj-lt"/>
                <a:ea typeface="+mj-ea"/>
              </a:rPr>
              <a:t>Log </a:t>
            </a:r>
            <a:r>
              <a:rPr lang="zh-TW" altLang="en-US" sz="4000">
                <a:latin typeface="+mj-lt"/>
                <a:ea typeface="+mj-ea"/>
              </a:rPr>
              <a:t>追蹤</a:t>
            </a:r>
            <a:endParaRPr lang="en" sz="4000">
              <a:latin typeface="+mj-ea"/>
              <a:ea typeface="+mj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189891" y="959894"/>
            <a:ext cx="8890860" cy="13234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QTS</a:t>
            </a: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 具備有連線記錄功能，可以記錄來自不同位置的連線類型與存取資源。</a:t>
            </a:r>
            <a:endParaRPr lang="zh-TW" altLang="en-US" sz="2000">
              <a:latin typeface="微軟正黑體"/>
              <a:ea typeface="微軟正黑體"/>
            </a:endParaRP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開啟此功能將對 </a:t>
            </a: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NAS</a:t>
            </a: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 效能</a:t>
            </a: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ea typeface="微軟正黑體" pitchFamily="34" charset="-120"/>
              </a:rPr>
              <a:t>有</a:t>
            </a: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些微</a:t>
            </a:r>
            <a:r>
              <a:rPr 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影響</a:t>
            </a: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，故預設為關閉</a:t>
            </a:r>
            <a:r>
              <a:rPr lang="zh-TW" altLang="en-US" sz="2000" b="1">
                <a:solidFill>
                  <a:srgbClr val="262626"/>
                </a:solidFill>
                <a:latin typeface="+mn-lt"/>
              </a:rPr>
              <a:t>。</a:t>
            </a:r>
            <a:endParaRPr lang="zh-TW" altLang="en-US" sz="2000">
              <a:latin typeface="微軟正黑體"/>
              <a:ea typeface="微軟正黑體"/>
            </a:endParaRP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連線記錄將會是發生安全漏洞時重要的分析資訊。</a:t>
            </a:r>
            <a:endParaRPr lang="zh-TW" altLang="en-US" sz="2000" b="1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 pitchFamily="34" charset="-12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altLang="zh-TW" sz="2000" b="1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4DA4A1C-3B27-427F-A4C4-047B069FB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45" y="1892762"/>
            <a:ext cx="5614558" cy="374371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C02A483-201D-4959-A572-5EBDCBEC5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911" y="2032607"/>
            <a:ext cx="3446300" cy="212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3414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US" altLang="zh-TW" err="1"/>
              <a:t>Q'center</a:t>
            </a:r>
            <a:r>
              <a:rPr lang="en-US" altLang="zh-TW" sz="4000">
                <a:latin typeface="+mj-lt"/>
                <a:ea typeface="+mj-ea"/>
              </a:rPr>
              <a:t> </a:t>
            </a:r>
            <a:r>
              <a:rPr lang="zh-TW" altLang="en-US" sz="4000">
                <a:latin typeface="+mj-lt"/>
                <a:ea typeface="+mj-ea"/>
              </a:rPr>
              <a:t>支援統一開啟連線</a:t>
            </a:r>
            <a:r>
              <a:rPr lang="zh-TW" altLang="en-US"/>
              <a:t>記</a:t>
            </a:r>
            <a:r>
              <a:rPr lang="zh-TW" altLang="en-US" sz="4000">
                <a:latin typeface="+mj-lt"/>
                <a:ea typeface="+mj-ea"/>
              </a:rPr>
              <a:t>錄</a:t>
            </a:r>
            <a:endParaRPr lang="en" sz="4000">
              <a:latin typeface="+mj-ea"/>
              <a:ea typeface="+mj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333954" y="951298"/>
            <a:ext cx="8750673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在 </a:t>
            </a:r>
            <a:r>
              <a:rPr lang="en-US" altLang="zh-TW" sz="2000" b="1" err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Q'center</a:t>
            </a:r>
            <a:r>
              <a:rPr lang="en-US" altLang="zh-TW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 </a:t>
            </a:r>
            <a:r>
              <a:rPr lang="zh-TW" altLang="en-US" sz="2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中</a:t>
            </a:r>
            <a:r>
              <a:rPr lang="zh-TW" altLang="en-US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， </a:t>
            </a:r>
            <a:r>
              <a:rPr lang="en-US" altLang="zh-TW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IT</a:t>
            </a:r>
            <a:r>
              <a:rPr lang="zh-TW" altLang="en-US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 管理者可以選擇一次開啟所有 </a:t>
            </a:r>
            <a:r>
              <a:rPr lang="en-US" altLang="zh-TW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NAS</a:t>
            </a:r>
            <a:r>
              <a:rPr lang="zh-TW" altLang="en-US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 連線記錄。</a:t>
            </a:r>
            <a:endParaRPr lang="en-US" altLang="zh-TW" sz="2000" b="1">
              <a:solidFill>
                <a:schemeClr val="tx1"/>
              </a:solidFill>
              <a:latin typeface="+mj-lt"/>
              <a:ea typeface="微軟正黑體" pitchFamily="34" charset="-120"/>
            </a:endParaRP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連線記錄統一上傳 </a:t>
            </a:r>
            <a:r>
              <a:rPr lang="en-US" altLang="zh-TW" sz="2000" b="1" err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Q'center</a:t>
            </a:r>
            <a:r>
              <a:rPr lang="en-US" altLang="zh-TW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2000" b="1" err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並可匯出進行即時分析</a:t>
            </a:r>
            <a:r>
              <a:rPr lang="zh-TW" altLang="en-US" sz="2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。</a:t>
            </a:r>
            <a:endParaRPr lang="en-US" altLang="zh-TW" sz="2000" b="1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A89BED2-2FB9-4F39-833A-79040E3A8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1" y="1910768"/>
            <a:ext cx="6353093" cy="261460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2293778-5877-445B-8B86-795F0E69EC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67" r="16542"/>
          <a:stretch/>
        </p:blipFill>
        <p:spPr>
          <a:xfrm>
            <a:off x="7102911" y="2610260"/>
            <a:ext cx="1684999" cy="20789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圖說文字 12">
            <a:extLst>
              <a:ext uri="{FF2B5EF4-FFF2-40B4-BE49-F238E27FC236}">
                <a16:creationId xmlns:a16="http://schemas.microsoft.com/office/drawing/2014/main" id="{AA17DFE5-699A-4499-8105-50A7D5E3B956}"/>
              </a:ext>
            </a:extLst>
          </p:cNvPr>
          <p:cNvSpPr/>
          <p:nvPr/>
        </p:nvSpPr>
        <p:spPr>
          <a:xfrm>
            <a:off x="5064981" y="1706450"/>
            <a:ext cx="2636953" cy="1080120"/>
          </a:xfrm>
          <a:prstGeom prst="wedgeRectCallout">
            <a:avLst>
              <a:gd name="adj1" fmla="val 44777"/>
              <a:gd name="adj2" fmla="val 68951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bg1"/>
                </a:solidFill>
              </a:rPr>
              <a:t>即使在最壞的情況，</a:t>
            </a:r>
            <a:r>
              <a:rPr lang="en-US" altLang="zh-TW" b="1">
                <a:solidFill>
                  <a:schemeClr val="bg1"/>
                </a:solidFill>
              </a:rPr>
              <a:t>NAS</a:t>
            </a:r>
            <a:r>
              <a:rPr lang="zh-TW" altLang="en-US" b="1">
                <a:solidFill>
                  <a:schemeClr val="bg1"/>
                </a:solidFill>
              </a:rPr>
              <a:t> 無法登入或記錄遭破壞，</a:t>
            </a:r>
            <a:r>
              <a:rPr lang="en-US" altLang="zh-TW" b="1" err="1">
                <a:solidFill>
                  <a:schemeClr val="bg1"/>
                </a:solidFill>
              </a:rPr>
              <a:t>Q'center</a:t>
            </a:r>
            <a:r>
              <a:rPr lang="en-US" altLang="zh-TW" b="1">
                <a:solidFill>
                  <a:schemeClr val="bg1"/>
                </a:solidFill>
              </a:rPr>
              <a:t> </a:t>
            </a:r>
            <a:r>
              <a:rPr lang="zh-TW" altLang="en-US" b="1">
                <a:solidFill>
                  <a:schemeClr val="bg1"/>
                </a:solidFill>
              </a:rPr>
              <a:t>依然保有記錄可做調查分析</a:t>
            </a:r>
          </a:p>
        </p:txBody>
      </p:sp>
    </p:spTree>
    <p:extLst>
      <p:ext uri="{BB962C8B-B14F-4D97-AF65-F5344CB8AC3E}">
        <p14:creationId xmlns:p14="http://schemas.microsoft.com/office/powerpoint/2010/main" val="520188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95"/>
          <p:cNvSpPr/>
          <p:nvPr/>
        </p:nvSpPr>
        <p:spPr>
          <a:xfrm>
            <a:off x="0" y="3003798"/>
            <a:ext cx="7846978" cy="1344061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51B7CA7-6F1F-41F9-A3B9-64CB76877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0067"/>
            <a:ext cx="9144000" cy="6420446"/>
          </a:xfrm>
          <a:prstGeom prst="rect">
            <a:avLst/>
          </a:prstGeom>
        </p:spPr>
      </p:pic>
      <p:sp>
        <p:nvSpPr>
          <p:cNvPr id="12" name="Shape 195">
            <a:extLst>
              <a:ext uri="{FF2B5EF4-FFF2-40B4-BE49-F238E27FC236}">
                <a16:creationId xmlns:a16="http://schemas.microsoft.com/office/drawing/2014/main" id="{0C140BD1-1E69-4453-AACA-F1451FBF2DD7}"/>
              </a:ext>
            </a:extLst>
          </p:cNvPr>
          <p:cNvSpPr/>
          <p:nvPr/>
        </p:nvSpPr>
        <p:spPr>
          <a:xfrm>
            <a:off x="-1" y="2654173"/>
            <a:ext cx="6432605" cy="1635304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50000">
                <a:srgbClr val="0070C0">
                  <a:alpha val="80000"/>
                </a:srgbClr>
              </a:gs>
              <a:gs pos="100000">
                <a:srgbClr val="002060"/>
              </a:gs>
            </a:gsLst>
            <a:lin ang="2700000" scaled="1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" name="Picture 2" descr="D:\工作進行中\20170911直播母版16比9\各場PPT元素\20180410\QNAP_LOGO-01.png">
            <a:extLst>
              <a:ext uri="{FF2B5EF4-FFF2-40B4-BE49-F238E27FC236}">
                <a16:creationId xmlns:a16="http://schemas.microsoft.com/office/drawing/2014/main" id="{4EACDC25-001E-47ED-BC33-6F30CAA9C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06" y="289389"/>
            <a:ext cx="1296063" cy="25051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62844C32-8AB7-4698-9894-35207D6106CF}"/>
              </a:ext>
            </a:extLst>
          </p:cNvPr>
          <p:cNvSpPr/>
          <p:nvPr/>
        </p:nvSpPr>
        <p:spPr>
          <a:xfrm>
            <a:off x="254441" y="2493453"/>
            <a:ext cx="1304016" cy="39595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Shape 196">
            <a:extLst>
              <a:ext uri="{FF2B5EF4-FFF2-40B4-BE49-F238E27FC236}">
                <a16:creationId xmlns:a16="http://schemas.microsoft.com/office/drawing/2014/main" id="{6A2A491C-C01E-4DEC-8FBB-C8330126A59B}"/>
              </a:ext>
            </a:extLst>
          </p:cNvPr>
          <p:cNvSpPr txBox="1"/>
          <p:nvPr/>
        </p:nvSpPr>
        <p:spPr>
          <a:xfrm>
            <a:off x="270343" y="2881459"/>
            <a:ext cx="6011187" cy="11857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使用 </a:t>
            </a: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JhengHei"/>
              </a:rPr>
              <a:t>Q</a:t>
            </a:r>
            <a:r>
              <a:rPr lang="en-US" alt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'</a:t>
            </a: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center </a:t>
            </a: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</a:rPr>
              <a:t>韌體庫上傳韌</a:t>
            </a: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</a:rPr>
              <a:t>體並一次進行多台 NAS 更新</a:t>
            </a:r>
            <a:endParaRPr lang="en-US" altLang="zh-TW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C47E383-14B2-4538-A4DC-165FE16CD8CD}"/>
              </a:ext>
            </a:extLst>
          </p:cNvPr>
          <p:cNvSpPr txBox="1"/>
          <p:nvPr/>
        </p:nvSpPr>
        <p:spPr>
          <a:xfrm>
            <a:off x="286249" y="2501404"/>
            <a:ext cx="1272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solidFill>
                  <a:srgbClr val="0070C0"/>
                </a:solidFill>
                <a:ea typeface="Microsoft JhengHei"/>
                <a:cs typeface="Microsoft JhengHei"/>
                <a:sym typeface="Microsoft JhengHei"/>
              </a:rPr>
              <a:t>實際展示</a:t>
            </a:r>
            <a:r>
              <a:rPr lang="en" altLang="zh-TW" sz="2000" b="1">
                <a:solidFill>
                  <a:srgbClr val="0070C0"/>
                </a:solidFill>
                <a:ea typeface="Microsoft JhengHei"/>
                <a:cs typeface="Microsoft JhengHei"/>
                <a:sym typeface="Microsoft JhengHei"/>
              </a:rPr>
              <a:t>:</a:t>
            </a:r>
            <a:endParaRPr lang="zh-TW" altLang="en-US" sz="2000"/>
          </a:p>
        </p:txBody>
      </p:sp>
    </p:spTree>
    <p:extLst>
      <p:ext uri="{BB962C8B-B14F-4D97-AF65-F5344CB8AC3E}">
        <p14:creationId xmlns:p14="http://schemas.microsoft.com/office/powerpoint/2010/main" val="1956673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zh-TW" altLang="en-US" sz="3600"/>
              <a:t>總結</a:t>
            </a:r>
            <a:r>
              <a:rPr lang="en-US" altLang="zh-TW" sz="3600"/>
              <a:t>:</a:t>
            </a:r>
            <a:r>
              <a:rPr lang="zh-TW" altLang="en-US" sz="3600"/>
              <a:t> </a:t>
            </a:r>
            <a:r>
              <a:rPr lang="en-US" altLang="zh-TW" sz="3600" err="1"/>
              <a:t>Q'center</a:t>
            </a:r>
            <a:r>
              <a:rPr lang="en-US" altLang="zh-TW" sz="3600"/>
              <a:t> </a:t>
            </a:r>
            <a:r>
              <a:rPr lang="zh-CN" altLang="en-US" sz="3600"/>
              <a:t>是</a:t>
            </a:r>
            <a:r>
              <a:rPr lang="zh-TW" altLang="en-US" sz="3600"/>
              <a:t> </a:t>
            </a:r>
            <a:r>
              <a:rPr lang="en-US" altLang="zh-TW" sz="3600"/>
              <a:t>IT</a:t>
            </a:r>
            <a:r>
              <a:rPr lang="en-US" altLang="zh-TW" sz="3600">
                <a:latin typeface="+mj-lt"/>
              </a:rPr>
              <a:t> </a:t>
            </a:r>
            <a:r>
              <a:rPr lang="en-US" altLang="zh-TW" sz="3600" err="1">
                <a:latin typeface="+mj-lt"/>
              </a:rPr>
              <a:t>管理者首選套件</a:t>
            </a:r>
            <a:endParaRPr lang="en" sz="3600">
              <a:latin typeface="+mj-lt"/>
            </a:endParaRPr>
          </a:p>
        </p:txBody>
      </p:sp>
      <p:sp>
        <p:nvSpPr>
          <p:cNvPr id="20" name="Shape 448"/>
          <p:cNvSpPr txBox="1"/>
          <p:nvPr/>
        </p:nvSpPr>
        <p:spPr>
          <a:xfrm>
            <a:off x="421145" y="1015196"/>
            <a:ext cx="3192166" cy="2719161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endParaRPr lang="en-US" altLang="zh-TW" sz="2400" b="1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9DB20C1-76CD-4C9C-95AA-A82C92333203}"/>
              </a:ext>
            </a:extLst>
          </p:cNvPr>
          <p:cNvSpPr/>
          <p:nvPr/>
        </p:nvSpPr>
        <p:spPr>
          <a:xfrm>
            <a:off x="318052" y="1051245"/>
            <a:ext cx="3311161" cy="34778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en-US" altLang="zh-TW" sz="2000" b="1" err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Q'center</a:t>
            </a: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 </a:t>
            </a:r>
            <a:r>
              <a:rPr lang="en-US" altLang="zh-TW" sz="2000" b="1" err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主機</a:t>
            </a: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擴大支援</a:t>
            </a: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ARM </a:t>
            </a:r>
            <a:r>
              <a:rPr lang="zh-CN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機種。</a:t>
            </a: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 </a:t>
            </a:r>
            <a:endParaRPr lang="en-US" altLang="zh-TW" sz="2000" b="1">
              <a:solidFill>
                <a:schemeClr val="tx1">
                  <a:lumMod val="85000"/>
                  <a:lumOff val="15000"/>
                </a:schemeClr>
              </a:solidFill>
              <a:ea typeface="Microsoft JhengHei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altLang="zh-TW" sz="2000" b="1">
              <a:solidFill>
                <a:schemeClr val="tx1">
                  <a:lumMod val="85000"/>
                  <a:lumOff val="15000"/>
                </a:schemeClr>
              </a:solidFill>
              <a:ea typeface="Microsoft JhengHei"/>
            </a:endParaRP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強化 </a:t>
            </a: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AD</a:t>
            </a: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</a:rPr>
              <a:t> 整合，統一設定資料夾權限和管理者密碼。</a:t>
            </a:r>
            <a:endParaRPr lang="en-US" altLang="zh-TW" sz="2000" b="1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</a:endParaRPr>
          </a:p>
          <a:p>
            <a:pPr fontAlgn="base"/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  </a:t>
            </a:r>
            <a:endParaRPr lang="en-US" altLang="zh-TW" sz="2000" b="1">
              <a:solidFill>
                <a:schemeClr val="tx1">
                  <a:lumMod val="85000"/>
                  <a:lumOff val="15000"/>
                </a:schemeClr>
              </a:solidFill>
              <a:ea typeface="Microsoft JhengHei"/>
            </a:endParaRPr>
          </a:p>
          <a:p>
            <a:pPr marL="182245" indent="-18224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透過 </a:t>
            </a:r>
            <a:r>
              <a:rPr lang="en-US" altLang="zh-TW" sz="2000" b="1" err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Q'center</a:t>
            </a: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，部署事前防護，以及進行記錄監控三道安全性關卡</a:t>
            </a:r>
            <a:r>
              <a:rPr lang="zh-TW" altLang="en-US" sz="2000" b="1">
                <a:solidFill>
                  <a:srgbClr val="262626"/>
                </a:solidFill>
                <a:latin typeface="微軟正黑體"/>
                <a:ea typeface="微軟正黑體"/>
              </a:rPr>
              <a:t>。</a:t>
            </a:r>
            <a:br>
              <a:rPr lang="zh-TW" altLang="en-US" sz="2000" b="1">
                <a:solidFill>
                  <a:srgbClr val="262626"/>
                </a:solidFill>
                <a:latin typeface="微軟正黑體"/>
                <a:ea typeface="微軟正黑體"/>
                <a:cs typeface="+mn-lt"/>
              </a:rPr>
            </a:br>
            <a:endParaRPr lang="en-US" altLang="zh-TW" sz="2000" b="1">
              <a:solidFill>
                <a:schemeClr val="tx1">
                  <a:lumMod val="85000"/>
                  <a:lumOff val="15000"/>
                </a:schemeClr>
              </a:solidFill>
              <a:ea typeface="Microsoft JhengHei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altLang="zh-TW" sz="2000" b="1">
              <a:solidFill>
                <a:schemeClr val="tx1">
                  <a:lumMod val="85000"/>
                  <a:lumOff val="15000"/>
                </a:schemeClr>
              </a:solidFill>
              <a:ea typeface="Microsoft JhengHei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EFB722C-302E-425F-B350-E2BF594012EC}"/>
              </a:ext>
            </a:extLst>
          </p:cNvPr>
          <p:cNvSpPr/>
          <p:nvPr/>
        </p:nvSpPr>
        <p:spPr>
          <a:xfrm>
            <a:off x="3652515" y="1051484"/>
            <a:ext cx="5357342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base"/>
            <a:r>
              <a:rPr lang="zh-TW" altLang="en-US" sz="2000" b="1">
                <a:solidFill>
                  <a:srgbClr val="C00000"/>
                </a:solidFill>
                <a:latin typeface="+mn-lt"/>
                <a:ea typeface="Microsoft JhengHei"/>
              </a:rPr>
              <a:t>以 </a:t>
            </a:r>
            <a:r>
              <a:rPr lang="en-US" altLang="zh-TW" sz="2000" b="1" err="1">
                <a:solidFill>
                  <a:srgbClr val="C00000"/>
                </a:solidFill>
                <a:latin typeface="+mn-lt"/>
                <a:ea typeface="Microsoft JhengHei"/>
              </a:rPr>
              <a:t>Q'center</a:t>
            </a:r>
            <a:r>
              <a:rPr lang="en-US" altLang="zh-TW" sz="2000" b="1">
                <a:solidFill>
                  <a:srgbClr val="C00000"/>
                </a:solidFill>
                <a:latin typeface="+mn-lt"/>
                <a:ea typeface="Microsoft JhengHei"/>
              </a:rPr>
              <a:t> </a:t>
            </a:r>
            <a:r>
              <a:rPr lang="zh-TW" altLang="en-US" sz="2000" b="1">
                <a:solidFill>
                  <a:srgbClr val="C00000"/>
                </a:solidFill>
                <a:latin typeface="+mn-lt"/>
                <a:ea typeface="Microsoft JhengHei"/>
              </a:rPr>
              <a:t>部署多台 </a:t>
            </a:r>
            <a:r>
              <a:rPr lang="en-US" altLang="zh-TW" sz="2000" b="1">
                <a:solidFill>
                  <a:srgbClr val="C00000"/>
                </a:solidFill>
                <a:latin typeface="+mn-lt"/>
                <a:ea typeface="Microsoft JhengHei"/>
              </a:rPr>
              <a:t>NAS</a:t>
            </a:r>
            <a:r>
              <a:rPr lang="zh-TW" altLang="en-US" sz="2000" b="1">
                <a:solidFill>
                  <a:srgbClr val="C00000"/>
                </a:solidFill>
                <a:latin typeface="+mn-lt"/>
                <a:ea typeface="Microsoft JhengHei"/>
              </a:rPr>
              <a:t> </a:t>
            </a:r>
            <a:r>
              <a:rPr lang="zh-TW" altLang="en-US" sz="2000" b="1">
                <a:solidFill>
                  <a:srgbClr val="C00000"/>
                </a:solidFill>
                <a:latin typeface="Microsoft JhengHei"/>
                <a:ea typeface="Microsoft JhengHei"/>
              </a:rPr>
              <a:t>安全保護三步驟：</a:t>
            </a:r>
            <a:endParaRPr lang="en-US" altLang="zh-TW" sz="2000" b="1">
              <a:solidFill>
                <a:srgbClr val="C00000"/>
              </a:solidFill>
              <a:latin typeface="Microsoft JhengHei"/>
              <a:ea typeface="Microsoft JhengHei"/>
            </a:endParaRPr>
          </a:p>
        </p:txBody>
      </p:sp>
      <p:grpSp>
        <p:nvGrpSpPr>
          <p:cNvPr id="10" name="Shape 119">
            <a:extLst>
              <a:ext uri="{FF2B5EF4-FFF2-40B4-BE49-F238E27FC236}">
                <a16:creationId xmlns:a16="http://schemas.microsoft.com/office/drawing/2014/main" id="{051D6D13-E360-45E4-B068-C7BD8A884557}"/>
              </a:ext>
            </a:extLst>
          </p:cNvPr>
          <p:cNvGrpSpPr/>
          <p:nvPr/>
        </p:nvGrpSpPr>
        <p:grpSpPr>
          <a:xfrm>
            <a:off x="3708172" y="1500337"/>
            <a:ext cx="5434802" cy="869153"/>
            <a:chOff x="2984973" y="1131591"/>
            <a:chExt cx="5434802" cy="869153"/>
          </a:xfrm>
        </p:grpSpPr>
        <p:sp>
          <p:nvSpPr>
            <p:cNvPr id="11" name="Shape 120">
              <a:extLst>
                <a:ext uri="{FF2B5EF4-FFF2-40B4-BE49-F238E27FC236}">
                  <a16:creationId xmlns:a16="http://schemas.microsoft.com/office/drawing/2014/main" id="{A08689DA-873A-4EB7-A63F-BBC9922A412E}"/>
                </a:ext>
              </a:extLst>
            </p:cNvPr>
            <p:cNvSpPr/>
            <p:nvPr/>
          </p:nvSpPr>
          <p:spPr>
            <a:xfrm rot="5400000">
              <a:off x="5235297" y="-683832"/>
              <a:ext cx="725136" cy="4644015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Shape 121">
              <a:extLst>
                <a:ext uri="{FF2B5EF4-FFF2-40B4-BE49-F238E27FC236}">
                  <a16:creationId xmlns:a16="http://schemas.microsoft.com/office/drawing/2014/main" id="{495A139C-7685-407E-B50C-8BEC80A84485}"/>
                </a:ext>
              </a:extLst>
            </p:cNvPr>
            <p:cNvSpPr/>
            <p:nvPr/>
          </p:nvSpPr>
          <p:spPr>
            <a:xfrm rot="-5400000" flipH="1">
              <a:off x="2984973" y="1131591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4" name="Shape 122">
              <a:extLst>
                <a:ext uri="{FF2B5EF4-FFF2-40B4-BE49-F238E27FC236}">
                  <a16:creationId xmlns:a16="http://schemas.microsoft.com/office/drawing/2014/main" id="{CA2D865F-93F3-4841-BC03-26104D7A827D}"/>
                </a:ext>
              </a:extLst>
            </p:cNvPr>
            <p:cNvSpPr txBox="1"/>
            <p:nvPr/>
          </p:nvSpPr>
          <p:spPr>
            <a:xfrm>
              <a:off x="2988072" y="1234925"/>
              <a:ext cx="5698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400" b="1">
                  <a:solidFill>
                    <a:schemeClr val="accent4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</a:p>
          </p:txBody>
        </p:sp>
        <p:sp>
          <p:nvSpPr>
            <p:cNvPr id="15" name="Shape 123">
              <a:extLst>
                <a:ext uri="{FF2B5EF4-FFF2-40B4-BE49-F238E27FC236}">
                  <a16:creationId xmlns:a16="http://schemas.microsoft.com/office/drawing/2014/main" id="{2917DBE6-75A0-40A5-AFE6-AFE5CE0F9727}"/>
                </a:ext>
              </a:extLst>
            </p:cNvPr>
            <p:cNvSpPr txBox="1"/>
            <p:nvPr/>
          </p:nvSpPr>
          <p:spPr>
            <a:xfrm>
              <a:off x="3667248" y="1327869"/>
              <a:ext cx="4752527" cy="6013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/>
              <a:r>
                <a:rPr lang="zh-TW" alt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將多台 </a:t>
              </a:r>
              <a:r>
                <a:rPr lang="en-US" altLang="zh-TW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</a:t>
              </a:r>
              <a:r>
                <a:rPr lang="zh-TW" alt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統一 加入 </a:t>
              </a:r>
              <a:r>
                <a:rPr lang="en-US" altLang="zh-TW" sz="20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Q'center</a:t>
              </a:r>
              <a:endParaRPr lang="zh-TW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ea"/>
              </a:endParaRPr>
            </a:p>
          </p:txBody>
        </p:sp>
      </p:grpSp>
      <p:grpSp>
        <p:nvGrpSpPr>
          <p:cNvPr id="17" name="Shape 119">
            <a:extLst>
              <a:ext uri="{FF2B5EF4-FFF2-40B4-BE49-F238E27FC236}">
                <a16:creationId xmlns:a16="http://schemas.microsoft.com/office/drawing/2014/main" id="{6E88085A-4B4F-4994-98F4-8EC006BDE365}"/>
              </a:ext>
            </a:extLst>
          </p:cNvPr>
          <p:cNvGrpSpPr/>
          <p:nvPr/>
        </p:nvGrpSpPr>
        <p:grpSpPr>
          <a:xfrm>
            <a:off x="3708172" y="2492661"/>
            <a:ext cx="4934899" cy="869153"/>
            <a:chOff x="2984973" y="1131591"/>
            <a:chExt cx="4934899" cy="869153"/>
          </a:xfrm>
        </p:grpSpPr>
        <p:sp>
          <p:nvSpPr>
            <p:cNvPr id="18" name="Shape 120">
              <a:extLst>
                <a:ext uri="{FF2B5EF4-FFF2-40B4-BE49-F238E27FC236}">
                  <a16:creationId xmlns:a16="http://schemas.microsoft.com/office/drawing/2014/main" id="{70AC0EBB-7352-4244-8785-67DBBDBB4917}"/>
                </a:ext>
              </a:extLst>
            </p:cNvPr>
            <p:cNvSpPr/>
            <p:nvPr/>
          </p:nvSpPr>
          <p:spPr>
            <a:xfrm rot="5400000">
              <a:off x="5235297" y="-683832"/>
              <a:ext cx="725136" cy="4644015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Shape 121">
              <a:extLst>
                <a:ext uri="{FF2B5EF4-FFF2-40B4-BE49-F238E27FC236}">
                  <a16:creationId xmlns:a16="http://schemas.microsoft.com/office/drawing/2014/main" id="{490C5EC9-BC5C-42AC-B79B-4D2421849F81}"/>
                </a:ext>
              </a:extLst>
            </p:cNvPr>
            <p:cNvSpPr/>
            <p:nvPr/>
          </p:nvSpPr>
          <p:spPr>
            <a:xfrm rot="16200000" flipH="1">
              <a:off x="2984973" y="1131591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21" name="Shape 122">
              <a:extLst>
                <a:ext uri="{FF2B5EF4-FFF2-40B4-BE49-F238E27FC236}">
                  <a16:creationId xmlns:a16="http://schemas.microsoft.com/office/drawing/2014/main" id="{071E4B97-E0E3-49ED-A89A-26C1F8EA870F}"/>
                </a:ext>
              </a:extLst>
            </p:cNvPr>
            <p:cNvSpPr txBox="1"/>
            <p:nvPr/>
          </p:nvSpPr>
          <p:spPr>
            <a:xfrm>
              <a:off x="2988072" y="1234925"/>
              <a:ext cx="5698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400" b="1">
                  <a:solidFill>
                    <a:schemeClr val="accent4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r>
                <a:rPr lang="en-US" altLang="zh-TW" sz="2400" b="1">
                  <a:solidFill>
                    <a:schemeClr val="accent4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lang="en-US" sz="2400" b="1">
                <a:solidFill>
                  <a:schemeClr val="accent4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123">
              <a:extLst>
                <a:ext uri="{FF2B5EF4-FFF2-40B4-BE49-F238E27FC236}">
                  <a16:creationId xmlns:a16="http://schemas.microsoft.com/office/drawing/2014/main" id="{492FBF47-307C-4949-BC8D-962DB27EA65E}"/>
                </a:ext>
              </a:extLst>
            </p:cNvPr>
            <p:cNvSpPr txBox="1"/>
            <p:nvPr/>
          </p:nvSpPr>
          <p:spPr>
            <a:xfrm>
              <a:off x="3667248" y="1327869"/>
              <a:ext cx="3982277" cy="6013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r>
                <a:rPr lang="zh-TW" alt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為多台 </a:t>
              </a:r>
              <a:r>
                <a:rPr lang="en-US" altLang="zh-TW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</a:t>
              </a:r>
              <a:r>
                <a:rPr lang="zh-TW" alt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 更新韌體，設定網域，並且開啟安全防護</a:t>
              </a:r>
            </a:p>
          </p:txBody>
        </p:sp>
      </p:grpSp>
      <p:grpSp>
        <p:nvGrpSpPr>
          <p:cNvPr id="23" name="Shape 119">
            <a:extLst>
              <a:ext uri="{FF2B5EF4-FFF2-40B4-BE49-F238E27FC236}">
                <a16:creationId xmlns:a16="http://schemas.microsoft.com/office/drawing/2014/main" id="{B6C20D66-61C8-4314-890C-AC743744B00C}"/>
              </a:ext>
            </a:extLst>
          </p:cNvPr>
          <p:cNvGrpSpPr/>
          <p:nvPr/>
        </p:nvGrpSpPr>
        <p:grpSpPr>
          <a:xfrm>
            <a:off x="3643475" y="3509872"/>
            <a:ext cx="4934899" cy="869153"/>
            <a:chOff x="2984973" y="1131591"/>
            <a:chExt cx="4934899" cy="869153"/>
          </a:xfrm>
        </p:grpSpPr>
        <p:sp>
          <p:nvSpPr>
            <p:cNvPr id="24" name="Shape 120">
              <a:extLst>
                <a:ext uri="{FF2B5EF4-FFF2-40B4-BE49-F238E27FC236}">
                  <a16:creationId xmlns:a16="http://schemas.microsoft.com/office/drawing/2014/main" id="{2A4C87ED-A662-495D-AE80-66F4ADF95737}"/>
                </a:ext>
              </a:extLst>
            </p:cNvPr>
            <p:cNvSpPr/>
            <p:nvPr/>
          </p:nvSpPr>
          <p:spPr>
            <a:xfrm rot="5400000">
              <a:off x="5235297" y="-683832"/>
              <a:ext cx="725136" cy="4644015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121">
              <a:extLst>
                <a:ext uri="{FF2B5EF4-FFF2-40B4-BE49-F238E27FC236}">
                  <a16:creationId xmlns:a16="http://schemas.microsoft.com/office/drawing/2014/main" id="{FBB1233B-4091-4D32-AF15-621DEF52089E}"/>
                </a:ext>
              </a:extLst>
            </p:cNvPr>
            <p:cNvSpPr/>
            <p:nvPr/>
          </p:nvSpPr>
          <p:spPr>
            <a:xfrm rot="16200000" flipH="1">
              <a:off x="2984973" y="1131591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26" name="Shape 122">
              <a:extLst>
                <a:ext uri="{FF2B5EF4-FFF2-40B4-BE49-F238E27FC236}">
                  <a16:creationId xmlns:a16="http://schemas.microsoft.com/office/drawing/2014/main" id="{25F9AA4E-5055-4758-AA57-E565BE7A1F57}"/>
                </a:ext>
              </a:extLst>
            </p:cNvPr>
            <p:cNvSpPr txBox="1"/>
            <p:nvPr/>
          </p:nvSpPr>
          <p:spPr>
            <a:xfrm>
              <a:off x="2988072" y="1234925"/>
              <a:ext cx="5698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400" b="1">
                  <a:solidFill>
                    <a:schemeClr val="accent4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r>
                <a:rPr lang="en-US" altLang="zh-TW" sz="2400" b="1">
                  <a:solidFill>
                    <a:schemeClr val="accent4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lang="en-US" sz="2400" b="1">
                <a:solidFill>
                  <a:schemeClr val="accent4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123">
              <a:extLst>
                <a:ext uri="{FF2B5EF4-FFF2-40B4-BE49-F238E27FC236}">
                  <a16:creationId xmlns:a16="http://schemas.microsoft.com/office/drawing/2014/main" id="{55B45F83-5C75-48C5-A9CB-6DC8703C2A64}"/>
                </a:ext>
              </a:extLst>
            </p:cNvPr>
            <p:cNvSpPr txBox="1"/>
            <p:nvPr/>
          </p:nvSpPr>
          <p:spPr>
            <a:xfrm>
              <a:off x="3667248" y="1327869"/>
              <a:ext cx="3982277" cy="6013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/>
              <a:r>
                <a:rPr lang="zh-TW" alt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透過 </a:t>
              </a:r>
              <a:r>
                <a:rPr lang="en-US" altLang="zh-TW" sz="20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Q'center</a:t>
              </a:r>
              <a:r>
                <a:rPr lang="zh-TW" alt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統一開啟連線紀錄追蹤資料存取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>
            <a:extLst>
              <a:ext uri="{FF2B5EF4-FFF2-40B4-BE49-F238E27FC236}">
                <a16:creationId xmlns:a16="http://schemas.microsoft.com/office/drawing/2014/main" id="{989F6148-93AB-488D-B494-D155D759D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103" y="3106693"/>
            <a:ext cx="4094923" cy="1224503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</a:pPr>
            <a:r>
              <a:rPr lang="zh-TW" altLang="en-US" sz="3000">
                <a:ea typeface="Microsoft JhengHei"/>
              </a:rPr>
              <a:t>您最好的選擇</a:t>
            </a:r>
            <a:endParaRPr lang="en-US" altLang="zh-TW" sz="3000">
              <a:ea typeface="Microsoft JhengHei"/>
              <a:cs typeface="Arial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204686D-6A8C-43D7-86E9-15770725688D}"/>
              </a:ext>
            </a:extLst>
          </p:cNvPr>
          <p:cNvSpPr txBox="1"/>
          <p:nvPr/>
        </p:nvSpPr>
        <p:spPr>
          <a:xfrm>
            <a:off x="250903" y="4781719"/>
            <a:ext cx="4649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52615" y="1057803"/>
            <a:ext cx="4524292" cy="1041347"/>
          </a:xfrm>
        </p:spPr>
        <p:txBody>
          <a:bodyPr>
            <a:noAutofit/>
          </a:bodyPr>
          <a:lstStyle/>
          <a:p>
            <a:pPr marL="269875" indent="-269875"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en-US" altLang="zh-TW" sz="2800" err="1">
                <a:ea typeface="Microsoft JhengHei"/>
                <a:cs typeface="Arial"/>
                <a:sym typeface="Microsoft JhengHei"/>
              </a:rPr>
              <a:t>Q'center</a:t>
            </a:r>
            <a:r>
              <a:rPr lang="en-US" altLang="zh-TW" sz="2800">
                <a:ea typeface="Microsoft JhengHei"/>
                <a:cs typeface="Arial"/>
                <a:sym typeface="Microsoft JhengHei"/>
              </a:rPr>
              <a:t> </a:t>
            </a:r>
            <a:r>
              <a:rPr lang="zh-TW" altLang="en-US" sz="2800">
                <a:ea typeface="Microsoft JhengHei"/>
                <a:cs typeface="Arial"/>
                <a:sym typeface="Microsoft JhengHei"/>
              </a:rPr>
              <a:t>支援 </a:t>
            </a:r>
            <a:r>
              <a:rPr lang="en-US" altLang="zh-TW" sz="2800">
                <a:ea typeface="Microsoft JhengHei"/>
                <a:cs typeface="Arial"/>
                <a:sym typeface="Microsoft JhengHei"/>
              </a:rPr>
              <a:t>ARM </a:t>
            </a:r>
            <a:r>
              <a:rPr lang="zh-TW" altLang="en-US" sz="2800">
                <a:ea typeface="Microsoft JhengHei"/>
                <a:cs typeface="Arial"/>
                <a:sym typeface="Microsoft JhengHei"/>
              </a:rPr>
              <a:t>平台</a:t>
            </a:r>
            <a:r>
              <a:rPr lang="zh-TW" altLang="en-US" sz="2800">
                <a:ea typeface="Microsoft JhengHei"/>
                <a:cs typeface="Arial"/>
                <a:sym typeface="Arial"/>
              </a:rPr>
              <a:t>並可管理 vQTS</a:t>
            </a:r>
            <a:endParaRPr lang="en-US" altLang="zh-TW" sz="2800">
              <a:ea typeface="Microsoft JhengHei"/>
              <a:cs typeface="Arial"/>
              <a:sym typeface="Arial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9B8A50B-0DE2-428C-851A-835B0AA55599}"/>
              </a:ext>
            </a:extLst>
          </p:cNvPr>
          <p:cNvSpPr txBox="1"/>
          <p:nvPr/>
        </p:nvSpPr>
        <p:spPr>
          <a:xfrm>
            <a:off x="552615" y="2138902"/>
            <a:ext cx="4373218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69875" indent="-269875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TW" altLang="en-US" sz="2800" b="1" kern="1200">
                <a:solidFill>
                  <a:schemeClr val="bg1"/>
                </a:solidFill>
                <a:latin typeface="+mj-lt"/>
                <a:ea typeface="Microsoft JhengHei"/>
              </a:rPr>
              <a:t>透過 </a:t>
            </a:r>
            <a:r>
              <a:rPr lang="en-US" altLang="zh-TW" sz="2800" b="1" kern="1200" err="1">
                <a:solidFill>
                  <a:schemeClr val="bg1"/>
                </a:solidFill>
                <a:latin typeface="+mj-lt"/>
                <a:ea typeface="Microsoft JhengHei"/>
              </a:rPr>
              <a:t>Q'center</a:t>
            </a:r>
            <a:r>
              <a:rPr lang="en-US" altLang="zh-TW" sz="2800" b="1" kern="1200">
                <a:solidFill>
                  <a:schemeClr val="bg1"/>
                </a:solidFill>
                <a:latin typeface="+mj-lt"/>
                <a:ea typeface="Microsoft JhengHei"/>
              </a:rPr>
              <a:t> </a:t>
            </a:r>
            <a:r>
              <a:rPr lang="en-US" altLang="zh-TW" sz="2800" b="1" kern="1200">
                <a:solidFill>
                  <a:schemeClr val="bg1"/>
                </a:solidFill>
                <a:ea typeface="Microsoft JhengHei"/>
              </a:rPr>
              <a:t>與 </a:t>
            </a:r>
            <a:br>
              <a:rPr lang="en-US" altLang="zh-TW" sz="2800" b="1" kern="1200">
                <a:solidFill>
                  <a:srgbClr val="FFFFFF"/>
                </a:solidFill>
                <a:latin typeface="Microsoft JhengHei"/>
                <a:ea typeface="Microsoft JhengHei"/>
              </a:rPr>
            </a:br>
            <a:r>
              <a:rPr lang="zh-TW" altLang="en-US" sz="2800" b="1" kern="1200">
                <a:solidFill>
                  <a:schemeClr val="bg1"/>
                </a:solidFill>
                <a:latin typeface="Microsoft JhengHei"/>
                <a:ea typeface="Microsoft JhengHei"/>
              </a:rPr>
              <a:t>AD</a:t>
            </a:r>
            <a:r>
              <a:rPr lang="zh-TW" altLang="en-US" sz="2800" b="1" kern="1200">
                <a:solidFill>
                  <a:schemeClr val="bg1"/>
                </a:solidFill>
                <a:latin typeface="+mj-lt"/>
                <a:ea typeface="Microsoft JhengHei"/>
              </a:rPr>
              <a:t> 管控多台 </a:t>
            </a:r>
            <a:br>
              <a:rPr lang="zh-TW" altLang="en-US" sz="2800" b="1" kern="1200">
                <a:solidFill>
                  <a:srgbClr val="FFFFFF"/>
                </a:solidFill>
                <a:latin typeface="+mj-lt"/>
                <a:ea typeface="+mj-lt"/>
                <a:cs typeface="+mj-lt"/>
              </a:rPr>
            </a:br>
            <a:r>
              <a:rPr lang="en-US" altLang="zh-TW" sz="2800" b="1" kern="1200">
                <a:solidFill>
                  <a:schemeClr val="bg1"/>
                </a:solidFill>
                <a:latin typeface="+mj-lt"/>
                <a:ea typeface="Microsoft JhengHei"/>
              </a:rPr>
              <a:t>NAS </a:t>
            </a:r>
            <a:r>
              <a:rPr lang="en-US" altLang="zh-TW" sz="2800" b="1" kern="1200" err="1">
                <a:solidFill>
                  <a:srgbClr val="FFFFFF"/>
                </a:solidFill>
                <a:ea typeface="Microsoft JhengHei"/>
              </a:rPr>
              <a:t>權限</a:t>
            </a:r>
            <a:endParaRPr lang="zh-TW" altLang="en-US" sz="2800" b="1" kern="120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49FE046-DA13-48D0-9162-285720DCA086}"/>
              </a:ext>
            </a:extLst>
          </p:cNvPr>
          <p:cNvSpPr txBox="1"/>
          <p:nvPr/>
        </p:nvSpPr>
        <p:spPr>
          <a:xfrm>
            <a:off x="552615" y="3619306"/>
            <a:ext cx="4373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TW" altLang="en-US" sz="2800" b="1" kern="1200">
                <a:solidFill>
                  <a:schemeClr val="bg1"/>
                </a:solidFill>
                <a:latin typeface="+mj-lt"/>
                <a:ea typeface="Microsoft JhengHei"/>
              </a:rPr>
              <a:t>安全防護與存取監控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5F37851-75C5-46C8-87AA-21C61DE3A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249" y="159029"/>
            <a:ext cx="6190176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8A1822D-FA87-462F-A040-653E3847F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76919"/>
            <a:ext cx="9144000" cy="6102626"/>
          </a:xfrm>
          <a:prstGeom prst="rect">
            <a:avLst/>
          </a:prstGeom>
        </p:spPr>
      </p:pic>
      <p:sp>
        <p:nvSpPr>
          <p:cNvPr id="10" name="Shape 195"/>
          <p:cNvSpPr/>
          <p:nvPr/>
        </p:nvSpPr>
        <p:spPr>
          <a:xfrm>
            <a:off x="0" y="2654379"/>
            <a:ext cx="9144000" cy="1635304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50000">
                <a:srgbClr val="0070C0">
                  <a:alpha val="80000"/>
                </a:srgbClr>
              </a:gs>
              <a:gs pos="100000">
                <a:srgbClr val="002060"/>
              </a:gs>
            </a:gsLst>
            <a:lin ang="2700000" scaled="1"/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BCB091D1-9843-4D3D-8E02-F307232FEDC2}"/>
              </a:ext>
            </a:extLst>
          </p:cNvPr>
          <p:cNvSpPr/>
          <p:nvPr/>
        </p:nvSpPr>
        <p:spPr>
          <a:xfrm>
            <a:off x="254440" y="2493659"/>
            <a:ext cx="2608029" cy="39595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Shape 196"/>
          <p:cNvSpPr txBox="1"/>
          <p:nvPr/>
        </p:nvSpPr>
        <p:spPr>
          <a:xfrm>
            <a:off x="270343" y="2881665"/>
            <a:ext cx="8529082" cy="11857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中小企業</a:t>
            </a:r>
            <a:r>
              <a:rPr 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如何選擇合適的 </a:t>
            </a:r>
            <a:r>
              <a:rPr lang="en-US" altLang="zh-TW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Q'center</a:t>
            </a:r>
            <a:r>
              <a:rPr lang="en-US" alt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 </a:t>
            </a:r>
            <a:r>
              <a:rPr 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部署方案</a:t>
            </a: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，來監控為數眾多的 </a:t>
            </a:r>
            <a:r>
              <a:rPr lang="en-US" alt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zh-TW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或 </a:t>
            </a:r>
            <a:r>
              <a:rPr lang="en-US" altLang="zh-TW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vQTS</a:t>
            </a:r>
            <a:r>
              <a:rPr lang="en-US" altLang="zh-TW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 ?</a:t>
            </a:r>
            <a:endParaRPr lang="zh-TW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02D9EF9-BEAB-46FE-80B6-D7AAA3B16956}"/>
              </a:ext>
            </a:extLst>
          </p:cNvPr>
          <p:cNvSpPr txBox="1"/>
          <p:nvPr/>
        </p:nvSpPr>
        <p:spPr>
          <a:xfrm>
            <a:off x="286249" y="2501610"/>
            <a:ext cx="3482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solidFill>
                  <a:srgbClr val="0070C0"/>
                </a:solidFill>
                <a:ea typeface="Microsoft JhengHei"/>
                <a:cs typeface="Microsoft JhengHei"/>
                <a:sym typeface="Microsoft JhengHei"/>
              </a:rPr>
              <a:t>您的挑戰，我們解決</a:t>
            </a:r>
            <a:r>
              <a:rPr lang="en" altLang="zh-TW" sz="2000" b="1">
                <a:solidFill>
                  <a:srgbClr val="0070C0"/>
                </a:solidFill>
                <a:ea typeface="Microsoft JhengHei"/>
                <a:cs typeface="Microsoft JhengHei"/>
                <a:sym typeface="Microsoft JhengHei"/>
              </a:rPr>
              <a:t>:</a:t>
            </a:r>
            <a:endParaRPr lang="zh-TW" altLang="en-US" sz="2000"/>
          </a:p>
        </p:txBody>
      </p:sp>
      <p:pic>
        <p:nvPicPr>
          <p:cNvPr id="12" name="Picture 2" descr="D:\工作進行中\20170911直播母版16比9\各場PPT元素\20180410\QNAP_LOGO-01.png">
            <a:extLst>
              <a:ext uri="{FF2B5EF4-FFF2-40B4-BE49-F238E27FC236}">
                <a16:creationId xmlns:a16="http://schemas.microsoft.com/office/drawing/2014/main" id="{39E7FD93-7374-4D4C-96E5-E3303505F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06" y="289389"/>
            <a:ext cx="1296063" cy="25051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250">
            <a:extLst>
              <a:ext uri="{FF2B5EF4-FFF2-40B4-BE49-F238E27FC236}">
                <a16:creationId xmlns:a16="http://schemas.microsoft.com/office/drawing/2014/main" id="{617CD486-A850-45C1-94A9-CD094D0342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l="3538" r="4474"/>
          <a:stretch>
            <a:fillRect/>
          </a:stretch>
        </p:blipFill>
        <p:spPr>
          <a:xfrm>
            <a:off x="4771390" y="2043100"/>
            <a:ext cx="4070460" cy="214111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190831" y="0"/>
            <a:ext cx="7927451" cy="75537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zh-TW" altLang="en-US">
                <a:latin typeface="+mj-ea"/>
              </a:rPr>
              <a:t>受</a:t>
            </a:r>
            <a:r>
              <a:rPr lang="zh-TW" altLang="en-US">
                <a:latin typeface="微軟正黑體"/>
                <a:ea typeface="微軟正黑體"/>
              </a:rPr>
              <a:t>使用者肯定的中央管理平台</a:t>
            </a:r>
            <a:endParaRPr lang="zh-TW" altLang="en-US" sz="4000">
              <a:latin typeface="微軟正黑體"/>
              <a:ea typeface="微軟正黑體"/>
            </a:endParaRPr>
          </a:p>
        </p:txBody>
      </p:sp>
      <p:pic>
        <p:nvPicPr>
          <p:cNvPr id="4" name="Shape 142">
            <a:extLst>
              <a:ext uri="{FF2B5EF4-FFF2-40B4-BE49-F238E27FC236}">
                <a16:creationId xmlns:a16="http://schemas.microsoft.com/office/drawing/2014/main" id="{E54B2346-914A-4538-832F-962FFDF48BCB}"/>
              </a:ext>
            </a:extLst>
          </p:cNvPr>
          <p:cNvPicPr preferRelativeResize="0"/>
          <p:nvPr/>
        </p:nvPicPr>
        <p:blipFill rotWithShape="1">
          <a:blip r:embed="rId4"/>
          <a:srcRect l="-3688" r="3688"/>
          <a:stretch/>
        </p:blipFill>
        <p:spPr>
          <a:xfrm>
            <a:off x="-237187" y="2266680"/>
            <a:ext cx="5589831" cy="23069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68F7D49-7E2E-4EF7-B1A1-39CA0884B45A}"/>
              </a:ext>
            </a:extLst>
          </p:cNvPr>
          <p:cNvSpPr/>
          <p:nvPr/>
        </p:nvSpPr>
        <p:spPr>
          <a:xfrm>
            <a:off x="397565" y="975367"/>
            <a:ext cx="8587409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6995" indent="-8699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 由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QNAP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原廠提供，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QNAP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NAS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的中央監控與管理軟體</a:t>
            </a:r>
            <a:r>
              <a:rPr lang="zh-TW" altLang="en-US" sz="2000" b="1">
                <a:solidFill>
                  <a:schemeClr val="tx1"/>
                </a:solidFill>
                <a:ea typeface="微軟正黑體" pitchFamily="34" charset="-120"/>
              </a:rPr>
              <a:t>。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 </a:t>
            </a:r>
            <a:endParaRPr lang="en-US" altLang="zh-TW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86995" indent="-8699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 每分鐘蒐集超過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100 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項的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NAS 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狀態，提供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5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大分類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30 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餘種報告</a:t>
            </a:r>
            <a:r>
              <a:rPr lang="zh-TW" altLang="en-US" sz="2000" b="1">
                <a:solidFill>
                  <a:schemeClr val="tx1"/>
                </a:solidFill>
                <a:ea typeface="微軟正黑體" pitchFamily="34" charset="-120"/>
              </a:rPr>
              <a:t>。</a:t>
            </a:r>
            <a:endParaRPr lang="en-US" altLang="zh-TW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86995" indent="-86995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 10,000 位來自全球的使用者，管理範圍範圍從 1 ~ 300 台 NAS。  </a:t>
            </a:r>
          </a:p>
        </p:txBody>
      </p:sp>
    </p:spTree>
    <p:extLst>
      <p:ext uri="{BB962C8B-B14F-4D97-AF65-F5344CB8AC3E}">
        <p14:creationId xmlns:p14="http://schemas.microsoft.com/office/powerpoint/2010/main" val="3351068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AEFF551-934D-4E63-9AA1-2E0E91139C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9" t="13202" r="14508"/>
          <a:stretch/>
        </p:blipFill>
        <p:spPr>
          <a:xfrm>
            <a:off x="7115876" y="2560321"/>
            <a:ext cx="1837177" cy="2217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3" name="Shape 393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394" name="Shape 3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altLang="zh-TW" err="1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Q'center</a:t>
            </a:r>
            <a:r>
              <a:rPr lang="zh-TW" altLang="en-US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 主機</a:t>
            </a:r>
            <a:r>
              <a:rPr lang="zh-TW" altLang="en-US" sz="4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的硬體需求</a:t>
            </a:r>
            <a:endParaRPr lang="en" sz="4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395" name="Shape 395"/>
          <p:cNvGraphicFramePr/>
          <p:nvPr>
            <p:extLst>
              <p:ext uri="{D42A27DB-BD31-4B8C-83A1-F6EECF244321}">
                <p14:modId xmlns:p14="http://schemas.microsoft.com/office/powerpoint/2010/main" val="57753106"/>
              </p:ext>
            </p:extLst>
          </p:nvPr>
        </p:nvGraphicFramePr>
        <p:xfrm>
          <a:off x="342830" y="1734538"/>
          <a:ext cx="6692830" cy="288032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98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89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89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58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98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7264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1" err="1">
                          <a:latin typeface="Microsoft JhengHei"/>
                          <a:sym typeface="Microsoft JhengHei"/>
                        </a:rPr>
                        <a:t>管理</a:t>
                      </a:r>
                      <a:r>
                        <a:rPr lang="zh-TW" altLang="en-US" sz="1400" b="1">
                          <a:latin typeface="Microsoft JhengHei"/>
                          <a:ea typeface="Microsoft JhengHei"/>
                          <a:sym typeface="Microsoft JhengHei"/>
                        </a:rPr>
                        <a:t> </a:t>
                      </a:r>
                      <a:r>
                        <a:rPr lang="en" sz="1400" b="1">
                          <a:latin typeface="Microsoft JhengHei"/>
                          <a:sym typeface="Microsoft JhengHei"/>
                        </a:rPr>
                        <a:t>NAS</a:t>
                      </a:r>
                      <a:r>
                        <a:rPr lang="zh-TW" altLang="en-US" sz="1400" b="1">
                          <a:latin typeface="Microsoft JhengHei"/>
                          <a:ea typeface="Microsoft JhengHei"/>
                          <a:sym typeface="Microsoft JhengHei"/>
                        </a:rPr>
                        <a:t> </a:t>
                      </a:r>
                      <a:r>
                        <a:rPr lang="en" sz="1400" b="1" err="1">
                          <a:latin typeface="Microsoft JhengHei"/>
                          <a:sym typeface="Microsoft JhengHei"/>
                        </a:rPr>
                        <a:t>數量</a:t>
                      </a:r>
                      <a:endParaRPr lang="en" sz="1400" b="1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1">
                          <a:latin typeface="Microsoft JhengHei"/>
                          <a:sym typeface="Microsoft JhengHei"/>
                        </a:rPr>
                        <a:t>CPU</a:t>
                      </a:r>
                      <a:endParaRPr lang="en" sz="1400" b="1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1" err="1">
                          <a:latin typeface="Microsoft JhengHei"/>
                          <a:sym typeface="Microsoft JhengHei"/>
                        </a:rPr>
                        <a:t>記憶體</a:t>
                      </a:r>
                      <a:endParaRPr lang="en" sz="1400" b="1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1" err="1">
                          <a:latin typeface="Microsoft JhengHei"/>
                          <a:sym typeface="Microsoft JhengHei"/>
                        </a:rPr>
                        <a:t>儲存空間</a:t>
                      </a:r>
                      <a:endParaRPr lang="en" sz="1400" b="1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1">
                          <a:latin typeface="Microsoft JhengHei"/>
                          <a:sym typeface="Microsoft JhengHei"/>
                        </a:rPr>
                        <a:t>SSD</a:t>
                      </a:r>
                      <a:r>
                        <a:rPr lang="zh-TW" altLang="en-US" sz="1400" b="1">
                          <a:latin typeface="Microsoft JhengHei"/>
                          <a:ea typeface="Microsoft JhengHei"/>
                          <a:sym typeface="Microsoft JhengHei"/>
                        </a:rPr>
                        <a:t> </a:t>
                      </a:r>
                      <a:r>
                        <a:rPr lang="en" sz="1400" b="1" err="1">
                          <a:latin typeface="Microsoft JhengHei"/>
                          <a:sym typeface="Microsoft JhengHei"/>
                        </a:rPr>
                        <a:t>快取</a:t>
                      </a:r>
                      <a:endParaRPr lang="en" sz="1400" b="1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b="1" err="1">
                          <a:latin typeface="Microsoft JhengHei"/>
                          <a:sym typeface="Microsoft JhengHei"/>
                        </a:rPr>
                        <a:t>建議機種</a:t>
                      </a:r>
                      <a:endParaRPr lang="en" sz="1400" b="1">
                        <a:solidFill>
                          <a:srgbClr val="000000"/>
                        </a:solidFill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264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Microsoft JhengHei"/>
                          <a:sym typeface="Microsoft JhengHei"/>
                        </a:rPr>
                        <a:t>1~50台</a:t>
                      </a:r>
                      <a:endParaRPr lang="en" sz="1200" b="1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四核心</a:t>
                      </a:r>
                      <a:endParaRPr lang="en" sz="1200" b="1">
                        <a:solidFill>
                          <a:srgbClr val="FF0000"/>
                        </a:solidFill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+mn-lt"/>
                          <a:sym typeface="Microsoft JhengHei"/>
                        </a:rPr>
                        <a:t>1GB</a:t>
                      </a:r>
                      <a:endParaRPr lang="en" sz="1200" b="1"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+mn-lt"/>
                          <a:sym typeface="Microsoft JhengHei"/>
                        </a:rPr>
                        <a:t>100GB</a:t>
                      </a:r>
                      <a:endParaRPr lang="en" sz="1200" b="1"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 err="1">
                          <a:latin typeface="Microsoft JhengHei"/>
                          <a:sym typeface="Microsoft JhengHei"/>
                        </a:rPr>
                        <a:t>不需要</a:t>
                      </a:r>
                      <a:endParaRPr lang="en" sz="1200" b="1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Malgun Gothic"/>
                          <a:sym typeface="Microsoft JhengHei"/>
                        </a:rPr>
                        <a:t>TS-x51</a:t>
                      </a:r>
                      <a:endParaRPr lang="en" sz="1200" b="1">
                        <a:latin typeface="Malgun Gothic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843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Microsoft JhengHei"/>
                          <a:sym typeface="Microsoft JhengHei"/>
                        </a:rPr>
                        <a:t>50~100台</a:t>
                      </a:r>
                      <a:endParaRPr lang="en" sz="1200" b="1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Intel</a:t>
                      </a:r>
                      <a:r>
                        <a:rPr lang="en" sz="1200" b="1" baseline="5000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®</a:t>
                      </a:r>
                      <a:r>
                        <a:rPr lang="en" sz="1200" b="1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 Celeron</a:t>
                      </a:r>
                      <a:r>
                        <a:rPr lang="en" sz="1200" b="1" baseline="5000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®</a:t>
                      </a:r>
                      <a:endParaRPr lang="en" sz="1200" b="1" baseline="50000">
                        <a:solidFill>
                          <a:srgbClr val="FF0000"/>
                        </a:solidFill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+mn-lt"/>
                          <a:sym typeface="Microsoft JhengHei"/>
                        </a:rPr>
                        <a:t>4GB</a:t>
                      </a:r>
                      <a:endParaRPr lang="en" sz="1200" b="1"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+mn-lt"/>
                          <a:sym typeface="Microsoft JhengHei"/>
                        </a:rPr>
                        <a:t>100GB</a:t>
                      </a:r>
                      <a:endParaRPr lang="en" sz="1200" b="1"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err="1">
                          <a:latin typeface="Microsoft JhengHei"/>
                          <a:sym typeface="Microsoft JhengHei"/>
                        </a:rPr>
                        <a:t>不需要</a:t>
                      </a:r>
                      <a:endParaRPr lang="en" sz="1200" b="1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Malgun Gothic"/>
                          <a:sym typeface="Microsoft JhengHei"/>
                        </a:rPr>
                        <a:t>TS-x53B</a:t>
                      </a:r>
                      <a:endParaRPr lang="en" sz="1200" b="1">
                        <a:latin typeface="Malgun Gothic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264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Microsoft JhengHei"/>
                          <a:sym typeface="Microsoft JhengHei"/>
                        </a:rPr>
                        <a:t>100~500台</a:t>
                      </a:r>
                      <a:endParaRPr lang="en" sz="1200" b="1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Intel</a:t>
                      </a:r>
                      <a:r>
                        <a:rPr lang="en" sz="1200" b="1" baseline="5000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®</a:t>
                      </a:r>
                      <a:r>
                        <a:rPr lang="en" sz="1200" b="1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 i5 </a:t>
                      </a:r>
                      <a:endParaRPr lang="en" sz="1200" b="1">
                        <a:solidFill>
                          <a:srgbClr val="FF0000"/>
                        </a:solidFill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+mn-lt"/>
                          <a:sym typeface="Microsoft JhengHei"/>
                        </a:rPr>
                        <a:t>8GB</a:t>
                      </a:r>
                      <a:endParaRPr lang="en" sz="1200" b="1">
                        <a:solidFill>
                          <a:srgbClr val="FF0000"/>
                        </a:solidFill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+mn-lt"/>
                          <a:sym typeface="Microsoft JhengHei"/>
                        </a:rPr>
                        <a:t>200GB</a:t>
                      </a:r>
                      <a:endParaRPr lang="en" sz="1200" b="1"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 err="1">
                          <a:solidFill>
                            <a:srgbClr val="000000"/>
                          </a:solidFill>
                          <a:latin typeface="Microsoft JhengHei"/>
                          <a:sym typeface="Microsoft JhengHei"/>
                        </a:rPr>
                        <a:t>需要</a:t>
                      </a:r>
                      <a:endParaRPr lang="en" sz="1200" b="1">
                        <a:solidFill>
                          <a:srgbClr val="000000"/>
                        </a:solidFill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Malgun Gothic"/>
                          <a:sym typeface="Microsoft JhengHei"/>
                        </a:rPr>
                        <a:t>TVS-x82</a:t>
                      </a:r>
                      <a:endParaRPr lang="en" sz="1200" b="1">
                        <a:latin typeface="Malgun Gothic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843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Microsoft JhengHei"/>
                          <a:sym typeface="Microsoft JhengHei"/>
                        </a:rPr>
                        <a:t>500~1000台</a:t>
                      </a:r>
                      <a:endParaRPr lang="en" sz="1200" b="1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Intel</a:t>
                      </a:r>
                      <a:r>
                        <a:rPr lang="en" sz="1200" b="1" baseline="5000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®</a:t>
                      </a:r>
                      <a:r>
                        <a:rPr lang="en" sz="1200" b="1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 Xeon</a:t>
                      </a:r>
                      <a:r>
                        <a:rPr lang="en" sz="1200" b="1" baseline="5000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®</a:t>
                      </a:r>
                      <a:r>
                        <a:rPr lang="en" sz="1200" b="1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 E3 </a:t>
                      </a:r>
                      <a:endParaRPr lang="en" sz="1200" b="1">
                        <a:solidFill>
                          <a:srgbClr val="FF0000"/>
                        </a:solidFill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+mn-lt"/>
                          <a:sym typeface="Microsoft JhengHei"/>
                        </a:rPr>
                        <a:t>16GB</a:t>
                      </a:r>
                      <a:endParaRPr lang="en" sz="1200" b="1">
                        <a:solidFill>
                          <a:srgbClr val="FF0000"/>
                        </a:solidFill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+mn-lt"/>
                          <a:sym typeface="Microsoft JhengHei"/>
                        </a:rPr>
                        <a:t>200GB</a:t>
                      </a:r>
                      <a:endParaRPr lang="en" sz="1200" b="1"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 err="1">
                          <a:solidFill>
                            <a:srgbClr val="000000"/>
                          </a:solidFill>
                          <a:latin typeface="Microsoft JhengHei"/>
                          <a:sym typeface="Microsoft JhengHei"/>
                        </a:rPr>
                        <a:t>需要</a:t>
                      </a:r>
                      <a:endParaRPr lang="en" sz="1200" b="1">
                        <a:solidFill>
                          <a:srgbClr val="000000"/>
                        </a:solidFill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Malgun Gothic"/>
                          <a:sym typeface="Microsoft JhengHei"/>
                        </a:rPr>
                        <a:t>TVS-x80U</a:t>
                      </a:r>
                      <a:endParaRPr lang="en" sz="1200" b="1">
                        <a:latin typeface="Malgun Gothic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843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Microsoft JhengHei"/>
                          <a:sym typeface="Microsoft JhengHei"/>
                        </a:rPr>
                        <a:t>500~1000台 </a:t>
                      </a:r>
                      <a:br>
                        <a:rPr lang="en" sz="1200" b="1">
                          <a:latin typeface="Microsoft JhengHei"/>
                          <a:sym typeface="Microsoft JhengHei"/>
                        </a:rPr>
                      </a:br>
                      <a:r>
                        <a:rPr lang="zh-TW" altLang="en" sz="1200" b="1">
                          <a:latin typeface="Microsoft JhengHei"/>
                          <a:sym typeface="Microsoft JhengHei"/>
                        </a:rPr>
                        <a:t>具獨立網段等情境</a:t>
                      </a:r>
                      <a:endParaRPr lang="en" sz="1200" b="1"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Intel</a:t>
                      </a:r>
                      <a:r>
                        <a:rPr lang="en" sz="1200" b="1" baseline="5000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®</a:t>
                      </a:r>
                      <a:r>
                        <a:rPr lang="en" sz="1200" b="1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 Xeon</a:t>
                      </a:r>
                      <a:r>
                        <a:rPr lang="en" sz="1200" b="1" baseline="50000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®</a:t>
                      </a:r>
                      <a:r>
                        <a:rPr lang="en" sz="1200" b="1">
                          <a:solidFill>
                            <a:srgbClr val="FF0000"/>
                          </a:solidFill>
                          <a:latin typeface="+mn-lt"/>
                          <a:sym typeface="Microsoft JhengHei"/>
                        </a:rPr>
                        <a:t> E5</a:t>
                      </a:r>
                      <a:endParaRPr lang="en" sz="1200" b="1">
                        <a:solidFill>
                          <a:srgbClr val="FF0000"/>
                        </a:solidFill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+mn-lt"/>
                          <a:sym typeface="Microsoft JhengHei"/>
                        </a:rPr>
                        <a:t>64GB</a:t>
                      </a:r>
                      <a:endParaRPr lang="en" sz="1200" b="1">
                        <a:solidFill>
                          <a:srgbClr val="FF0000"/>
                        </a:solidFill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+mn-lt"/>
                          <a:sym typeface="Microsoft JhengHei"/>
                        </a:rPr>
                        <a:t>500GB</a:t>
                      </a:r>
                      <a:endParaRPr lang="en" sz="1200" b="1">
                        <a:latin typeface="+mn-lt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err="1">
                          <a:solidFill>
                            <a:srgbClr val="000000"/>
                          </a:solidFill>
                          <a:latin typeface="Microsoft JhengHei"/>
                          <a:sym typeface="Microsoft JhengHei"/>
                        </a:rPr>
                        <a:t>需要</a:t>
                      </a:r>
                      <a:endParaRPr lang="en" sz="1200" b="1">
                        <a:solidFill>
                          <a:srgbClr val="000000"/>
                        </a:solidFill>
                        <a:latin typeface="Microsoft JhengHei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Malgun Gothic"/>
                          <a:sym typeface="Microsoft JhengHei"/>
                        </a:rPr>
                        <a:t>TDS-x89U</a:t>
                      </a:r>
                      <a:endParaRPr lang="en" sz="1200" b="1">
                        <a:latin typeface="Malgun Gothic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357809" y="960333"/>
            <a:ext cx="8554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受監控的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NAS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數量，以及所處於的網段數量。</a:t>
            </a:r>
          </a:p>
          <a:p>
            <a:pPr marL="179388" indent="-179388" fontAlgn="base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受監控的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NAS 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設置複雜度，如磁碟數，連線紀錄數等。</a:t>
            </a:r>
          </a:p>
        </p:txBody>
      </p:sp>
      <p:sp>
        <p:nvSpPr>
          <p:cNvPr id="7" name="矩形圖說文字 12">
            <a:extLst>
              <a:ext uri="{FF2B5EF4-FFF2-40B4-BE49-F238E27FC236}">
                <a16:creationId xmlns:a16="http://schemas.microsoft.com/office/drawing/2014/main" id="{1EB59506-7A5B-457B-A4F4-31DED4877F20}"/>
              </a:ext>
            </a:extLst>
          </p:cNvPr>
          <p:cNvSpPr/>
          <p:nvPr/>
        </p:nvSpPr>
        <p:spPr>
          <a:xfrm>
            <a:off x="7178332" y="1089213"/>
            <a:ext cx="1717765" cy="1203845"/>
          </a:xfrm>
          <a:prstGeom prst="wedgeRectCallout">
            <a:avLst>
              <a:gd name="adj1" fmla="val -2477"/>
              <a:gd name="adj2" fmla="val 74578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只有具備 </a:t>
            </a:r>
            <a:r>
              <a:rPr lang="en-US" altLang="zh-TW" sz="1600" b="1">
                <a:solidFill>
                  <a:schemeClr val="bg1"/>
                </a:solidFill>
              </a:rPr>
              <a:t>Intel</a:t>
            </a:r>
            <a:r>
              <a:rPr lang="zh-TW" altLang="en-US" sz="1600" b="1">
                <a:solidFill>
                  <a:schemeClr val="bg1"/>
                </a:solidFill>
              </a:rPr>
              <a:t> </a:t>
            </a: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處理器的</a:t>
            </a:r>
            <a:r>
              <a:rPr lang="zh-TW" altLang="en-US" sz="1600" b="1">
                <a:solidFill>
                  <a:schemeClr val="bg1"/>
                </a:solidFill>
              </a:rPr>
              <a:t> </a:t>
            </a:r>
            <a:r>
              <a:rPr lang="en-US" altLang="zh-TW" sz="1600" b="1">
                <a:solidFill>
                  <a:schemeClr val="bg1"/>
                </a:solidFill>
              </a:rPr>
              <a:t>NAS</a:t>
            </a:r>
            <a:r>
              <a:rPr lang="zh-TW" altLang="en-US" sz="1600" b="1">
                <a:solidFill>
                  <a:schemeClr val="bg1"/>
                </a:solidFill>
              </a:rPr>
              <a:t> </a:t>
            </a: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才能安裝</a:t>
            </a:r>
            <a:r>
              <a:rPr lang="zh-TW" altLang="en-US" sz="1600" b="1">
                <a:solidFill>
                  <a:schemeClr val="bg1"/>
                </a:solidFill>
              </a:rPr>
              <a:t> </a:t>
            </a:r>
            <a:r>
              <a:rPr lang="en-US" altLang="zh-TW" sz="1600" b="1" err="1">
                <a:solidFill>
                  <a:schemeClr val="bg1"/>
                </a:solidFill>
              </a:rPr>
              <a:t>Q'center</a:t>
            </a:r>
            <a:r>
              <a:rPr lang="en-US" altLang="zh-TW" sz="1600" b="1">
                <a:solidFill>
                  <a:schemeClr val="bg1"/>
                </a:solidFill>
              </a:rPr>
              <a:t>?</a:t>
            </a:r>
            <a:r>
              <a:rPr lang="zh-TW" altLang="en-US" sz="1600" b="1">
                <a:solidFill>
                  <a:schemeClr val="bg1"/>
                </a:solidFill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976447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3800" err="1"/>
              <a:t>Q'center</a:t>
            </a:r>
            <a:r>
              <a:rPr lang="en-US" altLang="zh-TW" sz="3800">
                <a:latin typeface="+mj-lt"/>
              </a:rPr>
              <a:t> </a:t>
            </a:r>
            <a:r>
              <a:rPr lang="en-US" altLang="zh-TW" sz="3800" err="1"/>
              <a:t>主機</a:t>
            </a:r>
            <a:r>
              <a:rPr lang="zh-TW" altLang="en-US" sz="3800">
                <a:latin typeface="+mj-lt"/>
              </a:rPr>
              <a:t>首度支援 </a:t>
            </a:r>
            <a:r>
              <a:rPr lang="en-US" altLang="zh-TW" sz="3800">
                <a:latin typeface="+mj-lt"/>
              </a:rPr>
              <a:t>ARM</a:t>
            </a:r>
            <a:r>
              <a:rPr lang="zh-TW" altLang="en-US" sz="3800">
                <a:latin typeface="+mj-lt"/>
              </a:rPr>
              <a:t> 機種</a:t>
            </a:r>
            <a:endParaRPr lang="en" sz="3800">
              <a:latin typeface="+mj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B47A450-7A1C-4AB0-AE11-7780BD383BE3}"/>
              </a:ext>
            </a:extLst>
          </p:cNvPr>
          <p:cNvSpPr txBox="1"/>
          <p:nvPr/>
        </p:nvSpPr>
        <p:spPr>
          <a:xfrm>
            <a:off x="302150" y="961857"/>
            <a:ext cx="8491993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2245" indent="-182245">
              <a:buFont typeface="Arial" panose="020B0604020202020204" pitchFamily="34" charset="0"/>
              <a:buChar char="•"/>
            </a:pP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Q'center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1.8 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將首度支援安裝於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ARM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zh-TW" altLang="en-US" sz="2000" b="1">
                <a:solidFill>
                  <a:schemeClr val="tx1"/>
                </a:solidFill>
                <a:latin typeface="Microsoft JhengHei"/>
                <a:ea typeface="Microsoft JhengHei"/>
              </a:rPr>
              <a:t>機種之上</a:t>
            </a:r>
            <a:r>
              <a:rPr lang="zh-TW" altLang="en-US" sz="2000" b="1">
                <a:solidFill>
                  <a:schemeClr val="tx1"/>
                </a:solidFill>
                <a:ea typeface="微軟正黑體" pitchFamily="34" charset="-120"/>
              </a:rPr>
              <a:t>。</a:t>
            </a:r>
            <a:endParaRPr lang="zh-TW" altLang="en-US" sz="2000" b="1">
              <a:solidFill>
                <a:schemeClr val="tx1"/>
              </a:solidFill>
              <a:latin typeface="微軟正黑體"/>
              <a:ea typeface="微軟正黑體" pitchFamily="34" charset="-120"/>
            </a:endParaRPr>
          </a:p>
          <a:p>
            <a:pPr marL="182245" indent="-182245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第一波主推系列包含 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TS-932X, TS-832X, TS-1635AX</a:t>
            </a:r>
            <a:r>
              <a:rPr lang="en-US" altLang="zh-TW" sz="2000" b="1">
                <a:solidFill>
                  <a:schemeClr val="tx1"/>
                </a:solidFill>
                <a:ea typeface="微軟正黑體" pitchFamily="34" charset="-120"/>
              </a:rPr>
              <a:t>。</a:t>
            </a:r>
            <a:endParaRPr lang="en-US" altLang="zh-TW" sz="2000" b="1">
              <a:solidFill>
                <a:schemeClr val="tx1"/>
              </a:solidFill>
              <a:latin typeface="微軟正黑體"/>
              <a:ea typeface="微軟正黑體" pitchFamily="34" charset="-120"/>
            </a:endParaRPr>
          </a:p>
          <a:p>
            <a:pPr marL="182245" indent="-182245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針對 100 台以內的中小企業儲存環境，提供高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ROI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zh-TW" altLang="en-US" sz="2000" b="1">
                <a:solidFill>
                  <a:schemeClr val="tx1"/>
                </a:solidFill>
                <a:latin typeface="Microsoft JhengHei"/>
                <a:ea typeface="Microsoft JhengHei"/>
              </a:rPr>
              <a:t>的多台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NAS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br>
              <a:rPr lang="zh-TW" altLang="en-US" sz="2000" b="1">
                <a:solidFill>
                  <a:schemeClr val="tx1"/>
                </a:solidFill>
                <a:latin typeface="+mn-lt"/>
                <a:ea typeface="+mn-lt"/>
                <a:cs typeface="+mn-lt"/>
              </a:rPr>
            </a:b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監控部署方案</a:t>
            </a:r>
            <a:r>
              <a:rPr lang="zh-TW" altLang="en-US" sz="2000" b="1">
                <a:solidFill>
                  <a:schemeClr val="tx1"/>
                </a:solidFill>
                <a:latin typeface="微軟正黑體"/>
                <a:ea typeface="微軟正黑體" pitchFamily="34" charset="-120"/>
              </a:rPr>
              <a:t>。</a:t>
            </a:r>
          </a:p>
        </p:txBody>
      </p:sp>
      <p:pic>
        <p:nvPicPr>
          <p:cNvPr id="1034" name="Picture 10" descr="https://www.qnap.com/i/_attach_file/product/photo/800_500/325_1521185711_TS-932X_Right-angle-of-elevation.png?v=1">
            <a:extLst>
              <a:ext uri="{FF2B5EF4-FFF2-40B4-BE49-F238E27FC236}">
                <a16:creationId xmlns:a16="http://schemas.microsoft.com/office/drawing/2014/main" id="{E9A31D0F-7B45-4215-B2AA-8D748E99B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40" y="2412266"/>
            <a:ext cx="3384969" cy="211560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6ED02E1-39C8-4847-A6E6-1CFF76D66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034" y="2057293"/>
            <a:ext cx="5809404" cy="35722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err="1"/>
              <a:t>Q'center</a:t>
            </a:r>
            <a:r>
              <a:rPr lang="en-US" altLang="zh-TW">
                <a:latin typeface="+mj-lt"/>
              </a:rPr>
              <a:t> </a:t>
            </a:r>
            <a:r>
              <a:rPr lang="en-US" altLang="zh-TW" err="1"/>
              <a:t>主機</a:t>
            </a:r>
            <a:r>
              <a:rPr lang="zh-TW" altLang="en-US">
                <a:latin typeface="+mj-lt"/>
              </a:rPr>
              <a:t>支援 </a:t>
            </a:r>
            <a:r>
              <a:rPr lang="en-US" altLang="zh-TW" err="1">
                <a:latin typeface="+mj-lt"/>
              </a:rPr>
              <a:t>vQTS</a:t>
            </a:r>
            <a:r>
              <a:rPr lang="en-US" altLang="zh-TW">
                <a:latin typeface="+mj-lt"/>
              </a:rPr>
              <a:t> </a:t>
            </a: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監控</a:t>
            </a:r>
            <a:endParaRPr lang="e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FF067C4-E27F-461E-9F78-9BDA19E313C1}"/>
              </a:ext>
            </a:extLst>
          </p:cNvPr>
          <p:cNvSpPr txBox="1"/>
          <p:nvPr/>
        </p:nvSpPr>
        <p:spPr>
          <a:xfrm>
            <a:off x="301980" y="974446"/>
            <a:ext cx="8380844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2245" indent="-182245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不僅支援監控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QTS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， 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Q'center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也支援監控 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vQTS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(QTS 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虛擬機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)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  。</a:t>
            </a:r>
            <a:endParaRPr lang="en-US" altLang="zh-TW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182245" indent="-182245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搭配 TS-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77X 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系列機種，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IT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管理者可透過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Q'center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監控 </a:t>
            </a:r>
            <a:r>
              <a:rPr lang="en-US" altLang="zh-TW" sz="20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vQTS</a:t>
            </a:r>
            <a:r>
              <a:rPr lang="en-US" alt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的</a:t>
            </a:r>
            <a:br>
              <a:rPr lang="zh-TW" altLang="en-US" sz="2000" b="1">
                <a:solidFill>
                  <a:schemeClr val="tx1"/>
                </a:solidFill>
                <a:latin typeface="微軟正黑體"/>
                <a:ea typeface="微軟正黑體" pitchFamily="34" charset="-120"/>
              </a:rPr>
            </a:b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狀態，並大量部署設定與應用程式予多個使用者。</a:t>
            </a:r>
            <a:endParaRPr lang="zh-TW" altLang="en-US" sz="2000" b="1">
              <a:solidFill>
                <a:schemeClr val="tx1"/>
              </a:solidFill>
              <a:latin typeface="微軟正黑體"/>
              <a:ea typeface="微軟正黑體" pitchFamily="34" charset="-120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D57A9C0C-6ECE-4E4C-83C8-25D509229361}"/>
              </a:ext>
            </a:extLst>
          </p:cNvPr>
          <p:cNvCxnSpPr>
            <a:cxnSpLocks/>
          </p:cNvCxnSpPr>
          <p:nvPr/>
        </p:nvCxnSpPr>
        <p:spPr>
          <a:xfrm>
            <a:off x="1329307" y="2560196"/>
            <a:ext cx="6416399" cy="1"/>
          </a:xfrm>
          <a:prstGeom prst="lin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6467D245-E057-46E1-B68A-9C49FDA92426}"/>
              </a:ext>
            </a:extLst>
          </p:cNvPr>
          <p:cNvCxnSpPr>
            <a:cxnSpLocks/>
          </p:cNvCxnSpPr>
          <p:nvPr/>
        </p:nvCxnSpPr>
        <p:spPr>
          <a:xfrm flipH="1" flipV="1">
            <a:off x="5120684" y="3937118"/>
            <a:ext cx="1" cy="7491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>
            <a:extLst>
              <a:ext uri="{FF2B5EF4-FFF2-40B4-BE49-F238E27FC236}">
                <a16:creationId xmlns:a16="http://schemas.microsoft.com/office/drawing/2014/main" id="{DEF1CF82-08A4-4BCA-B6B1-5E297236C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266" y="2988532"/>
            <a:ext cx="1576838" cy="1205533"/>
          </a:xfrm>
          <a:prstGeom prst="rect">
            <a:avLst/>
          </a:prstGeom>
        </p:spPr>
      </p:pic>
      <p:pic>
        <p:nvPicPr>
          <p:cNvPr id="3084" name="Picture 12" descr="ãFolder iconãçåçæå°çµæ">
            <a:extLst>
              <a:ext uri="{FF2B5EF4-FFF2-40B4-BE49-F238E27FC236}">
                <a16:creationId xmlns:a16="http://schemas.microsoft.com/office/drawing/2014/main" id="{9DDF7F5E-ED90-4358-BCD2-625B84093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72" y="2175435"/>
            <a:ext cx="773606" cy="77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ãQNAP iconãçåçæå°çµæ">
            <a:extLst>
              <a:ext uri="{FF2B5EF4-FFF2-40B4-BE49-F238E27FC236}">
                <a16:creationId xmlns:a16="http://schemas.microsoft.com/office/drawing/2014/main" id="{E61B66C0-F26C-44BA-9E95-0DCD4DE09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91" y="2254245"/>
            <a:ext cx="615987" cy="61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ç¸éåç">
            <a:extLst>
              <a:ext uri="{FF2B5EF4-FFF2-40B4-BE49-F238E27FC236}">
                <a16:creationId xmlns:a16="http://schemas.microsoft.com/office/drawing/2014/main" id="{0BC4EBE4-6197-4DB5-BF1D-DA6200549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39" y="2214221"/>
            <a:ext cx="1007417" cy="69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4DA1573E-DD4F-492B-AFB2-C0E97163A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8590" y="2254245"/>
            <a:ext cx="615987" cy="615987"/>
          </a:xfrm>
          <a:prstGeom prst="rect">
            <a:avLst/>
          </a:prstGeom>
        </p:spPr>
      </p:pic>
      <p:pic>
        <p:nvPicPr>
          <p:cNvPr id="3090" name="Picture 18" descr="ç¸éåç">
            <a:extLst>
              <a:ext uri="{FF2B5EF4-FFF2-40B4-BE49-F238E27FC236}">
                <a16:creationId xmlns:a16="http://schemas.microsoft.com/office/drawing/2014/main" id="{6B0C2898-0B4D-457E-BF26-E687223A5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672" y="2299277"/>
            <a:ext cx="525923" cy="52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12" descr="一張含有 室內, 牆, 櫃子 的圖片&#10;&#10;描述是以非常高的可信度產生">
            <a:extLst>
              <a:ext uri="{FF2B5EF4-FFF2-40B4-BE49-F238E27FC236}">
                <a16:creationId xmlns:a16="http://schemas.microsoft.com/office/drawing/2014/main" id="{9B68D724-EBAE-4A2C-9768-BF7383943D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426498" y="2988532"/>
            <a:ext cx="1841153" cy="1150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847F60C5-FBE3-4FF2-8384-E5DB4ADA4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355" y="2988532"/>
            <a:ext cx="1576838" cy="1205533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550F9944-9FAD-4B67-82D4-3CC0E5A2E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12" y="2988532"/>
            <a:ext cx="1576838" cy="1205533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FC078F0E-D1AD-43F5-A637-BE4F0F9E82C0}"/>
              </a:ext>
            </a:extLst>
          </p:cNvPr>
          <p:cNvGrpSpPr/>
          <p:nvPr/>
        </p:nvGrpSpPr>
        <p:grpSpPr>
          <a:xfrm>
            <a:off x="1151139" y="4139354"/>
            <a:ext cx="6072544" cy="297553"/>
            <a:chOff x="1125162" y="4321195"/>
            <a:chExt cx="6072544" cy="297553"/>
          </a:xfrm>
        </p:grpSpPr>
        <p:cxnSp>
          <p:nvCxnSpPr>
            <p:cNvPr id="16" name="接點: 肘形 15">
              <a:extLst>
                <a:ext uri="{FF2B5EF4-FFF2-40B4-BE49-F238E27FC236}">
                  <a16:creationId xmlns:a16="http://schemas.microsoft.com/office/drawing/2014/main" id="{E066D452-1691-4683-958D-DE479F0BA316}"/>
                </a:ext>
              </a:extLst>
            </p:cNvPr>
            <p:cNvCxnSpPr>
              <a:stCxn id="32" idx="2"/>
              <a:endCxn id="13" idx="2"/>
            </p:cNvCxnSpPr>
            <p:nvPr/>
          </p:nvCxnSpPr>
          <p:spPr>
            <a:xfrm rot="5400000" flipH="1" flipV="1">
              <a:off x="4134078" y="1312279"/>
              <a:ext cx="54711" cy="6072544"/>
            </a:xfrm>
            <a:prstGeom prst="bentConnector3">
              <a:avLst>
                <a:gd name="adj1" fmla="val -417832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70B4F0EB-9EBF-4D1F-986F-88A700B1E03C}"/>
                </a:ext>
              </a:extLst>
            </p:cNvPr>
            <p:cNvCxnSpPr>
              <a:stCxn id="31" idx="2"/>
            </p:cNvCxnSpPr>
            <p:nvPr/>
          </p:nvCxnSpPr>
          <p:spPr>
            <a:xfrm>
              <a:off x="3008405" y="4375906"/>
              <a:ext cx="0" cy="20308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C7ED2E76-8078-4E28-BDF4-43678497985A}"/>
                </a:ext>
              </a:extLst>
            </p:cNvPr>
            <p:cNvCxnSpPr/>
            <p:nvPr/>
          </p:nvCxnSpPr>
          <p:spPr>
            <a:xfrm>
              <a:off x="4971315" y="4415661"/>
              <a:ext cx="0" cy="20308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1307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altLang="en-US" sz="4000">
                <a:latin typeface="+mj-lt"/>
              </a:rPr>
              <a:t>以 </a:t>
            </a:r>
            <a:r>
              <a:rPr lang="zh-TW" altLang="en-US">
                <a:latin typeface="微軟正黑體"/>
                <a:ea typeface="微軟正黑體"/>
              </a:rPr>
              <a:t>TS-</a:t>
            </a:r>
            <a:r>
              <a:rPr lang="en-US" altLang="zh-TW"/>
              <a:t>1677X</a:t>
            </a:r>
            <a:r>
              <a:rPr lang="en-US" altLang="zh-TW" sz="4000">
                <a:latin typeface="+mj-lt"/>
              </a:rPr>
              <a:t> </a:t>
            </a:r>
            <a:r>
              <a:rPr lang="zh-TW" altLang="en-US" sz="4000">
                <a:latin typeface="+mj-lt"/>
              </a:rPr>
              <a:t>管理 </a:t>
            </a:r>
            <a:r>
              <a:rPr lang="en-US" altLang="zh-TW" sz="4000">
                <a:latin typeface="+mj-lt"/>
              </a:rPr>
              <a:t>300 </a:t>
            </a:r>
            <a:r>
              <a:rPr lang="zh-TW" altLang="en-US" sz="4000">
                <a:latin typeface="+mj-lt"/>
              </a:rPr>
              <a:t>台 </a:t>
            </a:r>
            <a:r>
              <a:rPr lang="en-US" altLang="zh-TW" sz="4000" err="1">
                <a:latin typeface="+mj-lt"/>
              </a:rPr>
              <a:t>vQTS</a:t>
            </a:r>
            <a:endParaRPr lang="en" sz="4000">
              <a:latin typeface="+mj-lt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FF067C4-E27F-461E-9F78-9BDA19E313C1}"/>
              </a:ext>
            </a:extLst>
          </p:cNvPr>
          <p:cNvSpPr txBox="1"/>
          <p:nvPr/>
        </p:nvSpPr>
        <p:spPr>
          <a:xfrm>
            <a:off x="341906" y="963448"/>
            <a:ext cx="8463967" cy="25437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在 </a:t>
            </a:r>
            <a:r>
              <a:rPr lang="en-US" altLang="zh-TW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QNAP </a:t>
            </a:r>
            <a:r>
              <a:rPr 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實驗室中，以 TS-</a:t>
            </a:r>
            <a:r>
              <a:rPr lang="en-US" altLang="zh-TW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1677X </a:t>
            </a:r>
            <a:r>
              <a:rPr 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上的 </a:t>
            </a:r>
            <a:r>
              <a:rPr lang="en-US" altLang="zh-TW" sz="2000" b="1" dirty="0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Q'center</a:t>
            </a:r>
            <a:r>
              <a:rPr lang="en-US" altLang="zh-TW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 </a:t>
            </a:r>
            <a:r>
              <a:rPr 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管理 </a:t>
            </a:r>
            <a:r>
              <a:rPr lang="en-US" altLang="zh-TW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300 </a:t>
            </a:r>
            <a:r>
              <a:rPr 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台 </a:t>
            </a:r>
            <a:r>
              <a:rPr lang="en-US" altLang="zh-TW" sz="2000" b="1" dirty="0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vQTS</a:t>
            </a:r>
            <a:r>
              <a:rPr 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，與在 TVS-</a:t>
            </a:r>
            <a:r>
              <a:rPr lang="en-US" altLang="zh-TW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871T</a:t>
            </a:r>
            <a:r>
              <a:rPr 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 上，用 </a:t>
            </a:r>
            <a:r>
              <a:rPr lang="en-US" altLang="zh-TW" sz="2000" b="1" dirty="0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Q'center</a:t>
            </a:r>
            <a:r>
              <a:rPr lang="en-US" altLang="zh-TW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 </a:t>
            </a:r>
            <a:r>
              <a:rPr 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管理 </a:t>
            </a:r>
            <a:r>
              <a:rPr lang="en-US" altLang="zh-TW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300 </a:t>
            </a:r>
            <a:r>
              <a:rPr 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台 </a:t>
            </a:r>
            <a:r>
              <a:rPr lang="en-US" altLang="zh-TW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NAS</a:t>
            </a:r>
            <a:r>
              <a:rPr lang="zh-TW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 的比較。</a:t>
            </a:r>
            <a:endParaRPr lang="zh-TW" sz="2000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182245" indent="-182245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微軟正黑體"/>
                <a:ea typeface="微軟正黑體"/>
              </a:rPr>
              <a:t>  在 </a:t>
            </a:r>
            <a:r>
              <a:rPr lang="zh-TW" altLang="en-US" sz="2000" b="1">
                <a:solidFill>
                  <a:schemeClr val="tx1"/>
                </a:solidFill>
                <a:ea typeface="微軟正黑體"/>
              </a:rPr>
              <a:t>TS-</a:t>
            </a:r>
            <a:r>
              <a:rPr lang="en-US" altLang="zh-TW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1677X 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上 </a:t>
            </a:r>
            <a:r>
              <a:rPr lang="en-US" altLang="zh-TW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CPU 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資源的使用比率與 TVS-</a:t>
            </a:r>
            <a:r>
              <a:rPr lang="en-US" altLang="zh-TW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871T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 相當甚至較低。</a:t>
            </a:r>
            <a:endParaRPr lang="en-US" altLang="zh-TW" sz="20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br>
              <a:rPr lang="zh-TW" altLang="en-US" sz="2000" b="1" dirty="0">
                <a:solidFill>
                  <a:schemeClr val="tx1"/>
                </a:solidFill>
                <a:latin typeface="微軟正黑體"/>
                <a:ea typeface="微軟正黑體"/>
                <a:cs typeface="+mn-lt"/>
              </a:rPr>
            </a:br>
            <a:r>
              <a:rPr lang="en-US" altLang="zh-TW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TVS-871T CPU: </a:t>
            </a:r>
            <a:br>
              <a:rPr lang="en-US" altLang="zh-TW" sz="2000" b="1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</a:br>
            <a:r>
              <a:rPr lang="en-US" altLang="zh-TW" sz="2000" b="1" dirty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Intel i7 </a:t>
            </a:r>
            <a:r>
              <a:rPr lang="zh-TW" altLang="en-US" sz="20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四核心</a:t>
            </a:r>
            <a:endParaRPr lang="en-US" altLang="zh-TW" sz="2000" b="1">
              <a:solidFill>
                <a:srgbClr val="0070C0"/>
              </a:solidFill>
              <a:latin typeface="+mn-lt"/>
              <a:ea typeface="微軟正黑體" pitchFamily="34" charset="-120"/>
            </a:endParaRPr>
          </a:p>
          <a:p>
            <a:r>
              <a:rPr lang="en-US" altLang="zh-TW" sz="20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TS-1677X CPU:</a:t>
            </a:r>
            <a:r>
              <a: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 </a:t>
            </a:r>
          </a:p>
          <a:p>
            <a:r>
              <a:rPr lang="en-US" altLang="zh-TW" sz="2000" b="1" dirty="0">
                <a:solidFill>
                  <a:srgbClr val="C00000"/>
                </a:solidFill>
                <a:latin typeface="+mn-lt"/>
                <a:ea typeface="微軟正黑體" pitchFamily="34" charset="-120"/>
              </a:rPr>
              <a:t>AMD Ryzen 5 </a:t>
            </a:r>
            <a:r>
              <a:rPr lang="zh-TW" altLang="en-US" sz="2000" b="1">
                <a:solidFill>
                  <a:srgbClr val="C00000"/>
                </a:solidFill>
                <a:latin typeface="+mn-lt"/>
                <a:ea typeface="微軟正黑體" pitchFamily="34" charset="-120"/>
              </a:rPr>
              <a:t>六核心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094C6C4-6806-4FED-8AB6-810F65A7C651}"/>
              </a:ext>
            </a:extLst>
          </p:cNvPr>
          <p:cNvSpPr txBox="1"/>
          <p:nvPr/>
        </p:nvSpPr>
        <p:spPr>
          <a:xfrm>
            <a:off x="1399014" y="4847318"/>
            <a:ext cx="6178580" cy="2308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TW" altLang="en-US" sz="9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詳細建議配置規格請參考：</a:t>
            </a:r>
            <a:r>
              <a:rPr lang="zh-TW" sz="9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https://www.qnap.com/en/how-to/tutorial/article/best-practices-for-deploying-qcenter</a:t>
            </a:r>
            <a:endParaRPr lang="zh-TW" altLang="en-US" sz="9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2" name="圖片 4" descr="一張含有 螢幕擷取畫面, 文字 的圖片&#10;&#10;描述是以高可信度產生">
            <a:extLst>
              <a:ext uri="{FF2B5EF4-FFF2-40B4-BE49-F238E27FC236}">
                <a16:creationId xmlns:a16="http://schemas.microsoft.com/office/drawing/2014/main" id="{12D641D1-E2B1-42E8-93AC-07039C64C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645" y="2150690"/>
            <a:ext cx="4770407" cy="2513486"/>
          </a:xfrm>
          <a:prstGeom prst="rect">
            <a:avLst/>
          </a:prstGeom>
        </p:spPr>
      </p:pic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42EF0B04-1982-42C1-9820-EE2BD5B3F7DA}"/>
              </a:ext>
            </a:extLst>
          </p:cNvPr>
          <p:cNvCxnSpPr>
            <a:cxnSpLocks/>
          </p:cNvCxnSpPr>
          <p:nvPr/>
        </p:nvCxnSpPr>
        <p:spPr>
          <a:xfrm>
            <a:off x="4740177" y="3185143"/>
            <a:ext cx="3530379" cy="0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圖說文字 12">
            <a:extLst>
              <a:ext uri="{FF2B5EF4-FFF2-40B4-BE49-F238E27FC236}">
                <a16:creationId xmlns:a16="http://schemas.microsoft.com/office/drawing/2014/main" id="{53072915-5161-40F8-8C3B-EBE688B98CF2}"/>
              </a:ext>
            </a:extLst>
          </p:cNvPr>
          <p:cNvSpPr/>
          <p:nvPr/>
        </p:nvSpPr>
        <p:spPr>
          <a:xfrm>
            <a:off x="341906" y="3506536"/>
            <a:ext cx="3240360" cy="1080120"/>
          </a:xfrm>
          <a:prstGeom prst="wedgeRectCallout">
            <a:avLst>
              <a:gd name="adj1" fmla="val 95572"/>
              <a:gd name="adj2" fmla="val -3288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chemeClr val="bg1"/>
                </a:solidFill>
              </a:rPr>
              <a:t>TS-1677X</a:t>
            </a:r>
            <a:r>
              <a:rPr lang="zh-TW" altLang="en-US" sz="1600" b="1">
                <a:solidFill>
                  <a:schemeClr val="bg1"/>
                </a:solidFill>
              </a:rPr>
              <a:t> 的 </a:t>
            </a:r>
            <a:r>
              <a:rPr lang="en-US" altLang="zh-TW" sz="1600" b="1">
                <a:solidFill>
                  <a:schemeClr val="bg1"/>
                </a:solidFill>
              </a:rPr>
              <a:t>AMD</a:t>
            </a:r>
            <a:r>
              <a:rPr lang="zh-TW" altLang="en-US" sz="1600" b="1">
                <a:solidFill>
                  <a:schemeClr val="bg1"/>
                </a:solidFill>
              </a:rPr>
              <a:t> </a:t>
            </a:r>
            <a:r>
              <a:rPr lang="en-US" altLang="zh-TW" sz="1600" b="1">
                <a:solidFill>
                  <a:schemeClr val="bg1"/>
                </a:solidFill>
              </a:rPr>
              <a:t>CPU</a:t>
            </a:r>
            <a:r>
              <a:rPr lang="zh-TW" altLang="en-US" sz="1600" b="1">
                <a:solidFill>
                  <a:schemeClr val="bg1"/>
                </a:solidFill>
              </a:rPr>
              <a:t> 可</a:t>
            </a:r>
            <a:br>
              <a:rPr lang="zh-TW" altLang="en-US" sz="1600" b="1">
                <a:solidFill>
                  <a:schemeClr val="bg1"/>
                </a:solidFill>
                <a:ea typeface="微軟正黑體"/>
                <a:cs typeface="Arial"/>
              </a:rPr>
            </a:br>
            <a:r>
              <a:rPr lang="zh-TW" altLang="en-US" sz="1600" b="1">
                <a:solidFill>
                  <a:schemeClr val="bg1"/>
                </a:solidFill>
              </a:rPr>
              <a:t>管理高達 </a:t>
            </a:r>
            <a:r>
              <a:rPr lang="en-US" altLang="zh-TW" sz="1600" b="1">
                <a:solidFill>
                  <a:srgbClr val="FFFF00"/>
                </a:solidFill>
              </a:rPr>
              <a:t>2000</a:t>
            </a:r>
            <a:r>
              <a:rPr lang="en-US" altLang="zh-TW" sz="1600" b="1">
                <a:solidFill>
                  <a:srgbClr val="FF0000"/>
                </a:solidFill>
              </a:rPr>
              <a:t> </a:t>
            </a:r>
            <a:r>
              <a:rPr lang="zh-TW" altLang="en-US" sz="1600" b="1">
                <a:solidFill>
                  <a:schemeClr val="bg1"/>
                </a:solidFill>
              </a:rPr>
              <a:t>台的</a:t>
            </a:r>
            <a:r>
              <a:rPr lang="en-US" altLang="zh-TW" sz="1600" b="1">
                <a:solidFill>
                  <a:schemeClr val="bg1"/>
                </a:solidFill>
              </a:rPr>
              <a:t> NAS，</a:t>
            </a:r>
            <a:r>
              <a:rPr lang="zh-TW" altLang="en-US" sz="1600" b="1">
                <a:solidFill>
                  <a:schemeClr val="bg1"/>
                </a:solidFill>
              </a:rPr>
              <a:t> </a:t>
            </a:r>
            <a:endParaRPr lang="en-US" altLang="zh-TW" sz="1600" b="1">
              <a:solidFill>
                <a:schemeClr val="bg1"/>
              </a:solidFill>
            </a:endParaRPr>
          </a:p>
          <a:p>
            <a:pPr algn="ctr"/>
            <a:r>
              <a:rPr lang="zh-TW" altLang="en-US" sz="1600" b="1">
                <a:solidFill>
                  <a:schemeClr val="bg1"/>
                </a:solidFill>
              </a:rPr>
              <a:t>具備做為企業監控伺服器的實力</a:t>
            </a:r>
          </a:p>
        </p:txBody>
      </p:sp>
    </p:spTree>
    <p:extLst>
      <p:ext uri="{BB962C8B-B14F-4D97-AF65-F5344CB8AC3E}">
        <p14:creationId xmlns:p14="http://schemas.microsoft.com/office/powerpoint/2010/main" val="1733832242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28</Slides>
  <Notes>25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自訂設計</vt:lpstr>
      <vt:lpstr>PowerPoint Presentation</vt:lpstr>
      <vt:lpstr>PowerPoint Presentation</vt:lpstr>
      <vt:lpstr>Q'center 支援 ARM 平台並可管理 vQTS</vt:lpstr>
      <vt:lpstr>PowerPoint Presentation</vt:lpstr>
      <vt:lpstr>受使用者肯定的中央管理平台</vt:lpstr>
      <vt:lpstr>Q'center 主機的硬體需求</vt:lpstr>
      <vt:lpstr>Q'center 主機首度支援 ARM 機種</vt:lpstr>
      <vt:lpstr>Q'center 主機支援 vQTS 監控</vt:lpstr>
      <vt:lpstr>以 TS-1677X 管理 300 台 vQTS</vt:lpstr>
      <vt:lpstr>由 Q'center 管理超過 200 台 vQTS </vt:lpstr>
      <vt:lpstr>PowerPoint Presentation</vt:lpstr>
      <vt:lpstr>PowerPoint Presentation</vt:lpstr>
      <vt:lpstr>多台 NAS 下的資料安全風險</vt:lpstr>
      <vt:lpstr>善用 Q'center 為您客戶的資料把關</vt:lpstr>
      <vt:lpstr>Q'center 資產盤點報告</vt:lpstr>
      <vt:lpstr>Q'center 自定義規則</vt:lpstr>
      <vt:lpstr>整合 Q'center 與 Active Directory 管理多台 NAS</vt:lpstr>
      <vt:lpstr>統一為共用資料夾設定網域使用者權限</vt:lpstr>
      <vt:lpstr>PowerPoint Presentation</vt:lpstr>
      <vt:lpstr>統一更新所有 NAS 管理員密碼</vt:lpstr>
      <vt:lpstr>為每台 NAS 設定一致的連線管制 安全防護</vt:lpstr>
      <vt:lpstr>在 Q'center 統一設定安全防護</vt:lpstr>
      <vt:lpstr>由 Q'center 一次更新 NAS </vt:lpstr>
      <vt:lpstr>連線記錄 Log 追蹤</vt:lpstr>
      <vt:lpstr>Q'center 支援統一開啟連線記錄</vt:lpstr>
      <vt:lpstr>PowerPoint Presentation</vt:lpstr>
      <vt:lpstr>總結: Q'center 是 IT 管理者首選套件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網路 &amp; 虛擬交換器</dc:title>
  <dc:creator>Coco Chiang</dc:creator>
  <cp:revision>5</cp:revision>
  <dcterms:modified xsi:type="dcterms:W3CDTF">2018-05-30T08:30:23Z</dcterms:modified>
</cp:coreProperties>
</file>