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30"/>
  </p:notesMasterIdLst>
  <p:handoutMasterIdLst>
    <p:handoutMasterId r:id="rId31"/>
  </p:handoutMasterIdLst>
  <p:sldIdLst>
    <p:sldId id="364" r:id="rId2"/>
    <p:sldId id="256" r:id="rId3"/>
    <p:sldId id="302" r:id="rId4"/>
    <p:sldId id="299" r:id="rId5"/>
    <p:sldId id="346" r:id="rId6"/>
    <p:sldId id="347" r:id="rId7"/>
    <p:sldId id="305" r:id="rId8"/>
    <p:sldId id="345" r:id="rId9"/>
    <p:sldId id="348" r:id="rId10"/>
    <p:sldId id="363" r:id="rId11"/>
    <p:sldId id="311" r:id="rId12"/>
    <p:sldId id="342" r:id="rId13"/>
    <p:sldId id="359" r:id="rId14"/>
    <p:sldId id="349" r:id="rId15"/>
    <p:sldId id="362" r:id="rId16"/>
    <p:sldId id="358" r:id="rId17"/>
    <p:sldId id="350" r:id="rId18"/>
    <p:sldId id="351" r:id="rId19"/>
    <p:sldId id="356" r:id="rId20"/>
    <p:sldId id="357" r:id="rId21"/>
    <p:sldId id="352" r:id="rId22"/>
    <p:sldId id="353" r:id="rId23"/>
    <p:sldId id="360" r:id="rId24"/>
    <p:sldId id="354" r:id="rId25"/>
    <p:sldId id="355" r:id="rId26"/>
    <p:sldId id="361" r:id="rId27"/>
    <p:sldId id="307" r:id="rId28"/>
    <p:sldId id="344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3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1C"/>
    <a:srgbClr val="0066CC"/>
    <a:srgbClr val="007A37"/>
    <a:srgbClr val="385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44C7C-9894-49C6-A4C4-B1B35D1C3D4F}" v="138" dt="2018-05-28T03:03:29.180"/>
    <p1510:client id="{8D749973-E572-41F8-A9DF-279EFD7FDFC6}" v="2" dt="2018-05-28T05:45:50.318"/>
    <p1510:client id="{506551A5-68FC-4AB1-BEA0-DA522765FC7F}" v="1" dt="2018-05-28T09:09:31.428"/>
  </p1510:revLst>
</p1510:revInfo>
</file>

<file path=ppt/tableStyles.xml><?xml version="1.0" encoding="utf-8"?>
<a:tblStyleLst xmlns:a="http://schemas.openxmlformats.org/drawingml/2006/main" def="{7D14BF6E-1078-41D0-A933-B5C50C50BFCF}">
  <a:tblStyle styleId="{7D14BF6E-1078-41D0-A933-B5C50C50BFC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C_67582E3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Routine Monitoring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TS-1677X</c:v>
                </c:pt>
                <c:pt idx="1">
                  <c:v>TVS-871T</c:v>
                </c:pt>
              </c:strCache>
            </c:strRef>
          </c:cat>
          <c:val>
            <c:numRef>
              <c:f>工作表1!$B$2:$B$3</c:f>
              <c:numCache>
                <c:formatCode>0%</c:formatCode>
                <c:ptCount val="2"/>
                <c:pt idx="0">
                  <c:v>0.08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B-45B9-818B-4814637F0667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Adding NAS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TS-1677X</c:v>
                </c:pt>
                <c:pt idx="1">
                  <c:v>TVS-871T</c:v>
                </c:pt>
              </c:strCache>
            </c:strRef>
          </c:cat>
          <c:val>
            <c:numRef>
              <c:f>工作表1!$C$2:$C$3</c:f>
              <c:numCache>
                <c:formatCode>0%</c:formatCode>
                <c:ptCount val="2"/>
                <c:pt idx="0">
                  <c:v>0.12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1B-45B9-818B-4814637F0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8631512"/>
        <c:axId val="848632824"/>
      </c:barChart>
      <c:catAx>
        <c:axId val="84863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632824"/>
        <c:crosses val="autoZero"/>
        <c:auto val="1"/>
        <c:lblAlgn val="ctr"/>
        <c:lblOffset val="100"/>
        <c:noMultiLvlLbl val="0"/>
      </c:catAx>
      <c:valAx>
        <c:axId val="848632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631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DAFD1-F77A-483B-9FE9-0EDCB44400F2}" type="doc">
      <dgm:prSet loTypeId="urn:microsoft.com/office/officeart/2005/8/layout/pyramid1" loCatId="pyramid" qsTypeId="urn:microsoft.com/office/officeart/2005/8/quickstyle/simple5" qsCatId="simple" csTypeId="urn:microsoft.com/office/officeart/2005/8/colors/colorful3" csCatId="colorful" phldr="1"/>
      <dgm:spPr/>
    </dgm:pt>
    <dgm:pt modelId="{C0A4E576-FD28-4A85-BA19-BE3FD2A8E2EB}">
      <dgm:prSet phldrT="[文字]" custT="1"/>
      <dgm:spPr/>
      <dgm:t>
        <a:bodyPr anchor="b"/>
        <a:lstStyle/>
        <a:p>
          <a:pPr>
            <a:spcAft>
              <a:spcPts val="0"/>
            </a:spcAft>
          </a:pPr>
          <a:r>
            <a:rPr lang="en-US" altLang="zh-TW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Monitoring</a:t>
          </a:r>
        </a:p>
        <a:p>
          <a:pPr>
            <a:spcAft>
              <a:spcPts val="0"/>
            </a:spcAft>
          </a:pPr>
          <a:r>
            <a:rPr lang="en-US" altLang="zh-TW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connection </a:t>
          </a:r>
        </a:p>
        <a:p>
          <a:pPr>
            <a:spcAft>
              <a:spcPts val="0"/>
            </a:spcAft>
          </a:pPr>
          <a:r>
            <a:rPr lang="en-US" altLang="zh-TW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record on all NAS</a:t>
          </a:r>
          <a:endParaRPr lang="zh-TW" altLang="en-US" sz="16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65143047-7F18-4651-9456-F128665B4478}" type="parTrans" cxnId="{10B1A720-A38C-49A6-84EF-18FE7FC8C5FB}">
      <dgm:prSet/>
      <dgm:spPr/>
      <dgm:t>
        <a:bodyPr/>
        <a:lstStyle/>
        <a:p>
          <a:endParaRPr lang="zh-TW" altLang="en-US"/>
        </a:p>
      </dgm:t>
    </dgm:pt>
    <dgm:pt modelId="{8A9D2284-54DD-4C69-9001-E68FDB9FC6A0}" type="sibTrans" cxnId="{10B1A720-A38C-49A6-84EF-18FE7FC8C5FB}">
      <dgm:prSet/>
      <dgm:spPr/>
      <dgm:t>
        <a:bodyPr/>
        <a:lstStyle/>
        <a:p>
          <a:endParaRPr lang="zh-TW" altLang="en-US"/>
        </a:p>
      </dgm:t>
    </dgm:pt>
    <dgm:pt modelId="{1AB736C9-B149-42F6-8800-1543187A0C83}">
      <dgm:prSet phldrT="[文字]"/>
      <dgm:spPr/>
      <dgm:t>
        <a:bodyPr/>
        <a:lstStyle/>
        <a:p>
          <a:r>
            <a: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Enable protection and update OS on all NAS at the same time</a:t>
          </a:r>
          <a:endParaRPr lang="zh-TW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762B7D06-5E6C-4735-83B9-8DF3B6A836E6}" type="parTrans" cxnId="{D95122FB-C8D0-4802-81F2-D1D3581206FF}">
      <dgm:prSet/>
      <dgm:spPr/>
      <dgm:t>
        <a:bodyPr/>
        <a:lstStyle/>
        <a:p>
          <a:endParaRPr lang="zh-TW" altLang="en-US"/>
        </a:p>
      </dgm:t>
    </dgm:pt>
    <dgm:pt modelId="{2D3D8142-CF02-47AD-B62B-809F51C9BA8C}" type="sibTrans" cxnId="{D95122FB-C8D0-4802-81F2-D1D3581206FF}">
      <dgm:prSet/>
      <dgm:spPr/>
      <dgm:t>
        <a:bodyPr/>
        <a:lstStyle/>
        <a:p>
          <a:endParaRPr lang="zh-TW" altLang="en-US"/>
        </a:p>
      </dgm:t>
    </dgm:pt>
    <dgm:pt modelId="{D4DA7D46-EF54-4AE4-96F8-124CF97DC711}">
      <dgm:prSet phldrT="[文字]"/>
      <dgm:spPr/>
      <dgm:t>
        <a:bodyPr/>
        <a:lstStyle/>
        <a:p>
          <a:pPr>
            <a:lnSpc>
              <a:spcPct val="100000"/>
            </a:lnSpc>
          </a:pPr>
          <a:r>
            <a: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Using </a:t>
          </a:r>
          <a:r>
            <a:rPr lang="en-US" altLang="zh-TW" b="1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Q’center</a:t>
          </a:r>
          <a:r>
            <a: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 and Active Directory to control permissions on multiple NAS</a:t>
          </a:r>
          <a:endParaRPr lang="zh-TW" altLang="en-U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微軟正黑體"/>
          </a:endParaRPr>
        </a:p>
      </dgm:t>
    </dgm:pt>
    <dgm:pt modelId="{83ABB888-417D-41CB-B537-74CD2D98C8F7}" type="parTrans" cxnId="{F8B42AEC-0B94-4DF9-AAB5-D7230F1D45E0}">
      <dgm:prSet/>
      <dgm:spPr/>
      <dgm:t>
        <a:bodyPr/>
        <a:lstStyle/>
        <a:p>
          <a:endParaRPr lang="zh-TW" altLang="en-US"/>
        </a:p>
      </dgm:t>
    </dgm:pt>
    <dgm:pt modelId="{3ABADE7D-B7EA-42CA-BA70-7C950C7AC9C9}" type="sibTrans" cxnId="{F8B42AEC-0B94-4DF9-AAB5-D7230F1D45E0}">
      <dgm:prSet/>
      <dgm:spPr/>
      <dgm:t>
        <a:bodyPr/>
        <a:lstStyle/>
        <a:p>
          <a:endParaRPr lang="zh-TW" altLang="en-US"/>
        </a:p>
      </dgm:t>
    </dgm:pt>
    <dgm:pt modelId="{07A4B38A-C511-4E6F-A943-A3EA069D3E50}" type="pres">
      <dgm:prSet presAssocID="{ADCDAFD1-F77A-483B-9FE9-0EDCB44400F2}" presName="Name0" presStyleCnt="0">
        <dgm:presLayoutVars>
          <dgm:dir/>
          <dgm:animLvl val="lvl"/>
          <dgm:resizeHandles val="exact"/>
        </dgm:presLayoutVars>
      </dgm:prSet>
      <dgm:spPr/>
    </dgm:pt>
    <dgm:pt modelId="{F27041C5-9CD4-470F-B38E-0EC239EEFD19}" type="pres">
      <dgm:prSet presAssocID="{C0A4E576-FD28-4A85-BA19-BE3FD2A8E2EB}" presName="Name8" presStyleCnt="0"/>
      <dgm:spPr/>
    </dgm:pt>
    <dgm:pt modelId="{2697E074-0808-4123-8B59-B896A483EABE}" type="pres">
      <dgm:prSet presAssocID="{C0A4E576-FD28-4A85-BA19-BE3FD2A8E2EB}" presName="level" presStyleLbl="node1" presStyleIdx="0" presStyleCnt="3" custScaleY="95207">
        <dgm:presLayoutVars>
          <dgm:chMax val="1"/>
          <dgm:bulletEnabled val="1"/>
        </dgm:presLayoutVars>
      </dgm:prSet>
      <dgm:spPr/>
    </dgm:pt>
    <dgm:pt modelId="{C4A79450-9653-443B-9BB0-06E9B4A9C0DD}" type="pres">
      <dgm:prSet presAssocID="{C0A4E576-FD28-4A85-BA19-BE3FD2A8E2E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ADC5A61-4D53-4449-B576-446CB5027DDB}" type="pres">
      <dgm:prSet presAssocID="{1AB736C9-B149-42F6-8800-1543187A0C83}" presName="Name8" presStyleCnt="0"/>
      <dgm:spPr/>
    </dgm:pt>
    <dgm:pt modelId="{0311F435-C848-4A86-93ED-7B13A2F8EEE7}" type="pres">
      <dgm:prSet presAssocID="{1AB736C9-B149-42F6-8800-1543187A0C83}" presName="level" presStyleLbl="node1" presStyleIdx="1" presStyleCnt="3" custScaleY="51356">
        <dgm:presLayoutVars>
          <dgm:chMax val="1"/>
          <dgm:bulletEnabled val="1"/>
        </dgm:presLayoutVars>
      </dgm:prSet>
      <dgm:spPr/>
    </dgm:pt>
    <dgm:pt modelId="{DB99FBE6-75EC-46B0-86E5-CDF882A9F5C2}" type="pres">
      <dgm:prSet presAssocID="{1AB736C9-B149-42F6-8800-1543187A0C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147B6CD-83A6-4FD9-B834-2E4918133211}" type="pres">
      <dgm:prSet presAssocID="{D4DA7D46-EF54-4AE4-96F8-124CF97DC711}" presName="Name8" presStyleCnt="0"/>
      <dgm:spPr/>
    </dgm:pt>
    <dgm:pt modelId="{EE74F33B-2713-4218-BE62-8629A36EEAAE}" type="pres">
      <dgm:prSet presAssocID="{D4DA7D46-EF54-4AE4-96F8-124CF97DC711}" presName="level" presStyleLbl="node1" presStyleIdx="2" presStyleCnt="3" custScaleY="81452">
        <dgm:presLayoutVars>
          <dgm:chMax val="1"/>
          <dgm:bulletEnabled val="1"/>
        </dgm:presLayoutVars>
      </dgm:prSet>
      <dgm:spPr/>
    </dgm:pt>
    <dgm:pt modelId="{BF2FB6FD-6E9C-446F-BA7F-A81FA1FCF08F}" type="pres">
      <dgm:prSet presAssocID="{D4DA7D46-EF54-4AE4-96F8-124CF97DC71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0B1A720-A38C-49A6-84EF-18FE7FC8C5FB}" srcId="{ADCDAFD1-F77A-483B-9FE9-0EDCB44400F2}" destId="{C0A4E576-FD28-4A85-BA19-BE3FD2A8E2EB}" srcOrd="0" destOrd="0" parTransId="{65143047-7F18-4651-9456-F128665B4478}" sibTransId="{8A9D2284-54DD-4C69-9001-E68FDB9FC6A0}"/>
    <dgm:cxn modelId="{E30C8C2A-04B5-49A1-A5B3-35193811DE6E}" type="presOf" srcId="{D4DA7D46-EF54-4AE4-96F8-124CF97DC711}" destId="{EE74F33B-2713-4218-BE62-8629A36EEAAE}" srcOrd="0" destOrd="0" presId="urn:microsoft.com/office/officeart/2005/8/layout/pyramid1"/>
    <dgm:cxn modelId="{5CDF5F46-7E0A-4B07-8132-FA64B83ACB44}" type="presOf" srcId="{C0A4E576-FD28-4A85-BA19-BE3FD2A8E2EB}" destId="{2697E074-0808-4123-8B59-B896A483EABE}" srcOrd="0" destOrd="0" presId="urn:microsoft.com/office/officeart/2005/8/layout/pyramid1"/>
    <dgm:cxn modelId="{5683718E-CDEE-4E6B-950D-212CE4138CC6}" type="presOf" srcId="{C0A4E576-FD28-4A85-BA19-BE3FD2A8E2EB}" destId="{C4A79450-9653-443B-9BB0-06E9B4A9C0DD}" srcOrd="1" destOrd="0" presId="urn:microsoft.com/office/officeart/2005/8/layout/pyramid1"/>
    <dgm:cxn modelId="{AB9A39B0-54C9-4C18-AF3A-C1B8C4D7AD3D}" type="presOf" srcId="{D4DA7D46-EF54-4AE4-96F8-124CF97DC711}" destId="{BF2FB6FD-6E9C-446F-BA7F-A81FA1FCF08F}" srcOrd="1" destOrd="0" presId="urn:microsoft.com/office/officeart/2005/8/layout/pyramid1"/>
    <dgm:cxn modelId="{9C2E2CBC-C3B0-4DBB-86BC-6BC2D2EC81D4}" type="presOf" srcId="{ADCDAFD1-F77A-483B-9FE9-0EDCB44400F2}" destId="{07A4B38A-C511-4E6F-A943-A3EA069D3E50}" srcOrd="0" destOrd="0" presId="urn:microsoft.com/office/officeart/2005/8/layout/pyramid1"/>
    <dgm:cxn modelId="{E911CFC8-C311-4747-ACB2-2EEF190D7E4B}" type="presOf" srcId="{1AB736C9-B149-42F6-8800-1543187A0C83}" destId="{DB99FBE6-75EC-46B0-86E5-CDF882A9F5C2}" srcOrd="1" destOrd="0" presId="urn:microsoft.com/office/officeart/2005/8/layout/pyramid1"/>
    <dgm:cxn modelId="{7D0170E7-00DC-4FD6-90E2-70CB123A2FAA}" type="presOf" srcId="{1AB736C9-B149-42F6-8800-1543187A0C83}" destId="{0311F435-C848-4A86-93ED-7B13A2F8EEE7}" srcOrd="0" destOrd="0" presId="urn:microsoft.com/office/officeart/2005/8/layout/pyramid1"/>
    <dgm:cxn modelId="{F8B42AEC-0B94-4DF9-AAB5-D7230F1D45E0}" srcId="{ADCDAFD1-F77A-483B-9FE9-0EDCB44400F2}" destId="{D4DA7D46-EF54-4AE4-96F8-124CF97DC711}" srcOrd="2" destOrd="0" parTransId="{83ABB888-417D-41CB-B537-74CD2D98C8F7}" sibTransId="{3ABADE7D-B7EA-42CA-BA70-7C950C7AC9C9}"/>
    <dgm:cxn modelId="{D95122FB-C8D0-4802-81F2-D1D3581206FF}" srcId="{ADCDAFD1-F77A-483B-9FE9-0EDCB44400F2}" destId="{1AB736C9-B149-42F6-8800-1543187A0C83}" srcOrd="1" destOrd="0" parTransId="{762B7D06-5E6C-4735-83B9-8DF3B6A836E6}" sibTransId="{2D3D8142-CF02-47AD-B62B-809F51C9BA8C}"/>
    <dgm:cxn modelId="{DA5827FE-4999-4EBA-A97A-13C9B70BE164}" type="presParOf" srcId="{07A4B38A-C511-4E6F-A943-A3EA069D3E50}" destId="{F27041C5-9CD4-470F-B38E-0EC239EEFD19}" srcOrd="0" destOrd="0" presId="urn:microsoft.com/office/officeart/2005/8/layout/pyramid1"/>
    <dgm:cxn modelId="{B015AF9E-345C-4905-870F-3F6BD931EDAC}" type="presParOf" srcId="{F27041C5-9CD4-470F-B38E-0EC239EEFD19}" destId="{2697E074-0808-4123-8B59-B896A483EABE}" srcOrd="0" destOrd="0" presId="urn:microsoft.com/office/officeart/2005/8/layout/pyramid1"/>
    <dgm:cxn modelId="{115A9B44-7C94-4FC9-81D3-E368C5771477}" type="presParOf" srcId="{F27041C5-9CD4-470F-B38E-0EC239EEFD19}" destId="{C4A79450-9653-443B-9BB0-06E9B4A9C0DD}" srcOrd="1" destOrd="0" presId="urn:microsoft.com/office/officeart/2005/8/layout/pyramid1"/>
    <dgm:cxn modelId="{FF0AB247-1A3F-4DF5-9C32-52C5C41DC4F8}" type="presParOf" srcId="{07A4B38A-C511-4E6F-A943-A3EA069D3E50}" destId="{CADC5A61-4D53-4449-B576-446CB5027DDB}" srcOrd="1" destOrd="0" presId="urn:microsoft.com/office/officeart/2005/8/layout/pyramid1"/>
    <dgm:cxn modelId="{381AE033-0895-4B83-8358-21985BFDEF1F}" type="presParOf" srcId="{CADC5A61-4D53-4449-B576-446CB5027DDB}" destId="{0311F435-C848-4A86-93ED-7B13A2F8EEE7}" srcOrd="0" destOrd="0" presId="urn:microsoft.com/office/officeart/2005/8/layout/pyramid1"/>
    <dgm:cxn modelId="{CB4A8CD5-B11F-4A9D-8927-17077009BE63}" type="presParOf" srcId="{CADC5A61-4D53-4449-B576-446CB5027DDB}" destId="{DB99FBE6-75EC-46B0-86E5-CDF882A9F5C2}" srcOrd="1" destOrd="0" presId="urn:microsoft.com/office/officeart/2005/8/layout/pyramid1"/>
    <dgm:cxn modelId="{D5CDE57F-6270-4302-BD97-C1A14035107A}" type="presParOf" srcId="{07A4B38A-C511-4E6F-A943-A3EA069D3E50}" destId="{D147B6CD-83A6-4FD9-B834-2E4918133211}" srcOrd="2" destOrd="0" presId="urn:microsoft.com/office/officeart/2005/8/layout/pyramid1"/>
    <dgm:cxn modelId="{796295A3-38B8-49E9-90DC-5E2AE2F8644E}" type="presParOf" srcId="{D147B6CD-83A6-4FD9-B834-2E4918133211}" destId="{EE74F33B-2713-4218-BE62-8629A36EEAAE}" srcOrd="0" destOrd="0" presId="urn:microsoft.com/office/officeart/2005/8/layout/pyramid1"/>
    <dgm:cxn modelId="{85674870-730A-4CDA-AF90-90F73772CE4C}" type="presParOf" srcId="{D147B6CD-83A6-4FD9-B834-2E4918133211}" destId="{BF2FB6FD-6E9C-446F-BA7F-A81FA1FCF08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7E074-0808-4123-8B59-B896A483EABE}">
      <dsp:nvSpPr>
        <dsp:cNvPr id="0" name=""/>
        <dsp:cNvSpPr/>
      </dsp:nvSpPr>
      <dsp:spPr>
        <a:xfrm>
          <a:off x="2390652" y="0"/>
          <a:ext cx="3427607" cy="1202669"/>
        </a:xfrm>
        <a:prstGeom prst="trapezoid">
          <a:avLst>
            <a:gd name="adj" fmla="val 14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6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Monitoring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6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connection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6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record on all NAS</a:t>
          </a:r>
          <a:endParaRPr lang="zh-TW" altLang="en-US" sz="160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2390652" y="0"/>
        <a:ext cx="3427607" cy="1202669"/>
      </dsp:txXfrm>
    </dsp:sp>
    <dsp:sp modelId="{0311F435-C848-4A86-93ED-7B13A2F8EEE7}">
      <dsp:nvSpPr>
        <dsp:cNvPr id="0" name=""/>
        <dsp:cNvSpPr/>
      </dsp:nvSpPr>
      <dsp:spPr>
        <a:xfrm>
          <a:off x="1466202" y="1202669"/>
          <a:ext cx="5276507" cy="648736"/>
        </a:xfrm>
        <a:prstGeom prst="trapezoid">
          <a:avLst>
            <a:gd name="adj" fmla="val 1425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7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Enable protection and update OS on all NAS at the same time</a:t>
          </a:r>
          <a:endParaRPr lang="zh-TW" altLang="en-US" sz="170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2389591" y="1202669"/>
        <a:ext cx="3429729" cy="648736"/>
      </dsp:txXfrm>
    </dsp:sp>
    <dsp:sp modelId="{EE74F33B-2713-4218-BE62-8629A36EEAAE}">
      <dsp:nvSpPr>
        <dsp:cNvPr id="0" name=""/>
        <dsp:cNvSpPr/>
      </dsp:nvSpPr>
      <dsp:spPr>
        <a:xfrm>
          <a:off x="0" y="1851406"/>
          <a:ext cx="8208912" cy="1028913"/>
        </a:xfrm>
        <a:prstGeom prst="trapezoid">
          <a:avLst>
            <a:gd name="adj" fmla="val 1425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7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Using </a:t>
          </a:r>
          <a:r>
            <a:rPr lang="en-US" altLang="zh-TW" sz="1700" b="1" kern="120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Q’center</a:t>
          </a:r>
          <a:r>
            <a:rPr lang="en-US" altLang="zh-TW" sz="17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 and Active Directory to control permissions on multiple NAS</a:t>
          </a:r>
          <a:endParaRPr lang="zh-TW" altLang="en-US" sz="1700" b="1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微軟正黑體"/>
          </a:endParaRPr>
        </a:p>
      </dsp:txBody>
      <dsp:txXfrm>
        <a:off x="1436559" y="1851406"/>
        <a:ext cx="5335792" cy="1028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936B9-1236-4EB6-9739-24B8E1DC5252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9315-3FCF-4130-91F9-AE9047733C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72006517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solidFill>
                  <a:srgbClr val="FFFFFF"/>
                </a:solidFill>
              </a:rPr>
              <a:t>45840475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24127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16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lvl="0" algn="l">
              <a:buClr>
                <a:schemeClr val="dk1"/>
              </a:buClr>
              <a:buNone/>
            </a:pPr>
            <a:r>
              <a:rPr lang="en-US">
                <a:solidFill>
                  <a:srgbClr val="FFFFFF"/>
                </a:solidFill>
              </a:rPr>
              <a:t>43403466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3557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004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57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597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148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47562331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08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21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麻煩換成</a:t>
            </a:r>
            <a:r>
              <a:rPr lang="en-US" altLang="zh-TW" err="1"/>
              <a:t>Q‘center</a:t>
            </a:r>
            <a:r>
              <a:rPr lang="zh-TW" altLang="en-US"/>
              <a:t>螢幕截圖</a:t>
            </a:r>
          </a:p>
        </p:txBody>
      </p:sp>
    </p:spTree>
    <p:extLst>
      <p:ext uri="{BB962C8B-B14F-4D97-AF65-F5344CB8AC3E}">
        <p14:creationId xmlns:p14="http://schemas.microsoft.com/office/powerpoint/2010/main" val="30945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11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388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161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47562331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84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934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lang="en-US" altLang="zh-TW" b="0" i="0" u="none" strike="noStrike" kern="1200" cap="none">
              <a:ea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43324792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250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78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tabLst/>
              <a:defRPr/>
            </a:pPr>
            <a:r>
              <a:rPr lang="en-US" altLang="zh-TW" sz="12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75027278</a:t>
            </a:r>
            <a:endParaRPr lang="en-US" altLang="zh-TW"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30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71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67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9870A86-E7F9-43DB-B32E-C237758FE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04009" y="3156666"/>
            <a:ext cx="4162693" cy="85079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831" y="0"/>
            <a:ext cx="7927451" cy="75537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2"/>
          <p:cNvSpPr>
            <a:spLocks noGrp="1"/>
          </p:cNvSpPr>
          <p:nvPr>
            <p:ph sz="half" idx="13"/>
          </p:nvPr>
        </p:nvSpPr>
        <p:spPr>
          <a:xfrm>
            <a:off x="4667256" y="1200150"/>
            <a:ext cx="4038600" cy="339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0222A3F-CB11-4A17-A512-8B5020F27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94841" y="1778237"/>
            <a:ext cx="4391918" cy="1587026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EA4B929-6611-45D4-94FB-32A6E3014EB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0"/>
            <a:ext cx="7661082" cy="7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06450"/>
            <a:ext cx="8229600" cy="372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4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2153B02-E4F0-4A71-89A8-79C6EF86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5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0E4E-604B-FE4F-8062-4C3889E3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>
                <a:solidFill>
                  <a:srgbClr val="FFFF00"/>
                </a:solidFill>
              </a:rPr>
              <a:t>More than 200 </a:t>
            </a:r>
            <a:r>
              <a:rPr lang="en-US" sz="3200" err="1">
                <a:solidFill>
                  <a:srgbClr val="FFFF00"/>
                </a:solidFill>
              </a:rPr>
              <a:t>vQTS</a:t>
            </a:r>
            <a:r>
              <a:rPr lang="en-US" sz="3200">
                <a:solidFill>
                  <a:srgbClr val="FFFF00"/>
                </a:solidFill>
              </a:rPr>
              <a:t> managed by </a:t>
            </a:r>
            <a:r>
              <a:rPr lang="zh-TW" altLang="en-US" sz="3200">
                <a:solidFill>
                  <a:srgbClr val="FFFF00"/>
                </a:solidFill>
              </a:rPr>
              <a:t>Q'center</a:t>
            </a:r>
            <a:endParaRPr lang="en-US" sz="3200">
              <a:solidFill>
                <a:srgbClr val="FFFF00"/>
              </a:solidFill>
              <a:cs typeface="Arial"/>
            </a:endParaRPr>
          </a:p>
        </p:txBody>
      </p:sp>
      <p:pic>
        <p:nvPicPr>
          <p:cNvPr id="14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233E6CA-778E-4914-BDD8-8A7C93201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717" y="968002"/>
            <a:ext cx="7799950" cy="37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D39001D-BB09-4590-9067-6F1975C0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067"/>
            <a:ext cx="9144000" cy="6420446"/>
          </a:xfrm>
          <a:prstGeom prst="rect">
            <a:avLst/>
          </a:prstGeom>
        </p:spPr>
      </p:pic>
      <p:sp>
        <p:nvSpPr>
          <p:cNvPr id="9" name="Shape 195">
            <a:extLst>
              <a:ext uri="{FF2B5EF4-FFF2-40B4-BE49-F238E27FC236}">
                <a16:creationId xmlns:a16="http://schemas.microsoft.com/office/drawing/2014/main" id="{291748B9-8A67-4FF0-BE4D-C58F0473967B}"/>
              </a:ext>
            </a:extLst>
          </p:cNvPr>
          <p:cNvSpPr/>
          <p:nvPr/>
        </p:nvSpPr>
        <p:spPr>
          <a:xfrm>
            <a:off x="-1" y="2654173"/>
            <a:ext cx="6422065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EB896462-C8C4-4701-BE00-272827A4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3B9F4E2-88A0-4FAE-A560-79042B1C4C2A}"/>
              </a:ext>
            </a:extLst>
          </p:cNvPr>
          <p:cNvSpPr/>
          <p:nvPr/>
        </p:nvSpPr>
        <p:spPr>
          <a:xfrm>
            <a:off x="254441" y="2493453"/>
            <a:ext cx="1036043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96">
            <a:extLst>
              <a:ext uri="{FF2B5EF4-FFF2-40B4-BE49-F238E27FC236}">
                <a16:creationId xmlns:a16="http://schemas.microsoft.com/office/drawing/2014/main" id="{30B49F70-6409-4405-B162-620FBC47AF9F}"/>
              </a:ext>
            </a:extLst>
          </p:cNvPr>
          <p:cNvSpPr txBox="1"/>
          <p:nvPr/>
        </p:nvSpPr>
        <p:spPr>
          <a:xfrm>
            <a:off x="270343" y="2881459"/>
            <a:ext cx="5988690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Using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TS-1677X to monitor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vQTS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 in large scale.</a:t>
            </a:r>
            <a:endParaRPr lang="zh-TW" altLang="en-US" sz="3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1D58035-B7FF-4F72-9890-512A71631DB3}"/>
              </a:ext>
            </a:extLst>
          </p:cNvPr>
          <p:cNvSpPr txBox="1"/>
          <p:nvPr/>
        </p:nvSpPr>
        <p:spPr>
          <a:xfrm>
            <a:off x="286249" y="2501404"/>
            <a:ext cx="1004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Demo</a:t>
            </a:r>
            <a:r>
              <a:rPr lang="en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zh-TW" alt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BFBB23-4245-42ED-B241-0DAC0EC5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85036"/>
            <a:ext cx="9147977" cy="6098651"/>
          </a:xfrm>
          <a:prstGeom prst="rect">
            <a:avLst/>
          </a:prstGeom>
        </p:spPr>
      </p:pic>
      <p:sp>
        <p:nvSpPr>
          <p:cNvPr id="12" name="Shape 195">
            <a:extLst>
              <a:ext uri="{FF2B5EF4-FFF2-40B4-BE49-F238E27FC236}">
                <a16:creationId xmlns:a16="http://schemas.microsoft.com/office/drawing/2014/main" id="{D6D4FDC1-DD77-4AC7-B994-2DC209C0D887}"/>
              </a:ext>
            </a:extLst>
          </p:cNvPr>
          <p:cNvSpPr/>
          <p:nvPr/>
        </p:nvSpPr>
        <p:spPr>
          <a:xfrm>
            <a:off x="0" y="2638477"/>
            <a:ext cx="9144000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42680B3-9F0E-448C-8ED5-AE3F2D0E829F}"/>
              </a:ext>
            </a:extLst>
          </p:cNvPr>
          <p:cNvSpPr/>
          <p:nvPr/>
        </p:nvSpPr>
        <p:spPr>
          <a:xfrm>
            <a:off x="254440" y="2477757"/>
            <a:ext cx="4182881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96">
            <a:extLst>
              <a:ext uri="{FF2B5EF4-FFF2-40B4-BE49-F238E27FC236}">
                <a16:creationId xmlns:a16="http://schemas.microsoft.com/office/drawing/2014/main" id="{08F9DAD1-B447-495A-AE17-0719A2392CF9}"/>
              </a:ext>
            </a:extLst>
          </p:cNvPr>
          <p:cNvSpPr txBox="1"/>
          <p:nvPr/>
        </p:nvSpPr>
        <p:spPr>
          <a:xfrm>
            <a:off x="270343" y="2865763"/>
            <a:ext cx="8529082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With the new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 </a:t>
            </a:r>
            <a:r>
              <a:rPr lang="af-ZA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GDPR, how can I ensure my (multiple) NAS is secure? </a:t>
            </a:r>
            <a:endParaRPr lang="zh-TW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AD33AAFE-1A61-4B83-A306-68D50F30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B69D7FF-93EF-48F5-BB2D-13FDAAFB6AD2}"/>
              </a:ext>
            </a:extLst>
          </p:cNvPr>
          <p:cNvSpPr txBox="1"/>
          <p:nvPr/>
        </p:nvSpPr>
        <p:spPr>
          <a:xfrm>
            <a:off x="347084" y="2473604"/>
            <a:ext cx="4025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Your challenges, our solutions:</a:t>
            </a:r>
            <a:endParaRPr lang="zh-TW" altLang="en-US"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5B318C5-337E-42CE-9A78-CDF7BE7E3E8B}"/>
              </a:ext>
            </a:extLst>
          </p:cNvPr>
          <p:cNvSpPr/>
          <p:nvPr/>
        </p:nvSpPr>
        <p:spPr>
          <a:xfrm>
            <a:off x="317830" y="894706"/>
            <a:ext cx="8651241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Real Bid: insurance company in Korea</a:t>
            </a:r>
            <a:endParaRPr lang="zh-TW" alt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200 NAS deployed in branch offices with personal data of customers.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Following items must be controlled.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622F79-D680-47CD-AE28-739EF5CA3C68}"/>
              </a:ext>
            </a:extLst>
          </p:cNvPr>
          <p:cNvSpPr/>
          <p:nvPr/>
        </p:nvSpPr>
        <p:spPr>
          <a:xfrm>
            <a:off x="426019" y="2678684"/>
            <a:ext cx="4739202" cy="5324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External: Possible illegal access</a:t>
            </a:r>
            <a:endParaRPr lang="zh-TW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0ACE0AE-381B-49C5-AA8D-85576CBB717A}"/>
              </a:ext>
            </a:extLst>
          </p:cNvPr>
          <p:cNvSpPr/>
          <p:nvPr/>
        </p:nvSpPr>
        <p:spPr>
          <a:xfrm>
            <a:off x="426018" y="2068995"/>
            <a:ext cx="4739202" cy="5197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Internal:</a:t>
            </a:r>
            <a:r>
              <a:rPr lang="zh-TW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 </a:t>
            </a:r>
            <a:r>
              <a:rPr lang="en-US" altLang="zh-TW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Inventory and accessing right </a:t>
            </a:r>
            <a:endParaRPr lang="zh-TW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7FFBCA7-C223-444B-B6B2-BE3ABE2F0D97}"/>
              </a:ext>
            </a:extLst>
          </p:cNvPr>
          <p:cNvSpPr/>
          <p:nvPr/>
        </p:nvSpPr>
        <p:spPr>
          <a:xfrm>
            <a:off x="426019" y="3895994"/>
            <a:ext cx="4739202" cy="5324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Investigation: NAS accessing history</a:t>
            </a:r>
            <a:endParaRPr lang="zh-TW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235DFE-5CD5-4CAE-9D4A-10E6DCE611CC}"/>
              </a:ext>
            </a:extLst>
          </p:cNvPr>
          <p:cNvSpPr/>
          <p:nvPr/>
        </p:nvSpPr>
        <p:spPr>
          <a:xfrm>
            <a:off x="436802" y="3299017"/>
            <a:ext cx="4739202" cy="5108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Prevention: NAS security update</a:t>
            </a:r>
            <a:endParaRPr lang="zh-TW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91509D-CD46-461C-8CEB-D89B51467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/>
              <a:t>The Security Risk in Managing Multiple NAS</a:t>
            </a:r>
            <a:endParaRPr lang="zh-TW" altLang="en-US" sz="28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8A32CA-A4D8-4260-AE20-85A73E91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221" y="2060675"/>
            <a:ext cx="3560842" cy="237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6683503" y="2193049"/>
            <a:ext cx="191754" cy="27530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altLang="zh-TW" sz="2800">
                <a:ea typeface="+mj-ea"/>
              </a:rPr>
              <a:t>Use</a:t>
            </a:r>
            <a:r>
              <a:rPr lang="zh-TW" altLang="en-US" sz="2800">
                <a:ea typeface="+mj-ea"/>
              </a:rPr>
              <a:t> </a:t>
            </a:r>
            <a:r>
              <a:rPr lang="en-US" altLang="zh-TW" sz="2800">
                <a:ea typeface="+mj-ea"/>
              </a:rPr>
              <a:t>Q</a:t>
            </a:r>
            <a:r>
              <a:rPr lang="zh-TW" altLang="en-US" sz="2400">
                <a:ea typeface="微軟正黑體"/>
              </a:rPr>
              <a:t>'</a:t>
            </a:r>
            <a:r>
              <a:rPr lang="en-US" altLang="zh-TW" sz="2800">
                <a:ea typeface="+mj-ea"/>
              </a:rPr>
              <a:t>center</a:t>
            </a:r>
            <a:r>
              <a:rPr lang="zh-TW" altLang="en-US" sz="2800">
                <a:ea typeface="+mj-ea"/>
              </a:rPr>
              <a:t> </a:t>
            </a:r>
            <a:r>
              <a:rPr lang="en-US" altLang="zh-TW" sz="2800"/>
              <a:t>t</a:t>
            </a:r>
            <a:r>
              <a:rPr lang="en-US" altLang="zh-TW" sz="2800">
                <a:ea typeface="+mj-ea"/>
              </a:rPr>
              <a:t>o Secure Your Customer Data</a:t>
            </a:r>
            <a:endParaRPr lang="en" sz="2800"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77286" y="888990"/>
            <a:ext cx="867587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The business and customer data are the major responsibility for IT.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With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, you can adapt 3 security methods to protect the NAS. </a:t>
            </a:r>
            <a:endParaRPr lang="en-US" altLang="zh-TW" sz="2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3035A64C-D5BA-4A0C-B1AE-1589BD2603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986410"/>
              </p:ext>
            </p:extLst>
          </p:nvPr>
        </p:nvGraphicFramePr>
        <p:xfrm>
          <a:off x="507299" y="1678849"/>
          <a:ext cx="820891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4" descr="ãActive directoryãçåçæå°çµæ">
            <a:extLst>
              <a:ext uri="{FF2B5EF4-FFF2-40B4-BE49-F238E27FC236}">
                <a16:creationId xmlns:a16="http://schemas.microsoft.com/office/drawing/2014/main" id="{698AB156-2915-40F4-A40E-7E4D943D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049"/>
            <a:ext cx="2389329" cy="125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ãIP block iconãçåçæå°çµæ">
            <a:extLst>
              <a:ext uri="{FF2B5EF4-FFF2-40B4-BE49-F238E27FC236}">
                <a16:creationId xmlns:a16="http://schemas.microsoft.com/office/drawing/2014/main" id="{113976BC-AA25-4808-BCE1-DB39922C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6304" r="4961" b="5592"/>
          <a:stretch/>
        </p:blipFill>
        <p:spPr bwMode="auto">
          <a:xfrm>
            <a:off x="6953185" y="2468355"/>
            <a:ext cx="858741" cy="84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ãLog check iconãçåçæå°çµæ">
            <a:extLst>
              <a:ext uri="{FF2B5EF4-FFF2-40B4-BE49-F238E27FC236}">
                <a16:creationId xmlns:a16="http://schemas.microsoft.com/office/drawing/2014/main" id="{0C2F38C1-8367-4D39-94FC-CD132331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44" y="1783082"/>
            <a:ext cx="685272" cy="6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B791ED2-BA62-4335-ACC3-8B1F614078F5}"/>
              </a:ext>
            </a:extLst>
          </p:cNvPr>
          <p:cNvSpPr txBox="1"/>
          <p:nvPr/>
        </p:nvSpPr>
        <p:spPr>
          <a:xfrm>
            <a:off x="1388795" y="4843155"/>
            <a:ext cx="6243496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Full Security Introduction</a:t>
            </a:r>
            <a:r>
              <a:rPr lang="zh-TW" altLang="en-US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：</a:t>
            </a:r>
            <a:r>
              <a:rPr lang="en-US" alt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http://files.qnap.com/news/pressresource/datasheet/data-security-eng-20180509.pdf</a:t>
            </a:r>
            <a:endParaRPr lang="zh-TW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09604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zh-TW" altLang="en-US">
                <a:ea typeface="微軟正黑體"/>
              </a:rPr>
              <a:t>Q'center </a:t>
            </a:r>
            <a:r>
              <a:rPr lang="en-US" altLang="zh-TW">
                <a:ea typeface="微軟正黑體"/>
              </a:rPr>
              <a:t>Inventory </a:t>
            </a:r>
            <a:endParaRPr lang="en" sz="4000"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58466" y="1000548"/>
            <a:ext cx="8890860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reports include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NAS, disk and REXP inventory.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Remove processes of manually check storage inventory while increasing the accuracy of security check. 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74F3FAC-FC0C-41FB-90DF-12DA54F79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1" y="2631764"/>
            <a:ext cx="2815055" cy="187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C619883-24ED-414E-AE1E-EBAE4EF6F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886" y="2057400"/>
            <a:ext cx="5517275" cy="26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6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E4A6D0E-0CBD-4497-9874-685568B9F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384" y="2298693"/>
            <a:ext cx="3182854" cy="2308749"/>
          </a:xfrm>
          <a:prstGeom prst="rect">
            <a:avLst/>
          </a:prstGeom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altLang="zh-TW" err="1"/>
              <a:t>Q'center</a:t>
            </a:r>
            <a:r>
              <a:rPr lang="zh-TW" altLang="en-US"/>
              <a:t> </a:t>
            </a:r>
            <a:r>
              <a:rPr lang="en-US" altLang="zh-TW"/>
              <a:t>Customized Rules</a:t>
            </a:r>
            <a:endParaRPr lang="en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62300" y="1131994"/>
            <a:ext cx="889086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361952-A0D0-45D4-8C93-64A796621AA8}"/>
              </a:ext>
            </a:extLst>
          </p:cNvPr>
          <p:cNvSpPr/>
          <p:nvPr/>
        </p:nvSpPr>
        <p:spPr>
          <a:xfrm>
            <a:off x="374256" y="870548"/>
            <a:ext cx="8273784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563" indent="-182563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Rule are configuration samples for multiple NAS.</a:t>
            </a:r>
            <a:endParaRPr lang="zh-TW" altLang="en-US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563" indent="-182563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The defined rule will not only be applied to NAS, but also continue be checked and updated by the </a:t>
            </a:r>
            <a:r>
              <a:rPr lang="en-US" sz="2000" b="1" err="1">
                <a:solidFill>
                  <a:schemeClr val="tx1"/>
                </a:solidFill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sz="2000" b="1" err="1">
                <a:solidFill>
                  <a:schemeClr val="tx1"/>
                </a:solidFill>
                <a:ea typeface="微軟正黑體" pitchFamily="34" charset="-120"/>
              </a:rPr>
              <a:t>center</a:t>
            </a:r>
            <a:r>
              <a:rPr lang="en-US" sz="2000" b="1">
                <a:solidFill>
                  <a:schemeClr val="tx1"/>
                </a:solidFill>
                <a:ea typeface="微軟正黑體" pitchFamily="34" charset="-120"/>
              </a:rPr>
              <a:t> Agent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on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NAS.</a:t>
            </a:r>
            <a:endParaRPr lang="en-US" sz="200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563" indent="-182563" fontAlgn="base"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More than 20 rule options including system setting, network, etc. </a:t>
            </a:r>
            <a:endParaRPr lang="en-US" sz="2000" b="1">
              <a:solidFill>
                <a:schemeClr val="tx1"/>
              </a:solidFill>
              <a:latin typeface="+mn-lt"/>
              <a:ea typeface="微軟正黑體"/>
            </a:endParaRPr>
          </a:p>
        </p:txBody>
      </p:sp>
      <p:pic>
        <p:nvPicPr>
          <p:cNvPr id="14" name="圖片 14">
            <a:extLst>
              <a:ext uri="{FF2B5EF4-FFF2-40B4-BE49-F238E27FC236}">
                <a16:creationId xmlns:a16="http://schemas.microsoft.com/office/drawing/2014/main" id="{6AD72772-15D0-475E-970F-83CC34C75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875" y="3640564"/>
            <a:ext cx="977661" cy="96687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3280029-4F12-4DB0-AAC2-ACA2E7222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37" y="2309161"/>
            <a:ext cx="4684555" cy="2378464"/>
          </a:xfrm>
          <a:prstGeom prst="rect">
            <a:avLst/>
          </a:prstGeom>
        </p:spPr>
      </p:pic>
      <p:pic>
        <p:nvPicPr>
          <p:cNvPr id="17" name="Picture 18" descr="ç¸éåç">
            <a:extLst>
              <a:ext uri="{FF2B5EF4-FFF2-40B4-BE49-F238E27FC236}">
                <a16:creationId xmlns:a16="http://schemas.microsoft.com/office/drawing/2014/main" id="{902CF895-2F85-4829-835E-E3DA1829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42" y="3042080"/>
            <a:ext cx="805000" cy="8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4522814" y="2376293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90831" y="0"/>
            <a:ext cx="8571506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altLang="zh-TW" sz="2500">
                <a:cs typeface="Arial"/>
              </a:rPr>
              <a:t>Combine </a:t>
            </a:r>
            <a:r>
              <a:rPr lang="en-US" altLang="zh-TW" sz="2500" err="1">
                <a:cs typeface="Arial"/>
              </a:rPr>
              <a:t>Q'center</a:t>
            </a:r>
            <a:r>
              <a:rPr lang="en-US" altLang="zh-TW" sz="2500">
                <a:cs typeface="Arial"/>
              </a:rPr>
              <a:t> &amp; Active Directory </a:t>
            </a:r>
            <a:br>
              <a:rPr lang="en-US" altLang="zh-TW" sz="2500">
                <a:cs typeface="Arial"/>
              </a:rPr>
            </a:br>
            <a:r>
              <a:rPr lang="en-US" altLang="zh-TW" sz="2500">
                <a:cs typeface="Arial"/>
              </a:rPr>
              <a:t>f</a:t>
            </a:r>
            <a:r>
              <a:rPr lang="en-US" altLang="zh-CN" sz="2500">
                <a:ea typeface="微軟正黑體" panose="020B0604030504040204" pitchFamily="34" charset="-120"/>
              </a:rPr>
              <a:t>or Multiple NAS Account Control</a:t>
            </a:r>
            <a:endParaRPr lang="en-US" altLang="zh-CN" sz="2500">
              <a:ea typeface="微軟正黑體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193806" y="750747"/>
            <a:ext cx="8745748" cy="15081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Comes with Windows Server, the most used users and device management system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Using </a:t>
            </a:r>
            <a:r>
              <a:rPr lang="en-US" altLang="zh-TW" sz="18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1800" b="1" err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'</a:t>
            </a:r>
            <a:r>
              <a:rPr lang="en-US" altLang="zh-TW" sz="18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rule to let multiple NAS join the AD to inherit the AD’s user and user group.</a:t>
            </a:r>
            <a:r>
              <a:rPr lang="zh-TW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endParaRPr lang="en-US" altLang="zh-TW" sz="18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Control the folder permission in each NAS with existing structure.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02B7BFD-AEEF-4094-994B-E1FB4A158F94}"/>
              </a:ext>
            </a:extLst>
          </p:cNvPr>
          <p:cNvSpPr/>
          <p:nvPr/>
        </p:nvSpPr>
        <p:spPr>
          <a:xfrm>
            <a:off x="417289" y="2331687"/>
            <a:ext cx="4985923" cy="4202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/>
              <a:t>Active Directory</a:t>
            </a:r>
            <a:endParaRPr lang="zh-TW" altLang="en-US" sz="1800" b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D1C6F4-A6A2-417A-83A6-2815FBA3A454}"/>
              </a:ext>
            </a:extLst>
          </p:cNvPr>
          <p:cNvSpPr/>
          <p:nvPr/>
        </p:nvSpPr>
        <p:spPr>
          <a:xfrm>
            <a:off x="1810031" y="3286544"/>
            <a:ext cx="2057342" cy="13318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latin typeface="微軟正黑體"/>
              <a:ea typeface="微軟正黑體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>
              <a:cs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DD2F65-33BF-4820-BA25-738764E9BE05}"/>
              </a:ext>
            </a:extLst>
          </p:cNvPr>
          <p:cNvSpPr/>
          <p:nvPr/>
        </p:nvSpPr>
        <p:spPr>
          <a:xfrm>
            <a:off x="417289" y="3286544"/>
            <a:ext cx="1311403" cy="132111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latin typeface="微軟正黑體"/>
              <a:ea typeface="微軟正黑體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BF38F68-EA17-478B-85C5-1202CF284361}"/>
              </a:ext>
            </a:extLst>
          </p:cNvPr>
          <p:cNvSpPr/>
          <p:nvPr/>
        </p:nvSpPr>
        <p:spPr>
          <a:xfrm>
            <a:off x="3943964" y="3286544"/>
            <a:ext cx="1470031" cy="13300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latin typeface="微軟正黑體"/>
              <a:ea typeface="微軟正黑體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09E5C09-70A4-4DDF-AEF0-B7CC45A937BF}"/>
              </a:ext>
            </a:extLst>
          </p:cNvPr>
          <p:cNvSpPr/>
          <p:nvPr/>
        </p:nvSpPr>
        <p:spPr>
          <a:xfrm>
            <a:off x="417289" y="2830127"/>
            <a:ext cx="1311403" cy="3829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500" b="1">
                <a:ea typeface="微軟正黑體"/>
                <a:cs typeface="Arial"/>
              </a:rPr>
              <a:t>France</a:t>
            </a:r>
            <a:endParaRPr lang="en-US" altLang="zh-TW" sz="1500" b="1">
              <a:latin typeface="Arial"/>
              <a:cs typeface="Arial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BC4E227-A8CA-4445-82A9-EC28ACBBC806}"/>
              </a:ext>
            </a:extLst>
          </p:cNvPr>
          <p:cNvSpPr/>
          <p:nvPr/>
        </p:nvSpPr>
        <p:spPr>
          <a:xfrm>
            <a:off x="1806011" y="2830127"/>
            <a:ext cx="2055431" cy="3937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>
                <a:ea typeface="微軟正黑體"/>
                <a:cs typeface="Arial"/>
              </a:rPr>
              <a:t>Taipei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1001E9-E9D7-45B8-9B4F-6E0E5F29F591}"/>
              </a:ext>
            </a:extLst>
          </p:cNvPr>
          <p:cNvSpPr/>
          <p:nvPr/>
        </p:nvSpPr>
        <p:spPr>
          <a:xfrm>
            <a:off x="3943335" y="2830127"/>
            <a:ext cx="1462365" cy="3829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500" b="1">
                <a:ea typeface="微軟正黑體"/>
                <a:cs typeface="Arial"/>
              </a:rPr>
              <a:t>Germany</a:t>
            </a:r>
            <a:endParaRPr lang="zh-TW" altLang="en-US"/>
          </a:p>
        </p:txBody>
      </p:sp>
      <p:pic>
        <p:nvPicPr>
          <p:cNvPr id="6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0C194864-9BAC-42EF-8FFC-ECBC7D19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567" y="2697319"/>
            <a:ext cx="486674" cy="529806"/>
          </a:xfrm>
          <a:prstGeom prst="rect">
            <a:avLst/>
          </a:prstGeom>
        </p:spPr>
      </p:pic>
      <p:pic>
        <p:nvPicPr>
          <p:cNvPr id="24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186613C5-2F96-4498-8CB5-F55A49D4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91" y="2697319"/>
            <a:ext cx="486674" cy="529806"/>
          </a:xfrm>
          <a:prstGeom prst="rect">
            <a:avLst/>
          </a:prstGeom>
        </p:spPr>
      </p:pic>
      <p:pic>
        <p:nvPicPr>
          <p:cNvPr id="25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FB316907-8ECA-4146-B9A9-454D5DAE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678" y="2697319"/>
            <a:ext cx="486674" cy="5298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E9A931B-F685-4FD0-91B2-4E266FC8B80D}"/>
              </a:ext>
            </a:extLst>
          </p:cNvPr>
          <p:cNvSpPr/>
          <p:nvPr/>
        </p:nvSpPr>
        <p:spPr>
          <a:xfrm>
            <a:off x="337529" y="2235044"/>
            <a:ext cx="5148093" cy="2470664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 descr="ãActive directoryãçåçæå°çµæ">
            <a:extLst>
              <a:ext uri="{FF2B5EF4-FFF2-40B4-BE49-F238E27FC236}">
                <a16:creationId xmlns:a16="http://schemas.microsoft.com/office/drawing/2014/main" id="{D13B6372-93F6-41AF-A8D6-ED0D2292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1" y="2192180"/>
            <a:ext cx="1038765" cy="5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6157874-661E-4216-AA5A-BF896731851C}"/>
              </a:ext>
            </a:extLst>
          </p:cNvPr>
          <p:cNvCxnSpPr>
            <a:cxnSpLocks/>
          </p:cNvCxnSpPr>
          <p:nvPr/>
        </p:nvCxnSpPr>
        <p:spPr>
          <a:xfrm flipV="1">
            <a:off x="2868165" y="3186741"/>
            <a:ext cx="0" cy="83382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0952D92-97C7-4797-BD5A-F1907986B8A4}"/>
              </a:ext>
            </a:extLst>
          </p:cNvPr>
          <p:cNvCxnSpPr>
            <a:cxnSpLocks/>
          </p:cNvCxnSpPr>
          <p:nvPr/>
        </p:nvCxnSpPr>
        <p:spPr>
          <a:xfrm flipV="1">
            <a:off x="1067401" y="3154391"/>
            <a:ext cx="0" cy="83382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685B1C79-DF6B-4396-945D-4F74A7011665}"/>
              </a:ext>
            </a:extLst>
          </p:cNvPr>
          <p:cNvCxnSpPr>
            <a:cxnSpLocks/>
          </p:cNvCxnSpPr>
          <p:nvPr/>
        </p:nvCxnSpPr>
        <p:spPr>
          <a:xfrm flipV="1">
            <a:off x="4701277" y="3197523"/>
            <a:ext cx="0" cy="83382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44758D1E-BEF6-455E-8E8E-2E0EC0394B32}"/>
              </a:ext>
            </a:extLst>
          </p:cNvPr>
          <p:cNvCxnSpPr>
            <a:cxnSpLocks/>
          </p:cNvCxnSpPr>
          <p:nvPr/>
        </p:nvCxnSpPr>
        <p:spPr>
          <a:xfrm flipV="1">
            <a:off x="1489214" y="3218162"/>
            <a:ext cx="1229263" cy="75834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5705367-7179-4536-9C83-AB47F327FF57}"/>
              </a:ext>
            </a:extLst>
          </p:cNvPr>
          <p:cNvCxnSpPr>
            <a:cxnSpLocks/>
          </p:cNvCxnSpPr>
          <p:nvPr/>
        </p:nvCxnSpPr>
        <p:spPr>
          <a:xfrm flipH="1" flipV="1">
            <a:off x="2988053" y="3228945"/>
            <a:ext cx="1272396" cy="70443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s://www.qnap.com/i/_attach_file/product/photo/800_500/126_1386747271_1.png">
            <a:extLst>
              <a:ext uri="{FF2B5EF4-FFF2-40B4-BE49-F238E27FC236}">
                <a16:creationId xmlns:a16="http://schemas.microsoft.com/office/drawing/2014/main" id="{6139DAB1-72F1-4284-937E-088D0B38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10" y="3590206"/>
            <a:ext cx="1850725" cy="11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hape 479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D8D8D548-D898-4D1E-8A27-C383047E50C3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972360" y="3542635"/>
            <a:ext cx="1407117" cy="8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www.qnap.com/i/_attach_file/product/photo/800_500/262_1477554443_TS-453Bmini-Right-angle-of-elevation2BRemote-Control.png">
            <a:extLst>
              <a:ext uri="{FF2B5EF4-FFF2-40B4-BE49-F238E27FC236}">
                <a16:creationId xmlns:a16="http://schemas.microsoft.com/office/drawing/2014/main" id="{81B5FF69-1F1F-4773-A3A9-CC9D026C7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18816"/>
          <a:stretch/>
        </p:blipFill>
        <p:spPr bwMode="auto">
          <a:xfrm>
            <a:off x="687728" y="3470153"/>
            <a:ext cx="769596" cy="9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A48AF4-46BC-4671-8E56-05A3446C1D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600"/>
          <a:stretch/>
        </p:blipFill>
        <p:spPr>
          <a:xfrm>
            <a:off x="5740340" y="2229092"/>
            <a:ext cx="2884254" cy="248256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E86F905-22D1-4D05-86DE-E2CFEE94C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3406" y="3164511"/>
            <a:ext cx="670251" cy="670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4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sz="2300">
                <a:latin typeface="+mj-lt"/>
                <a:ea typeface="+mj-ea"/>
              </a:rPr>
              <a:t>Set New Shared Permission With AD User in </a:t>
            </a:r>
            <a:r>
              <a:rPr lang="en-US" altLang="zh-TW" sz="2300" err="1">
                <a:latin typeface="+mj-lt"/>
                <a:ea typeface="+mj-ea"/>
              </a:rPr>
              <a:t>Q</a:t>
            </a:r>
            <a:r>
              <a:rPr lang="en-US" altLang="zh-TW" sz="2400" err="1"/>
              <a:t>'</a:t>
            </a:r>
            <a:r>
              <a:rPr lang="en-US" altLang="zh-TW" sz="2300" err="1">
                <a:latin typeface="+mj-lt"/>
                <a:ea typeface="+mj-ea"/>
              </a:rPr>
              <a:t>center</a:t>
            </a:r>
            <a:endParaRPr lang="en" sz="23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33994" y="963195"/>
            <a:ext cx="8416940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After joined the AD, the permission change still needs to be adjusted in each NAS. 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The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“Create Share” function also supports AD users.</a:t>
            </a:r>
            <a:endParaRPr lang="zh-TW" altLang="en-US" sz="2000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F4607D3-FD8C-468D-B40E-CB58B63A3510}"/>
              </a:ext>
            </a:extLst>
          </p:cNvPr>
          <p:cNvSpPr/>
          <p:nvPr/>
        </p:nvSpPr>
        <p:spPr>
          <a:xfrm>
            <a:off x="390782" y="2126476"/>
            <a:ext cx="8327802" cy="3742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/>
              <a:t>Active Directory</a:t>
            </a:r>
            <a:endParaRPr lang="zh-TW" altLang="en-US" sz="18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1EEC03E-E286-4715-A060-5388A1F11CDC}"/>
              </a:ext>
            </a:extLst>
          </p:cNvPr>
          <p:cNvSpPr/>
          <p:nvPr/>
        </p:nvSpPr>
        <p:spPr>
          <a:xfrm>
            <a:off x="390783" y="3370203"/>
            <a:ext cx="4068506" cy="11747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/>
          </a:p>
          <a:p>
            <a:pPr algn="ctr"/>
            <a:endParaRPr lang="en-US"/>
          </a:p>
          <a:p>
            <a:pPr algn="ctr"/>
            <a:endParaRPr lang="en-US" altLang="zh-TW">
              <a:cs typeface="Arial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</p:txBody>
      </p:sp>
      <p:pic>
        <p:nvPicPr>
          <p:cNvPr id="19" name="Picture 12" descr="ãFolder iconãçåçæå°çµæ">
            <a:extLst>
              <a:ext uri="{FF2B5EF4-FFF2-40B4-BE49-F238E27FC236}">
                <a16:creationId xmlns:a16="http://schemas.microsoft.com/office/drawing/2014/main" id="{B41B0DF6-1969-47E0-B74A-074F5CBF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30" y="3613603"/>
            <a:ext cx="775387" cy="7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52E6E9B-C7E1-43BF-9BB5-58B58A8188F7}"/>
              </a:ext>
            </a:extLst>
          </p:cNvPr>
          <p:cNvSpPr txBox="1"/>
          <p:nvPr/>
        </p:nvSpPr>
        <p:spPr>
          <a:xfrm>
            <a:off x="4248524" y="3647816"/>
            <a:ext cx="18473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altLang="zh-TW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8463F8E-7FEF-4265-AA9C-B8A56CA4462D}"/>
              </a:ext>
            </a:extLst>
          </p:cNvPr>
          <p:cNvSpPr/>
          <p:nvPr/>
        </p:nvSpPr>
        <p:spPr>
          <a:xfrm>
            <a:off x="395178" y="2954557"/>
            <a:ext cx="4071856" cy="36142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>
                <a:ea typeface="微軟正黑體"/>
                <a:cs typeface="Arial"/>
              </a:rPr>
              <a:t>France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A1B0B2F-7231-46F5-9FDF-1F8DAE268BBC}"/>
              </a:ext>
            </a:extLst>
          </p:cNvPr>
          <p:cNvSpPr/>
          <p:nvPr/>
        </p:nvSpPr>
        <p:spPr>
          <a:xfrm>
            <a:off x="4729946" y="2954557"/>
            <a:ext cx="4007159" cy="3506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>
                <a:ea typeface="微軟正黑體"/>
                <a:cs typeface="Arial"/>
              </a:rPr>
              <a:t>Germany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D2EDD28-2CDD-4FC4-9BFC-32098698ACA3}"/>
              </a:ext>
            </a:extLst>
          </p:cNvPr>
          <p:cNvSpPr/>
          <p:nvPr/>
        </p:nvSpPr>
        <p:spPr>
          <a:xfrm>
            <a:off x="4725559" y="3362829"/>
            <a:ext cx="4025374" cy="12178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/>
          </a:p>
          <a:p>
            <a:pPr algn="ctr"/>
            <a:endParaRPr lang="en-US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</p:txBody>
      </p:sp>
      <p:pic>
        <p:nvPicPr>
          <p:cNvPr id="28" name="Picture 12" descr="ãFolder iconãçåçæå°çµæ">
            <a:extLst>
              <a:ext uri="{FF2B5EF4-FFF2-40B4-BE49-F238E27FC236}">
                <a16:creationId xmlns:a16="http://schemas.microsoft.com/office/drawing/2014/main" id="{9B15798A-E260-441D-97C0-F3B0B6054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07" y="3588955"/>
            <a:ext cx="915566" cy="9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qnap.com/i/_attach_file/product/photo/800_500/262_1477554443_TS-453Bmini-Right-angle-of-elevation2BRemote-Control.png">
            <a:extLst>
              <a:ext uri="{FF2B5EF4-FFF2-40B4-BE49-F238E27FC236}">
                <a16:creationId xmlns:a16="http://schemas.microsoft.com/office/drawing/2014/main" id="{611A0E06-2368-40A7-8EDC-0FE6926D7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18816"/>
          <a:stretch/>
        </p:blipFill>
        <p:spPr bwMode="auto">
          <a:xfrm>
            <a:off x="651459" y="3484857"/>
            <a:ext cx="769596" cy="9626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2073C640-72D0-440C-A6C5-B29F796D4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01" y="3599337"/>
            <a:ext cx="971910" cy="950344"/>
          </a:xfrm>
          <a:prstGeom prst="rect">
            <a:avLst/>
          </a:prstGeom>
        </p:spPr>
      </p:pic>
      <p:pic>
        <p:nvPicPr>
          <p:cNvPr id="24" name="Shape 479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F5276ABE-B023-436E-966C-769FC42E32C6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167327" y="3484447"/>
            <a:ext cx="1620719" cy="101834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5DCCD68-25F2-4E76-8524-58578FACEE7F}"/>
              </a:ext>
            </a:extLst>
          </p:cNvPr>
          <p:cNvSpPr/>
          <p:nvPr/>
        </p:nvSpPr>
        <p:spPr>
          <a:xfrm>
            <a:off x="3080142" y="2563536"/>
            <a:ext cx="2993555" cy="3075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>
                <a:ea typeface="微軟正黑體"/>
                <a:cs typeface="Arial"/>
              </a:rPr>
              <a:t>Taipei</a:t>
            </a:r>
            <a:endParaRPr lang="zh-TW" altLang="en-US"/>
          </a:p>
        </p:txBody>
      </p:sp>
      <p:pic>
        <p:nvPicPr>
          <p:cNvPr id="31" name="圖片 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4A296A5-90FB-49B6-90A4-7C236D677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809" y="3620347"/>
            <a:ext cx="971910" cy="950344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5CDE5BC-C0AD-4ACC-888E-5690FF236A81}"/>
              </a:ext>
            </a:extLst>
          </p:cNvPr>
          <p:cNvCxnSpPr>
            <a:cxnSpLocks/>
          </p:cNvCxnSpPr>
          <p:nvPr/>
        </p:nvCxnSpPr>
        <p:spPr>
          <a:xfrm>
            <a:off x="3621721" y="2846323"/>
            <a:ext cx="0" cy="104524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8ADC83B-4A1A-41D2-A15F-2159121DF7D5}"/>
              </a:ext>
            </a:extLst>
          </p:cNvPr>
          <p:cNvCxnSpPr>
            <a:cxnSpLocks/>
          </p:cNvCxnSpPr>
          <p:nvPr/>
        </p:nvCxnSpPr>
        <p:spPr>
          <a:xfrm>
            <a:off x="5476887" y="2846323"/>
            <a:ext cx="0" cy="104524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EB7324E-3321-401D-9AC6-A8A839841EC8}"/>
              </a:ext>
            </a:extLst>
          </p:cNvPr>
          <p:cNvCxnSpPr>
            <a:cxnSpLocks/>
          </p:cNvCxnSpPr>
          <p:nvPr/>
        </p:nvCxnSpPr>
        <p:spPr>
          <a:xfrm flipH="1">
            <a:off x="5563153" y="3353123"/>
            <a:ext cx="808726" cy="49530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20892C2-C29A-4CCF-8963-3CD928923C59}"/>
              </a:ext>
            </a:extLst>
          </p:cNvPr>
          <p:cNvCxnSpPr>
            <a:cxnSpLocks/>
          </p:cNvCxnSpPr>
          <p:nvPr/>
        </p:nvCxnSpPr>
        <p:spPr>
          <a:xfrm>
            <a:off x="2834561" y="3342341"/>
            <a:ext cx="700896" cy="50609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049A630A-AB8E-449E-B574-BFC8D5D35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246" y="2282112"/>
            <a:ext cx="514472" cy="560068"/>
          </a:xfrm>
          <a:prstGeom prst="rect">
            <a:avLst/>
          </a:prstGeom>
        </p:spPr>
      </p:pic>
      <p:pic>
        <p:nvPicPr>
          <p:cNvPr id="8" name="圖片 8" descr="一張含有 物件 的圖片&#10;&#10;描述是以高可信度產生">
            <a:extLst>
              <a:ext uri="{FF2B5EF4-FFF2-40B4-BE49-F238E27FC236}">
                <a16:creationId xmlns:a16="http://schemas.microsoft.com/office/drawing/2014/main" id="{AF4F065F-4522-44B2-A3B4-5FC376BA1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201" y="2571811"/>
            <a:ext cx="691551" cy="680768"/>
          </a:xfrm>
          <a:prstGeom prst="rect">
            <a:avLst/>
          </a:prstGeom>
        </p:spPr>
      </p:pic>
      <p:pic>
        <p:nvPicPr>
          <p:cNvPr id="27" name="圖片 8" descr="一張含有 物件 的圖片&#10;&#10;描述是以高可信度產生">
            <a:extLst>
              <a:ext uri="{FF2B5EF4-FFF2-40B4-BE49-F238E27FC236}">
                <a16:creationId xmlns:a16="http://schemas.microsoft.com/office/drawing/2014/main" id="{6670C34B-B8D4-4DBD-B4E5-7B352BAA0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691" y="2554959"/>
            <a:ext cx="691551" cy="680768"/>
          </a:xfrm>
          <a:prstGeom prst="rect">
            <a:avLst/>
          </a:prstGeom>
        </p:spPr>
      </p:pic>
      <p:pic>
        <p:nvPicPr>
          <p:cNvPr id="32" name="圖片 31" descr="一張含有 物件 的圖片&#10;&#10;描述是以高可信度產生">
            <a:extLst>
              <a:ext uri="{FF2B5EF4-FFF2-40B4-BE49-F238E27FC236}">
                <a16:creationId xmlns:a16="http://schemas.microsoft.com/office/drawing/2014/main" id="{C0DF5DEA-7CFC-4B28-AFE8-560F52228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783" y="3932132"/>
            <a:ext cx="560288" cy="582629"/>
          </a:xfrm>
          <a:prstGeom prst="rect">
            <a:avLst/>
          </a:prstGeom>
        </p:spPr>
      </p:pic>
      <p:pic>
        <p:nvPicPr>
          <p:cNvPr id="29" name="圖片 28" descr="一張含有 物件 的圖片&#10;&#10;描述是以高可信度產生">
            <a:extLst>
              <a:ext uri="{FF2B5EF4-FFF2-40B4-BE49-F238E27FC236}">
                <a16:creationId xmlns:a16="http://schemas.microsoft.com/office/drawing/2014/main" id="{F8693D64-0D1C-49A5-8404-D6AE2F14F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409" y="3932132"/>
            <a:ext cx="560288" cy="5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F4B923-58B4-4EC7-9024-A87957A8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067"/>
            <a:ext cx="9144000" cy="6420446"/>
          </a:xfrm>
          <a:prstGeom prst="rect">
            <a:avLst/>
          </a:prstGeom>
        </p:spPr>
      </p:pic>
      <p:sp>
        <p:nvSpPr>
          <p:cNvPr id="12" name="Shape 195">
            <a:extLst>
              <a:ext uri="{FF2B5EF4-FFF2-40B4-BE49-F238E27FC236}">
                <a16:creationId xmlns:a16="http://schemas.microsoft.com/office/drawing/2014/main" id="{62CD5777-512C-40A7-94A0-8AA20A34D706}"/>
              </a:ext>
            </a:extLst>
          </p:cNvPr>
          <p:cNvSpPr/>
          <p:nvPr/>
        </p:nvSpPr>
        <p:spPr>
          <a:xfrm>
            <a:off x="-1" y="2654173"/>
            <a:ext cx="7591647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D075865C-5416-4E43-8DCF-2CEECF1A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38EC213-729F-4808-BE3D-CF0D7463EDE7}"/>
              </a:ext>
            </a:extLst>
          </p:cNvPr>
          <p:cNvSpPr/>
          <p:nvPr/>
        </p:nvSpPr>
        <p:spPr>
          <a:xfrm>
            <a:off x="254441" y="2493453"/>
            <a:ext cx="1304016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96">
            <a:extLst>
              <a:ext uri="{FF2B5EF4-FFF2-40B4-BE49-F238E27FC236}">
                <a16:creationId xmlns:a16="http://schemas.microsoft.com/office/drawing/2014/main" id="{156D10E0-8F66-4B63-B2B5-EC21895EE6EF}"/>
              </a:ext>
            </a:extLst>
          </p:cNvPr>
          <p:cNvSpPr txBox="1"/>
          <p:nvPr/>
        </p:nvSpPr>
        <p:spPr>
          <a:xfrm>
            <a:off x="270343" y="2881459"/>
            <a:ext cx="7800231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Use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Q'center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and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A</a:t>
            </a: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D</a:t>
            </a:r>
            <a:br>
              <a:rPr lang="en-US" altLang="en-US" sz="3200" b="1">
                <a:solidFill>
                  <a:schemeClr val="bg1"/>
                </a:solidFill>
                <a:latin typeface="+mj-lt"/>
                <a:ea typeface="Microsoft JhengHei"/>
              </a:rPr>
            </a:b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to Change NAS Permission Settings.</a:t>
            </a:r>
            <a:endParaRPr lang="zh-TW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2770F24-9629-43DE-8EA5-B5C6517BAFFD}"/>
              </a:ext>
            </a:extLst>
          </p:cNvPr>
          <p:cNvSpPr txBox="1"/>
          <p:nvPr/>
        </p:nvSpPr>
        <p:spPr>
          <a:xfrm>
            <a:off x="286249" y="2501404"/>
            <a:ext cx="127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Demo: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99519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">
            <a:extLst>
              <a:ext uri="{FF2B5EF4-FFF2-40B4-BE49-F238E27FC236}">
                <a16:creationId xmlns:a16="http://schemas.microsoft.com/office/drawing/2014/main" id="{1AF27B59-1536-476F-9613-D29AEF767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530" y="3125449"/>
            <a:ext cx="4824405" cy="554274"/>
          </a:xfrm>
        </p:spPr>
        <p:txBody>
          <a:bodyPr anchor="t">
            <a:noAutofit/>
          </a:bodyPr>
          <a:lstStyle/>
          <a:p>
            <a:r>
              <a:rPr lang="en-US" altLang="zh-TW" sz="3000">
                <a:solidFill>
                  <a:srgbClr val="0070C0"/>
                </a:solidFill>
                <a:latin typeface="+mj-lt"/>
              </a:rPr>
              <a:t>IT</a:t>
            </a:r>
            <a:r>
              <a:rPr lang="zh-TW" altLang="en-US" sz="300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TW" sz="3000">
                <a:solidFill>
                  <a:srgbClr val="0070C0"/>
                </a:solidFill>
                <a:latin typeface="+mj-lt"/>
                <a:ea typeface="Microsoft JhengHei"/>
              </a:rPr>
              <a:t>Manage</a:t>
            </a:r>
            <a:r>
              <a:rPr lang="en-US" altLang="zh-TW" sz="3000">
                <a:latin typeface="+mj-lt"/>
                <a:ea typeface="Microsoft JhengHei"/>
              </a:rPr>
              <a:t>r's</a:t>
            </a:r>
            <a:r>
              <a:rPr lang="en-US" altLang="zh-TW" sz="3000">
                <a:solidFill>
                  <a:srgbClr val="0070C0"/>
                </a:solidFill>
                <a:latin typeface="+mj-lt"/>
                <a:ea typeface="Microsoft JhengHei"/>
              </a:rPr>
              <a:t> Best Choice</a:t>
            </a:r>
            <a:endParaRPr lang="zh-TW" altLang="en-US" sz="3000">
              <a:solidFill>
                <a:srgbClr val="0070C0"/>
              </a:solidFill>
              <a:latin typeface="+mj-lt"/>
              <a:ea typeface="Microsoft JhengHei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CN" sz="3200">
                <a:ea typeface="微軟正黑體" panose="020B0604030504040204" pitchFamily="34" charset="-120"/>
              </a:rPr>
              <a:t>Update All NAS Password </a:t>
            </a:r>
            <a:endParaRPr lang="en" sz="3200"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94872" y="838353"/>
            <a:ext cx="8539027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Windows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AD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can be used to change any user password, but not the NAS admin password. 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can update all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admin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or user password. 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Match company policy on changing password regularly.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211B253-6E29-49D9-B441-1E4A49CC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71" y="3604430"/>
            <a:ext cx="1502056" cy="938785"/>
          </a:xfrm>
          <a:prstGeom prst="rect">
            <a:avLst/>
          </a:prstGeom>
        </p:spPr>
      </p:pic>
      <p:pic>
        <p:nvPicPr>
          <p:cNvPr id="3" name="圖片 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EBDB72F-58D1-44DE-95D0-A9EE084A7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634" y="2266337"/>
            <a:ext cx="719750" cy="71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8" descr="ç¸éåç">
            <a:extLst>
              <a:ext uri="{FF2B5EF4-FFF2-40B4-BE49-F238E27FC236}">
                <a16:creationId xmlns:a16="http://schemas.microsoft.com/office/drawing/2014/main" id="{B1EBE199-7D88-452C-97C2-0A6CCA80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13" y="3938152"/>
            <a:ext cx="621315" cy="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9CAC0A07-917C-433D-9770-E3C6C763D157}"/>
              </a:ext>
            </a:extLst>
          </p:cNvPr>
          <p:cNvGrpSpPr/>
          <p:nvPr/>
        </p:nvGrpSpPr>
        <p:grpSpPr>
          <a:xfrm>
            <a:off x="2636901" y="3079437"/>
            <a:ext cx="3878175" cy="524994"/>
            <a:chOff x="6149215" y="2892208"/>
            <a:chExt cx="3179924" cy="430471"/>
          </a:xfrm>
        </p:grpSpPr>
        <p:cxnSp>
          <p:nvCxnSpPr>
            <p:cNvPr id="24" name="接點: 肘形 23">
              <a:extLst>
                <a:ext uri="{FF2B5EF4-FFF2-40B4-BE49-F238E27FC236}">
                  <a16:creationId xmlns:a16="http://schemas.microsoft.com/office/drawing/2014/main" id="{495BFD32-47FF-41D3-94FF-B8E12AAFF33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41838" y="2784532"/>
              <a:ext cx="237736" cy="822982"/>
            </a:xfrm>
            <a:prstGeom prst="bentConnector2">
              <a:avLst/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接點: 肘形 24">
              <a:extLst>
                <a:ext uri="{FF2B5EF4-FFF2-40B4-BE49-F238E27FC236}">
                  <a16:creationId xmlns:a16="http://schemas.microsoft.com/office/drawing/2014/main" id="{6AF57274-99F8-4433-98B0-07DB1C0880D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80831" y="2777843"/>
              <a:ext cx="245522" cy="844146"/>
            </a:xfrm>
            <a:prstGeom prst="bentConnector2">
              <a:avLst/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F96D9D37-CF83-46EB-B5F4-C28C220FB43E}"/>
                </a:ext>
              </a:extLst>
            </p:cNvPr>
            <p:cNvCxnSpPr/>
            <p:nvPr/>
          </p:nvCxnSpPr>
          <p:spPr>
            <a:xfrm flipV="1">
              <a:off x="7725665" y="2892208"/>
              <a:ext cx="0" cy="1849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EB2FDF30-8E6C-4C2B-8021-33A94204228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713673" y="3077154"/>
              <a:ext cx="1615466" cy="245525"/>
            </a:xfrm>
            <a:prstGeom prst="bentConnector3">
              <a:avLst>
                <a:gd name="adj1" fmla="val 763"/>
              </a:avLst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0FF48C01-6902-4F2D-8790-CC4AFC6C6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10" y="3604430"/>
            <a:ext cx="1502056" cy="938785"/>
          </a:xfrm>
          <a:prstGeom prst="rect">
            <a:avLst/>
          </a:prstGeom>
        </p:spPr>
      </p:pic>
      <p:pic>
        <p:nvPicPr>
          <p:cNvPr id="29" name="Picture 8" descr="ç¸éåç">
            <a:extLst>
              <a:ext uri="{FF2B5EF4-FFF2-40B4-BE49-F238E27FC236}">
                <a16:creationId xmlns:a16="http://schemas.microsoft.com/office/drawing/2014/main" id="{6E64EF8E-C434-4CD8-8F65-7BA670D8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52" y="3938152"/>
            <a:ext cx="621315" cy="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0AD5F7A-B233-4DF9-8E38-EEDCDD8E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751" y="3620682"/>
            <a:ext cx="1502056" cy="938785"/>
          </a:xfrm>
          <a:prstGeom prst="rect">
            <a:avLst/>
          </a:prstGeom>
        </p:spPr>
      </p:pic>
      <p:pic>
        <p:nvPicPr>
          <p:cNvPr id="31" name="Picture 8" descr="ç¸éåç">
            <a:extLst>
              <a:ext uri="{FF2B5EF4-FFF2-40B4-BE49-F238E27FC236}">
                <a16:creationId xmlns:a16="http://schemas.microsoft.com/office/drawing/2014/main" id="{9BBF8686-238C-4BE0-BB5B-6553725C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327" y="3938152"/>
            <a:ext cx="621315" cy="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1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an Tsai\Desktop\QNAP_直播\Photo Station 5.6 直播\未命名-7.png">
            <a:extLst>
              <a:ext uri="{FF2B5EF4-FFF2-40B4-BE49-F238E27FC236}">
                <a16:creationId xmlns:a16="http://schemas.microsoft.com/office/drawing/2014/main" id="{C5E65AEA-0377-43A2-BA93-7594882F1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2157" y="2011680"/>
            <a:ext cx="1738941" cy="1738941"/>
          </a:xfrm>
          <a:prstGeom prst="rect">
            <a:avLst/>
          </a:prstGeom>
          <a:noFill/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sz="2800"/>
              <a:t>Setup</a:t>
            </a:r>
            <a:r>
              <a:rPr lang="zh-TW" altLang="en-US" sz="2800"/>
              <a:t> </a:t>
            </a:r>
            <a:r>
              <a:rPr lang="en-US" altLang="zh-TW" sz="2800"/>
              <a:t>Connection</a:t>
            </a:r>
            <a:r>
              <a:rPr lang="zh-TW" altLang="en-US" sz="2800"/>
              <a:t> </a:t>
            </a:r>
            <a:r>
              <a:rPr lang="en-US" altLang="zh-TW" sz="2800"/>
              <a:t>Protection With </a:t>
            </a:r>
            <a:r>
              <a:rPr lang="en-US" altLang="zh-TW" sz="2800" err="1"/>
              <a:t>Q'center</a:t>
            </a:r>
            <a:endParaRPr lang="en" sz="28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10101" y="891554"/>
            <a:ext cx="869077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In business environment,  2 QTS security settings are a must:</a:t>
            </a:r>
            <a:endParaRPr lang="zh-TW" altLang="en-US"/>
          </a:p>
          <a:p>
            <a:pPr fontAlgn="base"/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- Security Level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：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Block access from address outside the company.</a:t>
            </a:r>
          </a:p>
          <a:p>
            <a:pPr fontAlgn="base"/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- 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Network Access Protection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: Block unwanted login attempt. </a:t>
            </a:r>
          </a:p>
        </p:txBody>
      </p:sp>
      <p:pic>
        <p:nvPicPr>
          <p:cNvPr id="28" name="Picture 4" descr="https://www.qnap.com/i/_attach_file/product/photo/800_500/126_1386747271_1.png">
            <a:extLst>
              <a:ext uri="{FF2B5EF4-FFF2-40B4-BE49-F238E27FC236}">
                <a16:creationId xmlns:a16="http://schemas.microsoft.com/office/drawing/2014/main" id="{EC04FE1C-E77B-4ED9-8C92-30019E06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62" y="3297346"/>
            <a:ext cx="2592132" cy="16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ç¸éåç">
            <a:extLst>
              <a:ext uri="{FF2B5EF4-FFF2-40B4-BE49-F238E27FC236}">
                <a16:creationId xmlns:a16="http://schemas.microsoft.com/office/drawing/2014/main" id="{CAA29268-91A9-4801-8FAD-04CB8325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61" y="3069581"/>
            <a:ext cx="1406585" cy="9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55B2611-AFD3-44AD-A88A-5D695C53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29" y="1962313"/>
            <a:ext cx="4890976" cy="2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A5FD66C-2A4B-4EB2-9ED5-A2E35F45A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8"/>
          <a:stretch/>
        </p:blipFill>
        <p:spPr>
          <a:xfrm>
            <a:off x="364056" y="1973690"/>
            <a:ext cx="4706017" cy="2442380"/>
          </a:xfrm>
          <a:prstGeom prst="rect">
            <a:avLst/>
          </a:prstGeom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sz="3200"/>
              <a:t>Unified Security Settings with </a:t>
            </a:r>
            <a:r>
              <a:rPr lang="en-US" sz="3200" err="1"/>
              <a:t>Q</a:t>
            </a:r>
            <a:r>
              <a:rPr lang="en-US" altLang="zh-TW" sz="3200" err="1"/>
              <a:t>'</a:t>
            </a:r>
            <a:r>
              <a:rPr lang="en-US" sz="3200" err="1"/>
              <a:t>center</a:t>
            </a:r>
            <a:endParaRPr lang="en" sz="40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49856" y="944378"/>
            <a:ext cx="8732197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With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rule, IT manager can apply those settings to all NAS.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With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agent, the settings will be synced continually.</a:t>
            </a:r>
            <a:endParaRPr lang="en-US" altLang="zh-TW" sz="2000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pic>
        <p:nvPicPr>
          <p:cNvPr id="28" name="Picture 4" descr="https://www.qnap.com/i/_attach_file/product/photo/800_500/126_1386747271_1.png">
            <a:extLst>
              <a:ext uri="{FF2B5EF4-FFF2-40B4-BE49-F238E27FC236}">
                <a16:creationId xmlns:a16="http://schemas.microsoft.com/office/drawing/2014/main" id="{EC04FE1C-E77B-4ED9-8C92-30019E06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07" y="1910404"/>
            <a:ext cx="2156114" cy="13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hape 479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0D82E555-4357-47D1-BF58-3343857B5F17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19812" y="3322677"/>
            <a:ext cx="1732196" cy="108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https://www.qnap.com/i/_attach_file/product/photo/800_500/262_1477554443_TS-453Bmini-Right-angle-of-elevation2BRemote-Control.png">
            <a:extLst>
              <a:ext uri="{FF2B5EF4-FFF2-40B4-BE49-F238E27FC236}">
                <a16:creationId xmlns:a16="http://schemas.microsoft.com/office/drawing/2014/main" id="{68DE7F61-E986-4AE2-B1FD-244D20F40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18816"/>
          <a:stretch/>
        </p:blipFill>
        <p:spPr bwMode="auto">
          <a:xfrm>
            <a:off x="5669285" y="3314891"/>
            <a:ext cx="880349" cy="11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ç¸éåç">
            <a:extLst>
              <a:ext uri="{FF2B5EF4-FFF2-40B4-BE49-F238E27FC236}">
                <a16:creationId xmlns:a16="http://schemas.microsoft.com/office/drawing/2014/main" id="{1B425538-746A-4F02-9DB9-09C0B9F6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7" y="3581422"/>
            <a:ext cx="915778" cy="6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ç¸éåç">
            <a:extLst>
              <a:ext uri="{FF2B5EF4-FFF2-40B4-BE49-F238E27FC236}">
                <a16:creationId xmlns:a16="http://schemas.microsoft.com/office/drawing/2014/main" id="{5AF2AC08-7F6A-4F27-88FE-3296FDE9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20" y="3581422"/>
            <a:ext cx="915778" cy="6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ç¸éåç">
            <a:extLst>
              <a:ext uri="{FF2B5EF4-FFF2-40B4-BE49-F238E27FC236}">
                <a16:creationId xmlns:a16="http://schemas.microsoft.com/office/drawing/2014/main" id="{A28415CD-F4FE-4014-9A7F-6D972B30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7" y="2239112"/>
            <a:ext cx="915778" cy="6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31B75F2-939B-45C8-B5B3-75C9F8EFC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573" y="2172458"/>
            <a:ext cx="719750" cy="71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箭號: 有線條的向右箭號 7">
            <a:extLst>
              <a:ext uri="{FF2B5EF4-FFF2-40B4-BE49-F238E27FC236}">
                <a16:creationId xmlns:a16="http://schemas.microsoft.com/office/drawing/2014/main" id="{B0074B2E-3682-4F30-9589-388FA8DBD4E4}"/>
              </a:ext>
            </a:extLst>
          </p:cNvPr>
          <p:cNvSpPr/>
          <p:nvPr/>
        </p:nvSpPr>
        <p:spPr>
          <a:xfrm>
            <a:off x="4761691" y="3768918"/>
            <a:ext cx="524786" cy="257729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有線條的向右箭號 32">
            <a:extLst>
              <a:ext uri="{FF2B5EF4-FFF2-40B4-BE49-F238E27FC236}">
                <a16:creationId xmlns:a16="http://schemas.microsoft.com/office/drawing/2014/main" id="{AB57B329-E0FF-40E0-8CED-66360A487CF2}"/>
              </a:ext>
            </a:extLst>
          </p:cNvPr>
          <p:cNvSpPr/>
          <p:nvPr/>
        </p:nvSpPr>
        <p:spPr>
          <a:xfrm>
            <a:off x="4761691" y="4050500"/>
            <a:ext cx="524786" cy="257729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有線條的向右箭號 33">
            <a:extLst>
              <a:ext uri="{FF2B5EF4-FFF2-40B4-BE49-F238E27FC236}">
                <a16:creationId xmlns:a16="http://schemas.microsoft.com/office/drawing/2014/main" id="{9D782C4F-BCDF-40ED-98CA-78B4A35F2797}"/>
              </a:ext>
            </a:extLst>
          </p:cNvPr>
          <p:cNvSpPr/>
          <p:nvPr/>
        </p:nvSpPr>
        <p:spPr>
          <a:xfrm>
            <a:off x="4761691" y="3478879"/>
            <a:ext cx="524786" cy="257729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354ED24-1590-4AFE-8A01-BD6E477FD872}"/>
              </a:ext>
            </a:extLst>
          </p:cNvPr>
          <p:cNvGrpSpPr/>
          <p:nvPr/>
        </p:nvGrpSpPr>
        <p:grpSpPr>
          <a:xfrm>
            <a:off x="6109460" y="2892208"/>
            <a:ext cx="1576450" cy="430469"/>
            <a:chOff x="6109460" y="2892208"/>
            <a:chExt cx="1576450" cy="430469"/>
          </a:xfrm>
        </p:grpSpPr>
        <p:cxnSp>
          <p:nvCxnSpPr>
            <p:cNvPr id="11" name="接點: 肘形 10">
              <a:extLst>
                <a:ext uri="{FF2B5EF4-FFF2-40B4-BE49-F238E27FC236}">
                  <a16:creationId xmlns:a16="http://schemas.microsoft.com/office/drawing/2014/main" id="{B6C8B9F3-84B4-49DD-8E56-BDD962A0E9A1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rot="5400000" flipH="1" flipV="1">
              <a:off x="6402083" y="2784532"/>
              <a:ext cx="237736" cy="822982"/>
            </a:xfrm>
            <a:prstGeom prst="bentConnector2">
              <a:avLst/>
            </a:prstGeom>
            <a:ln w="3810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接點: 肘形 34">
              <a:extLst>
                <a:ext uri="{FF2B5EF4-FFF2-40B4-BE49-F238E27FC236}">
                  <a16:creationId xmlns:a16="http://schemas.microsoft.com/office/drawing/2014/main" id="{333929B3-AF83-464D-BAF6-CC0A5539A04E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rot="16200000" flipV="1">
              <a:off x="7141076" y="2777843"/>
              <a:ext cx="245522" cy="844146"/>
            </a:xfrm>
            <a:prstGeom prst="bentConnector2">
              <a:avLst/>
            </a:prstGeom>
            <a:ln w="3810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D5225957-1D33-4B2E-A422-E66C978E72C7}"/>
                </a:ext>
              </a:extLst>
            </p:cNvPr>
            <p:cNvCxnSpPr/>
            <p:nvPr/>
          </p:nvCxnSpPr>
          <p:spPr>
            <a:xfrm flipV="1">
              <a:off x="6881519" y="2892208"/>
              <a:ext cx="0" cy="184946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18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altLang="zh-TW" sz="3200">
                <a:latin typeface="+mj-lt"/>
                <a:ea typeface="+mj-ea"/>
              </a:rPr>
              <a:t>Use</a:t>
            </a:r>
            <a:r>
              <a:rPr lang="zh-TW" altLang="en-US" sz="3200">
                <a:latin typeface="+mj-lt"/>
                <a:ea typeface="+mj-ea"/>
              </a:rPr>
              <a:t> </a:t>
            </a:r>
            <a:r>
              <a:rPr lang="en-US" altLang="zh-TW" sz="3200" err="1">
                <a:latin typeface="+mj-lt"/>
                <a:ea typeface="+mj-ea"/>
              </a:rPr>
              <a:t>Q</a:t>
            </a:r>
            <a:r>
              <a:rPr lang="en-US" altLang="zh-TW" sz="3200" err="1"/>
              <a:t>'c</a:t>
            </a:r>
            <a:r>
              <a:rPr lang="en-US" altLang="zh-TW" sz="3200" err="1">
                <a:latin typeface="+mj-lt"/>
                <a:ea typeface="+mj-ea"/>
              </a:rPr>
              <a:t>enter</a:t>
            </a:r>
            <a:r>
              <a:rPr lang="zh-TW" altLang="en-US" sz="3200"/>
              <a:t> </a:t>
            </a:r>
            <a:r>
              <a:rPr lang="en-US" altLang="zh-TW" sz="3200"/>
              <a:t>to Update all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 NAS 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49139" y="879979"/>
            <a:ext cx="4088945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/>
              </a:rPr>
              <a:t>QTS software update will be released with new security improvements.</a:t>
            </a:r>
            <a:endParaRPr lang="zh-TW" altLang="en-US" sz="200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'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center 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Microsoft JhengHei"/>
              </a:rPr>
              <a:t>Firmware lib allow storing QTS software on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Microsoft JhengHei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Microsoft JhengHei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Microsoft JhengHei"/>
              </a:rPr>
              <a:t> and deploy on all NAS when ready.</a:t>
            </a:r>
            <a:endParaRPr lang="en-US" altLang="zh-TW" sz="200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CB2CCA-BCBF-467B-9338-94C6ED11FBEB}"/>
              </a:ext>
            </a:extLst>
          </p:cNvPr>
          <p:cNvSpPr txBox="1"/>
          <p:nvPr/>
        </p:nvSpPr>
        <p:spPr>
          <a:xfrm>
            <a:off x="1394692" y="4839031"/>
            <a:ext cx="4394050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 </a:t>
            </a:r>
            <a:r>
              <a:rPr lang="en-US" alt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Security Advisory: https://www.qnap.com/en/security-advisory</a:t>
            </a:r>
            <a:endParaRPr lang="zh-TW" altLang="en-US" sz="9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297E3D5-488A-46B6-89EF-E72AF291A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02" y="1039716"/>
            <a:ext cx="4490049" cy="19675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3C42184-D6E7-40A7-8D61-92660349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183" y="3160184"/>
            <a:ext cx="6995668" cy="1558330"/>
          </a:xfrm>
          <a:prstGeom prst="rect">
            <a:avLst/>
          </a:prstGeom>
        </p:spPr>
      </p:pic>
      <p:pic>
        <p:nvPicPr>
          <p:cNvPr id="8" name="Picture 18" descr="ç¸éåç">
            <a:extLst>
              <a:ext uri="{FF2B5EF4-FFF2-40B4-BE49-F238E27FC236}">
                <a16:creationId xmlns:a16="http://schemas.microsoft.com/office/drawing/2014/main" id="{97DC24A6-1FF8-4D28-94D8-8B9CB4D1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86" y="2871443"/>
            <a:ext cx="753479" cy="753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66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sz="3200"/>
              <a:t>QTS System </a:t>
            </a:r>
            <a:r>
              <a:rPr lang="en-US" altLang="zh-TW" sz="3200">
                <a:latin typeface="+mj-lt"/>
                <a:ea typeface="+mj-ea"/>
              </a:rPr>
              <a:t>Connection Log</a:t>
            </a:r>
            <a:endParaRPr lang="en" sz="32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189891" y="910277"/>
            <a:ext cx="8890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The "System Connection Logs" in QTS can record each access.</a:t>
            </a:r>
          </a:p>
          <a:p>
            <a:pPr marL="182563" indent="-182563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The function is disabled by default for performance but is critical for </a:t>
            </a:r>
            <a:b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</a:b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investigation when identifying potential security breaches.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C02A483-201D-4959-A572-5EBDCBEC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911" y="2032607"/>
            <a:ext cx="3446300" cy="212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E79A0EF-86D9-4E8A-BCF2-0FB016A19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25" y="1977558"/>
            <a:ext cx="5194786" cy="3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14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C3B5DE-59C0-45FE-8851-EC61284F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8" y="1970567"/>
            <a:ext cx="6768957" cy="2533838"/>
          </a:xfrm>
          <a:prstGeom prst="rect">
            <a:avLst/>
          </a:prstGeom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8490" y="0"/>
            <a:ext cx="8399207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sz="2200">
                <a:ea typeface="+mj-ea"/>
              </a:rPr>
              <a:t>Use </a:t>
            </a:r>
            <a:r>
              <a:rPr lang="en-US" sz="2200" err="1"/>
              <a:t>Q</a:t>
            </a:r>
            <a:r>
              <a:rPr lang="en-US" altLang="zh-TW" sz="2200" err="1"/>
              <a:t>'</a:t>
            </a:r>
            <a:r>
              <a:rPr lang="en-US" sz="2200" err="1"/>
              <a:t>ce</a:t>
            </a:r>
            <a:r>
              <a:rPr lang="en-US" sz="2200" err="1">
                <a:ea typeface="+mj-ea"/>
              </a:rPr>
              <a:t>nter</a:t>
            </a:r>
            <a:r>
              <a:rPr lang="en-US" sz="2200">
                <a:ea typeface="+mj-ea"/>
              </a:rPr>
              <a:t> to </a:t>
            </a:r>
            <a:r>
              <a:rPr lang="en-US" sz="2200"/>
              <a:t>enable and collect all connection records</a:t>
            </a:r>
            <a:endParaRPr lang="en" sz="2200"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33954" y="951298"/>
            <a:ext cx="875067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In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, IT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manager can enable connection logs on all NAS. 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The connection logs will be uploaded to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293778-5877-445B-8B86-795F0E69E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7" r="16542"/>
          <a:stretch/>
        </p:blipFill>
        <p:spPr>
          <a:xfrm>
            <a:off x="7147155" y="2610260"/>
            <a:ext cx="1684999" cy="2078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圖說文字 12">
            <a:extLst>
              <a:ext uri="{FF2B5EF4-FFF2-40B4-BE49-F238E27FC236}">
                <a16:creationId xmlns:a16="http://schemas.microsoft.com/office/drawing/2014/main" id="{AA17DFE5-699A-4499-8105-50A7D5E3B956}"/>
              </a:ext>
            </a:extLst>
          </p:cNvPr>
          <p:cNvSpPr/>
          <p:nvPr/>
        </p:nvSpPr>
        <p:spPr>
          <a:xfrm>
            <a:off x="4643069" y="1712587"/>
            <a:ext cx="2899196" cy="912728"/>
          </a:xfrm>
          <a:prstGeom prst="wedgeRectCallout">
            <a:avLst>
              <a:gd name="adj1" fmla="val 50493"/>
              <a:gd name="adj2" fmla="val 7394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</a:rPr>
              <a:t>Even in the worst case that NAS cannot be logged in, the record will still be kept in </a:t>
            </a:r>
            <a:r>
              <a:rPr lang="en-US" altLang="zh-TW" b="1" err="1">
                <a:solidFill>
                  <a:schemeClr val="bg1"/>
                </a:solidFill>
                <a:latin typeface="+mj-lt"/>
              </a:rPr>
              <a:t>Q'center</a:t>
            </a:r>
            <a:r>
              <a:rPr lang="en-US" altLang="zh-TW" b="1">
                <a:solidFill>
                  <a:schemeClr val="bg1"/>
                </a:solidFill>
                <a:latin typeface="+mj-lt"/>
              </a:rPr>
              <a:t>.</a:t>
            </a:r>
            <a:endParaRPr lang="zh-TW" altLang="en-US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18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95"/>
          <p:cNvSpPr/>
          <p:nvPr/>
        </p:nvSpPr>
        <p:spPr>
          <a:xfrm>
            <a:off x="0" y="3003798"/>
            <a:ext cx="7846978" cy="1344061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51B7CA7-6F1F-41F9-A3B9-64CB7687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067"/>
            <a:ext cx="9144000" cy="6420446"/>
          </a:xfrm>
          <a:prstGeom prst="rect">
            <a:avLst/>
          </a:prstGeom>
        </p:spPr>
      </p:pic>
      <p:sp>
        <p:nvSpPr>
          <p:cNvPr id="12" name="Shape 195">
            <a:extLst>
              <a:ext uri="{FF2B5EF4-FFF2-40B4-BE49-F238E27FC236}">
                <a16:creationId xmlns:a16="http://schemas.microsoft.com/office/drawing/2014/main" id="{0C140BD1-1E69-4453-AACA-F1451FBF2DD7}"/>
              </a:ext>
            </a:extLst>
          </p:cNvPr>
          <p:cNvSpPr/>
          <p:nvPr/>
        </p:nvSpPr>
        <p:spPr>
          <a:xfrm>
            <a:off x="-1" y="2654173"/>
            <a:ext cx="6432605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4EACDC25-001E-47ED-BC33-6F30CAA9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2844C32-8AB7-4698-9894-35207D6106CF}"/>
              </a:ext>
            </a:extLst>
          </p:cNvPr>
          <p:cNvSpPr/>
          <p:nvPr/>
        </p:nvSpPr>
        <p:spPr>
          <a:xfrm>
            <a:off x="254441" y="2493453"/>
            <a:ext cx="1028669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96">
            <a:extLst>
              <a:ext uri="{FF2B5EF4-FFF2-40B4-BE49-F238E27FC236}">
                <a16:creationId xmlns:a16="http://schemas.microsoft.com/office/drawing/2014/main" id="{6A2A491C-C01E-4DEC-8FBB-C8330126A59B}"/>
              </a:ext>
            </a:extLst>
          </p:cNvPr>
          <p:cNvSpPr txBox="1"/>
          <p:nvPr/>
        </p:nvSpPr>
        <p:spPr>
          <a:xfrm>
            <a:off x="270343" y="2881459"/>
            <a:ext cx="6093585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Using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Q'center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 to update NAS software to the latest version.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47E383-14B2-4538-A4DC-165FE16CD8CD}"/>
              </a:ext>
            </a:extLst>
          </p:cNvPr>
          <p:cNvSpPr txBox="1"/>
          <p:nvPr/>
        </p:nvSpPr>
        <p:spPr>
          <a:xfrm>
            <a:off x="286249" y="2501404"/>
            <a:ext cx="996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Demo: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1956673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altLang="zh-TW" sz="2800"/>
              <a:t>Recap:</a:t>
            </a:r>
            <a:r>
              <a:rPr lang="zh-TW" altLang="en-US" sz="2800"/>
              <a:t> </a:t>
            </a:r>
            <a:r>
              <a:rPr lang="en-US" altLang="zh-TW" sz="2800" err="1"/>
              <a:t>Q'center</a:t>
            </a:r>
            <a:r>
              <a:rPr lang="en-US" altLang="zh-TW" sz="2800"/>
              <a:t> </a:t>
            </a:r>
            <a:r>
              <a:rPr lang="en-US" altLang="zh-CN" sz="2800"/>
              <a:t>is IT Managers' Top Choice </a:t>
            </a:r>
            <a:endParaRPr lang="en" sz="2800">
              <a:latin typeface="+mj-lt"/>
            </a:endParaRPr>
          </a:p>
        </p:txBody>
      </p:sp>
      <p:sp>
        <p:nvSpPr>
          <p:cNvPr id="20" name="Shape 448"/>
          <p:cNvSpPr txBox="1"/>
          <p:nvPr/>
        </p:nvSpPr>
        <p:spPr>
          <a:xfrm>
            <a:off x="421145" y="1015196"/>
            <a:ext cx="3192166" cy="2719161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400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DB20C1-76CD-4C9C-95AA-A82C92333203}"/>
              </a:ext>
            </a:extLst>
          </p:cNvPr>
          <p:cNvSpPr/>
          <p:nvPr/>
        </p:nvSpPr>
        <p:spPr>
          <a:xfrm>
            <a:off x="318052" y="1051245"/>
            <a:ext cx="3311161" cy="28623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</a:rPr>
              <a:t>Q'center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Server supports ARM models.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</a:rPr>
              <a:t> 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Use with AD for permission control.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  <a:p>
            <a:pPr fontAlgn="base"/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</a:rPr>
              <a:t>  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Deploy security policy with </a:t>
            </a: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Q</a:t>
            </a: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'</a:t>
            </a: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center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.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EFB722C-302E-425F-B350-E2BF594012EC}"/>
              </a:ext>
            </a:extLst>
          </p:cNvPr>
          <p:cNvSpPr/>
          <p:nvPr/>
        </p:nvSpPr>
        <p:spPr>
          <a:xfrm>
            <a:off x="4088039" y="899390"/>
            <a:ext cx="5357342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altLang="zh-TW" sz="2000" b="1">
                <a:solidFill>
                  <a:srgbClr val="C00000"/>
                </a:solidFill>
                <a:latin typeface="+mn-lt"/>
                <a:ea typeface="Microsoft JhengHei"/>
              </a:rPr>
              <a:t>3 Steps to ensure security with </a:t>
            </a:r>
            <a:br>
              <a:rPr lang="en-US" altLang="zh-TW" sz="2000" b="1">
                <a:solidFill>
                  <a:srgbClr val="C00000"/>
                </a:solidFill>
                <a:latin typeface="+mn-lt"/>
                <a:ea typeface="Microsoft JhengHei"/>
              </a:rPr>
            </a:br>
            <a:r>
              <a:rPr lang="en-US" altLang="zh-TW" sz="2000" b="1" err="1">
                <a:solidFill>
                  <a:srgbClr val="C00000"/>
                </a:solidFill>
                <a:latin typeface="+mn-lt"/>
                <a:ea typeface="Microsoft JhengHei"/>
              </a:rPr>
              <a:t>Q'center</a:t>
            </a:r>
            <a:r>
              <a:rPr lang="en-US" altLang="zh-TW" sz="2000" b="1">
                <a:solidFill>
                  <a:srgbClr val="C00000"/>
                </a:solidFill>
                <a:latin typeface="+mn-lt"/>
                <a:ea typeface="Microsoft JhengHei"/>
              </a:rPr>
              <a:t> on multiple NAS.</a:t>
            </a:r>
            <a:endParaRPr lang="en-US" altLang="zh-TW" sz="2000" b="1">
              <a:solidFill>
                <a:srgbClr val="C00000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10" name="Shape 119">
            <a:extLst>
              <a:ext uri="{FF2B5EF4-FFF2-40B4-BE49-F238E27FC236}">
                <a16:creationId xmlns:a16="http://schemas.microsoft.com/office/drawing/2014/main" id="{051D6D13-E360-45E4-B068-C7BD8A884557}"/>
              </a:ext>
            </a:extLst>
          </p:cNvPr>
          <p:cNvGrpSpPr/>
          <p:nvPr/>
        </p:nvGrpSpPr>
        <p:grpSpPr>
          <a:xfrm>
            <a:off x="3708172" y="1500337"/>
            <a:ext cx="5434802" cy="869153"/>
            <a:chOff x="2984973" y="1131591"/>
            <a:chExt cx="5434802" cy="869153"/>
          </a:xfrm>
        </p:grpSpPr>
        <p:sp>
          <p:nvSpPr>
            <p:cNvPr id="11" name="Shape 120">
              <a:extLst>
                <a:ext uri="{FF2B5EF4-FFF2-40B4-BE49-F238E27FC236}">
                  <a16:creationId xmlns:a16="http://schemas.microsoft.com/office/drawing/2014/main" id="{A08689DA-873A-4EB7-A63F-BBC9922A412E}"/>
                </a:ext>
              </a:extLst>
            </p:cNvPr>
            <p:cNvSpPr/>
            <p:nvPr/>
          </p:nvSpPr>
          <p:spPr>
            <a:xfrm rot="5400000">
              <a:off x="5235297" y="-683832"/>
              <a:ext cx="725136" cy="464401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1">
              <a:extLst>
                <a:ext uri="{FF2B5EF4-FFF2-40B4-BE49-F238E27FC236}">
                  <a16:creationId xmlns:a16="http://schemas.microsoft.com/office/drawing/2014/main" id="{495A139C-7685-407E-B50C-8BEC80A84485}"/>
                </a:ext>
              </a:extLst>
            </p:cNvPr>
            <p:cNvSpPr/>
            <p:nvPr/>
          </p:nvSpPr>
          <p:spPr>
            <a:xfrm rot="-54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4" name="Shape 122">
              <a:extLst>
                <a:ext uri="{FF2B5EF4-FFF2-40B4-BE49-F238E27FC236}">
                  <a16:creationId xmlns:a16="http://schemas.microsoft.com/office/drawing/2014/main" id="{CA2D865F-93F3-4841-BC03-26104D7A827D}"/>
                </a:ext>
              </a:extLst>
            </p:cNvPr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15" name="Shape 123">
              <a:extLst>
                <a:ext uri="{FF2B5EF4-FFF2-40B4-BE49-F238E27FC236}">
                  <a16:creationId xmlns:a16="http://schemas.microsoft.com/office/drawing/2014/main" id="{2917DBE6-75A0-40A5-AFE6-AFE5CE0F9727}"/>
                </a:ext>
              </a:extLst>
            </p:cNvPr>
            <p:cNvSpPr txBox="1"/>
            <p:nvPr/>
          </p:nvSpPr>
          <p:spPr>
            <a:xfrm>
              <a:off x="3667248" y="1327869"/>
              <a:ext cx="4752527" cy="60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Add all NAS into </a:t>
              </a:r>
              <a:r>
                <a:rPr lang="en-US" altLang="zh-TW" sz="2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Q'center</a:t>
              </a:r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zh-TW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ea"/>
              </a:endParaRPr>
            </a:p>
          </p:txBody>
        </p:sp>
      </p:grpSp>
      <p:grpSp>
        <p:nvGrpSpPr>
          <p:cNvPr id="17" name="Shape 119">
            <a:extLst>
              <a:ext uri="{FF2B5EF4-FFF2-40B4-BE49-F238E27FC236}">
                <a16:creationId xmlns:a16="http://schemas.microsoft.com/office/drawing/2014/main" id="{6E88085A-4B4F-4994-98F4-8EC006BDE365}"/>
              </a:ext>
            </a:extLst>
          </p:cNvPr>
          <p:cNvGrpSpPr/>
          <p:nvPr/>
        </p:nvGrpSpPr>
        <p:grpSpPr>
          <a:xfrm>
            <a:off x="3708172" y="2492661"/>
            <a:ext cx="4934899" cy="869153"/>
            <a:chOff x="2984973" y="1131591"/>
            <a:chExt cx="4934899" cy="869153"/>
          </a:xfrm>
        </p:grpSpPr>
        <p:sp>
          <p:nvSpPr>
            <p:cNvPr id="18" name="Shape 120">
              <a:extLst>
                <a:ext uri="{FF2B5EF4-FFF2-40B4-BE49-F238E27FC236}">
                  <a16:creationId xmlns:a16="http://schemas.microsoft.com/office/drawing/2014/main" id="{70AC0EBB-7352-4244-8785-67DBBDBB4917}"/>
                </a:ext>
              </a:extLst>
            </p:cNvPr>
            <p:cNvSpPr/>
            <p:nvPr/>
          </p:nvSpPr>
          <p:spPr>
            <a:xfrm rot="5400000">
              <a:off x="5235297" y="-683832"/>
              <a:ext cx="725136" cy="464401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1">
              <a:extLst>
                <a:ext uri="{FF2B5EF4-FFF2-40B4-BE49-F238E27FC236}">
                  <a16:creationId xmlns:a16="http://schemas.microsoft.com/office/drawing/2014/main" id="{490C5EC9-BC5C-42AC-B79B-4D2421849F81}"/>
                </a:ext>
              </a:extLst>
            </p:cNvPr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1" name="Shape 122">
              <a:extLst>
                <a:ext uri="{FF2B5EF4-FFF2-40B4-BE49-F238E27FC236}">
                  <a16:creationId xmlns:a16="http://schemas.microsoft.com/office/drawing/2014/main" id="{071E4B97-E0E3-49ED-A89A-26C1F8EA870F}"/>
                </a:ext>
              </a:extLst>
            </p:cNvPr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n-US" altLang="zh-TW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2400" b="1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23">
              <a:extLst>
                <a:ext uri="{FF2B5EF4-FFF2-40B4-BE49-F238E27FC236}">
                  <a16:creationId xmlns:a16="http://schemas.microsoft.com/office/drawing/2014/main" id="{492FBF47-307C-4949-BC8D-962DB27EA65E}"/>
                </a:ext>
              </a:extLst>
            </p:cNvPr>
            <p:cNvSpPr txBox="1"/>
            <p:nvPr/>
          </p:nvSpPr>
          <p:spPr>
            <a:xfrm>
              <a:off x="3667248" y="1327869"/>
              <a:ext cx="4165218" cy="60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Update all NAS to latest SW and setup </a:t>
              </a:r>
              <a:r>
                <a:rPr lang="en-US" altLang="zh-TW" sz="2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Q'center</a:t>
              </a:r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security rule.</a:t>
              </a:r>
              <a:endPara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Shape 119">
            <a:extLst>
              <a:ext uri="{FF2B5EF4-FFF2-40B4-BE49-F238E27FC236}">
                <a16:creationId xmlns:a16="http://schemas.microsoft.com/office/drawing/2014/main" id="{B6C20D66-61C8-4314-890C-AC743744B00C}"/>
              </a:ext>
            </a:extLst>
          </p:cNvPr>
          <p:cNvGrpSpPr/>
          <p:nvPr/>
        </p:nvGrpSpPr>
        <p:grpSpPr>
          <a:xfrm>
            <a:off x="3708172" y="3466740"/>
            <a:ext cx="4934899" cy="869153"/>
            <a:chOff x="2984973" y="1131591"/>
            <a:chExt cx="4934899" cy="869153"/>
          </a:xfrm>
        </p:grpSpPr>
        <p:sp>
          <p:nvSpPr>
            <p:cNvPr id="24" name="Shape 120">
              <a:extLst>
                <a:ext uri="{FF2B5EF4-FFF2-40B4-BE49-F238E27FC236}">
                  <a16:creationId xmlns:a16="http://schemas.microsoft.com/office/drawing/2014/main" id="{2A4C87ED-A662-495D-AE80-66F4ADF95737}"/>
                </a:ext>
              </a:extLst>
            </p:cNvPr>
            <p:cNvSpPr/>
            <p:nvPr/>
          </p:nvSpPr>
          <p:spPr>
            <a:xfrm rot="5400000">
              <a:off x="5235297" y="-683832"/>
              <a:ext cx="725136" cy="464401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121">
              <a:extLst>
                <a:ext uri="{FF2B5EF4-FFF2-40B4-BE49-F238E27FC236}">
                  <a16:creationId xmlns:a16="http://schemas.microsoft.com/office/drawing/2014/main" id="{FBB1233B-4091-4D32-AF15-621DEF52089E}"/>
                </a:ext>
              </a:extLst>
            </p:cNvPr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6" name="Shape 122">
              <a:extLst>
                <a:ext uri="{FF2B5EF4-FFF2-40B4-BE49-F238E27FC236}">
                  <a16:creationId xmlns:a16="http://schemas.microsoft.com/office/drawing/2014/main" id="{25F9AA4E-5055-4758-AA57-E565BE7A1F57}"/>
                </a:ext>
              </a:extLst>
            </p:cNvPr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n-US" altLang="zh-TW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-US" sz="2400" b="1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123">
              <a:extLst>
                <a:ext uri="{FF2B5EF4-FFF2-40B4-BE49-F238E27FC236}">
                  <a16:creationId xmlns:a16="http://schemas.microsoft.com/office/drawing/2014/main" id="{55B45F83-5C75-48C5-A9CB-6DC8703C2A64}"/>
                </a:ext>
              </a:extLst>
            </p:cNvPr>
            <p:cNvSpPr txBox="1"/>
            <p:nvPr/>
          </p:nvSpPr>
          <p:spPr>
            <a:xfrm>
              <a:off x="3667248" y="1327869"/>
              <a:ext cx="3982277" cy="60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Continue monitor the NAS connection logs.</a:t>
              </a:r>
              <a:endPara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989F6148-93AB-488D-B494-D155D759D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03" y="3106693"/>
            <a:ext cx="4094923" cy="1224503"/>
          </a:xfrm>
        </p:spPr>
        <p:txBody>
          <a:bodyPr anchor="t">
            <a:noAutofit/>
          </a:bodyPr>
          <a:lstStyle/>
          <a:p>
            <a:r>
              <a:rPr lang="zh-TW" altLang="en-US" sz="3000">
                <a:latin typeface="Arial"/>
                <a:ea typeface="微軟正黑體"/>
                <a:cs typeface="Arial"/>
              </a:rPr>
              <a:t>Your Best Choice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250903" y="4634235"/>
            <a:ext cx="464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Copyright © 2018 QNAP Systems, Inc. All rights reserved. QNAP® and other names of QNAP </a:t>
            </a:r>
            <a:r>
              <a:rPr lang="en-US" altLang="zh-TW" sz="600" b="1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Pr</a:t>
            </a:r>
            <a:r>
              <a:rPr lang="en-US" altLang="zh-TW" sz="600" b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600" b="1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oducts</a:t>
            </a:r>
            <a:r>
              <a:rPr lang="en-US" altLang="zh-TW" sz="600" b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 are proprietary marks or registered trademarks of QNAP Systems, Inc. Other products and company names mentioned herein are trademarks of their respective holders.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3555" y="1002571"/>
            <a:ext cx="4524292" cy="1041347"/>
          </a:xfrm>
        </p:spPr>
        <p:txBody>
          <a:bodyPr>
            <a:noAutofit/>
          </a:bodyPr>
          <a:lstStyle/>
          <a:p>
            <a: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altLang="zh-TW" sz="2600" err="1">
                <a:ea typeface="Microsoft JhengHei"/>
                <a:cs typeface="Arial"/>
                <a:sym typeface="Microsoft JhengHei"/>
              </a:rPr>
              <a:t>Q'center</a:t>
            </a:r>
            <a:r>
              <a:rPr lang="en-US" altLang="zh-TW" sz="2600">
                <a:ea typeface="Microsoft JhengHei"/>
                <a:cs typeface="Arial"/>
                <a:sym typeface="Microsoft JhengHei"/>
              </a:rPr>
              <a:t> ARM/</a:t>
            </a:r>
            <a:r>
              <a:rPr lang="en-US" altLang="zh-TW" sz="2600" err="1">
                <a:ea typeface="Microsoft JhengHei"/>
                <a:cs typeface="Arial"/>
                <a:sym typeface="Microsoft JhengHei"/>
              </a:rPr>
              <a:t>vQTS</a:t>
            </a:r>
            <a:br>
              <a:rPr lang="en-US" altLang="zh-TW" sz="2600">
                <a:ea typeface="Microsoft JhengHei"/>
                <a:cs typeface="Arial"/>
                <a:sym typeface="Microsoft JhengHei"/>
              </a:rPr>
            </a:br>
            <a:r>
              <a:rPr lang="en-US" altLang="zh-TW" sz="2600">
                <a:ea typeface="Microsoft JhengHei"/>
                <a:cs typeface="Arial"/>
                <a:sym typeface="Microsoft JhengHei"/>
              </a:rPr>
              <a:t>support</a:t>
            </a:r>
            <a:endParaRPr lang="en-US" altLang="zh-TW" sz="2600">
              <a:ea typeface="Microsoft JhengHei"/>
              <a:cs typeface="Arial"/>
              <a:sym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9B8A50B-0DE2-428C-851A-835B0AA55599}"/>
              </a:ext>
            </a:extLst>
          </p:cNvPr>
          <p:cNvSpPr txBox="1"/>
          <p:nvPr/>
        </p:nvSpPr>
        <p:spPr>
          <a:xfrm>
            <a:off x="453555" y="2121169"/>
            <a:ext cx="4373218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9875" indent="-269875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altLang="zh-TW" sz="2600" b="1" kern="1200">
                <a:solidFill>
                  <a:schemeClr val="bg1"/>
                </a:solidFill>
                <a:latin typeface="+mj-lt"/>
                <a:ea typeface="Microsoft JhengHei"/>
              </a:rPr>
              <a:t>Control permissions with</a:t>
            </a:r>
            <a:r>
              <a:rPr lang="zh-TW" altLang="en-US" sz="2600" b="1" kern="1200">
                <a:solidFill>
                  <a:schemeClr val="bg1"/>
                </a:solidFill>
                <a:latin typeface="+mj-lt"/>
                <a:ea typeface="Microsoft JhengHei"/>
              </a:rPr>
              <a:t> </a:t>
            </a:r>
            <a:r>
              <a:rPr lang="en-US" altLang="zh-TW" sz="2600" b="1" kern="1200" err="1">
                <a:solidFill>
                  <a:schemeClr val="bg1"/>
                </a:solidFill>
                <a:latin typeface="+mj-lt"/>
                <a:ea typeface="Microsoft JhengHei"/>
              </a:rPr>
              <a:t>Q'center</a:t>
            </a:r>
            <a:r>
              <a:rPr lang="en-US" altLang="zh-TW" sz="2600" b="1" kern="1200">
                <a:solidFill>
                  <a:schemeClr val="bg1"/>
                </a:solidFill>
                <a:latin typeface="+mj-lt"/>
                <a:ea typeface="Microsoft JhengHei"/>
              </a:rPr>
              <a:t> and</a:t>
            </a:r>
            <a:br>
              <a:rPr lang="en-US" altLang="zh-TW" sz="2600" b="1" kern="1200">
                <a:solidFill>
                  <a:schemeClr val="bg1"/>
                </a:solidFill>
                <a:latin typeface="+mj-lt"/>
                <a:ea typeface="Microsoft JhengHei"/>
              </a:rPr>
            </a:br>
            <a:r>
              <a:rPr lang="en-US" altLang="zh-TW" sz="2600" b="1" kern="1200">
                <a:solidFill>
                  <a:schemeClr val="bg1"/>
                </a:solidFill>
                <a:latin typeface="+mj-lt"/>
                <a:ea typeface="Microsoft JhengHei"/>
              </a:rPr>
              <a:t>Active Directory</a:t>
            </a:r>
            <a:endParaRPr lang="zh-TW" altLang="en-US" sz="2600" b="1" kern="1200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49FE046-DA13-48D0-9162-285720DCA086}"/>
              </a:ext>
            </a:extLst>
          </p:cNvPr>
          <p:cNvSpPr txBox="1"/>
          <p:nvPr/>
        </p:nvSpPr>
        <p:spPr>
          <a:xfrm>
            <a:off x="453555" y="3564074"/>
            <a:ext cx="40202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altLang="zh-TW" sz="2600" b="1" kern="1200">
                <a:solidFill>
                  <a:schemeClr val="bg1"/>
                </a:solidFill>
                <a:latin typeface="+mj-lt"/>
                <a:ea typeface="Microsoft JhengHei"/>
              </a:rPr>
              <a:t>Security and protection</a:t>
            </a:r>
            <a:endParaRPr lang="zh-TW" altLang="en-US" sz="2600" b="1" kern="1200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5F37851-75C5-46C8-87AA-21C61DE3A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492" y="152893"/>
            <a:ext cx="619017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A1822D-FA87-462F-A040-653E3847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6919"/>
            <a:ext cx="9144000" cy="6102626"/>
          </a:xfrm>
          <a:prstGeom prst="rect">
            <a:avLst/>
          </a:prstGeom>
        </p:spPr>
      </p:pic>
      <p:sp>
        <p:nvSpPr>
          <p:cNvPr id="10" name="Shape 195"/>
          <p:cNvSpPr/>
          <p:nvPr/>
        </p:nvSpPr>
        <p:spPr>
          <a:xfrm>
            <a:off x="0" y="2654379"/>
            <a:ext cx="9144000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CB091D1-9843-4D3D-8E02-F307232FEDC2}"/>
              </a:ext>
            </a:extLst>
          </p:cNvPr>
          <p:cNvSpPr/>
          <p:nvPr/>
        </p:nvSpPr>
        <p:spPr>
          <a:xfrm>
            <a:off x="254440" y="2493659"/>
            <a:ext cx="4047536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196"/>
          <p:cNvSpPr txBox="1"/>
          <p:nvPr/>
        </p:nvSpPr>
        <p:spPr>
          <a:xfrm>
            <a:off x="270343" y="2881665"/>
            <a:ext cx="8529082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In a SMB environment, what is the best practice to deploy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Q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'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c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enter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  <a:endParaRPr lang="zh-TW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02D9EF9-BEAB-46FE-80B6-D7AAA3B16956}"/>
              </a:ext>
            </a:extLst>
          </p:cNvPr>
          <p:cNvSpPr txBox="1"/>
          <p:nvPr/>
        </p:nvSpPr>
        <p:spPr>
          <a:xfrm>
            <a:off x="270343" y="2493659"/>
            <a:ext cx="403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Your challenges, our solutions:</a:t>
            </a:r>
            <a:endParaRPr lang="zh-TW" altLang="en-US" sz="2000"/>
          </a:p>
        </p:txBody>
      </p:sp>
      <p:pic>
        <p:nvPicPr>
          <p:cNvPr id="12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39E7FD93-7374-4D4C-96E5-E3303505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50">
            <a:extLst>
              <a:ext uri="{FF2B5EF4-FFF2-40B4-BE49-F238E27FC236}">
                <a16:creationId xmlns:a16="http://schemas.microsoft.com/office/drawing/2014/main" id="{617CD486-A850-45C1-94A9-CD094D0342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538" r="4474"/>
          <a:stretch>
            <a:fillRect/>
          </a:stretch>
        </p:blipFill>
        <p:spPr>
          <a:xfrm>
            <a:off x="4771390" y="2141291"/>
            <a:ext cx="4070460" cy="214111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90831" y="0"/>
            <a:ext cx="7927451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altLang="zh-TW" sz="3200"/>
              <a:t>The CMS Recognized by IT Users</a:t>
            </a:r>
            <a:endParaRPr lang="zh-TW" altLang="en-US" sz="3200">
              <a:ea typeface="微軟正黑體"/>
            </a:endParaRPr>
          </a:p>
        </p:txBody>
      </p:sp>
      <p:pic>
        <p:nvPicPr>
          <p:cNvPr id="4" name="Shape 142">
            <a:extLst>
              <a:ext uri="{FF2B5EF4-FFF2-40B4-BE49-F238E27FC236}">
                <a16:creationId xmlns:a16="http://schemas.microsoft.com/office/drawing/2014/main" id="{E54B2346-914A-4538-832F-962FFDF48BCB}"/>
              </a:ext>
            </a:extLst>
          </p:cNvPr>
          <p:cNvPicPr preferRelativeResize="0"/>
          <p:nvPr/>
        </p:nvPicPr>
        <p:blipFill rotWithShape="1">
          <a:blip r:embed="rId4"/>
          <a:srcRect l="-3688" r="3688"/>
          <a:stretch/>
        </p:blipFill>
        <p:spPr>
          <a:xfrm>
            <a:off x="-237187" y="2364871"/>
            <a:ext cx="5589831" cy="2306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190831" y="975367"/>
            <a:ext cx="8794143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Provided by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QNAP,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is the CMS for QNAP NAS.</a:t>
            </a:r>
            <a:endParaRPr lang="zh-TW"/>
          </a:p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collects over 100 attributes from NAS every minute.</a:t>
            </a:r>
          </a:p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is used by 10,000 NAS users worldwide. </a:t>
            </a:r>
          </a:p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Managed NAS range from 1 to 300.</a:t>
            </a:r>
          </a:p>
        </p:txBody>
      </p:sp>
    </p:spTree>
    <p:extLst>
      <p:ext uri="{BB962C8B-B14F-4D97-AF65-F5344CB8AC3E}">
        <p14:creationId xmlns:p14="http://schemas.microsoft.com/office/powerpoint/2010/main" val="335106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AEFF551-934D-4E63-9AA1-2E0E91139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9" t="13202" r="14508"/>
          <a:stretch/>
        </p:blipFill>
        <p:spPr>
          <a:xfrm>
            <a:off x="7115876" y="2560321"/>
            <a:ext cx="1837177" cy="221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3" name="Shape 39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92640" y="0"/>
            <a:ext cx="7830114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altLang="zh-TW" sz="3200" err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zh-TW" altLang="en-US" sz="320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320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Server Hardware Requirement</a:t>
            </a:r>
            <a:endParaRPr lang="en" sz="320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95" name="Shape 395"/>
          <p:cNvGraphicFramePr/>
          <p:nvPr>
            <p:extLst>
              <p:ext uri="{D42A27DB-BD31-4B8C-83A1-F6EECF244321}">
                <p14:modId xmlns:p14="http://schemas.microsoft.com/office/powerpoint/2010/main" val="3851309109"/>
              </p:ext>
            </p:extLst>
          </p:nvPr>
        </p:nvGraphicFramePr>
        <p:xfrm>
          <a:off x="280373" y="1795499"/>
          <a:ext cx="6835503" cy="28936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8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55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latin typeface="Microsoft JhengHei"/>
                          <a:sym typeface="Microsoft JhengHei"/>
                        </a:rPr>
                        <a:t>No. of NAS</a:t>
                      </a:r>
                      <a:endParaRPr lang="en" sz="14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Microsoft JhengHei"/>
                          <a:sym typeface="Microsoft JhengHei"/>
                        </a:rPr>
                        <a:t>CPU</a:t>
                      </a:r>
                      <a:endParaRPr lang="en" sz="14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latin typeface="Microsoft JhengHei"/>
                          <a:sym typeface="Microsoft JhengHei"/>
                        </a:rPr>
                        <a:t>RAM</a:t>
                      </a:r>
                      <a:endParaRPr lang="en" sz="14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latin typeface="Microsoft JhengHei"/>
                          <a:sym typeface="Microsoft JhengHei"/>
                        </a:rPr>
                        <a:t>Storage</a:t>
                      </a:r>
                      <a:endParaRPr lang="en" sz="14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latin typeface="Microsoft JhengHei"/>
                          <a:sym typeface="Microsoft JhengHei"/>
                        </a:rPr>
                        <a:t>SSD Cache</a:t>
                      </a:r>
                      <a:endParaRPr lang="en" sz="14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latin typeface="Microsoft JhengHei"/>
                          <a:sym typeface="Microsoft JhengHei"/>
                        </a:rPr>
                        <a:t>Model</a:t>
                      </a:r>
                      <a:endParaRPr lang="en" sz="1400" b="1" dirty="0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3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icrosoft JhengHei"/>
                          <a:sym typeface="Microsoft JhengHei"/>
                        </a:rPr>
                        <a:t>1~50</a:t>
                      </a:r>
                      <a:endParaRPr lang="en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Quad-core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1GB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100GB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latin typeface="Microsoft JhengHei"/>
                          <a:sym typeface="Microsoft JhengHei"/>
                        </a:rPr>
                        <a:t>Not Required</a:t>
                      </a:r>
                      <a:endParaRPr lang="en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algun Gothic"/>
                          <a:sym typeface="Microsoft JhengHei"/>
                        </a:rPr>
                        <a:t>TS-x51</a:t>
                      </a:r>
                      <a:endParaRPr lang="en" sz="1200" b="1" dirty="0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icrosoft JhengHei"/>
                          <a:sym typeface="Microsoft JhengHei"/>
                        </a:rPr>
                        <a:t>50~100</a:t>
                      </a:r>
                      <a:endParaRPr lang="en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Celeron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endParaRPr lang="en" sz="1200" b="1" baseline="50000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4GB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100GB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dirty="0">
                          <a:latin typeface="Microsoft JhengHei"/>
                          <a:sym typeface="Microsoft JhengHei"/>
                        </a:rPr>
                        <a:t>Not Required</a:t>
                      </a:r>
                      <a:endParaRPr lang="en" altLang="zh-TW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algun Gothic"/>
                          <a:sym typeface="Microsoft JhengHei"/>
                        </a:rPr>
                        <a:t>TS-x53B</a:t>
                      </a:r>
                      <a:endParaRPr lang="en" sz="1200" b="1" dirty="0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5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icrosoft JhengHei"/>
                          <a:sym typeface="Microsoft JhengHei"/>
                        </a:rPr>
                        <a:t>100~500</a:t>
                      </a:r>
                      <a:endParaRPr lang="en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i5 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8GB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200GB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dirty="0">
                          <a:latin typeface="Microsoft JhengHei"/>
                          <a:sym typeface="Microsoft JhengHei"/>
                        </a:rPr>
                        <a:t>Required</a:t>
                      </a:r>
                      <a:endParaRPr lang="en" sz="1200" b="1" dirty="0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algun Gothic"/>
                          <a:sym typeface="Microsoft JhengHei"/>
                        </a:rPr>
                        <a:t>TVS-x82</a:t>
                      </a:r>
                      <a:endParaRPr lang="en" sz="1200" b="1" dirty="0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icrosoft JhengHei"/>
                          <a:sym typeface="Microsoft JhengHei"/>
                        </a:rPr>
                        <a:t>500~1000</a:t>
                      </a:r>
                      <a:endParaRPr lang="en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Xeon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E3 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16GB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200GB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dirty="0">
                          <a:latin typeface="Microsoft JhengHei"/>
                          <a:sym typeface="Microsoft JhengHei"/>
                        </a:rPr>
                        <a:t>Required</a:t>
                      </a:r>
                      <a:endParaRPr lang="en" sz="1200" b="1" dirty="0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algun Gothic"/>
                          <a:sym typeface="Microsoft JhengHei"/>
                        </a:rPr>
                        <a:t>TVS-x80U</a:t>
                      </a:r>
                      <a:endParaRPr lang="en" sz="1200" b="1" dirty="0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icrosoft JhengHei"/>
                          <a:sym typeface="Microsoft JhengHei"/>
                        </a:rPr>
                        <a:t>500~1000</a:t>
                      </a:r>
                      <a:r>
                        <a:rPr lang="en-US" sz="1200" b="1" dirty="0">
                          <a:latin typeface="Microsoft JhengHei"/>
                          <a:sym typeface="Microsoft JhengHei"/>
                        </a:rPr>
                        <a:t> with complex settings</a:t>
                      </a:r>
                      <a:endParaRPr lang="en" sz="1200" b="1" dirty="0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Xeon</a:t>
                      </a:r>
                      <a:r>
                        <a:rPr lang="en" sz="1200" b="1" baseline="50000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E5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64GB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+mn-lt"/>
                          <a:sym typeface="Microsoft JhengHei"/>
                        </a:rPr>
                        <a:t>500GB</a:t>
                      </a:r>
                      <a:endParaRPr lang="en" sz="1200" b="1" dirty="0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dirty="0">
                          <a:latin typeface="Microsoft JhengHei"/>
                          <a:sym typeface="Microsoft JhengHei"/>
                        </a:rPr>
                        <a:t>Required</a:t>
                      </a:r>
                      <a:endParaRPr lang="en" sz="1200" b="1" dirty="0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Malgun Gothic"/>
                          <a:sym typeface="Microsoft JhengHei"/>
                        </a:rPr>
                        <a:t>TDS-x89U</a:t>
                      </a:r>
                      <a:endParaRPr lang="en" sz="1200" b="1" dirty="0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90244" y="755375"/>
            <a:ext cx="8762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Affected by:  </a:t>
            </a:r>
          </a:p>
          <a:p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1. Number of monitored NAS.</a:t>
            </a:r>
            <a:endParaRPr lang="zh-TW" alt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2. Monitored NAS configurations (e.g. number of disks).</a:t>
            </a:r>
            <a:endParaRPr lang="zh-TW" alt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" name="矩形圖說文字 12">
            <a:extLst>
              <a:ext uri="{FF2B5EF4-FFF2-40B4-BE49-F238E27FC236}">
                <a16:creationId xmlns:a16="http://schemas.microsoft.com/office/drawing/2014/main" id="{1EB59506-7A5B-457B-A4F4-31DED4877F20}"/>
              </a:ext>
            </a:extLst>
          </p:cNvPr>
          <p:cNvSpPr/>
          <p:nvPr/>
        </p:nvSpPr>
        <p:spPr>
          <a:xfrm>
            <a:off x="7208122" y="1169115"/>
            <a:ext cx="1652685" cy="1203845"/>
          </a:xfrm>
          <a:prstGeom prst="wedgeRectCallout">
            <a:avLst>
              <a:gd name="adj1" fmla="val -2477"/>
              <a:gd name="adj2" fmla="val 7457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solidFill>
                  <a:schemeClr val="bg1"/>
                </a:solidFill>
              </a:rPr>
              <a:t>Only NAS with Intel Core CPUs can use </a:t>
            </a:r>
            <a:r>
              <a:rPr lang="en-US" altLang="zh-TW" sz="1600" b="1" err="1">
                <a:solidFill>
                  <a:schemeClr val="bg1"/>
                </a:solidFill>
              </a:rPr>
              <a:t>Q'center</a:t>
            </a:r>
            <a:r>
              <a:rPr lang="en-US" altLang="zh-TW" sz="1600" b="1">
                <a:solidFill>
                  <a:schemeClr val="bg1"/>
                </a:solidFill>
              </a:rPr>
              <a:t>?</a:t>
            </a:r>
            <a:r>
              <a:rPr lang="zh-TW" altLang="en-US" sz="1600" b="1">
                <a:solidFill>
                  <a:schemeClr val="bg1"/>
                </a:solidFill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97644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3200" err="1"/>
              <a:t>Q'center</a:t>
            </a:r>
            <a:r>
              <a:rPr lang="en-US" altLang="zh-TW" sz="3200"/>
              <a:t> Server Supports ARM</a:t>
            </a:r>
            <a:r>
              <a:rPr lang="zh-TW" altLang="en-US" sz="3200"/>
              <a:t> </a:t>
            </a:r>
            <a:r>
              <a:rPr lang="en-US" altLang="zh-TW" sz="3200"/>
              <a:t>Models</a:t>
            </a:r>
            <a:endParaRPr lang="en" sz="320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B47A450-7A1C-4AB0-AE11-7780BD383BE3}"/>
              </a:ext>
            </a:extLst>
          </p:cNvPr>
          <p:cNvSpPr txBox="1"/>
          <p:nvPr/>
        </p:nvSpPr>
        <p:spPr>
          <a:xfrm>
            <a:off x="302150" y="961857"/>
            <a:ext cx="849199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1.8 can be installed on latest ARM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models.</a:t>
            </a:r>
            <a:endParaRPr lang="zh-TW" alt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Including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TS-932X, TS-832X, TS-1635AX, etc.</a:t>
            </a:r>
            <a:endParaRPr lang="en-US" altLang="zh-TW" sz="20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The high-ROI NAS monitoring solution for SMB.</a:t>
            </a:r>
            <a:endParaRPr lang="zh-TW" altLang="en-US" sz="20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</p:txBody>
      </p:sp>
      <p:pic>
        <p:nvPicPr>
          <p:cNvPr id="1034" name="Picture 10" descr="https://www.qnap.com/i/_attach_file/product/photo/800_500/325_1521185711_TS-932X_Right-angle-of-elevation.png?v=1">
            <a:extLst>
              <a:ext uri="{FF2B5EF4-FFF2-40B4-BE49-F238E27FC236}">
                <a16:creationId xmlns:a16="http://schemas.microsoft.com/office/drawing/2014/main" id="{E9A31D0F-7B45-4215-B2AA-8D748E99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6" y="2208394"/>
            <a:ext cx="3384969" cy="21156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2CEBD51-B20B-4511-84E5-F10831944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394" y="2144211"/>
            <a:ext cx="6376251" cy="34698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3200" err="1"/>
              <a:t>Q'center</a:t>
            </a:r>
            <a:r>
              <a:rPr lang="en-US" altLang="zh-TW" sz="3200">
                <a:latin typeface="+mj-lt"/>
              </a:rPr>
              <a:t> Can </a:t>
            </a:r>
            <a:r>
              <a:rPr lang="en-US" altLang="zh-TW" sz="3200"/>
              <a:t>Monitor </a:t>
            </a:r>
            <a:r>
              <a:rPr lang="en-US" altLang="zh-TW" sz="3200" err="1">
                <a:latin typeface="+mj-lt"/>
              </a:rPr>
              <a:t>vQTS</a:t>
            </a:r>
            <a:endParaRPr lang="en" sz="3200">
              <a:latin typeface="+mj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F067C4-E27F-461E-9F78-9BDA19E313C1}"/>
              </a:ext>
            </a:extLst>
          </p:cNvPr>
          <p:cNvSpPr txBox="1"/>
          <p:nvPr/>
        </p:nvSpPr>
        <p:spPr>
          <a:xfrm>
            <a:off x="190831" y="974446"/>
            <a:ext cx="875876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Use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to monitor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vQTS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(virtual QTS).</a:t>
            </a: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Deploy both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vQTS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and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on the TS-x77, and quickly configure all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vQTS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for each user to have full QTS experience. </a:t>
            </a:r>
            <a:endParaRPr lang="zh-TW" altLang="en-US" sz="20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57A9C0C-6ECE-4E4C-83C8-25D509229361}"/>
              </a:ext>
            </a:extLst>
          </p:cNvPr>
          <p:cNvCxnSpPr>
            <a:cxnSpLocks/>
          </p:cNvCxnSpPr>
          <p:nvPr/>
        </p:nvCxnSpPr>
        <p:spPr>
          <a:xfrm>
            <a:off x="1329307" y="2560196"/>
            <a:ext cx="6416399" cy="1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6467D245-E057-46E1-B68A-9C49FDA92426}"/>
              </a:ext>
            </a:extLst>
          </p:cNvPr>
          <p:cNvCxnSpPr>
            <a:cxnSpLocks/>
          </p:cNvCxnSpPr>
          <p:nvPr/>
        </p:nvCxnSpPr>
        <p:spPr>
          <a:xfrm flipH="1" flipV="1">
            <a:off x="5120684" y="3937118"/>
            <a:ext cx="1" cy="749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DEF1CF82-08A4-4BCA-B6B1-5E297236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66" y="2988532"/>
            <a:ext cx="1576838" cy="1205533"/>
          </a:xfrm>
          <a:prstGeom prst="rect">
            <a:avLst/>
          </a:prstGeom>
        </p:spPr>
      </p:pic>
      <p:pic>
        <p:nvPicPr>
          <p:cNvPr id="3084" name="Picture 12" descr="ãFolder iconãçåçæå°çµæ">
            <a:extLst>
              <a:ext uri="{FF2B5EF4-FFF2-40B4-BE49-F238E27FC236}">
                <a16:creationId xmlns:a16="http://schemas.microsoft.com/office/drawing/2014/main" id="{9DDF7F5E-ED90-4358-BCD2-625B8409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72" y="2175435"/>
            <a:ext cx="773606" cy="7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ãQNAP iconãçåçæå°çµæ">
            <a:extLst>
              <a:ext uri="{FF2B5EF4-FFF2-40B4-BE49-F238E27FC236}">
                <a16:creationId xmlns:a16="http://schemas.microsoft.com/office/drawing/2014/main" id="{E61B66C0-F26C-44BA-9E95-0DCD4DE0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91" y="2254245"/>
            <a:ext cx="615987" cy="6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ç¸éåç">
            <a:extLst>
              <a:ext uri="{FF2B5EF4-FFF2-40B4-BE49-F238E27FC236}">
                <a16:creationId xmlns:a16="http://schemas.microsoft.com/office/drawing/2014/main" id="{0BC4EBE4-6197-4DB5-BF1D-DA620054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9" y="2214221"/>
            <a:ext cx="1007417" cy="6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DA1573E-DD4F-492B-AFB2-C0E97163A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590" y="2254245"/>
            <a:ext cx="615987" cy="615987"/>
          </a:xfrm>
          <a:prstGeom prst="rect">
            <a:avLst/>
          </a:prstGeom>
        </p:spPr>
      </p:pic>
      <p:pic>
        <p:nvPicPr>
          <p:cNvPr id="3090" name="Picture 18" descr="ç¸éåç">
            <a:extLst>
              <a:ext uri="{FF2B5EF4-FFF2-40B4-BE49-F238E27FC236}">
                <a16:creationId xmlns:a16="http://schemas.microsoft.com/office/drawing/2014/main" id="{6B0C2898-0B4D-457E-BF26-E687223A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72" y="2299277"/>
            <a:ext cx="525923" cy="5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 descr="一張含有 室內, 牆, 櫃子 的圖片&#10;&#10;描述是以非常高的可信度產生">
            <a:extLst>
              <a:ext uri="{FF2B5EF4-FFF2-40B4-BE49-F238E27FC236}">
                <a16:creationId xmlns:a16="http://schemas.microsoft.com/office/drawing/2014/main" id="{9B68D724-EBAE-4A2C-9768-BF7383943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26498" y="2988532"/>
            <a:ext cx="1841153" cy="1150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847F60C5-FBE3-4FF2-8384-E5DB4ADA4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55" y="2988532"/>
            <a:ext cx="1576838" cy="1205533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550F9944-9FAD-4B67-82D4-3CC0E5A2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12" y="2988532"/>
            <a:ext cx="1576838" cy="1205533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FC078F0E-D1AD-43F5-A637-BE4F0F9E82C0}"/>
              </a:ext>
            </a:extLst>
          </p:cNvPr>
          <p:cNvGrpSpPr/>
          <p:nvPr/>
        </p:nvGrpSpPr>
        <p:grpSpPr>
          <a:xfrm>
            <a:off x="1151139" y="4139354"/>
            <a:ext cx="6072544" cy="297553"/>
            <a:chOff x="1125162" y="4321195"/>
            <a:chExt cx="6072544" cy="297553"/>
          </a:xfrm>
        </p:grpSpPr>
        <p:cxnSp>
          <p:nvCxnSpPr>
            <p:cNvPr id="16" name="接點: 肘形 15">
              <a:extLst>
                <a:ext uri="{FF2B5EF4-FFF2-40B4-BE49-F238E27FC236}">
                  <a16:creationId xmlns:a16="http://schemas.microsoft.com/office/drawing/2014/main" id="{E066D452-1691-4683-958D-DE479F0BA316}"/>
                </a:ext>
              </a:extLst>
            </p:cNvPr>
            <p:cNvCxnSpPr>
              <a:stCxn id="32" idx="2"/>
              <a:endCxn id="13" idx="2"/>
            </p:cNvCxnSpPr>
            <p:nvPr/>
          </p:nvCxnSpPr>
          <p:spPr>
            <a:xfrm rot="5400000" flipH="1" flipV="1">
              <a:off x="4134078" y="1312279"/>
              <a:ext cx="54711" cy="6072544"/>
            </a:xfrm>
            <a:prstGeom prst="bentConnector3">
              <a:avLst>
                <a:gd name="adj1" fmla="val -41783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70B4F0EB-9EBF-4D1F-986F-88A700B1E03C}"/>
                </a:ext>
              </a:extLst>
            </p:cNvPr>
            <p:cNvCxnSpPr>
              <a:stCxn id="31" idx="2"/>
            </p:cNvCxnSpPr>
            <p:nvPr/>
          </p:nvCxnSpPr>
          <p:spPr>
            <a:xfrm>
              <a:off x="3008405" y="4375906"/>
              <a:ext cx="0" cy="2030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C7ED2E76-8078-4E28-BDF4-43678497985A}"/>
                </a:ext>
              </a:extLst>
            </p:cNvPr>
            <p:cNvCxnSpPr/>
            <p:nvPr/>
          </p:nvCxnSpPr>
          <p:spPr>
            <a:xfrm>
              <a:off x="4971315" y="4415661"/>
              <a:ext cx="0" cy="2030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30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69265" y="0"/>
            <a:ext cx="7927451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altLang="zh-TW" sz="2800"/>
              <a:t>Manage more than 200 </a:t>
            </a:r>
            <a:r>
              <a:rPr lang="en-US" altLang="zh-TW" sz="2800" err="1">
                <a:latin typeface="+mj-lt"/>
              </a:rPr>
              <a:t>vQTS</a:t>
            </a:r>
            <a:r>
              <a:rPr lang="en-US" altLang="zh-TW" sz="2800">
                <a:cs typeface="Arial"/>
              </a:rPr>
              <a:t> with TS-1677X</a:t>
            </a:r>
            <a:endParaRPr lang="en" sz="2800">
              <a:latin typeface="+mj-lt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F067C4-E27F-461E-9F78-9BDA19E313C1}"/>
              </a:ext>
            </a:extLst>
          </p:cNvPr>
          <p:cNvSpPr txBox="1"/>
          <p:nvPr/>
        </p:nvSpPr>
        <p:spPr>
          <a:xfrm>
            <a:off x="341906" y="963448"/>
            <a:ext cx="8802094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Compared with the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on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TVS-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871T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that manages the same number of NAS: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1677X CPU resource usage is lower than that of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TVS-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871T.</a:t>
            </a:r>
          </a:p>
          <a:p>
            <a:br>
              <a:rPr lang="en-US" altLang="zh-TW" sz="2000" b="1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TVS-871T CPU: </a:t>
            </a:r>
            <a:br>
              <a:rPr lang="en-US" altLang="zh-TW" sz="2000" b="1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en-US" altLang="zh-TW" sz="20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Intel i7 Quad core</a:t>
            </a:r>
          </a:p>
          <a:p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TS-1677X CPU: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 </a:t>
            </a:r>
          </a:p>
          <a:p>
            <a:r>
              <a:rPr lang="en-US" altLang="zh-TW" sz="2000" b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AMD Ryzen 5 </a:t>
            </a:r>
            <a:r>
              <a:rPr lang="en-US" altLang="zh-TW" sz="2000" b="1" err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Hexa</a:t>
            </a:r>
            <a:r>
              <a:rPr lang="en-US" altLang="zh-TW" sz="2000" b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 Core</a:t>
            </a:r>
            <a:endParaRPr lang="zh-TW" altLang="en-US" sz="2000" b="1">
              <a:solidFill>
                <a:srgbClr val="C0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94C6C4-6806-4FED-8AB6-810F65A7C651}"/>
              </a:ext>
            </a:extLst>
          </p:cNvPr>
          <p:cNvSpPr txBox="1"/>
          <p:nvPr/>
        </p:nvSpPr>
        <p:spPr>
          <a:xfrm>
            <a:off x="1399014" y="4847318"/>
            <a:ext cx="6402883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For best practice please visit </a:t>
            </a:r>
            <a:r>
              <a:rPr 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https://www.qnap.com/en/how-to/tutorial/article/best-practices-for-deploying-qcenter</a:t>
            </a:r>
            <a:endParaRPr lang="zh-TW" altLang="en-US" sz="9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1DC0CB2E-A09F-434C-9CE4-5527DCD0A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068554"/>
              </p:ext>
            </p:extLst>
          </p:nvPr>
        </p:nvGraphicFramePr>
        <p:xfrm>
          <a:off x="3781585" y="2010453"/>
          <a:ext cx="5040560" cy="269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2EF0B04-1982-42C1-9820-EE2BD5B3F7DA}"/>
              </a:ext>
            </a:extLst>
          </p:cNvPr>
          <p:cNvCxnSpPr>
            <a:cxnSpLocks/>
          </p:cNvCxnSpPr>
          <p:nvPr/>
        </p:nvCxnSpPr>
        <p:spPr>
          <a:xfrm>
            <a:off x="4536675" y="3119255"/>
            <a:ext cx="4011902" cy="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圖說文字 12">
            <a:extLst>
              <a:ext uri="{FF2B5EF4-FFF2-40B4-BE49-F238E27FC236}">
                <a16:creationId xmlns:a16="http://schemas.microsoft.com/office/drawing/2014/main" id="{53072915-5161-40F8-8C3B-EBE688B98CF2}"/>
              </a:ext>
            </a:extLst>
          </p:cNvPr>
          <p:cNvSpPr/>
          <p:nvPr/>
        </p:nvSpPr>
        <p:spPr>
          <a:xfrm>
            <a:off x="341906" y="3506536"/>
            <a:ext cx="3240360" cy="1080120"/>
          </a:xfrm>
          <a:prstGeom prst="wedgeRectCallout">
            <a:avLst>
              <a:gd name="adj1" fmla="val 88062"/>
              <a:gd name="adj2" fmla="val -185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With TS-1677X</a:t>
            </a:r>
            <a:r>
              <a:rPr lang="zh-TW" altLang="en-US" sz="1600" b="1">
                <a:solidFill>
                  <a:schemeClr val="bg1"/>
                </a:solidFill>
              </a:rPr>
              <a:t> </a:t>
            </a:r>
            <a:r>
              <a:rPr lang="en-US" altLang="zh-TW" sz="1600" b="1">
                <a:solidFill>
                  <a:schemeClr val="bg1"/>
                </a:solidFill>
              </a:rPr>
              <a:t>CPU it is possible to monitor </a:t>
            </a:r>
            <a:r>
              <a:rPr lang="en-US" altLang="zh-TW" sz="1600" b="1">
                <a:solidFill>
                  <a:srgbClr val="FFFF00"/>
                </a:solidFill>
              </a:rPr>
              <a:t>1000~2000</a:t>
            </a:r>
            <a:br>
              <a:rPr lang="en-US" altLang="zh-TW" sz="1600" b="1">
                <a:solidFill>
                  <a:srgbClr val="FFFF00"/>
                </a:solidFill>
              </a:rPr>
            </a:br>
            <a:r>
              <a:rPr lang="en-US" altLang="zh-TW" sz="1600" b="1">
                <a:solidFill>
                  <a:schemeClr val="bg1"/>
                </a:solidFill>
              </a:rPr>
              <a:t>NAS</a:t>
            </a:r>
            <a:endParaRPr lang="zh-TW" alt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3224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28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自訂設計</vt:lpstr>
      <vt:lpstr>PowerPoint Presentation</vt:lpstr>
      <vt:lpstr>PowerPoint Presentation</vt:lpstr>
      <vt:lpstr>Q'center ARM/vQTS support</vt:lpstr>
      <vt:lpstr>PowerPoint Presentation</vt:lpstr>
      <vt:lpstr>The CMS Recognized by IT Users</vt:lpstr>
      <vt:lpstr>Q'center Server Hardware Requirement</vt:lpstr>
      <vt:lpstr>Q'center Server Supports ARM Models</vt:lpstr>
      <vt:lpstr>Q'center Can Monitor vQTS</vt:lpstr>
      <vt:lpstr>Manage more than 200 vQTS with TS-1677X</vt:lpstr>
      <vt:lpstr>More than 200 vQTS managed by Q'center</vt:lpstr>
      <vt:lpstr>PowerPoint Presentation</vt:lpstr>
      <vt:lpstr>PowerPoint Presentation</vt:lpstr>
      <vt:lpstr>The Security Risk in Managing Multiple NAS</vt:lpstr>
      <vt:lpstr>Use Q'center to Secure Your Customer Data</vt:lpstr>
      <vt:lpstr>Q'center Inventory </vt:lpstr>
      <vt:lpstr>Q'center Customized Rules</vt:lpstr>
      <vt:lpstr>Combine Q'center &amp; Active Directory  for Multiple NAS Account Control</vt:lpstr>
      <vt:lpstr>Set New Shared Permission With AD User in Q'center</vt:lpstr>
      <vt:lpstr>PowerPoint Presentation</vt:lpstr>
      <vt:lpstr>Update All NAS Password </vt:lpstr>
      <vt:lpstr>Setup Connection Protection With Q'center</vt:lpstr>
      <vt:lpstr>Unified Security Settings with Q'center</vt:lpstr>
      <vt:lpstr>Use Q'center to Update all NAS </vt:lpstr>
      <vt:lpstr>QTS System Connection Log</vt:lpstr>
      <vt:lpstr>Use Q'center to enable and collect all connection records</vt:lpstr>
      <vt:lpstr>PowerPoint Presentation</vt:lpstr>
      <vt:lpstr>Recap: Q'center is IT Managers' Top Choice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網路 &amp; 虛擬交換器</dc:title>
  <dc:creator>Coco Chiang</dc:creator>
  <cp:revision>4</cp:revision>
  <dcterms:modified xsi:type="dcterms:W3CDTF">2018-05-30T08:31:03Z</dcterms:modified>
</cp:coreProperties>
</file>