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p:nvPr>
            <p:ph type="sldImg"/>
          </p:nvPr>
        </p:nvSpPr>
        <p:spPr>
          <a:xfrm>
            <a:off x="1143000" y="685800"/>
            <a:ext cx="4572000" cy="3429000"/>
          </a:xfrm>
          <a:prstGeom prst="rect">
            <a:avLst/>
          </a:prstGeom>
        </p:spPr>
        <p:txBody>
          <a:bodyPr/>
          <a:lstStyle/>
          <a:p>
            <a:pPr/>
          </a:p>
        </p:txBody>
      </p:sp>
      <p:sp>
        <p:nvSpPr>
          <p:cNvPr id="268" name="Shape 26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大標題與副標題">
    <p:spTree>
      <p:nvGrpSpPr>
        <p:cNvPr id="1" name=""/>
        <p:cNvGrpSpPr/>
        <p:nvPr/>
      </p:nvGrpSpPr>
      <p:grpSpPr>
        <a:xfrm>
          <a:off x="0" y="0"/>
          <a:ext cx="0" cy="0"/>
          <a:chOff x="0" y="0"/>
          <a:chExt cx="0" cy="0"/>
        </a:xfrm>
      </p:grpSpPr>
      <p:sp>
        <p:nvSpPr>
          <p:cNvPr id="11" name="大標題文字"/>
          <p:cNvSpPr txBox="1"/>
          <p:nvPr>
            <p:ph type="title"/>
          </p:nvPr>
        </p:nvSpPr>
        <p:spPr>
          <a:xfrm>
            <a:off x="1778000" y="2298700"/>
            <a:ext cx="20828000" cy="4648200"/>
          </a:xfrm>
          <a:prstGeom prst="rect">
            <a:avLst/>
          </a:prstGeom>
        </p:spPr>
        <p:txBody>
          <a:bodyPr anchor="b"/>
          <a:lstStyle/>
          <a:p>
            <a:pPr/>
            <a:r>
              <a:t>大標題文字</a:t>
            </a:r>
          </a:p>
        </p:txBody>
      </p:sp>
      <p:sp>
        <p:nvSpPr>
          <p:cNvPr id="12" name="內文層級一…"/>
          <p:cNvSpPr txBox="1"/>
          <p:nvPr>
            <p:ph type="body" sz="quarter" idx="1"/>
          </p:nvPr>
        </p:nvSpPr>
        <p:spPr>
          <a:xfrm>
            <a:off x="1778000" y="7073900"/>
            <a:ext cx="20828000" cy="1587500"/>
          </a:xfrm>
          <a:prstGeom prst="rect">
            <a:avLst/>
          </a:prstGeom>
        </p:spPr>
        <p:txBody>
          <a:bodyPr anchor="t"/>
          <a:lstStyle>
            <a:lvl1pPr marL="0" indent="0" algn="ctr">
              <a:lnSpc>
                <a:spcPct val="100000"/>
              </a:lnSpc>
              <a:buSzTx/>
              <a:buNone/>
              <a:defRPr sz="4400">
                <a:latin typeface="+mn-lt"/>
                <a:ea typeface="+mn-ea"/>
                <a:cs typeface="+mn-cs"/>
                <a:sym typeface="Helvetica Light"/>
              </a:defRPr>
            </a:lvl1pPr>
            <a:lvl2pPr marL="0" indent="228600" algn="ctr">
              <a:lnSpc>
                <a:spcPct val="100000"/>
              </a:lnSpc>
              <a:buSzTx/>
              <a:buNone/>
              <a:defRPr sz="4400">
                <a:latin typeface="+mn-lt"/>
                <a:ea typeface="+mn-ea"/>
                <a:cs typeface="+mn-cs"/>
                <a:sym typeface="Helvetica Light"/>
              </a:defRPr>
            </a:lvl2pPr>
            <a:lvl3pPr marL="0" indent="457200" algn="ctr">
              <a:lnSpc>
                <a:spcPct val="100000"/>
              </a:lnSpc>
              <a:buSzTx/>
              <a:buNone/>
              <a:defRPr sz="4400">
                <a:latin typeface="+mn-lt"/>
                <a:ea typeface="+mn-ea"/>
                <a:cs typeface="+mn-cs"/>
                <a:sym typeface="Helvetica Light"/>
              </a:defRPr>
            </a:lvl3pPr>
            <a:lvl4pPr marL="0" indent="685800" algn="ctr">
              <a:lnSpc>
                <a:spcPct val="100000"/>
              </a:lnSpc>
              <a:buSzTx/>
              <a:buNone/>
              <a:defRPr sz="4400">
                <a:latin typeface="+mn-lt"/>
                <a:ea typeface="+mn-ea"/>
                <a:cs typeface="+mn-cs"/>
                <a:sym typeface="Helvetica Light"/>
              </a:defRPr>
            </a:lvl4pPr>
            <a:lvl5pPr marL="0" indent="914400" algn="ctr">
              <a:lnSpc>
                <a:spcPct val="100000"/>
              </a:lnSpc>
              <a:buSzTx/>
              <a:buNone/>
              <a:defRPr sz="4400">
                <a:latin typeface="+mn-lt"/>
                <a:ea typeface="+mn-ea"/>
                <a:cs typeface="+mn-cs"/>
                <a:sym typeface="Helvetica Light"/>
              </a:defRPr>
            </a:lvl5pPr>
          </a:lstStyle>
          <a:p>
            <a:pPr/>
            <a:r>
              <a:t>內文層級一</a:t>
            </a:r>
          </a:p>
          <a:p>
            <a:pPr lvl="1"/>
            <a:r>
              <a:t>內文層級二</a:t>
            </a:r>
          </a:p>
          <a:p>
            <a:pPr lvl="2"/>
            <a:r>
              <a:t>內文層級三</a:t>
            </a:r>
          </a:p>
          <a:p>
            <a:pPr lvl="3"/>
            <a:r>
              <a:t>內文層級四</a:t>
            </a:r>
          </a:p>
          <a:p>
            <a:pPr lvl="4"/>
            <a:r>
              <a:t>內文層級五</a:t>
            </a:r>
          </a:p>
        </p:txBody>
      </p:sp>
      <p:sp>
        <p:nvSpPr>
          <p:cNvPr id="13"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名言語錄">
    <p:spTree>
      <p:nvGrpSpPr>
        <p:cNvPr id="1" name=""/>
        <p:cNvGrpSpPr/>
        <p:nvPr/>
      </p:nvGrpSpPr>
      <p:grpSpPr>
        <a:xfrm>
          <a:off x="0" y="0"/>
          <a:ext cx="0" cy="0"/>
          <a:chOff x="0" y="0"/>
          <a:chExt cx="0" cy="0"/>
        </a:xfrm>
      </p:grpSpPr>
      <p:sp>
        <p:nvSpPr>
          <p:cNvPr id="93" name="–王大明"/>
          <p:cNvSpPr txBox="1"/>
          <p:nvPr>
            <p:ph type="body" sz="quarter" idx="13"/>
          </p:nvPr>
        </p:nvSpPr>
        <p:spPr>
          <a:xfrm>
            <a:off x="2387600" y="8953500"/>
            <a:ext cx="19621500" cy="774700"/>
          </a:xfrm>
          <a:prstGeom prst="rect">
            <a:avLst/>
          </a:prstGeom>
        </p:spPr>
        <p:txBody>
          <a:bodyPr anchor="t">
            <a:spAutoFit/>
          </a:bodyPr>
          <a:lstStyle>
            <a:lvl1pPr marL="0" indent="0" algn="ctr">
              <a:lnSpc>
                <a:spcPct val="100000"/>
              </a:lnSpc>
              <a:buSzTx/>
              <a:buNone/>
              <a:defRPr sz="3800">
                <a:latin typeface="Helvetica"/>
                <a:ea typeface="Helvetica"/>
                <a:cs typeface="Helvetica"/>
                <a:sym typeface="Helvetica"/>
              </a:defRPr>
            </a:lvl1pPr>
          </a:lstStyle>
          <a:p>
            <a:pPr/>
            <a:r>
              <a:t>–王大明</a:t>
            </a:r>
          </a:p>
        </p:txBody>
      </p:sp>
      <p:sp>
        <p:nvSpPr>
          <p:cNvPr id="94" name="「在此輸入名言語錄。」"/>
          <p:cNvSpPr txBox="1"/>
          <p:nvPr>
            <p:ph type="body" sz="quarter" idx="14"/>
          </p:nvPr>
        </p:nvSpPr>
        <p:spPr>
          <a:xfrm>
            <a:off x="2387600" y="5975349"/>
            <a:ext cx="19621500" cy="1028701"/>
          </a:xfrm>
          <a:prstGeom prst="rect">
            <a:avLst/>
          </a:prstGeom>
        </p:spPr>
        <p:txBody>
          <a:bodyPr>
            <a:spAutoFit/>
          </a:bodyPr>
          <a:lstStyle>
            <a:lvl1pPr marL="0" indent="0" algn="ctr">
              <a:lnSpc>
                <a:spcPct val="100000"/>
              </a:lnSpc>
              <a:buSzTx/>
              <a:buNone/>
              <a:defRPr sz="5200">
                <a:latin typeface="+mn-lt"/>
                <a:ea typeface="+mn-ea"/>
                <a:cs typeface="+mn-cs"/>
                <a:sym typeface="Helvetica Light"/>
              </a:defRPr>
            </a:lvl1pPr>
          </a:lstStyle>
          <a:p>
            <a:pPr/>
            <a:r>
              <a:t>「在此輸入名言語錄。」</a:t>
            </a:r>
          </a:p>
        </p:txBody>
      </p:sp>
      <p:sp>
        <p:nvSpPr>
          <p:cNvPr id="95"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照片">
    <p:spTree>
      <p:nvGrpSpPr>
        <p:cNvPr id="1" name=""/>
        <p:cNvGrpSpPr/>
        <p:nvPr/>
      </p:nvGrpSpPr>
      <p:grpSpPr>
        <a:xfrm>
          <a:off x="0" y="0"/>
          <a:ext cx="0" cy="0"/>
          <a:chOff x="0" y="0"/>
          <a:chExt cx="0" cy="0"/>
        </a:xfrm>
      </p:grpSpPr>
      <p:sp>
        <p:nvSpPr>
          <p:cNvPr id="102" name="影像"/>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空白">
    <p:spTree>
      <p:nvGrpSpPr>
        <p:cNvPr id="1" name=""/>
        <p:cNvGrpSpPr/>
        <p:nvPr/>
      </p:nvGrpSpPr>
      <p:grpSpPr>
        <a:xfrm>
          <a:off x="0" y="0"/>
          <a:ext cx="0" cy="0"/>
          <a:chOff x="0" y="0"/>
          <a:chExt cx="0" cy="0"/>
        </a:xfrm>
      </p:grpSpPr>
      <p:sp>
        <p:nvSpPr>
          <p:cNvPr id="110"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Cover - Title">
    <p:spTree>
      <p:nvGrpSpPr>
        <p:cNvPr id="1" name=""/>
        <p:cNvGrpSpPr/>
        <p:nvPr/>
      </p:nvGrpSpPr>
      <p:grpSpPr>
        <a:xfrm>
          <a:off x="0" y="0"/>
          <a:ext cx="0" cy="0"/>
          <a:chOff x="0" y="0"/>
          <a:chExt cx="0" cy="0"/>
        </a:xfrm>
      </p:grpSpPr>
      <p:sp>
        <p:nvSpPr>
          <p:cNvPr id="117" name="矩形"/>
          <p:cNvSpPr/>
          <p:nvPr/>
        </p:nvSpPr>
        <p:spPr>
          <a:xfrm flipH="1" rot="16200000">
            <a:off x="20630993" y="5942299"/>
            <a:ext cx="283789" cy="7587869"/>
          </a:xfrm>
          <a:prstGeom prst="rect">
            <a:avLst/>
          </a:prstGeom>
          <a:solidFill>
            <a:srgbClr val="EC6C23"/>
          </a:solidFill>
          <a:ln w="12700">
            <a:miter lim="400000"/>
          </a:ln>
        </p:spPr>
        <p:txBody>
          <a:bodyPr lIns="50800" tIns="50800" rIns="50800" bIns="50800" anchor="ctr"/>
          <a:lstStyle/>
          <a:p>
            <a:pPr>
              <a:defRPr sz="3200">
                <a:solidFill>
                  <a:srgbClr val="FFFFFF"/>
                </a:solidFill>
              </a:defRPr>
            </a:pPr>
          </a:p>
        </p:txBody>
      </p:sp>
      <p:sp>
        <p:nvSpPr>
          <p:cNvPr id="118" name="矩形"/>
          <p:cNvSpPr/>
          <p:nvPr/>
        </p:nvSpPr>
        <p:spPr>
          <a:xfrm flipH="1" rot="16200000">
            <a:off x="17859891" y="8713400"/>
            <a:ext cx="283788" cy="2045666"/>
          </a:xfrm>
          <a:prstGeom prst="rect">
            <a:avLst/>
          </a:prstGeom>
          <a:solidFill>
            <a:srgbClr val="53585F"/>
          </a:solidFill>
          <a:ln w="12700">
            <a:miter lim="400000"/>
          </a:ln>
        </p:spPr>
        <p:txBody>
          <a:bodyPr lIns="50800" tIns="50800" rIns="50800" bIns="50800" anchor="ctr"/>
          <a:lstStyle/>
          <a:p>
            <a:pPr>
              <a:defRPr sz="3200">
                <a:solidFill>
                  <a:srgbClr val="FFFFFF"/>
                </a:solidFill>
              </a:defRPr>
            </a:pPr>
          </a:p>
        </p:txBody>
      </p:sp>
      <p:sp>
        <p:nvSpPr>
          <p:cNvPr id="119" name="幻燈片編號"/>
          <p:cNvSpPr txBox="1"/>
          <p:nvPr>
            <p:ph type="sldNum" sz="quarter" idx="2"/>
          </p:nvPr>
        </p:nvSpPr>
        <p:spPr>
          <a:xfrm>
            <a:off x="22412324" y="1271587"/>
            <a:ext cx="1003301" cy="1117601"/>
          </a:xfrm>
          <a:prstGeom prst="rect">
            <a:avLst/>
          </a:prstGeom>
        </p:spPr>
        <p:txBody>
          <a:bodyPr/>
          <a:lstStyle>
            <a:lvl1pPr algn="r" defTabSz="914400">
              <a:lnSpc>
                <a:spcPct val="80000"/>
              </a:lnSpc>
              <a:defRPr sz="7000">
                <a:solidFill>
                  <a:srgbClr val="EC6C23"/>
                </a:solidFill>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L) photo - (R) Word">
    <p:spTree>
      <p:nvGrpSpPr>
        <p:cNvPr id="1" name=""/>
        <p:cNvGrpSpPr/>
        <p:nvPr/>
      </p:nvGrpSpPr>
      <p:grpSpPr>
        <a:xfrm>
          <a:off x="0" y="0"/>
          <a:ext cx="0" cy="0"/>
          <a:chOff x="0" y="0"/>
          <a:chExt cx="0" cy="0"/>
        </a:xfrm>
      </p:grpSpPr>
      <p:sp>
        <p:nvSpPr>
          <p:cNvPr id="126" name="矩形"/>
          <p:cNvSpPr/>
          <p:nvPr/>
        </p:nvSpPr>
        <p:spPr>
          <a:xfrm>
            <a:off x="23288625" y="11853862"/>
            <a:ext cx="196850" cy="1270001"/>
          </a:xfrm>
          <a:prstGeom prst="rect">
            <a:avLst/>
          </a:prstGeom>
          <a:solidFill>
            <a:srgbClr val="EC6C23"/>
          </a:solidFill>
          <a:ln w="12700">
            <a:miter lim="400000"/>
          </a:ln>
        </p:spPr>
        <p:txBody>
          <a:bodyPr lIns="50800" tIns="50800" rIns="50800" bIns="50800" anchor="ctr"/>
          <a:lstStyle/>
          <a:p>
            <a:pPr algn="l" defTabSz="914400">
              <a:defRPr sz="3200">
                <a:solidFill>
                  <a:srgbClr val="FFFFFF"/>
                </a:solidFill>
              </a:defRPr>
            </a:pPr>
          </a:p>
        </p:txBody>
      </p:sp>
      <p:pic>
        <p:nvPicPr>
          <p:cNvPr id="127" name="QNAP_LOGO_K70.png" descr="QNAP_LOGO_K70.png"/>
          <p:cNvPicPr>
            <a:picLocks noChangeAspect="1"/>
          </p:cNvPicPr>
          <p:nvPr/>
        </p:nvPicPr>
        <p:blipFill>
          <a:blip r:embed="rId2">
            <a:extLst/>
          </a:blip>
          <a:stretch>
            <a:fillRect/>
          </a:stretch>
        </p:blipFill>
        <p:spPr>
          <a:xfrm>
            <a:off x="19745325" y="12209462"/>
            <a:ext cx="3281363" cy="558801"/>
          </a:xfrm>
          <a:prstGeom prst="rect">
            <a:avLst/>
          </a:prstGeom>
          <a:ln w="12700">
            <a:miter lim="400000"/>
          </a:ln>
        </p:spPr>
      </p:pic>
      <p:sp>
        <p:nvSpPr>
          <p:cNvPr id="128" name="矩形"/>
          <p:cNvSpPr/>
          <p:nvPr/>
        </p:nvSpPr>
        <p:spPr>
          <a:xfrm>
            <a:off x="-24765" y="1446089"/>
            <a:ext cx="1551763" cy="10747622"/>
          </a:xfrm>
          <a:prstGeom prst="rect">
            <a:avLst/>
          </a:prstGeom>
          <a:solidFill>
            <a:srgbClr val="EC6C23"/>
          </a:solidFill>
          <a:ln w="12700">
            <a:miter lim="400000"/>
          </a:ln>
        </p:spPr>
        <p:txBody>
          <a:bodyPr lIns="50800" tIns="50800" rIns="50800" bIns="50800" anchor="ctr"/>
          <a:lstStyle/>
          <a:p>
            <a:pPr>
              <a:defRPr sz="3200">
                <a:solidFill>
                  <a:srgbClr val="FFFFFF"/>
                </a:solidFill>
              </a:defRPr>
            </a:pPr>
          </a:p>
        </p:txBody>
      </p:sp>
      <p:sp>
        <p:nvSpPr>
          <p:cNvPr id="129" name="幻燈片編號"/>
          <p:cNvSpPr txBox="1"/>
          <p:nvPr>
            <p:ph type="sldNum" sz="quarter" idx="2"/>
          </p:nvPr>
        </p:nvSpPr>
        <p:spPr>
          <a:xfrm>
            <a:off x="11539537" y="13081000"/>
            <a:ext cx="419101" cy="457200"/>
          </a:xfrm>
          <a:prstGeom prst="rect">
            <a:avLst/>
          </a:prstGeom>
        </p:spPr>
        <p:txBody>
          <a:bodyPr/>
          <a:lstStyle>
            <a:lvl1pPr algn="r" defTabSz="914400">
              <a:lnSpc>
                <a:spcPct val="80000"/>
              </a:lnSpc>
              <a:defRPr>
                <a:solidFill>
                  <a:srgbClr val="EC6C23"/>
                </a:solidFill>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L) photo - (R) Word">
    <p:spTree>
      <p:nvGrpSpPr>
        <p:cNvPr id="1" name=""/>
        <p:cNvGrpSpPr/>
        <p:nvPr/>
      </p:nvGrpSpPr>
      <p:grpSpPr>
        <a:xfrm>
          <a:off x="0" y="0"/>
          <a:ext cx="0" cy="0"/>
          <a:chOff x="0" y="0"/>
          <a:chExt cx="0" cy="0"/>
        </a:xfrm>
      </p:grpSpPr>
      <p:sp>
        <p:nvSpPr>
          <p:cNvPr id="136" name="矩形"/>
          <p:cNvSpPr/>
          <p:nvPr/>
        </p:nvSpPr>
        <p:spPr>
          <a:xfrm>
            <a:off x="23288625" y="11853862"/>
            <a:ext cx="196850" cy="1270001"/>
          </a:xfrm>
          <a:prstGeom prst="rect">
            <a:avLst/>
          </a:prstGeom>
          <a:solidFill>
            <a:srgbClr val="EC6C23"/>
          </a:solidFill>
          <a:ln w="12700">
            <a:miter lim="400000"/>
          </a:ln>
        </p:spPr>
        <p:txBody>
          <a:bodyPr lIns="50800" tIns="50800" rIns="50800" bIns="50800" anchor="ctr"/>
          <a:lstStyle/>
          <a:p>
            <a:pPr algn="l" defTabSz="914400">
              <a:defRPr sz="3200">
                <a:solidFill>
                  <a:srgbClr val="FFFFFF"/>
                </a:solidFill>
              </a:defRPr>
            </a:pPr>
          </a:p>
        </p:txBody>
      </p:sp>
      <p:pic>
        <p:nvPicPr>
          <p:cNvPr id="137" name="QNAP_LOGO_K70.png" descr="QNAP_LOGO_K70.png"/>
          <p:cNvPicPr>
            <a:picLocks noChangeAspect="1"/>
          </p:cNvPicPr>
          <p:nvPr/>
        </p:nvPicPr>
        <p:blipFill>
          <a:blip r:embed="rId2">
            <a:extLst/>
          </a:blip>
          <a:stretch>
            <a:fillRect/>
          </a:stretch>
        </p:blipFill>
        <p:spPr>
          <a:xfrm>
            <a:off x="19745325" y="12209462"/>
            <a:ext cx="3281363" cy="558801"/>
          </a:xfrm>
          <a:prstGeom prst="rect">
            <a:avLst/>
          </a:prstGeom>
          <a:ln w="12700">
            <a:miter lim="400000"/>
          </a:ln>
        </p:spPr>
      </p:pic>
      <p:sp>
        <p:nvSpPr>
          <p:cNvPr id="138" name="箭頭"/>
          <p:cNvSpPr/>
          <p:nvPr/>
        </p:nvSpPr>
        <p:spPr>
          <a:xfrm>
            <a:off x="-49892" y="5630041"/>
            <a:ext cx="12508483" cy="2545137"/>
          </a:xfrm>
          <a:prstGeom prst="rightArrow">
            <a:avLst>
              <a:gd name="adj1" fmla="val 100000"/>
              <a:gd name="adj2" fmla="val 24699"/>
            </a:avLst>
          </a:prstGeom>
          <a:solidFill>
            <a:srgbClr val="EC6C23"/>
          </a:solidFill>
          <a:ln w="12700">
            <a:miter lim="400000"/>
          </a:ln>
        </p:spPr>
        <p:txBody>
          <a:bodyPr lIns="50800" tIns="50800" rIns="50800" bIns="50800" anchor="ctr"/>
          <a:lstStyle/>
          <a:p>
            <a:pPr>
              <a:defRPr sz="3200">
                <a:solidFill>
                  <a:srgbClr val="FFFFFF"/>
                </a:solidFill>
              </a:defRPr>
            </a:pPr>
          </a:p>
        </p:txBody>
      </p:sp>
      <p:sp>
        <p:nvSpPr>
          <p:cNvPr id="139" name="幻燈片編號"/>
          <p:cNvSpPr txBox="1"/>
          <p:nvPr>
            <p:ph type="sldNum" sz="quarter" idx="2"/>
          </p:nvPr>
        </p:nvSpPr>
        <p:spPr>
          <a:xfrm>
            <a:off x="11539537" y="13081000"/>
            <a:ext cx="419101" cy="457200"/>
          </a:xfrm>
          <a:prstGeom prst="rect">
            <a:avLst/>
          </a:prstGeom>
        </p:spPr>
        <p:txBody>
          <a:bodyPr/>
          <a:lstStyle>
            <a:lvl1pPr algn="r" defTabSz="914400">
              <a:lnSpc>
                <a:spcPct val="80000"/>
              </a:lnSpc>
              <a:defRPr>
                <a:solidFill>
                  <a:srgbClr val="EC6C23"/>
                </a:solidFill>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L) photo - (R) Word">
    <p:spTree>
      <p:nvGrpSpPr>
        <p:cNvPr id="1" name=""/>
        <p:cNvGrpSpPr/>
        <p:nvPr/>
      </p:nvGrpSpPr>
      <p:grpSpPr>
        <a:xfrm>
          <a:off x="0" y="0"/>
          <a:ext cx="0" cy="0"/>
          <a:chOff x="0" y="0"/>
          <a:chExt cx="0" cy="0"/>
        </a:xfrm>
      </p:grpSpPr>
      <p:sp>
        <p:nvSpPr>
          <p:cNvPr id="146" name="矩形"/>
          <p:cNvSpPr/>
          <p:nvPr/>
        </p:nvSpPr>
        <p:spPr>
          <a:xfrm>
            <a:off x="15862730" y="-24011"/>
            <a:ext cx="8636541" cy="1781094"/>
          </a:xfrm>
          <a:prstGeom prst="rect">
            <a:avLst/>
          </a:prstGeom>
          <a:solidFill>
            <a:srgbClr val="EC6C23"/>
          </a:solidFill>
          <a:ln w="12700">
            <a:miter lim="400000"/>
          </a:ln>
        </p:spPr>
        <p:txBody>
          <a:bodyPr lIns="50800" tIns="50800" rIns="50800" bIns="50800" anchor="ctr"/>
          <a:lstStyle/>
          <a:p>
            <a:pPr>
              <a:defRPr sz="3200">
                <a:solidFill>
                  <a:srgbClr val="FFFFFF"/>
                </a:solidFill>
              </a:defRPr>
            </a:pPr>
          </a:p>
        </p:txBody>
      </p:sp>
      <p:sp>
        <p:nvSpPr>
          <p:cNvPr id="147" name="矩形"/>
          <p:cNvSpPr/>
          <p:nvPr/>
        </p:nvSpPr>
        <p:spPr>
          <a:xfrm>
            <a:off x="15862730" y="11934053"/>
            <a:ext cx="8636541" cy="1781094"/>
          </a:xfrm>
          <a:prstGeom prst="rect">
            <a:avLst/>
          </a:prstGeom>
          <a:solidFill>
            <a:srgbClr val="EC6C23"/>
          </a:solidFill>
          <a:ln w="12700">
            <a:miter lim="400000"/>
          </a:ln>
        </p:spPr>
        <p:txBody>
          <a:bodyPr lIns="50800" tIns="50800" rIns="50800" bIns="50800" anchor="ctr"/>
          <a:lstStyle/>
          <a:p>
            <a:pPr>
              <a:defRPr sz="3200">
                <a:solidFill>
                  <a:srgbClr val="FFFFFF"/>
                </a:solidFill>
              </a:defRPr>
            </a:pPr>
          </a:p>
        </p:txBody>
      </p:sp>
      <p:sp>
        <p:nvSpPr>
          <p:cNvPr id="148" name="矩形"/>
          <p:cNvSpPr/>
          <p:nvPr/>
        </p:nvSpPr>
        <p:spPr>
          <a:xfrm>
            <a:off x="758825" y="11964987"/>
            <a:ext cx="196850" cy="1270001"/>
          </a:xfrm>
          <a:prstGeom prst="rect">
            <a:avLst/>
          </a:prstGeom>
          <a:solidFill>
            <a:srgbClr val="EC6C23"/>
          </a:solidFill>
          <a:ln w="12700">
            <a:miter lim="400000"/>
          </a:ln>
        </p:spPr>
        <p:txBody>
          <a:bodyPr lIns="50800" tIns="50800" rIns="50800" bIns="50800" anchor="ctr"/>
          <a:lstStyle/>
          <a:p>
            <a:pPr algn="l" defTabSz="914400">
              <a:defRPr sz="3200">
                <a:solidFill>
                  <a:srgbClr val="FFFFFF"/>
                </a:solidFill>
              </a:defRPr>
            </a:pPr>
          </a:p>
        </p:txBody>
      </p:sp>
      <p:pic>
        <p:nvPicPr>
          <p:cNvPr id="149" name="QNAP_LOGO_K70.png" descr="QNAP_LOGO_K70.png"/>
          <p:cNvPicPr>
            <a:picLocks noChangeAspect="1"/>
          </p:cNvPicPr>
          <p:nvPr/>
        </p:nvPicPr>
        <p:blipFill>
          <a:blip r:embed="rId2">
            <a:extLst/>
          </a:blip>
          <a:stretch>
            <a:fillRect/>
          </a:stretch>
        </p:blipFill>
        <p:spPr>
          <a:xfrm>
            <a:off x="1257300" y="12320587"/>
            <a:ext cx="3281363" cy="558801"/>
          </a:xfrm>
          <a:prstGeom prst="rect">
            <a:avLst/>
          </a:prstGeom>
          <a:ln w="12700">
            <a:miter lim="400000"/>
          </a:ln>
        </p:spPr>
      </p:pic>
      <p:sp>
        <p:nvSpPr>
          <p:cNvPr id="150" name="幻燈片編號"/>
          <p:cNvSpPr txBox="1"/>
          <p:nvPr>
            <p:ph type="sldNum" sz="quarter" idx="2"/>
          </p:nvPr>
        </p:nvSpPr>
        <p:spPr>
          <a:xfrm>
            <a:off x="11539537" y="13081000"/>
            <a:ext cx="419101" cy="457200"/>
          </a:xfrm>
          <a:prstGeom prst="rect">
            <a:avLst/>
          </a:prstGeom>
        </p:spPr>
        <p:txBody>
          <a:bodyPr/>
          <a:lstStyle>
            <a:lvl1pPr algn="r" defTabSz="914400">
              <a:lnSpc>
                <a:spcPct val="80000"/>
              </a:lnSpc>
              <a:defRPr>
                <a:solidFill>
                  <a:srgbClr val="EC6C23"/>
                </a:solidFill>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L) photo - (R) Word 拷貝">
    <p:spTree>
      <p:nvGrpSpPr>
        <p:cNvPr id="1" name=""/>
        <p:cNvGrpSpPr/>
        <p:nvPr/>
      </p:nvGrpSpPr>
      <p:grpSpPr>
        <a:xfrm>
          <a:off x="0" y="0"/>
          <a:ext cx="0" cy="0"/>
          <a:chOff x="0" y="0"/>
          <a:chExt cx="0" cy="0"/>
        </a:xfrm>
      </p:grpSpPr>
      <p:sp>
        <p:nvSpPr>
          <p:cNvPr id="157" name="矩形"/>
          <p:cNvSpPr/>
          <p:nvPr/>
        </p:nvSpPr>
        <p:spPr>
          <a:xfrm>
            <a:off x="-50141" y="-11579"/>
            <a:ext cx="8636540" cy="1781094"/>
          </a:xfrm>
          <a:prstGeom prst="rect">
            <a:avLst/>
          </a:prstGeom>
          <a:solidFill>
            <a:srgbClr val="EC6C23"/>
          </a:solidFill>
          <a:ln w="12700">
            <a:miter lim="400000"/>
          </a:ln>
        </p:spPr>
        <p:txBody>
          <a:bodyPr lIns="50800" tIns="50800" rIns="50800" bIns="50800" anchor="ctr"/>
          <a:lstStyle/>
          <a:p>
            <a:pPr>
              <a:defRPr sz="3200">
                <a:solidFill>
                  <a:srgbClr val="FFFFFF"/>
                </a:solidFill>
              </a:defRPr>
            </a:pPr>
          </a:p>
        </p:txBody>
      </p:sp>
      <p:sp>
        <p:nvSpPr>
          <p:cNvPr id="158" name="矩形"/>
          <p:cNvSpPr/>
          <p:nvPr/>
        </p:nvSpPr>
        <p:spPr>
          <a:xfrm>
            <a:off x="-50141" y="11946485"/>
            <a:ext cx="8636540" cy="1781094"/>
          </a:xfrm>
          <a:prstGeom prst="rect">
            <a:avLst/>
          </a:prstGeom>
          <a:solidFill>
            <a:srgbClr val="EC6C23"/>
          </a:solidFill>
          <a:ln w="12700">
            <a:miter lim="400000"/>
          </a:ln>
        </p:spPr>
        <p:txBody>
          <a:bodyPr lIns="50800" tIns="50800" rIns="50800" bIns="50800" anchor="ctr"/>
          <a:lstStyle/>
          <a:p>
            <a:pPr>
              <a:defRPr sz="3200">
                <a:solidFill>
                  <a:srgbClr val="FFFFFF"/>
                </a:solidFill>
              </a:defRPr>
            </a:pPr>
          </a:p>
        </p:txBody>
      </p:sp>
      <p:sp>
        <p:nvSpPr>
          <p:cNvPr id="159" name="矩形"/>
          <p:cNvSpPr/>
          <p:nvPr/>
        </p:nvSpPr>
        <p:spPr>
          <a:xfrm>
            <a:off x="23288625" y="11853862"/>
            <a:ext cx="196850" cy="1270001"/>
          </a:xfrm>
          <a:prstGeom prst="rect">
            <a:avLst/>
          </a:prstGeom>
          <a:solidFill>
            <a:srgbClr val="EC6C23"/>
          </a:solidFill>
          <a:ln w="12700">
            <a:miter lim="400000"/>
          </a:ln>
        </p:spPr>
        <p:txBody>
          <a:bodyPr lIns="50800" tIns="50800" rIns="50800" bIns="50800" anchor="ctr"/>
          <a:lstStyle/>
          <a:p>
            <a:pPr algn="l" defTabSz="914400">
              <a:defRPr sz="3200">
                <a:solidFill>
                  <a:srgbClr val="FFFFFF"/>
                </a:solidFill>
              </a:defRPr>
            </a:pPr>
          </a:p>
        </p:txBody>
      </p:sp>
      <p:pic>
        <p:nvPicPr>
          <p:cNvPr id="160" name="QNAP_LOGO_K70.png" descr="QNAP_LOGO_K70.png"/>
          <p:cNvPicPr>
            <a:picLocks noChangeAspect="1"/>
          </p:cNvPicPr>
          <p:nvPr/>
        </p:nvPicPr>
        <p:blipFill>
          <a:blip r:embed="rId2">
            <a:extLst/>
          </a:blip>
          <a:stretch>
            <a:fillRect/>
          </a:stretch>
        </p:blipFill>
        <p:spPr>
          <a:xfrm>
            <a:off x="19745325" y="12209462"/>
            <a:ext cx="3281363" cy="558801"/>
          </a:xfrm>
          <a:prstGeom prst="rect">
            <a:avLst/>
          </a:prstGeom>
          <a:ln w="12700">
            <a:miter lim="400000"/>
          </a:ln>
        </p:spPr>
      </p:pic>
      <p:sp>
        <p:nvSpPr>
          <p:cNvPr id="161" name="幻燈片編號"/>
          <p:cNvSpPr txBox="1"/>
          <p:nvPr>
            <p:ph type="sldNum" sz="quarter" idx="2"/>
          </p:nvPr>
        </p:nvSpPr>
        <p:spPr>
          <a:xfrm>
            <a:off x="11539537" y="13081000"/>
            <a:ext cx="419101" cy="457200"/>
          </a:xfrm>
          <a:prstGeom prst="rect">
            <a:avLst/>
          </a:prstGeom>
        </p:spPr>
        <p:txBody>
          <a:bodyPr/>
          <a:lstStyle>
            <a:lvl1pPr algn="r" defTabSz="914400">
              <a:lnSpc>
                <a:spcPct val="80000"/>
              </a:lnSpc>
              <a:defRPr>
                <a:solidFill>
                  <a:srgbClr val="EC6C23"/>
                </a:solidFill>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L) word - (R) photo">
    <p:spTree>
      <p:nvGrpSpPr>
        <p:cNvPr id="1" name=""/>
        <p:cNvGrpSpPr/>
        <p:nvPr/>
      </p:nvGrpSpPr>
      <p:grpSpPr>
        <a:xfrm>
          <a:off x="0" y="0"/>
          <a:ext cx="0" cy="0"/>
          <a:chOff x="0" y="0"/>
          <a:chExt cx="0" cy="0"/>
        </a:xfrm>
      </p:grpSpPr>
      <p:sp>
        <p:nvSpPr>
          <p:cNvPr id="168" name="矩形"/>
          <p:cNvSpPr/>
          <p:nvPr/>
        </p:nvSpPr>
        <p:spPr>
          <a:xfrm flipH="1" rot="10800000">
            <a:off x="11998704" y="2910317"/>
            <a:ext cx="386592" cy="8474294"/>
          </a:xfrm>
          <a:prstGeom prst="rect">
            <a:avLst/>
          </a:prstGeom>
          <a:solidFill>
            <a:srgbClr val="EC6C23"/>
          </a:solidFill>
          <a:ln w="12700">
            <a:miter lim="400000"/>
          </a:ln>
        </p:spPr>
        <p:txBody>
          <a:bodyPr lIns="50800" tIns="50800" rIns="50800" bIns="50800" anchor="ctr"/>
          <a:lstStyle/>
          <a:p>
            <a:pPr>
              <a:defRPr sz="3200">
                <a:solidFill>
                  <a:srgbClr val="FFFFFF"/>
                </a:solidFill>
              </a:defRPr>
            </a:pPr>
          </a:p>
        </p:txBody>
      </p:sp>
      <p:sp>
        <p:nvSpPr>
          <p:cNvPr id="169" name="矩形"/>
          <p:cNvSpPr/>
          <p:nvPr/>
        </p:nvSpPr>
        <p:spPr>
          <a:xfrm flipH="1" rot="10800000">
            <a:off x="11998704" y="10844628"/>
            <a:ext cx="386592" cy="2928610"/>
          </a:xfrm>
          <a:prstGeom prst="rect">
            <a:avLst/>
          </a:prstGeom>
          <a:solidFill>
            <a:srgbClr val="53585F"/>
          </a:solidFill>
          <a:ln w="12700">
            <a:miter lim="400000"/>
          </a:ln>
        </p:spPr>
        <p:txBody>
          <a:bodyPr lIns="50800" tIns="50800" rIns="50800" bIns="50800" anchor="ctr"/>
          <a:lstStyle/>
          <a:p>
            <a:pPr>
              <a:defRPr sz="3200">
                <a:solidFill>
                  <a:srgbClr val="FFFFFF"/>
                </a:solidFill>
              </a:defRPr>
            </a:pPr>
          </a:p>
        </p:txBody>
      </p:sp>
      <p:sp>
        <p:nvSpPr>
          <p:cNvPr id="170" name="矩形"/>
          <p:cNvSpPr/>
          <p:nvPr/>
        </p:nvSpPr>
        <p:spPr>
          <a:xfrm>
            <a:off x="758825" y="11964987"/>
            <a:ext cx="196850" cy="1270001"/>
          </a:xfrm>
          <a:prstGeom prst="rect">
            <a:avLst/>
          </a:prstGeom>
          <a:solidFill>
            <a:srgbClr val="EC6C23"/>
          </a:solidFill>
          <a:ln w="12700">
            <a:miter lim="400000"/>
          </a:ln>
        </p:spPr>
        <p:txBody>
          <a:bodyPr lIns="50800" tIns="50800" rIns="50800" bIns="50800" anchor="ctr"/>
          <a:lstStyle/>
          <a:p>
            <a:pPr algn="l" defTabSz="914400">
              <a:defRPr sz="3200">
                <a:solidFill>
                  <a:srgbClr val="FFFFFF"/>
                </a:solidFill>
              </a:defRPr>
            </a:pPr>
          </a:p>
        </p:txBody>
      </p:sp>
      <p:pic>
        <p:nvPicPr>
          <p:cNvPr id="171" name="QNAP_LOGO_K70.png" descr="QNAP_LOGO_K70.png"/>
          <p:cNvPicPr>
            <a:picLocks noChangeAspect="1"/>
          </p:cNvPicPr>
          <p:nvPr/>
        </p:nvPicPr>
        <p:blipFill>
          <a:blip r:embed="rId2">
            <a:extLst/>
          </a:blip>
          <a:stretch>
            <a:fillRect/>
          </a:stretch>
        </p:blipFill>
        <p:spPr>
          <a:xfrm>
            <a:off x="1257300" y="12320587"/>
            <a:ext cx="3281363" cy="558801"/>
          </a:xfrm>
          <a:prstGeom prst="rect">
            <a:avLst/>
          </a:prstGeom>
          <a:ln w="12700">
            <a:miter lim="400000"/>
          </a:ln>
        </p:spPr>
      </p:pic>
      <p:sp>
        <p:nvSpPr>
          <p:cNvPr id="172" name="幻燈片編號"/>
          <p:cNvSpPr txBox="1"/>
          <p:nvPr>
            <p:ph type="sldNum" sz="quarter" idx="2"/>
          </p:nvPr>
        </p:nvSpPr>
        <p:spPr>
          <a:xfrm>
            <a:off x="11539537" y="13081000"/>
            <a:ext cx="419101" cy="457200"/>
          </a:xfrm>
          <a:prstGeom prst="rect">
            <a:avLst/>
          </a:prstGeom>
        </p:spPr>
        <p:txBody>
          <a:bodyPr/>
          <a:lstStyle>
            <a:lvl1pPr algn="r" defTabSz="914400">
              <a:lnSpc>
                <a:spcPct val="80000"/>
              </a:lnSpc>
              <a:defRPr>
                <a:solidFill>
                  <a:srgbClr val="EC6C23"/>
                </a:solidFill>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L) word - (R) photo ">
    <p:spTree>
      <p:nvGrpSpPr>
        <p:cNvPr id="1" name=""/>
        <p:cNvGrpSpPr/>
        <p:nvPr/>
      </p:nvGrpSpPr>
      <p:grpSpPr>
        <a:xfrm>
          <a:off x="0" y="0"/>
          <a:ext cx="0" cy="0"/>
          <a:chOff x="0" y="0"/>
          <a:chExt cx="0" cy="0"/>
        </a:xfrm>
      </p:grpSpPr>
      <p:sp>
        <p:nvSpPr>
          <p:cNvPr id="179" name="矩形"/>
          <p:cNvSpPr/>
          <p:nvPr/>
        </p:nvSpPr>
        <p:spPr>
          <a:xfrm>
            <a:off x="758825" y="11964987"/>
            <a:ext cx="196850" cy="1270001"/>
          </a:xfrm>
          <a:prstGeom prst="rect">
            <a:avLst/>
          </a:prstGeom>
          <a:solidFill>
            <a:srgbClr val="EC6C23"/>
          </a:solidFill>
          <a:ln w="12700">
            <a:miter lim="400000"/>
          </a:ln>
        </p:spPr>
        <p:txBody>
          <a:bodyPr lIns="50800" tIns="50800" rIns="50800" bIns="50800" anchor="ctr"/>
          <a:lstStyle/>
          <a:p>
            <a:pPr algn="l" defTabSz="914400">
              <a:defRPr sz="3200">
                <a:solidFill>
                  <a:srgbClr val="FFFFFF"/>
                </a:solidFill>
              </a:defRPr>
            </a:pPr>
          </a:p>
        </p:txBody>
      </p:sp>
      <p:pic>
        <p:nvPicPr>
          <p:cNvPr id="180" name="QNAP_LOGO_K70.png" descr="QNAP_LOGO_K70.png"/>
          <p:cNvPicPr>
            <a:picLocks noChangeAspect="1"/>
          </p:cNvPicPr>
          <p:nvPr/>
        </p:nvPicPr>
        <p:blipFill>
          <a:blip r:embed="rId2">
            <a:extLst/>
          </a:blip>
          <a:stretch>
            <a:fillRect/>
          </a:stretch>
        </p:blipFill>
        <p:spPr>
          <a:xfrm>
            <a:off x="1257300" y="12320587"/>
            <a:ext cx="3281363" cy="558801"/>
          </a:xfrm>
          <a:prstGeom prst="rect">
            <a:avLst/>
          </a:prstGeom>
          <a:ln w="12700">
            <a:miter lim="400000"/>
          </a:ln>
        </p:spPr>
      </p:pic>
      <p:sp>
        <p:nvSpPr>
          <p:cNvPr id="181" name="矩形"/>
          <p:cNvSpPr/>
          <p:nvPr/>
        </p:nvSpPr>
        <p:spPr>
          <a:xfrm>
            <a:off x="11231858" y="1887779"/>
            <a:ext cx="10926872" cy="10667775"/>
          </a:xfrm>
          <a:prstGeom prst="rect">
            <a:avLst/>
          </a:prstGeom>
          <a:solidFill>
            <a:srgbClr val="EC6C23"/>
          </a:solidFill>
          <a:ln w="12700">
            <a:miter lim="400000"/>
          </a:ln>
        </p:spPr>
        <p:txBody>
          <a:bodyPr lIns="50800" tIns="50800" rIns="50800" bIns="50800" anchor="ctr"/>
          <a:lstStyle/>
          <a:p>
            <a:pPr>
              <a:defRPr sz="3200">
                <a:solidFill>
                  <a:srgbClr val="FFFFFF"/>
                </a:solidFill>
              </a:defRPr>
            </a:pPr>
          </a:p>
        </p:txBody>
      </p:sp>
      <p:sp>
        <p:nvSpPr>
          <p:cNvPr id="182" name="幻燈片編號"/>
          <p:cNvSpPr txBox="1"/>
          <p:nvPr>
            <p:ph type="sldNum" sz="quarter" idx="2"/>
          </p:nvPr>
        </p:nvSpPr>
        <p:spPr>
          <a:xfrm>
            <a:off x="11539537" y="13081000"/>
            <a:ext cx="419101" cy="457200"/>
          </a:xfrm>
          <a:prstGeom prst="rect">
            <a:avLst/>
          </a:prstGeom>
        </p:spPr>
        <p:txBody>
          <a:bodyPr/>
          <a:lstStyle>
            <a:lvl1pPr algn="r" defTabSz="914400">
              <a:lnSpc>
                <a:spcPct val="80000"/>
              </a:lnSpc>
              <a:defRPr>
                <a:solidFill>
                  <a:srgbClr val="EC6C23"/>
                </a:solidFill>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照片 - 水平">
    <p:spTree>
      <p:nvGrpSpPr>
        <p:cNvPr id="1" name=""/>
        <p:cNvGrpSpPr/>
        <p:nvPr/>
      </p:nvGrpSpPr>
      <p:grpSpPr>
        <a:xfrm>
          <a:off x="0" y="0"/>
          <a:ext cx="0" cy="0"/>
          <a:chOff x="0" y="0"/>
          <a:chExt cx="0" cy="0"/>
        </a:xfrm>
      </p:grpSpPr>
      <p:sp>
        <p:nvSpPr>
          <p:cNvPr id="20" name="影像"/>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大標題文字"/>
          <p:cNvSpPr txBox="1"/>
          <p:nvPr>
            <p:ph type="title"/>
          </p:nvPr>
        </p:nvSpPr>
        <p:spPr>
          <a:xfrm>
            <a:off x="635000" y="9448800"/>
            <a:ext cx="23114000" cy="2006600"/>
          </a:xfrm>
          <a:prstGeom prst="rect">
            <a:avLst/>
          </a:prstGeom>
        </p:spPr>
        <p:txBody>
          <a:bodyPr anchor="b"/>
          <a:lstStyle/>
          <a:p>
            <a:pPr/>
            <a:r>
              <a:t>大標題文字</a:t>
            </a:r>
          </a:p>
        </p:txBody>
      </p:sp>
      <p:sp>
        <p:nvSpPr>
          <p:cNvPr id="22" name="內文層級一…"/>
          <p:cNvSpPr txBox="1"/>
          <p:nvPr>
            <p:ph type="body" sz="quarter" idx="1"/>
          </p:nvPr>
        </p:nvSpPr>
        <p:spPr>
          <a:xfrm>
            <a:off x="635000" y="11518900"/>
            <a:ext cx="23114000" cy="1587500"/>
          </a:xfrm>
          <a:prstGeom prst="rect">
            <a:avLst/>
          </a:prstGeom>
        </p:spPr>
        <p:txBody>
          <a:bodyPr anchor="t"/>
          <a:lstStyle>
            <a:lvl1pPr marL="0" indent="0" algn="ctr">
              <a:lnSpc>
                <a:spcPct val="100000"/>
              </a:lnSpc>
              <a:buSzTx/>
              <a:buNone/>
              <a:defRPr sz="4400">
                <a:latin typeface="+mn-lt"/>
                <a:ea typeface="+mn-ea"/>
                <a:cs typeface="+mn-cs"/>
                <a:sym typeface="Helvetica Light"/>
              </a:defRPr>
            </a:lvl1pPr>
            <a:lvl2pPr marL="0" indent="228600" algn="ctr">
              <a:lnSpc>
                <a:spcPct val="100000"/>
              </a:lnSpc>
              <a:buSzTx/>
              <a:buNone/>
              <a:defRPr sz="4400">
                <a:latin typeface="+mn-lt"/>
                <a:ea typeface="+mn-ea"/>
                <a:cs typeface="+mn-cs"/>
                <a:sym typeface="Helvetica Light"/>
              </a:defRPr>
            </a:lvl2pPr>
            <a:lvl3pPr marL="0" indent="457200" algn="ctr">
              <a:lnSpc>
                <a:spcPct val="100000"/>
              </a:lnSpc>
              <a:buSzTx/>
              <a:buNone/>
              <a:defRPr sz="4400">
                <a:latin typeface="+mn-lt"/>
                <a:ea typeface="+mn-ea"/>
                <a:cs typeface="+mn-cs"/>
                <a:sym typeface="Helvetica Light"/>
              </a:defRPr>
            </a:lvl3pPr>
            <a:lvl4pPr marL="0" indent="685800" algn="ctr">
              <a:lnSpc>
                <a:spcPct val="100000"/>
              </a:lnSpc>
              <a:buSzTx/>
              <a:buNone/>
              <a:defRPr sz="4400">
                <a:latin typeface="+mn-lt"/>
                <a:ea typeface="+mn-ea"/>
                <a:cs typeface="+mn-cs"/>
                <a:sym typeface="Helvetica Light"/>
              </a:defRPr>
            </a:lvl4pPr>
            <a:lvl5pPr marL="0" indent="914400" algn="ctr">
              <a:lnSpc>
                <a:spcPct val="100000"/>
              </a:lnSpc>
              <a:buSzTx/>
              <a:buNone/>
              <a:defRPr sz="4400">
                <a:latin typeface="+mn-lt"/>
                <a:ea typeface="+mn-ea"/>
                <a:cs typeface="+mn-cs"/>
                <a:sym typeface="Helvetica Light"/>
              </a:defRPr>
            </a:lvl5pPr>
          </a:lstStyle>
          <a:p>
            <a:pPr/>
            <a:r>
              <a:t>內文層級一</a:t>
            </a:r>
          </a:p>
          <a:p>
            <a:pPr lvl="1"/>
            <a:r>
              <a:t>內文層級二</a:t>
            </a:r>
          </a:p>
          <a:p>
            <a:pPr lvl="2"/>
            <a:r>
              <a:t>內文層級三</a:t>
            </a:r>
          </a:p>
          <a:p>
            <a:pPr lvl="3"/>
            <a:r>
              <a:t>內文層級四</a:t>
            </a:r>
          </a:p>
          <a:p>
            <a:pPr lvl="4"/>
            <a:r>
              <a:t>內文層級五</a:t>
            </a:r>
          </a:p>
        </p:txBody>
      </p:sp>
      <p:sp>
        <p:nvSpPr>
          <p:cNvPr id="23"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Default 拷貝 2">
    <p:spTree>
      <p:nvGrpSpPr>
        <p:cNvPr id="1" name=""/>
        <p:cNvGrpSpPr/>
        <p:nvPr/>
      </p:nvGrpSpPr>
      <p:grpSpPr>
        <a:xfrm>
          <a:off x="0" y="0"/>
          <a:ext cx="0" cy="0"/>
          <a:chOff x="0" y="0"/>
          <a:chExt cx="0" cy="0"/>
        </a:xfrm>
      </p:grpSpPr>
      <p:sp>
        <p:nvSpPr>
          <p:cNvPr id="189" name="矩形"/>
          <p:cNvSpPr/>
          <p:nvPr/>
        </p:nvSpPr>
        <p:spPr>
          <a:xfrm>
            <a:off x="23288625" y="11853862"/>
            <a:ext cx="196850" cy="1270001"/>
          </a:xfrm>
          <a:prstGeom prst="rect">
            <a:avLst/>
          </a:prstGeom>
          <a:solidFill>
            <a:srgbClr val="EC6C23"/>
          </a:solidFill>
          <a:ln w="12700">
            <a:miter lim="400000"/>
          </a:ln>
        </p:spPr>
        <p:txBody>
          <a:bodyPr lIns="50800" tIns="50800" rIns="50800" bIns="50800" anchor="ctr"/>
          <a:lstStyle/>
          <a:p>
            <a:pPr algn="l" defTabSz="914400">
              <a:defRPr sz="3200">
                <a:solidFill>
                  <a:srgbClr val="FFFFFF"/>
                </a:solidFill>
              </a:defRPr>
            </a:pPr>
          </a:p>
        </p:txBody>
      </p:sp>
      <p:pic>
        <p:nvPicPr>
          <p:cNvPr id="190" name="QNAP_LOGO_K70.png" descr="QNAP_LOGO_K70.png"/>
          <p:cNvPicPr>
            <a:picLocks noChangeAspect="1"/>
          </p:cNvPicPr>
          <p:nvPr/>
        </p:nvPicPr>
        <p:blipFill>
          <a:blip r:embed="rId2">
            <a:extLst/>
          </a:blip>
          <a:stretch>
            <a:fillRect/>
          </a:stretch>
        </p:blipFill>
        <p:spPr>
          <a:xfrm>
            <a:off x="19745325" y="12209462"/>
            <a:ext cx="3281363" cy="558801"/>
          </a:xfrm>
          <a:prstGeom prst="rect">
            <a:avLst/>
          </a:prstGeom>
          <a:ln w="12700">
            <a:miter lim="400000"/>
          </a:ln>
        </p:spPr>
      </p:pic>
      <p:sp>
        <p:nvSpPr>
          <p:cNvPr id="191" name="矩形"/>
          <p:cNvSpPr/>
          <p:nvPr/>
        </p:nvSpPr>
        <p:spPr>
          <a:xfrm>
            <a:off x="2214623" y="1888775"/>
            <a:ext cx="10926872" cy="10667774"/>
          </a:xfrm>
          <a:prstGeom prst="rect">
            <a:avLst/>
          </a:prstGeom>
          <a:solidFill>
            <a:srgbClr val="EC6C23"/>
          </a:solidFill>
          <a:ln w="12700">
            <a:miter lim="400000"/>
          </a:ln>
        </p:spPr>
        <p:txBody>
          <a:bodyPr lIns="50800" tIns="50800" rIns="50800" bIns="50800" anchor="ctr"/>
          <a:lstStyle/>
          <a:p>
            <a:pPr>
              <a:defRPr sz="3200">
                <a:solidFill>
                  <a:srgbClr val="FFFFFF"/>
                </a:solidFill>
              </a:defRPr>
            </a:pPr>
          </a:p>
        </p:txBody>
      </p:sp>
      <p:sp>
        <p:nvSpPr>
          <p:cNvPr id="192" name="幻燈片編號"/>
          <p:cNvSpPr txBox="1"/>
          <p:nvPr>
            <p:ph type="sldNum" sz="quarter" idx="2"/>
          </p:nvPr>
        </p:nvSpPr>
        <p:spPr>
          <a:xfrm>
            <a:off x="11539537" y="13081000"/>
            <a:ext cx="419101" cy="457200"/>
          </a:xfrm>
          <a:prstGeom prst="rect">
            <a:avLst/>
          </a:prstGeom>
        </p:spPr>
        <p:txBody>
          <a:bodyPr/>
          <a:lstStyle>
            <a:lvl1pPr algn="r" defTabSz="914400">
              <a:lnSpc>
                <a:spcPct val="80000"/>
              </a:lnSpc>
              <a:defRPr>
                <a:solidFill>
                  <a:srgbClr val="EC6C23"/>
                </a:solidFill>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Default 拷貝">
    <p:spTree>
      <p:nvGrpSpPr>
        <p:cNvPr id="1" name=""/>
        <p:cNvGrpSpPr/>
        <p:nvPr/>
      </p:nvGrpSpPr>
      <p:grpSpPr>
        <a:xfrm>
          <a:off x="0" y="0"/>
          <a:ext cx="0" cy="0"/>
          <a:chOff x="0" y="0"/>
          <a:chExt cx="0" cy="0"/>
        </a:xfrm>
      </p:grpSpPr>
      <p:sp>
        <p:nvSpPr>
          <p:cNvPr id="199" name="矩形"/>
          <p:cNvSpPr/>
          <p:nvPr/>
        </p:nvSpPr>
        <p:spPr>
          <a:xfrm>
            <a:off x="23288625" y="11853862"/>
            <a:ext cx="196850" cy="1270001"/>
          </a:xfrm>
          <a:prstGeom prst="rect">
            <a:avLst/>
          </a:prstGeom>
          <a:solidFill>
            <a:srgbClr val="EC6C23"/>
          </a:solidFill>
          <a:ln w="12700">
            <a:miter lim="400000"/>
          </a:ln>
        </p:spPr>
        <p:txBody>
          <a:bodyPr lIns="50800" tIns="50800" rIns="50800" bIns="50800" anchor="ctr"/>
          <a:lstStyle/>
          <a:p>
            <a:pPr algn="l" defTabSz="914400">
              <a:defRPr sz="3200">
                <a:solidFill>
                  <a:srgbClr val="FFFFFF"/>
                </a:solidFill>
              </a:defRPr>
            </a:pPr>
          </a:p>
        </p:txBody>
      </p:sp>
      <p:sp>
        <p:nvSpPr>
          <p:cNvPr id="200" name="矩形"/>
          <p:cNvSpPr/>
          <p:nvPr/>
        </p:nvSpPr>
        <p:spPr>
          <a:xfrm>
            <a:off x="261394" y="0"/>
            <a:ext cx="10290090" cy="13716001"/>
          </a:xfrm>
          <a:prstGeom prst="rect">
            <a:avLst/>
          </a:prstGeom>
          <a:solidFill>
            <a:srgbClr val="53585F"/>
          </a:solidFill>
          <a:ln w="12700">
            <a:miter lim="400000"/>
          </a:ln>
        </p:spPr>
        <p:txBody>
          <a:bodyPr lIns="50800" tIns="50800" rIns="50800" bIns="50800" anchor="ctr"/>
          <a:lstStyle/>
          <a:p>
            <a:pPr>
              <a:defRPr sz="3200">
                <a:solidFill>
                  <a:srgbClr val="FFFFFF"/>
                </a:solidFill>
              </a:defRPr>
            </a:pPr>
          </a:p>
        </p:txBody>
      </p:sp>
      <p:pic>
        <p:nvPicPr>
          <p:cNvPr id="201" name="QNAP_LOGO_K70.png" descr="QNAP_LOGO_K70.png"/>
          <p:cNvPicPr>
            <a:picLocks noChangeAspect="1"/>
          </p:cNvPicPr>
          <p:nvPr/>
        </p:nvPicPr>
        <p:blipFill>
          <a:blip r:embed="rId2">
            <a:extLst/>
          </a:blip>
          <a:stretch>
            <a:fillRect/>
          </a:stretch>
        </p:blipFill>
        <p:spPr>
          <a:xfrm>
            <a:off x="19745325" y="12209462"/>
            <a:ext cx="3281363" cy="558801"/>
          </a:xfrm>
          <a:prstGeom prst="rect">
            <a:avLst/>
          </a:prstGeom>
          <a:ln w="12700">
            <a:miter lim="400000"/>
          </a:ln>
        </p:spPr>
      </p:pic>
      <p:sp>
        <p:nvSpPr>
          <p:cNvPr id="202" name="矩形"/>
          <p:cNvSpPr/>
          <p:nvPr/>
        </p:nvSpPr>
        <p:spPr>
          <a:xfrm>
            <a:off x="4474" y="-2"/>
            <a:ext cx="10290089" cy="13716001"/>
          </a:xfrm>
          <a:prstGeom prst="rect">
            <a:avLst/>
          </a:prstGeom>
          <a:solidFill>
            <a:srgbClr val="EC6C23"/>
          </a:solidFill>
          <a:ln w="12700">
            <a:miter lim="400000"/>
          </a:ln>
        </p:spPr>
        <p:txBody>
          <a:bodyPr lIns="50800" tIns="50800" rIns="50800" bIns="50800" anchor="ctr"/>
          <a:lstStyle/>
          <a:p>
            <a:pPr>
              <a:defRPr sz="3200">
                <a:solidFill>
                  <a:srgbClr val="FFFFFF"/>
                </a:solidFill>
              </a:defRPr>
            </a:pPr>
          </a:p>
        </p:txBody>
      </p:sp>
      <p:sp>
        <p:nvSpPr>
          <p:cNvPr id="203" name="幻燈片編號"/>
          <p:cNvSpPr txBox="1"/>
          <p:nvPr>
            <p:ph type="sldNum" sz="quarter" idx="2"/>
          </p:nvPr>
        </p:nvSpPr>
        <p:spPr>
          <a:xfrm>
            <a:off x="11539537" y="13081000"/>
            <a:ext cx="419101" cy="457200"/>
          </a:xfrm>
          <a:prstGeom prst="rect">
            <a:avLst/>
          </a:prstGeom>
        </p:spPr>
        <p:txBody>
          <a:bodyPr/>
          <a:lstStyle>
            <a:lvl1pPr algn="r" defTabSz="914400">
              <a:lnSpc>
                <a:spcPct val="80000"/>
              </a:lnSpc>
              <a:defRPr>
                <a:solidFill>
                  <a:srgbClr val="EC6C23"/>
                </a:solidFill>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兩格">
    <p:spTree>
      <p:nvGrpSpPr>
        <p:cNvPr id="1" name=""/>
        <p:cNvGrpSpPr/>
        <p:nvPr/>
      </p:nvGrpSpPr>
      <p:grpSpPr>
        <a:xfrm>
          <a:off x="0" y="0"/>
          <a:ext cx="0" cy="0"/>
          <a:chOff x="0" y="0"/>
          <a:chExt cx="0" cy="0"/>
        </a:xfrm>
      </p:grpSpPr>
      <p:sp>
        <p:nvSpPr>
          <p:cNvPr id="210" name="矩形"/>
          <p:cNvSpPr/>
          <p:nvPr/>
        </p:nvSpPr>
        <p:spPr>
          <a:xfrm>
            <a:off x="23288625" y="11853862"/>
            <a:ext cx="196850" cy="1270001"/>
          </a:xfrm>
          <a:prstGeom prst="rect">
            <a:avLst/>
          </a:prstGeom>
          <a:solidFill>
            <a:srgbClr val="EC6C23"/>
          </a:solidFill>
          <a:ln w="12700">
            <a:miter lim="400000"/>
          </a:ln>
        </p:spPr>
        <p:txBody>
          <a:bodyPr lIns="50800" tIns="50800" rIns="50800" bIns="50800" anchor="ctr"/>
          <a:lstStyle/>
          <a:p>
            <a:pPr algn="l" defTabSz="914400">
              <a:defRPr sz="3200">
                <a:solidFill>
                  <a:srgbClr val="FFFFFF"/>
                </a:solidFill>
              </a:defRPr>
            </a:pPr>
          </a:p>
        </p:txBody>
      </p:sp>
      <p:pic>
        <p:nvPicPr>
          <p:cNvPr id="211" name="QNAP_LOGO_K70.png" descr="QNAP_LOGO_K70.png"/>
          <p:cNvPicPr>
            <a:picLocks noChangeAspect="1"/>
          </p:cNvPicPr>
          <p:nvPr/>
        </p:nvPicPr>
        <p:blipFill>
          <a:blip r:embed="rId2">
            <a:extLst/>
          </a:blip>
          <a:stretch>
            <a:fillRect/>
          </a:stretch>
        </p:blipFill>
        <p:spPr>
          <a:xfrm>
            <a:off x="19745325" y="12209462"/>
            <a:ext cx="3281363" cy="558801"/>
          </a:xfrm>
          <a:prstGeom prst="rect">
            <a:avLst/>
          </a:prstGeom>
          <a:ln w="12700">
            <a:miter lim="400000"/>
          </a:ln>
        </p:spPr>
      </p:pic>
      <p:sp>
        <p:nvSpPr>
          <p:cNvPr id="212" name="矩形"/>
          <p:cNvSpPr/>
          <p:nvPr/>
        </p:nvSpPr>
        <p:spPr>
          <a:xfrm>
            <a:off x="-25806" y="-3757"/>
            <a:ext cx="2224340" cy="13723514"/>
          </a:xfrm>
          <a:prstGeom prst="rect">
            <a:avLst/>
          </a:prstGeom>
          <a:solidFill>
            <a:srgbClr val="EC6C23"/>
          </a:solidFill>
          <a:ln w="12700">
            <a:miter lim="400000"/>
          </a:ln>
        </p:spPr>
        <p:txBody>
          <a:bodyPr lIns="50800" tIns="50800" rIns="50800" bIns="50800" anchor="ctr"/>
          <a:lstStyle/>
          <a:p>
            <a:pPr>
              <a:defRPr sz="3200">
                <a:solidFill>
                  <a:srgbClr val="FFFFFF"/>
                </a:solidFill>
              </a:defRPr>
            </a:pPr>
          </a:p>
        </p:txBody>
      </p:sp>
      <p:sp>
        <p:nvSpPr>
          <p:cNvPr id="213" name="矩形"/>
          <p:cNvSpPr/>
          <p:nvPr/>
        </p:nvSpPr>
        <p:spPr>
          <a:xfrm>
            <a:off x="13705240" y="2007209"/>
            <a:ext cx="8890001" cy="7804324"/>
          </a:xfrm>
          <a:prstGeom prst="rect">
            <a:avLst/>
          </a:prstGeom>
          <a:solidFill>
            <a:srgbClr val="DCDEE0">
              <a:alpha val="50000"/>
            </a:srgbClr>
          </a:solidFill>
          <a:ln w="12700">
            <a:miter lim="400000"/>
          </a:ln>
        </p:spPr>
        <p:txBody>
          <a:bodyPr lIns="50800" tIns="50800" rIns="50800" bIns="50800" anchor="ctr"/>
          <a:lstStyle/>
          <a:p>
            <a:pPr>
              <a:defRPr sz="3200">
                <a:solidFill>
                  <a:srgbClr val="FFFFFF"/>
                </a:solidFill>
              </a:defRPr>
            </a:pPr>
          </a:p>
        </p:txBody>
      </p:sp>
      <p:sp>
        <p:nvSpPr>
          <p:cNvPr id="214" name="矩形"/>
          <p:cNvSpPr/>
          <p:nvPr/>
        </p:nvSpPr>
        <p:spPr>
          <a:xfrm>
            <a:off x="13705240" y="9803813"/>
            <a:ext cx="8890001" cy="1651001"/>
          </a:xfrm>
          <a:prstGeom prst="rect">
            <a:avLst/>
          </a:prstGeom>
          <a:solidFill>
            <a:srgbClr val="EC6C23">
              <a:alpha val="50000"/>
            </a:srgbClr>
          </a:solidFill>
          <a:ln w="12700">
            <a:miter lim="400000"/>
          </a:ln>
        </p:spPr>
        <p:txBody>
          <a:bodyPr lIns="50800" tIns="50800" rIns="50800" bIns="50800" anchor="ctr"/>
          <a:lstStyle/>
          <a:p>
            <a:pPr>
              <a:defRPr sz="3200">
                <a:solidFill>
                  <a:srgbClr val="FFFFFF"/>
                </a:solidFill>
              </a:defRPr>
            </a:pPr>
          </a:p>
        </p:txBody>
      </p:sp>
      <p:sp>
        <p:nvSpPr>
          <p:cNvPr id="215" name="矩形"/>
          <p:cNvSpPr/>
          <p:nvPr/>
        </p:nvSpPr>
        <p:spPr>
          <a:xfrm>
            <a:off x="3506887" y="2007209"/>
            <a:ext cx="8890001" cy="7804324"/>
          </a:xfrm>
          <a:prstGeom prst="rect">
            <a:avLst/>
          </a:prstGeom>
          <a:solidFill>
            <a:srgbClr val="DCDEE0">
              <a:alpha val="50000"/>
            </a:srgbClr>
          </a:solidFill>
          <a:ln w="12700">
            <a:miter lim="400000"/>
          </a:ln>
        </p:spPr>
        <p:txBody>
          <a:bodyPr lIns="50800" tIns="50800" rIns="50800" bIns="50800" anchor="ctr"/>
          <a:lstStyle/>
          <a:p>
            <a:pPr>
              <a:defRPr sz="3200">
                <a:solidFill>
                  <a:srgbClr val="FFFFFF"/>
                </a:solidFill>
              </a:defRPr>
            </a:pPr>
          </a:p>
        </p:txBody>
      </p:sp>
      <p:sp>
        <p:nvSpPr>
          <p:cNvPr id="216" name="矩形"/>
          <p:cNvSpPr/>
          <p:nvPr/>
        </p:nvSpPr>
        <p:spPr>
          <a:xfrm>
            <a:off x="3506887" y="9803813"/>
            <a:ext cx="8890001" cy="1651001"/>
          </a:xfrm>
          <a:prstGeom prst="rect">
            <a:avLst/>
          </a:prstGeom>
          <a:solidFill>
            <a:srgbClr val="EC6C23">
              <a:alpha val="50000"/>
            </a:srgbClr>
          </a:solidFill>
          <a:ln w="12700">
            <a:miter lim="400000"/>
          </a:ln>
        </p:spPr>
        <p:txBody>
          <a:bodyPr lIns="50800" tIns="50800" rIns="50800" bIns="50800" anchor="ctr"/>
          <a:lstStyle/>
          <a:p>
            <a:pPr>
              <a:defRPr sz="3200">
                <a:solidFill>
                  <a:srgbClr val="FFFFFF"/>
                </a:solidFill>
              </a:defRPr>
            </a:pPr>
          </a:p>
        </p:txBody>
      </p:sp>
      <p:sp>
        <p:nvSpPr>
          <p:cNvPr id="217" name="幻燈片編號"/>
          <p:cNvSpPr txBox="1"/>
          <p:nvPr>
            <p:ph type="sldNum" sz="quarter" idx="2"/>
          </p:nvPr>
        </p:nvSpPr>
        <p:spPr>
          <a:xfrm>
            <a:off x="11539537" y="13081000"/>
            <a:ext cx="419101" cy="457200"/>
          </a:xfrm>
          <a:prstGeom prst="rect">
            <a:avLst/>
          </a:prstGeom>
        </p:spPr>
        <p:txBody>
          <a:bodyPr/>
          <a:lstStyle>
            <a:lvl1pPr algn="r" defTabSz="914400">
              <a:lnSpc>
                <a:spcPct val="80000"/>
              </a:lnSpc>
              <a:defRPr>
                <a:solidFill>
                  <a:srgbClr val="EC6C23"/>
                </a:solidFill>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三格">
    <p:spTree>
      <p:nvGrpSpPr>
        <p:cNvPr id="1" name=""/>
        <p:cNvGrpSpPr/>
        <p:nvPr/>
      </p:nvGrpSpPr>
      <p:grpSpPr>
        <a:xfrm>
          <a:off x="0" y="0"/>
          <a:ext cx="0" cy="0"/>
          <a:chOff x="0" y="0"/>
          <a:chExt cx="0" cy="0"/>
        </a:xfrm>
      </p:grpSpPr>
      <p:sp>
        <p:nvSpPr>
          <p:cNvPr id="224" name="矩形"/>
          <p:cNvSpPr/>
          <p:nvPr/>
        </p:nvSpPr>
        <p:spPr>
          <a:xfrm>
            <a:off x="23288625" y="11853862"/>
            <a:ext cx="196850" cy="1270001"/>
          </a:xfrm>
          <a:prstGeom prst="rect">
            <a:avLst/>
          </a:prstGeom>
          <a:solidFill>
            <a:srgbClr val="EC6C23"/>
          </a:solidFill>
          <a:ln w="12700">
            <a:miter lim="400000"/>
          </a:ln>
        </p:spPr>
        <p:txBody>
          <a:bodyPr lIns="50800" tIns="50800" rIns="50800" bIns="50800" anchor="ctr"/>
          <a:lstStyle/>
          <a:p>
            <a:pPr algn="l" defTabSz="914400">
              <a:defRPr sz="3200">
                <a:solidFill>
                  <a:srgbClr val="FFFFFF"/>
                </a:solidFill>
              </a:defRPr>
            </a:pPr>
          </a:p>
        </p:txBody>
      </p:sp>
      <p:pic>
        <p:nvPicPr>
          <p:cNvPr id="225" name="QNAP_LOGO_K70.png" descr="QNAP_LOGO_K70.png"/>
          <p:cNvPicPr>
            <a:picLocks noChangeAspect="1"/>
          </p:cNvPicPr>
          <p:nvPr/>
        </p:nvPicPr>
        <p:blipFill>
          <a:blip r:embed="rId2">
            <a:extLst/>
          </a:blip>
          <a:stretch>
            <a:fillRect/>
          </a:stretch>
        </p:blipFill>
        <p:spPr>
          <a:xfrm>
            <a:off x="19745325" y="12209462"/>
            <a:ext cx="3281363" cy="558801"/>
          </a:xfrm>
          <a:prstGeom prst="rect">
            <a:avLst/>
          </a:prstGeom>
          <a:ln w="12700">
            <a:miter lim="400000"/>
          </a:ln>
        </p:spPr>
      </p:pic>
      <p:sp>
        <p:nvSpPr>
          <p:cNvPr id="226" name="矩形"/>
          <p:cNvSpPr/>
          <p:nvPr/>
        </p:nvSpPr>
        <p:spPr>
          <a:xfrm>
            <a:off x="-25806" y="-3757"/>
            <a:ext cx="2224340" cy="13723514"/>
          </a:xfrm>
          <a:prstGeom prst="rect">
            <a:avLst/>
          </a:prstGeom>
          <a:solidFill>
            <a:srgbClr val="EC6C23"/>
          </a:solidFill>
          <a:ln w="12700">
            <a:miter lim="400000"/>
          </a:ln>
        </p:spPr>
        <p:txBody>
          <a:bodyPr lIns="50800" tIns="50800" rIns="50800" bIns="50800" anchor="ctr"/>
          <a:lstStyle/>
          <a:p>
            <a:pPr>
              <a:defRPr sz="3200">
                <a:solidFill>
                  <a:srgbClr val="FFFFFF"/>
                </a:solidFill>
              </a:defRPr>
            </a:pPr>
          </a:p>
        </p:txBody>
      </p:sp>
      <p:sp>
        <p:nvSpPr>
          <p:cNvPr id="227" name="矩形"/>
          <p:cNvSpPr/>
          <p:nvPr/>
        </p:nvSpPr>
        <p:spPr>
          <a:xfrm>
            <a:off x="10313637" y="1926488"/>
            <a:ext cx="5985197" cy="7859844"/>
          </a:xfrm>
          <a:prstGeom prst="rect">
            <a:avLst/>
          </a:prstGeom>
          <a:solidFill>
            <a:srgbClr val="DCDEE0">
              <a:alpha val="50000"/>
            </a:srgbClr>
          </a:solidFill>
          <a:ln w="12700">
            <a:miter lim="400000"/>
          </a:ln>
        </p:spPr>
        <p:txBody>
          <a:bodyPr lIns="50800" tIns="50800" rIns="50800" bIns="50800" anchor="ctr"/>
          <a:lstStyle/>
          <a:p>
            <a:pPr>
              <a:defRPr sz="3200">
                <a:solidFill>
                  <a:srgbClr val="FFFFFF"/>
                </a:solidFill>
              </a:defRPr>
            </a:pPr>
          </a:p>
        </p:txBody>
      </p:sp>
      <p:sp>
        <p:nvSpPr>
          <p:cNvPr id="228" name="矩形"/>
          <p:cNvSpPr/>
          <p:nvPr/>
        </p:nvSpPr>
        <p:spPr>
          <a:xfrm>
            <a:off x="10313637" y="9778557"/>
            <a:ext cx="5985197" cy="1662746"/>
          </a:xfrm>
          <a:prstGeom prst="rect">
            <a:avLst/>
          </a:prstGeom>
          <a:solidFill>
            <a:srgbClr val="EC6C23">
              <a:alpha val="50000"/>
            </a:srgbClr>
          </a:solidFill>
          <a:ln w="12700">
            <a:miter lim="400000"/>
          </a:ln>
        </p:spPr>
        <p:txBody>
          <a:bodyPr lIns="50800" tIns="50800" rIns="50800" bIns="50800" anchor="ctr"/>
          <a:lstStyle/>
          <a:p>
            <a:pPr>
              <a:defRPr sz="3200">
                <a:solidFill>
                  <a:srgbClr val="FFFFFF"/>
                </a:solidFill>
              </a:defRPr>
            </a:pPr>
          </a:p>
        </p:txBody>
      </p:sp>
      <p:sp>
        <p:nvSpPr>
          <p:cNvPr id="229" name="矩形"/>
          <p:cNvSpPr/>
          <p:nvPr/>
        </p:nvSpPr>
        <p:spPr>
          <a:xfrm>
            <a:off x="3213861" y="1926488"/>
            <a:ext cx="5985196" cy="7859844"/>
          </a:xfrm>
          <a:prstGeom prst="rect">
            <a:avLst/>
          </a:prstGeom>
          <a:solidFill>
            <a:srgbClr val="DCDEE0">
              <a:alpha val="50000"/>
            </a:srgbClr>
          </a:solidFill>
          <a:ln w="12700">
            <a:miter lim="400000"/>
          </a:ln>
        </p:spPr>
        <p:txBody>
          <a:bodyPr lIns="50800" tIns="50800" rIns="50800" bIns="50800" anchor="ctr"/>
          <a:lstStyle/>
          <a:p>
            <a:pPr>
              <a:defRPr sz="3200">
                <a:solidFill>
                  <a:srgbClr val="FFFFFF"/>
                </a:solidFill>
              </a:defRPr>
            </a:pPr>
          </a:p>
        </p:txBody>
      </p:sp>
      <p:sp>
        <p:nvSpPr>
          <p:cNvPr id="230" name="矩形"/>
          <p:cNvSpPr/>
          <p:nvPr/>
        </p:nvSpPr>
        <p:spPr>
          <a:xfrm>
            <a:off x="3213861" y="9778557"/>
            <a:ext cx="5985196" cy="1662746"/>
          </a:xfrm>
          <a:prstGeom prst="rect">
            <a:avLst/>
          </a:prstGeom>
          <a:solidFill>
            <a:srgbClr val="EC6C23">
              <a:alpha val="50000"/>
            </a:srgbClr>
          </a:solidFill>
          <a:ln w="12700">
            <a:miter lim="400000"/>
          </a:ln>
        </p:spPr>
        <p:txBody>
          <a:bodyPr lIns="50800" tIns="50800" rIns="50800" bIns="50800" anchor="ctr"/>
          <a:lstStyle/>
          <a:p>
            <a:pPr>
              <a:defRPr sz="3200">
                <a:solidFill>
                  <a:srgbClr val="FFFFFF"/>
                </a:solidFill>
              </a:defRPr>
            </a:pPr>
          </a:p>
        </p:txBody>
      </p:sp>
      <p:sp>
        <p:nvSpPr>
          <p:cNvPr id="231" name="矩形"/>
          <p:cNvSpPr/>
          <p:nvPr/>
        </p:nvSpPr>
        <p:spPr>
          <a:xfrm>
            <a:off x="17413414" y="1926488"/>
            <a:ext cx="5985197" cy="7859844"/>
          </a:xfrm>
          <a:prstGeom prst="rect">
            <a:avLst/>
          </a:prstGeom>
          <a:solidFill>
            <a:srgbClr val="DCDEE0">
              <a:alpha val="50000"/>
            </a:srgbClr>
          </a:solidFill>
          <a:ln w="12700">
            <a:miter lim="400000"/>
          </a:ln>
        </p:spPr>
        <p:txBody>
          <a:bodyPr lIns="50800" tIns="50800" rIns="50800" bIns="50800" anchor="ctr"/>
          <a:lstStyle/>
          <a:p>
            <a:pPr>
              <a:defRPr sz="3200">
                <a:solidFill>
                  <a:srgbClr val="FFFFFF"/>
                </a:solidFill>
              </a:defRPr>
            </a:pPr>
          </a:p>
        </p:txBody>
      </p:sp>
      <p:sp>
        <p:nvSpPr>
          <p:cNvPr id="232" name="矩形"/>
          <p:cNvSpPr/>
          <p:nvPr/>
        </p:nvSpPr>
        <p:spPr>
          <a:xfrm>
            <a:off x="17413414" y="9778557"/>
            <a:ext cx="5985197" cy="1662746"/>
          </a:xfrm>
          <a:prstGeom prst="rect">
            <a:avLst/>
          </a:prstGeom>
          <a:solidFill>
            <a:srgbClr val="EC6C23">
              <a:alpha val="50000"/>
            </a:srgbClr>
          </a:solidFill>
          <a:ln w="12700">
            <a:miter lim="400000"/>
          </a:ln>
        </p:spPr>
        <p:txBody>
          <a:bodyPr lIns="50800" tIns="50800" rIns="50800" bIns="50800" anchor="ctr"/>
          <a:lstStyle/>
          <a:p>
            <a:pPr>
              <a:defRPr sz="3200">
                <a:solidFill>
                  <a:srgbClr val="FFFFFF"/>
                </a:solidFill>
              </a:defRPr>
            </a:pPr>
          </a:p>
        </p:txBody>
      </p:sp>
      <p:sp>
        <p:nvSpPr>
          <p:cNvPr id="233" name="幻燈片編號"/>
          <p:cNvSpPr txBox="1"/>
          <p:nvPr>
            <p:ph type="sldNum" sz="quarter" idx="2"/>
          </p:nvPr>
        </p:nvSpPr>
        <p:spPr>
          <a:xfrm>
            <a:off x="11539537" y="13081000"/>
            <a:ext cx="419101" cy="457200"/>
          </a:xfrm>
          <a:prstGeom prst="rect">
            <a:avLst/>
          </a:prstGeom>
        </p:spPr>
        <p:txBody>
          <a:bodyPr/>
          <a:lstStyle>
            <a:lvl1pPr algn="r" defTabSz="914400">
              <a:lnSpc>
                <a:spcPct val="80000"/>
              </a:lnSpc>
              <a:defRPr>
                <a:solidFill>
                  <a:srgbClr val="EC6C23"/>
                </a:solidFill>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240" name="矩形"/>
          <p:cNvSpPr/>
          <p:nvPr/>
        </p:nvSpPr>
        <p:spPr>
          <a:xfrm>
            <a:off x="23288625" y="11853862"/>
            <a:ext cx="196850" cy="1270001"/>
          </a:xfrm>
          <a:prstGeom prst="rect">
            <a:avLst/>
          </a:prstGeom>
          <a:solidFill>
            <a:srgbClr val="EC6C23"/>
          </a:solidFill>
          <a:ln w="12700">
            <a:miter lim="400000"/>
          </a:ln>
        </p:spPr>
        <p:txBody>
          <a:bodyPr lIns="50800" tIns="50800" rIns="50800" bIns="50800" anchor="ctr"/>
          <a:lstStyle/>
          <a:p>
            <a:pPr algn="l" defTabSz="914400">
              <a:defRPr sz="3200">
                <a:solidFill>
                  <a:srgbClr val="FFFFFF"/>
                </a:solidFill>
              </a:defRPr>
            </a:pPr>
          </a:p>
        </p:txBody>
      </p:sp>
      <p:pic>
        <p:nvPicPr>
          <p:cNvPr id="241" name="QNAP_LOGO_K70.png" descr="QNAP_LOGO_K70.png"/>
          <p:cNvPicPr>
            <a:picLocks noChangeAspect="1"/>
          </p:cNvPicPr>
          <p:nvPr/>
        </p:nvPicPr>
        <p:blipFill>
          <a:blip r:embed="rId2">
            <a:extLst/>
          </a:blip>
          <a:stretch>
            <a:fillRect/>
          </a:stretch>
        </p:blipFill>
        <p:spPr>
          <a:xfrm>
            <a:off x="19745325" y="12209462"/>
            <a:ext cx="3281363" cy="558801"/>
          </a:xfrm>
          <a:prstGeom prst="rect">
            <a:avLst/>
          </a:prstGeom>
          <a:ln w="12700">
            <a:miter lim="400000"/>
          </a:ln>
        </p:spPr>
      </p:pic>
      <p:sp>
        <p:nvSpPr>
          <p:cNvPr id="242" name="幻燈片編號"/>
          <p:cNvSpPr txBox="1"/>
          <p:nvPr>
            <p:ph type="sldNum" sz="quarter" idx="2"/>
          </p:nvPr>
        </p:nvSpPr>
        <p:spPr>
          <a:xfrm>
            <a:off x="11539537" y="13081000"/>
            <a:ext cx="419101" cy="457200"/>
          </a:xfrm>
          <a:prstGeom prst="rect">
            <a:avLst/>
          </a:prstGeom>
        </p:spPr>
        <p:txBody>
          <a:bodyPr/>
          <a:lstStyle>
            <a:lvl1pPr algn="r" defTabSz="914400">
              <a:lnSpc>
                <a:spcPct val="80000"/>
              </a:lnSpc>
              <a:defRPr>
                <a:solidFill>
                  <a:srgbClr val="EC6C23"/>
                </a:solidFill>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Default 拷貝 1">
    <p:spTree>
      <p:nvGrpSpPr>
        <p:cNvPr id="1" name=""/>
        <p:cNvGrpSpPr/>
        <p:nvPr/>
      </p:nvGrpSpPr>
      <p:grpSpPr>
        <a:xfrm>
          <a:off x="0" y="0"/>
          <a:ext cx="0" cy="0"/>
          <a:chOff x="0" y="0"/>
          <a:chExt cx="0" cy="0"/>
        </a:xfrm>
      </p:grpSpPr>
      <p:sp>
        <p:nvSpPr>
          <p:cNvPr id="249" name="矩形"/>
          <p:cNvSpPr/>
          <p:nvPr/>
        </p:nvSpPr>
        <p:spPr>
          <a:xfrm>
            <a:off x="23288625" y="11853862"/>
            <a:ext cx="196850" cy="1270001"/>
          </a:xfrm>
          <a:prstGeom prst="rect">
            <a:avLst/>
          </a:prstGeom>
          <a:gradFill>
            <a:gsLst>
              <a:gs pos="0">
                <a:schemeClr val="accent4">
                  <a:hueOff val="495547"/>
                  <a:lumOff val="5161"/>
                </a:schemeClr>
              </a:gs>
              <a:gs pos="100000">
                <a:schemeClr val="accent4"/>
              </a:gs>
            </a:gsLst>
            <a:lin ang="5400000"/>
          </a:gradFill>
          <a:ln w="12700">
            <a:miter lim="400000"/>
          </a:ln>
        </p:spPr>
        <p:txBody>
          <a:bodyPr lIns="50800" tIns="50800" rIns="50800" bIns="50800" anchor="ctr"/>
          <a:lstStyle/>
          <a:p>
            <a:pPr algn="l" defTabSz="914400">
              <a:defRPr sz="3200">
                <a:solidFill>
                  <a:srgbClr val="FFFFFF"/>
                </a:solidFill>
              </a:defRPr>
            </a:pPr>
          </a:p>
        </p:txBody>
      </p:sp>
      <p:pic>
        <p:nvPicPr>
          <p:cNvPr id="250" name="QNAP_LOGO_K70.png" descr="QNAP_LOGO_K70.png"/>
          <p:cNvPicPr>
            <a:picLocks noChangeAspect="1"/>
          </p:cNvPicPr>
          <p:nvPr/>
        </p:nvPicPr>
        <p:blipFill>
          <a:blip r:embed="rId2">
            <a:extLst/>
          </a:blip>
          <a:stretch>
            <a:fillRect/>
          </a:stretch>
        </p:blipFill>
        <p:spPr>
          <a:xfrm>
            <a:off x="19745325" y="12209462"/>
            <a:ext cx="3281363" cy="558801"/>
          </a:xfrm>
          <a:prstGeom prst="rect">
            <a:avLst/>
          </a:prstGeom>
          <a:ln w="12700">
            <a:miter lim="400000"/>
          </a:ln>
        </p:spPr>
      </p:pic>
      <p:sp>
        <p:nvSpPr>
          <p:cNvPr id="251" name="矩形"/>
          <p:cNvSpPr/>
          <p:nvPr/>
        </p:nvSpPr>
        <p:spPr>
          <a:xfrm>
            <a:off x="-150124" y="-72983"/>
            <a:ext cx="7207314" cy="13963265"/>
          </a:xfrm>
          <a:prstGeom prst="rect">
            <a:avLst/>
          </a:prstGeom>
          <a:solidFill>
            <a:srgbClr val="DCDEE0"/>
          </a:solidFill>
          <a:ln w="12700">
            <a:miter lim="400000"/>
          </a:ln>
        </p:spPr>
        <p:txBody>
          <a:bodyPr lIns="50800" tIns="50800" rIns="50800" bIns="50800" anchor="ctr"/>
          <a:lstStyle/>
          <a:p>
            <a:pPr>
              <a:defRPr sz="3200">
                <a:solidFill>
                  <a:srgbClr val="FFFFFF"/>
                </a:solidFill>
              </a:defRPr>
            </a:pPr>
          </a:p>
        </p:txBody>
      </p:sp>
      <p:sp>
        <p:nvSpPr>
          <p:cNvPr id="252" name="矩形"/>
          <p:cNvSpPr/>
          <p:nvPr/>
        </p:nvSpPr>
        <p:spPr>
          <a:xfrm flipH="1" rot="21600000">
            <a:off x="2585840" y="4222900"/>
            <a:ext cx="196851" cy="1406526"/>
          </a:xfrm>
          <a:prstGeom prst="rect">
            <a:avLst/>
          </a:prstGeom>
          <a:gradFill>
            <a:gsLst>
              <a:gs pos="0">
                <a:schemeClr val="accent4">
                  <a:hueOff val="495547"/>
                  <a:lumOff val="5161"/>
                </a:schemeClr>
              </a:gs>
              <a:gs pos="100000">
                <a:schemeClr val="accent4"/>
              </a:gs>
            </a:gsLst>
            <a:lin ang="5400000"/>
          </a:gradFill>
          <a:ln w="12700">
            <a:miter lim="400000"/>
          </a:ln>
        </p:spPr>
        <p:txBody>
          <a:bodyPr lIns="50800" tIns="50800" rIns="50800" bIns="50800" anchor="ctr"/>
          <a:lstStyle/>
          <a:p>
            <a:pPr algn="l" defTabSz="914400">
              <a:defRPr sz="3200">
                <a:solidFill>
                  <a:srgbClr val="FFFFFF"/>
                </a:solidFill>
              </a:defRPr>
            </a:pPr>
          </a:p>
        </p:txBody>
      </p:sp>
      <p:sp>
        <p:nvSpPr>
          <p:cNvPr id="253" name="幻燈片編號"/>
          <p:cNvSpPr txBox="1"/>
          <p:nvPr>
            <p:ph type="sldNum" sz="quarter" idx="2"/>
          </p:nvPr>
        </p:nvSpPr>
        <p:spPr>
          <a:xfrm>
            <a:off x="11539537" y="13081000"/>
            <a:ext cx="419101" cy="457200"/>
          </a:xfrm>
          <a:prstGeom prst="rect">
            <a:avLst/>
          </a:prstGeom>
        </p:spPr>
        <p:txBody>
          <a:bodyPr/>
          <a:lstStyle>
            <a:lvl1pPr algn="r" defTabSz="914400">
              <a:lnSpc>
                <a:spcPct val="80000"/>
              </a:lnSpc>
              <a:defRPr>
                <a:solidFill>
                  <a:srgbClr val="EC6C23"/>
                </a:solidFill>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260" name="矩形"/>
          <p:cNvSpPr/>
          <p:nvPr/>
        </p:nvSpPr>
        <p:spPr>
          <a:xfrm>
            <a:off x="-526058" y="6883400"/>
            <a:ext cx="24947365" cy="7747596"/>
          </a:xfrm>
          <a:prstGeom prst="rect">
            <a:avLst/>
          </a:prstGeom>
          <a:solidFill>
            <a:srgbClr val="DCDEE0"/>
          </a:solidFill>
          <a:ln w="12700">
            <a:miter lim="400000"/>
          </a:ln>
        </p:spPr>
        <p:txBody>
          <a:bodyPr lIns="50800" tIns="50800" rIns="50800" bIns="50800" anchor="ctr"/>
          <a:lstStyle/>
          <a:p>
            <a:pPr>
              <a:defRPr sz="3200">
                <a:solidFill>
                  <a:srgbClr val="FFFFFF"/>
                </a:solidFill>
              </a:defRPr>
            </a:pPr>
          </a:p>
        </p:txBody>
      </p:sp>
      <p:sp>
        <p:nvSpPr>
          <p:cNvPr id="261" name="幻燈片編號"/>
          <p:cNvSpPr txBox="1"/>
          <p:nvPr>
            <p:ph type="sldNum" sz="quarter" idx="2"/>
          </p:nvPr>
        </p:nvSpPr>
        <p:spPr>
          <a:xfrm>
            <a:off x="11539537" y="13081000"/>
            <a:ext cx="419101" cy="457200"/>
          </a:xfrm>
          <a:prstGeom prst="rect">
            <a:avLst/>
          </a:prstGeom>
        </p:spPr>
        <p:txBody>
          <a:bodyPr/>
          <a:lstStyle>
            <a:lvl1pPr algn="r" defTabSz="914400">
              <a:lnSpc>
                <a:spcPct val="80000"/>
              </a:lnSpc>
              <a:defRPr>
                <a:solidFill>
                  <a:srgbClr val="EC6C23"/>
                </a:solidFill>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大標題 - 中央">
    <p:spTree>
      <p:nvGrpSpPr>
        <p:cNvPr id="1" name=""/>
        <p:cNvGrpSpPr/>
        <p:nvPr/>
      </p:nvGrpSpPr>
      <p:grpSpPr>
        <a:xfrm>
          <a:off x="0" y="0"/>
          <a:ext cx="0" cy="0"/>
          <a:chOff x="0" y="0"/>
          <a:chExt cx="0" cy="0"/>
        </a:xfrm>
      </p:grpSpPr>
      <p:sp>
        <p:nvSpPr>
          <p:cNvPr id="30" name="大標題文字"/>
          <p:cNvSpPr txBox="1"/>
          <p:nvPr>
            <p:ph type="title"/>
          </p:nvPr>
        </p:nvSpPr>
        <p:spPr>
          <a:xfrm>
            <a:off x="1778000" y="4533900"/>
            <a:ext cx="20828000" cy="4648200"/>
          </a:xfrm>
          <a:prstGeom prst="rect">
            <a:avLst/>
          </a:prstGeom>
        </p:spPr>
        <p:txBody>
          <a:bodyPr/>
          <a:lstStyle/>
          <a:p>
            <a:pPr/>
            <a:r>
              <a:t>大標題文字</a:t>
            </a:r>
          </a:p>
        </p:txBody>
      </p:sp>
      <p:sp>
        <p:nvSpPr>
          <p:cNvPr id="31"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照片 - 直式">
    <p:spTree>
      <p:nvGrpSpPr>
        <p:cNvPr id="1" name=""/>
        <p:cNvGrpSpPr/>
        <p:nvPr/>
      </p:nvGrpSpPr>
      <p:grpSpPr>
        <a:xfrm>
          <a:off x="0" y="0"/>
          <a:ext cx="0" cy="0"/>
          <a:chOff x="0" y="0"/>
          <a:chExt cx="0" cy="0"/>
        </a:xfrm>
      </p:grpSpPr>
      <p:sp>
        <p:nvSpPr>
          <p:cNvPr id="38" name="影像"/>
          <p:cNvSpPr/>
          <p:nvPr>
            <p:ph type="pic" sz="half" idx="13"/>
          </p:nvPr>
        </p:nvSpPr>
        <p:spPr>
          <a:xfrm>
            <a:off x="13165980" y="1104900"/>
            <a:ext cx="9525001" cy="11506200"/>
          </a:xfrm>
          <a:prstGeom prst="rect">
            <a:avLst/>
          </a:prstGeom>
        </p:spPr>
        <p:txBody>
          <a:bodyPr lIns="91439" tIns="45719" rIns="91439" bIns="45719" anchor="t">
            <a:noAutofit/>
          </a:bodyPr>
          <a:lstStyle/>
          <a:p>
            <a:pPr/>
          </a:p>
        </p:txBody>
      </p:sp>
      <p:sp>
        <p:nvSpPr>
          <p:cNvPr id="39" name="大標題文字"/>
          <p:cNvSpPr txBox="1"/>
          <p:nvPr>
            <p:ph type="title"/>
          </p:nvPr>
        </p:nvSpPr>
        <p:spPr>
          <a:xfrm>
            <a:off x="1651000" y="1104900"/>
            <a:ext cx="10223500" cy="5613400"/>
          </a:xfrm>
          <a:prstGeom prst="rect">
            <a:avLst/>
          </a:prstGeom>
        </p:spPr>
        <p:txBody>
          <a:bodyPr anchor="b"/>
          <a:lstStyle>
            <a:lvl1pPr>
              <a:defRPr sz="8400"/>
            </a:lvl1pPr>
          </a:lstStyle>
          <a:p>
            <a:pPr/>
            <a:r>
              <a:t>大標題文字</a:t>
            </a:r>
          </a:p>
        </p:txBody>
      </p:sp>
      <p:sp>
        <p:nvSpPr>
          <p:cNvPr id="40" name="內文層級一…"/>
          <p:cNvSpPr txBox="1"/>
          <p:nvPr>
            <p:ph type="body" sz="quarter" idx="1"/>
          </p:nvPr>
        </p:nvSpPr>
        <p:spPr>
          <a:xfrm>
            <a:off x="1651000" y="6845300"/>
            <a:ext cx="10223500" cy="5765800"/>
          </a:xfrm>
          <a:prstGeom prst="rect">
            <a:avLst/>
          </a:prstGeom>
        </p:spPr>
        <p:txBody>
          <a:bodyPr anchor="t"/>
          <a:lstStyle>
            <a:lvl1pPr marL="0" indent="0" algn="ctr">
              <a:lnSpc>
                <a:spcPct val="100000"/>
              </a:lnSpc>
              <a:buSzTx/>
              <a:buNone/>
              <a:defRPr sz="4400">
                <a:latin typeface="+mn-lt"/>
                <a:ea typeface="+mn-ea"/>
                <a:cs typeface="+mn-cs"/>
                <a:sym typeface="Helvetica Light"/>
              </a:defRPr>
            </a:lvl1pPr>
            <a:lvl2pPr marL="0" indent="228600" algn="ctr">
              <a:lnSpc>
                <a:spcPct val="100000"/>
              </a:lnSpc>
              <a:buSzTx/>
              <a:buNone/>
              <a:defRPr sz="4400">
                <a:latin typeface="+mn-lt"/>
                <a:ea typeface="+mn-ea"/>
                <a:cs typeface="+mn-cs"/>
                <a:sym typeface="Helvetica Light"/>
              </a:defRPr>
            </a:lvl2pPr>
            <a:lvl3pPr marL="0" indent="457200" algn="ctr">
              <a:lnSpc>
                <a:spcPct val="100000"/>
              </a:lnSpc>
              <a:buSzTx/>
              <a:buNone/>
              <a:defRPr sz="4400">
                <a:latin typeface="+mn-lt"/>
                <a:ea typeface="+mn-ea"/>
                <a:cs typeface="+mn-cs"/>
                <a:sym typeface="Helvetica Light"/>
              </a:defRPr>
            </a:lvl3pPr>
            <a:lvl4pPr marL="0" indent="685800" algn="ctr">
              <a:lnSpc>
                <a:spcPct val="100000"/>
              </a:lnSpc>
              <a:buSzTx/>
              <a:buNone/>
              <a:defRPr sz="4400">
                <a:latin typeface="+mn-lt"/>
                <a:ea typeface="+mn-ea"/>
                <a:cs typeface="+mn-cs"/>
                <a:sym typeface="Helvetica Light"/>
              </a:defRPr>
            </a:lvl4pPr>
            <a:lvl5pPr marL="0" indent="914400" algn="ctr">
              <a:lnSpc>
                <a:spcPct val="100000"/>
              </a:lnSpc>
              <a:buSzTx/>
              <a:buNone/>
              <a:defRPr sz="4400">
                <a:latin typeface="+mn-lt"/>
                <a:ea typeface="+mn-ea"/>
                <a:cs typeface="+mn-cs"/>
                <a:sym typeface="Helvetica Light"/>
              </a:defRPr>
            </a:lvl5pPr>
          </a:lstStyle>
          <a:p>
            <a:pPr/>
            <a:r>
              <a:t>內文層級一</a:t>
            </a:r>
          </a:p>
          <a:p>
            <a:pPr lvl="1"/>
            <a:r>
              <a:t>內文層級二</a:t>
            </a:r>
          </a:p>
          <a:p>
            <a:pPr lvl="2"/>
            <a:r>
              <a:t>內文層級三</a:t>
            </a:r>
          </a:p>
          <a:p>
            <a:pPr lvl="3"/>
            <a:r>
              <a:t>內文層級四</a:t>
            </a:r>
          </a:p>
          <a:p>
            <a:pPr lvl="4"/>
            <a:r>
              <a:t>內文層級五</a:t>
            </a:r>
          </a:p>
        </p:txBody>
      </p:sp>
      <p:sp>
        <p:nvSpPr>
          <p:cNvPr id="41"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大標題 - 上方">
    <p:spTree>
      <p:nvGrpSpPr>
        <p:cNvPr id="1" name=""/>
        <p:cNvGrpSpPr/>
        <p:nvPr/>
      </p:nvGrpSpPr>
      <p:grpSpPr>
        <a:xfrm>
          <a:off x="0" y="0"/>
          <a:ext cx="0" cy="0"/>
          <a:chOff x="0" y="0"/>
          <a:chExt cx="0" cy="0"/>
        </a:xfrm>
      </p:grpSpPr>
      <p:sp>
        <p:nvSpPr>
          <p:cNvPr id="48" name="大標題文字"/>
          <p:cNvSpPr txBox="1"/>
          <p:nvPr>
            <p:ph type="title"/>
          </p:nvPr>
        </p:nvSpPr>
        <p:spPr>
          <a:prstGeom prst="rect">
            <a:avLst/>
          </a:prstGeom>
        </p:spPr>
        <p:txBody>
          <a:bodyPr/>
          <a:lstStyle/>
          <a:p>
            <a:pPr/>
            <a:r>
              <a:t>大標題文字</a:t>
            </a:r>
          </a:p>
        </p:txBody>
      </p:sp>
      <p:sp>
        <p:nvSpPr>
          <p:cNvPr id="49"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大標題與項目符號">
    <p:spTree>
      <p:nvGrpSpPr>
        <p:cNvPr id="1" name=""/>
        <p:cNvGrpSpPr/>
        <p:nvPr/>
      </p:nvGrpSpPr>
      <p:grpSpPr>
        <a:xfrm>
          <a:off x="0" y="0"/>
          <a:ext cx="0" cy="0"/>
          <a:chOff x="0" y="0"/>
          <a:chExt cx="0" cy="0"/>
        </a:xfrm>
      </p:grpSpPr>
      <p:sp>
        <p:nvSpPr>
          <p:cNvPr id="56" name="大標題文字"/>
          <p:cNvSpPr txBox="1"/>
          <p:nvPr>
            <p:ph type="title"/>
          </p:nvPr>
        </p:nvSpPr>
        <p:spPr>
          <a:prstGeom prst="rect">
            <a:avLst/>
          </a:prstGeom>
        </p:spPr>
        <p:txBody>
          <a:bodyPr/>
          <a:lstStyle/>
          <a:p>
            <a:pPr/>
            <a:r>
              <a:t>大標題文字</a:t>
            </a:r>
          </a:p>
        </p:txBody>
      </p:sp>
      <p:sp>
        <p:nvSpPr>
          <p:cNvPr id="57" name="內文層級一…"/>
          <p:cNvSpPr txBox="1"/>
          <p:nvPr>
            <p:ph type="body" idx="1"/>
          </p:nvPr>
        </p:nvSpPr>
        <p:spPr>
          <a:prstGeom prst="rect">
            <a:avLst/>
          </a:prstGeom>
        </p:spPr>
        <p:txBody>
          <a:bodyPr/>
          <a:lstStyle/>
          <a:p>
            <a:pPr/>
            <a:r>
              <a:t>內文層級一</a:t>
            </a:r>
          </a:p>
          <a:p>
            <a:pPr lvl="1"/>
            <a:r>
              <a:t>內文層級二</a:t>
            </a:r>
          </a:p>
          <a:p>
            <a:pPr lvl="2"/>
            <a:r>
              <a:t>內文層級三</a:t>
            </a:r>
          </a:p>
          <a:p>
            <a:pPr lvl="3"/>
            <a:r>
              <a:t>內文層級四</a:t>
            </a:r>
          </a:p>
          <a:p>
            <a:pPr lvl="4"/>
            <a:r>
              <a:t>內文層級五</a:t>
            </a:r>
          </a:p>
        </p:txBody>
      </p:sp>
      <p:sp>
        <p:nvSpPr>
          <p:cNvPr id="58"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大標題、項目符號與照片">
    <p:spTree>
      <p:nvGrpSpPr>
        <p:cNvPr id="1" name=""/>
        <p:cNvGrpSpPr/>
        <p:nvPr/>
      </p:nvGrpSpPr>
      <p:grpSpPr>
        <a:xfrm>
          <a:off x="0" y="0"/>
          <a:ext cx="0" cy="0"/>
          <a:chOff x="0" y="0"/>
          <a:chExt cx="0" cy="0"/>
        </a:xfrm>
      </p:grpSpPr>
      <p:sp>
        <p:nvSpPr>
          <p:cNvPr id="65" name="影像"/>
          <p:cNvSpPr/>
          <p:nvPr>
            <p:ph type="pic" sz="half" idx="13"/>
          </p:nvPr>
        </p:nvSpPr>
        <p:spPr>
          <a:xfrm>
            <a:off x="13169900" y="3238500"/>
            <a:ext cx="9525000" cy="9207500"/>
          </a:xfrm>
          <a:prstGeom prst="rect">
            <a:avLst/>
          </a:prstGeom>
        </p:spPr>
        <p:txBody>
          <a:bodyPr lIns="91439" tIns="45719" rIns="91439" bIns="45719" anchor="t">
            <a:noAutofit/>
          </a:bodyPr>
          <a:lstStyle/>
          <a:p>
            <a:pPr/>
          </a:p>
        </p:txBody>
      </p:sp>
      <p:sp>
        <p:nvSpPr>
          <p:cNvPr id="66" name="大標題文字"/>
          <p:cNvSpPr txBox="1"/>
          <p:nvPr>
            <p:ph type="title"/>
          </p:nvPr>
        </p:nvSpPr>
        <p:spPr>
          <a:prstGeom prst="rect">
            <a:avLst/>
          </a:prstGeom>
        </p:spPr>
        <p:txBody>
          <a:bodyPr/>
          <a:lstStyle/>
          <a:p>
            <a:pPr/>
            <a:r>
              <a:t>大標題文字</a:t>
            </a:r>
          </a:p>
        </p:txBody>
      </p:sp>
      <p:sp>
        <p:nvSpPr>
          <p:cNvPr id="67" name="內文層級一…"/>
          <p:cNvSpPr txBox="1"/>
          <p:nvPr>
            <p:ph type="body" sz="half" idx="1"/>
          </p:nvPr>
        </p:nvSpPr>
        <p:spPr>
          <a:xfrm>
            <a:off x="1689100" y="3238500"/>
            <a:ext cx="10007600" cy="9207500"/>
          </a:xfrm>
          <a:prstGeom prst="rect">
            <a:avLst/>
          </a:prstGeom>
        </p:spPr>
        <p:txBody>
          <a:bodyPr/>
          <a:lstStyle>
            <a:lvl1pPr marL="558800" indent="-558800">
              <a:lnSpc>
                <a:spcPct val="100000"/>
              </a:lnSpc>
              <a:spcBef>
                <a:spcPts val="4500"/>
              </a:spcBef>
              <a:defRPr sz="4500">
                <a:latin typeface="+mn-lt"/>
                <a:ea typeface="+mn-ea"/>
                <a:cs typeface="+mn-cs"/>
                <a:sym typeface="Helvetica Light"/>
              </a:defRPr>
            </a:lvl1pPr>
            <a:lvl2pPr marL="1117600" indent="-558800">
              <a:lnSpc>
                <a:spcPct val="100000"/>
              </a:lnSpc>
              <a:spcBef>
                <a:spcPts val="4500"/>
              </a:spcBef>
              <a:defRPr sz="4500">
                <a:latin typeface="+mn-lt"/>
                <a:ea typeface="+mn-ea"/>
                <a:cs typeface="+mn-cs"/>
                <a:sym typeface="Helvetica Light"/>
              </a:defRPr>
            </a:lvl2pPr>
            <a:lvl3pPr marL="1676400" indent="-558800">
              <a:lnSpc>
                <a:spcPct val="100000"/>
              </a:lnSpc>
              <a:spcBef>
                <a:spcPts val="4500"/>
              </a:spcBef>
              <a:defRPr sz="4500">
                <a:latin typeface="+mn-lt"/>
                <a:ea typeface="+mn-ea"/>
                <a:cs typeface="+mn-cs"/>
                <a:sym typeface="Helvetica Light"/>
              </a:defRPr>
            </a:lvl3pPr>
            <a:lvl4pPr marL="2235200" indent="-558800">
              <a:lnSpc>
                <a:spcPct val="100000"/>
              </a:lnSpc>
              <a:spcBef>
                <a:spcPts val="4500"/>
              </a:spcBef>
              <a:defRPr sz="4500">
                <a:latin typeface="+mn-lt"/>
                <a:ea typeface="+mn-ea"/>
                <a:cs typeface="+mn-cs"/>
                <a:sym typeface="Helvetica Light"/>
              </a:defRPr>
            </a:lvl4pPr>
            <a:lvl5pPr marL="2794000" indent="-558800">
              <a:lnSpc>
                <a:spcPct val="100000"/>
              </a:lnSpc>
              <a:spcBef>
                <a:spcPts val="4500"/>
              </a:spcBef>
              <a:defRPr sz="4500">
                <a:latin typeface="+mn-lt"/>
                <a:ea typeface="+mn-ea"/>
                <a:cs typeface="+mn-cs"/>
                <a:sym typeface="Helvetica Light"/>
              </a:defRPr>
            </a:lvl5pPr>
          </a:lstStyle>
          <a:p>
            <a:pPr/>
            <a:r>
              <a:t>內文層級一</a:t>
            </a:r>
          </a:p>
          <a:p>
            <a:pPr lvl="1"/>
            <a:r>
              <a:t>內文層級二</a:t>
            </a:r>
          </a:p>
          <a:p>
            <a:pPr lvl="2"/>
            <a:r>
              <a:t>內文層級三</a:t>
            </a:r>
          </a:p>
          <a:p>
            <a:pPr lvl="3"/>
            <a:r>
              <a:t>內文層級四</a:t>
            </a:r>
          </a:p>
          <a:p>
            <a:pPr lvl="4"/>
            <a:r>
              <a:t>內文層級五</a:t>
            </a:r>
          </a:p>
        </p:txBody>
      </p:sp>
      <p:sp>
        <p:nvSpPr>
          <p:cNvPr id="68"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項目符號">
    <p:spTree>
      <p:nvGrpSpPr>
        <p:cNvPr id="1" name=""/>
        <p:cNvGrpSpPr/>
        <p:nvPr/>
      </p:nvGrpSpPr>
      <p:grpSpPr>
        <a:xfrm>
          <a:off x="0" y="0"/>
          <a:ext cx="0" cy="0"/>
          <a:chOff x="0" y="0"/>
          <a:chExt cx="0" cy="0"/>
        </a:xfrm>
      </p:grpSpPr>
      <p:sp>
        <p:nvSpPr>
          <p:cNvPr id="75" name="內文層級一…"/>
          <p:cNvSpPr txBox="1"/>
          <p:nvPr>
            <p:ph type="body" idx="1"/>
          </p:nvPr>
        </p:nvSpPr>
        <p:spPr>
          <a:xfrm>
            <a:off x="1689100" y="1778000"/>
            <a:ext cx="21005800" cy="10147300"/>
          </a:xfrm>
          <a:prstGeom prst="rect">
            <a:avLst/>
          </a:prstGeom>
        </p:spPr>
        <p:txBody>
          <a:bodyPr/>
          <a:lstStyle/>
          <a:p>
            <a:pPr/>
            <a:r>
              <a:t>內文層級一</a:t>
            </a:r>
          </a:p>
          <a:p>
            <a:pPr lvl="1"/>
            <a:r>
              <a:t>內文層級二</a:t>
            </a:r>
          </a:p>
          <a:p>
            <a:pPr lvl="2"/>
            <a:r>
              <a:t>內文層級三</a:t>
            </a:r>
          </a:p>
          <a:p>
            <a:pPr lvl="3"/>
            <a:r>
              <a:t>內文層級四</a:t>
            </a:r>
          </a:p>
          <a:p>
            <a:pPr lvl="4"/>
            <a:r>
              <a:t>內文層級五</a:t>
            </a:r>
          </a:p>
        </p:txBody>
      </p:sp>
      <p:sp>
        <p:nvSpPr>
          <p:cNvPr id="76"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照片 - 一頁三張">
    <p:spTree>
      <p:nvGrpSpPr>
        <p:cNvPr id="1" name=""/>
        <p:cNvGrpSpPr/>
        <p:nvPr/>
      </p:nvGrpSpPr>
      <p:grpSpPr>
        <a:xfrm>
          <a:off x="0" y="0"/>
          <a:ext cx="0" cy="0"/>
          <a:chOff x="0" y="0"/>
          <a:chExt cx="0" cy="0"/>
        </a:xfrm>
      </p:grpSpPr>
      <p:sp>
        <p:nvSpPr>
          <p:cNvPr id="83" name="影像"/>
          <p:cNvSpPr/>
          <p:nvPr>
            <p:ph type="pic" sz="quarter" idx="13"/>
          </p:nvPr>
        </p:nvSpPr>
        <p:spPr>
          <a:xfrm>
            <a:off x="15760700" y="7048500"/>
            <a:ext cx="7404100" cy="5549900"/>
          </a:xfrm>
          <a:prstGeom prst="rect">
            <a:avLst/>
          </a:prstGeom>
        </p:spPr>
        <p:txBody>
          <a:bodyPr lIns="91439" tIns="45719" rIns="91439" bIns="45719" anchor="t">
            <a:noAutofit/>
          </a:bodyPr>
          <a:lstStyle/>
          <a:p>
            <a:pPr/>
          </a:p>
        </p:txBody>
      </p:sp>
      <p:sp>
        <p:nvSpPr>
          <p:cNvPr id="84" name="影像"/>
          <p:cNvSpPr/>
          <p:nvPr>
            <p:ph type="pic" sz="quarter" idx="14"/>
          </p:nvPr>
        </p:nvSpPr>
        <p:spPr>
          <a:xfrm>
            <a:off x="15760700" y="1130300"/>
            <a:ext cx="7404100" cy="5549900"/>
          </a:xfrm>
          <a:prstGeom prst="rect">
            <a:avLst/>
          </a:prstGeom>
        </p:spPr>
        <p:txBody>
          <a:bodyPr lIns="91439" tIns="45719" rIns="91439" bIns="45719" anchor="t">
            <a:noAutofit/>
          </a:bodyPr>
          <a:lstStyle/>
          <a:p>
            <a:pPr/>
          </a:p>
        </p:txBody>
      </p:sp>
      <p:sp>
        <p:nvSpPr>
          <p:cNvPr id="85" name="影像"/>
          <p:cNvSpPr/>
          <p:nvPr>
            <p:ph type="pic" idx="15"/>
          </p:nvPr>
        </p:nvSpPr>
        <p:spPr>
          <a:xfrm>
            <a:off x="1206500" y="1130300"/>
            <a:ext cx="14173200" cy="11468100"/>
          </a:xfrm>
          <a:prstGeom prst="rect">
            <a:avLst/>
          </a:prstGeom>
        </p:spPr>
        <p:txBody>
          <a:bodyPr lIns="91439" tIns="45719" rIns="91439" bIns="45719" anchor="t">
            <a:noAutofit/>
          </a:bodyPr>
          <a:lstStyle/>
          <a:p>
            <a:pPr/>
          </a:p>
        </p:txBody>
      </p:sp>
      <p:sp>
        <p:nvSpPr>
          <p:cNvPr id="86"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大標題文字"/>
          <p:cNvSpPr txBox="1"/>
          <p:nvPr>
            <p:ph type="title"/>
          </p:nvPr>
        </p:nvSpPr>
        <p:spPr>
          <a:xfrm>
            <a:off x="1689100" y="9525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大標題文字</a:t>
            </a:r>
          </a:p>
        </p:txBody>
      </p:sp>
      <p:sp>
        <p:nvSpPr>
          <p:cNvPr id="3" name="內文層級一…"/>
          <p:cNvSpPr txBox="1"/>
          <p:nvPr>
            <p:ph type="body" idx="1"/>
          </p:nvPr>
        </p:nvSpPr>
        <p:spPr>
          <a:xfrm>
            <a:off x="1689100" y="3238500"/>
            <a:ext cx="21005800" cy="920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內文層級一</a:t>
            </a:r>
          </a:p>
          <a:p>
            <a:pPr lvl="1"/>
            <a:r>
              <a:t>內文層級二</a:t>
            </a:r>
          </a:p>
          <a:p>
            <a:pPr lvl="2"/>
            <a:r>
              <a:t>內文層級三</a:t>
            </a:r>
          </a:p>
          <a:p>
            <a:pPr lvl="3"/>
            <a:r>
              <a:t>內文層級四</a:t>
            </a:r>
          </a:p>
          <a:p>
            <a:pPr lvl="4"/>
            <a:r>
              <a:t>內文層級五</a:t>
            </a:r>
          </a:p>
        </p:txBody>
      </p:sp>
      <p:sp>
        <p:nvSpPr>
          <p:cNvPr id="4" name="幻燈片編號"/>
          <p:cNvSpPr txBox="1"/>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Light"/>
        </a:defRPr>
      </a:lvl9pPr>
    </p:titleStyle>
    <p:bodyStyle>
      <a:lvl1pPr marL="329711" marR="0" indent="-329711" algn="l" defTabSz="825500" rtl="0" latinLnBrk="0">
        <a:lnSpc>
          <a:spcPct val="120000"/>
        </a:lnSpc>
        <a:spcBef>
          <a:spcPts val="0"/>
        </a:spcBef>
        <a:spcAft>
          <a:spcPts val="0"/>
        </a:spcAft>
        <a:buClrTx/>
        <a:buSzPct val="75000"/>
        <a:buFontTx/>
        <a:buChar char="•"/>
        <a:tabLst/>
        <a:defRPr b="0" baseline="0" cap="none" i="0" spc="0" strike="noStrike" sz="2700" u="none">
          <a:ln>
            <a:noFill/>
          </a:ln>
          <a:solidFill>
            <a:srgbClr val="000000"/>
          </a:solidFill>
          <a:uFillTx/>
          <a:latin typeface="Gill Sans"/>
          <a:ea typeface="Gill Sans"/>
          <a:cs typeface="Gill Sans"/>
          <a:sym typeface="Gill Sans"/>
        </a:defRPr>
      </a:lvl1pPr>
      <a:lvl2pPr marL="964711" marR="0" indent="-329711" algn="l" defTabSz="825500" rtl="0" latinLnBrk="0">
        <a:lnSpc>
          <a:spcPct val="120000"/>
        </a:lnSpc>
        <a:spcBef>
          <a:spcPts val="0"/>
        </a:spcBef>
        <a:spcAft>
          <a:spcPts val="0"/>
        </a:spcAft>
        <a:buClrTx/>
        <a:buSzPct val="75000"/>
        <a:buFontTx/>
        <a:buChar char="•"/>
        <a:tabLst/>
        <a:defRPr b="0" baseline="0" cap="none" i="0" spc="0" strike="noStrike" sz="2700" u="none">
          <a:ln>
            <a:noFill/>
          </a:ln>
          <a:solidFill>
            <a:srgbClr val="000000"/>
          </a:solidFill>
          <a:uFillTx/>
          <a:latin typeface="Gill Sans"/>
          <a:ea typeface="Gill Sans"/>
          <a:cs typeface="Gill Sans"/>
          <a:sym typeface="Gill Sans"/>
        </a:defRPr>
      </a:lvl2pPr>
      <a:lvl3pPr marL="1599711" marR="0" indent="-329711" algn="l" defTabSz="825500" rtl="0" latinLnBrk="0">
        <a:lnSpc>
          <a:spcPct val="120000"/>
        </a:lnSpc>
        <a:spcBef>
          <a:spcPts val="0"/>
        </a:spcBef>
        <a:spcAft>
          <a:spcPts val="0"/>
        </a:spcAft>
        <a:buClrTx/>
        <a:buSzPct val="75000"/>
        <a:buFontTx/>
        <a:buChar char="•"/>
        <a:tabLst/>
        <a:defRPr b="0" baseline="0" cap="none" i="0" spc="0" strike="noStrike" sz="2700" u="none">
          <a:ln>
            <a:noFill/>
          </a:ln>
          <a:solidFill>
            <a:srgbClr val="000000"/>
          </a:solidFill>
          <a:uFillTx/>
          <a:latin typeface="Gill Sans"/>
          <a:ea typeface="Gill Sans"/>
          <a:cs typeface="Gill Sans"/>
          <a:sym typeface="Gill Sans"/>
        </a:defRPr>
      </a:lvl3pPr>
      <a:lvl4pPr marL="2234711" marR="0" indent="-329711" algn="l" defTabSz="825500" rtl="0" latinLnBrk="0">
        <a:lnSpc>
          <a:spcPct val="120000"/>
        </a:lnSpc>
        <a:spcBef>
          <a:spcPts val="0"/>
        </a:spcBef>
        <a:spcAft>
          <a:spcPts val="0"/>
        </a:spcAft>
        <a:buClrTx/>
        <a:buSzPct val="75000"/>
        <a:buFontTx/>
        <a:buChar char="•"/>
        <a:tabLst/>
        <a:defRPr b="0" baseline="0" cap="none" i="0" spc="0" strike="noStrike" sz="2700" u="none">
          <a:ln>
            <a:noFill/>
          </a:ln>
          <a:solidFill>
            <a:srgbClr val="000000"/>
          </a:solidFill>
          <a:uFillTx/>
          <a:latin typeface="Gill Sans"/>
          <a:ea typeface="Gill Sans"/>
          <a:cs typeface="Gill Sans"/>
          <a:sym typeface="Gill Sans"/>
        </a:defRPr>
      </a:lvl4pPr>
      <a:lvl5pPr marL="2869711" marR="0" indent="-329711" algn="l" defTabSz="825500" rtl="0" latinLnBrk="0">
        <a:lnSpc>
          <a:spcPct val="120000"/>
        </a:lnSpc>
        <a:spcBef>
          <a:spcPts val="0"/>
        </a:spcBef>
        <a:spcAft>
          <a:spcPts val="0"/>
        </a:spcAft>
        <a:buClrTx/>
        <a:buSzPct val="75000"/>
        <a:buFontTx/>
        <a:buChar char="•"/>
        <a:tabLst/>
        <a:defRPr b="0" baseline="0" cap="none" i="0" spc="0" strike="noStrike" sz="2700" u="none">
          <a:ln>
            <a:noFill/>
          </a:ln>
          <a:solidFill>
            <a:srgbClr val="000000"/>
          </a:solidFill>
          <a:uFillTx/>
          <a:latin typeface="Gill Sans"/>
          <a:ea typeface="Gill Sans"/>
          <a:cs typeface="Gill Sans"/>
          <a:sym typeface="Gill Sans"/>
        </a:defRPr>
      </a:lvl5pPr>
      <a:lvl6pPr marL="3504711" marR="0" indent="-329711" algn="l" defTabSz="825500" rtl="0" latinLnBrk="0">
        <a:lnSpc>
          <a:spcPct val="120000"/>
        </a:lnSpc>
        <a:spcBef>
          <a:spcPts val="0"/>
        </a:spcBef>
        <a:spcAft>
          <a:spcPts val="0"/>
        </a:spcAft>
        <a:buClrTx/>
        <a:buSzPct val="75000"/>
        <a:buFontTx/>
        <a:buChar char="•"/>
        <a:tabLst/>
        <a:defRPr b="0" baseline="0" cap="none" i="0" spc="0" strike="noStrike" sz="2700" u="none">
          <a:ln>
            <a:noFill/>
          </a:ln>
          <a:solidFill>
            <a:srgbClr val="000000"/>
          </a:solidFill>
          <a:uFillTx/>
          <a:latin typeface="Gill Sans"/>
          <a:ea typeface="Gill Sans"/>
          <a:cs typeface="Gill Sans"/>
          <a:sym typeface="Gill Sans"/>
        </a:defRPr>
      </a:lvl6pPr>
      <a:lvl7pPr marL="4139711" marR="0" indent="-329711" algn="l" defTabSz="825500" rtl="0" latinLnBrk="0">
        <a:lnSpc>
          <a:spcPct val="120000"/>
        </a:lnSpc>
        <a:spcBef>
          <a:spcPts val="0"/>
        </a:spcBef>
        <a:spcAft>
          <a:spcPts val="0"/>
        </a:spcAft>
        <a:buClrTx/>
        <a:buSzPct val="75000"/>
        <a:buFontTx/>
        <a:buChar char="•"/>
        <a:tabLst/>
        <a:defRPr b="0" baseline="0" cap="none" i="0" spc="0" strike="noStrike" sz="2700" u="none">
          <a:ln>
            <a:noFill/>
          </a:ln>
          <a:solidFill>
            <a:srgbClr val="000000"/>
          </a:solidFill>
          <a:uFillTx/>
          <a:latin typeface="Gill Sans"/>
          <a:ea typeface="Gill Sans"/>
          <a:cs typeface="Gill Sans"/>
          <a:sym typeface="Gill Sans"/>
        </a:defRPr>
      </a:lvl7pPr>
      <a:lvl8pPr marL="4774711" marR="0" indent="-329711" algn="l" defTabSz="825500" rtl="0" latinLnBrk="0">
        <a:lnSpc>
          <a:spcPct val="120000"/>
        </a:lnSpc>
        <a:spcBef>
          <a:spcPts val="0"/>
        </a:spcBef>
        <a:spcAft>
          <a:spcPts val="0"/>
        </a:spcAft>
        <a:buClrTx/>
        <a:buSzPct val="75000"/>
        <a:buFontTx/>
        <a:buChar char="•"/>
        <a:tabLst/>
        <a:defRPr b="0" baseline="0" cap="none" i="0" spc="0" strike="noStrike" sz="2700" u="none">
          <a:ln>
            <a:noFill/>
          </a:ln>
          <a:solidFill>
            <a:srgbClr val="000000"/>
          </a:solidFill>
          <a:uFillTx/>
          <a:latin typeface="Gill Sans"/>
          <a:ea typeface="Gill Sans"/>
          <a:cs typeface="Gill Sans"/>
          <a:sym typeface="Gill Sans"/>
        </a:defRPr>
      </a:lvl8pPr>
      <a:lvl9pPr marL="5409711" marR="0" indent="-329711" algn="l" defTabSz="825500" rtl="0" latinLnBrk="0">
        <a:lnSpc>
          <a:spcPct val="120000"/>
        </a:lnSpc>
        <a:spcBef>
          <a:spcPts val="0"/>
        </a:spcBef>
        <a:spcAft>
          <a:spcPts val="0"/>
        </a:spcAft>
        <a:buClrTx/>
        <a:buSzPct val="75000"/>
        <a:buFontTx/>
        <a:buChar char="•"/>
        <a:tabLst/>
        <a:defRPr b="0" baseline="0" cap="none" i="0" spc="0" strike="noStrike" sz="2700" u="none">
          <a:ln>
            <a:noFill/>
          </a:ln>
          <a:solidFill>
            <a:srgbClr val="000000"/>
          </a:solidFill>
          <a:uFillTx/>
          <a:latin typeface="Gill Sans"/>
          <a:ea typeface="Gill Sans"/>
          <a:cs typeface="Gill Sans"/>
          <a:sym typeface="Gill Sans"/>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5.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7.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8.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9.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0.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3.png"/><Relationship Id="rId3" Type="http://schemas.openxmlformats.org/officeDocument/2006/relationships/image" Target="../media/image24.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5.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8.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9.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image" Target="../media/image32.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3.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34.png"/><Relationship Id="rId3" Type="http://schemas.openxmlformats.org/officeDocument/2006/relationships/image" Target="../media/image35.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6.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7.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8.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39.png"/><Relationship Id="rId3" Type="http://schemas.openxmlformats.org/officeDocument/2006/relationships/image" Target="../media/image40.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1.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2.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3.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4.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5.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6.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7.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8.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9.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50.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51.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52.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53.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54.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55.png"/><Relationship Id="rId3" Type="http://schemas.openxmlformats.org/officeDocument/2006/relationships/image" Target="../media/image56.png"/><Relationship Id="rId4" Type="http://schemas.openxmlformats.org/officeDocument/2006/relationships/image" Target="../media/image57.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58.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59.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60.png"/><Relationship Id="rId3" Type="http://schemas.openxmlformats.org/officeDocument/2006/relationships/image" Target="../media/image6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1.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62.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63.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64.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65.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66.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7.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8.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9.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0.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4.png"/><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75.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6.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7.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8.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9.png"/><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7" Type="http://schemas.openxmlformats.org/officeDocument/2006/relationships/image" Target="../media/image84.png"/><Relationship Id="rId8" Type="http://schemas.openxmlformats.org/officeDocument/2006/relationships/image" Target="../media/image85.png"/><Relationship Id="rId9" Type="http://schemas.openxmlformats.org/officeDocument/2006/relationships/image" Target="../media/image86.png"/><Relationship Id="rId10" Type="http://schemas.openxmlformats.org/officeDocument/2006/relationships/image" Target="../media/image87.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8.png"/><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92.png"/><Relationship Id="rId7" Type="http://schemas.openxmlformats.org/officeDocument/2006/relationships/image" Target="../media/image93.png"/><Relationship Id="rId8" Type="http://schemas.openxmlformats.org/officeDocument/2006/relationships/image" Target="../media/image94.png"/><Relationship Id="rId9" Type="http://schemas.openxmlformats.org/officeDocument/2006/relationships/image" Target="../media/image95.png"/><Relationship Id="rId10" Type="http://schemas.openxmlformats.org/officeDocument/2006/relationships/image" Target="../media/image96.png"/><Relationship Id="rId11" Type="http://schemas.openxmlformats.org/officeDocument/2006/relationships/image" Target="../media/image97.png"/><Relationship Id="rId12" Type="http://schemas.openxmlformats.org/officeDocument/2006/relationships/image" Target="../media/image98.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9.png"/><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hyperlink" Target="http://www.qnap.com" TargetMode="External"/><Relationship Id="rId7" Type="http://schemas.openxmlformats.org/officeDocument/2006/relationships/hyperlink" Target="https://www.facebook.com/QNAPSys/" TargetMode="External"/><Relationship Id="rId8" Type="http://schemas.openxmlformats.org/officeDocument/2006/relationships/hyperlink" Target="https://www.youtube.com/user/qnapsys" TargetMode="External"/><Relationship Id="rId9" Type="http://schemas.openxmlformats.org/officeDocument/2006/relationships/image" Target="../media/image103.png"/><Relationship Id="rId10" Type="http://schemas.openxmlformats.org/officeDocument/2006/relationships/image" Target="../media/image104.png"/><Relationship Id="rId11" Type="http://schemas.openxmlformats.org/officeDocument/2006/relationships/image" Target="../media/image105.png"/><Relationship Id="rId12" Type="http://schemas.openxmlformats.org/officeDocument/2006/relationships/hyperlink" Target="https://www.instagram.com/qnap_official/" TargetMode="External"/><Relationship Id="rId13" Type="http://schemas.openxmlformats.org/officeDocument/2006/relationships/hyperlink" Target="https://twitter.com/QNAP_nas" TargetMode="External"/><Relationship Id="rId14" Type="http://schemas.openxmlformats.org/officeDocument/2006/relationships/hyperlink" Target="https://plus.google.com/+qnapsys" TargetMode="External"/></Relationships>

</file>

<file path=ppt/slides/_rels/slide6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0" name="logo_28.png" descr="logo_28.png"/>
          <p:cNvPicPr>
            <a:picLocks noChangeAspect="1"/>
          </p:cNvPicPr>
          <p:nvPr/>
        </p:nvPicPr>
        <p:blipFill>
          <a:blip r:embed="rId2">
            <a:extLst/>
          </a:blip>
          <a:srcRect l="0" t="0" r="0" b="5913"/>
          <a:stretch>
            <a:fillRect/>
          </a:stretch>
        </p:blipFill>
        <p:spPr>
          <a:xfrm>
            <a:off x="1863250" y="6425520"/>
            <a:ext cx="3556001" cy="3936789"/>
          </a:xfrm>
          <a:prstGeom prst="rect">
            <a:avLst/>
          </a:prstGeom>
          <a:ln w="12700">
            <a:miter lim="400000"/>
          </a:ln>
        </p:spPr>
      </p:pic>
      <p:sp>
        <p:nvSpPr>
          <p:cNvPr id="271" name="QNAP SYSTEMS, INC."/>
          <p:cNvSpPr txBox="1"/>
          <p:nvPr/>
        </p:nvSpPr>
        <p:spPr>
          <a:xfrm>
            <a:off x="7877393" y="6400465"/>
            <a:ext cx="11729716" cy="154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914400">
              <a:lnSpc>
                <a:spcPct val="80000"/>
              </a:lnSpc>
              <a:defRPr sz="10000">
                <a:solidFill>
                  <a:srgbClr val="53585F"/>
                </a:solidFill>
                <a:latin typeface="Gill Sans Light"/>
                <a:ea typeface="Gill Sans Light"/>
                <a:cs typeface="Gill Sans Light"/>
                <a:sym typeface="Gill Sans Light"/>
              </a:defRPr>
            </a:lvl1pPr>
          </a:lstStyle>
          <a:p>
            <a:pPr/>
            <a:r>
              <a:t>QNAP SYSTEMS, INC.</a:t>
            </a:r>
          </a:p>
        </p:txBody>
      </p:sp>
      <p:sp>
        <p:nvSpPr>
          <p:cNvPr id="272" name="COMPANY PROFILE"/>
          <p:cNvSpPr txBox="1"/>
          <p:nvPr/>
        </p:nvSpPr>
        <p:spPr>
          <a:xfrm>
            <a:off x="7877393" y="8344209"/>
            <a:ext cx="7667328" cy="1117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914400">
              <a:lnSpc>
                <a:spcPct val="80000"/>
              </a:lnSpc>
              <a:defRPr sz="7000">
                <a:solidFill>
                  <a:srgbClr val="EC6C23"/>
                </a:solidFill>
                <a:latin typeface="Gill Sans Light"/>
                <a:ea typeface="Gill Sans Light"/>
                <a:cs typeface="Gill Sans Light"/>
                <a:sym typeface="Gill Sans Light"/>
              </a:defRPr>
            </a:lvl1pPr>
          </a:lstStyle>
          <a:p>
            <a:pPr/>
            <a:r>
              <a:t>COMPANY PROFILE</a:t>
            </a:r>
          </a:p>
        </p:txBody>
      </p:sp>
      <p:sp>
        <p:nvSpPr>
          <p:cNvPr id="273" name="矩形"/>
          <p:cNvSpPr/>
          <p:nvPr/>
        </p:nvSpPr>
        <p:spPr>
          <a:xfrm>
            <a:off x="6663560" y="6152332"/>
            <a:ext cx="283789" cy="7587870"/>
          </a:xfrm>
          <a:prstGeom prst="rect">
            <a:avLst/>
          </a:prstGeom>
          <a:solidFill>
            <a:srgbClr val="EC6C23"/>
          </a:solidFill>
          <a:ln w="12700">
            <a:miter lim="400000"/>
          </a:ln>
        </p:spPr>
        <p:txBody>
          <a:bodyPr lIns="50800" tIns="50800" rIns="50800" bIns="50800" anchor="ctr"/>
          <a:lstStyle/>
          <a:p>
            <a:pPr>
              <a:defRPr sz="3200">
                <a:solidFill>
                  <a:srgbClr val="FFFFFF"/>
                </a:solidFill>
              </a:defRPr>
            </a:pPr>
          </a:p>
        </p:txBody>
      </p:sp>
      <p:sp>
        <p:nvSpPr>
          <p:cNvPr id="274" name="矩形"/>
          <p:cNvSpPr/>
          <p:nvPr/>
        </p:nvSpPr>
        <p:spPr>
          <a:xfrm>
            <a:off x="6663560" y="6152332"/>
            <a:ext cx="283789" cy="2045666"/>
          </a:xfrm>
          <a:prstGeom prst="rect">
            <a:avLst/>
          </a:prstGeom>
          <a:solidFill>
            <a:srgbClr val="53585F"/>
          </a:solidFill>
          <a:ln w="12700">
            <a:miter lim="400000"/>
          </a:ln>
        </p:spPr>
        <p:txBody>
          <a:bodyPr lIns="50800" tIns="50800" rIns="50800" bIns="50800" anchor="ctr"/>
          <a:lstStyle/>
          <a:p>
            <a:pPr>
              <a:defRPr sz="3200">
                <a:solidFill>
                  <a:srgbClr val="FFFFFF"/>
                </a:solidFill>
              </a:defRPr>
            </a:pPr>
          </a:p>
        </p:txBody>
      </p:sp>
      <p:sp>
        <p:nvSpPr>
          <p:cNvPr id="275" name="Leading storage, network &amp; computing solution provider.  File storage, backup, sharing, multimedia, surveillance, virtualization, IoT, A.I., machine learning and more."/>
          <p:cNvSpPr txBox="1"/>
          <p:nvPr/>
        </p:nvSpPr>
        <p:spPr>
          <a:xfrm>
            <a:off x="7877393" y="9856153"/>
            <a:ext cx="14960293" cy="111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3500">
                <a:latin typeface="Gill Sans"/>
                <a:ea typeface="Gill Sans"/>
                <a:cs typeface="Gill Sans"/>
                <a:sym typeface="Gill Sans"/>
              </a:defRPr>
            </a:lvl1pPr>
          </a:lstStyle>
          <a:p>
            <a:pPr/>
            <a:r>
              <a:t>Leading storage, network &amp; computing solution provider.  File storage, backup, sharing, multimedia, surveillance, virtualization, IoT, A.I., machine learning and more.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5" name="Fast NAS Solutions with…"/>
          <p:cNvSpPr txBox="1"/>
          <p:nvPr/>
        </p:nvSpPr>
        <p:spPr>
          <a:xfrm>
            <a:off x="13456826" y="3993881"/>
            <a:ext cx="10030567"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914400">
              <a:defRPr sz="7000">
                <a:latin typeface="Gill Sans"/>
                <a:ea typeface="Gill Sans"/>
                <a:cs typeface="Gill Sans"/>
                <a:sym typeface="Gill Sans"/>
              </a:defRPr>
            </a:pPr>
            <a:r>
              <a:t>Fast NAS Solutions with</a:t>
            </a:r>
          </a:p>
          <a:p>
            <a:pPr algn="l" defTabSz="914400">
              <a:defRPr sz="4000">
                <a:solidFill>
                  <a:srgbClr val="EC6C23"/>
                </a:solidFill>
                <a:latin typeface="Gill Sans Light"/>
                <a:ea typeface="Gill Sans Light"/>
                <a:cs typeface="Gill Sans Light"/>
                <a:sym typeface="Gill Sans Light"/>
              </a:defRPr>
            </a:pPr>
            <a:r>
              <a:t>10GbE connectivity and SSD caching</a:t>
            </a:r>
          </a:p>
        </p:txBody>
      </p:sp>
      <p:sp>
        <p:nvSpPr>
          <p:cNvPr id="346" name="Aimed at extending NAS functionality, QNAP presents a variety of 10GbE and SSD cache applications…"/>
          <p:cNvSpPr txBox="1"/>
          <p:nvPr/>
        </p:nvSpPr>
        <p:spPr>
          <a:xfrm>
            <a:off x="13494926" y="6706025"/>
            <a:ext cx="10030567" cy="23850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63264" indent="-418827" algn="l">
              <a:lnSpc>
                <a:spcPct val="120000"/>
              </a:lnSpc>
              <a:buClr>
                <a:srgbClr val="000000"/>
              </a:buClr>
              <a:buSzPts val="2700"/>
              <a:buFont typeface="Gill Sans"/>
              <a:buChar char="•"/>
              <a:defRPr sz="2700">
                <a:latin typeface="Gill Sans"/>
                <a:ea typeface="Gill Sans"/>
                <a:cs typeface="Gill Sans"/>
                <a:sym typeface="Gill Sans"/>
              </a:defRPr>
            </a:pPr>
            <a:r>
              <a:t>Aimed at extending NAS functionality, QNAP presents a variety of 10GbE and SSD cache applications</a:t>
            </a:r>
            <a:endParaRPr sz="3500"/>
          </a:p>
          <a:p>
            <a:pPr marL="363264" indent="-418827" algn="l">
              <a:lnSpc>
                <a:spcPct val="120000"/>
              </a:lnSpc>
              <a:buClr>
                <a:srgbClr val="000000"/>
              </a:buClr>
              <a:buSzPts val="2700"/>
              <a:buFont typeface="Gill Sans"/>
              <a:buChar char="•"/>
              <a:defRPr sz="2700">
                <a:latin typeface="Gill Sans"/>
                <a:ea typeface="Gill Sans"/>
                <a:cs typeface="Gill Sans"/>
                <a:sym typeface="Gill Sans"/>
              </a:defRPr>
            </a:pPr>
            <a:r>
              <a:t>Implementation of 10GbE connectivity and SSD caching helps to optimize the storage efficiency and data transmission capabilities of  QNAP NAS </a:t>
            </a:r>
          </a:p>
        </p:txBody>
      </p:sp>
      <p:pic>
        <p:nvPicPr>
          <p:cNvPr id="347" name="10GbE.png" descr="10GbE.png"/>
          <p:cNvPicPr>
            <a:picLocks noChangeAspect="1"/>
          </p:cNvPicPr>
          <p:nvPr/>
        </p:nvPicPr>
        <p:blipFill>
          <a:blip r:embed="rId2">
            <a:extLst/>
          </a:blip>
          <a:srcRect l="0" t="713" r="0" b="713"/>
          <a:stretch>
            <a:fillRect/>
          </a:stretch>
        </p:blipFill>
        <p:spPr>
          <a:xfrm>
            <a:off x="1521803" y="1451994"/>
            <a:ext cx="10883441" cy="10728173"/>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9" name="Achievements &amp; Recognition"/>
          <p:cNvSpPr txBox="1"/>
          <p:nvPr/>
        </p:nvSpPr>
        <p:spPr>
          <a:xfrm>
            <a:off x="3674714" y="5759482"/>
            <a:ext cx="12638707" cy="34264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914400">
              <a:lnSpc>
                <a:spcPct val="120000"/>
              </a:lnSpc>
              <a:defRPr sz="10000">
                <a:latin typeface="Gill Sans SemiBold"/>
                <a:ea typeface="Gill Sans SemiBold"/>
                <a:cs typeface="Gill Sans SemiBold"/>
                <a:sym typeface="Gill Sans SemiBold"/>
              </a:defRPr>
            </a:lvl1pPr>
          </a:lstStyle>
          <a:p>
            <a:pPr/>
            <a:r>
              <a:t>Achievements &amp; Recognition</a:t>
            </a:r>
          </a:p>
        </p:txBody>
      </p:sp>
      <p:sp>
        <p:nvSpPr>
          <p:cNvPr id="350" name="Over 100 Corporate &amp; Product Awards Worldwide"/>
          <p:cNvSpPr txBox="1"/>
          <p:nvPr/>
        </p:nvSpPr>
        <p:spPr>
          <a:xfrm>
            <a:off x="3654767" y="9207533"/>
            <a:ext cx="12638706"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lnSpc>
                <a:spcPct val="115000"/>
              </a:lnSpc>
              <a:defRPr sz="4000">
                <a:solidFill>
                  <a:srgbClr val="53585F"/>
                </a:solidFill>
                <a:latin typeface="Gill Sans"/>
                <a:ea typeface="Gill Sans"/>
                <a:cs typeface="Gill Sans"/>
                <a:sym typeface="Gill Sans"/>
              </a:defRPr>
            </a:lvl1pPr>
          </a:lstStyle>
          <a:p>
            <a:pPr/>
            <a:r>
              <a:t>Over 100 Corporate &amp; Product Awards Worldwide</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2" name="Red Dot Design Award  2018"/>
          <p:cNvSpPr txBox="1"/>
          <p:nvPr/>
        </p:nvSpPr>
        <p:spPr>
          <a:xfrm>
            <a:off x="1306654" y="5967277"/>
            <a:ext cx="7705776"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defRPr>
                <a:latin typeface="Gill Sans"/>
                <a:ea typeface="Gill Sans"/>
                <a:cs typeface="Gill Sans"/>
                <a:sym typeface="Gill Sans"/>
              </a:defRPr>
            </a:lvl1pPr>
          </a:lstStyle>
          <a:p>
            <a:pPr/>
            <a:r>
              <a:t>Red Dot Design Award  2018</a:t>
            </a:r>
          </a:p>
        </p:txBody>
      </p:sp>
      <p:sp>
        <p:nvSpPr>
          <p:cNvPr id="353" name="TVS-951X 9-bay 10GbE multimedia NAS"/>
          <p:cNvSpPr txBox="1"/>
          <p:nvPr/>
        </p:nvSpPr>
        <p:spPr>
          <a:xfrm>
            <a:off x="1306654" y="6910522"/>
            <a:ext cx="8407500"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defRPr sz="4000">
                <a:solidFill>
                  <a:schemeClr val="accent4"/>
                </a:solidFill>
                <a:latin typeface="Gill Sans Light"/>
                <a:ea typeface="Gill Sans Light"/>
                <a:cs typeface="Gill Sans Light"/>
                <a:sym typeface="Gill Sans Light"/>
              </a:defRPr>
            </a:lvl1pPr>
          </a:lstStyle>
          <a:p>
            <a:pPr>
              <a:defRPr>
                <a:solidFill>
                  <a:srgbClr val="EC6C23"/>
                </a:solidFill>
              </a:defRPr>
            </a:pPr>
            <a:r>
              <a:rPr>
                <a:solidFill>
                  <a:schemeClr val="accent4"/>
                </a:solidFill>
              </a:rPr>
              <a:t>TVS-951X 9-bay 10GbE multimedia NAS</a:t>
            </a:r>
          </a:p>
        </p:txBody>
      </p:sp>
      <p:pic>
        <p:nvPicPr>
          <p:cNvPr id="354" name="tvs-951x.png" descr="tvs-951x.png"/>
          <p:cNvPicPr>
            <a:picLocks noChangeAspect="0"/>
          </p:cNvPicPr>
          <p:nvPr/>
        </p:nvPicPr>
        <p:blipFill>
          <a:blip r:embed="rId2">
            <a:extLst/>
          </a:blip>
          <a:srcRect l="0" t="1162" r="0" b="1162"/>
          <a:stretch>
            <a:fillRect/>
          </a:stretch>
        </p:blipFill>
        <p:spPr>
          <a:xfrm>
            <a:off x="11628288" y="1447800"/>
            <a:ext cx="10922001" cy="10668001"/>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6" name="Best Choice Award 2018"/>
          <p:cNvSpPr txBox="1"/>
          <p:nvPr/>
        </p:nvSpPr>
        <p:spPr>
          <a:xfrm>
            <a:off x="1292490" y="5967277"/>
            <a:ext cx="6507399"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defRPr>
                <a:latin typeface="Gill Sans"/>
                <a:ea typeface="Gill Sans"/>
                <a:cs typeface="Gill Sans"/>
                <a:sym typeface="Gill Sans"/>
              </a:defRPr>
            </a:lvl1pPr>
          </a:lstStyle>
          <a:p>
            <a:pPr/>
            <a:r>
              <a:t>Best Choice Award 2018</a:t>
            </a:r>
          </a:p>
        </p:txBody>
      </p:sp>
      <p:sp>
        <p:nvSpPr>
          <p:cNvPr id="357" name="TS-328 3-bay RAID 5 NAS"/>
          <p:cNvSpPr txBox="1"/>
          <p:nvPr/>
        </p:nvSpPr>
        <p:spPr>
          <a:xfrm>
            <a:off x="1299057" y="6910522"/>
            <a:ext cx="5556945"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defRPr sz="4000">
                <a:solidFill>
                  <a:srgbClr val="EC6C23"/>
                </a:solidFill>
                <a:latin typeface="Gill Sans Light"/>
                <a:ea typeface="Gill Sans Light"/>
                <a:cs typeface="Gill Sans Light"/>
                <a:sym typeface="Gill Sans Light"/>
              </a:defRPr>
            </a:lvl1pPr>
          </a:lstStyle>
          <a:p>
            <a:pPr/>
            <a:r>
              <a:t>TS-328 3-bay RAID 5 NAS</a:t>
            </a:r>
          </a:p>
        </p:txBody>
      </p:sp>
      <p:pic>
        <p:nvPicPr>
          <p:cNvPr id="358" name="ts-328.png" descr="ts-328.png"/>
          <p:cNvPicPr>
            <a:picLocks noChangeAspect="0"/>
          </p:cNvPicPr>
          <p:nvPr/>
        </p:nvPicPr>
        <p:blipFill>
          <a:blip r:embed="rId2">
            <a:extLst/>
          </a:blip>
          <a:srcRect l="0" t="1162" r="0" b="1162"/>
          <a:stretch>
            <a:fillRect/>
          </a:stretch>
        </p:blipFill>
        <p:spPr>
          <a:xfrm>
            <a:off x="11628288" y="1447800"/>
            <a:ext cx="10922001" cy="10668001"/>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0" name="Videomaker’s Best Products 2017…"/>
          <p:cNvSpPr txBox="1"/>
          <p:nvPr/>
        </p:nvSpPr>
        <p:spPr>
          <a:xfrm>
            <a:off x="1245977" y="5567222"/>
            <a:ext cx="8927407" cy="157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914400">
              <a:defRPr>
                <a:latin typeface="Gill Sans"/>
                <a:ea typeface="Gill Sans"/>
                <a:cs typeface="Gill Sans"/>
                <a:sym typeface="Gill Sans"/>
              </a:defRPr>
            </a:pPr>
            <a:r>
              <a:t>Videomaker’s Best Products 2017</a:t>
            </a:r>
          </a:p>
          <a:p>
            <a:pPr algn="l" defTabSz="914400">
              <a:defRPr>
                <a:latin typeface="Gill Sans"/>
                <a:ea typeface="Gill Sans"/>
                <a:cs typeface="Gill Sans"/>
                <a:sym typeface="Gill Sans"/>
              </a:defRPr>
            </a:pPr>
            <a:r>
              <a:t>Best Storage Award</a:t>
            </a:r>
          </a:p>
        </p:txBody>
      </p:sp>
      <p:sp>
        <p:nvSpPr>
          <p:cNvPr id="361" name="TVS-1282T3 Thunderbolt™ 3 NAS"/>
          <p:cNvSpPr txBox="1"/>
          <p:nvPr/>
        </p:nvSpPr>
        <p:spPr>
          <a:xfrm>
            <a:off x="1252544" y="7226232"/>
            <a:ext cx="7211418"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defRPr sz="4000">
                <a:solidFill>
                  <a:srgbClr val="EC6C23"/>
                </a:solidFill>
                <a:latin typeface="Gill Sans Light"/>
                <a:ea typeface="Gill Sans Light"/>
                <a:cs typeface="Gill Sans Light"/>
                <a:sym typeface="Gill Sans Light"/>
              </a:defRPr>
            </a:lvl1pPr>
          </a:lstStyle>
          <a:p>
            <a:pPr/>
            <a:r>
              <a:t>TVS-1282T3 Thunderbolt™ 3 NAS</a:t>
            </a:r>
          </a:p>
        </p:txBody>
      </p:sp>
      <p:pic>
        <p:nvPicPr>
          <p:cNvPr id="362" name="tvs-1282t3.png" descr="tvs-1282t3.png"/>
          <p:cNvPicPr>
            <a:picLocks noChangeAspect="0"/>
          </p:cNvPicPr>
          <p:nvPr/>
        </p:nvPicPr>
        <p:blipFill>
          <a:blip r:embed="rId2">
            <a:extLst/>
          </a:blip>
          <a:srcRect l="0" t="1162" r="0" b="1162"/>
          <a:stretch>
            <a:fillRect/>
          </a:stretch>
        </p:blipFill>
        <p:spPr>
          <a:xfrm>
            <a:off x="11628288" y="1447800"/>
            <a:ext cx="10922001" cy="10668001"/>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4" name="Red Dot Award  2017"/>
          <p:cNvSpPr txBox="1"/>
          <p:nvPr/>
        </p:nvSpPr>
        <p:spPr>
          <a:xfrm>
            <a:off x="1306654" y="6113328"/>
            <a:ext cx="5776901"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defRPr>
                <a:latin typeface="Gill Sans"/>
                <a:ea typeface="Gill Sans"/>
                <a:cs typeface="Gill Sans"/>
                <a:sym typeface="Gill Sans"/>
              </a:defRPr>
            </a:lvl1pPr>
          </a:lstStyle>
          <a:p>
            <a:pPr/>
            <a:r>
              <a:t>Red Dot Award  2017</a:t>
            </a:r>
          </a:p>
        </p:txBody>
      </p:sp>
      <p:sp>
        <p:nvSpPr>
          <p:cNvPr id="365" name="TVS-873 10GbE-enabled business NAS"/>
          <p:cNvSpPr txBox="1"/>
          <p:nvPr/>
        </p:nvSpPr>
        <p:spPr>
          <a:xfrm>
            <a:off x="1306654" y="7056571"/>
            <a:ext cx="7988053"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defRPr sz="4000">
                <a:solidFill>
                  <a:srgbClr val="EC6C23"/>
                </a:solidFill>
                <a:latin typeface="Gill Sans Light"/>
                <a:ea typeface="Gill Sans Light"/>
                <a:cs typeface="Gill Sans Light"/>
                <a:sym typeface="Gill Sans Light"/>
              </a:defRPr>
            </a:lvl1pPr>
          </a:lstStyle>
          <a:p>
            <a:pPr/>
            <a:r>
              <a:t>TVS-873 10GbE-enabled business NAS</a:t>
            </a:r>
          </a:p>
        </p:txBody>
      </p:sp>
      <p:pic>
        <p:nvPicPr>
          <p:cNvPr id="366" name="tvs-873.png" descr="tvs-873.png"/>
          <p:cNvPicPr>
            <a:picLocks noChangeAspect="0"/>
          </p:cNvPicPr>
          <p:nvPr/>
        </p:nvPicPr>
        <p:blipFill>
          <a:blip r:embed="rId2">
            <a:extLst/>
          </a:blip>
          <a:srcRect l="0" t="1162" r="0" b="1162"/>
          <a:stretch>
            <a:fillRect/>
          </a:stretch>
        </p:blipFill>
        <p:spPr>
          <a:xfrm>
            <a:off x="11628288" y="1447800"/>
            <a:ext cx="10922001" cy="10668001"/>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8" name="European Hardware Awards 2017 Best NAS Device"/>
          <p:cNvSpPr txBox="1"/>
          <p:nvPr/>
        </p:nvSpPr>
        <p:spPr>
          <a:xfrm>
            <a:off x="1268627" y="5592991"/>
            <a:ext cx="8796561" cy="157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914400">
              <a:defRPr>
                <a:latin typeface="Gill Sans"/>
                <a:ea typeface="Gill Sans"/>
                <a:cs typeface="Gill Sans"/>
                <a:sym typeface="Gill Sans"/>
              </a:defRPr>
            </a:pPr>
            <a:r>
              <a:t>European Hardware Awards 2017</a:t>
            </a:r>
            <a:br/>
            <a:r>
              <a:t>Best NAS Device</a:t>
            </a:r>
          </a:p>
        </p:txBody>
      </p:sp>
      <p:sp>
        <p:nvSpPr>
          <p:cNvPr id="369" name="TS-451+ quad-core NAS"/>
          <p:cNvSpPr txBox="1"/>
          <p:nvPr/>
        </p:nvSpPr>
        <p:spPr>
          <a:xfrm>
            <a:off x="1268627" y="7284808"/>
            <a:ext cx="5193805"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defRPr sz="4000">
                <a:solidFill>
                  <a:srgbClr val="EC6C23"/>
                </a:solidFill>
                <a:latin typeface="Gill Sans Light"/>
                <a:ea typeface="Gill Sans Light"/>
                <a:cs typeface="Gill Sans Light"/>
                <a:sym typeface="Gill Sans Light"/>
              </a:defRPr>
            </a:lvl1pPr>
          </a:lstStyle>
          <a:p>
            <a:pPr/>
            <a:r>
              <a:t>TS-451+ quad-core NAS</a:t>
            </a:r>
          </a:p>
        </p:txBody>
      </p:sp>
      <p:pic>
        <p:nvPicPr>
          <p:cNvPr id="370" name="ts-451+.png" descr="ts-451+.png"/>
          <p:cNvPicPr>
            <a:picLocks noChangeAspect="0"/>
          </p:cNvPicPr>
          <p:nvPr/>
        </p:nvPicPr>
        <p:blipFill>
          <a:blip r:embed="rId2">
            <a:extLst/>
          </a:blip>
          <a:srcRect l="0" t="1162" r="0" b="1162"/>
          <a:stretch>
            <a:fillRect/>
          </a:stretch>
        </p:blipFill>
        <p:spPr>
          <a:xfrm>
            <a:off x="11628288" y="1447800"/>
            <a:ext cx="10922001" cy="10668001"/>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2" name="QNAP Leads the Way"/>
          <p:cNvSpPr txBox="1"/>
          <p:nvPr/>
        </p:nvSpPr>
        <p:spPr>
          <a:xfrm>
            <a:off x="3755349" y="7130880"/>
            <a:ext cx="12514264"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defTabSz="914400">
              <a:lnSpc>
                <a:spcPct val="80000"/>
              </a:lnSpc>
              <a:defRPr sz="7000">
                <a:solidFill>
                  <a:srgbClr val="EC6C23"/>
                </a:solidFill>
                <a:latin typeface="Gill Sans Light"/>
                <a:ea typeface="Gill Sans Light"/>
                <a:cs typeface="Gill Sans Light"/>
                <a:sym typeface="Gill Sans Light"/>
              </a:defRPr>
            </a:pPr>
            <a:r>
              <a:rPr>
                <a:solidFill>
                  <a:srgbClr val="F77F00"/>
                </a:solidFill>
              </a:rPr>
              <a:t>QNAP</a:t>
            </a:r>
            <a:r>
              <a:t> </a:t>
            </a:r>
            <a:r>
              <a:rPr>
                <a:solidFill>
                  <a:srgbClr val="000000"/>
                </a:solidFill>
                <a:latin typeface="Gill Sans SemiBold"/>
                <a:ea typeface="Gill Sans SemiBold"/>
                <a:cs typeface="Gill Sans SemiBold"/>
                <a:sym typeface="Gill Sans SemiBold"/>
              </a:rPr>
              <a:t>Leads the Way</a:t>
            </a:r>
          </a:p>
        </p:txBody>
      </p:sp>
      <p:sp>
        <p:nvSpPr>
          <p:cNvPr id="373" name="Comprehensive NAS products that reflect technology and market trends"/>
          <p:cNvSpPr txBox="1"/>
          <p:nvPr/>
        </p:nvSpPr>
        <p:spPr>
          <a:xfrm>
            <a:off x="3755349" y="8534866"/>
            <a:ext cx="12514264" cy="13576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lnSpc>
                <a:spcPct val="115000"/>
              </a:lnSpc>
              <a:defRPr sz="4000">
                <a:solidFill>
                  <a:srgbClr val="53585F"/>
                </a:solidFill>
                <a:latin typeface="Gill Sans"/>
                <a:ea typeface="Gill Sans"/>
                <a:cs typeface="Gill Sans"/>
                <a:sym typeface="Gill Sans"/>
              </a:defRPr>
            </a:lvl1pPr>
          </a:lstStyle>
          <a:p>
            <a:pPr/>
            <a:r>
              <a:t>Comprehensive NAS products that reflect technology and market trends</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5" name="QTS 4.3.5 future-proofs the network and storage functionalities of QNAP NAS with even more software innovations. The latest generation of QTS is tailored for users with greater needs for advanced network infrastructure deployment and storage management."/>
          <p:cNvSpPr txBox="1"/>
          <p:nvPr/>
        </p:nvSpPr>
        <p:spPr>
          <a:xfrm>
            <a:off x="10389441" y="7416726"/>
            <a:ext cx="12065001" cy="19126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120000"/>
              </a:lnSpc>
              <a:defRPr sz="2700">
                <a:latin typeface="Gill Sans"/>
                <a:ea typeface="Gill Sans"/>
                <a:cs typeface="Gill Sans"/>
                <a:sym typeface="Gill Sans"/>
              </a:defRPr>
            </a:lvl1pPr>
          </a:lstStyle>
          <a:p>
            <a:pPr/>
            <a:r>
              <a:t>QTS 4.3.5 future-proofs the network and storage functionalities of QNAP NAS with even more software innovations. The latest generation of QTS is tailored for users with greater needs for advanced network infrastructure deployment and storage management.</a:t>
            </a:r>
          </a:p>
        </p:txBody>
      </p:sp>
      <p:sp>
        <p:nvSpPr>
          <p:cNvPr id="376" name="QTS 4.3.5…"/>
          <p:cNvSpPr txBox="1"/>
          <p:nvPr/>
        </p:nvSpPr>
        <p:spPr>
          <a:xfrm>
            <a:off x="10416385" y="4447916"/>
            <a:ext cx="12065001" cy="228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lgn="l" defTabSz="914400">
              <a:defRPr sz="7000">
                <a:latin typeface="Gill Sans"/>
                <a:ea typeface="Gill Sans"/>
                <a:cs typeface="Gill Sans"/>
                <a:sym typeface="Gill Sans"/>
              </a:defRPr>
            </a:pPr>
            <a:r>
              <a:t>QTS 4.3.5</a:t>
            </a:r>
          </a:p>
          <a:p>
            <a:pPr algn="l" defTabSz="914400">
              <a:defRPr sz="4000">
                <a:solidFill>
                  <a:srgbClr val="EC6C23"/>
                </a:solidFill>
                <a:latin typeface="Gill Sans Light"/>
                <a:ea typeface="Gill Sans Light"/>
                <a:cs typeface="Gill Sans Light"/>
                <a:sym typeface="Gill Sans Light"/>
              </a:defRPr>
            </a:pPr>
            <a:r>
              <a:t>Empowering the network and storage functionalities of QNAP NAS </a:t>
            </a:r>
          </a:p>
        </p:txBody>
      </p:sp>
      <p:pic>
        <p:nvPicPr>
          <p:cNvPr id="377" name="qts4.3.5.png" descr="qts4.3.5.png"/>
          <p:cNvPicPr>
            <a:picLocks noChangeAspect="1"/>
          </p:cNvPicPr>
          <p:nvPr/>
        </p:nvPicPr>
        <p:blipFill>
          <a:blip r:embed="rId2">
            <a:extLst/>
          </a:blip>
          <a:srcRect l="121" t="0" r="0" b="881"/>
          <a:stretch>
            <a:fillRect/>
          </a:stretch>
        </p:blipFill>
        <p:spPr>
          <a:xfrm>
            <a:off x="-42529" y="1755378"/>
            <a:ext cx="8631828" cy="10205085"/>
          </a:xfrm>
          <a:prstGeom prst="rect">
            <a:avLst/>
          </a:prstGeom>
          <a:ln w="254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9" name="amd.png" descr="amd.png"/>
          <p:cNvPicPr>
            <a:picLocks noChangeAspect="1"/>
          </p:cNvPicPr>
          <p:nvPr/>
        </p:nvPicPr>
        <p:blipFill>
          <a:blip r:embed="rId2">
            <a:extLst/>
          </a:blip>
          <a:srcRect l="0" t="393" r="0" b="393"/>
          <a:stretch>
            <a:fillRect/>
          </a:stretch>
        </p:blipFill>
        <p:spPr>
          <a:xfrm>
            <a:off x="-42529" y="1755378"/>
            <a:ext cx="8634051" cy="10205085"/>
          </a:xfrm>
          <a:prstGeom prst="rect">
            <a:avLst/>
          </a:prstGeom>
          <a:ln w="25400">
            <a:miter lim="400000"/>
          </a:ln>
        </p:spPr>
      </p:pic>
      <p:sp>
        <p:nvSpPr>
          <p:cNvPr id="380" name="QNAP offers a comprehensive portfolio of AMD-based NAS to meet a wide range of user requirements.  AMD-based NAS solutions delivers uncompromising performance to facilitate performance-demanding applications including high-speed data transfer, backup/recovery, virtualization, media playback and graphics display."/>
          <p:cNvSpPr txBox="1"/>
          <p:nvPr/>
        </p:nvSpPr>
        <p:spPr>
          <a:xfrm>
            <a:off x="10416385" y="7404026"/>
            <a:ext cx="12065001" cy="19126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120000"/>
              </a:lnSpc>
              <a:defRPr sz="2700">
                <a:latin typeface="Gill Sans"/>
                <a:ea typeface="Gill Sans"/>
                <a:cs typeface="Gill Sans"/>
                <a:sym typeface="Gill Sans"/>
              </a:defRPr>
            </a:lvl1pPr>
          </a:lstStyle>
          <a:p>
            <a:pPr/>
            <a:r>
              <a:t>QNAP offers a comprehensive portfolio of AMD-based NAS to meet a wide range of user requirements.  AMD-based NAS solutions delivers uncompromising performance to facilitate performance-demanding applications including high-speed data transfer, backup/recovery, virtualization, media playback and graphics display.</a:t>
            </a:r>
          </a:p>
        </p:txBody>
      </p:sp>
      <p:sp>
        <p:nvSpPr>
          <p:cNvPr id="381" name="QNAP NAS Series Featuring AMD® CPUs and APUs"/>
          <p:cNvSpPr txBox="1"/>
          <p:nvPr/>
        </p:nvSpPr>
        <p:spPr>
          <a:xfrm>
            <a:off x="10416385" y="4600316"/>
            <a:ext cx="12065001" cy="213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lgn="l" defTabSz="914400">
              <a:defRPr sz="7000">
                <a:latin typeface="Gill Sans"/>
                <a:ea typeface="Gill Sans"/>
                <a:cs typeface="Gill Sans"/>
                <a:sym typeface="Gill Sans"/>
              </a:defRPr>
            </a:pPr>
            <a:r>
              <a:t>QNAP NAS Series Featuring AMD</a:t>
            </a:r>
            <a:r>
              <a:rPr baseline="31999"/>
              <a:t>®</a:t>
            </a:r>
            <a:r>
              <a:t> CPUs and APUs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7" name="矩形"/>
          <p:cNvSpPr/>
          <p:nvPr/>
        </p:nvSpPr>
        <p:spPr>
          <a:xfrm flipH="1" rot="16200000">
            <a:off x="20630993" y="5942299"/>
            <a:ext cx="283789" cy="7587869"/>
          </a:xfrm>
          <a:prstGeom prst="rect">
            <a:avLst/>
          </a:prstGeom>
          <a:solidFill>
            <a:srgbClr val="FA6D11"/>
          </a:solidFill>
          <a:ln w="12700">
            <a:miter lim="400000"/>
          </a:ln>
        </p:spPr>
        <p:txBody>
          <a:bodyPr lIns="50800" tIns="50800" rIns="50800" bIns="50800" anchor="ctr"/>
          <a:lstStyle/>
          <a:p>
            <a:pPr>
              <a:defRPr sz="3200">
                <a:solidFill>
                  <a:srgbClr val="FFFFFF"/>
                </a:solidFill>
              </a:defRPr>
            </a:pPr>
          </a:p>
        </p:txBody>
      </p:sp>
      <p:sp>
        <p:nvSpPr>
          <p:cNvPr id="278" name="矩形"/>
          <p:cNvSpPr/>
          <p:nvPr/>
        </p:nvSpPr>
        <p:spPr>
          <a:xfrm flipH="1" rot="16200000">
            <a:off x="17859891" y="8713400"/>
            <a:ext cx="283788" cy="2045666"/>
          </a:xfrm>
          <a:prstGeom prst="rect">
            <a:avLst/>
          </a:prstGeom>
          <a:solidFill>
            <a:srgbClr val="53585F"/>
          </a:solidFill>
          <a:ln w="12700">
            <a:miter lim="400000"/>
          </a:ln>
        </p:spPr>
        <p:txBody>
          <a:bodyPr lIns="50800" tIns="50800" rIns="50800" bIns="50800" anchor="ctr"/>
          <a:lstStyle/>
          <a:p>
            <a:pPr>
              <a:defRPr sz="3200">
                <a:solidFill>
                  <a:srgbClr val="FFFFFF"/>
                </a:solidFill>
              </a:defRPr>
            </a:pPr>
          </a:p>
        </p:txBody>
      </p:sp>
      <p:sp>
        <p:nvSpPr>
          <p:cNvPr id="279" name="Overview of IEI Group"/>
          <p:cNvSpPr txBox="1"/>
          <p:nvPr/>
        </p:nvSpPr>
        <p:spPr>
          <a:xfrm>
            <a:off x="4243824" y="7566504"/>
            <a:ext cx="12263637" cy="161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defTabSz="914400">
              <a:lnSpc>
                <a:spcPct val="80000"/>
              </a:lnSpc>
              <a:defRPr sz="10000">
                <a:solidFill>
                  <a:srgbClr val="EC6C23"/>
                </a:solidFill>
                <a:latin typeface="Gill Sans Light"/>
                <a:ea typeface="Gill Sans Light"/>
                <a:cs typeface="Gill Sans Light"/>
                <a:sym typeface="Gill Sans Light"/>
              </a:defRPr>
            </a:pPr>
            <a:r>
              <a:t>Overview</a:t>
            </a:r>
            <a:r>
              <a:rPr>
                <a:solidFill>
                  <a:srgbClr val="000000"/>
                </a:solidFill>
                <a:latin typeface="Gill Sans SemiBold"/>
                <a:ea typeface="Gill Sans SemiBold"/>
                <a:cs typeface="Gill Sans SemiBold"/>
                <a:sym typeface="Gill Sans SemiBold"/>
              </a:rPr>
              <a:t> of IEI Group</a:t>
            </a:r>
          </a:p>
        </p:txBody>
      </p:sp>
      <p:sp>
        <p:nvSpPr>
          <p:cNvPr id="280" name="Innovation &amp; Integration lead to Private Cloud Total Solution"/>
          <p:cNvSpPr txBox="1"/>
          <p:nvPr/>
        </p:nvSpPr>
        <p:spPr>
          <a:xfrm>
            <a:off x="3933517" y="9279033"/>
            <a:ext cx="12573944"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lnSpc>
                <a:spcPct val="115000"/>
              </a:lnSpc>
              <a:defRPr sz="4000">
                <a:solidFill>
                  <a:srgbClr val="53585F"/>
                </a:solidFill>
                <a:latin typeface="Gill Sans"/>
                <a:ea typeface="Gill Sans"/>
                <a:cs typeface="Gill Sans"/>
                <a:sym typeface="Gill Sans"/>
              </a:defRPr>
            </a:lvl1pPr>
          </a:lstStyle>
          <a:p>
            <a:pPr/>
            <a:r>
              <a:t>Innovation &amp; Integration lead to Private Cloud Total Solution</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3" name="AMD CPU-based NAS"/>
          <p:cNvSpPr txBox="1"/>
          <p:nvPr/>
        </p:nvSpPr>
        <p:spPr>
          <a:xfrm rot="5400000">
            <a:off x="-4141075" y="6356361"/>
            <a:ext cx="10454879" cy="749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4200">
                <a:solidFill>
                  <a:srgbClr val="FFFFFF"/>
                </a:solidFill>
                <a:latin typeface="Gill Sans SemiBold"/>
                <a:ea typeface="Gill Sans SemiBold"/>
                <a:cs typeface="Gill Sans SemiBold"/>
                <a:sym typeface="Gill Sans SemiBold"/>
              </a:defRPr>
            </a:lvl1pPr>
          </a:lstStyle>
          <a:p>
            <a:pPr/>
            <a:r>
              <a:t>AMD CPU-based NAS</a:t>
            </a:r>
          </a:p>
        </p:txBody>
      </p:sp>
      <p:sp>
        <p:nvSpPr>
          <p:cNvPr id="384" name="Enterprise"/>
          <p:cNvSpPr txBox="1"/>
          <p:nvPr/>
        </p:nvSpPr>
        <p:spPr>
          <a:xfrm>
            <a:off x="6450484" y="10291441"/>
            <a:ext cx="2425106"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defRPr sz="4000">
                <a:latin typeface="Gill Sans SemiBold"/>
                <a:ea typeface="Gill Sans SemiBold"/>
                <a:cs typeface="Gill Sans SemiBold"/>
                <a:sym typeface="Gill Sans SemiBold"/>
              </a:defRPr>
            </a:lvl1pPr>
          </a:lstStyle>
          <a:p>
            <a:pPr/>
            <a:r>
              <a:t>Enterprise</a:t>
            </a:r>
          </a:p>
        </p:txBody>
      </p:sp>
      <p:sp>
        <p:nvSpPr>
          <p:cNvPr id="385" name="SMB"/>
          <p:cNvSpPr txBox="1"/>
          <p:nvPr/>
        </p:nvSpPr>
        <p:spPr>
          <a:xfrm>
            <a:off x="17459021" y="10291441"/>
            <a:ext cx="1128812"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defRPr sz="4000">
                <a:latin typeface="Gill Sans SemiBold"/>
                <a:ea typeface="Gill Sans SemiBold"/>
                <a:cs typeface="Gill Sans SemiBold"/>
                <a:sym typeface="Gill Sans SemiBold"/>
              </a:defRPr>
            </a:lvl1pPr>
          </a:lstStyle>
          <a:p>
            <a:pPr/>
            <a:r>
              <a:t>SMB</a:t>
            </a:r>
          </a:p>
        </p:txBody>
      </p:sp>
      <p:pic>
        <p:nvPicPr>
          <p:cNvPr id="386" name="TS-1677.png" descr="TS-1677.png"/>
          <p:cNvPicPr>
            <a:picLocks noChangeAspect="1"/>
          </p:cNvPicPr>
          <p:nvPr/>
        </p:nvPicPr>
        <p:blipFill>
          <a:blip r:embed="rId2">
            <a:extLst/>
          </a:blip>
          <a:srcRect l="0" t="0" r="0" b="11460"/>
          <a:stretch>
            <a:fillRect/>
          </a:stretch>
        </p:blipFill>
        <p:spPr>
          <a:xfrm>
            <a:off x="3561688" y="2088888"/>
            <a:ext cx="8742702" cy="7740786"/>
          </a:xfrm>
          <a:prstGeom prst="rect">
            <a:avLst/>
          </a:prstGeom>
          <a:ln w="25400">
            <a:miter lim="400000"/>
          </a:ln>
        </p:spPr>
      </p:pic>
      <p:pic>
        <p:nvPicPr>
          <p:cNvPr id="387" name="amd-smb.png" descr="amd-smb.png"/>
          <p:cNvPicPr>
            <a:picLocks noChangeAspect="1"/>
          </p:cNvPicPr>
          <p:nvPr/>
        </p:nvPicPr>
        <p:blipFill>
          <a:blip r:embed="rId3">
            <a:extLst/>
          </a:blip>
          <a:srcRect l="0" t="0" r="0" b="14172"/>
          <a:stretch>
            <a:fillRect/>
          </a:stretch>
        </p:blipFill>
        <p:spPr>
          <a:xfrm>
            <a:off x="13706059" y="2171636"/>
            <a:ext cx="8878185" cy="7619938"/>
          </a:xfrm>
          <a:prstGeom prst="rect">
            <a:avLst/>
          </a:prstGeom>
          <a:ln w="254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9" name="16bays.png" descr="16bays.png"/>
          <p:cNvPicPr>
            <a:picLocks noChangeAspect="1"/>
          </p:cNvPicPr>
          <p:nvPr/>
        </p:nvPicPr>
        <p:blipFill>
          <a:blip r:embed="rId2">
            <a:extLst/>
          </a:blip>
          <a:srcRect l="0" t="393" r="0" b="393"/>
          <a:stretch>
            <a:fillRect/>
          </a:stretch>
        </p:blipFill>
        <p:spPr>
          <a:xfrm>
            <a:off x="-42529" y="1755378"/>
            <a:ext cx="8634051" cy="10205086"/>
          </a:xfrm>
          <a:prstGeom prst="rect">
            <a:avLst/>
          </a:prstGeom>
          <a:ln w="25400">
            <a:miter lim="400000"/>
          </a:ln>
        </p:spPr>
      </p:pic>
      <p:sp>
        <p:nvSpPr>
          <p:cNvPr id="390" name="Featuring epic storage potential, the 16-bay NAS solutions incorporate both high performance and high capacity for continuously optimized storage efficiency to tackle mission-intensive applications necessary for modern data centers such as virtualization and massive data backup and recovery."/>
          <p:cNvSpPr txBox="1"/>
          <p:nvPr/>
        </p:nvSpPr>
        <p:spPr>
          <a:xfrm>
            <a:off x="10416385" y="7424625"/>
            <a:ext cx="12065001" cy="19126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120000"/>
              </a:lnSpc>
              <a:defRPr sz="2700">
                <a:latin typeface="Gill Sans"/>
                <a:ea typeface="Gill Sans"/>
                <a:cs typeface="Gill Sans"/>
                <a:sym typeface="Gill Sans"/>
              </a:defRPr>
            </a:lvl1pPr>
          </a:lstStyle>
          <a:p>
            <a:pPr/>
            <a:r>
              <a:t>Featuring epic storage potential, the 16-bay NAS solutions incorporate both high performance and high capacity for continuously optimized storage efficiency to tackle mission-intensive applications necessary for modern data centers such as virtualization and massive data backup and recovery.</a:t>
            </a:r>
          </a:p>
        </p:txBody>
      </p:sp>
      <p:sp>
        <p:nvSpPr>
          <p:cNvPr id="391" name="High-capacity16-bay NAS Solutions…"/>
          <p:cNvSpPr txBox="1"/>
          <p:nvPr/>
        </p:nvSpPr>
        <p:spPr>
          <a:xfrm>
            <a:off x="10416385" y="4016116"/>
            <a:ext cx="12065001" cy="271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lgn="l" defTabSz="914400">
              <a:defRPr sz="7000">
                <a:latin typeface="Gill Sans"/>
                <a:ea typeface="Gill Sans"/>
                <a:cs typeface="Gill Sans"/>
                <a:sym typeface="Gill Sans"/>
              </a:defRPr>
            </a:pPr>
            <a:r>
              <a:t>High-capacity16-bay NAS Solutions</a:t>
            </a:r>
          </a:p>
          <a:p>
            <a:pPr algn="l" defTabSz="914400">
              <a:defRPr sz="4000">
                <a:solidFill>
                  <a:srgbClr val="EC6C23"/>
                </a:solidFill>
                <a:latin typeface="Gill Sans Light"/>
                <a:ea typeface="Gill Sans Light"/>
                <a:cs typeface="Gill Sans Light"/>
                <a:sym typeface="Gill Sans Light"/>
              </a:defRPr>
            </a:pPr>
            <a:r>
              <a:rPr>
                <a:solidFill>
                  <a:schemeClr val="accent4"/>
                </a:solidFill>
              </a:rPr>
              <a:t>Store more and smarter</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3" name="16-bay NAS Models"/>
          <p:cNvSpPr txBox="1"/>
          <p:nvPr/>
        </p:nvSpPr>
        <p:spPr>
          <a:xfrm rot="5400000">
            <a:off x="-4141075" y="6356361"/>
            <a:ext cx="10454879" cy="749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4200">
                <a:solidFill>
                  <a:srgbClr val="FFFFFF"/>
                </a:solidFill>
                <a:latin typeface="Gill Sans SemiBold"/>
                <a:ea typeface="Gill Sans SemiBold"/>
                <a:cs typeface="Gill Sans SemiBold"/>
                <a:sym typeface="Gill Sans SemiBold"/>
              </a:defRPr>
            </a:lvl1pPr>
          </a:lstStyle>
          <a:p>
            <a:pPr/>
            <a:r>
              <a:t>16-bay NAS Models</a:t>
            </a:r>
          </a:p>
        </p:txBody>
      </p:sp>
      <p:sp>
        <p:nvSpPr>
          <p:cNvPr id="394" name="TS-1677X"/>
          <p:cNvSpPr txBox="1"/>
          <p:nvPr/>
        </p:nvSpPr>
        <p:spPr>
          <a:xfrm>
            <a:off x="5028136" y="10291441"/>
            <a:ext cx="2356645"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defRPr sz="4000">
                <a:latin typeface="Gill Sans SemiBold"/>
                <a:ea typeface="Gill Sans SemiBold"/>
                <a:cs typeface="Gill Sans SemiBold"/>
                <a:sym typeface="Gill Sans SemiBold"/>
              </a:defRPr>
            </a:lvl1pPr>
          </a:lstStyle>
          <a:p>
            <a:pPr/>
            <a:r>
              <a:t>TS-1677X</a:t>
            </a:r>
          </a:p>
        </p:txBody>
      </p:sp>
      <p:sp>
        <p:nvSpPr>
          <p:cNvPr id="395" name="TS-1635AX"/>
          <p:cNvSpPr txBox="1"/>
          <p:nvPr/>
        </p:nvSpPr>
        <p:spPr>
          <a:xfrm>
            <a:off x="11943243" y="10291441"/>
            <a:ext cx="2725986"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defRPr sz="4000">
                <a:latin typeface="Gill Sans SemiBold"/>
                <a:ea typeface="Gill Sans SemiBold"/>
                <a:cs typeface="Gill Sans SemiBold"/>
                <a:sym typeface="Gill Sans SemiBold"/>
              </a:defRPr>
            </a:lvl1pPr>
          </a:lstStyle>
          <a:p>
            <a:pPr/>
            <a:r>
              <a:t>TS-1635AX</a:t>
            </a:r>
          </a:p>
        </p:txBody>
      </p:sp>
      <p:sp>
        <p:nvSpPr>
          <p:cNvPr id="396" name="TS-1685"/>
          <p:cNvSpPr txBox="1"/>
          <p:nvPr/>
        </p:nvSpPr>
        <p:spPr>
          <a:xfrm>
            <a:off x="19421538" y="10291441"/>
            <a:ext cx="1968948"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defRPr sz="4000">
                <a:latin typeface="Gill Sans SemiBold"/>
                <a:ea typeface="Gill Sans SemiBold"/>
                <a:cs typeface="Gill Sans SemiBold"/>
                <a:sym typeface="Gill Sans SemiBold"/>
              </a:defRPr>
            </a:lvl1pPr>
          </a:lstStyle>
          <a:p>
            <a:pPr/>
            <a:r>
              <a:t>TS-1685</a:t>
            </a:r>
          </a:p>
        </p:txBody>
      </p:sp>
      <p:pic>
        <p:nvPicPr>
          <p:cNvPr id="397" name="ts-1677x.png" descr="ts-1677x.png"/>
          <p:cNvPicPr>
            <a:picLocks noChangeAspect="1"/>
          </p:cNvPicPr>
          <p:nvPr/>
        </p:nvPicPr>
        <p:blipFill>
          <a:blip r:embed="rId2">
            <a:extLst/>
          </a:blip>
          <a:srcRect l="0" t="1189" r="0" b="1189"/>
          <a:stretch>
            <a:fillRect/>
          </a:stretch>
        </p:blipFill>
        <p:spPr>
          <a:xfrm>
            <a:off x="2134322" y="648389"/>
            <a:ext cx="8144162" cy="10454882"/>
          </a:xfrm>
          <a:prstGeom prst="rect">
            <a:avLst/>
          </a:prstGeom>
          <a:ln w="25400">
            <a:miter lim="400000"/>
          </a:ln>
        </p:spPr>
      </p:pic>
      <p:pic>
        <p:nvPicPr>
          <p:cNvPr id="398" name="ts-1685.png" descr="ts-1685.png"/>
          <p:cNvPicPr>
            <a:picLocks noChangeAspect="1"/>
          </p:cNvPicPr>
          <p:nvPr/>
        </p:nvPicPr>
        <p:blipFill>
          <a:blip r:embed="rId3">
            <a:extLst/>
          </a:blip>
          <a:srcRect l="0" t="1189" r="0" b="1189"/>
          <a:stretch>
            <a:fillRect/>
          </a:stretch>
        </p:blipFill>
        <p:spPr>
          <a:xfrm>
            <a:off x="16333875" y="628969"/>
            <a:ext cx="8144162" cy="10454882"/>
          </a:xfrm>
          <a:prstGeom prst="rect">
            <a:avLst/>
          </a:prstGeom>
          <a:ln w="25400">
            <a:miter lim="400000"/>
          </a:ln>
        </p:spPr>
      </p:pic>
      <p:pic>
        <p:nvPicPr>
          <p:cNvPr id="399" name="ts-1635ax.png" descr="ts-1635ax.png"/>
          <p:cNvPicPr>
            <a:picLocks noChangeAspect="1"/>
          </p:cNvPicPr>
          <p:nvPr/>
        </p:nvPicPr>
        <p:blipFill>
          <a:blip r:embed="rId4">
            <a:extLst/>
          </a:blip>
          <a:srcRect l="0" t="1189" r="0" b="1189"/>
          <a:stretch>
            <a:fillRect/>
          </a:stretch>
        </p:blipFill>
        <p:spPr>
          <a:xfrm>
            <a:off x="9331023" y="628970"/>
            <a:ext cx="8144161" cy="10454881"/>
          </a:xfrm>
          <a:prstGeom prst="rect">
            <a:avLst/>
          </a:prstGeom>
          <a:ln w="254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1" name="tvs-951x.png" descr="tvs-951x.png"/>
          <p:cNvPicPr>
            <a:picLocks noChangeAspect="1"/>
          </p:cNvPicPr>
          <p:nvPr/>
        </p:nvPicPr>
        <p:blipFill>
          <a:blip r:embed="rId2">
            <a:extLst/>
          </a:blip>
          <a:srcRect l="0" t="393" r="0" b="393"/>
          <a:stretch>
            <a:fillRect/>
          </a:stretch>
        </p:blipFill>
        <p:spPr>
          <a:xfrm>
            <a:off x="-42529" y="1755378"/>
            <a:ext cx="8634051" cy="10205086"/>
          </a:xfrm>
          <a:prstGeom prst="rect">
            <a:avLst/>
          </a:prstGeom>
          <a:ln w="25400">
            <a:miter lim="400000"/>
          </a:ln>
        </p:spPr>
      </p:pic>
      <p:sp>
        <p:nvSpPr>
          <p:cNvPr id="402" name="Designed to accommodate five 3.5-inch HDD bays and four 2.5-inch SSDs bays, QNAP’s 9-bay models fully enable SSD caching and Qtier to provide both high-capacity storage potential and optimal system performance."/>
          <p:cNvSpPr txBox="1"/>
          <p:nvPr/>
        </p:nvSpPr>
        <p:spPr>
          <a:xfrm>
            <a:off x="10416385" y="7401252"/>
            <a:ext cx="12065001" cy="14401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120000"/>
              </a:lnSpc>
              <a:defRPr sz="2700">
                <a:latin typeface="Gill Sans"/>
                <a:ea typeface="Gill Sans"/>
                <a:cs typeface="Gill Sans"/>
                <a:sym typeface="Gill Sans"/>
              </a:defRPr>
            </a:lvl1pPr>
          </a:lstStyle>
          <a:p>
            <a:pPr/>
            <a:r>
              <a:t>Designed to accommodate five 3.5-inch HDD bays and four 2.5-inch SSDs bays, QNAP’s 9-bay models fully enable SSD caching and Qtier to provide both high-capacity storage potential and optimal system performance.</a:t>
            </a:r>
          </a:p>
        </p:txBody>
      </p:sp>
      <p:sp>
        <p:nvSpPr>
          <p:cNvPr id="403" name="9-bay Hybrid NAS Solutions"/>
          <p:cNvSpPr txBox="1"/>
          <p:nvPr/>
        </p:nvSpPr>
        <p:spPr>
          <a:xfrm>
            <a:off x="10416385" y="4912390"/>
            <a:ext cx="12065001" cy="111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l" defTabSz="914400">
              <a:defRPr sz="7000">
                <a:latin typeface="Gill Sans"/>
                <a:ea typeface="Gill Sans"/>
                <a:cs typeface="Gill Sans"/>
                <a:sym typeface="Gill Sans"/>
              </a:defRPr>
            </a:lvl1pPr>
          </a:lstStyle>
          <a:p>
            <a:pPr/>
            <a:r>
              <a:t>9-bay Hybrid NAS Solutions</a:t>
            </a:r>
          </a:p>
        </p:txBody>
      </p:sp>
      <p:sp>
        <p:nvSpPr>
          <p:cNvPr id="404" name="Slim size, big capacity"/>
          <p:cNvSpPr txBox="1"/>
          <p:nvPr/>
        </p:nvSpPr>
        <p:spPr>
          <a:xfrm>
            <a:off x="10409005" y="6056535"/>
            <a:ext cx="4283225"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defRPr sz="4000">
                <a:solidFill>
                  <a:srgbClr val="EC6C23"/>
                </a:solidFill>
                <a:latin typeface="Gill Sans Light"/>
                <a:ea typeface="Gill Sans Light"/>
                <a:cs typeface="Gill Sans Light"/>
                <a:sym typeface="Gill Sans Light"/>
              </a:defRPr>
            </a:lvl1pPr>
          </a:lstStyle>
          <a:p>
            <a:pPr/>
            <a:r>
              <a:t>Slim size, big capacity</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6" name="9-bay NAS Models"/>
          <p:cNvSpPr txBox="1"/>
          <p:nvPr/>
        </p:nvSpPr>
        <p:spPr>
          <a:xfrm rot="5400000">
            <a:off x="-4141075" y="6356361"/>
            <a:ext cx="10454879" cy="749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4200">
                <a:solidFill>
                  <a:srgbClr val="FFFFFF"/>
                </a:solidFill>
                <a:latin typeface="Gill Sans SemiBold"/>
                <a:ea typeface="Gill Sans SemiBold"/>
                <a:cs typeface="Gill Sans SemiBold"/>
                <a:sym typeface="Gill Sans SemiBold"/>
              </a:defRPr>
            </a:lvl1pPr>
          </a:lstStyle>
          <a:p>
            <a:pPr/>
            <a:r>
              <a:t>9-bay NAS Models</a:t>
            </a:r>
          </a:p>
        </p:txBody>
      </p:sp>
      <p:sp>
        <p:nvSpPr>
          <p:cNvPr id="407" name="TS-963X"/>
          <p:cNvSpPr txBox="1"/>
          <p:nvPr/>
        </p:nvSpPr>
        <p:spPr>
          <a:xfrm>
            <a:off x="5162205" y="10291441"/>
            <a:ext cx="2088506"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defRPr sz="4000">
                <a:latin typeface="Gill Sans SemiBold"/>
                <a:ea typeface="Gill Sans SemiBold"/>
                <a:cs typeface="Gill Sans SemiBold"/>
                <a:sym typeface="Gill Sans SemiBold"/>
              </a:defRPr>
            </a:lvl1pPr>
          </a:lstStyle>
          <a:p>
            <a:pPr/>
            <a:r>
              <a:t>TS-963X</a:t>
            </a:r>
          </a:p>
        </p:txBody>
      </p:sp>
      <p:sp>
        <p:nvSpPr>
          <p:cNvPr id="408" name="TS-932X"/>
          <p:cNvSpPr txBox="1"/>
          <p:nvPr/>
        </p:nvSpPr>
        <p:spPr>
          <a:xfrm>
            <a:off x="19361759" y="10291442"/>
            <a:ext cx="2088506"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defRPr sz="4000">
                <a:latin typeface="Gill Sans SemiBold"/>
                <a:ea typeface="Gill Sans SemiBold"/>
                <a:cs typeface="Gill Sans SemiBold"/>
                <a:sym typeface="Gill Sans SemiBold"/>
              </a:defRPr>
            </a:lvl1pPr>
          </a:lstStyle>
          <a:p>
            <a:pPr/>
            <a:r>
              <a:t>TS-932X</a:t>
            </a:r>
          </a:p>
        </p:txBody>
      </p:sp>
      <p:sp>
        <p:nvSpPr>
          <p:cNvPr id="409" name="TS-951X"/>
          <p:cNvSpPr txBox="1"/>
          <p:nvPr/>
        </p:nvSpPr>
        <p:spPr>
          <a:xfrm>
            <a:off x="12261984" y="10291443"/>
            <a:ext cx="2088506"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defRPr sz="4000">
                <a:latin typeface="Gill Sans SemiBold"/>
                <a:ea typeface="Gill Sans SemiBold"/>
                <a:cs typeface="Gill Sans SemiBold"/>
                <a:sym typeface="Gill Sans SemiBold"/>
              </a:defRPr>
            </a:lvl1pPr>
          </a:lstStyle>
          <a:p>
            <a:pPr/>
            <a:r>
              <a:t>TS-951X</a:t>
            </a:r>
          </a:p>
        </p:txBody>
      </p:sp>
      <p:pic>
        <p:nvPicPr>
          <p:cNvPr id="410" name="ts-963x.png" descr="ts-963x.png"/>
          <p:cNvPicPr>
            <a:picLocks noChangeAspect="1"/>
          </p:cNvPicPr>
          <p:nvPr/>
        </p:nvPicPr>
        <p:blipFill>
          <a:blip r:embed="rId2">
            <a:extLst/>
          </a:blip>
          <a:srcRect l="0" t="1189" r="0" b="1189"/>
          <a:stretch>
            <a:fillRect/>
          </a:stretch>
        </p:blipFill>
        <p:spPr>
          <a:xfrm>
            <a:off x="2134322" y="648390"/>
            <a:ext cx="8144162" cy="10454881"/>
          </a:xfrm>
          <a:prstGeom prst="rect">
            <a:avLst/>
          </a:prstGeom>
          <a:ln w="25400">
            <a:miter lim="400000"/>
          </a:ln>
        </p:spPr>
      </p:pic>
      <p:pic>
        <p:nvPicPr>
          <p:cNvPr id="411" name="ts-951x.png" descr="ts-951x.png"/>
          <p:cNvPicPr>
            <a:picLocks noChangeAspect="1"/>
          </p:cNvPicPr>
          <p:nvPr/>
        </p:nvPicPr>
        <p:blipFill>
          <a:blip r:embed="rId3">
            <a:extLst/>
          </a:blip>
          <a:srcRect l="0" t="1189" r="0" b="1189"/>
          <a:stretch>
            <a:fillRect/>
          </a:stretch>
        </p:blipFill>
        <p:spPr>
          <a:xfrm>
            <a:off x="9234099" y="628970"/>
            <a:ext cx="8144162" cy="10454882"/>
          </a:xfrm>
          <a:prstGeom prst="rect">
            <a:avLst/>
          </a:prstGeom>
          <a:ln w="25400">
            <a:miter lim="400000"/>
          </a:ln>
        </p:spPr>
      </p:pic>
      <p:pic>
        <p:nvPicPr>
          <p:cNvPr id="412" name="ts-932x.png" descr="ts-932x.png"/>
          <p:cNvPicPr>
            <a:picLocks noChangeAspect="1"/>
          </p:cNvPicPr>
          <p:nvPr/>
        </p:nvPicPr>
        <p:blipFill>
          <a:blip r:embed="rId4">
            <a:extLst/>
          </a:blip>
          <a:srcRect l="0" t="1189" r="0" b="1189"/>
          <a:stretch>
            <a:fillRect/>
          </a:stretch>
        </p:blipFill>
        <p:spPr>
          <a:xfrm>
            <a:off x="16333875" y="628970"/>
            <a:ext cx="8144162" cy="10454882"/>
          </a:xfrm>
          <a:prstGeom prst="rect">
            <a:avLst/>
          </a:prstGeom>
          <a:ln w="254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14" name="10gbe.png" descr="10gbe.png"/>
          <p:cNvPicPr>
            <a:picLocks noChangeAspect="1"/>
          </p:cNvPicPr>
          <p:nvPr/>
        </p:nvPicPr>
        <p:blipFill>
          <a:blip r:embed="rId2">
            <a:extLst/>
          </a:blip>
          <a:srcRect l="0" t="393" r="0" b="393"/>
          <a:stretch>
            <a:fillRect/>
          </a:stretch>
        </p:blipFill>
        <p:spPr>
          <a:xfrm>
            <a:off x="-42530" y="1755379"/>
            <a:ext cx="8634052" cy="10205086"/>
          </a:xfrm>
          <a:prstGeom prst="rect">
            <a:avLst/>
          </a:prstGeom>
          <a:ln w="25400">
            <a:miter lim="400000"/>
          </a:ln>
        </p:spPr>
      </p:pic>
      <p:sp>
        <p:nvSpPr>
          <p:cNvPr id="415" name="QNAP offers powerful-yet-affordable high-speed 10GbE-ready NAS and peripherals suited for all organizations - from huge enterprises to small offices - to improve overall network performance and bandwidth-demanding  applications."/>
          <p:cNvSpPr txBox="1"/>
          <p:nvPr/>
        </p:nvSpPr>
        <p:spPr>
          <a:xfrm>
            <a:off x="10416385" y="7416095"/>
            <a:ext cx="12065001" cy="14401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120000"/>
              </a:lnSpc>
              <a:defRPr sz="2700">
                <a:latin typeface="Gill Sans"/>
                <a:ea typeface="Gill Sans"/>
                <a:cs typeface="Gill Sans"/>
                <a:sym typeface="Gill Sans"/>
              </a:defRPr>
            </a:lvl1pPr>
          </a:lstStyle>
          <a:p>
            <a:pPr/>
            <a:r>
              <a:t>QNAP offers powerful-yet-affordable high-speed 10GbE-ready NAS and peripherals suited for all organizations - from huge enterprises to small offices - to improve overall network performance and bandwidth-demanding  applications.</a:t>
            </a:r>
          </a:p>
        </p:txBody>
      </p:sp>
      <p:sp>
        <p:nvSpPr>
          <p:cNvPr id="416" name="10GbE Solutions…"/>
          <p:cNvSpPr txBox="1"/>
          <p:nvPr/>
        </p:nvSpPr>
        <p:spPr>
          <a:xfrm>
            <a:off x="10416385" y="5032116"/>
            <a:ext cx="12065001"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lgn="l" defTabSz="914400">
              <a:defRPr sz="7000">
                <a:latin typeface="Gill Sans"/>
                <a:ea typeface="Gill Sans"/>
                <a:cs typeface="Gill Sans"/>
                <a:sym typeface="Gill Sans"/>
              </a:defRPr>
            </a:pPr>
            <a:r>
              <a:t>10GbE Solutions</a:t>
            </a:r>
          </a:p>
          <a:p>
            <a:pPr algn="l" defTabSz="914400">
              <a:defRPr sz="4000">
                <a:solidFill>
                  <a:srgbClr val="EC6C23"/>
                </a:solidFill>
                <a:latin typeface="Gill Sans Light"/>
                <a:ea typeface="Gill Sans Light"/>
                <a:cs typeface="Gill Sans Light"/>
                <a:sym typeface="Gill Sans Light"/>
              </a:defRPr>
            </a:pPr>
            <a:r>
              <a:t>Standardizing 10GbE environments</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8" name="10GbE-ready NAS"/>
          <p:cNvSpPr txBox="1"/>
          <p:nvPr/>
        </p:nvSpPr>
        <p:spPr>
          <a:xfrm rot="5400000">
            <a:off x="-4141075" y="6356361"/>
            <a:ext cx="10454879" cy="749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4200">
                <a:solidFill>
                  <a:srgbClr val="FFFFFF"/>
                </a:solidFill>
                <a:latin typeface="Gill Sans SemiBold"/>
                <a:ea typeface="Gill Sans SemiBold"/>
                <a:cs typeface="Gill Sans SemiBold"/>
                <a:sym typeface="Gill Sans SemiBold"/>
              </a:defRPr>
            </a:lvl1pPr>
          </a:lstStyle>
          <a:p>
            <a:pPr/>
            <a:r>
              <a:t>10GbE-ready NAS</a:t>
            </a:r>
          </a:p>
        </p:txBody>
      </p:sp>
      <p:sp>
        <p:nvSpPr>
          <p:cNvPr id="419" name="Built-in 10GbE port (s)"/>
          <p:cNvSpPr txBox="1"/>
          <p:nvPr/>
        </p:nvSpPr>
        <p:spPr>
          <a:xfrm>
            <a:off x="5367387" y="10291441"/>
            <a:ext cx="5169001"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defRPr sz="4000">
                <a:latin typeface="Gill Sans SemiBold"/>
                <a:ea typeface="Gill Sans SemiBold"/>
                <a:cs typeface="Gill Sans SemiBold"/>
                <a:sym typeface="Gill Sans SemiBold"/>
              </a:defRPr>
            </a:lvl1pPr>
          </a:lstStyle>
          <a:p>
            <a:pPr/>
            <a:r>
              <a:t>Built-in 10GbE port (s)</a:t>
            </a:r>
          </a:p>
        </p:txBody>
      </p:sp>
      <p:sp>
        <p:nvSpPr>
          <p:cNvPr id="420" name="Optional 10GbE expandability"/>
          <p:cNvSpPr txBox="1"/>
          <p:nvPr/>
        </p:nvSpPr>
        <p:spPr>
          <a:xfrm>
            <a:off x="14755496" y="10291441"/>
            <a:ext cx="6789490"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defRPr sz="4000">
                <a:latin typeface="Gill Sans SemiBold"/>
                <a:ea typeface="Gill Sans SemiBold"/>
                <a:cs typeface="Gill Sans SemiBold"/>
                <a:sym typeface="Gill Sans SemiBold"/>
              </a:defRPr>
            </a:lvl1pPr>
          </a:lstStyle>
          <a:p>
            <a:pPr/>
            <a:r>
              <a:t>Optional 10GbE expandability</a:t>
            </a:r>
          </a:p>
        </p:txBody>
      </p:sp>
      <p:pic>
        <p:nvPicPr>
          <p:cNvPr id="421" name="10GbE-builtin.png" descr="10GbE-builtin.png"/>
          <p:cNvPicPr>
            <a:picLocks noChangeAspect="1"/>
          </p:cNvPicPr>
          <p:nvPr/>
        </p:nvPicPr>
        <p:blipFill>
          <a:blip r:embed="rId2">
            <a:extLst/>
          </a:blip>
          <a:srcRect l="0" t="0" r="0" b="16528"/>
          <a:stretch>
            <a:fillRect/>
          </a:stretch>
        </p:blipFill>
        <p:spPr>
          <a:xfrm>
            <a:off x="3512812" y="2418908"/>
            <a:ext cx="8878184" cy="7410765"/>
          </a:xfrm>
          <a:prstGeom prst="rect">
            <a:avLst/>
          </a:prstGeom>
          <a:ln w="25400">
            <a:miter lim="400000"/>
          </a:ln>
        </p:spPr>
      </p:pic>
      <p:pic>
        <p:nvPicPr>
          <p:cNvPr id="422" name="10GbE-optional.png" descr="10GbE-optional.png"/>
          <p:cNvPicPr>
            <a:picLocks noChangeAspect="1"/>
          </p:cNvPicPr>
          <p:nvPr/>
        </p:nvPicPr>
        <p:blipFill>
          <a:blip r:embed="rId3">
            <a:extLst/>
          </a:blip>
          <a:srcRect l="1640" t="2272" r="1640" b="13133"/>
          <a:stretch>
            <a:fillRect/>
          </a:stretch>
        </p:blipFill>
        <p:spPr>
          <a:xfrm>
            <a:off x="13706058" y="2026367"/>
            <a:ext cx="8878185" cy="7765206"/>
          </a:xfrm>
          <a:prstGeom prst="rect">
            <a:avLst/>
          </a:prstGeom>
          <a:ln w="254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24" name="networking.png" descr="networking.png"/>
          <p:cNvPicPr>
            <a:picLocks noChangeAspect="1"/>
          </p:cNvPicPr>
          <p:nvPr/>
        </p:nvPicPr>
        <p:blipFill>
          <a:blip r:embed="rId2">
            <a:extLst/>
          </a:blip>
          <a:srcRect l="0" t="393" r="0" b="393"/>
          <a:stretch>
            <a:fillRect/>
          </a:stretch>
        </p:blipFill>
        <p:spPr>
          <a:xfrm>
            <a:off x="-42530" y="1755380"/>
            <a:ext cx="8634052" cy="10205085"/>
          </a:xfrm>
          <a:prstGeom prst="rect">
            <a:avLst/>
          </a:prstGeom>
          <a:ln w="25400">
            <a:miter lim="400000"/>
          </a:ln>
        </p:spPr>
      </p:pic>
      <p:sp>
        <p:nvSpPr>
          <p:cNvPr id="425" name="QNAP provides economical solutions for businesses, organizations, and advanced home users to adopt 10GbE network infrastructure. With 10GbE connectivity, users can boost the performance of bandwidth-demanding tasks and team collaboration."/>
          <p:cNvSpPr txBox="1"/>
          <p:nvPr/>
        </p:nvSpPr>
        <p:spPr>
          <a:xfrm>
            <a:off x="10416385" y="7416095"/>
            <a:ext cx="12065001" cy="14401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120000"/>
              </a:lnSpc>
              <a:defRPr sz="2700">
                <a:latin typeface="Gill Sans"/>
                <a:ea typeface="Gill Sans"/>
                <a:cs typeface="Gill Sans"/>
                <a:sym typeface="Gill Sans"/>
              </a:defRPr>
            </a:lvl1pPr>
          </a:lstStyle>
          <a:p>
            <a:pPr/>
            <a:r>
              <a:t>QNAP provides economical solutions for businesses, organizations, and advanced home users to adopt 10GbE network infrastructure. With 10GbE connectivity, users can boost the performance of bandwidth-demanding tasks and team collaboration.</a:t>
            </a:r>
          </a:p>
        </p:txBody>
      </p:sp>
      <p:sp>
        <p:nvSpPr>
          <p:cNvPr id="426" name="10GbE Switches &amp; Network Expansion Cards…"/>
          <p:cNvSpPr txBox="1"/>
          <p:nvPr/>
        </p:nvSpPr>
        <p:spPr>
          <a:xfrm>
            <a:off x="10416385" y="4016116"/>
            <a:ext cx="12065001" cy="271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lgn="l" defTabSz="914400">
              <a:defRPr sz="7000">
                <a:latin typeface="Gill Sans"/>
                <a:ea typeface="Gill Sans"/>
                <a:cs typeface="Gill Sans"/>
                <a:sym typeface="Gill Sans"/>
              </a:defRPr>
            </a:pPr>
            <a:r>
              <a:t>10GbE Switches &amp; Network Expansion Cards</a:t>
            </a:r>
          </a:p>
          <a:p>
            <a:pPr algn="l" defTabSz="914400">
              <a:defRPr sz="4000">
                <a:solidFill>
                  <a:srgbClr val="EC6C23"/>
                </a:solidFill>
                <a:latin typeface="Gill Sans Light"/>
                <a:ea typeface="Gill Sans Light"/>
                <a:cs typeface="Gill Sans Light"/>
                <a:sym typeface="Gill Sans Light"/>
              </a:defRPr>
            </a:pPr>
            <a:r>
              <a:t>Upgrading network environment at a cost-effective price</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28" name="qm2.png" descr="qm2.png"/>
          <p:cNvPicPr>
            <a:picLocks noChangeAspect="1"/>
          </p:cNvPicPr>
          <p:nvPr/>
        </p:nvPicPr>
        <p:blipFill>
          <a:blip r:embed="rId2">
            <a:extLst/>
          </a:blip>
          <a:srcRect l="0" t="393" r="0" b="393"/>
          <a:stretch>
            <a:fillRect/>
          </a:stretch>
        </p:blipFill>
        <p:spPr>
          <a:xfrm>
            <a:off x="-42530" y="1755380"/>
            <a:ext cx="8634051" cy="10205086"/>
          </a:xfrm>
          <a:prstGeom prst="rect">
            <a:avLst/>
          </a:prstGeom>
          <a:ln w="25400">
            <a:miter lim="400000"/>
          </a:ln>
        </p:spPr>
      </p:pic>
      <p:sp>
        <p:nvSpPr>
          <p:cNvPr id="429" name="The QM2 series PCIe cards add support for M.2 SSDs and 10GbE RJ45 connectivity (optional) to a QNAP NAS. Combining SSD and 10GbE connectivity into one solution, the QM2 helps improve overall NAS performance while providing an affordable upgrade path for adopting 10GbE networks."/>
          <p:cNvSpPr txBox="1"/>
          <p:nvPr/>
        </p:nvSpPr>
        <p:spPr>
          <a:xfrm>
            <a:off x="10402141" y="7429426"/>
            <a:ext cx="12065001" cy="19126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120000"/>
              </a:lnSpc>
              <a:defRPr sz="2700">
                <a:latin typeface="Gill Sans"/>
                <a:ea typeface="Gill Sans"/>
                <a:cs typeface="Gill Sans"/>
                <a:sym typeface="Gill Sans"/>
              </a:defRPr>
            </a:lvl1pPr>
          </a:lstStyle>
          <a:p>
            <a:pPr/>
            <a:r>
              <a:t>The QM2 series PCIe cards add support for M.2 SSDs and 10GbE RJ45 connectivity (optional) to a QNAP NAS. Combining SSD and 10GbE connectivity into one solution, the QM2 helps improve overall NAS performance while providing an affordable upgrade path for adopting 10GbE networks.</a:t>
            </a:r>
          </a:p>
        </p:txBody>
      </p:sp>
      <p:sp>
        <p:nvSpPr>
          <p:cNvPr id="430" name="QM2: M.2 SSD/10GbE PCIe Expansion Cards…"/>
          <p:cNvSpPr txBox="1"/>
          <p:nvPr/>
        </p:nvSpPr>
        <p:spPr>
          <a:xfrm>
            <a:off x="10416385" y="4016116"/>
            <a:ext cx="12065001" cy="271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lgn="l" defTabSz="914400">
              <a:defRPr sz="7000">
                <a:latin typeface="Gill Sans"/>
                <a:ea typeface="Gill Sans"/>
                <a:cs typeface="Gill Sans"/>
                <a:sym typeface="Gill Sans"/>
              </a:defRPr>
            </a:pPr>
            <a:r>
              <a:t>QM2: M.2 SSD/10GbE PCIe Expansion Cards</a:t>
            </a:r>
          </a:p>
          <a:p>
            <a:pPr algn="l" defTabSz="914400">
              <a:defRPr sz="4000">
                <a:solidFill>
                  <a:srgbClr val="EC6C23"/>
                </a:solidFill>
                <a:latin typeface="Gill Sans Light"/>
                <a:ea typeface="Gill Sans Light"/>
                <a:cs typeface="Gill Sans Light"/>
                <a:sym typeface="Gill Sans Light"/>
              </a:defRPr>
            </a:pPr>
            <a:r>
              <a:rPr>
                <a:solidFill>
                  <a:schemeClr val="accent4"/>
                </a:solidFill>
              </a:rPr>
              <a:t>Optimize 10GbE applications with M.2 SSD caching</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32" name="thunderbolt.png" descr="thunderbolt.png"/>
          <p:cNvPicPr>
            <a:picLocks noChangeAspect="1"/>
          </p:cNvPicPr>
          <p:nvPr/>
        </p:nvPicPr>
        <p:blipFill>
          <a:blip r:embed="rId2">
            <a:extLst/>
          </a:blip>
          <a:srcRect l="0" t="393" r="0" b="393"/>
          <a:stretch>
            <a:fillRect/>
          </a:stretch>
        </p:blipFill>
        <p:spPr>
          <a:xfrm>
            <a:off x="-42530" y="1755380"/>
            <a:ext cx="8634051" cy="10205086"/>
          </a:xfrm>
          <a:prstGeom prst="rect">
            <a:avLst/>
          </a:prstGeom>
          <a:ln w="25400">
            <a:miter lim="400000"/>
          </a:ln>
        </p:spPr>
      </p:pic>
      <p:sp>
        <p:nvSpPr>
          <p:cNvPr id="433" name="QNAP Thunderbolt NAS solutions features ultra-high transfer speeds with expandable data storage, boosting productivity with 4K workflows and empowering collaborative video editing for Thunderbolt-equipped Mac &amp; Windows users.…"/>
          <p:cNvSpPr txBox="1"/>
          <p:nvPr/>
        </p:nvSpPr>
        <p:spPr>
          <a:xfrm>
            <a:off x="10416385" y="7402822"/>
            <a:ext cx="12065001" cy="3467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120000"/>
              </a:lnSpc>
              <a:defRPr sz="2700">
                <a:latin typeface="Gill Sans"/>
                <a:ea typeface="Gill Sans"/>
                <a:cs typeface="Gill Sans"/>
                <a:sym typeface="Gill Sans"/>
              </a:defRPr>
            </a:pPr>
            <a:r>
              <a:t>QNAP Thunderbolt NAS solutions features ultra-high transfer speeds with expandable data storage, boosting productivity with 4K workflows and empowering collaborative video editing for Thunderbolt-equipped Mac &amp; Windows users. </a:t>
            </a:r>
            <a:endParaRPr sz="3500"/>
          </a:p>
          <a:p>
            <a:pPr algn="l">
              <a:lnSpc>
                <a:spcPct val="120000"/>
              </a:lnSpc>
              <a:defRPr sz="2700">
                <a:latin typeface="Gill Sans"/>
                <a:ea typeface="Gill Sans"/>
                <a:cs typeface="Gill Sans"/>
                <a:sym typeface="Gill Sans"/>
              </a:defRPr>
            </a:pPr>
            <a:endParaRPr sz="3500"/>
          </a:p>
          <a:p>
            <a:pPr algn="l">
              <a:lnSpc>
                <a:spcPct val="120000"/>
              </a:lnSpc>
              <a:defRPr sz="2700">
                <a:latin typeface="Gill Sans"/>
                <a:ea typeface="Gill Sans"/>
                <a:cs typeface="Gill Sans"/>
                <a:sym typeface="Gill Sans"/>
              </a:defRPr>
            </a:pPr>
            <a:r>
              <a:t>Coupled with 10GbE connectivity, Thunderbolt NAS brings incredible flexibility for network connectivity, helping users tackle today's challenges in fast-paced multi-workstation environments.</a:t>
            </a:r>
          </a:p>
        </p:txBody>
      </p:sp>
      <p:sp>
        <p:nvSpPr>
          <p:cNvPr id="434" name="Thunderbolt™ NAS…"/>
          <p:cNvSpPr txBox="1"/>
          <p:nvPr/>
        </p:nvSpPr>
        <p:spPr>
          <a:xfrm>
            <a:off x="10416385" y="5032116"/>
            <a:ext cx="12065001"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lgn="l" defTabSz="914400">
              <a:defRPr sz="7000">
                <a:latin typeface="Gill Sans"/>
                <a:ea typeface="Gill Sans"/>
                <a:cs typeface="Gill Sans"/>
                <a:sym typeface="Gill Sans"/>
              </a:defRPr>
            </a:pPr>
            <a:r>
              <a:t>Thunderbolt™ NAS</a:t>
            </a:r>
          </a:p>
          <a:p>
            <a:pPr algn="l" defTabSz="914400">
              <a:defRPr sz="4000">
                <a:solidFill>
                  <a:srgbClr val="EC6C23"/>
                </a:solidFill>
                <a:latin typeface="Gill Sans Light"/>
                <a:ea typeface="Gill Sans Light"/>
                <a:cs typeface="Gill Sans Light"/>
                <a:sym typeface="Gill Sans Light"/>
              </a:defRPr>
            </a:pPr>
            <a:r>
              <a:t>Boost creative media collaboration</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2" name="線條"/>
          <p:cNvSpPr/>
          <p:nvPr/>
        </p:nvSpPr>
        <p:spPr>
          <a:xfrm>
            <a:off x="2994025" y="6902450"/>
            <a:ext cx="18249900" cy="0"/>
          </a:xfrm>
          <a:prstGeom prst="line">
            <a:avLst/>
          </a:prstGeom>
          <a:ln w="88900">
            <a:solidFill>
              <a:srgbClr val="DCDEE0"/>
            </a:solidFill>
          </a:ln>
        </p:spPr>
        <p:txBody>
          <a:bodyPr lIns="45719" rIns="45719"/>
          <a:lstStyle/>
          <a:p>
            <a:pPr/>
          </a:p>
        </p:txBody>
      </p:sp>
      <p:pic>
        <p:nvPicPr>
          <p:cNvPr id="283" name="03.png" descr="03.png"/>
          <p:cNvPicPr>
            <a:picLocks noChangeAspect="1"/>
          </p:cNvPicPr>
          <p:nvPr/>
        </p:nvPicPr>
        <p:blipFill>
          <a:blip r:embed="rId2">
            <a:extLst/>
          </a:blip>
          <a:srcRect l="0" t="0" r="0" b="936"/>
          <a:stretch>
            <a:fillRect/>
          </a:stretch>
        </p:blipFill>
        <p:spPr>
          <a:xfrm>
            <a:off x="8983662" y="1971675"/>
            <a:ext cx="6840538" cy="1974850"/>
          </a:xfrm>
          <a:prstGeom prst="rect">
            <a:avLst/>
          </a:prstGeom>
          <a:ln w="12700">
            <a:miter lim="400000"/>
          </a:ln>
        </p:spPr>
      </p:pic>
      <p:sp>
        <p:nvSpPr>
          <p:cNvPr id="284" name="正方形"/>
          <p:cNvSpPr/>
          <p:nvPr/>
        </p:nvSpPr>
        <p:spPr>
          <a:xfrm>
            <a:off x="893762" y="5184775"/>
            <a:ext cx="3124201" cy="3122613"/>
          </a:xfrm>
          <a:prstGeom prst="rect">
            <a:avLst/>
          </a:prstGeom>
          <a:solidFill>
            <a:srgbClr val="DCDEE0"/>
          </a:solidFill>
          <a:ln w="12700">
            <a:miter lim="400000"/>
          </a:ln>
        </p:spPr>
        <p:txBody>
          <a:bodyPr lIns="50800" tIns="50800" rIns="50800" bIns="50800" anchor="ctr"/>
          <a:lstStyle/>
          <a:p>
            <a:pPr algn="l" defTabSz="914400">
              <a:defRPr sz="3200">
                <a:solidFill>
                  <a:srgbClr val="FFFFFF"/>
                </a:solidFill>
              </a:defRPr>
            </a:pPr>
          </a:p>
        </p:txBody>
      </p:sp>
      <p:sp>
        <p:nvSpPr>
          <p:cNvPr id="285" name="正方形"/>
          <p:cNvSpPr/>
          <p:nvPr/>
        </p:nvSpPr>
        <p:spPr>
          <a:xfrm>
            <a:off x="4789487" y="5184775"/>
            <a:ext cx="3122614" cy="3122613"/>
          </a:xfrm>
          <a:prstGeom prst="rect">
            <a:avLst/>
          </a:prstGeom>
          <a:solidFill>
            <a:srgbClr val="DCDEE0"/>
          </a:solidFill>
          <a:ln w="12700">
            <a:miter lim="400000"/>
          </a:ln>
        </p:spPr>
        <p:txBody>
          <a:bodyPr lIns="50800" tIns="50800" rIns="50800" bIns="50800" anchor="ctr"/>
          <a:lstStyle/>
          <a:p>
            <a:pPr algn="l" defTabSz="914400">
              <a:defRPr sz="3200">
                <a:solidFill>
                  <a:srgbClr val="FFFFFF"/>
                </a:solidFill>
              </a:defRPr>
            </a:pPr>
          </a:p>
        </p:txBody>
      </p:sp>
      <p:sp>
        <p:nvSpPr>
          <p:cNvPr id="286" name="正方形"/>
          <p:cNvSpPr/>
          <p:nvPr/>
        </p:nvSpPr>
        <p:spPr>
          <a:xfrm>
            <a:off x="8683625" y="5184775"/>
            <a:ext cx="3121025" cy="3122613"/>
          </a:xfrm>
          <a:prstGeom prst="rect">
            <a:avLst/>
          </a:prstGeom>
          <a:solidFill>
            <a:srgbClr val="DCDEE0"/>
          </a:solidFill>
          <a:ln w="12700">
            <a:miter lim="400000"/>
          </a:ln>
        </p:spPr>
        <p:txBody>
          <a:bodyPr lIns="50800" tIns="50800" rIns="50800" bIns="50800" anchor="ctr"/>
          <a:lstStyle/>
          <a:p>
            <a:pPr algn="l" defTabSz="914400">
              <a:defRPr sz="3200">
                <a:solidFill>
                  <a:srgbClr val="FFFFFF"/>
                </a:solidFill>
              </a:defRPr>
            </a:pPr>
          </a:p>
        </p:txBody>
      </p:sp>
      <p:sp>
        <p:nvSpPr>
          <p:cNvPr id="287" name="正方形"/>
          <p:cNvSpPr/>
          <p:nvPr/>
        </p:nvSpPr>
        <p:spPr>
          <a:xfrm>
            <a:off x="12577762" y="5184775"/>
            <a:ext cx="3121026" cy="3122613"/>
          </a:xfrm>
          <a:prstGeom prst="rect">
            <a:avLst/>
          </a:prstGeom>
          <a:solidFill>
            <a:srgbClr val="DCDEE0"/>
          </a:solidFill>
          <a:ln w="12700">
            <a:miter lim="400000"/>
          </a:ln>
        </p:spPr>
        <p:txBody>
          <a:bodyPr lIns="50800" tIns="50800" rIns="50800" bIns="50800" anchor="ctr"/>
          <a:lstStyle/>
          <a:p>
            <a:pPr algn="l" defTabSz="914400">
              <a:defRPr sz="3200">
                <a:solidFill>
                  <a:srgbClr val="FFFFFF"/>
                </a:solidFill>
              </a:defRPr>
            </a:pPr>
          </a:p>
        </p:txBody>
      </p:sp>
      <p:sp>
        <p:nvSpPr>
          <p:cNvPr id="288" name="正方形"/>
          <p:cNvSpPr/>
          <p:nvPr/>
        </p:nvSpPr>
        <p:spPr>
          <a:xfrm>
            <a:off x="16470312" y="5184775"/>
            <a:ext cx="3122614" cy="3122613"/>
          </a:xfrm>
          <a:prstGeom prst="rect">
            <a:avLst/>
          </a:prstGeom>
          <a:solidFill>
            <a:srgbClr val="DCDEE0"/>
          </a:solidFill>
          <a:ln w="12700">
            <a:miter lim="400000"/>
          </a:ln>
        </p:spPr>
        <p:txBody>
          <a:bodyPr lIns="50800" tIns="50800" rIns="50800" bIns="50800" anchor="ctr"/>
          <a:lstStyle/>
          <a:p>
            <a:pPr algn="l" defTabSz="914400">
              <a:defRPr sz="3200">
                <a:solidFill>
                  <a:srgbClr val="FFFFFF"/>
                </a:solidFill>
              </a:defRPr>
            </a:pPr>
          </a:p>
        </p:txBody>
      </p:sp>
      <p:sp>
        <p:nvSpPr>
          <p:cNvPr id="289" name="正方形"/>
          <p:cNvSpPr/>
          <p:nvPr/>
        </p:nvSpPr>
        <p:spPr>
          <a:xfrm>
            <a:off x="20364450" y="5184775"/>
            <a:ext cx="3122613" cy="3122613"/>
          </a:xfrm>
          <a:prstGeom prst="rect">
            <a:avLst/>
          </a:prstGeom>
          <a:solidFill>
            <a:srgbClr val="DCDEE0"/>
          </a:solidFill>
          <a:ln w="12700">
            <a:miter lim="400000"/>
          </a:ln>
        </p:spPr>
        <p:txBody>
          <a:bodyPr lIns="50800" tIns="50800" rIns="50800" bIns="50800" anchor="ctr"/>
          <a:lstStyle/>
          <a:p>
            <a:pPr algn="l" defTabSz="914400">
              <a:defRPr sz="3200">
                <a:solidFill>
                  <a:srgbClr val="FFFFFF"/>
                </a:solidFill>
              </a:defRPr>
            </a:pPr>
          </a:p>
        </p:txBody>
      </p:sp>
      <p:pic>
        <p:nvPicPr>
          <p:cNvPr id="290" name="04.png" descr="04.png"/>
          <p:cNvPicPr>
            <a:picLocks noChangeAspect="1"/>
          </p:cNvPicPr>
          <p:nvPr/>
        </p:nvPicPr>
        <p:blipFill>
          <a:blip r:embed="rId3">
            <a:extLst/>
          </a:blip>
          <a:srcRect l="0" t="0" r="627" b="0"/>
          <a:stretch>
            <a:fillRect/>
          </a:stretch>
        </p:blipFill>
        <p:spPr>
          <a:xfrm>
            <a:off x="1670050" y="6249987"/>
            <a:ext cx="1562100" cy="990601"/>
          </a:xfrm>
          <a:prstGeom prst="rect">
            <a:avLst/>
          </a:prstGeom>
          <a:ln w="12700">
            <a:miter lim="400000"/>
          </a:ln>
        </p:spPr>
      </p:pic>
      <p:pic>
        <p:nvPicPr>
          <p:cNvPr id="291" name="QNAP_LOGO_標準色.png" descr="QNAP_LOGO_標準色.png"/>
          <p:cNvPicPr>
            <a:picLocks noChangeAspect="1"/>
          </p:cNvPicPr>
          <p:nvPr/>
        </p:nvPicPr>
        <p:blipFill>
          <a:blip r:embed="rId4">
            <a:extLst/>
          </a:blip>
          <a:stretch>
            <a:fillRect/>
          </a:stretch>
        </p:blipFill>
        <p:spPr>
          <a:xfrm>
            <a:off x="5143500" y="6535737"/>
            <a:ext cx="2471738" cy="420688"/>
          </a:xfrm>
          <a:prstGeom prst="rect">
            <a:avLst/>
          </a:prstGeom>
          <a:ln w="12700">
            <a:miter lim="400000"/>
          </a:ln>
        </p:spPr>
      </p:pic>
      <p:pic>
        <p:nvPicPr>
          <p:cNvPr id="292" name="02.png" descr="02.png"/>
          <p:cNvPicPr>
            <a:picLocks noChangeAspect="1"/>
          </p:cNvPicPr>
          <p:nvPr/>
        </p:nvPicPr>
        <p:blipFill>
          <a:blip r:embed="rId5">
            <a:extLst/>
          </a:blip>
          <a:srcRect l="0" t="131" r="0" b="129"/>
          <a:stretch>
            <a:fillRect/>
          </a:stretch>
        </p:blipFill>
        <p:spPr>
          <a:xfrm>
            <a:off x="9190037" y="6040437"/>
            <a:ext cx="2108201" cy="1406526"/>
          </a:xfrm>
          <a:prstGeom prst="rect">
            <a:avLst/>
          </a:prstGeom>
          <a:ln w="12700">
            <a:miter lim="400000"/>
          </a:ln>
        </p:spPr>
      </p:pic>
      <p:pic>
        <p:nvPicPr>
          <p:cNvPr id="293" name="07.png" descr="07.png"/>
          <p:cNvPicPr>
            <a:picLocks noChangeAspect="1"/>
          </p:cNvPicPr>
          <p:nvPr/>
        </p:nvPicPr>
        <p:blipFill>
          <a:blip r:embed="rId6">
            <a:extLst/>
          </a:blip>
          <a:stretch>
            <a:fillRect/>
          </a:stretch>
        </p:blipFill>
        <p:spPr>
          <a:xfrm>
            <a:off x="12796837" y="6545262"/>
            <a:ext cx="2681288" cy="401638"/>
          </a:xfrm>
          <a:prstGeom prst="rect">
            <a:avLst/>
          </a:prstGeom>
          <a:ln w="12700">
            <a:miter lim="400000"/>
          </a:ln>
        </p:spPr>
      </p:pic>
      <p:pic>
        <p:nvPicPr>
          <p:cNvPr id="294" name="01.png" descr="01.png"/>
          <p:cNvPicPr>
            <a:picLocks noChangeAspect="1"/>
          </p:cNvPicPr>
          <p:nvPr/>
        </p:nvPicPr>
        <p:blipFill>
          <a:blip r:embed="rId7">
            <a:extLst/>
          </a:blip>
          <a:srcRect l="430" t="0" r="428" b="0"/>
          <a:stretch>
            <a:fillRect/>
          </a:stretch>
        </p:blipFill>
        <p:spPr>
          <a:xfrm>
            <a:off x="17035462" y="6318250"/>
            <a:ext cx="1989138" cy="855663"/>
          </a:xfrm>
          <a:prstGeom prst="rect">
            <a:avLst/>
          </a:prstGeom>
          <a:ln w="12700">
            <a:miter lim="400000"/>
          </a:ln>
        </p:spPr>
      </p:pic>
      <p:pic>
        <p:nvPicPr>
          <p:cNvPr id="295" name="08.png" descr="08.png"/>
          <p:cNvPicPr>
            <a:picLocks noChangeAspect="1"/>
          </p:cNvPicPr>
          <p:nvPr/>
        </p:nvPicPr>
        <p:blipFill>
          <a:blip r:embed="rId8">
            <a:extLst/>
          </a:blip>
          <a:srcRect l="0" t="1197" r="0" b="1196"/>
          <a:stretch>
            <a:fillRect/>
          </a:stretch>
        </p:blipFill>
        <p:spPr>
          <a:xfrm>
            <a:off x="21091525" y="6249987"/>
            <a:ext cx="1670050" cy="1214439"/>
          </a:xfrm>
          <a:prstGeom prst="rect">
            <a:avLst/>
          </a:prstGeom>
          <a:ln w="12700">
            <a:miter lim="400000"/>
          </a:ln>
        </p:spPr>
      </p:pic>
      <p:sp>
        <p:nvSpPr>
          <p:cNvPr id="296" name="Industrial Integrated IoT Solution Provider"/>
          <p:cNvSpPr txBox="1"/>
          <p:nvPr/>
        </p:nvSpPr>
        <p:spPr>
          <a:xfrm>
            <a:off x="815975" y="9211701"/>
            <a:ext cx="3281363" cy="9677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20000"/>
              </a:lnSpc>
              <a:defRPr sz="2700">
                <a:latin typeface="Gill Sans"/>
                <a:ea typeface="Gill Sans"/>
                <a:cs typeface="Gill Sans"/>
                <a:sym typeface="Gill Sans"/>
              </a:defRPr>
            </a:lvl1pPr>
          </a:lstStyle>
          <a:p>
            <a:pPr/>
            <a:r>
              <a:t>Industrial Integrated IoT Solution Provider </a:t>
            </a:r>
          </a:p>
        </p:txBody>
      </p:sp>
      <p:sp>
        <p:nvSpPr>
          <p:cNvPr id="297" name="Leading storage, network &amp; computing solution provider"/>
          <p:cNvSpPr txBox="1"/>
          <p:nvPr/>
        </p:nvSpPr>
        <p:spPr>
          <a:xfrm>
            <a:off x="4710906" y="8975481"/>
            <a:ext cx="3279776" cy="14401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20000"/>
              </a:lnSpc>
              <a:defRPr sz="2700">
                <a:latin typeface="Gill Sans"/>
                <a:ea typeface="Gill Sans"/>
                <a:cs typeface="Gill Sans"/>
                <a:sym typeface="Gill Sans"/>
              </a:defRPr>
            </a:lvl1pPr>
          </a:lstStyle>
          <a:p>
            <a:pPr/>
            <a:r>
              <a:t>Leading storage, network &amp; computing solution provider</a:t>
            </a:r>
          </a:p>
        </p:txBody>
      </p:sp>
      <p:sp>
        <p:nvSpPr>
          <p:cNvPr id="298" name="Unique Electronic Manufacturing Service"/>
          <p:cNvSpPr txBox="1"/>
          <p:nvPr/>
        </p:nvSpPr>
        <p:spPr>
          <a:xfrm>
            <a:off x="8604250" y="9211701"/>
            <a:ext cx="3279775" cy="9677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20000"/>
              </a:lnSpc>
              <a:defRPr sz="2700">
                <a:latin typeface="Gill Sans"/>
                <a:ea typeface="Gill Sans"/>
                <a:cs typeface="Gill Sans"/>
                <a:sym typeface="Gill Sans"/>
              </a:defRPr>
            </a:lvl1pPr>
          </a:lstStyle>
          <a:p>
            <a:pPr/>
            <a:r>
              <a:t>Unique Electronic Manufacturing Service</a:t>
            </a:r>
          </a:p>
        </p:txBody>
      </p:sp>
      <p:sp>
        <p:nvSpPr>
          <p:cNvPr id="299" name="Intelligent Medical System Provider"/>
          <p:cNvSpPr txBox="1"/>
          <p:nvPr/>
        </p:nvSpPr>
        <p:spPr>
          <a:xfrm>
            <a:off x="12498387" y="9211701"/>
            <a:ext cx="3279776" cy="9677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20000"/>
              </a:lnSpc>
              <a:defRPr sz="2700">
                <a:latin typeface="Gill Sans"/>
                <a:ea typeface="Gill Sans"/>
                <a:cs typeface="Gill Sans"/>
                <a:sym typeface="Gill Sans"/>
              </a:defRPr>
            </a:lvl1pPr>
          </a:lstStyle>
          <a:p>
            <a:pPr/>
            <a:r>
              <a:t>Intelligent Medical System Provider</a:t>
            </a:r>
          </a:p>
        </p:txBody>
      </p:sp>
      <p:sp>
        <p:nvSpPr>
          <p:cNvPr id="300" name="Leading Automation System Products Provider"/>
          <p:cNvSpPr txBox="1"/>
          <p:nvPr/>
        </p:nvSpPr>
        <p:spPr>
          <a:xfrm>
            <a:off x="16392525" y="8975481"/>
            <a:ext cx="3279775" cy="14401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20000"/>
              </a:lnSpc>
              <a:defRPr sz="2700">
                <a:latin typeface="Gill Sans"/>
                <a:ea typeface="Gill Sans"/>
                <a:cs typeface="Gill Sans"/>
                <a:sym typeface="Gill Sans"/>
              </a:defRPr>
            </a:lvl1pPr>
          </a:lstStyle>
          <a:p>
            <a:pPr/>
            <a:r>
              <a:t>Leading Automation System Products Provider</a:t>
            </a:r>
          </a:p>
        </p:txBody>
      </p:sp>
      <p:sp>
        <p:nvSpPr>
          <p:cNvPr id="301" name="Professional Chassis Manufacturer"/>
          <p:cNvSpPr txBox="1"/>
          <p:nvPr/>
        </p:nvSpPr>
        <p:spPr>
          <a:xfrm>
            <a:off x="20285075" y="9211701"/>
            <a:ext cx="3281363" cy="9677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20000"/>
              </a:lnSpc>
              <a:defRPr sz="2700">
                <a:latin typeface="Gill Sans"/>
                <a:ea typeface="Gill Sans"/>
                <a:cs typeface="Gill Sans"/>
                <a:sym typeface="Gill Sans"/>
              </a:defRPr>
            </a:lvl1pPr>
          </a:lstStyle>
          <a:p>
            <a:pPr/>
            <a:r>
              <a:t>Professional Chassis Manufacturer</a:t>
            </a:r>
          </a:p>
        </p:txBody>
      </p:sp>
      <p:sp>
        <p:nvSpPr>
          <p:cNvPr id="302" name="線條"/>
          <p:cNvSpPr/>
          <p:nvPr/>
        </p:nvSpPr>
        <p:spPr>
          <a:xfrm flipV="1">
            <a:off x="2454274" y="8496300"/>
            <a:ext cx="1" cy="292100"/>
          </a:xfrm>
          <a:prstGeom prst="line">
            <a:avLst/>
          </a:prstGeom>
          <a:ln w="25400">
            <a:solidFill>
              <a:srgbClr val="DCDEE0"/>
            </a:solidFill>
            <a:headEnd type="oval"/>
            <a:tailEnd type="oval"/>
          </a:ln>
        </p:spPr>
        <p:txBody>
          <a:bodyPr lIns="45719" rIns="45719"/>
          <a:lstStyle/>
          <a:p>
            <a:pPr/>
          </a:p>
        </p:txBody>
      </p:sp>
      <p:sp>
        <p:nvSpPr>
          <p:cNvPr id="303" name="線條"/>
          <p:cNvSpPr/>
          <p:nvPr/>
        </p:nvSpPr>
        <p:spPr>
          <a:xfrm flipV="1">
            <a:off x="6350000" y="8496300"/>
            <a:ext cx="1" cy="292100"/>
          </a:xfrm>
          <a:prstGeom prst="line">
            <a:avLst/>
          </a:prstGeom>
          <a:ln w="25400">
            <a:solidFill>
              <a:srgbClr val="DCDEE0"/>
            </a:solidFill>
            <a:headEnd type="oval"/>
            <a:tailEnd type="oval"/>
          </a:ln>
        </p:spPr>
        <p:txBody>
          <a:bodyPr lIns="45719" rIns="45719"/>
          <a:lstStyle/>
          <a:p>
            <a:pPr/>
          </a:p>
        </p:txBody>
      </p:sp>
      <p:sp>
        <p:nvSpPr>
          <p:cNvPr id="304" name="線條"/>
          <p:cNvSpPr/>
          <p:nvPr/>
        </p:nvSpPr>
        <p:spPr>
          <a:xfrm flipV="1">
            <a:off x="10242549" y="8496300"/>
            <a:ext cx="1" cy="292100"/>
          </a:xfrm>
          <a:prstGeom prst="line">
            <a:avLst/>
          </a:prstGeom>
          <a:ln w="25400">
            <a:solidFill>
              <a:srgbClr val="DCDEE0"/>
            </a:solidFill>
            <a:headEnd type="oval"/>
            <a:tailEnd type="oval"/>
          </a:ln>
        </p:spPr>
        <p:txBody>
          <a:bodyPr lIns="45719" rIns="45719"/>
          <a:lstStyle/>
          <a:p>
            <a:pPr/>
          </a:p>
        </p:txBody>
      </p:sp>
      <p:sp>
        <p:nvSpPr>
          <p:cNvPr id="305" name="線條"/>
          <p:cNvSpPr/>
          <p:nvPr/>
        </p:nvSpPr>
        <p:spPr>
          <a:xfrm flipV="1">
            <a:off x="14138275" y="8496300"/>
            <a:ext cx="1" cy="292100"/>
          </a:xfrm>
          <a:prstGeom prst="line">
            <a:avLst/>
          </a:prstGeom>
          <a:ln w="25400">
            <a:solidFill>
              <a:srgbClr val="DCDEE0"/>
            </a:solidFill>
            <a:headEnd type="oval"/>
            <a:tailEnd type="oval"/>
          </a:ln>
        </p:spPr>
        <p:txBody>
          <a:bodyPr lIns="45719" rIns="45719"/>
          <a:lstStyle/>
          <a:p>
            <a:pPr/>
          </a:p>
        </p:txBody>
      </p:sp>
      <p:sp>
        <p:nvSpPr>
          <p:cNvPr id="306" name="線條"/>
          <p:cNvSpPr/>
          <p:nvPr/>
        </p:nvSpPr>
        <p:spPr>
          <a:xfrm flipV="1">
            <a:off x="18032413" y="8496300"/>
            <a:ext cx="1" cy="292100"/>
          </a:xfrm>
          <a:prstGeom prst="line">
            <a:avLst/>
          </a:prstGeom>
          <a:ln w="25400">
            <a:solidFill>
              <a:srgbClr val="DCDEE0"/>
            </a:solidFill>
            <a:headEnd type="oval"/>
            <a:tailEnd type="oval"/>
          </a:ln>
        </p:spPr>
        <p:txBody>
          <a:bodyPr lIns="45719" rIns="45719"/>
          <a:lstStyle/>
          <a:p>
            <a:pPr/>
          </a:p>
        </p:txBody>
      </p:sp>
      <p:sp>
        <p:nvSpPr>
          <p:cNvPr id="307" name="線條"/>
          <p:cNvSpPr/>
          <p:nvPr/>
        </p:nvSpPr>
        <p:spPr>
          <a:xfrm flipV="1">
            <a:off x="22029738" y="8551862"/>
            <a:ext cx="1" cy="292101"/>
          </a:xfrm>
          <a:prstGeom prst="line">
            <a:avLst/>
          </a:prstGeom>
          <a:ln w="25400">
            <a:solidFill>
              <a:srgbClr val="DCDEE0"/>
            </a:solidFill>
            <a:headEnd type="oval"/>
            <a:tailEnd type="oval"/>
          </a:ln>
        </p:spPr>
        <p:txBody>
          <a:bodyPr lIns="45719" rIns="45719"/>
          <a:lstStyle/>
          <a:p>
            <a:pP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6" name="Thunderbolt  NAS Series"/>
          <p:cNvSpPr txBox="1"/>
          <p:nvPr/>
        </p:nvSpPr>
        <p:spPr>
          <a:xfrm rot="5400000">
            <a:off x="-4141075" y="6356361"/>
            <a:ext cx="10454879" cy="749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4200">
                <a:solidFill>
                  <a:srgbClr val="FFFFFF"/>
                </a:solidFill>
                <a:latin typeface="Gill Sans SemiBold"/>
                <a:ea typeface="Gill Sans SemiBold"/>
                <a:cs typeface="Gill Sans SemiBold"/>
                <a:sym typeface="Gill Sans SemiBold"/>
              </a:defRPr>
            </a:lvl1pPr>
          </a:lstStyle>
          <a:p>
            <a:pPr/>
            <a:r>
              <a:t>Thunderbolt  NAS Series</a:t>
            </a:r>
          </a:p>
        </p:txBody>
      </p:sp>
      <p:sp>
        <p:nvSpPr>
          <p:cNvPr id="437" name="Thunderbolt 2 NAS"/>
          <p:cNvSpPr txBox="1"/>
          <p:nvPr/>
        </p:nvSpPr>
        <p:spPr>
          <a:xfrm>
            <a:off x="5518061" y="10291441"/>
            <a:ext cx="4510436"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defRPr sz="4000">
                <a:latin typeface="Gill Sans SemiBold"/>
                <a:ea typeface="Gill Sans SemiBold"/>
                <a:cs typeface="Gill Sans SemiBold"/>
                <a:sym typeface="Gill Sans SemiBold"/>
              </a:defRPr>
            </a:lvl1pPr>
          </a:lstStyle>
          <a:p>
            <a:pPr/>
            <a:r>
              <a:t>Thunderbolt 2 NAS</a:t>
            </a:r>
          </a:p>
        </p:txBody>
      </p:sp>
      <p:sp>
        <p:nvSpPr>
          <p:cNvPr id="438" name="Thunderbolt 3 NAS"/>
          <p:cNvSpPr txBox="1"/>
          <p:nvPr/>
        </p:nvSpPr>
        <p:spPr>
          <a:xfrm>
            <a:off x="15895023" y="10291441"/>
            <a:ext cx="4510436"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defRPr sz="4000">
                <a:latin typeface="Gill Sans SemiBold"/>
                <a:ea typeface="Gill Sans SemiBold"/>
                <a:cs typeface="Gill Sans SemiBold"/>
                <a:sym typeface="Gill Sans SemiBold"/>
              </a:defRPr>
            </a:lvl1pPr>
          </a:lstStyle>
          <a:p>
            <a:pPr/>
            <a:r>
              <a:t>Thunderbolt 3 NAS</a:t>
            </a:r>
          </a:p>
        </p:txBody>
      </p:sp>
      <p:pic>
        <p:nvPicPr>
          <p:cNvPr id="439" name="thunderbolt-2.png" descr="thunderbolt-2.png"/>
          <p:cNvPicPr>
            <a:picLocks noChangeAspect="1"/>
          </p:cNvPicPr>
          <p:nvPr/>
        </p:nvPicPr>
        <p:blipFill>
          <a:blip r:embed="rId2">
            <a:extLst/>
          </a:blip>
          <a:srcRect l="0" t="2090" r="0" b="10445"/>
          <a:stretch>
            <a:fillRect/>
          </a:stretch>
        </p:blipFill>
        <p:spPr>
          <a:xfrm>
            <a:off x="3512812" y="2064467"/>
            <a:ext cx="8878184" cy="7765207"/>
          </a:xfrm>
          <a:prstGeom prst="rect">
            <a:avLst/>
          </a:prstGeom>
          <a:ln w="25400">
            <a:miter lim="400000"/>
          </a:ln>
        </p:spPr>
      </p:pic>
      <p:pic>
        <p:nvPicPr>
          <p:cNvPr id="440" name="thunderbolt-3.png" descr="thunderbolt-3.png"/>
          <p:cNvPicPr>
            <a:picLocks noChangeAspect="1"/>
          </p:cNvPicPr>
          <p:nvPr/>
        </p:nvPicPr>
        <p:blipFill>
          <a:blip r:embed="rId3">
            <a:extLst/>
          </a:blip>
          <a:srcRect l="0" t="6268" r="0" b="6268"/>
          <a:stretch>
            <a:fillRect/>
          </a:stretch>
        </p:blipFill>
        <p:spPr>
          <a:xfrm>
            <a:off x="13711194" y="2026742"/>
            <a:ext cx="8878184" cy="7765206"/>
          </a:xfrm>
          <a:prstGeom prst="rect">
            <a:avLst/>
          </a:prstGeom>
          <a:ln w="254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42" name="qws.png" descr="qws.png"/>
          <p:cNvPicPr>
            <a:picLocks noChangeAspect="1"/>
          </p:cNvPicPr>
          <p:nvPr/>
        </p:nvPicPr>
        <p:blipFill>
          <a:blip r:embed="rId2">
            <a:extLst/>
          </a:blip>
          <a:srcRect l="0" t="393" r="0" b="393"/>
          <a:stretch>
            <a:fillRect/>
          </a:stretch>
        </p:blipFill>
        <p:spPr>
          <a:xfrm>
            <a:off x="-42530" y="1755381"/>
            <a:ext cx="8634051" cy="10205086"/>
          </a:xfrm>
          <a:prstGeom prst="rect">
            <a:avLst/>
          </a:prstGeom>
          <a:ln w="25400">
            <a:miter lim="400000"/>
          </a:ln>
        </p:spPr>
      </p:pic>
      <p:sp>
        <p:nvSpPr>
          <p:cNvPr id="443" name="The QWA-AC2600 turns a Ubuntu/Linux PC or QNAP NAS into a high-performance and secure wireless access point/base station.…"/>
          <p:cNvSpPr txBox="1"/>
          <p:nvPr/>
        </p:nvSpPr>
        <p:spPr>
          <a:xfrm>
            <a:off x="10416385" y="7404335"/>
            <a:ext cx="12065001" cy="29946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120000"/>
              </a:lnSpc>
              <a:defRPr sz="2700">
                <a:latin typeface="Gill Sans"/>
                <a:ea typeface="Gill Sans"/>
                <a:cs typeface="Gill Sans"/>
                <a:sym typeface="Gill Sans"/>
              </a:defRPr>
            </a:pPr>
            <a:r>
              <a:t>The QWA-AC2600 turns a Ubuntu/Linux PC or QNAP NAS into a high-performance and secure wireless access point/base station. </a:t>
            </a:r>
            <a:endParaRPr sz="3500"/>
          </a:p>
          <a:p>
            <a:pPr algn="l">
              <a:lnSpc>
                <a:spcPct val="120000"/>
              </a:lnSpc>
              <a:defRPr sz="2700">
                <a:latin typeface="Gill Sans"/>
                <a:ea typeface="Gill Sans"/>
                <a:cs typeface="Gill Sans"/>
                <a:sym typeface="Gill Sans"/>
              </a:defRPr>
            </a:pPr>
            <a:endParaRPr sz="3500"/>
          </a:p>
          <a:p>
            <a:pPr algn="l">
              <a:lnSpc>
                <a:spcPct val="120000"/>
              </a:lnSpc>
              <a:defRPr sz="2700">
                <a:latin typeface="Gill Sans"/>
                <a:ea typeface="Gill Sans"/>
                <a:cs typeface="Gill Sans"/>
                <a:sym typeface="Gill Sans"/>
              </a:defRPr>
            </a:pPr>
            <a:r>
              <a:t>Leveraging the higher compatibility of 802.11n and faster connection of 802.11ac, the solution empowers versatile applications including wireless LANs in the workplace and Internet of Things (IoT) deployment in the field.  </a:t>
            </a:r>
          </a:p>
        </p:txBody>
      </p:sp>
      <p:sp>
        <p:nvSpPr>
          <p:cNvPr id="444" name="Wireless Adapter: QWA-AC2600…"/>
          <p:cNvSpPr txBox="1"/>
          <p:nvPr/>
        </p:nvSpPr>
        <p:spPr>
          <a:xfrm>
            <a:off x="10416385" y="4447916"/>
            <a:ext cx="12241532" cy="228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lgn="l" defTabSz="914400">
              <a:defRPr sz="7000">
                <a:latin typeface="Gill Sans"/>
                <a:ea typeface="Gill Sans"/>
                <a:cs typeface="Gill Sans"/>
                <a:sym typeface="Gill Sans"/>
              </a:defRPr>
            </a:pPr>
            <a:r>
              <a:t>Wireless Adapter: QWA-AC2600</a:t>
            </a:r>
          </a:p>
          <a:p>
            <a:pPr algn="l" defTabSz="914400">
              <a:defRPr sz="4000">
                <a:solidFill>
                  <a:srgbClr val="EC6C23"/>
                </a:solidFill>
                <a:latin typeface="Gill Sans Light"/>
                <a:ea typeface="Gill Sans Light"/>
                <a:cs typeface="Gill Sans Light"/>
                <a:sym typeface="Gill Sans Light"/>
              </a:defRPr>
            </a:pPr>
            <a:r>
              <a:t>A tailor-made private wireless network that meets your needs</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46" name="afobot.png" descr="afobot.png"/>
          <p:cNvPicPr>
            <a:picLocks noChangeAspect="1"/>
          </p:cNvPicPr>
          <p:nvPr/>
        </p:nvPicPr>
        <p:blipFill>
          <a:blip r:embed="rId2">
            <a:extLst/>
          </a:blip>
          <a:srcRect l="0" t="393" r="0" b="393"/>
          <a:stretch>
            <a:fillRect/>
          </a:stretch>
        </p:blipFill>
        <p:spPr>
          <a:xfrm>
            <a:off x="-42530" y="1755381"/>
            <a:ext cx="8634051" cy="10205086"/>
          </a:xfrm>
          <a:prstGeom prst="rect">
            <a:avLst/>
          </a:prstGeom>
          <a:ln w="25400">
            <a:miter lim="400000"/>
          </a:ln>
        </p:spPr>
      </p:pic>
      <p:sp>
        <p:nvSpPr>
          <p:cNvPr id="447" name="Designed with a focus on home environments, AfoBot is your intelligent companion assistant.  AfoBot features voice interaction, face recognition and video calls. It helps foster easy communication, family care, entertainment, and daily life assistance, enhancing quality of life and providing greater communication opportunities at home."/>
          <p:cNvSpPr txBox="1"/>
          <p:nvPr/>
        </p:nvSpPr>
        <p:spPr>
          <a:xfrm>
            <a:off x="10416385" y="7384791"/>
            <a:ext cx="12065001" cy="19735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120000"/>
              </a:lnSpc>
              <a:defRPr sz="2700">
                <a:latin typeface="Gill Sans"/>
                <a:ea typeface="Gill Sans"/>
                <a:cs typeface="Gill Sans"/>
                <a:sym typeface="Gill Sans"/>
              </a:defRPr>
            </a:pPr>
            <a:r>
              <a:t>Designed with a focus on home environments, AfoBot is your intelligent companion assistant. </a:t>
            </a:r>
            <a:r>
              <a:rPr sz="3000"/>
              <a:t> </a:t>
            </a:r>
            <a:r>
              <a:t>AfoBot features voice interaction, face recognition and video calls. It helps foster easy communication, family care, entertainment, and daily life assistance, enhancing quality of life and providing greater communication opportunities at home.</a:t>
            </a:r>
          </a:p>
        </p:txBody>
      </p:sp>
      <p:sp>
        <p:nvSpPr>
          <p:cNvPr id="448" name="AfoBot…"/>
          <p:cNvSpPr txBox="1"/>
          <p:nvPr/>
        </p:nvSpPr>
        <p:spPr>
          <a:xfrm>
            <a:off x="10416385" y="5032116"/>
            <a:ext cx="12065001"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lgn="l" defTabSz="914400">
              <a:defRPr sz="7000">
                <a:latin typeface="Gill Sans"/>
                <a:ea typeface="Gill Sans"/>
                <a:cs typeface="Gill Sans"/>
                <a:sym typeface="Gill Sans"/>
              </a:defRPr>
            </a:pPr>
            <a:r>
              <a:t>AfoBot</a:t>
            </a:r>
          </a:p>
          <a:p>
            <a:pPr algn="l" defTabSz="914400">
              <a:defRPr sz="4000">
                <a:solidFill>
                  <a:srgbClr val="EC6C23"/>
                </a:solidFill>
                <a:latin typeface="Gill Sans Light"/>
                <a:ea typeface="Gill Sans Light"/>
                <a:cs typeface="Gill Sans Light"/>
                <a:sym typeface="Gill Sans Light"/>
              </a:defRPr>
            </a:pPr>
            <a:r>
              <a:t>QNAP's first video companion robot</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50" name="HA.png" descr="HA.png"/>
          <p:cNvPicPr>
            <a:picLocks noChangeAspect="1"/>
          </p:cNvPicPr>
          <p:nvPr/>
        </p:nvPicPr>
        <p:blipFill>
          <a:blip r:embed="rId2">
            <a:extLst/>
          </a:blip>
          <a:srcRect l="0" t="393" r="0" b="393"/>
          <a:stretch>
            <a:fillRect/>
          </a:stretch>
        </p:blipFill>
        <p:spPr>
          <a:xfrm>
            <a:off x="-42530" y="1755382"/>
            <a:ext cx="8634051" cy="10205085"/>
          </a:xfrm>
          <a:prstGeom prst="rect">
            <a:avLst/>
          </a:prstGeom>
          <a:ln w="25400">
            <a:miter lim="400000"/>
          </a:ln>
        </p:spPr>
      </p:pic>
      <p:sp>
        <p:nvSpPr>
          <p:cNvPr id="451" name="Designed for mission-critical IT tasks, the Enterprise ZFS NAS excels in providing High Availability solutions for file servers, virtualization servers, virtual desktops, online video streaming, snapshots and remote recovery."/>
          <p:cNvSpPr txBox="1"/>
          <p:nvPr/>
        </p:nvSpPr>
        <p:spPr>
          <a:xfrm>
            <a:off x="10416385" y="7403395"/>
            <a:ext cx="12065001" cy="14401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120000"/>
              </a:lnSpc>
              <a:defRPr sz="2700">
                <a:latin typeface="Gill Sans"/>
                <a:ea typeface="Gill Sans"/>
                <a:cs typeface="Gill Sans"/>
                <a:sym typeface="Gill Sans"/>
              </a:defRPr>
            </a:lvl1pPr>
          </a:lstStyle>
          <a:p>
            <a:pPr/>
            <a:r>
              <a:t>Designed for mission-critical IT tasks, the Enterprise ZFS NAS excels in providing High Availability solutions for file servers, virtualization servers, virtual desktops, online video streaming, snapshots and remote recovery.</a:t>
            </a:r>
          </a:p>
        </p:txBody>
      </p:sp>
      <p:sp>
        <p:nvSpPr>
          <p:cNvPr id="452" name="High Availability…"/>
          <p:cNvSpPr txBox="1"/>
          <p:nvPr/>
        </p:nvSpPr>
        <p:spPr>
          <a:xfrm>
            <a:off x="10416385" y="5032116"/>
            <a:ext cx="12065001"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lgn="l" defTabSz="914400">
              <a:defRPr sz="7000">
                <a:latin typeface="Gill Sans"/>
                <a:ea typeface="Gill Sans"/>
                <a:cs typeface="Gill Sans"/>
                <a:sym typeface="Gill Sans"/>
              </a:defRPr>
            </a:pPr>
            <a:r>
              <a:t>High Availability</a:t>
            </a:r>
          </a:p>
          <a:p>
            <a:pPr algn="l" defTabSz="914400">
              <a:defRPr sz="4000">
                <a:solidFill>
                  <a:srgbClr val="EC6C23"/>
                </a:solidFill>
                <a:latin typeface="Gill Sans Light"/>
                <a:ea typeface="Gill Sans Light"/>
                <a:cs typeface="Gill Sans Light"/>
                <a:sym typeface="Gill Sans Light"/>
              </a:defRPr>
            </a:pPr>
            <a:r>
              <a:t>Dual-controllers for near-zero downtime</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54" name="vm.png" descr="vm.png"/>
          <p:cNvPicPr>
            <a:picLocks noChangeAspect="1"/>
          </p:cNvPicPr>
          <p:nvPr/>
        </p:nvPicPr>
        <p:blipFill>
          <a:blip r:embed="rId2">
            <a:extLst/>
          </a:blip>
          <a:srcRect l="0" t="393" r="0" b="393"/>
          <a:stretch>
            <a:fillRect/>
          </a:stretch>
        </p:blipFill>
        <p:spPr>
          <a:xfrm>
            <a:off x="-42531" y="1755382"/>
            <a:ext cx="8634052" cy="10205086"/>
          </a:xfrm>
          <a:prstGeom prst="rect">
            <a:avLst/>
          </a:prstGeom>
          <a:ln w="25400">
            <a:miter lim="400000"/>
          </a:ln>
        </p:spPr>
      </p:pic>
      <p:sp>
        <p:nvSpPr>
          <p:cNvPr id="455" name="QNAP NAS provides high-performance, reliable and affordable storage solutions for VMware® vSphere™, Microsoft® Hyper-V®, and Citrix® XenServer™. It is also a server to host virtual machines (with Virtualization Station) and containerized apps (with Container Station) for greater usage potential."/>
          <p:cNvSpPr txBox="1"/>
          <p:nvPr/>
        </p:nvSpPr>
        <p:spPr>
          <a:xfrm>
            <a:off x="10389441" y="7409106"/>
            <a:ext cx="12065001" cy="19278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120000"/>
              </a:lnSpc>
              <a:defRPr sz="2700">
                <a:latin typeface="Gill Sans"/>
                <a:ea typeface="Gill Sans"/>
                <a:cs typeface="Gill Sans"/>
                <a:sym typeface="Gill Sans"/>
              </a:defRPr>
            </a:pPr>
            <a:r>
              <a:t>QNAP NAS provides high-performance, reliable and affordable storage solutions for VMware</a:t>
            </a:r>
            <a:r>
              <a:rPr baseline="31999" sz="2800"/>
              <a:t>®</a:t>
            </a:r>
            <a:r>
              <a:t> vSphere™, Microsoft</a:t>
            </a:r>
            <a:r>
              <a:rPr baseline="31999" sz="2800"/>
              <a:t>®</a:t>
            </a:r>
            <a:r>
              <a:t> Hyper-V</a:t>
            </a:r>
            <a:r>
              <a:rPr baseline="31999" sz="2800"/>
              <a:t>®</a:t>
            </a:r>
            <a:r>
              <a:t>, and Citrix</a:t>
            </a:r>
            <a:r>
              <a:rPr baseline="31999" sz="2800"/>
              <a:t>®</a:t>
            </a:r>
            <a:r>
              <a:t> XenServer™. It is also a server to host virtual machines (with Virtualization Station) and containerized apps (with Container Station) for greater usage potential.</a:t>
            </a:r>
          </a:p>
        </p:txBody>
      </p:sp>
      <p:sp>
        <p:nvSpPr>
          <p:cNvPr id="456" name="Virtualization…"/>
          <p:cNvSpPr txBox="1"/>
          <p:nvPr/>
        </p:nvSpPr>
        <p:spPr>
          <a:xfrm>
            <a:off x="10416385" y="5032116"/>
            <a:ext cx="12065001"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lgn="l" defTabSz="914400">
              <a:defRPr sz="7000">
                <a:latin typeface="Gill Sans"/>
                <a:ea typeface="Gill Sans"/>
                <a:cs typeface="Gill Sans"/>
                <a:sym typeface="Gill Sans"/>
              </a:defRPr>
            </a:pPr>
            <a:r>
              <a:t>Virtualization</a:t>
            </a:r>
          </a:p>
          <a:p>
            <a:pPr algn="l" defTabSz="914400">
              <a:defRPr sz="4000">
                <a:solidFill>
                  <a:srgbClr val="EC6C23"/>
                </a:solidFill>
                <a:latin typeface="Gill Sans Light"/>
                <a:ea typeface="Gill Sans Light"/>
                <a:cs typeface="Gill Sans Light"/>
                <a:sym typeface="Gill Sans Light"/>
              </a:defRPr>
            </a:pPr>
            <a:r>
              <a:t>Storage for virtualized environments, VMs and containers</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58" name="qtier.png" descr="qtier.png"/>
          <p:cNvPicPr>
            <a:picLocks noChangeAspect="1"/>
          </p:cNvPicPr>
          <p:nvPr/>
        </p:nvPicPr>
        <p:blipFill>
          <a:blip r:embed="rId2">
            <a:extLst/>
          </a:blip>
          <a:srcRect l="0" t="393" r="0" b="393"/>
          <a:stretch>
            <a:fillRect/>
          </a:stretch>
        </p:blipFill>
        <p:spPr>
          <a:xfrm>
            <a:off x="-42531" y="1755382"/>
            <a:ext cx="8634052" cy="10205086"/>
          </a:xfrm>
          <a:prstGeom prst="rect">
            <a:avLst/>
          </a:prstGeom>
          <a:ln w="25400">
            <a:miter lim="400000"/>
          </a:ln>
        </p:spPr>
      </p:pic>
      <p:sp>
        <p:nvSpPr>
          <p:cNvPr id="459" name="Qtier Technology empowers QNAP NAS with Auto Tiering that helps continuously optimize storage efficiency across SSD, SAS, and SATA drives for around-the-clock acceleration."/>
          <p:cNvSpPr txBox="1"/>
          <p:nvPr/>
        </p:nvSpPr>
        <p:spPr>
          <a:xfrm>
            <a:off x="10416385" y="7405539"/>
            <a:ext cx="12065001" cy="14401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120000"/>
              </a:lnSpc>
              <a:defRPr sz="2700">
                <a:latin typeface="Gill Sans"/>
                <a:ea typeface="Gill Sans"/>
                <a:cs typeface="Gill Sans"/>
                <a:sym typeface="Gill Sans"/>
              </a:defRPr>
            </a:lvl1pPr>
          </a:lstStyle>
          <a:p>
            <a:pPr/>
            <a:r>
              <a:t>Qtier Technology empowers QNAP NAS with Auto Tiering that helps continuously optimize storage efficiency across SSD, SAS, and SATA drives for around-the-clock acceleration.</a:t>
            </a:r>
          </a:p>
        </p:txBody>
      </p:sp>
      <p:sp>
        <p:nvSpPr>
          <p:cNvPr id="460" name="Qtier™ Optimization…"/>
          <p:cNvSpPr txBox="1"/>
          <p:nvPr/>
        </p:nvSpPr>
        <p:spPr>
          <a:xfrm>
            <a:off x="10416385" y="5032116"/>
            <a:ext cx="12065001"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lgn="l" defTabSz="914400">
              <a:defRPr sz="7000">
                <a:latin typeface="Gill Sans"/>
                <a:ea typeface="Gill Sans"/>
                <a:cs typeface="Gill Sans"/>
                <a:sym typeface="Gill Sans"/>
              </a:defRPr>
            </a:pPr>
            <a:r>
              <a:t>Qtier™ Optimization</a:t>
            </a:r>
          </a:p>
          <a:p>
            <a:pPr algn="l" defTabSz="914400">
              <a:defRPr sz="4000">
                <a:solidFill>
                  <a:srgbClr val="EC6C23"/>
                </a:solidFill>
                <a:latin typeface="Gill Sans Light"/>
                <a:ea typeface="Gill Sans Light"/>
                <a:cs typeface="Gill Sans Light"/>
                <a:sym typeface="Gill Sans Light"/>
              </a:defRPr>
            </a:pPr>
            <a:r>
              <a:t>Enabling 24/7 optimized storage efficiency</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62" name="DJ2.png" descr="DJ2.png"/>
          <p:cNvPicPr>
            <a:picLocks noChangeAspect="1"/>
          </p:cNvPicPr>
          <p:nvPr/>
        </p:nvPicPr>
        <p:blipFill>
          <a:blip r:embed="rId2">
            <a:extLst/>
          </a:blip>
          <a:srcRect l="0" t="393" r="0" b="393"/>
          <a:stretch>
            <a:fillRect/>
          </a:stretch>
        </p:blipFill>
        <p:spPr>
          <a:xfrm>
            <a:off x="-42531" y="1755383"/>
            <a:ext cx="8634052" cy="10205086"/>
          </a:xfrm>
          <a:prstGeom prst="rect">
            <a:avLst/>
          </a:prstGeom>
          <a:ln w="25400">
            <a:miter lim="400000"/>
          </a:ln>
        </p:spPr>
      </p:pic>
      <p:sp>
        <p:nvSpPr>
          <p:cNvPr id="463" name="DJ2 Live is an exclusive live broadcasting platform based on a private cloud that supports up to 4K video live-stream broadcasts and stores all the videos on the private, secure, high-capacity QNAP NAS."/>
          <p:cNvSpPr txBox="1"/>
          <p:nvPr/>
        </p:nvSpPr>
        <p:spPr>
          <a:xfrm>
            <a:off x="10416385" y="7403395"/>
            <a:ext cx="12065001" cy="14401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120000"/>
              </a:lnSpc>
              <a:defRPr sz="2700">
                <a:latin typeface="Gill Sans"/>
                <a:ea typeface="Gill Sans"/>
                <a:cs typeface="Gill Sans"/>
                <a:sym typeface="Gill Sans"/>
              </a:defRPr>
            </a:lvl1pPr>
          </a:lstStyle>
          <a:p>
            <a:pPr/>
            <a:r>
              <a:t>DJ2 Live is an exclusive live broadcasting platform based on a private cloud that supports up to 4K video live-stream broadcasts and stores all the videos on the private, secure, high-capacity QNAP NAS.</a:t>
            </a:r>
          </a:p>
        </p:txBody>
      </p:sp>
      <p:sp>
        <p:nvSpPr>
          <p:cNvPr id="464" name="4K live-stream broadcasts…"/>
          <p:cNvSpPr txBox="1"/>
          <p:nvPr/>
        </p:nvSpPr>
        <p:spPr>
          <a:xfrm>
            <a:off x="10416385" y="5032116"/>
            <a:ext cx="12065001"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lgn="l" defTabSz="914400">
              <a:defRPr sz="7000">
                <a:latin typeface="Gill Sans"/>
                <a:ea typeface="Gill Sans"/>
                <a:cs typeface="Gill Sans"/>
                <a:sym typeface="Gill Sans"/>
              </a:defRPr>
            </a:pPr>
            <a:r>
              <a:t>4K live-stream broadcasts</a:t>
            </a:r>
          </a:p>
          <a:p>
            <a:pPr algn="l" defTabSz="914400">
              <a:defRPr sz="4000">
                <a:solidFill>
                  <a:srgbClr val="EC6C23"/>
                </a:solidFill>
                <a:latin typeface="Gill Sans Light"/>
                <a:ea typeface="Gill Sans Light"/>
                <a:cs typeface="Gill Sans Light"/>
                <a:sym typeface="Gill Sans Light"/>
              </a:defRPr>
            </a:pPr>
            <a:r>
              <a:t>Embracing live-streaming trends</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66" name="qboat.png" descr="qboat.png"/>
          <p:cNvPicPr>
            <a:picLocks noChangeAspect="1"/>
          </p:cNvPicPr>
          <p:nvPr/>
        </p:nvPicPr>
        <p:blipFill>
          <a:blip r:embed="rId2">
            <a:extLst/>
          </a:blip>
          <a:srcRect l="0" t="393" r="0" b="393"/>
          <a:stretch>
            <a:fillRect/>
          </a:stretch>
        </p:blipFill>
        <p:spPr>
          <a:xfrm>
            <a:off x="-42531" y="1755383"/>
            <a:ext cx="8634052" cy="10205086"/>
          </a:xfrm>
          <a:prstGeom prst="rect">
            <a:avLst/>
          </a:prstGeom>
          <a:ln w="25400">
            <a:miter lim="400000"/>
          </a:ln>
        </p:spPr>
      </p:pic>
      <p:sp>
        <p:nvSpPr>
          <p:cNvPr id="467" name="QIoT Suite provides easily-adoptable practical modules for developers, accelerating IoT development and services. QBoat Sunny (QTS IoT Server) helps connect and manage IoT devices and applications to provide a handy solution for the great potential industrial demands of IoT."/>
          <p:cNvSpPr txBox="1"/>
          <p:nvPr/>
        </p:nvSpPr>
        <p:spPr>
          <a:xfrm>
            <a:off x="10402141" y="7416726"/>
            <a:ext cx="12065001" cy="19126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120000"/>
              </a:lnSpc>
              <a:defRPr sz="2700">
                <a:latin typeface="Gill Sans"/>
                <a:ea typeface="Gill Sans"/>
                <a:cs typeface="Gill Sans"/>
                <a:sym typeface="Gill Sans"/>
              </a:defRPr>
            </a:lvl1pPr>
          </a:lstStyle>
          <a:p>
            <a:pPr/>
            <a:r>
              <a:t>QIoT Suite provides easily-adoptable practical modules for developers, accelerating IoT development and services. QBoat Sunny (QTS IoT Server) helps connect and manage IoT devices and applications to provide a handy solution for the great potential industrial demands of IoT.</a:t>
            </a:r>
          </a:p>
        </p:txBody>
      </p:sp>
      <p:sp>
        <p:nvSpPr>
          <p:cNvPr id="468" name="Internet of Things…"/>
          <p:cNvSpPr txBox="1"/>
          <p:nvPr/>
        </p:nvSpPr>
        <p:spPr>
          <a:xfrm>
            <a:off x="10416385" y="5032116"/>
            <a:ext cx="12065001"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lgn="l" defTabSz="914400">
              <a:defRPr sz="7000">
                <a:latin typeface="Gill Sans"/>
                <a:ea typeface="Gill Sans"/>
                <a:cs typeface="Gill Sans"/>
                <a:sym typeface="Gill Sans"/>
              </a:defRPr>
            </a:pPr>
            <a:r>
              <a:t>Internet of Things</a:t>
            </a:r>
          </a:p>
          <a:p>
            <a:pPr algn="l" defTabSz="914400">
              <a:defRPr sz="4000">
                <a:solidFill>
                  <a:srgbClr val="EC6C23"/>
                </a:solidFill>
                <a:latin typeface="Gill Sans Light"/>
                <a:ea typeface="Gill Sans Light"/>
                <a:cs typeface="Gill Sans Light"/>
                <a:sym typeface="Gill Sans Light"/>
              </a:defRPr>
            </a:pPr>
            <a:r>
              <a:t>Private IoT cloud platform &amp; IoT server</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472" name="群組"/>
          <p:cNvGrpSpPr/>
          <p:nvPr/>
        </p:nvGrpSpPr>
        <p:grpSpPr>
          <a:xfrm>
            <a:off x="3749938" y="7179836"/>
            <a:ext cx="12552365" cy="2704467"/>
            <a:chOff x="0" y="222250"/>
            <a:chExt cx="12552363" cy="2704465"/>
          </a:xfrm>
        </p:grpSpPr>
        <p:sp>
          <p:nvSpPr>
            <p:cNvPr id="470" name="QNAP Innovates"/>
            <p:cNvSpPr txBox="1"/>
            <p:nvPr/>
          </p:nvSpPr>
          <p:spPr>
            <a:xfrm>
              <a:off x="0" y="222250"/>
              <a:ext cx="12552364" cy="1168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r" defTabSz="914400">
                <a:lnSpc>
                  <a:spcPct val="80000"/>
                </a:lnSpc>
                <a:defRPr sz="7000">
                  <a:solidFill>
                    <a:srgbClr val="FF9300"/>
                  </a:solidFill>
                  <a:latin typeface="Gill Sans Light"/>
                  <a:ea typeface="Gill Sans Light"/>
                  <a:cs typeface="Gill Sans Light"/>
                  <a:sym typeface="Gill Sans Light"/>
                </a:defRPr>
              </a:pPr>
              <a:r>
                <a:rPr>
                  <a:solidFill>
                    <a:schemeClr val="accent4"/>
                  </a:solidFill>
                </a:rPr>
                <a:t>QNAP</a:t>
              </a:r>
              <a:r>
                <a:t> </a:t>
              </a:r>
              <a:r>
                <a:rPr>
                  <a:solidFill>
                    <a:srgbClr val="000000"/>
                  </a:solidFill>
                  <a:latin typeface="Gill Sans SemiBold"/>
                  <a:ea typeface="Gill Sans SemiBold"/>
                  <a:cs typeface="Gill Sans SemiBold"/>
                  <a:sym typeface="Gill Sans SemiBold"/>
                </a:rPr>
                <a:t>Innovates</a:t>
              </a:r>
            </a:p>
          </p:txBody>
        </p:sp>
        <p:sp>
          <p:nvSpPr>
            <p:cNvPr id="471" name="Full-throttle innovations accommodating comprehensive business &amp; home entertainment applications."/>
            <p:cNvSpPr txBox="1"/>
            <p:nvPr/>
          </p:nvSpPr>
          <p:spPr>
            <a:xfrm>
              <a:off x="0" y="1569085"/>
              <a:ext cx="12552364" cy="13576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r" defTabSz="457200">
                <a:lnSpc>
                  <a:spcPct val="115000"/>
                </a:lnSpc>
                <a:defRPr sz="4000">
                  <a:solidFill>
                    <a:srgbClr val="53585F"/>
                  </a:solidFill>
                  <a:latin typeface="Gill Sans"/>
                  <a:ea typeface="Gill Sans"/>
                  <a:cs typeface="Gill Sans"/>
                  <a:sym typeface="Gill Sans"/>
                </a:defRPr>
              </a:lvl1pPr>
            </a:lstStyle>
            <a:p>
              <a:pPr/>
              <a:r>
                <a:t>Full-throttle innovations accommodating comprehensive business &amp; home entertainment applications.</a:t>
              </a:r>
            </a:p>
          </p:txBody>
        </p:sp>
      </p:gr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4" name="Backup &amp; Restoration…"/>
          <p:cNvSpPr txBox="1"/>
          <p:nvPr/>
        </p:nvSpPr>
        <p:spPr>
          <a:xfrm>
            <a:off x="1657018" y="5222240"/>
            <a:ext cx="6985001" cy="327152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l" defTabSz="457200">
              <a:lnSpc>
                <a:spcPct val="120000"/>
              </a:lnSpc>
              <a:defRPr b="1" sz="6000">
                <a:solidFill>
                  <a:srgbClr val="FFFFFF"/>
                </a:solidFill>
                <a:latin typeface="Gill Sans"/>
                <a:ea typeface="Gill Sans"/>
                <a:cs typeface="Gill Sans"/>
                <a:sym typeface="Gill Sans"/>
              </a:defRPr>
            </a:pPr>
            <a:r>
              <a:t>Backup &amp; Restoration </a:t>
            </a:r>
          </a:p>
          <a:p>
            <a:pPr algn="l" defTabSz="914400">
              <a:defRPr sz="4000">
                <a:solidFill>
                  <a:srgbClr val="FFFFFF"/>
                </a:solidFill>
                <a:latin typeface="Gill Sans Light"/>
                <a:ea typeface="Gill Sans Light"/>
                <a:cs typeface="Gill Sans Light"/>
                <a:sym typeface="Gill Sans Light"/>
              </a:defRPr>
            </a:pPr>
            <a:r>
              <a:t>Efficient backup and disaster recovery</a:t>
            </a:r>
          </a:p>
        </p:txBody>
      </p:sp>
      <p:sp>
        <p:nvSpPr>
          <p:cNvPr id="475" name="Hybrid Backup Sync consolidates backup, restoration and synchronization functions into a single QTS app for data transfer to local, remote and cloud storage spaces."/>
          <p:cNvSpPr txBox="1"/>
          <p:nvPr/>
        </p:nvSpPr>
        <p:spPr>
          <a:xfrm>
            <a:off x="12229499" y="7629497"/>
            <a:ext cx="10290090" cy="14401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120000"/>
              </a:lnSpc>
              <a:defRPr sz="2700">
                <a:latin typeface="Gill Sans"/>
                <a:ea typeface="Gill Sans"/>
                <a:cs typeface="Gill Sans"/>
                <a:sym typeface="Gill Sans"/>
              </a:defRPr>
            </a:lvl1pPr>
          </a:lstStyle>
          <a:p>
            <a:pPr/>
            <a:r>
              <a:t>Hybrid Backup Sync consolidates backup, restoration and synchronization functions into a single QTS app for data transfer to local, remote and cloud storage spaces. </a:t>
            </a:r>
          </a:p>
        </p:txBody>
      </p:sp>
      <p:pic>
        <p:nvPicPr>
          <p:cNvPr id="476" name="9_Hybrid Bakcup Sync.png" descr="9_Hybrid Bakcup Sync.png"/>
          <p:cNvPicPr>
            <a:picLocks noChangeAspect="1"/>
          </p:cNvPicPr>
          <p:nvPr/>
        </p:nvPicPr>
        <p:blipFill>
          <a:blip r:embed="rId2">
            <a:extLst/>
          </a:blip>
          <a:stretch>
            <a:fillRect/>
          </a:stretch>
        </p:blipFill>
        <p:spPr>
          <a:xfrm>
            <a:off x="12228802" y="4530606"/>
            <a:ext cx="1905001" cy="1905001"/>
          </a:xfrm>
          <a:prstGeom prst="rect">
            <a:avLst/>
          </a:prstGeom>
          <a:ln w="12700">
            <a:miter lim="400000"/>
          </a:ln>
          <a:effectLst>
            <a:outerShdw sx="100000" sy="100000" kx="0" ky="0" algn="b" rotWithShape="0" blurRad="355600" dist="0" dir="0">
              <a:srgbClr val="000000">
                <a:alpha val="75000"/>
              </a:srgbClr>
            </a:outerShdw>
          </a:effectLst>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9" name="矩形"/>
          <p:cNvSpPr/>
          <p:nvPr/>
        </p:nvSpPr>
        <p:spPr>
          <a:xfrm>
            <a:off x="16084066" y="-3757"/>
            <a:ext cx="8314443" cy="13723514"/>
          </a:xfrm>
          <a:prstGeom prst="rect">
            <a:avLst/>
          </a:prstGeom>
          <a:solidFill>
            <a:srgbClr val="EC6C23"/>
          </a:solidFill>
          <a:ln w="12700">
            <a:miter lim="400000"/>
          </a:ln>
        </p:spPr>
        <p:txBody>
          <a:bodyPr lIns="50800" tIns="50800" rIns="50800" bIns="50800" anchor="ctr"/>
          <a:lstStyle/>
          <a:p>
            <a:pPr>
              <a:defRPr sz="3200">
                <a:solidFill>
                  <a:srgbClr val="FFFFFF"/>
                </a:solidFill>
              </a:defRPr>
            </a:pPr>
          </a:p>
        </p:txBody>
      </p:sp>
      <p:pic>
        <p:nvPicPr>
          <p:cNvPr id="310" name="9537.jpeg" descr="9537.jpeg"/>
          <p:cNvPicPr>
            <a:picLocks noChangeAspect="1"/>
          </p:cNvPicPr>
          <p:nvPr/>
        </p:nvPicPr>
        <p:blipFill>
          <a:blip r:embed="rId2">
            <a:extLst/>
          </a:blip>
          <a:srcRect l="30986" t="271" r="21026" b="1734"/>
          <a:stretch>
            <a:fillRect/>
          </a:stretch>
        </p:blipFill>
        <p:spPr>
          <a:xfrm>
            <a:off x="9902160" y="-103954"/>
            <a:ext cx="10454792" cy="13923906"/>
          </a:xfrm>
          <a:prstGeom prst="rect">
            <a:avLst/>
          </a:prstGeom>
          <a:ln w="12700">
            <a:miter lim="400000"/>
          </a:ln>
        </p:spPr>
      </p:pic>
      <p:sp>
        <p:nvSpPr>
          <p:cNvPr id="311" name="Innovative software development and hybrid-cloud-based AI platform…"/>
          <p:cNvSpPr txBox="1"/>
          <p:nvPr/>
        </p:nvSpPr>
        <p:spPr>
          <a:xfrm>
            <a:off x="1543849" y="6261508"/>
            <a:ext cx="7872005" cy="3802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74893" indent="-474893" algn="l">
              <a:lnSpc>
                <a:spcPct val="120000"/>
              </a:lnSpc>
              <a:buSzPct val="75000"/>
              <a:buChar char="•"/>
              <a:defRPr sz="2700">
                <a:latin typeface="Gill Sans"/>
                <a:ea typeface="Gill Sans"/>
                <a:cs typeface="Gill Sans"/>
                <a:sym typeface="Gill Sans"/>
              </a:defRPr>
            </a:pPr>
            <a:r>
              <a:t>Innovative software development and </a:t>
            </a:r>
            <a:r>
              <a:t>hybrid-cloud-based AI</a:t>
            </a:r>
            <a:r>
              <a:t> </a:t>
            </a:r>
            <a:r>
              <a:t>platform</a:t>
            </a:r>
          </a:p>
          <a:p>
            <a:pPr marL="474893" indent="-474893" algn="l">
              <a:lnSpc>
                <a:spcPct val="120000"/>
              </a:lnSpc>
              <a:buSzPct val="75000"/>
              <a:buChar char="•"/>
              <a:defRPr sz="2700">
                <a:latin typeface="Gill Sans"/>
                <a:ea typeface="Gill Sans"/>
                <a:cs typeface="Gill Sans"/>
                <a:sym typeface="Gill Sans"/>
              </a:defRPr>
            </a:pPr>
            <a:r>
              <a:t>Complete portfolio from development and hardware design to </a:t>
            </a:r>
            <a:r>
              <a:t>accelerate enterprise deployment of AI​ solutions</a:t>
            </a:r>
          </a:p>
          <a:p>
            <a:pPr marL="474893" indent="-474893" algn="l">
              <a:lnSpc>
                <a:spcPct val="120000"/>
              </a:lnSpc>
              <a:buSzPct val="75000"/>
              <a:buChar char="•"/>
              <a:defRPr sz="2700">
                <a:latin typeface="Gill Sans"/>
                <a:ea typeface="Gill Sans"/>
                <a:cs typeface="Gill Sans"/>
                <a:sym typeface="Gill Sans"/>
              </a:defRPr>
            </a:pPr>
            <a:r>
              <a:t>Global market presences</a:t>
            </a:r>
          </a:p>
          <a:p>
            <a:pPr marL="474893" indent="-474893" algn="l">
              <a:lnSpc>
                <a:spcPct val="120000"/>
              </a:lnSpc>
              <a:buSzPct val="75000"/>
              <a:buChar char="•"/>
              <a:defRPr sz="2700">
                <a:latin typeface="Gill Sans"/>
                <a:ea typeface="Gill Sans"/>
                <a:cs typeface="Gill Sans"/>
                <a:sym typeface="Gill Sans"/>
              </a:defRPr>
            </a:pPr>
            <a:r>
              <a:t>1000+ </a:t>
            </a:r>
            <a:r>
              <a:t>total e</a:t>
            </a:r>
            <a:r>
              <a:t>mployees</a:t>
            </a:r>
            <a:r>
              <a:t>. Software engineers make up 60% of the company workforce</a:t>
            </a:r>
          </a:p>
        </p:txBody>
      </p:sp>
      <p:sp>
        <p:nvSpPr>
          <p:cNvPr id="312" name="About QNAP"/>
          <p:cNvSpPr txBox="1"/>
          <p:nvPr/>
        </p:nvSpPr>
        <p:spPr>
          <a:xfrm>
            <a:off x="1543849" y="4981039"/>
            <a:ext cx="6414459" cy="111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914400">
              <a:defRPr sz="7000">
                <a:latin typeface="Gill Sans"/>
                <a:ea typeface="Gill Sans"/>
                <a:cs typeface="Gill Sans"/>
                <a:sym typeface="Gill Sans"/>
              </a:defRPr>
            </a:lvl1pPr>
          </a:lstStyle>
          <a:p>
            <a:pPr/>
            <a:r>
              <a:t>About QNAP</a:t>
            </a:r>
          </a:p>
        </p:txBody>
      </p:sp>
      <p:sp>
        <p:nvSpPr>
          <p:cNvPr id="313" name="Leading storage, network &amp; computing solution provider"/>
          <p:cNvSpPr txBox="1"/>
          <p:nvPr/>
        </p:nvSpPr>
        <p:spPr>
          <a:xfrm rot="5400000">
            <a:off x="17183504" y="6242169"/>
            <a:ext cx="10454879" cy="15265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914400">
              <a:lnSpc>
                <a:spcPct val="120000"/>
              </a:lnSpc>
              <a:defRPr sz="4200">
                <a:solidFill>
                  <a:srgbClr val="FFFFFF"/>
                </a:solidFill>
                <a:latin typeface="Gill Sans SemiBold"/>
                <a:ea typeface="Gill Sans SemiBold"/>
                <a:cs typeface="Gill Sans SemiBold"/>
                <a:sym typeface="Gill Sans SemiBold"/>
              </a:defRPr>
            </a:lvl1pPr>
          </a:lstStyle>
          <a:p>
            <a:pPr/>
            <a:r>
              <a:t>Leading storage, network &amp; computing solution provider</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8" name="Synchronization…"/>
          <p:cNvSpPr txBox="1"/>
          <p:nvPr/>
        </p:nvSpPr>
        <p:spPr>
          <a:xfrm>
            <a:off x="1657018" y="5748019"/>
            <a:ext cx="6985001" cy="221996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l" defTabSz="457200">
              <a:lnSpc>
                <a:spcPct val="120000"/>
              </a:lnSpc>
              <a:defRPr b="1" sz="6000">
                <a:solidFill>
                  <a:srgbClr val="FFFFFF"/>
                </a:solidFill>
                <a:latin typeface="Gill Sans"/>
                <a:ea typeface="Gill Sans"/>
                <a:cs typeface="Gill Sans"/>
                <a:sym typeface="Gill Sans"/>
              </a:defRPr>
            </a:pPr>
            <a:r>
              <a:t>Synchronization </a:t>
            </a:r>
            <a:endParaRPr sz="1800"/>
          </a:p>
          <a:p>
            <a:pPr algn="l" defTabSz="914400">
              <a:defRPr sz="4000">
                <a:solidFill>
                  <a:srgbClr val="FFFFFF"/>
                </a:solidFill>
                <a:latin typeface="Gill Sans Light"/>
                <a:ea typeface="Gill Sans Light"/>
                <a:cs typeface="Gill Sans Light"/>
                <a:sym typeface="Gill Sans Light"/>
              </a:defRPr>
            </a:pPr>
            <a:r>
              <a:t>File sharing and syncing across devices</a:t>
            </a:r>
          </a:p>
        </p:txBody>
      </p:sp>
      <p:sp>
        <p:nvSpPr>
          <p:cNvPr id="479" name="Qsync enables efficient file synchronization between a QNAP NAS and linked devices such as computers, laptops and mobile devices."/>
          <p:cNvSpPr txBox="1"/>
          <p:nvPr/>
        </p:nvSpPr>
        <p:spPr>
          <a:xfrm>
            <a:off x="12197524" y="7648469"/>
            <a:ext cx="10290090" cy="9677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120000"/>
              </a:lnSpc>
              <a:defRPr sz="2700">
                <a:latin typeface="Gill Sans"/>
                <a:ea typeface="Gill Sans"/>
                <a:cs typeface="Gill Sans"/>
                <a:sym typeface="Gill Sans"/>
              </a:defRPr>
            </a:lvl1pPr>
          </a:lstStyle>
          <a:p>
            <a:pPr/>
            <a:r>
              <a:t>Qsync enables efficient file synchronization between a QNAP NAS and linked devices such as computers, laptops and mobile devices.</a:t>
            </a:r>
          </a:p>
        </p:txBody>
      </p:sp>
      <p:pic>
        <p:nvPicPr>
          <p:cNvPr id="480" name="9_qsync icon.png" descr="9_qsync icon.png"/>
          <p:cNvPicPr>
            <a:picLocks noChangeAspect="1"/>
          </p:cNvPicPr>
          <p:nvPr/>
        </p:nvPicPr>
        <p:blipFill>
          <a:blip r:embed="rId2">
            <a:extLst/>
          </a:blip>
          <a:stretch>
            <a:fillRect/>
          </a:stretch>
        </p:blipFill>
        <p:spPr>
          <a:xfrm>
            <a:off x="12217913" y="4556183"/>
            <a:ext cx="1905001" cy="1905001"/>
          </a:xfrm>
          <a:prstGeom prst="rect">
            <a:avLst/>
          </a:prstGeom>
          <a:ln w="12700">
            <a:miter lim="400000"/>
          </a:ln>
          <a:effectLst>
            <a:outerShdw sx="100000" sy="100000" kx="0" ky="0" algn="b" rotWithShape="0" blurRad="355600" dist="0" dir="0">
              <a:srgbClr val="000000">
                <a:alpha val="75000"/>
              </a:srgbClr>
            </a:outerShdw>
          </a:effectLst>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2" name="Web Automation Service…"/>
          <p:cNvSpPr txBox="1"/>
          <p:nvPr/>
        </p:nvSpPr>
        <p:spPr>
          <a:xfrm>
            <a:off x="1657018" y="5222240"/>
            <a:ext cx="6985001" cy="327152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indent="114300" algn="l" defTabSz="457200">
              <a:lnSpc>
                <a:spcPct val="120000"/>
              </a:lnSpc>
              <a:defRPr b="1" sz="6000">
                <a:solidFill>
                  <a:srgbClr val="FFFFFF"/>
                </a:solidFill>
                <a:latin typeface="Gill Sans"/>
                <a:ea typeface="Gill Sans"/>
                <a:cs typeface="Gill Sans"/>
                <a:sym typeface="Gill Sans"/>
              </a:defRPr>
            </a:pPr>
            <a:r>
              <a:t>Web Automation Service</a:t>
            </a:r>
          </a:p>
          <a:p>
            <a:pPr indent="114300" algn="l" defTabSz="914400">
              <a:defRPr sz="4000">
                <a:solidFill>
                  <a:srgbClr val="FFFFFF"/>
                </a:solidFill>
                <a:latin typeface="Gill Sans Light"/>
                <a:ea typeface="Gill Sans Light"/>
                <a:cs typeface="Gill Sans Light"/>
                <a:sym typeface="Gill Sans Light"/>
              </a:defRPr>
            </a:pPr>
            <a:r>
              <a:t>User-defined NAS rules and services</a:t>
            </a:r>
          </a:p>
        </p:txBody>
      </p:sp>
      <p:sp>
        <p:nvSpPr>
          <p:cNvPr id="483" name="IFTTT Agent allows connecting your QNAP NAS with apps like Gmail, Facebook, and Twitter to automate daily tasks based on user-defined rules to boost productivity."/>
          <p:cNvSpPr txBox="1"/>
          <p:nvPr/>
        </p:nvSpPr>
        <p:spPr>
          <a:xfrm>
            <a:off x="12234277" y="7638903"/>
            <a:ext cx="10290090" cy="14401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120000"/>
              </a:lnSpc>
              <a:defRPr sz="2700">
                <a:latin typeface="Gill Sans"/>
                <a:ea typeface="Gill Sans"/>
                <a:cs typeface="Gill Sans"/>
                <a:sym typeface="Gill Sans"/>
              </a:defRPr>
            </a:lvl1pPr>
          </a:lstStyle>
          <a:p>
            <a:pPr/>
            <a:r>
              <a:t>IFTTT Agent allows connecting your QNAP NAS with apps like Gmail, Facebook, and Twitter to automate daily tasks based on user-defined rules to boost productivity.</a:t>
            </a:r>
          </a:p>
        </p:txBody>
      </p:sp>
      <p:pic>
        <p:nvPicPr>
          <p:cNvPr id="484" name="1_ifttt-agent_100.png" descr="1_ifttt-agent_100.png"/>
          <p:cNvPicPr>
            <a:picLocks noChangeAspect="1"/>
          </p:cNvPicPr>
          <p:nvPr/>
        </p:nvPicPr>
        <p:blipFill>
          <a:blip r:embed="rId2">
            <a:extLst/>
          </a:blip>
          <a:stretch>
            <a:fillRect/>
          </a:stretch>
        </p:blipFill>
        <p:spPr>
          <a:xfrm>
            <a:off x="12229627" y="4574048"/>
            <a:ext cx="1905001" cy="1905001"/>
          </a:xfrm>
          <a:prstGeom prst="rect">
            <a:avLst/>
          </a:prstGeom>
          <a:ln w="12700">
            <a:miter lim="400000"/>
          </a:ln>
          <a:effectLst>
            <a:outerShdw sx="100000" sy="100000" kx="0" ky="0" algn="b" rotWithShape="0" blurRad="355600" dist="0" dir="0">
              <a:srgbClr val="000000">
                <a:alpha val="75000"/>
              </a:srgbClr>
            </a:outerShdw>
          </a:effectLst>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6" name="Centralized Device…"/>
          <p:cNvSpPr txBox="1"/>
          <p:nvPr/>
        </p:nvSpPr>
        <p:spPr>
          <a:xfrm>
            <a:off x="1657018" y="4696459"/>
            <a:ext cx="6985001" cy="432308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l" defTabSz="457200">
              <a:lnSpc>
                <a:spcPct val="120000"/>
              </a:lnSpc>
              <a:defRPr b="1" sz="6000">
                <a:solidFill>
                  <a:srgbClr val="FFFFFF"/>
                </a:solidFill>
                <a:latin typeface="Gill Sans"/>
                <a:ea typeface="Gill Sans"/>
                <a:cs typeface="Gill Sans"/>
                <a:sym typeface="Gill Sans"/>
              </a:defRPr>
            </a:pPr>
            <a:r>
              <a:t>Centralized Device </a:t>
            </a:r>
          </a:p>
          <a:p>
            <a:pPr algn="l" defTabSz="457200">
              <a:lnSpc>
                <a:spcPct val="120000"/>
              </a:lnSpc>
              <a:defRPr b="1" sz="6000">
                <a:solidFill>
                  <a:srgbClr val="FFFFFF"/>
                </a:solidFill>
                <a:latin typeface="Gill Sans"/>
                <a:ea typeface="Gill Sans"/>
                <a:cs typeface="Gill Sans"/>
                <a:sym typeface="Gill Sans"/>
              </a:defRPr>
            </a:pPr>
            <a:r>
              <a:t>Management</a:t>
            </a:r>
            <a:endParaRPr b="0" sz="1800">
              <a:latin typeface="Gill Sans SemiBold"/>
              <a:ea typeface="Gill Sans SemiBold"/>
              <a:cs typeface="Gill Sans SemiBold"/>
              <a:sym typeface="Gill Sans SemiBold"/>
            </a:endParaRPr>
          </a:p>
          <a:p>
            <a:pPr algn="l" defTabSz="914400">
              <a:defRPr sz="4000">
                <a:solidFill>
                  <a:srgbClr val="FFFFFF"/>
                </a:solidFill>
                <a:latin typeface="Gill Sans Light"/>
                <a:ea typeface="Gill Sans Light"/>
                <a:cs typeface="Gill Sans Light"/>
                <a:sym typeface="Gill Sans Light"/>
              </a:defRPr>
            </a:pPr>
            <a:r>
              <a:t>Single point solution for </a:t>
            </a:r>
          </a:p>
          <a:p>
            <a:pPr algn="l" defTabSz="914400">
              <a:defRPr sz="4000">
                <a:solidFill>
                  <a:srgbClr val="FFFFFF"/>
                </a:solidFill>
                <a:latin typeface="Gill Sans Light"/>
                <a:ea typeface="Gill Sans Light"/>
                <a:cs typeface="Gill Sans Light"/>
                <a:sym typeface="Gill Sans Light"/>
              </a:defRPr>
            </a:pPr>
            <a:r>
              <a:t>networked computing devices</a:t>
            </a:r>
          </a:p>
        </p:txBody>
      </p:sp>
      <p:sp>
        <p:nvSpPr>
          <p:cNvPr id="487" name="QRM+ is QNAP’s Centralized Remote Management solution that provides a single-point solution for IT administrators to discover, map, monitor and manage IPMI-compatible Windows and Linux devices such as Servers/PCs/Thin Clients."/>
          <p:cNvSpPr txBox="1"/>
          <p:nvPr/>
        </p:nvSpPr>
        <p:spPr>
          <a:xfrm>
            <a:off x="12208414" y="7638481"/>
            <a:ext cx="10290090" cy="19126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120000"/>
              </a:lnSpc>
              <a:defRPr sz="2700">
                <a:latin typeface="Gill Sans"/>
                <a:ea typeface="Gill Sans"/>
                <a:cs typeface="Gill Sans"/>
                <a:sym typeface="Gill Sans"/>
              </a:defRPr>
            </a:lvl1pPr>
          </a:lstStyle>
          <a:p>
            <a:pPr/>
            <a:r>
              <a:t>QRM+ is QNAP’s Centralized Remote Management solution that provides a single-point solution for IT administrators to discover, map, monitor and manage IPMI-compatible Windows and Linux devices such as Servers/PCs/Thin Clients.</a:t>
            </a:r>
          </a:p>
        </p:txBody>
      </p:sp>
      <p:pic>
        <p:nvPicPr>
          <p:cNvPr id="488" name="qrm-icon.png" descr="qrm-icon.png"/>
          <p:cNvPicPr>
            <a:picLocks noChangeAspect="1"/>
          </p:cNvPicPr>
          <p:nvPr/>
        </p:nvPicPr>
        <p:blipFill>
          <a:blip r:embed="rId2">
            <a:extLst/>
          </a:blip>
          <a:stretch>
            <a:fillRect/>
          </a:stretch>
        </p:blipFill>
        <p:spPr>
          <a:xfrm>
            <a:off x="12176318" y="4527304"/>
            <a:ext cx="1905001" cy="1905001"/>
          </a:xfrm>
          <a:prstGeom prst="rect">
            <a:avLst/>
          </a:prstGeom>
          <a:ln w="12700">
            <a:miter lim="400000"/>
          </a:ln>
          <a:effectLst>
            <a:outerShdw sx="100000" sy="100000" kx="0" ky="0" algn="b" rotWithShape="0" blurRad="355600" dist="0" dir="0">
              <a:srgbClr val="000000">
                <a:alpha val="75000"/>
              </a:srgbClr>
            </a:outerShdw>
          </a:effectLst>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0" name="Multi-zone Home Entertainment…"/>
          <p:cNvSpPr txBox="1"/>
          <p:nvPr/>
        </p:nvSpPr>
        <p:spPr>
          <a:xfrm>
            <a:off x="1657018" y="5222240"/>
            <a:ext cx="6985001" cy="327152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l" defTabSz="457200">
              <a:lnSpc>
                <a:spcPct val="120000"/>
              </a:lnSpc>
              <a:defRPr b="1" sz="6000">
                <a:solidFill>
                  <a:srgbClr val="FFFFFF"/>
                </a:solidFill>
                <a:latin typeface="Gill Sans"/>
                <a:ea typeface="Gill Sans"/>
                <a:cs typeface="Gill Sans"/>
                <a:sym typeface="Gill Sans"/>
              </a:defRPr>
            </a:pPr>
            <a:r>
              <a:t>Multi-zone Home Entertainment </a:t>
            </a:r>
          </a:p>
          <a:p>
            <a:pPr algn="l" defTabSz="914400">
              <a:defRPr sz="4000">
                <a:solidFill>
                  <a:srgbClr val="FFFFFF"/>
                </a:solidFill>
                <a:latin typeface="Gill Sans Light"/>
                <a:ea typeface="Gill Sans Light"/>
                <a:cs typeface="Gill Sans Light"/>
                <a:sym typeface="Gill Sans Light"/>
              </a:defRPr>
            </a:pPr>
            <a:r>
              <a:t>NAS as a multimedia control center across devices</a:t>
            </a:r>
          </a:p>
        </p:txBody>
      </p:sp>
      <p:sp>
        <p:nvSpPr>
          <p:cNvPr id="491" name="Cinema28 is a centralized management platform for multimedia streaming devices, allowing users to stream media files from a single platform, greatly enriching multimedia experiences for home and SOHO users."/>
          <p:cNvSpPr txBox="1"/>
          <p:nvPr/>
        </p:nvSpPr>
        <p:spPr>
          <a:xfrm>
            <a:off x="12204365" y="7629113"/>
            <a:ext cx="10290090" cy="19126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120000"/>
              </a:lnSpc>
              <a:defRPr sz="2700">
                <a:latin typeface="Gill Sans"/>
                <a:ea typeface="Gill Sans"/>
                <a:cs typeface="Gill Sans"/>
                <a:sym typeface="Gill Sans"/>
              </a:defRPr>
            </a:lvl1pPr>
          </a:lstStyle>
          <a:p>
            <a:pPr/>
            <a:r>
              <a:t>Cinema28 is a centralized management platform for multimedia streaming devices, allowing users to stream media files from a single platform, greatly enriching multimedia experiences for home and SOHO users.</a:t>
            </a:r>
          </a:p>
        </p:txBody>
      </p:sp>
      <p:pic>
        <p:nvPicPr>
          <p:cNvPr id="492" name="3_Cinema28_512.png" descr="3_Cinema28_512.png"/>
          <p:cNvPicPr>
            <a:picLocks noChangeAspect="1"/>
          </p:cNvPicPr>
          <p:nvPr/>
        </p:nvPicPr>
        <p:blipFill>
          <a:blip r:embed="rId2">
            <a:extLst/>
          </a:blip>
          <a:stretch>
            <a:fillRect/>
          </a:stretch>
        </p:blipFill>
        <p:spPr>
          <a:xfrm>
            <a:off x="12135258" y="4573661"/>
            <a:ext cx="1905001" cy="1905001"/>
          </a:xfrm>
          <a:prstGeom prst="rect">
            <a:avLst/>
          </a:prstGeom>
          <a:ln w="12700">
            <a:miter lim="400000"/>
          </a:ln>
          <a:effectLst>
            <a:outerShdw sx="100000" sy="100000" kx="0" ky="0" algn="b" rotWithShape="0" blurRad="355600" dist="0" dir="0">
              <a:srgbClr val="000000">
                <a:alpha val="75000"/>
              </a:srgbClr>
            </a:outerShdw>
          </a:effectLst>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4" name="File Management Solutions…"/>
          <p:cNvSpPr txBox="1"/>
          <p:nvPr/>
        </p:nvSpPr>
        <p:spPr>
          <a:xfrm>
            <a:off x="1657018" y="5222240"/>
            <a:ext cx="6985001" cy="327152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l" defTabSz="457200">
              <a:lnSpc>
                <a:spcPct val="120000"/>
              </a:lnSpc>
              <a:defRPr b="1" sz="6000">
                <a:solidFill>
                  <a:srgbClr val="FFFFFF"/>
                </a:solidFill>
                <a:latin typeface="Gill Sans"/>
                <a:ea typeface="Gill Sans"/>
                <a:cs typeface="Gill Sans"/>
                <a:sym typeface="Gill Sans"/>
              </a:defRPr>
            </a:pPr>
            <a:r>
              <a:t>File Management Solutions</a:t>
            </a:r>
          </a:p>
          <a:p>
            <a:pPr algn="l" defTabSz="914400">
              <a:defRPr sz="4000">
                <a:solidFill>
                  <a:srgbClr val="FFFFFF"/>
                </a:solidFill>
                <a:latin typeface="Gill Sans Light"/>
                <a:ea typeface="Gill Sans Light"/>
                <a:cs typeface="Gill Sans Light"/>
                <a:sym typeface="Gill Sans Light"/>
              </a:defRPr>
            </a:pPr>
            <a:r>
              <a:t>Simplified file organization and data search tools</a:t>
            </a:r>
          </a:p>
        </p:txBody>
      </p:sp>
      <p:sp>
        <p:nvSpPr>
          <p:cNvPr id="495" name="Qfiling automates your file organization - all you need to do is categorize your files, set a schedule, and leave the rest to Qfiling."/>
          <p:cNvSpPr txBox="1"/>
          <p:nvPr/>
        </p:nvSpPr>
        <p:spPr>
          <a:xfrm>
            <a:off x="12201053" y="7635966"/>
            <a:ext cx="10290089" cy="9677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120000"/>
              </a:lnSpc>
              <a:defRPr sz="2700">
                <a:latin typeface="Gill Sans"/>
                <a:ea typeface="Gill Sans"/>
                <a:cs typeface="Gill Sans"/>
                <a:sym typeface="Gill Sans"/>
              </a:defRPr>
            </a:lvl1pPr>
          </a:lstStyle>
          <a:p>
            <a:pPr/>
            <a:r>
              <a:t>Qfiling automates your file organization - all you need to do is categorize your files, set a schedule, and leave the rest to Qfiling.</a:t>
            </a:r>
          </a:p>
        </p:txBody>
      </p:sp>
      <p:pic>
        <p:nvPicPr>
          <p:cNvPr id="496" name="4_qfiling icon_512.png" descr="4_qfiling icon_512.png"/>
          <p:cNvPicPr>
            <a:picLocks noChangeAspect="1"/>
          </p:cNvPicPr>
          <p:nvPr/>
        </p:nvPicPr>
        <p:blipFill>
          <a:blip r:embed="rId2">
            <a:extLst/>
          </a:blip>
          <a:stretch>
            <a:fillRect/>
          </a:stretch>
        </p:blipFill>
        <p:spPr>
          <a:xfrm>
            <a:off x="12218649" y="4551551"/>
            <a:ext cx="1905001" cy="1905001"/>
          </a:xfrm>
          <a:prstGeom prst="rect">
            <a:avLst/>
          </a:prstGeom>
          <a:ln w="12700">
            <a:miter lim="400000"/>
          </a:ln>
          <a:effectLst>
            <a:outerShdw sx="100000" sy="100000" kx="0" ky="0" algn="b" rotWithShape="0" blurRad="355600" dist="0" dir="0">
              <a:srgbClr val="000000">
                <a:alpha val="75000"/>
              </a:srgbClr>
            </a:outerShdw>
          </a:effectLst>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8" name="Qsirch is an exclusive whole-NAS search engine that supports file indexing, content preview, personalized search filters, enhanced email search and management of stored emails."/>
          <p:cNvSpPr txBox="1"/>
          <p:nvPr/>
        </p:nvSpPr>
        <p:spPr>
          <a:xfrm>
            <a:off x="12201053" y="7623769"/>
            <a:ext cx="10290090" cy="14401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120000"/>
              </a:lnSpc>
              <a:defRPr sz="2700">
                <a:latin typeface="Gill Sans"/>
                <a:ea typeface="Gill Sans"/>
                <a:cs typeface="Gill Sans"/>
                <a:sym typeface="Gill Sans"/>
              </a:defRPr>
            </a:lvl1pPr>
          </a:lstStyle>
          <a:p>
            <a:pPr/>
            <a:r>
              <a:t>Qsirch is an exclusive whole-NAS search engine that supports file indexing, content preview, personalized search filters, enhanced email search and management of stored emails.</a:t>
            </a:r>
          </a:p>
        </p:txBody>
      </p:sp>
      <p:pic>
        <p:nvPicPr>
          <p:cNvPr id="499" name="4_Qsirch.png" descr="4_Qsirch.png"/>
          <p:cNvPicPr>
            <a:picLocks noChangeAspect="1"/>
          </p:cNvPicPr>
          <p:nvPr/>
        </p:nvPicPr>
        <p:blipFill>
          <a:blip r:embed="rId2">
            <a:extLst/>
          </a:blip>
          <a:srcRect l="0" t="263" r="0" b="262"/>
          <a:stretch>
            <a:fillRect/>
          </a:stretch>
        </p:blipFill>
        <p:spPr>
          <a:xfrm>
            <a:off x="12194883" y="4551723"/>
            <a:ext cx="1905001" cy="1905001"/>
          </a:xfrm>
          <a:prstGeom prst="rect">
            <a:avLst/>
          </a:prstGeom>
          <a:ln w="12700">
            <a:miter lim="400000"/>
          </a:ln>
          <a:effectLst>
            <a:outerShdw sx="100000" sy="100000" kx="0" ky="0" algn="b" rotWithShape="0" blurRad="355600" dist="0" dir="0">
              <a:srgbClr val="000000">
                <a:alpha val="75000"/>
              </a:srgbClr>
            </a:outerShdw>
          </a:effectLst>
        </p:spPr>
      </p:pic>
      <p:sp>
        <p:nvSpPr>
          <p:cNvPr id="500" name="File Management Solutions…"/>
          <p:cNvSpPr txBox="1"/>
          <p:nvPr/>
        </p:nvSpPr>
        <p:spPr>
          <a:xfrm>
            <a:off x="1657018" y="5222240"/>
            <a:ext cx="6985001" cy="327152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l" defTabSz="457200">
              <a:lnSpc>
                <a:spcPct val="120000"/>
              </a:lnSpc>
              <a:defRPr b="1" sz="6000">
                <a:solidFill>
                  <a:srgbClr val="FFFFFF"/>
                </a:solidFill>
                <a:latin typeface="Gill Sans"/>
                <a:ea typeface="Gill Sans"/>
                <a:cs typeface="Gill Sans"/>
                <a:sym typeface="Gill Sans"/>
              </a:defRPr>
            </a:pPr>
            <a:r>
              <a:t>File Management Solutions</a:t>
            </a:r>
          </a:p>
          <a:p>
            <a:pPr algn="l" defTabSz="914400">
              <a:defRPr sz="4000">
                <a:solidFill>
                  <a:srgbClr val="FFFFFF"/>
                </a:solidFill>
                <a:latin typeface="Gill Sans Light"/>
                <a:ea typeface="Gill Sans Light"/>
                <a:cs typeface="Gill Sans Light"/>
                <a:sym typeface="Gill Sans Light"/>
              </a:defRPr>
            </a:pPr>
            <a:r>
              <a:t>Simplified file organization and data search tools</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2" name="Workplace Productivity…"/>
          <p:cNvSpPr txBox="1"/>
          <p:nvPr/>
        </p:nvSpPr>
        <p:spPr>
          <a:xfrm>
            <a:off x="1913938" y="5222240"/>
            <a:ext cx="6985001" cy="327152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l" defTabSz="457200">
              <a:lnSpc>
                <a:spcPct val="120000"/>
              </a:lnSpc>
              <a:defRPr b="1" sz="6000">
                <a:solidFill>
                  <a:srgbClr val="FFFFFF"/>
                </a:solidFill>
                <a:latin typeface="Gill Sans"/>
                <a:ea typeface="Gill Sans"/>
                <a:cs typeface="Gill Sans"/>
                <a:sym typeface="Gill Sans"/>
              </a:defRPr>
            </a:pPr>
            <a:r>
              <a:t>Workplace Productivity</a:t>
            </a:r>
          </a:p>
          <a:p>
            <a:pPr algn="l" defTabSz="914400">
              <a:defRPr sz="4000">
                <a:solidFill>
                  <a:srgbClr val="FFFFFF"/>
                </a:solidFill>
                <a:latin typeface="Gill Sans Light"/>
                <a:ea typeface="Gill Sans Light"/>
                <a:cs typeface="Gill Sans Light"/>
                <a:sym typeface="Gill Sans Light"/>
              </a:defRPr>
            </a:pPr>
            <a:r>
              <a:t>Manage your work and daily life smartly</a:t>
            </a:r>
          </a:p>
        </p:txBody>
      </p:sp>
      <p:sp>
        <p:nvSpPr>
          <p:cNvPr id="503" name="QNAP provides various management tools to help you smartly manage your work and daily life. QmailAgent and Qcontactz allow you to centrally manage multiple email accounts and contacts. QcalAgent is a centralized schedule management app that can synchronize with multiple calendar services, including Google Calendar, Outlook Calendar, and CalDAV-based calendar services."/>
          <p:cNvSpPr txBox="1"/>
          <p:nvPr/>
        </p:nvSpPr>
        <p:spPr>
          <a:xfrm>
            <a:off x="12201053" y="7617923"/>
            <a:ext cx="10290090" cy="285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120000"/>
              </a:lnSpc>
              <a:defRPr sz="2700">
                <a:latin typeface="Gill Sans"/>
                <a:ea typeface="Gill Sans"/>
                <a:cs typeface="Gill Sans"/>
                <a:sym typeface="Gill Sans"/>
              </a:defRPr>
            </a:lvl1pPr>
          </a:lstStyle>
          <a:p>
            <a:pPr/>
            <a:r>
              <a:t>QNAP provides various management tools to help you smartly manage your work and daily life. QmailAgent and Qcontactz allow you to centrally manage multiple email accounts and contacts. QcalAgent is a centralized schedule management app that can synchronize with multiple calendar services, including Google Calendar, Outlook Calendar, and CalDAV-based calendar services.</a:t>
            </a:r>
          </a:p>
        </p:txBody>
      </p:sp>
      <p:pic>
        <p:nvPicPr>
          <p:cNvPr id="504" name="5_QmailAgent_512icon.png" descr="5_QmailAgent_512icon.png"/>
          <p:cNvPicPr>
            <a:picLocks noChangeAspect="1"/>
          </p:cNvPicPr>
          <p:nvPr/>
        </p:nvPicPr>
        <p:blipFill>
          <a:blip r:embed="rId2">
            <a:extLst/>
          </a:blip>
          <a:stretch>
            <a:fillRect/>
          </a:stretch>
        </p:blipFill>
        <p:spPr>
          <a:xfrm>
            <a:off x="12208648" y="4567754"/>
            <a:ext cx="1905001" cy="1905001"/>
          </a:xfrm>
          <a:prstGeom prst="rect">
            <a:avLst/>
          </a:prstGeom>
          <a:ln w="12700">
            <a:miter lim="400000"/>
          </a:ln>
          <a:effectLst>
            <a:outerShdw sx="100000" sy="100000" kx="0" ky="0" algn="b" rotWithShape="0" blurRad="355600" dist="0" dir="0">
              <a:srgbClr val="000000">
                <a:alpha val="75000"/>
              </a:srgbClr>
            </a:outerShdw>
          </a:effectLst>
        </p:spPr>
      </p:pic>
      <p:pic>
        <p:nvPicPr>
          <p:cNvPr id="505" name="5_Qcontactz_512.png" descr="5_Qcontactz_512.png"/>
          <p:cNvPicPr>
            <a:picLocks noChangeAspect="1"/>
          </p:cNvPicPr>
          <p:nvPr/>
        </p:nvPicPr>
        <p:blipFill>
          <a:blip r:embed="rId3">
            <a:extLst/>
          </a:blip>
          <a:stretch>
            <a:fillRect/>
          </a:stretch>
        </p:blipFill>
        <p:spPr>
          <a:xfrm>
            <a:off x="14519719" y="4567754"/>
            <a:ext cx="1905001" cy="1905001"/>
          </a:xfrm>
          <a:prstGeom prst="rect">
            <a:avLst/>
          </a:prstGeom>
          <a:ln w="12700">
            <a:miter lim="400000"/>
          </a:ln>
          <a:effectLst>
            <a:outerShdw sx="100000" sy="100000" kx="0" ky="0" algn="b" rotWithShape="0" blurRad="355600" dist="0" dir="0">
              <a:srgbClr val="000000">
                <a:alpha val="75000"/>
              </a:srgbClr>
            </a:outerShdw>
          </a:effectLst>
        </p:spPr>
      </p:pic>
      <p:pic>
        <p:nvPicPr>
          <p:cNvPr id="506" name="qcalagent-logo.png" descr="qcalagent-logo.png"/>
          <p:cNvPicPr>
            <a:picLocks noChangeAspect="1"/>
          </p:cNvPicPr>
          <p:nvPr/>
        </p:nvPicPr>
        <p:blipFill>
          <a:blip r:embed="rId4">
            <a:extLst/>
          </a:blip>
          <a:stretch>
            <a:fillRect/>
          </a:stretch>
        </p:blipFill>
        <p:spPr>
          <a:xfrm>
            <a:off x="16830792" y="4567754"/>
            <a:ext cx="1905001" cy="1905001"/>
          </a:xfrm>
          <a:prstGeom prst="rect">
            <a:avLst/>
          </a:prstGeom>
          <a:ln w="12700">
            <a:miter lim="400000"/>
          </a:ln>
          <a:effectLst>
            <a:outerShdw sx="100000" sy="100000" kx="0" ky="0" algn="b" rotWithShape="0" blurRad="355600" dist="0" dir="0">
              <a:srgbClr val="000000">
                <a:alpha val="75000"/>
              </a:srgbClr>
            </a:outerShdw>
          </a:effectLst>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8" name="OpenStack Deployment Solution…"/>
          <p:cNvSpPr txBox="1"/>
          <p:nvPr/>
        </p:nvSpPr>
        <p:spPr>
          <a:xfrm>
            <a:off x="1657018" y="4696459"/>
            <a:ext cx="6985001" cy="432308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l" defTabSz="457200">
              <a:lnSpc>
                <a:spcPct val="120000"/>
              </a:lnSpc>
              <a:defRPr b="1" sz="6000">
                <a:solidFill>
                  <a:srgbClr val="FFFFFF"/>
                </a:solidFill>
                <a:latin typeface="Gill Sans"/>
                <a:ea typeface="Gill Sans"/>
                <a:cs typeface="Gill Sans"/>
                <a:sym typeface="Gill Sans"/>
              </a:defRPr>
            </a:pPr>
            <a:r>
              <a:t>OpenStack Deployment Solution </a:t>
            </a:r>
            <a:endParaRPr sz="1800"/>
          </a:p>
          <a:p>
            <a:pPr algn="l" defTabSz="914400">
              <a:defRPr sz="4000">
                <a:solidFill>
                  <a:srgbClr val="FFFFFF"/>
                </a:solidFill>
                <a:latin typeface="Gill Sans Light"/>
                <a:ea typeface="Gill Sans Light"/>
                <a:cs typeface="Gill Sans Light"/>
                <a:sym typeface="Gill Sans Light"/>
              </a:defRPr>
            </a:pPr>
            <a:r>
              <a:t>Fast integration of QNAP NAS with OpenStack environment</a:t>
            </a:r>
          </a:p>
        </p:txBody>
      </p:sp>
      <p:sp>
        <p:nvSpPr>
          <p:cNvPr id="509" name="QNAP’s Cinder driver supports OpenStack Ocata, turning QNAP's enterprise-grade NAS into an integral part of OpenStack ecosystems, providing businesses with a flexible, easy-to-use, and low-cost storage solution."/>
          <p:cNvSpPr txBox="1"/>
          <p:nvPr/>
        </p:nvSpPr>
        <p:spPr>
          <a:xfrm>
            <a:off x="12210327" y="7615416"/>
            <a:ext cx="10290090" cy="19126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120000"/>
              </a:lnSpc>
              <a:defRPr sz="2700">
                <a:latin typeface="Gill Sans"/>
                <a:ea typeface="Gill Sans"/>
                <a:cs typeface="Gill Sans"/>
                <a:sym typeface="Gill Sans"/>
              </a:defRPr>
            </a:lvl1pPr>
          </a:lstStyle>
          <a:p>
            <a:pPr/>
            <a:r>
              <a:t>QNAP’s Cinder driver supports OpenStack Ocata, turning QNAP's enterprise-grade NAS into an integral part of OpenStack ecosystems, providing businesses with a flexible, easy-to-use, and low-cost storage solution.</a:t>
            </a:r>
          </a:p>
        </p:txBody>
      </p:sp>
      <p:pic>
        <p:nvPicPr>
          <p:cNvPr id="510" name="06.png" descr="06.png"/>
          <p:cNvPicPr>
            <a:picLocks noChangeAspect="1"/>
          </p:cNvPicPr>
          <p:nvPr/>
        </p:nvPicPr>
        <p:blipFill>
          <a:blip r:embed="rId2">
            <a:extLst/>
          </a:blip>
          <a:stretch>
            <a:fillRect/>
          </a:stretch>
        </p:blipFill>
        <p:spPr>
          <a:xfrm>
            <a:off x="12230851" y="4720348"/>
            <a:ext cx="3681413" cy="1776413"/>
          </a:xfrm>
          <a:prstGeom prst="rect">
            <a:avLst/>
          </a:prstGeom>
          <a:ln w="12700">
            <a:miter lim="400000"/>
          </a:ln>
          <a:effectLst>
            <a:outerShdw sx="100000" sy="100000" kx="0" ky="0" algn="b" rotWithShape="0" blurRad="355600" dist="0" dir="0">
              <a:srgbClr val="000000">
                <a:alpha val="75000"/>
              </a:srgbClr>
            </a:outerShdw>
          </a:effectLst>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2" name="QVR Pro…"/>
          <p:cNvSpPr txBox="1"/>
          <p:nvPr/>
        </p:nvSpPr>
        <p:spPr>
          <a:xfrm>
            <a:off x="1657018" y="5748019"/>
            <a:ext cx="6985001" cy="221996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l" defTabSz="457200">
              <a:lnSpc>
                <a:spcPct val="120000"/>
              </a:lnSpc>
              <a:defRPr b="1" sz="6000">
                <a:solidFill>
                  <a:srgbClr val="FFFFFF"/>
                </a:solidFill>
                <a:latin typeface="Gill Sans"/>
                <a:ea typeface="Gill Sans"/>
                <a:cs typeface="Gill Sans"/>
                <a:sym typeface="Gill Sans"/>
              </a:defRPr>
            </a:pPr>
            <a:r>
              <a:t>QVR Pro</a:t>
            </a:r>
            <a:endParaRPr sz="1800"/>
          </a:p>
          <a:p>
            <a:pPr algn="l" defTabSz="914400">
              <a:defRPr sz="4000">
                <a:solidFill>
                  <a:srgbClr val="FFFFFF"/>
                </a:solidFill>
                <a:latin typeface="Gill Sans Light"/>
                <a:ea typeface="Gill Sans Light"/>
                <a:cs typeface="Gill Sans Light"/>
                <a:sym typeface="Gill Sans Light"/>
              </a:defRPr>
            </a:pPr>
            <a:r>
              <a:t>A professional NVR solution on QNAP NAS </a:t>
            </a:r>
          </a:p>
        </p:txBody>
      </p:sp>
      <p:sp>
        <p:nvSpPr>
          <p:cNvPr id="513" name="QVR Pro is a professional surveillance application that runs alongside the NAS OS as an independent operating environment.  With various APIs available, developers can create an open event platform that integrates QVR Pro's resources to build a surveillance solution to meet their  needs."/>
          <p:cNvSpPr txBox="1"/>
          <p:nvPr/>
        </p:nvSpPr>
        <p:spPr>
          <a:xfrm>
            <a:off x="12223249" y="7618345"/>
            <a:ext cx="10290090" cy="25222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120000"/>
              </a:lnSpc>
              <a:defRPr sz="2700">
                <a:latin typeface="Gill Sans"/>
                <a:ea typeface="Gill Sans"/>
                <a:cs typeface="Gill Sans"/>
                <a:sym typeface="Gill Sans"/>
              </a:defRPr>
            </a:pPr>
            <a:r>
              <a:t>QVR Pro is a professional surveillance application that runs alongside the NAS OS as an independent operating environment. </a:t>
            </a:r>
            <a:r>
              <a:rPr sz="3500"/>
              <a:t> </a:t>
            </a:r>
            <a:r>
              <a:t>With various APIs available, developers can create an open event platform that integrates QVR Pro's resources to build a surveillance solution to meet their  needs.</a:t>
            </a:r>
          </a:p>
        </p:txBody>
      </p:sp>
      <p:pic>
        <p:nvPicPr>
          <p:cNvPr id="514" name="sqfk-r2-icon.png" descr="sqfk-r2-icon.png"/>
          <p:cNvPicPr>
            <a:picLocks noChangeAspect="1"/>
          </p:cNvPicPr>
          <p:nvPr/>
        </p:nvPicPr>
        <p:blipFill>
          <a:blip r:embed="rId2">
            <a:extLst/>
          </a:blip>
          <a:stretch>
            <a:fillRect/>
          </a:stretch>
        </p:blipFill>
        <p:spPr>
          <a:xfrm>
            <a:off x="12208648" y="4567754"/>
            <a:ext cx="1905001" cy="1905001"/>
          </a:xfrm>
          <a:prstGeom prst="rect">
            <a:avLst/>
          </a:prstGeom>
          <a:ln w="12700">
            <a:miter lim="400000"/>
          </a:ln>
          <a:effectLst>
            <a:outerShdw sx="100000" sy="100000" kx="0" ky="0" algn="b" rotWithShape="0" blurRad="355600" dist="0" dir="0">
              <a:srgbClr val="000000">
                <a:alpha val="75000"/>
              </a:srgbClr>
            </a:outerShdw>
          </a:effectLst>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6" name="QVR Center &amp; QVR Guard…"/>
          <p:cNvSpPr txBox="1"/>
          <p:nvPr/>
        </p:nvSpPr>
        <p:spPr>
          <a:xfrm>
            <a:off x="1657018" y="5222240"/>
            <a:ext cx="6985001" cy="327152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l" defTabSz="457200">
              <a:lnSpc>
                <a:spcPct val="120000"/>
              </a:lnSpc>
              <a:defRPr b="1" sz="6000">
                <a:solidFill>
                  <a:srgbClr val="FFFFFF"/>
                </a:solidFill>
                <a:latin typeface="Gill Sans"/>
                <a:ea typeface="Gill Sans"/>
                <a:cs typeface="Gill Sans"/>
                <a:sym typeface="Gill Sans"/>
              </a:defRPr>
            </a:pPr>
            <a:r>
              <a:t>QVR Center &amp; QVR Guard</a:t>
            </a:r>
            <a:endParaRPr sz="1800"/>
          </a:p>
          <a:p>
            <a:pPr algn="l" defTabSz="914400">
              <a:defRPr sz="4000">
                <a:solidFill>
                  <a:srgbClr val="FFFFFF"/>
                </a:solidFill>
                <a:latin typeface="Gill Sans Light"/>
                <a:ea typeface="Gill Sans Light"/>
                <a:cs typeface="Gill Sans Light"/>
                <a:sym typeface="Gill Sans Light"/>
              </a:defRPr>
            </a:pPr>
            <a:r>
              <a:t>Surveillance applications for QVR Pro</a:t>
            </a:r>
          </a:p>
        </p:txBody>
      </p:sp>
      <p:sp>
        <p:nvSpPr>
          <p:cNvPr id="517" name="QVR Center offers a central management platform for multiple QVR Pro deployed within various environments. Users can centrally monitor live feeds, play back surveillance footage, and receive event notifications from multiple QVR Pros to respond quicker to events.…"/>
          <p:cNvSpPr txBox="1"/>
          <p:nvPr/>
        </p:nvSpPr>
        <p:spPr>
          <a:xfrm>
            <a:off x="12199992" y="7616651"/>
            <a:ext cx="10290090" cy="3467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120000"/>
              </a:lnSpc>
              <a:defRPr sz="2700">
                <a:latin typeface="Gill Sans"/>
                <a:ea typeface="Gill Sans"/>
                <a:cs typeface="Gill Sans"/>
                <a:sym typeface="Gill Sans"/>
              </a:defRPr>
            </a:pPr>
            <a:r>
              <a:t>QVR Center offers a central management platform for multiple QVR Pro deployed within various environments. Users can centrally monitor live feeds, play back surveillance footage, and receive event notifications from multiple QVR Pros to respond quicker to events.</a:t>
            </a:r>
            <a:endParaRPr sz="3500"/>
          </a:p>
          <a:p>
            <a:pPr algn="l">
              <a:lnSpc>
                <a:spcPct val="120000"/>
              </a:lnSpc>
              <a:defRPr sz="2700">
                <a:latin typeface="Gill Sans"/>
                <a:ea typeface="Gill Sans"/>
                <a:cs typeface="Gill Sans"/>
                <a:sym typeface="Gill Sans"/>
              </a:defRPr>
            </a:pPr>
            <a:endParaRPr sz="3500"/>
          </a:p>
          <a:p>
            <a:pPr algn="l">
              <a:lnSpc>
                <a:spcPct val="120000"/>
              </a:lnSpc>
              <a:defRPr sz="2700">
                <a:latin typeface="Gill Sans"/>
                <a:ea typeface="Gill Sans"/>
                <a:cs typeface="Gill Sans"/>
                <a:sym typeface="Gill Sans"/>
              </a:defRPr>
            </a:pPr>
            <a:r>
              <a:t>QVR Guard features failover functionality that protects QVR Pro from system failure and ensures uninterruptible surveillance recordings. </a:t>
            </a:r>
          </a:p>
        </p:txBody>
      </p:sp>
      <p:pic>
        <p:nvPicPr>
          <p:cNvPr id="518" name="qvr-80x80.png" descr="qvr-80x80.png"/>
          <p:cNvPicPr>
            <a:picLocks noChangeAspect="1"/>
          </p:cNvPicPr>
          <p:nvPr/>
        </p:nvPicPr>
        <p:blipFill>
          <a:blip r:embed="rId2">
            <a:extLst/>
          </a:blip>
          <a:stretch>
            <a:fillRect/>
          </a:stretch>
        </p:blipFill>
        <p:spPr>
          <a:xfrm>
            <a:off x="12208648" y="4567754"/>
            <a:ext cx="1905001" cy="1905001"/>
          </a:xfrm>
          <a:prstGeom prst="rect">
            <a:avLst/>
          </a:prstGeom>
          <a:ln w="12700">
            <a:miter lim="400000"/>
          </a:ln>
          <a:effectLst>
            <a:outerShdw sx="100000" sy="100000" kx="0" ky="0" algn="b" rotWithShape="0" blurRad="355600" dist="0" dir="0">
              <a:srgbClr val="000000">
                <a:alpha val="75000"/>
              </a:srgbClr>
            </a:outerShdw>
          </a:effectLst>
        </p:spPr>
      </p:pic>
      <p:pic>
        <p:nvPicPr>
          <p:cNvPr id="519" name="qvr-guard.png" descr="qvr-guard.png"/>
          <p:cNvPicPr>
            <a:picLocks noChangeAspect="1"/>
          </p:cNvPicPr>
          <p:nvPr/>
        </p:nvPicPr>
        <p:blipFill>
          <a:blip r:embed="rId3">
            <a:extLst/>
          </a:blip>
          <a:stretch>
            <a:fillRect/>
          </a:stretch>
        </p:blipFill>
        <p:spPr>
          <a:xfrm>
            <a:off x="14519719" y="4567754"/>
            <a:ext cx="1905001" cy="1905001"/>
          </a:xfrm>
          <a:prstGeom prst="rect">
            <a:avLst/>
          </a:prstGeom>
          <a:ln w="12700">
            <a:miter lim="400000"/>
          </a:ln>
          <a:effectLst>
            <a:outerShdw sx="100000" sy="100000" kx="0" ky="0" algn="b" rotWithShape="0" blurRad="355600" dist="0" dir="0">
              <a:srgbClr val="000000">
                <a:alpha val="75000"/>
              </a:srgbClr>
            </a:outerShdw>
          </a:effectLst>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5" name="Worldwide Presence"/>
          <p:cNvSpPr txBox="1"/>
          <p:nvPr/>
        </p:nvSpPr>
        <p:spPr>
          <a:xfrm>
            <a:off x="1281906" y="931862"/>
            <a:ext cx="7652569" cy="1117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defRPr sz="7000">
                <a:latin typeface="Gill Sans"/>
                <a:ea typeface="Gill Sans"/>
                <a:cs typeface="Gill Sans"/>
                <a:sym typeface="Gill Sans"/>
              </a:defRPr>
            </a:lvl1pPr>
          </a:lstStyle>
          <a:p>
            <a:pPr/>
            <a:r>
              <a:t>Worldwide Presence</a:t>
            </a:r>
          </a:p>
        </p:txBody>
      </p:sp>
      <p:sp>
        <p:nvSpPr>
          <p:cNvPr id="316" name="矩形"/>
          <p:cNvSpPr/>
          <p:nvPr/>
        </p:nvSpPr>
        <p:spPr>
          <a:xfrm>
            <a:off x="-636589" y="4329112"/>
            <a:ext cx="25657178" cy="5056189"/>
          </a:xfrm>
          <a:prstGeom prst="rect">
            <a:avLst/>
          </a:prstGeom>
          <a:gradFill>
            <a:gsLst>
              <a:gs pos="0">
                <a:srgbClr val="F3F3F3"/>
              </a:gs>
              <a:gs pos="100000">
                <a:srgbClr val="E6E6E6"/>
              </a:gs>
            </a:gsLst>
            <a:lin ang="5400000"/>
          </a:gradFill>
          <a:ln w="12700">
            <a:miter lim="400000"/>
          </a:ln>
        </p:spPr>
        <p:txBody>
          <a:bodyPr lIns="50800" tIns="50800" rIns="50800" bIns="50800" anchor="ctr"/>
          <a:lstStyle/>
          <a:p>
            <a:pPr algn="l" defTabSz="914400">
              <a:defRPr sz="3200">
                <a:solidFill>
                  <a:srgbClr val="FFFFFF"/>
                </a:solidFill>
              </a:defRPr>
            </a:pPr>
          </a:p>
        </p:txBody>
      </p:sp>
      <p:pic>
        <p:nvPicPr>
          <p:cNvPr id="317" name="map.png" descr="map.png"/>
          <p:cNvPicPr>
            <a:picLocks noChangeAspect="1"/>
          </p:cNvPicPr>
          <p:nvPr/>
        </p:nvPicPr>
        <p:blipFill>
          <a:blip r:embed="rId2">
            <a:extLst/>
          </a:blip>
          <a:srcRect l="0" t="3698" r="0" b="3698"/>
          <a:stretch>
            <a:fillRect/>
          </a:stretch>
        </p:blipFill>
        <p:spPr>
          <a:xfrm>
            <a:off x="-872323" y="2271117"/>
            <a:ext cx="20734265" cy="9922927"/>
          </a:xfrm>
          <a:prstGeom prst="rect">
            <a:avLst/>
          </a:prstGeom>
          <a:ln w="12700">
            <a:miter lim="400000"/>
          </a:ln>
        </p:spPr>
      </p:pic>
      <p:grpSp>
        <p:nvGrpSpPr>
          <p:cNvPr id="320" name="群組"/>
          <p:cNvGrpSpPr/>
          <p:nvPr/>
        </p:nvGrpSpPr>
        <p:grpSpPr>
          <a:xfrm>
            <a:off x="15456622" y="5878133"/>
            <a:ext cx="232481" cy="232510"/>
            <a:chOff x="0" y="0"/>
            <a:chExt cx="232479" cy="232508"/>
          </a:xfrm>
        </p:grpSpPr>
        <p:sp>
          <p:nvSpPr>
            <p:cNvPr id="318" name="圓形"/>
            <p:cNvSpPr/>
            <p:nvPr/>
          </p:nvSpPr>
          <p:spPr>
            <a:xfrm>
              <a:off x="32402" y="31801"/>
              <a:ext cx="167676" cy="168905"/>
            </a:xfrm>
            <a:prstGeom prst="ellipse">
              <a:avLst/>
            </a:prstGeom>
            <a:solidFill>
              <a:schemeClr val="accent2"/>
            </a:solidFill>
            <a:ln w="12700" cap="flat">
              <a:noFill/>
              <a:miter lim="400000"/>
            </a:ln>
            <a:effectLst/>
          </p:spPr>
          <p:txBody>
            <a:bodyPr wrap="square" lIns="50800" tIns="50800" rIns="50800" bIns="50800" numCol="1" anchor="ctr">
              <a:noAutofit/>
            </a:bodyPr>
            <a:lstStyle/>
            <a:p>
              <a:pPr algn="l" defTabSz="914400">
                <a:defRPr sz="3200">
                  <a:solidFill>
                    <a:srgbClr val="FFFFFF"/>
                  </a:solidFill>
                </a:defRPr>
              </a:pPr>
            </a:p>
          </p:txBody>
        </p:sp>
        <p:sp>
          <p:nvSpPr>
            <p:cNvPr id="319" name="圓形"/>
            <p:cNvSpPr/>
            <p:nvPr/>
          </p:nvSpPr>
          <p:spPr>
            <a:xfrm>
              <a:off x="0" y="0"/>
              <a:ext cx="232480" cy="232509"/>
            </a:xfrm>
            <a:prstGeom prst="ellipse">
              <a:avLst/>
            </a:prstGeom>
            <a:noFill/>
            <a:ln w="25400" cap="flat">
              <a:solidFill>
                <a:srgbClr val="797979"/>
              </a:solidFill>
              <a:prstDash val="solid"/>
              <a:miter lim="400000"/>
            </a:ln>
            <a:effectLst/>
          </p:spPr>
          <p:txBody>
            <a:bodyPr wrap="square" lIns="50800" tIns="50800" rIns="50800" bIns="50800" numCol="1" anchor="ctr">
              <a:noAutofit/>
            </a:bodyPr>
            <a:lstStyle/>
            <a:p>
              <a:pPr algn="l" defTabSz="914400">
                <a:defRPr sz="3200">
                  <a:solidFill>
                    <a:srgbClr val="FFFFFF"/>
                  </a:solidFill>
                </a:defRPr>
              </a:pPr>
            </a:p>
          </p:txBody>
        </p:sp>
      </p:grpSp>
      <p:sp>
        <p:nvSpPr>
          <p:cNvPr id="321" name="圓形"/>
          <p:cNvSpPr/>
          <p:nvPr/>
        </p:nvSpPr>
        <p:spPr>
          <a:xfrm>
            <a:off x="18035587" y="6958889"/>
            <a:ext cx="376495" cy="379248"/>
          </a:xfrm>
          <a:prstGeom prst="ellipse">
            <a:avLst/>
          </a:prstGeom>
          <a:solidFill>
            <a:schemeClr val="accent2">
              <a:hueOff val="-2473793"/>
              <a:satOff val="-50209"/>
              <a:lumOff val="23543"/>
            </a:schemeClr>
          </a:solidFill>
          <a:ln w="12700">
            <a:miter lim="400000"/>
          </a:ln>
        </p:spPr>
        <p:txBody>
          <a:bodyPr lIns="50800" tIns="50800" rIns="50800" bIns="50800" anchor="ctr"/>
          <a:lstStyle/>
          <a:p>
            <a:pPr algn="l" defTabSz="914400">
              <a:defRPr sz="3200">
                <a:solidFill>
                  <a:srgbClr val="FFFFFF"/>
                </a:solidFill>
              </a:defRPr>
            </a:pPr>
          </a:p>
        </p:txBody>
      </p:sp>
      <p:sp>
        <p:nvSpPr>
          <p:cNvPr id="322" name="圓形"/>
          <p:cNvSpPr/>
          <p:nvPr/>
        </p:nvSpPr>
        <p:spPr>
          <a:xfrm>
            <a:off x="18035587" y="5790490"/>
            <a:ext cx="376495" cy="379248"/>
          </a:xfrm>
          <a:prstGeom prst="ellipse">
            <a:avLst/>
          </a:prstGeom>
          <a:solidFill>
            <a:schemeClr val="accent3">
              <a:satOff val="18648"/>
              <a:lumOff val="5971"/>
            </a:schemeClr>
          </a:solidFill>
          <a:ln w="12700">
            <a:miter lim="400000"/>
          </a:ln>
        </p:spPr>
        <p:txBody>
          <a:bodyPr lIns="50800" tIns="50800" rIns="50800" bIns="50800" anchor="ctr"/>
          <a:lstStyle/>
          <a:p>
            <a:pPr algn="l" defTabSz="914400">
              <a:defRPr sz="3200">
                <a:solidFill>
                  <a:srgbClr val="FFFFFF"/>
                </a:solidFill>
              </a:defRPr>
            </a:pPr>
          </a:p>
        </p:txBody>
      </p:sp>
      <p:sp>
        <p:nvSpPr>
          <p:cNvPr id="323" name="圓形"/>
          <p:cNvSpPr/>
          <p:nvPr/>
        </p:nvSpPr>
        <p:spPr>
          <a:xfrm>
            <a:off x="18035587" y="6374689"/>
            <a:ext cx="376495" cy="379248"/>
          </a:xfrm>
          <a:prstGeom prst="ellipse">
            <a:avLst/>
          </a:prstGeom>
          <a:solidFill>
            <a:schemeClr val="accent4"/>
          </a:solidFill>
          <a:ln w="12700">
            <a:miter lim="400000"/>
          </a:ln>
        </p:spPr>
        <p:txBody>
          <a:bodyPr lIns="50800" tIns="50800" rIns="50800" bIns="50800" anchor="ctr"/>
          <a:lstStyle/>
          <a:p>
            <a:pPr algn="l" defTabSz="914400">
              <a:defRPr sz="3200">
                <a:solidFill>
                  <a:srgbClr val="FFFFFF"/>
                </a:solidFill>
              </a:defRPr>
            </a:pPr>
          </a:p>
        </p:txBody>
      </p:sp>
      <p:sp>
        <p:nvSpPr>
          <p:cNvPr id="324" name="圓形"/>
          <p:cNvSpPr/>
          <p:nvPr/>
        </p:nvSpPr>
        <p:spPr>
          <a:xfrm>
            <a:off x="18035587" y="5206290"/>
            <a:ext cx="376495" cy="379248"/>
          </a:xfrm>
          <a:prstGeom prst="ellipse">
            <a:avLst/>
          </a:prstGeom>
          <a:solidFill>
            <a:srgbClr val="0096FF"/>
          </a:solidFill>
          <a:ln w="12700">
            <a:miter lim="400000"/>
          </a:ln>
        </p:spPr>
        <p:txBody>
          <a:bodyPr lIns="50800" tIns="50800" rIns="50800" bIns="50800" anchor="ctr"/>
          <a:lstStyle/>
          <a:p>
            <a:pPr algn="l" defTabSz="914400">
              <a:defRPr sz="3200">
                <a:solidFill>
                  <a:srgbClr val="FFFFFF"/>
                </a:solidFill>
              </a:defRPr>
            </a:pPr>
          </a:p>
        </p:txBody>
      </p:sp>
      <p:sp>
        <p:nvSpPr>
          <p:cNvPr id="325" name="IEI &amp; QNAP Headquarters…"/>
          <p:cNvSpPr txBox="1"/>
          <p:nvPr/>
        </p:nvSpPr>
        <p:spPr>
          <a:xfrm>
            <a:off x="18666052" y="5072062"/>
            <a:ext cx="5186265" cy="3568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914400">
              <a:lnSpc>
                <a:spcPct val="120000"/>
              </a:lnSpc>
              <a:defRPr sz="3400">
                <a:latin typeface="Gill Sans"/>
                <a:ea typeface="Gill Sans"/>
                <a:cs typeface="Gill Sans"/>
                <a:sym typeface="Gill Sans"/>
              </a:defRPr>
            </a:pPr>
            <a:r>
              <a:t>IEI &amp; QNAP Headquarters</a:t>
            </a:r>
          </a:p>
          <a:p>
            <a:pPr algn="l" defTabSz="914400">
              <a:lnSpc>
                <a:spcPct val="120000"/>
              </a:lnSpc>
              <a:defRPr sz="3400">
                <a:latin typeface="Gill Sans"/>
                <a:ea typeface="Gill Sans"/>
                <a:cs typeface="Gill Sans"/>
                <a:sym typeface="Gill Sans"/>
              </a:defRPr>
            </a:pPr>
            <a:r>
              <a:t>QNAP Branches</a:t>
            </a:r>
          </a:p>
          <a:p>
            <a:pPr algn="l" defTabSz="914400">
              <a:lnSpc>
                <a:spcPct val="120000"/>
              </a:lnSpc>
              <a:defRPr sz="3400">
                <a:latin typeface="Gill Sans"/>
                <a:ea typeface="Gill Sans"/>
                <a:cs typeface="Gill Sans"/>
                <a:sym typeface="Gill Sans"/>
              </a:defRPr>
            </a:pPr>
            <a:r>
              <a:t>QNAP Regional Sales Office</a:t>
            </a:r>
          </a:p>
          <a:p>
            <a:pPr algn="l" defTabSz="914400">
              <a:lnSpc>
                <a:spcPct val="120000"/>
              </a:lnSpc>
              <a:defRPr sz="3400">
                <a:latin typeface="Gill Sans"/>
                <a:ea typeface="Gill Sans"/>
                <a:cs typeface="Gill Sans"/>
                <a:sym typeface="Gill Sans"/>
              </a:defRPr>
            </a:pPr>
            <a:r>
              <a:t>QNAP Logistics Center</a:t>
            </a:r>
          </a:p>
          <a:p>
            <a:pPr algn="l" defTabSz="914400">
              <a:lnSpc>
                <a:spcPct val="120000"/>
              </a:lnSpc>
              <a:defRPr sz="3400">
                <a:latin typeface="Gill Sans"/>
                <a:ea typeface="Gill Sans"/>
                <a:cs typeface="Gill Sans"/>
                <a:sym typeface="Gill Sans"/>
              </a:defRPr>
            </a:pPr>
            <a:r>
              <a:t>IEI Shanghai</a:t>
            </a:r>
          </a:p>
          <a:p>
            <a:pPr algn="l" defTabSz="914400">
              <a:lnSpc>
                <a:spcPct val="120000"/>
              </a:lnSpc>
              <a:defRPr sz="3400">
                <a:latin typeface="Gill Sans"/>
                <a:ea typeface="Gill Sans"/>
                <a:cs typeface="Gill Sans"/>
                <a:sym typeface="Gill Sans"/>
              </a:defRPr>
            </a:pPr>
            <a:r>
              <a:t>IEI USA </a:t>
            </a:r>
          </a:p>
        </p:txBody>
      </p:sp>
      <p:sp>
        <p:nvSpPr>
          <p:cNvPr id="326" name="圓形"/>
          <p:cNvSpPr/>
          <p:nvPr/>
        </p:nvSpPr>
        <p:spPr>
          <a:xfrm>
            <a:off x="18035587" y="7543088"/>
            <a:ext cx="376495" cy="379248"/>
          </a:xfrm>
          <a:prstGeom prst="ellipse">
            <a:avLst/>
          </a:prstGeom>
          <a:solidFill>
            <a:schemeClr val="accent2"/>
          </a:solidFill>
          <a:ln w="12700">
            <a:miter lim="400000"/>
          </a:ln>
        </p:spPr>
        <p:txBody>
          <a:bodyPr lIns="50800" tIns="50800" rIns="50800" bIns="50800" anchor="ctr"/>
          <a:lstStyle/>
          <a:p>
            <a:pPr algn="l" defTabSz="914400">
              <a:defRPr sz="3200">
                <a:solidFill>
                  <a:srgbClr val="FFFFFF"/>
                </a:solidFill>
              </a:defRPr>
            </a:pPr>
          </a:p>
        </p:txBody>
      </p:sp>
      <p:sp>
        <p:nvSpPr>
          <p:cNvPr id="327" name="圓形"/>
          <p:cNvSpPr/>
          <p:nvPr/>
        </p:nvSpPr>
        <p:spPr>
          <a:xfrm>
            <a:off x="18035587" y="8127287"/>
            <a:ext cx="376495" cy="379248"/>
          </a:xfrm>
          <a:prstGeom prst="ellipse">
            <a:avLst/>
          </a:prstGeom>
          <a:solidFill>
            <a:schemeClr val="accent1">
              <a:hueOff val="273562"/>
              <a:satOff val="2937"/>
              <a:lumOff val="-22233"/>
            </a:schemeClr>
          </a:solidFill>
          <a:ln w="12700">
            <a:miter lim="400000"/>
          </a:ln>
        </p:spPr>
        <p:txBody>
          <a:bodyPr lIns="50800" tIns="50800" rIns="50800" bIns="50800" anchor="ctr"/>
          <a:lstStyle/>
          <a:p>
            <a:pPr algn="l" defTabSz="914400">
              <a:defRPr sz="3200">
                <a:solidFill>
                  <a:srgbClr val="FFFFFF"/>
                </a:solidFill>
              </a:defRPr>
            </a:pPr>
          </a:p>
        </p:txBody>
      </p:sp>
      <p:sp>
        <p:nvSpPr>
          <p:cNvPr id="328" name="矩形"/>
          <p:cNvSpPr/>
          <p:nvPr/>
        </p:nvSpPr>
        <p:spPr>
          <a:xfrm>
            <a:off x="870127" y="855662"/>
            <a:ext cx="196851" cy="1270001"/>
          </a:xfrm>
          <a:prstGeom prst="rect">
            <a:avLst/>
          </a:prstGeom>
          <a:solidFill>
            <a:srgbClr val="EC6C23"/>
          </a:solidFill>
          <a:ln w="12700">
            <a:miter lim="400000"/>
          </a:ln>
        </p:spPr>
        <p:txBody>
          <a:bodyPr lIns="50800" tIns="50800" rIns="50800" bIns="50800" anchor="ctr"/>
          <a:lstStyle/>
          <a:p>
            <a:pPr algn="l" defTabSz="914400">
              <a:defRPr sz="3200">
                <a:solidFill>
                  <a:srgbClr val="FFFFFF"/>
                </a:solidFill>
              </a:defRPr>
            </a:pP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1" name="Alliance"/>
          <p:cNvSpPr txBox="1"/>
          <p:nvPr/>
        </p:nvSpPr>
        <p:spPr>
          <a:xfrm>
            <a:off x="3675817" y="8277444"/>
            <a:ext cx="12649609" cy="161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914400">
              <a:lnSpc>
                <a:spcPct val="120000"/>
              </a:lnSpc>
              <a:defRPr sz="10000">
                <a:latin typeface="Gill Sans SemiBold"/>
                <a:ea typeface="Gill Sans SemiBold"/>
                <a:cs typeface="Gill Sans SemiBold"/>
                <a:sym typeface="Gill Sans SemiBold"/>
              </a:defRPr>
            </a:lvl1pPr>
          </a:lstStyle>
          <a:p>
            <a:pPr/>
            <a:r>
              <a:t>Alliance</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3" name="QNAP X Panasonic"/>
          <p:cNvSpPr txBox="1"/>
          <p:nvPr/>
        </p:nvSpPr>
        <p:spPr>
          <a:xfrm>
            <a:off x="14642092" y="4950869"/>
            <a:ext cx="7426227" cy="98050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20000"/>
              </a:lnSpc>
              <a:defRPr b="1" sz="6000">
                <a:solidFill>
                  <a:srgbClr val="53585F"/>
                </a:solidFill>
                <a:latin typeface="Gill Sans"/>
                <a:ea typeface="Gill Sans"/>
                <a:cs typeface="Gill Sans"/>
                <a:sym typeface="Gill Sans"/>
              </a:defRPr>
            </a:pPr>
            <a:r>
              <a:t>QNAP </a:t>
            </a:r>
            <a:r>
              <a:rPr b="0">
                <a:latin typeface="Gill Sans Light"/>
                <a:ea typeface="Gill Sans Light"/>
                <a:cs typeface="Gill Sans Light"/>
                <a:sym typeface="Gill Sans Light"/>
              </a:rPr>
              <a:t>X</a:t>
            </a:r>
            <a:r>
              <a:t> Panasonic</a:t>
            </a:r>
          </a:p>
        </p:txBody>
      </p:sp>
      <p:sp>
        <p:nvSpPr>
          <p:cNvPr id="524" name="Enterprise storage &amp; archiving solutions"/>
          <p:cNvSpPr txBox="1"/>
          <p:nvPr/>
        </p:nvSpPr>
        <p:spPr>
          <a:xfrm>
            <a:off x="14642092" y="5965265"/>
            <a:ext cx="7967713"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defRPr sz="4000">
                <a:solidFill>
                  <a:srgbClr val="EC6C23"/>
                </a:solidFill>
                <a:latin typeface="Gill Sans Light"/>
                <a:ea typeface="Gill Sans Light"/>
                <a:cs typeface="Gill Sans Light"/>
                <a:sym typeface="Gill Sans Light"/>
              </a:defRPr>
            </a:lvl1pPr>
          </a:lstStyle>
          <a:p>
            <a:pPr/>
            <a:r>
              <a:t>Enterprise storage &amp; archiving solutions</a:t>
            </a:r>
          </a:p>
        </p:txBody>
      </p:sp>
      <p:sp>
        <p:nvSpPr>
          <p:cNvPr id="525" name="QNAP partners with Panasonic to present a Blu-ray Disc archiving solution for large-volume data by integrating QNAP NAS with Panasonic’s &quot;freeze-ray&quot; scalable Optical Data Archive System."/>
          <p:cNvSpPr txBox="1"/>
          <p:nvPr/>
        </p:nvSpPr>
        <p:spPr>
          <a:xfrm>
            <a:off x="14642092" y="7110320"/>
            <a:ext cx="8128001" cy="19126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120000"/>
              </a:lnSpc>
              <a:defRPr sz="2700">
                <a:latin typeface="Gill Sans"/>
                <a:ea typeface="Gill Sans"/>
                <a:cs typeface="Gill Sans"/>
                <a:sym typeface="Gill Sans"/>
              </a:defRPr>
            </a:lvl1pPr>
          </a:lstStyle>
          <a:p>
            <a:pPr/>
            <a:r>
              <a:t>QNAP partners with Panasonic to present a Blu-ray Disc archiving solution for large-volume data by integrating QNAP NAS with Panasonic’s "freeze-ray" scalable Optical Data Archive System.</a:t>
            </a:r>
          </a:p>
        </p:txBody>
      </p:sp>
      <p:pic>
        <p:nvPicPr>
          <p:cNvPr id="526" name="panasonic.png" descr="panasonic.png"/>
          <p:cNvPicPr>
            <a:picLocks noChangeAspect="0"/>
          </p:cNvPicPr>
          <p:nvPr/>
        </p:nvPicPr>
        <p:blipFill>
          <a:blip r:embed="rId2">
            <a:extLst/>
          </a:blip>
          <a:srcRect l="0" t="1162" r="0" b="1162"/>
          <a:stretch>
            <a:fillRect/>
          </a:stretch>
        </p:blipFill>
        <p:spPr>
          <a:xfrm>
            <a:off x="1690033" y="1392557"/>
            <a:ext cx="10922001" cy="10668001"/>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8" name="QNAP X Seagate"/>
          <p:cNvSpPr txBox="1"/>
          <p:nvPr/>
        </p:nvSpPr>
        <p:spPr>
          <a:xfrm>
            <a:off x="14642092" y="4407395"/>
            <a:ext cx="6638554" cy="98050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20000"/>
              </a:lnSpc>
              <a:defRPr b="1" sz="6000">
                <a:solidFill>
                  <a:srgbClr val="53585F"/>
                </a:solidFill>
                <a:latin typeface="Gill Sans"/>
                <a:ea typeface="Gill Sans"/>
                <a:cs typeface="Gill Sans"/>
                <a:sym typeface="Gill Sans"/>
              </a:defRPr>
            </a:pPr>
            <a:r>
              <a:t>QNAP </a:t>
            </a:r>
            <a:r>
              <a:rPr b="0">
                <a:latin typeface="Gill Sans Light"/>
                <a:ea typeface="Gill Sans Light"/>
                <a:cs typeface="Gill Sans Light"/>
                <a:sym typeface="Gill Sans Light"/>
              </a:rPr>
              <a:t>X</a:t>
            </a:r>
            <a:r>
              <a:t> Seagate</a:t>
            </a:r>
          </a:p>
        </p:txBody>
      </p:sp>
      <p:sp>
        <p:nvSpPr>
          <p:cNvPr id="529" name="Boost NAS Health with IronWolf Health Management"/>
          <p:cNvSpPr txBox="1"/>
          <p:nvPr/>
        </p:nvSpPr>
        <p:spPr>
          <a:xfrm>
            <a:off x="14642092" y="5379856"/>
            <a:ext cx="8128001" cy="127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914400">
              <a:defRPr sz="4000">
                <a:solidFill>
                  <a:srgbClr val="EC6C23"/>
                </a:solidFill>
                <a:latin typeface="Gill Sans Light"/>
                <a:ea typeface="Gill Sans Light"/>
                <a:cs typeface="Gill Sans Light"/>
                <a:sym typeface="Gill Sans Light"/>
              </a:defRPr>
            </a:lvl1pPr>
          </a:lstStyle>
          <a:p>
            <a:pPr/>
            <a:r>
              <a:t>Boost NAS Health with IronWolf Health Management</a:t>
            </a:r>
          </a:p>
        </p:txBody>
      </p:sp>
      <p:sp>
        <p:nvSpPr>
          <p:cNvPr id="530" name="Seagate’s IronWolf Health Management (IHM) is now available on QNAP NAS. IHM provides a suite of diagnostic tools to improve NAS system reliability with powerful prevention, intervention and recovery capabilities."/>
          <p:cNvSpPr txBox="1"/>
          <p:nvPr/>
        </p:nvSpPr>
        <p:spPr>
          <a:xfrm>
            <a:off x="14642092" y="7098219"/>
            <a:ext cx="8128001" cy="23850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120000"/>
              </a:lnSpc>
              <a:defRPr sz="2700">
                <a:latin typeface="Gill Sans"/>
                <a:ea typeface="Gill Sans"/>
                <a:cs typeface="Gill Sans"/>
                <a:sym typeface="Gill Sans"/>
              </a:defRPr>
            </a:lvl1pPr>
          </a:lstStyle>
          <a:p>
            <a:pPr/>
            <a:r>
              <a:t>Seagate’s IronWolf Health Management (IHM) is now available on QNAP NAS. IHM provides a suite of diagnostic tools to improve NAS system reliability with powerful prevention, intervention and recovery capabilities.</a:t>
            </a:r>
          </a:p>
        </p:txBody>
      </p:sp>
      <p:pic>
        <p:nvPicPr>
          <p:cNvPr id="531" name="seagate.png" descr="seagate.png"/>
          <p:cNvPicPr>
            <a:picLocks noChangeAspect="0"/>
          </p:cNvPicPr>
          <p:nvPr/>
        </p:nvPicPr>
        <p:blipFill>
          <a:blip r:embed="rId2">
            <a:extLst/>
          </a:blip>
          <a:srcRect l="0" t="1162" r="0" b="1162"/>
          <a:stretch>
            <a:fillRect/>
          </a:stretch>
        </p:blipFill>
        <p:spPr>
          <a:xfrm>
            <a:off x="1690033" y="1392557"/>
            <a:ext cx="10922001" cy="10668001"/>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3" name="QNAP X Veritas"/>
          <p:cNvSpPr txBox="1"/>
          <p:nvPr/>
        </p:nvSpPr>
        <p:spPr>
          <a:xfrm>
            <a:off x="14642092" y="4407395"/>
            <a:ext cx="6309272" cy="98050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20000"/>
              </a:lnSpc>
              <a:defRPr b="1" sz="6000">
                <a:solidFill>
                  <a:srgbClr val="53585F"/>
                </a:solidFill>
                <a:latin typeface="Gill Sans"/>
                <a:ea typeface="Gill Sans"/>
                <a:cs typeface="Gill Sans"/>
                <a:sym typeface="Gill Sans"/>
              </a:defRPr>
            </a:pPr>
            <a:r>
              <a:t>QNAP </a:t>
            </a:r>
            <a:r>
              <a:rPr b="0">
                <a:latin typeface="Gill Sans Light"/>
                <a:ea typeface="Gill Sans Light"/>
                <a:cs typeface="Gill Sans Light"/>
                <a:sym typeface="Gill Sans Light"/>
              </a:rPr>
              <a:t>X</a:t>
            </a:r>
            <a:r>
              <a:t> Veritas</a:t>
            </a:r>
          </a:p>
        </p:txBody>
      </p:sp>
      <p:sp>
        <p:nvSpPr>
          <p:cNvPr id="534" name="All-in-one backup solution across physical, virtual and cloud environments"/>
          <p:cNvSpPr txBox="1"/>
          <p:nvPr/>
        </p:nvSpPr>
        <p:spPr>
          <a:xfrm>
            <a:off x="14642092" y="5379856"/>
            <a:ext cx="8128001" cy="127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914400">
              <a:defRPr sz="4000">
                <a:solidFill>
                  <a:srgbClr val="EC6C23"/>
                </a:solidFill>
                <a:latin typeface="Gill Sans Light"/>
                <a:ea typeface="Gill Sans Light"/>
                <a:cs typeface="Gill Sans Light"/>
                <a:sym typeface="Gill Sans Light"/>
              </a:defRPr>
            </a:lvl1pPr>
          </a:lstStyle>
          <a:p>
            <a:pPr/>
            <a:r>
              <a:t>All-in-one backup solution across physical, virtual and cloud environments</a:t>
            </a:r>
          </a:p>
        </p:txBody>
      </p:sp>
      <p:sp>
        <p:nvSpPr>
          <p:cNvPr id="535" name="QNAP NAS and Veritas Backup Exec introduce a comprehensive storage solution tailored for the data and system backup needs of small and medium businesses. QNAP Enterprise NAS now supports the Veritas Backup Exec solution to provide higher-performance and highly-scalable backup service across physical, virtual and cloud environments"/>
          <p:cNvSpPr txBox="1"/>
          <p:nvPr/>
        </p:nvSpPr>
        <p:spPr>
          <a:xfrm>
            <a:off x="14642092" y="7076546"/>
            <a:ext cx="8128001" cy="33299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120000"/>
              </a:lnSpc>
              <a:defRPr sz="2700">
                <a:latin typeface="Gill Sans"/>
                <a:ea typeface="Gill Sans"/>
                <a:cs typeface="Gill Sans"/>
                <a:sym typeface="Gill Sans"/>
              </a:defRPr>
            </a:lvl1pPr>
          </a:lstStyle>
          <a:p>
            <a:pPr/>
            <a:r>
              <a:t>QNAP NAS and Veritas Backup Exec introduce a comprehensive storage solution tailored for the data and system backup needs of small and medium businesses. QNAP Enterprise NAS now supports the Veritas Backup Exec solution to provide higher-performance and highly-scalable backup service across physical, virtual and cloud environments</a:t>
            </a:r>
          </a:p>
        </p:txBody>
      </p:sp>
      <p:pic>
        <p:nvPicPr>
          <p:cNvPr id="536" name="veritas.png" descr="veritas.png"/>
          <p:cNvPicPr>
            <a:picLocks noChangeAspect="0"/>
          </p:cNvPicPr>
          <p:nvPr/>
        </p:nvPicPr>
        <p:blipFill>
          <a:blip r:embed="rId2">
            <a:extLst/>
          </a:blip>
          <a:srcRect l="0" t="1162" r="0" b="1162"/>
          <a:stretch>
            <a:fillRect/>
          </a:stretch>
        </p:blipFill>
        <p:spPr>
          <a:xfrm>
            <a:off x="1690033" y="1392557"/>
            <a:ext cx="10922001" cy="10668001"/>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8" name="QNAP X Canonical"/>
          <p:cNvSpPr txBox="1"/>
          <p:nvPr/>
        </p:nvSpPr>
        <p:spPr>
          <a:xfrm>
            <a:off x="14642092" y="4950869"/>
            <a:ext cx="7346231" cy="98050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20000"/>
              </a:lnSpc>
              <a:defRPr b="1" sz="6000">
                <a:solidFill>
                  <a:srgbClr val="53585F"/>
                </a:solidFill>
                <a:latin typeface="Gill Sans"/>
                <a:ea typeface="Gill Sans"/>
                <a:cs typeface="Gill Sans"/>
                <a:sym typeface="Gill Sans"/>
              </a:defRPr>
            </a:pPr>
            <a:r>
              <a:t>QNAP </a:t>
            </a:r>
            <a:r>
              <a:rPr b="0">
                <a:latin typeface="Gill Sans Light"/>
                <a:ea typeface="Gill Sans Light"/>
                <a:cs typeface="Gill Sans Light"/>
                <a:sym typeface="Gill Sans Light"/>
              </a:rPr>
              <a:t>X</a:t>
            </a:r>
            <a:r>
              <a:t> Canonical</a:t>
            </a:r>
          </a:p>
        </p:txBody>
      </p:sp>
      <p:sp>
        <p:nvSpPr>
          <p:cNvPr id="539" name="Dual operating systems"/>
          <p:cNvSpPr txBox="1"/>
          <p:nvPr/>
        </p:nvSpPr>
        <p:spPr>
          <a:xfrm>
            <a:off x="14642092" y="5965265"/>
            <a:ext cx="4764436"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defRPr sz="4000">
                <a:solidFill>
                  <a:schemeClr val="accent4"/>
                </a:solidFill>
                <a:latin typeface="Gill Sans Light"/>
                <a:ea typeface="Gill Sans Light"/>
                <a:cs typeface="Gill Sans Light"/>
                <a:sym typeface="Gill Sans Light"/>
              </a:defRPr>
            </a:lvl1pPr>
          </a:lstStyle>
          <a:p>
            <a:pPr>
              <a:defRPr>
                <a:solidFill>
                  <a:srgbClr val="EC6C23"/>
                </a:solidFill>
              </a:defRPr>
            </a:pPr>
            <a:r>
              <a:rPr>
                <a:solidFill>
                  <a:schemeClr val="accent4"/>
                </a:solidFill>
              </a:rPr>
              <a:t>Dual operating systems</a:t>
            </a:r>
          </a:p>
        </p:txBody>
      </p:sp>
      <p:sp>
        <p:nvSpPr>
          <p:cNvPr id="540" name="Leveraging QNAP’s QTS OS and Ubuntu, Linux Station provides an advanced platform for the development of Internet of Things (IoT) services and applications."/>
          <p:cNvSpPr txBox="1"/>
          <p:nvPr/>
        </p:nvSpPr>
        <p:spPr>
          <a:xfrm>
            <a:off x="14642092" y="7090767"/>
            <a:ext cx="8128001" cy="14401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120000"/>
              </a:lnSpc>
              <a:defRPr sz="2700">
                <a:latin typeface="Gill Sans"/>
                <a:ea typeface="Gill Sans"/>
                <a:cs typeface="Gill Sans"/>
                <a:sym typeface="Gill Sans"/>
              </a:defRPr>
            </a:lvl1pPr>
          </a:lstStyle>
          <a:p>
            <a:pPr/>
            <a:r>
              <a:t>Leveraging QNAP’s QTS OS and Ubuntu, Linux Station provides an advanced platform for the development of Internet of Things (IoT) services and applications. </a:t>
            </a:r>
          </a:p>
        </p:txBody>
      </p:sp>
      <p:pic>
        <p:nvPicPr>
          <p:cNvPr id="541" name="canonical.png" descr="canonical.png"/>
          <p:cNvPicPr>
            <a:picLocks noChangeAspect="0"/>
          </p:cNvPicPr>
          <p:nvPr/>
        </p:nvPicPr>
        <p:blipFill>
          <a:blip r:embed="rId2">
            <a:extLst/>
          </a:blip>
          <a:srcRect l="0" t="1162" r="0" b="1162"/>
          <a:stretch>
            <a:fillRect/>
          </a:stretch>
        </p:blipFill>
        <p:spPr>
          <a:xfrm>
            <a:off x="1690033" y="1392557"/>
            <a:ext cx="10922001" cy="10668001"/>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3" name="QNAP X Nakivo"/>
          <p:cNvSpPr txBox="1"/>
          <p:nvPr/>
        </p:nvSpPr>
        <p:spPr>
          <a:xfrm>
            <a:off x="14642092" y="4950869"/>
            <a:ext cx="6368431" cy="98050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20000"/>
              </a:lnSpc>
              <a:defRPr b="1" sz="6000">
                <a:solidFill>
                  <a:srgbClr val="53585F"/>
                </a:solidFill>
                <a:latin typeface="Gill Sans"/>
                <a:ea typeface="Gill Sans"/>
                <a:cs typeface="Gill Sans"/>
                <a:sym typeface="Gill Sans"/>
              </a:defRPr>
            </a:pPr>
            <a:r>
              <a:t>QNAP </a:t>
            </a:r>
            <a:r>
              <a:rPr b="0">
                <a:latin typeface="Gill Sans Light"/>
                <a:ea typeface="Gill Sans Light"/>
                <a:cs typeface="Gill Sans Light"/>
                <a:sym typeface="Gill Sans Light"/>
              </a:rPr>
              <a:t>X</a:t>
            </a:r>
            <a:r>
              <a:t> Nakivo</a:t>
            </a:r>
          </a:p>
        </p:txBody>
      </p:sp>
      <p:sp>
        <p:nvSpPr>
          <p:cNvPr id="544" name="All-in-one backup solution for VM backup"/>
          <p:cNvSpPr txBox="1"/>
          <p:nvPr/>
        </p:nvSpPr>
        <p:spPr>
          <a:xfrm>
            <a:off x="14642092" y="5965265"/>
            <a:ext cx="836657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defRPr sz="4000">
                <a:solidFill>
                  <a:schemeClr val="accent4"/>
                </a:solidFill>
                <a:latin typeface="Gill Sans Light"/>
                <a:ea typeface="Gill Sans Light"/>
                <a:cs typeface="Gill Sans Light"/>
                <a:sym typeface="Gill Sans Light"/>
              </a:defRPr>
            </a:lvl1pPr>
          </a:lstStyle>
          <a:p>
            <a:pPr>
              <a:defRPr>
                <a:solidFill>
                  <a:srgbClr val="EC6C23"/>
                </a:solidFill>
              </a:defRPr>
            </a:pPr>
            <a:r>
              <a:rPr>
                <a:solidFill>
                  <a:schemeClr val="accent4"/>
                </a:solidFill>
              </a:rPr>
              <a:t>All-in-one backup solution for VM backup</a:t>
            </a:r>
          </a:p>
        </p:txBody>
      </p:sp>
      <p:sp>
        <p:nvSpPr>
          <p:cNvPr id="545" name="QNAP has teamed up with NAKIVO® to provide NAKIVO Backup &amp; Replication v7, a high-performance yet affordable VM backup solution that is fully integrated with QNAP NAS."/>
          <p:cNvSpPr txBox="1"/>
          <p:nvPr/>
        </p:nvSpPr>
        <p:spPr>
          <a:xfrm>
            <a:off x="14642092" y="7108547"/>
            <a:ext cx="8128001" cy="19126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120000"/>
              </a:lnSpc>
              <a:defRPr sz="2700">
                <a:latin typeface="Gill Sans"/>
                <a:ea typeface="Gill Sans"/>
                <a:cs typeface="Gill Sans"/>
                <a:sym typeface="Gill Sans"/>
              </a:defRPr>
            </a:lvl1pPr>
          </a:lstStyle>
          <a:p>
            <a:pPr/>
            <a:r>
              <a:t>QNAP has teamed up with NAKIVO® to provide NAKIVO Backup &amp; Replication v7, a high-performance yet affordable VM backup solution that is fully integrated with QNAP NAS.</a:t>
            </a:r>
          </a:p>
        </p:txBody>
      </p:sp>
      <p:pic>
        <p:nvPicPr>
          <p:cNvPr id="546" name="nakivo.png" descr="nakivo.png"/>
          <p:cNvPicPr>
            <a:picLocks noChangeAspect="0"/>
          </p:cNvPicPr>
          <p:nvPr/>
        </p:nvPicPr>
        <p:blipFill>
          <a:blip r:embed="rId2">
            <a:extLst/>
          </a:blip>
          <a:srcRect l="0" t="1162" r="0" b="1162"/>
          <a:stretch>
            <a:fillRect/>
          </a:stretch>
        </p:blipFill>
        <p:spPr>
          <a:xfrm>
            <a:off x="1690033" y="1392557"/>
            <a:ext cx="10922001" cy="10668001"/>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8" name="More Feature-rich…"/>
          <p:cNvSpPr txBox="1"/>
          <p:nvPr/>
        </p:nvSpPr>
        <p:spPr>
          <a:xfrm>
            <a:off x="3699840" y="6770037"/>
            <a:ext cx="12608143" cy="29311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defTabSz="914400">
              <a:lnSpc>
                <a:spcPct val="120000"/>
              </a:lnSpc>
              <a:defRPr sz="10000">
                <a:latin typeface="Gill Sans SemiBold"/>
                <a:ea typeface="Gill Sans SemiBold"/>
                <a:cs typeface="Gill Sans SemiBold"/>
                <a:sym typeface="Gill Sans SemiBold"/>
              </a:defRPr>
            </a:pPr>
            <a:r>
              <a:t>More Feature-rich </a:t>
            </a:r>
          </a:p>
          <a:p>
            <a:pPr algn="r" defTabSz="914400">
              <a:lnSpc>
                <a:spcPct val="80000"/>
              </a:lnSpc>
              <a:defRPr sz="7000">
                <a:solidFill>
                  <a:srgbClr val="EC6C23"/>
                </a:solidFill>
                <a:latin typeface="Gill Sans Light"/>
                <a:ea typeface="Gill Sans Light"/>
                <a:cs typeface="Gill Sans Light"/>
                <a:sym typeface="Gill Sans Light"/>
              </a:defRPr>
            </a:pPr>
            <a:r>
              <a:t>Applications</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50" name="snapshot.png" descr="snapshot.png"/>
          <p:cNvPicPr>
            <a:picLocks noChangeAspect="1"/>
          </p:cNvPicPr>
          <p:nvPr/>
        </p:nvPicPr>
        <p:blipFill>
          <a:blip r:embed="rId2">
            <a:extLst/>
          </a:blip>
          <a:srcRect l="442" t="0" r="442" b="0"/>
          <a:stretch>
            <a:fillRect/>
          </a:stretch>
        </p:blipFill>
        <p:spPr>
          <a:xfrm>
            <a:off x="15865977" y="1701998"/>
            <a:ext cx="8579346" cy="10312109"/>
          </a:xfrm>
          <a:prstGeom prst="rect">
            <a:avLst/>
          </a:prstGeom>
          <a:ln w="12700">
            <a:miter lim="400000"/>
          </a:ln>
        </p:spPr>
      </p:pic>
      <p:sp>
        <p:nvSpPr>
          <p:cNvPr id="551" name="Now also supported by ARM-based NAS…"/>
          <p:cNvSpPr txBox="1"/>
          <p:nvPr/>
        </p:nvSpPr>
        <p:spPr>
          <a:xfrm>
            <a:off x="1611943" y="7409520"/>
            <a:ext cx="12551962" cy="23850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63264" indent="-418827" algn="l">
              <a:lnSpc>
                <a:spcPct val="120000"/>
              </a:lnSpc>
              <a:buClr>
                <a:srgbClr val="000000"/>
              </a:buClr>
              <a:buSzPts val="2700"/>
              <a:buFont typeface="Gill Sans"/>
              <a:buChar char="•"/>
              <a:defRPr sz="2700">
                <a:latin typeface="Gill Sans"/>
                <a:ea typeface="Gill Sans"/>
                <a:cs typeface="Gill Sans"/>
                <a:sym typeface="Gill Sans"/>
              </a:defRPr>
            </a:pPr>
            <a:r>
              <a:t>Now also supported by ARM-based NAS</a:t>
            </a:r>
            <a:endParaRPr sz="3500"/>
          </a:p>
          <a:p>
            <a:pPr marL="375964" indent="-375964" algn="l">
              <a:lnSpc>
                <a:spcPct val="120000"/>
              </a:lnSpc>
              <a:buClr>
                <a:srgbClr val="000000"/>
              </a:buClr>
              <a:buSzPts val="2700"/>
              <a:buFont typeface="Gill Sans"/>
              <a:buChar char="•"/>
              <a:defRPr sz="2700">
                <a:latin typeface="Gill Sans"/>
                <a:ea typeface="Gill Sans"/>
                <a:cs typeface="Gill Sans"/>
                <a:sym typeface="Gill Sans"/>
              </a:defRPr>
            </a:pPr>
            <a:r>
              <a:t>Adequate disaster recovery option against  ransomware attacks</a:t>
            </a:r>
          </a:p>
          <a:p>
            <a:pPr marL="363264" indent="-418827" algn="l">
              <a:lnSpc>
                <a:spcPct val="120000"/>
              </a:lnSpc>
              <a:buClr>
                <a:srgbClr val="000000"/>
              </a:buClr>
              <a:buSzPts val="2700"/>
              <a:buFont typeface="Gill Sans"/>
              <a:buChar char="•"/>
              <a:defRPr sz="2700">
                <a:latin typeface="Gill Sans"/>
                <a:ea typeface="Gill Sans"/>
                <a:cs typeface="Gill Sans"/>
                <a:sym typeface="Gill Sans"/>
              </a:defRPr>
            </a:pPr>
            <a:r>
              <a:t>Fast and precise data backup with block-based LUN snapshots to reduce disaster recovery time </a:t>
            </a:r>
            <a:endParaRPr sz="3500"/>
          </a:p>
          <a:p>
            <a:pPr marL="363264" indent="-418827" algn="l">
              <a:lnSpc>
                <a:spcPct val="120000"/>
              </a:lnSpc>
              <a:buClr>
                <a:srgbClr val="000000"/>
              </a:buClr>
              <a:buSzPts val="2700"/>
              <a:buFont typeface="Gill Sans"/>
              <a:buChar char="•"/>
              <a:defRPr sz="2700">
                <a:latin typeface="Gill Sans"/>
                <a:ea typeface="Gill Sans"/>
                <a:cs typeface="Gill Sans"/>
                <a:sym typeface="Gill Sans"/>
              </a:defRPr>
            </a:pPr>
            <a:r>
              <a:t>Snapshot Replica &amp; Snapshot Reserve Space</a:t>
            </a:r>
          </a:p>
        </p:txBody>
      </p:sp>
      <p:sp>
        <p:nvSpPr>
          <p:cNvPr id="552" name="Ext4-based snapshot provides uncompromised storage performance"/>
          <p:cNvSpPr txBox="1"/>
          <p:nvPr/>
        </p:nvSpPr>
        <p:spPr>
          <a:xfrm>
            <a:off x="1637343" y="5435009"/>
            <a:ext cx="12551962" cy="127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914400">
              <a:defRPr sz="4000">
                <a:solidFill>
                  <a:srgbClr val="EC6C23"/>
                </a:solidFill>
                <a:latin typeface="Gill Sans Light"/>
                <a:ea typeface="Gill Sans Light"/>
                <a:cs typeface="Gill Sans Light"/>
                <a:sym typeface="Gill Sans Light"/>
              </a:defRPr>
            </a:lvl1pPr>
          </a:lstStyle>
          <a:p>
            <a:pPr/>
            <a:r>
              <a:t>Ext4-based snapshot provides uncompromised storage performance</a:t>
            </a:r>
          </a:p>
        </p:txBody>
      </p:sp>
      <p:sp>
        <p:nvSpPr>
          <p:cNvPr id="553" name="Data Protection with Snapshots"/>
          <p:cNvSpPr txBox="1"/>
          <p:nvPr/>
        </p:nvSpPr>
        <p:spPr>
          <a:xfrm>
            <a:off x="1649860" y="4301788"/>
            <a:ext cx="11544549" cy="1117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defRPr sz="7000">
                <a:latin typeface="Gill Sans"/>
                <a:ea typeface="Gill Sans"/>
                <a:cs typeface="Gill Sans"/>
                <a:sym typeface="Gill Sans"/>
              </a:defRPr>
            </a:lvl1pPr>
          </a:lstStyle>
          <a:p>
            <a:pPr/>
            <a:r>
              <a:t>Data Protection with Snapshots</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55" name="storage.png" descr="storage.png"/>
          <p:cNvPicPr>
            <a:picLocks noChangeAspect="1"/>
          </p:cNvPicPr>
          <p:nvPr/>
        </p:nvPicPr>
        <p:blipFill>
          <a:blip r:embed="rId2">
            <a:extLst/>
          </a:blip>
          <a:srcRect l="442" t="0" r="442" b="0"/>
          <a:stretch>
            <a:fillRect/>
          </a:stretch>
        </p:blipFill>
        <p:spPr>
          <a:xfrm>
            <a:off x="15865977" y="1701998"/>
            <a:ext cx="8579346" cy="10312109"/>
          </a:xfrm>
          <a:prstGeom prst="rect">
            <a:avLst/>
          </a:prstGeom>
          <a:ln w="12700">
            <a:miter lim="400000"/>
          </a:ln>
        </p:spPr>
      </p:pic>
      <p:sp>
        <p:nvSpPr>
          <p:cNvPr id="556" name="Comprehensive RAID support…"/>
          <p:cNvSpPr txBox="1"/>
          <p:nvPr/>
        </p:nvSpPr>
        <p:spPr>
          <a:xfrm>
            <a:off x="1611943" y="7396820"/>
            <a:ext cx="12551962" cy="23850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75965" indent="-375965" algn="l">
              <a:lnSpc>
                <a:spcPct val="120000"/>
              </a:lnSpc>
              <a:buSzPct val="75000"/>
              <a:buChar char="•"/>
              <a:defRPr sz="2700">
                <a:latin typeface="Gill Sans"/>
                <a:ea typeface="Gill Sans"/>
                <a:cs typeface="Gill Sans"/>
                <a:sym typeface="Gill Sans"/>
              </a:defRPr>
            </a:pPr>
            <a:r>
              <a:t>Comprehensive RAID support</a:t>
            </a:r>
          </a:p>
          <a:p>
            <a:pPr marL="375965" indent="-375965" algn="l">
              <a:lnSpc>
                <a:spcPct val="120000"/>
              </a:lnSpc>
              <a:buSzPct val="75000"/>
              <a:buChar char="•"/>
              <a:defRPr sz="2700">
                <a:latin typeface="Gill Sans"/>
                <a:ea typeface="Gill Sans"/>
                <a:cs typeface="Gill Sans"/>
                <a:sym typeface="Gill Sans"/>
              </a:defRPr>
            </a:pPr>
            <a:r>
              <a:t>Cross-platform file sharing (SMB/CIFS, AFP, WebDAV, and NFS)</a:t>
            </a:r>
          </a:p>
          <a:p>
            <a:pPr marL="375965" indent="-375965" algn="l">
              <a:lnSpc>
                <a:spcPct val="120000"/>
              </a:lnSpc>
              <a:buSzPct val="75000"/>
              <a:buChar char="•"/>
              <a:defRPr sz="2700">
                <a:latin typeface="Gill Sans"/>
                <a:ea typeface="Gill Sans"/>
                <a:cs typeface="Gill Sans"/>
                <a:sym typeface="Gill Sans"/>
              </a:defRPr>
            </a:pPr>
            <a:r>
              <a:t>VJBOD (Virtual JBOD) for using a QNAP NAS to expand the capacity of other QNAP NAS</a:t>
            </a:r>
          </a:p>
          <a:p>
            <a:pPr marL="375965" indent="-375965" algn="l">
              <a:lnSpc>
                <a:spcPct val="120000"/>
              </a:lnSpc>
              <a:buSzPct val="75000"/>
              <a:buChar char="•"/>
              <a:defRPr sz="2700">
                <a:latin typeface="Gill Sans"/>
                <a:ea typeface="Gill Sans"/>
                <a:cs typeface="Gill Sans"/>
                <a:sym typeface="Gill Sans"/>
              </a:defRPr>
            </a:pPr>
            <a:r>
              <a:t>Scalable design with QNAP expansion enclosures</a:t>
            </a:r>
          </a:p>
        </p:txBody>
      </p:sp>
      <p:sp>
        <p:nvSpPr>
          <p:cNvPr id="557" name="QNAP NAS provides a secure, high-capacity centralized file center to store up to petabytes of data."/>
          <p:cNvSpPr txBox="1"/>
          <p:nvPr/>
        </p:nvSpPr>
        <p:spPr>
          <a:xfrm>
            <a:off x="1650043" y="5432866"/>
            <a:ext cx="12551962" cy="127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914400">
              <a:defRPr sz="4000">
                <a:solidFill>
                  <a:srgbClr val="EC6C23"/>
                </a:solidFill>
                <a:latin typeface="Gill Sans Light"/>
                <a:ea typeface="Gill Sans Light"/>
                <a:cs typeface="Gill Sans Light"/>
                <a:sym typeface="Gill Sans Light"/>
              </a:defRPr>
            </a:lvl1pPr>
          </a:lstStyle>
          <a:p>
            <a:pPr/>
            <a:r>
              <a:t>QNAP NAS provides a secure, high-capacity centralized file center to store up to petabytes of data.</a:t>
            </a:r>
          </a:p>
        </p:txBody>
      </p:sp>
      <p:sp>
        <p:nvSpPr>
          <p:cNvPr id="558" name="Storage"/>
          <p:cNvSpPr txBox="1"/>
          <p:nvPr/>
        </p:nvSpPr>
        <p:spPr>
          <a:xfrm>
            <a:off x="1663549" y="4335601"/>
            <a:ext cx="2844677" cy="1117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defRPr sz="7000">
                <a:latin typeface="Gill Sans"/>
                <a:ea typeface="Gill Sans"/>
                <a:cs typeface="Gill Sans"/>
                <a:sym typeface="Gill Sans"/>
              </a:defRPr>
            </a:lvl1pPr>
          </a:lstStyle>
          <a:p>
            <a:pPr/>
            <a:r>
              <a:t>Storage</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60" name="backup.png" descr="backup.png"/>
          <p:cNvPicPr>
            <a:picLocks noChangeAspect="1"/>
          </p:cNvPicPr>
          <p:nvPr/>
        </p:nvPicPr>
        <p:blipFill>
          <a:blip r:embed="rId2">
            <a:extLst/>
          </a:blip>
          <a:srcRect l="222" t="0" r="222" b="0"/>
          <a:stretch>
            <a:fillRect/>
          </a:stretch>
        </p:blipFill>
        <p:spPr>
          <a:xfrm>
            <a:off x="15872327" y="1701998"/>
            <a:ext cx="8617446" cy="10312109"/>
          </a:xfrm>
          <a:prstGeom prst="rect">
            <a:avLst/>
          </a:prstGeom>
          <a:ln w="12700">
            <a:miter lim="400000"/>
          </a:ln>
        </p:spPr>
      </p:pic>
      <p:sp>
        <p:nvSpPr>
          <p:cNvPr id="561" name="QNAP NAS assists in mitigating data loss with complete data backup and disaster recovery options."/>
          <p:cNvSpPr txBox="1"/>
          <p:nvPr/>
        </p:nvSpPr>
        <p:spPr>
          <a:xfrm>
            <a:off x="1620940" y="5434436"/>
            <a:ext cx="12553714" cy="127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914400">
              <a:defRPr sz="4000">
                <a:solidFill>
                  <a:srgbClr val="EC6C23"/>
                </a:solidFill>
                <a:latin typeface="Gill Sans Light"/>
                <a:ea typeface="Gill Sans Light"/>
                <a:cs typeface="Gill Sans Light"/>
                <a:sym typeface="Gill Sans Light"/>
              </a:defRPr>
            </a:lvl1pPr>
          </a:lstStyle>
          <a:p>
            <a:pPr/>
            <a:r>
              <a:t>QNAP NAS assists in mitigating data loss with complete data backup and disaster recovery options.</a:t>
            </a:r>
          </a:p>
        </p:txBody>
      </p:sp>
      <p:sp>
        <p:nvSpPr>
          <p:cNvPr id="562" name="Desktop/laptop backup…"/>
          <p:cNvSpPr txBox="1"/>
          <p:nvPr/>
        </p:nvSpPr>
        <p:spPr>
          <a:xfrm>
            <a:off x="1620940" y="7395635"/>
            <a:ext cx="12044679" cy="285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75965" indent="-375965" algn="l">
              <a:lnSpc>
                <a:spcPct val="120000"/>
              </a:lnSpc>
              <a:buSzPct val="75000"/>
              <a:buChar char="•"/>
              <a:defRPr sz="2700">
                <a:latin typeface="Gill Sans"/>
                <a:ea typeface="Gill Sans"/>
                <a:cs typeface="Gill Sans"/>
                <a:sym typeface="Gill Sans"/>
              </a:defRPr>
            </a:pPr>
            <a:r>
              <a:t>Desktop/laptop backup</a:t>
            </a:r>
          </a:p>
          <a:p>
            <a:pPr marL="375965" indent="-375965" algn="l">
              <a:lnSpc>
                <a:spcPct val="120000"/>
              </a:lnSpc>
              <a:buSzPct val="75000"/>
              <a:buChar char="•"/>
              <a:defRPr sz="2700">
                <a:latin typeface="Gill Sans"/>
                <a:ea typeface="Gill Sans"/>
                <a:cs typeface="Gill Sans"/>
                <a:sym typeface="Gill Sans"/>
              </a:defRPr>
            </a:pPr>
            <a:r>
              <a:t>Business critical backup and recovery</a:t>
            </a:r>
          </a:p>
          <a:p>
            <a:pPr marL="375965" indent="-375965" algn="l">
              <a:lnSpc>
                <a:spcPct val="120000"/>
              </a:lnSpc>
              <a:buSzPct val="75000"/>
              <a:buChar char="•"/>
              <a:defRPr sz="2700">
                <a:latin typeface="Gill Sans"/>
                <a:ea typeface="Gill Sans"/>
                <a:cs typeface="Gill Sans"/>
                <a:sym typeface="Gill Sans"/>
              </a:defRPr>
            </a:pPr>
            <a:r>
              <a:t>VM backup</a:t>
            </a:r>
          </a:p>
          <a:p>
            <a:pPr marL="375965" indent="-375965" algn="l">
              <a:lnSpc>
                <a:spcPct val="120000"/>
              </a:lnSpc>
              <a:buSzPct val="75000"/>
              <a:buChar char="•"/>
              <a:defRPr sz="2700">
                <a:latin typeface="Gill Sans"/>
                <a:ea typeface="Gill Sans"/>
                <a:cs typeface="Gill Sans"/>
                <a:sym typeface="Gill Sans"/>
              </a:defRPr>
            </a:pPr>
            <a:r>
              <a:t>Remote backup (RTRR, rsync) Volume &amp; LUN Snapshots</a:t>
            </a:r>
          </a:p>
          <a:p>
            <a:pPr marL="375965" indent="-375965" algn="l">
              <a:lnSpc>
                <a:spcPct val="120000"/>
              </a:lnSpc>
              <a:buSzPct val="75000"/>
              <a:buChar char="•"/>
              <a:defRPr sz="2700">
                <a:latin typeface="Gill Sans"/>
                <a:ea typeface="Gill Sans"/>
                <a:cs typeface="Gill Sans"/>
                <a:sym typeface="Gill Sans"/>
              </a:defRPr>
            </a:pPr>
            <a:r>
              <a:t>Hybrid Backup Sync consolidates backup, restoration and synchronization between local, remote and cloud storage.</a:t>
            </a:r>
          </a:p>
        </p:txBody>
      </p:sp>
      <p:sp>
        <p:nvSpPr>
          <p:cNvPr id="563" name="Backup"/>
          <p:cNvSpPr txBox="1"/>
          <p:nvPr/>
        </p:nvSpPr>
        <p:spPr>
          <a:xfrm>
            <a:off x="1624986" y="4310201"/>
            <a:ext cx="2698391" cy="1117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defRPr sz="7000">
                <a:latin typeface="Gill Sans"/>
                <a:ea typeface="Gill Sans"/>
                <a:cs typeface="Gill Sans"/>
                <a:sym typeface="Gill Sans"/>
              </a:defRPr>
            </a:lvl1pPr>
          </a:lstStyle>
          <a:p>
            <a:pPr/>
            <a:r>
              <a:t>Backup</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0" name="See the Bigger Picture with Us"/>
          <p:cNvSpPr txBox="1"/>
          <p:nvPr/>
        </p:nvSpPr>
        <p:spPr>
          <a:xfrm>
            <a:off x="3784922" y="4644346"/>
            <a:ext cx="12526014" cy="312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defTabSz="914400">
              <a:defRPr sz="10000">
                <a:solidFill>
                  <a:srgbClr val="EC6C23"/>
                </a:solidFill>
                <a:latin typeface="Gill Sans Light"/>
                <a:ea typeface="Gill Sans Light"/>
                <a:cs typeface="Gill Sans Light"/>
                <a:sym typeface="Gill Sans Light"/>
              </a:defRPr>
            </a:pPr>
            <a:r>
              <a:t>See</a:t>
            </a:r>
            <a:r>
              <a:rPr>
                <a:solidFill>
                  <a:srgbClr val="000000"/>
                </a:solidFill>
                <a:latin typeface="Gill Sans SemiBold"/>
                <a:ea typeface="Gill Sans SemiBold"/>
                <a:cs typeface="Gill Sans SemiBold"/>
                <a:sym typeface="Gill Sans SemiBold"/>
              </a:rPr>
              <a:t> the Bigger Picture with Us</a:t>
            </a:r>
          </a:p>
        </p:txBody>
      </p:sp>
      <p:sp>
        <p:nvSpPr>
          <p:cNvPr id="331" name="In collaboration with IEI, we envision our upcoming QNAP NAS models to serve as an intelligent gateway that empowers both home life and work environments."/>
          <p:cNvSpPr txBox="1"/>
          <p:nvPr/>
        </p:nvSpPr>
        <p:spPr>
          <a:xfrm>
            <a:off x="3620595" y="7869203"/>
            <a:ext cx="12727668" cy="20294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lnSpc>
                <a:spcPct val="115000"/>
              </a:lnSpc>
              <a:defRPr sz="4000">
                <a:solidFill>
                  <a:srgbClr val="53585F"/>
                </a:solidFill>
                <a:latin typeface="Gill Sans"/>
                <a:ea typeface="Gill Sans"/>
                <a:cs typeface="Gill Sans"/>
                <a:sym typeface="Gill Sans"/>
              </a:defRPr>
            </a:lvl1pPr>
          </a:lstStyle>
          <a:p>
            <a:pPr/>
            <a:r>
              <a:t>In collaboration with IEI, we envision our upcoming QNAP NAS models to serve as an intelligent gateway that empowers both home life and work environments.</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65" name="productivity.png" descr="productivity.png"/>
          <p:cNvPicPr>
            <a:picLocks noChangeAspect="1"/>
          </p:cNvPicPr>
          <p:nvPr/>
        </p:nvPicPr>
        <p:blipFill>
          <a:blip r:embed="rId2">
            <a:extLst/>
          </a:blip>
          <a:srcRect l="222" t="0" r="222" b="0"/>
          <a:stretch>
            <a:fillRect/>
          </a:stretch>
        </p:blipFill>
        <p:spPr>
          <a:xfrm>
            <a:off x="15872327" y="1701998"/>
            <a:ext cx="8617446" cy="10312109"/>
          </a:xfrm>
          <a:prstGeom prst="rect">
            <a:avLst/>
          </a:prstGeom>
          <a:ln w="12700">
            <a:miter lim="400000"/>
          </a:ln>
        </p:spPr>
      </p:pic>
      <p:sp>
        <p:nvSpPr>
          <p:cNvPr id="566" name="QNAP NAS provides various apps and features to multiply productivity to quickly finish more tasks"/>
          <p:cNvSpPr txBox="1"/>
          <p:nvPr/>
        </p:nvSpPr>
        <p:spPr>
          <a:xfrm>
            <a:off x="1649044" y="5409996"/>
            <a:ext cx="12038127" cy="127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914400">
              <a:defRPr sz="4000">
                <a:solidFill>
                  <a:srgbClr val="EC6C23"/>
                </a:solidFill>
                <a:latin typeface="Gill Sans Light"/>
                <a:ea typeface="Gill Sans Light"/>
                <a:cs typeface="Gill Sans Light"/>
                <a:sym typeface="Gill Sans Light"/>
              </a:defRPr>
            </a:lvl1pPr>
          </a:lstStyle>
          <a:p>
            <a:pPr/>
            <a:r>
              <a:t>QNAP NAS provides various apps and features to multiply productivity to quickly finish more tasks</a:t>
            </a:r>
          </a:p>
        </p:txBody>
      </p:sp>
      <p:sp>
        <p:nvSpPr>
          <p:cNvPr id="567" name="SSD Cache…"/>
          <p:cNvSpPr txBox="1"/>
          <p:nvPr/>
        </p:nvSpPr>
        <p:spPr>
          <a:xfrm>
            <a:off x="1661523" y="7411276"/>
            <a:ext cx="12013171" cy="23850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75965" indent="-375965" algn="l">
              <a:lnSpc>
                <a:spcPct val="120000"/>
              </a:lnSpc>
              <a:buSzPct val="75000"/>
              <a:buChar char="•"/>
              <a:defRPr sz="2700">
                <a:latin typeface="Gill Sans"/>
                <a:ea typeface="Gill Sans"/>
                <a:cs typeface="Gill Sans"/>
                <a:sym typeface="Gill Sans"/>
              </a:defRPr>
            </a:pPr>
            <a:r>
              <a:t>SSD Cache</a:t>
            </a:r>
          </a:p>
          <a:p>
            <a:pPr marL="375965" indent="-375965" algn="l">
              <a:lnSpc>
                <a:spcPct val="120000"/>
              </a:lnSpc>
              <a:buSzPct val="75000"/>
              <a:buChar char="•"/>
              <a:defRPr sz="2700">
                <a:latin typeface="Gill Sans"/>
                <a:ea typeface="Gill Sans"/>
                <a:cs typeface="Gill Sans"/>
                <a:sym typeface="Gill Sans"/>
              </a:defRPr>
            </a:pPr>
            <a:r>
              <a:t>QvPC Technology</a:t>
            </a:r>
          </a:p>
          <a:p>
            <a:pPr marL="375965" indent="-375965" algn="l">
              <a:lnSpc>
                <a:spcPct val="120000"/>
              </a:lnSpc>
              <a:buSzPct val="75000"/>
              <a:buChar char="•"/>
              <a:defRPr sz="2700">
                <a:latin typeface="Gill Sans"/>
                <a:ea typeface="Gill Sans"/>
                <a:cs typeface="Gill Sans"/>
                <a:sym typeface="Gill Sans"/>
              </a:defRPr>
            </a:pPr>
            <a:r>
              <a:t>Q’center</a:t>
            </a:r>
          </a:p>
          <a:p>
            <a:pPr marL="375965" indent="-375965" algn="l">
              <a:lnSpc>
                <a:spcPct val="120000"/>
              </a:lnSpc>
              <a:buSzPct val="75000"/>
              <a:buChar char="•"/>
              <a:defRPr sz="2700">
                <a:latin typeface="Gill Sans"/>
                <a:ea typeface="Gill Sans"/>
                <a:cs typeface="Gill Sans"/>
                <a:sym typeface="Gill Sans"/>
              </a:defRPr>
            </a:pPr>
            <a:r>
              <a:t>CloudLink</a:t>
            </a:r>
          </a:p>
          <a:p>
            <a:pPr marL="375965" indent="-375965" algn="l">
              <a:lnSpc>
                <a:spcPct val="120000"/>
              </a:lnSpc>
              <a:buSzPct val="75000"/>
              <a:buChar char="•"/>
              <a:defRPr sz="2700">
                <a:latin typeface="Gill Sans"/>
                <a:ea typeface="Gill Sans"/>
                <a:cs typeface="Gill Sans"/>
                <a:sym typeface="Gill Sans"/>
              </a:defRPr>
            </a:pPr>
            <a:r>
              <a:t>exFAT support</a:t>
            </a:r>
          </a:p>
        </p:txBody>
      </p:sp>
      <p:sp>
        <p:nvSpPr>
          <p:cNvPr id="568" name="Productivity"/>
          <p:cNvSpPr txBox="1"/>
          <p:nvPr/>
        </p:nvSpPr>
        <p:spPr>
          <a:xfrm>
            <a:off x="1647056" y="4301788"/>
            <a:ext cx="4435588" cy="1117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defRPr sz="7000">
                <a:latin typeface="Gill Sans"/>
                <a:ea typeface="Gill Sans"/>
                <a:cs typeface="Gill Sans"/>
                <a:sym typeface="Gill Sans"/>
              </a:defRPr>
            </a:lvl1pPr>
          </a:lstStyle>
          <a:p>
            <a:pPr/>
            <a:r>
              <a:t>Productivity</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70" name="vm.png" descr="vm.png"/>
          <p:cNvPicPr>
            <a:picLocks noChangeAspect="1"/>
          </p:cNvPicPr>
          <p:nvPr/>
        </p:nvPicPr>
        <p:blipFill>
          <a:blip r:embed="rId2">
            <a:extLst/>
          </a:blip>
          <a:srcRect l="222" t="0" r="222" b="0"/>
          <a:stretch>
            <a:fillRect/>
          </a:stretch>
        </p:blipFill>
        <p:spPr>
          <a:xfrm>
            <a:off x="15872327" y="1661424"/>
            <a:ext cx="8617446" cy="10312110"/>
          </a:xfrm>
          <a:prstGeom prst="rect">
            <a:avLst/>
          </a:prstGeom>
          <a:ln w="12700">
            <a:miter lim="400000"/>
          </a:ln>
        </p:spPr>
      </p:pic>
      <p:sp>
        <p:nvSpPr>
          <p:cNvPr id="571" name="QNAP NAS is virtualization-ready, and supports hosting VMs and containers as cost-efficient storage with optimized performance"/>
          <p:cNvSpPr txBox="1"/>
          <p:nvPr/>
        </p:nvSpPr>
        <p:spPr>
          <a:xfrm>
            <a:off x="1653969" y="4857154"/>
            <a:ext cx="12072984" cy="185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914400">
              <a:defRPr sz="4000">
                <a:solidFill>
                  <a:srgbClr val="EC6C23"/>
                </a:solidFill>
                <a:latin typeface="Gill Sans Light"/>
                <a:ea typeface="Gill Sans Light"/>
                <a:cs typeface="Gill Sans Light"/>
                <a:sym typeface="Gill Sans Light"/>
              </a:defRPr>
            </a:lvl1pPr>
          </a:lstStyle>
          <a:p>
            <a:pPr/>
            <a:r>
              <a:t>QNAP NAS is virtualization-ready, and supports hosting VMs and containers as cost-efficient storage with optimized performance</a:t>
            </a:r>
          </a:p>
        </p:txBody>
      </p:sp>
      <p:sp>
        <p:nvSpPr>
          <p:cNvPr id="572" name="Virtualization Readiness - Storage for virtualization…"/>
          <p:cNvSpPr txBox="1"/>
          <p:nvPr/>
        </p:nvSpPr>
        <p:spPr>
          <a:xfrm>
            <a:off x="1679369" y="7396939"/>
            <a:ext cx="12072984" cy="19126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75965" indent="-375965" algn="l">
              <a:lnSpc>
                <a:spcPct val="120000"/>
              </a:lnSpc>
              <a:buSzPct val="75000"/>
              <a:buChar char="•"/>
              <a:defRPr sz="2700">
                <a:latin typeface="Gill Sans"/>
                <a:ea typeface="Gill Sans"/>
                <a:cs typeface="Gill Sans"/>
                <a:sym typeface="Gill Sans"/>
              </a:defRPr>
            </a:pPr>
            <a:r>
              <a:t>Virtualization Readiness - Storage for virtualization</a:t>
            </a:r>
          </a:p>
          <a:p>
            <a:pPr marL="375965" indent="-375965" algn="l">
              <a:lnSpc>
                <a:spcPct val="120000"/>
              </a:lnSpc>
              <a:buSzPct val="75000"/>
              <a:buChar char="•"/>
              <a:defRPr sz="2700">
                <a:latin typeface="Gill Sans"/>
                <a:ea typeface="Gill Sans"/>
                <a:cs typeface="Gill Sans"/>
                <a:sym typeface="Gill Sans"/>
              </a:defRPr>
            </a:pPr>
            <a:r>
              <a:t>Virtualization Station - Hosts multiple VMs on the NAS</a:t>
            </a:r>
          </a:p>
          <a:p>
            <a:pPr marL="375965" indent="-375965" algn="l">
              <a:lnSpc>
                <a:spcPct val="120000"/>
              </a:lnSpc>
              <a:buSzPct val="75000"/>
              <a:buChar char="•"/>
              <a:defRPr sz="2700">
                <a:latin typeface="Gill Sans"/>
                <a:ea typeface="Gill Sans"/>
                <a:cs typeface="Gill Sans"/>
                <a:sym typeface="Gill Sans"/>
              </a:defRPr>
            </a:pPr>
            <a:r>
              <a:t>Container Station - Integrates LXC and Docker lightweight containerized virtualization</a:t>
            </a:r>
          </a:p>
        </p:txBody>
      </p:sp>
      <p:grpSp>
        <p:nvGrpSpPr>
          <p:cNvPr id="578" name="群組"/>
          <p:cNvGrpSpPr/>
          <p:nvPr/>
        </p:nvGrpSpPr>
        <p:grpSpPr>
          <a:xfrm>
            <a:off x="1720723" y="9860143"/>
            <a:ext cx="6248401" cy="1049733"/>
            <a:chOff x="0" y="0"/>
            <a:chExt cx="6248400" cy="1049731"/>
          </a:xfrm>
        </p:grpSpPr>
        <p:pic>
          <p:nvPicPr>
            <p:cNvPr id="573" name="Virtualization_512.png" descr="Virtualization_512.png"/>
            <p:cNvPicPr>
              <a:picLocks noChangeAspect="1"/>
            </p:cNvPicPr>
            <p:nvPr/>
          </p:nvPicPr>
          <p:blipFill>
            <a:blip r:embed="rId3">
              <a:extLst/>
            </a:blip>
            <a:stretch>
              <a:fillRect/>
            </a:stretch>
          </p:blipFill>
          <p:spPr>
            <a:xfrm>
              <a:off x="4003364" y="0"/>
              <a:ext cx="1049733" cy="1049732"/>
            </a:xfrm>
            <a:prstGeom prst="rect">
              <a:avLst/>
            </a:prstGeom>
            <a:ln w="12700" cap="flat">
              <a:noFill/>
              <a:miter lim="400000"/>
            </a:ln>
            <a:effectLst>
              <a:outerShdw sx="100000" sy="100000" kx="0" ky="0" algn="b" rotWithShape="0" blurRad="355600" dist="0" dir="0">
                <a:srgbClr val="000000">
                  <a:alpha val="75000"/>
                </a:srgbClr>
              </a:outerShdw>
            </a:effectLst>
          </p:spPr>
        </p:pic>
        <p:pic>
          <p:nvPicPr>
            <p:cNvPr id="574" name="ContainerStation.png" descr="ContainerStation.png"/>
            <p:cNvPicPr>
              <a:picLocks noChangeAspect="1"/>
            </p:cNvPicPr>
            <p:nvPr/>
          </p:nvPicPr>
          <p:blipFill>
            <a:blip r:embed="rId4">
              <a:extLst/>
            </a:blip>
            <a:stretch>
              <a:fillRect/>
            </a:stretch>
          </p:blipFill>
          <p:spPr>
            <a:xfrm>
              <a:off x="5198668" y="0"/>
              <a:ext cx="1049733" cy="1049732"/>
            </a:xfrm>
            <a:prstGeom prst="rect">
              <a:avLst/>
            </a:prstGeom>
            <a:ln w="12700" cap="flat">
              <a:noFill/>
              <a:miter lim="400000"/>
            </a:ln>
            <a:effectLst>
              <a:outerShdw sx="100000" sy="100000" kx="0" ky="0" algn="b" rotWithShape="0" blurRad="355600" dist="0" dir="0">
                <a:srgbClr val="000000">
                  <a:alpha val="75000"/>
                </a:srgbClr>
              </a:outerShdw>
            </a:effectLst>
          </p:spPr>
        </p:pic>
        <p:pic>
          <p:nvPicPr>
            <p:cNvPr id="575" name="Citrix_RGB.gif" descr="Citrix_RGB.gif"/>
            <p:cNvPicPr>
              <a:picLocks noChangeAspect="1"/>
            </p:cNvPicPr>
            <p:nvPr/>
          </p:nvPicPr>
          <p:blipFill>
            <a:blip r:embed="rId5">
              <a:extLst/>
            </a:blip>
            <a:stretch>
              <a:fillRect/>
            </a:stretch>
          </p:blipFill>
          <p:spPr>
            <a:xfrm>
              <a:off x="0" y="408520"/>
              <a:ext cx="1554478" cy="609720"/>
            </a:xfrm>
            <a:prstGeom prst="rect">
              <a:avLst/>
            </a:prstGeom>
            <a:ln w="12700" cap="flat">
              <a:noFill/>
              <a:miter lim="400000"/>
            </a:ln>
            <a:effectLst>
              <a:outerShdw sx="100000" sy="100000" kx="0" ky="0" algn="b" rotWithShape="0" blurRad="355600" dist="0" dir="0">
                <a:srgbClr val="000000">
                  <a:alpha val="75000"/>
                </a:srgbClr>
              </a:outerShdw>
            </a:effectLst>
          </p:spPr>
        </p:pic>
        <p:pic>
          <p:nvPicPr>
            <p:cNvPr id="576" name="EN_rgb_WS16_Cert_Blk_2.png" descr="EN_rgb_WS16_Cert_Blk_2.png"/>
            <p:cNvPicPr>
              <a:picLocks noChangeAspect="1"/>
            </p:cNvPicPr>
            <p:nvPr/>
          </p:nvPicPr>
          <p:blipFill>
            <a:blip r:embed="rId6">
              <a:extLst/>
            </a:blip>
            <a:srcRect l="0" t="3473" r="0" b="15275"/>
            <a:stretch>
              <a:fillRect/>
            </a:stretch>
          </p:blipFill>
          <p:spPr>
            <a:xfrm>
              <a:off x="2944043" y="25993"/>
              <a:ext cx="1135460" cy="997556"/>
            </a:xfrm>
            <a:prstGeom prst="rect">
              <a:avLst/>
            </a:prstGeom>
            <a:ln w="12700" cap="flat">
              <a:noFill/>
              <a:miter lim="400000"/>
            </a:ln>
            <a:effectLst>
              <a:outerShdw sx="100000" sy="100000" kx="0" ky="0" algn="b" rotWithShape="0" blurRad="355600" dist="0" dir="0">
                <a:srgbClr val="000000">
                  <a:alpha val="75000"/>
                </a:srgbClr>
              </a:outerShdw>
            </a:effectLst>
          </p:spPr>
        </p:pic>
        <p:pic>
          <p:nvPicPr>
            <p:cNvPr id="577" name="09.png" descr="09.png"/>
            <p:cNvPicPr>
              <a:picLocks noChangeAspect="1"/>
            </p:cNvPicPr>
            <p:nvPr/>
          </p:nvPicPr>
          <p:blipFill>
            <a:blip r:embed="rId7">
              <a:extLst/>
            </a:blip>
            <a:stretch>
              <a:fillRect/>
            </a:stretch>
          </p:blipFill>
          <p:spPr>
            <a:xfrm>
              <a:off x="1600840" y="385776"/>
              <a:ext cx="1409265" cy="655208"/>
            </a:xfrm>
            <a:prstGeom prst="rect">
              <a:avLst/>
            </a:prstGeom>
            <a:ln w="12700" cap="flat">
              <a:noFill/>
              <a:miter lim="400000"/>
            </a:ln>
            <a:effectLst>
              <a:outerShdw sx="100000" sy="100000" kx="0" ky="0" algn="b" rotWithShape="0" blurRad="355600" dist="0" dir="0">
                <a:srgbClr val="000000">
                  <a:alpha val="75000"/>
                </a:srgbClr>
              </a:outerShdw>
            </a:effectLst>
          </p:spPr>
        </p:pic>
      </p:grpSp>
      <p:sp>
        <p:nvSpPr>
          <p:cNvPr id="579" name="Virtualization"/>
          <p:cNvSpPr txBox="1"/>
          <p:nvPr/>
        </p:nvSpPr>
        <p:spPr>
          <a:xfrm>
            <a:off x="1656830" y="3728791"/>
            <a:ext cx="4901792" cy="1117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defRPr sz="7000">
                <a:latin typeface="Gill Sans"/>
                <a:ea typeface="Gill Sans"/>
                <a:cs typeface="Gill Sans"/>
                <a:sym typeface="Gill Sans"/>
              </a:defRPr>
            </a:lvl1pPr>
          </a:lstStyle>
          <a:p>
            <a:pPr/>
            <a:r>
              <a:t>Virtualization</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81" name="multimedia.png" descr="multimedia.png"/>
          <p:cNvPicPr>
            <a:picLocks noChangeAspect="1"/>
          </p:cNvPicPr>
          <p:nvPr/>
        </p:nvPicPr>
        <p:blipFill>
          <a:blip r:embed="rId2">
            <a:extLst/>
          </a:blip>
          <a:srcRect l="222" t="0" r="222" b="0"/>
          <a:stretch>
            <a:fillRect/>
          </a:stretch>
        </p:blipFill>
        <p:spPr>
          <a:xfrm>
            <a:off x="15872327" y="1701998"/>
            <a:ext cx="8617446" cy="10312109"/>
          </a:xfrm>
          <a:prstGeom prst="rect">
            <a:avLst/>
          </a:prstGeom>
          <a:ln w="12700">
            <a:miter lim="400000"/>
          </a:ln>
        </p:spPr>
      </p:pic>
      <p:sp>
        <p:nvSpPr>
          <p:cNvPr id="582" name="QNAP NAS is an all-in-one multimedia center to collect, back up and share multimedia files for a complete entertainment experience"/>
          <p:cNvSpPr txBox="1"/>
          <p:nvPr/>
        </p:nvSpPr>
        <p:spPr>
          <a:xfrm>
            <a:off x="1652477" y="4831863"/>
            <a:ext cx="12530814" cy="185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914400">
              <a:defRPr sz="4000">
                <a:solidFill>
                  <a:srgbClr val="EC6C23"/>
                </a:solidFill>
                <a:latin typeface="Gill Sans Light"/>
                <a:ea typeface="Gill Sans Light"/>
                <a:cs typeface="Gill Sans Light"/>
                <a:sym typeface="Gill Sans Light"/>
              </a:defRPr>
            </a:lvl1pPr>
          </a:lstStyle>
          <a:p>
            <a:pPr/>
            <a:r>
              <a:t>QNAP NAS is an all-in-one multimedia center to collect, back up and share multimedia files for a complete entertainment experience</a:t>
            </a:r>
          </a:p>
        </p:txBody>
      </p:sp>
      <p:sp>
        <p:nvSpPr>
          <p:cNvPr id="583" name="Photo Station, Music Station…"/>
          <p:cNvSpPr txBox="1"/>
          <p:nvPr/>
        </p:nvSpPr>
        <p:spPr>
          <a:xfrm>
            <a:off x="1671781" y="7384970"/>
            <a:ext cx="12123101" cy="285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75965" indent="-375965" algn="l">
              <a:lnSpc>
                <a:spcPct val="120000"/>
              </a:lnSpc>
              <a:buSzPct val="75000"/>
              <a:buChar char="•"/>
              <a:defRPr sz="2700">
                <a:latin typeface="Gill Sans"/>
                <a:ea typeface="Gill Sans"/>
                <a:cs typeface="Gill Sans"/>
                <a:sym typeface="Gill Sans"/>
              </a:defRPr>
            </a:pPr>
            <a:r>
              <a:t>Photo Station, Music Station</a:t>
            </a:r>
          </a:p>
          <a:p>
            <a:pPr marL="375965" indent="-375965" algn="l">
              <a:lnSpc>
                <a:spcPct val="120000"/>
              </a:lnSpc>
              <a:buSzPct val="75000"/>
              <a:buChar char="•"/>
              <a:defRPr sz="2700">
                <a:latin typeface="Gill Sans"/>
                <a:ea typeface="Gill Sans"/>
                <a:cs typeface="Gill Sans"/>
                <a:sym typeface="Gill Sans"/>
              </a:defRPr>
            </a:pPr>
            <a:r>
              <a:t>Media Streaming via DLNA, Apple TV, Chromecast, Plex Server or Roku platform</a:t>
            </a:r>
          </a:p>
          <a:p>
            <a:pPr marL="375965" indent="-375965" algn="l">
              <a:lnSpc>
                <a:spcPct val="120000"/>
              </a:lnSpc>
              <a:buSzPct val="75000"/>
              <a:buChar char="•"/>
              <a:defRPr sz="2700">
                <a:latin typeface="Gill Sans"/>
                <a:ea typeface="Gill Sans"/>
                <a:cs typeface="Gill Sans"/>
                <a:sym typeface="Gill Sans"/>
              </a:defRPr>
            </a:pPr>
            <a:r>
              <a:t>Multi-zone multimedia streaming</a:t>
            </a:r>
          </a:p>
          <a:p>
            <a:pPr marL="375965" indent="-375965" algn="l">
              <a:lnSpc>
                <a:spcPct val="120000"/>
              </a:lnSpc>
              <a:buSzPct val="75000"/>
              <a:buChar char="•"/>
              <a:defRPr sz="2700">
                <a:latin typeface="Gill Sans"/>
                <a:ea typeface="Gill Sans"/>
                <a:cs typeface="Gill Sans"/>
                <a:sym typeface="Gill Sans"/>
              </a:defRPr>
            </a:pPr>
            <a:r>
              <a:t>Media transcoding</a:t>
            </a:r>
          </a:p>
          <a:p>
            <a:pPr marL="375965" indent="-375965" algn="l">
              <a:lnSpc>
                <a:spcPct val="120000"/>
              </a:lnSpc>
              <a:buSzPct val="75000"/>
              <a:buChar char="•"/>
              <a:defRPr sz="2700">
                <a:latin typeface="Gill Sans"/>
                <a:ea typeface="Gill Sans"/>
                <a:cs typeface="Gill Sans"/>
                <a:sym typeface="Gill Sans"/>
              </a:defRPr>
            </a:pPr>
            <a:r>
              <a:t>HDMI connectivity for 1080p/4K video playback</a:t>
            </a:r>
          </a:p>
          <a:p>
            <a:pPr marL="375965" indent="-375965" algn="l">
              <a:lnSpc>
                <a:spcPct val="120000"/>
              </a:lnSpc>
              <a:buSzPct val="75000"/>
              <a:buChar char="•"/>
              <a:defRPr sz="2700">
                <a:latin typeface="Gill Sans"/>
                <a:ea typeface="Gill Sans"/>
                <a:cs typeface="Gill Sans"/>
                <a:sym typeface="Gill Sans"/>
              </a:defRPr>
            </a:pPr>
            <a:r>
              <a:t>OceanKTV - a NAS-based karaoke system</a:t>
            </a:r>
          </a:p>
        </p:txBody>
      </p:sp>
      <p:sp>
        <p:nvSpPr>
          <p:cNvPr id="584" name="Multimedia"/>
          <p:cNvSpPr txBox="1"/>
          <p:nvPr/>
        </p:nvSpPr>
        <p:spPr>
          <a:xfrm>
            <a:off x="1652477" y="3699265"/>
            <a:ext cx="4077470" cy="1117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defRPr sz="7000">
                <a:latin typeface="Gill Sans"/>
                <a:ea typeface="Gill Sans"/>
                <a:cs typeface="Gill Sans"/>
                <a:sym typeface="Gill Sans"/>
              </a:defRPr>
            </a:lvl1pPr>
          </a:lstStyle>
          <a:p>
            <a:pPr/>
            <a:r>
              <a:t>Multimedia</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86" name="qvr.png" descr="qvr.png"/>
          <p:cNvPicPr>
            <a:picLocks noChangeAspect="1"/>
          </p:cNvPicPr>
          <p:nvPr/>
        </p:nvPicPr>
        <p:blipFill>
          <a:blip r:embed="rId2">
            <a:extLst/>
          </a:blip>
          <a:srcRect l="222" t="0" r="222" b="0"/>
          <a:stretch>
            <a:fillRect/>
          </a:stretch>
        </p:blipFill>
        <p:spPr>
          <a:xfrm>
            <a:off x="15859627" y="1701998"/>
            <a:ext cx="8617446" cy="10312109"/>
          </a:xfrm>
          <a:prstGeom prst="rect">
            <a:avLst/>
          </a:prstGeom>
          <a:ln w="12700">
            <a:miter lim="400000"/>
          </a:ln>
        </p:spPr>
      </p:pic>
      <p:sp>
        <p:nvSpPr>
          <p:cNvPr id="587" name="QNAP NAS provides a comprehensive surveillance solution for safeguarding office and home environments with 24/7 security"/>
          <p:cNvSpPr txBox="1"/>
          <p:nvPr/>
        </p:nvSpPr>
        <p:spPr>
          <a:xfrm>
            <a:off x="1638451" y="4846090"/>
            <a:ext cx="12546104" cy="185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914400">
              <a:defRPr sz="4000">
                <a:solidFill>
                  <a:srgbClr val="EC6C23"/>
                </a:solidFill>
                <a:latin typeface="Gill Sans Light"/>
                <a:ea typeface="Gill Sans Light"/>
                <a:cs typeface="Gill Sans Light"/>
                <a:sym typeface="Gill Sans Light"/>
              </a:defRPr>
            </a:lvl1pPr>
          </a:lstStyle>
          <a:p>
            <a:pPr/>
            <a:r>
              <a:t>QNAP NAS provides a comprehensive surveillance solution for safeguarding office and home environments with 24/7 security</a:t>
            </a:r>
          </a:p>
        </p:txBody>
      </p:sp>
      <p:sp>
        <p:nvSpPr>
          <p:cNvPr id="588" name="QVR Pro, a professional network surveillance video management system…"/>
          <p:cNvSpPr txBox="1"/>
          <p:nvPr/>
        </p:nvSpPr>
        <p:spPr>
          <a:xfrm>
            <a:off x="1637534" y="7396310"/>
            <a:ext cx="12547937" cy="285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75965" indent="-375965" algn="l">
              <a:lnSpc>
                <a:spcPct val="120000"/>
              </a:lnSpc>
              <a:buSzPct val="75000"/>
              <a:buChar char="•"/>
              <a:defRPr sz="2700">
                <a:latin typeface="Gill Sans"/>
                <a:ea typeface="Gill Sans"/>
                <a:cs typeface="Gill Sans"/>
                <a:sym typeface="Gill Sans"/>
              </a:defRPr>
            </a:pPr>
            <a:r>
              <a:t>QVR Pro, a professional network surveillance video management system</a:t>
            </a:r>
          </a:p>
          <a:p>
            <a:pPr marL="375965" indent="-375965" algn="l">
              <a:lnSpc>
                <a:spcPct val="120000"/>
              </a:lnSpc>
              <a:buSzPct val="75000"/>
              <a:buChar char="•"/>
              <a:defRPr sz="2700">
                <a:latin typeface="Gill Sans"/>
                <a:ea typeface="Gill Sans"/>
                <a:cs typeface="Gill Sans"/>
                <a:sym typeface="Gill Sans"/>
              </a:defRPr>
            </a:pPr>
            <a:r>
              <a:t>User-friendly management interface</a:t>
            </a:r>
          </a:p>
          <a:p>
            <a:pPr marL="375965" indent="-375965" algn="l">
              <a:lnSpc>
                <a:spcPct val="120000"/>
              </a:lnSpc>
              <a:buSzPct val="75000"/>
              <a:buChar char="•"/>
              <a:defRPr sz="2700">
                <a:latin typeface="Gill Sans"/>
                <a:ea typeface="Gill Sans"/>
                <a:cs typeface="Gill Sans"/>
                <a:sym typeface="Gill Sans"/>
              </a:defRPr>
            </a:pPr>
            <a:r>
              <a:t>Real-time monitoring, video &amp; audio recording and playback</a:t>
            </a:r>
          </a:p>
          <a:p>
            <a:pPr marL="375965" indent="-375965" algn="l">
              <a:lnSpc>
                <a:spcPct val="120000"/>
              </a:lnSpc>
              <a:buSzPct val="75000"/>
              <a:buChar char="•"/>
              <a:defRPr sz="2700">
                <a:latin typeface="Gill Sans"/>
                <a:ea typeface="Gill Sans"/>
                <a:cs typeface="Gill Sans"/>
                <a:sym typeface="Gill Sans"/>
              </a:defRPr>
            </a:pPr>
            <a:r>
              <a:t>Over 5,000 compatible IP camera models</a:t>
            </a:r>
          </a:p>
          <a:p>
            <a:pPr marL="375965" indent="-375965" algn="l">
              <a:lnSpc>
                <a:spcPct val="120000"/>
              </a:lnSpc>
              <a:buSzPct val="75000"/>
              <a:buChar char="•"/>
              <a:defRPr sz="2700">
                <a:latin typeface="Gill Sans"/>
                <a:ea typeface="Gill Sans"/>
                <a:cs typeface="Gill Sans"/>
                <a:sym typeface="Gill Sans"/>
              </a:defRPr>
            </a:pPr>
            <a:r>
              <a:t>Expandable IP camera channel licenses</a:t>
            </a:r>
          </a:p>
          <a:p>
            <a:pPr marL="375965" indent="-375965" algn="l">
              <a:lnSpc>
                <a:spcPct val="120000"/>
              </a:lnSpc>
              <a:buSzPct val="75000"/>
              <a:buChar char="•"/>
              <a:defRPr sz="2700">
                <a:latin typeface="Gill Sans"/>
                <a:ea typeface="Gill Sans"/>
                <a:cs typeface="Gill Sans"/>
                <a:sym typeface="Gill Sans"/>
              </a:defRPr>
            </a:pPr>
            <a:r>
              <a:t>Milestone IP surveillance platform</a:t>
            </a:r>
          </a:p>
        </p:txBody>
      </p:sp>
      <p:sp>
        <p:nvSpPr>
          <p:cNvPr id="589" name="Surveillance"/>
          <p:cNvSpPr txBox="1"/>
          <p:nvPr/>
        </p:nvSpPr>
        <p:spPr>
          <a:xfrm>
            <a:off x="1631200" y="3716633"/>
            <a:ext cx="4365700" cy="1117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defRPr sz="7000">
                <a:latin typeface="Gill Sans"/>
                <a:ea typeface="Gill Sans"/>
                <a:cs typeface="Gill Sans"/>
                <a:sym typeface="Gill Sans"/>
              </a:defRPr>
            </a:lvl1pPr>
          </a:lstStyle>
          <a:p>
            <a:pPr/>
            <a:r>
              <a:t>Surveillance</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91" name="QIoT.png" descr="QIoT.png"/>
          <p:cNvPicPr>
            <a:picLocks noChangeAspect="1"/>
          </p:cNvPicPr>
          <p:nvPr/>
        </p:nvPicPr>
        <p:blipFill>
          <a:blip r:embed="rId2">
            <a:extLst/>
          </a:blip>
          <a:srcRect l="222" t="0" r="222" b="0"/>
          <a:stretch>
            <a:fillRect/>
          </a:stretch>
        </p:blipFill>
        <p:spPr>
          <a:xfrm>
            <a:off x="15872327" y="1701998"/>
            <a:ext cx="8617446" cy="10312109"/>
          </a:xfrm>
          <a:prstGeom prst="rect">
            <a:avLst/>
          </a:prstGeom>
          <a:ln w="12700">
            <a:miter lim="400000"/>
          </a:ln>
        </p:spPr>
      </p:pic>
      <p:sp>
        <p:nvSpPr>
          <p:cNvPr id="592" name="QIoT Suite Lite: QNAP’s private IoT cloud platform for microservices-based architectural patterns as applied to IoT systems"/>
          <p:cNvSpPr txBox="1"/>
          <p:nvPr/>
        </p:nvSpPr>
        <p:spPr>
          <a:xfrm>
            <a:off x="1650494" y="4849362"/>
            <a:ext cx="12560268" cy="185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914400">
              <a:defRPr sz="4000">
                <a:solidFill>
                  <a:srgbClr val="EC6C23"/>
                </a:solidFill>
                <a:latin typeface="Gill Sans Light"/>
                <a:ea typeface="Gill Sans Light"/>
                <a:cs typeface="Gill Sans Light"/>
                <a:sym typeface="Gill Sans Light"/>
              </a:defRPr>
            </a:lvl1pPr>
          </a:lstStyle>
          <a:p>
            <a:pPr/>
            <a:r>
              <a:t>QIoT Suite Lite: QNAP’s private IoT cloud platform for microservices-based architectural patterns as applied to IoT systems</a:t>
            </a:r>
          </a:p>
        </p:txBody>
      </p:sp>
      <p:sp>
        <p:nvSpPr>
          <p:cNvPr id="593" name="QNAP NAS with large storage capacity…"/>
          <p:cNvSpPr txBox="1"/>
          <p:nvPr/>
        </p:nvSpPr>
        <p:spPr>
          <a:xfrm>
            <a:off x="1661076" y="7386440"/>
            <a:ext cx="12121649" cy="285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75965" indent="-375965" algn="l">
              <a:lnSpc>
                <a:spcPct val="120000"/>
              </a:lnSpc>
              <a:buSzPct val="75000"/>
              <a:buChar char="•"/>
              <a:defRPr sz="2700">
                <a:latin typeface="Gill Sans"/>
                <a:ea typeface="Gill Sans"/>
                <a:cs typeface="Gill Sans"/>
                <a:sym typeface="Gill Sans"/>
              </a:defRPr>
            </a:pPr>
            <a:r>
              <a:t>QNAP NAS with large storage capacity</a:t>
            </a:r>
          </a:p>
          <a:p>
            <a:pPr marL="375965" indent="-375965" algn="l">
              <a:lnSpc>
                <a:spcPct val="120000"/>
              </a:lnSpc>
              <a:buSzPct val="75000"/>
              <a:buChar char="•"/>
              <a:defRPr sz="2700">
                <a:latin typeface="Gill Sans"/>
                <a:ea typeface="Gill Sans"/>
                <a:cs typeface="Gill Sans"/>
                <a:sym typeface="Gill Sans"/>
              </a:defRPr>
            </a:pPr>
            <a:r>
              <a:t>Well-rounded security</a:t>
            </a:r>
          </a:p>
          <a:p>
            <a:pPr marL="375965" indent="-375965" algn="l">
              <a:lnSpc>
                <a:spcPct val="120000"/>
              </a:lnSpc>
              <a:buSzPct val="75000"/>
              <a:buChar char="•"/>
              <a:defRPr sz="2700">
                <a:latin typeface="Gill Sans"/>
                <a:ea typeface="Gill Sans"/>
                <a:cs typeface="Gill Sans"/>
                <a:sym typeface="Gill Sans"/>
              </a:defRPr>
            </a:pPr>
            <a:r>
              <a:t>Protocols for IoT (MQTT, MQTTS, HTTP, HTTPS, CoAP)</a:t>
            </a:r>
          </a:p>
          <a:p>
            <a:pPr marL="375965" indent="-375965" algn="l">
              <a:lnSpc>
                <a:spcPct val="120000"/>
              </a:lnSpc>
              <a:buSzPct val="75000"/>
              <a:buChar char="•"/>
              <a:defRPr sz="2700">
                <a:latin typeface="Gill Sans"/>
                <a:ea typeface="Gill Sans"/>
                <a:cs typeface="Gill Sans"/>
                <a:sym typeface="Gill Sans"/>
              </a:defRPr>
            </a:pPr>
            <a:r>
              <a:t>Shorter design lifecycle</a:t>
            </a:r>
          </a:p>
          <a:p>
            <a:pPr marL="375965" indent="-375965" algn="l">
              <a:lnSpc>
                <a:spcPct val="120000"/>
              </a:lnSpc>
              <a:buSzPct val="75000"/>
              <a:buChar char="•"/>
              <a:defRPr sz="2700">
                <a:latin typeface="Gill Sans"/>
                <a:ea typeface="Gill Sans"/>
                <a:cs typeface="Gill Sans"/>
                <a:sym typeface="Gill Sans"/>
              </a:defRPr>
            </a:pPr>
            <a:r>
              <a:t>Scalability for micro services</a:t>
            </a:r>
          </a:p>
          <a:p>
            <a:pPr marL="375965" indent="-375965" algn="l">
              <a:lnSpc>
                <a:spcPct val="120000"/>
              </a:lnSpc>
              <a:buSzPct val="75000"/>
              <a:buChar char="•"/>
              <a:defRPr sz="2700">
                <a:latin typeface="Gill Sans"/>
                <a:ea typeface="Gill Sans"/>
                <a:cs typeface="Gill Sans"/>
                <a:sym typeface="Gill Sans"/>
              </a:defRPr>
            </a:pPr>
            <a:r>
              <a:t>Integrated with public clouds</a:t>
            </a:r>
          </a:p>
        </p:txBody>
      </p:sp>
      <p:sp>
        <p:nvSpPr>
          <p:cNvPr id="594" name="QIoT"/>
          <p:cNvSpPr txBox="1"/>
          <p:nvPr/>
        </p:nvSpPr>
        <p:spPr>
          <a:xfrm>
            <a:off x="1673056" y="3715595"/>
            <a:ext cx="2095886" cy="1117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defRPr sz="7000">
                <a:latin typeface="Gill Sans"/>
                <a:ea typeface="Gill Sans"/>
                <a:cs typeface="Gill Sans"/>
                <a:sym typeface="Gill Sans"/>
              </a:defRPr>
            </a:lvl1pPr>
          </a:lstStyle>
          <a:p>
            <a:pPr/>
            <a:r>
              <a:t>QIoT</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96" name="mobile-2.png" descr="mobile-2.png"/>
          <p:cNvPicPr>
            <a:picLocks noChangeAspect="1"/>
          </p:cNvPicPr>
          <p:nvPr/>
        </p:nvPicPr>
        <p:blipFill>
          <a:blip r:embed="rId2">
            <a:extLst/>
          </a:blip>
          <a:srcRect l="222" t="0" r="222" b="0"/>
          <a:stretch>
            <a:fillRect/>
          </a:stretch>
        </p:blipFill>
        <p:spPr>
          <a:xfrm>
            <a:off x="15872327" y="1701998"/>
            <a:ext cx="8617446" cy="10312109"/>
          </a:xfrm>
          <a:prstGeom prst="rect">
            <a:avLst/>
          </a:prstGeom>
          <a:ln w="12700">
            <a:miter lim="400000"/>
          </a:ln>
        </p:spPr>
      </p:pic>
      <p:sp>
        <p:nvSpPr>
          <p:cNvPr id="597" name="QNAP provides numerous apps for iOS, Android, and Windows-based mobile devices to increase the flexibility, manageability and accessibility of QNAP NAS services"/>
          <p:cNvSpPr txBox="1"/>
          <p:nvPr/>
        </p:nvSpPr>
        <p:spPr>
          <a:xfrm>
            <a:off x="1625840" y="4841578"/>
            <a:ext cx="12519592" cy="185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914400">
              <a:defRPr sz="4000">
                <a:solidFill>
                  <a:srgbClr val="EC6C23"/>
                </a:solidFill>
                <a:latin typeface="Gill Sans Light"/>
                <a:ea typeface="Gill Sans Light"/>
                <a:cs typeface="Gill Sans Light"/>
                <a:sym typeface="Gill Sans Light"/>
              </a:defRPr>
            </a:lvl1pPr>
          </a:lstStyle>
          <a:p>
            <a:pPr/>
            <a:r>
              <a:t>QNAP provides numerous apps for iOS, Android, and Windows-based mobile devices to increase the flexibility, manageability and accessibility of QNAP NAS services</a:t>
            </a:r>
          </a:p>
        </p:txBody>
      </p:sp>
      <p:sp>
        <p:nvSpPr>
          <p:cNvPr id="598" name="Qsync"/>
          <p:cNvSpPr txBox="1"/>
          <p:nvPr/>
        </p:nvSpPr>
        <p:spPr>
          <a:xfrm>
            <a:off x="3206606" y="10837669"/>
            <a:ext cx="1785194" cy="39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914400">
              <a:lnSpc>
                <a:spcPct val="80000"/>
              </a:lnSpc>
              <a:defRPr sz="2000">
                <a:latin typeface="Gill Sans Light"/>
                <a:ea typeface="Gill Sans Light"/>
                <a:cs typeface="Gill Sans Light"/>
                <a:sym typeface="Gill Sans Light"/>
              </a:defRPr>
            </a:lvl1pPr>
          </a:lstStyle>
          <a:p>
            <a:pPr/>
            <a:r>
              <a:t>Qsync</a:t>
            </a:r>
          </a:p>
        </p:txBody>
      </p:sp>
      <p:pic>
        <p:nvPicPr>
          <p:cNvPr id="599" name="15_1.png" descr="15_1.png"/>
          <p:cNvPicPr>
            <a:picLocks noChangeAspect="1"/>
          </p:cNvPicPr>
          <p:nvPr/>
        </p:nvPicPr>
        <p:blipFill>
          <a:blip r:embed="rId3">
            <a:extLst/>
          </a:blip>
          <a:stretch>
            <a:fillRect/>
          </a:stretch>
        </p:blipFill>
        <p:spPr>
          <a:xfrm>
            <a:off x="3416725" y="9398781"/>
            <a:ext cx="1270001" cy="1270001"/>
          </a:xfrm>
          <a:prstGeom prst="rect">
            <a:avLst/>
          </a:prstGeom>
          <a:ln w="12700">
            <a:miter lim="400000"/>
          </a:ln>
          <a:effectLst>
            <a:outerShdw sx="100000" sy="100000" kx="0" ky="0" algn="b" rotWithShape="0" blurRad="355600" dist="0" dir="0">
              <a:srgbClr val="000000">
                <a:alpha val="75000"/>
              </a:srgbClr>
            </a:outerShdw>
          </a:effectLst>
        </p:spPr>
      </p:pic>
      <p:pic>
        <p:nvPicPr>
          <p:cNvPr id="600" name="Qfile_512_無陰影.png" descr="Qfile_512_無陰影.png"/>
          <p:cNvPicPr>
            <a:picLocks noChangeAspect="1"/>
          </p:cNvPicPr>
          <p:nvPr/>
        </p:nvPicPr>
        <p:blipFill>
          <a:blip r:embed="rId4">
            <a:extLst/>
          </a:blip>
          <a:stretch>
            <a:fillRect/>
          </a:stretch>
        </p:blipFill>
        <p:spPr>
          <a:xfrm>
            <a:off x="1628432" y="7389306"/>
            <a:ext cx="1273913" cy="1273877"/>
          </a:xfrm>
          <a:prstGeom prst="rect">
            <a:avLst/>
          </a:prstGeom>
          <a:ln w="12700">
            <a:miter lim="400000"/>
          </a:ln>
          <a:effectLst>
            <a:outerShdw sx="100000" sy="100000" kx="0" ky="0" algn="b" rotWithShape="0" blurRad="355600" dist="0" dir="0">
              <a:srgbClr val="000000">
                <a:alpha val="75000"/>
              </a:srgbClr>
            </a:outerShdw>
          </a:effectLst>
        </p:spPr>
      </p:pic>
      <p:sp>
        <p:nvSpPr>
          <p:cNvPr id="601" name="Qfile"/>
          <p:cNvSpPr txBox="1"/>
          <p:nvPr/>
        </p:nvSpPr>
        <p:spPr>
          <a:xfrm>
            <a:off x="1693930" y="8832146"/>
            <a:ext cx="1142917" cy="39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914400">
              <a:lnSpc>
                <a:spcPct val="80000"/>
              </a:lnSpc>
              <a:defRPr sz="2000">
                <a:latin typeface="Gill Sans Light"/>
                <a:ea typeface="Gill Sans Light"/>
                <a:cs typeface="Gill Sans Light"/>
                <a:sym typeface="Gill Sans Light"/>
              </a:defRPr>
            </a:lvl1pPr>
          </a:lstStyle>
          <a:p>
            <a:pPr/>
            <a:r>
              <a:t>Qfile</a:t>
            </a:r>
          </a:p>
        </p:txBody>
      </p:sp>
      <p:pic>
        <p:nvPicPr>
          <p:cNvPr id="602" name="Qmanager_250_無陰影.png" descr="Qmanager_250_無陰影.png"/>
          <p:cNvPicPr>
            <a:picLocks noChangeAspect="1"/>
          </p:cNvPicPr>
          <p:nvPr/>
        </p:nvPicPr>
        <p:blipFill>
          <a:blip r:embed="rId5">
            <a:extLst/>
          </a:blip>
          <a:stretch>
            <a:fillRect/>
          </a:stretch>
        </p:blipFill>
        <p:spPr>
          <a:xfrm>
            <a:off x="3407195" y="7389306"/>
            <a:ext cx="1273913" cy="1273878"/>
          </a:xfrm>
          <a:prstGeom prst="rect">
            <a:avLst/>
          </a:prstGeom>
          <a:ln w="12700">
            <a:miter lim="400000"/>
          </a:ln>
          <a:effectLst>
            <a:outerShdw sx="100000" sy="100000" kx="0" ky="0" algn="b" rotWithShape="0" blurRad="355600" dist="0" dir="0">
              <a:srgbClr val="000000">
                <a:alpha val="75000"/>
              </a:srgbClr>
            </a:outerShdw>
          </a:effectLst>
        </p:spPr>
      </p:pic>
      <p:sp>
        <p:nvSpPr>
          <p:cNvPr id="603" name="Qmanager"/>
          <p:cNvSpPr txBox="1"/>
          <p:nvPr/>
        </p:nvSpPr>
        <p:spPr>
          <a:xfrm>
            <a:off x="3151555" y="8832146"/>
            <a:ext cx="1785195" cy="39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914400">
              <a:lnSpc>
                <a:spcPct val="80000"/>
              </a:lnSpc>
              <a:defRPr sz="2000">
                <a:latin typeface="Gill Sans Light"/>
                <a:ea typeface="Gill Sans Light"/>
                <a:cs typeface="Gill Sans Light"/>
                <a:sym typeface="Gill Sans Light"/>
              </a:defRPr>
            </a:lvl1pPr>
          </a:lstStyle>
          <a:p>
            <a:pPr/>
            <a:r>
              <a:t>Qmanager</a:t>
            </a:r>
          </a:p>
        </p:txBody>
      </p:sp>
      <p:pic>
        <p:nvPicPr>
          <p:cNvPr id="604" name="Qmusic_200_無陰影.png" descr="Qmusic_200_無陰影.png"/>
          <p:cNvPicPr>
            <a:picLocks noChangeAspect="1"/>
          </p:cNvPicPr>
          <p:nvPr/>
        </p:nvPicPr>
        <p:blipFill>
          <a:blip r:embed="rId6">
            <a:extLst/>
          </a:blip>
          <a:stretch>
            <a:fillRect/>
          </a:stretch>
        </p:blipFill>
        <p:spPr>
          <a:xfrm>
            <a:off x="5185959" y="7389306"/>
            <a:ext cx="1273913" cy="1273878"/>
          </a:xfrm>
          <a:prstGeom prst="rect">
            <a:avLst/>
          </a:prstGeom>
          <a:ln w="12700">
            <a:miter lim="400000"/>
          </a:ln>
          <a:effectLst>
            <a:outerShdw sx="100000" sy="100000" kx="0" ky="0" algn="b" rotWithShape="0" blurRad="355600" dist="0" dir="0">
              <a:srgbClr val="000000">
                <a:alpha val="75000"/>
              </a:srgbClr>
            </a:outerShdw>
          </a:effectLst>
        </p:spPr>
      </p:pic>
      <p:sp>
        <p:nvSpPr>
          <p:cNvPr id="605" name="Qmusic"/>
          <p:cNvSpPr txBox="1"/>
          <p:nvPr/>
        </p:nvSpPr>
        <p:spPr>
          <a:xfrm>
            <a:off x="4930319" y="8832146"/>
            <a:ext cx="1785193" cy="39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914400">
              <a:lnSpc>
                <a:spcPct val="80000"/>
              </a:lnSpc>
              <a:defRPr sz="2000">
                <a:latin typeface="Gill Sans Light"/>
                <a:ea typeface="Gill Sans Light"/>
                <a:cs typeface="Gill Sans Light"/>
                <a:sym typeface="Gill Sans Light"/>
              </a:defRPr>
            </a:lvl1pPr>
          </a:lstStyle>
          <a:p>
            <a:pPr/>
            <a:r>
              <a:t>Qmusic</a:t>
            </a:r>
          </a:p>
        </p:txBody>
      </p:sp>
      <p:pic>
        <p:nvPicPr>
          <p:cNvPr id="606" name="Qphoto_512.png" descr="Qphoto_512.png"/>
          <p:cNvPicPr>
            <a:picLocks noChangeAspect="1"/>
          </p:cNvPicPr>
          <p:nvPr/>
        </p:nvPicPr>
        <p:blipFill>
          <a:blip r:embed="rId7">
            <a:extLst/>
          </a:blip>
          <a:stretch>
            <a:fillRect/>
          </a:stretch>
        </p:blipFill>
        <p:spPr>
          <a:xfrm>
            <a:off x="6964722" y="7389306"/>
            <a:ext cx="1273913" cy="1273878"/>
          </a:xfrm>
          <a:prstGeom prst="rect">
            <a:avLst/>
          </a:prstGeom>
          <a:ln w="12700">
            <a:miter lim="400000"/>
          </a:ln>
          <a:effectLst>
            <a:outerShdw sx="100000" sy="100000" kx="0" ky="0" algn="b" rotWithShape="0" blurRad="355600" dist="0" dir="0">
              <a:srgbClr val="000000">
                <a:alpha val="75000"/>
              </a:srgbClr>
            </a:outerShdw>
          </a:effectLst>
        </p:spPr>
      </p:pic>
      <p:sp>
        <p:nvSpPr>
          <p:cNvPr id="607" name="Qphoto"/>
          <p:cNvSpPr txBox="1"/>
          <p:nvPr/>
        </p:nvSpPr>
        <p:spPr>
          <a:xfrm>
            <a:off x="6729605" y="8832146"/>
            <a:ext cx="1785196" cy="39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914400">
              <a:lnSpc>
                <a:spcPct val="80000"/>
              </a:lnSpc>
              <a:defRPr sz="2000">
                <a:latin typeface="Gill Sans Light"/>
                <a:ea typeface="Gill Sans Light"/>
                <a:cs typeface="Gill Sans Light"/>
                <a:sym typeface="Gill Sans Light"/>
              </a:defRPr>
            </a:lvl1pPr>
          </a:lstStyle>
          <a:p>
            <a:pPr/>
            <a:r>
              <a:t>Qphoto</a:t>
            </a:r>
          </a:p>
        </p:txBody>
      </p:sp>
      <p:pic>
        <p:nvPicPr>
          <p:cNvPr id="608" name="Mobile_Qvideo_w1024.png" descr="Mobile_Qvideo_w1024.png"/>
          <p:cNvPicPr>
            <a:picLocks noChangeAspect="1"/>
          </p:cNvPicPr>
          <p:nvPr/>
        </p:nvPicPr>
        <p:blipFill>
          <a:blip r:embed="rId8">
            <a:extLst/>
          </a:blip>
          <a:stretch>
            <a:fillRect/>
          </a:stretch>
        </p:blipFill>
        <p:spPr>
          <a:xfrm>
            <a:off x="1636005" y="9394828"/>
            <a:ext cx="1273913" cy="1273878"/>
          </a:xfrm>
          <a:prstGeom prst="rect">
            <a:avLst/>
          </a:prstGeom>
          <a:ln w="12700">
            <a:miter lim="400000"/>
          </a:ln>
          <a:effectLst>
            <a:outerShdw sx="100000" sy="100000" kx="0" ky="0" algn="b" rotWithShape="0" blurRad="355600" dist="0" dir="0">
              <a:srgbClr val="000000">
                <a:alpha val="75000"/>
              </a:srgbClr>
            </a:outerShdw>
          </a:effectLst>
        </p:spPr>
      </p:pic>
      <p:sp>
        <p:nvSpPr>
          <p:cNvPr id="609" name="Qvideo"/>
          <p:cNvSpPr txBox="1"/>
          <p:nvPr/>
        </p:nvSpPr>
        <p:spPr>
          <a:xfrm>
            <a:off x="1421413" y="10837669"/>
            <a:ext cx="1785194" cy="39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914400">
              <a:lnSpc>
                <a:spcPct val="80000"/>
              </a:lnSpc>
              <a:defRPr sz="2000">
                <a:latin typeface="Gill Sans Light"/>
                <a:ea typeface="Gill Sans Light"/>
                <a:cs typeface="Gill Sans Light"/>
                <a:sym typeface="Gill Sans Light"/>
              </a:defRPr>
            </a:lvl1pPr>
          </a:lstStyle>
          <a:p>
            <a:pPr/>
            <a:r>
              <a:t>Qvideo</a:t>
            </a:r>
          </a:p>
        </p:txBody>
      </p:sp>
      <p:pic>
        <p:nvPicPr>
          <p:cNvPr id="610" name="16_1.png" descr="16_1.png"/>
          <p:cNvPicPr>
            <a:picLocks noChangeAspect="1"/>
          </p:cNvPicPr>
          <p:nvPr/>
        </p:nvPicPr>
        <p:blipFill>
          <a:blip r:embed="rId9">
            <a:extLst/>
          </a:blip>
          <a:stretch>
            <a:fillRect/>
          </a:stretch>
        </p:blipFill>
        <p:spPr>
          <a:xfrm>
            <a:off x="5166585" y="9394812"/>
            <a:ext cx="1273913" cy="1273913"/>
          </a:xfrm>
          <a:prstGeom prst="rect">
            <a:avLst/>
          </a:prstGeom>
          <a:ln w="12700">
            <a:miter lim="400000"/>
          </a:ln>
          <a:effectLst>
            <a:outerShdw sx="100000" sy="100000" kx="0" ky="0" algn="b" rotWithShape="0" blurRad="355600" dist="0" dir="0">
              <a:srgbClr val="000000">
                <a:alpha val="75000"/>
              </a:srgbClr>
            </a:outerShdw>
          </a:effectLst>
        </p:spPr>
      </p:pic>
      <p:sp>
        <p:nvSpPr>
          <p:cNvPr id="611" name="Qsirch"/>
          <p:cNvSpPr txBox="1"/>
          <p:nvPr/>
        </p:nvSpPr>
        <p:spPr>
          <a:xfrm>
            <a:off x="4931468" y="10837670"/>
            <a:ext cx="1785196" cy="39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914400">
              <a:lnSpc>
                <a:spcPct val="80000"/>
              </a:lnSpc>
              <a:defRPr sz="2000">
                <a:latin typeface="Gill Sans Light"/>
                <a:ea typeface="Gill Sans Light"/>
                <a:cs typeface="Gill Sans Light"/>
                <a:sym typeface="Gill Sans Light"/>
              </a:defRPr>
            </a:lvl1pPr>
          </a:lstStyle>
          <a:p>
            <a:pPr/>
            <a:r>
              <a:t>Qsirch</a:t>
            </a:r>
          </a:p>
        </p:txBody>
      </p:sp>
      <p:pic>
        <p:nvPicPr>
          <p:cNvPr id="612" name="12_1.png" descr="12_1.png"/>
          <p:cNvPicPr>
            <a:picLocks noChangeAspect="1"/>
          </p:cNvPicPr>
          <p:nvPr/>
        </p:nvPicPr>
        <p:blipFill>
          <a:blip r:embed="rId10">
            <a:extLst/>
          </a:blip>
          <a:stretch>
            <a:fillRect/>
          </a:stretch>
        </p:blipFill>
        <p:spPr>
          <a:xfrm>
            <a:off x="6945349" y="9394811"/>
            <a:ext cx="1273913" cy="1273913"/>
          </a:xfrm>
          <a:prstGeom prst="rect">
            <a:avLst/>
          </a:prstGeom>
          <a:ln w="12700">
            <a:miter lim="400000"/>
          </a:ln>
          <a:effectLst>
            <a:outerShdw sx="100000" sy="100000" kx="0" ky="0" algn="b" rotWithShape="0" blurRad="355600" dist="0" dir="0">
              <a:srgbClr val="000000">
                <a:alpha val="75000"/>
              </a:srgbClr>
            </a:outerShdw>
          </a:effectLst>
        </p:spPr>
      </p:pic>
      <p:sp>
        <p:nvSpPr>
          <p:cNvPr id="613" name="QmailClient"/>
          <p:cNvSpPr txBox="1"/>
          <p:nvPr/>
        </p:nvSpPr>
        <p:spPr>
          <a:xfrm>
            <a:off x="6730756" y="10837670"/>
            <a:ext cx="1785195" cy="39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914400">
              <a:lnSpc>
                <a:spcPct val="80000"/>
              </a:lnSpc>
              <a:defRPr sz="2000">
                <a:latin typeface="Gill Sans Light"/>
                <a:ea typeface="Gill Sans Light"/>
                <a:cs typeface="Gill Sans Light"/>
                <a:sym typeface="Gill Sans Light"/>
              </a:defRPr>
            </a:lvl1pPr>
          </a:lstStyle>
          <a:p>
            <a:pPr/>
            <a:r>
              <a:t>QmailClient</a:t>
            </a:r>
          </a:p>
        </p:txBody>
      </p:sp>
      <p:sp>
        <p:nvSpPr>
          <p:cNvPr id="614" name="QNAP Mobile Apps"/>
          <p:cNvSpPr txBox="1"/>
          <p:nvPr/>
        </p:nvSpPr>
        <p:spPr>
          <a:xfrm>
            <a:off x="1634695" y="3743634"/>
            <a:ext cx="7507152" cy="1117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defRPr sz="7000">
                <a:latin typeface="Gill Sans"/>
                <a:ea typeface="Gill Sans"/>
                <a:cs typeface="Gill Sans"/>
                <a:sym typeface="Gill Sans"/>
              </a:defRPr>
            </a:lvl1pPr>
          </a:lstStyle>
          <a:p>
            <a:pPr/>
            <a:r>
              <a:t>QNAP Mobile Apps </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16" name="utility.png" descr="utility.png"/>
          <p:cNvPicPr>
            <a:picLocks noChangeAspect="1"/>
          </p:cNvPicPr>
          <p:nvPr/>
        </p:nvPicPr>
        <p:blipFill>
          <a:blip r:embed="rId2">
            <a:extLst/>
          </a:blip>
          <a:srcRect l="222" t="0" r="222" b="0"/>
          <a:stretch>
            <a:fillRect/>
          </a:stretch>
        </p:blipFill>
        <p:spPr>
          <a:xfrm>
            <a:off x="15872327" y="1701998"/>
            <a:ext cx="8617446" cy="10312109"/>
          </a:xfrm>
          <a:prstGeom prst="rect">
            <a:avLst/>
          </a:prstGeom>
          <a:ln w="12700">
            <a:miter lim="400000"/>
          </a:ln>
        </p:spPr>
      </p:pic>
      <p:sp>
        <p:nvSpPr>
          <p:cNvPr id="617" name="QNAP provides a range of specialized utilities to bring out the best of QNAP NAS"/>
          <p:cNvSpPr txBox="1"/>
          <p:nvPr/>
        </p:nvSpPr>
        <p:spPr>
          <a:xfrm>
            <a:off x="1655379" y="5425604"/>
            <a:ext cx="12537820" cy="127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914400">
              <a:defRPr sz="4000">
                <a:solidFill>
                  <a:srgbClr val="EC6C23"/>
                </a:solidFill>
                <a:latin typeface="Gill Sans Light"/>
                <a:ea typeface="Gill Sans Light"/>
                <a:cs typeface="Gill Sans Light"/>
                <a:sym typeface="Gill Sans Light"/>
              </a:defRPr>
            </a:lvl1pPr>
          </a:lstStyle>
          <a:p>
            <a:pPr/>
            <a:r>
              <a:t>QNAP provides a range of specialized utilities to bring out the best of QNAP NAS</a:t>
            </a:r>
          </a:p>
        </p:txBody>
      </p:sp>
      <p:sp>
        <p:nvSpPr>
          <p:cNvPr id="618" name="Qfinder Pro"/>
          <p:cNvSpPr txBox="1"/>
          <p:nvPr/>
        </p:nvSpPr>
        <p:spPr>
          <a:xfrm>
            <a:off x="1639035" y="8882254"/>
            <a:ext cx="1905001" cy="3825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000">
                <a:latin typeface="Gill Sans Light"/>
                <a:ea typeface="Gill Sans Light"/>
                <a:cs typeface="Gill Sans Light"/>
                <a:sym typeface="Gill Sans Light"/>
              </a:defRPr>
            </a:lvl1pPr>
          </a:lstStyle>
          <a:p>
            <a:pPr/>
            <a:r>
              <a:t>Qfinder Pro</a:t>
            </a:r>
          </a:p>
        </p:txBody>
      </p:sp>
      <p:sp>
        <p:nvSpPr>
          <p:cNvPr id="619" name="myQNAPcloud Connect"/>
          <p:cNvSpPr txBox="1"/>
          <p:nvPr/>
        </p:nvSpPr>
        <p:spPr>
          <a:xfrm>
            <a:off x="3620980" y="8882254"/>
            <a:ext cx="1902560" cy="6406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000">
                <a:latin typeface="Gill Sans Light"/>
                <a:ea typeface="Gill Sans Light"/>
                <a:cs typeface="Gill Sans Light"/>
                <a:sym typeface="Gill Sans Light"/>
              </a:defRPr>
            </a:lvl1pPr>
          </a:lstStyle>
          <a:p>
            <a:pPr/>
            <a:r>
              <a:t>myQNAPcloud Connect</a:t>
            </a:r>
          </a:p>
        </p:txBody>
      </p:sp>
      <p:sp>
        <p:nvSpPr>
          <p:cNvPr id="620" name="Qsync"/>
          <p:cNvSpPr txBox="1"/>
          <p:nvPr/>
        </p:nvSpPr>
        <p:spPr>
          <a:xfrm>
            <a:off x="5642046" y="8882254"/>
            <a:ext cx="1905001" cy="3825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000">
                <a:latin typeface="Gill Sans Light"/>
                <a:ea typeface="Gill Sans Light"/>
                <a:cs typeface="Gill Sans Light"/>
                <a:sym typeface="Gill Sans Light"/>
              </a:defRPr>
            </a:lvl1pPr>
          </a:lstStyle>
          <a:p>
            <a:pPr/>
            <a:r>
              <a:t>Qsync</a:t>
            </a:r>
          </a:p>
        </p:txBody>
      </p:sp>
      <p:sp>
        <p:nvSpPr>
          <p:cNvPr id="621" name="NetBak Replicator"/>
          <p:cNvSpPr txBox="1"/>
          <p:nvPr/>
        </p:nvSpPr>
        <p:spPr>
          <a:xfrm>
            <a:off x="7581208" y="8882254"/>
            <a:ext cx="1905001" cy="7576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000">
                <a:latin typeface="Gill Sans Light"/>
                <a:ea typeface="Gill Sans Light"/>
                <a:cs typeface="Gill Sans Light"/>
                <a:sym typeface="Gill Sans Light"/>
              </a:defRPr>
            </a:lvl1pPr>
          </a:lstStyle>
          <a:p>
            <a:pPr/>
            <a:r>
              <a:t>NetBak Replicator</a:t>
            </a:r>
          </a:p>
        </p:txBody>
      </p:sp>
      <p:sp>
        <p:nvSpPr>
          <p:cNvPr id="622" name="vSphere (Web) Client plug-in"/>
          <p:cNvSpPr txBox="1"/>
          <p:nvPr/>
        </p:nvSpPr>
        <p:spPr>
          <a:xfrm>
            <a:off x="1645781" y="11053187"/>
            <a:ext cx="1905001" cy="6939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000">
                <a:latin typeface="Gill Sans Light"/>
                <a:ea typeface="Gill Sans Light"/>
                <a:cs typeface="Gill Sans Light"/>
                <a:sym typeface="Gill Sans Light"/>
              </a:defRPr>
            </a:lvl1pPr>
          </a:lstStyle>
          <a:p>
            <a:pPr/>
            <a:r>
              <a:t>vSphere (Web) Client plug-in</a:t>
            </a:r>
          </a:p>
        </p:txBody>
      </p:sp>
      <p:pic>
        <p:nvPicPr>
          <p:cNvPr id="623" name="myQNAPcloud_256.png" descr="myQNAPcloud_256.png"/>
          <p:cNvPicPr>
            <a:picLocks noChangeAspect="1"/>
          </p:cNvPicPr>
          <p:nvPr/>
        </p:nvPicPr>
        <p:blipFill>
          <a:blip r:embed="rId3">
            <a:extLst/>
          </a:blip>
          <a:stretch>
            <a:fillRect/>
          </a:stretch>
        </p:blipFill>
        <p:spPr>
          <a:xfrm>
            <a:off x="4029666" y="7621578"/>
            <a:ext cx="1085187" cy="1084923"/>
          </a:xfrm>
          <a:prstGeom prst="rect">
            <a:avLst/>
          </a:prstGeom>
          <a:ln w="12700">
            <a:miter lim="400000"/>
          </a:ln>
        </p:spPr>
      </p:pic>
      <p:pic>
        <p:nvPicPr>
          <p:cNvPr id="624" name="Qfinder_250.png" descr="Qfinder_250.png"/>
          <p:cNvPicPr>
            <a:picLocks noChangeAspect="1"/>
          </p:cNvPicPr>
          <p:nvPr/>
        </p:nvPicPr>
        <p:blipFill>
          <a:blip r:embed="rId4">
            <a:extLst/>
          </a:blip>
          <a:stretch>
            <a:fillRect/>
          </a:stretch>
        </p:blipFill>
        <p:spPr>
          <a:xfrm>
            <a:off x="2048942" y="7621579"/>
            <a:ext cx="1085187" cy="1084923"/>
          </a:xfrm>
          <a:prstGeom prst="rect">
            <a:avLst/>
          </a:prstGeom>
          <a:ln w="12700">
            <a:miter lim="400000"/>
          </a:ln>
        </p:spPr>
      </p:pic>
      <p:pic>
        <p:nvPicPr>
          <p:cNvPr id="625" name="QSync_Utility-_250.png" descr="QSync_Utility-_250.png"/>
          <p:cNvPicPr>
            <a:picLocks noChangeAspect="1"/>
          </p:cNvPicPr>
          <p:nvPr/>
        </p:nvPicPr>
        <p:blipFill>
          <a:blip r:embed="rId5">
            <a:extLst/>
          </a:blip>
          <a:stretch>
            <a:fillRect/>
          </a:stretch>
        </p:blipFill>
        <p:spPr>
          <a:xfrm>
            <a:off x="6010391" y="7621578"/>
            <a:ext cx="1085187" cy="1084923"/>
          </a:xfrm>
          <a:prstGeom prst="rect">
            <a:avLst/>
          </a:prstGeom>
          <a:ln w="12700">
            <a:miter lim="400000"/>
          </a:ln>
        </p:spPr>
      </p:pic>
      <p:pic>
        <p:nvPicPr>
          <p:cNvPr id="626" name="NetBak.png" descr="NetBak.png"/>
          <p:cNvPicPr>
            <a:picLocks noChangeAspect="1"/>
          </p:cNvPicPr>
          <p:nvPr/>
        </p:nvPicPr>
        <p:blipFill>
          <a:blip r:embed="rId6">
            <a:extLst/>
          </a:blip>
          <a:stretch>
            <a:fillRect/>
          </a:stretch>
        </p:blipFill>
        <p:spPr>
          <a:xfrm>
            <a:off x="7991116" y="7621578"/>
            <a:ext cx="1085186" cy="1084923"/>
          </a:xfrm>
          <a:prstGeom prst="rect">
            <a:avLst/>
          </a:prstGeom>
          <a:ln w="12700">
            <a:miter lim="400000"/>
          </a:ln>
        </p:spPr>
      </p:pic>
      <p:pic>
        <p:nvPicPr>
          <p:cNvPr id="627" name="Utility - vSphere Clinet plug-in.png" descr="Utility - vSphere Clinet plug-in.png"/>
          <p:cNvPicPr>
            <a:picLocks noChangeAspect="1"/>
          </p:cNvPicPr>
          <p:nvPr/>
        </p:nvPicPr>
        <p:blipFill>
          <a:blip r:embed="rId7">
            <a:extLst/>
          </a:blip>
          <a:stretch>
            <a:fillRect/>
          </a:stretch>
        </p:blipFill>
        <p:spPr>
          <a:xfrm>
            <a:off x="1972347" y="9792511"/>
            <a:ext cx="1085187" cy="1085513"/>
          </a:xfrm>
          <a:prstGeom prst="rect">
            <a:avLst/>
          </a:prstGeom>
          <a:ln w="12700">
            <a:miter lim="400000"/>
          </a:ln>
        </p:spPr>
      </p:pic>
      <p:sp>
        <p:nvSpPr>
          <p:cNvPr id="628" name="Q'center Virtual Appliance"/>
          <p:cNvSpPr txBox="1"/>
          <p:nvPr/>
        </p:nvSpPr>
        <p:spPr>
          <a:xfrm>
            <a:off x="3669288" y="11053187"/>
            <a:ext cx="1905001" cy="6939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000">
                <a:latin typeface="Gill Sans Light"/>
                <a:ea typeface="Gill Sans Light"/>
                <a:cs typeface="Gill Sans Light"/>
                <a:sym typeface="Gill Sans Light"/>
              </a:defRPr>
            </a:lvl1pPr>
          </a:lstStyle>
          <a:p>
            <a:pPr/>
            <a:r>
              <a:t>Q'center Virtual Appliance</a:t>
            </a:r>
          </a:p>
        </p:txBody>
      </p:sp>
      <p:sp>
        <p:nvSpPr>
          <p:cNvPr id="629" name="Snapshot Agent"/>
          <p:cNvSpPr txBox="1"/>
          <p:nvPr/>
        </p:nvSpPr>
        <p:spPr>
          <a:xfrm>
            <a:off x="9520811" y="8882254"/>
            <a:ext cx="1905001" cy="4343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000">
                <a:latin typeface="Gill Sans Light"/>
                <a:ea typeface="Gill Sans Light"/>
                <a:cs typeface="Gill Sans Light"/>
                <a:sym typeface="Gill Sans Light"/>
              </a:defRPr>
            </a:lvl1pPr>
          </a:lstStyle>
          <a:p>
            <a:pPr/>
            <a:r>
              <a:t>Snapshot Agent</a:t>
            </a:r>
          </a:p>
        </p:txBody>
      </p:sp>
      <p:pic>
        <p:nvPicPr>
          <p:cNvPr id="630" name="Q'center Virtual Applia.png" descr="Q'center Virtual Applia.png"/>
          <p:cNvPicPr>
            <a:picLocks noChangeAspect="1"/>
          </p:cNvPicPr>
          <p:nvPr/>
        </p:nvPicPr>
        <p:blipFill>
          <a:blip r:embed="rId8">
            <a:extLst/>
          </a:blip>
          <a:stretch>
            <a:fillRect/>
          </a:stretch>
        </p:blipFill>
        <p:spPr>
          <a:xfrm>
            <a:off x="3924165" y="9792511"/>
            <a:ext cx="1143001" cy="1143343"/>
          </a:xfrm>
          <a:prstGeom prst="rect">
            <a:avLst/>
          </a:prstGeom>
          <a:ln w="12700">
            <a:miter lim="400000"/>
          </a:ln>
        </p:spPr>
      </p:pic>
      <p:pic>
        <p:nvPicPr>
          <p:cNvPr id="631" name="QNAP Snapshot Age.png" descr="QNAP Snapshot Age.png"/>
          <p:cNvPicPr>
            <a:picLocks noChangeAspect="1"/>
          </p:cNvPicPr>
          <p:nvPr/>
        </p:nvPicPr>
        <p:blipFill>
          <a:blip r:embed="rId9">
            <a:extLst/>
          </a:blip>
          <a:stretch>
            <a:fillRect/>
          </a:stretch>
        </p:blipFill>
        <p:spPr>
          <a:xfrm>
            <a:off x="9876411" y="7621578"/>
            <a:ext cx="1193801" cy="1194159"/>
          </a:xfrm>
          <a:prstGeom prst="rect">
            <a:avLst/>
          </a:prstGeom>
          <a:ln w="12700">
            <a:miter lim="400000"/>
          </a:ln>
        </p:spPr>
      </p:pic>
      <p:sp>
        <p:nvSpPr>
          <p:cNvPr id="632" name="QVHelper"/>
          <p:cNvSpPr txBox="1"/>
          <p:nvPr/>
        </p:nvSpPr>
        <p:spPr>
          <a:xfrm>
            <a:off x="5552926" y="11053187"/>
            <a:ext cx="1905001" cy="3825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000">
                <a:latin typeface="Gill Sans Light"/>
                <a:ea typeface="Gill Sans Light"/>
                <a:cs typeface="Gill Sans Light"/>
                <a:sym typeface="Gill Sans Light"/>
              </a:defRPr>
            </a:lvl1pPr>
          </a:lstStyle>
          <a:p>
            <a:pPr/>
            <a:r>
              <a:t>QVHelper</a:t>
            </a:r>
          </a:p>
        </p:txBody>
      </p:sp>
      <p:sp>
        <p:nvSpPr>
          <p:cNvPr id="633" name="Video HD"/>
          <p:cNvSpPr txBox="1"/>
          <p:nvPr/>
        </p:nvSpPr>
        <p:spPr>
          <a:xfrm>
            <a:off x="7492088" y="11053187"/>
            <a:ext cx="1905001" cy="3825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000">
                <a:latin typeface="Gill Sans Light"/>
                <a:ea typeface="Gill Sans Light"/>
                <a:cs typeface="Gill Sans Light"/>
                <a:sym typeface="Gill Sans Light"/>
              </a:defRPr>
            </a:lvl1pPr>
          </a:lstStyle>
          <a:p>
            <a:pPr/>
            <a:r>
              <a:t>Video HD</a:t>
            </a:r>
          </a:p>
        </p:txBody>
      </p:sp>
      <p:pic>
        <p:nvPicPr>
          <p:cNvPr id="634" name="qvhelper.png" descr="qvhelper.png"/>
          <p:cNvPicPr>
            <a:picLocks noChangeAspect="1"/>
          </p:cNvPicPr>
          <p:nvPr/>
        </p:nvPicPr>
        <p:blipFill>
          <a:blip r:embed="rId10">
            <a:extLst/>
          </a:blip>
          <a:srcRect l="0" t="12" r="0" b="12"/>
          <a:stretch>
            <a:fillRect/>
          </a:stretch>
        </p:blipFill>
        <p:spPr>
          <a:xfrm>
            <a:off x="5921271" y="9792511"/>
            <a:ext cx="1085187" cy="1084923"/>
          </a:xfrm>
          <a:prstGeom prst="rect">
            <a:avLst/>
          </a:prstGeom>
          <a:ln w="12700">
            <a:miter lim="400000"/>
          </a:ln>
        </p:spPr>
      </p:pic>
      <p:pic>
        <p:nvPicPr>
          <p:cNvPr id="635" name="videohd.png" descr="videohd.png"/>
          <p:cNvPicPr>
            <a:picLocks noChangeAspect="1"/>
          </p:cNvPicPr>
          <p:nvPr/>
        </p:nvPicPr>
        <p:blipFill>
          <a:blip r:embed="rId11">
            <a:extLst/>
          </a:blip>
          <a:srcRect l="0" t="12" r="0" b="12"/>
          <a:stretch>
            <a:fillRect/>
          </a:stretch>
        </p:blipFill>
        <p:spPr>
          <a:xfrm>
            <a:off x="7901995" y="9792511"/>
            <a:ext cx="1085187" cy="1084923"/>
          </a:xfrm>
          <a:prstGeom prst="rect">
            <a:avLst/>
          </a:prstGeom>
          <a:ln w="12700">
            <a:miter lim="400000"/>
          </a:ln>
        </p:spPr>
      </p:pic>
      <p:sp>
        <p:nvSpPr>
          <p:cNvPr id="636" name="Qmedia"/>
          <p:cNvSpPr txBox="1"/>
          <p:nvPr/>
        </p:nvSpPr>
        <p:spPr>
          <a:xfrm>
            <a:off x="9431690" y="11053187"/>
            <a:ext cx="1905001" cy="4343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000">
                <a:latin typeface="Gill Sans Light"/>
                <a:ea typeface="Gill Sans Light"/>
                <a:cs typeface="Gill Sans Light"/>
                <a:sym typeface="Gill Sans Light"/>
              </a:defRPr>
            </a:lvl1pPr>
          </a:lstStyle>
          <a:p>
            <a:pPr/>
            <a:r>
              <a:t>Qmedia</a:t>
            </a:r>
          </a:p>
        </p:txBody>
      </p:sp>
      <p:pic>
        <p:nvPicPr>
          <p:cNvPr id="637" name="qmedia.png" descr="qmedia.png"/>
          <p:cNvPicPr>
            <a:picLocks noChangeAspect="1"/>
          </p:cNvPicPr>
          <p:nvPr/>
        </p:nvPicPr>
        <p:blipFill>
          <a:blip r:embed="rId12">
            <a:extLst/>
          </a:blip>
          <a:srcRect l="14" t="0" r="14" b="0"/>
          <a:stretch>
            <a:fillRect/>
          </a:stretch>
        </p:blipFill>
        <p:spPr>
          <a:xfrm>
            <a:off x="9787291" y="9792511"/>
            <a:ext cx="1193801" cy="1194159"/>
          </a:xfrm>
          <a:prstGeom prst="rect">
            <a:avLst/>
          </a:prstGeom>
          <a:ln w="12700">
            <a:miter lim="400000"/>
          </a:ln>
        </p:spPr>
      </p:pic>
      <p:sp>
        <p:nvSpPr>
          <p:cNvPr id="638" name="QNAP Utilities"/>
          <p:cNvSpPr txBox="1"/>
          <p:nvPr/>
        </p:nvSpPr>
        <p:spPr>
          <a:xfrm>
            <a:off x="1643665" y="4309693"/>
            <a:ext cx="5602400" cy="1117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defRPr sz="7000">
                <a:latin typeface="Gill Sans"/>
                <a:ea typeface="Gill Sans"/>
                <a:cs typeface="Gill Sans"/>
                <a:sym typeface="Gill Sans"/>
              </a:defRPr>
            </a:lvl1pPr>
          </a:lstStyle>
          <a:p>
            <a:pPr/>
            <a:r>
              <a:t>QNAP Utilities</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0" name="QNAP on the Web"/>
          <p:cNvSpPr txBox="1"/>
          <p:nvPr/>
        </p:nvSpPr>
        <p:spPr>
          <a:xfrm>
            <a:off x="3714332" y="8482094"/>
            <a:ext cx="12582891"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defTabSz="914400">
              <a:lnSpc>
                <a:spcPct val="80000"/>
              </a:lnSpc>
              <a:defRPr sz="7000">
                <a:solidFill>
                  <a:srgbClr val="FF9300"/>
                </a:solidFill>
                <a:latin typeface="Gill Sans Light"/>
                <a:ea typeface="Gill Sans Light"/>
                <a:cs typeface="Gill Sans Light"/>
                <a:sym typeface="Gill Sans Light"/>
              </a:defRPr>
            </a:pPr>
            <a:r>
              <a:t>QNAP</a:t>
            </a:r>
            <a:r>
              <a:rPr>
                <a:solidFill>
                  <a:srgbClr val="000000"/>
                </a:solidFill>
                <a:latin typeface="Gill Sans SemiBold"/>
                <a:ea typeface="Gill Sans SemiBold"/>
                <a:cs typeface="Gill Sans SemiBold"/>
                <a:sym typeface="Gill Sans SemiBold"/>
              </a:rPr>
              <a:t> on the Web </a:t>
            </a: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2" name="矩形"/>
          <p:cNvSpPr/>
          <p:nvPr/>
        </p:nvSpPr>
        <p:spPr>
          <a:xfrm>
            <a:off x="20306645" y="-3757"/>
            <a:ext cx="4091864" cy="13723514"/>
          </a:xfrm>
          <a:prstGeom prst="rect">
            <a:avLst/>
          </a:prstGeom>
          <a:solidFill>
            <a:srgbClr val="EC6C23"/>
          </a:solidFill>
          <a:ln w="12700">
            <a:miter lim="400000"/>
          </a:ln>
        </p:spPr>
        <p:txBody>
          <a:bodyPr lIns="50800" tIns="50800" rIns="50800" bIns="50800" anchor="ctr"/>
          <a:lstStyle/>
          <a:p>
            <a:pPr>
              <a:defRPr sz="3200">
                <a:solidFill>
                  <a:srgbClr val="FFFFFF"/>
                </a:solidFill>
              </a:defRPr>
            </a:pPr>
          </a:p>
        </p:txBody>
      </p:sp>
      <p:pic>
        <p:nvPicPr>
          <p:cNvPr id="643" name="connect.png" descr="connect.png"/>
          <p:cNvPicPr>
            <a:picLocks noChangeAspect="1"/>
          </p:cNvPicPr>
          <p:nvPr/>
        </p:nvPicPr>
        <p:blipFill>
          <a:blip r:embed="rId2">
            <a:extLst/>
          </a:blip>
          <a:srcRect l="27735" t="1406" r="14000" b="6540"/>
          <a:stretch>
            <a:fillRect/>
          </a:stretch>
        </p:blipFill>
        <p:spPr>
          <a:xfrm>
            <a:off x="7139251" y="-103982"/>
            <a:ext cx="13222575" cy="13923907"/>
          </a:xfrm>
          <a:prstGeom prst="rect">
            <a:avLst/>
          </a:prstGeom>
          <a:ln w="12700">
            <a:miter lim="400000"/>
          </a:ln>
        </p:spPr>
      </p:pic>
      <p:sp>
        <p:nvSpPr>
          <p:cNvPr id="644" name="Let’s Connect"/>
          <p:cNvSpPr txBox="1"/>
          <p:nvPr/>
        </p:nvSpPr>
        <p:spPr>
          <a:xfrm rot="5400000">
            <a:off x="17183504" y="6630789"/>
            <a:ext cx="10454879" cy="749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914400">
              <a:lnSpc>
                <a:spcPct val="80000"/>
              </a:lnSpc>
              <a:defRPr sz="4200">
                <a:solidFill>
                  <a:srgbClr val="FFFFFF"/>
                </a:solidFill>
                <a:latin typeface="Gill Sans SemiBold"/>
                <a:ea typeface="Gill Sans SemiBold"/>
                <a:cs typeface="Gill Sans SemiBold"/>
                <a:sym typeface="Gill Sans SemiBold"/>
              </a:defRPr>
            </a:lvl1pPr>
          </a:lstStyle>
          <a:p>
            <a:pPr/>
            <a:r>
              <a:t>Let’s Connect</a:t>
            </a:r>
          </a:p>
        </p:txBody>
      </p:sp>
      <p:grpSp>
        <p:nvGrpSpPr>
          <p:cNvPr id="657" name="群組"/>
          <p:cNvGrpSpPr/>
          <p:nvPr/>
        </p:nvGrpSpPr>
        <p:grpSpPr>
          <a:xfrm>
            <a:off x="3076420" y="2455784"/>
            <a:ext cx="5157308" cy="8525032"/>
            <a:chOff x="0" y="0"/>
            <a:chExt cx="5157306" cy="8525030"/>
          </a:xfrm>
        </p:grpSpPr>
        <p:pic>
          <p:nvPicPr>
            <p:cNvPr id="645" name="company profile_icon-12.png" descr="company profile_icon-12.png"/>
            <p:cNvPicPr>
              <a:picLocks noChangeAspect="1"/>
            </p:cNvPicPr>
            <p:nvPr/>
          </p:nvPicPr>
          <p:blipFill>
            <a:blip r:embed="rId3">
              <a:extLst/>
            </a:blip>
            <a:stretch>
              <a:fillRect/>
            </a:stretch>
          </p:blipFill>
          <p:spPr>
            <a:xfrm>
              <a:off x="0" y="1451205"/>
              <a:ext cx="1269003" cy="1269003"/>
            </a:xfrm>
            <a:prstGeom prst="rect">
              <a:avLst/>
            </a:prstGeom>
            <a:ln w="12700" cap="flat">
              <a:noFill/>
              <a:miter lim="400000"/>
            </a:ln>
            <a:effectLst/>
          </p:spPr>
        </p:pic>
        <p:pic>
          <p:nvPicPr>
            <p:cNvPr id="646" name="company profile_icon-13.png" descr="company profile_icon-13.png"/>
            <p:cNvPicPr>
              <a:picLocks noChangeAspect="1"/>
            </p:cNvPicPr>
            <p:nvPr/>
          </p:nvPicPr>
          <p:blipFill>
            <a:blip r:embed="rId4">
              <a:extLst/>
            </a:blip>
            <a:stretch>
              <a:fillRect/>
            </a:stretch>
          </p:blipFill>
          <p:spPr>
            <a:xfrm>
              <a:off x="0" y="2902411"/>
              <a:ext cx="1269003" cy="1269003"/>
            </a:xfrm>
            <a:prstGeom prst="rect">
              <a:avLst/>
            </a:prstGeom>
            <a:ln w="12700" cap="flat">
              <a:noFill/>
              <a:miter lim="400000"/>
            </a:ln>
            <a:effectLst/>
          </p:spPr>
        </p:pic>
        <p:pic>
          <p:nvPicPr>
            <p:cNvPr id="647" name="company profile_icon-15.png" descr="company profile_icon-15.png"/>
            <p:cNvPicPr>
              <a:picLocks noChangeAspect="1"/>
            </p:cNvPicPr>
            <p:nvPr/>
          </p:nvPicPr>
          <p:blipFill>
            <a:blip r:embed="rId5">
              <a:extLst/>
            </a:blip>
            <a:stretch>
              <a:fillRect/>
            </a:stretch>
          </p:blipFill>
          <p:spPr>
            <a:xfrm>
              <a:off x="0" y="0"/>
              <a:ext cx="1269003" cy="1269003"/>
            </a:xfrm>
            <a:prstGeom prst="rect">
              <a:avLst/>
            </a:prstGeom>
            <a:ln w="12700" cap="flat">
              <a:noFill/>
              <a:miter lim="400000"/>
            </a:ln>
            <a:effectLst/>
          </p:spPr>
        </p:pic>
        <p:sp>
          <p:nvSpPr>
            <p:cNvPr id="648" name="www.qnap.com"/>
            <p:cNvSpPr txBox="1"/>
            <p:nvPr/>
          </p:nvSpPr>
          <p:spPr>
            <a:xfrm>
              <a:off x="1652791" y="254646"/>
              <a:ext cx="3504516" cy="759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defTabSz="914400">
                <a:defRPr sz="4000" u="sng">
                  <a:uFill>
                    <a:solidFill>
                      <a:srgbClr val="0000FF"/>
                    </a:solidFill>
                  </a:uFill>
                  <a:latin typeface="Gill Sans"/>
                  <a:ea typeface="Gill Sans"/>
                  <a:cs typeface="Gill Sans"/>
                  <a:sym typeface="Gill Sans"/>
                  <a:hlinkClick r:id="rId6" invalidUrl="" action="" tgtFrame="" tooltip="" history="1" highlightClick="0" endSnd="0"/>
                </a:defRPr>
              </a:lvl1pPr>
            </a:lstStyle>
            <a:p>
              <a:pPr>
                <a:defRPr u="none">
                  <a:uFillTx/>
                </a:defRPr>
              </a:pPr>
              <a:r>
                <a:rPr u="sng">
                  <a:uFill>
                    <a:solidFill>
                      <a:srgbClr val="0000FF"/>
                    </a:solidFill>
                  </a:uFill>
                  <a:hlinkClick r:id="rId6" invalidUrl="" action="" tgtFrame="" tooltip="" history="1" highlightClick="0" endSnd="0"/>
                </a:rPr>
                <a:t>www.qnap.com</a:t>
              </a:r>
            </a:p>
          </p:txBody>
        </p:sp>
        <p:sp>
          <p:nvSpPr>
            <p:cNvPr id="649" name="Facebook"/>
            <p:cNvSpPr txBox="1"/>
            <p:nvPr/>
          </p:nvSpPr>
          <p:spPr>
            <a:xfrm>
              <a:off x="1652791" y="1705851"/>
              <a:ext cx="2259358" cy="759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defTabSz="914400">
                <a:defRPr sz="4000" u="sng">
                  <a:uFill>
                    <a:solidFill>
                      <a:srgbClr val="0000FF"/>
                    </a:solidFill>
                  </a:uFill>
                  <a:latin typeface="Gill Sans"/>
                  <a:ea typeface="Gill Sans"/>
                  <a:cs typeface="Gill Sans"/>
                  <a:sym typeface="Gill Sans"/>
                  <a:hlinkClick r:id="rId7" invalidUrl="" action="" tgtFrame="" tooltip="" history="1" highlightClick="0" endSnd="0"/>
                </a:defRPr>
              </a:lvl1pPr>
            </a:lstStyle>
            <a:p>
              <a:pPr>
                <a:defRPr u="none">
                  <a:uFillTx/>
                </a:defRPr>
              </a:pPr>
              <a:r>
                <a:rPr u="sng">
                  <a:uFill>
                    <a:solidFill>
                      <a:srgbClr val="0000FF"/>
                    </a:solidFill>
                  </a:uFill>
                  <a:hlinkClick r:id="rId7" invalidUrl="" action="" tgtFrame="" tooltip="" history="1" highlightClick="0" endSnd="0"/>
                </a:rPr>
                <a:t>Facebook</a:t>
              </a:r>
            </a:p>
          </p:txBody>
        </p:sp>
        <p:sp>
          <p:nvSpPr>
            <p:cNvPr id="650" name="YouTube"/>
            <p:cNvSpPr txBox="1"/>
            <p:nvPr/>
          </p:nvSpPr>
          <p:spPr>
            <a:xfrm>
              <a:off x="1652791" y="3163831"/>
              <a:ext cx="2021591" cy="7461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lnSpc>
                  <a:spcPct val="120000"/>
                </a:lnSpc>
                <a:defRPr sz="4000" u="sng">
                  <a:uFill>
                    <a:solidFill>
                      <a:srgbClr val="0000FF"/>
                    </a:solidFill>
                  </a:uFill>
                  <a:latin typeface="Gill Sans"/>
                  <a:ea typeface="Gill Sans"/>
                  <a:cs typeface="Gill Sans"/>
                  <a:sym typeface="Gill Sans"/>
                  <a:hlinkClick r:id="rId8" invalidUrl="" action="" tgtFrame="" tooltip="" history="1" highlightClick="0" endSnd="0"/>
                </a:defRPr>
              </a:lvl1pPr>
            </a:lstStyle>
            <a:p>
              <a:pPr>
                <a:defRPr u="none">
                  <a:uFillTx/>
                </a:defRPr>
              </a:pPr>
              <a:r>
                <a:rPr u="sng">
                  <a:uFill>
                    <a:solidFill>
                      <a:srgbClr val="0000FF"/>
                    </a:solidFill>
                  </a:uFill>
                  <a:hlinkClick r:id="rId8" invalidUrl="" action="" tgtFrame="" tooltip="" history="1" highlightClick="0" endSnd="0"/>
                </a:rPr>
                <a:t>YouTube</a:t>
              </a:r>
            </a:p>
          </p:txBody>
        </p:sp>
        <p:pic>
          <p:nvPicPr>
            <p:cNvPr id="651" name="company profile_icon-10.png" descr="company profile_icon-10.png"/>
            <p:cNvPicPr>
              <a:picLocks noChangeAspect="1"/>
            </p:cNvPicPr>
            <p:nvPr/>
          </p:nvPicPr>
          <p:blipFill>
            <a:blip r:embed="rId9">
              <a:extLst/>
            </a:blip>
            <a:stretch>
              <a:fillRect/>
            </a:stretch>
          </p:blipFill>
          <p:spPr>
            <a:xfrm>
              <a:off x="39812" y="7256028"/>
              <a:ext cx="1269003" cy="1269003"/>
            </a:xfrm>
            <a:prstGeom prst="rect">
              <a:avLst/>
            </a:prstGeom>
            <a:ln w="12700" cap="flat">
              <a:noFill/>
              <a:miter lim="400000"/>
            </a:ln>
            <a:effectLst/>
          </p:spPr>
        </p:pic>
        <p:pic>
          <p:nvPicPr>
            <p:cNvPr id="652" name="company profile_icon-11.png" descr="company profile_icon-11.png"/>
            <p:cNvPicPr>
              <a:picLocks noChangeAspect="1"/>
            </p:cNvPicPr>
            <p:nvPr/>
          </p:nvPicPr>
          <p:blipFill>
            <a:blip r:embed="rId10">
              <a:extLst/>
            </a:blip>
            <a:stretch>
              <a:fillRect/>
            </a:stretch>
          </p:blipFill>
          <p:spPr>
            <a:xfrm>
              <a:off x="39812" y="5804822"/>
              <a:ext cx="1269003" cy="1269003"/>
            </a:xfrm>
            <a:prstGeom prst="rect">
              <a:avLst/>
            </a:prstGeom>
            <a:ln w="12700" cap="flat">
              <a:noFill/>
              <a:miter lim="400000"/>
            </a:ln>
            <a:effectLst/>
          </p:spPr>
        </p:pic>
        <p:pic>
          <p:nvPicPr>
            <p:cNvPr id="653" name="company profile_icon-14.png" descr="company profile_icon-14.png"/>
            <p:cNvPicPr>
              <a:picLocks noChangeAspect="1"/>
            </p:cNvPicPr>
            <p:nvPr/>
          </p:nvPicPr>
          <p:blipFill>
            <a:blip r:embed="rId11">
              <a:extLst/>
            </a:blip>
            <a:stretch>
              <a:fillRect/>
            </a:stretch>
          </p:blipFill>
          <p:spPr>
            <a:xfrm>
              <a:off x="39812" y="4353616"/>
              <a:ext cx="1269003" cy="1269003"/>
            </a:xfrm>
            <a:prstGeom prst="rect">
              <a:avLst/>
            </a:prstGeom>
            <a:ln w="12700" cap="flat">
              <a:noFill/>
              <a:miter lim="400000"/>
            </a:ln>
            <a:effectLst/>
          </p:spPr>
        </p:pic>
        <p:sp>
          <p:nvSpPr>
            <p:cNvPr id="654" name="Instagram"/>
            <p:cNvSpPr txBox="1"/>
            <p:nvPr/>
          </p:nvSpPr>
          <p:spPr>
            <a:xfrm>
              <a:off x="1652791" y="4615037"/>
              <a:ext cx="2269985" cy="7461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lnSpc>
                  <a:spcPct val="120000"/>
                </a:lnSpc>
                <a:defRPr sz="4000" u="sng">
                  <a:uFill>
                    <a:solidFill>
                      <a:srgbClr val="0000FF"/>
                    </a:solidFill>
                  </a:uFill>
                  <a:latin typeface="Gill Sans"/>
                  <a:ea typeface="Gill Sans"/>
                  <a:cs typeface="Gill Sans"/>
                  <a:sym typeface="Gill Sans"/>
                  <a:hlinkClick r:id="rId12" invalidUrl="" action="" tgtFrame="" tooltip="" history="1" highlightClick="0" endSnd="0"/>
                </a:defRPr>
              </a:lvl1pPr>
            </a:lstStyle>
            <a:p>
              <a:pPr>
                <a:defRPr u="none">
                  <a:uFillTx/>
                </a:defRPr>
              </a:pPr>
              <a:r>
                <a:rPr u="sng">
                  <a:uFill>
                    <a:solidFill>
                      <a:srgbClr val="0000FF"/>
                    </a:solidFill>
                  </a:uFill>
                  <a:hlinkClick r:id="rId12" invalidUrl="" action="" tgtFrame="" tooltip="" history="1" highlightClick="0" endSnd="0"/>
                </a:rPr>
                <a:t>Instagram</a:t>
              </a:r>
            </a:p>
          </p:txBody>
        </p:sp>
        <p:sp>
          <p:nvSpPr>
            <p:cNvPr id="655" name="Twitter"/>
            <p:cNvSpPr txBox="1"/>
            <p:nvPr/>
          </p:nvSpPr>
          <p:spPr>
            <a:xfrm>
              <a:off x="1652791" y="6066243"/>
              <a:ext cx="1736004" cy="7461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lnSpc>
                  <a:spcPct val="120000"/>
                </a:lnSpc>
                <a:defRPr sz="4000" u="sng">
                  <a:uFill>
                    <a:solidFill>
                      <a:srgbClr val="0000FF"/>
                    </a:solidFill>
                  </a:uFill>
                  <a:latin typeface="Gill Sans"/>
                  <a:ea typeface="Gill Sans"/>
                  <a:cs typeface="Gill Sans"/>
                  <a:sym typeface="Gill Sans"/>
                  <a:hlinkClick r:id="rId13" invalidUrl="" action="" tgtFrame="" tooltip="" history="1" highlightClick="0" endSnd="0"/>
                </a:defRPr>
              </a:lvl1pPr>
            </a:lstStyle>
            <a:p>
              <a:pPr>
                <a:defRPr u="none">
                  <a:uFillTx/>
                </a:defRPr>
              </a:pPr>
              <a:r>
                <a:rPr u="sng">
                  <a:uFill>
                    <a:solidFill>
                      <a:srgbClr val="0000FF"/>
                    </a:solidFill>
                  </a:uFill>
                  <a:hlinkClick r:id="rId13" invalidUrl="" action="" tgtFrame="" tooltip="" history="1" highlightClick="0" endSnd="0"/>
                </a:rPr>
                <a:t>Twitter</a:t>
              </a:r>
            </a:p>
          </p:txBody>
        </p:sp>
        <p:sp>
          <p:nvSpPr>
            <p:cNvPr id="656" name="Google+"/>
            <p:cNvSpPr txBox="1"/>
            <p:nvPr/>
          </p:nvSpPr>
          <p:spPr>
            <a:xfrm>
              <a:off x="1652791" y="7517449"/>
              <a:ext cx="2072863" cy="7461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lnSpc>
                  <a:spcPct val="120000"/>
                </a:lnSpc>
                <a:defRPr sz="4000" u="sng">
                  <a:uFill>
                    <a:solidFill>
                      <a:srgbClr val="0000FF"/>
                    </a:solidFill>
                  </a:uFill>
                  <a:latin typeface="Gill Sans"/>
                  <a:ea typeface="Gill Sans"/>
                  <a:cs typeface="Gill Sans"/>
                  <a:sym typeface="Gill Sans"/>
                  <a:hlinkClick r:id="rId14" invalidUrl="" action="" tgtFrame="" tooltip="" history="1" highlightClick="0" endSnd="0"/>
                </a:defRPr>
              </a:lvl1pPr>
            </a:lstStyle>
            <a:p>
              <a:pPr>
                <a:defRPr u="none">
                  <a:uFillTx/>
                </a:defRPr>
              </a:pPr>
              <a:r>
                <a:rPr u="sng">
                  <a:uFill>
                    <a:solidFill>
                      <a:srgbClr val="0000FF"/>
                    </a:solidFill>
                  </a:uFill>
                  <a:hlinkClick r:id="rId14" invalidUrl="" action="" tgtFrame="" tooltip="" history="1" highlightClick="0" endSnd="0"/>
                </a:rPr>
                <a:t>Google+</a:t>
              </a:r>
            </a:p>
          </p:txBody>
        </p:sp>
      </p:gr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9" name="Thank you"/>
          <p:cNvSpPr txBox="1"/>
          <p:nvPr/>
        </p:nvSpPr>
        <p:spPr>
          <a:xfrm>
            <a:off x="13507715" y="5908341"/>
            <a:ext cx="5040958"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914400">
              <a:lnSpc>
                <a:spcPct val="80000"/>
              </a:lnSpc>
              <a:defRPr sz="8400">
                <a:solidFill>
                  <a:srgbClr val="53585F"/>
                </a:solidFill>
                <a:latin typeface="Gill Sans SemiBold"/>
                <a:ea typeface="Gill Sans SemiBold"/>
                <a:cs typeface="Gill Sans SemiBold"/>
                <a:sym typeface="Gill Sans SemiBold"/>
              </a:defRPr>
            </a:lvl1pPr>
          </a:lstStyle>
          <a:p>
            <a:pPr/>
            <a:r>
              <a:t>Thank you</a:t>
            </a:r>
          </a:p>
        </p:txBody>
      </p:sp>
      <p:sp>
        <p:nvSpPr>
          <p:cNvPr id="660" name="矩形"/>
          <p:cNvSpPr/>
          <p:nvPr/>
        </p:nvSpPr>
        <p:spPr>
          <a:xfrm>
            <a:off x="13914437" y="7551737"/>
            <a:ext cx="4227513" cy="169863"/>
          </a:xfrm>
          <a:prstGeom prst="rect">
            <a:avLst/>
          </a:prstGeom>
          <a:solidFill>
            <a:schemeClr val="accent4"/>
          </a:solidFill>
          <a:ln w="12700">
            <a:miter lim="400000"/>
          </a:ln>
        </p:spPr>
        <p:txBody>
          <a:bodyPr lIns="50800" tIns="50800" rIns="50800" bIns="50800" anchor="ctr"/>
          <a:lstStyle/>
          <a:p>
            <a:pPr algn="l" defTabSz="914400">
              <a:defRPr sz="3200">
                <a:solidFill>
                  <a:srgbClr val="FFFFFF"/>
                </a:solidFill>
              </a:defRPr>
            </a:pPr>
          </a:p>
        </p:txBody>
      </p:sp>
      <p:pic>
        <p:nvPicPr>
          <p:cNvPr id="661" name="49254871_xxl-small-filtered.jpeg" descr="49254871_xxl-small-filtered.jpeg"/>
          <p:cNvPicPr>
            <a:picLocks noChangeAspect="1"/>
          </p:cNvPicPr>
          <p:nvPr/>
        </p:nvPicPr>
        <p:blipFill>
          <a:blip r:embed="rId2">
            <a:extLst/>
          </a:blip>
          <a:srcRect l="30351" t="0" r="30351" b="0"/>
          <a:stretch>
            <a:fillRect/>
          </a:stretch>
        </p:blipFill>
        <p:spPr>
          <a:xfrm>
            <a:off x="-11113" y="0"/>
            <a:ext cx="8081963" cy="13716000"/>
          </a:xfrm>
          <a:prstGeom prst="rect">
            <a:avLst/>
          </a:prstGeom>
          <a:ln w="12700">
            <a:miter lim="400000"/>
          </a:ln>
        </p:spPr>
      </p:pic>
      <p:sp>
        <p:nvSpPr>
          <p:cNvPr id="662" name="Copyright ©2018 QNAP Systems, Inc. All Rights Reserved."/>
          <p:cNvSpPr txBox="1"/>
          <p:nvPr/>
        </p:nvSpPr>
        <p:spPr>
          <a:xfrm>
            <a:off x="13041486" y="12821818"/>
            <a:ext cx="5973416"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914400">
              <a:lnSpc>
                <a:spcPct val="80000"/>
              </a:lnSpc>
              <a:defRPr sz="2000">
                <a:latin typeface="Gill Sans Light"/>
                <a:ea typeface="Gill Sans Light"/>
                <a:cs typeface="Gill Sans Light"/>
                <a:sym typeface="Gill Sans Light"/>
              </a:defRPr>
            </a:lvl1pPr>
          </a:lstStyle>
          <a:p>
            <a:pPr/>
            <a:r>
              <a:t>Copyright ©2018 QNAP Systems, Inc. All Rights Reserved.</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3" name="Ride the AI wave with…"/>
          <p:cNvSpPr txBox="1"/>
          <p:nvPr/>
        </p:nvSpPr>
        <p:spPr>
          <a:xfrm>
            <a:off x="13446171" y="4024160"/>
            <a:ext cx="9994310"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914400">
              <a:defRPr sz="7000">
                <a:latin typeface="Gill Sans"/>
                <a:ea typeface="Gill Sans"/>
                <a:cs typeface="Gill Sans"/>
                <a:sym typeface="Gill Sans"/>
              </a:defRPr>
            </a:pPr>
            <a:r>
              <a:t>Ride the AI wave with</a:t>
            </a:r>
          </a:p>
          <a:p>
            <a:pPr algn="l" defTabSz="914400">
              <a:defRPr sz="4000">
                <a:solidFill>
                  <a:srgbClr val="EC6C23"/>
                </a:solidFill>
                <a:latin typeface="Gill Sans Light"/>
                <a:ea typeface="Gill Sans Light"/>
                <a:cs typeface="Gill Sans Light"/>
                <a:sym typeface="Gill Sans Light"/>
              </a:defRPr>
            </a:pPr>
            <a:r>
              <a:t>QNAP QuAI</a:t>
            </a:r>
          </a:p>
        </p:txBody>
      </p:sp>
      <p:sp>
        <p:nvSpPr>
          <p:cNvPr id="334" name="QNAP’s AI Developer Platform…"/>
          <p:cNvSpPr txBox="1"/>
          <p:nvPr/>
        </p:nvSpPr>
        <p:spPr>
          <a:xfrm>
            <a:off x="13446171" y="6664945"/>
            <a:ext cx="9994311" cy="23850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75965" indent="-375965" algn="l">
              <a:lnSpc>
                <a:spcPct val="120000"/>
              </a:lnSpc>
              <a:buSzPct val="75000"/>
              <a:buChar char="•"/>
              <a:defRPr sz="2700">
                <a:latin typeface="Gill Sans"/>
                <a:ea typeface="Gill Sans"/>
                <a:cs typeface="Gill Sans"/>
                <a:sym typeface="Gill Sans"/>
              </a:defRPr>
            </a:pPr>
            <a:r>
              <a:t>QNAP’s AI Developer Platform</a:t>
            </a:r>
          </a:p>
          <a:p>
            <a:pPr marL="375965" indent="-375965" algn="l">
              <a:lnSpc>
                <a:spcPct val="120000"/>
              </a:lnSpc>
              <a:buSzPct val="75000"/>
              <a:buChar char="•"/>
              <a:defRPr sz="2700">
                <a:latin typeface="Gill Sans"/>
                <a:ea typeface="Gill Sans"/>
                <a:cs typeface="Gill Sans"/>
                <a:sym typeface="Gill Sans"/>
              </a:defRPr>
            </a:pPr>
            <a:r>
              <a:t>Intended for data scientists and developers to quickly build, train, and optimize AI models running on QNAP NAS</a:t>
            </a:r>
          </a:p>
          <a:p>
            <a:pPr marL="375964" indent="-375964" algn="l">
              <a:lnSpc>
                <a:spcPct val="120000"/>
              </a:lnSpc>
              <a:buSzPct val="75000"/>
              <a:buChar char="•"/>
              <a:defRPr sz="2700">
                <a:latin typeface="Gill Sans"/>
                <a:ea typeface="Gill Sans"/>
                <a:cs typeface="Gill Sans"/>
                <a:sym typeface="Gill Sans"/>
              </a:defRPr>
            </a:pPr>
            <a:r>
              <a:t>GPU-accelerated computing empowers AI</a:t>
            </a:r>
          </a:p>
          <a:p>
            <a:pPr marL="375964" indent="-375964" algn="l">
              <a:lnSpc>
                <a:spcPct val="120000"/>
              </a:lnSpc>
              <a:buSzPct val="75000"/>
              <a:buChar char="•"/>
              <a:defRPr sz="2700">
                <a:latin typeface="Gill Sans"/>
                <a:ea typeface="Gill Sans"/>
                <a:cs typeface="Gill Sans"/>
                <a:sym typeface="Gill Sans"/>
              </a:defRPr>
            </a:pPr>
            <a:r>
              <a:t>Easily host AI applications on QNAP NAS</a:t>
            </a:r>
          </a:p>
        </p:txBody>
      </p:sp>
      <p:pic>
        <p:nvPicPr>
          <p:cNvPr id="335" name="QUAI.png" descr="QUAI.png"/>
          <p:cNvPicPr>
            <a:picLocks noChangeAspect="1"/>
          </p:cNvPicPr>
          <p:nvPr/>
        </p:nvPicPr>
        <p:blipFill>
          <a:blip r:embed="rId2">
            <a:extLst/>
          </a:blip>
          <a:srcRect l="0" t="1296" r="0" b="129"/>
          <a:stretch>
            <a:fillRect/>
          </a:stretch>
        </p:blipFill>
        <p:spPr>
          <a:xfrm>
            <a:off x="1521803" y="1451993"/>
            <a:ext cx="10883441" cy="10728174"/>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7" name="QNAP NAS as…"/>
          <p:cNvSpPr txBox="1"/>
          <p:nvPr/>
        </p:nvSpPr>
        <p:spPr>
          <a:xfrm>
            <a:off x="13460767" y="4019417"/>
            <a:ext cx="9984120"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914400">
              <a:defRPr sz="7000">
                <a:latin typeface="Gill Sans"/>
                <a:ea typeface="Gill Sans"/>
                <a:cs typeface="Gill Sans"/>
                <a:sym typeface="Gill Sans"/>
              </a:defRPr>
            </a:pPr>
            <a:r>
              <a:t>QNAP NAS as </a:t>
            </a:r>
          </a:p>
          <a:p>
            <a:pPr algn="l" defTabSz="914400">
              <a:defRPr sz="4000">
                <a:solidFill>
                  <a:srgbClr val="EC6C23"/>
                </a:solidFill>
                <a:latin typeface="Gill Sans Light"/>
                <a:ea typeface="Gill Sans Light"/>
                <a:cs typeface="Gill Sans Light"/>
                <a:sym typeface="Gill Sans Light"/>
              </a:defRPr>
            </a:pPr>
            <a:r>
              <a:t>an intelligent hybrid network application server</a:t>
            </a:r>
          </a:p>
        </p:txBody>
      </p:sp>
      <p:sp>
        <p:nvSpPr>
          <p:cNvPr id="338" name="Implementation of AI &amp; machine-learning mechanisms…"/>
          <p:cNvSpPr txBox="1"/>
          <p:nvPr/>
        </p:nvSpPr>
        <p:spPr>
          <a:xfrm>
            <a:off x="13490573" y="6713233"/>
            <a:ext cx="9899109" cy="14401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75965" indent="-375965" algn="l">
              <a:lnSpc>
                <a:spcPct val="120000"/>
              </a:lnSpc>
              <a:buSzPct val="75000"/>
              <a:buChar char="•"/>
              <a:defRPr sz="2700">
                <a:latin typeface="Gill Sans"/>
                <a:ea typeface="Gill Sans"/>
                <a:cs typeface="Gill Sans"/>
                <a:sym typeface="Gill Sans"/>
              </a:defRPr>
            </a:pPr>
            <a:r>
              <a:t>Implementation of AI &amp; machine-learning mechanisms</a:t>
            </a:r>
          </a:p>
          <a:p>
            <a:pPr marL="375965" indent="-375965" algn="l">
              <a:lnSpc>
                <a:spcPct val="120000"/>
              </a:lnSpc>
              <a:buSzPct val="75000"/>
              <a:buChar char="•"/>
              <a:defRPr sz="2700">
                <a:latin typeface="Gill Sans"/>
                <a:ea typeface="Gill Sans"/>
                <a:cs typeface="Gill Sans"/>
                <a:sym typeface="Gill Sans"/>
              </a:defRPr>
            </a:pPr>
            <a:r>
              <a:t>Network computing ability &amp; data security</a:t>
            </a:r>
          </a:p>
          <a:p>
            <a:pPr marL="375965" indent="-375965" algn="l">
              <a:lnSpc>
                <a:spcPct val="120000"/>
              </a:lnSpc>
              <a:buSzPct val="75000"/>
              <a:buChar char="•"/>
              <a:defRPr sz="2700">
                <a:latin typeface="Gill Sans"/>
                <a:ea typeface="Gill Sans"/>
                <a:cs typeface="Gill Sans"/>
                <a:sym typeface="Gill Sans"/>
              </a:defRPr>
            </a:pPr>
            <a:r>
              <a:t>Providing “IoT-oriented” services and applications</a:t>
            </a:r>
          </a:p>
        </p:txBody>
      </p:sp>
      <p:pic>
        <p:nvPicPr>
          <p:cNvPr id="339" name="Networking.png" descr="Networking.png"/>
          <p:cNvPicPr>
            <a:picLocks noChangeAspect="1"/>
          </p:cNvPicPr>
          <p:nvPr/>
        </p:nvPicPr>
        <p:blipFill>
          <a:blip r:embed="rId2">
            <a:extLst/>
          </a:blip>
          <a:srcRect l="0" t="713" r="0" b="713"/>
          <a:stretch>
            <a:fillRect/>
          </a:stretch>
        </p:blipFill>
        <p:spPr>
          <a:xfrm>
            <a:off x="1521803" y="1451994"/>
            <a:ext cx="10883441" cy="10728173"/>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1" name="QNAP NAS as…"/>
          <p:cNvSpPr txBox="1"/>
          <p:nvPr/>
        </p:nvSpPr>
        <p:spPr>
          <a:xfrm>
            <a:off x="13457826" y="3995831"/>
            <a:ext cx="9987060"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914400">
              <a:defRPr sz="7000">
                <a:latin typeface="Gill Sans"/>
                <a:ea typeface="Gill Sans"/>
                <a:cs typeface="Gill Sans"/>
                <a:sym typeface="Gill Sans"/>
              </a:defRPr>
            </a:pPr>
            <a:r>
              <a:t>QNAP NAS as </a:t>
            </a:r>
          </a:p>
          <a:p>
            <a:pPr algn="l" defTabSz="914400">
              <a:defRPr sz="4000">
                <a:solidFill>
                  <a:srgbClr val="EC6C23"/>
                </a:solidFill>
                <a:latin typeface="Gill Sans Light"/>
                <a:ea typeface="Gill Sans Light"/>
                <a:cs typeface="Gill Sans Light"/>
                <a:sym typeface="Gill Sans Light"/>
              </a:defRPr>
            </a:pPr>
            <a:r>
              <a:t>a GPU-empowered computing solution</a:t>
            </a:r>
          </a:p>
        </p:txBody>
      </p:sp>
      <p:sp>
        <p:nvSpPr>
          <p:cNvPr id="342" name="Graphics card support for video processing and GPU pass-through to virtual machines.…"/>
          <p:cNvSpPr txBox="1"/>
          <p:nvPr/>
        </p:nvSpPr>
        <p:spPr>
          <a:xfrm>
            <a:off x="13466122" y="6702134"/>
            <a:ext cx="9987059" cy="14401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75964" indent="-375964" algn="l">
              <a:lnSpc>
                <a:spcPct val="120000"/>
              </a:lnSpc>
              <a:buSzPct val="75000"/>
              <a:buChar char="•"/>
              <a:defRPr sz="2700">
                <a:latin typeface="Gill Sans"/>
                <a:ea typeface="Gill Sans"/>
                <a:cs typeface="Gill Sans"/>
                <a:sym typeface="Gill Sans"/>
              </a:defRPr>
            </a:pPr>
            <a:r>
              <a:t>Graphics card support for video processing and GPU pass-through to virtual machines.</a:t>
            </a:r>
          </a:p>
          <a:p>
            <a:pPr marL="375964" indent="-375964" algn="l">
              <a:lnSpc>
                <a:spcPct val="120000"/>
              </a:lnSpc>
              <a:buSzPct val="75000"/>
              <a:buChar char="•"/>
              <a:defRPr sz="2700">
                <a:latin typeface="Gill Sans"/>
                <a:ea typeface="Gill Sans"/>
                <a:cs typeface="Gill Sans"/>
                <a:sym typeface="Gill Sans"/>
              </a:defRPr>
            </a:pPr>
            <a:r>
              <a:t>Accelerate AI applications with GPU computing power</a:t>
            </a:r>
          </a:p>
        </p:txBody>
      </p:sp>
      <p:pic>
        <p:nvPicPr>
          <p:cNvPr id="343" name="GPU.png" descr="GPU.png"/>
          <p:cNvPicPr>
            <a:picLocks noChangeAspect="1"/>
          </p:cNvPicPr>
          <p:nvPr/>
        </p:nvPicPr>
        <p:blipFill>
          <a:blip r:embed="rId2">
            <a:extLst/>
          </a:blip>
          <a:srcRect l="0" t="713" r="0" b="713"/>
          <a:stretch>
            <a:fillRect/>
          </a:stretch>
        </p:blipFill>
        <p:spPr>
          <a:xfrm>
            <a:off x="1521803" y="1451994"/>
            <a:ext cx="10883441" cy="10728173"/>
          </a:xfrm>
          <a:prstGeom prst="rect">
            <a:avLst/>
          </a:prstGeom>
          <a:ln w="12700">
            <a:miter lim="400000"/>
          </a:ln>
        </p:spPr>
      </p:pic>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