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76" r:id="rId10"/>
    <p:sldId id="265" r:id="rId11"/>
    <p:sldId id="274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40CE32-B63B-F249-AD4A-0503C7625B40}" v="69" dt="2018-05-22T02:10:18.652"/>
    <p1510:client id="{0CCDD909-6E6C-4B2F-921E-F4810CAE6CAB}" v="23" dt="2018-05-21T03:13:06.2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7"/>
    <p:restoredTop sz="94643"/>
  </p:normalViewPr>
  <p:slideViewPr>
    <p:cSldViewPr snapToGrid="0">
      <p:cViewPr varScale="1">
        <p:scale>
          <a:sx n="116" d="100"/>
          <a:sy n="116" d="100"/>
        </p:scale>
        <p:origin x="192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E28F0A-586B-4AFA-BAE9-70579FD9BEEB}" type="datetimeFigureOut">
              <a:rPr lang="en-US" altLang="zh-TW"/>
              <a:t>5/24/2018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B7F2B5-4626-44CD-8BDA-D74FAFD9AD0E}" type="slidenum">
              <a:rPr lang="en-US" altLang="zh-TW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7584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7F2B5-4626-44CD-8BDA-D74FAFD9AD0E}" type="slidenum">
              <a:rPr lang="en-US" altLang="zh-TW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59973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Shape 2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Shape 2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C0D873DD-FF47-405A-A700-AE689FE993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84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427DB3E1-3A3F-4D0B-A79D-9BA3851C89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0D54387B-1AAC-4D81-B61C-867A620DE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8" y="365126"/>
            <a:ext cx="10376364" cy="603982"/>
          </a:xfrm>
        </p:spPr>
        <p:txBody>
          <a:bodyPr/>
          <a:lstStyle>
            <a:lvl1pPr algn="ctr"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864656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4110A6B-2076-4376-A4DB-55A266A408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B5819264-71BB-40C3-8D9A-1A1625048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8" y="365126"/>
            <a:ext cx="10376364" cy="603982"/>
          </a:xfrm>
        </p:spPr>
        <p:txBody>
          <a:bodyPr/>
          <a:lstStyle>
            <a:lvl1pPr algn="ctr"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607783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D808528-059C-4F25-9263-98FDB0F67A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6567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4A1CC8F-BA6C-487A-B5C5-8AC71C4566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6567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2018/5/24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46567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2018/5/24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09613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2018/5/24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5268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2018/5/24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22632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2018/5/24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0456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2018/5/24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5651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EDCF9872-F8A6-4E7D-ACD3-124FB5DD3B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9" name="標題 1">
            <a:extLst>
              <a:ext uri="{FF2B5EF4-FFF2-40B4-BE49-F238E27FC236}">
                <a16:creationId xmlns:a16="http://schemas.microsoft.com/office/drawing/2014/main" id="{D779AED6-BBAE-4A69-87EE-BF3A90BA0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8" y="365126"/>
            <a:ext cx="10376364" cy="603982"/>
          </a:xfrm>
        </p:spPr>
        <p:txBody>
          <a:bodyPr/>
          <a:lstStyle>
            <a:lvl1pPr algn="ctr"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3922368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7209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3FA30E4D-A94F-4741-A7AA-305393438A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10" name="標題 1">
            <a:extLst>
              <a:ext uri="{FF2B5EF4-FFF2-40B4-BE49-F238E27FC236}">
                <a16:creationId xmlns:a16="http://schemas.microsoft.com/office/drawing/2014/main" id="{75D17481-EC38-4F03-8C2F-CD6820F56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8" y="365126"/>
            <a:ext cx="10376364" cy="603982"/>
          </a:xfrm>
        </p:spPr>
        <p:txBody>
          <a:bodyPr/>
          <a:lstStyle>
            <a:lvl1pPr algn="ctr"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154042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1">
            <a:extLst>
              <a:ext uri="{FF2B5EF4-FFF2-40B4-BE49-F238E27FC236}">
                <a16:creationId xmlns:a16="http://schemas.microsoft.com/office/drawing/2014/main" id="{BF887C32-D0F4-4EDB-A409-3E0D99C8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8" y="365126"/>
            <a:ext cx="10376364" cy="603982"/>
          </a:xfrm>
        </p:spPr>
        <p:txBody>
          <a:bodyPr/>
          <a:lstStyle>
            <a:lvl1pPr algn="ctr"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2D84051-5D9E-44FB-A356-8144640DD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97411149-F71B-465A-865F-F1961E98F7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651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2A63A638-EC93-4205-8451-B387223BB3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10" name="標題 1">
            <a:extLst>
              <a:ext uri="{FF2B5EF4-FFF2-40B4-BE49-F238E27FC236}">
                <a16:creationId xmlns:a16="http://schemas.microsoft.com/office/drawing/2014/main" id="{45A87DCB-E94C-4169-8757-14E718091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8" y="365126"/>
            <a:ext cx="10376364" cy="603982"/>
          </a:xfrm>
        </p:spPr>
        <p:txBody>
          <a:bodyPr/>
          <a:lstStyle>
            <a:lvl1pPr algn="ctr"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482040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27342B1B-9E85-4FA1-A5A6-C76AD46FBC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12" name="標題 1">
            <a:extLst>
              <a:ext uri="{FF2B5EF4-FFF2-40B4-BE49-F238E27FC236}">
                <a16:creationId xmlns:a16="http://schemas.microsoft.com/office/drawing/2014/main" id="{5BAA123F-DFE1-4741-8748-9C576A0185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68" y="365126"/>
            <a:ext cx="10376364" cy="603982"/>
          </a:xfrm>
        </p:spPr>
        <p:txBody>
          <a:bodyPr/>
          <a:lstStyle>
            <a:lvl1pPr algn="ctr"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  <a:r>
              <a:rPr lang="en-US" altLang="zh-TW"/>
              <a:t>c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4048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5FE1CBDC-8EF2-440F-BBCF-42A1676210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9" name="標題 1">
            <a:extLst>
              <a:ext uri="{FF2B5EF4-FFF2-40B4-BE49-F238E27FC236}">
                <a16:creationId xmlns:a16="http://schemas.microsoft.com/office/drawing/2014/main" id="{A79A2187-263D-4874-BE55-13C5D569D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8" y="365126"/>
            <a:ext cx="10376364" cy="603982"/>
          </a:xfrm>
        </p:spPr>
        <p:txBody>
          <a:bodyPr/>
          <a:lstStyle>
            <a:lvl1pPr algn="ctr"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864656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FBCE33D9-FECC-4478-8A6C-A951D9F0BD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61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656F4B4A-6DDB-4D3B-9AA6-57D2B275EF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16F58CC5-8B1D-4F93-989B-589543D5E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8" y="365126"/>
            <a:ext cx="10376364" cy="603982"/>
          </a:xfrm>
        </p:spPr>
        <p:txBody>
          <a:bodyPr/>
          <a:lstStyle>
            <a:lvl1pPr algn="ctr"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410961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5EF9D-446A-4BA9-9A8F-8795C824CFA3}" type="datetimeFigureOut">
              <a:rPr lang="zh-TW" altLang="en-US" smtClean="0"/>
              <a:t>2018/5/24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1134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  <p:sldLayoutId id="2147483652" r:id="rId4"/>
    <p:sldLayoutId id="2147483661" r:id="rId5"/>
    <p:sldLayoutId id="2147483653" r:id="rId6"/>
    <p:sldLayoutId id="2147483665" r:id="rId7"/>
    <p:sldLayoutId id="2147483667" r:id="rId8"/>
    <p:sldLayoutId id="2147483666" r:id="rId9"/>
    <p:sldLayoutId id="2147483669" r:id="rId10"/>
    <p:sldLayoutId id="2147483668" r:id="rId11"/>
    <p:sldLayoutId id="2147483670" r:id="rId12"/>
    <p:sldLayoutId id="2147483672" r:id="rId13"/>
    <p:sldLayoutId id="2147483654" r:id="rId14"/>
    <p:sldLayoutId id="2147483655" r:id="rId15"/>
    <p:sldLayoutId id="2147483656" r:id="rId16"/>
    <p:sldLayoutId id="2147483657" r:id="rId17"/>
    <p:sldLayoutId id="2147483658" r:id="rId18"/>
    <p:sldLayoutId id="2147483659" r:id="rId19"/>
    <p:sldLayoutId id="2147483660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image" Target="../media/image29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54">
            <a:extLst>
              <a:ext uri="{FF2B5EF4-FFF2-40B4-BE49-F238E27FC236}">
                <a16:creationId xmlns:a16="http://schemas.microsoft.com/office/drawing/2014/main" id="{25D5C7C2-8793-454E-B647-BBF7221BDBC9}"/>
              </a:ext>
            </a:extLst>
          </p:cNvPr>
          <p:cNvSpPr txBox="1">
            <a:spLocks noGrp="1"/>
          </p:cNvSpPr>
          <p:nvPr/>
        </p:nvSpPr>
        <p:spPr>
          <a:xfrm>
            <a:off x="2466178" y="5163266"/>
            <a:ext cx="7379881" cy="180818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Are you ready for GDPR?</a:t>
            </a:r>
            <a:endParaRPr lang="zh-TW" altLang="en-US" sz="47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軟正黑體 Light" panose="020B0304030504040204" pitchFamily="34" charset="-120"/>
              <a:cs typeface="Arial" panose="020B0604020202020204" pitchFamily="34" charset="0"/>
            </a:endParaRPr>
          </a:p>
          <a:p>
            <a:pPr algn="l">
              <a:lnSpc>
                <a:spcPct val="115000"/>
              </a:lnSpc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n" sz="2400" dirty="0"/>
              <a:t> </a:t>
            </a:r>
            <a:endParaRPr dirty="0"/>
          </a:p>
        </p:txBody>
      </p:sp>
      <p:sp>
        <p:nvSpPr>
          <p:cNvPr id="8" name="文字方塊 1">
            <a:extLst>
              <a:ext uri="{FF2B5EF4-FFF2-40B4-BE49-F238E27FC236}">
                <a16:creationId xmlns:a16="http://schemas.microsoft.com/office/drawing/2014/main" id="{51138E45-397C-43A6-91EF-670DF3949D1E}"/>
              </a:ext>
            </a:extLst>
          </p:cNvPr>
          <p:cNvSpPr txBox="1"/>
          <p:nvPr/>
        </p:nvSpPr>
        <p:spPr>
          <a:xfrm>
            <a:off x="0" y="4953064"/>
            <a:ext cx="12030419" cy="630942"/>
          </a:xfrm>
          <a:prstGeom prst="rect">
            <a:avLst/>
          </a:prstGeom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sz="3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QNAP helps companies</a:t>
            </a:r>
            <a:r>
              <a:rPr lang="zh-TW" altLang="en-US" sz="3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zh-TW" sz="3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</a:t>
            </a:r>
            <a:r>
              <a:rPr lang="en-US" altLang="zh-TW" sz="3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zh-TW" sz="3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zh-TW" sz="35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ond</a:t>
            </a:r>
            <a:r>
              <a:rPr lang="zh-TW" sz="3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3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zh-TW" sz="3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zh-TW" altLang="en-US" sz="3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TW" sz="3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GDPR implementation</a:t>
            </a:r>
            <a:endParaRPr lang="zh-TW" altLang="en-US" sz="35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035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>
            <a:extLst>
              <a:ext uri="{FF2B5EF4-FFF2-40B4-BE49-F238E27FC236}">
                <a16:creationId xmlns:a16="http://schemas.microsoft.com/office/drawing/2014/main" id="{7FA312AA-AA2A-4696-B30C-201B750CE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zh-TW" kern="800" spc="-100" dirty="0">
                <a:solidFill>
                  <a:schemeClr val="bg2">
                    <a:lumMod val="25000"/>
                  </a:schemeClr>
                </a:solidFill>
              </a:rPr>
              <a:t>Advanced Data Retention </a:t>
            </a:r>
            <a:br>
              <a:rPr lang="en-US" altLang="zh-TW" kern="800" spc="-1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altLang="zh-TW" kern="800" spc="-100" dirty="0">
                <a:solidFill>
                  <a:schemeClr val="bg2">
                    <a:lumMod val="25000"/>
                  </a:schemeClr>
                </a:solidFill>
              </a:rPr>
              <a:t>&amp; Protection Solution</a:t>
            </a:r>
            <a:endParaRPr lang="zh-TW" altLang="en-US" kern="800" spc="-100" dirty="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A5C88177-490B-4EAF-A5CE-8E0A002FA2A0}"/>
              </a:ext>
            </a:extLst>
          </p:cNvPr>
          <p:cNvGrpSpPr/>
          <p:nvPr/>
        </p:nvGrpSpPr>
        <p:grpSpPr>
          <a:xfrm>
            <a:off x="233464" y="2172677"/>
            <a:ext cx="11820147" cy="3954885"/>
            <a:chOff x="233464" y="1985108"/>
            <a:chExt cx="11820147" cy="3869109"/>
          </a:xfrm>
        </p:grpSpPr>
        <p:grpSp>
          <p:nvGrpSpPr>
            <p:cNvPr id="11" name="群組 10">
              <a:extLst>
                <a:ext uri="{FF2B5EF4-FFF2-40B4-BE49-F238E27FC236}">
                  <a16:creationId xmlns:a16="http://schemas.microsoft.com/office/drawing/2014/main" id="{9CD59492-F099-450D-AD93-FA17F3BB31A7}"/>
                </a:ext>
              </a:extLst>
            </p:cNvPr>
            <p:cNvGrpSpPr/>
            <p:nvPr/>
          </p:nvGrpSpPr>
          <p:grpSpPr>
            <a:xfrm>
              <a:off x="233464" y="2253252"/>
              <a:ext cx="11820147" cy="3600965"/>
              <a:chOff x="233464" y="1874368"/>
              <a:chExt cx="11820147" cy="3600965"/>
            </a:xfrm>
          </p:grpSpPr>
          <p:pic>
            <p:nvPicPr>
              <p:cNvPr id="10" name="圖片 9">
                <a:extLst>
                  <a:ext uri="{FF2B5EF4-FFF2-40B4-BE49-F238E27FC236}">
                    <a16:creationId xmlns:a16="http://schemas.microsoft.com/office/drawing/2014/main" id="{C873582A-FC72-4BDE-92E2-FB241AF682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b="16846"/>
              <a:stretch/>
            </p:blipFill>
            <p:spPr>
              <a:xfrm>
                <a:off x="233464" y="1874368"/>
                <a:ext cx="11731557" cy="2421623"/>
              </a:xfrm>
              <a:prstGeom prst="rect">
                <a:avLst/>
              </a:prstGeom>
            </p:spPr>
          </p:pic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697BF02E-3EA4-4390-8A24-3358F9FC98A2}"/>
                  </a:ext>
                </a:extLst>
              </p:cNvPr>
              <p:cNvSpPr txBox="1"/>
              <p:nvPr/>
            </p:nvSpPr>
            <p:spPr>
              <a:xfrm>
                <a:off x="233464" y="4481698"/>
                <a:ext cx="2930105" cy="993635"/>
              </a:xfrm>
              <a:prstGeom prst="rect">
                <a:avLst/>
              </a:prstGeom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marL="0" lvl="1" algn="ctr"/>
                <a:r>
                  <a:rPr lang="zh-TW" sz="2000" b="1" dirty="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RAID</a:t>
                </a:r>
                <a:endParaRPr lang="zh-TW" altLang="en-US" sz="2000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  <a:p>
                <a:pPr marL="0" lvl="1" algn="ctr"/>
                <a:r>
                  <a:rPr lang="zh-TW" altLang="en-US" sz="2000" b="1" dirty="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 </a:t>
                </a:r>
                <a:r>
                  <a:rPr lang="zh-TW" sz="2000" b="1" dirty="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Disk SMART</a:t>
                </a:r>
              </a:p>
              <a:p>
                <a:pPr marL="0" lvl="1" algn="ctr"/>
                <a:r>
                  <a:rPr lang="zh-TW" sz="2000" b="1" dirty="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RAID </a:t>
                </a:r>
                <a:r>
                  <a:rPr lang="en-US" altLang="zh-TW" sz="2000" b="1" dirty="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L</a:t>
                </a:r>
                <a:r>
                  <a:rPr lang="zh-TW" sz="2000" b="1" dirty="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evel</a:t>
                </a:r>
              </a:p>
            </p:txBody>
          </p:sp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E5A81A43-FEB2-40E8-AE27-3F4C8F2606EE}"/>
                  </a:ext>
                </a:extLst>
              </p:cNvPr>
              <p:cNvSpPr txBox="1"/>
              <p:nvPr/>
            </p:nvSpPr>
            <p:spPr>
              <a:xfrm>
                <a:off x="3356042" y="4481698"/>
                <a:ext cx="2743200" cy="692533"/>
              </a:xfrm>
              <a:prstGeom prst="rect">
                <a:avLst/>
              </a:prstGeom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altLang="zh-TW" sz="2000" b="1" dirty="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snapshot &amp; snapshot replication</a:t>
                </a:r>
              </a:p>
            </p:txBody>
          </p:sp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E6CA88EC-6B26-4BA6-8459-96D295628AE7}"/>
                  </a:ext>
                </a:extLst>
              </p:cNvPr>
              <p:cNvSpPr txBox="1"/>
              <p:nvPr/>
            </p:nvSpPr>
            <p:spPr>
              <a:xfrm>
                <a:off x="6034587" y="4481698"/>
                <a:ext cx="2937754" cy="993635"/>
              </a:xfrm>
              <a:prstGeom prst="rect">
                <a:avLst/>
              </a:prstGeom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altLang="zh-TW" sz="2000" b="1" dirty="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Antivirus</a:t>
                </a:r>
              </a:p>
              <a:p>
                <a:pPr algn="ctr"/>
                <a:r>
                  <a:rPr lang="en-US" altLang="zh-TW" sz="2000" b="1" dirty="0" err="1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ClamAV</a:t>
                </a:r>
                <a:endParaRPr lang="en-US" altLang="zh-TW" sz="2000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  <a:p>
                <a:pPr algn="ctr"/>
                <a:r>
                  <a:rPr lang="en-US" altLang="zh-TW" sz="2000" b="1" dirty="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McAfee</a:t>
                </a:r>
              </a:p>
            </p:txBody>
          </p:sp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B431E6F5-A069-4304-ADDF-22B411F12166}"/>
                  </a:ext>
                </a:extLst>
              </p:cNvPr>
              <p:cNvSpPr txBox="1"/>
              <p:nvPr/>
            </p:nvSpPr>
            <p:spPr>
              <a:xfrm>
                <a:off x="8704053" y="4481698"/>
                <a:ext cx="3349558" cy="993635"/>
              </a:xfrm>
              <a:prstGeom prst="rect">
                <a:avLst/>
              </a:prstGeom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altLang="zh-TW" sz="2000" b="1" dirty="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Encryption by 256bit AES</a:t>
                </a:r>
              </a:p>
              <a:p>
                <a:pPr algn="ctr"/>
                <a:r>
                  <a:rPr lang="en-US" altLang="zh-TW" sz="2000" b="1" dirty="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Volume encryption</a:t>
                </a:r>
              </a:p>
              <a:p>
                <a:pPr algn="ctr"/>
                <a:r>
                  <a:rPr lang="en-US" altLang="zh-TW" sz="2000" b="1" dirty="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Folder encryption</a:t>
                </a:r>
              </a:p>
            </p:txBody>
          </p:sp>
        </p:grpSp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48C0EBC0-DD45-43B2-86E5-79DACA0FBC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33" t="462" r="51982" b="26006"/>
            <a:stretch/>
          </p:blipFill>
          <p:spPr>
            <a:xfrm>
              <a:off x="3194829" y="2285150"/>
              <a:ext cx="2904413" cy="2389725"/>
            </a:xfrm>
            <a:prstGeom prst="rect">
              <a:avLst/>
            </a:prstGeom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095843FA-BA6F-41B7-9C0C-2A9F8A5B01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94720"/>
            <a:stretch/>
          </p:blipFill>
          <p:spPr>
            <a:xfrm>
              <a:off x="233464" y="1985108"/>
              <a:ext cx="11731557" cy="3000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53854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>
            <a:extLst>
              <a:ext uri="{FF2B5EF4-FFF2-40B4-BE49-F238E27FC236}">
                <a16:creationId xmlns:a16="http://schemas.microsoft.com/office/drawing/2014/main" id="{CA40CC49-B3DB-4AA3-BC53-FB80511A0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altLang="zh-TW" sz="4800" kern="800" spc="-100" dirty="0">
                <a:solidFill>
                  <a:schemeClr val="bg2">
                    <a:lumMod val="25000"/>
                  </a:schemeClr>
                </a:solidFill>
              </a:rPr>
              <a:t>Data </a:t>
            </a:r>
            <a:r>
              <a:rPr lang="en" altLang="zh-TW" sz="4800" kern="800" spc="-100" dirty="0">
                <a:solidFill>
                  <a:schemeClr val="bg2">
                    <a:lumMod val="25000"/>
                  </a:schemeClr>
                </a:solidFill>
              </a:rPr>
              <a:t>Backup &amp; Sync Solution</a:t>
            </a:r>
            <a:endParaRPr lang="en-US" altLang="zh-TW" sz="4800" kern="800" spc="-1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CFFF034-EC67-486F-B25B-BB8711E1A514}"/>
              </a:ext>
            </a:extLst>
          </p:cNvPr>
          <p:cNvSpPr/>
          <p:nvPr/>
        </p:nvSpPr>
        <p:spPr>
          <a:xfrm>
            <a:off x="249326" y="2884961"/>
            <a:ext cx="1969479" cy="101566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r"/>
            <a:r>
              <a:rPr lang="zh-TW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Computer </a:t>
            </a:r>
            <a:r>
              <a:rPr lang="en-US" altLang="zh-TW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Mobile Devices</a:t>
            </a:r>
            <a:endParaRPr lang="zh-TW" b="1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9FAC6B7-1F46-4263-8B4C-0F279344DA54}"/>
              </a:ext>
            </a:extLst>
          </p:cNvPr>
          <p:cNvSpPr/>
          <p:nvPr/>
        </p:nvSpPr>
        <p:spPr>
          <a:xfrm>
            <a:off x="2135308" y="1743658"/>
            <a:ext cx="1883507" cy="70788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Data to be stored</a:t>
            </a:r>
            <a:endParaRPr lang="zh-TW" b="1" dirty="0">
              <a:solidFill>
                <a:srgbClr val="FFFFFF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540F3B1-9C00-411B-B97A-C62C4D45709A}"/>
              </a:ext>
            </a:extLst>
          </p:cNvPr>
          <p:cNvSpPr/>
          <p:nvPr/>
        </p:nvSpPr>
        <p:spPr>
          <a:xfrm>
            <a:off x="1864697" y="4410241"/>
            <a:ext cx="19694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NetBak</a:t>
            </a:r>
            <a:r>
              <a:rPr lang="en-US" altLang="zh-TW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Replicator </a:t>
            </a:r>
            <a:endParaRPr lang="zh-TW" altLang="en-US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583BBBC-954C-4AB2-90FC-954239C20F7B}"/>
              </a:ext>
            </a:extLst>
          </p:cNvPr>
          <p:cNvSpPr/>
          <p:nvPr/>
        </p:nvSpPr>
        <p:spPr>
          <a:xfrm>
            <a:off x="1864697" y="5684894"/>
            <a:ext cx="19694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Qsync</a:t>
            </a:r>
            <a:endParaRPr lang="zh-TW" altLang="en-US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E0CD42D-F444-4CBD-B031-8DABBF1D1A30}"/>
              </a:ext>
            </a:extLst>
          </p:cNvPr>
          <p:cNvSpPr/>
          <p:nvPr/>
        </p:nvSpPr>
        <p:spPr>
          <a:xfrm>
            <a:off x="5435066" y="1714881"/>
            <a:ext cx="1883507" cy="70788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TW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USB  external</a:t>
            </a:r>
            <a:endParaRPr lang="zh-TW" altLang="en-US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00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sto</a:t>
            </a:r>
            <a:r>
              <a:rPr lang="zh-TW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rage</a:t>
            </a:r>
            <a:endParaRPr lang="zh-TW" b="1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5790EC5-6A5C-4B7B-8D07-6E6E811D191E}"/>
              </a:ext>
            </a:extLst>
          </p:cNvPr>
          <p:cNvSpPr/>
          <p:nvPr/>
        </p:nvSpPr>
        <p:spPr>
          <a:xfrm>
            <a:off x="4170743" y="3068336"/>
            <a:ext cx="18835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JBOD 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760257E-BA43-45B4-BB64-983261E7F63C}"/>
              </a:ext>
            </a:extLst>
          </p:cNvPr>
          <p:cNvSpPr/>
          <p:nvPr/>
        </p:nvSpPr>
        <p:spPr>
          <a:xfrm>
            <a:off x="9778910" y="3068336"/>
            <a:ext cx="1883507" cy="132343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" altLang="zh-TW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Cloud Storage Service</a:t>
            </a:r>
            <a:endParaRPr lang="en-US" altLang="zh-TW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zh-TW" altLang="en-US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947D3505-B465-479A-A3C2-00D1F45C85ED}"/>
              </a:ext>
            </a:extLst>
          </p:cNvPr>
          <p:cNvSpPr/>
          <p:nvPr/>
        </p:nvSpPr>
        <p:spPr>
          <a:xfrm>
            <a:off x="9598270" y="4293723"/>
            <a:ext cx="188350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Hybrid Backup Sync</a:t>
            </a:r>
            <a:endParaRPr lang="zh-TW" altLang="en-US" sz="19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0F84DC3B-B0FD-40D2-8478-3F211EEB69B3}"/>
              </a:ext>
            </a:extLst>
          </p:cNvPr>
          <p:cNvSpPr/>
          <p:nvPr/>
        </p:nvSpPr>
        <p:spPr>
          <a:xfrm>
            <a:off x="4264528" y="6151657"/>
            <a:ext cx="2799164" cy="707886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" altLang="zh-TW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Local NAS in Munich </a:t>
            </a:r>
            <a:endParaRPr lang="en-US" altLang="zh-TW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zh-TW" altLang="en-US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EEBE719-110E-4C20-BF4D-E9BD0DDE2DA8}"/>
              </a:ext>
            </a:extLst>
          </p:cNvPr>
          <p:cNvSpPr/>
          <p:nvPr/>
        </p:nvSpPr>
        <p:spPr>
          <a:xfrm>
            <a:off x="8033695" y="6185222"/>
            <a:ext cx="2239716" cy="707886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 </a:t>
            </a:r>
            <a:r>
              <a:rPr lang="en" altLang="zh-TW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in Frankfurt</a:t>
            </a:r>
            <a:endParaRPr lang="en-US" altLang="zh-TW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zh-TW" altLang="en-US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378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3E0EABF8-23DF-4813-AB2F-71212E39D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4200" kern="800" spc="-100" dirty="0">
                <a:solidFill>
                  <a:schemeClr val="bg2">
                    <a:lumMod val="25000"/>
                  </a:schemeClr>
                </a:solidFill>
              </a:rPr>
              <a:t>Network Access Protection and Management Solution</a:t>
            </a:r>
            <a:endParaRPr lang="zh-TW" altLang="en-US" sz="4200" kern="800" spc="-1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15" name="Shape 215"/>
          <p:cNvSpPr txBox="1">
            <a:spLocks noGrp="1"/>
          </p:cNvSpPr>
          <p:nvPr>
            <p:ph type="body" idx="4294967295"/>
          </p:nvPr>
        </p:nvSpPr>
        <p:spPr>
          <a:xfrm>
            <a:off x="681270" y="3164738"/>
            <a:ext cx="4976580" cy="15319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• Windows Active Directory</a:t>
            </a:r>
            <a:endParaRPr lang="en-US" altLang="zh-TW" sz="2400" b="1" dirty="0">
              <a:solidFill>
                <a:schemeClr val="dk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lvl="0" indent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• LDAP </a:t>
            </a:r>
            <a:r>
              <a:rPr lang="en-US" altLang="zh-TW" sz="2400" b="1" dirty="0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authentication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2400" b="1" dirty="0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• </a:t>
            </a:r>
            <a:r>
              <a:rPr lang="en-US" altLang="zh-TW" sz="2400" b="1" dirty="0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Access control and </a:t>
            </a:r>
            <a:br>
              <a:rPr lang="en-US" altLang="zh-TW" sz="2400" b="1" dirty="0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2400" b="1" dirty="0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 Permission setting</a:t>
            </a:r>
            <a:endParaRPr lang="en-US" altLang="zh-TW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24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594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/>
          <p:nvPr/>
        </p:nvSpPr>
        <p:spPr>
          <a:xfrm>
            <a:off x="1847321" y="5767500"/>
            <a:ext cx="2612100" cy="602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None/>
            </a:pPr>
            <a:r>
              <a:rPr lang="en" sz="2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Qsirch</a:t>
            </a:r>
            <a:endParaRPr lang="zh-TW" altLang="en" sz="24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" name="標題 2">
            <a:extLst>
              <a:ext uri="{FF2B5EF4-FFF2-40B4-BE49-F238E27FC236}">
                <a16:creationId xmlns:a16="http://schemas.microsoft.com/office/drawing/2014/main" id="{C4D9871F-294E-4AAF-93E8-864C4903EF81}"/>
              </a:ext>
            </a:extLst>
          </p:cNvPr>
          <p:cNvSpPr txBox="1">
            <a:spLocks/>
          </p:cNvSpPr>
          <p:nvPr/>
        </p:nvSpPr>
        <p:spPr>
          <a:xfrm>
            <a:off x="2468" y="365126"/>
            <a:ext cx="10376364" cy="6039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4200" kern="800" spc="-150" dirty="0">
                <a:solidFill>
                  <a:schemeClr val="bg2">
                    <a:lumMod val="25000"/>
                  </a:schemeClr>
                </a:solidFill>
              </a:rPr>
              <a:t>Data Retrieval and Management Solution</a:t>
            </a:r>
            <a:endParaRPr lang="zh-TW" altLang="en-US" sz="4200" kern="800" spc="-15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" name="Shape 231">
            <a:extLst>
              <a:ext uri="{FF2B5EF4-FFF2-40B4-BE49-F238E27FC236}">
                <a16:creationId xmlns:a16="http://schemas.microsoft.com/office/drawing/2014/main" id="{801C4D29-C8B1-4ECE-B5B9-D3A77C821CB2}"/>
              </a:ext>
            </a:extLst>
          </p:cNvPr>
          <p:cNvSpPr txBox="1"/>
          <p:nvPr/>
        </p:nvSpPr>
        <p:spPr>
          <a:xfrm>
            <a:off x="7048459" y="5711104"/>
            <a:ext cx="2612100" cy="602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None/>
            </a:pP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Qfiling</a:t>
            </a:r>
            <a:endParaRPr lang="en-US" sz="24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73EB6AC0-5110-4DED-BAFB-FB6909641E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43940" y="3223902"/>
            <a:ext cx="2972542" cy="1051029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1CE698E9-C4BF-439B-90E4-177CFE96BC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926" y="2441581"/>
            <a:ext cx="3844201" cy="248191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C4563F1A-DE23-4E8F-9063-96F383BCA5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3626" y="4706863"/>
            <a:ext cx="2060627" cy="18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0002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2">
            <a:extLst>
              <a:ext uri="{FF2B5EF4-FFF2-40B4-BE49-F238E27FC236}">
                <a16:creationId xmlns:a16="http://schemas.microsoft.com/office/drawing/2014/main" id="{35D0DBE1-877B-4C84-BCE7-1AB8BC0EB418}"/>
              </a:ext>
            </a:extLst>
          </p:cNvPr>
          <p:cNvSpPr txBox="1">
            <a:spLocks/>
          </p:cNvSpPr>
          <p:nvPr/>
        </p:nvSpPr>
        <p:spPr>
          <a:xfrm>
            <a:off x="2468" y="365126"/>
            <a:ext cx="10376364" cy="6039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4200" kern="800" spc="-150" dirty="0" err="1">
                <a:solidFill>
                  <a:schemeClr val="bg2">
                    <a:lumMod val="25000"/>
                  </a:schemeClr>
                </a:solidFill>
              </a:rPr>
              <a:t>Qsirch</a:t>
            </a:r>
            <a:r>
              <a:rPr lang="en-US" altLang="zh-TW" sz="4200" kern="800" spc="-150" dirty="0">
                <a:solidFill>
                  <a:schemeClr val="bg2">
                    <a:lumMod val="25000"/>
                  </a:schemeClr>
                </a:solidFill>
              </a:rPr>
              <a:t> - Quickly locate files with full-text search and real-time search engine</a:t>
            </a:r>
            <a:endParaRPr lang="zh-TW" altLang="en-US" sz="4200" kern="800" spc="-150" dirty="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E93B5678-C7C6-4823-BC00-FD2562D31EF5}"/>
              </a:ext>
            </a:extLst>
          </p:cNvPr>
          <p:cNvGrpSpPr/>
          <p:nvPr/>
        </p:nvGrpSpPr>
        <p:grpSpPr>
          <a:xfrm>
            <a:off x="410310" y="2093721"/>
            <a:ext cx="5552081" cy="4621447"/>
            <a:chOff x="2253997" y="1988721"/>
            <a:chExt cx="5000625" cy="4162425"/>
          </a:xfrm>
        </p:grpSpPr>
        <p:pic>
          <p:nvPicPr>
            <p:cNvPr id="4" name="圖形 3">
              <a:extLst>
                <a:ext uri="{FF2B5EF4-FFF2-40B4-BE49-F238E27FC236}">
                  <a16:creationId xmlns:a16="http://schemas.microsoft.com/office/drawing/2014/main" id="{736352BE-5416-4FED-B456-D05D62E92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253997" y="1988721"/>
              <a:ext cx="5000625" cy="4162425"/>
            </a:xfrm>
            <a:prstGeom prst="rect">
              <a:avLst/>
            </a:prstGeom>
          </p:spPr>
        </p:pic>
        <p:pic>
          <p:nvPicPr>
            <p:cNvPr id="9" name="Shape 240">
              <a:extLst>
                <a:ext uri="{FF2B5EF4-FFF2-40B4-BE49-F238E27FC236}">
                  <a16:creationId xmlns:a16="http://schemas.microsoft.com/office/drawing/2014/main" id="{45C64127-947A-4832-A33C-93877D906DD3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465362" y="2189655"/>
              <a:ext cx="4584918" cy="274981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209E6770-5990-4EAA-8BA7-FFC4386662E3}"/>
              </a:ext>
            </a:extLst>
          </p:cNvPr>
          <p:cNvGrpSpPr/>
          <p:nvPr/>
        </p:nvGrpSpPr>
        <p:grpSpPr>
          <a:xfrm>
            <a:off x="6127335" y="2093721"/>
            <a:ext cx="5691499" cy="4621448"/>
            <a:chOff x="6127335" y="2093721"/>
            <a:chExt cx="5691499" cy="4621448"/>
          </a:xfrm>
        </p:grpSpPr>
        <p:pic>
          <p:nvPicPr>
            <p:cNvPr id="12" name="圖形 11">
              <a:extLst>
                <a:ext uri="{FF2B5EF4-FFF2-40B4-BE49-F238E27FC236}">
                  <a16:creationId xmlns:a16="http://schemas.microsoft.com/office/drawing/2014/main" id="{6EFDD93B-C060-4AED-B168-D218F932E7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03407" y="2093721"/>
              <a:ext cx="5552083" cy="4621448"/>
            </a:xfrm>
            <a:prstGeom prst="rect">
              <a:avLst/>
            </a:prstGeom>
          </p:spPr>
        </p:pic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B336AF86-E9B3-42D9-8FD3-CC2ABB36C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7335" y="2104479"/>
              <a:ext cx="5691499" cy="3493016"/>
            </a:xfrm>
            <a:prstGeom prst="rect">
              <a:avLst/>
            </a:prstGeom>
          </p:spPr>
        </p:pic>
      </p:grpSp>
      <p:pic>
        <p:nvPicPr>
          <p:cNvPr id="11" name="圖片 10">
            <a:extLst>
              <a:ext uri="{FF2B5EF4-FFF2-40B4-BE49-F238E27FC236}">
                <a16:creationId xmlns:a16="http://schemas.microsoft.com/office/drawing/2014/main" id="{6A0C4289-CA2A-43A8-B4B5-C99F6FA19F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42" y="2176238"/>
            <a:ext cx="5582495" cy="334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818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5C56F2EF-62AE-48DD-B765-CEF505DDA96A}"/>
              </a:ext>
            </a:extLst>
          </p:cNvPr>
          <p:cNvSpPr txBox="1"/>
          <p:nvPr/>
        </p:nvSpPr>
        <p:spPr>
          <a:xfrm>
            <a:off x="294180" y="5910750"/>
            <a:ext cx="2743200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2400" b="1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         </a:t>
            </a:r>
            <a:r>
              <a:rPr lang="en-US" altLang="zh-TW" sz="2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Source</a:t>
            </a:r>
            <a:endParaRPr lang="zh-TW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4741D61-877F-4561-BFFF-CF0144133EBE}"/>
              </a:ext>
            </a:extLst>
          </p:cNvPr>
          <p:cNvSpPr txBox="1"/>
          <p:nvPr/>
        </p:nvSpPr>
        <p:spPr>
          <a:xfrm>
            <a:off x="3744676" y="5910750"/>
            <a:ext cx="4123426" cy="83099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" altLang="zh-TW" sz="2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Archiving </a:t>
            </a:r>
            <a:r>
              <a:rPr lang="en-US" altLang="zh-TW" sz="2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criteria s</a:t>
            </a:r>
            <a:r>
              <a:rPr lang="en" altLang="zh-TW" sz="2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etting</a:t>
            </a:r>
            <a:endParaRPr lang="en-US" altLang="zh-TW" sz="24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endParaRPr lang="zh-TW" sz="2400" b="1" dirty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E3CFABC-8198-4DD7-8899-DA54BD4831E1}"/>
              </a:ext>
            </a:extLst>
          </p:cNvPr>
          <p:cNvSpPr txBox="1"/>
          <p:nvPr/>
        </p:nvSpPr>
        <p:spPr>
          <a:xfrm>
            <a:off x="9248991" y="5910750"/>
            <a:ext cx="2743200" cy="83099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" sz="2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Destination</a:t>
            </a:r>
            <a:endParaRPr lang="en-US" sz="24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endParaRPr lang="zh-TW" sz="2400" b="1" dirty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標題 2">
            <a:extLst>
              <a:ext uri="{FF2B5EF4-FFF2-40B4-BE49-F238E27FC236}">
                <a16:creationId xmlns:a16="http://schemas.microsoft.com/office/drawing/2014/main" id="{AAFCAF24-3A68-463E-A91C-2B70A5427299}"/>
              </a:ext>
            </a:extLst>
          </p:cNvPr>
          <p:cNvSpPr txBox="1">
            <a:spLocks/>
          </p:cNvSpPr>
          <p:nvPr/>
        </p:nvSpPr>
        <p:spPr>
          <a:xfrm>
            <a:off x="2468" y="365126"/>
            <a:ext cx="10376364" cy="6039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4200" kern="800" spc="-150" dirty="0" err="1">
                <a:solidFill>
                  <a:schemeClr val="bg2">
                    <a:lumMod val="25000"/>
                  </a:schemeClr>
                </a:solidFill>
              </a:rPr>
              <a:t>Qfiling</a:t>
            </a:r>
            <a:r>
              <a:rPr lang="en-US" altLang="zh-TW" sz="4200" kern="800" spc="-150" dirty="0">
                <a:solidFill>
                  <a:schemeClr val="bg2">
                    <a:lumMod val="25000"/>
                  </a:schemeClr>
                </a:solidFill>
              </a:rPr>
              <a:t>: customized file archiving helper</a:t>
            </a:r>
            <a:endParaRPr lang="zh-TW" altLang="en-US" sz="4200" dirty="0"/>
          </a:p>
        </p:txBody>
      </p:sp>
    </p:spTree>
    <p:extLst>
      <p:ext uri="{BB962C8B-B14F-4D97-AF65-F5344CB8AC3E}">
        <p14:creationId xmlns:p14="http://schemas.microsoft.com/office/powerpoint/2010/main" val="12643992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3D318FCA-9E22-40BD-8F9F-7DE72CF7BD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63"/>
          <a:stretch/>
        </p:blipFill>
        <p:spPr>
          <a:xfrm>
            <a:off x="238540" y="1795882"/>
            <a:ext cx="11720222" cy="3338826"/>
          </a:xfrm>
          <a:prstGeom prst="rect">
            <a:avLst/>
          </a:prstGeom>
        </p:spPr>
      </p:pic>
      <p:sp>
        <p:nvSpPr>
          <p:cNvPr id="12" name="Shape 264">
            <a:extLst>
              <a:ext uri="{FF2B5EF4-FFF2-40B4-BE49-F238E27FC236}">
                <a16:creationId xmlns:a16="http://schemas.microsoft.com/office/drawing/2014/main" id="{EA902611-2BEA-4A29-B9B9-E80DCDB75408}"/>
              </a:ext>
            </a:extLst>
          </p:cNvPr>
          <p:cNvSpPr txBox="1"/>
          <p:nvPr/>
        </p:nvSpPr>
        <p:spPr>
          <a:xfrm>
            <a:off x="8082502" y="5233201"/>
            <a:ext cx="3876260" cy="593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zh-TW" sz="2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Syslog</a:t>
            </a:r>
            <a:r>
              <a:rPr lang="zh-TW" altLang="en" sz="2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Client/Server</a:t>
            </a:r>
            <a:endParaRPr lang="zh-TW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9E31EA31-BDFD-468A-B49F-E2E5FB27F8DD}"/>
              </a:ext>
            </a:extLst>
          </p:cNvPr>
          <p:cNvSpPr txBox="1"/>
          <p:nvPr/>
        </p:nvSpPr>
        <p:spPr>
          <a:xfrm>
            <a:off x="4166484" y="5233201"/>
            <a:ext cx="3864334" cy="43088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sz="2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System connection log</a:t>
            </a:r>
            <a:endParaRPr lang="zh-TW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標題 2">
            <a:extLst>
              <a:ext uri="{FF2B5EF4-FFF2-40B4-BE49-F238E27FC236}">
                <a16:creationId xmlns:a16="http://schemas.microsoft.com/office/drawing/2014/main" id="{851B5E6D-5A34-4BF0-A023-D513AED74E69}"/>
              </a:ext>
            </a:extLst>
          </p:cNvPr>
          <p:cNvSpPr txBox="1">
            <a:spLocks/>
          </p:cNvSpPr>
          <p:nvPr/>
        </p:nvSpPr>
        <p:spPr>
          <a:xfrm>
            <a:off x="2468" y="365126"/>
            <a:ext cx="10376364" cy="6039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4000" kern="800" spc="-300" dirty="0">
                <a:solidFill>
                  <a:schemeClr val="bg2">
                    <a:lumMod val="25000"/>
                  </a:schemeClr>
                </a:solidFill>
              </a:rPr>
              <a:t>Active system monitoring and auditing solution</a:t>
            </a:r>
            <a:endParaRPr lang="zh-TW" altLang="en-US" sz="4000" kern="800" spc="-3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107D8AD-F8D4-49D4-AD93-8EEBB5DB660F}"/>
              </a:ext>
            </a:extLst>
          </p:cNvPr>
          <p:cNvSpPr txBox="1"/>
          <p:nvPr/>
        </p:nvSpPr>
        <p:spPr>
          <a:xfrm>
            <a:off x="250466" y="5233199"/>
            <a:ext cx="3864334" cy="110799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" altLang="zh-TW" sz="2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Q′center</a:t>
            </a:r>
            <a:endParaRPr lang="en" sz="22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>
              <a:buSzPts val="1100"/>
            </a:pPr>
            <a:r>
              <a:rPr lang="en" altLang="zh-TW" sz="2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en" sz="2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Implement multiple NAS management</a:t>
            </a:r>
          </a:p>
        </p:txBody>
      </p:sp>
    </p:spTree>
    <p:extLst>
      <p:ext uri="{BB962C8B-B14F-4D97-AF65-F5344CB8AC3E}">
        <p14:creationId xmlns:p14="http://schemas.microsoft.com/office/powerpoint/2010/main" val="2678511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標題 2">
            <a:extLst>
              <a:ext uri="{FF2B5EF4-FFF2-40B4-BE49-F238E27FC236}">
                <a16:creationId xmlns:a16="http://schemas.microsoft.com/office/drawing/2014/main" id="{598928B3-EEBA-4D7C-B47C-ED1674086FD8}"/>
              </a:ext>
            </a:extLst>
          </p:cNvPr>
          <p:cNvSpPr txBox="1">
            <a:spLocks/>
          </p:cNvSpPr>
          <p:nvPr/>
        </p:nvSpPr>
        <p:spPr>
          <a:xfrm>
            <a:off x="2468" y="365126"/>
            <a:ext cx="10376364" cy="6039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4200" kern="800" spc="-300" dirty="0">
                <a:solidFill>
                  <a:schemeClr val="bg2">
                    <a:lumMod val="25000"/>
                  </a:schemeClr>
                </a:solidFill>
              </a:rPr>
              <a:t>Works with new third-party GDPR apps</a:t>
            </a:r>
            <a:endParaRPr lang="zh-TW" altLang="en-US" sz="4200" kern="800" spc="-3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1CE25BE-F889-4C5F-8429-B83DE3C4D19D}"/>
              </a:ext>
            </a:extLst>
          </p:cNvPr>
          <p:cNvSpPr/>
          <p:nvPr/>
        </p:nvSpPr>
        <p:spPr>
          <a:xfrm>
            <a:off x="9106837" y="4564001"/>
            <a:ext cx="2734490" cy="43088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2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Container/Docker</a:t>
            </a:r>
            <a:endParaRPr lang="zh-TW" altLang="en-US" sz="22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3B75F1F5-7DB4-449B-9A34-3374590529EC}"/>
              </a:ext>
            </a:extLst>
          </p:cNvPr>
          <p:cNvSpPr/>
          <p:nvPr/>
        </p:nvSpPr>
        <p:spPr>
          <a:xfrm>
            <a:off x="3520606" y="5555178"/>
            <a:ext cx="2956900" cy="76944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2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Virtualization Station</a:t>
            </a:r>
            <a:endParaRPr lang="zh-TW" altLang="en-US" sz="22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1" name="圖形 10">
            <a:extLst>
              <a:ext uri="{FF2B5EF4-FFF2-40B4-BE49-F238E27FC236}">
                <a16:creationId xmlns:a16="http://schemas.microsoft.com/office/drawing/2014/main" id="{2E450E16-98D9-4F6D-9CE4-225884CA1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54656" y="1727229"/>
            <a:ext cx="3897037" cy="173549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24" name="Shape 277">
            <a:extLst>
              <a:ext uri="{FF2B5EF4-FFF2-40B4-BE49-F238E27FC236}">
                <a16:creationId xmlns:a16="http://schemas.microsoft.com/office/drawing/2014/main" id="{B4AE0AB6-41CD-4D23-8A86-95176C5E2272}"/>
              </a:ext>
            </a:extLst>
          </p:cNvPr>
          <p:cNvSpPr txBox="1">
            <a:spLocks/>
          </p:cNvSpPr>
          <p:nvPr/>
        </p:nvSpPr>
        <p:spPr>
          <a:xfrm>
            <a:off x="7454656" y="1902827"/>
            <a:ext cx="3987800" cy="69215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1600" indent="0">
              <a:spcBef>
                <a:spcPts val="500"/>
              </a:spcBef>
              <a:buClr>
                <a:schemeClr val="dk1"/>
              </a:buClr>
              <a:buSzPts val="2000"/>
              <a:buNone/>
            </a:pP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•</a:t>
            </a: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Enterprise backup software</a:t>
            </a: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，</a:t>
            </a:r>
            <a:br>
              <a:rPr lang="zh-TW" altLang="en-US" sz="2000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  ex: </a:t>
            </a: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Acronis™, Veritas</a:t>
            </a: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™...etc</a:t>
            </a:r>
          </a:p>
          <a:p>
            <a:pPr marL="101600" indent="0">
              <a:spcBef>
                <a:spcPts val="0"/>
              </a:spcBef>
              <a:buClr>
                <a:schemeClr val="dk1"/>
              </a:buClr>
              <a:buSzPts val="2000"/>
              <a:buNone/>
            </a:pPr>
            <a:br>
              <a:rPr lang="en-US" altLang="zh-TW" sz="20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• GDPR compliance check tool</a:t>
            </a:r>
          </a:p>
        </p:txBody>
      </p:sp>
    </p:spTree>
    <p:extLst>
      <p:ext uri="{BB962C8B-B14F-4D97-AF65-F5344CB8AC3E}">
        <p14:creationId xmlns:p14="http://schemas.microsoft.com/office/powerpoint/2010/main" val="18794015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ctrTitle" idx="4294967295"/>
          </p:nvPr>
        </p:nvSpPr>
        <p:spPr>
          <a:xfrm>
            <a:off x="1612214" y="5024568"/>
            <a:ext cx="9144000" cy="23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altLang="zh-TW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 NAS</a:t>
            </a:r>
            <a:endParaRPr lang="zh-TW" altLang="en-US" sz="4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zh-TW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is</a:t>
            </a:r>
            <a:r>
              <a:rPr lang="zh-TW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your</a:t>
            </a:r>
            <a:r>
              <a:rPr lang="zh-TW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good</a:t>
            </a:r>
            <a:r>
              <a:rPr lang="zh-TW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pa</a:t>
            </a:r>
            <a:r>
              <a:rPr lang="zh-TW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rtner</a:t>
            </a:r>
            <a:r>
              <a:rPr lang="zh-TW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for</a:t>
            </a:r>
            <a:r>
              <a:rPr lang="zh-TW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GDPR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F1E40AF-05B0-450D-B993-99372188AE94}"/>
              </a:ext>
            </a:extLst>
          </p:cNvPr>
          <p:cNvSpPr txBox="1"/>
          <p:nvPr/>
        </p:nvSpPr>
        <p:spPr>
          <a:xfrm>
            <a:off x="10220325" y="5534561"/>
            <a:ext cx="18954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TW" altLang="zh-TW" sz="800" dirty="0">
                <a:solidFill>
                  <a:schemeClr val="bg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Copyright © 2018 QNAP Systems, Inc. All rights reserved. QNAP® and other names of QNAP Products are proprietary marks or registered trademarks of QNAP Systems, Inc. Other products and company names mentioned herein are trademarks of their respective holder </a:t>
            </a:r>
          </a:p>
          <a:p>
            <a:endParaRPr lang="zh-TW" altLang="en-US" sz="800" dirty="0">
              <a:solidFill>
                <a:schemeClr val="bg1">
                  <a:lumMod val="6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68447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2468" y="278415"/>
            <a:ext cx="11256762" cy="6039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4800" dirty="0">
                <a:solidFill>
                  <a:schemeClr val="bg2">
                    <a:lumMod val="25000"/>
                  </a:schemeClr>
                </a:solidFill>
                <a:cs typeface="Calibri Light"/>
              </a:rPr>
              <a:t>Agenda</a:t>
            </a:r>
            <a:endParaRPr lang="zh-TW" altLang="en" sz="4800" dirty="0">
              <a:solidFill>
                <a:schemeClr val="bg2">
                  <a:lumMod val="25000"/>
                </a:schemeClr>
              </a:solidFill>
              <a:cs typeface="Calibri Light"/>
            </a:endParaRPr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id="{4A3D9E08-DD58-44AE-8671-82103CB8C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007" y="1627248"/>
            <a:ext cx="5579375" cy="4752567"/>
          </a:xfrm>
          <a:prstGeom prst="rect">
            <a:avLst/>
          </a:prstGeom>
        </p:spPr>
      </p:pic>
      <p:sp>
        <p:nvSpPr>
          <p:cNvPr id="6" name="Shape 61">
            <a:extLst>
              <a:ext uri="{FF2B5EF4-FFF2-40B4-BE49-F238E27FC236}">
                <a16:creationId xmlns:a16="http://schemas.microsoft.com/office/drawing/2014/main" id="{E87A3CD6-0724-477A-97E1-3533FE00B119}"/>
              </a:ext>
            </a:extLst>
          </p:cNvPr>
          <p:cNvSpPr txBox="1">
            <a:spLocks noGrp="1"/>
          </p:cNvSpPr>
          <p:nvPr/>
        </p:nvSpPr>
        <p:spPr>
          <a:xfrm>
            <a:off x="5630849" y="2295331"/>
            <a:ext cx="8520600" cy="3416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457200" lvl="0" indent="-3429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●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lvl="1" indent="-317500" algn="l" defTabSz="6858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lvl="2" indent="-317500" algn="l" defTabSz="6858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lvl="3" indent="-317500" algn="l" defTabSz="6858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lvl="4" indent="-317500" algn="l" defTabSz="6858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lvl="5" indent="-317500" algn="l" defTabSz="6858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17500" algn="l" defTabSz="6858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17500" algn="l" defTabSz="6858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17500" algn="l" defTabSz="6858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Arial" panose="020B0604020202020204" pitchFamily="34" charset="0"/>
              <a:buChar char="■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 dirty="0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• What is the GDPR</a:t>
            </a:r>
            <a:endParaRPr sz="2400" b="1" dirty="0">
              <a:solidFill>
                <a:schemeClr val="dk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lvl="0" indent="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 dirty="0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• Steps to </a:t>
            </a:r>
            <a:r>
              <a:rPr lang="en-US" sz="2400" b="1" dirty="0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take for </a:t>
            </a:r>
            <a:r>
              <a:rPr lang="en" sz="2400" b="1" dirty="0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GDPR complian</a:t>
            </a:r>
            <a:r>
              <a:rPr lang="en-US" sz="2400" b="1" dirty="0" err="1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ce</a:t>
            </a:r>
            <a:endParaRPr sz="2400" b="1" dirty="0">
              <a:solidFill>
                <a:schemeClr val="dk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lvl="0" indent="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 dirty="0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• Challenges of traditional methods</a:t>
            </a:r>
            <a:endParaRPr sz="2400" b="1" dirty="0">
              <a:solidFill>
                <a:schemeClr val="dk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lvl="0" indent="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 dirty="0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• </a:t>
            </a:r>
            <a:r>
              <a:rPr lang="en-US" sz="2400" b="1" dirty="0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Ready-to-use </a:t>
            </a:r>
            <a:r>
              <a:rPr lang="en" sz="2400" b="1" dirty="0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 solutions for GDPR</a:t>
            </a:r>
            <a:endParaRPr sz="2400" b="1" dirty="0">
              <a:solidFill>
                <a:schemeClr val="dk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lvl="0" indent="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 dirty="0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• Ready for new technolog</a:t>
            </a:r>
            <a:r>
              <a:rPr lang="en-US" sz="2400" b="1" dirty="0" err="1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ies</a:t>
            </a:r>
            <a:endParaRPr sz="2400" b="1" dirty="0">
              <a:solidFill>
                <a:schemeClr val="dk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82474196-501A-4C95-8A61-722E7FEE2F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20743" y="4632616"/>
            <a:ext cx="3138487" cy="174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108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68">
            <a:extLst>
              <a:ext uri="{FF2B5EF4-FFF2-40B4-BE49-F238E27FC236}">
                <a16:creationId xmlns:a16="http://schemas.microsoft.com/office/drawing/2014/main" id="{CCF66A54-09B8-4A4F-AD48-161D74AD2639}"/>
              </a:ext>
            </a:extLst>
          </p:cNvPr>
          <p:cNvSpPr txBox="1"/>
          <p:nvPr/>
        </p:nvSpPr>
        <p:spPr>
          <a:xfrm>
            <a:off x="343530" y="3086678"/>
            <a:ext cx="6879306" cy="17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rtl="0">
              <a:lnSpc>
                <a:spcPct val="115000"/>
              </a:lnSpc>
              <a:spcAft>
                <a:spcPts val="0"/>
              </a:spcAft>
              <a:buNone/>
            </a:pPr>
            <a:r>
              <a:rPr lang="en" sz="2200" b="1" dirty="0">
                <a:solidFill>
                  <a:schemeClr val="dk1"/>
                </a:solidFill>
              </a:rPr>
              <a:t>• The General Data Protection </a:t>
            </a:r>
            <a:br>
              <a:rPr lang="en" sz="2200" b="1" dirty="0">
                <a:solidFill>
                  <a:schemeClr val="dk1"/>
                </a:solidFill>
              </a:rPr>
            </a:br>
            <a:r>
              <a:rPr lang="en" sz="2200" b="1" dirty="0">
                <a:solidFill>
                  <a:schemeClr val="dk1"/>
                </a:solidFill>
              </a:rPr>
              <a:t>  Regulation (GDPR)</a:t>
            </a:r>
            <a:endParaRPr sz="2200" b="1" dirty="0">
              <a:solidFill>
                <a:schemeClr val="dk1"/>
              </a:solidFill>
            </a:endParaRPr>
          </a:p>
          <a:p>
            <a:pPr marL="0" lvl="0" indent="0" rtl="0">
              <a:lnSpc>
                <a:spcPct val="115000"/>
              </a:lnSpc>
              <a:spcAft>
                <a:spcPts val="0"/>
              </a:spcAft>
              <a:buNone/>
            </a:pPr>
            <a:r>
              <a:rPr lang="en" sz="2200" b="1" dirty="0">
                <a:solidFill>
                  <a:schemeClr val="dk1"/>
                </a:solidFill>
              </a:rPr>
              <a:t>• Unified data protection legislation in EU</a:t>
            </a:r>
            <a:endParaRPr sz="2200" b="1" dirty="0">
              <a:solidFill>
                <a:schemeClr val="dk1"/>
              </a:solidFill>
            </a:endParaRPr>
          </a:p>
          <a:p>
            <a:pPr marL="0" lvl="0" indent="0" rtl="0">
              <a:lnSpc>
                <a:spcPct val="115000"/>
              </a:lnSpc>
              <a:spcAft>
                <a:spcPts val="0"/>
              </a:spcAft>
              <a:buNone/>
            </a:pPr>
            <a:r>
              <a:rPr lang="en" sz="2200" b="1" dirty="0">
                <a:solidFill>
                  <a:schemeClr val="dk1"/>
                </a:solidFill>
              </a:rPr>
              <a:t>• </a:t>
            </a:r>
            <a:r>
              <a:rPr lang="en-US" sz="2200" b="1" dirty="0">
                <a:solidFill>
                  <a:schemeClr val="dk1"/>
                </a:solidFill>
              </a:rPr>
              <a:t>Becomes enforceable</a:t>
            </a:r>
            <a:r>
              <a:rPr lang="en" sz="2200" b="1" dirty="0">
                <a:solidFill>
                  <a:schemeClr val="dk1"/>
                </a:solidFill>
              </a:rPr>
              <a:t> </a:t>
            </a:r>
            <a:br>
              <a:rPr lang="en" sz="2200" b="1" dirty="0">
                <a:solidFill>
                  <a:schemeClr val="dk1"/>
                </a:solidFill>
              </a:rPr>
            </a:br>
            <a:r>
              <a:rPr lang="en" sz="2200" b="1" dirty="0">
                <a:solidFill>
                  <a:schemeClr val="dk1"/>
                </a:solidFill>
              </a:rPr>
              <a:t>  on 25 May 2018</a:t>
            </a:r>
            <a:endParaRPr sz="2200" b="1" dirty="0">
              <a:solidFill>
                <a:schemeClr val="dk1"/>
              </a:solidFill>
            </a:endParaRPr>
          </a:p>
          <a:p>
            <a:pPr marL="0" lvl="0" indent="0" rtl="0">
              <a:lnSpc>
                <a:spcPct val="115000"/>
              </a:lnSpc>
              <a:spcAft>
                <a:spcPts val="0"/>
              </a:spcAft>
              <a:buNone/>
            </a:pPr>
            <a:r>
              <a:rPr lang="en" sz="2200" b="1" dirty="0">
                <a:solidFill>
                  <a:schemeClr val="dk1"/>
                </a:solidFill>
              </a:rPr>
              <a:t>• GDPR fines up to €20 million </a:t>
            </a:r>
            <a:br>
              <a:rPr lang="en" sz="2200" b="1" dirty="0">
                <a:solidFill>
                  <a:schemeClr val="dk1"/>
                </a:solidFill>
              </a:rPr>
            </a:br>
            <a:r>
              <a:rPr lang="en" sz="2200" b="1" dirty="0">
                <a:solidFill>
                  <a:schemeClr val="dk1"/>
                </a:solidFill>
              </a:rPr>
              <a:t>  or up to 4% of the annual worldwide </a:t>
            </a:r>
            <a:br>
              <a:rPr lang="en" sz="2200" b="1" dirty="0">
                <a:solidFill>
                  <a:schemeClr val="dk1"/>
                </a:solidFill>
              </a:rPr>
            </a:br>
            <a:r>
              <a:rPr lang="en" sz="2200" b="1" dirty="0">
                <a:solidFill>
                  <a:schemeClr val="dk1"/>
                </a:solidFill>
              </a:rPr>
              <a:t>  turnover (</a:t>
            </a:r>
            <a:r>
              <a:rPr lang="en-US" sz="2200" b="1" dirty="0">
                <a:solidFill>
                  <a:schemeClr val="dk1"/>
                </a:solidFill>
              </a:rPr>
              <a:t>whichever is higher)</a:t>
            </a:r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C15EB8A0-9BAB-4548-BA3A-CC5022439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" altLang="zh-TW" sz="4800" kern="800" spc="-100" dirty="0">
                <a:solidFill>
                  <a:schemeClr val="bg2">
                    <a:lumMod val="25000"/>
                  </a:schemeClr>
                </a:solidFill>
              </a:rPr>
              <a:t>What is the GDPR</a:t>
            </a:r>
            <a:endParaRPr lang="en-US" altLang="zh-TW" sz="4800" kern="800" spc="-1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230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7826592D-BCB5-4FD1-AF67-9EC41273A044}"/>
              </a:ext>
            </a:extLst>
          </p:cNvPr>
          <p:cNvSpPr txBox="1"/>
          <p:nvPr/>
        </p:nvSpPr>
        <p:spPr>
          <a:xfrm>
            <a:off x="7329874" y="2810510"/>
            <a:ext cx="1977292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b="1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Right to erasure</a:t>
            </a:r>
            <a:endParaRPr lang="zh-TW" altLang="en-US" b="1" dirty="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C07D9162-DB6E-41F7-80BC-26AC69D8609E}"/>
              </a:ext>
            </a:extLst>
          </p:cNvPr>
          <p:cNvSpPr txBox="1"/>
          <p:nvPr/>
        </p:nvSpPr>
        <p:spPr>
          <a:xfrm>
            <a:off x="5080000" y="4675962"/>
            <a:ext cx="2016369" cy="120032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b="1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Risk</a:t>
            </a:r>
            <a:r>
              <a:rPr lang="zh-TW" altLang="en-US" b="1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b="1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mitigation</a:t>
            </a:r>
            <a:r>
              <a:rPr lang="zh-TW" altLang="en-US" b="1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b="1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and</a:t>
            </a:r>
            <a:r>
              <a:rPr lang="zh-TW" altLang="en-US" b="1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b="1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due</a:t>
            </a:r>
            <a:r>
              <a:rPr lang="zh-TW" altLang="en-US" b="1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b="1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diligence</a:t>
            </a:r>
            <a:endParaRPr lang="zh-TW" altLang="en-US" b="1" dirty="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endParaRPr lang="zh-TW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D1D500E4-A559-44CB-BBAC-0391CB6B097D}"/>
              </a:ext>
            </a:extLst>
          </p:cNvPr>
          <p:cNvSpPr txBox="1"/>
          <p:nvPr/>
        </p:nvSpPr>
        <p:spPr>
          <a:xfrm>
            <a:off x="9386276" y="4768295"/>
            <a:ext cx="1961661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b="1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Breach</a:t>
            </a:r>
            <a:r>
              <a:rPr lang="zh-TW" altLang="en-US" b="1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b="1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notification</a:t>
            </a:r>
            <a:endParaRPr lang="zh-TW" altLang="en-US" b="1" dirty="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" name="標題 10">
            <a:extLst>
              <a:ext uri="{FF2B5EF4-FFF2-40B4-BE49-F238E27FC236}">
                <a16:creationId xmlns:a16="http://schemas.microsoft.com/office/drawing/2014/main" id="{8A600ED0-8575-4ED1-AB69-4E8FE3242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" altLang="zh-TW" sz="4800" kern="800" spc="-100" dirty="0">
                <a:solidFill>
                  <a:schemeClr val="bg2">
                    <a:lumMod val="25000"/>
                  </a:schemeClr>
                </a:solidFill>
              </a:rPr>
              <a:t>Steps to </a:t>
            </a:r>
            <a:r>
              <a:rPr lang="en-US" altLang="zh-TW" sz="4800" kern="800" spc="-100" dirty="0">
                <a:solidFill>
                  <a:schemeClr val="bg2">
                    <a:lumMod val="25000"/>
                  </a:schemeClr>
                </a:solidFill>
              </a:rPr>
              <a:t>take for </a:t>
            </a:r>
            <a:r>
              <a:rPr lang="en" altLang="zh-TW" sz="4800" kern="800" spc="-100" dirty="0">
                <a:solidFill>
                  <a:schemeClr val="bg2">
                    <a:lumMod val="25000"/>
                  </a:schemeClr>
                </a:solidFill>
              </a:rPr>
              <a:t>GDPR complian</a:t>
            </a:r>
            <a:r>
              <a:rPr lang="en-US" altLang="zh-TW" sz="4800" kern="800" spc="-100" dirty="0" err="1">
                <a:solidFill>
                  <a:schemeClr val="bg2">
                    <a:lumMod val="25000"/>
                  </a:schemeClr>
                </a:solidFill>
              </a:rPr>
              <a:t>ce</a:t>
            </a:r>
            <a:endParaRPr lang="en-US" altLang="zh-TW" sz="4800" kern="800" spc="-1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6A5E8913-9791-4C98-977C-E430E5F760D8}"/>
              </a:ext>
            </a:extLst>
          </p:cNvPr>
          <p:cNvSpPr txBox="1"/>
          <p:nvPr/>
        </p:nvSpPr>
        <p:spPr>
          <a:xfrm>
            <a:off x="411191" y="4906795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b="1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Data Security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2D96F66-174B-498B-8F16-F70F2C06FBD6}"/>
              </a:ext>
            </a:extLst>
          </p:cNvPr>
          <p:cNvSpPr txBox="1"/>
          <p:nvPr/>
        </p:nvSpPr>
        <p:spPr>
          <a:xfrm>
            <a:off x="2650301" y="2807826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b="1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</a:t>
            </a:r>
            <a:r>
              <a:rPr lang="en-US" altLang="zh-TW" b="1" dirty="0" err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at</a:t>
            </a:r>
            <a:r>
              <a:rPr lang="en-US" altLang="en-US" b="1" dirty="0" err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</a:t>
            </a:r>
            <a:r>
              <a:rPr lang="en-US" altLang="en-US" b="1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control</a:t>
            </a:r>
            <a:endParaRPr lang="zh-TW" b="1" dirty="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334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579AB50-17A9-4EF3-A194-DBD971C469CA}"/>
              </a:ext>
            </a:extLst>
          </p:cNvPr>
          <p:cNvSpPr txBox="1"/>
          <p:nvPr/>
        </p:nvSpPr>
        <p:spPr>
          <a:xfrm>
            <a:off x="8208711" y="5053143"/>
            <a:ext cx="2743200" cy="76944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" altLang="zh-TW" sz="2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Company local </a:t>
            </a:r>
            <a:r>
              <a:rPr lang="en-US" altLang="zh-TW" sz="2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</a:t>
            </a:r>
            <a:r>
              <a:rPr lang="en" altLang="zh-TW" sz="2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torage</a:t>
            </a:r>
            <a:endParaRPr lang="en-US" altLang="zh-TW" sz="22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F70F80A-DA81-4809-A3C1-1DDFCDE3F7C5}"/>
              </a:ext>
            </a:extLst>
          </p:cNvPr>
          <p:cNvSpPr txBox="1"/>
          <p:nvPr/>
        </p:nvSpPr>
        <p:spPr>
          <a:xfrm>
            <a:off x="517745" y="5053143"/>
            <a:ext cx="2743200" cy="113877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" altLang="zh-TW" sz="2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Company PC </a:t>
            </a:r>
            <a:br>
              <a:rPr lang="en" altLang="zh-TW" sz="2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" altLang="zh-TW" sz="2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or </a:t>
            </a:r>
            <a:r>
              <a:rPr lang="en-US" altLang="zh-TW" sz="2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</a:t>
            </a:r>
            <a:r>
              <a:rPr lang="en" altLang="zh-TW" sz="2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aptop</a:t>
            </a:r>
            <a:endParaRPr lang="en-US" altLang="zh-TW" sz="22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r"/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91F75837-82B9-48F7-A56B-01AEA267040D}"/>
              </a:ext>
            </a:extLst>
          </p:cNvPr>
          <p:cNvSpPr txBox="1"/>
          <p:nvPr/>
        </p:nvSpPr>
        <p:spPr>
          <a:xfrm>
            <a:off x="580269" y="2674809"/>
            <a:ext cx="2671314" cy="76944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TW" sz="2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USB</a:t>
            </a:r>
            <a:r>
              <a:rPr lang="zh-TW" altLang="en-US" sz="2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 </a:t>
            </a:r>
            <a:r>
              <a:rPr lang="en-US" altLang="zh-TW" sz="2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external</a:t>
            </a:r>
            <a:endParaRPr lang="zh-TW" altLang="en-US" sz="22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r"/>
            <a:r>
              <a:rPr lang="en-US" altLang="zh-TW" sz="2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storage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187309D-1B02-460C-BDA8-220FD7625323}"/>
              </a:ext>
            </a:extLst>
          </p:cNvPr>
          <p:cNvSpPr txBox="1"/>
          <p:nvPr/>
        </p:nvSpPr>
        <p:spPr>
          <a:xfrm>
            <a:off x="8208711" y="2682624"/>
            <a:ext cx="2743200" cy="113877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" altLang="zh-TW" sz="2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Cloud </a:t>
            </a:r>
            <a:r>
              <a:rPr lang="en-US" altLang="zh-TW" sz="2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</a:t>
            </a:r>
            <a:r>
              <a:rPr lang="en" altLang="zh-TW" sz="2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torage Service</a:t>
            </a:r>
            <a:endParaRPr lang="en-US" altLang="zh-TW" sz="22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標題 2">
            <a:extLst>
              <a:ext uri="{FF2B5EF4-FFF2-40B4-BE49-F238E27FC236}">
                <a16:creationId xmlns:a16="http://schemas.microsoft.com/office/drawing/2014/main" id="{7396649E-8FC8-4CD2-B6CD-55BB56A03470}"/>
              </a:ext>
            </a:extLst>
          </p:cNvPr>
          <p:cNvSpPr txBox="1">
            <a:spLocks/>
          </p:cNvSpPr>
          <p:nvPr/>
        </p:nvSpPr>
        <p:spPr>
          <a:xfrm>
            <a:off x="2468" y="365126"/>
            <a:ext cx="10376364" cy="6039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kern="800" spc="-100" dirty="0">
                <a:solidFill>
                  <a:schemeClr val="bg2">
                    <a:lumMod val="25000"/>
                  </a:schemeClr>
                </a:solidFill>
              </a:rPr>
              <a:t>Conventional methods </a:t>
            </a:r>
            <a:r>
              <a:rPr lang="en" kern="800" spc="-100" dirty="0">
                <a:solidFill>
                  <a:schemeClr val="bg2">
                    <a:lumMod val="25000"/>
                  </a:schemeClr>
                </a:solidFill>
              </a:rPr>
              <a:t>of storing </a:t>
            </a:r>
            <a:br>
              <a:rPr lang="en" kern="800" spc="-1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n" kern="800" spc="-100" dirty="0">
                <a:solidFill>
                  <a:schemeClr val="bg2">
                    <a:lumMod val="25000"/>
                  </a:schemeClr>
                </a:solidFill>
              </a:rPr>
              <a:t>unstructured data</a:t>
            </a:r>
            <a:endParaRPr lang="zh-TW" altLang="en-US" kern="800" spc="-1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803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8F25BD71-2230-47F7-A3D2-CA81A82A2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" altLang="zh-TW" kern="800" spc="-100" dirty="0">
                <a:solidFill>
                  <a:schemeClr val="bg2">
                    <a:lumMod val="25000"/>
                  </a:schemeClr>
                </a:solidFill>
              </a:rPr>
              <a:t>Challenges of </a:t>
            </a:r>
            <a:r>
              <a:rPr lang="en-US" altLang="zh-TW" kern="800" spc="-100" dirty="0">
                <a:solidFill>
                  <a:schemeClr val="bg2">
                    <a:lumMod val="25000"/>
                  </a:schemeClr>
                </a:solidFill>
              </a:rPr>
              <a:t>conventional methods</a:t>
            </a:r>
          </a:p>
        </p:txBody>
      </p:sp>
    </p:spTree>
    <p:extLst>
      <p:ext uri="{BB962C8B-B14F-4D97-AF65-F5344CB8AC3E}">
        <p14:creationId xmlns:p14="http://schemas.microsoft.com/office/powerpoint/2010/main" val="2066270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body" idx="4294967295"/>
          </p:nvPr>
        </p:nvSpPr>
        <p:spPr>
          <a:xfrm>
            <a:off x="448980" y="2675582"/>
            <a:ext cx="6614156" cy="35220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" sz="2400" b="1" dirty="0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• Data lost </a:t>
            </a:r>
            <a:br>
              <a:rPr lang="en" sz="2400" b="1" dirty="0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" sz="2400" b="1" dirty="0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 </a:t>
            </a:r>
            <a:r>
              <a:rPr lang="en" altLang="zh-TW" sz="2400" b="1" dirty="0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(ex: </a:t>
            </a:r>
            <a:r>
              <a:rPr lang="en-US" altLang="zh-TW" sz="2400" b="1" dirty="0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natural disasters to d</a:t>
            </a:r>
            <a:r>
              <a:rPr lang="en" altLang="zh-TW" sz="2400" b="1" dirty="0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ata</a:t>
            </a:r>
            <a:r>
              <a:rPr lang="en-US" altLang="zh-TW" sz="2400" b="1" dirty="0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</a:t>
            </a:r>
            <a:r>
              <a:rPr lang="en" altLang="zh-TW" sz="2400" b="1" dirty="0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enter</a:t>
            </a:r>
            <a:r>
              <a:rPr lang="en-US" altLang="zh-TW" sz="2400" b="1" dirty="0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</a:t>
            </a:r>
            <a:r>
              <a:rPr lang="en" sz="2400" b="1" dirty="0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,</a:t>
            </a:r>
            <a:r>
              <a:rPr lang="en" altLang="zh-TW" sz="2400" b="1" dirty="0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 </a:t>
            </a:r>
            <a:br>
              <a:rPr lang="en" altLang="zh-TW" sz="2400" b="1" dirty="0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" altLang="zh-TW" sz="2400" b="1" dirty="0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  </a:t>
            </a:r>
            <a:r>
              <a:rPr lang="en-US" altLang="zh-TW" sz="2400" b="1" dirty="0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</a:t>
            </a:r>
            <a:r>
              <a:rPr lang="en" altLang="zh-TW" sz="2400" b="1" dirty="0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oss of </a:t>
            </a:r>
            <a:r>
              <a:rPr lang="en-US" altLang="zh-TW" sz="2400" b="1" dirty="0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</a:t>
            </a:r>
            <a:r>
              <a:rPr lang="en" altLang="zh-TW" sz="2400" b="1" dirty="0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ata </a:t>
            </a:r>
            <a:r>
              <a:rPr lang="en-US" altLang="zh-TW" sz="2400" b="1" dirty="0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</a:t>
            </a:r>
            <a:r>
              <a:rPr lang="en" altLang="zh-TW" sz="2400" b="1" dirty="0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ncryption key)</a:t>
            </a:r>
            <a:endParaRPr lang="en" sz="2400" b="1" dirty="0">
              <a:solidFill>
                <a:schemeClr val="dk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" sz="2400" b="1" dirty="0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• Data stolen or </a:t>
            </a:r>
            <a:r>
              <a:rPr lang="en-US" sz="2400" b="1" dirty="0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encrypted</a:t>
            </a:r>
            <a:r>
              <a:rPr lang="en" sz="2400" b="1" dirty="0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by malware</a:t>
            </a:r>
            <a:endParaRPr lang="en-US" sz="2400" b="1" dirty="0">
              <a:solidFill>
                <a:schemeClr val="dk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" sz="2400" b="1" dirty="0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• Data deleted or modified </a:t>
            </a:r>
            <a:endParaRPr lang="en-US" sz="2400" b="1" dirty="0">
              <a:solidFill>
                <a:schemeClr val="dk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" sz="2400" b="1" dirty="0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 by unauthorized </a:t>
            </a:r>
            <a:r>
              <a:rPr lang="en" altLang="zh-TW" sz="2400" b="1" dirty="0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personnel</a:t>
            </a:r>
            <a:endParaRPr lang="en-US" sz="2400" b="1" dirty="0">
              <a:solidFill>
                <a:schemeClr val="dk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" sz="2400" b="1" dirty="0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• </a:t>
            </a:r>
            <a:r>
              <a:rPr lang="en-US" sz="2400" b="1" dirty="0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Difficulties in finding specific data</a:t>
            </a:r>
            <a:r>
              <a:rPr lang="en" sz="2400" b="1" dirty="0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endParaRPr sz="24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  <a:latin typeface="Segoe UI Light"/>
              <a:cs typeface="Segoe UI Light"/>
            </a:endParaRPr>
          </a:p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 dirty="0">
              <a:latin typeface="Segoe UI Light"/>
              <a:cs typeface="Segoe UI Light"/>
            </a:endParaRPr>
          </a:p>
        </p:txBody>
      </p:sp>
      <p:sp>
        <p:nvSpPr>
          <p:cNvPr id="21" name="標題 2">
            <a:extLst>
              <a:ext uri="{FF2B5EF4-FFF2-40B4-BE49-F238E27FC236}">
                <a16:creationId xmlns:a16="http://schemas.microsoft.com/office/drawing/2014/main" id="{947E9BCA-A752-4528-9FC7-7CD99516C957}"/>
              </a:ext>
            </a:extLst>
          </p:cNvPr>
          <p:cNvSpPr txBox="1">
            <a:spLocks/>
          </p:cNvSpPr>
          <p:nvPr/>
        </p:nvSpPr>
        <p:spPr>
          <a:xfrm>
            <a:off x="0" y="365126"/>
            <a:ext cx="10378832" cy="6039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altLang="zh-TW" sz="4800" kern="800" spc="-100" dirty="0">
                <a:solidFill>
                  <a:schemeClr val="bg2">
                    <a:lumMod val="25000"/>
                  </a:schemeClr>
                </a:solidFill>
              </a:rPr>
              <a:t>Risks of conventional methods</a:t>
            </a:r>
            <a:endParaRPr lang="zh-TW" altLang="en-US" sz="4800" kern="800" spc="-1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8" name="圖形 7">
            <a:extLst>
              <a:ext uri="{FF2B5EF4-FFF2-40B4-BE49-F238E27FC236}">
                <a16:creationId xmlns:a16="http://schemas.microsoft.com/office/drawing/2014/main" id="{C03B3864-0EFA-4F0A-B779-B3327DEB3C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64603" y="1970558"/>
            <a:ext cx="5290364" cy="386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095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body" idx="4294967295"/>
          </p:nvPr>
        </p:nvSpPr>
        <p:spPr>
          <a:xfrm>
            <a:off x="8509699" y="1935182"/>
            <a:ext cx="3452065" cy="227199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altLang="zh-TW" sz="2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Access rights management solution</a:t>
            </a:r>
            <a:endParaRPr lang="zh-TW" altLang="en-US" sz="22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2000" dirty="0">
              <a:solidFill>
                <a:srgbClr val="FFFFFF"/>
              </a:solidFill>
              <a:latin typeface="新細明體"/>
              <a:ea typeface="新細明體"/>
              <a:cs typeface="Calibri"/>
            </a:endParaRPr>
          </a:p>
        </p:txBody>
      </p:sp>
      <p:sp>
        <p:nvSpPr>
          <p:cNvPr id="143" name="Shape 143"/>
          <p:cNvSpPr txBox="1">
            <a:spLocks noGrp="1"/>
          </p:cNvSpPr>
          <p:nvPr>
            <p:ph type="title" idx="4294967295"/>
          </p:nvPr>
        </p:nvSpPr>
        <p:spPr>
          <a:xfrm>
            <a:off x="63062" y="365125"/>
            <a:ext cx="10375900" cy="6032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" sz="4200" b="1" kern="800" spc="-100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</a:t>
            </a:r>
            <a:r>
              <a:rPr lang="en" altLang="zh-TW" sz="4200" b="1" kern="800" spc="-100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provides solutions to assist you in responding to </a:t>
            </a:r>
            <a:r>
              <a:rPr lang="en" sz="4200" b="1" kern="800" spc="-100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GDPR</a:t>
            </a:r>
            <a:endParaRPr lang="zh-TW" altLang="en-US" sz="4200" b="1" kern="800" spc="-100" dirty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0" name="Shape 150"/>
          <p:cNvSpPr txBox="1"/>
          <p:nvPr/>
        </p:nvSpPr>
        <p:spPr>
          <a:xfrm>
            <a:off x="8526778" y="2760336"/>
            <a:ext cx="3042900" cy="10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Privilege</a:t>
            </a:r>
            <a:r>
              <a:rPr 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Management and </a:t>
            </a: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Authentication</a:t>
            </a:r>
            <a:endParaRPr lang="zh-TW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Network access protection mechanism</a:t>
            </a:r>
            <a:endParaRPr lang="e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43C69AF-E536-4E43-902D-B15B0330D12B}"/>
              </a:ext>
            </a:extLst>
          </p:cNvPr>
          <p:cNvSpPr/>
          <p:nvPr/>
        </p:nvSpPr>
        <p:spPr>
          <a:xfrm flipV="1">
            <a:off x="8512102" y="2686134"/>
            <a:ext cx="3381318" cy="505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Shape 147">
            <a:extLst>
              <a:ext uri="{FF2B5EF4-FFF2-40B4-BE49-F238E27FC236}">
                <a16:creationId xmlns:a16="http://schemas.microsoft.com/office/drawing/2014/main" id="{DF5AC109-80BF-4F2D-9763-0D4740845A34}"/>
              </a:ext>
            </a:extLst>
          </p:cNvPr>
          <p:cNvSpPr txBox="1">
            <a:spLocks/>
          </p:cNvSpPr>
          <p:nvPr/>
        </p:nvSpPr>
        <p:spPr>
          <a:xfrm>
            <a:off x="8518767" y="4269427"/>
            <a:ext cx="3437688" cy="218967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altLang="zh-TW" sz="2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Data retrieval solution</a:t>
            </a:r>
            <a:endParaRPr lang="zh-TW" altLang="en-US" sz="22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6" name="Shape 150">
            <a:extLst>
              <a:ext uri="{FF2B5EF4-FFF2-40B4-BE49-F238E27FC236}">
                <a16:creationId xmlns:a16="http://schemas.microsoft.com/office/drawing/2014/main" id="{A16FE7DA-BB8B-45A7-8B05-905891058AF1}"/>
              </a:ext>
            </a:extLst>
          </p:cNvPr>
          <p:cNvSpPr txBox="1"/>
          <p:nvPr/>
        </p:nvSpPr>
        <p:spPr>
          <a:xfrm>
            <a:off x="8534397" y="4877627"/>
            <a:ext cx="3042900" cy="10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Data retrieval and system management mechanism</a:t>
            </a:r>
          </a:p>
          <a:p>
            <a:r>
              <a:rPr lang="en-US" altLang="zh-TW" sz="2000" dirty="0">
                <a:solidFill>
                  <a:srgbClr val="FFFFFF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Data</a:t>
            </a:r>
            <a:r>
              <a:rPr lang="zh-TW" altLang="en-US" sz="2000" dirty="0">
                <a:solidFill>
                  <a:srgbClr val="FFFFFF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000" dirty="0">
                <a:solidFill>
                  <a:srgbClr val="FFFFFF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locating</a:t>
            </a:r>
            <a:endParaRPr lang="zh-TW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5250EED5-E205-4710-8FA6-DD58D2632937}"/>
              </a:ext>
            </a:extLst>
          </p:cNvPr>
          <p:cNvSpPr/>
          <p:nvPr/>
        </p:nvSpPr>
        <p:spPr>
          <a:xfrm flipV="1">
            <a:off x="8512102" y="4764832"/>
            <a:ext cx="3381318" cy="505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Shape 147">
            <a:extLst>
              <a:ext uri="{FF2B5EF4-FFF2-40B4-BE49-F238E27FC236}">
                <a16:creationId xmlns:a16="http://schemas.microsoft.com/office/drawing/2014/main" id="{143DFCCB-6158-4F41-B684-0230434F8288}"/>
              </a:ext>
            </a:extLst>
          </p:cNvPr>
          <p:cNvSpPr txBox="1">
            <a:spLocks/>
          </p:cNvSpPr>
          <p:nvPr/>
        </p:nvSpPr>
        <p:spPr>
          <a:xfrm>
            <a:off x="271921" y="1935182"/>
            <a:ext cx="3282650" cy="2329499"/>
          </a:xfrm>
          <a:prstGeom prst="rect">
            <a:avLst/>
          </a:prstGeom>
          <a:solidFill>
            <a:srgbClr val="41C7C1"/>
          </a:solidFill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altLang="zh-TW" sz="2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</a:t>
            </a:r>
            <a:r>
              <a:rPr lang="zh-TW" sz="2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ata </a:t>
            </a:r>
            <a:r>
              <a:rPr lang="en-US" altLang="zh-TW" sz="2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theft</a:t>
            </a:r>
            <a:r>
              <a:rPr lang="zh-TW" altLang="en-US" sz="2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en-US" altLang="en-US" sz="2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prevention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zh-TW" sz="2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sol</a:t>
            </a:r>
            <a:r>
              <a:rPr lang="en-US" altLang="zh-TW" sz="2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</a:t>
            </a:r>
            <a:r>
              <a:rPr lang="zh-TW" sz="2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tion</a:t>
            </a:r>
            <a:endParaRPr lang="zh-TW" sz="2200" b="1" dirty="0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29" name="Shape 150">
            <a:extLst>
              <a:ext uri="{FF2B5EF4-FFF2-40B4-BE49-F238E27FC236}">
                <a16:creationId xmlns:a16="http://schemas.microsoft.com/office/drawing/2014/main" id="{BE98F258-B471-4CC9-9190-ED5AA20A8184}"/>
              </a:ext>
            </a:extLst>
          </p:cNvPr>
          <p:cNvSpPr txBox="1"/>
          <p:nvPr/>
        </p:nvSpPr>
        <p:spPr>
          <a:xfrm>
            <a:off x="280987" y="2837316"/>
            <a:ext cx="3237803" cy="10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Data encryption mechanism</a:t>
            </a:r>
            <a:endParaRPr lang="zh-TW" sz="2000" dirty="0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en-US" altLang="zh-TW" sz="2000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</a:t>
            </a:r>
            <a:r>
              <a:rPr lang="zh-TW" altLang="zh-TW" sz="2000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ncryption </a:t>
            </a:r>
            <a:r>
              <a:rPr lang="en-US" altLang="zh-TW" sz="2000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of d</a:t>
            </a:r>
            <a:r>
              <a:rPr lang="zh-TW" sz="2000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ata transmi</a:t>
            </a:r>
            <a:r>
              <a:rPr lang="en-US" altLang="zh-TW" sz="2000" dirty="0" err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tted</a:t>
            </a:r>
            <a:endParaRPr lang="zh-TW" sz="2000" dirty="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E1FCD2A4-5163-44A9-A9E9-5D92928D46F1}"/>
              </a:ext>
            </a:extLst>
          </p:cNvPr>
          <p:cNvSpPr/>
          <p:nvPr/>
        </p:nvSpPr>
        <p:spPr>
          <a:xfrm flipV="1">
            <a:off x="269012" y="2791595"/>
            <a:ext cx="3232699" cy="45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Shape 147">
            <a:extLst>
              <a:ext uri="{FF2B5EF4-FFF2-40B4-BE49-F238E27FC236}">
                <a16:creationId xmlns:a16="http://schemas.microsoft.com/office/drawing/2014/main" id="{BA8244A7-CBCD-4105-B178-84A0CC9E5BAC}"/>
              </a:ext>
            </a:extLst>
          </p:cNvPr>
          <p:cNvSpPr txBox="1">
            <a:spLocks/>
          </p:cNvSpPr>
          <p:nvPr/>
        </p:nvSpPr>
        <p:spPr>
          <a:xfrm>
            <a:off x="271260" y="4441956"/>
            <a:ext cx="3283311" cy="1974018"/>
          </a:xfrm>
          <a:prstGeom prst="rect">
            <a:avLst/>
          </a:prstGeom>
          <a:solidFill>
            <a:srgbClr val="FFA219"/>
          </a:solidFill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" altLang="zh-TW" sz="2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Data Retention &amp; Protection solution</a:t>
            </a:r>
            <a:endParaRPr lang="en-US" altLang="zh-TW" sz="22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2" name="Shape 150">
            <a:extLst>
              <a:ext uri="{FF2B5EF4-FFF2-40B4-BE49-F238E27FC236}">
                <a16:creationId xmlns:a16="http://schemas.microsoft.com/office/drawing/2014/main" id="{1A15855C-3FB8-4BDD-8D47-9990211FEAC0}"/>
              </a:ext>
            </a:extLst>
          </p:cNvPr>
          <p:cNvSpPr txBox="1"/>
          <p:nvPr/>
        </p:nvSpPr>
        <p:spPr>
          <a:xfrm>
            <a:off x="275678" y="5018422"/>
            <a:ext cx="3042900" cy="10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  <a:spcBef>
                <a:spcPts val="1600"/>
              </a:spcBef>
            </a:pPr>
            <a:r>
              <a:rPr lang="en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Storage</a:t>
            </a:r>
            <a:r>
              <a:rPr lang="en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, RAID, Snapshot, Backup </a:t>
            </a:r>
            <a:r>
              <a:rPr lang="en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&amp; Sync </a:t>
            </a:r>
            <a:endParaRPr lang="zh-TW" altLang="en-US" sz="20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27A6525F-F5A3-4126-BBEF-C75F16CEEA07}"/>
              </a:ext>
            </a:extLst>
          </p:cNvPr>
          <p:cNvSpPr/>
          <p:nvPr/>
        </p:nvSpPr>
        <p:spPr>
          <a:xfrm flipV="1">
            <a:off x="269011" y="5198833"/>
            <a:ext cx="323270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3467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0DB94-047F-484F-BBD6-F7C955A36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831" y="5532595"/>
            <a:ext cx="10376364" cy="603982"/>
          </a:xfrm>
        </p:spPr>
        <p:txBody>
          <a:bodyPr>
            <a:noAutofit/>
          </a:bodyPr>
          <a:lstStyle/>
          <a:p>
            <a:r>
              <a:rPr lang="zh-CN" altLang="en-US" sz="6600" dirty="0"/>
              <a:t>L</a:t>
            </a:r>
            <a:r>
              <a:rPr lang="zh-CN" altLang="en-US" sz="6600" dirty="0">
                <a:solidFill>
                  <a:srgbClr val="404040"/>
                </a:solidFill>
              </a:rPr>
              <a:t>ive Demo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7A5F1BB7-F252-4864-A3B0-CE97D8467B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22471" y="1730138"/>
            <a:ext cx="8248567" cy="351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2893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336</Words>
  <Application>Microsoft Office PowerPoint</Application>
  <PresentationFormat>Widescreen</PresentationFormat>
  <Paragraphs>96</Paragraphs>
  <Slides>18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佈景主題</vt:lpstr>
      <vt:lpstr>PowerPoint Presentation</vt:lpstr>
      <vt:lpstr>Agenda</vt:lpstr>
      <vt:lpstr>What is the GDPR</vt:lpstr>
      <vt:lpstr>Steps to take for GDPR compliance</vt:lpstr>
      <vt:lpstr>PowerPoint Presentation</vt:lpstr>
      <vt:lpstr>Challenges of conventional methods</vt:lpstr>
      <vt:lpstr>PowerPoint Presentation</vt:lpstr>
      <vt:lpstr>QNAP provides solutions to assist you in responding to GDPR</vt:lpstr>
      <vt:lpstr>Live Demo</vt:lpstr>
      <vt:lpstr>Advanced Data Retention  &amp; Protection Solution</vt:lpstr>
      <vt:lpstr>Data Backup &amp; Sync Solution</vt:lpstr>
      <vt:lpstr>Network Access Protection and Management Solution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QNAP NAS  is your good partner for GDPR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QNAP_Tony Lu</cp:lastModifiedBy>
  <cp:revision>20</cp:revision>
  <dcterms:modified xsi:type="dcterms:W3CDTF">2018-05-24T09:22:21Z</dcterms:modified>
</cp:coreProperties>
</file>