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76" r:id="rId11"/>
    <p:sldId id="265" r:id="rId12"/>
    <p:sldId id="274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來賓使用者" initials="來賓" lastIdx="3" clrIdx="0">
    <p:extLst>
      <p:ext uri="{19B8F6BF-5375-455C-9EA6-DF929625EA0E}">
        <p15:presenceInfo xmlns:p15="http://schemas.microsoft.com/office/powerpoint/2012/main" userId="S::urn:spo:anon#6fadee3a5308fe4677359ccb841ec2843640c8f9925986e9b3fa4d801c423fae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806AF5-8611-4492-A54F-34ED2CB0A476}" v="9" dt="2018-05-21T02:34:24.223"/>
    <p1510:client id="{6BE1DE3B-1B5C-4D03-9CC0-27D03D1601EE}" v="9" dt="2018-05-21T02:38:17.235"/>
    <p1510:client id="{B92F694C-F59F-9549-A3CF-E07B47098CF8}" v="36" dt="2018-05-22T01:54:54.877"/>
    <p1510:client id="{DBFD7873-2954-40CB-9AC2-1CBACBC2CFD2}" v="310" dt="2018-05-21T03:04:47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75"/>
  </p:normalViewPr>
  <p:slideViewPr>
    <p:cSldViewPr snapToGrid="0">
      <p:cViewPr varScale="1">
        <p:scale>
          <a:sx n="116" d="100"/>
          <a:sy n="116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28F0A-586B-4AFA-BAE9-70579FD9BEEB}" type="datetimeFigureOut">
              <a:rPr lang="en-US" altLang="zh-TW"/>
              <a:t>5/24/2018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7F2B5-4626-44CD-8BDA-D74FAFD9AD0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758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7F2B5-4626-44CD-8BDA-D74FAFD9AD0E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99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跟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761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0D873DD-FF47-405A-A700-AE689FE99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E7CCC2A-5660-45C4-9292-D935A99D7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D54387B-1AAC-4D81-B61C-867A620DE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B5819264-71BB-40C3-8D9A-1A162504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1C2E264-ACB7-42B4-AF4A-DC3F4D87E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3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10FB504-F0D2-4771-86E9-8A94B89B00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91AD3A-C890-44EA-8EF3-0E99A8FAA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DCF9872-F8A6-4E7D-ACD3-124FB5DD3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D779AED6-BBAE-4A69-87EE-BF3A90BA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20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FA30E4D-A94F-4741-A7AA-305393438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75D17481-EC38-4F03-8C2F-CD6820F5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BF887C32-D0F4-4EDB-A409-3E0D99C8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2D84051-5D9E-44FB-A356-8144640DD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A63A638-EC93-4205-8451-B387223BB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45A87DCB-E94C-4169-8757-14E71809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204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7342B1B-9E85-4FA1-A5A6-C76AD46FBC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5BAA123F-DFE1-4741-8748-9C576A018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r>
              <a:rPr lang="en-US" altLang="zh-TW"/>
              <a:t>c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FE1CBDC-8EF2-440F-BBCF-42A167621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79A2187-263D-4874-BE55-13C5D569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BCE33D9-FECC-4478-8A6C-A951D9F0BD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56F4B4A-6DDB-4D3B-9AA6-57D2B275EF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16F58CC5-8B1D-4F93-989B-589543D5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376364" cy="603982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2018/5/24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2" r:id="rId4"/>
    <p:sldLayoutId id="2147483661" r:id="rId5"/>
    <p:sldLayoutId id="2147483653" r:id="rId6"/>
    <p:sldLayoutId id="2147483665" r:id="rId7"/>
    <p:sldLayoutId id="2147483667" r:id="rId8"/>
    <p:sldLayoutId id="2147483666" r:id="rId9"/>
    <p:sldLayoutId id="2147483674" r:id="rId10"/>
    <p:sldLayoutId id="2147483675" r:id="rId11"/>
    <p:sldLayoutId id="2147483670" r:id="rId12"/>
    <p:sldLayoutId id="214748367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957075DE-C620-4370-9343-B2A18C00415B}"/>
              </a:ext>
            </a:extLst>
          </p:cNvPr>
          <p:cNvGrpSpPr/>
          <p:nvPr/>
        </p:nvGrpSpPr>
        <p:grpSpPr>
          <a:xfrm>
            <a:off x="825870" y="4921230"/>
            <a:ext cx="10165116" cy="1538883"/>
            <a:chOff x="1036886" y="4983754"/>
            <a:chExt cx="10165116" cy="1538883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147A3663-8823-4FD3-8F72-FE5EFF4F6CBF}"/>
                </a:ext>
              </a:extLst>
            </p:cNvPr>
            <p:cNvSpPr txBox="1"/>
            <p:nvPr/>
          </p:nvSpPr>
          <p:spPr>
            <a:xfrm>
              <a:off x="2250830" y="5630085"/>
              <a:ext cx="773722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5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您為 </a:t>
              </a:r>
              <a:r>
                <a:rPr lang="en-US" altLang="zh-TW" sz="5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GDPR </a:t>
              </a:r>
              <a:r>
                <a:rPr lang="zh-TW" altLang="en-US" sz="5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做好準備了</a:t>
              </a:r>
              <a:r>
                <a:rPr lang="zh-TW" altLang="en-US" sz="5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嗎</a:t>
              </a:r>
              <a:r>
                <a:rPr lang="en-US" altLang="zh-TW" sz="5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5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8EBB469-F39C-4A7F-9435-4904AD1D64E4}"/>
                </a:ext>
              </a:extLst>
            </p:cNvPr>
            <p:cNvSpPr txBox="1"/>
            <p:nvPr/>
          </p:nvSpPr>
          <p:spPr>
            <a:xfrm>
              <a:off x="1036886" y="4983754"/>
              <a:ext cx="101651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3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QNAP</a:t>
              </a:r>
              <a:r>
                <a:rPr lang="zh-TW" altLang="en-US" sz="3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協助企業做好因應</a:t>
              </a:r>
              <a:r>
                <a:rPr lang="en-US" altLang="zh-TW" sz="3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GDPR</a:t>
              </a:r>
              <a:r>
                <a:rPr lang="zh-TW" altLang="en-US" sz="3600" b="1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實施的準備工作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03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0DB94-047F-484F-BBD6-F7C955A3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06" y="5614524"/>
            <a:ext cx="10376364" cy="603982"/>
          </a:xfrm>
        </p:spPr>
        <p:txBody>
          <a:bodyPr>
            <a:noAutofit/>
          </a:bodyPr>
          <a:lstStyle/>
          <a:p>
            <a:r>
              <a:rPr lang="zh-CN" altLang="en-US" sz="6600" dirty="0"/>
              <a:t>實際示範</a:t>
            </a:r>
            <a:endParaRPr lang="en-US" sz="6600" dirty="0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DB08451-EE76-47D7-9349-6A13F63AE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448" y="1741713"/>
            <a:ext cx="8248567" cy="35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8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7FA312AA-AA2A-4696-B30C-201B750C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0989382" cy="603982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進階資料保存與保護解決方案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CD59492-F099-450D-AD93-FA17F3BB31A7}"/>
              </a:ext>
            </a:extLst>
          </p:cNvPr>
          <p:cNvGrpSpPr/>
          <p:nvPr/>
        </p:nvGrpSpPr>
        <p:grpSpPr>
          <a:xfrm>
            <a:off x="233464" y="2033567"/>
            <a:ext cx="11739205" cy="3807659"/>
            <a:chOff x="233464" y="1874368"/>
            <a:chExt cx="11739205" cy="380765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873582A-FC72-4BDE-92E2-FB241AF68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6846"/>
            <a:stretch/>
          </p:blipFill>
          <p:spPr>
            <a:xfrm>
              <a:off x="233464" y="1874368"/>
              <a:ext cx="11731557" cy="2421623"/>
            </a:xfrm>
            <a:prstGeom prst="rect">
              <a:avLst/>
            </a:prstGeom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697BF02E-3EA4-4390-8A24-3358F9FC98A2}"/>
                </a:ext>
              </a:extLst>
            </p:cNvPr>
            <p:cNvSpPr txBox="1"/>
            <p:nvPr/>
          </p:nvSpPr>
          <p:spPr>
            <a:xfrm>
              <a:off x="233464" y="4481698"/>
              <a:ext cx="2930105" cy="1107996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lvl="1" algn="ctr"/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RAID</a:t>
              </a:r>
              <a:endParaRPr lang="zh-TW" altLang="en-US" sz="2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1" algn="ctr"/>
              <a:r>
                <a:rPr lang="zh-TW" altLang="en-US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Disk SMART</a:t>
              </a:r>
            </a:p>
            <a:p>
              <a:pPr marL="0" lvl="1" algn="ctr"/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RAID </a:t>
              </a:r>
              <a:r>
                <a:rPr lang="en-US" alt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</a:t>
              </a:r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evel</a:t>
              </a:r>
              <a:endParaRPr lang="zh-TW" sz="22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5A81A43-FEB2-40E8-AE27-3F4C8F2606EE}"/>
                </a:ext>
              </a:extLst>
            </p:cNvPr>
            <p:cNvSpPr txBox="1"/>
            <p:nvPr/>
          </p:nvSpPr>
          <p:spPr>
            <a:xfrm>
              <a:off x="3356042" y="4481698"/>
              <a:ext cx="2743200" cy="46166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快照和快照副本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E6CA88EC-6B26-4BA6-8459-96D295628AE7}"/>
                </a:ext>
              </a:extLst>
            </p:cNvPr>
            <p:cNvSpPr txBox="1"/>
            <p:nvPr/>
          </p:nvSpPr>
          <p:spPr>
            <a:xfrm>
              <a:off x="6099242" y="4481698"/>
              <a:ext cx="2937754" cy="1138773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防毒軟體</a:t>
              </a:r>
            </a:p>
            <a:p>
              <a:pPr marL="0" lvl="2" algn="ctr"/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ClamAV</a:t>
              </a:r>
            </a:p>
            <a:p>
              <a:pPr marL="0" lvl="2" algn="ctr"/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McAfee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431E6F5-A069-4304-ADDF-22B411F12166}"/>
                </a:ext>
              </a:extLst>
            </p:cNvPr>
            <p:cNvSpPr txBox="1"/>
            <p:nvPr/>
          </p:nvSpPr>
          <p:spPr>
            <a:xfrm>
              <a:off x="9009786" y="4481698"/>
              <a:ext cx="2962883" cy="120032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256bit AES</a:t>
              </a:r>
              <a:r>
                <a:rPr lang="zh-TW" altLang="en-US" sz="22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加密機制</a:t>
              </a:r>
              <a:endParaRPr 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zh-TW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磁碟</a:t>
              </a:r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加密</a:t>
              </a:r>
              <a:endParaRPr 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資料夾加密</a:t>
              </a:r>
              <a:endParaRPr 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095843FA-BA6F-41B7-9C0C-2A9F8A5B0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4720"/>
          <a:stretch/>
        </p:blipFill>
        <p:spPr>
          <a:xfrm>
            <a:off x="233464" y="1765423"/>
            <a:ext cx="11731557" cy="30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8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CA40CC49-B3DB-4AA3-BC53-FB80511A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1008432" cy="603982"/>
          </a:xfrm>
        </p:spPr>
        <p:txBody>
          <a:bodyPr>
            <a:noAutofit/>
          </a:bodyPr>
          <a:lstStyle/>
          <a:p>
            <a:r>
              <a:rPr lang="zh-TW" sz="4800" dirty="0"/>
              <a:t>資料備份及同步解決方案</a:t>
            </a:r>
            <a:endParaRPr lang="zh-TW" sz="4800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FFF034-EC67-486F-B25B-BB8711E1A514}"/>
              </a:ext>
            </a:extLst>
          </p:cNvPr>
          <p:cNvSpPr/>
          <p:nvPr/>
        </p:nvSpPr>
        <p:spPr>
          <a:xfrm>
            <a:off x="406399" y="3195441"/>
            <a:ext cx="1969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 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9FAC6B7-1F46-4263-8B4C-0F279344DA54}"/>
              </a:ext>
            </a:extLst>
          </p:cNvPr>
          <p:cNvSpPr/>
          <p:nvPr/>
        </p:nvSpPr>
        <p:spPr>
          <a:xfrm>
            <a:off x="1973383" y="1854391"/>
            <a:ext cx="1883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欲儲存的資料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40F3B1-9C00-411B-B97A-C62C4D45709A}"/>
              </a:ext>
            </a:extLst>
          </p:cNvPr>
          <p:cNvSpPr/>
          <p:nvPr/>
        </p:nvSpPr>
        <p:spPr>
          <a:xfrm>
            <a:off x="1512272" y="4410241"/>
            <a:ext cx="196947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NetBak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Replicator 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583BBBC-954C-4AB2-90FC-954239C20F7B}"/>
              </a:ext>
            </a:extLst>
          </p:cNvPr>
          <p:cNvSpPr/>
          <p:nvPr/>
        </p:nvSpPr>
        <p:spPr>
          <a:xfrm>
            <a:off x="1512271" y="5684894"/>
            <a:ext cx="19694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endParaRPr lang="zh-TW" alt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0CD42D-F444-4CBD-B031-8DABBF1D1A30}"/>
              </a:ext>
            </a:extLst>
          </p:cNvPr>
          <p:cNvSpPr/>
          <p:nvPr/>
        </p:nvSpPr>
        <p:spPr>
          <a:xfrm>
            <a:off x="5190650" y="1700503"/>
            <a:ext cx="18835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b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儲存裝置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5790EC5-6A5C-4B7B-8D07-6E6E811D191E}"/>
              </a:ext>
            </a:extLst>
          </p:cNvPr>
          <p:cNvSpPr/>
          <p:nvPr/>
        </p:nvSpPr>
        <p:spPr>
          <a:xfrm>
            <a:off x="4170743" y="3068336"/>
            <a:ext cx="1883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JBOD 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760257E-BA43-45B4-BB64-983261E7F63C}"/>
              </a:ext>
            </a:extLst>
          </p:cNvPr>
          <p:cNvSpPr/>
          <p:nvPr/>
        </p:nvSpPr>
        <p:spPr>
          <a:xfrm>
            <a:off x="9347198" y="3389896"/>
            <a:ext cx="1883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雲端服務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7D3505-B465-479A-A3C2-00D1F45C85ED}"/>
              </a:ext>
            </a:extLst>
          </p:cNvPr>
          <p:cNvSpPr/>
          <p:nvPr/>
        </p:nvSpPr>
        <p:spPr>
          <a:xfrm>
            <a:off x="9483970" y="4293723"/>
            <a:ext cx="18835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Hybrid Backup Sync</a:t>
            </a:r>
            <a:endParaRPr lang="zh-TW" altLang="en-US"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F84DC3B-B0FD-40D2-8478-3F211EEB69B3}"/>
              </a:ext>
            </a:extLst>
          </p:cNvPr>
          <p:cNvSpPr/>
          <p:nvPr/>
        </p:nvSpPr>
        <p:spPr>
          <a:xfrm>
            <a:off x="4142700" y="6151657"/>
            <a:ext cx="2577950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本地端 NAS (慕尼黑)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EEBE719-110E-4C20-BF4D-E9BD0DDE2DA8}"/>
              </a:ext>
            </a:extLst>
          </p:cNvPr>
          <p:cNvSpPr/>
          <p:nvPr/>
        </p:nvSpPr>
        <p:spPr>
          <a:xfrm>
            <a:off x="7801031" y="6151657"/>
            <a:ext cx="2834430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異地端 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(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法蘭克福)</a:t>
            </a:r>
          </a:p>
        </p:txBody>
      </p:sp>
    </p:spTree>
    <p:extLst>
      <p:ext uri="{BB962C8B-B14F-4D97-AF65-F5344CB8AC3E}">
        <p14:creationId xmlns:p14="http://schemas.microsoft.com/office/powerpoint/2010/main" val="4137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E0EABF8-23DF-4813-AB2F-71212E39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1179882" cy="603982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網路存取保護及管理解決方案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629871" y="2932723"/>
            <a:ext cx="7037388" cy="1531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Windows Active Directory</a:t>
            </a:r>
            <a:br>
              <a:rPr 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網域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endParaRPr lang="zh-TW" altLang="en-US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</a:t>
            </a:r>
            <a:r>
              <a:rPr 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LDAP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認證</a:t>
            </a:r>
          </a:p>
          <a:p>
            <a:pPr marL="0" lvl="0" indent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存取管控及權限設定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zh-TW" altLang="en-US" sz="1100" b="1" dirty="0">
              <a:solidFill>
                <a:schemeClr val="dk1"/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884E161D-AC8D-4820-9C21-07A77BE46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7087" y="1666875"/>
            <a:ext cx="54578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/>
        </p:nvSpPr>
        <p:spPr>
          <a:xfrm>
            <a:off x="1847321" y="5767500"/>
            <a:ext cx="2612100" cy="60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Qsirch</a:t>
            </a:r>
            <a:r>
              <a:rPr lang="en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altLang="en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全文檢索</a:t>
            </a:r>
            <a:endParaRPr lang="zh-TW" altLang="en" sz="2400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2">
            <a:extLst>
              <a:ext uri="{FF2B5EF4-FFF2-40B4-BE49-F238E27FC236}">
                <a16:creationId xmlns:a16="http://schemas.microsoft.com/office/drawing/2014/main" id="{C4D9871F-294E-4AAF-93E8-864C4903EF81}"/>
              </a:ext>
            </a:extLst>
          </p:cNvPr>
          <p:cNvSpPr txBox="1">
            <a:spLocks/>
          </p:cNvSpPr>
          <p:nvPr/>
        </p:nvSpPr>
        <p:spPr>
          <a:xfrm>
            <a:off x="2467" y="365126"/>
            <a:ext cx="11170357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800" dirty="0"/>
              <a:t>資料檢索及管理解決方案</a:t>
            </a:r>
          </a:p>
        </p:txBody>
      </p:sp>
      <p:sp>
        <p:nvSpPr>
          <p:cNvPr id="9" name="Shape 231">
            <a:extLst>
              <a:ext uri="{FF2B5EF4-FFF2-40B4-BE49-F238E27FC236}">
                <a16:creationId xmlns:a16="http://schemas.microsoft.com/office/drawing/2014/main" id="{801C4D29-C8B1-4ECE-B5B9-D3A77C821CB2}"/>
              </a:ext>
            </a:extLst>
          </p:cNvPr>
          <p:cNvSpPr txBox="1"/>
          <p:nvPr/>
        </p:nvSpPr>
        <p:spPr>
          <a:xfrm>
            <a:off x="6979302" y="5711104"/>
            <a:ext cx="2612100" cy="60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400" b="1" err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Qfiling</a:t>
            </a: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智能歸檔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4F4EBF-9A6A-496A-BA61-6E66E2CE9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12" y="2521065"/>
            <a:ext cx="3638282" cy="23489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9246DC-A7BB-49FA-BD67-EC483011C5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7869"/>
          <a:stretch/>
        </p:blipFill>
        <p:spPr>
          <a:xfrm>
            <a:off x="6201993" y="2410714"/>
            <a:ext cx="4418319" cy="2526783"/>
          </a:xfrm>
          <a:prstGeom prst="rect">
            <a:avLst/>
          </a:prstGeom>
          <a:effectLst>
            <a:innerShdw blurRad="76200">
              <a:prstClr val="black"/>
            </a:inn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728A1211-AD24-490F-8B05-84848F051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0355" y="4374823"/>
            <a:ext cx="2508104" cy="222168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2A2FE20-CD23-437D-A88E-FA4D60AA3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43940" y="3223902"/>
            <a:ext cx="2972542" cy="105102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F8B07BE-FDA5-461C-AC6C-245D073041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27" y="4770402"/>
            <a:ext cx="2062266" cy="18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0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35D0DBE1-877B-4C84-BCE7-1AB8BC0EB418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err="1"/>
              <a:t>Qsirch</a:t>
            </a:r>
            <a:r>
              <a:rPr lang="en-US" altLang="zh-TW"/>
              <a:t> -</a:t>
            </a:r>
            <a:r>
              <a:rPr lang="zh-TW" altLang="en-US"/>
              <a:t>快速定位檔案</a:t>
            </a:r>
            <a:br>
              <a:rPr lang="zh-TW" altLang="en-US"/>
            </a:br>
            <a:r>
              <a:rPr lang="zh-TW" altLang="en-US"/>
              <a:t>全文檢索及即時搜尋引擎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E93B5678-C7C6-4823-BC00-FD2562D31EF5}"/>
              </a:ext>
            </a:extLst>
          </p:cNvPr>
          <p:cNvGrpSpPr/>
          <p:nvPr/>
        </p:nvGrpSpPr>
        <p:grpSpPr>
          <a:xfrm>
            <a:off x="410310" y="2093721"/>
            <a:ext cx="5552081" cy="4621447"/>
            <a:chOff x="2253997" y="1988721"/>
            <a:chExt cx="5000625" cy="4162425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736352BE-5416-4FED-B456-D05D62E92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53997" y="1988721"/>
              <a:ext cx="5000625" cy="4162425"/>
            </a:xfrm>
            <a:prstGeom prst="rect">
              <a:avLst/>
            </a:prstGeom>
          </p:spPr>
        </p:pic>
        <p:pic>
          <p:nvPicPr>
            <p:cNvPr id="9" name="Shape 240">
              <a:extLst>
                <a:ext uri="{FF2B5EF4-FFF2-40B4-BE49-F238E27FC236}">
                  <a16:creationId xmlns:a16="http://schemas.microsoft.com/office/drawing/2014/main" id="{45C64127-947A-4832-A33C-93877D906DD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65362" y="2189655"/>
              <a:ext cx="4584918" cy="27498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6EFDD93B-C060-4AED-B168-D218F932E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3407" y="2093721"/>
            <a:ext cx="5552083" cy="462144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F68242A-1F33-40F9-8D77-9F9647106D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6957" r="4167" b="7000"/>
          <a:stretch/>
        </p:blipFill>
        <p:spPr>
          <a:xfrm>
            <a:off x="612789" y="2303936"/>
            <a:ext cx="5150509" cy="306593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DDD780B-800E-4D0D-8E13-5389C7D75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75" y="2640121"/>
            <a:ext cx="5078291" cy="23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C56F2EF-62AE-48DD-B765-CEF505DDA96A}"/>
              </a:ext>
            </a:extLst>
          </p:cNvPr>
          <p:cNvSpPr txBox="1"/>
          <p:nvPr/>
        </p:nvSpPr>
        <p:spPr>
          <a:xfrm>
            <a:off x="294180" y="591075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指定來源端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4741D61-877F-4561-BFFF-CF0144133EBE}"/>
              </a:ext>
            </a:extLst>
          </p:cNvPr>
          <p:cNvSpPr txBox="1"/>
          <p:nvPr/>
        </p:nvSpPr>
        <p:spPr>
          <a:xfrm>
            <a:off x="4370272" y="591075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設定歸檔規則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3CFABC-8198-4DD7-8899-DA54BD4831E1}"/>
              </a:ext>
            </a:extLst>
          </p:cNvPr>
          <p:cNvSpPr txBox="1"/>
          <p:nvPr/>
        </p:nvSpPr>
        <p:spPr>
          <a:xfrm>
            <a:off x="8745784" y="5910752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目的端</a:t>
            </a:r>
          </a:p>
        </p:txBody>
      </p:sp>
      <p:sp>
        <p:nvSpPr>
          <p:cNvPr id="11" name="標題 2">
            <a:extLst>
              <a:ext uri="{FF2B5EF4-FFF2-40B4-BE49-F238E27FC236}">
                <a16:creationId xmlns:a16="http://schemas.microsoft.com/office/drawing/2014/main" id="{AAFCAF24-3A68-463E-A91C-2B70A5427299}"/>
              </a:ext>
            </a:extLst>
          </p:cNvPr>
          <p:cNvSpPr txBox="1">
            <a:spLocks/>
          </p:cNvSpPr>
          <p:nvPr/>
        </p:nvSpPr>
        <p:spPr>
          <a:xfrm>
            <a:off x="2467" y="365126"/>
            <a:ext cx="11132257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 dirty="0" err="1"/>
              <a:t>Qfiling</a:t>
            </a:r>
            <a:r>
              <a:rPr lang="en-US" altLang="zh-TW" sz="4800" dirty="0"/>
              <a:t> </a:t>
            </a:r>
            <a:r>
              <a:rPr lang="zh-TW" altLang="en-US" sz="4800" dirty="0"/>
              <a:t>自訂歸檔文件好幫手 </a:t>
            </a:r>
          </a:p>
        </p:txBody>
      </p:sp>
    </p:spTree>
    <p:extLst>
      <p:ext uri="{BB962C8B-B14F-4D97-AF65-F5344CB8AC3E}">
        <p14:creationId xmlns:p14="http://schemas.microsoft.com/office/powerpoint/2010/main" val="1264399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D318FCA-9E22-40BD-8F9F-7DE72CF7B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3"/>
          <a:stretch/>
        </p:blipFill>
        <p:spPr>
          <a:xfrm>
            <a:off x="238540" y="1999082"/>
            <a:ext cx="11720222" cy="3338826"/>
          </a:xfrm>
          <a:prstGeom prst="rect">
            <a:avLst/>
          </a:prstGeom>
        </p:spPr>
      </p:pic>
      <p:sp>
        <p:nvSpPr>
          <p:cNvPr id="12" name="Shape 264">
            <a:extLst>
              <a:ext uri="{FF2B5EF4-FFF2-40B4-BE49-F238E27FC236}">
                <a16:creationId xmlns:a16="http://schemas.microsoft.com/office/drawing/2014/main" id="{EA902611-2BEA-4A29-B9B9-E80DCDB75408}"/>
              </a:ext>
            </a:extLst>
          </p:cNvPr>
          <p:cNvSpPr txBox="1"/>
          <p:nvPr/>
        </p:nvSpPr>
        <p:spPr>
          <a:xfrm>
            <a:off x="8086477" y="5436399"/>
            <a:ext cx="38722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altLang="en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系統日誌 Client/Server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E31EA31-BDFD-468A-B49F-E2E5FB27F8DD}"/>
              </a:ext>
            </a:extLst>
          </p:cNvPr>
          <p:cNvSpPr txBox="1"/>
          <p:nvPr/>
        </p:nvSpPr>
        <p:spPr>
          <a:xfrm>
            <a:off x="4150581" y="5436399"/>
            <a:ext cx="3864334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系統連線日誌</a:t>
            </a:r>
          </a:p>
        </p:txBody>
      </p:sp>
      <p:sp>
        <p:nvSpPr>
          <p:cNvPr id="15" name="標題 2">
            <a:extLst>
              <a:ext uri="{FF2B5EF4-FFF2-40B4-BE49-F238E27FC236}">
                <a16:creationId xmlns:a16="http://schemas.microsoft.com/office/drawing/2014/main" id="{851B5E6D-5A34-4BF0-A023-D513AED74E69}"/>
              </a:ext>
            </a:extLst>
          </p:cNvPr>
          <p:cNvSpPr txBox="1">
            <a:spLocks/>
          </p:cNvSpPr>
          <p:nvPr/>
        </p:nvSpPr>
        <p:spPr>
          <a:xfrm>
            <a:off x="2467" y="365126"/>
            <a:ext cx="10979857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800" dirty="0"/>
              <a:t>主動式系統監控和稽核解決方案 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107D8AD-F8D4-49D4-AD93-8EEBB5DB660F}"/>
              </a:ext>
            </a:extLst>
          </p:cNvPr>
          <p:cNvSpPr txBox="1"/>
          <p:nvPr/>
        </p:nvSpPr>
        <p:spPr>
          <a:xfrm>
            <a:off x="250466" y="5436399"/>
            <a:ext cx="3864334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" alt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Q′center</a:t>
            </a:r>
            <a:r>
              <a:rPr lang="en" alt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br>
              <a:rPr lang="en" altLang="zh-TW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" sz="24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實現多台NAS管理</a:t>
            </a:r>
            <a:endParaRPr lang="en" altLang="zh-TW" sz="2400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851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2">
            <a:extLst>
              <a:ext uri="{FF2B5EF4-FFF2-40B4-BE49-F238E27FC236}">
                <a16:creationId xmlns:a16="http://schemas.microsoft.com/office/drawing/2014/main" id="{598928B3-EEBA-4D7C-B47C-ED1674086FD8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376364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搭配第三方 </a:t>
            </a:r>
            <a:r>
              <a:rPr lang="en-US" altLang="zh-TW"/>
              <a:t>GDPR </a:t>
            </a:r>
            <a:r>
              <a:rPr lang="zh-TW" altLang="en-US"/>
              <a:t>新應用軟體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CE25BE-F889-4C5F-8429-B83DE3C4D19D}"/>
              </a:ext>
            </a:extLst>
          </p:cNvPr>
          <p:cNvSpPr/>
          <p:nvPr/>
        </p:nvSpPr>
        <p:spPr>
          <a:xfrm>
            <a:off x="8909100" y="4705240"/>
            <a:ext cx="29569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Container/Docker</a:t>
            </a:r>
          </a:p>
          <a:p>
            <a:r>
              <a:rPr lang="zh-TW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軟體容器工作站</a:t>
            </a:r>
            <a:endParaRPr lang="zh-TW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75F1F5-7DB4-449B-9A34-3374590529EC}"/>
              </a:ext>
            </a:extLst>
          </p:cNvPr>
          <p:cNvSpPr/>
          <p:nvPr/>
        </p:nvSpPr>
        <p:spPr>
          <a:xfrm>
            <a:off x="3464898" y="5475707"/>
            <a:ext cx="3355001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</a:t>
            </a:r>
          </a:p>
          <a:p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2E450E16-98D9-4F6D-9CE4-225884CA1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4657" y="1727229"/>
            <a:ext cx="3752096" cy="17354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4" name="Shape 277">
            <a:extLst>
              <a:ext uri="{FF2B5EF4-FFF2-40B4-BE49-F238E27FC236}">
                <a16:creationId xmlns:a16="http://schemas.microsoft.com/office/drawing/2014/main" id="{B4AE0AB6-41CD-4D23-8A86-95176C5E2272}"/>
              </a:ext>
            </a:extLst>
          </p:cNvPr>
          <p:cNvSpPr txBox="1">
            <a:spLocks/>
          </p:cNvSpPr>
          <p:nvPr/>
        </p:nvSpPr>
        <p:spPr>
          <a:xfrm>
            <a:off x="7665816" y="1902827"/>
            <a:ext cx="3987800" cy="6921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 indent="0">
              <a:spcBef>
                <a:spcPts val="5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企業用備份軟體，</a:t>
            </a:r>
            <a:b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如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Acronis™, Veritas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™等</a:t>
            </a:r>
          </a:p>
          <a:p>
            <a:pPr marL="101600" indent="0">
              <a:spcBef>
                <a:spcPts val="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None/>
            </a:pPr>
            <a:b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GDPR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合規性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檢查工具</a:t>
            </a:r>
          </a:p>
        </p:txBody>
      </p:sp>
    </p:spTree>
    <p:extLst>
      <p:ext uri="{BB962C8B-B14F-4D97-AF65-F5344CB8AC3E}">
        <p14:creationId xmlns:p14="http://schemas.microsoft.com/office/powerpoint/2010/main" val="1879401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ctrTitle" idx="4294967295"/>
          </p:nvPr>
        </p:nvSpPr>
        <p:spPr>
          <a:xfrm>
            <a:off x="1612214" y="5024568"/>
            <a:ext cx="9144000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QNAP NAS</a:t>
            </a:r>
            <a:br>
              <a:rPr lang="en" altLang="zh-TW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</a:br>
            <a:r>
              <a:rPr lang="zh-TW" altLang="en-US" sz="4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是您因應 </a:t>
            </a:r>
            <a:r>
              <a:rPr lang="en-US" altLang="zh-TW" sz="4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GDPR </a:t>
            </a:r>
            <a:r>
              <a:rPr lang="zh-TW" altLang="en-US" sz="4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的好夥伴</a:t>
            </a:r>
            <a:endParaRPr lang="en-US" sz="4000" b="1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4D04983-C106-4773-8300-417E514D06E1}"/>
              </a:ext>
            </a:extLst>
          </p:cNvPr>
          <p:cNvSpPr txBox="1"/>
          <p:nvPr/>
        </p:nvSpPr>
        <p:spPr>
          <a:xfrm>
            <a:off x="9661339" y="62853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600" b="1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3568447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2468" y="365126"/>
            <a:ext cx="11256762" cy="603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 sz="4800" dirty="0">
                <a:latin typeface="Calibri Light"/>
                <a:cs typeface="Calibri Light"/>
              </a:rPr>
              <a:t>綱要</a:t>
            </a:r>
            <a:endParaRPr lang="en" sz="4800" dirty="0">
              <a:cs typeface="Calibri Light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4294967295"/>
          </p:nvPr>
        </p:nvSpPr>
        <p:spPr>
          <a:xfrm>
            <a:off x="5665056" y="1700872"/>
            <a:ext cx="5956422" cy="3757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alt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什麼是</a:t>
            </a:r>
            <a:r>
              <a:rPr 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GDPR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alt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因應 </a:t>
            </a:r>
            <a:r>
              <a:rPr 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GDPR</a:t>
            </a:r>
            <a:r>
              <a:rPr lang="en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alt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的準備事項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alt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傳統資料儲存的挑戰</a:t>
            </a:r>
            <a:r>
              <a:rPr lang="zh-TW" altLang="e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與風險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QNAP </a:t>
            </a:r>
            <a:r>
              <a:rPr lang="zh-TW" alt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提供哪些解決方案來</a:t>
            </a:r>
            <a:r>
              <a:rPr lang="zh-TW" altLang="e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因應 </a:t>
            </a:r>
            <a:r>
              <a:rPr lang="e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GDPR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搭配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GDPR</a:t>
            </a:r>
            <a:r>
              <a:rPr lang="en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alt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新</a:t>
            </a:r>
            <a:r>
              <a:rPr 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應用軟體</a:t>
            </a:r>
            <a:r>
              <a:rPr lang="en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QNAP</a:t>
            </a:r>
            <a:r>
              <a:rPr lang="en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準備好了</a:t>
            </a:r>
            <a:endParaRPr lang="en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>
              <a:buClr>
                <a:schemeClr val="dk1"/>
              </a:buClr>
              <a:buSzPts val="1100"/>
              <a:buNone/>
            </a:pPr>
            <a:br>
              <a:rPr lang="en-US" sz="2400">
                <a:ea typeface="+mn-lt"/>
                <a:cs typeface="+mn-lt"/>
              </a:rPr>
            </a:br>
            <a:endParaRPr lang="en-US" sz="240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4A3D9E08-DD58-44AE-8671-82103CB8C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007" y="1627248"/>
            <a:ext cx="5579375" cy="4752567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2693AF55-2508-438B-8C75-18D2609DE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0743" y="4632616"/>
            <a:ext cx="3138487" cy="17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0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">
            <a:extLst>
              <a:ext uri="{FF2B5EF4-FFF2-40B4-BE49-F238E27FC236}">
                <a16:creationId xmlns:a16="http://schemas.microsoft.com/office/drawing/2014/main" id="{10B29995-3B5B-442E-AEF1-49B913C037D4}"/>
              </a:ext>
            </a:extLst>
          </p:cNvPr>
          <p:cNvSpPr txBox="1">
            <a:spLocks/>
          </p:cNvSpPr>
          <p:nvPr/>
        </p:nvSpPr>
        <p:spPr>
          <a:xfrm>
            <a:off x="512569" y="2171299"/>
            <a:ext cx="6685399" cy="37585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通用資料保護規則 </a:t>
            </a:r>
            <a:b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  </a:t>
            </a:r>
            <a:r>
              <a:rPr lang="en-US" alt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(General Data Protection Regulation, GDPR)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歐盟統一的資料保護規則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即將在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2018, 5/25 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實施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Arial"/>
                <a:cs typeface="Arial"/>
              </a:rPr>
              <a:t>• 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GDPR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罰金高達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千萬歐元</a:t>
            </a:r>
            <a:b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（新臺幣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7.2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億元）</a:t>
            </a:r>
            <a:b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或全球營業額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％作為罰款</a:t>
            </a:r>
            <a:b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（取其高者作為罰款）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zh-TW" altLang="en-US" sz="2400" b="1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A99E1F9-54CE-4FE6-AE84-81F7D2BB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" y="365126"/>
            <a:ext cx="11446583" cy="603982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什麼是</a:t>
            </a:r>
            <a:r>
              <a:rPr lang="en" altLang="zh-TW" sz="4800" dirty="0"/>
              <a:t> GDPR?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93823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">
            <a:extLst>
              <a:ext uri="{FF2B5EF4-FFF2-40B4-BE49-F238E27FC236}">
                <a16:creationId xmlns:a16="http://schemas.microsoft.com/office/drawing/2014/main" id="{10B29995-3B5B-442E-AEF1-49B913C037D4}"/>
              </a:ext>
            </a:extLst>
          </p:cNvPr>
          <p:cNvSpPr txBox="1">
            <a:spLocks/>
          </p:cNvSpPr>
          <p:nvPr/>
        </p:nvSpPr>
        <p:spPr>
          <a:xfrm>
            <a:off x="517063" y="1924160"/>
            <a:ext cx="5650998" cy="42688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在歐盟境內設有分公司、子公司或其他據點、分支機構的企業。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雖未在歐盟境內設點，但因進行跨境商品或服務之交易而取得歐盟境內個人的資料，或對於歐盟境內之個人活動有所監測者。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為歐盟企業處理個人資料或提供有關服務如資料處理、</a:t>
            </a:r>
            <a:r>
              <a:rPr lang="zh-TW" altLang="en-US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雲端服務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的企業。</a:t>
            </a: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其他接受來自歐盟之個人資料之企業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A99E1F9-54CE-4FE6-AE84-81F7D2BB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" y="365126"/>
            <a:ext cx="11360857" cy="603982"/>
          </a:xfrm>
        </p:spPr>
        <p:txBody>
          <a:bodyPr>
            <a:noAutofit/>
          </a:bodyPr>
          <a:lstStyle/>
          <a:p>
            <a:r>
              <a:rPr lang="en" altLang="zh-TW" sz="4800" dirty="0"/>
              <a:t>GDPR</a:t>
            </a:r>
            <a:r>
              <a:rPr lang="zh-CN" altLang="en-US" sz="4800" dirty="0"/>
              <a:t>跟我的公司有關係嗎</a:t>
            </a:r>
            <a:r>
              <a:rPr lang="en-US" altLang="zh-CN" sz="4800" dirty="0"/>
              <a:t>?</a:t>
            </a:r>
            <a:endParaRPr lang="zh-TW" altLang="en-US"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ACBB1C-D502-2B46-A8DE-4C33011C5003}"/>
              </a:ext>
            </a:extLst>
          </p:cNvPr>
          <p:cNvSpPr/>
          <p:nvPr/>
        </p:nvSpPr>
        <p:spPr>
          <a:xfrm>
            <a:off x="624477" y="5945818"/>
            <a:ext cx="508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https://udn.com/news/story/7238/2997184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E00EF5CA-7178-4343-9A3B-0070E9F6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" r="1178"/>
          <a:stretch/>
        </p:blipFill>
        <p:spPr>
          <a:xfrm>
            <a:off x="6718167" y="1760461"/>
            <a:ext cx="5220000" cy="461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4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07CCC16-BC60-4511-B86F-6AC42F801308}"/>
              </a:ext>
            </a:extLst>
          </p:cNvPr>
          <p:cNvSpPr txBox="1"/>
          <p:nvPr/>
        </p:nvSpPr>
        <p:spPr>
          <a:xfrm>
            <a:off x="766885" y="4844864"/>
            <a:ext cx="198510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資料安全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26592D-BCB5-4FD1-AF67-9EC41273A044}"/>
              </a:ext>
            </a:extLst>
          </p:cNvPr>
          <p:cNvSpPr txBox="1"/>
          <p:nvPr/>
        </p:nvSpPr>
        <p:spPr>
          <a:xfrm>
            <a:off x="7295906" y="2743835"/>
            <a:ext cx="1977292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有權刪除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7D9162-DB6E-41F7-80BC-26AC69D8609E}"/>
              </a:ext>
            </a:extLst>
          </p:cNvPr>
          <p:cNvSpPr txBox="1"/>
          <p:nvPr/>
        </p:nvSpPr>
        <p:spPr>
          <a:xfrm>
            <a:off x="5051425" y="4755510"/>
            <a:ext cx="1997075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風險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減輕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和盡職調查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1D500E4-A559-44CB-BBAC-0391CB6B097D}"/>
              </a:ext>
            </a:extLst>
          </p:cNvPr>
          <p:cNvSpPr txBox="1"/>
          <p:nvPr/>
        </p:nvSpPr>
        <p:spPr>
          <a:xfrm>
            <a:off x="9386276" y="4894010"/>
            <a:ext cx="1961661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違反通知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657680-AC44-4756-A724-ADFF5C105FC2}"/>
              </a:ext>
            </a:extLst>
          </p:cNvPr>
          <p:cNvSpPr/>
          <p:nvPr/>
        </p:nvSpPr>
        <p:spPr>
          <a:xfrm>
            <a:off x="3028707" y="2743835"/>
            <a:ext cx="1969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資料管制</a:t>
            </a:r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8A600ED0-8575-4ED1-AB69-4E8FE324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" y="365126"/>
            <a:ext cx="11345469" cy="603982"/>
          </a:xfrm>
        </p:spPr>
        <p:txBody>
          <a:bodyPr>
            <a:noAutofit/>
          </a:bodyPr>
          <a:lstStyle/>
          <a:p>
            <a:r>
              <a:rPr lang="zh-TW" altLang="en" sz="4800" dirty="0"/>
              <a:t>因應</a:t>
            </a:r>
            <a:r>
              <a:rPr lang="en" altLang="zh-TW" sz="4800" dirty="0"/>
              <a:t>GDPR</a:t>
            </a:r>
            <a:r>
              <a:rPr lang="zh-TW" altLang="en" sz="4800" dirty="0"/>
              <a:t>的準備事項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05334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579AB50-17A9-4EF3-A194-DBD971C469CA}"/>
              </a:ext>
            </a:extLst>
          </p:cNvPr>
          <p:cNvSpPr txBox="1"/>
          <p:nvPr/>
        </p:nvSpPr>
        <p:spPr>
          <a:xfrm>
            <a:off x="8208711" y="5053143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公司私有</a:t>
            </a:r>
            <a:r>
              <a:rPr 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F70F80A-DA81-4809-A3C1-1DDFCDE3F7C5}"/>
              </a:ext>
            </a:extLst>
          </p:cNvPr>
          <p:cNvSpPr txBox="1"/>
          <p:nvPr/>
        </p:nvSpPr>
        <p:spPr>
          <a:xfrm>
            <a:off x="517745" y="5053143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公司電腦</a:t>
            </a:r>
            <a:endPara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1F75837-82B9-48F7-A56B-01AEA267040D}"/>
              </a:ext>
            </a:extLst>
          </p:cNvPr>
          <p:cNvSpPr txBox="1"/>
          <p:nvPr/>
        </p:nvSpPr>
        <p:spPr>
          <a:xfrm>
            <a:off x="580269" y="2674809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egoe UI Light"/>
              </a:rPr>
              <a:t>USB外接儲存裝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置</a:t>
            </a:r>
            <a:endPara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187309D-1B02-460C-BDA8-220FD7625323}"/>
              </a:ext>
            </a:extLst>
          </p:cNvPr>
          <p:cNvSpPr txBox="1"/>
          <p:nvPr/>
        </p:nvSpPr>
        <p:spPr>
          <a:xfrm>
            <a:off x="8208711" y="2682624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公有雲端服務</a:t>
            </a:r>
            <a:endParaRPr 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2">
            <a:extLst>
              <a:ext uri="{FF2B5EF4-FFF2-40B4-BE49-F238E27FC236}">
                <a16:creationId xmlns:a16="http://schemas.microsoft.com/office/drawing/2014/main" id="{7396649E-8FC8-4CD2-B6CD-55BB56A03470}"/>
              </a:ext>
            </a:extLst>
          </p:cNvPr>
          <p:cNvSpPr txBox="1">
            <a:spLocks/>
          </p:cNvSpPr>
          <p:nvPr/>
        </p:nvSpPr>
        <p:spPr>
          <a:xfrm>
            <a:off x="2468" y="365126"/>
            <a:ext cx="10949443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800" dirty="0"/>
              <a:t>傳統保存非結構化資料的儲存方式</a:t>
            </a:r>
          </a:p>
        </p:txBody>
      </p:sp>
    </p:spTree>
    <p:extLst>
      <p:ext uri="{BB962C8B-B14F-4D97-AF65-F5344CB8AC3E}">
        <p14:creationId xmlns:p14="http://schemas.microsoft.com/office/powerpoint/2010/main" val="777803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8F25BD71-2230-47F7-A3D2-CA81A82A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" y="365126"/>
            <a:ext cx="11294182" cy="603982"/>
          </a:xfrm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chemeClr val="bg2">
                    <a:lumMod val="25000"/>
                  </a:schemeClr>
                </a:solidFill>
              </a:rPr>
              <a:t>傳統資料儲存方式的挑戰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0038485-7A90-4A56-8718-128273E0196A}"/>
              </a:ext>
            </a:extLst>
          </p:cNvPr>
          <p:cNvSpPr txBox="1"/>
          <p:nvPr/>
        </p:nvSpPr>
        <p:spPr>
          <a:xfrm>
            <a:off x="5182835" y="3192696"/>
            <a:ext cx="274320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沒有資料保護</a:t>
            </a:r>
            <a:br>
              <a:rPr lang="en-US" altLang="zh-TW" sz="28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和存取資料管制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2CED628-60A1-4FF5-9586-153C00641BDE}"/>
              </a:ext>
            </a:extLst>
          </p:cNvPr>
          <p:cNvSpPr txBox="1"/>
          <p:nvPr/>
        </p:nvSpPr>
        <p:spPr>
          <a:xfrm>
            <a:off x="9007232" y="3192696"/>
            <a:ext cx="274320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沒有存取資料的紀錄稽核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0A68F33-2147-49CC-8BA0-929BACB3D937}"/>
              </a:ext>
            </a:extLst>
          </p:cNvPr>
          <p:cNvSpPr txBox="1"/>
          <p:nvPr/>
        </p:nvSpPr>
        <p:spPr>
          <a:xfrm>
            <a:off x="1446222" y="3192696"/>
            <a:ext cx="2541884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沒有資料敏感意識</a:t>
            </a:r>
          </a:p>
        </p:txBody>
      </p:sp>
    </p:spTree>
    <p:extLst>
      <p:ext uri="{BB962C8B-B14F-4D97-AF65-F5344CB8AC3E}">
        <p14:creationId xmlns:p14="http://schemas.microsoft.com/office/powerpoint/2010/main" val="206627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48980" y="2675582"/>
            <a:ext cx="7384622" cy="3522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altLang="en-US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資料遺失</a:t>
            </a:r>
            <a:b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  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(ex: 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公有資料中心遭雷擊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,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資料加密金鑰遺失</a:t>
            </a: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)</a:t>
            </a:r>
            <a:endParaRPr lang="zh-TW" altLang="en-US" sz="24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indent="0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-US" altLang="zh-TW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</a:t>
            </a:r>
            <a:r>
              <a:rPr lang="zh-TW" altLang="en-US" sz="24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altLang="en-US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資料遭竊取或遭惡意程式綁架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</a:t>
            </a:r>
            <a:r>
              <a:rPr lang="zh-TW" altLang="en-US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資料被未經授權的使用者刪除或修改 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•</a:t>
            </a:r>
            <a:r>
              <a:rPr lang="zh-TW" altLang="en-US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資料找不到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Segoe UI Light"/>
              <a:cs typeface="Segoe UI Light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Segoe UI Light"/>
              <a:cs typeface="Segoe UI Light"/>
            </a:endParaRPr>
          </a:p>
        </p:txBody>
      </p:sp>
      <p:sp>
        <p:nvSpPr>
          <p:cNvPr id="21" name="標題 2">
            <a:extLst>
              <a:ext uri="{FF2B5EF4-FFF2-40B4-BE49-F238E27FC236}">
                <a16:creationId xmlns:a16="http://schemas.microsoft.com/office/drawing/2014/main" id="{947E9BCA-A752-4528-9FC7-7CD99516C957}"/>
              </a:ext>
            </a:extLst>
          </p:cNvPr>
          <p:cNvSpPr txBox="1">
            <a:spLocks/>
          </p:cNvSpPr>
          <p:nvPr/>
        </p:nvSpPr>
        <p:spPr>
          <a:xfrm>
            <a:off x="-1" y="365126"/>
            <a:ext cx="11306175" cy="603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800" dirty="0"/>
              <a:t>傳統資料儲存方式的風險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C03B3864-0EFA-4F0A-B779-B3327DEB3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4603" y="1970558"/>
            <a:ext cx="5290364" cy="386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4294967295"/>
          </p:nvPr>
        </p:nvSpPr>
        <p:spPr>
          <a:xfrm>
            <a:off x="8495322" y="1935182"/>
            <a:ext cx="3452065" cy="2085085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存取權限管理</a:t>
            </a:r>
            <a:b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解決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altLang="en-US">
              <a:solidFill>
                <a:schemeClr val="dk1"/>
              </a:solidFill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 idx="4294967295"/>
          </p:nvPr>
        </p:nvSpPr>
        <p:spPr>
          <a:xfrm>
            <a:off x="63062" y="365125"/>
            <a:ext cx="10328713" cy="603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提供解決方案來協助您因應</a:t>
            </a:r>
            <a:r>
              <a:rPr lang="en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GDPR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8518767" y="2995467"/>
            <a:ext cx="3042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權限管理與授權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網路存取保護機制</a:t>
            </a:r>
            <a:endParaRPr lang="en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3C69AF-E536-4E43-902D-B15B0330D12B}"/>
              </a:ext>
            </a:extLst>
          </p:cNvPr>
          <p:cNvSpPr/>
          <p:nvPr/>
        </p:nvSpPr>
        <p:spPr>
          <a:xfrm flipV="1">
            <a:off x="8612742" y="2949748"/>
            <a:ext cx="314178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Shape 147">
            <a:extLst>
              <a:ext uri="{FF2B5EF4-FFF2-40B4-BE49-F238E27FC236}">
                <a16:creationId xmlns:a16="http://schemas.microsoft.com/office/drawing/2014/main" id="{DF5AC109-80BF-4F2D-9763-0D4740845A34}"/>
              </a:ext>
            </a:extLst>
          </p:cNvPr>
          <p:cNvSpPr txBox="1">
            <a:spLocks/>
          </p:cNvSpPr>
          <p:nvPr/>
        </p:nvSpPr>
        <p:spPr>
          <a:xfrm>
            <a:off x="8518767" y="4269427"/>
            <a:ext cx="3452065" cy="1859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資料檢索解決方案</a:t>
            </a:r>
          </a:p>
        </p:txBody>
      </p:sp>
      <p:sp>
        <p:nvSpPr>
          <p:cNvPr id="26" name="Shape 150">
            <a:extLst>
              <a:ext uri="{FF2B5EF4-FFF2-40B4-BE49-F238E27FC236}">
                <a16:creationId xmlns:a16="http://schemas.microsoft.com/office/drawing/2014/main" id="{A16FE7DA-BB8B-45A7-8B05-905891058AF1}"/>
              </a:ext>
            </a:extLst>
          </p:cNvPr>
          <p:cNvSpPr txBox="1"/>
          <p:nvPr/>
        </p:nvSpPr>
        <p:spPr>
          <a:xfrm>
            <a:off x="8542212" y="5018422"/>
            <a:ext cx="3042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資料檢索及系統管理機制</a:t>
            </a:r>
            <a:b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資料定位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250EED5-E205-4710-8FA6-DD58D2632937}"/>
              </a:ext>
            </a:extLst>
          </p:cNvPr>
          <p:cNvSpPr/>
          <p:nvPr/>
        </p:nvSpPr>
        <p:spPr>
          <a:xfrm flipV="1">
            <a:off x="8636187" y="4911289"/>
            <a:ext cx="314178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Shape 147">
            <a:extLst>
              <a:ext uri="{FF2B5EF4-FFF2-40B4-BE49-F238E27FC236}">
                <a16:creationId xmlns:a16="http://schemas.microsoft.com/office/drawing/2014/main" id="{143DFCCB-6158-4F41-B684-0230434F8288}"/>
              </a:ext>
            </a:extLst>
          </p:cNvPr>
          <p:cNvSpPr txBox="1">
            <a:spLocks/>
          </p:cNvSpPr>
          <p:nvPr/>
        </p:nvSpPr>
        <p:spPr>
          <a:xfrm>
            <a:off x="228789" y="1935182"/>
            <a:ext cx="3282650" cy="2085085"/>
          </a:xfrm>
          <a:prstGeom prst="rect">
            <a:avLst/>
          </a:prstGeom>
          <a:solidFill>
            <a:srgbClr val="41C7C1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防止資料遭竊取</a:t>
            </a:r>
            <a:b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</a:t>
            </a:r>
          </a:p>
        </p:txBody>
      </p:sp>
      <p:sp>
        <p:nvSpPr>
          <p:cNvPr id="29" name="Shape 150">
            <a:extLst>
              <a:ext uri="{FF2B5EF4-FFF2-40B4-BE49-F238E27FC236}">
                <a16:creationId xmlns:a16="http://schemas.microsoft.com/office/drawing/2014/main" id="{BE98F258-B471-4CC9-9190-ED5AA20A8184}"/>
              </a:ext>
            </a:extLst>
          </p:cNvPr>
          <p:cNvSpPr txBox="1"/>
          <p:nvPr/>
        </p:nvSpPr>
        <p:spPr>
          <a:xfrm>
            <a:off x="252233" y="2995467"/>
            <a:ext cx="30429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資料加密機制</a:t>
            </a:r>
            <a:b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資料傳輸加密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1FCD2A4-5163-44A9-A9E9-5D92928D46F1}"/>
              </a:ext>
            </a:extLst>
          </p:cNvPr>
          <p:cNvSpPr/>
          <p:nvPr/>
        </p:nvSpPr>
        <p:spPr>
          <a:xfrm flipV="1">
            <a:off x="346208" y="2949747"/>
            <a:ext cx="297236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Shape 147">
            <a:extLst>
              <a:ext uri="{FF2B5EF4-FFF2-40B4-BE49-F238E27FC236}">
                <a16:creationId xmlns:a16="http://schemas.microsoft.com/office/drawing/2014/main" id="{BA8244A7-CBCD-4105-B178-84A0CC9E5BAC}"/>
              </a:ext>
            </a:extLst>
          </p:cNvPr>
          <p:cNvSpPr txBox="1">
            <a:spLocks/>
          </p:cNvSpPr>
          <p:nvPr/>
        </p:nvSpPr>
        <p:spPr>
          <a:xfrm>
            <a:off x="242505" y="4269427"/>
            <a:ext cx="3259205" cy="1859000"/>
          </a:xfrm>
          <a:prstGeom prst="rect">
            <a:avLst/>
          </a:prstGeom>
          <a:solidFill>
            <a:srgbClr val="FFA219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資料保存解決方案</a:t>
            </a:r>
          </a:p>
        </p:txBody>
      </p:sp>
      <p:sp>
        <p:nvSpPr>
          <p:cNvPr id="32" name="Shape 150">
            <a:extLst>
              <a:ext uri="{FF2B5EF4-FFF2-40B4-BE49-F238E27FC236}">
                <a16:creationId xmlns:a16="http://schemas.microsoft.com/office/drawing/2014/main" id="{1A15855C-3FB8-4BDD-8D47-9990211FEAC0}"/>
              </a:ext>
            </a:extLst>
          </p:cNvPr>
          <p:cNvSpPr txBox="1"/>
          <p:nvPr/>
        </p:nvSpPr>
        <p:spPr>
          <a:xfrm>
            <a:off x="275678" y="5018422"/>
            <a:ext cx="3134272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資料集中儲存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RAID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保護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CN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快照保護</a:t>
            </a:r>
            <a:r>
              <a:rPr lang="en-US" altLang="zh-CN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,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資料備份與同步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7A6525F-F5A3-4126-BBEF-C75F16CEEA07}"/>
              </a:ext>
            </a:extLst>
          </p:cNvPr>
          <p:cNvSpPr/>
          <p:nvPr/>
        </p:nvSpPr>
        <p:spPr>
          <a:xfrm flipV="1">
            <a:off x="369654" y="4911288"/>
            <a:ext cx="294892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467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448</Words>
  <Application>Microsoft Office PowerPoint</Application>
  <PresentationFormat>Widescreen</PresentationFormat>
  <Paragraphs>100</Paragraphs>
  <Slides>19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佈景主題</vt:lpstr>
      <vt:lpstr>PowerPoint Presentation</vt:lpstr>
      <vt:lpstr>綱要</vt:lpstr>
      <vt:lpstr>什麼是 GDPR?</vt:lpstr>
      <vt:lpstr>GDPR跟我的公司有關係嗎?</vt:lpstr>
      <vt:lpstr>因應GDPR的準備事項</vt:lpstr>
      <vt:lpstr>PowerPoint Presentation</vt:lpstr>
      <vt:lpstr>傳統資料儲存方式的挑戰</vt:lpstr>
      <vt:lpstr>PowerPoint Presentation</vt:lpstr>
      <vt:lpstr>QNAP提供解決方案來協助您因應GDPR</vt:lpstr>
      <vt:lpstr>實際示範</vt:lpstr>
      <vt:lpstr>進階資料保存與保護解決方案</vt:lpstr>
      <vt:lpstr>資料備份及同步解決方案</vt:lpstr>
      <vt:lpstr>網路存取保護及管理解決方案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QNAP NAS 是您因應 GDPR 的好夥伴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QNAP_Tony Lu</cp:lastModifiedBy>
  <cp:revision>2</cp:revision>
  <dcterms:modified xsi:type="dcterms:W3CDTF">2018-05-24T09:22:09Z</dcterms:modified>
</cp:coreProperties>
</file>