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9" r:id="rId1"/>
  </p:sldMasterIdLst>
  <p:notesMasterIdLst>
    <p:notesMasterId r:id="rId43"/>
  </p:notesMasterIdLst>
  <p:sldIdLst>
    <p:sldId id="29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95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chael Wang" initials="QW" lastIdx="13" clrIdx="0">
    <p:extLst>
      <p:ext uri="{19B8F6BF-5375-455C-9EA6-DF929625EA0E}">
        <p15:presenceInfo xmlns="" xmlns:p15="http://schemas.microsoft.com/office/powerpoint/2012/main" userId="QNAP_Michael Wang" providerId="None"/>
      </p:ext>
    </p:extLst>
  </p:cmAuthor>
  <p:cmAuthor id="2" name="Sam Lin" initials="S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9999"/>
    <a:srgbClr val="00CC99"/>
    <a:srgbClr val="00FFCC"/>
    <a:srgbClr val="66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7628" autoAdjust="0"/>
    <p:restoredTop sz="94660"/>
  </p:normalViewPr>
  <p:slideViewPr>
    <p:cSldViewPr snapToGrid="0">
      <p:cViewPr>
        <p:scale>
          <a:sx n="140" d="100"/>
          <a:sy n="140" d="100"/>
        </p:scale>
        <p:origin x="-1152" y="-43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16T14:50:59.884" idx="13">
    <p:pos x="4711" y="1879"/>
    <p:text>也不可以有這個 logo</p:text>
    <p:extLst>
      <p:ext uri="{C676402C-5697-4E1C-873F-D02D1690AC5C}">
        <p15:threadingInfo xmlns=""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 on all your devices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18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Protect your Internet connection across mobile devices or desktop with QNAP apps. Our app &amp; utility offer a variety of easy-to-configure, automatic features, ensuring your connection remains encrypted at all times.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要設VPN passthrough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◆"/>
            </a:pPr>
            <a:r>
              <a:rPr lang="zh-TW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可搜尋出周遭的其他QNAP NAS, </a:t>
            </a:r>
            <a:endParaRPr sz="11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◆"/>
            </a:pPr>
            <a:r>
              <a:rPr lang="zh-TW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以此安全連線去連線周遭其他NAS (需各自的密碼), </a:t>
            </a:r>
            <a:endParaRPr sz="11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◆"/>
            </a:pPr>
            <a:r>
              <a:rPr lang="zh-TW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再以NAS為媒介建立第三組連線 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◆"/>
            </a:pPr>
            <a:r>
              <a:rPr lang="zh-TW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以VPN安全連線使用其他APP</a:t>
            </a:r>
            <a:endParaRPr sz="11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Shape 5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Shape 5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Shape 5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0" name="Shape 5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Shape 5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data sent in a VPN network is encrypted since it travels through a public network to easily access the data. Once the data is encrypted, it is sent through the virtual tunnel.</a:t>
            </a: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0517_16比9_封面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11708" y="985745"/>
            <a:ext cx="8520599" cy="1457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  <a:defRPr sz="4500" b="1" i="0" u="none" strike="noStrike" cap="none">
                <a:solidFill>
                  <a:schemeClr val="bg1"/>
                </a:solidFill>
                <a:latin typeface="+mj-lt"/>
                <a:ea typeface="Arial Unicode MS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11700" y="2440673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1" i="0" u="none" strike="noStrike" cap="none">
                <a:solidFill>
                  <a:schemeClr val="bg1"/>
                </a:solidFill>
                <a:latin typeface="+mj-lt"/>
                <a:ea typeface="Arial Unicode MS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slide">
  <p:cSld name="7_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hape 36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6" y="0"/>
            <a:ext cx="9144026" cy="514351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-900608" y="3723878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hape 40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9" y="0"/>
            <a:ext cx="9144026" cy="514351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hape 41"/>
          <p:cNvSpPr txBox="1">
            <a:spLocks noGrp="1"/>
          </p:cNvSpPr>
          <p:nvPr>
            <p:ph type="subTitle" idx="1"/>
          </p:nvPr>
        </p:nvSpPr>
        <p:spPr>
          <a:xfrm>
            <a:off x="0" y="3867894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8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8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body">
  <p:cSld name="2_Title and bod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 descr="C:\Users\Han Tsai\Desktop\TVS-x73e_直播\BG_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Verdana"/>
              <a:buNone/>
              <a:defRPr sz="2400" b="0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body">
  <p:cSld name="1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0517_16比9_VPN_內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48018" y="-1"/>
            <a:ext cx="8795982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3600" b="1" i="0" u="none" strike="noStrike"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body" preserve="1">
  <p:cSld name="3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0517_16比9_QVPN_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48018" y="-1"/>
            <a:ext cx="8795982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3600" b="1" i="0" u="none" strike="noStrike"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userDrawn="1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0517_16比9_VPN_分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" name="Shape 21"/>
          <p:cNvSpPr txBox="1">
            <a:spLocks noGrp="1"/>
          </p:cNvSpPr>
          <p:nvPr>
            <p:ph type="title"/>
          </p:nvPr>
        </p:nvSpPr>
        <p:spPr>
          <a:xfrm>
            <a:off x="0" y="873457"/>
            <a:ext cx="9144000" cy="2395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500" b="1" i="0" u="none" strike="noStrike" cap="none">
                <a:solidFill>
                  <a:schemeClr val="tx1"/>
                </a:solidFill>
                <a:latin typeface="+mj-lt"/>
                <a:ea typeface="Arial Unicode MS" pitchFamily="34" charset="-12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preserve="1" userDrawn="1">
  <p:cSld name="2_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0517_16比9_QVPN_分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" name="Shape 21"/>
          <p:cNvSpPr txBox="1">
            <a:spLocks noGrp="1"/>
          </p:cNvSpPr>
          <p:nvPr>
            <p:ph type="title"/>
          </p:nvPr>
        </p:nvSpPr>
        <p:spPr>
          <a:xfrm>
            <a:off x="0" y="873457"/>
            <a:ext cx="9144000" cy="2395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500" b="1" i="0" u="none" strike="noStrike" cap="none">
                <a:solidFill>
                  <a:schemeClr val="tx1"/>
                </a:solidFill>
                <a:latin typeface="+mj-lt"/>
                <a:ea typeface="Arial Unicode MS" pitchFamily="34" charset="-12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" y="0"/>
            <a:ext cx="9144030" cy="514351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623401" y="3651870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hape 24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" y="0"/>
            <a:ext cx="9144030" cy="514351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3851920" y="3435846"/>
            <a:ext cx="5292080" cy="129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28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0" y="0"/>
            <a:ext cx="9144028" cy="514351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1043608" y="3651870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hape 32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9" y="0"/>
            <a:ext cx="9144026" cy="514351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 txBox="1">
            <a:spLocks noGrp="1"/>
          </p:cNvSpPr>
          <p:nvPr>
            <p:ph type="subTitle" idx="1"/>
          </p:nvPr>
        </p:nvSpPr>
        <p:spPr>
          <a:xfrm>
            <a:off x="1043608" y="339502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70" r:id="rId3"/>
    <p:sldLayoutId id="2147483656" r:id="rId4"/>
    <p:sldLayoutId id="2147483671" r:id="rId5"/>
    <p:sldLayoutId id="2147483649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7" r:id="rId12"/>
    <p:sldLayoutId id="2147483658" r:id="rId13"/>
    <p:sldLayoutId id="2147483659" r:id="rId14"/>
    <p:sldLayoutId id="214748366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99.jpeg"/><Relationship Id="rId3" Type="http://schemas.openxmlformats.org/officeDocument/2006/relationships/image" Target="../media/image94.png"/><Relationship Id="rId7" Type="http://schemas.openxmlformats.org/officeDocument/2006/relationships/image" Target="../media/image27.png"/><Relationship Id="rId12" Type="http://schemas.openxmlformats.org/officeDocument/2006/relationships/image" Target="../media/image98.png"/><Relationship Id="rId17" Type="http://schemas.openxmlformats.org/officeDocument/2006/relationships/comments" Target="../comments/comment1.xml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97.png"/><Relationship Id="rId5" Type="http://schemas.openxmlformats.org/officeDocument/2006/relationships/image" Target="../media/image23.png"/><Relationship Id="rId15" Type="http://schemas.openxmlformats.org/officeDocument/2006/relationships/image" Target="../media/image101.png"/><Relationship Id="rId10" Type="http://schemas.openxmlformats.org/officeDocument/2006/relationships/image" Target="../media/image96.jpeg"/><Relationship Id="rId4" Type="http://schemas.openxmlformats.org/officeDocument/2006/relationships/image" Target="../media/image95.png"/><Relationship Id="rId9" Type="http://schemas.openxmlformats.org/officeDocument/2006/relationships/image" Target="../media/image62.png"/><Relationship Id="rId1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 descr="180517-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348018" y="-1"/>
            <a:ext cx="8795982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dirty="0"/>
              <a:t>New: QVPN topology map</a:t>
            </a:r>
            <a:endParaRPr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38937" y="2303450"/>
            <a:ext cx="223365" cy="558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531957" y="2645478"/>
            <a:ext cx="258266" cy="69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538937" y="2980525"/>
            <a:ext cx="244306" cy="83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721887" y="2813002"/>
            <a:ext cx="300147" cy="69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1240690" y="887104"/>
            <a:ext cx="6639855" cy="3825433"/>
            <a:chOff x="1240690" y="887104"/>
            <a:chExt cx="6639855" cy="3825433"/>
          </a:xfrm>
        </p:grpSpPr>
        <p:pic>
          <p:nvPicPr>
            <p:cNvPr id="64514" name="Picture 2" descr="https://lh3.googleusercontent.com/BGJyOQvC-b_ooZJfMohbtzo44c27uRimdV35RwU-BZDJ4N18zVYyhuSN0KtihXMzRqcsSMdvMVAEjMq15DhGhCOE28HAjsJOHQAvXth-KHPadLsDy9QX6Omd7h4hhGlEnM4lRwN-ki9wFuWaDA"/>
            <p:cNvPicPr>
              <a:picLocks noChangeAspect="1" noChangeArrowheads="1"/>
            </p:cNvPicPr>
            <p:nvPr/>
          </p:nvPicPr>
          <p:blipFill>
            <a:blip r:embed="rId3"/>
            <a:srcRect t="10060"/>
            <a:stretch>
              <a:fillRect/>
            </a:stretch>
          </p:blipFill>
          <p:spPr bwMode="auto">
            <a:xfrm>
              <a:off x="1240690" y="1235122"/>
              <a:ext cx="6639855" cy="3477415"/>
            </a:xfrm>
            <a:prstGeom prst="rect">
              <a:avLst/>
            </a:prstGeom>
            <a:noFill/>
          </p:spPr>
        </p:pic>
        <p:pic>
          <p:nvPicPr>
            <p:cNvPr id="11" name="圖片 10" descr="C_Users_Sam Lin_AppData_Local_Packages_Microsoft.SkypeApp_kzf8qxf38zg5c_LocalState_37aa5695-510d-48b6-b23f-a51445ef52e2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0621" y="887104"/>
              <a:ext cx="6619993" cy="3501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81886" y="0"/>
            <a:ext cx="9018223" cy="7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2800" dirty="0"/>
              <a:t>QNAP's new proprietary VPN protocol - </a:t>
            </a:r>
            <a:r>
              <a:rPr lang="en-US" altLang="zh-TW" sz="2800" dirty="0" err="1"/>
              <a:t>QBelt</a:t>
            </a:r>
            <a:endParaRPr sz="2800" i="0" u="none" strike="noStrike" cap="none" dirty="0">
              <a:solidFill>
                <a:schemeClr val="lt1"/>
              </a:solidFill>
              <a:latin typeface="+mj-lt"/>
            </a:endParaRPr>
          </a:p>
        </p:txBody>
      </p:sp>
      <p:grpSp>
        <p:nvGrpSpPr>
          <p:cNvPr id="197" name="Shape 197"/>
          <p:cNvGrpSpPr/>
          <p:nvPr/>
        </p:nvGrpSpPr>
        <p:grpSpPr>
          <a:xfrm>
            <a:off x="753264" y="1152561"/>
            <a:ext cx="1869261" cy="3506899"/>
            <a:chOff x="395863" y="1059582"/>
            <a:chExt cx="1869261" cy="3506899"/>
          </a:xfrm>
        </p:grpSpPr>
        <p:pic>
          <p:nvPicPr>
            <p:cNvPr id="198" name="Shape 198" descr="P2-3_紫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5863" y="1059582"/>
              <a:ext cx="1869261" cy="3506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Shape 199"/>
            <p:cNvSpPr txBox="1"/>
            <p:nvPr/>
          </p:nvSpPr>
          <p:spPr>
            <a:xfrm>
              <a:off x="483846" y="2781895"/>
              <a:ext cx="1690413" cy="1534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buSzPts val="1600"/>
              </a:pPr>
              <a:r>
                <a:rPr lang="en-US" altLang="zh-TW" sz="1800" b="1" dirty="0">
                  <a:solidFill>
                    <a:schemeClr val="lt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Secure Encrypted Connection </a:t>
              </a:r>
              <a:endParaRPr lang="en-US" altLang="zh-TW" sz="1800" b="1" dirty="0" smtClean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r>
                <a:rPr lang="en-US" altLang="zh-TW" sz="1000" dirty="0" smtClean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/>
              </a:r>
              <a:br>
                <a:rPr lang="en-US" altLang="zh-TW" sz="1000" dirty="0" smtClean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lang="en-US" altLang="zh-TW" sz="1200" b="1" dirty="0" smtClean="0">
                  <a:solidFill>
                    <a:schemeClr val="lt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DTLS + SSL + AES-256 encryption</a:t>
              </a:r>
            </a:p>
            <a:p>
              <a:pPr algn="ctr"/>
              <a:r>
                <a:rPr lang="en-US" altLang="zh-TW" sz="1200" b="1" dirty="0">
                  <a:solidFill>
                    <a:schemeClr val="lt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/>
              </a:r>
              <a:br>
                <a:rPr lang="en-US" altLang="zh-TW" sz="1200" b="1" dirty="0">
                  <a:solidFill>
                    <a:schemeClr val="lt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</a:br>
              <a:endParaRPr lang="en-US" altLang="zh-TW" sz="1200" b="1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200" name="Shape 20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1560" y="1419622"/>
              <a:ext cx="1438390" cy="1108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1" name="Shape 201"/>
          <p:cNvGrpSpPr/>
          <p:nvPr/>
        </p:nvGrpSpPr>
        <p:grpSpPr>
          <a:xfrm>
            <a:off x="4575575" y="1152562"/>
            <a:ext cx="1869261" cy="3514850"/>
            <a:chOff x="4716343" y="1059583"/>
            <a:chExt cx="1869261" cy="3514850"/>
          </a:xfrm>
        </p:grpSpPr>
        <p:pic>
          <p:nvPicPr>
            <p:cNvPr id="202" name="Shape 202" descr="P2-3_紫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716343" y="1059583"/>
              <a:ext cx="1869261" cy="3514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Shape 203"/>
            <p:cNvSpPr txBox="1"/>
            <p:nvPr/>
          </p:nvSpPr>
          <p:spPr>
            <a:xfrm>
              <a:off x="4801479" y="2988619"/>
              <a:ext cx="1699146" cy="1227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buSzPts val="1600"/>
              </a:pPr>
              <a:r>
                <a:rPr lang="en-US" altLang="zh-TW" sz="1800" b="1" dirty="0">
                  <a:solidFill>
                    <a:schemeClr val="lt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Works on all your devices</a:t>
              </a:r>
            </a:p>
          </p:txBody>
        </p:sp>
        <p:pic>
          <p:nvPicPr>
            <p:cNvPr id="204" name="Shape 204" descr="cross-platform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60032" y="1491630"/>
              <a:ext cx="1603401" cy="972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5" name="Shape 205"/>
          <p:cNvGrpSpPr/>
          <p:nvPr/>
        </p:nvGrpSpPr>
        <p:grpSpPr>
          <a:xfrm>
            <a:off x="6487126" y="1152561"/>
            <a:ext cx="1869261" cy="3530753"/>
            <a:chOff x="6948591" y="1059582"/>
            <a:chExt cx="1869261" cy="3530753"/>
          </a:xfrm>
        </p:grpSpPr>
        <p:pic>
          <p:nvPicPr>
            <p:cNvPr id="206" name="Shape 206" descr="P2-3_紫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948591" y="1059582"/>
              <a:ext cx="1869261" cy="35307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Shape 207"/>
            <p:cNvSpPr txBox="1"/>
            <p:nvPr/>
          </p:nvSpPr>
          <p:spPr>
            <a:xfrm>
              <a:off x="7039686" y="2987703"/>
              <a:ext cx="1699146" cy="650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buSzPts val="1600"/>
              </a:pPr>
              <a:r>
                <a:rPr lang="en-US" altLang="zh-TW" sz="1800" b="1" dirty="0">
                  <a:solidFill>
                    <a:schemeClr val="lt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Easy to Use</a:t>
              </a:r>
            </a:p>
          </p:txBody>
        </p:sp>
        <p:pic>
          <p:nvPicPr>
            <p:cNvPr id="208" name="Shape 20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164288" y="1707654"/>
              <a:ext cx="1482692" cy="974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Shape 209" descr="P10-1-10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164288" y="1347614"/>
              <a:ext cx="1313316" cy="7798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0" name="Shape 210"/>
          <p:cNvGrpSpPr/>
          <p:nvPr/>
        </p:nvGrpSpPr>
        <p:grpSpPr>
          <a:xfrm>
            <a:off x="2664817" y="1152561"/>
            <a:ext cx="1868466" cy="3506899"/>
            <a:chOff x="2555776" y="1059582"/>
            <a:chExt cx="1868466" cy="3506899"/>
          </a:xfrm>
        </p:grpSpPr>
        <p:pic>
          <p:nvPicPr>
            <p:cNvPr id="211" name="Shape 211" descr="P2-3_紫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557225" y="1059582"/>
              <a:ext cx="1867017" cy="3506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Shape 21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555776" y="1275817"/>
              <a:ext cx="1684186" cy="13517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Shape 213"/>
            <p:cNvSpPr txBox="1"/>
            <p:nvPr/>
          </p:nvSpPr>
          <p:spPr>
            <a:xfrm>
              <a:off x="2648790" y="2985738"/>
              <a:ext cx="1691340" cy="13441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>
                <a:buSzPts val="1600"/>
              </a:pPr>
              <a:r>
                <a:rPr lang="en-US" altLang="zh-TW" sz="1800" b="1" dirty="0">
                  <a:solidFill>
                    <a:schemeClr val="lt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New </a:t>
              </a:r>
              <a:r>
                <a:rPr lang="en-US" altLang="zh-TW" sz="1800" b="1" dirty="0" smtClean="0">
                  <a:solidFill>
                    <a:schemeClr val="lt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protocol</a:t>
              </a:r>
            </a:p>
            <a:p>
              <a:pPr algn="ctr">
                <a:buSzPts val="1600"/>
              </a:pPr>
              <a:endParaRPr lang="en-US" altLang="zh-TW" sz="1000" b="1" i="0" u="none" strike="noStrike" cap="none" dirty="0" smtClean="0">
                <a:solidFill>
                  <a:srgbClr val="F3F3F3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 algn="ctr">
                <a:buSzPts val="1600"/>
              </a:pPr>
              <a:r>
                <a:rPr lang="en-US" altLang="zh-TW" sz="1200" b="1" dirty="0" smtClean="0">
                  <a:solidFill>
                    <a:schemeClr val="lt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decrease </a:t>
              </a:r>
              <a:r>
                <a:rPr lang="en-US" altLang="zh-TW" sz="1200" b="1" dirty="0">
                  <a:solidFill>
                    <a:schemeClr val="lt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the chance of being detected</a:t>
              </a:r>
            </a:p>
          </p:txBody>
        </p:sp>
        <p:pic>
          <p:nvPicPr>
            <p:cNvPr id="214" name="Shape 214" descr="P10-1-11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779913" y="2283718"/>
              <a:ext cx="463770" cy="57606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348018" y="-1"/>
            <a:ext cx="8795982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dirty="0"/>
              <a:t>Select the suitable DNS service</a:t>
            </a:r>
            <a:endParaRPr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4601262" y="1023593"/>
            <a:ext cx="4440326" cy="3903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16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Choose the </a:t>
            </a:r>
            <a:r>
              <a:rPr lang="en-US" altLang="zh-TW" sz="16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suitable </a:t>
            </a:r>
            <a:r>
              <a:rPr lang="en-US" altLang="zh-TW" sz="16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public DNS server</a:t>
            </a:r>
          </a:p>
        </p:txBody>
      </p:sp>
      <p:sp>
        <p:nvSpPr>
          <p:cNvPr id="223" name="Shape 223"/>
          <p:cNvSpPr/>
          <p:nvPr/>
        </p:nvSpPr>
        <p:spPr>
          <a:xfrm>
            <a:off x="109728" y="1023593"/>
            <a:ext cx="4396435" cy="3903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538CD5"/>
              </a:buClr>
              <a:buSzPts val="1600"/>
            </a:pPr>
            <a:r>
              <a:rPr lang="en-US" altLang="zh-TW" sz="16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Set manually or apply NAS default setting</a:t>
            </a:r>
            <a:endParaRPr lang="zh-TW" sz="1600" b="1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0420" name="Picture 4" descr="https://lh3.googleusercontent.com/CrQ6S9iKZOSsUmPdtv25oVAl2Rv4miU4aRMMqWdw6riUa_FiKPloBN0HDxqmv15DdIw7j0lot5Sf0nZi8seI4Q11zBVKg_n-jjYhWdQbLoa63H2UP9Joqeg4-6xDze1ksxKdmWSXwXF6zjbwG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898" y="1609342"/>
            <a:ext cx="4429486" cy="2801724"/>
          </a:xfrm>
          <a:prstGeom prst="rect">
            <a:avLst/>
          </a:prstGeom>
          <a:noFill/>
        </p:spPr>
      </p:pic>
      <p:pic>
        <p:nvPicPr>
          <p:cNvPr id="60422" name="Picture 6" descr="https://lh5.googleusercontent.com/-pIiqiWql3VIy553lQWUkF7abqGZF1go8WXEKH6icKVMT4YyJmCngREa0QXhPciPPewtdpyOquH660V6qQwJwutjdYXzyJx-M5Ydg8dnpYCfOTX8dgd3SHjNREcGCvb-puIxCnnhpjWI9tvRt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065" y="1595946"/>
            <a:ext cx="4476465" cy="2824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20" y="914400"/>
            <a:ext cx="1658316" cy="1525776"/>
          </a:xfrm>
          <a:prstGeom prst="rect">
            <a:avLst/>
          </a:prstGeom>
        </p:spPr>
      </p:pic>
      <p:pic>
        <p:nvPicPr>
          <p:cNvPr id="1026" name="Picture 2" descr="\\MARKETING\Marketing\MarketingMaterials\Misc\PPT美化\線上直播PPT\20180130_File Station_PPT直播\image\File station ic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3692" y="2394020"/>
            <a:ext cx="662388" cy="662388"/>
          </a:xfrm>
          <a:prstGeom prst="rect">
            <a:avLst/>
          </a:prstGeom>
          <a:noFill/>
        </p:spPr>
      </p:pic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168250" y="-1"/>
            <a:ext cx="8975750" cy="750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 dirty="0">
                <a:latin typeface="+mj-lt"/>
                <a:ea typeface="Microsoft JhengHei"/>
                <a:cs typeface="Microsoft JhengHei"/>
                <a:sym typeface="Microsoft JhengHei"/>
              </a:rPr>
              <a:t>VPN + File Station</a:t>
            </a:r>
            <a:r>
              <a:rPr lang="en-US" altLang="zh-TW" sz="3400" dirty="0">
                <a:latin typeface="+mj-lt"/>
                <a:ea typeface="Microsoft JhengHei"/>
                <a:cs typeface="Microsoft JhengHei"/>
                <a:sym typeface="Microsoft JhengHei"/>
              </a:rPr>
              <a:t> for secure mount</a:t>
            </a:r>
            <a:endParaRPr sz="3400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34" name="Shape 234" descr="C:\Users\user\Desktop\0110\17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750" y="2582382"/>
            <a:ext cx="1685003" cy="130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 descr="p38-0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59832" y="2970511"/>
            <a:ext cx="2880319" cy="50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 descr="p38-0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08896" y="2674974"/>
            <a:ext cx="821462" cy="91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 descr="p38-03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1979713" y="3113741"/>
            <a:ext cx="108949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 descr="p38-03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32280" y="3077709"/>
            <a:ext cx="1260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 descr="P1.3-03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43808" y="3701532"/>
            <a:ext cx="3456385" cy="109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\\MARKETING\Marketing\MarketingMaterials\Misc\PPT美化\線上直播PPT\20180130_File Station_PPT直播\image\File station ic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0561" y="2394020"/>
            <a:ext cx="662388" cy="662388"/>
          </a:xfrm>
          <a:prstGeom prst="rect">
            <a:avLst/>
          </a:prstGeom>
          <a:noFill/>
        </p:spPr>
      </p:pic>
      <p:pic>
        <p:nvPicPr>
          <p:cNvPr id="16" name="Shape 234" descr="C:\Users\user\Desktop\0110\17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0239" y="2582382"/>
            <a:ext cx="1685003" cy="130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圖片 17" descr="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010" y="914400"/>
            <a:ext cx="1658316" cy="15257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81887" y="-1"/>
            <a:ext cx="9062113" cy="750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ea typeface="Microsoft JhengHei"/>
                <a:cs typeface="Microsoft JhengHei"/>
                <a:sym typeface="Microsoft JhengHei"/>
              </a:rPr>
              <a:t>File Station</a:t>
            </a:r>
            <a:r>
              <a:rPr lang="en-US" altLang="zh-TW" dirty="0">
                <a:ea typeface="Microsoft JhengHei"/>
                <a:cs typeface="Microsoft JhengHei"/>
                <a:sym typeface="Microsoft JhengHei"/>
              </a:rPr>
              <a:t> remote mount via VPN</a:t>
            </a:r>
            <a:endParaRPr dirty="0"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" name="Picture 2" descr="\\MARKETING\Marketing\MarketingMaterials\Misc\PPT美化\線上直播PPT\20180130_File Station_PPT直播\image\File station ic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468" y="3381378"/>
            <a:ext cx="901604" cy="9016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t="739" r="1010" b="1066"/>
          <a:stretch>
            <a:fillRect/>
          </a:stretch>
        </p:blipFill>
        <p:spPr bwMode="auto">
          <a:xfrm>
            <a:off x="1291326" y="873454"/>
            <a:ext cx="6958746" cy="34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hape 250"/>
          <p:cNvSpPr txBox="1"/>
          <p:nvPr/>
        </p:nvSpPr>
        <p:spPr>
          <a:xfrm>
            <a:off x="6973174" y="1356688"/>
            <a:ext cx="1184078" cy="587109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5371" y="1058025"/>
            <a:ext cx="576065" cy="577715"/>
          </a:xfrm>
          <a:prstGeom prst="rect">
            <a:avLst/>
          </a:prstGeom>
          <a:noFill/>
        </p:spPr>
      </p:pic>
      <p:sp>
        <p:nvSpPr>
          <p:cNvPr id="17" name="Shape 500"/>
          <p:cNvSpPr/>
          <p:nvPr/>
        </p:nvSpPr>
        <p:spPr>
          <a:xfrm rot="5400000">
            <a:off x="4792883" y="4360722"/>
            <a:ext cx="616959" cy="519713"/>
          </a:xfrm>
          <a:prstGeom prst="rightArrow">
            <a:avLst>
              <a:gd name="adj1" fmla="val 48667"/>
              <a:gd name="adj2" fmla="val 50000"/>
            </a:avLst>
          </a:prstGeom>
          <a:solidFill>
            <a:srgbClr val="C00000"/>
          </a:solidFill>
          <a:ln w="57150" cmpd="sng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zh-TW" sz="1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>
          <a:xfrm>
            <a:off x="81887" y="-1"/>
            <a:ext cx="9062113" cy="750627"/>
          </a:xfrm>
        </p:spPr>
        <p:txBody>
          <a:bodyPr/>
          <a:lstStyle/>
          <a:p>
            <a:r>
              <a:rPr lang="zh-TW" altLang="zh-TW" dirty="0">
                <a:ea typeface="Microsoft JhengHei"/>
                <a:cs typeface="Microsoft JhengHei"/>
                <a:sym typeface="Microsoft JhengHei"/>
              </a:rPr>
              <a:t>File Station</a:t>
            </a:r>
            <a:r>
              <a:rPr lang="en-US" altLang="zh-TW" dirty="0">
                <a:ea typeface="Microsoft JhengHei"/>
                <a:cs typeface="Microsoft JhengHei"/>
                <a:sym typeface="Microsoft JhengHei"/>
              </a:rPr>
              <a:t> remote mount via VPN</a:t>
            </a:r>
            <a:endParaRPr lang="zh-TW" altLang="en-US" dirty="0"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7900" y="879499"/>
            <a:ext cx="2938816" cy="375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hape 252"/>
          <p:cNvSpPr txBox="1"/>
          <p:nvPr/>
        </p:nvSpPr>
        <p:spPr>
          <a:xfrm>
            <a:off x="1044431" y="3412263"/>
            <a:ext cx="2791748" cy="878527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3" name="Shape 253"/>
          <p:cNvSpPr txBox="1"/>
          <p:nvPr/>
        </p:nvSpPr>
        <p:spPr>
          <a:xfrm>
            <a:off x="1044431" y="2151890"/>
            <a:ext cx="2791748" cy="222636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26089" y="1983929"/>
            <a:ext cx="576064" cy="577715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4390" y="872518"/>
            <a:ext cx="3366251" cy="392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hape 255"/>
          <p:cNvSpPr txBox="1"/>
          <p:nvPr/>
        </p:nvSpPr>
        <p:spPr>
          <a:xfrm>
            <a:off x="4484602" y="4080681"/>
            <a:ext cx="1445352" cy="641444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649972" y="3717903"/>
            <a:ext cx="576064" cy="5777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zh-TW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VPN + File Station </a:t>
            </a:r>
            <a:endParaRPr lang="en-US" altLang="zh-TW" dirty="0">
              <a:solidFill>
                <a:srgbClr val="002060"/>
              </a:solidFill>
              <a:ea typeface="Microsoft JhengHei"/>
              <a:cs typeface="Microsoft JhengHei"/>
              <a:sym typeface="Microsoft JhengHei"/>
            </a:endParaRPr>
          </a:p>
          <a:p>
            <a:pPr marL="0" indent="0"/>
            <a: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remote mount</a:t>
            </a:r>
            <a:r>
              <a:rPr lang="zh-TW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–</a:t>
            </a:r>
            <a:r>
              <a:rPr lang="zh-TW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live demo</a:t>
            </a:r>
          </a:p>
        </p:txBody>
      </p:sp>
      <p:pic>
        <p:nvPicPr>
          <p:cNvPr id="3" name="圖片 2" descr="對話框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6747">
            <a:off x="2099103" y="3010857"/>
            <a:ext cx="1498665" cy="129278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234325" y="3309652"/>
            <a:ext cx="12522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 Unicode MS" pitchFamily="34" charset="-120"/>
              </a:rPr>
              <a:t>Demo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The most common problems when you set up a VPN </a:t>
            </a:r>
            <a:r>
              <a:rPr lang="en-US" altLang="zh-TW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server</a:t>
            </a:r>
            <a:endParaRPr lang="zh-TW" altLang="en-US" dirty="0">
              <a:solidFill>
                <a:srgbClr val="002060"/>
              </a:solidFill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Shape 270"/>
          <p:cNvGrpSpPr/>
          <p:nvPr/>
        </p:nvGrpSpPr>
        <p:grpSpPr>
          <a:xfrm>
            <a:off x="523933" y="1131590"/>
            <a:ext cx="7431594" cy="1919625"/>
            <a:chOff x="307909" y="2524333"/>
            <a:chExt cx="7431594" cy="1919625"/>
          </a:xfrm>
        </p:grpSpPr>
        <p:grpSp>
          <p:nvGrpSpPr>
            <p:cNvPr id="271" name="Shape 271"/>
            <p:cNvGrpSpPr/>
            <p:nvPr/>
          </p:nvGrpSpPr>
          <p:grpSpPr>
            <a:xfrm>
              <a:off x="307909" y="2884373"/>
              <a:ext cx="3744358" cy="1008111"/>
              <a:chOff x="251578" y="3075806"/>
              <a:chExt cx="3744358" cy="1008111"/>
            </a:xfrm>
          </p:grpSpPr>
          <p:grpSp>
            <p:nvGrpSpPr>
              <p:cNvPr id="272" name="Shape 272"/>
              <p:cNvGrpSpPr/>
              <p:nvPr/>
            </p:nvGrpSpPr>
            <p:grpSpPr>
              <a:xfrm>
                <a:off x="251578" y="3075806"/>
                <a:ext cx="3744358" cy="1008111"/>
                <a:chOff x="5940210" y="1556191"/>
                <a:chExt cx="3744358" cy="1008111"/>
              </a:xfrm>
            </p:grpSpPr>
            <p:sp>
              <p:nvSpPr>
                <p:cNvPr id="273" name="Shape 273"/>
                <p:cNvSpPr/>
                <p:nvPr/>
              </p:nvSpPr>
              <p:spPr>
                <a:xfrm>
                  <a:off x="6300192" y="1775671"/>
                  <a:ext cx="3384376" cy="788631"/>
                </a:xfrm>
                <a:prstGeom prst="roundRect">
                  <a:avLst>
                    <a:gd name="adj" fmla="val 10274"/>
                  </a:avLst>
                </a:prstGeom>
                <a:solidFill>
                  <a:srgbClr val="C00000"/>
                </a:solidFill>
                <a:ln w="28575" cap="flat" cmpd="sng">
                  <a:solidFill>
                    <a:srgbClr val="F4FF8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74" name="Shape 274"/>
                <p:cNvGrpSpPr/>
                <p:nvPr/>
              </p:nvGrpSpPr>
              <p:grpSpPr>
                <a:xfrm>
                  <a:off x="5940210" y="1556191"/>
                  <a:ext cx="509430" cy="365472"/>
                  <a:chOff x="-1645897" y="1276709"/>
                  <a:chExt cx="509430" cy="365472"/>
                </a:xfrm>
              </p:grpSpPr>
              <p:sp>
                <p:nvSpPr>
                  <p:cNvPr id="275" name="Shape 275"/>
                  <p:cNvSpPr/>
                  <p:nvPr/>
                </p:nvSpPr>
                <p:spPr>
                  <a:xfrm>
                    <a:off x="-1501939" y="1276709"/>
                    <a:ext cx="365472" cy="365472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6" name="Shape 276"/>
                  <p:cNvSpPr txBox="1"/>
                  <p:nvPr/>
                </p:nvSpPr>
                <p:spPr>
                  <a:xfrm>
                    <a:off x="-1645897" y="1279441"/>
                    <a:ext cx="360000" cy="360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342900" marR="0" lvl="0" indent="-21590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62626"/>
                      </a:buClr>
                      <a:buSzPts val="2400"/>
                      <a:buFont typeface="Arial"/>
                      <a:buNone/>
                    </a:pPr>
                    <a:r>
                      <a:rPr lang="zh-TW" sz="2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?</a:t>
                    </a:r>
                    <a:endParaRPr sz="2400" b="1" i="0" u="none" strike="noStrike" cap="none" dirty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277" name="Shape 277"/>
              <p:cNvSpPr txBox="1"/>
              <p:nvPr/>
            </p:nvSpPr>
            <p:spPr>
              <a:xfrm>
                <a:off x="833695" y="3288619"/>
                <a:ext cx="2979655" cy="7831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altLang="zh-TW" sz="1600" b="1" dirty="0">
                    <a:solidFill>
                      <a:schemeClr val="bg1"/>
                    </a:solidFill>
                  </a:rPr>
                  <a:t>The router does not know which device to relay the traffic to</a:t>
                </a:r>
                <a:endParaRPr lang="en-US" altLang="zh-TW" sz="1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78" name="Shape 278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3693076" y="2524333"/>
              <a:ext cx="4046427" cy="1919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9" name="Shape 279"/>
          <p:cNvGrpSpPr/>
          <p:nvPr/>
        </p:nvGrpSpPr>
        <p:grpSpPr>
          <a:xfrm>
            <a:off x="595883" y="3340445"/>
            <a:ext cx="6314891" cy="887444"/>
            <a:chOff x="379859" y="1200141"/>
            <a:chExt cx="6314891" cy="887444"/>
          </a:xfrm>
        </p:grpSpPr>
        <p:grpSp>
          <p:nvGrpSpPr>
            <p:cNvPr id="280" name="Shape 280"/>
            <p:cNvGrpSpPr/>
            <p:nvPr/>
          </p:nvGrpSpPr>
          <p:grpSpPr>
            <a:xfrm>
              <a:off x="379859" y="1200141"/>
              <a:ext cx="3600400" cy="719547"/>
              <a:chOff x="323528" y="1200141"/>
              <a:chExt cx="3600400" cy="719547"/>
            </a:xfrm>
          </p:grpSpPr>
          <p:grpSp>
            <p:nvGrpSpPr>
              <p:cNvPr id="281" name="Shape 281"/>
              <p:cNvGrpSpPr/>
              <p:nvPr/>
            </p:nvGrpSpPr>
            <p:grpSpPr>
              <a:xfrm>
                <a:off x="323528" y="1200141"/>
                <a:ext cx="3600400" cy="719547"/>
                <a:chOff x="6012160" y="1556191"/>
                <a:chExt cx="3600400" cy="719547"/>
              </a:xfrm>
            </p:grpSpPr>
            <p:sp>
              <p:nvSpPr>
                <p:cNvPr id="282" name="Shape 282"/>
                <p:cNvSpPr/>
                <p:nvPr/>
              </p:nvSpPr>
              <p:spPr>
                <a:xfrm>
                  <a:off x="6300192" y="1775672"/>
                  <a:ext cx="3312368" cy="500066"/>
                </a:xfrm>
                <a:prstGeom prst="roundRect">
                  <a:avLst>
                    <a:gd name="adj" fmla="val 10274"/>
                  </a:avLst>
                </a:prstGeom>
                <a:solidFill>
                  <a:srgbClr val="C00000"/>
                </a:solidFill>
                <a:ln w="28575" cap="flat" cmpd="sng">
                  <a:solidFill>
                    <a:srgbClr val="F4FF8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83" name="Shape 283"/>
                <p:cNvGrpSpPr/>
                <p:nvPr/>
              </p:nvGrpSpPr>
              <p:grpSpPr>
                <a:xfrm>
                  <a:off x="6012160" y="1556191"/>
                  <a:ext cx="437480" cy="365472"/>
                  <a:chOff x="-1573947" y="1276709"/>
                  <a:chExt cx="437480" cy="365472"/>
                </a:xfrm>
              </p:grpSpPr>
              <p:sp>
                <p:nvSpPr>
                  <p:cNvPr id="284" name="Shape 284"/>
                  <p:cNvSpPr/>
                  <p:nvPr/>
                </p:nvSpPr>
                <p:spPr>
                  <a:xfrm>
                    <a:off x="-1501939" y="1276709"/>
                    <a:ext cx="365472" cy="365472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" name="Shape 285"/>
                  <p:cNvSpPr txBox="1"/>
                  <p:nvPr/>
                </p:nvSpPr>
                <p:spPr>
                  <a:xfrm>
                    <a:off x="-1573947" y="1280166"/>
                    <a:ext cx="360040" cy="3600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342900" marR="0" lvl="0" indent="-21590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62626"/>
                      </a:buClr>
                      <a:buSzPts val="2400"/>
                      <a:buFont typeface="Arial"/>
                      <a:buNone/>
                    </a:pPr>
                    <a:r>
                      <a:rPr lang="zh-TW" sz="2400" b="1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!</a:t>
                    </a:r>
                    <a:endParaRPr sz="2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286" name="Shape 286"/>
              <p:cNvSpPr txBox="1"/>
              <p:nvPr/>
            </p:nvSpPr>
            <p:spPr>
              <a:xfrm>
                <a:off x="833688" y="1469597"/>
                <a:ext cx="2520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>
                  <a:buClr>
                    <a:srgbClr val="FFFFFF"/>
                  </a:buClr>
                  <a:buSzPts val="2000"/>
                </a:pPr>
                <a:r>
                  <a:rPr lang="en-US" altLang="zh-TW" sz="1600" b="1" dirty="0">
                    <a:solidFill>
                      <a:schemeClr val="bg1"/>
                    </a:solidFill>
                  </a:rPr>
                  <a:t>Blocked by </a:t>
                </a:r>
                <a:r>
                  <a:rPr lang="en-US" altLang="zh-TW" sz="1600" b="1" dirty="0" smtClean="0">
                    <a:solidFill>
                      <a:schemeClr val="bg1"/>
                    </a:solidFill>
                  </a:rPr>
                  <a:t>firewall</a:t>
                </a:r>
                <a:endParaRPr lang="en-US" altLang="zh-TW" sz="1600" b="1" dirty="0">
                  <a:solidFill>
                    <a:schemeClr val="bg1"/>
                  </a:solidFill>
                  <a:sym typeface="Microsoft JhengHei"/>
                </a:endParaRPr>
              </a:p>
            </p:txBody>
          </p:sp>
        </p:grpSp>
        <p:pic>
          <p:nvPicPr>
            <p:cNvPr id="287" name="Shape 287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3692227" y="1203643"/>
              <a:ext cx="3002523" cy="8839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dirty="0"/>
              <a:t>The most common problems</a:t>
            </a:r>
            <a:endParaRPr sz="4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QNAP NAS helps you </a:t>
            </a:r>
            <a:b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</a:br>
            <a: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set up the VPN easily</a:t>
            </a:r>
            <a:endParaRPr lang="zh-TW" altLang="en-US" dirty="0">
              <a:solidFill>
                <a:srgbClr val="002060"/>
              </a:solidFill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ctrTitle"/>
          </p:nvPr>
        </p:nvSpPr>
        <p:spPr>
          <a:xfrm>
            <a:off x="277978" y="1078171"/>
            <a:ext cx="4974335" cy="232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QVPN</a:t>
            </a:r>
            <a:r>
              <a:rPr lang="en-US" altLang="zh-TW" i="0" u="none" strike="noStrike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i="0" u="none" strike="noStrike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Virtual Private Network</a:t>
            </a:r>
            <a:endParaRPr i="0" u="none" strike="noStrike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subTitle" idx="1"/>
          </p:nvPr>
        </p:nvSpPr>
        <p:spPr>
          <a:xfrm>
            <a:off x="278678" y="3192176"/>
            <a:ext cx="8334163" cy="656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2800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Secure network experience</a:t>
            </a:r>
            <a:endParaRPr lang="zh-TW" sz="2800" dirty="0"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dirty="0"/>
              <a:t>Manually setup the router</a:t>
            </a:r>
            <a:endParaRPr sz="4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9" name="Shape 299"/>
          <p:cNvSpPr/>
          <p:nvPr/>
        </p:nvSpPr>
        <p:spPr>
          <a:xfrm>
            <a:off x="4796882" y="1536525"/>
            <a:ext cx="3504000" cy="2995800"/>
          </a:xfrm>
          <a:prstGeom prst="roundRect">
            <a:avLst>
              <a:gd name="adj" fmla="val 16667"/>
            </a:avLst>
          </a:prstGeom>
          <a:solidFill>
            <a:srgbClr val="C5D8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4796882" y="1518791"/>
            <a:ext cx="3504000" cy="573600"/>
          </a:xfrm>
          <a:prstGeom prst="roundRect">
            <a:avLst>
              <a:gd name="adj" fmla="val 16667"/>
            </a:avLst>
          </a:prstGeom>
          <a:solidFill>
            <a:srgbClr val="053A87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</a:rPr>
              <a:t>Super easy</a:t>
            </a:r>
            <a:endParaRPr lang="en-US" altLang="zh-TW" sz="2000" dirty="0">
              <a:solidFill>
                <a:schemeClr val="bg1"/>
              </a:solidFill>
            </a:endParaRPr>
          </a:p>
        </p:txBody>
      </p:sp>
      <p:sp>
        <p:nvSpPr>
          <p:cNvPr id="301" name="Shape 301"/>
          <p:cNvSpPr/>
          <p:nvPr/>
        </p:nvSpPr>
        <p:spPr>
          <a:xfrm>
            <a:off x="4912054" y="2308081"/>
            <a:ext cx="3232800" cy="532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2" name="Shape 302"/>
          <p:cNvSpPr/>
          <p:nvPr/>
        </p:nvSpPr>
        <p:spPr>
          <a:xfrm>
            <a:off x="5439316" y="2299648"/>
            <a:ext cx="2643300" cy="54002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>
              <a:buClr>
                <a:srgbClr val="FFFFFF"/>
              </a:buClr>
              <a:buSzPts val="1100"/>
            </a:pPr>
            <a:r>
              <a:rPr lang="en-US" altLang="zh-TW" sz="1600" b="1" dirty="0">
                <a:solidFill>
                  <a:srgbClr val="053A87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Set the forwarding IP</a:t>
            </a:r>
            <a:endParaRPr lang="zh-TW" sz="1600" b="1" dirty="0">
              <a:solidFill>
                <a:srgbClr val="053A87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5069289" y="2374854"/>
            <a:ext cx="360000" cy="360000"/>
          </a:xfrm>
          <a:prstGeom prst="ellipse">
            <a:avLst/>
          </a:prstGeom>
          <a:solidFill>
            <a:srgbClr val="4F81BD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5273633" y="3832426"/>
            <a:ext cx="2835000" cy="532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5442509" y="3965476"/>
            <a:ext cx="2886398" cy="26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600" b="1" dirty="0">
                <a:solidFill>
                  <a:srgbClr val="FF0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Security concern =&gt;</a:t>
            </a:r>
            <a:br>
              <a:rPr lang="en-US" altLang="zh-TW" sz="1600" b="1" dirty="0">
                <a:solidFill>
                  <a:srgbClr val="FF0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600" b="1" dirty="0">
                <a:solidFill>
                  <a:srgbClr val="FF0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all ports exposed </a:t>
            </a:r>
          </a:p>
        </p:txBody>
      </p:sp>
      <p:sp>
        <p:nvSpPr>
          <p:cNvPr id="306" name="Shape 306"/>
          <p:cNvSpPr/>
          <p:nvPr/>
        </p:nvSpPr>
        <p:spPr>
          <a:xfrm>
            <a:off x="563270" y="1527666"/>
            <a:ext cx="3578726" cy="30135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600" b="1" i="0" u="none" strike="noStrike" cap="none">
              <a:solidFill>
                <a:srgbClr val="20586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541325" y="1499616"/>
            <a:ext cx="3600672" cy="628348"/>
          </a:xfrm>
          <a:prstGeom prst="roundRect">
            <a:avLst>
              <a:gd name="adj" fmla="val 16667"/>
            </a:avLst>
          </a:prstGeom>
          <a:solidFill>
            <a:srgbClr val="205867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000" b="1" dirty="0">
                <a:solidFill>
                  <a:schemeClr val="bg1"/>
                </a:solidFill>
                <a:latin typeface="+mj-lt"/>
              </a:rPr>
              <a:t>Control everything yourself</a:t>
            </a:r>
            <a:endParaRPr sz="2000" b="1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699153" y="2208641"/>
            <a:ext cx="3353467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724205" y="2210937"/>
            <a:ext cx="2469798" cy="37187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>
              <a:buClr>
                <a:srgbClr val="FFFFFF"/>
              </a:buClr>
              <a:buSzPts val="1100"/>
            </a:pPr>
            <a:r>
              <a:rPr lang="en-US" altLang="zh-TW" sz="1600" b="1" dirty="0">
                <a:solidFill>
                  <a:srgbClr val="205867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All router support</a:t>
            </a:r>
            <a:endParaRPr lang="zh-TW" sz="1600" b="1" dirty="0">
              <a:solidFill>
                <a:srgbClr val="205867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694944" y="2667316"/>
            <a:ext cx="3386937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1" name="Shape 311"/>
          <p:cNvSpPr/>
          <p:nvPr/>
        </p:nvSpPr>
        <p:spPr>
          <a:xfrm>
            <a:off x="709574" y="2674961"/>
            <a:ext cx="3394253" cy="36166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indent="-228600">
              <a:buClr>
                <a:srgbClr val="FFFFFF"/>
              </a:buClr>
              <a:buSzPts val="1100"/>
            </a:pPr>
            <a:r>
              <a:rPr lang="en-US" altLang="zh-TW" sz="1600" b="1" dirty="0">
                <a:solidFill>
                  <a:srgbClr val="205867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Set the required port to forward</a:t>
            </a:r>
          </a:p>
        </p:txBody>
      </p:sp>
      <p:sp>
        <p:nvSpPr>
          <p:cNvPr id="312" name="Shape 312"/>
          <p:cNvSpPr/>
          <p:nvPr/>
        </p:nvSpPr>
        <p:spPr>
          <a:xfrm>
            <a:off x="702259" y="3104463"/>
            <a:ext cx="3350362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687629" y="3111690"/>
            <a:ext cx="3445459" cy="35740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>
              <a:buClr>
                <a:schemeClr val="lt1"/>
              </a:buClr>
              <a:buSzPts val="1100"/>
            </a:pPr>
            <a:r>
              <a:rPr lang="en-US" altLang="zh-TW" sz="1600" b="1" dirty="0">
                <a:solidFill>
                  <a:srgbClr val="205867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More secure </a:t>
            </a:r>
            <a:r>
              <a:rPr lang="en-US" altLang="zh-TW" sz="1100" b="1" dirty="0">
                <a:solidFill>
                  <a:srgbClr val="205867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(only open the required port)</a:t>
            </a:r>
          </a:p>
        </p:txBody>
      </p:sp>
      <p:sp>
        <p:nvSpPr>
          <p:cNvPr id="314" name="Shape 314"/>
          <p:cNvSpPr txBox="1"/>
          <p:nvPr/>
        </p:nvSpPr>
        <p:spPr>
          <a:xfrm>
            <a:off x="5094203" y="2380926"/>
            <a:ext cx="3258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zh-TW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Shape 315"/>
          <p:cNvSpPr/>
          <p:nvPr/>
        </p:nvSpPr>
        <p:spPr>
          <a:xfrm>
            <a:off x="519379" y="838466"/>
            <a:ext cx="3702367" cy="599100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Port Forwarding</a:t>
            </a:r>
            <a:endParaRPr sz="1600" i="0" u="none" strike="noStrike" cap="none" dirty="0">
              <a:solidFill>
                <a:srgbClr val="00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6" name="Shape 316"/>
          <p:cNvSpPr/>
          <p:nvPr/>
        </p:nvSpPr>
        <p:spPr>
          <a:xfrm>
            <a:off x="4611632" y="844616"/>
            <a:ext cx="3784500" cy="599100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DMZ</a:t>
            </a:r>
            <a:endParaRPr sz="1600" i="0" u="none" strike="noStrike" cap="none" dirty="0">
              <a:solidFill>
                <a:srgbClr val="00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811987" y="4039851"/>
            <a:ext cx="3204058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965607" y="4039737"/>
            <a:ext cx="3138221" cy="37079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>
              <a:buClr>
                <a:schemeClr val="lt1"/>
              </a:buClr>
              <a:buSzPts val="1100"/>
            </a:pPr>
            <a:r>
              <a:rPr lang="en-US" altLang="zh-TW" b="1" dirty="0">
                <a:solidFill>
                  <a:srgbClr val="205867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too many steps and complicated</a:t>
            </a:r>
          </a:p>
        </p:txBody>
      </p:sp>
      <p:sp>
        <p:nvSpPr>
          <p:cNvPr id="320" name="Shape 320"/>
          <p:cNvSpPr/>
          <p:nvPr/>
        </p:nvSpPr>
        <p:spPr>
          <a:xfrm>
            <a:off x="702258" y="3565466"/>
            <a:ext cx="3343047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1" name="Shape 321"/>
          <p:cNvSpPr/>
          <p:nvPr/>
        </p:nvSpPr>
        <p:spPr>
          <a:xfrm>
            <a:off x="694944" y="3568890"/>
            <a:ext cx="3306470" cy="37531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>
              <a:buClr>
                <a:srgbClr val="FFFFFF"/>
              </a:buClr>
              <a:buSzPts val="1100"/>
            </a:pPr>
            <a:r>
              <a:rPr lang="en-US" altLang="zh-TW" sz="1600" b="1" dirty="0">
                <a:solidFill>
                  <a:srgbClr val="205867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Enable VPN </a:t>
            </a:r>
            <a:r>
              <a:rPr lang="en-US" altLang="zh-TW" sz="1600" b="1" dirty="0" err="1">
                <a:solidFill>
                  <a:srgbClr val="205867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passthrough</a:t>
            </a:r>
            <a:endParaRPr lang="en-US" altLang="zh-TW" sz="1600" b="1" dirty="0">
              <a:solidFill>
                <a:srgbClr val="205867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22" name="Shape 3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573" y="3981460"/>
            <a:ext cx="564096" cy="52032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/>
          <p:nvPr/>
        </p:nvSpPr>
        <p:spPr>
          <a:xfrm>
            <a:off x="4912054" y="3058735"/>
            <a:ext cx="3232800" cy="532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4" name="Shape 324"/>
          <p:cNvSpPr/>
          <p:nvPr/>
        </p:nvSpPr>
        <p:spPr>
          <a:xfrm>
            <a:off x="5069289" y="3125508"/>
            <a:ext cx="360000" cy="360000"/>
          </a:xfrm>
          <a:prstGeom prst="ellipse">
            <a:avLst/>
          </a:prstGeom>
          <a:solidFill>
            <a:srgbClr val="4F81BD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Shape 325"/>
          <p:cNvSpPr txBox="1"/>
          <p:nvPr/>
        </p:nvSpPr>
        <p:spPr>
          <a:xfrm>
            <a:off x="5094203" y="3131580"/>
            <a:ext cx="3258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zh-TW" sz="1600" b="1">
                <a:solidFill>
                  <a:srgbClr val="FFFFFF"/>
                </a:solidFill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5413248" y="3057099"/>
            <a:ext cx="3138221" cy="53226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>
              <a:buClr>
                <a:srgbClr val="FFFFFF"/>
              </a:buClr>
              <a:buSzPts val="1100"/>
            </a:pPr>
            <a:r>
              <a:rPr lang="en-US" altLang="zh-TW" b="1" dirty="0">
                <a:solidFill>
                  <a:srgbClr val="053A87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All ports/packets forwarded</a:t>
            </a:r>
          </a:p>
        </p:txBody>
      </p:sp>
      <p:pic>
        <p:nvPicPr>
          <p:cNvPr id="31" name="Shape 3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9541" y="3827841"/>
            <a:ext cx="564096" cy="52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170596" y="-1"/>
            <a:ext cx="8973403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3100" dirty="0"/>
              <a:t>UPnP auto enables VPN port forwarding</a:t>
            </a:r>
            <a:endParaRPr sz="31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2" name="Shape 332"/>
          <p:cNvSpPr/>
          <p:nvPr/>
        </p:nvSpPr>
        <p:spPr>
          <a:xfrm>
            <a:off x="3518746" y="1992083"/>
            <a:ext cx="4243500" cy="2367000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Shape 333"/>
          <p:cNvSpPr/>
          <p:nvPr/>
        </p:nvSpPr>
        <p:spPr>
          <a:xfrm>
            <a:off x="330613" y="987574"/>
            <a:ext cx="8399100" cy="657600"/>
          </a:xfrm>
          <a:prstGeom prst="roundRect">
            <a:avLst>
              <a:gd name="adj" fmla="val 16667"/>
            </a:avLst>
          </a:prstGeom>
          <a:solidFill>
            <a:srgbClr val="00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2800" b="1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</a:t>
            </a:r>
            <a:r>
              <a:rPr lang="en-US" altLang="zh-TW" sz="2800" b="1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myQNAPcloud</a:t>
            </a:r>
            <a:r>
              <a:rPr lang="en-US" altLang="zh-TW" sz="2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will take care of it</a:t>
            </a:r>
            <a:r>
              <a:rPr lang="zh-TW" sz="2800" b="1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!</a:t>
            </a:r>
            <a:endParaRPr sz="28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4" name="Shape 334"/>
          <p:cNvSpPr/>
          <p:nvPr/>
        </p:nvSpPr>
        <p:spPr>
          <a:xfrm>
            <a:off x="361189" y="2344917"/>
            <a:ext cx="2819400" cy="2133600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5" name="Shape 335"/>
          <p:cNvSpPr/>
          <p:nvPr/>
        </p:nvSpPr>
        <p:spPr>
          <a:xfrm>
            <a:off x="326825" y="1779662"/>
            <a:ext cx="2888100" cy="500100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2000" b="1" i="0" u="none" strike="noStrike" cap="none" dirty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Sets automatically</a:t>
            </a:r>
            <a:endParaRPr sz="1400" i="0" u="none" strike="noStrike" cap="none" dirty="0">
              <a:solidFill>
                <a:srgbClr val="00000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6" name="Shape 336"/>
          <p:cNvSpPr/>
          <p:nvPr/>
        </p:nvSpPr>
        <p:spPr>
          <a:xfrm>
            <a:off x="456980" y="4162452"/>
            <a:ext cx="2640788" cy="3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UPnP</a:t>
            </a:r>
            <a:r>
              <a:rPr lang="en-US" altLang="zh-TW" sz="1800" b="1" i="0" u="none" strike="noStrike" cap="none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router required</a:t>
            </a:r>
            <a:endParaRPr sz="1800" b="1" i="0" u="none" strike="noStrike" cap="none" dirty="0">
              <a:solidFill>
                <a:schemeClr val="lt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37" name="Shape 337" descr="wirles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129" y="2719346"/>
            <a:ext cx="1604559" cy="126472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/>
        </p:nvSpPr>
        <p:spPr>
          <a:xfrm>
            <a:off x="3589632" y="1938706"/>
            <a:ext cx="3996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Shape 3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283" y="1072006"/>
            <a:ext cx="488734" cy="48873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3010" name="Picture 2" descr="https://lh3.googleusercontent.com/sQTEFfbOaYI74j0sFo1Hp6vNhqzdYxaGbKphZF2jc_2B95iI5KV4cRuFVj6NrbCO7nLhWvWAoFLTBSHJHVR6hMHLVPFv6Y29Sn1xi3dshjDGXgof6PRV8OsWUpvHA2T_LfzQ9IjYidr2HsXsa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7633" y="1818448"/>
            <a:ext cx="5803953" cy="2716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168250" y="-1"/>
            <a:ext cx="8975750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3600" dirty="0"/>
              <a:t>The best tool when IP is dynamic</a:t>
            </a:r>
            <a:endParaRPr sz="36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347" name="Shape 347"/>
          <p:cNvCxnSpPr/>
          <p:nvPr/>
        </p:nvCxnSpPr>
        <p:spPr>
          <a:xfrm rot="-5400000" flipH="1">
            <a:off x="5473609" y="3216308"/>
            <a:ext cx="1314300" cy="664800"/>
          </a:xfrm>
          <a:prstGeom prst="bentConnector3">
            <a:avLst>
              <a:gd name="adj1" fmla="val 82328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8" name="Shape 348"/>
          <p:cNvCxnSpPr/>
          <p:nvPr/>
        </p:nvCxnSpPr>
        <p:spPr>
          <a:xfrm rot="10800000" flipH="1">
            <a:off x="6967577" y="1780849"/>
            <a:ext cx="829800" cy="618000"/>
          </a:xfrm>
          <a:prstGeom prst="bentConnector3">
            <a:avLst>
              <a:gd name="adj1" fmla="val 3867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9" name="Shape 349"/>
          <p:cNvCxnSpPr>
            <a:endCxn id="350" idx="1"/>
          </p:cNvCxnSpPr>
          <p:nvPr/>
        </p:nvCxnSpPr>
        <p:spPr>
          <a:xfrm rot="10800000" flipH="1">
            <a:off x="6967577" y="2283932"/>
            <a:ext cx="829800" cy="131700"/>
          </a:xfrm>
          <a:prstGeom prst="bentConnector3">
            <a:avLst>
              <a:gd name="adj1" fmla="val 3867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1" name="Shape 351"/>
          <p:cNvCxnSpPr>
            <a:endCxn id="352" idx="1"/>
          </p:cNvCxnSpPr>
          <p:nvPr/>
        </p:nvCxnSpPr>
        <p:spPr>
          <a:xfrm>
            <a:off x="6967577" y="2415302"/>
            <a:ext cx="829800" cy="354900"/>
          </a:xfrm>
          <a:prstGeom prst="bentConnector3">
            <a:avLst>
              <a:gd name="adj1" fmla="val 3955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3" name="Shape 353"/>
          <p:cNvCxnSpPr/>
          <p:nvPr/>
        </p:nvCxnSpPr>
        <p:spPr>
          <a:xfrm rot="-5400000" flipH="1">
            <a:off x="7257652" y="2504380"/>
            <a:ext cx="900900" cy="829800"/>
          </a:xfrm>
          <a:prstGeom prst="bentConnector3">
            <a:avLst>
              <a:gd name="adj1" fmla="val 100524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54" name="Shape 354" descr="C:\Users\user\Desktop\20170928_Virtualization Station 直播\有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3636" y="4265377"/>
            <a:ext cx="579243" cy="548846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 txBox="1"/>
          <p:nvPr/>
        </p:nvSpPr>
        <p:spPr>
          <a:xfrm>
            <a:off x="1442166" y="4414369"/>
            <a:ext cx="26430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None/>
            </a:pPr>
            <a:r>
              <a:rPr lang="zh-TW" sz="1400" b="1" i="0" u="none" strike="noStrike" cap="none" dirty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xxx.myqnapcloud.com:port</a:t>
            </a:r>
            <a:endParaRPr sz="1400" i="0" u="none" strike="noStrike" cap="none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58" name="Shape 358" descr="NASa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3898" y="3575754"/>
            <a:ext cx="960500" cy="94933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/>
          <p:nvPr/>
        </p:nvSpPr>
        <p:spPr>
          <a:xfrm>
            <a:off x="6128925" y="2845500"/>
            <a:ext cx="886800" cy="2577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LAN IP1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Shape 360"/>
          <p:cNvSpPr/>
          <p:nvPr/>
        </p:nvSpPr>
        <p:spPr>
          <a:xfrm>
            <a:off x="4343337" y="954157"/>
            <a:ext cx="4527900" cy="481618"/>
          </a:xfrm>
          <a:prstGeom prst="homePlate">
            <a:avLst>
              <a:gd name="adj" fmla="val 50000"/>
            </a:avLst>
          </a:prstGeom>
          <a:solidFill>
            <a:srgbClr val="E36C09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800" b="1" dirty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UPnP (Auto</a:t>
            </a:r>
            <a:r>
              <a:rPr lang="en-US" altLang="zh-TW" sz="1800" b="1" dirty="0">
                <a:latin typeface="+mn-lt"/>
              </a:rPr>
              <a:t> </a:t>
            </a:r>
            <a:r>
              <a:rPr lang="en-US" altLang="zh-TW" sz="1800" b="1" dirty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Router Configuration)</a:t>
            </a:r>
          </a:p>
        </p:txBody>
      </p:sp>
      <p:sp>
        <p:nvSpPr>
          <p:cNvPr id="361" name="Shape 361"/>
          <p:cNvSpPr/>
          <p:nvPr/>
        </p:nvSpPr>
        <p:spPr>
          <a:xfrm>
            <a:off x="974138" y="954157"/>
            <a:ext cx="3622500" cy="481618"/>
          </a:xfrm>
          <a:prstGeom prst="homePlate">
            <a:avLst>
              <a:gd name="adj" fmla="val 50000"/>
            </a:avLst>
          </a:prstGeom>
          <a:solidFill>
            <a:srgbClr val="E36C09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myQNAPcloud DDNS</a:t>
            </a:r>
            <a:endParaRPr sz="1800" b="1" i="0" u="none" strike="noStrike" cap="none" dirty="0">
              <a:solidFill>
                <a:srgbClr val="FFFFFF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3" name="Shape 363"/>
          <p:cNvSpPr/>
          <p:nvPr/>
        </p:nvSpPr>
        <p:spPr>
          <a:xfrm>
            <a:off x="7207259" y="1519812"/>
            <a:ext cx="556200" cy="244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Shape 364"/>
          <p:cNvSpPr/>
          <p:nvPr/>
        </p:nvSpPr>
        <p:spPr>
          <a:xfrm>
            <a:off x="7241184" y="1967749"/>
            <a:ext cx="556200" cy="244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Shape 365"/>
          <p:cNvSpPr/>
          <p:nvPr/>
        </p:nvSpPr>
        <p:spPr>
          <a:xfrm>
            <a:off x="7207259" y="2548759"/>
            <a:ext cx="556200" cy="244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Shape 366"/>
          <p:cNvSpPr/>
          <p:nvPr/>
        </p:nvSpPr>
        <p:spPr>
          <a:xfrm>
            <a:off x="7207259" y="3061761"/>
            <a:ext cx="556200" cy="244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7" name="Shape 367"/>
          <p:cNvCxnSpPr/>
          <p:nvPr/>
        </p:nvCxnSpPr>
        <p:spPr>
          <a:xfrm rot="10800000" flipH="1">
            <a:off x="5576705" y="2307288"/>
            <a:ext cx="829800" cy="618000"/>
          </a:xfrm>
          <a:prstGeom prst="bentConnector3">
            <a:avLst>
              <a:gd name="adj1" fmla="val 2673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68" name="Shape 368" descr="NASa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3898" y="1896169"/>
            <a:ext cx="960500" cy="94933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Shape 369"/>
          <p:cNvSpPr/>
          <p:nvPr/>
        </p:nvSpPr>
        <p:spPr>
          <a:xfrm>
            <a:off x="7797377" y="1602961"/>
            <a:ext cx="1307100" cy="3894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Web</a:t>
            </a:r>
            <a:r>
              <a:rPr lang="zh-TW" altLang="en-US" sz="12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12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Server</a:t>
            </a:r>
            <a:endParaRPr sz="1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Shape 350"/>
          <p:cNvSpPr/>
          <p:nvPr/>
        </p:nvSpPr>
        <p:spPr>
          <a:xfrm>
            <a:off x="7797377" y="2089232"/>
            <a:ext cx="1307100" cy="3894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FTP Server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Shape 352"/>
          <p:cNvSpPr/>
          <p:nvPr/>
        </p:nvSpPr>
        <p:spPr>
          <a:xfrm>
            <a:off x="7797377" y="2575502"/>
            <a:ext cx="1307100" cy="3894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VPN Server</a:t>
            </a:r>
            <a:endParaRPr sz="1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Shape 370"/>
          <p:cNvSpPr/>
          <p:nvPr/>
        </p:nvSpPr>
        <p:spPr>
          <a:xfrm>
            <a:off x="7797377" y="3121880"/>
            <a:ext cx="1307100" cy="3894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…………….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Shape 371"/>
          <p:cNvSpPr/>
          <p:nvPr/>
        </p:nvSpPr>
        <p:spPr>
          <a:xfrm>
            <a:off x="6128925" y="4490625"/>
            <a:ext cx="886800" cy="2577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LAN IP2</a:t>
            </a:r>
            <a:endParaRPr sz="1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Shape 3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5517" y="961480"/>
            <a:ext cx="489017" cy="48901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0962" name="Picture 2" descr="https://lh3.googleusercontent.com/IO5Zdskh5KbbzbNVMyHtw6NG9kQ2Vj2ltu_gf_b6pak1FzIqds0pMtcEZBR1C2uHpbKtiISeRkwvo9tPgAFYQOReYBO8DDzoc5-yH5i3yCikPTaI-k1FSTac894GF_IeyTSwNBccsSxFWYiux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576426"/>
            <a:ext cx="5392512" cy="2585923"/>
          </a:xfrm>
          <a:prstGeom prst="rect">
            <a:avLst/>
          </a:prstGeom>
          <a:noFill/>
        </p:spPr>
      </p:pic>
      <p:pic>
        <p:nvPicPr>
          <p:cNvPr id="33" name="Shape 357" descr="C:\Users\linus\Downloads\84263555-wifi-router-wireless-internet-connection-icon-vector-illustration-Stock-Photo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90089" y="2407347"/>
            <a:ext cx="883816" cy="68853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62"/>
          <p:cNvSpPr/>
          <p:nvPr/>
        </p:nvSpPr>
        <p:spPr>
          <a:xfrm>
            <a:off x="2702768" y="3188339"/>
            <a:ext cx="812700" cy="219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WAN IP</a:t>
            </a:r>
            <a:endParaRPr sz="1200" b="1" i="0" u="none" strike="noStrike" cap="none" dirty="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How to set  up client devices </a:t>
            </a:r>
            <a:b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</a:br>
            <a: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to connect to NAS via VPN</a:t>
            </a:r>
            <a:endParaRPr lang="zh-TW" altLang="en-US" dirty="0">
              <a:solidFill>
                <a:srgbClr val="002060"/>
              </a:solidFill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78" name="Shape 378" descr="NA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825188" y="2771424"/>
            <a:ext cx="1296144" cy="1000099"/>
          </a:xfrm>
          <a:prstGeom prst="rect">
            <a:avLst/>
          </a:prstGeom>
          <a:noFill/>
          <a:ln>
            <a:noFill/>
          </a:ln>
          <a:effectLst>
            <a:outerShdw blurRad="88900" dist="12700" sx="104999" sy="104999" algn="ctr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Shape 385" descr="P33-0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7905" y="852402"/>
            <a:ext cx="5116400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 descr="P33-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284" y="844205"/>
            <a:ext cx="3322770" cy="656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 descr="P33-0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284" y="1420269"/>
            <a:ext cx="3322770" cy="656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 descr="P33-0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5286" y="3996902"/>
            <a:ext cx="3322770" cy="656269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Shape 390"/>
          <p:cNvSpPr txBox="1">
            <a:spLocks noGrp="1"/>
          </p:cNvSpPr>
          <p:nvPr>
            <p:ph type="title"/>
          </p:nvPr>
        </p:nvSpPr>
        <p:spPr>
          <a:xfrm>
            <a:off x="348018" y="-1"/>
            <a:ext cx="8795981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dirty="0"/>
              <a:t>Use Windows to connect to VPN</a:t>
            </a:r>
            <a:endParaRPr sz="4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3" name="Shape 393"/>
          <p:cNvSpPr txBox="1"/>
          <p:nvPr/>
        </p:nvSpPr>
        <p:spPr>
          <a:xfrm>
            <a:off x="702259" y="972922"/>
            <a:ext cx="2805393" cy="3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altLang="zh-TW" b="1" i="0" u="none" strike="noStrike" cap="none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Click Start Menu &gt;&gt; [Settings]</a:t>
            </a:r>
            <a:endParaRPr sz="1100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4" name="Shape 394"/>
          <p:cNvSpPr txBox="1"/>
          <p:nvPr/>
        </p:nvSpPr>
        <p:spPr>
          <a:xfrm>
            <a:off x="731519" y="1506931"/>
            <a:ext cx="2896819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b="1" dirty="0"/>
              <a:t>Choose [ Network &amp; Internet ]</a:t>
            </a:r>
            <a:endParaRPr lang="en-US" altLang="zh-TW" dirty="0"/>
          </a:p>
        </p:txBody>
      </p:sp>
      <p:sp>
        <p:nvSpPr>
          <p:cNvPr id="395" name="Shape 395"/>
          <p:cNvSpPr txBox="1"/>
          <p:nvPr/>
        </p:nvSpPr>
        <p:spPr>
          <a:xfrm>
            <a:off x="724205" y="4018010"/>
            <a:ext cx="2918765" cy="51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b="1" dirty="0"/>
              <a:t>Choose [ VPN ] &gt;&gt; [ Add a VPN connection ]</a:t>
            </a:r>
            <a:endParaRPr lang="en-US" altLang="zh-TW" dirty="0"/>
          </a:p>
          <a:p>
            <a:r>
              <a:rPr lang="en-US" altLang="zh-TW" dirty="0"/>
              <a:t/>
            </a:r>
            <a:br>
              <a:rPr lang="en-US" altLang="zh-TW" dirty="0"/>
            </a:br>
            <a:endParaRPr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6" name="Shape 396"/>
          <p:cNvSpPr txBox="1"/>
          <p:nvPr/>
        </p:nvSpPr>
        <p:spPr>
          <a:xfrm>
            <a:off x="4283968" y="791515"/>
            <a:ext cx="4464496" cy="68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2060"/>
              </a:buClr>
              <a:buSzPts val="1800"/>
            </a:pPr>
            <a:r>
              <a:rPr lang="en-US" altLang="zh-TW" b="1" dirty="0"/>
              <a:t>Select the VPN type: for PPTP, only entering the credential is required; for L2TP, one more setting of Pre-shared key is required</a:t>
            </a:r>
            <a:endParaRPr b="1" i="0" u="none" strike="noStrike" cap="none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6866" name="Picture 2" descr="https://lh6.googleusercontent.com/uIbBdRWZELY7_TWrZMA90K0d7-O_MkHieS-qPMotJ8C1WUGN4YrbWUpxBVCl_usAJEWcSPppALUnOHcdnKiGnAQAB1ojPvDYjCMfgk04ssb6putzwICAsJfByirWkuIxknvkGl1GhNr0_-pqP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6161" y="1931213"/>
            <a:ext cx="2660776" cy="2091666"/>
          </a:xfrm>
          <a:prstGeom prst="rect">
            <a:avLst/>
          </a:prstGeom>
          <a:noFill/>
        </p:spPr>
      </p:pic>
      <p:pic>
        <p:nvPicPr>
          <p:cNvPr id="36868" name="Picture 4" descr="https://lh4.googleusercontent.com/GyQH5coPY5nDyDgaPuT2DZ7Ypb4EZZdRuJ-tyg8JFOqO0O4j_1CESqHmlx0GAXOdODOeCAfvUe0eEks1nQaV3SV_Q_S8ycGUGN4i6mhfAE2jVd3Nsrs_xwQOWuKzOP2wBaX83TcTLLE3Ug8wg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48369" y="1608454"/>
            <a:ext cx="4059208" cy="3349382"/>
          </a:xfrm>
          <a:prstGeom prst="rect">
            <a:avLst/>
          </a:prstGeom>
          <a:noFill/>
        </p:spPr>
      </p:pic>
      <p:sp>
        <p:nvSpPr>
          <p:cNvPr id="19" name="Shape 391"/>
          <p:cNvSpPr txBox="1"/>
          <p:nvPr/>
        </p:nvSpPr>
        <p:spPr>
          <a:xfrm>
            <a:off x="5230969" y="2917565"/>
            <a:ext cx="2242500" cy="318300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392"/>
          <p:cNvSpPr txBox="1"/>
          <p:nvPr/>
        </p:nvSpPr>
        <p:spPr>
          <a:xfrm>
            <a:off x="5230969" y="3235865"/>
            <a:ext cx="2242500" cy="318300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500"/>
          <p:cNvSpPr/>
          <p:nvPr/>
        </p:nvSpPr>
        <p:spPr>
          <a:xfrm>
            <a:off x="4725620" y="2947669"/>
            <a:ext cx="374627" cy="237621"/>
          </a:xfrm>
          <a:prstGeom prst="rightArrow">
            <a:avLst>
              <a:gd name="adj1" fmla="val 48667"/>
              <a:gd name="adj2" fmla="val 50000"/>
            </a:avLst>
          </a:prstGeom>
          <a:solidFill>
            <a:srgbClr val="FFFF00"/>
          </a:solidFill>
          <a:ln w="57150" cmpd="sng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zh-TW" sz="1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" name="Shape 500"/>
          <p:cNvSpPr/>
          <p:nvPr/>
        </p:nvSpPr>
        <p:spPr>
          <a:xfrm>
            <a:off x="4725620" y="3273672"/>
            <a:ext cx="374627" cy="237621"/>
          </a:xfrm>
          <a:prstGeom prst="rightArrow">
            <a:avLst>
              <a:gd name="adj1" fmla="val 48667"/>
              <a:gd name="adj2" fmla="val 50000"/>
            </a:avLst>
          </a:prstGeom>
          <a:solidFill>
            <a:srgbClr val="FFFF00"/>
          </a:solidFill>
          <a:ln w="57150" cmpd="sng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zh-TW" sz="1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70596" y="-1"/>
            <a:ext cx="8973403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3000" dirty="0"/>
              <a:t>New Windows utility will soon be available</a:t>
            </a:r>
            <a:endParaRPr sz="3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2" name="Shape 402"/>
          <p:cNvSpPr/>
          <p:nvPr/>
        </p:nvSpPr>
        <p:spPr>
          <a:xfrm>
            <a:off x="460858" y="980236"/>
            <a:ext cx="3372307" cy="141914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800" b="1" dirty="0">
                <a:solidFill>
                  <a:schemeClr val="bg1"/>
                </a:solidFill>
              </a:rPr>
              <a:t>Create the secure connection to the NAS via QNAP proprietary VPN protocol - </a:t>
            </a:r>
            <a:r>
              <a:rPr lang="en-US" altLang="zh-TW" sz="1800" b="1" dirty="0" err="1">
                <a:solidFill>
                  <a:schemeClr val="bg1"/>
                </a:solidFill>
              </a:rPr>
              <a:t>QBelt</a:t>
            </a:r>
            <a:r>
              <a:rPr lang="en-US" altLang="zh-TW" sz="1800" b="1" dirty="0">
                <a:solidFill>
                  <a:schemeClr val="bg1"/>
                </a:solidFill>
              </a:rPr>
              <a:t>.</a:t>
            </a:r>
            <a:endParaRPr lang="en-US" altLang="zh-TW" sz="1800" dirty="0">
              <a:solidFill>
                <a:schemeClr val="bg1"/>
              </a:solidFill>
            </a:endParaRPr>
          </a:p>
        </p:txBody>
      </p:sp>
      <p:pic>
        <p:nvPicPr>
          <p:cNvPr id="403" name="Shape 40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82507" y="944933"/>
            <a:ext cx="4172600" cy="3845807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Shape 404"/>
          <p:cNvSpPr txBox="1"/>
          <p:nvPr/>
        </p:nvSpPr>
        <p:spPr>
          <a:xfrm>
            <a:off x="262393" y="2633472"/>
            <a:ext cx="3635896" cy="182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en-US" altLang="zh-TW" sz="1600" b="1" dirty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Search the surrounding QNAP NAS.</a:t>
            </a:r>
            <a:r>
              <a:rPr lang="zh-TW" sz="1600" b="1" dirty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</a:p>
          <a:p>
            <a:pPr marL="457200" indent="-342900"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en-US" altLang="zh-TW" sz="1600" b="1" dirty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Use this VPN connection to access other NAS (credential required</a:t>
            </a:r>
            <a:r>
              <a:rPr lang="en-US" altLang="zh-TW" sz="1600" b="1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) </a:t>
            </a:r>
            <a:endParaRPr lang="en-US" altLang="zh-TW" sz="1600" b="1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457200" lvl="0" indent="-342900"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en-US" altLang="zh-TW" sz="1600" b="1" dirty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Create the next VPN tunnel via original VPN connection.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Shape 410" descr="P33-0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9951" y="844116"/>
            <a:ext cx="5184577" cy="75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 descr="P33-0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504" y="804252"/>
            <a:ext cx="3773928" cy="745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 descr="P33-07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504" y="1425750"/>
            <a:ext cx="3773928" cy="746654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Shape 413"/>
          <p:cNvSpPr txBox="1">
            <a:spLocks noGrp="1"/>
          </p:cNvSpPr>
          <p:nvPr>
            <p:ph type="title"/>
          </p:nvPr>
        </p:nvSpPr>
        <p:spPr>
          <a:xfrm>
            <a:off x="168250" y="-1"/>
            <a:ext cx="8975750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dirty="0"/>
              <a:t>Use </a:t>
            </a:r>
            <a:r>
              <a:rPr lang="en-US" altLang="zh-TW" dirty="0" err="1"/>
              <a:t>macOS</a:t>
            </a:r>
            <a:r>
              <a:rPr lang="en-US" altLang="zh-TW" dirty="0"/>
              <a:t> to connect to VPN</a:t>
            </a:r>
            <a:endParaRPr sz="4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5" name="Shape 415"/>
          <p:cNvSpPr txBox="1"/>
          <p:nvPr/>
        </p:nvSpPr>
        <p:spPr>
          <a:xfrm>
            <a:off x="785928" y="948268"/>
            <a:ext cx="3390998" cy="35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en-US" altLang="zh-TW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System Preferences =&gt; 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Network</a:t>
            </a:r>
            <a:endParaRPr lang="en-US" altLang="zh-TW" b="1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6" name="Shape 416"/>
          <p:cNvSpPr txBox="1"/>
          <p:nvPr/>
        </p:nvSpPr>
        <p:spPr>
          <a:xfrm>
            <a:off x="785928" y="1453487"/>
            <a:ext cx="3354422" cy="618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FFFF"/>
              </a:buClr>
              <a:buSzPts val="2000"/>
            </a:pPr>
            <a:r>
              <a:rPr lang="en-US" altLang="zh-TW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click the plus sign to add a VPN interface, Type is L2TP over </a:t>
            </a:r>
            <a:r>
              <a:rPr lang="en-US" altLang="zh-TW" b="1" dirty="0" err="1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IPsec</a:t>
            </a:r>
            <a:endParaRPr lang="en-US" altLang="zh-TW" b="1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7" name="Shape 417"/>
          <p:cNvSpPr txBox="1"/>
          <p:nvPr/>
        </p:nvSpPr>
        <p:spPr>
          <a:xfrm>
            <a:off x="4835790" y="890490"/>
            <a:ext cx="3564406" cy="49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en-US" altLang="zh-TW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Next, click "Authentication Settings...", then set the Password &amp; Shared 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Secret</a:t>
            </a:r>
            <a:endParaRPr lang="en-US" altLang="zh-TW" b="1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2770" name="Picture 2" descr="https://lh6.googleusercontent.com/Ths0peiAZ6vlbCCjdWTKMvMtX1YwNol6oUExHRvh8wH_Jy4JNPjXhfZKgtdadmlIfAMBKUghyPP553pgIBMMcpmf6fqIf_kMc6wCHiSAagT5aj_mHJtVasImYRTZeshsJiYSy8SRCyMt6RzFhQ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8666" y="2183183"/>
            <a:ext cx="2932466" cy="2476597"/>
          </a:xfrm>
          <a:prstGeom prst="rect">
            <a:avLst/>
          </a:prstGeom>
          <a:noFill/>
        </p:spPr>
      </p:pic>
      <p:pic>
        <p:nvPicPr>
          <p:cNvPr id="32772" name="Picture 4" descr="https://lh4.googleusercontent.com/FVsjtaeUGhUY_edzFn9Kb5UTRL-uSbmp9T2OYnxNCU73dNSuI_teJzjGnoktSNcahTPNKoAgFjtqXvFuGy8qDzA0zsI8ZSSvR62mBO5cwdscw1ivMF_YNFoVF-vdsDI53tb8fpMSqOUcgRvAM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33275" y="1435011"/>
            <a:ext cx="4191269" cy="3535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70596" y="1"/>
            <a:ext cx="8973403" cy="750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3000" dirty="0"/>
              <a:t>New </a:t>
            </a:r>
            <a:r>
              <a:rPr lang="en-US" altLang="zh-TW" sz="3000" dirty="0" err="1"/>
              <a:t>macOS</a:t>
            </a:r>
            <a:r>
              <a:rPr lang="en-US" altLang="zh-TW" sz="3000" dirty="0"/>
              <a:t> utility will soon be available</a:t>
            </a:r>
            <a:endParaRPr sz="3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23" name="Shape 42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51802" y="882465"/>
            <a:ext cx="6722259" cy="3761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Shape 428"/>
          <p:cNvGrpSpPr/>
          <p:nvPr/>
        </p:nvGrpSpPr>
        <p:grpSpPr>
          <a:xfrm>
            <a:off x="347863" y="805573"/>
            <a:ext cx="3379539" cy="3847356"/>
            <a:chOff x="21872" y="956642"/>
            <a:chExt cx="3379539" cy="3847356"/>
          </a:xfrm>
        </p:grpSpPr>
        <p:pic>
          <p:nvPicPr>
            <p:cNvPr id="429" name="Shape 429" descr="P33-01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872" y="956642"/>
              <a:ext cx="3379539" cy="38473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0" name="Shape 430"/>
            <p:cNvSpPr txBox="1"/>
            <p:nvPr/>
          </p:nvSpPr>
          <p:spPr>
            <a:xfrm>
              <a:off x="827584" y="1098344"/>
              <a:ext cx="2448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altLang="zh-TW" sz="1600" b="1" dirty="0" smtClean="0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Setting</a:t>
              </a:r>
              <a:endParaRPr lang="en-US" altLang="zh-TW" sz="16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31" name="Shape 431"/>
            <p:cNvSpPr txBox="1"/>
            <p:nvPr/>
          </p:nvSpPr>
          <p:spPr>
            <a:xfrm>
              <a:off x="827584" y="1707654"/>
              <a:ext cx="2448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2060"/>
                </a:buClr>
                <a:buSzPts val="1800"/>
              </a:pPr>
              <a:r>
                <a:rPr lang="en-US" altLang="zh-TW" sz="1600" b="1" dirty="0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Wireless &amp; </a:t>
              </a:r>
              <a:r>
                <a:rPr lang="en-US" altLang="zh-TW" sz="1600" b="1" dirty="0" smtClean="0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Network</a:t>
              </a:r>
              <a:endParaRPr lang="en-US" altLang="zh-TW" sz="16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32" name="Shape 432"/>
            <p:cNvSpPr txBox="1"/>
            <p:nvPr/>
          </p:nvSpPr>
          <p:spPr>
            <a:xfrm>
              <a:off x="827584" y="2324662"/>
              <a:ext cx="2448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altLang="zh-TW" sz="1600" b="1" dirty="0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choose </a:t>
              </a:r>
              <a:r>
                <a:rPr lang="zh-TW" altLang="zh-TW" sz="1600" b="1" dirty="0" smtClean="0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VPN</a:t>
              </a:r>
              <a:endParaRPr lang="en-US" altLang="zh-TW" sz="16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33" name="Shape 433"/>
            <p:cNvSpPr txBox="1"/>
            <p:nvPr/>
          </p:nvSpPr>
          <p:spPr>
            <a:xfrm>
              <a:off x="827585" y="2931790"/>
              <a:ext cx="24482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2060"/>
                </a:buClr>
                <a:buSzPts val="1800"/>
              </a:pPr>
              <a:r>
                <a:rPr lang="en-US" altLang="zh-TW" sz="1600" b="1" dirty="0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add </a:t>
              </a:r>
              <a:r>
                <a:rPr lang="en-US" altLang="zh-TW" sz="1600" b="1" dirty="0" smtClean="0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Network</a:t>
              </a:r>
              <a:endParaRPr lang="en-US" altLang="zh-TW" sz="16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34" name="Shape 434"/>
            <p:cNvSpPr txBox="1"/>
            <p:nvPr/>
          </p:nvSpPr>
          <p:spPr>
            <a:xfrm>
              <a:off x="693111" y="3391957"/>
              <a:ext cx="2675074" cy="5668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ts val="1800"/>
              </a:pPr>
              <a:r>
                <a:rPr lang="en-US" altLang="zh-TW" b="1" dirty="0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select VPN type for L2TP, you must insert the </a:t>
              </a:r>
              <a:r>
                <a:rPr lang="en-US" altLang="zh-TW" b="1" dirty="0" err="1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IPsec</a:t>
              </a:r>
              <a:r>
                <a:rPr lang="en-US" altLang="zh-TW" b="1" dirty="0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pre-shared </a:t>
              </a:r>
              <a:r>
                <a:rPr lang="en-US" altLang="zh-TW" b="1" dirty="0" smtClean="0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key</a:t>
              </a:r>
              <a:endParaRPr lang="en-US" altLang="zh-TW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35" name="Shape 435"/>
            <p:cNvSpPr txBox="1"/>
            <p:nvPr/>
          </p:nvSpPr>
          <p:spPr>
            <a:xfrm>
              <a:off x="827585" y="4083754"/>
              <a:ext cx="2520280" cy="4901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2060"/>
                </a:buClr>
                <a:buSzPts val="1800"/>
              </a:pPr>
              <a:r>
                <a:rPr lang="en-US" altLang="zh-TW" b="1" dirty="0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insert the credential when you </a:t>
              </a:r>
              <a:r>
                <a:rPr lang="en-US" altLang="zh-TW" b="1" dirty="0" smtClean="0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connect</a:t>
              </a:r>
              <a:endParaRPr lang="en-US" altLang="zh-TW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70596" y="-1"/>
            <a:ext cx="8973403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i="0" u="none" strike="noStrike" cap="none" dirty="0">
                <a:solidFill>
                  <a:schemeClr val="lt1"/>
                </a:solidFill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dirty="0"/>
              <a:t>Use Android to connect to VPN</a:t>
            </a:r>
            <a:endParaRPr i="0" u="none" strike="noStrike" cap="none" dirty="0">
              <a:solidFill>
                <a:schemeClr val="lt1"/>
              </a:solidFill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8674" name="Picture 2" descr="https://lh3.googleusercontent.com/5g2Sjq_bzzKskK7bH2m7Y5zlN7Rx7-xQOqFqdkioftUx7l3F6vMaTI0UridBeGsPBhefVXvlPFHvJK8_fabBIEJBtUtygryGvLse_24m9eSvtLE1aoRoUFmleQwcOD6Ma7dVcfYBVFKRNvrf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4091" y="833933"/>
            <a:ext cx="2232622" cy="3969106"/>
          </a:xfrm>
          <a:prstGeom prst="rect">
            <a:avLst/>
          </a:prstGeom>
          <a:noFill/>
        </p:spPr>
      </p:pic>
      <p:pic>
        <p:nvPicPr>
          <p:cNvPr id="28676" name="Picture 4" descr="https://lh6.googleusercontent.com/MqMEss-TTp-GqdOqx16sTughiAUYJM4klpQfgQxdzyg9jJ5pODbskrAKoETFleh2wPDZXOU6iCd8bGi5abYD3TFvoLuwtd_DCbjYTt3wfsNdxJ_vHhRTVTyz4PIMA5y4LuOs-Zqg6LhwLRGHr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7121" y="811988"/>
            <a:ext cx="2263141" cy="4023359"/>
          </a:xfrm>
          <a:prstGeom prst="rect">
            <a:avLst/>
          </a:prstGeom>
          <a:noFill/>
        </p:spPr>
      </p:pic>
      <p:sp>
        <p:nvSpPr>
          <p:cNvPr id="16" name="Shape 439"/>
          <p:cNvSpPr txBox="1"/>
          <p:nvPr/>
        </p:nvSpPr>
        <p:spPr>
          <a:xfrm>
            <a:off x="6225780" y="1767098"/>
            <a:ext cx="2296428" cy="310101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title"/>
          </p:nvPr>
        </p:nvSpPr>
        <p:spPr>
          <a:xfrm>
            <a:off x="170596" y="-1"/>
            <a:ext cx="8973403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000" dirty="0"/>
              <a:t>New Android app will soon be </a:t>
            </a:r>
            <a:r>
              <a:rPr lang="en-US" altLang="zh-TW" sz="3000" dirty="0" smtClean="0"/>
              <a:t>available</a:t>
            </a:r>
            <a:endParaRPr lang="en-US" altLang="zh-TW" sz="3000" dirty="0">
              <a:sym typeface="Microsoft JhengHei"/>
            </a:endParaRPr>
          </a:p>
        </p:txBody>
      </p:sp>
      <p:pic>
        <p:nvPicPr>
          <p:cNvPr id="446" name="Shape 4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7715" y="960025"/>
            <a:ext cx="2149276" cy="382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Shape 4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6053" y="971788"/>
            <a:ext cx="2149301" cy="37973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402"/>
          <p:cNvSpPr/>
          <p:nvPr/>
        </p:nvSpPr>
        <p:spPr>
          <a:xfrm>
            <a:off x="460858" y="980236"/>
            <a:ext cx="3372307" cy="141914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800" b="1" dirty="0">
                <a:solidFill>
                  <a:schemeClr val="bg1"/>
                </a:solidFill>
              </a:rPr>
              <a:t>Create the secure connection to the NAS via QNAP proprietary VPN protocol - </a:t>
            </a:r>
            <a:r>
              <a:rPr lang="en-US" altLang="zh-TW" sz="1800" b="1" dirty="0" err="1">
                <a:solidFill>
                  <a:schemeClr val="bg1"/>
                </a:solidFill>
              </a:rPr>
              <a:t>QBelt</a:t>
            </a:r>
            <a:r>
              <a:rPr lang="en-US" altLang="zh-TW" sz="1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Shape 404"/>
          <p:cNvSpPr txBox="1"/>
          <p:nvPr/>
        </p:nvSpPr>
        <p:spPr>
          <a:xfrm>
            <a:off x="262393" y="2633472"/>
            <a:ext cx="3635896" cy="182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en-US" altLang="zh-TW" sz="1600" b="1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Search the surrounding QNAP NAS.</a:t>
            </a:r>
            <a:r>
              <a:rPr lang="zh-TW" sz="1600" b="1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</a:p>
          <a:p>
            <a:pPr marL="457200" indent="-342900"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en-US" altLang="zh-TW" sz="1600" b="1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Use this VPN connection to access other NAS (credential required) </a:t>
            </a:r>
          </a:p>
          <a:p>
            <a:pPr marL="457200" lvl="0" indent="-342900"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en-US" altLang="zh-TW" sz="1600" b="1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Create the next VPN tunnel via original VPN connection.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873457"/>
            <a:ext cx="9144000" cy="2388358"/>
          </a:xfrm>
        </p:spPr>
        <p:txBody>
          <a:bodyPr/>
          <a:lstStyle/>
          <a:p>
            <a:pPr lvl="0"/>
            <a:r>
              <a:rPr lang="en-US" altLang="zh-TW" sz="4500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What is VPN?</a:t>
            </a:r>
            <a:br>
              <a:rPr lang="en-US" altLang="zh-TW" sz="4500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3200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(Virtual Private Network)</a:t>
            </a:r>
            <a:endParaRPr lang="en-US" sz="3200" dirty="0">
              <a:solidFill>
                <a:srgbClr val="002060"/>
              </a:solidFill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en-US" altLang="zh-TW" dirty="0"/>
              <a:t>Use </a:t>
            </a:r>
            <a:r>
              <a:rPr lang="en-US" altLang="zh-TW" dirty="0" err="1"/>
              <a:t>iOS</a:t>
            </a:r>
            <a:r>
              <a:rPr lang="en-US" altLang="zh-TW" dirty="0"/>
              <a:t> to connect to VPN</a:t>
            </a:r>
            <a:endParaRPr sz="4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-217676"/>
            <a:ext cx="24237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新細明體" pitchFamily="18" charset="-120"/>
                <a:cs typeface="Arial" pitchFamily="34" charset="0"/>
              </a:rPr>
              <a:t> </a:t>
            </a:r>
            <a:endParaRPr kumimoji="1" lang="zh-TW" altLang="zh-TW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/>
            </a:r>
            <a:br>
              <a:rPr kumimoji="1" lang="zh-TW" altLang="zh-TW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</a:br>
            <a:endParaRPr kumimoji="1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24578" name="Picture 2" descr="P33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272" y="867267"/>
            <a:ext cx="3826552" cy="3699471"/>
          </a:xfrm>
          <a:prstGeom prst="rect">
            <a:avLst/>
          </a:prstGeom>
          <a:noFill/>
        </p:spPr>
      </p:pic>
      <p:pic>
        <p:nvPicPr>
          <p:cNvPr id="24580" name="Picture 4" descr="https://lh6.googleusercontent.com/XIkOn2cLckghru7ok97BWsg5mwJr8wf_5qAhha-horBb3vw_iue9Vw36045foGoxwnQKEGsUxBVtZcOcLhGiv_v9T-EcmXfQykQbgGhQN42DYld8JcflTPszmF2cyMmdijusixh2MMq_NbIyx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9152" y="957360"/>
            <a:ext cx="2196738" cy="3899210"/>
          </a:xfrm>
          <a:prstGeom prst="rect">
            <a:avLst/>
          </a:prstGeom>
          <a:noFill/>
        </p:spPr>
      </p:pic>
      <p:pic>
        <p:nvPicPr>
          <p:cNvPr id="24582" name="Picture 6" descr="https://lh3.googleusercontent.com/AGLWqXXsp6kZLattbrocepX80DRS5vSE3PZgISm4kYQy8lh0Hi0EeAl42vJnFSE6_w_-k1mAd4MlIwr2b56SuaPuzjTRFSb28A852k_KcNHg_M-DoYzgdsCCiVBtG4tFjRG0vs-w3QEKtMVtO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0062" y="909371"/>
            <a:ext cx="2238617" cy="3973544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985468" y="1058450"/>
            <a:ext cx="9941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2060"/>
              </a:buClr>
              <a:buSzPts val="1800"/>
            </a:pPr>
            <a:r>
              <a:rPr lang="en-US" altLang="zh-TW" sz="16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Settings</a:t>
            </a:r>
            <a:endParaRPr lang="zh-TW" altLang="en-US" sz="1600" b="1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01183" y="1722506"/>
            <a:ext cx="20207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800"/>
            </a:pPr>
            <a:r>
              <a:rPr lang="en-US" altLang="zh-TW" sz="16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click VPN</a:t>
            </a:r>
          </a:p>
        </p:txBody>
      </p:sp>
      <p:sp>
        <p:nvSpPr>
          <p:cNvPr id="18" name="矩形 17"/>
          <p:cNvSpPr/>
          <p:nvPr/>
        </p:nvSpPr>
        <p:spPr>
          <a:xfrm>
            <a:off x="1000869" y="2468441"/>
            <a:ext cx="2428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2060"/>
              </a:buClr>
              <a:buSzPts val="1800"/>
            </a:pPr>
            <a:r>
              <a:rPr lang="en-US" altLang="zh-TW" sz="16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Add VPN configuration</a:t>
            </a:r>
            <a:endParaRPr lang="zh-TW" altLang="en-US" sz="1600" b="1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52322" y="3188338"/>
            <a:ext cx="30328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800"/>
            </a:pPr>
            <a:r>
              <a:rPr lang="en-US" altLang="zh-TW" sz="16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The type should be L2TP</a:t>
            </a:r>
          </a:p>
        </p:txBody>
      </p:sp>
      <p:sp>
        <p:nvSpPr>
          <p:cNvPr id="20" name="矩形 19"/>
          <p:cNvSpPr/>
          <p:nvPr/>
        </p:nvSpPr>
        <p:spPr>
          <a:xfrm>
            <a:off x="980243" y="3767690"/>
            <a:ext cx="30328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800"/>
            </a:pPr>
            <a:r>
              <a:rPr lang="en-US" altLang="zh-TW" sz="16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Insert credential &amp; Secret (pre-shared key)  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>
            <a:spLocks noGrp="1"/>
          </p:cNvSpPr>
          <p:nvPr>
            <p:ph type="title"/>
          </p:nvPr>
        </p:nvSpPr>
        <p:spPr>
          <a:xfrm>
            <a:off x="170596" y="-1"/>
            <a:ext cx="8973403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400" dirty="0"/>
              <a:t>New </a:t>
            </a:r>
            <a:r>
              <a:rPr lang="en-US" altLang="zh-TW" sz="3400" dirty="0" err="1"/>
              <a:t>iOS</a:t>
            </a:r>
            <a:r>
              <a:rPr lang="en-US" altLang="zh-TW" sz="3400" dirty="0"/>
              <a:t> app will soon be </a:t>
            </a:r>
            <a:r>
              <a:rPr lang="en-US" altLang="zh-TW" sz="3400" dirty="0" smtClean="0"/>
              <a:t>available</a:t>
            </a:r>
            <a:endParaRPr lang="en-US" altLang="zh-TW" sz="3400" dirty="0">
              <a:sym typeface="Microsoft JhengHei"/>
            </a:endParaRPr>
          </a:p>
        </p:txBody>
      </p:sp>
      <p:pic>
        <p:nvPicPr>
          <p:cNvPr id="468" name="Shape 4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0635" y="958096"/>
            <a:ext cx="2149272" cy="3820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5161" y="958096"/>
            <a:ext cx="2149272" cy="38209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402"/>
          <p:cNvSpPr/>
          <p:nvPr/>
        </p:nvSpPr>
        <p:spPr>
          <a:xfrm>
            <a:off x="460858" y="980236"/>
            <a:ext cx="3372307" cy="141914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800" b="1" dirty="0">
                <a:solidFill>
                  <a:schemeClr val="bg1"/>
                </a:solidFill>
              </a:rPr>
              <a:t>Create the secure connection to the NAS via QNAP proprietary VPN protocol - </a:t>
            </a:r>
            <a:r>
              <a:rPr lang="en-US" altLang="zh-TW" sz="1800" b="1" dirty="0" err="1">
                <a:solidFill>
                  <a:schemeClr val="bg1"/>
                </a:solidFill>
              </a:rPr>
              <a:t>QBelt</a:t>
            </a:r>
            <a:r>
              <a:rPr lang="en-US" altLang="zh-TW" sz="1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Shape 404"/>
          <p:cNvSpPr txBox="1"/>
          <p:nvPr/>
        </p:nvSpPr>
        <p:spPr>
          <a:xfrm>
            <a:off x="262393" y="2633472"/>
            <a:ext cx="3635896" cy="182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en-US" altLang="zh-TW" sz="1600" b="1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Search the surrounding QNAP NAS.</a:t>
            </a:r>
            <a:r>
              <a:rPr lang="zh-TW" altLang="zh-TW" sz="1600" b="1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</a:p>
          <a:p>
            <a:pPr marL="457200" indent="-342900"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en-US" altLang="zh-TW" sz="1600" b="1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Use this VPN connection to access other NAS (credential required) </a:t>
            </a:r>
          </a:p>
          <a:p>
            <a:pPr marL="457200" lvl="0" indent="-342900"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en-US" altLang="zh-TW" sz="1600" b="1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Create the next VPN tunnel via original VPN connection.</a:t>
            </a: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02571" y="873457"/>
            <a:ext cx="8187720" cy="2197289"/>
          </a:xfrm>
        </p:spPr>
        <p:txBody>
          <a:bodyPr/>
          <a:lstStyle/>
          <a:p>
            <a:pPr lvl="0"/>
            <a: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Let your NAS connect to remote NAS/VPN server via the VPN Client function</a:t>
            </a:r>
            <a:endParaRPr lang="zh-TW" altLang="en-US" dirty="0">
              <a:solidFill>
                <a:srgbClr val="002060"/>
              </a:solidFill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>
            <a:spLocks noGrp="1"/>
          </p:cNvSpPr>
          <p:nvPr>
            <p:ph type="title"/>
          </p:nvPr>
        </p:nvSpPr>
        <p:spPr>
          <a:xfrm>
            <a:off x="170596" y="-1"/>
            <a:ext cx="8973403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3000" dirty="0"/>
              <a:t>Your NAS can reach almost everywhere</a:t>
            </a:r>
            <a:endParaRPr sz="3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2" name="Shape 482"/>
          <p:cNvSpPr/>
          <p:nvPr/>
        </p:nvSpPr>
        <p:spPr>
          <a:xfrm>
            <a:off x="64712" y="901003"/>
            <a:ext cx="2779096" cy="3523792"/>
          </a:xfrm>
          <a:prstGeom prst="roundRect">
            <a:avLst>
              <a:gd name="adj" fmla="val 3475"/>
            </a:avLst>
          </a:prstGeom>
          <a:solidFill>
            <a:srgbClr val="DAEEF3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3" name="Shape 483"/>
          <p:cNvSpPr/>
          <p:nvPr/>
        </p:nvSpPr>
        <p:spPr>
          <a:xfrm>
            <a:off x="133451" y="2247320"/>
            <a:ext cx="2628600" cy="435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PPTP</a:t>
            </a:r>
            <a:endParaRPr sz="1800" b="1" i="0" u="none" strike="noStrike" cap="none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4" name="Shape 484"/>
          <p:cNvSpPr/>
          <p:nvPr/>
        </p:nvSpPr>
        <p:spPr>
          <a:xfrm>
            <a:off x="133451" y="2777319"/>
            <a:ext cx="2628600" cy="435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L2TP / IPsec</a:t>
            </a:r>
            <a:endParaRPr sz="1800" b="1" i="0" u="none" strike="noStrike" cap="none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133451" y="3307317"/>
            <a:ext cx="2628600" cy="435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OpenVPN</a:t>
            </a:r>
            <a:endParaRPr sz="1800" b="1" i="0" u="none" strike="noStrike" cap="none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6" name="Shape 486"/>
          <p:cNvSpPr txBox="1"/>
          <p:nvPr/>
        </p:nvSpPr>
        <p:spPr>
          <a:xfrm>
            <a:off x="107504" y="907420"/>
            <a:ext cx="2700608" cy="133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1600" b="1" dirty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Your NAS can connect to another VPN easily. (Yours / shared NAS from your friend / public VPN server)</a:t>
            </a:r>
          </a:p>
          <a:p>
            <a:r>
              <a:rPr lang="en-US" altLang="zh-TW" sz="1600" dirty="0">
                <a:latin typeface="+mn-lt"/>
              </a:rPr>
              <a:t/>
            </a:r>
            <a:br>
              <a:rPr lang="en-US" altLang="zh-TW" sz="1600" dirty="0">
                <a:latin typeface="+mn-lt"/>
              </a:rPr>
            </a:br>
            <a:endParaRPr sz="1600" b="1" i="0" u="none" strike="noStrike" cap="none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i="0" u="none" strike="noStrike" cap="none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7" name="Shape 487"/>
          <p:cNvSpPr/>
          <p:nvPr/>
        </p:nvSpPr>
        <p:spPr>
          <a:xfrm>
            <a:off x="133451" y="3837324"/>
            <a:ext cx="2628600" cy="435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QBelt (QNAP only)</a:t>
            </a:r>
            <a:endParaRPr sz="1800" b="1" i="0" u="none" strike="noStrike" cap="none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0482" name="Picture 2" descr="https://lh5.googleusercontent.com/T9acJ1F--BFc3Tvx1J9F0nZAzZ5Zkr38o1EpqlthoBne2aL6UpofT8BKGLs2n4roX4-I71mLtE1OC8IB_eFJJXORd96QyLKJw2jrIThiNFt-ImgZiqTpHZiK_gbKOwV9R78XJNoYHEWZgbMp2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5501" y="935038"/>
            <a:ext cx="6202686" cy="35113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>
            <a:spLocks noGrp="1"/>
          </p:cNvSpPr>
          <p:nvPr>
            <p:ph type="title"/>
          </p:nvPr>
        </p:nvSpPr>
        <p:spPr>
          <a:xfrm>
            <a:off x="348018" y="-1"/>
            <a:ext cx="8795982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dirty="0"/>
              <a:t>Support all VPN-Client format</a:t>
            </a:r>
            <a:endParaRPr sz="4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95" name="Shape 495"/>
          <p:cNvSpPr/>
          <p:nvPr/>
        </p:nvSpPr>
        <p:spPr>
          <a:xfrm>
            <a:off x="163636" y="3050328"/>
            <a:ext cx="2466900" cy="1487554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</a:rPr>
              <a:t>Allows other local networked devices to connect to the same VPN connection.</a:t>
            </a:r>
            <a:endParaRPr sz="1600" b="1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164525" y="976574"/>
            <a:ext cx="2437200" cy="1863253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F243E"/>
              </a:buClr>
              <a:buSzPts val="1600"/>
            </a:pPr>
            <a:r>
              <a:rPr lang="en-US" altLang="zh-TW" sz="16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Set the necessary VPN parameter</a:t>
            </a:r>
            <a:endParaRPr sz="1600" b="1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lvl="0" indent="-342900">
              <a:buClr>
                <a:srgbClr val="FFFFFF"/>
              </a:buClr>
              <a:buSzPts val="1800"/>
              <a:buFont typeface="Wingdings" pitchFamily="2" charset="2"/>
              <a:buChar char="l"/>
            </a:pPr>
            <a:r>
              <a:rPr lang="zh-TW" altLang="zh-TW" sz="1600" b="1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QBelt </a:t>
            </a:r>
            <a:endParaRPr lang="en-US" altLang="zh-TW" sz="1600" b="1" dirty="0">
              <a:solidFill>
                <a:srgbClr val="FFFFFF"/>
              </a:solidFill>
              <a:ea typeface="Microsoft JhengHei"/>
              <a:cs typeface="Microsoft JhengHei"/>
              <a:sym typeface="Microsoft JhengHei"/>
            </a:endParaRPr>
          </a:p>
          <a:p>
            <a:pPr marL="457200" lvl="0" indent="-342900">
              <a:buClr>
                <a:srgbClr val="FFFFFF"/>
              </a:buClr>
              <a:buSzPts val="1800"/>
              <a:buFont typeface="Wingdings" pitchFamily="2" charset="2"/>
              <a:buChar char="l"/>
            </a:pPr>
            <a:r>
              <a:rPr lang="zh-TW" sz="16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PPTP </a:t>
            </a:r>
            <a:endParaRPr sz="1600" b="1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Wingdings" pitchFamily="2" charset="2"/>
              <a:buChar char="l"/>
            </a:pPr>
            <a:r>
              <a:rPr lang="zh-TW" sz="16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L2TP </a:t>
            </a:r>
            <a:endParaRPr sz="1600" b="1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Wingdings" pitchFamily="2" charset="2"/>
              <a:buChar char="l"/>
            </a:pPr>
            <a:r>
              <a:rPr lang="zh-TW" sz="16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OpenVPN</a:t>
            </a:r>
            <a:endParaRPr sz="1600" b="1" i="0" u="none" strike="noStrike" cap="none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386" name="Picture 2" descr="https://lh4.googleusercontent.com/VB4Lc3zleBr3Ej6EFGO3za_OmQY6w9XboozsAePaouVPDoY5bPBzEkntZeVhgRRGgzVbqF-VKu3tGNe8YxQ9IUoMciSwbm3Oo7wMmO1j84Lxmz65JPfqhyAoJMOnEtVBJl1x26tLjVpx1IQNa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8074" y="966502"/>
            <a:ext cx="6328423" cy="35775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title"/>
          </p:nvPr>
        </p:nvSpPr>
        <p:spPr>
          <a:xfrm>
            <a:off x="81888" y="-1"/>
            <a:ext cx="9062112" cy="750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000" dirty="0">
                <a:latin typeface="+mj-lt"/>
                <a:ea typeface="Microsoft JhengHei"/>
                <a:cs typeface="Microsoft JhengHei"/>
                <a:sym typeface="Microsoft JhengHei"/>
              </a:rPr>
              <a:t>Use QWA-</a:t>
            </a:r>
            <a:r>
              <a:rPr lang="zh-TW" sz="3000" dirty="0">
                <a:latin typeface="+mj-lt"/>
                <a:ea typeface="Microsoft JhengHei"/>
                <a:cs typeface="Microsoft JhengHei"/>
                <a:sym typeface="Microsoft JhengHei"/>
              </a:rPr>
              <a:t>AC2600</a:t>
            </a:r>
            <a:r>
              <a:rPr lang="en-US" altLang="zh-TW" sz="3000" dirty="0">
                <a:latin typeface="+mj-lt"/>
                <a:ea typeface="Microsoft JhengHei"/>
                <a:cs typeface="Microsoft JhengHei"/>
                <a:sym typeface="Microsoft JhengHei"/>
              </a:rPr>
              <a:t> to share VPN wirelessly</a:t>
            </a:r>
            <a:endParaRPr sz="3000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02" name="Shape 50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10" y="914974"/>
            <a:ext cx="5924553" cy="3289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Shape 505" descr="C:\Users\user\Desktop\0110\1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9326" y="947853"/>
            <a:ext cx="1061625" cy="7602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9" name="Shape 509"/>
          <p:cNvCxnSpPr/>
          <p:nvPr/>
        </p:nvCxnSpPr>
        <p:spPr>
          <a:xfrm flipV="1">
            <a:off x="5987332" y="2401294"/>
            <a:ext cx="596348" cy="477078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ysDot"/>
            <a:round/>
            <a:headEnd type="none" w="med" len="med"/>
            <a:tailEnd type="triangle" w="med" len="med"/>
          </a:ln>
        </p:spPr>
      </p:cxnSp>
      <p:cxnSp>
        <p:nvCxnSpPr>
          <p:cNvPr id="511" name="Shape 511"/>
          <p:cNvCxnSpPr/>
          <p:nvPr/>
        </p:nvCxnSpPr>
        <p:spPr>
          <a:xfrm>
            <a:off x="5955527" y="2981739"/>
            <a:ext cx="763325" cy="516835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ysDot"/>
            <a:round/>
            <a:headEnd type="none" w="med" len="med"/>
            <a:tailEnd type="triangle" w="med" len="med"/>
          </a:ln>
        </p:spPr>
      </p:cxnSp>
      <p:pic>
        <p:nvPicPr>
          <p:cNvPr id="516" name="Shape 516"/>
          <p:cNvPicPr preferRelativeResize="0"/>
          <p:nvPr/>
        </p:nvPicPr>
        <p:blipFill rotWithShape="1">
          <a:blip r:embed="rId5">
            <a:alphaModFix/>
          </a:blip>
          <a:srcRect l="29771" r="29142" b="12556"/>
          <a:stretch/>
        </p:blipFill>
        <p:spPr>
          <a:xfrm>
            <a:off x="8272501" y="2039177"/>
            <a:ext cx="517317" cy="6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Shape 5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0039" y="3467700"/>
            <a:ext cx="777900" cy="34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Shape 518"/>
          <p:cNvPicPr preferRelativeResize="0"/>
          <p:nvPr/>
        </p:nvPicPr>
        <p:blipFill rotWithShape="1">
          <a:blip r:embed="rId7">
            <a:alphaModFix/>
          </a:blip>
          <a:srcRect t="3085" b="16152"/>
          <a:stretch/>
        </p:blipFill>
        <p:spPr>
          <a:xfrm>
            <a:off x="7970031" y="3814773"/>
            <a:ext cx="825026" cy="375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Shape 5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50089" y="3082210"/>
            <a:ext cx="864925" cy="3454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群組 22"/>
          <p:cNvGrpSpPr/>
          <p:nvPr/>
        </p:nvGrpSpPr>
        <p:grpSpPr>
          <a:xfrm>
            <a:off x="5080884" y="1834901"/>
            <a:ext cx="1033669" cy="672307"/>
            <a:chOff x="3617844" y="4291854"/>
            <a:chExt cx="1033669" cy="672307"/>
          </a:xfrm>
        </p:grpSpPr>
        <p:pic>
          <p:nvPicPr>
            <p:cNvPr id="20" name="Shape 337" descr="wirless.png"/>
            <p:cNvPicPr preferRelativeResize="0"/>
            <p:nvPr/>
          </p:nvPicPr>
          <p:blipFill rotWithShape="1">
            <a:blip r:embed="rId9">
              <a:alphaModFix/>
            </a:blip>
            <a:srcRect l="14725" t="6916" r="34234" b="48447"/>
            <a:stretch/>
          </p:blipFill>
          <p:spPr>
            <a:xfrm rot="2700000">
              <a:off x="4106043" y="4366981"/>
              <a:ext cx="483633" cy="3333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字方塊 21"/>
            <p:cNvSpPr txBox="1"/>
            <p:nvPr/>
          </p:nvSpPr>
          <p:spPr>
            <a:xfrm>
              <a:off x="3617844" y="4564051"/>
              <a:ext cx="1033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solidFill>
                    <a:srgbClr val="0070C0"/>
                  </a:solidFill>
                </a:rPr>
                <a:t>2.4G</a:t>
              </a:r>
              <a:endParaRPr lang="zh-TW" alt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5080884" y="2566421"/>
            <a:ext cx="1033669" cy="600745"/>
            <a:chOff x="3617844" y="4363416"/>
            <a:chExt cx="1033669" cy="600745"/>
          </a:xfrm>
        </p:grpSpPr>
        <p:pic>
          <p:nvPicPr>
            <p:cNvPr id="30" name="Shape 337" descr="wirless.png"/>
            <p:cNvPicPr preferRelativeResize="0"/>
            <p:nvPr/>
          </p:nvPicPr>
          <p:blipFill rotWithShape="1">
            <a:blip r:embed="rId9">
              <a:alphaModFix/>
            </a:blip>
            <a:srcRect l="14725" t="6916" r="34234" b="48447"/>
            <a:stretch/>
          </p:blipFill>
          <p:spPr>
            <a:xfrm rot="2700000">
              <a:off x="3931113" y="4438543"/>
              <a:ext cx="483633" cy="3333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文字方塊 30"/>
            <p:cNvSpPr txBox="1"/>
            <p:nvPr/>
          </p:nvSpPr>
          <p:spPr>
            <a:xfrm>
              <a:off x="3617844" y="4564051"/>
              <a:ext cx="1033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solidFill>
                    <a:srgbClr val="0070C0"/>
                  </a:solidFill>
                </a:rPr>
                <a:t>5G</a:t>
              </a:r>
              <a:endParaRPr lang="zh-TW" altLang="en-US" sz="20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5" name="圖片 34" descr="atv_pt_remote_pf_combo-screen_copy_1_1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7744" y="3188473"/>
            <a:ext cx="1081377" cy="1081377"/>
          </a:xfrm>
          <a:prstGeom prst="rect">
            <a:avLst/>
          </a:prstGeom>
        </p:spPr>
      </p:pic>
      <p:pic>
        <p:nvPicPr>
          <p:cNvPr id="37" name="Picture 6" descr="cross-platform.png"/>
          <p:cNvPicPr>
            <a:picLocks noChangeAspect="1"/>
          </p:cNvPicPr>
          <p:nvPr/>
        </p:nvPicPr>
        <p:blipFill>
          <a:blip r:embed="rId11"/>
          <a:srcRect b="20726"/>
          <a:stretch>
            <a:fillRect/>
          </a:stretch>
        </p:blipFill>
        <p:spPr>
          <a:xfrm>
            <a:off x="6611229" y="1906702"/>
            <a:ext cx="1601831" cy="8380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" name="Shape 507"/>
          <p:cNvCxnSpPr/>
          <p:nvPr/>
        </p:nvCxnSpPr>
        <p:spPr>
          <a:xfrm flipV="1">
            <a:off x="5987332" y="1232558"/>
            <a:ext cx="902725" cy="723463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ysDot"/>
            <a:round/>
            <a:headEnd type="none" w="med" len="med"/>
            <a:tailEnd type="triangle" w="med" len="med"/>
          </a:ln>
        </p:spPr>
      </p:cxnSp>
      <p:pic>
        <p:nvPicPr>
          <p:cNvPr id="39" name="圖片 38" descr="wifi_678x45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3603" y="2982735"/>
            <a:ext cx="594364" cy="443582"/>
          </a:xfrm>
          <a:prstGeom prst="rect">
            <a:avLst/>
          </a:prstGeom>
        </p:spPr>
      </p:pic>
      <p:pic>
        <p:nvPicPr>
          <p:cNvPr id="44" name="圖片 43" descr="237176631.jpg"/>
          <p:cNvPicPr>
            <a:picLocks noChangeAspect="1"/>
          </p:cNvPicPr>
          <p:nvPr/>
        </p:nvPicPr>
        <p:blipFill>
          <a:blip r:embed="rId13"/>
          <a:srcRect l="21222" r="21621"/>
          <a:stretch>
            <a:fillRect/>
          </a:stretch>
        </p:blipFill>
        <p:spPr>
          <a:xfrm>
            <a:off x="8163767" y="1133855"/>
            <a:ext cx="355920" cy="622705"/>
          </a:xfrm>
          <a:prstGeom prst="rect">
            <a:avLst/>
          </a:prstGeom>
        </p:spPr>
      </p:pic>
      <p:pic>
        <p:nvPicPr>
          <p:cNvPr id="45" name="圖片 44" descr="google-home-white-slate-smart-speaker-and-o7anil.jpg"/>
          <p:cNvPicPr>
            <a:picLocks noChangeAspect="1"/>
          </p:cNvPicPr>
          <p:nvPr/>
        </p:nvPicPr>
        <p:blipFill>
          <a:blip r:embed="rId14"/>
          <a:srcRect l="19329" t="5576" r="19929" b="4605"/>
          <a:stretch>
            <a:fillRect/>
          </a:stretch>
        </p:blipFill>
        <p:spPr>
          <a:xfrm>
            <a:off x="8573415" y="1142585"/>
            <a:ext cx="409652" cy="605748"/>
          </a:xfrm>
          <a:prstGeom prst="rect">
            <a:avLst/>
          </a:prstGeom>
        </p:spPr>
      </p:pic>
      <p:pic>
        <p:nvPicPr>
          <p:cNvPr id="25" name="Shape 50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07327" y="3027855"/>
            <a:ext cx="2381632" cy="14898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 descr="QWA-AC2600_Front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20284" y="2832571"/>
            <a:ext cx="2514908" cy="15720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8" name="文字方塊 27"/>
          <p:cNvSpPr txBox="1"/>
          <p:nvPr/>
        </p:nvSpPr>
        <p:spPr>
          <a:xfrm>
            <a:off x="3196744" y="4330598"/>
            <a:ext cx="2216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+mj-lt"/>
                <a:ea typeface="微軟正黑體" pitchFamily="34" charset="-120"/>
              </a:rPr>
              <a:t>QWA-AC2600</a:t>
            </a:r>
            <a:endParaRPr lang="zh-TW" altLang="en-US" sz="1200" b="1" dirty="0"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0517_16比9_AC2600_母片_(ZH+EN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圖片 5" descr="QWA-AC2600_Fro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97" y="2611139"/>
            <a:ext cx="3817015" cy="23860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24" name="Shape 524"/>
          <p:cNvSpPr txBox="1">
            <a:spLocks noGrp="1"/>
          </p:cNvSpPr>
          <p:nvPr>
            <p:ph type="title"/>
          </p:nvPr>
        </p:nvSpPr>
        <p:spPr>
          <a:xfrm>
            <a:off x="0" y="880281"/>
            <a:ext cx="9144000" cy="1985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QWA-</a:t>
            </a:r>
            <a:r>
              <a:rPr lang="zh-TW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AC2600</a:t>
            </a:r>
            <a: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 </a:t>
            </a:r>
            <a:b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</a:br>
            <a: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share the </a:t>
            </a:r>
            <a:r>
              <a:rPr lang="zh-TW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VPN</a:t>
            </a:r>
            <a: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 wirelessly </a:t>
            </a:r>
            <a:endParaRPr lang="zh-TW" altLang="zh-TW" dirty="0">
              <a:solidFill>
                <a:srgbClr val="002060"/>
              </a:solidFill>
              <a:ea typeface="Microsoft JhengHei"/>
              <a:cs typeface="Microsoft JhengHei"/>
              <a:sym typeface="Microsoft JhengHei"/>
            </a:endParaRPr>
          </a:p>
          <a:p>
            <a:r>
              <a:rPr lang="zh-TW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- </a:t>
            </a:r>
            <a: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Live Demo</a:t>
            </a:r>
            <a:endParaRPr lang="zh-TW" altLang="zh-TW" dirty="0">
              <a:solidFill>
                <a:srgbClr val="002060"/>
              </a:solidFill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" name="圖片 2" descr="對話框-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8908" flipH="1">
            <a:off x="6902059" y="2115113"/>
            <a:ext cx="1442247" cy="129278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989206" y="2395313"/>
            <a:ext cx="12522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 Unicode MS" pitchFamily="34" charset="-120"/>
              </a:rPr>
              <a:t>Demo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767384" y="4586631"/>
            <a:ext cx="1767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+mj-lt"/>
                <a:ea typeface="微軟正黑體" pitchFamily="34" charset="-120"/>
              </a:rPr>
              <a:t>QWA-AC2600</a:t>
            </a:r>
            <a:endParaRPr lang="zh-TW" altLang="en-US" sz="1200" b="1" dirty="0"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>
            <a:spLocks noGrp="1"/>
          </p:cNvSpPr>
          <p:nvPr>
            <p:ph type="title"/>
          </p:nvPr>
        </p:nvSpPr>
        <p:spPr>
          <a:xfrm>
            <a:off x="81886" y="-1"/>
            <a:ext cx="9062113" cy="750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dirty="0">
                <a:ea typeface="Microsoft JhengHei"/>
                <a:cs typeface="Microsoft JhengHei"/>
                <a:sym typeface="Microsoft JhengHei"/>
              </a:rPr>
              <a:t>Set </a:t>
            </a:r>
            <a:r>
              <a:rPr lang="zh-TW" sz="2400" dirty="0">
                <a:ea typeface="Microsoft JhengHei"/>
                <a:cs typeface="Microsoft JhengHei"/>
                <a:sym typeface="Microsoft JhengHei"/>
              </a:rPr>
              <a:t>VPN</a:t>
            </a:r>
            <a:r>
              <a:rPr lang="en-US" altLang="zh-TW" sz="2400" dirty="0">
                <a:ea typeface="Microsoft JhengHei"/>
                <a:cs typeface="Microsoft JhengHei"/>
                <a:sym typeface="Microsoft JhengHei"/>
              </a:rPr>
              <a:t> as NAS default gateway with failover support</a:t>
            </a:r>
            <a:endParaRPr sz="2400" dirty="0"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30" name="Shape 53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497749" y="967795"/>
            <a:ext cx="6433792" cy="3617242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Shape 531"/>
          <p:cNvSpPr/>
          <p:nvPr/>
        </p:nvSpPr>
        <p:spPr>
          <a:xfrm>
            <a:off x="174504" y="1376747"/>
            <a:ext cx="2128946" cy="7008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buClr>
                <a:srgbClr val="0F243E"/>
              </a:buClr>
              <a:buSzPts val="1600"/>
              <a:buFont typeface="Arial"/>
              <a:buNone/>
            </a:pPr>
            <a:r>
              <a:rPr lang="zh-TW" altLang="zh-TW" sz="16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VPN</a:t>
            </a:r>
            <a:r>
              <a:rPr lang="en-US" altLang="zh-TW" sz="16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= </a:t>
            </a:r>
            <a:br>
              <a:rPr lang="en-US" altLang="zh-TW" sz="16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6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en-US" altLang="zh-TW" sz="16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gateway</a:t>
            </a:r>
            <a:endParaRPr lang="en-US" altLang="zh-TW" sz="1600" b="1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32" name="Shape 532"/>
          <p:cNvSpPr/>
          <p:nvPr/>
        </p:nvSpPr>
        <p:spPr>
          <a:xfrm>
            <a:off x="181484" y="2225960"/>
            <a:ext cx="2156867" cy="1022208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F243E"/>
              </a:buClr>
              <a:buSzPts val="1600"/>
            </a:pPr>
            <a:r>
              <a:rPr lang="en-US" altLang="zh-TW" sz="16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Set the secondary </a:t>
            </a:r>
            <a:r>
              <a:rPr lang="zh-TW" altLang="zh-TW" sz="16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VPN</a:t>
            </a:r>
            <a:r>
              <a:rPr lang="en-US" altLang="zh-TW" sz="16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as redundant </a:t>
            </a:r>
            <a:r>
              <a:rPr lang="en-US" altLang="zh-TW" sz="16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one</a:t>
            </a:r>
            <a:endParaRPr lang="zh-TW" altLang="zh-TW" sz="1600" b="1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Shape 537"/>
          <p:cNvGrpSpPr/>
          <p:nvPr/>
        </p:nvGrpSpPr>
        <p:grpSpPr>
          <a:xfrm>
            <a:off x="3354608" y="1180476"/>
            <a:ext cx="2376264" cy="913640"/>
            <a:chOff x="3347864" y="1059582"/>
            <a:chExt cx="2376264" cy="913640"/>
          </a:xfrm>
        </p:grpSpPr>
        <p:sp>
          <p:nvSpPr>
            <p:cNvPr id="538" name="Shape 538"/>
            <p:cNvSpPr/>
            <p:nvPr/>
          </p:nvSpPr>
          <p:spPr>
            <a:xfrm>
              <a:off x="3347864" y="1059582"/>
              <a:ext cx="2376264" cy="720080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Shape 539"/>
            <p:cNvSpPr/>
            <p:nvPr/>
          </p:nvSpPr>
          <p:spPr>
            <a:xfrm rot="10800000">
              <a:off x="4340202" y="1635646"/>
              <a:ext cx="391588" cy="337576"/>
            </a:xfrm>
            <a:prstGeom prst="triangle">
              <a:avLst>
                <a:gd name="adj" fmla="val 50000"/>
              </a:avLst>
            </a:pr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40" name="Shape 540" descr="p38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979713" y="2555157"/>
            <a:ext cx="1260000" cy="2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170596" y="0"/>
            <a:ext cx="8973403" cy="750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3000" dirty="0"/>
              <a:t>A way to securely backup between 2 NAS</a:t>
            </a:r>
            <a:endParaRPr sz="3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44" name="Shape 5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6815" y="1748339"/>
            <a:ext cx="668830" cy="6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Shape 546"/>
          <p:cNvSpPr txBox="1"/>
          <p:nvPr/>
        </p:nvSpPr>
        <p:spPr>
          <a:xfrm>
            <a:off x="3390612" y="1140082"/>
            <a:ext cx="2304256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96D7"/>
              </a:buClr>
              <a:buSzPts val="1800"/>
              <a:buFont typeface="Roboto"/>
              <a:buNone/>
            </a:pPr>
            <a:r>
              <a:rPr lang="zh-TW" sz="2500" b="1" i="0" u="none" strike="noStrike" cap="none" dirty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QBelt VPN </a:t>
            </a:r>
            <a:endParaRPr sz="2500" b="1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7" name="Shape 547" descr="p38-0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59832" y="2411927"/>
            <a:ext cx="2880320" cy="50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Shape 548" descr="p38-0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40702" y="2195903"/>
            <a:ext cx="821462" cy="91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Shape 549" descr="p38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2280" y="2519125"/>
            <a:ext cx="1260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Shape 550" descr="P1.3-0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29178" y="3276023"/>
            <a:ext cx="3456384" cy="1095927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Shape 551"/>
          <p:cNvSpPr txBox="1"/>
          <p:nvPr/>
        </p:nvSpPr>
        <p:spPr>
          <a:xfrm>
            <a:off x="3318604" y="1478955"/>
            <a:ext cx="2448272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96D7"/>
              </a:buClr>
              <a:buSzPts val="1800"/>
              <a:buFont typeface="Roboto"/>
              <a:buNone/>
            </a:pPr>
            <a:r>
              <a:rPr lang="en-US" altLang="zh-TW" sz="1600" b="1" i="0" u="none" strike="noStrike" cap="none" dirty="0">
                <a:solidFill>
                  <a:srgbClr val="575757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Secures your data</a:t>
            </a:r>
            <a:endParaRPr sz="1600" b="1" i="0" u="none" strike="noStrike" cap="none" dirty="0">
              <a:solidFill>
                <a:srgbClr val="575757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" name="Shape 234" descr="C:\Users\user\Desktop\0110\17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8750" y="2026427"/>
            <a:ext cx="1685003" cy="130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234" descr="C:\Users\user\Desktop\0110\17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90239" y="2026427"/>
            <a:ext cx="1685003" cy="130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5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7567" y="1748339"/>
            <a:ext cx="668830" cy="668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>
            <a:spLocks noGrp="1"/>
          </p:cNvSpPr>
          <p:nvPr>
            <p:ph type="title"/>
          </p:nvPr>
        </p:nvSpPr>
        <p:spPr>
          <a:xfrm>
            <a:off x="81888" y="0"/>
            <a:ext cx="9062112" cy="750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3400" dirty="0"/>
              <a:t>Detailed connection log of VPN Client</a:t>
            </a:r>
            <a:endParaRPr sz="34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194" name="Picture 2" descr="https://lh5.googleusercontent.com/O0ijzK8WMjVr2fKcNKfmAxyn0YmUwlUxVtvasX9sGRF_oMmt7VctUNWNHYKQhkiXCBjsDVsoNDZOtcWyG0IW0zZEfeihuFGQ8WJXQdRXuo4gDZJgiDvb-ppMdj2whKpy9WJXljTozX9uJkzm_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6743" y="835819"/>
            <a:ext cx="6728480" cy="3804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dirty="0"/>
              <a:t>The general Internet style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9" name="Shape 1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7504" y="1060375"/>
            <a:ext cx="8784927" cy="360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 descr="tunnel-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8132" y="2581054"/>
            <a:ext cx="3562221" cy="65341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3857891" y="2016452"/>
            <a:ext cx="158756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altLang="zh-TW" sz="2400" b="1" dirty="0">
                <a:solidFill>
                  <a:srgbClr val="C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Internet</a:t>
            </a:r>
            <a:endParaRPr lang="zh-TW" sz="2400" b="1" dirty="0">
              <a:solidFill>
                <a:srgbClr val="C0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xfrm>
            <a:off x="348017" y="-1"/>
            <a:ext cx="8795983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dirty="0"/>
              <a:t>Cross the world with your NAS !</a:t>
            </a:r>
            <a:endParaRPr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63" name="Shape 56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31840" y="987711"/>
            <a:ext cx="5924550" cy="3289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Shape 5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0772" y="3702958"/>
            <a:ext cx="1418733" cy="88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Shape 5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8144" y="3846974"/>
            <a:ext cx="1691268" cy="6641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6" name="Shape 566"/>
          <p:cNvGrpSpPr/>
          <p:nvPr/>
        </p:nvGrpSpPr>
        <p:grpSpPr>
          <a:xfrm>
            <a:off x="4536916" y="3939902"/>
            <a:ext cx="1440160" cy="459789"/>
            <a:chOff x="3851920" y="3651870"/>
            <a:chExt cx="1440160" cy="459789"/>
          </a:xfrm>
        </p:grpSpPr>
        <p:pic>
          <p:nvPicPr>
            <p:cNvPr id="567" name="Shape 56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851920" y="3651870"/>
              <a:ext cx="1296144" cy="4597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8" name="Shape 568"/>
            <p:cNvSpPr txBox="1"/>
            <p:nvPr/>
          </p:nvSpPr>
          <p:spPr>
            <a:xfrm>
              <a:off x="4211960" y="3774966"/>
              <a:ext cx="1080120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50"/>
                <a:buFont typeface="Arial"/>
                <a:buNone/>
              </a:pPr>
              <a:r>
                <a:rPr lang="zh-TW" sz="105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VPN Tunnel</a:t>
              </a:r>
              <a:endParaRPr sz="10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9" name="Shape 569"/>
          <p:cNvGrpSpPr/>
          <p:nvPr/>
        </p:nvGrpSpPr>
        <p:grpSpPr>
          <a:xfrm>
            <a:off x="2016636" y="3939902"/>
            <a:ext cx="1440160" cy="459789"/>
            <a:chOff x="1331640" y="3651870"/>
            <a:chExt cx="1440160" cy="459789"/>
          </a:xfrm>
        </p:grpSpPr>
        <p:pic>
          <p:nvPicPr>
            <p:cNvPr id="570" name="Shape 57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1640" y="3651870"/>
              <a:ext cx="1296144" cy="4597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1" name="Shape 571"/>
            <p:cNvSpPr txBox="1"/>
            <p:nvPr/>
          </p:nvSpPr>
          <p:spPr>
            <a:xfrm>
              <a:off x="1691680" y="3774966"/>
              <a:ext cx="1080120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50"/>
                <a:buFont typeface="Arial"/>
                <a:buNone/>
              </a:pPr>
              <a:r>
                <a:rPr lang="zh-TW" sz="105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VPN Tunnel</a:t>
              </a:r>
              <a:endParaRPr sz="10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73" name="Shape 573" descr="對話框-0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40875" y="942975"/>
            <a:ext cx="4136810" cy="2911433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Shape 574"/>
          <p:cNvSpPr txBox="1"/>
          <p:nvPr/>
        </p:nvSpPr>
        <p:spPr>
          <a:xfrm>
            <a:off x="435768" y="1171255"/>
            <a:ext cx="2757487" cy="161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</a:rPr>
              <a:t>Integrated with the service provider – </a:t>
            </a:r>
            <a:r>
              <a:rPr lang="en-US" altLang="zh-TW" sz="1600" b="1" dirty="0" err="1">
                <a:solidFill>
                  <a:schemeClr val="bg1"/>
                </a:solidFill>
              </a:rPr>
              <a:t>VyprVPN</a:t>
            </a:r>
            <a:endParaRPr lang="en-US" altLang="zh-TW" sz="1600" b="1" dirty="0">
              <a:solidFill>
                <a:schemeClr val="bg1"/>
              </a:solidFill>
            </a:endParaRPr>
          </a:p>
          <a:p>
            <a:r>
              <a:rPr lang="en-US" altLang="zh-TW" sz="1600" b="1" dirty="0">
                <a:solidFill>
                  <a:schemeClr val="bg1"/>
                </a:solidFill>
              </a:rPr>
              <a:t>(It could help you if you don’t have VPN resources at the target location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)</a:t>
            </a:r>
            <a:endParaRPr sz="1600" i="0" u="none" strike="noStrike" cap="none" dirty="0">
              <a:solidFill>
                <a:srgbClr val="002060"/>
              </a:solidFill>
              <a:latin typeface="+mj-lt"/>
              <a:ea typeface="Arial Unicode MS" pitchFamily="34" charset="-120"/>
              <a:cs typeface="Microsoft JhengHei"/>
              <a:sym typeface="Microsoft JhengHei"/>
            </a:endParaRPr>
          </a:p>
        </p:txBody>
      </p:sp>
      <p:pic>
        <p:nvPicPr>
          <p:cNvPr id="15" name="Picture 6" descr="cross-platform.png"/>
          <p:cNvPicPr>
            <a:picLocks noChangeAspect="1"/>
          </p:cNvPicPr>
          <p:nvPr/>
        </p:nvPicPr>
        <p:blipFill>
          <a:blip r:embed="rId8"/>
          <a:srcRect b="20726"/>
          <a:stretch>
            <a:fillRect/>
          </a:stretch>
        </p:blipFill>
        <p:spPr>
          <a:xfrm>
            <a:off x="1" y="3340950"/>
            <a:ext cx="2185336" cy="1143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8"/>
          <p:cNvSpPr txBox="1">
            <a:spLocks/>
          </p:cNvSpPr>
          <p:nvPr/>
        </p:nvSpPr>
        <p:spPr>
          <a:xfrm>
            <a:off x="339999" y="1067963"/>
            <a:ext cx="5542240" cy="1926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4800"/>
              <a:defRPr/>
            </a:pPr>
            <a:r>
              <a:rPr lang="en-US" altLang="zh-TW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QVPN is </a:t>
            </a:r>
            <a:endParaRPr lang="en-US" altLang="zh-TW" sz="4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>
              <a:buClr>
                <a:schemeClr val="dk1"/>
              </a:buClr>
              <a:buSzPts val="4800"/>
              <a:defRPr/>
            </a:pPr>
            <a:r>
              <a:rPr lang="en-US" altLang="zh-TW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Your </a:t>
            </a:r>
            <a:r>
              <a:rPr lang="en-US" altLang="zh-TW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Best Choice</a:t>
            </a:r>
            <a:endParaRPr lang="zh-TW" alt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Shape 107"/>
          <p:cNvSpPr txBox="1">
            <a:spLocks noGrp="1"/>
          </p:cNvSpPr>
          <p:nvPr>
            <p:ph type="subTitle" idx="1"/>
          </p:nvPr>
        </p:nvSpPr>
        <p:spPr>
          <a:xfrm>
            <a:off x="339999" y="2895664"/>
            <a:ext cx="8334163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2800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"/>
                <a:cs typeface="Microsoft JhengHei"/>
                <a:sym typeface="Microsoft JhengHei"/>
              </a:rPr>
              <a:t>Thank you </a:t>
            </a:r>
            <a:r>
              <a:rPr lang="en-US" altLang="zh-TW" sz="2800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"/>
                <a:cs typeface="Microsoft JhengHei"/>
                <a:sym typeface="Microsoft JhengHei"/>
              </a:rPr>
              <a:t>!</a:t>
            </a:r>
            <a:endParaRPr lang="en-US" altLang="zh-TW" sz="2800" dirty="0"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39999" y="4783270"/>
            <a:ext cx="6380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 b="1" dirty="0" smtClean="0">
                <a:solidFill>
                  <a:schemeClr val="bg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Copyright © 2018 QNAP Systems, Inc. All rights reserved. QNAP® and other names of QNAP Pr </a:t>
            </a:r>
            <a:r>
              <a:rPr lang="en-US" altLang="zh-TW" sz="600" b="1" dirty="0" err="1" smtClean="0">
                <a:solidFill>
                  <a:schemeClr val="bg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oducts</a:t>
            </a:r>
            <a:r>
              <a:rPr lang="en-US" altLang="zh-TW" sz="600" b="1" dirty="0" smtClean="0">
                <a:solidFill>
                  <a:schemeClr val="bg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 are proprietary marks or registered trademarks of QNAP Systems, Inc. Other products and company names mentioned herein are trademarks of their respective holders.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dirty="0"/>
              <a:t>What is VPN?</a:t>
            </a:r>
            <a:endParaRPr sz="4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27" name="Shape 127"/>
          <p:cNvGrpSpPr/>
          <p:nvPr/>
        </p:nvGrpSpPr>
        <p:grpSpPr>
          <a:xfrm>
            <a:off x="799367" y="1091319"/>
            <a:ext cx="6537023" cy="1576729"/>
            <a:chOff x="1188287" y="1307343"/>
            <a:chExt cx="6537023" cy="1576729"/>
          </a:xfrm>
        </p:grpSpPr>
        <p:pic>
          <p:nvPicPr>
            <p:cNvPr id="128" name="Shape 128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1188287" y="1307343"/>
              <a:ext cx="6537023" cy="15767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Shape 129"/>
            <p:cNvSpPr txBox="1"/>
            <p:nvPr/>
          </p:nvSpPr>
          <p:spPr>
            <a:xfrm>
              <a:off x="4319637" y="2300597"/>
              <a:ext cx="1660551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>
                <a:buSzPts val="1200"/>
              </a:pPr>
              <a:r>
                <a:rPr lang="en-US" altLang="zh-TW" b="1" dirty="0"/>
                <a:t>UNENCRYPTED</a:t>
              </a:r>
              <a:endParaRPr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30" name="Shape 130"/>
          <p:cNvGrpSpPr/>
          <p:nvPr/>
        </p:nvGrpSpPr>
        <p:grpSpPr>
          <a:xfrm>
            <a:off x="771431" y="2956837"/>
            <a:ext cx="8127984" cy="1606089"/>
            <a:chOff x="612405" y="2956837"/>
            <a:chExt cx="8127984" cy="1606089"/>
          </a:xfrm>
        </p:grpSpPr>
        <p:pic>
          <p:nvPicPr>
            <p:cNvPr id="131" name="Shape 13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612405" y="2956837"/>
              <a:ext cx="8127984" cy="16060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Shape 132"/>
            <p:cNvSpPr txBox="1"/>
            <p:nvPr/>
          </p:nvSpPr>
          <p:spPr>
            <a:xfrm>
              <a:off x="2615400" y="3960815"/>
              <a:ext cx="144109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SzPts val="1200"/>
              </a:pPr>
              <a:r>
                <a:rPr lang="en-US" altLang="zh-TW" b="1" dirty="0"/>
                <a:t>ENCRYPTED</a:t>
              </a:r>
              <a:endParaRPr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3" name="Shape 133"/>
            <p:cNvSpPr txBox="1"/>
            <p:nvPr/>
          </p:nvSpPr>
          <p:spPr>
            <a:xfrm>
              <a:off x="5217645" y="3960815"/>
              <a:ext cx="145572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SzPts val="1200"/>
              </a:pPr>
              <a:r>
                <a:rPr lang="en-US" altLang="zh-TW" b="1" dirty="0"/>
                <a:t>ANONYMOUS</a:t>
              </a:r>
              <a:endParaRPr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81886" y="-1"/>
            <a:ext cx="9062113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3400" dirty="0"/>
              <a:t>When you connect through the VPN</a:t>
            </a:r>
            <a:endParaRPr sz="34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9" name="Shape 13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3729" y="1107926"/>
            <a:ext cx="8784927" cy="360748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x="3173104" y="2246704"/>
            <a:ext cx="290015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altLang="zh-TW" sz="2000" b="1" dirty="0">
                <a:solidFill>
                  <a:srgbClr val="C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Internet in </a:t>
            </a:r>
            <a:r>
              <a:rPr lang="en-US" altLang="zh-TW" sz="2000" b="1" dirty="0" smtClean="0">
                <a:solidFill>
                  <a:srgbClr val="C0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Tunnel</a:t>
            </a:r>
            <a:endParaRPr lang="en-US" altLang="zh-TW" sz="2000" b="1" dirty="0">
              <a:solidFill>
                <a:srgbClr val="C0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1" name="Shape 141" descr="tunnel-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2596" y="2787774"/>
            <a:ext cx="3553292" cy="653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6828452" y="1358129"/>
            <a:ext cx="1872208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66CC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6828452" y="3374353"/>
            <a:ext cx="1872208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4700713" y="1358129"/>
            <a:ext cx="1872208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66CC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4700713" y="3374353"/>
            <a:ext cx="1872208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2546598" y="1358129"/>
            <a:ext cx="1872208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66CC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2546598" y="3374353"/>
            <a:ext cx="1872208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410068" y="1358129"/>
            <a:ext cx="1872208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66CC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410068" y="3374353"/>
            <a:ext cx="1872208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dirty="0"/>
              <a:t>Who needs the VPN service</a:t>
            </a:r>
            <a:endParaRPr sz="4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5" name="Shape 155"/>
          <p:cNvSpPr txBox="1"/>
          <p:nvPr/>
        </p:nvSpPr>
        <p:spPr>
          <a:xfrm>
            <a:off x="702859" y="3480179"/>
            <a:ext cx="1579415" cy="68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1800" b="1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Business -</a:t>
            </a:r>
            <a:r>
              <a:rPr lang="en-US" altLang="zh-TW" sz="1800" b="1" dirty="0" smtClean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persons</a:t>
            </a:r>
            <a:endParaRPr sz="1800" b="1" i="0" u="none" strike="noStrike" cap="none" dirty="0">
              <a:solidFill>
                <a:srgbClr val="00000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4615890" y="3480179"/>
            <a:ext cx="2041657" cy="830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1800" b="1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Sensitive data</a:t>
            </a:r>
            <a:endParaRPr lang="en-US" altLang="zh-TW" sz="1200" b="1" dirty="0">
              <a:solidFill>
                <a:schemeClr val="lt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algn="ctr">
              <a:lnSpc>
                <a:spcPct val="150000"/>
              </a:lnSpc>
            </a:pPr>
            <a:r>
              <a:rPr lang="en-US" altLang="zh-TW" sz="1200" b="1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(Financial transaction</a:t>
            </a:r>
            <a:r>
              <a:rPr lang="en-US" altLang="zh-TW" sz="1200" b="1" dirty="0" smtClean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)</a:t>
            </a:r>
            <a:endParaRPr lang="en-US" altLang="zh-TW" sz="1200" b="1" dirty="0">
              <a:solidFill>
                <a:schemeClr val="lt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2447200" y="3357677"/>
            <a:ext cx="2088600" cy="101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1800" b="1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Multi-National Corporations</a:t>
            </a:r>
            <a:br>
              <a:rPr lang="en-US" altLang="zh-TW" sz="1800" b="1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200" b="1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(File exchange, Backup</a:t>
            </a:r>
            <a:r>
              <a:rPr lang="en-US" altLang="zh-TW" sz="1200" b="1" dirty="0" smtClean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)</a:t>
            </a:r>
            <a:endParaRPr lang="en-US" altLang="zh-TW" sz="1200" b="1" dirty="0">
              <a:solidFill>
                <a:schemeClr val="lt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1488865"/>
            <a:ext cx="1460735" cy="173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6852" y="1502145"/>
            <a:ext cx="1739124" cy="176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1228" y="1286122"/>
            <a:ext cx="2002815" cy="194624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/>
        </p:nvSpPr>
        <p:spPr>
          <a:xfrm>
            <a:off x="6720248" y="3493827"/>
            <a:ext cx="2088600" cy="81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1800" b="1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Gamers</a:t>
            </a:r>
            <a:endParaRPr lang="en-US" altLang="zh-TW" sz="1200" b="1" dirty="0">
              <a:solidFill>
                <a:schemeClr val="lt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algn="ctr">
              <a:lnSpc>
                <a:spcPct val="150000"/>
              </a:lnSpc>
            </a:pPr>
            <a:r>
              <a:rPr lang="en-US" altLang="zh-TW" sz="1200" b="1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(Regional restrictions)</a:t>
            </a:r>
          </a:p>
          <a:p>
            <a:r>
              <a:rPr lang="en-US" altLang="zh-TW" sz="2400" dirty="0"/>
              <a:t/>
            </a:r>
            <a:br>
              <a:rPr lang="en-US" altLang="zh-TW" sz="2400" dirty="0"/>
            </a:br>
            <a:endParaRPr sz="22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6">
            <a:alphaModFix/>
          </a:blip>
          <a:srcRect l="29769" r="29145" b="12558"/>
          <a:stretch/>
        </p:blipFill>
        <p:spPr>
          <a:xfrm>
            <a:off x="6948264" y="1646161"/>
            <a:ext cx="576064" cy="735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48264" y="2510257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97387" y="1938316"/>
            <a:ext cx="938536" cy="352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98442" y="2335224"/>
            <a:ext cx="925239" cy="39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 rotWithShape="1">
          <a:blip r:embed="rId10">
            <a:alphaModFix/>
          </a:blip>
          <a:srcRect t="3084" b="16150"/>
          <a:stretch/>
        </p:blipFill>
        <p:spPr>
          <a:xfrm>
            <a:off x="7599819" y="2767272"/>
            <a:ext cx="907885" cy="39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596336" y="1543137"/>
            <a:ext cx="951791" cy="360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781008" y="1491630"/>
            <a:ext cx="5156377" cy="286075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348018" y="-1"/>
            <a:ext cx="8795981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400"/>
            </a:pPr>
            <a:r>
              <a:rPr lang="en-US" altLang="zh-TW" dirty="0"/>
              <a:t>VPN does make you feel secure</a:t>
            </a:r>
            <a:endParaRPr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399360" y="3476896"/>
            <a:ext cx="3978954" cy="4437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1800"/>
            </a:pPr>
            <a:r>
              <a:rPr lang="en-US" altLang="zh-TW" sz="1600" b="1" dirty="0">
                <a:solidFill>
                  <a:schemeClr val="bg1"/>
                </a:solidFill>
              </a:rPr>
              <a:t>Reduces business travel costs</a:t>
            </a:r>
          </a:p>
        </p:txBody>
      </p:sp>
      <p:sp>
        <p:nvSpPr>
          <p:cNvPr id="175" name="Shape 175"/>
          <p:cNvSpPr/>
          <p:nvPr/>
        </p:nvSpPr>
        <p:spPr>
          <a:xfrm>
            <a:off x="384729" y="2966280"/>
            <a:ext cx="3971638" cy="4437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1800"/>
            </a:pPr>
            <a:r>
              <a:rPr lang="en-US" altLang="zh-TW" sz="1600" b="1" dirty="0">
                <a:solidFill>
                  <a:schemeClr val="bg1"/>
                </a:solidFill>
              </a:rPr>
              <a:t>Privacy protection</a:t>
            </a:r>
          </a:p>
        </p:txBody>
      </p:sp>
      <p:sp>
        <p:nvSpPr>
          <p:cNvPr id="176" name="Shape 176"/>
          <p:cNvSpPr/>
          <p:nvPr/>
        </p:nvSpPr>
        <p:spPr>
          <a:xfrm>
            <a:off x="347638" y="870508"/>
            <a:ext cx="4030676" cy="1360628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</a:rPr>
              <a:t>Offers the flexibility for employees to take advantage of the company's Intranet over an existing Internet connection. (also between student and school)</a:t>
            </a:r>
            <a:endParaRPr lang="en-US" altLang="zh-TW" sz="1600" b="1" dirty="0">
              <a:solidFill>
                <a:schemeClr val="bg1"/>
              </a:solidFill>
              <a:sym typeface="Microsoft JhengHei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374597" y="2327928"/>
            <a:ext cx="3996402" cy="4983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800"/>
            </a:pPr>
            <a:r>
              <a:rPr lang="en-US" altLang="zh-TW" sz="1600" b="1" dirty="0">
                <a:solidFill>
                  <a:schemeClr val="bg1"/>
                </a:solidFill>
              </a:rPr>
              <a:t>Secure communication is easier</a:t>
            </a:r>
            <a:endParaRPr lang="en-US" altLang="zh-TW" sz="1600" b="1" dirty="0">
              <a:solidFill>
                <a:schemeClr val="bg1"/>
              </a:solidFill>
              <a:sym typeface="Microsoft JhengHei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421310" y="4024055"/>
            <a:ext cx="3899400" cy="4983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800"/>
            </a:pPr>
            <a:r>
              <a:rPr lang="en-US" altLang="zh-TW" sz="1600" b="1" dirty="0">
                <a:solidFill>
                  <a:schemeClr val="bg1"/>
                </a:solidFill>
              </a:rPr>
              <a:t>Access to geo-blocked contents </a:t>
            </a:r>
            <a:endParaRPr lang="en-US" altLang="zh-TW" sz="1600" b="1" dirty="0">
              <a:solidFill>
                <a:schemeClr val="bg1"/>
              </a:solidFill>
              <a:sym typeface="Microsoft JhengHe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QVPN Service</a:t>
            </a:r>
            <a:r>
              <a:rPr lang="en-US" altLang="en-US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en-US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</a:br>
            <a:r>
              <a:rPr lang="en-US" altLang="en-US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Set up</a:t>
            </a:r>
            <a:r>
              <a:rPr lang="zh-TW" altLang="en-US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your own VPN server</a:t>
            </a:r>
            <a:endParaRPr lang="zh-TW" altLang="en-US" dirty="0">
              <a:solidFill>
                <a:srgbClr val="002060"/>
              </a:solidFill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" name="圖片 5" descr="QVPN_2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174" y="3180524"/>
            <a:ext cx="978010" cy="97801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0105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1806</TotalTime>
  <Words>1006</Words>
  <Application>Microsoft Office PowerPoint</Application>
  <PresentationFormat>如螢幕大小 (16:9)</PresentationFormat>
  <Paragraphs>176</Paragraphs>
  <Slides>41</Slides>
  <Notes>39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2" baseType="lpstr">
      <vt:lpstr>0105</vt:lpstr>
      <vt:lpstr>投影片 1</vt:lpstr>
      <vt:lpstr>QVPN Virtual Private Network</vt:lpstr>
      <vt:lpstr>What is VPN? (Virtual Private Network)</vt:lpstr>
      <vt:lpstr>The general Internet style</vt:lpstr>
      <vt:lpstr>What is VPN?</vt:lpstr>
      <vt:lpstr>When you connect through the VPN</vt:lpstr>
      <vt:lpstr>Who needs the VPN service</vt:lpstr>
      <vt:lpstr>VPN does make you feel secure</vt:lpstr>
      <vt:lpstr>QVPN Service Set up your own VPN server</vt:lpstr>
      <vt:lpstr>New: QVPN topology map</vt:lpstr>
      <vt:lpstr>QNAP's new proprietary VPN protocol - QBelt</vt:lpstr>
      <vt:lpstr>Select the suitable DNS service</vt:lpstr>
      <vt:lpstr>VPN + File Station for secure mount</vt:lpstr>
      <vt:lpstr>File Station remote mount via VPN</vt:lpstr>
      <vt:lpstr>File Station remote mount via VPN</vt:lpstr>
      <vt:lpstr>VPN + File Station  remote mount – live demo</vt:lpstr>
      <vt:lpstr>The most common problems when you set up a VPN server</vt:lpstr>
      <vt:lpstr>The most common problems</vt:lpstr>
      <vt:lpstr>QNAP NAS helps you  set up the VPN easily</vt:lpstr>
      <vt:lpstr>Manually setup the router</vt:lpstr>
      <vt:lpstr>UPnP auto enables VPN port forwarding</vt:lpstr>
      <vt:lpstr>The best tool when IP is dynamic</vt:lpstr>
      <vt:lpstr>How to set  up client devices  to connect to NAS via VPN</vt:lpstr>
      <vt:lpstr>Use Windows to connect to VPN</vt:lpstr>
      <vt:lpstr>New Windows utility will soon be available</vt:lpstr>
      <vt:lpstr>Use macOS to connect to VPN</vt:lpstr>
      <vt:lpstr>New macOS utility will soon be available</vt:lpstr>
      <vt:lpstr> Use Android to connect to VPN</vt:lpstr>
      <vt:lpstr>New Android app will soon be available</vt:lpstr>
      <vt:lpstr>Use iOS to connect to VPN</vt:lpstr>
      <vt:lpstr>New iOS app will soon be available</vt:lpstr>
      <vt:lpstr>Let your NAS connect to remote NAS/VPN server via the VPN Client function</vt:lpstr>
      <vt:lpstr>Your NAS can reach almost everywhere</vt:lpstr>
      <vt:lpstr>Support all VPN-Client format</vt:lpstr>
      <vt:lpstr>Use QWA-AC2600 to share VPN wirelessly</vt:lpstr>
      <vt:lpstr>QWA-AC2600  share the VPN wirelessly  - Live Demo</vt:lpstr>
      <vt:lpstr>Set VPN as NAS default gateway with failover support</vt:lpstr>
      <vt:lpstr>A way to securely backup between 2 NAS</vt:lpstr>
      <vt:lpstr>Detailed connection log of VPN Client</vt:lpstr>
      <vt:lpstr>Cross the world with your NAS !</vt:lpstr>
      <vt:lpstr>投影片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 虛擬私有網路(VPN)</dc:title>
  <dc:creator>FannieChen</dc:creator>
  <cp:lastModifiedBy>ChrisTest</cp:lastModifiedBy>
  <cp:revision>89</cp:revision>
  <dcterms:modified xsi:type="dcterms:W3CDTF">2018-05-17T06:42:03Z</dcterms:modified>
</cp:coreProperties>
</file>