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</p:sldMasterIdLst>
  <p:notesMasterIdLst>
    <p:notesMasterId r:id="rId43"/>
  </p:notesMasterIdLst>
  <p:sldIdLst>
    <p:sldId id="29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5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CC99"/>
    <a:srgbClr val="00FFCC"/>
    <a:srgbClr val="66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121" autoAdjust="0"/>
    <p:restoredTop sz="94660"/>
  </p:normalViewPr>
  <p:slideViewPr>
    <p:cSldViewPr snapToGrid="0">
      <p:cViewPr>
        <p:scale>
          <a:sx n="160" d="100"/>
          <a:sy n="160" d="100"/>
        </p:scale>
        <p:origin x="-294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on all your devices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18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Protect your Internet connection across mobile devices or desktop with QNAP apps. Our app &amp; utility offer a variety of easy-to-configure, automatic features, ensuring your connection remains encrypted at all times.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要設VPN passthrough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可搜尋出周遭的其他QNAP NAS, 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以此安全連線去連線周遭其他NAS (需各自的密碼), 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再以NAS為媒介建立第三組連線 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◆"/>
            </a:pPr>
            <a:r>
              <a:rPr lang="zh-TW" sz="11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以VPN安全連線使用其他APP</a:t>
            </a:r>
            <a:endParaRPr sz="11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Shape 5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data sent in a VPN network is encrypted since it travels through a public network to easily access the data. Once the data is encrypted, it is sent through the virtual tunnel.</a:t>
            </a: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517_16比9_封面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11708" y="985745"/>
            <a:ext cx="8520599" cy="145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defRPr sz="45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11700" y="2440673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>
  <p:cSld name="7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6" y="0"/>
            <a:ext cx="9144026" cy="51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-900608" y="3723878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subTitle" idx="1"/>
          </p:nvPr>
        </p:nvSpPr>
        <p:spPr>
          <a:xfrm>
            <a:off x="0" y="3867894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ody">
  <p:cSld name="2_Title and 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:\Users\Han Tsai\Desktop\TVS-x73e_直播\BG_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Verdana"/>
              <a:buNone/>
              <a:defRPr sz="2400" b="0" i="0" u="none" strike="noStrike" cap="none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>
  <p:cSld name="1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517_16比9_VPN_內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body" preserve="1">
  <p:cSld name="3_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517_16比9_QVPN_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48018" y="-1"/>
            <a:ext cx="8795982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userDrawn="1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517_16比9_VPN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title"/>
          </p:nvPr>
        </p:nvSpPr>
        <p:spPr>
          <a:xfrm>
            <a:off x="0" y="873457"/>
            <a:ext cx="9144000" cy="239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5000" b="1" i="0" u="none" strike="noStrike" cap="none">
                <a:solidFill>
                  <a:schemeClr val="tx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preserve="1" userDrawn="1">
  <p:cSld name="2_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517_16比9_QVPN_分頁母片_(ZH+EN)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title"/>
          </p:nvPr>
        </p:nvSpPr>
        <p:spPr>
          <a:xfrm>
            <a:off x="0" y="873457"/>
            <a:ext cx="9144000" cy="239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5000" b="1" i="0" u="none" strike="noStrike" cap="none">
                <a:solidFill>
                  <a:schemeClr val="tx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623401" y="3651870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" y="0"/>
            <a:ext cx="914403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3851920" y="3435846"/>
            <a:ext cx="5292080" cy="129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0" y="0"/>
            <a:ext cx="9144028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1043608" y="3651870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 descr="D:\工作進行中\20170911直播母版16比9\母片\2017_Think Big母版16比9_C內頁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" y="0"/>
            <a:ext cx="9144026" cy="51435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1043608" y="339502"/>
            <a:ext cx="8100392" cy="1080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4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0" r:id="rId3"/>
    <p:sldLayoutId id="2147483656" r:id="rId4"/>
    <p:sldLayoutId id="2147483671" r:id="rId5"/>
    <p:sldLayoutId id="2147483649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7" r:id="rId12"/>
    <p:sldLayoutId id="2147483658" r:id="rId13"/>
    <p:sldLayoutId id="2147483659" r:id="rId14"/>
    <p:sldLayoutId id="214748366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26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96.jpeg"/><Relationship Id="rId5" Type="http://schemas.openxmlformats.org/officeDocument/2006/relationships/image" Target="../media/image95.png"/><Relationship Id="rId15" Type="http://schemas.openxmlformats.org/officeDocument/2006/relationships/image" Target="../media/image100.jpeg"/><Relationship Id="rId10" Type="http://schemas.openxmlformats.org/officeDocument/2006/relationships/image" Target="../media/image62.png"/><Relationship Id="rId4" Type="http://schemas.openxmlformats.org/officeDocument/2006/relationships/image" Target="../media/image94.png"/><Relationship Id="rId9" Type="http://schemas.openxmlformats.org/officeDocument/2006/relationships/image" Target="../media/image28.png"/><Relationship Id="rId1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 descr="180517-ch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全新的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VP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狀態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總覽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281302" y="920338"/>
            <a:ext cx="6594272" cy="3794775"/>
            <a:chOff x="1281302" y="920338"/>
            <a:chExt cx="6594272" cy="3794775"/>
          </a:xfrm>
        </p:grpSpPr>
        <p:pic>
          <p:nvPicPr>
            <p:cNvPr id="189" name="Shape 189"/>
            <p:cNvPicPr preferRelativeResize="0"/>
            <p:nvPr/>
          </p:nvPicPr>
          <p:blipFill>
            <a:blip r:embed="rId3"/>
            <a:srcRect t="10022"/>
            <a:stretch>
              <a:fillRect/>
            </a:stretch>
          </p:blipFill>
          <p:spPr>
            <a:xfrm>
              <a:off x="1281302" y="1264722"/>
              <a:ext cx="6594272" cy="34503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圖片 6" descr="C_Users_Sam Lin_AppData_Local_Packages_Microsoft.SkypeApp_kzf8qxf38zg5c_LocalState_37aa5695-510d-48b6-b23f-a51445ef52e2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5469" y="920338"/>
              <a:ext cx="6585938" cy="3483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推出</a:t>
            </a:r>
            <a:r>
              <a:rPr lang="zh-TW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QNAP</a:t>
            </a:r>
            <a:r>
              <a:rPr lang="zh-TW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專屬VPN</a:t>
            </a:r>
            <a:r>
              <a:rPr lang="zh-TW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協定-</a:t>
            </a:r>
            <a:r>
              <a:rPr lang="zh-TW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</a:t>
            </a:r>
            <a:r>
              <a:rPr lang="zh-TW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Belt</a:t>
            </a:r>
            <a:endParaRPr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753264" y="1152561"/>
            <a:ext cx="1869261" cy="3506899"/>
            <a:chOff x="395863" y="1059582"/>
            <a:chExt cx="1869261" cy="3506899"/>
          </a:xfrm>
        </p:grpSpPr>
        <p:pic>
          <p:nvPicPr>
            <p:cNvPr id="198" name="Shape 198" descr="P2-3_紫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5863" y="1059582"/>
              <a:ext cx="1869261" cy="3506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Shape 199"/>
            <p:cNvSpPr txBox="1"/>
            <p:nvPr/>
          </p:nvSpPr>
          <p:spPr>
            <a:xfrm>
              <a:off x="467544" y="2859782"/>
              <a:ext cx="1680900" cy="14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F3F3"/>
                </a:buClr>
                <a:buSzPts val="16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安全的加密連線: </a:t>
              </a:r>
              <a:endParaRPr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3F3F3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 dirty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利用DTLS建立SSL連線,  底層採用AES-256 bit 加密</a:t>
              </a:r>
              <a:endParaRPr dirty="0"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00" name="Shape 20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1560" y="1419622"/>
              <a:ext cx="1438390" cy="1108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1" name="Shape 201"/>
          <p:cNvGrpSpPr/>
          <p:nvPr/>
        </p:nvGrpSpPr>
        <p:grpSpPr>
          <a:xfrm>
            <a:off x="4575575" y="1152562"/>
            <a:ext cx="1869261" cy="3514850"/>
            <a:chOff x="4716343" y="1059583"/>
            <a:chExt cx="1869261" cy="3514850"/>
          </a:xfrm>
        </p:grpSpPr>
        <p:pic>
          <p:nvPicPr>
            <p:cNvPr id="202" name="Shape 202" descr="P2-3_紫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16343" y="1059583"/>
              <a:ext cx="1869261" cy="351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Shape 203"/>
            <p:cNvSpPr txBox="1"/>
            <p:nvPr/>
          </p:nvSpPr>
          <p:spPr>
            <a:xfrm>
              <a:off x="5049588" y="2863770"/>
              <a:ext cx="1322612" cy="66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700"/>
                </a:spcAft>
                <a:buClr>
                  <a:srgbClr val="F3F3F3"/>
                </a:buClr>
                <a:buSzPts val="1600"/>
                <a:buFont typeface="Arial"/>
                <a:buNone/>
              </a:pPr>
              <a:r>
                <a:rPr lang="zh-TW" sz="1600" b="1" i="0" u="none" strike="noStrike" cap="none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各種裝置上的專屬連線工具</a:t>
              </a:r>
              <a:endParaRPr sz="1600" i="0" u="none" strike="noStrike" cap="none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04" name="Shape 204" descr="cross-platform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60032" y="1491630"/>
              <a:ext cx="1603401" cy="972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Shape 205"/>
          <p:cNvGrpSpPr/>
          <p:nvPr/>
        </p:nvGrpSpPr>
        <p:grpSpPr>
          <a:xfrm>
            <a:off x="6487126" y="1152561"/>
            <a:ext cx="1869261" cy="3530753"/>
            <a:chOff x="6948591" y="1059582"/>
            <a:chExt cx="1869261" cy="3530753"/>
          </a:xfrm>
        </p:grpSpPr>
        <p:pic>
          <p:nvPicPr>
            <p:cNvPr id="206" name="Shape 206" descr="P2-3_紫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48591" y="1059582"/>
              <a:ext cx="1869261" cy="35307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Shape 207"/>
            <p:cNvSpPr txBox="1"/>
            <p:nvPr/>
          </p:nvSpPr>
          <p:spPr>
            <a:xfrm>
              <a:off x="7392216" y="2863770"/>
              <a:ext cx="1212232" cy="7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7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600" b="1" i="0" u="none" strike="noStrike" cap="none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操作容易 , 快速上手</a:t>
              </a:r>
              <a:endParaRPr sz="1600" b="1" i="0" u="none" strike="noStrike" cap="none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08" name="Shape 20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164288" y="1707654"/>
              <a:ext cx="1482692" cy="974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Shape 209" descr="P10-1-10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64288" y="1347614"/>
              <a:ext cx="1313316" cy="7798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0" name="Shape 210"/>
          <p:cNvGrpSpPr/>
          <p:nvPr/>
        </p:nvGrpSpPr>
        <p:grpSpPr>
          <a:xfrm>
            <a:off x="2664817" y="1152561"/>
            <a:ext cx="1868466" cy="3506899"/>
            <a:chOff x="2555776" y="1059582"/>
            <a:chExt cx="1868466" cy="3506899"/>
          </a:xfrm>
        </p:grpSpPr>
        <p:pic>
          <p:nvPicPr>
            <p:cNvPr id="211" name="Shape 211" descr="P2-3_紫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57225" y="1059582"/>
              <a:ext cx="1867017" cy="3506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Shape 2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55776" y="1275817"/>
              <a:ext cx="1684186" cy="13517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Shape 213"/>
            <p:cNvSpPr txBox="1"/>
            <p:nvPr/>
          </p:nvSpPr>
          <p:spPr>
            <a:xfrm>
              <a:off x="2675076" y="2859782"/>
              <a:ext cx="1680900" cy="145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F3F3"/>
                </a:buClr>
                <a:buSzPts val="16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全新的VPN專屬協定: </a:t>
              </a:r>
              <a:endParaRPr sz="1600" b="1" i="0" u="none" strike="noStrike" cap="none" dirty="0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3F3F3"/>
                </a:buClr>
                <a:buSzPts val="1400"/>
                <a:buFont typeface="Arial"/>
                <a:buNone/>
              </a:pPr>
              <a:r>
                <a:rPr lang="zh-TW" sz="1400" b="1" i="0" u="none" strike="noStrike" cap="none" dirty="0">
                  <a:solidFill>
                    <a:srgbClr val="F3F3F3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減少既有的VPN特徵值, 降低被偵測的機會</a:t>
              </a:r>
              <a:endParaRPr sz="1400" b="1" i="0" u="none" strike="noStrike" cap="none" dirty="0">
                <a:solidFill>
                  <a:srgbClr val="F3F3F3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214" name="Shape 214" descr="P10-1-11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79913" y="2283718"/>
              <a:ext cx="463770" cy="5760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挑選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適合您的DNS服務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4683318" y="1023593"/>
            <a:ext cx="4198289" cy="390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538CD5"/>
              </a:buClr>
              <a:buSzPts val="1600"/>
            </a:pPr>
            <a:r>
              <a:rPr lang="zh-TW" sz="16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協助您挑選網路中可用的公用DNS</a:t>
            </a:r>
            <a:r>
              <a:rPr lang="zh-TW" sz="1600" b="1" dirty="0" smtClean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服務</a:t>
            </a:r>
            <a:endParaRPr lang="zh-TW" sz="16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3" name="Shape 223"/>
          <p:cNvSpPr/>
          <p:nvPr/>
        </p:nvSpPr>
        <p:spPr>
          <a:xfrm>
            <a:off x="241184" y="1023593"/>
            <a:ext cx="4179739" cy="390300"/>
          </a:xfrm>
          <a:prstGeom prst="roundRect">
            <a:avLst>
              <a:gd name="adj" fmla="val 16667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手動指定或直接套用NAS網路環境的DNS</a:t>
            </a:r>
            <a:endParaRPr sz="16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729" y="1584905"/>
            <a:ext cx="4269850" cy="270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4499" y="1583766"/>
            <a:ext cx="4238913" cy="2682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20" y="914400"/>
            <a:ext cx="1658316" cy="1525776"/>
          </a:xfrm>
          <a:prstGeom prst="rect">
            <a:avLst/>
          </a:prstGeom>
        </p:spPr>
      </p:pic>
      <p:pic>
        <p:nvPicPr>
          <p:cNvPr id="1026" name="Picture 2" descr="\\MARKETING\Marketing\MarketingMaterials\Misc\PPT美化\線上直播PPT\20180130_File Station_PPT直播\image\File station 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3692" y="2394020"/>
            <a:ext cx="662388" cy="662388"/>
          </a:xfrm>
          <a:prstGeom prst="rect">
            <a:avLst/>
          </a:prstGeom>
          <a:noFill/>
        </p:spPr>
      </p:pic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VP</a:t>
            </a:r>
            <a:r>
              <a:rPr lang="zh-TW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N</a:t>
            </a:r>
            <a:r>
              <a:rPr lang="zh-TW" altLang="en-US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搭配</a:t>
            </a:r>
            <a:r>
              <a:rPr lang="zh-TW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F</a:t>
            </a:r>
            <a:r>
              <a:rPr lang="zh-TW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ile Station, 掛載資料夾超安全</a:t>
            </a:r>
            <a:endParaRPr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4" name="Shape 234" descr="C:\Users\user\Desktop\0110\1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750" y="2582382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 descr="p38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9832" y="2970511"/>
            <a:ext cx="2880319" cy="50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p38-0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8896" y="2674974"/>
            <a:ext cx="821462" cy="9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 descr="p38-0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979713" y="3113741"/>
            <a:ext cx="108949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p38-0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2280" y="3077709"/>
            <a:ext cx="1260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 descr="P1.3-03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43808" y="3701532"/>
            <a:ext cx="3456385" cy="109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\\MARKETING\Marketing\MarketingMaterials\Misc\PPT美化\線上直播PPT\20180130_File Station_PPT直播\image\File station 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0561" y="2394020"/>
            <a:ext cx="662388" cy="662388"/>
          </a:xfrm>
          <a:prstGeom prst="rect">
            <a:avLst/>
          </a:prstGeom>
          <a:noFill/>
        </p:spPr>
      </p:pic>
      <p:pic>
        <p:nvPicPr>
          <p:cNvPr id="16" name="Shape 234" descr="C:\Users\user\Desktop\0110\17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0239" y="2582382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圖片 17" descr="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010" y="914400"/>
            <a:ext cx="1658316" cy="15257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如何掛載</a:t>
            </a:r>
            <a:r>
              <a:rPr lang="en-US" altLang="zh-TW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VPN</a:t>
            </a:r>
            <a:r>
              <a:rPr lang="zh-TW" alt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兩端</a:t>
            </a:r>
            <a:r>
              <a:rPr lang="en-US" altLang="zh-TW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NAS File Station</a:t>
            </a:r>
            <a:r>
              <a:rPr lang="zh-TW" alt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資料夾</a:t>
            </a:r>
            <a:endParaRPr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49" name="Shape 2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92695" y="1108740"/>
            <a:ext cx="6850137" cy="308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7115861" y="1583596"/>
            <a:ext cx="978567" cy="587109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2" descr="\\MARKETING\Marketing\MarketingMaterials\Misc\PPT美化\線上直播PPT\20180130_File Station_PPT直播\image\File station 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652" y="3538330"/>
            <a:ext cx="901604" cy="901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1608" y="1223517"/>
            <a:ext cx="576065" cy="577715"/>
          </a:xfrm>
          <a:prstGeom prst="rect">
            <a:avLst/>
          </a:prstGeom>
          <a:noFill/>
        </p:spPr>
      </p:pic>
      <p:sp>
        <p:nvSpPr>
          <p:cNvPr id="12" name="Shape 500"/>
          <p:cNvSpPr/>
          <p:nvPr/>
        </p:nvSpPr>
        <p:spPr>
          <a:xfrm rot="5400000">
            <a:off x="4274008" y="4207158"/>
            <a:ext cx="616959" cy="519713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C00000"/>
          </a:solidFill>
          <a:ln w="57150" cmpd="sng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2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0790" y="865053"/>
            <a:ext cx="2926080" cy="37482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252"/>
          <p:cNvSpPr txBox="1"/>
          <p:nvPr/>
        </p:nvSpPr>
        <p:spPr>
          <a:xfrm>
            <a:off x="913838" y="3391323"/>
            <a:ext cx="2791748" cy="878527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5" name="Shape 253"/>
          <p:cNvSpPr txBox="1"/>
          <p:nvPr/>
        </p:nvSpPr>
        <p:spPr>
          <a:xfrm>
            <a:off x="913838" y="2130950"/>
            <a:ext cx="2791748" cy="222636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213" y="908927"/>
            <a:ext cx="4056364" cy="35791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55"/>
          <p:cNvSpPr txBox="1"/>
          <p:nvPr/>
        </p:nvSpPr>
        <p:spPr>
          <a:xfrm>
            <a:off x="4291188" y="3679993"/>
            <a:ext cx="1409897" cy="566003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5496" y="1962989"/>
            <a:ext cx="576064" cy="577715"/>
          </a:xfrm>
          <a:prstGeom prst="rect">
            <a:avLst/>
          </a:prstGeom>
          <a:noFill/>
        </p:spPr>
      </p:pic>
      <p:pic>
        <p:nvPicPr>
          <p:cNvPr id="9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77029" y="3354466"/>
            <a:ext cx="576064" cy="577715"/>
          </a:xfrm>
          <a:prstGeom prst="rect">
            <a:avLst/>
          </a:prstGeom>
          <a:noFill/>
        </p:spPr>
      </p:pic>
      <p:sp>
        <p:nvSpPr>
          <p:cNvPr id="10" name="標題 9"/>
          <p:cNvSpPr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</p:spPr>
        <p:txBody>
          <a:bodyPr/>
          <a:lstStyle/>
          <a:p>
            <a:r>
              <a:rPr lang="zh-TW" alt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如何掛載</a:t>
            </a:r>
            <a:r>
              <a:rPr lang="en-US" altLang="zh-TW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VPN</a:t>
            </a:r>
            <a:r>
              <a:rPr lang="zh-TW" alt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兩端</a:t>
            </a:r>
            <a:r>
              <a:rPr lang="en-US" altLang="zh-TW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NAS File Station</a:t>
            </a:r>
            <a:r>
              <a:rPr lang="zh-TW" altLang="en-U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資料夾</a:t>
            </a:r>
            <a:endParaRPr lang="zh-TW" altLang="en-US" sz="3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Microsoft Jheng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VPN + File Station </a:t>
            </a:r>
            <a:endParaRPr lang="en-US" altLang="zh-TW" dirty="0" smtClean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  <a:p>
            <a:pPr marL="0" indent="0"/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遠端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掛載 - 操作</a:t>
            </a:r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示範</a:t>
            </a:r>
            <a:endParaRPr lang="en-US" altLang="zh-TW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 descr="對話框-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6747">
            <a:off x="2099103" y="3010857"/>
            <a:ext cx="1498665" cy="129278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234325" y="3309652"/>
            <a:ext cx="1252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Demo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建立</a:t>
            </a:r>
            <a:r>
              <a:rPr lang="en-US" altLang="zh-TW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VPN</a:t>
            </a:r>
            <a: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服務時</a:t>
            </a:r>
            <a:r>
              <a:rPr lang="en-US" altLang="zh-TW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/>
            </a:r>
            <a:br>
              <a:rPr lang="en-US" altLang="zh-TW" dirty="0" smtClean="0">
                <a:solidFill>
                  <a:srgbClr val="002060"/>
                </a:solidFill>
                <a:cs typeface="Microsoft JhengHei"/>
                <a:sym typeface="Microsoft JhengHei"/>
              </a:rPr>
            </a:br>
            <a: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最常遇到的問題</a:t>
            </a:r>
            <a:endParaRPr lang="zh-TW" altLang="en-US" dirty="0">
              <a:solidFill>
                <a:srgbClr val="002060"/>
              </a:solidFill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Shape 270"/>
          <p:cNvGrpSpPr/>
          <p:nvPr/>
        </p:nvGrpSpPr>
        <p:grpSpPr>
          <a:xfrm>
            <a:off x="523933" y="1131590"/>
            <a:ext cx="7431594" cy="1919625"/>
            <a:chOff x="307909" y="2524333"/>
            <a:chExt cx="7431594" cy="1919625"/>
          </a:xfrm>
        </p:grpSpPr>
        <p:grpSp>
          <p:nvGrpSpPr>
            <p:cNvPr id="271" name="Shape 271"/>
            <p:cNvGrpSpPr/>
            <p:nvPr/>
          </p:nvGrpSpPr>
          <p:grpSpPr>
            <a:xfrm>
              <a:off x="307909" y="2884373"/>
              <a:ext cx="3744358" cy="1008111"/>
              <a:chOff x="251578" y="3075806"/>
              <a:chExt cx="3744358" cy="1008111"/>
            </a:xfrm>
          </p:grpSpPr>
          <p:grpSp>
            <p:nvGrpSpPr>
              <p:cNvPr id="272" name="Shape 272"/>
              <p:cNvGrpSpPr/>
              <p:nvPr/>
            </p:nvGrpSpPr>
            <p:grpSpPr>
              <a:xfrm>
                <a:off x="251578" y="3075806"/>
                <a:ext cx="3744358" cy="1008111"/>
                <a:chOff x="5940210" y="1556191"/>
                <a:chExt cx="3744358" cy="1008111"/>
              </a:xfrm>
            </p:grpSpPr>
            <p:sp>
              <p:nvSpPr>
                <p:cNvPr id="273" name="Shape 273"/>
                <p:cNvSpPr/>
                <p:nvPr/>
              </p:nvSpPr>
              <p:spPr>
                <a:xfrm>
                  <a:off x="6300192" y="1775671"/>
                  <a:ext cx="3384376" cy="788631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 cap="flat" cmpd="sng">
                  <a:solidFill>
                    <a:srgbClr val="F4FF8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74" name="Shape 274"/>
                <p:cNvGrpSpPr/>
                <p:nvPr/>
              </p:nvGrpSpPr>
              <p:grpSpPr>
                <a:xfrm>
                  <a:off x="5940210" y="1556191"/>
                  <a:ext cx="509430" cy="365472"/>
                  <a:chOff x="-1645897" y="1276709"/>
                  <a:chExt cx="509430" cy="365472"/>
                </a:xfrm>
              </p:grpSpPr>
              <p:sp>
                <p:nvSpPr>
                  <p:cNvPr id="275" name="Shape 275"/>
                  <p:cNvSpPr/>
                  <p:nvPr/>
                </p:nvSpPr>
                <p:spPr>
                  <a:xfrm>
                    <a:off x="-1501939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Shape 276"/>
                  <p:cNvSpPr txBox="1"/>
                  <p:nvPr/>
                </p:nvSpPr>
                <p:spPr>
                  <a:xfrm>
                    <a:off x="-1645897" y="1279441"/>
                    <a:ext cx="360000" cy="3600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ts val="2400"/>
                      <a:buFont typeface="Arial"/>
                      <a:buNone/>
                    </a:pPr>
                    <a:r>
                      <a:rPr lang="zh-TW" sz="2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?</a:t>
                    </a:r>
                    <a:endParaRPr sz="2400" b="1" i="0" u="none" strike="noStrike" cap="none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77" name="Shape 277"/>
              <p:cNvSpPr txBox="1"/>
              <p:nvPr/>
            </p:nvSpPr>
            <p:spPr>
              <a:xfrm>
                <a:off x="683568" y="3363838"/>
                <a:ext cx="280831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</a:pPr>
                <a:r>
                  <a:rPr lang="zh-TW" sz="2000" b="1" i="0" u="none" strike="noStrike" cap="none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路由器沒設定, 不知該連到哪一台裝置?</a:t>
                </a:r>
                <a:endParaRPr sz="20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pic>
          <p:nvPicPr>
            <p:cNvPr id="278" name="Shape 27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693076" y="2524333"/>
              <a:ext cx="4046427" cy="1919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9" name="Shape 279"/>
          <p:cNvGrpSpPr/>
          <p:nvPr/>
        </p:nvGrpSpPr>
        <p:grpSpPr>
          <a:xfrm>
            <a:off x="595883" y="3340445"/>
            <a:ext cx="6314891" cy="887444"/>
            <a:chOff x="379859" y="1200141"/>
            <a:chExt cx="6314891" cy="887444"/>
          </a:xfrm>
        </p:grpSpPr>
        <p:grpSp>
          <p:nvGrpSpPr>
            <p:cNvPr id="280" name="Shape 280"/>
            <p:cNvGrpSpPr/>
            <p:nvPr/>
          </p:nvGrpSpPr>
          <p:grpSpPr>
            <a:xfrm>
              <a:off x="379859" y="1200141"/>
              <a:ext cx="3600400" cy="719547"/>
              <a:chOff x="323528" y="1200141"/>
              <a:chExt cx="3600400" cy="719547"/>
            </a:xfrm>
          </p:grpSpPr>
          <p:grpSp>
            <p:nvGrpSpPr>
              <p:cNvPr id="281" name="Shape 281"/>
              <p:cNvGrpSpPr/>
              <p:nvPr/>
            </p:nvGrpSpPr>
            <p:grpSpPr>
              <a:xfrm>
                <a:off x="323528" y="1200141"/>
                <a:ext cx="3600400" cy="719547"/>
                <a:chOff x="6012160" y="1556191"/>
                <a:chExt cx="3600400" cy="719547"/>
              </a:xfrm>
            </p:grpSpPr>
            <p:sp>
              <p:nvSpPr>
                <p:cNvPr id="282" name="Shape 282"/>
                <p:cNvSpPr/>
                <p:nvPr/>
              </p:nvSpPr>
              <p:spPr>
                <a:xfrm>
                  <a:off x="6300192" y="1775672"/>
                  <a:ext cx="3312368" cy="500066"/>
                </a:xfrm>
                <a:prstGeom prst="roundRect">
                  <a:avLst>
                    <a:gd name="adj" fmla="val 10274"/>
                  </a:avLst>
                </a:prstGeom>
                <a:solidFill>
                  <a:srgbClr val="C00000"/>
                </a:solidFill>
                <a:ln w="28575" cap="flat" cmpd="sng">
                  <a:solidFill>
                    <a:srgbClr val="F4FF8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3" name="Shape 283"/>
                <p:cNvGrpSpPr/>
                <p:nvPr/>
              </p:nvGrpSpPr>
              <p:grpSpPr>
                <a:xfrm>
                  <a:off x="6012160" y="1556191"/>
                  <a:ext cx="437480" cy="365472"/>
                  <a:chOff x="-1573947" y="1276709"/>
                  <a:chExt cx="437480" cy="365472"/>
                </a:xfrm>
              </p:grpSpPr>
              <p:sp>
                <p:nvSpPr>
                  <p:cNvPr id="284" name="Shape 284"/>
                  <p:cNvSpPr/>
                  <p:nvPr/>
                </p:nvSpPr>
                <p:spPr>
                  <a:xfrm>
                    <a:off x="-1501939" y="1276709"/>
                    <a:ext cx="365472" cy="365472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" name="Shape 285"/>
                  <p:cNvSpPr txBox="1"/>
                  <p:nvPr/>
                </p:nvSpPr>
                <p:spPr>
                  <a:xfrm>
                    <a:off x="-1573947" y="1280166"/>
                    <a:ext cx="360040" cy="3600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342900" marR="0" lvl="0" indent="-21590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262626"/>
                      </a:buClr>
                      <a:buSzPts val="2400"/>
                      <a:buFont typeface="Arial"/>
                      <a:buNone/>
                    </a:pPr>
                    <a:r>
                      <a:rPr lang="zh-TW" sz="2400" b="1" i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!</a:t>
                    </a:r>
                    <a:endParaRPr sz="2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86" name="Shape 286"/>
              <p:cNvSpPr txBox="1"/>
              <p:nvPr/>
            </p:nvSpPr>
            <p:spPr>
              <a:xfrm>
                <a:off x="683560" y="1469597"/>
                <a:ext cx="2520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Arial"/>
                  <a:buNone/>
                </a:pPr>
                <a:r>
                  <a:rPr lang="zh-TW" sz="2000" b="1" i="0" u="none" strike="noStrike" cap="none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連線被防火牆擋住了</a:t>
                </a:r>
                <a:endParaRPr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pic>
          <p:nvPicPr>
            <p:cNvPr id="287" name="Shape 28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692227" y="1203643"/>
              <a:ext cx="3002523" cy="8839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常見連不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上VPN的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因素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solidFill>
                  <a:srgbClr val="002060"/>
                </a:solidFill>
              </a:rPr>
              <a:t>QNAP NAS</a:t>
            </a:r>
            <a: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自動化設定</a:t>
            </a:r>
            <a:b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</a:br>
            <a: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協助您</a:t>
            </a:r>
            <a:r>
              <a:rPr lang="en-US" altLang="zh-TW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VPN</a:t>
            </a:r>
            <a:r>
              <a:rPr lang="zh-TW" altLang="en-US" dirty="0" smtClean="0">
                <a:solidFill>
                  <a:srgbClr val="002060"/>
                </a:solidFill>
                <a:cs typeface="Microsoft JhengHei"/>
                <a:sym typeface="Microsoft JhengHei"/>
              </a:rPr>
              <a:t>設定更容易</a:t>
            </a:r>
            <a:endParaRPr lang="zh-TW" altLang="en-US" dirty="0">
              <a:solidFill>
                <a:srgbClr val="002060"/>
              </a:solidFill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498142" y="1351718"/>
            <a:ext cx="8334163" cy="168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</a:pPr>
            <a:r>
              <a:rPr lang="en-US" altLang="zh-TW" sz="5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QVPN</a:t>
            </a:r>
            <a:r>
              <a:rPr lang="en-US" altLang="zh-TW" sz="5300" i="0" u="none" strike="noStrike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5300" i="0" u="none" strike="noStrike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sz="5300" i="0" u="none" strike="noStrike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虛擬</a:t>
            </a:r>
            <a:r>
              <a:rPr lang="zh-TW" sz="5300" i="0" u="none" strike="noStrike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私有</a:t>
            </a:r>
            <a:r>
              <a:rPr lang="zh-TW" sz="5300" i="0" u="none" strike="noStrike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網路</a:t>
            </a:r>
            <a:endParaRPr sz="5300" i="0" u="none" strike="noStrike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498134" y="2876863"/>
            <a:ext cx="833416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sz="3500" b="1" i="0" u="none" strike="noStrike" cap="none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安全保證的網路體驗</a:t>
            </a:r>
            <a:endParaRPr sz="3500" b="1" i="0" u="none" strike="noStrike" cap="none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手動設定路由器來打通VPN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4796882" y="1536525"/>
            <a:ext cx="3504000" cy="2995800"/>
          </a:xfrm>
          <a:prstGeom prst="roundRect">
            <a:avLst>
              <a:gd name="adj" fmla="val 16667"/>
            </a:avLst>
          </a:prstGeom>
          <a:solidFill>
            <a:srgbClr val="C5D8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4796882" y="1518791"/>
            <a:ext cx="3504000" cy="573600"/>
          </a:xfrm>
          <a:prstGeom prst="roundRect">
            <a:avLst>
              <a:gd name="adj" fmla="val 16667"/>
            </a:avLst>
          </a:prstGeom>
          <a:solidFill>
            <a:srgbClr val="053A87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設定超簡易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1" name="Shape 301"/>
          <p:cNvSpPr/>
          <p:nvPr/>
        </p:nvSpPr>
        <p:spPr>
          <a:xfrm>
            <a:off x="4912054" y="2308081"/>
            <a:ext cx="32328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5439316" y="2372572"/>
            <a:ext cx="2643300" cy="46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選擇存取裝置IP</a:t>
            </a:r>
            <a:endParaRPr sz="1600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5069289" y="2374854"/>
            <a:ext cx="360000" cy="360000"/>
          </a:xfrm>
          <a:prstGeom prst="ellipse">
            <a:avLst/>
          </a:prstGeom>
          <a:solidFill>
            <a:srgbClr val="4F81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5273633" y="3832426"/>
            <a:ext cx="28350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5193007" y="3965476"/>
            <a:ext cx="3135900" cy="26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每個埠都暴露在外, 安全性堪慮</a:t>
            </a:r>
            <a:endParaRPr sz="1600" b="1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762796" y="1527666"/>
            <a:ext cx="3379200" cy="301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600" b="1" i="0" u="none" strike="noStrike" cap="none">
              <a:solidFill>
                <a:srgbClr val="205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762797" y="1527664"/>
            <a:ext cx="3379200" cy="600300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高手出馬, 自行掌控一切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947871" y="2208641"/>
            <a:ext cx="30927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9" name="Shape 309"/>
          <p:cNvSpPr/>
          <p:nvPr/>
        </p:nvSpPr>
        <p:spPr>
          <a:xfrm>
            <a:off x="992113" y="2216470"/>
            <a:ext cx="2399400" cy="3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不受路由器種類限制</a:t>
            </a:r>
            <a:endParaRPr sz="1600" b="1" i="0" u="none" strike="noStrike" cap="none" dirty="0">
              <a:solidFill>
                <a:srgbClr val="20586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947871" y="2667316"/>
            <a:ext cx="30579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1" name="Shape 311"/>
          <p:cNvSpPr/>
          <p:nvPr/>
        </p:nvSpPr>
        <p:spPr>
          <a:xfrm>
            <a:off x="993088" y="2713143"/>
            <a:ext cx="2399400" cy="31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視需求選定轉換服務埠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947871" y="3104463"/>
            <a:ext cx="30579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993080" y="3133091"/>
            <a:ext cx="3135900" cy="33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安全性高, 沒使用的埠全部關閉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5094203" y="2380926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717746" y="838466"/>
            <a:ext cx="3504000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Port Forwarding</a:t>
            </a:r>
            <a:endParaRPr sz="1600" i="0" u="none" strike="noStrike" cap="none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4611632" y="844616"/>
            <a:ext cx="3784500" cy="599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DMZ</a:t>
            </a:r>
            <a:endParaRPr sz="1600" i="0" u="none" strike="noStrike" cap="none" dirty="0">
              <a:solidFill>
                <a:srgbClr val="00000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1284796" y="4039851"/>
            <a:ext cx="26433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1414646" y="4083351"/>
            <a:ext cx="2478300" cy="334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zh-TW" sz="1600" b="1" i="0" u="none" strike="noStrike" cap="none" dirty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設定多</a:t>
            </a:r>
            <a:r>
              <a:rPr lang="zh-TW" sz="1600" b="1" dirty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而</a:t>
            </a:r>
            <a:r>
              <a:rPr lang="zh-TW" sz="1600" b="1" i="0" u="none" strike="noStrike" cap="none" dirty="0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較繁瑣</a:t>
            </a:r>
            <a:endParaRPr sz="1400" i="0" u="none" strike="noStrike" cap="none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947871" y="3565466"/>
            <a:ext cx="3057900" cy="3780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993088" y="3611293"/>
            <a:ext cx="2399400" cy="31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20586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開啟VPN passthrough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126" y="3959514"/>
            <a:ext cx="564096" cy="52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4912054" y="3058735"/>
            <a:ext cx="3232800" cy="532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4" name="Shape 324"/>
          <p:cNvSpPr/>
          <p:nvPr/>
        </p:nvSpPr>
        <p:spPr>
          <a:xfrm>
            <a:off x="5069289" y="3125508"/>
            <a:ext cx="360000" cy="360000"/>
          </a:xfrm>
          <a:prstGeom prst="ellipse">
            <a:avLst/>
          </a:prstGeom>
          <a:solidFill>
            <a:srgbClr val="4F81BD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5094203" y="3131580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zh-TW" sz="1600" b="1">
                <a:solidFill>
                  <a:srgbClr val="FFFFFF"/>
                </a:solidFill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5485122" y="3087744"/>
            <a:ext cx="2741700" cy="438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zh-TW" sz="1600" b="1" i="0" u="none" strike="noStrike" cap="none">
                <a:solidFill>
                  <a:srgbClr val="053A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所有通訊全部轉發</a:t>
            </a:r>
            <a:endParaRPr sz="1600" b="1" i="0" u="none" strike="noStrike" cap="none">
              <a:solidFill>
                <a:srgbClr val="053A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1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9541" y="3827841"/>
            <a:ext cx="564096" cy="52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UPn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P自動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設定路由器的VPN埠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3518746" y="1992083"/>
            <a:ext cx="4243500" cy="23670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330613" y="987574"/>
            <a:ext cx="8399100" cy="657600"/>
          </a:xfrm>
          <a:prstGeom prst="roundRect">
            <a:avLst>
              <a:gd name="adj" fmla="val 16667"/>
            </a:avLst>
          </a:prstGeom>
          <a:solidFill>
            <a:srgbClr val="00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A87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zh-TW" sz="2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myQNAPcloud </a:t>
            </a:r>
            <a:r>
              <a:rPr lang="zh-TW" sz="28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幫您輕鬆搞定路由器!</a:t>
            </a:r>
            <a:endParaRPr sz="2800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361189" y="2344917"/>
            <a:ext cx="2819400" cy="21336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326825" y="1779662"/>
            <a:ext cx="2888100" cy="500100"/>
          </a:xfrm>
          <a:prstGeom prst="roundRect">
            <a:avLst>
              <a:gd name="adj" fmla="val 16667"/>
            </a:avLst>
          </a:prstGeom>
          <a:solidFill>
            <a:srgbClr val="E36C09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自動設定路由器</a:t>
            </a:r>
            <a:endParaRPr sz="14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742109" y="4162452"/>
            <a:ext cx="2071800" cy="324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需為UPnP路由器</a:t>
            </a:r>
            <a:endParaRPr sz="18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37" name="Shape 337" descr="wirles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129" y="2719346"/>
            <a:ext cx="1604559" cy="126472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3589632" y="1938706"/>
            <a:ext cx="3996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Shape 33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75488" y="1747429"/>
            <a:ext cx="5541673" cy="292107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340" name="Shape 3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8283" y="1072006"/>
            <a:ext cx="488734" cy="4887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6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IP不固定時的好夥伴: DDNS / UPnP</a:t>
            </a:r>
            <a:endParaRPr sz="36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6" name="Shape 34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532" y="1543913"/>
            <a:ext cx="5307738" cy="2644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cxnSp>
        <p:nvCxnSpPr>
          <p:cNvPr id="347" name="Shape 347"/>
          <p:cNvCxnSpPr/>
          <p:nvPr/>
        </p:nvCxnSpPr>
        <p:spPr>
          <a:xfrm rot="-5400000" flipH="1">
            <a:off x="5473609" y="3216308"/>
            <a:ext cx="1314300" cy="664800"/>
          </a:xfrm>
          <a:prstGeom prst="bentConnector3">
            <a:avLst>
              <a:gd name="adj1" fmla="val 82328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8" name="Shape 348"/>
          <p:cNvCxnSpPr/>
          <p:nvPr/>
        </p:nvCxnSpPr>
        <p:spPr>
          <a:xfrm rot="10800000" flipH="1">
            <a:off x="6967577" y="1780849"/>
            <a:ext cx="829800" cy="6180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9" name="Shape 349"/>
          <p:cNvCxnSpPr>
            <a:endCxn id="350" idx="1"/>
          </p:cNvCxnSpPr>
          <p:nvPr/>
        </p:nvCxnSpPr>
        <p:spPr>
          <a:xfrm rot="10800000" flipH="1">
            <a:off x="6967577" y="2283932"/>
            <a:ext cx="829800" cy="131700"/>
          </a:xfrm>
          <a:prstGeom prst="bentConnector3">
            <a:avLst>
              <a:gd name="adj1" fmla="val 3867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1" name="Shape 351"/>
          <p:cNvCxnSpPr>
            <a:endCxn id="352" idx="1"/>
          </p:cNvCxnSpPr>
          <p:nvPr/>
        </p:nvCxnSpPr>
        <p:spPr>
          <a:xfrm>
            <a:off x="6967577" y="2415302"/>
            <a:ext cx="829800" cy="354900"/>
          </a:xfrm>
          <a:prstGeom prst="bentConnector3">
            <a:avLst>
              <a:gd name="adj1" fmla="val 3955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3" name="Shape 353"/>
          <p:cNvCxnSpPr/>
          <p:nvPr/>
        </p:nvCxnSpPr>
        <p:spPr>
          <a:xfrm rot="-5400000" flipH="1">
            <a:off x="7257652" y="2504380"/>
            <a:ext cx="900900" cy="829800"/>
          </a:xfrm>
          <a:prstGeom prst="bentConnector3">
            <a:avLst>
              <a:gd name="adj1" fmla="val 100524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4" name="Shape 354" descr="C:\Users\user\Desktop\20170928_Virtualization Station 直播\有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0114" y="4299496"/>
            <a:ext cx="579243" cy="54884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/>
        </p:nvSpPr>
        <p:spPr>
          <a:xfrm>
            <a:off x="1442166" y="4414369"/>
            <a:ext cx="26430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zh-TW" sz="1400" b="1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xxx.myqnapcloud.com:port</a:t>
            </a:r>
            <a:endParaRPr sz="14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56" name="Shape 356"/>
          <p:cNvCxnSpPr/>
          <p:nvPr/>
        </p:nvCxnSpPr>
        <p:spPr>
          <a:xfrm>
            <a:off x="4099013" y="2918525"/>
            <a:ext cx="591000" cy="1500"/>
          </a:xfrm>
          <a:prstGeom prst="straightConnector1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7" name="Shape 357" descr="C:\Users\linus\Downloads\84263555-wifi-router-wireless-internet-connection-icon-vector-illustration-Stock-Phot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0089" y="2407347"/>
            <a:ext cx="883816" cy="6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 descr="NASa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3898" y="3575754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>
            <a:off x="6128925" y="2845500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IP1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4248239" y="954157"/>
            <a:ext cx="4527900" cy="481618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自動設定路由器</a:t>
            </a:r>
            <a:endParaRPr sz="20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1" name="Shape 361"/>
          <p:cNvSpPr/>
          <p:nvPr/>
        </p:nvSpPr>
        <p:spPr>
          <a:xfrm>
            <a:off x="974138" y="954157"/>
            <a:ext cx="3622500" cy="481618"/>
          </a:xfrm>
          <a:prstGeom prst="homePlate">
            <a:avLst>
              <a:gd name="adj" fmla="val 50000"/>
            </a:avLst>
          </a:prstGeom>
          <a:solidFill>
            <a:srgbClr val="E36C09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2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myQNAPcloud DDNS</a:t>
            </a:r>
            <a:endParaRPr sz="2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62" name="Shape 362"/>
          <p:cNvSpPr/>
          <p:nvPr/>
        </p:nvSpPr>
        <p:spPr>
          <a:xfrm>
            <a:off x="2704023" y="3345015"/>
            <a:ext cx="812700" cy="2190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 dirty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WAN IP</a:t>
            </a:r>
            <a:endParaRPr sz="1200" b="1" i="0" u="none" strike="noStrike" cap="none" dirty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/>
          <p:nvPr/>
        </p:nvSpPr>
        <p:spPr>
          <a:xfrm>
            <a:off x="7207259" y="1519812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/>
          <p:nvPr/>
        </p:nvSpPr>
        <p:spPr>
          <a:xfrm>
            <a:off x="7241184" y="196774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Shape 365"/>
          <p:cNvSpPr/>
          <p:nvPr/>
        </p:nvSpPr>
        <p:spPr>
          <a:xfrm>
            <a:off x="7207259" y="2548759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7207259" y="3061761"/>
            <a:ext cx="556200" cy="244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</a:t>
            </a: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7" name="Shape 367"/>
          <p:cNvCxnSpPr/>
          <p:nvPr/>
        </p:nvCxnSpPr>
        <p:spPr>
          <a:xfrm rot="10800000" flipH="1">
            <a:off x="5576705" y="2307288"/>
            <a:ext cx="829800" cy="618000"/>
          </a:xfrm>
          <a:prstGeom prst="bentConnector3">
            <a:avLst>
              <a:gd name="adj1" fmla="val 26736"/>
            </a:avLst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8" name="Shape 368" descr="NASai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3898" y="1896169"/>
            <a:ext cx="960500" cy="94933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/>
          <p:nvPr/>
        </p:nvSpPr>
        <p:spPr>
          <a:xfrm>
            <a:off x="7797377" y="1602961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NAS Web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/>
          <p:nvPr/>
        </p:nvSpPr>
        <p:spPr>
          <a:xfrm>
            <a:off x="7797377" y="208923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FTP Server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Shape 352"/>
          <p:cNvSpPr/>
          <p:nvPr/>
        </p:nvSpPr>
        <p:spPr>
          <a:xfrm>
            <a:off x="7797377" y="2575502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VPN Server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7797377" y="3121880"/>
            <a:ext cx="1307100" cy="3894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…………….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6128925" y="4490625"/>
            <a:ext cx="886800" cy="2577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Font typeface="Arial"/>
              <a:buNone/>
            </a:pPr>
            <a:r>
              <a:rPr lang="zh-TW" sz="1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LAN IP2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Shape 3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517" y="961480"/>
            <a:ext cx="489017" cy="4890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lvl="0" indent="-342900"/>
            <a:r>
              <a:rPr lang="zh-TW" altLang="en-US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用戶端如何設定</a:t>
            </a:r>
            <a:r>
              <a:rPr lang="en-US" altLang="zh-TW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VPN</a:t>
            </a:r>
            <a:br>
              <a:rPr lang="en-US" altLang="zh-TW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連線到</a:t>
            </a:r>
            <a:r>
              <a:rPr lang="en-US" altLang="zh-TW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endParaRPr lang="zh-TW" altLang="en-US" dirty="0">
              <a:solidFill>
                <a:srgbClr val="00206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78" name="Shape 378" descr="N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825188" y="2771424"/>
            <a:ext cx="1296144" cy="1000099"/>
          </a:xfrm>
          <a:prstGeom prst="rect">
            <a:avLst/>
          </a:prstGeom>
          <a:noFill/>
          <a:ln>
            <a:noFill/>
          </a:ln>
          <a:effectLst>
            <a:outerShdw blurRad="88900" dist="12700" sx="104999" sy="104999" algn="ctr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837813" y="1542667"/>
            <a:ext cx="5010987" cy="325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 descr="P33-0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905" y="852402"/>
            <a:ext cx="5116400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80863" y="1979979"/>
            <a:ext cx="2686210" cy="20104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387" name="Shape 387" descr="P33-0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5284" y="844205"/>
            <a:ext cx="3322770" cy="6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 descr="P33-0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5284" y="1420269"/>
            <a:ext cx="3322770" cy="65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 descr="P33-04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5286" y="3996902"/>
            <a:ext cx="3322770" cy="65626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Windows 連線方式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4783150" y="2880988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Shape 392"/>
          <p:cNvSpPr txBox="1"/>
          <p:nvPr/>
        </p:nvSpPr>
        <p:spPr>
          <a:xfrm>
            <a:off x="4783150" y="3199288"/>
            <a:ext cx="2242500" cy="3183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Shape 393"/>
          <p:cNvSpPr txBox="1"/>
          <p:nvPr/>
        </p:nvSpPr>
        <p:spPr>
          <a:xfrm>
            <a:off x="771348" y="924410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左下開始鍵點選設定</a:t>
            </a:r>
            <a:endParaRPr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771348" y="1492277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選擇網路和網際網路</a:t>
            </a:r>
            <a:endParaRPr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5" name="Shape 395"/>
          <p:cNvSpPr txBox="1"/>
          <p:nvPr/>
        </p:nvSpPr>
        <p:spPr>
          <a:xfrm>
            <a:off x="771348" y="4068909"/>
            <a:ext cx="27363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選擇VPN, 再新增連線</a:t>
            </a:r>
            <a:endParaRPr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4283968" y="854143"/>
            <a:ext cx="44644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選擇VPN類型, PPTP僅需輸入帳號密碼, L2TP還需多輸入預先共用金鑰</a:t>
            </a:r>
            <a:endParaRPr sz="1800" b="1" i="0" u="none" strike="noStrike" cap="none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Shape 500"/>
          <p:cNvSpPr/>
          <p:nvPr/>
        </p:nvSpPr>
        <p:spPr>
          <a:xfrm>
            <a:off x="4277801" y="2911092"/>
            <a:ext cx="374627" cy="237621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FFFF00"/>
          </a:solidFill>
          <a:ln w="57150" cmpd="sng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" name="Shape 500"/>
          <p:cNvSpPr/>
          <p:nvPr/>
        </p:nvSpPr>
        <p:spPr>
          <a:xfrm>
            <a:off x="4277801" y="3237095"/>
            <a:ext cx="374627" cy="237621"/>
          </a:xfrm>
          <a:prstGeom prst="rightArrow">
            <a:avLst>
              <a:gd name="adj1" fmla="val 48667"/>
              <a:gd name="adj2" fmla="val 50000"/>
            </a:avLst>
          </a:prstGeom>
          <a:solidFill>
            <a:srgbClr val="FFFF00"/>
          </a:solidFill>
          <a:ln w="57150" cmpd="sng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zh-TW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800" i="0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即將推出的</a:t>
            </a:r>
            <a:r>
              <a:rPr lang="zh-TW" sz="3800" i="0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全新W</a:t>
            </a:r>
            <a:r>
              <a:rPr lang="zh-TW" sz="3800" i="0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indow</a:t>
            </a:r>
            <a:r>
              <a:rPr lang="zh-TW" sz="3800" i="0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s連線</a:t>
            </a:r>
            <a:r>
              <a:rPr lang="zh-TW" sz="3800" i="0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工具</a:t>
            </a:r>
            <a:endParaRPr sz="3800" i="0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2" name="Shape 402"/>
          <p:cNvSpPr/>
          <p:nvPr/>
        </p:nvSpPr>
        <p:spPr>
          <a:xfrm>
            <a:off x="704919" y="1156337"/>
            <a:ext cx="2978238" cy="107709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600"/>
              <a:buFont typeface="Arial"/>
              <a:buNone/>
            </a:pPr>
            <a:r>
              <a:rPr lang="zh-TW" altLang="en-US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透</a:t>
            </a:r>
            <a:r>
              <a:rPr lang="zh-TW" sz="1800" b="1" i="0" u="none" strike="noStrike" cap="none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過</a:t>
            </a:r>
            <a:r>
              <a:rPr lang="zh-TW" sz="1800" b="1" i="0" u="none" strike="noStrike" cap="none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VPN專屬協定QBelt, 快速建立與NAS間的安全連線</a:t>
            </a:r>
            <a:endParaRPr sz="1800" b="1" i="0" u="none" strike="noStrike" cap="none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3" name="Shape 4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082507" y="944933"/>
            <a:ext cx="4172600" cy="384580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262393" y="2505114"/>
            <a:ext cx="363589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可搜尋出周遭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的Q</a:t>
            </a: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NAP NAS 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以此安全連線去連線周遭其他NAS (需各自的密碼)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再以NAS為媒介建立第三組連線 </a:t>
            </a:r>
            <a:endParaRPr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1367" y="1452324"/>
            <a:ext cx="3802945" cy="323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P33-0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951" y="844116"/>
            <a:ext cx="5184577" cy="75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 descr="P33-0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504" y="804252"/>
            <a:ext cx="3773928" cy="74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P33-0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504" y="1425750"/>
            <a:ext cx="3773928" cy="74665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透過m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acO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S連線到N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AS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4425" y="2186609"/>
            <a:ext cx="2816629" cy="237744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415" name="Shape 415"/>
          <p:cNvSpPr txBox="1"/>
          <p:nvPr/>
        </p:nvSpPr>
        <p:spPr>
          <a:xfrm>
            <a:off x="683568" y="948268"/>
            <a:ext cx="30243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系統偏好設定 =&gt; 網路</a:t>
            </a:r>
            <a:endParaRPr sz="1800" i="0" u="none" strike="noStrike" cap="none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683568" y="1425750"/>
            <a:ext cx="32403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點選左下 + 號來建立新VPN介面, 類型為透過IPsec的L2TP </a:t>
            </a:r>
            <a:endParaRPr sz="1800" b="1" i="0" u="none" strike="noStrike" cap="none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4788024" y="988132"/>
            <a:ext cx="42484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點選認證設定, 再輸入密碼與共享的密鑰</a:t>
            </a:r>
            <a:endParaRPr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即將推出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的m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acO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S連線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工具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23" name="Shape 4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1802" y="882465"/>
            <a:ext cx="6722259" cy="3761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Shape 428"/>
          <p:cNvGrpSpPr/>
          <p:nvPr/>
        </p:nvGrpSpPr>
        <p:grpSpPr>
          <a:xfrm>
            <a:off x="592169" y="805573"/>
            <a:ext cx="3081687" cy="3847356"/>
            <a:chOff x="266178" y="956642"/>
            <a:chExt cx="3081687" cy="3847356"/>
          </a:xfrm>
        </p:grpSpPr>
        <p:pic>
          <p:nvPicPr>
            <p:cNvPr id="429" name="Shape 429" descr="P33-01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6178" y="956642"/>
              <a:ext cx="3009678" cy="38473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Shape 430"/>
            <p:cNvSpPr txBox="1"/>
            <p:nvPr/>
          </p:nvSpPr>
          <p:spPr>
            <a:xfrm>
              <a:off x="827584" y="1091520"/>
              <a:ext cx="2448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zh-TW" sz="1800" b="1" i="0" u="none" strike="noStrike" cap="none" dirty="0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系統設定</a:t>
              </a:r>
              <a:endParaRPr sz="1800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1" name="Shape 431"/>
            <p:cNvSpPr txBox="1"/>
            <p:nvPr/>
          </p:nvSpPr>
          <p:spPr>
            <a:xfrm>
              <a:off x="827584" y="1707654"/>
              <a:ext cx="2448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無線與網路</a:t>
              </a:r>
              <a:endParaRPr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2" name="Shape 432"/>
            <p:cNvSpPr txBox="1"/>
            <p:nvPr/>
          </p:nvSpPr>
          <p:spPr>
            <a:xfrm>
              <a:off x="827584" y="2283718"/>
              <a:ext cx="2448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選擇VPN</a:t>
              </a:r>
              <a:endParaRPr sz="1800" i="0" u="none" strike="noStrike" cap="none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3" name="Shape 433"/>
            <p:cNvSpPr txBox="1"/>
            <p:nvPr/>
          </p:nvSpPr>
          <p:spPr>
            <a:xfrm>
              <a:off x="827585" y="2931790"/>
              <a:ext cx="24482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新增網路</a:t>
              </a:r>
              <a:endParaRPr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4" name="Shape 434"/>
            <p:cNvSpPr txBox="1"/>
            <p:nvPr/>
          </p:nvSpPr>
          <p:spPr>
            <a:xfrm>
              <a:off x="899592" y="3435846"/>
              <a:ext cx="237626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600"/>
                <a:buFont typeface="Arial"/>
                <a:buNone/>
              </a:pPr>
              <a:r>
                <a:rPr lang="zh-TW" sz="1600" b="1" i="0" u="none" strike="noStrike" cap="none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選擇VPN類型, L2TP還需多輸入預先共用金鑰</a:t>
              </a:r>
              <a:endParaRPr sz="1600" b="1" i="0" u="none" strike="noStrike" cap="none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35" name="Shape 435"/>
            <p:cNvSpPr txBox="1"/>
            <p:nvPr/>
          </p:nvSpPr>
          <p:spPr>
            <a:xfrm>
              <a:off x="827585" y="4155926"/>
              <a:ext cx="252028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zh-TW" sz="1800" b="1" i="0" u="none" strike="noStrike" cap="none">
                  <a:solidFill>
                    <a:schemeClr val="tx1"/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於連線時輸入帳號密碼</a:t>
              </a:r>
              <a:endParaRPr sz="1800" i="0" u="none" strike="noStrike" cap="none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透過A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ndroi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d連線到N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AS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8802" y="929819"/>
            <a:ext cx="2149276" cy="3820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438" name="Shape 4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2078" y="929815"/>
            <a:ext cx="2149273" cy="38209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sp>
        <p:nvSpPr>
          <p:cNvPr id="439" name="Shape 439"/>
          <p:cNvSpPr txBox="1"/>
          <p:nvPr/>
        </p:nvSpPr>
        <p:spPr>
          <a:xfrm>
            <a:off x="6090699" y="1789044"/>
            <a:ext cx="2296428" cy="310101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即將推出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的A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ndroi</a:t>
            </a:r>
            <a:r>
              <a:rPr lang="zh-TW" sz="4000" i="0" u="none" strike="noStrike" cap="none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d連線</a:t>
            </a:r>
            <a:r>
              <a:rPr lang="zh-TW" sz="400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rPr>
              <a:t>工具</a:t>
            </a:r>
            <a:endParaRPr sz="400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651763" y="1093888"/>
            <a:ext cx="2952328" cy="112532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538CD5"/>
              </a:buClr>
              <a:buSzPts val="1600"/>
            </a:pPr>
            <a:r>
              <a:rPr lang="zh-TW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透</a:t>
            </a:r>
            <a:r>
              <a:rPr 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過</a:t>
            </a:r>
            <a:r>
              <a:rPr lang="zh-TW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VPN專屬協定QBelt, 快速建立與NAS間的安全連線</a:t>
            </a:r>
            <a:r>
              <a:rPr 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.</a:t>
            </a:r>
            <a:endParaRPr lang="zh-TW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46" name="Shape 4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7715" y="960025"/>
            <a:ext cx="2149276" cy="38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6053" y="971788"/>
            <a:ext cx="2149301" cy="379738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Shape 448"/>
          <p:cNvSpPr txBox="1"/>
          <p:nvPr/>
        </p:nvSpPr>
        <p:spPr>
          <a:xfrm>
            <a:off x="278298" y="2400519"/>
            <a:ext cx="3593990" cy="136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可搜尋出周遭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的Q</a:t>
            </a: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NAP 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以此安全連線去連線周遭其他NAS (需各自的密碼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)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再以NAS為媒介建立第三組連線 </a:t>
            </a:r>
            <a:endParaRPr dirty="0"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以VPN安全連線使用其他APP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873457"/>
            <a:ext cx="9144000" cy="2388358"/>
          </a:xfrm>
        </p:spPr>
        <p:txBody>
          <a:bodyPr/>
          <a:lstStyle/>
          <a:p>
            <a:pPr lvl="0"/>
            <a:r>
              <a:rPr lang="zh-TW" altLang="en-US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什麼是</a:t>
            </a:r>
            <a:r>
              <a:rPr lang="en-US" altLang="zh-TW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VPN?</a:t>
            </a:r>
            <a:br>
              <a:rPr lang="en-US" altLang="zh-TW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4000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(Virtual Private Network)</a:t>
            </a:r>
            <a:endParaRPr lang="en-US" sz="4000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hape 453" descr="P33-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879" y="797616"/>
            <a:ext cx="3009678" cy="384735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Shape 4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透過i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S連線到NAS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55" name="Shape 455"/>
          <p:cNvPicPr preferRelativeResize="0"/>
          <p:nvPr/>
        </p:nvPicPr>
        <p:blipFill rotWithShape="1">
          <a:blip r:embed="rId4">
            <a:alphaModFix/>
          </a:blip>
          <a:srcRect b="7230"/>
          <a:stretch/>
        </p:blipFill>
        <p:spPr>
          <a:xfrm>
            <a:off x="6210486" y="916015"/>
            <a:ext cx="2152637" cy="354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5">
            <a:alphaModFix/>
          </a:blip>
          <a:srcRect b="7023"/>
          <a:stretch/>
        </p:blipFill>
        <p:spPr>
          <a:xfrm>
            <a:off x="3880859" y="916015"/>
            <a:ext cx="2152649" cy="355261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Shape 457"/>
          <p:cNvSpPr txBox="1"/>
          <p:nvPr/>
        </p:nvSpPr>
        <p:spPr>
          <a:xfrm>
            <a:off x="1201285" y="932494"/>
            <a:ext cx="2448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系統設定</a:t>
            </a:r>
            <a:endParaRPr sz="1800" i="0" u="none" strike="noStrike" cap="none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1201285" y="1548628"/>
            <a:ext cx="2448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選擇VPN</a:t>
            </a:r>
            <a:endParaRPr sz="1800" b="1" i="0" u="none" strike="noStrike" cap="none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1201285" y="2124692"/>
            <a:ext cx="2448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加入VPN設定...</a:t>
            </a:r>
            <a:endParaRPr sz="1800" i="0" u="none" strike="noStrike" cap="none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0" name="Shape 460"/>
          <p:cNvSpPr txBox="1"/>
          <p:nvPr/>
        </p:nvSpPr>
        <p:spPr>
          <a:xfrm>
            <a:off x="1201286" y="2772764"/>
            <a:ext cx="24482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選擇類型為L2TP</a:t>
            </a:r>
            <a:endParaRPr sz="1800" i="0" u="none" strike="noStrike" cap="none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1" name="Shape 461"/>
          <p:cNvSpPr txBox="1"/>
          <p:nvPr/>
        </p:nvSpPr>
        <p:spPr>
          <a:xfrm>
            <a:off x="1201285" y="3348828"/>
            <a:ext cx="2448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需輸入密鑰</a:t>
            </a:r>
            <a:endParaRPr sz="1800" i="0" u="none" strike="noStrike" cap="none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62" name="Shape 462"/>
          <p:cNvSpPr txBox="1"/>
          <p:nvPr/>
        </p:nvSpPr>
        <p:spPr>
          <a:xfrm>
            <a:off x="1201286" y="3996900"/>
            <a:ext cx="25202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於連線時輸入帳號密碼</a:t>
            </a:r>
            <a:endParaRPr sz="1800" i="0" u="none" strike="noStrike" cap="none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即將推出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的i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S連線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工具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635" y="958096"/>
            <a:ext cx="2149272" cy="382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5161" y="958096"/>
            <a:ext cx="2149272" cy="382092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/>
          <p:nvPr/>
        </p:nvSpPr>
        <p:spPr>
          <a:xfrm>
            <a:off x="703866" y="1014245"/>
            <a:ext cx="3002700" cy="109365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538CD5"/>
              </a:buClr>
              <a:buSzPts val="1600"/>
              <a:buFont typeface="Arial"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透</a:t>
            </a:r>
            <a:r>
              <a:rPr 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過</a:t>
            </a:r>
            <a:r>
              <a:rPr lang="zh-TW" sz="18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VPN專屬協定QBelt，快速建立與NAS間的安全</a:t>
            </a:r>
            <a:r>
              <a:rPr lang="zh-TW" sz="18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連線</a:t>
            </a:r>
            <a:endParaRPr lang="zh-TW" sz="18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341906" y="2344873"/>
            <a:ext cx="3586038" cy="131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可搜尋出周遭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的Q</a:t>
            </a: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NAP 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NAS 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以此安全連線去連線周遭其他NAS (需各自的密碼</a:t>
            </a:r>
            <a:r>
              <a:rPr lang="zh-TW" sz="1600" b="1" i="0" u="none" strike="noStrike" cap="none" dirty="0" smtClean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)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再以NAS為媒介建立第三組連線 </a:t>
            </a:r>
            <a:endParaRPr dirty="0"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Microsoft JhengHei"/>
              <a:buChar char="◆"/>
            </a:pPr>
            <a:r>
              <a:rPr lang="zh-TW" sz="16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以VPN安全連線使用其他APP</a:t>
            </a:r>
            <a:endParaRPr sz="16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讓</a:t>
            </a:r>
            <a:r>
              <a:rPr lang="en-US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透過</a:t>
            </a:r>
            <a:r>
              <a:rPr lang="en-US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VPN Client </a:t>
            </a:r>
            <a:r>
              <a:rPr lang="en-US" dirty="0" smtClean="0"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dirty="0" smtClean="0">
                <a:ea typeface="Microsoft JhengHei"/>
                <a:cs typeface="Microsoft JhengHei"/>
                <a:sym typeface="Microsoft JhengHei"/>
              </a:rPr>
            </a:br>
            <a:r>
              <a:rPr lang="zh-TW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連線到遠端</a:t>
            </a:r>
            <a:r>
              <a:rPr lang="en-US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NAS / VPN</a:t>
            </a:r>
            <a:r>
              <a:rPr lang="zh-TW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伺服器</a:t>
            </a:r>
            <a:endParaRPr lang="zh-TW" altLang="en-US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8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連線</a:t>
            </a:r>
            <a:r>
              <a:rPr lang="zh-TW" sz="38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到N</a:t>
            </a:r>
            <a:r>
              <a:rPr lang="zh-TW" sz="38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sz="38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S就</a:t>
            </a:r>
            <a:r>
              <a:rPr lang="zh-TW" sz="38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能到達世界的另一端 </a:t>
            </a:r>
            <a:endParaRPr sz="38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2" name="Shape 482"/>
          <p:cNvSpPr/>
          <p:nvPr/>
        </p:nvSpPr>
        <p:spPr>
          <a:xfrm>
            <a:off x="64712" y="901003"/>
            <a:ext cx="2779096" cy="3523792"/>
          </a:xfrm>
          <a:prstGeom prst="roundRect">
            <a:avLst>
              <a:gd name="adj" fmla="val 3475"/>
            </a:avLst>
          </a:prstGeom>
          <a:solidFill>
            <a:srgbClr val="DAEEF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3" name="Shape 483"/>
          <p:cNvSpPr/>
          <p:nvPr/>
        </p:nvSpPr>
        <p:spPr>
          <a:xfrm>
            <a:off x="133451" y="2226380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PPTP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4" name="Shape 484"/>
          <p:cNvSpPr/>
          <p:nvPr/>
        </p:nvSpPr>
        <p:spPr>
          <a:xfrm>
            <a:off x="133451" y="2756379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L2TP / IPsec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133451" y="3286377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OpenVPN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6" name="Shape 486"/>
          <p:cNvSpPr txBox="1"/>
          <p:nvPr/>
        </p:nvSpPr>
        <p:spPr>
          <a:xfrm>
            <a:off x="107504" y="973011"/>
            <a:ext cx="2700608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002060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讓您可以輕鬆連上您另一台NAS, 朋友分享的NAS, 以及網路上公開的VPN伺服器</a:t>
            </a:r>
            <a:endParaRPr sz="1800" b="1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i="0" u="none" strike="noStrike" cap="none" dirty="0">
              <a:solidFill>
                <a:srgbClr val="002060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7" name="Shape 487"/>
          <p:cNvSpPr/>
          <p:nvPr/>
        </p:nvSpPr>
        <p:spPr>
          <a:xfrm>
            <a:off x="133451" y="3816384"/>
            <a:ext cx="2628600" cy="435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QBelt (QNAP only)</a:t>
            </a:r>
            <a:endParaRPr sz="1800" b="1" i="0" u="none" strike="noStrike" cap="none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88" name="Shape 4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947375" y="898076"/>
            <a:ext cx="6109325" cy="356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多種V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PN Clien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t類型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94" name="Shape 49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699816" y="908507"/>
            <a:ext cx="6192640" cy="360596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Shape 495"/>
          <p:cNvSpPr/>
          <p:nvPr/>
        </p:nvSpPr>
        <p:spPr>
          <a:xfrm>
            <a:off x="149675" y="2710564"/>
            <a:ext cx="2466900" cy="9360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允許其他裝置連到此NAS再依此連線跨越到VPN另一端</a:t>
            </a:r>
            <a:endParaRPr sz="18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96" name="Shape 496"/>
          <p:cNvSpPr/>
          <p:nvPr/>
        </p:nvSpPr>
        <p:spPr>
          <a:xfrm>
            <a:off x="164525" y="928808"/>
            <a:ext cx="2437200" cy="15579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設定連線對象的參數</a:t>
            </a:r>
            <a:endParaRPr sz="18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icrosoft JhengHei"/>
              <a:buChar char="●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QBelt </a:t>
            </a:r>
            <a:endParaRPr sz="18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icrosoft JhengHei"/>
              <a:buChar char="●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PPTP </a:t>
            </a:r>
            <a:endParaRPr sz="18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icrosoft JhengHei"/>
              <a:buChar char="●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L2TP </a:t>
            </a:r>
            <a:endParaRPr sz="1800" b="1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icrosoft JhengHei"/>
              <a:buChar char="●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OpenVPN</a:t>
            </a:r>
            <a:endParaRPr sz="18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343814" y="-1"/>
            <a:ext cx="8800186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用WiFi分享VPN</a:t>
            </a:r>
            <a:r>
              <a:rPr lang="zh-TW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連線超方便</a:t>
            </a:r>
            <a:endParaRPr lang="zh-TW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02" name="Shape 50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10" y="905154"/>
            <a:ext cx="5924553" cy="328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7327" y="3027855"/>
            <a:ext cx="2381632" cy="14898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5" name="Shape 505" descr="C:\Users\user\Desktop\0110\1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9326" y="947853"/>
            <a:ext cx="1061625" cy="7602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Shape 509"/>
          <p:cNvCxnSpPr/>
          <p:nvPr/>
        </p:nvCxnSpPr>
        <p:spPr>
          <a:xfrm flipV="1">
            <a:off x="5987332" y="2401294"/>
            <a:ext cx="596348" cy="477078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cxnSp>
        <p:nvCxnSpPr>
          <p:cNvPr id="511" name="Shape 511"/>
          <p:cNvCxnSpPr/>
          <p:nvPr/>
        </p:nvCxnSpPr>
        <p:spPr>
          <a:xfrm>
            <a:off x="5955527" y="2981739"/>
            <a:ext cx="763325" cy="516835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pic>
        <p:nvPicPr>
          <p:cNvPr id="516" name="Shape 516"/>
          <p:cNvPicPr preferRelativeResize="0"/>
          <p:nvPr/>
        </p:nvPicPr>
        <p:blipFill rotWithShape="1">
          <a:blip r:embed="rId6">
            <a:alphaModFix/>
          </a:blip>
          <a:srcRect l="29771" r="29142" b="12556"/>
          <a:stretch/>
        </p:blipFill>
        <p:spPr>
          <a:xfrm>
            <a:off x="8272501" y="2039177"/>
            <a:ext cx="517317" cy="6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0039" y="3467700"/>
            <a:ext cx="777900" cy="34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 rotWithShape="1">
          <a:blip r:embed="rId8">
            <a:alphaModFix/>
          </a:blip>
          <a:srcRect t="3085" b="16152"/>
          <a:stretch/>
        </p:blipFill>
        <p:spPr>
          <a:xfrm>
            <a:off x="7970031" y="3814773"/>
            <a:ext cx="825026" cy="37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50089" y="3082210"/>
            <a:ext cx="864925" cy="3454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2"/>
          <p:cNvGrpSpPr/>
          <p:nvPr/>
        </p:nvGrpSpPr>
        <p:grpSpPr>
          <a:xfrm>
            <a:off x="5080884" y="1834901"/>
            <a:ext cx="1033669" cy="672307"/>
            <a:chOff x="3617844" y="4291854"/>
            <a:chExt cx="1033669" cy="672307"/>
          </a:xfrm>
        </p:grpSpPr>
        <p:pic>
          <p:nvPicPr>
            <p:cNvPr id="20" name="Shape 337" descr="wirless.png"/>
            <p:cNvPicPr preferRelativeResize="0"/>
            <p:nvPr/>
          </p:nvPicPr>
          <p:blipFill rotWithShape="1">
            <a:blip r:embed="rId10">
              <a:alphaModFix/>
            </a:blip>
            <a:srcRect l="14725" t="6916" r="34234" b="48447"/>
            <a:stretch/>
          </p:blipFill>
          <p:spPr>
            <a:xfrm rot="2700000">
              <a:off x="4106043" y="4366981"/>
              <a:ext cx="483633" cy="333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字方塊 21"/>
            <p:cNvSpPr txBox="1"/>
            <p:nvPr/>
          </p:nvSpPr>
          <p:spPr>
            <a:xfrm>
              <a:off x="3617844" y="4564051"/>
              <a:ext cx="1033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0070C0"/>
                  </a:solidFill>
                </a:rPr>
                <a:t>2.4G</a:t>
              </a:r>
              <a:endParaRPr lang="zh-TW" alt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080884" y="2566421"/>
            <a:ext cx="1033669" cy="600745"/>
            <a:chOff x="3617844" y="4363416"/>
            <a:chExt cx="1033669" cy="600745"/>
          </a:xfrm>
        </p:grpSpPr>
        <p:pic>
          <p:nvPicPr>
            <p:cNvPr id="30" name="Shape 337" descr="wirless.png"/>
            <p:cNvPicPr preferRelativeResize="0"/>
            <p:nvPr/>
          </p:nvPicPr>
          <p:blipFill rotWithShape="1">
            <a:blip r:embed="rId10">
              <a:alphaModFix/>
            </a:blip>
            <a:srcRect l="14725" t="6916" r="34234" b="48447"/>
            <a:stretch/>
          </p:blipFill>
          <p:spPr>
            <a:xfrm rot="2700000">
              <a:off x="3931113" y="4438543"/>
              <a:ext cx="483633" cy="3333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文字方塊 30"/>
            <p:cNvSpPr txBox="1"/>
            <p:nvPr/>
          </p:nvSpPr>
          <p:spPr>
            <a:xfrm>
              <a:off x="3617844" y="4564051"/>
              <a:ext cx="1033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0070C0"/>
                  </a:solidFill>
                </a:rPr>
                <a:t>5G</a:t>
              </a:r>
              <a:endParaRPr lang="zh-TW" altLang="en-US" sz="20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5" name="圖片 34" descr="atv_pt_remote_pf_combo-screen_copy_1_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7744" y="3188473"/>
            <a:ext cx="1081377" cy="1081377"/>
          </a:xfrm>
          <a:prstGeom prst="rect">
            <a:avLst/>
          </a:prstGeom>
        </p:spPr>
      </p:pic>
      <p:pic>
        <p:nvPicPr>
          <p:cNvPr id="37" name="Picture 6" descr="cross-platform.png"/>
          <p:cNvPicPr>
            <a:picLocks noChangeAspect="1"/>
          </p:cNvPicPr>
          <p:nvPr/>
        </p:nvPicPr>
        <p:blipFill>
          <a:blip r:embed="rId12"/>
          <a:srcRect b="20726"/>
          <a:stretch>
            <a:fillRect/>
          </a:stretch>
        </p:blipFill>
        <p:spPr>
          <a:xfrm>
            <a:off x="6611229" y="1906702"/>
            <a:ext cx="1601831" cy="838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" name="Shape 507"/>
          <p:cNvCxnSpPr/>
          <p:nvPr/>
        </p:nvCxnSpPr>
        <p:spPr>
          <a:xfrm flipV="1">
            <a:off x="5987332" y="1232558"/>
            <a:ext cx="902725" cy="723463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</p:cxnSp>
      <p:pic>
        <p:nvPicPr>
          <p:cNvPr id="39" name="圖片 38" descr="wifi_678x4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3603" y="2982735"/>
            <a:ext cx="594364" cy="443582"/>
          </a:xfrm>
          <a:prstGeom prst="rect">
            <a:avLst/>
          </a:prstGeom>
        </p:spPr>
      </p:pic>
      <p:pic>
        <p:nvPicPr>
          <p:cNvPr id="44" name="圖片 43" descr="237176631.jpg"/>
          <p:cNvPicPr>
            <a:picLocks noChangeAspect="1"/>
          </p:cNvPicPr>
          <p:nvPr/>
        </p:nvPicPr>
        <p:blipFill>
          <a:blip r:embed="rId14"/>
          <a:srcRect l="21222" r="21621"/>
          <a:stretch>
            <a:fillRect/>
          </a:stretch>
        </p:blipFill>
        <p:spPr>
          <a:xfrm>
            <a:off x="8163767" y="1133855"/>
            <a:ext cx="355920" cy="622705"/>
          </a:xfrm>
          <a:prstGeom prst="rect">
            <a:avLst/>
          </a:prstGeom>
        </p:spPr>
      </p:pic>
      <p:pic>
        <p:nvPicPr>
          <p:cNvPr id="45" name="圖片 44" descr="google-home-white-slate-smart-speaker-and-o7anil.jpg"/>
          <p:cNvPicPr>
            <a:picLocks noChangeAspect="1"/>
          </p:cNvPicPr>
          <p:nvPr/>
        </p:nvPicPr>
        <p:blipFill>
          <a:blip r:embed="rId15"/>
          <a:srcRect l="19329" t="5576" r="19929" b="4605"/>
          <a:stretch>
            <a:fillRect/>
          </a:stretch>
        </p:blipFill>
        <p:spPr>
          <a:xfrm>
            <a:off x="8573415" y="1142585"/>
            <a:ext cx="409652" cy="605748"/>
          </a:xfrm>
          <a:prstGeom prst="rect">
            <a:avLst/>
          </a:prstGeom>
        </p:spPr>
      </p:pic>
      <p:pic>
        <p:nvPicPr>
          <p:cNvPr id="26" name="圖片 25" descr="QWA-AC2600_Front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0284" y="2832571"/>
            <a:ext cx="2514908" cy="15720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/>
          <p:cNvSpPr txBox="1"/>
          <p:nvPr/>
        </p:nvSpPr>
        <p:spPr>
          <a:xfrm>
            <a:off x="3196744" y="4330598"/>
            <a:ext cx="2216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QNAP</a:t>
            </a:r>
            <a:r>
              <a:rPr lang="zh-TW" altLang="en-US" sz="1200" b="1" dirty="0" smtClean="0">
                <a:latin typeface="+mj-lt"/>
                <a:ea typeface="微軟正黑體" pitchFamily="34" charset="-120"/>
              </a:rPr>
              <a:t>無線網卡</a:t>
            </a:r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QWA-AC2600</a:t>
            </a:r>
            <a:endParaRPr lang="zh-TW" altLang="en-US" sz="120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0517_16比9_AC2600_母片_(ZH+EN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 descr="QWA-AC2600_Fro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97" y="2611139"/>
            <a:ext cx="3817015" cy="23860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用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WiF</a:t>
            </a:r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i分享V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P</a:t>
            </a:r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N</a:t>
            </a:r>
          </a:p>
          <a:p>
            <a:pPr lvl="0"/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- </a:t>
            </a:r>
            <a:r>
              <a:rPr lang="zh-TW" altLang="zh-TW" dirty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操作</a:t>
            </a:r>
            <a:r>
              <a:rPr lang="zh-TW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示範</a:t>
            </a:r>
            <a:endParaRPr lang="zh-TW" altLang="zh-TW" dirty="0">
              <a:solidFill>
                <a:srgbClr val="002060"/>
              </a:solidFill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" name="圖片 2" descr="對話框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8908" flipH="1">
            <a:off x="6902060" y="2085789"/>
            <a:ext cx="1442247" cy="129278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989207" y="2365989"/>
            <a:ext cx="1252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Demo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389888" y="4586631"/>
            <a:ext cx="2216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QNAP</a:t>
            </a:r>
            <a:r>
              <a:rPr lang="zh-TW" altLang="en-US" sz="1200" b="1" dirty="0" smtClean="0">
                <a:latin typeface="+mj-lt"/>
                <a:ea typeface="微軟正黑體" pitchFamily="34" charset="-120"/>
              </a:rPr>
              <a:t>無線網卡</a:t>
            </a:r>
            <a:r>
              <a:rPr lang="en-US" altLang="zh-TW" sz="1200" b="1" dirty="0" smtClean="0">
                <a:latin typeface="+mj-lt"/>
                <a:ea typeface="微軟正黑體" pitchFamily="34" charset="-120"/>
              </a:rPr>
              <a:t>QWA-AC2600</a:t>
            </a:r>
            <a:endParaRPr lang="zh-TW" altLang="en-US" sz="1200" b="1" dirty="0"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168250" y="-1"/>
            <a:ext cx="8975750" cy="75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dirty="0">
                <a:latin typeface="+mj-lt"/>
                <a:ea typeface="Microsoft JhengHei"/>
                <a:cs typeface="Microsoft JhengHei"/>
                <a:sym typeface="Microsoft JhengHei"/>
              </a:rPr>
              <a:t>將VPN對外連線變成預設閘道, 並支援備援</a:t>
            </a:r>
            <a:endParaRPr sz="3200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30" name="Shape 53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497749" y="967795"/>
            <a:ext cx="6433792" cy="3617242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Shape 531"/>
          <p:cNvSpPr/>
          <p:nvPr/>
        </p:nvSpPr>
        <p:spPr>
          <a:xfrm>
            <a:off x="204825" y="1349451"/>
            <a:ext cx="2102400" cy="7008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可將</a:t>
            </a:r>
            <a:r>
              <a:rPr lang="zh-TW" sz="18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連線</a:t>
            </a:r>
            <a:r>
              <a:rPr lang="zh-TW" sz="18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設定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成系統預設閘道</a:t>
            </a:r>
            <a:endParaRPr sz="18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2" name="Shape 532"/>
          <p:cNvSpPr/>
          <p:nvPr/>
        </p:nvSpPr>
        <p:spPr>
          <a:xfrm>
            <a:off x="204825" y="2260079"/>
            <a:ext cx="2102400" cy="10011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600"/>
              <a:buFont typeface="Arial"/>
              <a:buNone/>
            </a:pPr>
            <a:r>
              <a:rPr lang="zh-TW" sz="1800" b="1" dirty="0">
                <a:solidFill>
                  <a:srgbClr val="FFFFFF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可再設定另組VPN連線成為備援的系統閘道</a:t>
            </a:r>
            <a:endParaRPr sz="1800" b="1" i="0" u="none" strike="noStrike" cap="none" dirty="0">
              <a:solidFill>
                <a:srgbClr val="FFFFFF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Shape 537"/>
          <p:cNvGrpSpPr/>
          <p:nvPr/>
        </p:nvGrpSpPr>
        <p:grpSpPr>
          <a:xfrm>
            <a:off x="3354608" y="1180476"/>
            <a:ext cx="2376264" cy="913640"/>
            <a:chOff x="3347864" y="1059582"/>
            <a:chExt cx="2376264" cy="913640"/>
          </a:xfrm>
        </p:grpSpPr>
        <p:sp>
          <p:nvSpPr>
            <p:cNvPr id="538" name="Shape 538"/>
            <p:cNvSpPr/>
            <p:nvPr/>
          </p:nvSpPr>
          <p:spPr>
            <a:xfrm>
              <a:off x="3347864" y="1059582"/>
              <a:ext cx="2376264" cy="720080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 rot="10800000">
              <a:off x="4340202" y="1635646"/>
              <a:ext cx="391588" cy="337576"/>
            </a:xfrm>
            <a:prstGeom prst="triangle">
              <a:avLst>
                <a:gd name="adj" fmla="val 50000"/>
              </a:avLst>
            </a:pr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0" name="Shape 540" descr="p38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979713" y="2555157"/>
            <a:ext cx="1260000" cy="2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追求安全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的N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S備份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方式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44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06815" y="1748339"/>
            <a:ext cx="668830" cy="66883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3390612" y="1140082"/>
            <a:ext cx="2304256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zh-TW" sz="2500" b="1" i="0" u="none" strike="noStrike" cap="none" dirty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QBelt VPN </a:t>
            </a:r>
            <a:endParaRPr sz="2500" b="1" i="0" u="none" strike="noStrike" cap="none" dirty="0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Shape 547" descr="p38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9832" y="2411927"/>
            <a:ext cx="2880320" cy="50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 descr="p38-0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40702" y="2195903"/>
            <a:ext cx="821462" cy="91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 descr="p38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280" y="2519125"/>
            <a:ext cx="1260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 descr="P1.3-0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29178" y="3276023"/>
            <a:ext cx="3456384" cy="1095927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 txBox="1"/>
          <p:nvPr/>
        </p:nvSpPr>
        <p:spPr>
          <a:xfrm>
            <a:off x="3318604" y="1478955"/>
            <a:ext cx="2448272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96D7"/>
              </a:buClr>
              <a:buSzPts val="1800"/>
              <a:buFont typeface="Roboto"/>
              <a:buNone/>
            </a:pPr>
            <a:r>
              <a:rPr lang="zh-TW" sz="1600" b="1" i="0" u="none" strike="noStrike" cap="none" dirty="0">
                <a:solidFill>
                  <a:srgbClr val="57575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保護您的資料安全</a:t>
            </a:r>
            <a:endParaRPr sz="1600" b="1" i="0" u="none" strike="noStrike" cap="none" dirty="0">
              <a:solidFill>
                <a:srgbClr val="57575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Shape 234" descr="C:\Users\user\Desktop\0110\1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8750" y="2026427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234" descr="C:\Users\user\Desktop\0110\17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90239" y="2026427"/>
            <a:ext cx="1685003" cy="130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567" y="1748339"/>
            <a:ext cx="668830" cy="668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詳細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的V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PN Clien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t連線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紀錄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57" name="Shape 55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91813" y="832087"/>
            <a:ext cx="6560365" cy="382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一般的網路應用</a:t>
            </a:r>
            <a:endParaRPr sz="4000" i="0" u="none" strike="noStrike" cap="none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9" name="Shape 1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504" y="1060375"/>
            <a:ext cx="8784927" cy="360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 descr="tunnel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8132" y="2581054"/>
            <a:ext cx="3562221" cy="65341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3857891" y="2091516"/>
            <a:ext cx="158756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400" b="1" dirty="0" smtClean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網際網路</a:t>
            </a:r>
            <a:endParaRPr lang="zh-TW" sz="2400" b="1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跟著您的NAS一起翻越</a:t>
            </a:r>
            <a:r>
              <a:rPr lang="zh-TW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全世界</a:t>
            </a:r>
            <a:endParaRPr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63" name="Shape 56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31840" y="987711"/>
            <a:ext cx="5924550" cy="3289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0772" y="3702958"/>
            <a:ext cx="1418733" cy="88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3846974"/>
            <a:ext cx="1691268" cy="6641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6" name="Shape 566"/>
          <p:cNvGrpSpPr/>
          <p:nvPr/>
        </p:nvGrpSpPr>
        <p:grpSpPr>
          <a:xfrm>
            <a:off x="4536916" y="3939902"/>
            <a:ext cx="1440160" cy="459789"/>
            <a:chOff x="3851920" y="3651870"/>
            <a:chExt cx="1440160" cy="459789"/>
          </a:xfrm>
        </p:grpSpPr>
        <p:pic>
          <p:nvPicPr>
            <p:cNvPr id="567" name="Shape 56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85192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Shape 568"/>
            <p:cNvSpPr txBox="1"/>
            <p:nvPr/>
          </p:nvSpPr>
          <p:spPr>
            <a:xfrm>
              <a:off x="4211960" y="3774966"/>
              <a:ext cx="10801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Arial"/>
                <a:buNone/>
              </a:pPr>
              <a:r>
                <a:rPr lang="zh-TW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VPN Tunnel</a:t>
              </a:r>
              <a:endParaRPr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9" name="Shape 569"/>
          <p:cNvGrpSpPr/>
          <p:nvPr/>
        </p:nvGrpSpPr>
        <p:grpSpPr>
          <a:xfrm>
            <a:off x="2016636" y="3939902"/>
            <a:ext cx="1440160" cy="459789"/>
            <a:chOff x="1331640" y="3651870"/>
            <a:chExt cx="1440160" cy="459789"/>
          </a:xfrm>
        </p:grpSpPr>
        <p:pic>
          <p:nvPicPr>
            <p:cNvPr id="570" name="Shape 57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1640" y="3651870"/>
              <a:ext cx="1296144" cy="4597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Shape 571"/>
            <p:cNvSpPr txBox="1"/>
            <p:nvPr/>
          </p:nvSpPr>
          <p:spPr>
            <a:xfrm>
              <a:off x="1691680" y="3774966"/>
              <a:ext cx="1080120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50"/>
                <a:buFont typeface="Arial"/>
                <a:buNone/>
              </a:pPr>
              <a:r>
                <a:rPr lang="zh-TW" sz="105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VPN Tunnel</a:t>
              </a:r>
              <a:endParaRPr sz="105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73" name="Shape 573" descr="對話框-0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40875" y="1396146"/>
            <a:ext cx="4136810" cy="2458262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Shape 574"/>
          <p:cNvSpPr txBox="1"/>
          <p:nvPr/>
        </p:nvSpPr>
        <p:spPr>
          <a:xfrm>
            <a:off x="427891" y="1622160"/>
            <a:ext cx="277595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zh-TW" sz="1600" b="1" i="0" u="none" strike="noStrike" cap="none" dirty="0">
                <a:solidFill>
                  <a:schemeClr val="lt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當您想要連到某個國家,但又沒有該位置的NAS或朋友可以提供連線的話, QNAP整合了服務供應商VyprVPN, 合作協助您翻越全球各地</a:t>
            </a:r>
            <a:endParaRPr sz="2000" i="0" u="none" strike="noStrike" cap="none" dirty="0">
              <a:solidFill>
                <a:srgbClr val="002060"/>
              </a:solidFill>
              <a:latin typeface="+mj-lt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15" name="Picture 6" descr="cross-platform.png"/>
          <p:cNvPicPr>
            <a:picLocks noChangeAspect="1"/>
          </p:cNvPicPr>
          <p:nvPr/>
        </p:nvPicPr>
        <p:blipFill>
          <a:blip r:embed="rId8"/>
          <a:srcRect b="20726"/>
          <a:stretch>
            <a:fillRect/>
          </a:stretch>
        </p:blipFill>
        <p:spPr>
          <a:xfrm>
            <a:off x="1" y="3335108"/>
            <a:ext cx="2185336" cy="1143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文字方塊 15"/>
          <p:cNvSpPr txBox="1"/>
          <p:nvPr/>
        </p:nvSpPr>
        <p:spPr>
          <a:xfrm>
            <a:off x="248717" y="855878"/>
            <a:ext cx="40233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(</a:t>
            </a:r>
            <a:r>
              <a:rPr lang="zh-TW" altLang="en-US" sz="2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整合服務商</a:t>
            </a:r>
            <a:r>
              <a:rPr lang="en-US" altLang="zh-TW" sz="2600" b="1" dirty="0" err="1" smtClean="0">
                <a:solidFill>
                  <a:srgbClr val="0070C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VyprVPN</a:t>
            </a:r>
            <a:r>
              <a:rPr lang="en-US" altLang="zh-TW" sz="2600" b="1" dirty="0" smtClean="0">
                <a:solidFill>
                  <a:srgbClr val="0070C0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rPr>
              <a:t>)</a:t>
            </a:r>
            <a:endParaRPr lang="zh-TW" altLang="en-US" sz="2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8"/>
          <p:cNvSpPr txBox="1">
            <a:spLocks/>
          </p:cNvSpPr>
          <p:nvPr/>
        </p:nvSpPr>
        <p:spPr>
          <a:xfrm>
            <a:off x="498142" y="1351718"/>
            <a:ext cx="8334163" cy="1684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Verdana"/>
              <a:buNone/>
              <a:tabLst/>
              <a:defRPr/>
            </a:pPr>
            <a:r>
              <a:rPr kumimoji="0" lang="en-US" altLang="zh-TW" sz="53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QVPN</a:t>
            </a:r>
            <a:br>
              <a:rPr kumimoji="0" lang="en-US" altLang="zh-TW" sz="53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kumimoji="0" lang="zh-TW" altLang="en-US" sz="53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Microsoft JhengHei"/>
                <a:cs typeface="Microsoft JhengHei"/>
                <a:sym typeface="Microsoft JhengHei"/>
              </a:rPr>
              <a:t>虛擬私有網路</a:t>
            </a:r>
            <a:endParaRPr kumimoji="0" lang="zh-TW" altLang="en-US" sz="5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" name="Shape 107"/>
          <p:cNvSpPr txBox="1">
            <a:spLocks noGrp="1"/>
          </p:cNvSpPr>
          <p:nvPr>
            <p:ph type="subTitle" idx="1"/>
          </p:nvPr>
        </p:nvSpPr>
        <p:spPr>
          <a:xfrm>
            <a:off x="498134" y="2876863"/>
            <a:ext cx="833416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</a:pPr>
            <a:r>
              <a:rPr lang="zh-TW" altLang="en-US" sz="3500" b="1" i="0" u="none" strike="noStrike" cap="none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是您最好的選擇</a:t>
            </a:r>
            <a:endParaRPr sz="3500" b="1" i="0" u="none" strike="noStrike" cap="none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4752" y="4783270"/>
            <a:ext cx="6804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VP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N是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什麼? 怎麼做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?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27" name="Shape 127"/>
          <p:cNvGrpSpPr/>
          <p:nvPr/>
        </p:nvGrpSpPr>
        <p:grpSpPr>
          <a:xfrm>
            <a:off x="799367" y="1091319"/>
            <a:ext cx="6537023" cy="1576729"/>
            <a:chOff x="1188287" y="1307343"/>
            <a:chExt cx="6537023" cy="1576729"/>
          </a:xfrm>
        </p:grpSpPr>
        <p:pic>
          <p:nvPicPr>
            <p:cNvPr id="128" name="Shape 12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188287" y="1307343"/>
              <a:ext cx="6537023" cy="1576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Shape 129"/>
            <p:cNvSpPr txBox="1"/>
            <p:nvPr/>
          </p:nvSpPr>
          <p:spPr>
            <a:xfrm>
              <a:off x="4183682" y="2337174"/>
              <a:ext cx="16383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未加密的明碼文</a:t>
              </a:r>
              <a:endParaRPr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30" name="Shape 130"/>
          <p:cNvGrpSpPr/>
          <p:nvPr/>
        </p:nvGrpSpPr>
        <p:grpSpPr>
          <a:xfrm>
            <a:off x="771431" y="2956837"/>
            <a:ext cx="8127984" cy="1606089"/>
            <a:chOff x="612405" y="2956837"/>
            <a:chExt cx="8127984" cy="1606089"/>
          </a:xfrm>
        </p:grpSpPr>
        <p:pic>
          <p:nvPicPr>
            <p:cNvPr id="131" name="Shape 131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612405" y="2956837"/>
              <a:ext cx="8127984" cy="16060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Shape 132"/>
            <p:cNvSpPr txBox="1"/>
            <p:nvPr/>
          </p:nvSpPr>
          <p:spPr>
            <a:xfrm>
              <a:off x="2699792" y="3878927"/>
              <a:ext cx="12961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6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加密化</a:t>
              </a:r>
              <a:endParaRPr sz="1600" b="1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133" name="Shape 133"/>
            <p:cNvSpPr txBox="1"/>
            <p:nvPr/>
          </p:nvSpPr>
          <p:spPr>
            <a:xfrm>
              <a:off x="5292080" y="3878927"/>
              <a:ext cx="126774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zh-TW" sz="1600" b="1" i="0" u="none" strike="noStrike" cap="none" dirty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匿名化</a:t>
              </a:r>
              <a:endParaRPr sz="1600" b="1" i="0" u="none" strike="noStrike" cap="none" dirty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81886" y="-1"/>
            <a:ext cx="9062113" cy="75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35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當您</a:t>
            </a:r>
            <a:r>
              <a:rPr lang="zh-TW" sz="35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使用V</a:t>
            </a:r>
            <a:r>
              <a:rPr lang="zh-TW" sz="35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</a:t>
            </a:r>
            <a:r>
              <a:rPr lang="zh-TW" sz="35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N時，就</a:t>
            </a:r>
            <a:r>
              <a:rPr lang="zh-TW" sz="35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如同穿越安全通道</a:t>
            </a:r>
            <a:endParaRPr sz="35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3729" y="1107926"/>
            <a:ext cx="8784927" cy="360748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3173104" y="2246704"/>
            <a:ext cx="290015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看不透裡面的隧道</a:t>
            </a:r>
            <a:endParaRPr sz="2400" b="1" i="0" u="none" strike="noStrike" cap="none" dirty="0">
              <a:solidFill>
                <a:srgbClr val="C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41" name="Shape 141" descr="tunnel-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2596" y="2787774"/>
            <a:ext cx="3553292" cy="653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6828452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6828452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4700713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700713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546598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546598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410068" y="1358129"/>
            <a:ext cx="1872208" cy="2952328"/>
          </a:xfrm>
          <a:prstGeom prst="rect">
            <a:avLst/>
          </a:prstGeom>
          <a:solidFill>
            <a:srgbClr val="A2E6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66CC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410068" y="3374353"/>
            <a:ext cx="1872208" cy="93610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>
              <a:solidFill>
                <a:srgbClr val="0070C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需要V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P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N服務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的對象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457675" y="3375300"/>
            <a:ext cx="1824600" cy="7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商務人士</a:t>
            </a:r>
            <a:b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(出差或外出)</a:t>
            </a:r>
            <a:endParaRPr sz="22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4568948" y="3387057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敏感資料傳輸</a:t>
            </a:r>
            <a:endParaRPr sz="22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(金融交易...)</a:t>
            </a:r>
            <a:endParaRPr sz="22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2447200" y="3387050"/>
            <a:ext cx="20886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跨國企業</a:t>
            </a:r>
            <a:b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(資料流通, 備份)</a:t>
            </a:r>
            <a:endParaRPr sz="200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1488865"/>
            <a:ext cx="1460735" cy="173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6852" y="1502145"/>
            <a:ext cx="1739124" cy="176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1228" y="1286122"/>
            <a:ext cx="2002815" cy="194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6720248" y="3382557"/>
            <a:ext cx="2088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玩家</a:t>
            </a:r>
            <a:endParaRPr sz="22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zh-TW" sz="22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(地區限定...)</a:t>
            </a:r>
            <a:endParaRPr sz="22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2" name="Shape 162"/>
          <p:cNvPicPr preferRelativeResize="0"/>
          <p:nvPr/>
        </p:nvPicPr>
        <p:blipFill rotWithShape="1">
          <a:blip r:embed="rId6">
            <a:alphaModFix/>
          </a:blip>
          <a:srcRect l="29769" r="29145" b="12558"/>
          <a:stretch/>
        </p:blipFill>
        <p:spPr>
          <a:xfrm>
            <a:off x="6948264" y="1646161"/>
            <a:ext cx="576064" cy="73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48264" y="2510257"/>
            <a:ext cx="576064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7387" y="1938316"/>
            <a:ext cx="938536" cy="352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98442" y="2335224"/>
            <a:ext cx="925239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10">
            <a:alphaModFix/>
          </a:blip>
          <a:srcRect t="3084" b="16150"/>
          <a:stretch/>
        </p:blipFill>
        <p:spPr>
          <a:xfrm>
            <a:off x="7599819" y="2767272"/>
            <a:ext cx="907885" cy="3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596336" y="1543137"/>
            <a:ext cx="951791" cy="360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781008" y="1491630"/>
            <a:ext cx="5156377" cy="28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VPN讓</a:t>
            </a:r>
            <a:r>
              <a:rPr lang="zh-TW" sz="4000" i="0" u="none" strike="noStrike" cap="none" dirty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網路通訊更加</a:t>
            </a:r>
            <a:r>
              <a:rPr lang="zh-TW" sz="4000" i="0" u="none" strike="noStrike" cap="none" dirty="0" smtClean="0">
                <a:solidFill>
                  <a:schemeClr val="lt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安全</a:t>
            </a:r>
            <a:endParaRPr sz="4000" i="0" u="none" strike="noStrike" cap="none" dirty="0">
              <a:solidFill>
                <a:schemeClr val="lt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395536" y="3272070"/>
            <a:ext cx="3899400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降低商務旅行成本</a:t>
            </a:r>
            <a:endParaRPr sz="14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395536" y="2702933"/>
            <a:ext cx="3899400" cy="4437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保護隱私權</a:t>
            </a:r>
            <a:endParaRPr sz="14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356136" y="1051683"/>
            <a:ext cx="3899400" cy="9294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1800"/>
            </a:pP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為員工/學生提供遠端連線的便利性，透過現有的</a:t>
            </a:r>
            <a:r>
              <a:rPr lang="zh-TW" sz="1800" b="1" i="0" u="none" strike="noStrike" cap="none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網際網路</a:t>
            </a:r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r>
              <a:rPr 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</a:t>
            </a:r>
            <a:r>
              <a:rPr lang="zh-TW" sz="18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使用公司/學校的內部私有網路</a:t>
            </a:r>
            <a:endParaRPr sz="14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356141" y="2079212"/>
            <a:ext cx="3899400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安全的交流通訊變的更容易</a:t>
            </a:r>
            <a:endParaRPr sz="14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395541" y="3841175"/>
            <a:ext cx="3899400" cy="498300"/>
          </a:xfrm>
          <a:prstGeom prst="roundRect">
            <a:avLst>
              <a:gd name="adj" fmla="val 16667"/>
            </a:avLst>
          </a:prstGeom>
          <a:solidFill>
            <a:srgbClr val="31859B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zh-TW" sz="1800" b="1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可以存取受限存取的資料</a:t>
            </a:r>
            <a:endParaRPr sz="14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QVPN Service</a:t>
            </a:r>
            <a:r>
              <a:rPr lang="en-US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</a:br>
            <a:r>
              <a:rPr lang="zh-TW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架設自己的</a:t>
            </a:r>
            <a:r>
              <a:rPr lang="en-US" altLang="zh-TW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VPN</a:t>
            </a:r>
            <a:r>
              <a:rPr lang="zh-TW" altLang="en-US" dirty="0" smtClean="0">
                <a:solidFill>
                  <a:srgbClr val="002060"/>
                </a:solidFill>
                <a:ea typeface="Microsoft JhengHei"/>
                <a:cs typeface="Microsoft JhengHei"/>
                <a:sym typeface="Microsoft JhengHei"/>
              </a:rPr>
              <a:t>伺服器</a:t>
            </a:r>
          </a:p>
        </p:txBody>
      </p:sp>
      <p:pic>
        <p:nvPicPr>
          <p:cNvPr id="6" name="圖片 5" descr="QVPN_25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174" y="3180524"/>
            <a:ext cx="978010" cy="97801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05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1423</Words>
  <PresentationFormat>如螢幕大小 (16:9)</PresentationFormat>
  <Paragraphs>171</Paragraphs>
  <Slides>41</Slides>
  <Notes>39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0105</vt:lpstr>
      <vt:lpstr>投影片 1</vt:lpstr>
      <vt:lpstr>QVPN 虛擬私有網路</vt:lpstr>
      <vt:lpstr>什麼是VPN? (Virtual Private Network)</vt:lpstr>
      <vt:lpstr>一般的網路應用</vt:lpstr>
      <vt:lpstr>VPN是什麼? 怎麼做?</vt:lpstr>
      <vt:lpstr>當您使用VPN時，就如同穿越安全通道</vt:lpstr>
      <vt:lpstr>需要VPN服務的對象</vt:lpstr>
      <vt:lpstr>VPN讓網路通訊更加安全</vt:lpstr>
      <vt:lpstr>QVPN Service 架設自己的VPN伺服器</vt:lpstr>
      <vt:lpstr>全新的QVPN狀態總覽</vt:lpstr>
      <vt:lpstr>推出QNAP專屬VPN協定-QBelt</vt:lpstr>
      <vt:lpstr>挑選適合您的DNS服務</vt:lpstr>
      <vt:lpstr>VPN搭配File Station, 掛載資料夾超安全</vt:lpstr>
      <vt:lpstr>如何掛載VPN兩端NAS File Station資料夾</vt:lpstr>
      <vt:lpstr>如何掛載VPN兩端NAS File Station資料夾</vt:lpstr>
      <vt:lpstr>VPN + File Station  遠端掛載 - 操作示範</vt:lpstr>
      <vt:lpstr>建立VPN服務時 最常遇到的問題</vt:lpstr>
      <vt:lpstr>常見連不上VPN的因素</vt:lpstr>
      <vt:lpstr>QNAP NAS自動化設定 協助您VPN設定更容易</vt:lpstr>
      <vt:lpstr>手動設定路由器來打通VPN</vt:lpstr>
      <vt:lpstr>UPnP自動設定路由器的VPN埠</vt:lpstr>
      <vt:lpstr>IP不固定時的好夥伴: DDNS / UPnP</vt:lpstr>
      <vt:lpstr>用戶端如何設定VPN 連線到NAS</vt:lpstr>
      <vt:lpstr>Windows 連線方式 </vt:lpstr>
      <vt:lpstr>即將推出的全新Windows連線工具</vt:lpstr>
      <vt:lpstr>透過macOS連線到NAS </vt:lpstr>
      <vt:lpstr>即將推出的macOS連線工具</vt:lpstr>
      <vt:lpstr>透過Android連線到NAS</vt:lpstr>
      <vt:lpstr>即將推出的Android連線工具</vt:lpstr>
      <vt:lpstr>透過iOS連線到NAS</vt:lpstr>
      <vt:lpstr>即將推出的iOS連線工具</vt:lpstr>
      <vt:lpstr>讓NAS透過VPN Client  連線到遠端NAS / VPN伺服器</vt:lpstr>
      <vt:lpstr>連線到NAS就能到達世界的另一端 </vt:lpstr>
      <vt:lpstr>支援多種VPN Client類型</vt:lpstr>
      <vt:lpstr>用WiFi分享VPN連線超方便</vt:lpstr>
      <vt:lpstr>用WiFi分享VPN - 操作示範</vt:lpstr>
      <vt:lpstr>將VPN對外連線變成預設閘道, 並支援備援</vt:lpstr>
      <vt:lpstr>追求安全的NAS備份方式</vt:lpstr>
      <vt:lpstr>詳細的VPN Client連線紀錄</vt:lpstr>
      <vt:lpstr>跟著您的NAS一起翻越全世界</vt:lpstr>
      <vt:lpstr>投影片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虛擬私有網路(VPN)</dc:title>
  <dc:creator>FannieChen</dc:creator>
  <cp:lastModifiedBy>ChrisTest</cp:lastModifiedBy>
  <cp:revision>41</cp:revision>
  <dcterms:modified xsi:type="dcterms:W3CDTF">2018-05-17T06:26:14Z</dcterms:modified>
</cp:coreProperties>
</file>