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7"/>
  </p:notesMasterIdLst>
  <p:sldIdLst>
    <p:sldId id="256" r:id="rId2"/>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4" r:id="rId40"/>
    <p:sldId id="298" r:id="rId41"/>
    <p:sldId id="295" r:id="rId42"/>
    <p:sldId id="296" r:id="rId43"/>
    <p:sldId id="300" r:id="rId44"/>
    <p:sldId id="302" r:id="rId45"/>
    <p:sldId id="303" r:id="rId46"/>
  </p:sldIdLst>
  <p:sldSz cx="9144000" cy="5143500" type="screen16x9"/>
  <p:notesSz cx="6858000" cy="9144000"/>
  <p:embeddedFontLst>
    <p:embeddedFont>
      <p:font typeface="Verdana" pitchFamily="34" charset="0"/>
      <p:regular r:id="rId48"/>
      <p:bold r:id="rId49"/>
      <p:italic r:id="rId50"/>
      <p:boldItalic r:id="rId51"/>
    </p:embeddedFont>
    <p:embeddedFont>
      <p:font typeface="微軟正黑體" pitchFamily="34" charset="-120"/>
      <p:regular r:id="rId52"/>
      <p:bold r:id="rId53"/>
    </p:embeddedFont>
    <p:embeddedFont>
      <p:font typeface="Helvetica Neue Light"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B44CCED-495B-4585-8CB7-FDCE4697D24B}">
  <a:tblStyle styleId="{AB44CCED-495B-4585-8CB7-FDCE4697D24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DE1"/>
          </a:solidFill>
        </a:fill>
      </a:tcStyle>
    </a:band1H>
    <a:band2H>
      <a:tcTxStyle/>
      <a:tcStyle>
        <a:tcBdr/>
      </a:tcStyle>
    </a:band2H>
    <a:band1V>
      <a:tcTxStyle/>
      <a:tcStyle>
        <a:tcBdr/>
        <a:fill>
          <a:solidFill>
            <a:srgbClr val="CADDE1"/>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6" autoAdjust="0"/>
  </p:normalViewPr>
  <p:slideViewPr>
    <p:cSldViewPr snapToGrid="0">
      <p:cViewPr varScale="1">
        <p:scale>
          <a:sx n="155" d="100"/>
          <a:sy n="155" d="100"/>
        </p:scale>
        <p:origin x="-677" y="-77"/>
      </p:cViewPr>
      <p:guideLst>
        <p:guide orient="horz" pos="162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829299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racktopsystems.com/data-storage-features/zf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Verdana"/>
              <a:buNone/>
            </a:pPr>
            <a:endParaRPr sz="2800" b="0" i="0" u="none" strike="noStrike" cap="none">
              <a:solidFill>
                <a:schemeClr val="dk2"/>
              </a:solidFill>
              <a:latin typeface="Arial"/>
              <a:ea typeface="Arial"/>
              <a:cs typeface="Arial"/>
              <a:sym typeface="Arial"/>
            </a:endParaRPr>
          </a:p>
          <a:p>
            <a:pPr marL="69850" marR="0" lvl="0" indent="6985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1" name="Shape 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97603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The hypervisor gave us the ability to run virtual machines all on a single box, and really start to utilize our hardware better,and save us from things like multiple workstations sitting under the desk, each one having a different OS, or maybe all even the same OS just different configurations. You had to do compile and testing for your code and everything on each one individually. It’s painful and expensive. Thanks to the hypervisor, we started to have the ability to do things like have one single workstation and be able to run four or five different VMs inside of it.</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79477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when we continue to scale our virtual environment, we’ll start to find it difficult to deploy a VM. We may not direct access, we would have to go to an admin, an IT admin, and request a VM be, deployed, not to mention the difficulty added with trying to deploy more hypervisors. All of these things start to get more and more complex. Then we’ll start to see things like storage performance degradations, trouble setting up networks and getting everything to talk. We start to really get into some management complexity that cause some difficulties and started to lose some of the efficiencies that we've gained.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50" b="0" i="0" u="none" strike="noStrike" cap="none">
                <a:solidFill>
                  <a:srgbClr val="222222"/>
                </a:solidFill>
                <a:highlight>
                  <a:srgbClr val="FFFFFF"/>
                </a:highlight>
                <a:latin typeface="Arial"/>
                <a:ea typeface="Arial"/>
                <a:cs typeface="Arial"/>
                <a:sym typeface="Arial"/>
              </a:rPr>
              <a:t>雖然要建構雲端運算環境不一定要虛擬化，但確實只有虛擬化才能將所有資源池化，達到最佳的資源使用率，所以企業通常會選擇虛擬化來作為邁向雲端的第一步。</a:t>
            </a:r>
            <a:endParaRPr sz="105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50" b="0" i="0" u="none" strike="noStrike" cap="none">
                <a:solidFill>
                  <a:srgbClr val="222222"/>
                </a:solidFill>
                <a:highlight>
                  <a:srgbClr val="FFFFFF"/>
                </a:highlight>
                <a:latin typeface="Arial"/>
                <a:ea typeface="Arial"/>
                <a:cs typeface="Arial"/>
                <a:sym typeface="Arial"/>
              </a:rPr>
              <a:t>雲端環境需要達到完全自動化來簡化管理及維運成本，並能透過自我服務的方式來實踐IT自動運營的目的。</a:t>
            </a:r>
            <a:endParaRPr sz="105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5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虛擬化是雲端的關鍵基礎</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4587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47016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04493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2" indent="38100" rtl="0">
              <a:spcBef>
                <a:spcPts val="800"/>
              </a:spcBef>
              <a:spcAft>
                <a:spcPts val="0"/>
              </a:spcAft>
              <a:buClr>
                <a:srgbClr val="002060"/>
              </a:buClr>
              <a:buSzPts val="1800"/>
              <a:buChar char="•"/>
            </a:pPr>
            <a:r>
              <a:rPr lang="en-US" sz="1800" b="1">
                <a:solidFill>
                  <a:srgbClr val="002060"/>
                </a:solidFill>
              </a:rPr>
              <a:t>2010年由美國航太總署與Rackspace合作研發</a:t>
            </a:r>
            <a:endParaRPr sz="1800" b="1">
              <a:solidFill>
                <a:srgbClr val="002060"/>
              </a:solidFill>
            </a:endParaRPr>
          </a:p>
          <a:p>
            <a:pPr marL="0" lvl="2" indent="38100" rtl="0">
              <a:spcBef>
                <a:spcPts val="800"/>
              </a:spcBef>
              <a:spcAft>
                <a:spcPts val="0"/>
              </a:spcAft>
              <a:buClr>
                <a:srgbClr val="002060"/>
              </a:buClr>
              <a:buSzPts val="1800"/>
              <a:buChar char="•"/>
            </a:pPr>
            <a:r>
              <a:rPr lang="en-US" sz="1800" b="1">
                <a:solidFill>
                  <a:srgbClr val="002060"/>
                </a:solidFill>
              </a:rPr>
              <a:t>開放原始碼的IaaS(基礎架構即服務)平台供使用者建置及管理雲端環境</a:t>
            </a:r>
            <a:endParaRPr sz="1800" b="1">
              <a:solidFill>
                <a:srgbClr val="002060"/>
              </a:solidFill>
            </a:endParaRPr>
          </a:p>
          <a:p>
            <a:pPr marL="0" lvl="2" indent="38100" rtl="0">
              <a:spcBef>
                <a:spcPts val="800"/>
              </a:spcBef>
              <a:spcAft>
                <a:spcPts val="0"/>
              </a:spcAft>
              <a:buClr>
                <a:srgbClr val="002060"/>
              </a:buClr>
              <a:buSzPts val="1800"/>
              <a:buChar char="•"/>
            </a:pPr>
            <a:r>
              <a:rPr lang="en-US" sz="1800" b="1">
                <a:solidFill>
                  <a:srgbClr val="002060"/>
                </a:solidFill>
              </a:rPr>
              <a:t>提供雲端控管運算(Computing)、網路(Networking)與儲存(Storage)等資源</a:t>
            </a:r>
            <a:endParaRPr sz="1800" b="1">
              <a:solidFill>
                <a:srgbClr val="002060"/>
              </a:solidFill>
            </a:endParaRPr>
          </a:p>
          <a:p>
            <a:pPr marL="0" lvl="2" indent="38100" rtl="0">
              <a:spcBef>
                <a:spcPts val="800"/>
              </a:spcBef>
              <a:spcAft>
                <a:spcPts val="0"/>
              </a:spcAft>
              <a:buClr>
                <a:srgbClr val="002060"/>
              </a:buClr>
              <a:buSzPts val="1800"/>
              <a:buChar char="•"/>
            </a:pPr>
            <a:r>
              <a:rPr lang="en-US" sz="1800" b="1">
                <a:solidFill>
                  <a:srgbClr val="002060"/>
                </a:solidFill>
              </a:rPr>
              <a:t>透過網頁儀表板介面進行管理</a:t>
            </a:r>
            <a:endParaRPr sz="1800" b="1">
              <a:solidFill>
                <a:srgbClr val="002060"/>
              </a:solidFill>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p:txBody>
      </p:sp>
    </p:spTree>
    <p:extLst>
      <p:ext uri="{BB962C8B-B14F-4D97-AF65-F5344CB8AC3E}">
        <p14:creationId xmlns="" xmlns:p14="http://schemas.microsoft.com/office/powerpoint/2010/main" val="410082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透過多個開放原始碼的軟體專案的OpenStack API，建置及管理雲端環境</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57533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800"/>
              </a:spcBef>
              <a:spcAft>
                <a:spcPts val="0"/>
              </a:spcAft>
              <a:buClr>
                <a:schemeClr val="dk1"/>
              </a:buClr>
              <a:buSzPts val="2400"/>
              <a:buFont typeface="Arial"/>
              <a:buNone/>
            </a:pPr>
            <a:r>
              <a:rPr lang="en-US" sz="2400" b="1">
                <a:solidFill>
                  <a:srgbClr val="002060"/>
                </a:solidFill>
              </a:rPr>
              <a:t>開放原始碼的軟體專案滿足最基本的IT關鍵三元素：運算(Computing)、網路(Networking)與儲存(Storage)，細部包含身分驗證機制、虛擬機器磁碟映像檔傳送服務...等等</a:t>
            </a:r>
            <a:endParaRPr sz="1400"/>
          </a:p>
          <a:p>
            <a:pPr marL="0" marR="0" lvl="0" indent="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 xmlns:p14="http://schemas.microsoft.com/office/powerpoint/2010/main" val="1855904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Shape 1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350" b="0" i="0" u="none" strike="noStrike" cap="none">
                <a:solidFill>
                  <a:srgbClr val="2A2E33"/>
                </a:solidFill>
                <a:highlight>
                  <a:srgbClr val="FFFFFF"/>
                </a:highlight>
                <a:latin typeface="Arial"/>
                <a:ea typeface="Arial"/>
                <a:cs typeface="Arial"/>
                <a:sym typeface="Arial"/>
              </a:rPr>
              <a:t>Just a fraction of the huge OpenStack community.</a:t>
            </a:r>
            <a:endParaRPr sz="1350" b="0" i="0" u="none" strike="noStrike" cap="none">
              <a:solidFill>
                <a:srgbClr val="2A2E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highlight>
                  <a:srgbClr val="FFFFFF"/>
                </a:highlight>
                <a:latin typeface="Arial"/>
                <a:ea typeface="Arial"/>
                <a:cs typeface="Arial"/>
                <a:sym typeface="Arial"/>
              </a:rPr>
              <a:t>OpenStack基金會它是一家非盈利組織</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highlight>
                  <a:srgbClr val="FFFFFF"/>
                </a:highlight>
                <a:latin typeface="Arial"/>
                <a:ea typeface="Arial"/>
                <a:cs typeface="Arial"/>
                <a:sym typeface="Arial"/>
              </a:rPr>
              <a:t>個人會籍是免費無門檻的，他們可憑藉技術貢獻或社區建設工作等參與到OpenStack社區中。而公司參與的會根據各司贊助會費的情況，分成白金會員、黃金會員、企業贊助會員以及支持組織者，其中白金和黃金會員的話語權最大</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350" b="0" i="0" u="none" strike="noStrike" cap="none">
                <a:solidFill>
                  <a:srgbClr val="2A2E33"/>
                </a:solidFill>
                <a:highlight>
                  <a:srgbClr val="FFFFFF"/>
                </a:highlight>
                <a:latin typeface="Arial"/>
                <a:ea typeface="Arial"/>
                <a:cs typeface="Arial"/>
                <a:sym typeface="Arial"/>
              </a:rPr>
              <a:t>OpenStack社群已在187個國家累積高達90,000個會員，其中不乏Intel、Cisco、華為、中國移動等大型企業，以及Netapp、EMC等儲存領域翹楚。</a:t>
            </a:r>
            <a:endParaRPr sz="1350" b="0" i="0" u="none" strike="noStrike" cap="none">
              <a:solidFill>
                <a:srgbClr val="2A2E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350" b="0" i="0" u="none" strike="noStrike" cap="none">
                <a:solidFill>
                  <a:srgbClr val="2A2E33"/>
                </a:solidFill>
                <a:highlight>
                  <a:srgbClr val="FFFFFF"/>
                </a:highlight>
                <a:latin typeface="Arial"/>
                <a:ea typeface="Arial"/>
                <a:cs typeface="Arial"/>
                <a:sym typeface="Arial"/>
              </a:rPr>
              <a:t>2017年 騰訊成為白金會員</a:t>
            </a:r>
            <a:endParaRPr sz="1350" b="0" i="0" u="none" strike="noStrike" cap="none">
              <a:solidFill>
                <a:srgbClr val="2A2E33"/>
              </a:solidFill>
              <a:highlight>
                <a:srgbClr val="FFFFFF"/>
              </a:highlight>
              <a:latin typeface="Arial"/>
              <a:ea typeface="Arial"/>
              <a:cs typeface="Arial"/>
              <a:sym typeface="Arial"/>
            </a:endParaRPr>
          </a:p>
        </p:txBody>
      </p:sp>
    </p:spTree>
    <p:extLst>
      <p:ext uri="{BB962C8B-B14F-4D97-AF65-F5344CB8AC3E}">
        <p14:creationId xmlns="" xmlns:p14="http://schemas.microsoft.com/office/powerpoint/2010/main" val="310532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561364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圍繞在IT三大元素上，滿足雲端環境需求五大面向</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76034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Verdana"/>
              <a:buNone/>
            </a:pPr>
            <a:endParaRPr sz="2800" b="0" i="0" u="none" strike="noStrike" cap="none">
              <a:solidFill>
                <a:schemeClr val="dk2"/>
              </a:solidFill>
              <a:latin typeface="Arial"/>
              <a:ea typeface="Arial"/>
              <a:cs typeface="Arial"/>
              <a:sym typeface="Arial"/>
            </a:endParaRPr>
          </a:p>
          <a:p>
            <a:pPr marL="69850" marR="0" lvl="0" indent="6985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1" name="Shape 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52749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Shape 2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rgbClr val="333333"/>
                </a:solidFill>
                <a:highlight>
                  <a:srgbClr val="FFFFFF"/>
                </a:highlight>
                <a:latin typeface="Arial"/>
                <a:ea typeface="Arial"/>
                <a:cs typeface="Arial"/>
                <a:sym typeface="Arial"/>
              </a:rPr>
              <a:t>控制性：</a:t>
            </a:r>
            <a:r>
              <a:rPr lang="en-US" sz="1400" b="0" i="0" u="none" strike="noStrike" cap="none">
                <a:solidFill>
                  <a:srgbClr val="333333"/>
                </a:solidFill>
                <a:highlight>
                  <a:schemeClr val="lt1"/>
                </a:highlight>
                <a:latin typeface="Arial"/>
                <a:ea typeface="Arial"/>
                <a:cs typeface="Arial"/>
                <a:sym typeface="Arial"/>
              </a:rPr>
              <a:t>開放原始碼的平台意味著不會被某個特定的廠商綁定和限制，而且模組化的設計能將自身與第三方的技術進行整合，以滿足自身業務需要。OpenStack所提供的雲端計算，讓IT團隊可以成為自己的雲端計算服務廠商，構建和維護一個開放原始碼私有雲並不一定適合每一家公司；但是如果擁有基礎設施和開發人員，OpenStack將是很好的選擇。</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23084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企業在將來可以輕鬆地將數據和應用，遷移到基於安全策略的、經濟的和其他關鍵商業標準的公有雲中。使用亞馬遜網絡服務及其他雲服務的企業，抱怨最多的就是“使用者被綁架，無法輕易轉移數據”。在雲端應用領域，有一個流行的概念，即數據是有重量的，一旦將數據存在某個雲端服務商那裡，它就變得繁重而難以遷移，作為企業最重要的資源，如果在遷移的過程中不能保護好數據安全，很有可能會給企業帶來災難，相信沒有公司願意承擔這個風險。</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333333"/>
              </a:solidFill>
              <a:highlight>
                <a:srgbClr val="FFFFFF"/>
              </a:highlight>
              <a:latin typeface="Arial"/>
              <a:ea typeface="Arial"/>
              <a:cs typeface="Arial"/>
              <a:sym typeface="Arial"/>
            </a:endParaRPr>
          </a:p>
        </p:txBody>
      </p:sp>
    </p:spTree>
    <p:extLst>
      <p:ext uri="{BB962C8B-B14F-4D97-AF65-F5344CB8AC3E}">
        <p14:creationId xmlns="" xmlns:p14="http://schemas.microsoft.com/office/powerpoint/2010/main" val="3636229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563334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OpenStack project 的程式在極為寬鬆自由的Apache 2.0認證下發布，意味著任何第三方都可以重新發布這些程式碼，在其基礎上開發私有軟體，並按照新的許可發布，給眾多的雲計算企業，留下了的更大的發展空間。</a:t>
            </a:r>
            <a:endParaRPr sz="1200" b="0" i="0" u="none" strike="noStrike" cap="none">
              <a:solidFill>
                <a:srgbClr val="32323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323232"/>
                </a:solidFill>
                <a:highlight>
                  <a:srgbClr val="FFFFFF"/>
                </a:highlight>
                <a:latin typeface="Arial"/>
                <a:ea typeface="Arial"/>
                <a:cs typeface="Arial"/>
                <a:sym typeface="Arial"/>
              </a:rPr>
              <a:t>The OpenStack API has become a standard for the industry because it enables tooling to access multiple environments and for the IT department to take a “build once, deploy anywhere” approach. </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49348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領軍企業的加入，會無形透露出一個信息，就是OpenStack未來可能會成為一個行業標準，而且OpenStack項目研發的初衷就是製定一套開放原始碼軟體標準。</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178933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最初提的三要素: 運算、網路、儲存  三要素中最基本的是什麼？ 是儲存!</a:t>
            </a:r>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因為無論您在OpenStack環境上進行了哪些運算應用，網路如何配置，不可或缺的基本建設就是儲存設備</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01536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75766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612873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975361" y="4560570"/>
            <a:ext cx="5364600" cy="4320600"/>
          </a:xfrm>
          <a:prstGeom prst="rect">
            <a:avLst/>
          </a:prstGeom>
          <a:noFill/>
          <a:ln>
            <a:noFill/>
          </a:ln>
        </p:spPr>
        <p:txBody>
          <a:bodyPr spcFirstLastPara="1" wrap="square" lIns="96625" tIns="96625" rIns="96625" bIns="96625" anchor="t" anchorCtr="0">
            <a:noAutofit/>
          </a:bodyPr>
          <a:lstStyle/>
          <a:p>
            <a:pPr marL="6985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300" name="Shape 30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220715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50" b="1" i="0" u="none" strike="noStrike" cap="none">
                <a:solidFill>
                  <a:srgbClr val="666666"/>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050" b="1" i="0" u="none" strike="noStrike" cap="none">
                <a:solidFill>
                  <a:srgbClr val="666666"/>
                </a:solidFill>
                <a:latin typeface="Arial"/>
                <a:ea typeface="Arial"/>
                <a:cs typeface="Arial"/>
                <a:sym typeface="Arial"/>
              </a:rPr>
              <a:t>Reason #1 ZFS is the Best – Copy on Write File System</a:t>
            </a:r>
            <a:endParaRPr sz="1050" b="1" i="0" u="none" strike="noStrike" cap="none">
              <a:solidFill>
                <a:srgbClr val="666666"/>
              </a:solidFill>
              <a:latin typeface="Arial"/>
              <a:ea typeface="Arial"/>
              <a:cs typeface="Arial"/>
              <a:sym typeface="Arial"/>
            </a:endParaRPr>
          </a:p>
          <a:p>
            <a:pPr marL="0" marR="0" lvl="0" indent="0" algn="l" rtl="0">
              <a:lnSpc>
                <a:spcPct val="115000"/>
              </a:lnSpc>
              <a:spcBef>
                <a:spcPts val="2700"/>
              </a:spcBef>
              <a:spcAft>
                <a:spcPts val="2700"/>
              </a:spcAft>
              <a:buClr>
                <a:schemeClr val="dk1"/>
              </a:buClr>
              <a:buSzPts val="1100"/>
              <a:buFont typeface="Arial"/>
              <a:buNone/>
            </a:pPr>
            <a:r>
              <a:rPr lang="en-US" sz="1050" b="0" i="0" u="none" strike="noStrike" cap="none">
                <a:solidFill>
                  <a:srgbClr val="666666"/>
                </a:solidFill>
                <a:latin typeface="Arial"/>
                <a:ea typeface="Arial"/>
                <a:cs typeface="Arial"/>
                <a:sym typeface="Arial"/>
              </a:rPr>
              <a:t>The copy on write architecture is the foundation of what makes </a:t>
            </a:r>
            <a:r>
              <a:rPr lang="en-US" sz="1050" b="0" i="0" u="sng" strike="noStrike" cap="none">
                <a:solidFill>
                  <a:schemeClr val="hlink"/>
                </a:solidFill>
                <a:latin typeface="Arial"/>
                <a:ea typeface="Arial"/>
                <a:cs typeface="Arial"/>
                <a:sym typeface="Arial"/>
                <a:hlinkClick r:id="rId3"/>
              </a:rPr>
              <a:t>ZFS</a:t>
            </a:r>
            <a:r>
              <a:rPr lang="en-US" sz="1050" b="0" i="0" u="none" strike="noStrike" cap="none">
                <a:solidFill>
                  <a:srgbClr val="666666"/>
                </a:solidFill>
                <a:latin typeface="Arial"/>
                <a:ea typeface="Arial"/>
                <a:cs typeface="Arial"/>
                <a:sym typeface="Arial"/>
              </a:rPr>
              <a:t> so awesome.   With a copy on write architecture no data is overwritten which means a write no matter how large can be written as a single atomic transaction.  An interrupted write is never committed because the pointer to the new uberblock, which is the last action of a write is never written.  This same copy on write architecture enables several other features such as snapshots and clones to happen with minimal resources.  By leaving a pointer to the top of the tree for the old data ZFS enables a snaphot, a pointer to a valid copy of data at a particular time.  A clone is simply a duplicated pointer which can now move independently from the old pointer</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61572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Shape 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45720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Manila: ES</a:t>
            </a:r>
            <a:endParaRPr sz="1100" b="0" i="0" u="none" strike="noStrike" cap="none">
              <a:solidFill>
                <a:schemeClr val="dk1"/>
              </a:solidFill>
              <a:latin typeface="Arial"/>
              <a:ea typeface="Arial"/>
              <a:cs typeface="Arial"/>
              <a:sym typeface="Arial"/>
            </a:endParaRPr>
          </a:p>
          <a:p>
            <a:pPr marL="0" marR="0" lvl="0" indent="45720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Cinder: ES + TS</a:t>
            </a:r>
            <a:endParaRPr sz="1100" b="0" i="0" u="none" strike="noStrike" cap="none">
              <a:solidFill>
                <a:schemeClr val="dk1"/>
              </a:solidFill>
              <a:latin typeface="Arial"/>
              <a:ea typeface="Arial"/>
              <a:cs typeface="Arial"/>
              <a:sym typeface="Arial"/>
            </a:endParaRPr>
          </a:p>
          <a:p>
            <a:pPr marL="0" marR="0" lvl="0" indent="45720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主打ES features supported on OpenStack(ZFS snapshots)</a:t>
            </a:r>
            <a:endParaRPr sz="1100" b="0" i="0" u="none" strike="noStrike" cap="none">
              <a:solidFill>
                <a:schemeClr val="dk1"/>
              </a:solidFill>
              <a:latin typeface="Arial"/>
              <a:ea typeface="Arial"/>
              <a:cs typeface="Arial"/>
              <a:sym typeface="Arial"/>
            </a:endParaRPr>
          </a:p>
          <a:p>
            <a:pPr marL="0" marR="0" lvl="0" indent="4572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45720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Cinder provides consistency group for replication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96083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技術解釋為何 QES 的 snapshot 很快？ (Copy on write)</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插時間戳記，繼續寫資料 (Copy on write)</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508873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998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data reduction</a:t>
            </a:r>
            <a:endParaRPr sz="11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01763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3663045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Shape 4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提供區塊儲存服務</a:t>
            </a:r>
            <a:endParaRPr/>
          </a:p>
          <a:p>
            <a:pPr marL="0" marR="0" lvl="0" indent="0" algn="l" rtl="0">
              <a:lnSpc>
                <a:spcPct val="100000"/>
              </a:lnSpc>
              <a:spcBef>
                <a:spcPts val="0"/>
              </a:spcBef>
              <a:spcAft>
                <a:spcPts val="0"/>
              </a:spcAft>
              <a:buClr>
                <a:schemeClr val="dk1"/>
              </a:buClr>
              <a:buSzPts val="1100"/>
              <a:buFont typeface="Arial"/>
              <a:buNone/>
            </a:pPr>
            <a:r>
              <a:rPr lang="en-US"/>
              <a:t> 將區塊儲存設備的管理虛擬化</a:t>
            </a:r>
            <a:endParaRPr/>
          </a:p>
          <a:p>
            <a:pPr marL="0" marR="0" lvl="0" indent="0" algn="l" rtl="0">
              <a:lnSpc>
                <a:spcPct val="100000"/>
              </a:lnSpc>
              <a:spcBef>
                <a:spcPts val="0"/>
              </a:spcBef>
              <a:spcAft>
                <a:spcPts val="0"/>
              </a:spcAft>
              <a:buClr>
                <a:schemeClr val="dk1"/>
              </a:buClr>
              <a:buSzPts val="1100"/>
              <a:buFont typeface="Arial"/>
              <a:buNone/>
            </a:pPr>
            <a:r>
              <a:rPr lang="en-US"/>
              <a:t> 提供自我服務的API操控區塊儲存設備</a:t>
            </a:r>
            <a:endParaRPr/>
          </a:p>
          <a:p>
            <a:pPr marL="0" marR="0" lvl="0" indent="0" algn="l" rtl="0">
              <a:lnSpc>
                <a:spcPct val="100000"/>
              </a:lnSpc>
              <a:spcBef>
                <a:spcPts val="0"/>
              </a:spcBef>
              <a:spcAft>
                <a:spcPts val="0"/>
              </a:spcAft>
              <a:buClr>
                <a:schemeClr val="dk1"/>
              </a:buClr>
              <a:buSzPts val="1100"/>
              <a:buFont typeface="Arial"/>
              <a:buNone/>
            </a:pPr>
            <a:r>
              <a:rPr lang="en-US" sz="1050">
                <a:solidFill>
                  <a:srgbClr val="333333"/>
                </a:solidFill>
                <a:highlight>
                  <a:srgbClr val="FFFFFF"/>
                </a:highlight>
              </a:rPr>
              <a:t>The short description of Cinder is that it </a:t>
            </a:r>
            <a:endParaRPr sz="105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sz="1050">
                <a:solidFill>
                  <a:srgbClr val="333333"/>
                </a:solidFill>
                <a:highlight>
                  <a:srgbClr val="FFFFFF"/>
                </a:highlight>
              </a:rPr>
              <a:t>virtualizes the management of block storage devices </a:t>
            </a:r>
            <a:endParaRPr sz="105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sz="1050">
                <a:solidFill>
                  <a:srgbClr val="333333"/>
                </a:solidFill>
                <a:highlight>
                  <a:srgbClr val="FFFFFF"/>
                </a:highlight>
              </a:rPr>
              <a:t>provides end users with a self service API </a:t>
            </a:r>
            <a:endParaRPr sz="105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US" sz="1050">
                <a:solidFill>
                  <a:srgbClr val="333333"/>
                </a:solidFill>
                <a:highlight>
                  <a:srgbClr val="FFFFFF"/>
                </a:highlight>
              </a:rPr>
              <a:t>to request and consume those resources without requiring any knowledge of where their storage is actually deployed or on what type of device.</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a:t>提供區塊儲存空間給OpenStack環境</a:t>
            </a:r>
            <a:endParaRPr/>
          </a:p>
          <a:p>
            <a:pPr marL="0" marR="0" lvl="0" indent="0" algn="l" rtl="0">
              <a:lnSpc>
                <a:spcPct val="100000"/>
              </a:lnSpc>
              <a:spcBef>
                <a:spcPts val="0"/>
              </a:spcBef>
              <a:spcAft>
                <a:spcPts val="0"/>
              </a:spcAft>
              <a:buClr>
                <a:schemeClr val="dk1"/>
              </a:buClr>
              <a:buSzPts val="1100"/>
              <a:buFont typeface="Arial"/>
              <a:buNone/>
            </a:pPr>
            <a:r>
              <a:rPr lang="en-US"/>
              <a:t> 於儲存設備端進行快照服務</a:t>
            </a:r>
            <a:endParaRPr/>
          </a:p>
          <a:p>
            <a:pPr marL="0" marR="0" lvl="0" indent="0" algn="l" rtl="0">
              <a:lnSpc>
                <a:spcPct val="100000"/>
              </a:lnSpc>
              <a:spcBef>
                <a:spcPts val="0"/>
              </a:spcBef>
              <a:spcAft>
                <a:spcPts val="0"/>
              </a:spcAft>
              <a:buClr>
                <a:schemeClr val="dk1"/>
              </a:buClr>
              <a:buSzPts val="1100"/>
              <a:buFont typeface="Arial"/>
              <a:buNone/>
            </a:pPr>
            <a:r>
              <a:rPr lang="en-US"/>
              <a:t> 支援對儲存空間進行細部規格的定義(如資料壓縮、資料重複刪除、精簡配置等)</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 xmlns:p14="http://schemas.microsoft.com/office/powerpoint/2010/main" val="3486327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Shape 4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087592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Shape 4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提供共用資料夾服務</a:t>
            </a:r>
            <a:endParaRPr/>
          </a:p>
          <a:p>
            <a:pPr marL="0" lvl="0" indent="0" rtl="0">
              <a:spcBef>
                <a:spcPts val="0"/>
              </a:spcBef>
              <a:spcAft>
                <a:spcPts val="0"/>
              </a:spcAft>
              <a:buNone/>
            </a:pPr>
            <a:r>
              <a:rPr lang="en-US"/>
              <a:t>支援CIFS及NFS協定</a:t>
            </a:r>
            <a:endParaRPr/>
          </a:p>
          <a:p>
            <a:pPr marL="0" lvl="0" indent="0" rtl="0">
              <a:spcBef>
                <a:spcPts val="0"/>
              </a:spcBef>
              <a:spcAft>
                <a:spcPts val="0"/>
              </a:spcAft>
              <a:buNone/>
            </a:pPr>
            <a:endParaRPr/>
          </a:p>
          <a:p>
            <a:pPr marL="0" lvl="0" indent="0" rtl="0">
              <a:spcBef>
                <a:spcPts val="0"/>
              </a:spcBef>
              <a:spcAft>
                <a:spcPts val="0"/>
              </a:spcAft>
              <a:buNone/>
            </a:pPr>
            <a:r>
              <a:rPr lang="en-US"/>
              <a:t>提供共用資料夾儲存空間給OpenStack環境</a:t>
            </a:r>
            <a:endParaRPr/>
          </a:p>
          <a:p>
            <a:pPr marL="0" lvl="0" indent="0" rtl="0">
              <a:spcBef>
                <a:spcPts val="0"/>
              </a:spcBef>
              <a:spcAft>
                <a:spcPts val="0"/>
              </a:spcAft>
              <a:buNone/>
            </a:pPr>
            <a:r>
              <a:rPr lang="en-US"/>
              <a:t>於儲存設備端進行快照服務</a:t>
            </a:r>
            <a:endParaRPr/>
          </a:p>
          <a:p>
            <a:pPr marL="0" lvl="0" indent="0" rtl="0">
              <a:spcBef>
                <a:spcPts val="0"/>
              </a:spcBef>
              <a:spcAft>
                <a:spcPts val="0"/>
              </a:spcAft>
              <a:buNone/>
            </a:pPr>
            <a:r>
              <a:rPr lang="en-US"/>
              <a:t>支援對儲存空間進行細部規格的定義(如資料壓縮、資料重複刪除、精簡配置等)</a:t>
            </a:r>
            <a:endParaRPr/>
          </a:p>
        </p:txBody>
      </p:sp>
    </p:spTree>
    <p:extLst>
      <p:ext uri="{BB962C8B-B14F-4D97-AF65-F5344CB8AC3E}">
        <p14:creationId xmlns="" xmlns:p14="http://schemas.microsoft.com/office/powerpoint/2010/main" val="3560151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Shape 4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https://wiki.OpenStack.org/wiki/CinderSupportMatrix</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https://docs.OpenStack.org/manila/pike/contributor/share_back_ends_feature_support_mapping.html</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890561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Shape 4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604733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975361" y="4560570"/>
            <a:ext cx="5364600" cy="4320600"/>
          </a:xfrm>
          <a:prstGeom prst="rect">
            <a:avLst/>
          </a:prstGeom>
          <a:noFill/>
          <a:ln>
            <a:noFill/>
          </a:ln>
        </p:spPr>
        <p:txBody>
          <a:bodyPr spcFirstLastPara="1" wrap="square" lIns="96625" tIns="96625" rIns="96625" bIns="96625" anchor="t" anchorCtr="0">
            <a:noAutofit/>
          </a:bodyPr>
          <a:lstStyle/>
          <a:p>
            <a:pPr marL="6985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Billy</a:t>
            </a:r>
            <a:endParaRPr sz="11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73502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Shape 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296050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Shape 5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867586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Shape 5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452425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Shape 5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 marR="0" lvl="0" indent="6985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Kevin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4236723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26188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Shape 6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052500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38221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Shape 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68299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333333"/>
                </a:solidFill>
                <a:highlight>
                  <a:srgbClr val="FFFFFF"/>
                </a:highlight>
                <a:latin typeface="Arial"/>
                <a:ea typeface="Arial"/>
                <a:cs typeface="Arial"/>
                <a:sym typeface="Arial"/>
              </a:rPr>
              <a:t>managing and monitoring this whole environment in this picture is extremely hard if you have to keep switching tools</a:t>
            </a:r>
            <a:endParaRPr sz="1200" b="0" i="0" u="none" strike="noStrike" cap="none">
              <a:solidFill>
                <a:srgbClr val="33333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33333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333333"/>
                </a:solidFill>
                <a:highlight>
                  <a:srgbClr val="FFFFFF"/>
                </a:highlight>
                <a:latin typeface="Arial"/>
                <a:ea typeface="Arial"/>
                <a:cs typeface="Arial"/>
                <a:sym typeface="Arial"/>
              </a:rPr>
              <a:t>Using multiple tools places an additional cognitive load on your engineering, operations, and support staff. The more tools they need to learn and use to do their jobs, the harder it is for them to do a good job.</a:t>
            </a:r>
            <a:endParaRPr sz="1200" b="0" i="0" u="none" strike="noStrike" cap="none">
              <a:solidFill>
                <a:srgbClr val="33333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You need a standardized strategy that works across your entire organization and handles all of its needs in the same way!</a:t>
            </a:r>
            <a:br>
              <a:rPr lang="en-US"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p:txBody>
      </p:sp>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06372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91832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highlight>
                  <a:srgbClr val="FFFFFF"/>
                </a:highlight>
                <a:latin typeface="Arial"/>
                <a:ea typeface="Arial"/>
                <a:cs typeface="Arial"/>
                <a:sym typeface="Arial"/>
              </a:rPr>
              <a:t>傳統資料中心主要是使用一個龐大的機房，在機房裡面建置了機架、散熱等基礎設施。在這些基礎設施基礎之上，還有一些網絡設備將伺服器連結起來。</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50" b="1" i="0" u="none" strike="noStrike" cap="none">
                <a:solidFill>
                  <a:schemeClr val="dk1"/>
                </a:solidFill>
                <a:highlight>
                  <a:srgbClr val="FFFFFF"/>
                </a:highlight>
                <a:latin typeface="Arial"/>
                <a:ea typeface="Arial"/>
                <a:cs typeface="Arial"/>
                <a:sym typeface="Arial"/>
              </a:rPr>
              <a:t>根據統計，伺服器的平均使用率低於 30%，但真正遇到高峰期的業務量時、現有伺服器仍無法滿足需求</a:t>
            </a:r>
            <a:endParaRPr sz="1150" b="1"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highlight>
                  <a:srgbClr val="FFFFFF"/>
                </a:highlight>
                <a:latin typeface="Arial"/>
                <a:ea typeface="Arial"/>
                <a:cs typeface="Arial"/>
                <a:sym typeface="Arial"/>
              </a:rPr>
              <a:t>也就是說有 70% 的時間，伺服器是處於閒置的狀態。然而大部分的時間雖然處於閒置，但到了某些時段的業務量高峰期時，光是目前的伺服器又無法滿足高峰期的工作需求；只為了滿足這些短暫的高峰期需求，可能企業還得要額外去購買多幾台的伺服器。</a:t>
            </a:r>
            <a:endParaRPr sz="1150" b="1" i="0" u="none" strike="noStrike" cap="none">
              <a:solidFill>
                <a:schemeClr val="dk1"/>
              </a:solidFill>
              <a:highlight>
                <a:srgbClr val="FFFFFF"/>
              </a:highlight>
              <a:latin typeface="Arial"/>
              <a:ea typeface="Arial"/>
              <a:cs typeface="Arial"/>
              <a:sym typeface="Arial"/>
            </a:endParaRPr>
          </a:p>
        </p:txBody>
      </p:sp>
    </p:spTree>
    <p:extLst>
      <p:ext uri="{BB962C8B-B14F-4D97-AF65-F5344CB8AC3E}">
        <p14:creationId xmlns="" xmlns:p14="http://schemas.microsoft.com/office/powerpoint/2010/main" val="200238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71554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7"/>
        <p:cNvGrpSpPr/>
        <p:nvPr/>
      </p:nvGrpSpPr>
      <p:grpSpPr>
        <a:xfrm>
          <a:off x="0" y="0"/>
          <a:ext cx="0" cy="0"/>
          <a:chOff x="0" y="0"/>
          <a:chExt cx="0" cy="0"/>
        </a:xfrm>
      </p:grpSpPr>
      <p:pic>
        <p:nvPicPr>
          <p:cNvPr id="8" name="Shape 8" descr="D:\工作進行中\20170911直播母版16比9\母片\2017_Think Big母版16比9_C內頁.jpg"/>
          <p:cNvPicPr preferRelativeResize="0"/>
          <p:nvPr/>
        </p:nvPicPr>
        <p:blipFill>
          <a:blip r:embed="rId2" cstate="screen"/>
          <a:stretch>
            <a:fillRect/>
          </a:stretch>
        </p:blipFill>
        <p:spPr>
          <a:xfrm>
            <a:off x="-955" y="2232"/>
            <a:ext cx="9143998" cy="5143498"/>
          </a:xfrm>
          <a:prstGeom prst="rect">
            <a:avLst/>
          </a:prstGeom>
          <a:noFill/>
          <a:ln>
            <a:noFill/>
          </a:ln>
        </p:spPr>
      </p:pic>
      <p:sp>
        <p:nvSpPr>
          <p:cNvPr id="9" name="Shape 9"/>
          <p:cNvSpPr txBox="1">
            <a:spLocks noGrp="1"/>
          </p:cNvSpPr>
          <p:nvPr>
            <p:ph type="ctrTitle"/>
          </p:nvPr>
        </p:nvSpPr>
        <p:spPr>
          <a:xfrm>
            <a:off x="0" y="3795450"/>
            <a:ext cx="8520600" cy="13480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5200"/>
              <a:buFont typeface="Verdana"/>
              <a:buNone/>
              <a:defRPr sz="4000" b="1"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7"/>
        <p:cNvGrpSpPr/>
        <p:nvPr/>
      </p:nvGrpSpPr>
      <p:grpSpPr>
        <a:xfrm>
          <a:off x="0" y="0"/>
          <a:ext cx="0" cy="0"/>
          <a:chOff x="0" y="0"/>
          <a:chExt cx="0" cy="0"/>
        </a:xfrm>
      </p:grpSpPr>
      <p:pic>
        <p:nvPicPr>
          <p:cNvPr id="8" name="Shape 8" descr="D:\工作進行中\20170911直播母版16比9\母片\2017_Think Big母版16比9_C內頁.jpg"/>
          <p:cNvPicPr preferRelativeResize="0"/>
          <p:nvPr/>
        </p:nvPicPr>
        <p:blipFill>
          <a:blip r:embed="rId2" cstate="screen"/>
          <a:stretch>
            <a:fillRect/>
          </a:stretch>
        </p:blipFill>
        <p:spPr>
          <a:xfrm>
            <a:off x="-954" y="2232"/>
            <a:ext cx="9143996" cy="51434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ubtitle only">
  <p:cSld name="Title and Subtitle onl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6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Shape 13" descr="D:\工作進行中\20170911直播母版16比9\母片\2017_Think Big母版16比9_C內頁.jpg"/>
          <p:cNvPicPr preferRelativeResize="0"/>
          <p:nvPr/>
        </p:nvPicPr>
        <p:blipFill>
          <a:blip r:embed="rId2" cstate="screen"/>
          <a:stretch>
            <a:fillRect/>
          </a:stretch>
        </p:blipFill>
        <p:spPr>
          <a:xfrm>
            <a:off x="3" y="2"/>
            <a:ext cx="9143996" cy="5143498"/>
          </a:xfrm>
          <a:prstGeom prst="rect">
            <a:avLst/>
          </a:prstGeom>
          <a:noFill/>
          <a:ln>
            <a:noFill/>
          </a:ln>
        </p:spPr>
      </p:pic>
      <p:sp>
        <p:nvSpPr>
          <p:cNvPr id="14" name="Shape 14"/>
          <p:cNvSpPr txBox="1">
            <a:spLocks noGrp="1"/>
          </p:cNvSpPr>
          <p:nvPr>
            <p:ph type="ctrTitle"/>
          </p:nvPr>
        </p:nvSpPr>
        <p:spPr>
          <a:xfrm>
            <a:off x="2554806" y="2371007"/>
            <a:ext cx="6589193" cy="1176314"/>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Verdana"/>
              <a:buNone/>
              <a:defRPr sz="4800" b="1"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Subtitle only">
  <p:cSld name="1_Title and Subtitle only">
    <p:spTree>
      <p:nvGrpSpPr>
        <p:cNvPr id="1" name="Shape 15"/>
        <p:cNvGrpSpPr/>
        <p:nvPr/>
      </p:nvGrpSpPr>
      <p:grpSpPr>
        <a:xfrm>
          <a:off x="0" y="0"/>
          <a:ext cx="0" cy="0"/>
          <a:chOff x="0" y="0"/>
          <a:chExt cx="0" cy="0"/>
        </a:xfrm>
      </p:grpSpPr>
      <p:sp>
        <p:nvSpPr>
          <p:cNvPr id="16" name="Shape 16"/>
          <p:cNvSpPr/>
          <p:nvPr/>
        </p:nvSpPr>
        <p:spPr>
          <a:xfrm>
            <a:off x="657082" y="0"/>
            <a:ext cx="3051063" cy="514350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Shape 17" descr="D:\工作進行中\20170911直播母版16比9\母片\2017_Think Big母版16比9_C內頁.jpg"/>
          <p:cNvPicPr preferRelativeResize="0"/>
          <p:nvPr/>
        </p:nvPicPr>
        <p:blipFill rotWithShape="1">
          <a:blip r:embed="rId2" cstate="screen">
            <a:alphaModFix/>
          </a:blip>
          <a:srcRect/>
          <a:stretch/>
        </p:blipFill>
        <p:spPr>
          <a:xfrm>
            <a:off x="-955" y="2232"/>
            <a:ext cx="9143998" cy="5143498"/>
          </a:xfrm>
          <a:prstGeom prst="rect">
            <a:avLst/>
          </a:prstGeom>
          <a:noFill/>
          <a:ln>
            <a:noFill/>
          </a:ln>
        </p:spPr>
      </p:pic>
      <p:sp>
        <p:nvSpPr>
          <p:cNvPr id="18" name="Shape 18"/>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3200"/>
              <a:buFont typeface="Arial"/>
              <a:buNone/>
              <a:defRPr sz="36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Shape 6" descr="D:\工作進行中\20170911直播母版16比9\母片\2017_Think Big母版16比9_C內頁.jpg"/>
          <p:cNvPicPr preferRelativeResize="0"/>
          <p:nvPr/>
        </p:nvPicPr>
        <p:blipFill>
          <a:blip r:embed="rId7" cstate="screen"/>
          <a:stretch>
            <a:fillRect/>
          </a:stretch>
        </p:blipFill>
        <p:spPr>
          <a:xfrm>
            <a:off x="-955" y="2232"/>
            <a:ext cx="9143998" cy="51434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cstate="screen"/>
          <a:stretch>
            <a:fillRect/>
          </a:stretch>
        </p:blipFill>
        <p:spPr>
          <a:xfrm>
            <a:off x="583844" y="1393605"/>
            <a:ext cx="7657969" cy="3126441"/>
          </a:xfrm>
          <a:prstGeom prst="rect">
            <a:avLst/>
          </a:prstGeom>
          <a:noFill/>
          <a:ln>
            <a:noFill/>
          </a:ln>
        </p:spPr>
      </p:pic>
      <p:sp>
        <p:nvSpPr>
          <p:cNvPr id="116" name="Shape 116"/>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r>
              <a:rPr lang="en-US" dirty="0">
                <a:solidFill>
                  <a:schemeClr val="lt1"/>
                </a:solidFill>
              </a:rPr>
              <a:t>Here comes </a:t>
            </a:r>
            <a:r>
              <a:rPr lang="en-US" altLang="zh-TW" dirty="0" smtClean="0"/>
              <a:t>virtualization</a:t>
            </a:r>
            <a:endParaRPr sz="4000" b="1" i="0" u="none" strike="noStrike" cap="none" dirty="0">
              <a:solidFill>
                <a:schemeClr val="lt1"/>
              </a:solidFill>
              <a:latin typeface="Arial"/>
              <a:ea typeface="Arial"/>
              <a:cs typeface="Arial"/>
              <a:sym typeface="Arial"/>
            </a:endParaRPr>
          </a:p>
        </p:txBody>
      </p:sp>
      <p:sp>
        <p:nvSpPr>
          <p:cNvPr id="117" name="Shape 117"/>
          <p:cNvSpPr txBox="1"/>
          <p:nvPr/>
        </p:nvSpPr>
        <p:spPr>
          <a:xfrm>
            <a:off x="282489" y="838186"/>
            <a:ext cx="8587681" cy="48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800"/>
              </a:spcBef>
              <a:spcAft>
                <a:spcPts val="0"/>
              </a:spcAft>
              <a:buClr>
                <a:srgbClr val="000000"/>
              </a:buClr>
              <a:buSzPts val="2400"/>
              <a:buFont typeface="Arial"/>
              <a:buNone/>
            </a:pPr>
            <a:r>
              <a:rPr lang="en-US" sz="2000" b="1" dirty="0">
                <a:solidFill>
                  <a:srgbClr val="002060"/>
                </a:solidFill>
              </a:rPr>
              <a:t>For better allocation of storage resource, here comes </a:t>
            </a:r>
            <a:r>
              <a:rPr lang="en-US" sz="2000" b="1" dirty="0" smtClean="0">
                <a:solidFill>
                  <a:srgbClr val="002060"/>
                </a:solidFill>
              </a:rPr>
              <a:t>virtualization</a:t>
            </a:r>
            <a:r>
              <a:rPr lang="en-US" sz="2000" b="1" dirty="0">
                <a:solidFill>
                  <a:srgbClr val="002060"/>
                </a:solidFill>
              </a:rPr>
              <a:t>.</a:t>
            </a:r>
            <a:endParaRPr sz="1200" b="0" i="0" u="none" strike="noStrike" cap="none" dirty="0">
              <a:solidFill>
                <a:srgbClr val="000000"/>
              </a:solidFill>
              <a:latin typeface="Arial"/>
              <a:ea typeface="Arial"/>
              <a:cs typeface="Arial"/>
              <a:sym typeface="Arial"/>
            </a:endParaRPr>
          </a:p>
        </p:txBody>
      </p:sp>
      <p:pic>
        <p:nvPicPr>
          <p:cNvPr id="118" name="Shape 118"/>
          <p:cNvPicPr preferRelativeResize="0"/>
          <p:nvPr/>
        </p:nvPicPr>
        <p:blipFill rotWithShape="1">
          <a:blip r:embed="rId4" cstate="screen">
            <a:alphaModFix/>
          </a:blip>
          <a:srcRect/>
          <a:stretch/>
        </p:blipFill>
        <p:spPr>
          <a:xfrm>
            <a:off x="7329867" y="1491963"/>
            <a:ext cx="748145" cy="806261"/>
          </a:xfrm>
          <a:prstGeom prst="rect">
            <a:avLst/>
          </a:prstGeom>
          <a:noFill/>
          <a:ln>
            <a:noFill/>
          </a:ln>
        </p:spPr>
      </p:pic>
      <p:pic>
        <p:nvPicPr>
          <p:cNvPr id="119" name="Shape 119"/>
          <p:cNvPicPr preferRelativeResize="0"/>
          <p:nvPr/>
        </p:nvPicPr>
        <p:blipFill rotWithShape="1">
          <a:blip r:embed="rId5" cstate="screen">
            <a:alphaModFix/>
          </a:blip>
          <a:srcRect/>
          <a:stretch/>
        </p:blipFill>
        <p:spPr>
          <a:xfrm>
            <a:off x="7416424" y="2533292"/>
            <a:ext cx="579350" cy="579350"/>
          </a:xfrm>
          <a:prstGeom prst="rect">
            <a:avLst/>
          </a:prstGeom>
          <a:noFill/>
          <a:ln>
            <a:noFill/>
          </a:ln>
        </p:spPr>
      </p:pic>
      <p:pic>
        <p:nvPicPr>
          <p:cNvPr id="120" name="Shape 120"/>
          <p:cNvPicPr preferRelativeResize="0"/>
          <p:nvPr/>
        </p:nvPicPr>
        <p:blipFill rotWithShape="1">
          <a:blip r:embed="rId6" cstate="screen">
            <a:alphaModFix/>
          </a:blip>
          <a:srcRect/>
          <a:stretch/>
        </p:blipFill>
        <p:spPr>
          <a:xfrm>
            <a:off x="7368747" y="3352379"/>
            <a:ext cx="741486" cy="750196"/>
          </a:xfrm>
          <a:prstGeom prst="rect">
            <a:avLst/>
          </a:prstGeom>
          <a:noFill/>
          <a:ln>
            <a:noFill/>
          </a:ln>
        </p:spPr>
      </p:pic>
      <p:sp>
        <p:nvSpPr>
          <p:cNvPr id="121" name="Shape 121"/>
          <p:cNvSpPr txBox="1"/>
          <p:nvPr/>
        </p:nvSpPr>
        <p:spPr>
          <a:xfrm>
            <a:off x="4967703" y="4242232"/>
            <a:ext cx="1102200" cy="2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rPr>
              <a:t>Current</a:t>
            </a:r>
            <a:endParaRPr sz="1400" b="1" i="0" u="none" strike="noStrike" cap="none">
              <a:solidFill>
                <a:schemeClr val="lt1"/>
              </a:solidFill>
              <a:latin typeface="Arial"/>
              <a:ea typeface="Arial"/>
              <a:cs typeface="Arial"/>
              <a:sym typeface="Arial"/>
            </a:endParaRPr>
          </a:p>
        </p:txBody>
      </p:sp>
      <p:sp>
        <p:nvSpPr>
          <p:cNvPr id="122" name="Shape 122"/>
          <p:cNvSpPr txBox="1"/>
          <p:nvPr/>
        </p:nvSpPr>
        <p:spPr>
          <a:xfrm>
            <a:off x="1505697" y="4242232"/>
            <a:ext cx="1102200" cy="2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lt1"/>
                </a:solidFill>
              </a:rPr>
              <a:t>Before</a:t>
            </a:r>
            <a:endParaRPr sz="14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a:t>From </a:t>
            </a:r>
            <a:r>
              <a:rPr lang="en-US" dirty="0" smtClean="0"/>
              <a:t>virtualization </a:t>
            </a:r>
            <a:r>
              <a:rPr lang="en-US" dirty="0"/>
              <a:t>to </a:t>
            </a:r>
            <a:r>
              <a:rPr lang="en-US" dirty="0" smtClean="0"/>
              <a:t>cloud</a:t>
            </a:r>
            <a:endParaRPr sz="4000" b="1" i="0" u="none" strike="noStrike" cap="none" dirty="0">
              <a:solidFill>
                <a:schemeClr val="lt2"/>
              </a:solidFill>
              <a:latin typeface="Arial"/>
              <a:ea typeface="Arial"/>
              <a:cs typeface="Arial"/>
              <a:sym typeface="Arial"/>
            </a:endParaRPr>
          </a:p>
        </p:txBody>
      </p:sp>
      <p:pic>
        <p:nvPicPr>
          <p:cNvPr id="128" name="Shape 128"/>
          <p:cNvPicPr preferRelativeResize="0"/>
          <p:nvPr/>
        </p:nvPicPr>
        <p:blipFill>
          <a:blip r:embed="rId3" cstate="screen"/>
          <a:stretch>
            <a:fillRect/>
          </a:stretch>
        </p:blipFill>
        <p:spPr>
          <a:xfrm>
            <a:off x="2" y="1836256"/>
            <a:ext cx="9143995" cy="2939669"/>
          </a:xfrm>
          <a:prstGeom prst="rect">
            <a:avLst/>
          </a:prstGeom>
          <a:noFill/>
          <a:ln>
            <a:noFill/>
          </a:ln>
        </p:spPr>
      </p:pic>
      <p:sp>
        <p:nvSpPr>
          <p:cNvPr id="129" name="Shape 129"/>
          <p:cNvSpPr txBox="1"/>
          <p:nvPr/>
        </p:nvSpPr>
        <p:spPr>
          <a:xfrm>
            <a:off x="558481" y="1054161"/>
            <a:ext cx="8493900" cy="48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800"/>
              </a:spcBef>
              <a:spcAft>
                <a:spcPts val="0"/>
              </a:spcAft>
              <a:buNone/>
            </a:pPr>
            <a:r>
              <a:rPr lang="en-US" sz="2000" b="1" dirty="0">
                <a:solidFill>
                  <a:srgbClr val="002060"/>
                </a:solidFill>
              </a:rPr>
              <a:t>Data Center</a:t>
            </a:r>
            <a:endParaRPr sz="2000" b="1" i="0" u="none" strike="noStrike" cap="none" dirty="0">
              <a:solidFill>
                <a:srgbClr val="002060"/>
              </a:solidFill>
              <a:latin typeface="Arial"/>
              <a:ea typeface="Arial"/>
              <a:cs typeface="Arial"/>
              <a:sym typeface="Arial"/>
            </a:endParaRPr>
          </a:p>
          <a:p>
            <a:pPr>
              <a:spcBef>
                <a:spcPts val="800"/>
              </a:spcBef>
            </a:pPr>
            <a:r>
              <a:rPr lang="en-US" sz="1600" b="1" i="0" u="none" strike="noStrike" cap="none" dirty="0">
                <a:solidFill>
                  <a:srgbClr val="002060"/>
                </a:solidFill>
                <a:latin typeface="Arial"/>
                <a:ea typeface="Arial"/>
                <a:cs typeface="Arial"/>
                <a:sym typeface="Arial"/>
              </a:rPr>
              <a:t>	Alleviate the management difficulty a</a:t>
            </a:r>
            <a:r>
              <a:rPr lang="en-US" sz="1600" b="1" dirty="0">
                <a:solidFill>
                  <a:srgbClr val="002060"/>
                </a:solidFill>
              </a:rPr>
              <a:t>nd reduce </a:t>
            </a:r>
            <a:r>
              <a:rPr lang="en-US" sz="1600" b="1" dirty="0" smtClean="0">
                <a:solidFill>
                  <a:srgbClr val="002060"/>
                </a:solidFill>
              </a:rPr>
              <a:t>costs.</a:t>
            </a:r>
            <a:endParaRPr sz="1600" b="1" i="0" u="none" strike="noStrike" cap="none" dirty="0">
              <a:solidFill>
                <a:srgbClr val="002060"/>
              </a:solidFill>
              <a:latin typeface="Arial"/>
              <a:ea typeface="Arial"/>
              <a:cs typeface="Arial"/>
              <a:sym typeface="Arial"/>
            </a:endParaRPr>
          </a:p>
          <a:p>
            <a:pPr marL="0" marR="0" lvl="0" indent="0" algn="l" rtl="0">
              <a:lnSpc>
                <a:spcPct val="100000"/>
              </a:lnSpc>
              <a:spcBef>
                <a:spcPts val="800"/>
              </a:spcBef>
              <a:spcAft>
                <a:spcPts val="0"/>
              </a:spcAft>
              <a:buNone/>
            </a:pPr>
            <a:r>
              <a:rPr lang="en-US" sz="1600" b="1" i="0" u="none" strike="noStrike" cap="none" dirty="0">
                <a:solidFill>
                  <a:srgbClr val="002060"/>
                </a:solidFill>
                <a:latin typeface="Arial"/>
                <a:ea typeface="Arial"/>
                <a:cs typeface="Arial"/>
                <a:sym typeface="Arial"/>
              </a:rPr>
              <a:t>	Consiste</a:t>
            </a:r>
            <a:r>
              <a:rPr lang="en-US" sz="1600" b="1" dirty="0">
                <a:solidFill>
                  <a:srgbClr val="002060"/>
                </a:solidFill>
              </a:rPr>
              <a:t>nt and standardized management through the </a:t>
            </a:r>
            <a:r>
              <a:rPr lang="en-US" sz="1600" b="1" dirty="0" smtClean="0">
                <a:solidFill>
                  <a:srgbClr val="002060"/>
                </a:solidFill>
              </a:rPr>
              <a:t>cloud platform</a:t>
            </a:r>
            <a:endParaRPr sz="1600" b="1" i="0" u="none" strike="noStrike" cap="none" dirty="0">
              <a:solidFill>
                <a:srgbClr val="00206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a:t>Build your own cloud platform</a:t>
            </a:r>
            <a:endParaRPr dirty="0"/>
          </a:p>
        </p:txBody>
      </p:sp>
      <p:sp>
        <p:nvSpPr>
          <p:cNvPr id="135" name="Shape 135"/>
          <p:cNvSpPr txBox="1"/>
          <p:nvPr/>
        </p:nvSpPr>
        <p:spPr>
          <a:xfrm>
            <a:off x="4016074" y="1952768"/>
            <a:ext cx="4848008" cy="1410900"/>
          </a:xfrm>
          <a:prstGeom prst="rect">
            <a:avLst/>
          </a:prstGeom>
          <a:noFill/>
          <a:ln>
            <a:noFill/>
          </a:ln>
        </p:spPr>
        <p:txBody>
          <a:bodyPr spcFirstLastPara="1" wrap="square" lIns="91425" tIns="91425" rIns="91425" bIns="91425" anchor="ctr" anchorCtr="0">
            <a:noAutofit/>
          </a:bodyPr>
          <a:lstStyle/>
          <a:p>
            <a:pPr>
              <a:spcBef>
                <a:spcPts val="800"/>
              </a:spcBef>
              <a:buClr>
                <a:schemeClr val="dk1"/>
              </a:buClr>
              <a:buSzPts val="2400"/>
            </a:pPr>
            <a:r>
              <a:rPr lang="en-US" sz="2400" b="1" dirty="0" smtClean="0">
                <a:solidFill>
                  <a:srgbClr val="002060"/>
                </a:solidFill>
              </a:rPr>
              <a:t>A single centralized management interface for managing the </a:t>
            </a:r>
            <a:r>
              <a:rPr lang="en-US" sz="2400" b="1" dirty="0">
                <a:solidFill>
                  <a:srgbClr val="002060"/>
                </a:solidFill>
              </a:rPr>
              <a:t>3 key </a:t>
            </a:r>
            <a:r>
              <a:rPr lang="en-US" sz="2400" b="1" dirty="0" smtClean="0">
                <a:solidFill>
                  <a:srgbClr val="002060"/>
                </a:solidFill>
              </a:rPr>
              <a:t>elements- </a:t>
            </a:r>
            <a:r>
              <a:rPr lang="en-US" sz="2400" b="1" dirty="0">
                <a:solidFill>
                  <a:srgbClr val="002060"/>
                </a:solidFill>
              </a:rPr>
              <a:t>Computing, </a:t>
            </a:r>
            <a:r>
              <a:rPr lang="en-US" sz="2400" b="1" dirty="0" smtClean="0">
                <a:solidFill>
                  <a:srgbClr val="002060"/>
                </a:solidFill>
              </a:rPr>
              <a:t>Networking, </a:t>
            </a:r>
            <a:r>
              <a:rPr lang="en-US" sz="2400" b="1" dirty="0">
                <a:solidFill>
                  <a:srgbClr val="002060"/>
                </a:solidFill>
              </a:rPr>
              <a:t>Storage.</a:t>
            </a:r>
            <a:endParaRPr sz="2400" b="1" dirty="0">
              <a:solidFill>
                <a:srgbClr val="002060"/>
              </a:solidFill>
            </a:endParaRPr>
          </a:p>
          <a:p>
            <a:pPr marL="0" marR="0" lvl="0" indent="0" algn="l" rtl="0">
              <a:lnSpc>
                <a:spcPct val="100000"/>
              </a:lnSpc>
              <a:spcBef>
                <a:spcPts val="800"/>
              </a:spcBef>
              <a:spcAft>
                <a:spcPts val="0"/>
              </a:spcAft>
              <a:buClr>
                <a:srgbClr val="000000"/>
              </a:buClr>
              <a:buSzPts val="2400"/>
              <a:buFont typeface="Arial"/>
              <a:buNone/>
            </a:pPr>
            <a:endParaRPr sz="2400" b="1" i="0" u="none" strike="noStrike" cap="none" dirty="0">
              <a:solidFill>
                <a:srgbClr val="FF0000"/>
              </a:solidFill>
              <a:latin typeface="Arial"/>
              <a:ea typeface="Arial"/>
              <a:cs typeface="Arial"/>
              <a:sym typeface="Arial"/>
            </a:endParaRPr>
          </a:p>
        </p:txBody>
      </p:sp>
      <p:pic>
        <p:nvPicPr>
          <p:cNvPr id="136" name="Shape 136" descr="P10-01.png"/>
          <p:cNvPicPr preferRelativeResize="0"/>
          <p:nvPr/>
        </p:nvPicPr>
        <p:blipFill rotWithShape="1">
          <a:blip r:embed="rId3" cstate="screen">
            <a:alphaModFix/>
          </a:blip>
          <a:srcRect/>
          <a:stretch/>
        </p:blipFill>
        <p:spPr>
          <a:xfrm>
            <a:off x="250065" y="513348"/>
            <a:ext cx="3627577" cy="481596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2554806" y="2005245"/>
            <a:ext cx="6589193" cy="1176314"/>
          </a:xfrm>
          <a:prstGeom prst="rect">
            <a:avLst/>
          </a:prstGeom>
          <a:noFill/>
          <a:ln>
            <a:noFill/>
          </a:ln>
        </p:spPr>
        <p:txBody>
          <a:bodyPr spcFirstLastPara="1" wrap="square" lIns="91425" tIns="91425" rIns="91425" bIns="91425" anchor="t" anchorCtr="0">
            <a:noAutofit/>
          </a:bodyPr>
          <a:lstStyle/>
          <a:p>
            <a:pPr lvl="0" algn="l">
              <a:spcBef>
                <a:spcPts val="800"/>
              </a:spcBef>
            </a:pPr>
            <a:r>
              <a:rPr lang="en-US" sz="4400" dirty="0" err="1"/>
              <a:t>OpenStack</a:t>
            </a:r>
            <a:r>
              <a:rPr lang="en-US" sz="4400" dirty="0"/>
              <a:t>—A new star in the c</a:t>
            </a:r>
            <a:r>
              <a:rPr lang="en-US" sz="4400" dirty="0" smtClean="0"/>
              <a:t>loud </a:t>
            </a:r>
            <a:r>
              <a:rPr lang="en-US" altLang="zh-TW" sz="4400" dirty="0" smtClean="0"/>
              <a:t>world</a:t>
            </a:r>
            <a:endParaRPr sz="44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cstate="screen">
            <a:alphaModFix/>
          </a:blip>
          <a:srcRect/>
          <a:stretch/>
        </p:blipFill>
        <p:spPr>
          <a:xfrm>
            <a:off x="6350261" y="1364886"/>
            <a:ext cx="2720489" cy="2720489"/>
          </a:xfrm>
          <a:prstGeom prst="rect">
            <a:avLst/>
          </a:prstGeom>
          <a:noFill/>
          <a:ln>
            <a:noFill/>
          </a:ln>
        </p:spPr>
      </p:pic>
      <p:sp>
        <p:nvSpPr>
          <p:cNvPr id="147" name="Shape 147"/>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solidFill>
                  <a:schemeClr val="lt1"/>
                </a:solidFill>
              </a:rPr>
              <a:t>About </a:t>
            </a:r>
            <a:r>
              <a:rPr lang="en-US" sz="4000" b="1" i="0" u="none" strike="noStrike" cap="none">
                <a:solidFill>
                  <a:schemeClr val="lt1"/>
                </a:solidFill>
                <a:latin typeface="Arial"/>
                <a:ea typeface="Arial"/>
                <a:cs typeface="Arial"/>
                <a:sym typeface="Arial"/>
              </a:rPr>
              <a:t>OpenStack</a:t>
            </a:r>
            <a:endParaRPr sz="4000" b="1" i="0" u="none" strike="noStrike" cap="none">
              <a:solidFill>
                <a:schemeClr val="lt1"/>
              </a:solidFill>
              <a:latin typeface="Arial"/>
              <a:ea typeface="Arial"/>
              <a:cs typeface="Arial"/>
              <a:sym typeface="Arial"/>
            </a:endParaRPr>
          </a:p>
        </p:txBody>
      </p:sp>
      <p:sp>
        <p:nvSpPr>
          <p:cNvPr id="148" name="Shape 148"/>
          <p:cNvSpPr txBox="1"/>
          <p:nvPr/>
        </p:nvSpPr>
        <p:spPr>
          <a:xfrm>
            <a:off x="357117" y="1601214"/>
            <a:ext cx="5945885" cy="2379116"/>
          </a:xfrm>
          <a:prstGeom prst="rect">
            <a:avLst/>
          </a:prstGeom>
          <a:noFill/>
          <a:ln>
            <a:noFill/>
          </a:ln>
        </p:spPr>
        <p:txBody>
          <a:bodyPr spcFirstLastPara="1" wrap="square" lIns="91425" tIns="91425" rIns="91425" bIns="91425" anchor="t" anchorCtr="0">
            <a:noAutofit/>
          </a:bodyPr>
          <a:lstStyle/>
          <a:p>
            <a:pPr lvl="0" indent="-342900" rtl="0">
              <a:spcBef>
                <a:spcPts val="0"/>
              </a:spcBef>
              <a:spcAft>
                <a:spcPts val="0"/>
              </a:spcAft>
              <a:buClr>
                <a:srgbClr val="333333"/>
              </a:buClr>
              <a:buSzPts val="1800"/>
            </a:pPr>
            <a:r>
              <a:rPr lang="en-US" sz="2000" b="1" dirty="0" err="1">
                <a:solidFill>
                  <a:srgbClr val="002060"/>
                </a:solidFill>
              </a:rPr>
              <a:t>OpenStack</a:t>
            </a:r>
            <a:r>
              <a:rPr lang="en-US" sz="2000" b="1" dirty="0">
                <a:solidFill>
                  <a:srgbClr val="002060"/>
                </a:solidFill>
              </a:rPr>
              <a:t> is a cloud operating system that controls large pools of compute, storage, and networking resources throughout a datacenter, all managed through a dashboard that gives administrators control while empowering their users to provision resources through a web interface.</a:t>
            </a:r>
            <a:endParaRPr sz="20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cstate="screen">
            <a:alphaModFix/>
          </a:blip>
          <a:srcRect/>
          <a:stretch/>
        </p:blipFill>
        <p:spPr>
          <a:xfrm>
            <a:off x="-97794" y="1191861"/>
            <a:ext cx="9143996" cy="3507929"/>
          </a:xfrm>
          <a:prstGeom prst="rect">
            <a:avLst/>
          </a:prstGeom>
          <a:noFill/>
          <a:ln>
            <a:noFill/>
          </a:ln>
        </p:spPr>
      </p:pic>
      <p:sp>
        <p:nvSpPr>
          <p:cNvPr id="154" name="Shape 154"/>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err="1">
                <a:solidFill>
                  <a:schemeClr val="lt2"/>
                </a:solidFill>
                <a:latin typeface="Arial"/>
                <a:ea typeface="Arial"/>
                <a:cs typeface="Arial"/>
                <a:sym typeface="Arial"/>
              </a:rPr>
              <a:t>OpenStack</a:t>
            </a:r>
            <a:r>
              <a:rPr lang="en-US" dirty="0"/>
              <a:t> architecture</a:t>
            </a:r>
            <a:endParaRPr sz="4000" b="1" i="0" u="none" strike="noStrike" cap="none" dirty="0">
              <a:solidFill>
                <a:schemeClr val="lt2"/>
              </a:solidFill>
              <a:latin typeface="Arial"/>
              <a:ea typeface="Arial"/>
              <a:cs typeface="Arial"/>
              <a:sym typeface="Arial"/>
            </a:endParaRPr>
          </a:p>
        </p:txBody>
      </p:sp>
      <p:sp>
        <p:nvSpPr>
          <p:cNvPr id="155" name="Shape 155"/>
          <p:cNvSpPr txBox="1"/>
          <p:nvPr/>
        </p:nvSpPr>
        <p:spPr>
          <a:xfrm>
            <a:off x="826383" y="839727"/>
            <a:ext cx="7965549" cy="5523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000"/>
              <a:buFont typeface="Arial"/>
              <a:buNone/>
            </a:pPr>
            <a:r>
              <a:rPr lang="en-US" sz="2000" b="1" dirty="0">
                <a:solidFill>
                  <a:srgbClr val="002060"/>
                </a:solidFill>
              </a:rPr>
              <a:t>Deploy and manage cloud environment through </a:t>
            </a:r>
            <a:r>
              <a:rPr lang="en-US" sz="2000" b="1" dirty="0" err="1">
                <a:solidFill>
                  <a:srgbClr val="002060"/>
                </a:solidFill>
              </a:rPr>
              <a:t>OpenStack</a:t>
            </a:r>
            <a:r>
              <a:rPr lang="en-US" sz="2000" b="1" dirty="0">
                <a:solidFill>
                  <a:srgbClr val="002060"/>
                </a:solidFill>
              </a:rPr>
              <a:t> APIs of multiple open source software projects</a:t>
            </a:r>
            <a:endParaRPr sz="2000" b="1" i="0" u="none" strike="noStrike" cap="none" dirty="0">
              <a:solidFill>
                <a:srgbClr val="00206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Many avaialable projects</a:t>
            </a:r>
            <a:endParaRPr sz="4000" b="1" i="0" u="none" strike="noStrike" cap="none">
              <a:solidFill>
                <a:schemeClr val="lt2"/>
              </a:solidFill>
              <a:latin typeface="Arial"/>
              <a:ea typeface="Arial"/>
              <a:cs typeface="Arial"/>
              <a:sym typeface="Arial"/>
            </a:endParaRPr>
          </a:p>
        </p:txBody>
      </p:sp>
      <p:sp>
        <p:nvSpPr>
          <p:cNvPr id="161" name="Shape 161"/>
          <p:cNvSpPr txBox="1"/>
          <p:nvPr/>
        </p:nvSpPr>
        <p:spPr>
          <a:xfrm>
            <a:off x="621010" y="866670"/>
            <a:ext cx="8434129" cy="188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800"/>
              </a:spcBef>
              <a:spcAft>
                <a:spcPts val="0"/>
              </a:spcAft>
              <a:buClr>
                <a:srgbClr val="000000"/>
              </a:buClr>
              <a:buSzPts val="2400"/>
              <a:buFont typeface="Arial"/>
              <a:buNone/>
            </a:pPr>
            <a:r>
              <a:rPr lang="en-US" sz="2000" b="1" dirty="0">
                <a:solidFill>
                  <a:srgbClr val="002060"/>
                </a:solidFill>
              </a:rPr>
              <a:t>The open source software project satisfies 3 key elements of IT : Computing, Networking, and Storage. </a:t>
            </a:r>
            <a:endParaRPr sz="1200" b="0" i="0" u="none" strike="noStrike" cap="none" dirty="0">
              <a:solidFill>
                <a:srgbClr val="000000"/>
              </a:solidFill>
              <a:latin typeface="Arial"/>
              <a:ea typeface="Arial"/>
              <a:cs typeface="Arial"/>
              <a:sym typeface="Arial"/>
            </a:endParaRPr>
          </a:p>
        </p:txBody>
      </p:sp>
      <p:pic>
        <p:nvPicPr>
          <p:cNvPr id="162" name="Shape 162"/>
          <p:cNvPicPr preferRelativeResize="0"/>
          <p:nvPr/>
        </p:nvPicPr>
        <p:blipFill rotWithShape="1">
          <a:blip r:embed="rId3" cstate="screen">
            <a:alphaModFix/>
          </a:blip>
          <a:srcRect/>
          <a:stretch/>
        </p:blipFill>
        <p:spPr>
          <a:xfrm>
            <a:off x="5219762" y="1989554"/>
            <a:ext cx="1263906" cy="1053255"/>
          </a:xfrm>
          <a:prstGeom prst="rect">
            <a:avLst/>
          </a:prstGeom>
          <a:noFill/>
          <a:ln>
            <a:noFill/>
          </a:ln>
        </p:spPr>
      </p:pic>
      <p:pic>
        <p:nvPicPr>
          <p:cNvPr id="163" name="Shape 163"/>
          <p:cNvPicPr preferRelativeResize="0"/>
          <p:nvPr/>
        </p:nvPicPr>
        <p:blipFill rotWithShape="1">
          <a:blip r:embed="rId4" cstate="screen">
            <a:alphaModFix/>
          </a:blip>
          <a:srcRect/>
          <a:stretch/>
        </p:blipFill>
        <p:spPr>
          <a:xfrm>
            <a:off x="6483689" y="1963057"/>
            <a:ext cx="1327498" cy="1106248"/>
          </a:xfrm>
          <a:prstGeom prst="rect">
            <a:avLst/>
          </a:prstGeom>
          <a:noFill/>
          <a:ln>
            <a:noFill/>
          </a:ln>
        </p:spPr>
      </p:pic>
      <p:pic>
        <p:nvPicPr>
          <p:cNvPr id="164" name="Shape 164"/>
          <p:cNvPicPr preferRelativeResize="0"/>
          <p:nvPr/>
        </p:nvPicPr>
        <p:blipFill rotWithShape="1">
          <a:blip r:embed="rId5" cstate="screen">
            <a:alphaModFix/>
          </a:blip>
          <a:srcRect/>
          <a:stretch/>
        </p:blipFill>
        <p:spPr>
          <a:xfrm>
            <a:off x="5245406" y="3182205"/>
            <a:ext cx="1335448" cy="1112873"/>
          </a:xfrm>
          <a:prstGeom prst="rect">
            <a:avLst/>
          </a:prstGeom>
          <a:noFill/>
          <a:ln>
            <a:noFill/>
          </a:ln>
        </p:spPr>
      </p:pic>
      <p:pic>
        <p:nvPicPr>
          <p:cNvPr id="165" name="Shape 165"/>
          <p:cNvPicPr preferRelativeResize="0"/>
          <p:nvPr/>
        </p:nvPicPr>
        <p:blipFill rotWithShape="1">
          <a:blip r:embed="rId6" cstate="screen">
            <a:alphaModFix/>
          </a:blip>
          <a:srcRect/>
          <a:stretch/>
        </p:blipFill>
        <p:spPr>
          <a:xfrm>
            <a:off x="6564615" y="3188947"/>
            <a:ext cx="1260587" cy="1050489"/>
          </a:xfrm>
          <a:prstGeom prst="rect">
            <a:avLst/>
          </a:prstGeom>
          <a:noFill/>
          <a:ln>
            <a:noFill/>
          </a:ln>
        </p:spPr>
      </p:pic>
      <p:pic>
        <p:nvPicPr>
          <p:cNvPr id="166" name="Shape 166"/>
          <p:cNvPicPr preferRelativeResize="0"/>
          <p:nvPr/>
        </p:nvPicPr>
        <p:blipFill rotWithShape="1">
          <a:blip r:embed="rId7" cstate="screen">
            <a:alphaModFix/>
          </a:blip>
          <a:srcRect/>
          <a:stretch/>
        </p:blipFill>
        <p:spPr>
          <a:xfrm>
            <a:off x="2855669" y="2728526"/>
            <a:ext cx="1713873" cy="1428229"/>
          </a:xfrm>
          <a:prstGeom prst="rect">
            <a:avLst/>
          </a:prstGeom>
          <a:noFill/>
          <a:ln>
            <a:noFill/>
          </a:ln>
        </p:spPr>
      </p:pic>
      <p:grpSp>
        <p:nvGrpSpPr>
          <p:cNvPr id="167" name="Shape 167"/>
          <p:cNvGrpSpPr/>
          <p:nvPr/>
        </p:nvGrpSpPr>
        <p:grpSpPr>
          <a:xfrm>
            <a:off x="1005198" y="2712883"/>
            <a:ext cx="1694616" cy="1625203"/>
            <a:chOff x="5144111" y="1122196"/>
            <a:chExt cx="1814130" cy="1739821"/>
          </a:xfrm>
        </p:grpSpPr>
        <p:pic>
          <p:nvPicPr>
            <p:cNvPr id="168" name="Shape 168"/>
            <p:cNvPicPr preferRelativeResize="0"/>
            <p:nvPr/>
          </p:nvPicPr>
          <p:blipFill rotWithShape="1">
            <a:blip r:embed="rId8" cstate="screen">
              <a:alphaModFix/>
            </a:blip>
            <a:srcRect l="-9695"/>
            <a:stretch/>
          </p:blipFill>
          <p:spPr>
            <a:xfrm>
              <a:off x="5461950" y="1122196"/>
              <a:ext cx="1178452" cy="986786"/>
            </a:xfrm>
            <a:prstGeom prst="rect">
              <a:avLst/>
            </a:prstGeom>
            <a:noFill/>
            <a:ln>
              <a:noFill/>
            </a:ln>
          </p:spPr>
        </p:pic>
        <p:pic>
          <p:nvPicPr>
            <p:cNvPr id="169" name="Shape 169"/>
            <p:cNvPicPr preferRelativeResize="0"/>
            <p:nvPr/>
          </p:nvPicPr>
          <p:blipFill rotWithShape="1">
            <a:blip r:embed="rId9" cstate="screen">
              <a:alphaModFix/>
            </a:blip>
            <a:srcRect/>
            <a:stretch/>
          </p:blipFill>
          <p:spPr>
            <a:xfrm>
              <a:off x="5144111" y="1875231"/>
              <a:ext cx="1814130" cy="986786"/>
            </a:xfrm>
            <a:prstGeom prst="rect">
              <a:avLst/>
            </a:prstGeom>
            <a:noFill/>
            <a:ln>
              <a:noFill/>
            </a:ln>
          </p:spPr>
        </p:pic>
      </p:grpSp>
      <p:sp>
        <p:nvSpPr>
          <p:cNvPr id="170" name="Shape 170"/>
          <p:cNvSpPr/>
          <p:nvPr/>
        </p:nvSpPr>
        <p:spPr>
          <a:xfrm>
            <a:off x="577003" y="2146634"/>
            <a:ext cx="4439975" cy="2175518"/>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71" name="Shape 171"/>
          <p:cNvGrpSpPr/>
          <p:nvPr/>
        </p:nvGrpSpPr>
        <p:grpSpPr>
          <a:xfrm>
            <a:off x="528106" y="2043654"/>
            <a:ext cx="2512356" cy="500100"/>
            <a:chOff x="552552" y="889654"/>
            <a:chExt cx="2512356" cy="500100"/>
          </a:xfrm>
        </p:grpSpPr>
        <p:sp>
          <p:nvSpPr>
            <p:cNvPr id="172" name="Shape 172"/>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Shape 173"/>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74" name="Shape 174"/>
          <p:cNvSpPr txBox="1"/>
          <p:nvPr/>
        </p:nvSpPr>
        <p:spPr>
          <a:xfrm>
            <a:off x="534307" y="2048841"/>
            <a:ext cx="2707659" cy="4840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QNAP Support</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a:t>Massive ecosystem</a:t>
            </a:r>
            <a:endParaRPr sz="4000" b="1" i="0" u="none" strike="noStrike" cap="none" dirty="0">
              <a:solidFill>
                <a:schemeClr val="lt2"/>
              </a:solidFill>
              <a:latin typeface="Arial"/>
              <a:ea typeface="Arial"/>
              <a:cs typeface="Arial"/>
              <a:sym typeface="Arial"/>
            </a:endParaRPr>
          </a:p>
        </p:txBody>
      </p:sp>
      <p:pic>
        <p:nvPicPr>
          <p:cNvPr id="180" name="Shape 180"/>
          <p:cNvPicPr preferRelativeResize="0"/>
          <p:nvPr/>
        </p:nvPicPr>
        <p:blipFill rotWithShape="1">
          <a:blip r:embed="rId3" cstate="screen">
            <a:alphaModFix/>
          </a:blip>
          <a:srcRect/>
          <a:stretch/>
        </p:blipFill>
        <p:spPr>
          <a:xfrm>
            <a:off x="1971477" y="1931976"/>
            <a:ext cx="5170200" cy="2488439"/>
          </a:xfrm>
          <a:prstGeom prst="rect">
            <a:avLst/>
          </a:prstGeom>
          <a:noFill/>
          <a:ln>
            <a:noFill/>
          </a:ln>
        </p:spPr>
      </p:pic>
      <p:sp>
        <p:nvSpPr>
          <p:cNvPr id="181" name="Shape 181"/>
          <p:cNvSpPr txBox="1"/>
          <p:nvPr/>
        </p:nvSpPr>
        <p:spPr>
          <a:xfrm>
            <a:off x="612000" y="844775"/>
            <a:ext cx="7920000" cy="1536600"/>
          </a:xfrm>
          <a:prstGeom prst="rect">
            <a:avLst/>
          </a:prstGeom>
          <a:noFill/>
          <a:ln>
            <a:noFill/>
          </a:ln>
        </p:spPr>
        <p:txBody>
          <a:bodyPr spcFirstLastPara="1" wrap="square" lIns="91425" tIns="91425" rIns="91425" bIns="91425" anchor="ctr" anchorCtr="0">
            <a:noAutofit/>
          </a:bodyPr>
          <a:lstStyle/>
          <a:p>
            <a:pPr>
              <a:buSzPts val="2400"/>
            </a:pPr>
            <a:r>
              <a:rPr lang="en-US" sz="1800" b="1" dirty="0">
                <a:solidFill>
                  <a:srgbClr val="002060"/>
                </a:solidFill>
              </a:rPr>
              <a:t>The </a:t>
            </a:r>
            <a:r>
              <a:rPr lang="en-US" sz="1800" b="1" dirty="0" err="1">
                <a:solidFill>
                  <a:srgbClr val="002060"/>
                </a:solidFill>
              </a:rPr>
              <a:t>OpenStack</a:t>
            </a:r>
            <a:r>
              <a:rPr lang="en-US" sz="1800" b="1" dirty="0">
                <a:solidFill>
                  <a:srgbClr val="002060"/>
                </a:solidFill>
              </a:rPr>
              <a:t> community has accumulated 90,000 members in 187 countries, including large companies such as Intel, Cisco, </a:t>
            </a:r>
            <a:r>
              <a:rPr lang="en-US" sz="1800" b="1" dirty="0" err="1">
                <a:solidFill>
                  <a:srgbClr val="002060"/>
                </a:solidFill>
              </a:rPr>
              <a:t>Huawei</a:t>
            </a:r>
            <a:r>
              <a:rPr lang="en-US" sz="1800" b="1" dirty="0">
                <a:solidFill>
                  <a:srgbClr val="002060"/>
                </a:solidFill>
              </a:rPr>
              <a:t>, and China Mobile, as well as storage industry leaders such as </a:t>
            </a:r>
            <a:r>
              <a:rPr lang="en-US" sz="1800" b="1" dirty="0" err="1">
                <a:solidFill>
                  <a:srgbClr val="002060"/>
                </a:solidFill>
              </a:rPr>
              <a:t>NetApp</a:t>
            </a:r>
            <a:r>
              <a:rPr lang="en-US" sz="1800" b="1" dirty="0">
                <a:solidFill>
                  <a:srgbClr val="002060"/>
                </a:solidFill>
              </a:rPr>
              <a:t> and </a:t>
            </a:r>
            <a:r>
              <a:rPr lang="en-US" sz="1800" b="1" dirty="0" smtClean="0">
                <a:solidFill>
                  <a:srgbClr val="002060"/>
                </a:solidFill>
              </a:rPr>
              <a:t>Dell EMC.</a:t>
            </a:r>
            <a:endParaRPr sz="1800" b="1" i="0" u="none" strike="noStrike" cap="none" dirty="0">
              <a:solidFill>
                <a:srgbClr val="00206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ctrTitle"/>
          </p:nvPr>
        </p:nvSpPr>
        <p:spPr>
          <a:xfrm>
            <a:off x="2762758" y="2141748"/>
            <a:ext cx="6381241" cy="14473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800"/>
              </a:spcBef>
              <a:spcAft>
                <a:spcPts val="0"/>
              </a:spcAft>
              <a:buClr>
                <a:schemeClr val="dk1"/>
              </a:buClr>
              <a:buSzPts val="5200"/>
              <a:buFont typeface="Verdana"/>
              <a:buNone/>
            </a:pPr>
            <a:r>
              <a:rPr lang="en-US" sz="4600" dirty="0"/>
              <a:t>How does </a:t>
            </a:r>
            <a:r>
              <a:rPr lang="en-US" sz="4600" dirty="0" err="1"/>
              <a:t>OpenStack</a:t>
            </a:r>
            <a:r>
              <a:rPr lang="en-US" sz="4600" dirty="0"/>
              <a:t> satisfy IT </a:t>
            </a:r>
            <a:r>
              <a:rPr lang="en-US" sz="4600" dirty="0" smtClean="0"/>
              <a:t>demands?</a:t>
            </a:r>
            <a:endParaRPr sz="4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lvl="0"/>
            <a:r>
              <a:rPr lang="en-US" dirty="0"/>
              <a:t>5 </a:t>
            </a:r>
            <a:r>
              <a:rPr lang="en-US" altLang="zh-TW" dirty="0" smtClean="0"/>
              <a:t>factors</a:t>
            </a:r>
            <a:r>
              <a:rPr lang="en-US" dirty="0" smtClean="0"/>
              <a:t> </a:t>
            </a:r>
            <a:r>
              <a:rPr lang="en-US" dirty="0"/>
              <a:t>of </a:t>
            </a:r>
            <a:r>
              <a:rPr lang="en-US" altLang="zh-TW" dirty="0" smtClean="0"/>
              <a:t>a cloud environment</a:t>
            </a:r>
            <a:endParaRPr sz="4000" b="1" i="0" u="none" strike="noStrike" cap="none" dirty="0">
              <a:solidFill>
                <a:schemeClr val="lt2"/>
              </a:solidFill>
              <a:latin typeface="Arial"/>
              <a:ea typeface="Arial"/>
              <a:cs typeface="Arial"/>
              <a:sym typeface="Arial"/>
            </a:endParaRPr>
          </a:p>
        </p:txBody>
      </p:sp>
      <p:sp>
        <p:nvSpPr>
          <p:cNvPr id="192" name="Shape 192"/>
          <p:cNvSpPr txBox="1"/>
          <p:nvPr/>
        </p:nvSpPr>
        <p:spPr>
          <a:xfrm>
            <a:off x="4710277" y="2059738"/>
            <a:ext cx="3995530" cy="1351722"/>
          </a:xfrm>
          <a:prstGeom prst="rect">
            <a:avLst/>
          </a:prstGeom>
          <a:noFill/>
          <a:ln>
            <a:noFill/>
          </a:ln>
        </p:spPr>
        <p:txBody>
          <a:bodyPr spcFirstLastPara="1" wrap="square" lIns="91425" tIns="91425" rIns="91425" bIns="91425" anchor="ctr" anchorCtr="0">
            <a:noAutofit/>
          </a:bodyPr>
          <a:lstStyle/>
          <a:p>
            <a:pPr>
              <a:buSzPts val="2400"/>
            </a:pPr>
            <a:r>
              <a:rPr lang="en-US" sz="2400" b="1" dirty="0">
                <a:solidFill>
                  <a:srgbClr val="002060"/>
                </a:solidFill>
              </a:rPr>
              <a:t>Based on the 3 key </a:t>
            </a:r>
            <a:r>
              <a:rPr lang="en-US" sz="2400" b="1" dirty="0" smtClean="0">
                <a:solidFill>
                  <a:srgbClr val="002060"/>
                </a:solidFill>
              </a:rPr>
              <a:t>elements </a:t>
            </a:r>
            <a:r>
              <a:rPr lang="en-US" sz="2400" b="1" dirty="0">
                <a:solidFill>
                  <a:srgbClr val="002060"/>
                </a:solidFill>
              </a:rPr>
              <a:t>of </a:t>
            </a:r>
            <a:r>
              <a:rPr lang="en-US" sz="2400" b="1" i="0" u="none" strike="noStrike" cap="none" dirty="0">
                <a:solidFill>
                  <a:srgbClr val="002060"/>
                </a:solidFill>
                <a:latin typeface="Arial"/>
                <a:ea typeface="Arial"/>
                <a:cs typeface="Arial"/>
                <a:sym typeface="Arial"/>
              </a:rPr>
              <a:t>IT systems, </a:t>
            </a:r>
            <a:r>
              <a:rPr lang="en-US" sz="2400" b="1" dirty="0">
                <a:solidFill>
                  <a:srgbClr val="002060"/>
                </a:solidFill>
              </a:rPr>
              <a:t>satisfy the 5 </a:t>
            </a:r>
            <a:r>
              <a:rPr lang="en-US" sz="2400" b="1" dirty="0" smtClean="0">
                <a:solidFill>
                  <a:srgbClr val="002060"/>
                </a:solidFill>
              </a:rPr>
              <a:t>factors of a cloud environment.</a:t>
            </a:r>
            <a:endParaRPr sz="2400" b="1" i="0" u="none" strike="noStrike" cap="none" dirty="0">
              <a:solidFill>
                <a:srgbClr val="002060"/>
              </a:solidFill>
              <a:latin typeface="Arial"/>
              <a:ea typeface="Arial"/>
              <a:cs typeface="Arial"/>
              <a:sym typeface="Arial"/>
            </a:endParaRPr>
          </a:p>
        </p:txBody>
      </p:sp>
      <p:grpSp>
        <p:nvGrpSpPr>
          <p:cNvPr id="193" name="Shape 193"/>
          <p:cNvGrpSpPr/>
          <p:nvPr/>
        </p:nvGrpSpPr>
        <p:grpSpPr>
          <a:xfrm>
            <a:off x="603172" y="904621"/>
            <a:ext cx="3950251" cy="3859610"/>
            <a:chOff x="3604550" y="755527"/>
            <a:chExt cx="3950251" cy="3859610"/>
          </a:xfrm>
        </p:grpSpPr>
        <p:pic>
          <p:nvPicPr>
            <p:cNvPr id="194" name="Shape 194"/>
            <p:cNvPicPr preferRelativeResize="0"/>
            <p:nvPr/>
          </p:nvPicPr>
          <p:blipFill rotWithShape="1">
            <a:blip r:embed="rId3" cstate="screen">
              <a:alphaModFix/>
            </a:blip>
            <a:srcRect/>
            <a:stretch/>
          </p:blipFill>
          <p:spPr>
            <a:xfrm>
              <a:off x="3694323" y="755527"/>
              <a:ext cx="3860478" cy="3859610"/>
            </a:xfrm>
            <a:prstGeom prst="rect">
              <a:avLst/>
            </a:prstGeom>
            <a:noFill/>
            <a:ln>
              <a:noFill/>
            </a:ln>
          </p:spPr>
        </p:pic>
        <p:sp>
          <p:nvSpPr>
            <p:cNvPr id="195" name="Shape 195"/>
            <p:cNvSpPr txBox="1"/>
            <p:nvPr/>
          </p:nvSpPr>
          <p:spPr>
            <a:xfrm>
              <a:off x="3967248" y="1419913"/>
              <a:ext cx="1304400"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200" b="1" dirty="0">
                  <a:solidFill>
                    <a:schemeClr val="lt1"/>
                  </a:solidFill>
                </a:rPr>
                <a:t>Controllability</a:t>
              </a:r>
              <a:endParaRPr sz="1200" b="1" i="0" u="none" strike="noStrike" cap="none" dirty="0">
                <a:solidFill>
                  <a:schemeClr val="lt1"/>
                </a:solidFill>
                <a:latin typeface="Arial"/>
                <a:ea typeface="Arial"/>
                <a:cs typeface="Arial"/>
                <a:sym typeface="Arial"/>
              </a:endParaRPr>
            </a:p>
          </p:txBody>
        </p:sp>
        <p:sp>
          <p:nvSpPr>
            <p:cNvPr id="196" name="Shape 196"/>
            <p:cNvSpPr txBox="1"/>
            <p:nvPr/>
          </p:nvSpPr>
          <p:spPr>
            <a:xfrm>
              <a:off x="3604550" y="2776604"/>
              <a:ext cx="1479898"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200" b="1" dirty="0">
                  <a:solidFill>
                    <a:schemeClr val="lt1"/>
                  </a:solidFill>
                </a:rPr>
                <a:t>Standardization</a:t>
              </a:r>
              <a:endParaRPr sz="1200" b="1" i="0" u="none" strike="noStrike" cap="none" dirty="0">
                <a:solidFill>
                  <a:schemeClr val="lt1"/>
                </a:solidFill>
                <a:latin typeface="Arial"/>
                <a:ea typeface="Arial"/>
                <a:cs typeface="Arial"/>
                <a:sym typeface="Arial"/>
              </a:endParaRPr>
            </a:p>
          </p:txBody>
        </p:sp>
        <p:sp>
          <p:nvSpPr>
            <p:cNvPr id="197" name="Shape 197"/>
            <p:cNvSpPr txBox="1"/>
            <p:nvPr/>
          </p:nvSpPr>
          <p:spPr>
            <a:xfrm>
              <a:off x="5091593" y="3689569"/>
              <a:ext cx="1304400"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200" b="1">
                  <a:solidFill>
                    <a:schemeClr val="lt1"/>
                  </a:solidFill>
                </a:rPr>
                <a:t>Flexibility</a:t>
              </a:r>
              <a:endParaRPr sz="1200" b="1" i="0" u="none" strike="noStrike" cap="none">
                <a:solidFill>
                  <a:schemeClr val="lt1"/>
                </a:solidFill>
                <a:latin typeface="Arial"/>
                <a:ea typeface="Arial"/>
                <a:cs typeface="Arial"/>
                <a:sym typeface="Arial"/>
              </a:endParaRPr>
            </a:p>
          </p:txBody>
        </p:sp>
        <p:sp>
          <p:nvSpPr>
            <p:cNvPr id="198" name="Shape 198"/>
            <p:cNvSpPr txBox="1"/>
            <p:nvPr/>
          </p:nvSpPr>
          <p:spPr>
            <a:xfrm>
              <a:off x="6249502" y="2725473"/>
              <a:ext cx="1304400"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200" b="1">
                  <a:solidFill>
                    <a:schemeClr val="lt1"/>
                  </a:solidFill>
                </a:rPr>
                <a:t>Scalability</a:t>
              </a:r>
              <a:endParaRPr sz="1200" b="1" i="0" u="none" strike="noStrike" cap="none">
                <a:solidFill>
                  <a:schemeClr val="lt1"/>
                </a:solidFill>
                <a:latin typeface="Arial"/>
                <a:ea typeface="Arial"/>
                <a:cs typeface="Arial"/>
                <a:sym typeface="Arial"/>
              </a:endParaRPr>
            </a:p>
          </p:txBody>
        </p:sp>
        <p:sp>
          <p:nvSpPr>
            <p:cNvPr id="199" name="Shape 199"/>
            <p:cNvSpPr txBox="1"/>
            <p:nvPr/>
          </p:nvSpPr>
          <p:spPr>
            <a:xfrm>
              <a:off x="5687940" y="1264422"/>
              <a:ext cx="1304400"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200" b="1" dirty="0">
                  <a:solidFill>
                    <a:schemeClr val="lt1"/>
                  </a:solidFill>
                </a:rPr>
                <a:t>Compatibility</a:t>
              </a:r>
              <a:endParaRPr sz="1200" b="1" i="0" u="none" strike="noStrike" cap="none" dirty="0">
                <a:solidFill>
                  <a:schemeClr val="lt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3873960"/>
            <a:ext cx="9095100" cy="1182135"/>
          </a:xfrm>
          <a:prstGeom prst="rect">
            <a:avLst/>
          </a:prstGeom>
          <a:noFill/>
          <a:ln>
            <a:noFill/>
          </a:ln>
        </p:spPr>
        <p:txBody>
          <a:bodyPr spcFirstLastPara="1" wrap="square" lIns="91425" tIns="91425" rIns="91425" bIns="91425" anchor="t" anchorCtr="0">
            <a:noAutofit/>
          </a:bodyPr>
          <a:lstStyle/>
          <a:p>
            <a:pPr>
              <a:buSzPts val="1100"/>
            </a:pPr>
            <a:r>
              <a:rPr lang="en-US" sz="3200" b="1" i="0" u="none" strike="noStrike" cap="none" dirty="0">
                <a:solidFill>
                  <a:schemeClr val="lt1"/>
                </a:solidFill>
                <a:latin typeface="Arial"/>
                <a:ea typeface="Arial"/>
                <a:cs typeface="Arial"/>
                <a:sym typeface="Arial"/>
              </a:rPr>
              <a:t>QNAP </a:t>
            </a:r>
            <a:r>
              <a:rPr lang="en-US" altLang="zh-TW" sz="3200" dirty="0" err="1" smtClean="0"/>
              <a:t>OpenStack</a:t>
            </a:r>
            <a:r>
              <a:rPr lang="en-US" altLang="zh-TW" sz="3200" dirty="0" smtClean="0"/>
              <a:t> Ready NAS</a:t>
            </a:r>
            <a:r>
              <a:rPr lang="en-US" sz="3200" b="1" i="0" u="none" strike="noStrike" cap="none" dirty="0" smtClean="0">
                <a:solidFill>
                  <a:schemeClr val="lt1"/>
                </a:solidFill>
                <a:latin typeface="Arial"/>
                <a:ea typeface="Arial"/>
                <a:cs typeface="Arial"/>
                <a:sym typeface="Arial"/>
              </a:rPr>
              <a:t> </a:t>
            </a:r>
            <a:endParaRPr sz="3200" b="1" i="0" u="none" strike="noStrike" cap="none" dirty="0">
              <a:solidFill>
                <a:schemeClr val="lt1"/>
              </a:solidFill>
              <a:latin typeface="Arial"/>
              <a:ea typeface="Arial"/>
              <a:cs typeface="Arial"/>
              <a:sym typeface="Arial"/>
            </a:endParaRPr>
          </a:p>
          <a:p>
            <a:pPr>
              <a:buSzPts val="1100"/>
            </a:pPr>
            <a:r>
              <a:rPr lang="en-US" altLang="zh-TW" sz="3200" dirty="0" smtClean="0"/>
              <a:t>For</a:t>
            </a:r>
            <a:r>
              <a:rPr lang="en-US" sz="3200" b="1" i="0" u="none" strike="noStrike" cap="none" dirty="0" smtClean="0">
                <a:solidFill>
                  <a:schemeClr val="lt1"/>
                </a:solidFill>
                <a:latin typeface="Arial"/>
                <a:ea typeface="Arial"/>
                <a:cs typeface="Arial"/>
                <a:sym typeface="Arial"/>
              </a:rPr>
              <a:t> </a:t>
            </a:r>
            <a:r>
              <a:rPr lang="en-US" sz="3200" b="1" i="0" u="none" strike="noStrike" cap="none" dirty="0">
                <a:solidFill>
                  <a:schemeClr val="lt1"/>
                </a:solidFill>
                <a:latin typeface="Arial"/>
                <a:ea typeface="Arial"/>
                <a:cs typeface="Arial"/>
                <a:sym typeface="Arial"/>
              </a:rPr>
              <a:t>a Robust and Reliable Cloud Platform  </a:t>
            </a:r>
            <a:endParaRPr sz="32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Controllability</a:t>
            </a:r>
            <a:endParaRPr sz="4000" b="1" i="0" u="none" strike="noStrike" cap="none">
              <a:solidFill>
                <a:schemeClr val="lt2"/>
              </a:solidFill>
              <a:latin typeface="Arial"/>
              <a:ea typeface="Arial"/>
              <a:cs typeface="Arial"/>
              <a:sym typeface="Arial"/>
            </a:endParaRPr>
          </a:p>
        </p:txBody>
      </p:sp>
      <p:sp>
        <p:nvSpPr>
          <p:cNvPr id="205" name="Shape 205"/>
          <p:cNvSpPr txBox="1"/>
          <p:nvPr/>
        </p:nvSpPr>
        <p:spPr>
          <a:xfrm>
            <a:off x="645728" y="1999978"/>
            <a:ext cx="3422619" cy="1392600"/>
          </a:xfrm>
          <a:prstGeom prst="rect">
            <a:avLst/>
          </a:prstGeom>
          <a:noFill/>
          <a:ln>
            <a:noFill/>
          </a:ln>
        </p:spPr>
        <p:txBody>
          <a:bodyPr spcFirstLastPara="1" wrap="square" lIns="91425" tIns="91425" rIns="91425" bIns="91425" anchor="ctr" anchorCtr="0">
            <a:noAutofit/>
          </a:bodyPr>
          <a:lstStyle/>
          <a:p>
            <a:r>
              <a:rPr lang="en-US" sz="2000" b="1" dirty="0">
                <a:solidFill>
                  <a:srgbClr val="002060"/>
                </a:solidFill>
              </a:rPr>
              <a:t>Won’t be restricted and locked-in </a:t>
            </a:r>
            <a:r>
              <a:rPr lang="en-US" sz="2000" b="1" dirty="0" smtClean="0">
                <a:solidFill>
                  <a:srgbClr val="002060"/>
                </a:solidFill>
              </a:rPr>
              <a:t>to </a:t>
            </a:r>
            <a:r>
              <a:rPr lang="en-US" sz="2000" b="1" dirty="0">
                <a:solidFill>
                  <a:srgbClr val="002060"/>
                </a:solidFill>
              </a:rPr>
              <a:t>some specific </a:t>
            </a:r>
            <a:r>
              <a:rPr lang="en-US" sz="2000" b="1" dirty="0" smtClean="0">
                <a:solidFill>
                  <a:srgbClr val="002060"/>
                </a:solidFill>
              </a:rPr>
              <a:t>vendors.</a:t>
            </a:r>
            <a:endParaRPr sz="2000" b="1" dirty="0">
              <a:solidFill>
                <a:srgbClr val="002060"/>
              </a:solidFill>
            </a:endParaRPr>
          </a:p>
          <a:p>
            <a:pPr marL="0" marR="0" lvl="0" indent="0" algn="l" rtl="0">
              <a:lnSpc>
                <a:spcPct val="100000"/>
              </a:lnSpc>
              <a:spcBef>
                <a:spcPts val="0"/>
              </a:spcBef>
              <a:spcAft>
                <a:spcPts val="0"/>
              </a:spcAft>
              <a:buNone/>
            </a:pPr>
            <a:endParaRPr sz="2000" b="1" dirty="0">
              <a:solidFill>
                <a:srgbClr val="002060"/>
              </a:solidFill>
            </a:endParaRPr>
          </a:p>
          <a:p>
            <a:r>
              <a:rPr lang="en-US" sz="2000" b="1" dirty="0">
                <a:solidFill>
                  <a:srgbClr val="002060"/>
                </a:solidFill>
              </a:rPr>
              <a:t>Able to integrate </a:t>
            </a:r>
            <a:r>
              <a:rPr lang="en-US" sz="2000" b="1" dirty="0" smtClean="0">
                <a:solidFill>
                  <a:srgbClr val="002060"/>
                </a:solidFill>
              </a:rPr>
              <a:t>3rd parties' </a:t>
            </a:r>
            <a:r>
              <a:rPr lang="en-US" sz="2000" b="1" dirty="0">
                <a:solidFill>
                  <a:srgbClr val="002060"/>
                </a:solidFill>
              </a:rPr>
              <a:t>technology with your </a:t>
            </a:r>
            <a:r>
              <a:rPr lang="en-US" sz="2000" b="1" dirty="0" err="1">
                <a:solidFill>
                  <a:srgbClr val="002060"/>
                </a:solidFill>
              </a:rPr>
              <a:t>own’s</a:t>
            </a:r>
            <a:r>
              <a:rPr lang="en-US" sz="2000" b="1" dirty="0">
                <a:solidFill>
                  <a:srgbClr val="002060"/>
                </a:solidFill>
              </a:rPr>
              <a:t>, to satisfy your demand.</a:t>
            </a:r>
            <a:endParaRPr sz="2000" b="1" i="0" u="none" strike="noStrike" cap="none" dirty="0">
              <a:solidFill>
                <a:srgbClr val="002060"/>
              </a:solidFill>
              <a:latin typeface="Arial"/>
              <a:ea typeface="Arial"/>
              <a:cs typeface="Arial"/>
              <a:sym typeface="Arial"/>
            </a:endParaRPr>
          </a:p>
        </p:txBody>
      </p:sp>
      <p:pic>
        <p:nvPicPr>
          <p:cNvPr id="206" name="Shape 206"/>
          <p:cNvPicPr preferRelativeResize="0"/>
          <p:nvPr/>
        </p:nvPicPr>
        <p:blipFill>
          <a:blip r:embed="rId3" cstate="screen"/>
          <a:stretch>
            <a:fillRect/>
          </a:stretch>
        </p:blipFill>
        <p:spPr>
          <a:xfrm>
            <a:off x="4239497" y="1422943"/>
            <a:ext cx="3868138" cy="254666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Compatibility</a:t>
            </a:r>
            <a:endParaRPr sz="4000" b="1" i="0" u="none" strike="noStrike" cap="none">
              <a:solidFill>
                <a:schemeClr val="lt2"/>
              </a:solidFill>
              <a:latin typeface="Arial"/>
              <a:ea typeface="Arial"/>
              <a:cs typeface="Arial"/>
              <a:sym typeface="Arial"/>
            </a:endParaRPr>
          </a:p>
        </p:txBody>
      </p:sp>
      <p:sp>
        <p:nvSpPr>
          <p:cNvPr id="212" name="Shape 212"/>
          <p:cNvSpPr txBox="1"/>
          <p:nvPr/>
        </p:nvSpPr>
        <p:spPr>
          <a:xfrm>
            <a:off x="684848" y="1999978"/>
            <a:ext cx="3422619" cy="1392600"/>
          </a:xfrm>
          <a:prstGeom prst="rect">
            <a:avLst/>
          </a:prstGeom>
          <a:noFill/>
          <a:ln>
            <a:noFill/>
          </a:ln>
        </p:spPr>
        <p:txBody>
          <a:bodyPr spcFirstLastPara="1" wrap="square" lIns="91425" tIns="91425" rIns="91425" bIns="91425" anchor="ctr" anchorCtr="0">
            <a:noAutofit/>
          </a:bodyPr>
          <a:lstStyle/>
          <a:p>
            <a:pPr>
              <a:buSzPts val="2400"/>
            </a:pPr>
            <a:r>
              <a:rPr lang="en-US" sz="2000" b="1" dirty="0">
                <a:solidFill>
                  <a:srgbClr val="002060"/>
                </a:solidFill>
              </a:rPr>
              <a:t>You will be able to migrate data between the </a:t>
            </a:r>
            <a:r>
              <a:rPr lang="en-US" sz="2000" b="1" dirty="0" smtClean="0">
                <a:solidFill>
                  <a:srgbClr val="002060"/>
                </a:solidFill>
              </a:rPr>
              <a:t>public </a:t>
            </a:r>
            <a:r>
              <a:rPr lang="en-US" sz="2000" b="1" dirty="0">
                <a:solidFill>
                  <a:srgbClr val="002060"/>
                </a:solidFill>
              </a:rPr>
              <a:t>c</a:t>
            </a:r>
            <a:r>
              <a:rPr lang="en-US" sz="2000" b="1" dirty="0" smtClean="0">
                <a:solidFill>
                  <a:srgbClr val="002060"/>
                </a:solidFill>
              </a:rPr>
              <a:t>loud </a:t>
            </a:r>
            <a:r>
              <a:rPr lang="en-US" sz="2000" b="1" dirty="0">
                <a:solidFill>
                  <a:srgbClr val="002060"/>
                </a:solidFill>
              </a:rPr>
              <a:t>and </a:t>
            </a:r>
            <a:r>
              <a:rPr lang="en-US" sz="2000" b="1" dirty="0" smtClean="0">
                <a:solidFill>
                  <a:srgbClr val="002060"/>
                </a:solidFill>
              </a:rPr>
              <a:t>private cloud</a:t>
            </a:r>
            <a:r>
              <a:rPr lang="en-US" sz="2000" b="1" dirty="0">
                <a:solidFill>
                  <a:srgbClr val="002060"/>
                </a:solidFill>
              </a:rPr>
              <a:t>.</a:t>
            </a:r>
            <a:endParaRPr sz="2000" b="1" i="0" u="none" strike="noStrike" cap="none" dirty="0">
              <a:solidFill>
                <a:srgbClr val="002060"/>
              </a:solidFill>
              <a:latin typeface="Arial"/>
              <a:ea typeface="Arial"/>
              <a:cs typeface="Arial"/>
              <a:sym typeface="Arial"/>
            </a:endParaRPr>
          </a:p>
        </p:txBody>
      </p:sp>
      <p:pic>
        <p:nvPicPr>
          <p:cNvPr id="213" name="Shape 213"/>
          <p:cNvPicPr preferRelativeResize="0"/>
          <p:nvPr/>
        </p:nvPicPr>
        <p:blipFill>
          <a:blip r:embed="rId3" cstate="screen"/>
          <a:stretch>
            <a:fillRect/>
          </a:stretch>
        </p:blipFill>
        <p:spPr>
          <a:xfrm>
            <a:off x="4288396" y="1422943"/>
            <a:ext cx="3868140" cy="254666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Scalability</a:t>
            </a:r>
            <a:endParaRPr sz="4000" b="1" i="0" u="none" strike="noStrike" cap="none">
              <a:solidFill>
                <a:schemeClr val="lt2"/>
              </a:solidFill>
              <a:latin typeface="Arial"/>
              <a:ea typeface="Arial"/>
              <a:cs typeface="Arial"/>
              <a:sym typeface="Arial"/>
            </a:endParaRPr>
          </a:p>
        </p:txBody>
      </p:sp>
      <p:sp>
        <p:nvSpPr>
          <p:cNvPr id="219" name="Shape 219"/>
          <p:cNvSpPr txBox="1"/>
          <p:nvPr/>
        </p:nvSpPr>
        <p:spPr>
          <a:xfrm>
            <a:off x="361857" y="1158620"/>
            <a:ext cx="4708903" cy="30026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err="1" smtClean="0">
                <a:solidFill>
                  <a:srgbClr val="002060"/>
                </a:solidFill>
              </a:rPr>
              <a:t>OpenStack</a:t>
            </a:r>
            <a:r>
              <a:rPr lang="en-US" sz="2000" b="1" dirty="0" smtClean="0">
                <a:solidFill>
                  <a:srgbClr val="002060"/>
                </a:solidFill>
              </a:rPr>
              <a:t> support mainstream Linux OS such as </a:t>
            </a:r>
            <a:r>
              <a:rPr lang="en-US" sz="2000" b="1" i="0" u="none" strike="noStrike" cap="none" dirty="0" err="1" smtClean="0">
                <a:solidFill>
                  <a:srgbClr val="002060"/>
                </a:solidFill>
                <a:latin typeface="Arial"/>
                <a:ea typeface="Arial"/>
                <a:cs typeface="Arial"/>
                <a:sym typeface="Arial"/>
              </a:rPr>
              <a:t>Ubuntu</a:t>
            </a:r>
            <a:r>
              <a:rPr lang="en-US" sz="2000" b="1" dirty="0" smtClean="0">
                <a:solidFill>
                  <a:srgbClr val="002060"/>
                </a:solidFill>
              </a:rPr>
              <a:t>, </a:t>
            </a:r>
            <a:r>
              <a:rPr lang="en-US" sz="2000" b="1" i="0" u="none" strike="noStrike" cap="none" dirty="0" err="1" smtClean="0">
                <a:solidFill>
                  <a:srgbClr val="002060"/>
                </a:solidFill>
                <a:latin typeface="Arial"/>
                <a:ea typeface="Arial"/>
                <a:cs typeface="Arial"/>
                <a:sym typeface="Arial"/>
              </a:rPr>
              <a:t>CentOS</a:t>
            </a:r>
            <a:r>
              <a:rPr lang="en-US" sz="2000" b="1" dirty="0" smtClean="0">
                <a:solidFill>
                  <a:srgbClr val="002060"/>
                </a:solidFill>
              </a:rPr>
              <a:t>, </a:t>
            </a:r>
            <a:r>
              <a:rPr lang="en-US" sz="2000" b="1" i="0" u="none" strike="noStrike" cap="none" dirty="0" smtClean="0">
                <a:solidFill>
                  <a:srgbClr val="002060"/>
                </a:solidFill>
                <a:latin typeface="Arial"/>
                <a:ea typeface="Arial"/>
                <a:cs typeface="Arial"/>
                <a:sym typeface="Arial"/>
              </a:rPr>
              <a:t>Red Hat</a:t>
            </a:r>
            <a:r>
              <a:rPr lang="en-US" sz="2000" b="1" dirty="0" smtClean="0">
                <a:solidFill>
                  <a:srgbClr val="002060"/>
                </a:solidFill>
              </a:rPr>
              <a:t>, </a:t>
            </a:r>
            <a:r>
              <a:rPr lang="en-US" sz="2000" b="1" i="0" u="none" strike="noStrike" cap="none" dirty="0" smtClean="0">
                <a:solidFill>
                  <a:srgbClr val="002060"/>
                </a:solidFill>
                <a:latin typeface="Arial"/>
                <a:ea typeface="Arial"/>
                <a:cs typeface="Arial"/>
                <a:sym typeface="Arial"/>
              </a:rPr>
              <a:t>Fedora</a:t>
            </a:r>
            <a:r>
              <a:rPr lang="en-US" sz="2000" b="1" dirty="0" smtClean="0">
                <a:solidFill>
                  <a:srgbClr val="002060"/>
                </a:solidFill>
              </a:rPr>
              <a:t>, and </a:t>
            </a:r>
            <a:r>
              <a:rPr lang="en-US" sz="2000" b="1" i="0" u="none" strike="noStrike" cap="none" dirty="0" smtClean="0">
                <a:solidFill>
                  <a:srgbClr val="002060"/>
                </a:solidFill>
                <a:latin typeface="Arial"/>
                <a:ea typeface="Arial"/>
                <a:cs typeface="Arial"/>
                <a:sym typeface="Arial"/>
              </a:rPr>
              <a:t>SUSE</a:t>
            </a:r>
            <a:r>
              <a:rPr lang="en-US" sz="2000" b="1" dirty="0" smtClean="0">
                <a:solidFill>
                  <a:srgbClr val="002060"/>
                </a:solidFill>
              </a:rPr>
              <a:t>.</a:t>
            </a:r>
            <a:endParaRPr sz="2000" b="1" dirty="0" smtClean="0">
              <a:solidFill>
                <a:srgbClr val="002060"/>
              </a:solidFill>
            </a:endParaRPr>
          </a:p>
          <a:p>
            <a:pPr marL="0" marR="0" lvl="0" indent="0" algn="l" rtl="0">
              <a:lnSpc>
                <a:spcPct val="100000"/>
              </a:lnSpc>
              <a:spcBef>
                <a:spcPts val="0"/>
              </a:spcBef>
              <a:spcAft>
                <a:spcPts val="0"/>
              </a:spcAft>
              <a:buClr>
                <a:srgbClr val="000000"/>
              </a:buClr>
              <a:buSzPts val="2400"/>
              <a:buFont typeface="Arial"/>
              <a:buNone/>
            </a:pPr>
            <a:endParaRPr sz="2000" b="1" dirty="0">
              <a:solidFill>
                <a:srgbClr val="002060"/>
              </a:solidFill>
            </a:endParaRPr>
          </a:p>
          <a:p>
            <a:pPr marL="0" marR="0" lvl="0" indent="0" algn="l" rtl="0">
              <a:lnSpc>
                <a:spcPct val="100000"/>
              </a:lnSpc>
              <a:spcBef>
                <a:spcPts val="0"/>
              </a:spcBef>
              <a:spcAft>
                <a:spcPts val="0"/>
              </a:spcAft>
              <a:buClr>
                <a:srgbClr val="000000"/>
              </a:buClr>
              <a:buSzPts val="2400"/>
              <a:buFont typeface="Arial"/>
              <a:buNone/>
            </a:pPr>
            <a:r>
              <a:rPr lang="en-US" sz="2000" b="1" dirty="0" smtClean="0">
                <a:solidFill>
                  <a:srgbClr val="002060"/>
                </a:solidFill>
              </a:rPr>
              <a:t>It </a:t>
            </a:r>
            <a:r>
              <a:rPr lang="en-US" sz="2000" b="1" dirty="0">
                <a:solidFill>
                  <a:srgbClr val="002060"/>
                </a:solidFill>
              </a:rPr>
              <a:t>helps a lot when deploying and scaling the cloud environment. </a:t>
            </a:r>
            <a:endParaRPr sz="2000" b="0" i="0" u="none" strike="noStrike" cap="none" dirty="0">
              <a:solidFill>
                <a:srgbClr val="000000"/>
              </a:solidFill>
              <a:latin typeface="Arial"/>
              <a:ea typeface="Arial"/>
              <a:cs typeface="Arial"/>
              <a:sym typeface="Arial"/>
            </a:endParaRPr>
          </a:p>
        </p:txBody>
      </p:sp>
      <p:pic>
        <p:nvPicPr>
          <p:cNvPr id="220" name="Shape 220"/>
          <p:cNvPicPr preferRelativeResize="0"/>
          <p:nvPr/>
        </p:nvPicPr>
        <p:blipFill>
          <a:blip r:embed="rId3" cstate="screen"/>
          <a:stretch>
            <a:fillRect/>
          </a:stretch>
        </p:blipFill>
        <p:spPr>
          <a:xfrm>
            <a:off x="5057225" y="1466952"/>
            <a:ext cx="3710254" cy="244272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Flexibility</a:t>
            </a:r>
            <a:endParaRPr sz="4000" b="1" i="0" u="none" strike="noStrike" cap="none">
              <a:solidFill>
                <a:schemeClr val="lt2"/>
              </a:solidFill>
              <a:latin typeface="Arial"/>
              <a:ea typeface="Arial"/>
              <a:cs typeface="Arial"/>
              <a:sym typeface="Arial"/>
            </a:endParaRPr>
          </a:p>
        </p:txBody>
      </p:sp>
      <p:sp>
        <p:nvSpPr>
          <p:cNvPr id="226" name="Shape 226"/>
          <p:cNvSpPr txBox="1"/>
          <p:nvPr/>
        </p:nvSpPr>
        <p:spPr>
          <a:xfrm>
            <a:off x="322730" y="1901751"/>
            <a:ext cx="4557330" cy="1548900"/>
          </a:xfrm>
          <a:prstGeom prst="rect">
            <a:avLst/>
          </a:prstGeom>
          <a:noFill/>
          <a:ln>
            <a:noFill/>
          </a:ln>
        </p:spPr>
        <p:txBody>
          <a:bodyPr spcFirstLastPara="1" wrap="square" lIns="91425" tIns="91425" rIns="91425" bIns="91425" anchor="ctr" anchorCtr="0">
            <a:noAutofit/>
          </a:bodyPr>
          <a:lstStyle/>
          <a:p>
            <a:pPr>
              <a:buSzPts val="2400"/>
            </a:pPr>
            <a:r>
              <a:rPr lang="en-US" sz="2000" b="1" i="0" u="none" strike="noStrike" cap="none" dirty="0" err="1">
                <a:solidFill>
                  <a:srgbClr val="002060"/>
                </a:solidFill>
                <a:latin typeface="Arial"/>
                <a:ea typeface="Arial"/>
                <a:cs typeface="Arial"/>
                <a:sym typeface="Arial"/>
              </a:rPr>
              <a:t>OpenStack</a:t>
            </a:r>
            <a:r>
              <a:rPr lang="en-US" sz="2000" b="1" i="0" u="none" strike="noStrike" cap="none" dirty="0">
                <a:solidFill>
                  <a:srgbClr val="002060"/>
                </a:solidFill>
                <a:latin typeface="Arial"/>
                <a:ea typeface="Arial"/>
                <a:cs typeface="Arial"/>
                <a:sym typeface="Arial"/>
              </a:rPr>
              <a:t> project is </a:t>
            </a:r>
            <a:r>
              <a:rPr lang="en-US" sz="2000" b="1" dirty="0">
                <a:solidFill>
                  <a:srgbClr val="002060"/>
                </a:solidFill>
              </a:rPr>
              <a:t>provided under the Apache 2.0 </a:t>
            </a:r>
            <a:r>
              <a:rPr lang="en-US" sz="2000" b="1" dirty="0" smtClean="0">
                <a:solidFill>
                  <a:srgbClr val="002060"/>
                </a:solidFill>
              </a:rPr>
              <a:t>license</a:t>
            </a:r>
            <a:r>
              <a:rPr lang="en-US" sz="2000" b="1" dirty="0">
                <a:solidFill>
                  <a:srgbClr val="002060"/>
                </a:solidFill>
              </a:rPr>
              <a:t>. Any 3rd party </a:t>
            </a:r>
            <a:r>
              <a:rPr lang="en-US" sz="2000" b="1" dirty="0" smtClean="0">
                <a:solidFill>
                  <a:srgbClr val="002060"/>
                </a:solidFill>
              </a:rPr>
              <a:t>vendors </a:t>
            </a:r>
            <a:r>
              <a:rPr lang="en-US" sz="2000" b="1" dirty="0">
                <a:solidFill>
                  <a:srgbClr val="002060"/>
                </a:solidFill>
              </a:rPr>
              <a:t>can develop their own </a:t>
            </a:r>
            <a:r>
              <a:rPr lang="en-US" sz="2000" b="1" dirty="0" smtClean="0">
                <a:solidFill>
                  <a:srgbClr val="002060"/>
                </a:solidFill>
              </a:rPr>
              <a:t>applications </a:t>
            </a:r>
            <a:r>
              <a:rPr lang="en-US" sz="2000" b="1" dirty="0">
                <a:solidFill>
                  <a:srgbClr val="002060"/>
                </a:solidFill>
              </a:rPr>
              <a:t>based </a:t>
            </a:r>
            <a:r>
              <a:rPr lang="en-US" sz="2000" b="1" dirty="0" smtClean="0">
                <a:solidFill>
                  <a:srgbClr val="002060"/>
                </a:solidFill>
              </a:rPr>
              <a:t>on it.</a:t>
            </a:r>
            <a:endParaRPr sz="2000" b="1" i="0" u="none" strike="noStrike" cap="none" dirty="0">
              <a:solidFill>
                <a:srgbClr val="002060"/>
              </a:solidFill>
              <a:latin typeface="Arial"/>
              <a:ea typeface="Arial"/>
              <a:cs typeface="Arial"/>
              <a:sym typeface="Arial"/>
            </a:endParaRPr>
          </a:p>
        </p:txBody>
      </p:sp>
      <p:pic>
        <p:nvPicPr>
          <p:cNvPr id="227" name="Shape 227"/>
          <p:cNvPicPr preferRelativeResize="0"/>
          <p:nvPr/>
        </p:nvPicPr>
        <p:blipFill>
          <a:blip r:embed="rId3" cstate="screen"/>
          <a:stretch>
            <a:fillRect/>
          </a:stretch>
        </p:blipFill>
        <p:spPr>
          <a:xfrm>
            <a:off x="5002305" y="1362550"/>
            <a:ext cx="3691828" cy="244498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dirty="0"/>
              <a:t>Standardization</a:t>
            </a:r>
            <a:endParaRPr sz="4000" b="1" i="0" u="none" strike="noStrike" cap="none" dirty="0">
              <a:solidFill>
                <a:schemeClr val="lt2"/>
              </a:solidFill>
              <a:latin typeface="Arial"/>
              <a:ea typeface="Arial"/>
              <a:cs typeface="Arial"/>
              <a:sym typeface="Arial"/>
            </a:endParaRPr>
          </a:p>
        </p:txBody>
      </p:sp>
      <p:sp>
        <p:nvSpPr>
          <p:cNvPr id="233" name="Shape 233"/>
          <p:cNvSpPr txBox="1"/>
          <p:nvPr/>
        </p:nvSpPr>
        <p:spPr>
          <a:xfrm>
            <a:off x="744515" y="734366"/>
            <a:ext cx="7799400" cy="1225063"/>
          </a:xfrm>
          <a:prstGeom prst="rect">
            <a:avLst/>
          </a:prstGeom>
          <a:noFill/>
          <a:ln>
            <a:noFill/>
          </a:ln>
        </p:spPr>
        <p:txBody>
          <a:bodyPr spcFirstLastPara="1" wrap="square" lIns="91425" tIns="91425" rIns="91425" bIns="91425" anchor="ctr" anchorCtr="0">
            <a:noAutofit/>
          </a:bodyPr>
          <a:lstStyle/>
          <a:p>
            <a:pPr>
              <a:buSzPts val="2400"/>
            </a:pPr>
            <a:r>
              <a:rPr lang="en-US" sz="2000" b="1" dirty="0">
                <a:solidFill>
                  <a:srgbClr val="002060"/>
                </a:solidFill>
              </a:rPr>
              <a:t>More and more </a:t>
            </a:r>
            <a:r>
              <a:rPr lang="en-US" sz="2000" b="1" dirty="0" smtClean="0">
                <a:solidFill>
                  <a:srgbClr val="002060"/>
                </a:solidFill>
              </a:rPr>
              <a:t>major enterprises </a:t>
            </a:r>
            <a:r>
              <a:rPr lang="en-US" sz="2000" b="1" dirty="0">
                <a:solidFill>
                  <a:srgbClr val="002060"/>
                </a:solidFill>
              </a:rPr>
              <a:t>join the ecosystem, meaning that </a:t>
            </a:r>
            <a:r>
              <a:rPr lang="en-US" sz="2000" b="1" dirty="0" err="1" smtClean="0">
                <a:solidFill>
                  <a:srgbClr val="002060"/>
                </a:solidFill>
              </a:rPr>
              <a:t>OpenStack</a:t>
            </a:r>
            <a:r>
              <a:rPr lang="en-US" sz="2000" b="1" dirty="0" smtClean="0">
                <a:solidFill>
                  <a:srgbClr val="002060"/>
                </a:solidFill>
              </a:rPr>
              <a:t> </a:t>
            </a:r>
            <a:r>
              <a:rPr lang="en-US" sz="2000" b="1" dirty="0">
                <a:solidFill>
                  <a:srgbClr val="002060"/>
                </a:solidFill>
              </a:rPr>
              <a:t>is </a:t>
            </a:r>
            <a:r>
              <a:rPr lang="en-US" sz="2000" b="1" dirty="0" smtClean="0">
                <a:solidFill>
                  <a:srgbClr val="002060"/>
                </a:solidFill>
              </a:rPr>
              <a:t>recognized </a:t>
            </a:r>
            <a:r>
              <a:rPr lang="en-US" sz="2000" b="1" dirty="0">
                <a:solidFill>
                  <a:srgbClr val="002060"/>
                </a:solidFill>
              </a:rPr>
              <a:t>for its </a:t>
            </a:r>
            <a:r>
              <a:rPr lang="en-US" sz="2000" b="1" dirty="0" smtClean="0">
                <a:solidFill>
                  <a:srgbClr val="002060"/>
                </a:solidFill>
              </a:rPr>
              <a:t>open </a:t>
            </a:r>
            <a:r>
              <a:rPr lang="en-US" sz="2000" b="1" dirty="0">
                <a:solidFill>
                  <a:srgbClr val="002060"/>
                </a:solidFill>
              </a:rPr>
              <a:t>s</a:t>
            </a:r>
            <a:r>
              <a:rPr lang="en-US" sz="2000" b="1" dirty="0" smtClean="0">
                <a:solidFill>
                  <a:srgbClr val="002060"/>
                </a:solidFill>
              </a:rPr>
              <a:t>ource </a:t>
            </a:r>
            <a:r>
              <a:rPr lang="en-US" sz="2000" b="1" dirty="0">
                <a:solidFill>
                  <a:srgbClr val="002060"/>
                </a:solidFill>
              </a:rPr>
              <a:t>standard. </a:t>
            </a:r>
            <a:endParaRPr sz="2000" b="1" i="0" u="none" strike="noStrike" cap="none" dirty="0">
              <a:solidFill>
                <a:srgbClr val="002060"/>
              </a:solidFill>
              <a:latin typeface="Arial"/>
              <a:ea typeface="Arial"/>
              <a:cs typeface="Arial"/>
              <a:sym typeface="Arial"/>
            </a:endParaRPr>
          </a:p>
        </p:txBody>
      </p:sp>
      <p:pic>
        <p:nvPicPr>
          <p:cNvPr id="234" name="Shape 234"/>
          <p:cNvPicPr preferRelativeResize="0"/>
          <p:nvPr/>
        </p:nvPicPr>
        <p:blipFill rotWithShape="1">
          <a:blip r:embed="rId3" cstate="screen">
            <a:alphaModFix/>
          </a:blip>
          <a:srcRect/>
          <a:stretch/>
        </p:blipFill>
        <p:spPr>
          <a:xfrm>
            <a:off x="1678762" y="1777537"/>
            <a:ext cx="5553882" cy="272305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ctrTitle"/>
          </p:nvPr>
        </p:nvSpPr>
        <p:spPr>
          <a:xfrm>
            <a:off x="2268886" y="2083070"/>
            <a:ext cx="6875113" cy="15158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800"/>
              </a:spcBef>
              <a:spcAft>
                <a:spcPts val="0"/>
              </a:spcAft>
              <a:buClr>
                <a:schemeClr val="dk1"/>
              </a:buClr>
              <a:buSzPts val="5200"/>
              <a:buFont typeface="Verdana"/>
              <a:buNone/>
            </a:pPr>
            <a:r>
              <a:rPr lang="en-US" dirty="0"/>
              <a:t>QNAP + </a:t>
            </a:r>
            <a:r>
              <a:rPr lang="en-US" dirty="0" err="1"/>
              <a:t>OpenStack</a:t>
            </a:r>
            <a:r>
              <a:rPr lang="en-US" dirty="0"/>
              <a:t> (</a:t>
            </a:r>
            <a:r>
              <a:rPr lang="en-US" dirty="0" err="1"/>
              <a:t>Qcinder</a:t>
            </a:r>
            <a:r>
              <a:rPr lang="en-US" dirty="0"/>
              <a:t> &amp; </a:t>
            </a:r>
            <a:r>
              <a:rPr lang="en-US" dirty="0" err="1"/>
              <a:t>Qmanila</a:t>
            </a:r>
            <a:r>
              <a:rPr lang="en-US" dirty="0"/>
              <a:t>)</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r>
              <a:rPr lang="en-US" dirty="0"/>
              <a:t>What do enterprises </a:t>
            </a:r>
            <a:r>
              <a:rPr lang="en-US" altLang="zh-TW" dirty="0" smtClean="0"/>
              <a:t>need?</a:t>
            </a:r>
            <a:endParaRPr sz="4000" b="1" i="0" u="none" strike="noStrike" cap="none" dirty="0">
              <a:solidFill>
                <a:schemeClr val="lt2"/>
              </a:solidFill>
              <a:latin typeface="Arial"/>
              <a:ea typeface="Arial"/>
              <a:cs typeface="Arial"/>
              <a:sym typeface="Arial"/>
            </a:endParaRPr>
          </a:p>
        </p:txBody>
      </p:sp>
      <p:sp>
        <p:nvSpPr>
          <p:cNvPr id="245" name="Shape 245"/>
          <p:cNvSpPr/>
          <p:nvPr/>
        </p:nvSpPr>
        <p:spPr>
          <a:xfrm>
            <a:off x="1214414" y="972913"/>
            <a:ext cx="1785900" cy="3678300"/>
          </a:xfrm>
          <a:prstGeom prst="rect">
            <a:avLst/>
          </a:prstGeom>
          <a:solidFill>
            <a:srgbClr val="EF8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6" name="Shape 246"/>
          <p:cNvSpPr/>
          <p:nvPr/>
        </p:nvSpPr>
        <p:spPr>
          <a:xfrm>
            <a:off x="1420261" y="3150989"/>
            <a:ext cx="1357200" cy="1214400"/>
          </a:xfrm>
          <a:prstGeom prst="roundRect">
            <a:avLst>
              <a:gd name="adj" fmla="val 0"/>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7" name="Shape 247"/>
          <p:cNvSpPr/>
          <p:nvPr/>
        </p:nvSpPr>
        <p:spPr>
          <a:xfrm>
            <a:off x="1420261" y="1708449"/>
            <a:ext cx="1357200" cy="1214400"/>
          </a:xfrm>
          <a:prstGeom prst="roundRect">
            <a:avLst>
              <a:gd name="adj" fmla="val 0"/>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Shape 248"/>
          <p:cNvSpPr/>
          <p:nvPr/>
        </p:nvSpPr>
        <p:spPr>
          <a:xfrm>
            <a:off x="1563137" y="2554625"/>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mo"/>
              <a:buNone/>
            </a:pPr>
            <a:r>
              <a:rPr lang="en-US" sz="1400" b="1" i="0" u="none" strike="noStrike" cap="none" dirty="0">
                <a:solidFill>
                  <a:srgbClr val="F66616"/>
                </a:solidFill>
                <a:latin typeface="Arial"/>
                <a:ea typeface="Arial"/>
                <a:cs typeface="Arial"/>
                <a:sym typeface="Arial"/>
              </a:rPr>
              <a:t>Data Integrity</a:t>
            </a:r>
            <a:endParaRPr sz="1400" b="1" i="0" u="none" strike="noStrike" cap="none" dirty="0">
              <a:solidFill>
                <a:srgbClr val="F66616"/>
              </a:solidFill>
              <a:latin typeface="Arial"/>
              <a:ea typeface="Arial"/>
              <a:cs typeface="Arial"/>
              <a:sym typeface="Arial"/>
            </a:endParaRPr>
          </a:p>
        </p:txBody>
      </p:sp>
      <p:sp>
        <p:nvSpPr>
          <p:cNvPr id="249" name="Shape 249"/>
          <p:cNvSpPr txBox="1"/>
          <p:nvPr/>
        </p:nvSpPr>
        <p:spPr>
          <a:xfrm>
            <a:off x="1473316" y="1079287"/>
            <a:ext cx="1830000" cy="428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Data Store</a:t>
            </a:r>
            <a:endParaRPr sz="1800" b="1" i="0" u="none" strike="noStrike" cap="none" dirty="0">
              <a:solidFill>
                <a:srgbClr val="FFFFFF"/>
              </a:solidFill>
              <a:latin typeface="Arial"/>
              <a:ea typeface="Arial"/>
              <a:cs typeface="Arial"/>
              <a:sym typeface="Arial"/>
            </a:endParaRPr>
          </a:p>
        </p:txBody>
      </p:sp>
      <p:sp>
        <p:nvSpPr>
          <p:cNvPr id="250" name="Shape 250"/>
          <p:cNvSpPr/>
          <p:nvPr/>
        </p:nvSpPr>
        <p:spPr>
          <a:xfrm>
            <a:off x="1563137" y="4021857"/>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dirty="0">
                <a:solidFill>
                  <a:srgbClr val="F66616"/>
                </a:solidFill>
                <a:latin typeface="Arial"/>
                <a:ea typeface="Arial"/>
                <a:cs typeface="Arial"/>
                <a:sym typeface="Arial"/>
              </a:rPr>
              <a:t>Access Efficiency</a:t>
            </a:r>
            <a:endParaRPr sz="1400" b="1" i="0" u="none" strike="noStrike" cap="none" dirty="0">
              <a:solidFill>
                <a:srgbClr val="F66616"/>
              </a:solidFill>
              <a:latin typeface="Arial"/>
              <a:ea typeface="Arial"/>
              <a:cs typeface="Arial"/>
              <a:sym typeface="Arial"/>
            </a:endParaRPr>
          </a:p>
        </p:txBody>
      </p:sp>
      <p:sp>
        <p:nvSpPr>
          <p:cNvPr id="251" name="Shape 251"/>
          <p:cNvSpPr/>
          <p:nvPr/>
        </p:nvSpPr>
        <p:spPr>
          <a:xfrm>
            <a:off x="3587748" y="986154"/>
            <a:ext cx="1785900" cy="3678300"/>
          </a:xfrm>
          <a:prstGeom prst="rect">
            <a:avLst/>
          </a:prstGeom>
          <a:solidFill>
            <a:srgbClr val="0071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2" name="Shape 252"/>
          <p:cNvSpPr/>
          <p:nvPr/>
        </p:nvSpPr>
        <p:spPr>
          <a:xfrm>
            <a:off x="3777715" y="3142893"/>
            <a:ext cx="1357200" cy="1214400"/>
          </a:xfrm>
          <a:prstGeom prst="roundRect">
            <a:avLst>
              <a:gd name="adj" fmla="val 0"/>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3" name="Shape 253"/>
          <p:cNvSpPr/>
          <p:nvPr/>
        </p:nvSpPr>
        <p:spPr>
          <a:xfrm>
            <a:off x="3777715" y="1700353"/>
            <a:ext cx="1357200" cy="1214400"/>
          </a:xfrm>
          <a:prstGeom prst="roundRect">
            <a:avLst>
              <a:gd name="adj" fmla="val 0"/>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4" name="Shape 254"/>
          <p:cNvSpPr/>
          <p:nvPr/>
        </p:nvSpPr>
        <p:spPr>
          <a:xfrm>
            <a:off x="3920591" y="2554625"/>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dirty="0">
                <a:solidFill>
                  <a:srgbClr val="004B53"/>
                </a:solidFill>
                <a:latin typeface="Arial"/>
                <a:ea typeface="Arial"/>
                <a:cs typeface="Arial"/>
                <a:sym typeface="Arial"/>
              </a:rPr>
              <a:t>Snapshots Protection</a:t>
            </a:r>
            <a:endParaRPr sz="1400" b="1" i="0" u="none" strike="noStrike" cap="none" dirty="0">
              <a:solidFill>
                <a:srgbClr val="004B53"/>
              </a:solidFill>
              <a:latin typeface="Arial"/>
              <a:ea typeface="Arial"/>
              <a:cs typeface="Arial"/>
              <a:sym typeface="Arial"/>
            </a:endParaRPr>
          </a:p>
        </p:txBody>
      </p:sp>
      <p:sp>
        <p:nvSpPr>
          <p:cNvPr id="255" name="Shape 255"/>
          <p:cNvSpPr txBox="1"/>
          <p:nvPr/>
        </p:nvSpPr>
        <p:spPr>
          <a:xfrm>
            <a:off x="3864712" y="1079429"/>
            <a:ext cx="1819500" cy="428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Protection</a:t>
            </a:r>
            <a:endParaRPr sz="1800" b="1" i="0" u="none" strike="noStrike" cap="none">
              <a:solidFill>
                <a:srgbClr val="FFFFFF"/>
              </a:solidFill>
              <a:latin typeface="Arial"/>
              <a:ea typeface="Arial"/>
              <a:cs typeface="Arial"/>
              <a:sym typeface="Arial"/>
            </a:endParaRPr>
          </a:p>
        </p:txBody>
      </p:sp>
      <p:sp>
        <p:nvSpPr>
          <p:cNvPr id="256" name="Shape 256"/>
          <p:cNvSpPr/>
          <p:nvPr/>
        </p:nvSpPr>
        <p:spPr>
          <a:xfrm>
            <a:off x="5929322" y="964817"/>
            <a:ext cx="1785900" cy="36783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7" name="Shape 257"/>
          <p:cNvSpPr/>
          <p:nvPr/>
        </p:nvSpPr>
        <p:spPr>
          <a:xfrm>
            <a:off x="6135169" y="3142893"/>
            <a:ext cx="1357200" cy="1214400"/>
          </a:xfrm>
          <a:prstGeom prst="roundRect">
            <a:avLst>
              <a:gd name="adj" fmla="val 0"/>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8" name="Shape 258"/>
          <p:cNvSpPr/>
          <p:nvPr/>
        </p:nvSpPr>
        <p:spPr>
          <a:xfrm>
            <a:off x="6135169" y="1700353"/>
            <a:ext cx="1357200" cy="1214400"/>
          </a:xfrm>
          <a:prstGeom prst="roundRect">
            <a:avLst>
              <a:gd name="adj" fmla="val 0"/>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9" name="Shape 259"/>
          <p:cNvSpPr/>
          <p:nvPr/>
        </p:nvSpPr>
        <p:spPr>
          <a:xfrm>
            <a:off x="6278045" y="2554625"/>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dirty="0">
                <a:solidFill>
                  <a:srgbClr val="002060"/>
                </a:solidFill>
                <a:latin typeface="Arial"/>
                <a:ea typeface="Arial"/>
                <a:cs typeface="Arial"/>
                <a:sym typeface="Arial"/>
              </a:rPr>
              <a:t>Disaster Recovery</a:t>
            </a:r>
            <a:endParaRPr sz="1400" b="1" i="0" u="none" strike="noStrike" cap="none" dirty="0">
              <a:solidFill>
                <a:srgbClr val="002060"/>
              </a:solidFill>
              <a:latin typeface="Arial"/>
              <a:ea typeface="Arial"/>
              <a:cs typeface="Arial"/>
              <a:sym typeface="Arial"/>
            </a:endParaRPr>
          </a:p>
        </p:txBody>
      </p:sp>
      <p:sp>
        <p:nvSpPr>
          <p:cNvPr id="260" name="Shape 260"/>
          <p:cNvSpPr txBox="1"/>
          <p:nvPr/>
        </p:nvSpPr>
        <p:spPr>
          <a:xfrm>
            <a:off x="6239634" y="1079429"/>
            <a:ext cx="1800600" cy="428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rial"/>
                <a:ea typeface="Arial"/>
                <a:cs typeface="Arial"/>
                <a:sym typeface="Arial"/>
              </a:rPr>
              <a:t>Migration</a:t>
            </a:r>
            <a:endParaRPr sz="1800" b="1" i="0" u="none" strike="noStrike" cap="none" dirty="0">
              <a:solidFill>
                <a:srgbClr val="FFFFFF"/>
              </a:solidFill>
              <a:latin typeface="Arial"/>
              <a:ea typeface="Arial"/>
              <a:cs typeface="Arial"/>
              <a:sym typeface="Arial"/>
            </a:endParaRPr>
          </a:p>
        </p:txBody>
      </p:sp>
      <p:sp>
        <p:nvSpPr>
          <p:cNvPr id="261" name="Shape 261"/>
          <p:cNvSpPr/>
          <p:nvPr/>
        </p:nvSpPr>
        <p:spPr>
          <a:xfrm>
            <a:off x="6278045" y="4021857"/>
            <a:ext cx="1078200" cy="2211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375"/>
              <a:buFont typeface="Arial"/>
              <a:buNone/>
            </a:pPr>
            <a:r>
              <a:rPr lang="en-US" sz="1400" b="1" i="0" u="none" strike="noStrike" cap="none" dirty="0">
                <a:solidFill>
                  <a:srgbClr val="002060"/>
                </a:solidFill>
                <a:latin typeface="Arial"/>
                <a:ea typeface="Arial"/>
                <a:cs typeface="Arial"/>
                <a:sym typeface="Arial"/>
              </a:rPr>
              <a:t>Remote Replication</a:t>
            </a:r>
            <a:endParaRPr sz="1400" b="1" i="0" u="none" strike="noStrike" cap="none" dirty="0">
              <a:solidFill>
                <a:srgbClr val="002060"/>
              </a:solidFill>
              <a:latin typeface="Arial"/>
              <a:ea typeface="Arial"/>
              <a:cs typeface="Arial"/>
              <a:sym typeface="Arial"/>
            </a:endParaRPr>
          </a:p>
        </p:txBody>
      </p:sp>
      <p:sp>
        <p:nvSpPr>
          <p:cNvPr id="262" name="Shape 262"/>
          <p:cNvSpPr/>
          <p:nvPr/>
        </p:nvSpPr>
        <p:spPr>
          <a:xfrm rot="5400000">
            <a:off x="1256673" y="1014449"/>
            <a:ext cx="384300" cy="384000"/>
          </a:xfrm>
          <a:prstGeom prst="rtTriangle">
            <a:avLst/>
          </a:prstGeom>
          <a:solidFill>
            <a:srgbClr val="FFFFFF">
              <a:alpha val="55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263" name="Shape 263"/>
          <p:cNvSpPr/>
          <p:nvPr/>
        </p:nvSpPr>
        <p:spPr>
          <a:xfrm rot="5400000">
            <a:off x="3614391" y="1016241"/>
            <a:ext cx="384300" cy="384000"/>
          </a:xfrm>
          <a:prstGeom prst="rtTriangle">
            <a:avLst/>
          </a:prstGeom>
          <a:solidFill>
            <a:srgbClr val="FFFFFF">
              <a:alpha val="55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264" name="Shape 264"/>
          <p:cNvSpPr/>
          <p:nvPr/>
        </p:nvSpPr>
        <p:spPr>
          <a:xfrm rot="5400000">
            <a:off x="5972109" y="1020724"/>
            <a:ext cx="384300" cy="384000"/>
          </a:xfrm>
          <a:prstGeom prst="rtTriangle">
            <a:avLst/>
          </a:prstGeom>
          <a:solidFill>
            <a:srgbClr val="FFFFFF">
              <a:alpha val="55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pic>
        <p:nvPicPr>
          <p:cNvPr id="265" name="Shape 265" descr="圖片 39"/>
          <p:cNvPicPr preferRelativeResize="0"/>
          <p:nvPr/>
        </p:nvPicPr>
        <p:blipFill rotWithShape="1">
          <a:blip r:embed="rId3" cstate="screen">
            <a:alphaModFix/>
          </a:blip>
          <a:srcRect/>
          <a:stretch/>
        </p:blipFill>
        <p:spPr>
          <a:xfrm>
            <a:off x="3833389" y="2898379"/>
            <a:ext cx="1294669" cy="1294669"/>
          </a:xfrm>
          <a:prstGeom prst="rect">
            <a:avLst/>
          </a:prstGeom>
          <a:noFill/>
          <a:ln>
            <a:noFill/>
          </a:ln>
        </p:spPr>
      </p:pic>
      <p:pic>
        <p:nvPicPr>
          <p:cNvPr id="266" name="Shape 266" descr="P14-01.png"/>
          <p:cNvPicPr preferRelativeResize="0"/>
          <p:nvPr/>
        </p:nvPicPr>
        <p:blipFill rotWithShape="1">
          <a:blip r:embed="rId4" cstate="screen">
            <a:alphaModFix/>
          </a:blip>
          <a:srcRect/>
          <a:stretch/>
        </p:blipFill>
        <p:spPr>
          <a:xfrm>
            <a:off x="6468585" y="3225129"/>
            <a:ext cx="678739" cy="683466"/>
          </a:xfrm>
          <a:prstGeom prst="rect">
            <a:avLst/>
          </a:prstGeom>
          <a:noFill/>
          <a:ln>
            <a:noFill/>
          </a:ln>
        </p:spPr>
      </p:pic>
      <p:pic>
        <p:nvPicPr>
          <p:cNvPr id="267" name="Shape 267"/>
          <p:cNvPicPr preferRelativeResize="0"/>
          <p:nvPr/>
        </p:nvPicPr>
        <p:blipFill rotWithShape="1">
          <a:blip r:embed="rId5" cstate="screen">
            <a:alphaModFix/>
          </a:blip>
          <a:srcRect/>
          <a:stretch/>
        </p:blipFill>
        <p:spPr>
          <a:xfrm>
            <a:off x="6456746" y="1773459"/>
            <a:ext cx="740990" cy="642016"/>
          </a:xfrm>
          <a:prstGeom prst="rect">
            <a:avLst/>
          </a:prstGeom>
          <a:noFill/>
          <a:ln>
            <a:noFill/>
          </a:ln>
        </p:spPr>
      </p:pic>
      <p:grpSp>
        <p:nvGrpSpPr>
          <p:cNvPr id="268" name="Shape 268"/>
          <p:cNvGrpSpPr/>
          <p:nvPr/>
        </p:nvGrpSpPr>
        <p:grpSpPr>
          <a:xfrm>
            <a:off x="1813559" y="1835609"/>
            <a:ext cx="561253" cy="554925"/>
            <a:chOff x="3002638" y="3207739"/>
            <a:chExt cx="1048091" cy="1036275"/>
          </a:xfrm>
        </p:grpSpPr>
        <p:grpSp>
          <p:nvGrpSpPr>
            <p:cNvPr id="269" name="Shape 269"/>
            <p:cNvGrpSpPr/>
            <p:nvPr/>
          </p:nvGrpSpPr>
          <p:grpSpPr>
            <a:xfrm>
              <a:off x="3002638" y="3207739"/>
              <a:ext cx="1046404" cy="343200"/>
              <a:chOff x="5308956" y="3452803"/>
              <a:chExt cx="1046404" cy="343200"/>
            </a:xfrm>
          </p:grpSpPr>
          <p:sp>
            <p:nvSpPr>
              <p:cNvPr id="270" name="Shape 270"/>
              <p:cNvSpPr/>
              <p:nvPr/>
            </p:nvSpPr>
            <p:spPr>
              <a:xfrm>
                <a:off x="5308956" y="3452803"/>
                <a:ext cx="343200" cy="343200"/>
              </a:xfrm>
              <a:prstGeom prst="rect">
                <a:avLst/>
              </a:prstGeom>
              <a:solidFill>
                <a:srgbClr val="74D5E9"/>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1" name="Shape 271"/>
              <p:cNvSpPr/>
              <p:nvPr/>
            </p:nvSpPr>
            <p:spPr>
              <a:xfrm>
                <a:off x="5660558" y="3452803"/>
                <a:ext cx="343200" cy="343200"/>
              </a:xfrm>
              <a:prstGeom prst="rect">
                <a:avLst/>
              </a:prstGeom>
              <a:solidFill>
                <a:srgbClr val="74D5E9"/>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2" name="Shape 272"/>
              <p:cNvSpPr/>
              <p:nvPr/>
            </p:nvSpPr>
            <p:spPr>
              <a:xfrm>
                <a:off x="6012160" y="3452803"/>
                <a:ext cx="343200" cy="343200"/>
              </a:xfrm>
              <a:prstGeom prst="rect">
                <a:avLst/>
              </a:prstGeom>
              <a:solidFill>
                <a:srgbClr val="74D5E9"/>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73" name="Shape 273"/>
            <p:cNvGrpSpPr/>
            <p:nvPr/>
          </p:nvGrpSpPr>
          <p:grpSpPr>
            <a:xfrm>
              <a:off x="3004325" y="3550903"/>
              <a:ext cx="1046404" cy="343200"/>
              <a:chOff x="5308956" y="3452803"/>
              <a:chExt cx="1046404" cy="343200"/>
            </a:xfrm>
          </p:grpSpPr>
          <p:sp>
            <p:nvSpPr>
              <p:cNvPr id="274" name="Shape 274"/>
              <p:cNvSpPr/>
              <p:nvPr/>
            </p:nvSpPr>
            <p:spPr>
              <a:xfrm>
                <a:off x="5308956" y="3452803"/>
                <a:ext cx="343200" cy="343200"/>
              </a:xfrm>
              <a:prstGeom prst="rect">
                <a:avLst/>
              </a:prstGeom>
              <a:solidFill>
                <a:srgbClr val="91A000"/>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5" name="Shape 275"/>
              <p:cNvSpPr/>
              <p:nvPr/>
            </p:nvSpPr>
            <p:spPr>
              <a:xfrm>
                <a:off x="5660558" y="3452803"/>
                <a:ext cx="343200" cy="343200"/>
              </a:xfrm>
              <a:prstGeom prst="rect">
                <a:avLst/>
              </a:prstGeom>
              <a:solidFill>
                <a:srgbClr val="91A000"/>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6" name="Shape 276"/>
              <p:cNvSpPr/>
              <p:nvPr/>
            </p:nvSpPr>
            <p:spPr>
              <a:xfrm>
                <a:off x="6012160" y="3452803"/>
                <a:ext cx="343200" cy="343200"/>
              </a:xfrm>
              <a:prstGeom prst="rect">
                <a:avLst/>
              </a:prstGeom>
              <a:solidFill>
                <a:srgbClr val="91A000"/>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77" name="Shape 277"/>
            <p:cNvGrpSpPr/>
            <p:nvPr/>
          </p:nvGrpSpPr>
          <p:grpSpPr>
            <a:xfrm>
              <a:off x="3002638" y="3900814"/>
              <a:ext cx="1046404" cy="343200"/>
              <a:chOff x="5308956" y="3452803"/>
              <a:chExt cx="1046404" cy="343200"/>
            </a:xfrm>
          </p:grpSpPr>
          <p:sp>
            <p:nvSpPr>
              <p:cNvPr id="278" name="Shape 278"/>
              <p:cNvSpPr/>
              <p:nvPr/>
            </p:nvSpPr>
            <p:spPr>
              <a:xfrm>
                <a:off x="5308956" y="3452803"/>
                <a:ext cx="343200" cy="343200"/>
              </a:xfrm>
              <a:prstGeom prst="rect">
                <a:avLst/>
              </a:prstGeom>
              <a:solidFill>
                <a:srgbClr val="74D5E9"/>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9" name="Shape 279"/>
              <p:cNvSpPr/>
              <p:nvPr/>
            </p:nvSpPr>
            <p:spPr>
              <a:xfrm>
                <a:off x="5660558" y="3452803"/>
                <a:ext cx="343200" cy="343200"/>
              </a:xfrm>
              <a:prstGeom prst="rect">
                <a:avLst/>
              </a:prstGeom>
              <a:solidFill>
                <a:srgbClr val="74D5E9"/>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0" name="Shape 280"/>
              <p:cNvSpPr/>
              <p:nvPr/>
            </p:nvSpPr>
            <p:spPr>
              <a:xfrm>
                <a:off x="6012160" y="3452803"/>
                <a:ext cx="343200" cy="343200"/>
              </a:xfrm>
              <a:prstGeom prst="rect">
                <a:avLst/>
              </a:prstGeom>
              <a:solidFill>
                <a:srgbClr val="74D5E9"/>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pic>
        <p:nvPicPr>
          <p:cNvPr id="281" name="Shape 281"/>
          <p:cNvPicPr preferRelativeResize="0"/>
          <p:nvPr/>
        </p:nvPicPr>
        <p:blipFill rotWithShape="1">
          <a:blip r:embed="rId6" cstate="screen">
            <a:alphaModFix/>
          </a:blip>
          <a:srcRect/>
          <a:stretch/>
        </p:blipFill>
        <p:spPr>
          <a:xfrm>
            <a:off x="4373013" y="1755278"/>
            <a:ext cx="462371" cy="572305"/>
          </a:xfrm>
          <a:prstGeom prst="rect">
            <a:avLst/>
          </a:prstGeom>
          <a:noFill/>
          <a:ln>
            <a:noFill/>
          </a:ln>
        </p:spPr>
      </p:pic>
      <p:pic>
        <p:nvPicPr>
          <p:cNvPr id="282" name="Shape 282" descr="C:\Users\coco\Desktop\1217\PPT\相機-01.png"/>
          <p:cNvPicPr preferRelativeResize="0"/>
          <p:nvPr/>
        </p:nvPicPr>
        <p:blipFill rotWithShape="1">
          <a:blip r:embed="rId7" cstate="screen">
            <a:alphaModFix/>
          </a:blip>
          <a:srcRect/>
          <a:stretch/>
        </p:blipFill>
        <p:spPr>
          <a:xfrm>
            <a:off x="4066639" y="1925991"/>
            <a:ext cx="698644" cy="533951"/>
          </a:xfrm>
          <a:prstGeom prst="rect">
            <a:avLst/>
          </a:prstGeom>
          <a:noFill/>
          <a:ln>
            <a:noFill/>
          </a:ln>
        </p:spPr>
      </p:pic>
      <p:pic>
        <p:nvPicPr>
          <p:cNvPr id="283" name="Shape 283" descr="C:\Users\user\Desktop\RAID 50.60 進階功能介紹\未命名3-3.png"/>
          <p:cNvPicPr preferRelativeResize="0"/>
          <p:nvPr/>
        </p:nvPicPr>
        <p:blipFill rotWithShape="1">
          <a:blip r:embed="rId8" cstate="screen">
            <a:alphaModFix/>
          </a:blip>
          <a:srcRect/>
          <a:stretch/>
        </p:blipFill>
        <p:spPr>
          <a:xfrm>
            <a:off x="1840375" y="3209761"/>
            <a:ext cx="436042" cy="588924"/>
          </a:xfrm>
          <a:prstGeom prst="rect">
            <a:avLst/>
          </a:prstGeom>
          <a:noFill/>
          <a:ln>
            <a:noFill/>
          </a:ln>
        </p:spPr>
      </p:pic>
      <p:sp>
        <p:nvSpPr>
          <p:cNvPr id="284" name="Shape 284"/>
          <p:cNvSpPr/>
          <p:nvPr/>
        </p:nvSpPr>
        <p:spPr>
          <a:xfrm>
            <a:off x="3722882" y="4021857"/>
            <a:ext cx="1467000" cy="221100"/>
          </a:xfrm>
          <a:prstGeom prst="rect">
            <a:avLst/>
          </a:prstGeom>
          <a:noFill/>
          <a:ln>
            <a:noFill/>
          </a:ln>
        </p:spPr>
        <p:txBody>
          <a:bodyPr spcFirstLastPara="1" wrap="square" lIns="14275" tIns="14275" rIns="14275" bIns="14275" anchor="ctr" anchorCtr="0">
            <a:noAutofit/>
          </a:bodyPr>
          <a:lstStyle/>
          <a:p>
            <a:pPr lvl="0" algn="ctr">
              <a:buSzPts val="375"/>
            </a:pPr>
            <a:r>
              <a:rPr lang="en-US" b="1" dirty="0" smtClean="0">
                <a:solidFill>
                  <a:srgbClr val="004B53"/>
                </a:solidFill>
              </a:rPr>
              <a:t>High </a:t>
            </a:r>
          </a:p>
          <a:p>
            <a:pPr lvl="0" algn="ctr">
              <a:buSzPts val="375"/>
            </a:pPr>
            <a:r>
              <a:rPr lang="en-US" b="1" dirty="0" smtClean="0">
                <a:solidFill>
                  <a:srgbClr val="004B53"/>
                </a:solidFill>
              </a:rPr>
              <a:t>Availability</a:t>
            </a:r>
            <a:endParaRPr sz="1400" b="1" i="0" u="none" strike="noStrike" cap="none" dirty="0">
              <a:solidFill>
                <a:srgbClr val="004B53"/>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11" name="群組 10"/>
          <p:cNvGrpSpPr/>
          <p:nvPr/>
        </p:nvGrpSpPr>
        <p:grpSpPr>
          <a:xfrm>
            <a:off x="555017" y="2513386"/>
            <a:ext cx="2527881" cy="484094"/>
            <a:chOff x="765287" y="1007311"/>
            <a:chExt cx="2527881" cy="484094"/>
          </a:xfrm>
        </p:grpSpPr>
        <p:grpSp>
          <p:nvGrpSpPr>
            <p:cNvPr id="12" name="群組 17"/>
            <p:cNvGrpSpPr/>
            <p:nvPr/>
          </p:nvGrpSpPr>
          <p:grpSpPr>
            <a:xfrm>
              <a:off x="775879" y="1026574"/>
              <a:ext cx="2517289" cy="425709"/>
              <a:chOff x="860980" y="889654"/>
              <a:chExt cx="2662590" cy="500100"/>
            </a:xfrm>
          </p:grpSpPr>
          <p:sp>
            <p:nvSpPr>
              <p:cNvPr id="14" name="Shape 411"/>
              <p:cNvSpPr/>
              <p:nvPr/>
            </p:nvSpPr>
            <p:spPr>
              <a:xfrm>
                <a:off x="860980" y="889654"/>
                <a:ext cx="2326215"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Shape 414"/>
              <p:cNvSpPr/>
              <p:nvPr/>
            </p:nvSpPr>
            <p:spPr>
              <a:xfrm>
                <a:off x="3094870"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3" name="Shape 434"/>
            <p:cNvSpPr txBox="1"/>
            <p:nvPr/>
          </p:nvSpPr>
          <p:spPr>
            <a:xfrm>
              <a:off x="765287" y="1007311"/>
              <a:ext cx="2103340" cy="484094"/>
            </a:xfrm>
            <a:prstGeom prst="rect">
              <a:avLst/>
            </a:prstGeom>
            <a:noFill/>
            <a:ln>
              <a:noFill/>
            </a:ln>
          </p:spPr>
          <p:txBody>
            <a:bodyPr spcFirstLastPara="1" wrap="square" lIns="91425" tIns="91425" rIns="91425" bIns="91425" anchor="ctr" anchorCtr="0">
              <a:noAutofit/>
            </a:bodyPr>
            <a:lstStyle/>
            <a:p>
              <a:pPr lvl="0" algn="ctr"/>
              <a:r>
                <a:rPr lang="en-US" altLang="zh-TW" sz="2000" b="1" dirty="0" smtClean="0">
                  <a:solidFill>
                    <a:schemeClr val="bg1"/>
                  </a:solidFill>
                  <a:latin typeface="+mj-lt"/>
                  <a:ea typeface="微軟正黑體" pitchFamily="34" charset="-120"/>
                </a:rPr>
                <a:t>Data protection</a:t>
              </a:r>
            </a:p>
          </p:txBody>
        </p:sp>
      </p:grpSp>
      <p:grpSp>
        <p:nvGrpSpPr>
          <p:cNvPr id="16" name="群組 15"/>
          <p:cNvGrpSpPr/>
          <p:nvPr/>
        </p:nvGrpSpPr>
        <p:grpSpPr>
          <a:xfrm>
            <a:off x="479601" y="3559812"/>
            <a:ext cx="2612724" cy="484094"/>
            <a:chOff x="689871" y="1007311"/>
            <a:chExt cx="2612724" cy="484094"/>
          </a:xfrm>
        </p:grpSpPr>
        <p:grpSp>
          <p:nvGrpSpPr>
            <p:cNvPr id="17" name="群組 22"/>
            <p:cNvGrpSpPr/>
            <p:nvPr/>
          </p:nvGrpSpPr>
          <p:grpSpPr>
            <a:xfrm>
              <a:off x="804159" y="1026574"/>
              <a:ext cx="2498436" cy="425709"/>
              <a:chOff x="890893" y="889654"/>
              <a:chExt cx="2642649" cy="500100"/>
            </a:xfrm>
          </p:grpSpPr>
          <p:sp>
            <p:nvSpPr>
              <p:cNvPr id="19" name="Shape 411"/>
              <p:cNvSpPr/>
              <p:nvPr/>
            </p:nvSpPr>
            <p:spPr>
              <a:xfrm>
                <a:off x="890893" y="889654"/>
                <a:ext cx="2306273"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Shape 414"/>
              <p:cNvSpPr/>
              <p:nvPr/>
            </p:nvSpPr>
            <p:spPr>
              <a:xfrm>
                <a:off x="3104842"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8" name="Shape 434"/>
            <p:cNvSpPr txBox="1"/>
            <p:nvPr/>
          </p:nvSpPr>
          <p:spPr>
            <a:xfrm>
              <a:off x="689871" y="1007311"/>
              <a:ext cx="2273023" cy="484094"/>
            </a:xfrm>
            <a:prstGeom prst="rect">
              <a:avLst/>
            </a:prstGeom>
            <a:noFill/>
            <a:ln>
              <a:noFill/>
            </a:ln>
          </p:spPr>
          <p:txBody>
            <a:bodyPr spcFirstLastPara="1" wrap="square" lIns="91425" tIns="91425" rIns="91425" bIns="91425" anchor="ctr" anchorCtr="0">
              <a:noAutofit/>
            </a:bodyPr>
            <a:lstStyle/>
            <a:p>
              <a:pPr lvl="0" algn="ctr"/>
              <a:r>
                <a:rPr lang="en-US" altLang="zh-TW" sz="2000" b="1" dirty="0" smtClean="0">
                  <a:solidFill>
                    <a:schemeClr val="bg1"/>
                  </a:solidFill>
                  <a:latin typeface="+mj-lt"/>
                  <a:ea typeface="微軟正黑體" pitchFamily="34" charset="-120"/>
                </a:rPr>
                <a:t>Data migration</a:t>
              </a:r>
            </a:p>
          </p:txBody>
        </p:sp>
      </p:grpSp>
      <p:grpSp>
        <p:nvGrpSpPr>
          <p:cNvPr id="21" name="群組 20"/>
          <p:cNvGrpSpPr/>
          <p:nvPr/>
        </p:nvGrpSpPr>
        <p:grpSpPr>
          <a:xfrm>
            <a:off x="441897" y="1134451"/>
            <a:ext cx="2292211" cy="484094"/>
            <a:chOff x="652167" y="1007311"/>
            <a:chExt cx="2292211" cy="484094"/>
          </a:xfrm>
        </p:grpSpPr>
        <p:grpSp>
          <p:nvGrpSpPr>
            <p:cNvPr id="22" name="群組 11"/>
            <p:cNvGrpSpPr/>
            <p:nvPr/>
          </p:nvGrpSpPr>
          <p:grpSpPr>
            <a:xfrm>
              <a:off x="792155" y="1026574"/>
              <a:ext cx="2152223" cy="425709"/>
              <a:chOff x="878196" y="889654"/>
              <a:chExt cx="2276451" cy="500100"/>
            </a:xfrm>
          </p:grpSpPr>
          <p:sp>
            <p:nvSpPr>
              <p:cNvPr id="24" name="Shape 411"/>
              <p:cNvSpPr/>
              <p:nvPr/>
            </p:nvSpPr>
            <p:spPr>
              <a:xfrm>
                <a:off x="878196" y="889654"/>
                <a:ext cx="1927115"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Shape 414"/>
              <p:cNvSpPr/>
              <p:nvPr/>
            </p:nvSpPr>
            <p:spPr>
              <a:xfrm>
                <a:off x="2725947" y="889654"/>
                <a:ext cx="428700" cy="500100"/>
              </a:xfrm>
              <a:prstGeom prst="chevron">
                <a:avLst>
                  <a:gd name="adj" fmla="val 54651"/>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3" name="Shape 434"/>
            <p:cNvSpPr txBox="1"/>
            <p:nvPr/>
          </p:nvSpPr>
          <p:spPr>
            <a:xfrm>
              <a:off x="652167" y="1007311"/>
              <a:ext cx="1943085" cy="484094"/>
            </a:xfrm>
            <a:prstGeom prst="rect">
              <a:avLst/>
            </a:prstGeom>
            <a:noFill/>
            <a:ln>
              <a:noFill/>
            </a:ln>
          </p:spPr>
          <p:txBody>
            <a:bodyPr spcFirstLastPara="1" wrap="square" lIns="91425" tIns="91425" rIns="91425" bIns="91425" anchor="ctr" anchorCtr="0">
              <a:noAutofit/>
            </a:bodyPr>
            <a:lstStyle/>
            <a:p>
              <a:pPr lvl="0" algn="ctr"/>
              <a:r>
                <a:rPr lang="en-US" altLang="zh-TW" sz="2000" b="1" dirty="0" smtClean="0">
                  <a:solidFill>
                    <a:schemeClr val="bg1"/>
                  </a:solidFill>
                  <a:latin typeface="+mj-lt"/>
                  <a:ea typeface="微軟正黑體" pitchFamily="34" charset="-120"/>
                </a:rPr>
                <a:t>Data storage</a:t>
              </a:r>
            </a:p>
          </p:txBody>
        </p:sp>
      </p:grpSp>
      <p:sp>
        <p:nvSpPr>
          <p:cNvPr id="26" name="Shape 287"/>
          <p:cNvSpPr txBox="1"/>
          <p:nvPr/>
        </p:nvSpPr>
        <p:spPr>
          <a:xfrm>
            <a:off x="561170" y="1593330"/>
            <a:ext cx="3763800" cy="772799"/>
          </a:xfrm>
          <a:prstGeom prst="rect">
            <a:avLst/>
          </a:prstGeom>
          <a:noFill/>
          <a:ln>
            <a:noFill/>
          </a:ln>
        </p:spPr>
        <p:txBody>
          <a:bodyPr spcFirstLastPara="1" wrap="square" lIns="0" tIns="0" rIns="0" bIns="0" anchor="t" anchorCtr="0">
            <a:noAutofit/>
          </a:bodyPr>
          <a:lstStyle/>
          <a:p>
            <a:pPr lvl="1" indent="-330200">
              <a:spcBef>
                <a:spcPts val="800"/>
              </a:spcBef>
              <a:buClr>
                <a:srgbClr val="2C95DD"/>
              </a:buClr>
              <a:buSzPts val="1600"/>
            </a:pPr>
            <a:r>
              <a:rPr lang="en-US" altLang="zh-TW" sz="1600" b="1" dirty="0" smtClean="0">
                <a:solidFill>
                  <a:schemeClr val="dk1"/>
                </a:solidFill>
                <a:latin typeface="+mj-lt"/>
                <a:ea typeface="微軟正黑體" pitchFamily="34" charset="-120"/>
              </a:rPr>
              <a:t> - Self-Healing for Data Availability</a:t>
            </a:r>
          </a:p>
          <a:p>
            <a:pPr lvl="1" indent="-330200">
              <a:spcBef>
                <a:spcPts val="800"/>
              </a:spcBef>
              <a:buClr>
                <a:srgbClr val="2C95DD"/>
              </a:buClr>
              <a:buSzPts val="1600"/>
            </a:pPr>
            <a:r>
              <a:rPr lang="en-US" altLang="zh-TW" sz="1600" b="1" dirty="0" smtClean="0">
                <a:solidFill>
                  <a:schemeClr val="dk1"/>
                </a:solidFill>
                <a:latin typeface="+mj-lt"/>
                <a:ea typeface="微軟正黑體" pitchFamily="34" charset="-120"/>
              </a:rPr>
              <a:t> - Compression &amp; </a:t>
            </a:r>
            <a:r>
              <a:rPr lang="en-US" altLang="zh-TW" sz="1600" b="1" dirty="0" err="1" smtClean="0">
                <a:solidFill>
                  <a:schemeClr val="dk1"/>
                </a:solidFill>
                <a:latin typeface="+mj-lt"/>
                <a:ea typeface="微軟正黑體" pitchFamily="34" charset="-120"/>
              </a:rPr>
              <a:t>Deduplication</a:t>
            </a:r>
            <a:endParaRPr sz="1600" b="0" i="0" u="none" strike="noStrike" cap="none" dirty="0">
              <a:solidFill>
                <a:schemeClr val="dk1"/>
              </a:solidFill>
              <a:latin typeface="+mj-lt"/>
              <a:ea typeface="微軟正黑體" pitchFamily="34" charset="-120"/>
              <a:sym typeface="Arial"/>
            </a:endParaRPr>
          </a:p>
          <a:p>
            <a:pPr marL="285750" marR="0" lvl="0" indent="-158750" rtl="0">
              <a:lnSpc>
                <a:spcPct val="100000"/>
              </a:lnSpc>
              <a:spcBef>
                <a:spcPts val="600"/>
              </a:spcBef>
              <a:spcAft>
                <a:spcPts val="0"/>
              </a:spcAft>
              <a:buClr>
                <a:srgbClr val="2C95DD"/>
              </a:buClr>
              <a:buSzPts val="2000"/>
              <a:buFont typeface="Arial"/>
              <a:buNone/>
            </a:pPr>
            <a:endParaRPr sz="1600" b="0" i="0" u="none" strike="noStrike" cap="none" dirty="0">
              <a:solidFill>
                <a:schemeClr val="dk1"/>
              </a:solidFill>
              <a:latin typeface="+mj-lt"/>
              <a:ea typeface="微軟正黑體" pitchFamily="34" charset="-120"/>
              <a:sym typeface="Arial"/>
            </a:endParaRPr>
          </a:p>
        </p:txBody>
      </p:sp>
      <p:sp>
        <p:nvSpPr>
          <p:cNvPr id="27" name="Shape 291"/>
          <p:cNvSpPr/>
          <p:nvPr/>
        </p:nvSpPr>
        <p:spPr>
          <a:xfrm>
            <a:off x="-4438" y="2865461"/>
            <a:ext cx="3705900" cy="820800"/>
          </a:xfrm>
          <a:prstGeom prst="rect">
            <a:avLst/>
          </a:prstGeom>
          <a:noFill/>
          <a:ln>
            <a:noFill/>
          </a:ln>
        </p:spPr>
        <p:txBody>
          <a:bodyPr spcFirstLastPara="1" wrap="square" lIns="91425" tIns="45700" rIns="91425" bIns="45700" anchor="t" anchorCtr="0">
            <a:noAutofit/>
          </a:bodyPr>
          <a:lstStyle/>
          <a:p>
            <a:pPr marL="914400" lvl="1" indent="-330200">
              <a:lnSpc>
                <a:spcPct val="112500"/>
              </a:lnSpc>
              <a:spcBef>
                <a:spcPts val="800"/>
              </a:spcBef>
              <a:buClr>
                <a:srgbClr val="2C95DD"/>
              </a:buClr>
              <a:buSzPts val="1600"/>
            </a:pPr>
            <a:r>
              <a:rPr lang="en-US" altLang="zh-TW" sz="1600" b="1" dirty="0" smtClean="0">
                <a:solidFill>
                  <a:schemeClr val="dk1"/>
                </a:solidFill>
                <a:latin typeface="+mj-lt"/>
                <a:ea typeface="微軟正黑體" pitchFamily="34" charset="-120"/>
              </a:rPr>
              <a:t>-</a:t>
            </a:r>
            <a:r>
              <a:rPr lang="zh-TW" altLang="en-US" sz="1600" b="1" dirty="0" smtClean="0">
                <a:solidFill>
                  <a:schemeClr val="dk1"/>
                </a:solidFill>
                <a:latin typeface="+mj-lt"/>
                <a:ea typeface="微軟正黑體" pitchFamily="34" charset="-120"/>
              </a:rPr>
              <a:t> </a:t>
            </a:r>
            <a:r>
              <a:rPr lang="en-US" altLang="zh-TW" sz="1600" b="1" dirty="0" smtClean="0">
                <a:solidFill>
                  <a:schemeClr val="dk1"/>
                </a:solidFill>
                <a:latin typeface="+mj-lt"/>
                <a:ea typeface="微軟正黑體" pitchFamily="34" charset="-120"/>
              </a:rPr>
              <a:t>Snapshot Local Protection</a:t>
            </a:r>
            <a:endParaRPr sz="1600" dirty="0">
              <a:latin typeface="+mj-lt"/>
              <a:ea typeface="微軟正黑體" pitchFamily="34" charset="-120"/>
            </a:endParaRPr>
          </a:p>
        </p:txBody>
      </p:sp>
      <p:sp>
        <p:nvSpPr>
          <p:cNvPr id="28" name="Shape 291"/>
          <p:cNvSpPr/>
          <p:nvPr/>
        </p:nvSpPr>
        <p:spPr>
          <a:xfrm>
            <a:off x="-4439" y="3916778"/>
            <a:ext cx="4123951" cy="820800"/>
          </a:xfrm>
          <a:prstGeom prst="rect">
            <a:avLst/>
          </a:prstGeom>
          <a:noFill/>
          <a:ln>
            <a:noFill/>
          </a:ln>
        </p:spPr>
        <p:txBody>
          <a:bodyPr spcFirstLastPara="1" wrap="square" lIns="91425" tIns="45700" rIns="91425" bIns="45700" anchor="t" anchorCtr="0">
            <a:noAutofit/>
          </a:bodyPr>
          <a:lstStyle/>
          <a:p>
            <a:pPr marL="914400" lvl="1" indent="-330200">
              <a:lnSpc>
                <a:spcPct val="112500"/>
              </a:lnSpc>
              <a:spcBef>
                <a:spcPts val="800"/>
              </a:spcBef>
              <a:buClr>
                <a:srgbClr val="2C95DD"/>
              </a:buClr>
              <a:buSzPts val="1600"/>
            </a:pPr>
            <a:r>
              <a:rPr lang="en-US" altLang="zh-TW" sz="1600" b="1" dirty="0" smtClean="0">
                <a:solidFill>
                  <a:schemeClr val="dk1"/>
                </a:solidFill>
                <a:latin typeface="+mj-lt"/>
                <a:ea typeface="微軟正黑體" pitchFamily="34" charset="-120"/>
              </a:rPr>
              <a:t>-</a:t>
            </a:r>
            <a:r>
              <a:rPr lang="zh-TW" altLang="en-US" sz="1600" b="1" dirty="0" smtClean="0">
                <a:solidFill>
                  <a:schemeClr val="dk1"/>
                </a:solidFill>
                <a:latin typeface="+mj-lt"/>
                <a:ea typeface="微軟正黑體" pitchFamily="34" charset="-120"/>
              </a:rPr>
              <a:t> </a:t>
            </a:r>
            <a:r>
              <a:rPr lang="en-US" altLang="zh-TW" sz="1600" b="1" dirty="0" err="1" smtClean="0">
                <a:solidFill>
                  <a:schemeClr val="dk1"/>
                </a:solidFill>
                <a:latin typeface="+mj-lt"/>
                <a:ea typeface="微軟正黑體" pitchFamily="34" charset="-120"/>
              </a:rPr>
              <a:t>SnapSync</a:t>
            </a:r>
            <a:r>
              <a:rPr lang="en-US" altLang="zh-TW" sz="1600" b="1" dirty="0" smtClean="0">
                <a:solidFill>
                  <a:schemeClr val="dk1"/>
                </a:solidFill>
                <a:latin typeface="+mj-lt"/>
                <a:ea typeface="微軟正黑體" pitchFamily="34" charset="-120"/>
              </a:rPr>
              <a:t> Remote Protection</a:t>
            </a:r>
            <a:endParaRPr lang="zh-TW" altLang="en-US" sz="1600" b="1" dirty="0" smtClean="0">
              <a:solidFill>
                <a:schemeClr val="dk1"/>
              </a:solidFill>
              <a:latin typeface="+mj-lt"/>
              <a:ea typeface="微軟正黑體" pitchFamily="34" charset="-120"/>
            </a:endParaRPr>
          </a:p>
        </p:txBody>
      </p:sp>
      <p:sp>
        <p:nvSpPr>
          <p:cNvPr id="289" name="Shape 289"/>
          <p:cNvSpPr txBox="1">
            <a:spLocks noGrp="1"/>
          </p:cNvSpPr>
          <p:nvPr>
            <p:ph type="title"/>
          </p:nvPr>
        </p:nvSpPr>
        <p:spPr>
          <a:xfrm>
            <a:off x="813310" y="115747"/>
            <a:ext cx="8330689" cy="6655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a:t>QES - designed for enterprises</a:t>
            </a:r>
            <a:endParaRPr sz="4000" b="1" i="0" u="none" strike="noStrike" cap="none">
              <a:solidFill>
                <a:schemeClr val="lt2"/>
              </a:solidFill>
              <a:latin typeface="Arial"/>
              <a:ea typeface="Arial"/>
              <a:cs typeface="Arial"/>
              <a:sym typeface="Arial"/>
            </a:endParaRPr>
          </a:p>
        </p:txBody>
      </p:sp>
      <p:pic>
        <p:nvPicPr>
          <p:cNvPr id="294" name="Shape 294"/>
          <p:cNvPicPr preferRelativeResize="0"/>
          <p:nvPr/>
        </p:nvPicPr>
        <p:blipFill rotWithShape="1">
          <a:blip r:embed="rId3" cstate="screen">
            <a:alphaModFix/>
          </a:blip>
          <a:srcRect/>
          <a:stretch/>
        </p:blipFill>
        <p:spPr>
          <a:xfrm>
            <a:off x="4216996" y="2008156"/>
            <a:ext cx="4575389" cy="2389591"/>
          </a:xfrm>
          <a:prstGeom prst="rect">
            <a:avLst/>
          </a:prstGeom>
          <a:noFill/>
          <a:ln>
            <a:noFill/>
          </a:ln>
        </p:spPr>
      </p:pic>
      <p:sp>
        <p:nvSpPr>
          <p:cNvPr id="295" name="Shape 295"/>
          <p:cNvSpPr txBox="1"/>
          <p:nvPr/>
        </p:nvSpPr>
        <p:spPr>
          <a:xfrm>
            <a:off x="4355836" y="1120205"/>
            <a:ext cx="42837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QNAP ZFS Based </a:t>
            </a:r>
            <a:endParaRPr b="1" dirty="0"/>
          </a:p>
          <a:p>
            <a:pPr marL="0" marR="0" lvl="0" indent="0" algn="ctr"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Storage System</a:t>
            </a:r>
            <a:endParaRPr sz="24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solidFill>
                  <a:schemeClr val="lt1"/>
                </a:solidFill>
              </a:rPr>
              <a:t>Keep data away from corruption</a:t>
            </a:r>
            <a:r>
              <a:rPr lang="en-US" sz="4000" b="0" i="0" u="none" strike="noStrike" cap="none">
                <a:solidFill>
                  <a:schemeClr val="lt1"/>
                </a:solidFill>
                <a:latin typeface="Arial"/>
                <a:ea typeface="Arial"/>
                <a:cs typeface="Arial"/>
                <a:sym typeface="Arial"/>
              </a:rPr>
              <a:t/>
            </a:r>
            <a:br>
              <a:rPr lang="en-US" sz="4000" b="0" i="0" u="none" strike="noStrike" cap="none">
                <a:solidFill>
                  <a:schemeClr val="lt1"/>
                </a:solidFill>
                <a:latin typeface="Arial"/>
                <a:ea typeface="Arial"/>
                <a:cs typeface="Arial"/>
                <a:sym typeface="Arial"/>
              </a:rPr>
            </a:br>
            <a:endParaRPr sz="4000" b="1" i="0" u="none" strike="noStrike" cap="none">
              <a:solidFill>
                <a:schemeClr val="lt2"/>
              </a:solidFill>
              <a:latin typeface="Arial"/>
              <a:ea typeface="Arial"/>
              <a:cs typeface="Arial"/>
              <a:sym typeface="Arial"/>
            </a:endParaRPr>
          </a:p>
        </p:txBody>
      </p:sp>
      <p:sp>
        <p:nvSpPr>
          <p:cNvPr id="303" name="Shape 303"/>
          <p:cNvSpPr/>
          <p:nvPr/>
        </p:nvSpPr>
        <p:spPr>
          <a:xfrm>
            <a:off x="818728" y="1566763"/>
            <a:ext cx="5541000" cy="434700"/>
          </a:xfrm>
          <a:prstGeom prst="rect">
            <a:avLst/>
          </a:prstGeom>
          <a:solidFill>
            <a:srgbClr val="002060"/>
          </a:solid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al"/>
              <a:buNone/>
            </a:pPr>
            <a:r>
              <a:rPr lang="en-US" sz="1800" b="1" i="0" u="none" strike="noStrike" cap="none" dirty="0">
                <a:solidFill>
                  <a:srgbClr val="FFFFFF"/>
                </a:solidFill>
                <a:latin typeface="Arial"/>
                <a:ea typeface="Arial"/>
                <a:cs typeface="Arial"/>
                <a:sym typeface="Arial"/>
              </a:rPr>
              <a:t>Worry-free data storage (Silent data corruption)</a:t>
            </a:r>
            <a:endParaRPr dirty="0"/>
          </a:p>
        </p:txBody>
      </p:sp>
      <p:pic>
        <p:nvPicPr>
          <p:cNvPr id="304" name="Shape 304"/>
          <p:cNvPicPr preferRelativeResize="0"/>
          <p:nvPr/>
        </p:nvPicPr>
        <p:blipFill rotWithShape="1">
          <a:blip r:embed="rId3" cstate="screen">
            <a:alphaModFix/>
          </a:blip>
          <a:srcRect b="15045"/>
          <a:stretch/>
        </p:blipFill>
        <p:spPr>
          <a:xfrm>
            <a:off x="433635" y="1869967"/>
            <a:ext cx="6324547" cy="2679244"/>
          </a:xfrm>
          <a:prstGeom prst="rect">
            <a:avLst/>
          </a:prstGeom>
          <a:noFill/>
          <a:ln>
            <a:noFill/>
          </a:ln>
        </p:spPr>
      </p:pic>
      <p:sp>
        <p:nvSpPr>
          <p:cNvPr id="305" name="Shape 305"/>
          <p:cNvSpPr txBox="1"/>
          <p:nvPr/>
        </p:nvSpPr>
        <p:spPr>
          <a:xfrm>
            <a:off x="3014244" y="832708"/>
            <a:ext cx="6129900" cy="85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000000"/>
                </a:solidFill>
                <a:latin typeface="Arial"/>
                <a:ea typeface="Arial"/>
                <a:cs typeface="Arial"/>
                <a:sym typeface="Arial"/>
              </a:rPr>
              <a:t>ZFS uses its end-to-end checksums to</a:t>
            </a:r>
            <a:endParaRPr dirty="0"/>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rgbClr val="C00000"/>
                </a:solidFill>
                <a:latin typeface="Arial"/>
                <a:ea typeface="Arial"/>
                <a:cs typeface="Arial"/>
                <a:sym typeface="Arial"/>
              </a:rPr>
              <a:t>detect and correct</a:t>
            </a:r>
            <a:r>
              <a:rPr lang="en-US" sz="1800" b="1" i="0" u="none" strike="noStrike" cap="none" dirty="0">
                <a:solidFill>
                  <a:srgbClr val="C00000"/>
                </a:solidFill>
                <a:latin typeface="Arial"/>
                <a:ea typeface="Arial"/>
                <a:cs typeface="Arial"/>
                <a:sym typeface="Arial"/>
              </a:rPr>
              <a:t> </a:t>
            </a:r>
            <a:r>
              <a:rPr lang="en-US" sz="1800" b="1" i="0" u="none" strike="noStrike" cap="none" dirty="0">
                <a:solidFill>
                  <a:srgbClr val="000000"/>
                </a:solidFill>
                <a:latin typeface="Arial"/>
                <a:ea typeface="Arial"/>
                <a:cs typeface="Arial"/>
                <a:sym typeface="Arial"/>
              </a:rPr>
              <a:t>silent data corruption. </a:t>
            </a:r>
            <a:endParaRPr sz="1800" b="1" i="0" u="none" strike="noStrike" cap="none" dirty="0">
              <a:solidFill>
                <a:srgbClr val="595959"/>
              </a:solidFill>
              <a:latin typeface="Arial"/>
              <a:ea typeface="Arial"/>
              <a:cs typeface="Arial"/>
              <a:sym typeface="Arial"/>
            </a:endParaRPr>
          </a:p>
        </p:txBody>
      </p:sp>
      <p:sp>
        <p:nvSpPr>
          <p:cNvPr id="306" name="Shape 306"/>
          <p:cNvSpPr/>
          <p:nvPr/>
        </p:nvSpPr>
        <p:spPr>
          <a:xfrm>
            <a:off x="1489994" y="1014850"/>
            <a:ext cx="1096500"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7" name="Shape 307"/>
          <p:cNvSpPr/>
          <p:nvPr/>
        </p:nvSpPr>
        <p:spPr>
          <a:xfrm>
            <a:off x="2252147" y="1014850"/>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Shape 308"/>
          <p:cNvSpPr/>
          <p:nvPr/>
        </p:nvSpPr>
        <p:spPr>
          <a:xfrm>
            <a:off x="435424" y="1014850"/>
            <a:ext cx="1125900" cy="500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9" name="Shape 309"/>
          <p:cNvSpPr/>
          <p:nvPr/>
        </p:nvSpPr>
        <p:spPr>
          <a:xfrm>
            <a:off x="2618052" y="1014850"/>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p:nvPr/>
        </p:nvSpPr>
        <p:spPr>
          <a:xfrm rot="10800000">
            <a:off x="3328901" y="1932301"/>
            <a:ext cx="405300" cy="228600"/>
          </a:xfrm>
          <a:prstGeom prst="triangl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1" name="Shape 311"/>
          <p:cNvSpPr/>
          <p:nvPr/>
        </p:nvSpPr>
        <p:spPr>
          <a:xfrm>
            <a:off x="558581" y="4334567"/>
            <a:ext cx="2174700" cy="3573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al"/>
              <a:buNone/>
            </a:pPr>
            <a:r>
              <a:rPr lang="en-US" sz="1200" b="1" i="0" u="none" strike="noStrike" cap="none" dirty="0">
                <a:solidFill>
                  <a:srgbClr val="002060"/>
                </a:solidFill>
                <a:latin typeface="Arial"/>
                <a:ea typeface="Arial"/>
                <a:cs typeface="Arial"/>
                <a:sym typeface="Arial"/>
              </a:rPr>
              <a:t>Found a corrupted section</a:t>
            </a:r>
            <a:endParaRPr sz="1200" b="1" i="0" u="none" strike="noStrike" cap="none" dirty="0">
              <a:solidFill>
                <a:srgbClr val="002060"/>
              </a:solidFill>
              <a:latin typeface="Arial"/>
              <a:ea typeface="Arial"/>
              <a:cs typeface="Arial"/>
              <a:sym typeface="Arial"/>
            </a:endParaRPr>
          </a:p>
        </p:txBody>
      </p:sp>
      <p:sp>
        <p:nvSpPr>
          <p:cNvPr id="312" name="Shape 312"/>
          <p:cNvSpPr/>
          <p:nvPr/>
        </p:nvSpPr>
        <p:spPr>
          <a:xfrm>
            <a:off x="2663419" y="4359281"/>
            <a:ext cx="1899900" cy="3573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al"/>
              <a:buNone/>
            </a:pPr>
            <a:r>
              <a:rPr lang="en-US" sz="1200" b="1" i="0" u="none" strike="noStrike" cap="none">
                <a:solidFill>
                  <a:srgbClr val="002060"/>
                </a:solidFill>
                <a:latin typeface="Arial"/>
                <a:ea typeface="Arial"/>
                <a:cs typeface="Arial"/>
                <a:sym typeface="Arial"/>
              </a:rPr>
              <a:t>Load data from the mirror section</a:t>
            </a:r>
            <a:endParaRPr sz="1200" b="1" i="0" u="none" strike="noStrike" cap="none">
              <a:solidFill>
                <a:srgbClr val="002060"/>
              </a:solidFill>
              <a:latin typeface="Arial"/>
              <a:ea typeface="Arial"/>
              <a:cs typeface="Arial"/>
              <a:sym typeface="Arial"/>
            </a:endParaRPr>
          </a:p>
        </p:txBody>
      </p:sp>
      <p:sp>
        <p:nvSpPr>
          <p:cNvPr id="313" name="Shape 313"/>
          <p:cNvSpPr/>
          <p:nvPr/>
        </p:nvSpPr>
        <p:spPr>
          <a:xfrm>
            <a:off x="4516923" y="4359281"/>
            <a:ext cx="2072700" cy="3573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al"/>
              <a:buNone/>
            </a:pPr>
            <a:r>
              <a:rPr lang="en-US" sz="1200" b="1" i="0" u="none" strike="noStrike" cap="none" dirty="0">
                <a:solidFill>
                  <a:srgbClr val="002060"/>
                </a:solidFill>
                <a:latin typeface="Arial"/>
                <a:ea typeface="Arial"/>
                <a:cs typeface="Arial"/>
                <a:sym typeface="Arial"/>
              </a:rPr>
              <a:t>Correct the corrupted section </a:t>
            </a:r>
            <a:endParaRPr sz="1200" b="1" i="0" u="none" strike="noStrike" cap="none" dirty="0">
              <a:solidFill>
                <a:srgbClr val="002060"/>
              </a:solidFill>
              <a:latin typeface="Arial"/>
              <a:ea typeface="Arial"/>
              <a:cs typeface="Arial"/>
              <a:sym typeface="Arial"/>
            </a:endParaRPr>
          </a:p>
        </p:txBody>
      </p:sp>
      <p:sp>
        <p:nvSpPr>
          <p:cNvPr id="314" name="Shape 314"/>
          <p:cNvSpPr txBox="1"/>
          <p:nvPr/>
        </p:nvSpPr>
        <p:spPr>
          <a:xfrm>
            <a:off x="446206" y="1010834"/>
            <a:ext cx="2702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rgbClr val="FFFFFF"/>
                </a:solidFill>
                <a:latin typeface="Arial"/>
                <a:ea typeface="Arial"/>
                <a:cs typeface="Arial"/>
                <a:sym typeface="Arial"/>
              </a:rPr>
              <a:t>Data Integrity</a:t>
            </a:r>
            <a:endParaRPr sz="24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dirty="0" smtClean="0">
                <a:solidFill>
                  <a:schemeClr val="lt1"/>
                </a:solidFill>
              </a:rPr>
              <a:t>Snapshots </a:t>
            </a:r>
            <a:r>
              <a:rPr lang="en-US" dirty="0">
                <a:solidFill>
                  <a:schemeClr val="lt1"/>
                </a:solidFill>
              </a:rPr>
              <a:t>to the rescue</a:t>
            </a:r>
            <a:endParaRPr sz="4000" b="1" i="0" u="none" strike="noStrike" cap="none" dirty="0">
              <a:solidFill>
                <a:schemeClr val="lt1"/>
              </a:solidFill>
              <a:latin typeface="Arial"/>
              <a:ea typeface="Arial"/>
              <a:cs typeface="Arial"/>
              <a:sym typeface="Arial"/>
            </a:endParaRPr>
          </a:p>
        </p:txBody>
      </p:sp>
      <p:sp>
        <p:nvSpPr>
          <p:cNvPr id="320" name="Shape 320"/>
          <p:cNvSpPr/>
          <p:nvPr/>
        </p:nvSpPr>
        <p:spPr>
          <a:xfrm>
            <a:off x="3335885" y="1007071"/>
            <a:ext cx="2393700" cy="571500"/>
          </a:xfrm>
          <a:prstGeom prst="rect">
            <a:avLst/>
          </a:prstGeom>
          <a:solidFill>
            <a:srgbClr val="002060"/>
          </a:solidFill>
          <a:ln w="28575" cap="flat" cmpd="sng">
            <a:solidFill>
              <a:srgbClr val="FFFFFF"/>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119"/>
              <a:buFont typeface="Arial"/>
              <a:buNone/>
            </a:pPr>
            <a:endParaRPr sz="2200" b="1" i="0" u="none" strike="noStrike" cap="none">
              <a:solidFill>
                <a:srgbClr val="FFFF00"/>
              </a:solidFill>
              <a:latin typeface="Arial"/>
              <a:ea typeface="Arial"/>
              <a:cs typeface="Arial"/>
              <a:sym typeface="Arial"/>
            </a:endParaRPr>
          </a:p>
        </p:txBody>
      </p:sp>
      <p:sp>
        <p:nvSpPr>
          <p:cNvPr id="321" name="Shape 321"/>
          <p:cNvSpPr/>
          <p:nvPr/>
        </p:nvSpPr>
        <p:spPr>
          <a:xfrm>
            <a:off x="3180766" y="920756"/>
            <a:ext cx="2692800" cy="3576000"/>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2" name="Shape 322"/>
          <p:cNvSpPr/>
          <p:nvPr/>
        </p:nvSpPr>
        <p:spPr>
          <a:xfrm>
            <a:off x="415118" y="1007690"/>
            <a:ext cx="2393700" cy="844200"/>
          </a:xfrm>
          <a:prstGeom prst="rect">
            <a:avLst/>
          </a:prstGeom>
          <a:solidFill>
            <a:srgbClr val="002060"/>
          </a:solidFill>
          <a:ln w="28575" cap="flat" cmpd="sng">
            <a:solidFill>
              <a:srgbClr val="FFFFFF"/>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119"/>
              <a:buFont typeface="Arial"/>
              <a:buNone/>
            </a:pPr>
            <a:endParaRPr sz="2200" b="1" i="0" u="none" strike="noStrike" cap="none">
              <a:solidFill>
                <a:srgbClr val="FFFF00"/>
              </a:solidFill>
              <a:latin typeface="Arial"/>
              <a:ea typeface="Arial"/>
              <a:cs typeface="Arial"/>
              <a:sym typeface="Arial"/>
            </a:endParaRPr>
          </a:p>
        </p:txBody>
      </p:sp>
      <p:pic>
        <p:nvPicPr>
          <p:cNvPr id="323" name="Shape 323"/>
          <p:cNvPicPr preferRelativeResize="0"/>
          <p:nvPr/>
        </p:nvPicPr>
        <p:blipFill rotWithShape="1">
          <a:blip r:embed="rId3" cstate="screen">
            <a:alphaModFix/>
          </a:blip>
          <a:srcRect/>
          <a:stretch/>
        </p:blipFill>
        <p:spPr>
          <a:xfrm>
            <a:off x="499832" y="3184117"/>
            <a:ext cx="2157926" cy="1191116"/>
          </a:xfrm>
          <a:prstGeom prst="rect">
            <a:avLst/>
          </a:prstGeom>
          <a:noFill/>
          <a:ln>
            <a:noFill/>
          </a:ln>
        </p:spPr>
      </p:pic>
      <p:sp>
        <p:nvSpPr>
          <p:cNvPr id="324" name="Shape 324"/>
          <p:cNvSpPr/>
          <p:nvPr/>
        </p:nvSpPr>
        <p:spPr>
          <a:xfrm>
            <a:off x="259999" y="920756"/>
            <a:ext cx="2692800" cy="3576000"/>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5" name="Shape 325"/>
          <p:cNvSpPr txBox="1"/>
          <p:nvPr/>
        </p:nvSpPr>
        <p:spPr>
          <a:xfrm>
            <a:off x="308480" y="1180554"/>
            <a:ext cx="2586300" cy="467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dirty="0">
                <a:solidFill>
                  <a:srgbClr val="FFFFFF"/>
                </a:solidFill>
              </a:rPr>
              <a:t>Fast recovery from </a:t>
            </a:r>
            <a:r>
              <a:rPr lang="en-US" sz="1800" b="1" dirty="0" err="1">
                <a:solidFill>
                  <a:srgbClr val="FFFFFF"/>
                </a:solidFill>
              </a:rPr>
              <a:t>ransomware</a:t>
            </a:r>
            <a:r>
              <a:rPr lang="en-US" sz="1800" b="1" dirty="0">
                <a:solidFill>
                  <a:srgbClr val="FFFFFF"/>
                </a:solidFill>
              </a:rPr>
              <a:t> attacks</a:t>
            </a:r>
            <a:endParaRPr sz="1800" b="1" dirty="0">
              <a:solidFill>
                <a:srgbClr val="FFFFFF"/>
              </a:solidFill>
            </a:endParaRPr>
          </a:p>
        </p:txBody>
      </p:sp>
      <p:pic>
        <p:nvPicPr>
          <p:cNvPr id="326" name="Shape 326"/>
          <p:cNvPicPr preferRelativeResize="0"/>
          <p:nvPr/>
        </p:nvPicPr>
        <p:blipFill rotWithShape="1">
          <a:blip r:embed="rId4" cstate="screen">
            <a:alphaModFix/>
          </a:blip>
          <a:srcRect/>
          <a:stretch/>
        </p:blipFill>
        <p:spPr>
          <a:xfrm>
            <a:off x="6182065" y="2349881"/>
            <a:ext cx="2385027" cy="1329871"/>
          </a:xfrm>
          <a:prstGeom prst="rect">
            <a:avLst/>
          </a:prstGeom>
          <a:noFill/>
          <a:ln>
            <a:noFill/>
          </a:ln>
        </p:spPr>
      </p:pic>
      <p:sp>
        <p:nvSpPr>
          <p:cNvPr id="327" name="Shape 327"/>
          <p:cNvSpPr txBox="1"/>
          <p:nvPr/>
        </p:nvSpPr>
        <p:spPr>
          <a:xfrm>
            <a:off x="3372374" y="1064292"/>
            <a:ext cx="2357400" cy="60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595959"/>
              </a:buClr>
              <a:buSzPts val="1800"/>
              <a:buFont typeface="Arial"/>
              <a:buNone/>
            </a:pPr>
            <a:r>
              <a:rPr lang="en-US" sz="1800" b="1" i="0" u="none" strike="noStrike" cap="none" dirty="0">
                <a:solidFill>
                  <a:srgbClr val="FFFFFF"/>
                </a:solidFill>
                <a:latin typeface="Arial"/>
                <a:ea typeface="Arial"/>
                <a:cs typeface="Arial"/>
                <a:sym typeface="Arial"/>
              </a:rPr>
              <a:t>Backup versioning</a:t>
            </a:r>
            <a:endParaRPr sz="1800" b="1" i="0" u="none" strike="noStrike" cap="none" dirty="0">
              <a:solidFill>
                <a:srgbClr val="FFFFFF"/>
              </a:solidFill>
              <a:latin typeface="Arial"/>
              <a:ea typeface="Arial"/>
              <a:cs typeface="Arial"/>
              <a:sym typeface="Arial"/>
            </a:endParaRPr>
          </a:p>
        </p:txBody>
      </p:sp>
      <p:sp>
        <p:nvSpPr>
          <p:cNvPr id="328" name="Shape 328"/>
          <p:cNvSpPr/>
          <p:nvPr/>
        </p:nvSpPr>
        <p:spPr>
          <a:xfrm>
            <a:off x="6189540" y="1042026"/>
            <a:ext cx="2393700" cy="947400"/>
          </a:xfrm>
          <a:prstGeom prst="rect">
            <a:avLst/>
          </a:prstGeom>
          <a:solidFill>
            <a:srgbClr val="002060"/>
          </a:solidFill>
          <a:ln w="28575" cap="flat" cmpd="sng">
            <a:solidFill>
              <a:srgbClr val="FFFFFF"/>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119"/>
              <a:buFont typeface="Arial"/>
              <a:buNone/>
            </a:pPr>
            <a:endParaRPr sz="2200" b="1" i="0" u="none" strike="noStrike" cap="none">
              <a:solidFill>
                <a:srgbClr val="FFFF00"/>
              </a:solidFill>
              <a:latin typeface="Arial"/>
              <a:ea typeface="Arial"/>
              <a:cs typeface="Arial"/>
              <a:sym typeface="Arial"/>
            </a:endParaRPr>
          </a:p>
        </p:txBody>
      </p:sp>
      <p:sp>
        <p:nvSpPr>
          <p:cNvPr id="329" name="Shape 329"/>
          <p:cNvSpPr/>
          <p:nvPr/>
        </p:nvSpPr>
        <p:spPr>
          <a:xfrm>
            <a:off x="6034421" y="920756"/>
            <a:ext cx="2692800" cy="3198757"/>
          </a:xfrm>
          <a:prstGeom prst="roundRect">
            <a:avLst>
              <a:gd name="adj" fmla="val 7641"/>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0" name="Shape 330"/>
          <p:cNvSpPr txBox="1"/>
          <p:nvPr/>
        </p:nvSpPr>
        <p:spPr>
          <a:xfrm>
            <a:off x="6140741" y="1104009"/>
            <a:ext cx="2449200" cy="1129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595959"/>
              </a:buClr>
              <a:buSzPts val="1800"/>
              <a:buFont typeface="Arial"/>
              <a:buNone/>
            </a:pPr>
            <a:r>
              <a:rPr lang="en-US" sz="1800" b="1" i="0" u="none" strike="noStrike" cap="none" dirty="0">
                <a:solidFill>
                  <a:srgbClr val="FFFFFF"/>
                </a:solidFill>
                <a:latin typeface="Arial"/>
                <a:ea typeface="Arial"/>
                <a:cs typeface="Arial"/>
                <a:sym typeface="Arial"/>
              </a:rPr>
              <a:t>Recovery from human errors</a:t>
            </a:r>
            <a:endParaRPr sz="1800" b="1" i="0" u="none" strike="noStrike" cap="none" dirty="0">
              <a:solidFill>
                <a:srgbClr val="FFFFFF"/>
              </a:solidFill>
              <a:latin typeface="Arial"/>
              <a:ea typeface="Arial"/>
              <a:cs typeface="Arial"/>
              <a:sym typeface="Arial"/>
            </a:endParaRPr>
          </a:p>
        </p:txBody>
      </p:sp>
      <p:pic>
        <p:nvPicPr>
          <p:cNvPr id="331" name="Shape 331"/>
          <p:cNvPicPr preferRelativeResize="0"/>
          <p:nvPr/>
        </p:nvPicPr>
        <p:blipFill rotWithShape="1">
          <a:blip r:embed="rId5" cstate="screen">
            <a:alphaModFix/>
          </a:blip>
          <a:srcRect/>
          <a:stretch/>
        </p:blipFill>
        <p:spPr>
          <a:xfrm>
            <a:off x="3273703" y="3124987"/>
            <a:ext cx="1130516" cy="901509"/>
          </a:xfrm>
          <a:prstGeom prst="rect">
            <a:avLst/>
          </a:prstGeom>
          <a:noFill/>
          <a:ln>
            <a:noFill/>
          </a:ln>
        </p:spPr>
      </p:pic>
      <p:pic>
        <p:nvPicPr>
          <p:cNvPr id="332" name="Shape 332"/>
          <p:cNvPicPr preferRelativeResize="0"/>
          <p:nvPr/>
        </p:nvPicPr>
        <p:blipFill rotWithShape="1">
          <a:blip r:embed="rId6" cstate="screen">
            <a:alphaModFix/>
          </a:blip>
          <a:srcRect/>
          <a:stretch/>
        </p:blipFill>
        <p:spPr>
          <a:xfrm>
            <a:off x="4481822" y="3137816"/>
            <a:ext cx="1289804" cy="881598"/>
          </a:xfrm>
          <a:prstGeom prst="rect">
            <a:avLst/>
          </a:prstGeom>
          <a:noFill/>
          <a:ln>
            <a:noFill/>
          </a:ln>
        </p:spPr>
      </p:pic>
      <p:grpSp>
        <p:nvGrpSpPr>
          <p:cNvPr id="333" name="Shape 333"/>
          <p:cNvGrpSpPr/>
          <p:nvPr/>
        </p:nvGrpSpPr>
        <p:grpSpPr>
          <a:xfrm>
            <a:off x="3758268" y="2266023"/>
            <a:ext cx="1543642" cy="931069"/>
            <a:chOff x="3783435" y="1946245"/>
            <a:chExt cx="1543642" cy="1090500"/>
          </a:xfrm>
        </p:grpSpPr>
        <p:cxnSp>
          <p:nvCxnSpPr>
            <p:cNvPr id="334" name="Shape 334"/>
            <p:cNvCxnSpPr/>
            <p:nvPr/>
          </p:nvCxnSpPr>
          <p:spPr>
            <a:xfrm rot="-5400000">
              <a:off x="3624135" y="2130837"/>
              <a:ext cx="1048500" cy="729900"/>
            </a:xfrm>
            <a:prstGeom prst="bentConnector3">
              <a:avLst>
                <a:gd name="adj1" fmla="val 76756"/>
              </a:avLst>
            </a:prstGeom>
            <a:noFill/>
            <a:ln w="38100" cap="flat" cmpd="sng">
              <a:solidFill>
                <a:srgbClr val="0070C0"/>
              </a:solidFill>
              <a:prstDash val="solid"/>
              <a:round/>
              <a:headEnd type="none" w="sm" len="sm"/>
              <a:tailEnd type="none" w="sm" len="sm"/>
            </a:ln>
          </p:spPr>
        </p:cxnSp>
        <p:cxnSp>
          <p:nvCxnSpPr>
            <p:cNvPr id="335" name="Shape 335"/>
            <p:cNvCxnSpPr/>
            <p:nvPr/>
          </p:nvCxnSpPr>
          <p:spPr>
            <a:xfrm rot="-5400000" flipH="1">
              <a:off x="4412677" y="2122345"/>
              <a:ext cx="1090500" cy="738300"/>
            </a:xfrm>
            <a:prstGeom prst="bentConnector3">
              <a:avLst>
                <a:gd name="adj1" fmla="val 26009"/>
              </a:avLst>
            </a:prstGeom>
            <a:noFill/>
            <a:ln w="38100" cap="flat" cmpd="sng">
              <a:solidFill>
                <a:srgbClr val="0070C0"/>
              </a:solidFill>
              <a:prstDash val="solid"/>
              <a:round/>
              <a:headEnd type="none" w="sm" len="sm"/>
              <a:tailEnd type="none" w="sm" len="sm"/>
            </a:ln>
          </p:spPr>
        </p:cxnSp>
      </p:grpSp>
      <p:pic>
        <p:nvPicPr>
          <p:cNvPr id="336" name="Shape 336" descr="「google doc」的圖片搜尋結果"/>
          <p:cNvPicPr preferRelativeResize="0"/>
          <p:nvPr/>
        </p:nvPicPr>
        <p:blipFill rotWithShape="1">
          <a:blip r:embed="rId7" cstate="screen">
            <a:alphaModFix/>
          </a:blip>
          <a:srcRect/>
          <a:stretch/>
        </p:blipFill>
        <p:spPr>
          <a:xfrm>
            <a:off x="4166454" y="1745993"/>
            <a:ext cx="1015070" cy="1015070"/>
          </a:xfrm>
          <a:prstGeom prst="rect">
            <a:avLst/>
          </a:prstGeom>
          <a:noFill/>
          <a:ln>
            <a:noFill/>
          </a:ln>
        </p:spPr>
      </p:pic>
      <p:pic>
        <p:nvPicPr>
          <p:cNvPr id="337" name="Shape 337" descr="https://lh6.googleusercontent.com/-gVF5bKiq7_jERdlYaX7fcrepXtm58wHWwa3Ih-og_nOMLQ7o3sfRuCUqKKFVZhJ_2bg3hxcq-pui6nyraKErcihTPJX2_UnfwAkrVNJjwQImBlwCyzRKKDzo6WDtZosBxQqLCmA6v8"/>
          <p:cNvPicPr preferRelativeResize="0"/>
          <p:nvPr/>
        </p:nvPicPr>
        <p:blipFill rotWithShape="1">
          <a:blip r:embed="rId8" cstate="screen">
            <a:alphaModFix/>
          </a:blip>
          <a:srcRect/>
          <a:stretch/>
        </p:blipFill>
        <p:spPr>
          <a:xfrm>
            <a:off x="499833" y="1916548"/>
            <a:ext cx="2157927" cy="120843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66713" y="115747"/>
            <a:ext cx="8410500"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a:solidFill>
                  <a:schemeClr val="lt2"/>
                </a:solidFill>
                <a:latin typeface="Arial"/>
                <a:ea typeface="Arial"/>
                <a:cs typeface="Arial"/>
                <a:sym typeface="Arial"/>
              </a:rPr>
              <a:t>Agenda</a:t>
            </a:r>
            <a:endParaRPr sz="4000" b="1" i="0" u="none" strike="noStrike" cap="none" dirty="0">
              <a:solidFill>
                <a:schemeClr val="lt2"/>
              </a:solidFill>
              <a:latin typeface="Arial"/>
              <a:ea typeface="Arial"/>
              <a:cs typeface="Arial"/>
              <a:sym typeface="Arial"/>
            </a:endParaRPr>
          </a:p>
        </p:txBody>
      </p:sp>
      <p:sp>
        <p:nvSpPr>
          <p:cNvPr id="29" name="Shape 29"/>
          <p:cNvSpPr txBox="1"/>
          <p:nvPr/>
        </p:nvSpPr>
        <p:spPr>
          <a:xfrm>
            <a:off x="801934" y="1246752"/>
            <a:ext cx="8205151" cy="2709130"/>
          </a:xfrm>
          <a:prstGeom prst="rect">
            <a:avLst/>
          </a:prstGeom>
          <a:noFill/>
          <a:ln>
            <a:noFill/>
          </a:ln>
        </p:spPr>
        <p:txBody>
          <a:bodyPr spcFirstLastPara="1" wrap="square" lIns="91425" tIns="91425" rIns="91425" bIns="91425" anchor="t" anchorCtr="0">
            <a:noAutofit/>
          </a:bodyPr>
          <a:lstStyle/>
          <a:p>
            <a:pPr lvl="2">
              <a:spcBef>
                <a:spcPts val="800"/>
              </a:spcBef>
              <a:buClr>
                <a:srgbClr val="002060"/>
              </a:buClr>
              <a:buSzPts val="2400"/>
              <a:buFont typeface="Arial"/>
              <a:buChar char="•"/>
            </a:pPr>
            <a:r>
              <a:rPr lang="zh-TW" altLang="en-US" sz="2800" b="1" i="0" u="none" strike="noStrike" cap="none" dirty="0" smtClean="0">
                <a:solidFill>
                  <a:srgbClr val="002060"/>
                </a:solidFill>
                <a:latin typeface="Arial"/>
                <a:ea typeface="Arial"/>
                <a:cs typeface="Arial"/>
                <a:sym typeface="Arial"/>
              </a:rPr>
              <a:t> </a:t>
            </a:r>
            <a:r>
              <a:rPr lang="en-US" sz="2800" b="1" i="0" u="none" strike="noStrike" cap="none" dirty="0" smtClean="0">
                <a:solidFill>
                  <a:srgbClr val="002060"/>
                </a:solidFill>
                <a:latin typeface="Arial"/>
                <a:ea typeface="Arial"/>
                <a:cs typeface="Arial"/>
                <a:sym typeface="Arial"/>
              </a:rPr>
              <a:t>IT </a:t>
            </a:r>
            <a:r>
              <a:rPr lang="en-US" sz="2800" b="1" dirty="0" smtClean="0">
                <a:solidFill>
                  <a:srgbClr val="002060"/>
                </a:solidFill>
              </a:rPr>
              <a:t>transformation and </a:t>
            </a:r>
            <a:r>
              <a:rPr lang="en-US" altLang="zh-TW" sz="2800" b="1" dirty="0" smtClean="0">
                <a:solidFill>
                  <a:srgbClr val="002060"/>
                </a:solidFill>
              </a:rPr>
              <a:t>challenges</a:t>
            </a:r>
            <a:endParaRPr lang="en-US" sz="2800" b="1" dirty="0" smtClean="0">
              <a:solidFill>
                <a:srgbClr val="002060"/>
              </a:solidFill>
            </a:endParaRPr>
          </a:p>
          <a:p>
            <a:pPr lvl="2">
              <a:spcBef>
                <a:spcPts val="800"/>
              </a:spcBef>
              <a:buClr>
                <a:srgbClr val="002060"/>
              </a:buClr>
              <a:buSzPts val="2400"/>
              <a:buFont typeface="Arial"/>
              <a:buChar char="•"/>
            </a:pPr>
            <a:r>
              <a:rPr lang="zh-TW" altLang="en-US" sz="2800" b="1" i="0" u="none" strike="noStrike" cap="none" dirty="0" smtClean="0">
                <a:solidFill>
                  <a:srgbClr val="002060"/>
                </a:solidFill>
                <a:latin typeface="Arial"/>
                <a:ea typeface="Arial"/>
                <a:cs typeface="Arial"/>
                <a:sym typeface="Arial"/>
              </a:rPr>
              <a:t> </a:t>
            </a:r>
            <a:r>
              <a:rPr lang="en-US" sz="2800" b="1" i="0" u="none" strike="noStrike" cap="none" dirty="0" err="1" smtClean="0">
                <a:solidFill>
                  <a:srgbClr val="002060"/>
                </a:solidFill>
                <a:latin typeface="Arial"/>
                <a:ea typeface="Arial"/>
                <a:cs typeface="Arial"/>
                <a:sym typeface="Arial"/>
              </a:rPr>
              <a:t>OpenStack</a:t>
            </a:r>
            <a:r>
              <a:rPr lang="en-US" sz="2800" b="1" i="0" u="none" strike="noStrike" cap="none" dirty="0" smtClean="0">
                <a:solidFill>
                  <a:srgbClr val="002060"/>
                </a:solidFill>
                <a:latin typeface="Arial"/>
                <a:ea typeface="Arial"/>
                <a:cs typeface="Arial"/>
                <a:sym typeface="Arial"/>
              </a:rPr>
              <a:t>—A </a:t>
            </a:r>
            <a:r>
              <a:rPr lang="en-US" sz="2800" b="1" i="0" u="none" strike="noStrike" cap="none" dirty="0">
                <a:solidFill>
                  <a:srgbClr val="002060"/>
                </a:solidFill>
                <a:latin typeface="Arial"/>
                <a:ea typeface="Arial"/>
                <a:cs typeface="Arial"/>
                <a:sym typeface="Arial"/>
              </a:rPr>
              <a:t>new star in the </a:t>
            </a:r>
            <a:r>
              <a:rPr lang="en-US" sz="2800" b="1" dirty="0" smtClean="0">
                <a:solidFill>
                  <a:srgbClr val="002060"/>
                </a:solidFill>
              </a:rPr>
              <a:t>cloud world</a:t>
            </a:r>
            <a:endParaRPr sz="2800" b="1" i="0" u="none" strike="noStrike" cap="none" dirty="0">
              <a:solidFill>
                <a:srgbClr val="002060"/>
              </a:solidFill>
              <a:latin typeface="Arial"/>
              <a:ea typeface="Arial"/>
              <a:cs typeface="Arial"/>
              <a:sym typeface="Arial"/>
            </a:endParaRPr>
          </a:p>
          <a:p>
            <a:pPr lvl="2">
              <a:spcBef>
                <a:spcPts val="800"/>
              </a:spcBef>
              <a:buClr>
                <a:srgbClr val="002060"/>
              </a:buClr>
              <a:buSzPts val="2400"/>
              <a:buFont typeface="Arial"/>
              <a:buChar char="•"/>
            </a:pPr>
            <a:r>
              <a:rPr lang="zh-TW" altLang="en-US" sz="2800" b="1" i="0" u="none" strike="noStrike" cap="none" dirty="0" smtClean="0">
                <a:solidFill>
                  <a:srgbClr val="002060"/>
                </a:solidFill>
                <a:latin typeface="Arial"/>
                <a:ea typeface="Arial"/>
                <a:cs typeface="Arial"/>
                <a:sym typeface="Arial"/>
              </a:rPr>
              <a:t> </a:t>
            </a:r>
            <a:r>
              <a:rPr lang="en-US" sz="2800" b="1" i="0" u="none" strike="noStrike" cap="none" dirty="0" smtClean="0">
                <a:solidFill>
                  <a:srgbClr val="002060"/>
                </a:solidFill>
                <a:latin typeface="Arial"/>
                <a:ea typeface="Arial"/>
                <a:cs typeface="Arial"/>
                <a:sym typeface="Arial"/>
              </a:rPr>
              <a:t>How </a:t>
            </a:r>
            <a:r>
              <a:rPr lang="en-US" sz="2800" b="1" i="0" u="none" strike="noStrike" cap="none" dirty="0">
                <a:solidFill>
                  <a:srgbClr val="002060"/>
                </a:solidFill>
                <a:latin typeface="Arial"/>
                <a:ea typeface="Arial"/>
                <a:cs typeface="Arial"/>
                <a:sym typeface="Arial"/>
              </a:rPr>
              <a:t>does </a:t>
            </a:r>
            <a:r>
              <a:rPr lang="en-US" sz="2800" b="1" i="0" u="none" strike="noStrike" cap="none" dirty="0" err="1">
                <a:solidFill>
                  <a:srgbClr val="002060"/>
                </a:solidFill>
                <a:latin typeface="Arial"/>
                <a:ea typeface="Arial"/>
                <a:cs typeface="Arial"/>
                <a:sym typeface="Arial"/>
              </a:rPr>
              <a:t>OpenStack</a:t>
            </a:r>
            <a:r>
              <a:rPr lang="en-US" sz="2800" b="1" i="0" u="none" strike="noStrike" cap="none" dirty="0">
                <a:solidFill>
                  <a:srgbClr val="002060"/>
                </a:solidFill>
                <a:latin typeface="Arial"/>
                <a:ea typeface="Arial"/>
                <a:cs typeface="Arial"/>
                <a:sym typeface="Arial"/>
              </a:rPr>
              <a:t> satisfy IT </a:t>
            </a:r>
            <a:r>
              <a:rPr lang="en-US" sz="2800" b="1" dirty="0" smtClean="0">
                <a:solidFill>
                  <a:srgbClr val="002060"/>
                </a:solidFill>
              </a:rPr>
              <a:t>demands?</a:t>
            </a:r>
            <a:endParaRPr sz="2800" b="1" i="0" u="none" strike="noStrike" cap="none" dirty="0">
              <a:solidFill>
                <a:srgbClr val="002060"/>
              </a:solidFill>
              <a:latin typeface="Arial"/>
              <a:ea typeface="Arial"/>
              <a:cs typeface="Arial"/>
              <a:sym typeface="Arial"/>
            </a:endParaRPr>
          </a:p>
          <a:p>
            <a:pPr marL="0" marR="0" lvl="2" indent="0" algn="l" rtl="0">
              <a:lnSpc>
                <a:spcPct val="100000"/>
              </a:lnSpc>
              <a:spcBef>
                <a:spcPts val="800"/>
              </a:spcBef>
              <a:spcAft>
                <a:spcPts val="0"/>
              </a:spcAft>
              <a:buClr>
                <a:srgbClr val="002060"/>
              </a:buClr>
              <a:buSzPts val="2400"/>
              <a:buFont typeface="Arial"/>
              <a:buChar char="•"/>
            </a:pPr>
            <a:r>
              <a:rPr lang="zh-TW" altLang="en-US" sz="2800" b="1" i="0" u="none" strike="noStrike" cap="none" dirty="0" smtClean="0">
                <a:solidFill>
                  <a:srgbClr val="002060"/>
                </a:solidFill>
                <a:latin typeface="Arial"/>
                <a:ea typeface="Arial"/>
                <a:cs typeface="Arial"/>
                <a:sym typeface="Arial"/>
              </a:rPr>
              <a:t> </a:t>
            </a:r>
            <a:r>
              <a:rPr lang="en-US" sz="2800" b="1" i="0" u="none" strike="noStrike" cap="none" dirty="0" smtClean="0">
                <a:solidFill>
                  <a:srgbClr val="002060"/>
                </a:solidFill>
                <a:latin typeface="Arial"/>
                <a:ea typeface="Arial"/>
                <a:cs typeface="Arial"/>
                <a:sym typeface="Arial"/>
              </a:rPr>
              <a:t>QNAP </a:t>
            </a:r>
            <a:r>
              <a:rPr lang="en-US" sz="2800" b="1" i="0" u="none" strike="noStrike" cap="none" dirty="0">
                <a:solidFill>
                  <a:srgbClr val="002060"/>
                </a:solidFill>
                <a:latin typeface="Arial"/>
                <a:ea typeface="Arial"/>
                <a:cs typeface="Arial"/>
                <a:sym typeface="Arial"/>
              </a:rPr>
              <a:t>+ </a:t>
            </a:r>
            <a:r>
              <a:rPr lang="en-US" sz="2800" b="1" i="0" u="none" strike="noStrike" cap="none" dirty="0" err="1">
                <a:solidFill>
                  <a:srgbClr val="002060"/>
                </a:solidFill>
                <a:latin typeface="Arial"/>
                <a:ea typeface="Arial"/>
                <a:cs typeface="Arial"/>
                <a:sym typeface="Arial"/>
              </a:rPr>
              <a:t>OpenStack</a:t>
            </a:r>
            <a:r>
              <a:rPr lang="en-US" sz="2800" b="1" i="0" u="none" strike="noStrike" cap="none" dirty="0">
                <a:solidFill>
                  <a:srgbClr val="002060"/>
                </a:solidFill>
                <a:latin typeface="Arial"/>
                <a:ea typeface="Arial"/>
                <a:cs typeface="Arial"/>
                <a:sym typeface="Arial"/>
              </a:rPr>
              <a:t> (</a:t>
            </a:r>
            <a:r>
              <a:rPr lang="en-US" sz="2800" b="1" i="0" u="none" strike="noStrike" cap="none" dirty="0" err="1">
                <a:solidFill>
                  <a:srgbClr val="002060"/>
                </a:solidFill>
                <a:latin typeface="Arial"/>
                <a:ea typeface="Arial"/>
                <a:cs typeface="Arial"/>
                <a:sym typeface="Arial"/>
              </a:rPr>
              <a:t>Qcinder</a:t>
            </a:r>
            <a:r>
              <a:rPr lang="en-US" sz="2800" b="1" i="0" u="none" strike="noStrike" cap="none" dirty="0">
                <a:solidFill>
                  <a:srgbClr val="002060"/>
                </a:solidFill>
                <a:latin typeface="Arial"/>
                <a:ea typeface="Arial"/>
                <a:cs typeface="Arial"/>
                <a:sym typeface="Arial"/>
              </a:rPr>
              <a:t> &amp; </a:t>
            </a:r>
            <a:r>
              <a:rPr lang="en-US" sz="2800" b="1" i="0" u="none" strike="noStrike" cap="none" dirty="0" err="1">
                <a:solidFill>
                  <a:srgbClr val="002060"/>
                </a:solidFill>
                <a:latin typeface="Arial"/>
                <a:ea typeface="Arial"/>
                <a:cs typeface="Arial"/>
                <a:sym typeface="Arial"/>
              </a:rPr>
              <a:t>Qmanila</a:t>
            </a:r>
            <a:r>
              <a:rPr lang="en-US" sz="2800" b="1" i="0" u="none" strike="noStrike" cap="none" dirty="0">
                <a:solidFill>
                  <a:srgbClr val="002060"/>
                </a:solidFill>
                <a:latin typeface="Arial"/>
                <a:ea typeface="Arial"/>
                <a:cs typeface="Arial"/>
                <a:sym typeface="Arial"/>
              </a:rPr>
              <a:t>) </a:t>
            </a:r>
            <a:endParaRPr sz="2800" b="1" i="0" u="none" strike="noStrike" cap="none" dirty="0">
              <a:solidFill>
                <a:srgbClr val="002060"/>
              </a:solidFill>
              <a:latin typeface="Arial"/>
              <a:ea typeface="Arial"/>
              <a:cs typeface="Arial"/>
              <a:sym typeface="Arial"/>
            </a:endParaRPr>
          </a:p>
          <a:p>
            <a:pPr lvl="2">
              <a:spcBef>
                <a:spcPts val="800"/>
              </a:spcBef>
              <a:buClr>
                <a:srgbClr val="002060"/>
              </a:buClr>
              <a:buSzPts val="2400"/>
              <a:buFont typeface="Arial"/>
              <a:buChar char="•"/>
            </a:pPr>
            <a:r>
              <a:rPr lang="zh-TW" altLang="en-US" sz="2800" b="1" i="0" u="none" strike="noStrike" cap="none" dirty="0" smtClean="0">
                <a:solidFill>
                  <a:srgbClr val="002060"/>
                </a:solidFill>
                <a:latin typeface="Arial"/>
                <a:ea typeface="Arial"/>
                <a:cs typeface="Arial"/>
                <a:sym typeface="Arial"/>
              </a:rPr>
              <a:t> </a:t>
            </a:r>
            <a:r>
              <a:rPr lang="en-US" sz="2800" b="1" i="0" u="none" strike="noStrike" cap="none" dirty="0" smtClean="0">
                <a:solidFill>
                  <a:srgbClr val="002060"/>
                </a:solidFill>
                <a:latin typeface="Arial"/>
                <a:ea typeface="Arial"/>
                <a:cs typeface="Arial"/>
                <a:sym typeface="Arial"/>
              </a:rPr>
              <a:t>QNAP </a:t>
            </a:r>
            <a:r>
              <a:rPr lang="en-US" sz="2800" b="1" i="0" u="none" strike="noStrike" cap="none" dirty="0" err="1">
                <a:solidFill>
                  <a:srgbClr val="002060"/>
                </a:solidFill>
                <a:latin typeface="Arial"/>
                <a:ea typeface="Arial"/>
                <a:cs typeface="Arial"/>
                <a:sym typeface="Arial"/>
              </a:rPr>
              <a:t>OpenStack</a:t>
            </a:r>
            <a:r>
              <a:rPr lang="en-US" sz="2800" b="1" i="0" u="none" strike="noStrike" cap="none" dirty="0">
                <a:solidFill>
                  <a:srgbClr val="002060"/>
                </a:solidFill>
                <a:latin typeface="Arial"/>
                <a:ea typeface="Arial"/>
                <a:cs typeface="Arial"/>
                <a:sym typeface="Arial"/>
              </a:rPr>
              <a:t> Ready </a:t>
            </a:r>
            <a:r>
              <a:rPr lang="en-US" sz="2800" b="1" dirty="0" smtClean="0">
                <a:solidFill>
                  <a:srgbClr val="002060"/>
                </a:solidFill>
              </a:rPr>
              <a:t>NAS models</a:t>
            </a:r>
            <a:endParaRPr sz="2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dirty="0"/>
              <a:t>QES </a:t>
            </a:r>
            <a:r>
              <a:rPr lang="en-US" dirty="0" smtClean="0"/>
              <a:t>snapshot </a:t>
            </a:r>
            <a:r>
              <a:rPr lang="en-US" dirty="0"/>
              <a:t>protects you</a:t>
            </a:r>
            <a:endParaRPr sz="4000" b="1" i="0" u="none" strike="noStrike" cap="none" dirty="0">
              <a:solidFill>
                <a:schemeClr val="lt2"/>
              </a:solidFill>
              <a:latin typeface="Arial"/>
              <a:ea typeface="Arial"/>
              <a:cs typeface="Arial"/>
              <a:sym typeface="Arial"/>
            </a:endParaRPr>
          </a:p>
        </p:txBody>
      </p:sp>
      <p:pic>
        <p:nvPicPr>
          <p:cNvPr id="343" name="Shape 343"/>
          <p:cNvPicPr preferRelativeResize="0"/>
          <p:nvPr/>
        </p:nvPicPr>
        <p:blipFill>
          <a:blip r:embed="rId3" cstate="screen"/>
          <a:stretch>
            <a:fillRect/>
          </a:stretch>
        </p:blipFill>
        <p:spPr>
          <a:xfrm>
            <a:off x="3203369" y="2015181"/>
            <a:ext cx="5194513" cy="2103104"/>
          </a:xfrm>
          <a:prstGeom prst="rect">
            <a:avLst/>
          </a:prstGeom>
          <a:noFill/>
          <a:ln>
            <a:noFill/>
          </a:ln>
        </p:spPr>
      </p:pic>
      <p:sp>
        <p:nvSpPr>
          <p:cNvPr id="344" name="Shape 344"/>
          <p:cNvSpPr txBox="1"/>
          <p:nvPr/>
        </p:nvSpPr>
        <p:spPr>
          <a:xfrm>
            <a:off x="3910449" y="4019475"/>
            <a:ext cx="5121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dirty="0">
                <a:solidFill>
                  <a:schemeClr val="dk1"/>
                </a:solidFill>
              </a:rPr>
              <a:t>Insert timestamp, and then keep writing</a:t>
            </a:r>
            <a:endParaRPr sz="1800" b="1" i="0" u="none" strike="noStrike" cap="none" dirty="0">
              <a:solidFill>
                <a:schemeClr val="dk1"/>
              </a:solidFill>
              <a:latin typeface="Arial"/>
              <a:ea typeface="Arial"/>
              <a:cs typeface="Arial"/>
              <a:sym typeface="Arial"/>
            </a:endParaRPr>
          </a:p>
        </p:txBody>
      </p:sp>
      <p:sp>
        <p:nvSpPr>
          <p:cNvPr id="345" name="Shape 345"/>
          <p:cNvSpPr/>
          <p:nvPr/>
        </p:nvSpPr>
        <p:spPr>
          <a:xfrm>
            <a:off x="2975018" y="1154513"/>
            <a:ext cx="5799000" cy="731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700"/>
              <a:buFont typeface="Arimo"/>
              <a:buNone/>
            </a:pPr>
            <a:r>
              <a:rPr lang="en-US" sz="4000" b="1" i="0" u="none" strike="noStrike" cap="none" dirty="0">
                <a:solidFill>
                  <a:srgbClr val="C00000"/>
                </a:solidFill>
                <a:latin typeface="Arial"/>
                <a:ea typeface="Arial"/>
                <a:cs typeface="Arial"/>
                <a:sym typeface="Arial"/>
              </a:rPr>
              <a:t>QES</a:t>
            </a:r>
            <a:r>
              <a:rPr lang="en-US" sz="4000" b="1" i="0" u="none" strike="noStrike" cap="none" dirty="0">
                <a:solidFill>
                  <a:srgbClr val="002060"/>
                </a:solidFill>
                <a:latin typeface="Arial"/>
                <a:ea typeface="Arial"/>
                <a:cs typeface="Arial"/>
                <a:sym typeface="Arial"/>
              </a:rPr>
              <a:t> </a:t>
            </a:r>
            <a:r>
              <a:rPr lang="en-US" sz="2800" b="1" dirty="0">
                <a:solidFill>
                  <a:schemeClr val="dk1"/>
                </a:solidFill>
              </a:rPr>
              <a:t>near-unlimited </a:t>
            </a:r>
            <a:r>
              <a:rPr lang="en-US" sz="2800" b="1" dirty="0" smtClean="0">
                <a:solidFill>
                  <a:schemeClr val="dk1"/>
                </a:solidFill>
              </a:rPr>
              <a:t>snapshots</a:t>
            </a:r>
            <a:endParaRPr sz="2800" b="1" i="0" u="none" strike="noStrike" cap="none" dirty="0">
              <a:solidFill>
                <a:schemeClr val="dk1"/>
              </a:solidFill>
              <a:latin typeface="Arial"/>
              <a:ea typeface="Arial"/>
              <a:cs typeface="Arial"/>
              <a:sym typeface="Arial"/>
            </a:endParaRPr>
          </a:p>
        </p:txBody>
      </p:sp>
      <p:sp>
        <p:nvSpPr>
          <p:cNvPr id="346" name="Shape 346"/>
          <p:cNvSpPr/>
          <p:nvPr/>
        </p:nvSpPr>
        <p:spPr>
          <a:xfrm>
            <a:off x="1763425" y="939772"/>
            <a:ext cx="1141200" cy="1141200"/>
          </a:xfrm>
          <a:prstGeom prst="ellipse">
            <a:avLst/>
          </a:prstGeom>
          <a:solidFill>
            <a:srgbClr val="EF8600"/>
          </a:solidFill>
          <a:ln w="2857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Light"/>
              <a:ea typeface="Helvetica Neue Light"/>
              <a:cs typeface="Helvetica Neue Light"/>
              <a:sym typeface="Helvetica Neue Light"/>
            </a:endParaRPr>
          </a:p>
        </p:txBody>
      </p:sp>
      <p:sp>
        <p:nvSpPr>
          <p:cNvPr id="347" name="Shape 347"/>
          <p:cNvSpPr/>
          <p:nvPr/>
        </p:nvSpPr>
        <p:spPr>
          <a:xfrm>
            <a:off x="2264603" y="1150232"/>
            <a:ext cx="376500" cy="533100"/>
          </a:xfrm>
          <a:custGeom>
            <a:avLst/>
            <a:gdLst/>
            <a:ahLst/>
            <a:cxnLst/>
            <a:rect l="0" t="0" r="0" b="0"/>
            <a:pathLst>
              <a:path w="120000" h="120000" extrusionOk="0">
                <a:moveTo>
                  <a:pt x="82676" y="630"/>
                </a:moveTo>
                <a:lnTo>
                  <a:pt x="119426" y="630"/>
                </a:lnTo>
                <a:lnTo>
                  <a:pt x="119426" y="630"/>
                </a:lnTo>
                <a:lnTo>
                  <a:pt x="82676" y="630"/>
                </a:lnTo>
                <a:close/>
                <a:moveTo>
                  <a:pt x="0" y="630"/>
                </a:moveTo>
                <a:lnTo>
                  <a:pt x="69339" y="630"/>
                </a:lnTo>
                <a:lnTo>
                  <a:pt x="69339" y="36893"/>
                </a:lnTo>
                <a:lnTo>
                  <a:pt x="119426" y="36893"/>
                </a:lnTo>
                <a:lnTo>
                  <a:pt x="119426" y="120000"/>
                </a:lnTo>
                <a:lnTo>
                  <a:pt x="0" y="120000"/>
                </a:lnTo>
                <a:close/>
                <a:moveTo>
                  <a:pt x="75330" y="0"/>
                </a:moveTo>
                <a:lnTo>
                  <a:pt x="120000" y="32918"/>
                </a:lnTo>
                <a:lnTo>
                  <a:pt x="75330" y="32918"/>
                </a:lnTo>
                <a:close/>
              </a:path>
            </a:pathLst>
          </a:custGeom>
          <a:solidFill>
            <a:srgbClr val="FFDD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8" name="Shape 348" descr="C:\Users\coco\Desktop\1217\PPT\相機-01.png"/>
          <p:cNvPicPr preferRelativeResize="0"/>
          <p:nvPr/>
        </p:nvPicPr>
        <p:blipFill rotWithShape="1">
          <a:blip r:embed="rId4" cstate="screen">
            <a:alphaModFix/>
          </a:blip>
          <a:srcRect/>
          <a:stretch/>
        </p:blipFill>
        <p:spPr>
          <a:xfrm>
            <a:off x="1986650" y="1379713"/>
            <a:ext cx="698644" cy="533951"/>
          </a:xfrm>
          <a:prstGeom prst="rect">
            <a:avLst/>
          </a:prstGeom>
          <a:noFill/>
          <a:ln>
            <a:noFill/>
          </a:ln>
        </p:spPr>
      </p:pic>
      <p:sp>
        <p:nvSpPr>
          <p:cNvPr id="349" name="Shape 349"/>
          <p:cNvSpPr txBox="1"/>
          <p:nvPr/>
        </p:nvSpPr>
        <p:spPr>
          <a:xfrm>
            <a:off x="4420416" y="2834926"/>
            <a:ext cx="1036646"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400" b="1" i="0" u="none" strike="noStrike" cap="none">
                <a:solidFill>
                  <a:schemeClr val="dk1"/>
                </a:solidFill>
                <a:latin typeface="Arial"/>
                <a:ea typeface="Arial"/>
                <a:cs typeface="Arial"/>
                <a:sym typeface="Arial"/>
              </a:rPr>
              <a:t>13:00</a:t>
            </a:r>
            <a:endParaRPr sz="1400" b="1" i="0" u="none" strike="noStrike" cap="none">
              <a:solidFill>
                <a:schemeClr val="dk1"/>
              </a:solidFill>
              <a:latin typeface="Arial"/>
              <a:ea typeface="Arial"/>
              <a:cs typeface="Arial"/>
              <a:sym typeface="Arial"/>
            </a:endParaRPr>
          </a:p>
        </p:txBody>
      </p:sp>
      <p:sp>
        <p:nvSpPr>
          <p:cNvPr id="350" name="Shape 350"/>
          <p:cNvSpPr txBox="1"/>
          <p:nvPr/>
        </p:nvSpPr>
        <p:spPr>
          <a:xfrm>
            <a:off x="5535297" y="2834926"/>
            <a:ext cx="1036646"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400" b="1" i="0" u="none" strike="noStrike" cap="none">
                <a:solidFill>
                  <a:schemeClr val="dk1"/>
                </a:solidFill>
                <a:latin typeface="Arial"/>
                <a:ea typeface="Arial"/>
                <a:cs typeface="Arial"/>
                <a:sym typeface="Arial"/>
              </a:rPr>
              <a:t>13:10</a:t>
            </a:r>
            <a:endParaRPr sz="1400" b="1" i="0" u="none" strike="noStrike" cap="none">
              <a:solidFill>
                <a:schemeClr val="dk1"/>
              </a:solidFill>
              <a:latin typeface="Arial"/>
              <a:ea typeface="Arial"/>
              <a:cs typeface="Arial"/>
              <a:sym typeface="Arial"/>
            </a:endParaRPr>
          </a:p>
        </p:txBody>
      </p:sp>
      <p:sp>
        <p:nvSpPr>
          <p:cNvPr id="351" name="Shape 351"/>
          <p:cNvSpPr txBox="1"/>
          <p:nvPr/>
        </p:nvSpPr>
        <p:spPr>
          <a:xfrm>
            <a:off x="6659960" y="2834926"/>
            <a:ext cx="1036646"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400" b="1" i="0" u="none" strike="noStrike" cap="none">
                <a:solidFill>
                  <a:schemeClr val="dk1"/>
                </a:solidFill>
                <a:latin typeface="Arial"/>
                <a:ea typeface="Arial"/>
                <a:cs typeface="Arial"/>
                <a:sym typeface="Arial"/>
              </a:rPr>
              <a:t>13:20</a:t>
            </a:r>
            <a:endParaRPr sz="1400" b="1" i="0" u="none" strike="noStrike" cap="none">
              <a:solidFill>
                <a:schemeClr val="dk1"/>
              </a:solidFill>
              <a:latin typeface="Arial"/>
              <a:ea typeface="Arial"/>
              <a:cs typeface="Arial"/>
              <a:sym typeface="Arial"/>
            </a:endParaRPr>
          </a:p>
        </p:txBody>
      </p:sp>
      <p:sp>
        <p:nvSpPr>
          <p:cNvPr id="352" name="Shape 352"/>
          <p:cNvSpPr/>
          <p:nvPr/>
        </p:nvSpPr>
        <p:spPr>
          <a:xfrm>
            <a:off x="197931" y="2239456"/>
            <a:ext cx="2668628" cy="846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353" name="Shape 353"/>
          <p:cNvSpPr/>
          <p:nvPr/>
        </p:nvSpPr>
        <p:spPr>
          <a:xfrm>
            <a:off x="202194" y="3329184"/>
            <a:ext cx="2668500" cy="846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354" name="Shape 354"/>
          <p:cNvSpPr/>
          <p:nvPr/>
        </p:nvSpPr>
        <p:spPr>
          <a:xfrm>
            <a:off x="250645" y="2444417"/>
            <a:ext cx="357300" cy="357300"/>
          </a:xfrm>
          <a:prstGeom prst="chevron">
            <a:avLst>
              <a:gd name="adj" fmla="val 50000"/>
            </a:avLst>
          </a:prstGeom>
          <a:solidFill>
            <a:srgbClr val="FFFFFF">
              <a:alpha val="403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55" name="Shape 355"/>
          <p:cNvSpPr txBox="1"/>
          <p:nvPr/>
        </p:nvSpPr>
        <p:spPr>
          <a:xfrm>
            <a:off x="599086" y="2259432"/>
            <a:ext cx="2569500" cy="89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FFFFFF"/>
                </a:solidFill>
                <a:latin typeface="Arial"/>
                <a:ea typeface="Arial"/>
                <a:cs typeface="Arial"/>
                <a:sym typeface="Arial"/>
              </a:rPr>
              <a:t>Near real-time    </a:t>
            </a:r>
            <a:endParaRPr dirty="0"/>
          </a:p>
          <a:p>
            <a:pPr marL="0" marR="0" lvl="0" indent="0" algn="l" rtl="0">
              <a:lnSpc>
                <a:spcPct val="100000"/>
              </a:lnSpc>
              <a:spcBef>
                <a:spcPts val="0"/>
              </a:spcBef>
              <a:spcAft>
                <a:spcPts val="0"/>
              </a:spcAft>
              <a:buClr>
                <a:srgbClr val="002060"/>
              </a:buClr>
              <a:buSzPts val="1600"/>
              <a:buFont typeface="Arial"/>
              <a:buNone/>
            </a:pPr>
            <a:r>
              <a:rPr lang="en-US" sz="1600" b="1" i="0" u="none" strike="noStrike" cap="none" dirty="0">
                <a:solidFill>
                  <a:srgbClr val="FFFFFF"/>
                </a:solidFill>
                <a:latin typeface="Arial"/>
                <a:ea typeface="Arial"/>
                <a:cs typeface="Arial"/>
                <a:sym typeface="Arial"/>
              </a:rPr>
              <a:t>- Data Protection</a:t>
            </a:r>
            <a:endParaRPr sz="1600" b="1" i="0" u="none" strike="noStrike" cap="none" dirty="0">
              <a:solidFill>
                <a:srgbClr val="FFFFFF"/>
              </a:solidFill>
              <a:latin typeface="Arial"/>
              <a:ea typeface="Arial"/>
              <a:cs typeface="Arial"/>
              <a:sym typeface="Arial"/>
            </a:endParaRPr>
          </a:p>
        </p:txBody>
      </p:sp>
      <p:sp>
        <p:nvSpPr>
          <p:cNvPr id="356" name="Shape 356"/>
          <p:cNvSpPr/>
          <p:nvPr/>
        </p:nvSpPr>
        <p:spPr>
          <a:xfrm>
            <a:off x="193663" y="3534145"/>
            <a:ext cx="357300" cy="357300"/>
          </a:xfrm>
          <a:prstGeom prst="chevron">
            <a:avLst>
              <a:gd name="adj" fmla="val 50000"/>
            </a:avLst>
          </a:prstGeom>
          <a:solidFill>
            <a:srgbClr val="FFFFFF">
              <a:alpha val="403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57" name="Shape 357"/>
          <p:cNvSpPr txBox="1"/>
          <p:nvPr/>
        </p:nvSpPr>
        <p:spPr>
          <a:xfrm>
            <a:off x="466452" y="3360735"/>
            <a:ext cx="2385000" cy="89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2060"/>
              </a:buClr>
              <a:buSzPts val="2400"/>
              <a:buFont typeface="Arial"/>
              <a:buChar char="•"/>
            </a:pPr>
            <a:r>
              <a:rPr lang="en-US" sz="2400" b="1" i="0" u="none" strike="noStrike" cap="none" dirty="0">
                <a:solidFill>
                  <a:srgbClr val="FFFFFF"/>
                </a:solidFill>
                <a:latin typeface="Arial"/>
                <a:ea typeface="Arial"/>
                <a:cs typeface="Arial"/>
                <a:sym typeface="Arial"/>
              </a:rPr>
              <a:t>Fast recovery</a:t>
            </a:r>
            <a:endParaRPr sz="24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2060"/>
              </a:buClr>
              <a:buSzPts val="1400"/>
              <a:buFont typeface="Arial"/>
              <a:buNone/>
            </a:pPr>
            <a:r>
              <a:rPr lang="en-US" sz="1400" b="1" i="0" u="none" strike="noStrike" cap="none" dirty="0">
                <a:solidFill>
                  <a:srgbClr val="FFFFFF"/>
                </a:solidFill>
                <a:latin typeface="Arial"/>
                <a:ea typeface="Arial"/>
                <a:cs typeface="Arial"/>
                <a:sym typeface="Arial"/>
              </a:rPr>
              <a:t>  </a:t>
            </a:r>
            <a:r>
              <a:rPr lang="en-US" sz="1600" b="1" i="0" u="none" strike="noStrike" cap="none" dirty="0">
                <a:solidFill>
                  <a:srgbClr val="FFFFFF"/>
                </a:solidFill>
                <a:latin typeface="Arial"/>
                <a:ea typeface="Arial"/>
                <a:cs typeface="Arial"/>
                <a:sym typeface="Arial"/>
              </a:rPr>
              <a:t>- Review &amp; Access</a:t>
            </a:r>
            <a:endParaRPr sz="16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2060"/>
              </a:buClr>
              <a:buSzPts val="1800"/>
              <a:buFont typeface="Arial"/>
              <a:buNone/>
            </a:pPr>
            <a:endParaRPr sz="1800" b="1" i="0" u="none" strike="noStrike" cap="none" dirty="0">
              <a:solidFill>
                <a:srgbClr val="FFFFFF"/>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Of course, services non-stop</a:t>
            </a:r>
            <a:r>
              <a:rPr lang="en-US" sz="4000" b="1" i="0" u="none" strike="noStrike" cap="none">
                <a:solidFill>
                  <a:schemeClr val="lt2"/>
                </a:solidFill>
                <a:latin typeface="Arial"/>
                <a:ea typeface="Arial"/>
                <a:cs typeface="Arial"/>
                <a:sym typeface="Arial"/>
              </a:rPr>
              <a:t/>
            </a:r>
            <a:br>
              <a:rPr lang="en-US" sz="4000" b="1" i="0" u="none" strike="noStrike" cap="none">
                <a:solidFill>
                  <a:schemeClr val="lt2"/>
                </a:solidFill>
                <a:latin typeface="Arial"/>
                <a:ea typeface="Arial"/>
                <a:cs typeface="Arial"/>
                <a:sym typeface="Arial"/>
              </a:rPr>
            </a:br>
            <a:endParaRPr sz="4000" b="1" i="0" u="none" strike="noStrike" cap="none">
              <a:solidFill>
                <a:schemeClr val="lt2"/>
              </a:solidFill>
              <a:latin typeface="Arial"/>
              <a:ea typeface="Arial"/>
              <a:cs typeface="Arial"/>
              <a:sym typeface="Arial"/>
            </a:endParaRPr>
          </a:p>
        </p:txBody>
      </p:sp>
      <p:sp>
        <p:nvSpPr>
          <p:cNvPr id="363" name="Shape 363"/>
          <p:cNvSpPr txBox="1"/>
          <p:nvPr/>
        </p:nvSpPr>
        <p:spPr>
          <a:xfrm>
            <a:off x="993453" y="1512082"/>
            <a:ext cx="8001000" cy="314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pic>
        <p:nvPicPr>
          <p:cNvPr id="364" name="Shape 364" descr="C:\Users\coco\Desktop\1217\PPT\文件甲.png"/>
          <p:cNvPicPr preferRelativeResize="0"/>
          <p:nvPr/>
        </p:nvPicPr>
        <p:blipFill rotWithShape="1">
          <a:blip r:embed="rId3" cstate="screen">
            <a:alphaModFix/>
          </a:blip>
          <a:srcRect/>
          <a:stretch/>
        </p:blipFill>
        <p:spPr>
          <a:xfrm>
            <a:off x="7295609" y="3648265"/>
            <a:ext cx="663998" cy="485330"/>
          </a:xfrm>
          <a:prstGeom prst="rect">
            <a:avLst/>
          </a:prstGeom>
          <a:noFill/>
          <a:ln>
            <a:noFill/>
          </a:ln>
        </p:spPr>
      </p:pic>
      <p:grpSp>
        <p:nvGrpSpPr>
          <p:cNvPr id="365" name="Shape 365"/>
          <p:cNvGrpSpPr/>
          <p:nvPr/>
        </p:nvGrpSpPr>
        <p:grpSpPr>
          <a:xfrm>
            <a:off x="4666784" y="1957237"/>
            <a:ext cx="1109799" cy="603234"/>
            <a:chOff x="3643306" y="2285998"/>
            <a:chExt cx="1349792" cy="733683"/>
          </a:xfrm>
        </p:grpSpPr>
        <p:pic>
          <p:nvPicPr>
            <p:cNvPr id="366" name="Shape 366" descr="C:\Users\coco\Desktop\1217\PPT\相機-01.png"/>
            <p:cNvPicPr preferRelativeResize="0"/>
            <p:nvPr/>
          </p:nvPicPr>
          <p:blipFill rotWithShape="1">
            <a:blip r:embed="rId4" cstate="screen">
              <a:alphaModFix/>
            </a:blip>
            <a:srcRect/>
            <a:stretch/>
          </p:blipFill>
          <p:spPr>
            <a:xfrm>
              <a:off x="4143373" y="2285998"/>
              <a:ext cx="849725" cy="649418"/>
            </a:xfrm>
            <a:prstGeom prst="rect">
              <a:avLst/>
            </a:prstGeom>
            <a:noFill/>
            <a:ln>
              <a:noFill/>
            </a:ln>
          </p:spPr>
        </p:pic>
        <p:pic>
          <p:nvPicPr>
            <p:cNvPr id="367" name="Shape 367" descr="C:\Users\coco\Desktop\1217\PPT\文件甲.png"/>
            <p:cNvPicPr preferRelativeResize="0"/>
            <p:nvPr/>
          </p:nvPicPr>
          <p:blipFill rotWithShape="1">
            <a:blip r:embed="rId5" cstate="screen">
              <a:alphaModFix/>
            </a:blip>
            <a:srcRect/>
            <a:stretch/>
          </p:blipFill>
          <p:spPr>
            <a:xfrm>
              <a:off x="3643306" y="2500311"/>
              <a:ext cx="710570" cy="519370"/>
            </a:xfrm>
            <a:prstGeom prst="rect">
              <a:avLst/>
            </a:prstGeom>
            <a:noFill/>
            <a:ln>
              <a:noFill/>
            </a:ln>
          </p:spPr>
        </p:pic>
      </p:grpSp>
      <p:pic>
        <p:nvPicPr>
          <p:cNvPr id="368" name="Shape 368" descr="C:\Users\coco\Desktop\1217\PPT\相機-01.png"/>
          <p:cNvPicPr preferRelativeResize="0"/>
          <p:nvPr/>
        </p:nvPicPr>
        <p:blipFill rotWithShape="1">
          <a:blip r:embed="rId4" cstate="screen">
            <a:alphaModFix/>
          </a:blip>
          <a:srcRect/>
          <a:stretch/>
        </p:blipFill>
        <p:spPr>
          <a:xfrm>
            <a:off x="5720880" y="2385864"/>
            <a:ext cx="698644" cy="533951"/>
          </a:xfrm>
          <a:prstGeom prst="rect">
            <a:avLst/>
          </a:prstGeom>
          <a:noFill/>
          <a:ln>
            <a:noFill/>
          </a:ln>
        </p:spPr>
      </p:pic>
      <p:pic>
        <p:nvPicPr>
          <p:cNvPr id="369" name="Shape 369" descr="C:\Users\coco\Desktop\1217\PPT\文件甲.png"/>
          <p:cNvPicPr preferRelativeResize="0"/>
          <p:nvPr/>
        </p:nvPicPr>
        <p:blipFill rotWithShape="1">
          <a:blip r:embed="rId5" cstate="screen">
            <a:alphaModFix/>
          </a:blip>
          <a:srcRect/>
          <a:stretch/>
        </p:blipFill>
        <p:spPr>
          <a:xfrm>
            <a:off x="5309726" y="2562073"/>
            <a:ext cx="584231" cy="427026"/>
          </a:xfrm>
          <a:prstGeom prst="rect">
            <a:avLst/>
          </a:prstGeom>
          <a:noFill/>
          <a:ln>
            <a:noFill/>
          </a:ln>
        </p:spPr>
      </p:pic>
      <p:grpSp>
        <p:nvGrpSpPr>
          <p:cNvPr id="370" name="Shape 370"/>
          <p:cNvGrpSpPr/>
          <p:nvPr/>
        </p:nvGrpSpPr>
        <p:grpSpPr>
          <a:xfrm>
            <a:off x="5952668" y="2743054"/>
            <a:ext cx="1109798" cy="603235"/>
            <a:chOff x="3643306" y="2285998"/>
            <a:chExt cx="1349791" cy="733684"/>
          </a:xfrm>
        </p:grpSpPr>
        <p:pic>
          <p:nvPicPr>
            <p:cNvPr id="371" name="Shape 371" descr="C:\Users\coco\Desktop\1217\PPT\相機-01.png"/>
            <p:cNvPicPr preferRelativeResize="0"/>
            <p:nvPr/>
          </p:nvPicPr>
          <p:blipFill rotWithShape="1">
            <a:blip r:embed="rId4" cstate="screen">
              <a:alphaModFix/>
            </a:blip>
            <a:srcRect/>
            <a:stretch/>
          </p:blipFill>
          <p:spPr>
            <a:xfrm>
              <a:off x="4143372" y="2285998"/>
              <a:ext cx="849725" cy="649418"/>
            </a:xfrm>
            <a:prstGeom prst="rect">
              <a:avLst/>
            </a:prstGeom>
            <a:noFill/>
            <a:ln>
              <a:noFill/>
            </a:ln>
          </p:spPr>
        </p:pic>
        <p:pic>
          <p:nvPicPr>
            <p:cNvPr id="372" name="Shape 372" descr="C:\Users\coco\Desktop\1217\PPT\文件甲.png"/>
            <p:cNvPicPr preferRelativeResize="0"/>
            <p:nvPr/>
          </p:nvPicPr>
          <p:blipFill rotWithShape="1">
            <a:blip r:embed="rId5" cstate="screen">
              <a:alphaModFix/>
            </a:blip>
            <a:srcRect/>
            <a:stretch/>
          </p:blipFill>
          <p:spPr>
            <a:xfrm>
              <a:off x="3643306" y="2500312"/>
              <a:ext cx="710570" cy="519370"/>
            </a:xfrm>
            <a:prstGeom prst="rect">
              <a:avLst/>
            </a:prstGeom>
            <a:noFill/>
            <a:ln>
              <a:noFill/>
            </a:ln>
          </p:spPr>
        </p:pic>
      </p:grpSp>
      <p:grpSp>
        <p:nvGrpSpPr>
          <p:cNvPr id="373" name="Shape 373"/>
          <p:cNvGrpSpPr/>
          <p:nvPr/>
        </p:nvGrpSpPr>
        <p:grpSpPr>
          <a:xfrm>
            <a:off x="6633782" y="3139982"/>
            <a:ext cx="1109798" cy="603235"/>
            <a:chOff x="3643306" y="2285998"/>
            <a:chExt cx="1349791" cy="733684"/>
          </a:xfrm>
        </p:grpSpPr>
        <p:pic>
          <p:nvPicPr>
            <p:cNvPr id="374" name="Shape 374" descr="C:\Users\coco\Desktop\1217\PPT\相機-01.png"/>
            <p:cNvPicPr preferRelativeResize="0"/>
            <p:nvPr/>
          </p:nvPicPr>
          <p:blipFill rotWithShape="1">
            <a:blip r:embed="rId4" cstate="screen">
              <a:alphaModFix/>
            </a:blip>
            <a:srcRect/>
            <a:stretch/>
          </p:blipFill>
          <p:spPr>
            <a:xfrm>
              <a:off x="4143372" y="2285998"/>
              <a:ext cx="849725" cy="649418"/>
            </a:xfrm>
            <a:prstGeom prst="rect">
              <a:avLst/>
            </a:prstGeom>
            <a:noFill/>
            <a:ln>
              <a:noFill/>
            </a:ln>
          </p:spPr>
        </p:pic>
        <p:pic>
          <p:nvPicPr>
            <p:cNvPr id="375" name="Shape 375" descr="C:\Users\coco\Desktop\1217\PPT\文件甲.png"/>
            <p:cNvPicPr preferRelativeResize="0"/>
            <p:nvPr/>
          </p:nvPicPr>
          <p:blipFill rotWithShape="1">
            <a:blip r:embed="rId5" cstate="screen">
              <a:alphaModFix/>
            </a:blip>
            <a:srcRect/>
            <a:stretch/>
          </p:blipFill>
          <p:spPr>
            <a:xfrm>
              <a:off x="3643306" y="2500312"/>
              <a:ext cx="710570" cy="519370"/>
            </a:xfrm>
            <a:prstGeom prst="rect">
              <a:avLst/>
            </a:prstGeom>
            <a:noFill/>
            <a:ln>
              <a:noFill/>
            </a:ln>
          </p:spPr>
        </p:pic>
      </p:grpSp>
      <p:pic>
        <p:nvPicPr>
          <p:cNvPr id="376" name="Shape 376" descr="C:\Users\coco\Desktop\1217\PPT\驚嘆號-01.png"/>
          <p:cNvPicPr preferRelativeResize="0"/>
          <p:nvPr/>
        </p:nvPicPr>
        <p:blipFill rotWithShape="1">
          <a:blip r:embed="rId6" cstate="screen">
            <a:alphaModFix/>
          </a:blip>
          <a:srcRect/>
          <a:stretch/>
        </p:blipFill>
        <p:spPr>
          <a:xfrm>
            <a:off x="7713620" y="3462779"/>
            <a:ext cx="763381" cy="805314"/>
          </a:xfrm>
          <a:prstGeom prst="rect">
            <a:avLst/>
          </a:prstGeom>
          <a:noFill/>
          <a:ln>
            <a:noFill/>
          </a:ln>
        </p:spPr>
      </p:pic>
      <p:cxnSp>
        <p:nvCxnSpPr>
          <p:cNvPr id="377" name="Shape 377"/>
          <p:cNvCxnSpPr/>
          <p:nvPr/>
        </p:nvCxnSpPr>
        <p:spPr>
          <a:xfrm flipH="1">
            <a:off x="3953772" y="3958991"/>
            <a:ext cx="3322800" cy="8400"/>
          </a:xfrm>
          <a:prstGeom prst="straightConnector1">
            <a:avLst/>
          </a:prstGeom>
          <a:noFill/>
          <a:ln w="38100" cap="flat" cmpd="sng">
            <a:solidFill>
              <a:srgbClr val="000000"/>
            </a:solidFill>
            <a:prstDash val="solid"/>
            <a:round/>
            <a:headEnd type="none" w="sm" len="sm"/>
            <a:tailEnd type="triangle" w="med" len="med"/>
          </a:ln>
        </p:spPr>
      </p:cxnSp>
      <p:cxnSp>
        <p:nvCxnSpPr>
          <p:cNvPr id="378" name="Shape 378"/>
          <p:cNvCxnSpPr/>
          <p:nvPr/>
        </p:nvCxnSpPr>
        <p:spPr>
          <a:xfrm rot="10800000">
            <a:off x="3919117" y="3586943"/>
            <a:ext cx="2500200" cy="0"/>
          </a:xfrm>
          <a:prstGeom prst="straightConnector1">
            <a:avLst/>
          </a:prstGeom>
          <a:noFill/>
          <a:ln w="38100" cap="flat" cmpd="sng">
            <a:solidFill>
              <a:srgbClr val="7F7F7F"/>
            </a:solidFill>
            <a:prstDash val="solid"/>
            <a:round/>
            <a:headEnd type="none" w="sm" len="sm"/>
            <a:tailEnd type="triangle" w="med" len="med"/>
          </a:ln>
        </p:spPr>
      </p:cxnSp>
      <p:cxnSp>
        <p:nvCxnSpPr>
          <p:cNvPr id="379" name="Shape 379"/>
          <p:cNvCxnSpPr/>
          <p:nvPr/>
        </p:nvCxnSpPr>
        <p:spPr>
          <a:xfrm rot="10800000">
            <a:off x="3919037" y="3171674"/>
            <a:ext cx="1785900" cy="1500"/>
          </a:xfrm>
          <a:prstGeom prst="straightConnector1">
            <a:avLst/>
          </a:prstGeom>
          <a:noFill/>
          <a:ln w="38100" cap="flat" cmpd="sng">
            <a:solidFill>
              <a:srgbClr val="7F7F7F"/>
            </a:solidFill>
            <a:prstDash val="solid"/>
            <a:round/>
            <a:headEnd type="none" w="sm" len="sm"/>
            <a:tailEnd type="triangle" w="med" len="med"/>
          </a:ln>
        </p:spPr>
      </p:cxnSp>
      <p:cxnSp>
        <p:nvCxnSpPr>
          <p:cNvPr id="380" name="Shape 380"/>
          <p:cNvCxnSpPr/>
          <p:nvPr/>
        </p:nvCxnSpPr>
        <p:spPr>
          <a:xfrm rot="10800000">
            <a:off x="3918995" y="2781955"/>
            <a:ext cx="1143000" cy="1500"/>
          </a:xfrm>
          <a:prstGeom prst="straightConnector1">
            <a:avLst/>
          </a:prstGeom>
          <a:noFill/>
          <a:ln w="38100" cap="flat" cmpd="sng">
            <a:solidFill>
              <a:srgbClr val="7F7F7F"/>
            </a:solidFill>
            <a:prstDash val="solid"/>
            <a:round/>
            <a:headEnd type="none" w="sm" len="sm"/>
            <a:tailEnd type="triangle" w="med" len="med"/>
          </a:ln>
        </p:spPr>
      </p:cxnSp>
      <p:cxnSp>
        <p:nvCxnSpPr>
          <p:cNvPr id="381" name="Shape 381"/>
          <p:cNvCxnSpPr/>
          <p:nvPr/>
        </p:nvCxnSpPr>
        <p:spPr>
          <a:xfrm rot="10800000">
            <a:off x="3919067" y="2385856"/>
            <a:ext cx="714300" cy="1500"/>
          </a:xfrm>
          <a:prstGeom prst="straightConnector1">
            <a:avLst/>
          </a:prstGeom>
          <a:noFill/>
          <a:ln w="38100" cap="flat" cmpd="sng">
            <a:solidFill>
              <a:srgbClr val="7F7F7F"/>
            </a:solidFill>
            <a:prstDash val="solid"/>
            <a:round/>
            <a:headEnd type="none" w="sm" len="sm"/>
            <a:tailEnd type="triangle" w="med" len="med"/>
          </a:ln>
        </p:spPr>
      </p:cxnSp>
      <p:sp>
        <p:nvSpPr>
          <p:cNvPr id="382" name="Shape 382"/>
          <p:cNvSpPr/>
          <p:nvPr/>
        </p:nvSpPr>
        <p:spPr>
          <a:xfrm>
            <a:off x="4204739" y="2385768"/>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12:50</a:t>
            </a:r>
            <a:endParaRPr sz="1000" b="1" i="0" u="none" strike="noStrike" cap="none">
              <a:solidFill>
                <a:srgbClr val="7F7F7F"/>
              </a:solidFill>
              <a:latin typeface="Arial"/>
              <a:ea typeface="Arial"/>
              <a:cs typeface="Arial"/>
              <a:sym typeface="Arial"/>
            </a:endParaRPr>
          </a:p>
        </p:txBody>
      </p:sp>
      <p:sp>
        <p:nvSpPr>
          <p:cNvPr id="383" name="Shape 383"/>
          <p:cNvSpPr/>
          <p:nvPr/>
        </p:nvSpPr>
        <p:spPr>
          <a:xfrm>
            <a:off x="4823244" y="2781867"/>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13:10</a:t>
            </a:r>
            <a:endParaRPr sz="1000" b="1" i="0" u="none" strike="noStrike" cap="none">
              <a:solidFill>
                <a:srgbClr val="7F7F7F"/>
              </a:solidFill>
              <a:latin typeface="Arial"/>
              <a:ea typeface="Arial"/>
              <a:cs typeface="Arial"/>
              <a:sym typeface="Arial"/>
            </a:endParaRPr>
          </a:p>
        </p:txBody>
      </p:sp>
      <p:sp>
        <p:nvSpPr>
          <p:cNvPr id="384" name="Shape 384"/>
          <p:cNvSpPr/>
          <p:nvPr/>
        </p:nvSpPr>
        <p:spPr>
          <a:xfrm>
            <a:off x="5419185" y="3162867"/>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13:30</a:t>
            </a:r>
            <a:endParaRPr sz="1000" b="1" i="0" u="none" strike="noStrike" cap="none">
              <a:solidFill>
                <a:srgbClr val="7F7F7F"/>
              </a:solidFill>
              <a:latin typeface="Arial"/>
              <a:ea typeface="Arial"/>
              <a:cs typeface="Arial"/>
              <a:sym typeface="Arial"/>
            </a:endParaRPr>
          </a:p>
        </p:txBody>
      </p:sp>
      <p:sp>
        <p:nvSpPr>
          <p:cNvPr id="385" name="Shape 385"/>
          <p:cNvSpPr/>
          <p:nvPr/>
        </p:nvSpPr>
        <p:spPr>
          <a:xfrm>
            <a:off x="6133565" y="3602446"/>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14:00</a:t>
            </a:r>
            <a:endParaRPr sz="1000" b="1" i="0" u="none" strike="noStrike" cap="none">
              <a:solidFill>
                <a:srgbClr val="7F7F7F"/>
              </a:solidFill>
              <a:latin typeface="Arial"/>
              <a:ea typeface="Arial"/>
              <a:cs typeface="Arial"/>
              <a:sym typeface="Arial"/>
            </a:endParaRPr>
          </a:p>
        </p:txBody>
      </p:sp>
      <p:sp>
        <p:nvSpPr>
          <p:cNvPr id="386" name="Shape 386"/>
          <p:cNvSpPr/>
          <p:nvPr/>
        </p:nvSpPr>
        <p:spPr>
          <a:xfrm>
            <a:off x="6789173" y="4001067"/>
            <a:ext cx="524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000"/>
              <a:buFont typeface="Arial"/>
              <a:buNone/>
            </a:pPr>
            <a:r>
              <a:rPr lang="en-US" sz="1000" b="1" i="0" u="none" strike="noStrike" cap="none">
                <a:solidFill>
                  <a:srgbClr val="7F7F7F"/>
                </a:solidFill>
                <a:latin typeface="Arial"/>
                <a:ea typeface="Arial"/>
                <a:cs typeface="Arial"/>
                <a:sym typeface="Arial"/>
              </a:rPr>
              <a:t>14:30</a:t>
            </a:r>
            <a:endParaRPr sz="1000" b="1" i="0" u="none" strike="noStrike" cap="none">
              <a:solidFill>
                <a:srgbClr val="7F7F7F"/>
              </a:solidFill>
              <a:latin typeface="Arial"/>
              <a:ea typeface="Arial"/>
              <a:cs typeface="Arial"/>
              <a:sym typeface="Arial"/>
            </a:endParaRPr>
          </a:p>
        </p:txBody>
      </p:sp>
      <p:pic>
        <p:nvPicPr>
          <p:cNvPr id="387" name="Shape 387" descr="C:\Users\coco\Desktop\1217\PPT\漏斗-01.png"/>
          <p:cNvPicPr preferRelativeResize="0"/>
          <p:nvPr/>
        </p:nvPicPr>
        <p:blipFill rotWithShape="1">
          <a:blip r:embed="rId7" cstate="screen">
            <a:alphaModFix/>
          </a:blip>
          <a:srcRect/>
          <a:stretch/>
        </p:blipFill>
        <p:spPr>
          <a:xfrm>
            <a:off x="4466815" y="3398505"/>
            <a:ext cx="860656" cy="907722"/>
          </a:xfrm>
          <a:prstGeom prst="rect">
            <a:avLst/>
          </a:prstGeom>
          <a:noFill/>
          <a:ln>
            <a:noFill/>
          </a:ln>
        </p:spPr>
      </p:pic>
      <p:sp>
        <p:nvSpPr>
          <p:cNvPr id="388" name="Shape 388"/>
          <p:cNvSpPr/>
          <p:nvPr/>
        </p:nvSpPr>
        <p:spPr>
          <a:xfrm>
            <a:off x="6564983" y="1467632"/>
            <a:ext cx="2196936" cy="1432566"/>
          </a:xfrm>
          <a:prstGeom prst="irregularSeal1">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2400" b="1" i="0" u="none" strike="noStrike" cap="none" dirty="0">
                <a:solidFill>
                  <a:srgbClr val="C00000"/>
                </a:solidFill>
                <a:latin typeface="Arial"/>
                <a:ea typeface="Arial"/>
                <a:cs typeface="Arial"/>
                <a:sym typeface="Arial"/>
              </a:rPr>
              <a:t>Non Stop</a:t>
            </a:r>
            <a:endParaRPr sz="2400" b="1" i="0" u="none" strike="noStrike" cap="none" dirty="0">
              <a:solidFill>
                <a:srgbClr val="C00000"/>
              </a:solidFill>
              <a:latin typeface="Arial"/>
              <a:ea typeface="Arial"/>
              <a:cs typeface="Arial"/>
              <a:sym typeface="Arial"/>
            </a:endParaRPr>
          </a:p>
        </p:txBody>
      </p:sp>
      <p:pic>
        <p:nvPicPr>
          <p:cNvPr id="389" name="Shape 389"/>
          <p:cNvPicPr preferRelativeResize="0"/>
          <p:nvPr/>
        </p:nvPicPr>
        <p:blipFill rotWithShape="1">
          <a:blip r:embed="rId8" cstate="screen">
            <a:alphaModFix/>
          </a:blip>
          <a:srcRect/>
          <a:stretch/>
        </p:blipFill>
        <p:spPr>
          <a:xfrm>
            <a:off x="419396" y="3283450"/>
            <a:ext cx="3499599" cy="896725"/>
          </a:xfrm>
          <a:prstGeom prst="rect">
            <a:avLst/>
          </a:prstGeom>
          <a:noFill/>
          <a:ln>
            <a:noFill/>
          </a:ln>
        </p:spPr>
      </p:pic>
      <p:pic>
        <p:nvPicPr>
          <p:cNvPr id="390" name="Shape 390" descr="C:\Users\coco\Desktop\1217\PPT\7-6-01.png"/>
          <p:cNvPicPr preferRelativeResize="0"/>
          <p:nvPr/>
        </p:nvPicPr>
        <p:blipFill rotWithShape="1">
          <a:blip r:embed="rId9" cstate="screen">
            <a:alphaModFix/>
          </a:blip>
          <a:srcRect/>
          <a:stretch/>
        </p:blipFill>
        <p:spPr>
          <a:xfrm>
            <a:off x="2238661" y="2217187"/>
            <a:ext cx="1108342" cy="1157698"/>
          </a:xfrm>
          <a:prstGeom prst="rect">
            <a:avLst/>
          </a:prstGeom>
          <a:noFill/>
          <a:ln>
            <a:noFill/>
          </a:ln>
        </p:spPr>
      </p:pic>
      <p:sp>
        <p:nvSpPr>
          <p:cNvPr id="391" name="Shape 391"/>
          <p:cNvSpPr/>
          <p:nvPr/>
        </p:nvSpPr>
        <p:spPr>
          <a:xfrm>
            <a:off x="6935435" y="1419498"/>
            <a:ext cx="1396500" cy="1382400"/>
          </a:xfrm>
          <a:prstGeom prst="blockArc">
            <a:avLst>
              <a:gd name="adj1" fmla="val 15596157"/>
              <a:gd name="adj2" fmla="val 12367764"/>
              <a:gd name="adj3" fmla="val 5895"/>
            </a:avLst>
          </a:prstGeom>
          <a:solidFill>
            <a:srgbClr val="0070C0">
              <a:alpha val="988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92" name="Shape 392"/>
          <p:cNvGrpSpPr/>
          <p:nvPr/>
        </p:nvGrpSpPr>
        <p:grpSpPr>
          <a:xfrm>
            <a:off x="6785818" y="905744"/>
            <a:ext cx="747619" cy="889514"/>
            <a:chOff x="3564948" y="3214693"/>
            <a:chExt cx="1442167" cy="1715884"/>
          </a:xfrm>
        </p:grpSpPr>
        <p:sp>
          <p:nvSpPr>
            <p:cNvPr id="393" name="Shape 393"/>
            <p:cNvSpPr/>
            <p:nvPr/>
          </p:nvSpPr>
          <p:spPr>
            <a:xfrm>
              <a:off x="3571868" y="3429006"/>
              <a:ext cx="1285800" cy="1285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4" name="Shape 394"/>
            <p:cNvSpPr/>
            <p:nvPr/>
          </p:nvSpPr>
          <p:spPr>
            <a:xfrm rot="506852">
              <a:off x="4143433" y="3228504"/>
              <a:ext cx="214426" cy="357278"/>
            </a:xfrm>
            <a:prstGeom prst="roundRect">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395" name="Shape 395"/>
            <p:cNvPicPr preferRelativeResize="0"/>
            <p:nvPr/>
          </p:nvPicPr>
          <p:blipFill rotWithShape="1">
            <a:blip r:embed="rId10" cstate="screen">
              <a:alphaModFix/>
            </a:blip>
            <a:srcRect/>
            <a:stretch/>
          </p:blipFill>
          <p:spPr>
            <a:xfrm>
              <a:off x="3564948" y="3601080"/>
              <a:ext cx="1442167" cy="1329497"/>
            </a:xfrm>
            <a:prstGeom prst="rect">
              <a:avLst/>
            </a:prstGeom>
            <a:noFill/>
            <a:ln>
              <a:noFill/>
            </a:ln>
          </p:spPr>
        </p:pic>
      </p:grpSp>
      <p:pic>
        <p:nvPicPr>
          <p:cNvPr id="396" name="Shape 396" descr="打勾.png"/>
          <p:cNvPicPr preferRelativeResize="0"/>
          <p:nvPr/>
        </p:nvPicPr>
        <p:blipFill rotWithShape="1">
          <a:blip r:embed="rId11" cstate="screen">
            <a:alphaModFix/>
          </a:blip>
          <a:srcRect/>
          <a:stretch/>
        </p:blipFill>
        <p:spPr>
          <a:xfrm>
            <a:off x="2495441" y="2020931"/>
            <a:ext cx="890595" cy="879022"/>
          </a:xfrm>
          <a:prstGeom prst="rect">
            <a:avLst/>
          </a:prstGeom>
          <a:noFill/>
          <a:ln>
            <a:noFill/>
          </a:ln>
        </p:spPr>
      </p:pic>
      <p:sp>
        <p:nvSpPr>
          <p:cNvPr id="397" name="Shape 397"/>
          <p:cNvSpPr/>
          <p:nvPr/>
        </p:nvSpPr>
        <p:spPr>
          <a:xfrm>
            <a:off x="1437038" y="1114587"/>
            <a:ext cx="3475800"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8" name="Shape 398"/>
          <p:cNvSpPr/>
          <p:nvPr/>
        </p:nvSpPr>
        <p:spPr>
          <a:xfrm>
            <a:off x="4611471" y="1114587"/>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Shape 399"/>
          <p:cNvSpPr/>
          <p:nvPr/>
        </p:nvSpPr>
        <p:spPr>
          <a:xfrm>
            <a:off x="436938" y="1114587"/>
            <a:ext cx="1071600" cy="500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0" name="Shape 400"/>
          <p:cNvSpPr/>
          <p:nvPr/>
        </p:nvSpPr>
        <p:spPr>
          <a:xfrm>
            <a:off x="4968661" y="1114587"/>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Shape 401"/>
          <p:cNvSpPr txBox="1"/>
          <p:nvPr/>
        </p:nvSpPr>
        <p:spPr>
          <a:xfrm>
            <a:off x="523883" y="1106136"/>
            <a:ext cx="4402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C95DD"/>
              </a:buClr>
              <a:buSzPts val="2000"/>
              <a:buFont typeface="Arial"/>
              <a:buNone/>
            </a:pPr>
            <a:r>
              <a:rPr lang="en-US" sz="2400" b="1" i="0" u="none" strike="noStrike" cap="none" dirty="0">
                <a:solidFill>
                  <a:srgbClr val="FFFFFF"/>
                </a:solidFill>
                <a:latin typeface="Arial"/>
                <a:ea typeface="Arial"/>
                <a:cs typeface="Arial"/>
                <a:sym typeface="Arial"/>
              </a:rPr>
              <a:t>Flexible way to revert / clone</a:t>
            </a:r>
            <a:endParaRPr sz="2400" b="1" i="0" u="none" strike="noStrike" cap="none" dirty="0">
              <a:solidFill>
                <a:srgbClr val="FFFFFF"/>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15" name="群組 14"/>
          <p:cNvGrpSpPr/>
          <p:nvPr/>
        </p:nvGrpSpPr>
        <p:grpSpPr>
          <a:xfrm>
            <a:off x="596958" y="1710626"/>
            <a:ext cx="8072848" cy="1688456"/>
            <a:chOff x="596958" y="1710626"/>
            <a:chExt cx="8072848" cy="1688456"/>
          </a:xfrm>
        </p:grpSpPr>
        <p:pic>
          <p:nvPicPr>
            <p:cNvPr id="16" name="Shape 316"/>
            <p:cNvPicPr preferRelativeResize="0"/>
            <p:nvPr/>
          </p:nvPicPr>
          <p:blipFill>
            <a:blip r:embed="rId3" cstate="screen"/>
            <a:stretch>
              <a:fillRect/>
            </a:stretch>
          </p:blipFill>
          <p:spPr>
            <a:xfrm>
              <a:off x="596958" y="1710626"/>
              <a:ext cx="8072848" cy="1688456"/>
            </a:xfrm>
            <a:prstGeom prst="rect">
              <a:avLst/>
            </a:prstGeom>
            <a:noFill/>
            <a:ln>
              <a:noFill/>
            </a:ln>
          </p:spPr>
        </p:pic>
        <p:sp>
          <p:nvSpPr>
            <p:cNvPr id="17" name="文字方塊 16"/>
            <p:cNvSpPr txBox="1"/>
            <p:nvPr/>
          </p:nvSpPr>
          <p:spPr>
            <a:xfrm>
              <a:off x="1569639" y="2239547"/>
              <a:ext cx="1242019" cy="276999"/>
            </a:xfrm>
            <a:prstGeom prst="rect">
              <a:avLst/>
            </a:prstGeom>
            <a:noFill/>
          </p:spPr>
          <p:txBody>
            <a:bodyPr wrap="square" rtlCol="0">
              <a:spAutoFit/>
            </a:bodyPr>
            <a:lstStyle/>
            <a:p>
              <a:r>
                <a:rPr lang="en-US" altLang="zh-TW" sz="1200" b="1" dirty="0" err="1" smtClean="0">
                  <a:solidFill>
                    <a:srgbClr val="336600"/>
                  </a:solidFill>
                </a:rPr>
                <a:t>Deduplication</a:t>
              </a:r>
              <a:endParaRPr lang="zh-TW" altLang="en-US" sz="1200" b="1" dirty="0">
                <a:solidFill>
                  <a:srgbClr val="336600"/>
                </a:solidFill>
              </a:endParaRPr>
            </a:p>
          </p:txBody>
        </p:sp>
        <p:sp>
          <p:nvSpPr>
            <p:cNvPr id="18" name="文字方塊 17"/>
            <p:cNvSpPr txBox="1"/>
            <p:nvPr/>
          </p:nvSpPr>
          <p:spPr>
            <a:xfrm>
              <a:off x="5002307" y="2239547"/>
              <a:ext cx="1242019" cy="276999"/>
            </a:xfrm>
            <a:prstGeom prst="rect">
              <a:avLst/>
            </a:prstGeom>
            <a:noFill/>
          </p:spPr>
          <p:txBody>
            <a:bodyPr wrap="square" rtlCol="0">
              <a:spAutoFit/>
            </a:bodyPr>
            <a:lstStyle/>
            <a:p>
              <a:r>
                <a:rPr lang="en-US" altLang="zh-TW" sz="1200" b="1" dirty="0" smtClean="0">
                  <a:solidFill>
                    <a:srgbClr val="336600"/>
                  </a:solidFill>
                </a:rPr>
                <a:t>Compression</a:t>
              </a:r>
              <a:endParaRPr lang="zh-TW" altLang="en-US" sz="1200" b="1" dirty="0">
                <a:solidFill>
                  <a:srgbClr val="336600"/>
                </a:solidFill>
              </a:endParaRPr>
            </a:p>
          </p:txBody>
        </p:sp>
      </p:grpSp>
      <p:sp>
        <p:nvSpPr>
          <p:cNvPr id="406" name="Shape 406"/>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Not only safe, but more efficient</a:t>
            </a:r>
            <a:endParaRPr sz="4000" b="1" i="0" u="none" strike="noStrike" cap="none">
              <a:solidFill>
                <a:schemeClr val="lt2"/>
              </a:solidFill>
              <a:latin typeface="Arial"/>
              <a:ea typeface="Arial"/>
              <a:cs typeface="Arial"/>
              <a:sym typeface="Arial"/>
            </a:endParaRPr>
          </a:p>
        </p:txBody>
      </p:sp>
      <p:sp>
        <p:nvSpPr>
          <p:cNvPr id="408" name="Shape 408"/>
          <p:cNvSpPr/>
          <p:nvPr/>
        </p:nvSpPr>
        <p:spPr>
          <a:xfrm>
            <a:off x="1856411" y="3271504"/>
            <a:ext cx="2344200" cy="1143000"/>
          </a:xfrm>
          <a:prstGeom prst="roundRect">
            <a:avLst>
              <a:gd name="adj" fmla="val 3968"/>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9" name="Shape 409"/>
          <p:cNvSpPr/>
          <p:nvPr/>
        </p:nvSpPr>
        <p:spPr>
          <a:xfrm rot="5400000">
            <a:off x="3735041" y="3371041"/>
            <a:ext cx="326400" cy="326400"/>
          </a:xfrm>
          <a:prstGeom prst="halfFrame">
            <a:avLst>
              <a:gd name="adj1" fmla="val 23728"/>
              <a:gd name="adj2" fmla="val 24642"/>
            </a:avLst>
          </a:prstGeom>
          <a:solidFill>
            <a:srgbClr val="FFFFFF">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0" name="Shape 410"/>
          <p:cNvSpPr txBox="1"/>
          <p:nvPr/>
        </p:nvSpPr>
        <p:spPr>
          <a:xfrm>
            <a:off x="1970714" y="3454783"/>
            <a:ext cx="21432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Arial"/>
                <a:ea typeface="Arial"/>
                <a:cs typeface="Arial"/>
                <a:sym typeface="Arial"/>
              </a:rPr>
              <a:t>In-line </a:t>
            </a:r>
            <a:endParaRPr dirty="0"/>
          </a:p>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dirty="0" err="1">
                <a:solidFill>
                  <a:srgbClr val="FFFFFF"/>
                </a:solidFill>
                <a:latin typeface="Arial"/>
                <a:ea typeface="Arial"/>
                <a:cs typeface="Arial"/>
                <a:sym typeface="Arial"/>
              </a:rPr>
              <a:t>Deduplication</a:t>
            </a:r>
            <a:endParaRPr sz="2000" b="1" i="0" u="none" strike="noStrike" cap="none" dirty="0">
              <a:solidFill>
                <a:srgbClr val="FFFFFF"/>
              </a:solidFill>
              <a:latin typeface="Arial"/>
              <a:ea typeface="Arial"/>
              <a:cs typeface="Arial"/>
              <a:sym typeface="Arial"/>
            </a:endParaRPr>
          </a:p>
        </p:txBody>
      </p:sp>
      <p:sp>
        <p:nvSpPr>
          <p:cNvPr id="411" name="Shape 411"/>
          <p:cNvSpPr/>
          <p:nvPr/>
        </p:nvSpPr>
        <p:spPr>
          <a:xfrm rot="-5400000">
            <a:off x="1999288" y="3985998"/>
            <a:ext cx="326400" cy="326400"/>
          </a:xfrm>
          <a:prstGeom prst="halfFrame">
            <a:avLst>
              <a:gd name="adj1" fmla="val 23728"/>
              <a:gd name="adj2" fmla="val 24642"/>
            </a:avLst>
          </a:prstGeom>
          <a:solidFill>
            <a:srgbClr val="FFFFFF">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2" name="Shape 412"/>
          <p:cNvSpPr/>
          <p:nvPr/>
        </p:nvSpPr>
        <p:spPr>
          <a:xfrm>
            <a:off x="4999683" y="3271504"/>
            <a:ext cx="2344200" cy="1143000"/>
          </a:xfrm>
          <a:prstGeom prst="roundRect">
            <a:avLst>
              <a:gd name="adj" fmla="val 3968"/>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3" name="Shape 413"/>
          <p:cNvSpPr/>
          <p:nvPr/>
        </p:nvSpPr>
        <p:spPr>
          <a:xfrm rot="5400000">
            <a:off x="6878313" y="3371041"/>
            <a:ext cx="326400" cy="326400"/>
          </a:xfrm>
          <a:prstGeom prst="halfFrame">
            <a:avLst>
              <a:gd name="adj1" fmla="val 23728"/>
              <a:gd name="adj2" fmla="val 24642"/>
            </a:avLst>
          </a:prstGeom>
          <a:solidFill>
            <a:srgbClr val="FFFFFF">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4" name="Shape 414"/>
          <p:cNvSpPr txBox="1"/>
          <p:nvPr/>
        </p:nvSpPr>
        <p:spPr>
          <a:xfrm>
            <a:off x="5100280" y="3454783"/>
            <a:ext cx="21432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Arial"/>
                <a:ea typeface="Arial"/>
                <a:cs typeface="Arial"/>
                <a:sym typeface="Arial"/>
              </a:rPr>
              <a:t>In-line</a:t>
            </a:r>
            <a:endParaRPr dirty="0"/>
          </a:p>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Arial"/>
                <a:ea typeface="Arial"/>
                <a:cs typeface="Arial"/>
                <a:sym typeface="Arial"/>
              </a:rPr>
              <a:t> Compression</a:t>
            </a:r>
            <a:endParaRPr dirty="0"/>
          </a:p>
        </p:txBody>
      </p:sp>
      <p:sp>
        <p:nvSpPr>
          <p:cNvPr id="415" name="Shape 415"/>
          <p:cNvSpPr/>
          <p:nvPr/>
        </p:nvSpPr>
        <p:spPr>
          <a:xfrm rot="-5400000">
            <a:off x="5142559" y="3985998"/>
            <a:ext cx="326400" cy="326400"/>
          </a:xfrm>
          <a:prstGeom prst="halfFrame">
            <a:avLst>
              <a:gd name="adj1" fmla="val 23728"/>
              <a:gd name="adj2" fmla="val 24642"/>
            </a:avLst>
          </a:prstGeom>
          <a:solidFill>
            <a:srgbClr val="FFFFFF">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6" name="Shape 416"/>
          <p:cNvSpPr/>
          <p:nvPr/>
        </p:nvSpPr>
        <p:spPr>
          <a:xfrm>
            <a:off x="1092428" y="1021976"/>
            <a:ext cx="6962700" cy="578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7" name="Shape 417"/>
          <p:cNvSpPr/>
          <p:nvPr/>
        </p:nvSpPr>
        <p:spPr>
          <a:xfrm rot="10800000">
            <a:off x="4279562" y="1446428"/>
            <a:ext cx="588600" cy="332100"/>
          </a:xfrm>
          <a:prstGeom prst="triangl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8" name="Shape 418"/>
          <p:cNvSpPr/>
          <p:nvPr/>
        </p:nvSpPr>
        <p:spPr>
          <a:xfrm>
            <a:off x="1131893" y="988043"/>
            <a:ext cx="6840300" cy="611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563"/>
              <a:buFont typeface="Arial"/>
              <a:buNone/>
            </a:pPr>
            <a:r>
              <a:rPr lang="en-US" sz="2400" b="1" i="0" u="none" strike="noStrike" cap="none" dirty="0">
                <a:solidFill>
                  <a:srgbClr val="FFFFFF"/>
                </a:solidFill>
                <a:latin typeface="Arial"/>
                <a:ea typeface="Arial"/>
                <a:cs typeface="Arial"/>
                <a:sym typeface="Arial"/>
              </a:rPr>
              <a:t>QES makes the storage space more efficient</a:t>
            </a:r>
            <a:endParaRPr sz="2400" b="1" i="0" u="none" strike="noStrike" cap="none" dirty="0">
              <a:solidFill>
                <a:srgbClr val="FFFFFF"/>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10" name="Shape 425"/>
          <p:cNvPicPr preferRelativeResize="0"/>
          <p:nvPr/>
        </p:nvPicPr>
        <p:blipFill>
          <a:blip r:embed="rId3" cstate="screen"/>
          <a:stretch>
            <a:fillRect/>
          </a:stretch>
        </p:blipFill>
        <p:spPr>
          <a:xfrm>
            <a:off x="714671" y="1869545"/>
            <a:ext cx="7305675" cy="2384150"/>
          </a:xfrm>
          <a:prstGeom prst="rect">
            <a:avLst/>
          </a:prstGeom>
          <a:noFill/>
          <a:ln>
            <a:noFill/>
          </a:ln>
        </p:spPr>
      </p:pic>
      <p:sp>
        <p:nvSpPr>
          <p:cNvPr id="11" name="文字方塊 10"/>
          <p:cNvSpPr txBox="1"/>
          <p:nvPr/>
        </p:nvSpPr>
        <p:spPr>
          <a:xfrm>
            <a:off x="1500873" y="4049491"/>
            <a:ext cx="1864496" cy="400110"/>
          </a:xfrm>
          <a:prstGeom prst="rect">
            <a:avLst/>
          </a:prstGeom>
          <a:noFill/>
        </p:spPr>
        <p:txBody>
          <a:bodyPr wrap="square" rtlCol="0">
            <a:spAutoFit/>
          </a:bodyPr>
          <a:lstStyle/>
          <a:p>
            <a:pPr algn="ctr"/>
            <a:r>
              <a:rPr lang="en-US" altLang="zh-TW" sz="2000" b="1" dirty="0" smtClean="0">
                <a:solidFill>
                  <a:srgbClr val="FF6600"/>
                </a:solidFill>
                <a:latin typeface="+mj-lt"/>
                <a:ea typeface="微軟正黑體" pitchFamily="34" charset="-120"/>
              </a:rPr>
              <a:t>Primary Site</a:t>
            </a:r>
            <a:endParaRPr lang="zh-TW" altLang="en-US" sz="2000" b="1" dirty="0">
              <a:solidFill>
                <a:srgbClr val="FF6600"/>
              </a:solidFill>
              <a:latin typeface="+mj-lt"/>
              <a:ea typeface="微軟正黑體" pitchFamily="34" charset="-120"/>
            </a:endParaRPr>
          </a:p>
        </p:txBody>
      </p:sp>
      <p:sp>
        <p:nvSpPr>
          <p:cNvPr id="12" name="文字方塊 11"/>
          <p:cNvSpPr txBox="1"/>
          <p:nvPr/>
        </p:nvSpPr>
        <p:spPr>
          <a:xfrm>
            <a:off x="5993072" y="4049491"/>
            <a:ext cx="1246909" cy="400110"/>
          </a:xfrm>
          <a:prstGeom prst="rect">
            <a:avLst/>
          </a:prstGeom>
          <a:noFill/>
        </p:spPr>
        <p:txBody>
          <a:bodyPr wrap="square" rtlCol="0">
            <a:spAutoFit/>
          </a:bodyPr>
          <a:lstStyle/>
          <a:p>
            <a:pPr algn="ctr"/>
            <a:r>
              <a:rPr lang="en-US" altLang="zh-TW" sz="2000" b="1" dirty="0" smtClean="0">
                <a:solidFill>
                  <a:srgbClr val="FF6600"/>
                </a:solidFill>
                <a:latin typeface="+mj-lt"/>
                <a:ea typeface="微軟正黑體" pitchFamily="34" charset="-120"/>
              </a:rPr>
              <a:t>DR Site</a:t>
            </a:r>
            <a:endParaRPr lang="zh-TW" altLang="en-US" sz="2000" b="1" dirty="0">
              <a:solidFill>
                <a:srgbClr val="FF6600"/>
              </a:solidFill>
              <a:latin typeface="+mj-lt"/>
              <a:ea typeface="微軟正黑體" pitchFamily="34" charset="-120"/>
            </a:endParaRPr>
          </a:p>
        </p:txBody>
      </p:sp>
      <p:sp>
        <p:nvSpPr>
          <p:cNvPr id="13" name="文字方塊 12"/>
          <p:cNvSpPr txBox="1"/>
          <p:nvPr/>
        </p:nvSpPr>
        <p:spPr>
          <a:xfrm>
            <a:off x="2934150" y="2445979"/>
            <a:ext cx="1447392" cy="307777"/>
          </a:xfrm>
          <a:prstGeom prst="rect">
            <a:avLst/>
          </a:prstGeom>
          <a:noFill/>
        </p:spPr>
        <p:txBody>
          <a:bodyPr wrap="square" rtlCol="0">
            <a:spAutoFit/>
          </a:bodyPr>
          <a:lstStyle/>
          <a:p>
            <a:r>
              <a:rPr lang="en-US" altLang="zh-TW" b="1" dirty="0" err="1" smtClean="0">
                <a:solidFill>
                  <a:schemeClr val="bg2">
                    <a:lumMod val="75000"/>
                  </a:schemeClr>
                </a:solidFill>
              </a:rPr>
              <a:t>iSCSI</a:t>
            </a:r>
            <a:r>
              <a:rPr lang="en-US" altLang="zh-TW" b="1" dirty="0" smtClean="0">
                <a:solidFill>
                  <a:schemeClr val="bg2">
                    <a:lumMod val="75000"/>
                  </a:schemeClr>
                </a:solidFill>
              </a:rPr>
              <a:t> | Samba</a:t>
            </a:r>
            <a:endParaRPr lang="zh-TW" altLang="en-US" b="1" dirty="0">
              <a:solidFill>
                <a:schemeClr val="bg2">
                  <a:lumMod val="75000"/>
                </a:schemeClr>
              </a:solidFill>
            </a:endParaRPr>
          </a:p>
        </p:txBody>
      </p:sp>
      <p:sp>
        <p:nvSpPr>
          <p:cNvPr id="14" name="文字方塊 13"/>
          <p:cNvSpPr txBox="1"/>
          <p:nvPr/>
        </p:nvSpPr>
        <p:spPr>
          <a:xfrm>
            <a:off x="3881721" y="3171438"/>
            <a:ext cx="1237130" cy="523220"/>
          </a:xfrm>
          <a:prstGeom prst="rect">
            <a:avLst/>
          </a:prstGeom>
          <a:noFill/>
        </p:spPr>
        <p:txBody>
          <a:bodyPr wrap="square" rtlCol="0">
            <a:spAutoFit/>
          </a:bodyPr>
          <a:lstStyle/>
          <a:p>
            <a:pPr algn="ctr"/>
            <a:r>
              <a:rPr lang="en-US" altLang="zh-TW" b="1" dirty="0" err="1" smtClean="0">
                <a:solidFill>
                  <a:schemeClr val="bg2">
                    <a:lumMod val="75000"/>
                  </a:schemeClr>
                </a:solidFill>
              </a:rPr>
              <a:t>Snapsync</a:t>
            </a:r>
            <a:endParaRPr lang="en-US" altLang="zh-TW" b="1" dirty="0" smtClean="0">
              <a:solidFill>
                <a:schemeClr val="bg2">
                  <a:lumMod val="75000"/>
                </a:schemeClr>
              </a:solidFill>
            </a:endParaRPr>
          </a:p>
          <a:p>
            <a:pPr algn="ctr"/>
            <a:r>
              <a:rPr lang="en-US" altLang="zh-TW" b="1" dirty="0" smtClean="0">
                <a:solidFill>
                  <a:schemeClr val="bg2">
                    <a:lumMod val="75000"/>
                  </a:schemeClr>
                </a:solidFill>
              </a:rPr>
              <a:t>(Block Level)</a:t>
            </a:r>
            <a:endParaRPr lang="zh-TW" altLang="en-US" b="1" dirty="0">
              <a:solidFill>
                <a:schemeClr val="bg2">
                  <a:lumMod val="75000"/>
                </a:schemeClr>
              </a:solidFill>
            </a:endParaRPr>
          </a:p>
        </p:txBody>
      </p:sp>
      <p:sp>
        <p:nvSpPr>
          <p:cNvPr id="15" name="文字方塊 14"/>
          <p:cNvSpPr txBox="1"/>
          <p:nvPr/>
        </p:nvSpPr>
        <p:spPr>
          <a:xfrm>
            <a:off x="7061175" y="2445979"/>
            <a:ext cx="1447392" cy="307777"/>
          </a:xfrm>
          <a:prstGeom prst="rect">
            <a:avLst/>
          </a:prstGeom>
          <a:noFill/>
        </p:spPr>
        <p:txBody>
          <a:bodyPr wrap="square" rtlCol="0">
            <a:spAutoFit/>
          </a:bodyPr>
          <a:lstStyle/>
          <a:p>
            <a:r>
              <a:rPr lang="en-US" altLang="zh-TW" b="1" dirty="0" err="1" smtClean="0">
                <a:solidFill>
                  <a:schemeClr val="bg2">
                    <a:lumMod val="75000"/>
                  </a:schemeClr>
                </a:solidFill>
              </a:rPr>
              <a:t>iSCSI</a:t>
            </a:r>
            <a:r>
              <a:rPr lang="en-US" altLang="zh-TW" b="1" dirty="0" smtClean="0">
                <a:solidFill>
                  <a:schemeClr val="bg2">
                    <a:lumMod val="75000"/>
                  </a:schemeClr>
                </a:solidFill>
              </a:rPr>
              <a:t> | Samba</a:t>
            </a:r>
            <a:endParaRPr lang="zh-TW" altLang="en-US" b="1" dirty="0">
              <a:solidFill>
                <a:schemeClr val="bg2">
                  <a:lumMod val="75000"/>
                </a:schemeClr>
              </a:solidFill>
            </a:endParaRPr>
          </a:p>
        </p:txBody>
      </p:sp>
      <p:sp>
        <p:nvSpPr>
          <p:cNvPr id="423" name="Shape 423"/>
          <p:cNvSpPr txBox="1">
            <a:spLocks noGrp="1"/>
          </p:cNvSpPr>
          <p:nvPr>
            <p:ph type="title"/>
          </p:nvPr>
        </p:nvSpPr>
        <p:spPr>
          <a:xfrm>
            <a:off x="782374" y="115747"/>
            <a:ext cx="8361627"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SnapSync is easy and fast</a:t>
            </a:r>
            <a:endParaRPr sz="4000" b="1" i="0" u="none" strike="noStrike" cap="none">
              <a:solidFill>
                <a:schemeClr val="lt2"/>
              </a:solidFill>
              <a:latin typeface="Arial"/>
              <a:ea typeface="Arial"/>
              <a:cs typeface="Arial"/>
              <a:sym typeface="Arial"/>
            </a:endParaRPr>
          </a:p>
        </p:txBody>
      </p:sp>
      <p:grpSp>
        <p:nvGrpSpPr>
          <p:cNvPr id="424" name="Shape 424"/>
          <p:cNvGrpSpPr/>
          <p:nvPr/>
        </p:nvGrpSpPr>
        <p:grpSpPr>
          <a:xfrm>
            <a:off x="1905582" y="942355"/>
            <a:ext cx="5400300" cy="649928"/>
            <a:chOff x="1796111" y="1006750"/>
            <a:chExt cx="5400300" cy="649928"/>
          </a:xfrm>
        </p:grpSpPr>
        <p:sp>
          <p:nvSpPr>
            <p:cNvPr id="425" name="Shape 425"/>
            <p:cNvSpPr/>
            <p:nvPr/>
          </p:nvSpPr>
          <p:spPr>
            <a:xfrm>
              <a:off x="1952861" y="1006750"/>
              <a:ext cx="5136600" cy="502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6" name="Shape 426"/>
            <p:cNvSpPr/>
            <p:nvPr/>
          </p:nvSpPr>
          <p:spPr>
            <a:xfrm rot="10800000">
              <a:off x="4260156" y="1362378"/>
              <a:ext cx="522000" cy="294300"/>
            </a:xfrm>
            <a:prstGeom prst="triangl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 name="Shape 427"/>
            <p:cNvSpPr/>
            <p:nvPr/>
          </p:nvSpPr>
          <p:spPr>
            <a:xfrm>
              <a:off x="1796111" y="1078774"/>
              <a:ext cx="5400300" cy="353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2400" b="1" i="0" u="none" strike="noStrike" cap="none">
                  <a:solidFill>
                    <a:srgbClr val="FFFFFF"/>
                  </a:solidFill>
                  <a:latin typeface="Arial"/>
                  <a:ea typeface="Arial"/>
                  <a:cs typeface="Arial"/>
                  <a:sym typeface="Arial"/>
                </a:rPr>
                <a:t>Easy backup through SnapSync</a:t>
              </a:r>
              <a:endParaRPr sz="2400" b="1" i="0" u="none" strike="noStrike" cap="none">
                <a:solidFill>
                  <a:srgbClr val="FFFFFF"/>
                </a:solidFill>
                <a:latin typeface="Arial"/>
                <a:ea typeface="Arial"/>
                <a:cs typeface="Arial"/>
                <a:sym typeface="Arial"/>
              </a:endParaRPr>
            </a:p>
          </p:txBody>
        </p:sp>
      </p:grpSp>
      <p:sp>
        <p:nvSpPr>
          <p:cNvPr id="429" name="Shape 429"/>
          <p:cNvSpPr/>
          <p:nvPr/>
        </p:nvSpPr>
        <p:spPr>
          <a:xfrm>
            <a:off x="1545668" y="1645619"/>
            <a:ext cx="1171800" cy="365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2400" b="1" i="0" u="none" strike="noStrike" cap="none" dirty="0">
                <a:solidFill>
                  <a:srgbClr val="002060"/>
                </a:solidFill>
                <a:latin typeface="+mj-lt"/>
                <a:ea typeface="Arial"/>
                <a:cs typeface="Arial"/>
                <a:sym typeface="Arial"/>
              </a:rPr>
              <a:t>Server</a:t>
            </a:r>
            <a:endParaRPr sz="2400" b="1" i="0" u="none" strike="noStrike" cap="none" dirty="0">
              <a:solidFill>
                <a:srgbClr val="002060"/>
              </a:solidFill>
              <a:latin typeface="+mj-lt"/>
              <a:ea typeface="Arial"/>
              <a:cs typeface="Arial"/>
              <a:sym typeface="Arial"/>
            </a:endParaRPr>
          </a:p>
        </p:txBody>
      </p:sp>
      <p:sp>
        <p:nvSpPr>
          <p:cNvPr id="430" name="Shape 430"/>
          <p:cNvSpPr/>
          <p:nvPr/>
        </p:nvSpPr>
        <p:spPr>
          <a:xfrm>
            <a:off x="5883702" y="1585518"/>
            <a:ext cx="1171800" cy="365700"/>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2400" b="1" i="0" u="none" strike="noStrike" cap="none" dirty="0">
                <a:solidFill>
                  <a:srgbClr val="002060"/>
                </a:solidFill>
                <a:latin typeface="+mj-lt"/>
                <a:ea typeface="Arial"/>
                <a:cs typeface="Arial"/>
                <a:sym typeface="Arial"/>
              </a:rPr>
              <a:t>Server</a:t>
            </a:r>
            <a:endParaRPr sz="2400" b="1" i="0" u="none" strike="noStrike" cap="none" dirty="0">
              <a:solidFill>
                <a:srgbClr val="002060"/>
              </a:solidFill>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435" name="Shape 435"/>
          <p:cNvGrpSpPr/>
          <p:nvPr/>
        </p:nvGrpSpPr>
        <p:grpSpPr>
          <a:xfrm>
            <a:off x="347180" y="2733127"/>
            <a:ext cx="2946994" cy="500100"/>
            <a:chOff x="552552" y="889654"/>
            <a:chExt cx="2512356" cy="500100"/>
          </a:xfrm>
        </p:grpSpPr>
        <p:sp>
          <p:nvSpPr>
            <p:cNvPr id="436" name="Shape 436"/>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7" name="Shape 437"/>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38" name="Shape 438"/>
          <p:cNvGrpSpPr/>
          <p:nvPr/>
        </p:nvGrpSpPr>
        <p:grpSpPr>
          <a:xfrm>
            <a:off x="346271" y="1002120"/>
            <a:ext cx="2741734" cy="500100"/>
            <a:chOff x="552552" y="889654"/>
            <a:chExt cx="2512356" cy="500100"/>
          </a:xfrm>
        </p:grpSpPr>
        <p:sp>
          <p:nvSpPr>
            <p:cNvPr id="439" name="Shape 439"/>
            <p:cNvSpPr/>
            <p:nvPr/>
          </p:nvSpPr>
          <p:spPr>
            <a:xfrm>
              <a:off x="552552" y="889654"/>
              <a:ext cx="2175978"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0" name="Shape 440"/>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41" name="Shape 44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a:solidFill>
                  <a:schemeClr val="lt2"/>
                </a:solidFill>
                <a:latin typeface="Arial"/>
                <a:ea typeface="Arial"/>
                <a:cs typeface="Arial"/>
                <a:sym typeface="Arial"/>
              </a:rPr>
              <a:t>Qcinder</a:t>
            </a:r>
            <a:endParaRPr sz="4000" b="1" i="0" u="none" strike="noStrike" cap="none">
              <a:solidFill>
                <a:schemeClr val="lt2"/>
              </a:solidFill>
              <a:latin typeface="Arial"/>
              <a:ea typeface="Arial"/>
              <a:cs typeface="Arial"/>
              <a:sym typeface="Arial"/>
            </a:endParaRPr>
          </a:p>
        </p:txBody>
      </p:sp>
      <p:sp>
        <p:nvSpPr>
          <p:cNvPr id="442" name="Shape 442"/>
          <p:cNvSpPr txBox="1"/>
          <p:nvPr/>
        </p:nvSpPr>
        <p:spPr>
          <a:xfrm>
            <a:off x="337387" y="3313080"/>
            <a:ext cx="8454600" cy="1552500"/>
          </a:xfrm>
          <a:prstGeom prst="rect">
            <a:avLst/>
          </a:prstGeom>
          <a:noFill/>
          <a:ln>
            <a:noFill/>
          </a:ln>
        </p:spPr>
        <p:txBody>
          <a:bodyPr spcFirstLastPara="1" wrap="square" lIns="91425" tIns="91425" rIns="91425" bIns="91425" anchor="ctr" anchorCtr="0">
            <a:noAutofit/>
          </a:bodyPr>
          <a:lstStyle/>
          <a:p>
            <a:pPr marL="38100" lvl="2" indent="-38100" rtl="0">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Provide </a:t>
            </a:r>
            <a:r>
              <a:rPr lang="en-US" sz="1800" b="1" dirty="0">
                <a:solidFill>
                  <a:srgbClr val="002060"/>
                </a:solidFill>
              </a:rPr>
              <a:t>b</a:t>
            </a:r>
            <a:r>
              <a:rPr lang="en-US" sz="1800" b="1" dirty="0" smtClean="0">
                <a:solidFill>
                  <a:srgbClr val="002060"/>
                </a:solidFill>
              </a:rPr>
              <a:t>lock </a:t>
            </a:r>
            <a:r>
              <a:rPr lang="en-US" sz="1800" b="1" dirty="0">
                <a:solidFill>
                  <a:srgbClr val="002060"/>
                </a:solidFill>
              </a:rPr>
              <a:t>s</a:t>
            </a:r>
            <a:r>
              <a:rPr lang="en-US" sz="1800" b="1" dirty="0" smtClean="0">
                <a:solidFill>
                  <a:srgbClr val="002060"/>
                </a:solidFill>
              </a:rPr>
              <a:t>torage </a:t>
            </a:r>
            <a:r>
              <a:rPr lang="en-US" sz="1800" b="1" dirty="0">
                <a:solidFill>
                  <a:srgbClr val="002060"/>
                </a:solidFill>
              </a:rPr>
              <a:t>service of QNAP storage for </a:t>
            </a:r>
            <a:r>
              <a:rPr lang="en-US" sz="1800" b="1" dirty="0" err="1">
                <a:solidFill>
                  <a:srgbClr val="002060"/>
                </a:solidFill>
              </a:rPr>
              <a:t>OpenStack</a:t>
            </a:r>
            <a:endParaRPr sz="1800" b="1" dirty="0">
              <a:solidFill>
                <a:srgbClr val="002060"/>
              </a:solidFil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Perform snapshot </a:t>
            </a:r>
            <a:r>
              <a:rPr lang="en-US" sz="1800" b="1" dirty="0">
                <a:solidFill>
                  <a:srgbClr val="002060"/>
                </a:solidFill>
              </a:rPr>
              <a:t>protection on the QNAP storage</a:t>
            </a:r>
            <a:endParaRPr sz="1800" b="1" i="0" u="none" strike="noStrike" cap="none" dirty="0">
              <a:solidFill>
                <a:srgbClr val="002060"/>
              </a:solidFill>
              <a:latin typeface="Arial"/>
              <a:ea typeface="Arial"/>
              <a:cs typeface="Arial"/>
              <a:sym typeface="Aria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Support </a:t>
            </a:r>
            <a:r>
              <a:rPr lang="en-US" sz="1800" b="1" dirty="0">
                <a:solidFill>
                  <a:srgbClr val="002060"/>
                </a:solidFill>
              </a:rPr>
              <a:t>e</a:t>
            </a:r>
            <a:r>
              <a:rPr lang="en-US" sz="1800" b="1" dirty="0" smtClean="0">
                <a:solidFill>
                  <a:srgbClr val="002060"/>
                </a:solidFill>
              </a:rPr>
              <a:t>xtra specs </a:t>
            </a:r>
            <a:r>
              <a:rPr lang="en-US" sz="1800" b="1" dirty="0">
                <a:solidFill>
                  <a:srgbClr val="002060"/>
                </a:solidFill>
              </a:rPr>
              <a:t>of QNAP Storage, such like </a:t>
            </a:r>
            <a:r>
              <a:rPr lang="en-US" sz="1800" b="1" dirty="0" smtClean="0">
                <a:solidFill>
                  <a:srgbClr val="002060"/>
                </a:solidFill>
              </a:rPr>
              <a:t>compression</a:t>
            </a:r>
            <a:r>
              <a:rPr lang="en-US" sz="1800" b="1" dirty="0">
                <a:solidFill>
                  <a:srgbClr val="002060"/>
                </a:solidFill>
              </a:rPr>
              <a:t>, </a:t>
            </a:r>
            <a:r>
              <a:rPr lang="zh-TW" altLang="en-US" sz="1800" b="1" dirty="0" smtClean="0">
                <a:solidFill>
                  <a:srgbClr val="002060"/>
                </a:solidFill>
              </a:rPr>
              <a:t>  </a:t>
            </a:r>
            <a:endParaRPr lang="en-US" altLang="zh-TW" sz="1800" b="1" dirty="0" smtClean="0">
              <a:solidFill>
                <a:srgbClr val="002060"/>
              </a:solidFill>
            </a:endParaRPr>
          </a:p>
          <a:p>
            <a:pPr marL="38100" lvl="2" indent="-38100">
              <a:spcBef>
                <a:spcPts val="800"/>
              </a:spcBef>
              <a:buClr>
                <a:srgbClr val="002060"/>
              </a:buClr>
              <a:buSzPts val="1800"/>
            </a:pPr>
            <a:r>
              <a:rPr lang="zh-TW" altLang="en-US" sz="1800" b="1" dirty="0" smtClean="0">
                <a:solidFill>
                  <a:srgbClr val="002060"/>
                </a:solidFill>
              </a:rPr>
              <a:t>  </a:t>
            </a:r>
            <a:r>
              <a:rPr lang="en-US" altLang="zh-TW" sz="1800" b="1" dirty="0" err="1" smtClean="0">
                <a:solidFill>
                  <a:srgbClr val="002060"/>
                </a:solidFill>
              </a:rPr>
              <a:t>d</a:t>
            </a:r>
            <a:r>
              <a:rPr lang="en-US" sz="1800" b="1" dirty="0" err="1" smtClean="0">
                <a:solidFill>
                  <a:srgbClr val="002060"/>
                </a:solidFill>
              </a:rPr>
              <a:t>eduplication</a:t>
            </a:r>
            <a:r>
              <a:rPr lang="en-US" sz="1800" b="1" dirty="0" smtClean="0">
                <a:solidFill>
                  <a:srgbClr val="002060"/>
                </a:solidFill>
              </a:rPr>
              <a:t> </a:t>
            </a:r>
            <a:r>
              <a:rPr lang="en-US" sz="1800" b="1" dirty="0">
                <a:solidFill>
                  <a:srgbClr val="002060"/>
                </a:solidFill>
              </a:rPr>
              <a:t>and </a:t>
            </a:r>
            <a:r>
              <a:rPr lang="en-US" sz="1800" b="1" dirty="0" smtClean="0">
                <a:solidFill>
                  <a:srgbClr val="002060"/>
                </a:solidFill>
              </a:rPr>
              <a:t>thin provisioning..</a:t>
            </a:r>
            <a:r>
              <a:rPr lang="en-US" sz="1800" b="1" dirty="0">
                <a:solidFill>
                  <a:srgbClr val="002060"/>
                </a:solidFill>
              </a:rPr>
              <a:t>etc</a:t>
            </a:r>
            <a:endParaRPr sz="1800" b="1"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strike="noStrike" cap="none" dirty="0">
              <a:solidFill>
                <a:srgbClr val="073763"/>
              </a:solidFill>
              <a:highlight>
                <a:srgbClr val="FFFFFF"/>
              </a:highlight>
              <a:latin typeface="Arial"/>
              <a:ea typeface="Arial"/>
              <a:cs typeface="Arial"/>
              <a:sym typeface="Arial"/>
            </a:endParaRPr>
          </a:p>
        </p:txBody>
      </p:sp>
      <p:sp>
        <p:nvSpPr>
          <p:cNvPr id="443" name="Shape 443"/>
          <p:cNvSpPr txBox="1"/>
          <p:nvPr/>
        </p:nvSpPr>
        <p:spPr>
          <a:xfrm>
            <a:off x="337375" y="1365873"/>
            <a:ext cx="6750900" cy="1367100"/>
          </a:xfrm>
          <a:prstGeom prst="rect">
            <a:avLst/>
          </a:prstGeom>
          <a:noFill/>
          <a:ln>
            <a:noFill/>
          </a:ln>
        </p:spPr>
        <p:txBody>
          <a:bodyPr spcFirstLastPara="1" wrap="square" lIns="91425" tIns="91425" rIns="91425" bIns="91425" anchor="t" anchorCtr="0">
            <a:noAutofit/>
          </a:bodyPr>
          <a:lstStyle/>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Block </a:t>
            </a:r>
            <a:r>
              <a:rPr lang="en-US" sz="1800" b="1" dirty="0">
                <a:solidFill>
                  <a:srgbClr val="002060"/>
                </a:solidFill>
              </a:rPr>
              <a:t>s</a:t>
            </a:r>
            <a:r>
              <a:rPr lang="en-US" sz="1800" b="1" dirty="0" smtClean="0">
                <a:solidFill>
                  <a:srgbClr val="002060"/>
                </a:solidFill>
              </a:rPr>
              <a:t>torage </a:t>
            </a:r>
            <a:r>
              <a:rPr lang="en-US" sz="1800" b="1" dirty="0">
                <a:solidFill>
                  <a:srgbClr val="002060"/>
                </a:solidFill>
              </a:rPr>
              <a:t>service for </a:t>
            </a:r>
            <a:r>
              <a:rPr lang="en-US" sz="1800" b="1" dirty="0" err="1">
                <a:solidFill>
                  <a:srgbClr val="002060"/>
                </a:solidFill>
              </a:rPr>
              <a:t>OpenStack</a:t>
            </a:r>
            <a:endParaRPr sz="1800" b="1" dirty="0">
              <a:solidFill>
                <a:srgbClr val="002060"/>
              </a:solidFil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Virtualizes </a:t>
            </a:r>
            <a:r>
              <a:rPr lang="en-US" sz="1800" b="1" dirty="0">
                <a:solidFill>
                  <a:srgbClr val="002060"/>
                </a:solidFill>
              </a:rPr>
              <a:t>the management of block storage devices </a:t>
            </a:r>
            <a:endParaRPr sz="1800" b="1" dirty="0">
              <a:solidFill>
                <a:srgbClr val="002060"/>
              </a:solidFil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Provides </a:t>
            </a:r>
            <a:r>
              <a:rPr lang="en-US" sz="1800" b="1" dirty="0">
                <a:solidFill>
                  <a:srgbClr val="002060"/>
                </a:solidFill>
              </a:rPr>
              <a:t>end users with a self service API </a:t>
            </a:r>
            <a:endParaRPr sz="1800" b="1" dirty="0">
              <a:solidFill>
                <a:srgbClr val="002060"/>
              </a:solidFill>
            </a:endParaRPr>
          </a:p>
          <a:p>
            <a:pPr marL="914400" marR="0" lvl="0" indent="0" algn="l" rtl="0">
              <a:lnSpc>
                <a:spcPct val="100000"/>
              </a:lnSpc>
              <a:spcBef>
                <a:spcPts val="800"/>
              </a:spcBef>
              <a:spcAft>
                <a:spcPts val="0"/>
              </a:spcAft>
              <a:buNone/>
            </a:pPr>
            <a:endParaRPr sz="1800" b="1" dirty="0">
              <a:solidFill>
                <a:srgbClr val="002060"/>
              </a:solidFill>
            </a:endParaRPr>
          </a:p>
          <a:p>
            <a:pPr marL="914400" marR="0" lvl="0" indent="0" algn="l" rtl="0">
              <a:lnSpc>
                <a:spcPct val="100000"/>
              </a:lnSpc>
              <a:spcBef>
                <a:spcPts val="800"/>
              </a:spcBef>
              <a:spcAft>
                <a:spcPts val="0"/>
              </a:spcAft>
              <a:buClr>
                <a:srgbClr val="000000"/>
              </a:buClr>
              <a:buSzPts val="1800"/>
              <a:buFont typeface="Arial"/>
              <a:buNone/>
            </a:pPr>
            <a:endParaRPr sz="1800" b="1" i="0" u="none" strike="noStrike" cap="none" dirty="0">
              <a:solidFill>
                <a:srgbClr val="002060"/>
              </a:solidFill>
              <a:latin typeface="Arial"/>
              <a:ea typeface="Arial"/>
              <a:cs typeface="Arial"/>
              <a:sym typeface="Arial"/>
            </a:endParaRPr>
          </a:p>
        </p:txBody>
      </p:sp>
      <p:sp>
        <p:nvSpPr>
          <p:cNvPr id="444" name="Shape 444"/>
          <p:cNvSpPr txBox="1"/>
          <p:nvPr/>
        </p:nvSpPr>
        <p:spPr>
          <a:xfrm>
            <a:off x="368050" y="1007300"/>
            <a:ext cx="2125800" cy="48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lt1"/>
                </a:solidFill>
              </a:rPr>
              <a:t>About </a:t>
            </a:r>
            <a:r>
              <a:rPr lang="en-US" sz="2400" b="1" i="0" u="none" strike="noStrike" cap="none" dirty="0">
                <a:solidFill>
                  <a:schemeClr val="lt1"/>
                </a:solidFill>
                <a:latin typeface="Arial"/>
                <a:ea typeface="Arial"/>
                <a:cs typeface="Arial"/>
                <a:sym typeface="Arial"/>
              </a:rPr>
              <a:t>Cinder</a:t>
            </a:r>
            <a:endParaRPr sz="2400" b="1" i="0" u="none" strike="noStrike" cap="none" dirty="0">
              <a:solidFill>
                <a:schemeClr val="lt1"/>
              </a:solidFill>
              <a:latin typeface="Arial"/>
              <a:ea typeface="Arial"/>
              <a:cs typeface="Arial"/>
              <a:sym typeface="Arial"/>
            </a:endParaRPr>
          </a:p>
        </p:txBody>
      </p:sp>
      <p:sp>
        <p:nvSpPr>
          <p:cNvPr id="445" name="Shape 445"/>
          <p:cNvSpPr txBox="1"/>
          <p:nvPr/>
        </p:nvSpPr>
        <p:spPr>
          <a:xfrm>
            <a:off x="348500" y="2733425"/>
            <a:ext cx="2512500" cy="47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lt1"/>
                </a:solidFill>
              </a:rPr>
              <a:t>About </a:t>
            </a:r>
            <a:r>
              <a:rPr lang="en-US" sz="2400" b="1" i="0" u="none" strike="noStrike" cap="none" dirty="0" err="1">
                <a:solidFill>
                  <a:schemeClr val="lt1"/>
                </a:solidFill>
                <a:latin typeface="Arial"/>
                <a:ea typeface="Arial"/>
                <a:cs typeface="Arial"/>
                <a:sym typeface="Arial"/>
              </a:rPr>
              <a:t>Qcinder</a:t>
            </a:r>
            <a:endParaRPr sz="2400" b="1" i="0" u="none" strike="noStrike" cap="none" dirty="0">
              <a:solidFill>
                <a:schemeClr val="lt1"/>
              </a:solidFill>
              <a:latin typeface="Arial"/>
              <a:ea typeface="Arial"/>
              <a:cs typeface="Arial"/>
              <a:sym typeface="Arial"/>
            </a:endParaRPr>
          </a:p>
        </p:txBody>
      </p:sp>
      <p:grpSp>
        <p:nvGrpSpPr>
          <p:cNvPr id="446" name="Shape 446"/>
          <p:cNvGrpSpPr/>
          <p:nvPr/>
        </p:nvGrpSpPr>
        <p:grpSpPr>
          <a:xfrm>
            <a:off x="7035207" y="1075343"/>
            <a:ext cx="1997176" cy="1915369"/>
            <a:chOff x="5144111" y="1122196"/>
            <a:chExt cx="1814130" cy="1739821"/>
          </a:xfrm>
        </p:grpSpPr>
        <p:pic>
          <p:nvPicPr>
            <p:cNvPr id="447" name="Shape 447"/>
            <p:cNvPicPr preferRelativeResize="0"/>
            <p:nvPr/>
          </p:nvPicPr>
          <p:blipFill rotWithShape="1">
            <a:blip r:embed="rId3" cstate="screen">
              <a:alphaModFix/>
            </a:blip>
            <a:srcRect l="-9695"/>
            <a:stretch/>
          </p:blipFill>
          <p:spPr>
            <a:xfrm>
              <a:off x="5461950" y="1122196"/>
              <a:ext cx="1178452" cy="986786"/>
            </a:xfrm>
            <a:prstGeom prst="rect">
              <a:avLst/>
            </a:prstGeom>
            <a:noFill/>
            <a:ln>
              <a:noFill/>
            </a:ln>
          </p:spPr>
        </p:pic>
        <p:pic>
          <p:nvPicPr>
            <p:cNvPr id="448" name="Shape 448"/>
            <p:cNvPicPr preferRelativeResize="0"/>
            <p:nvPr/>
          </p:nvPicPr>
          <p:blipFill rotWithShape="1">
            <a:blip r:embed="rId4" cstate="screen">
              <a:alphaModFix/>
            </a:blip>
            <a:srcRect/>
            <a:stretch/>
          </p:blipFill>
          <p:spPr>
            <a:xfrm>
              <a:off x="5144111" y="1875231"/>
              <a:ext cx="1814130" cy="986786"/>
            </a:xfrm>
            <a:prstGeom prst="rect">
              <a:avLst/>
            </a:prstGeom>
            <a:noFill/>
            <a:ln>
              <a:noFill/>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2554806" y="2371007"/>
            <a:ext cx="6589193" cy="117631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5200"/>
              <a:buFont typeface="Verdana"/>
              <a:buNone/>
            </a:pPr>
            <a:r>
              <a:rPr lang="en-US" sz="4800" b="1" i="0" u="none" strike="noStrike" cap="none" dirty="0">
                <a:solidFill>
                  <a:schemeClr val="lt1"/>
                </a:solidFill>
                <a:latin typeface="Arial"/>
                <a:ea typeface="Arial"/>
                <a:cs typeface="Arial"/>
                <a:sym typeface="Arial"/>
              </a:rPr>
              <a:t>Live Demo - </a:t>
            </a:r>
            <a:r>
              <a:rPr lang="en-US" sz="4800" b="1" i="0" u="none" strike="noStrike" cap="none" dirty="0" err="1">
                <a:solidFill>
                  <a:schemeClr val="lt1"/>
                </a:solidFill>
                <a:latin typeface="Arial"/>
                <a:ea typeface="Arial"/>
                <a:cs typeface="Arial"/>
                <a:sym typeface="Arial"/>
              </a:rPr>
              <a:t>Qcinder</a:t>
            </a:r>
            <a:endParaRPr sz="4800" b="1" i="0" u="none" strike="noStrike" cap="none" dirty="0">
              <a:solidFill>
                <a:schemeClr val="lt1"/>
              </a:solidFill>
              <a:latin typeface="Arial"/>
              <a:ea typeface="Arial"/>
              <a:cs typeface="Arial"/>
              <a:sym typeface="Arial"/>
            </a:endParaRPr>
          </a:p>
        </p:txBody>
      </p:sp>
      <p:sp>
        <p:nvSpPr>
          <p:cNvPr id="454" name="Shape 454"/>
          <p:cNvSpPr txBox="1"/>
          <p:nvPr/>
        </p:nvSpPr>
        <p:spPr>
          <a:xfrm>
            <a:off x="289175" y="781150"/>
            <a:ext cx="8565600" cy="392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9" name="Shape 459"/>
          <p:cNvGrpSpPr/>
          <p:nvPr/>
        </p:nvGrpSpPr>
        <p:grpSpPr>
          <a:xfrm>
            <a:off x="347180" y="2504527"/>
            <a:ext cx="2946994" cy="500100"/>
            <a:chOff x="552552" y="889654"/>
            <a:chExt cx="2512356" cy="500100"/>
          </a:xfrm>
        </p:grpSpPr>
        <p:sp>
          <p:nvSpPr>
            <p:cNvPr id="460" name="Shape 460"/>
            <p:cNvSpPr/>
            <p:nvPr/>
          </p:nvSpPr>
          <p:spPr>
            <a:xfrm>
              <a:off x="552552" y="889654"/>
              <a:ext cx="2175900"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Shape 461"/>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62" name="Shape 462"/>
          <p:cNvGrpSpPr/>
          <p:nvPr/>
        </p:nvGrpSpPr>
        <p:grpSpPr>
          <a:xfrm>
            <a:off x="346271" y="1002120"/>
            <a:ext cx="2741734" cy="500100"/>
            <a:chOff x="552552" y="889654"/>
            <a:chExt cx="2512356" cy="500100"/>
          </a:xfrm>
        </p:grpSpPr>
        <p:sp>
          <p:nvSpPr>
            <p:cNvPr id="463" name="Shape 463"/>
            <p:cNvSpPr/>
            <p:nvPr/>
          </p:nvSpPr>
          <p:spPr>
            <a:xfrm>
              <a:off x="552552" y="889654"/>
              <a:ext cx="2175900"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Shape 464"/>
            <p:cNvSpPr/>
            <p:nvPr/>
          </p:nvSpPr>
          <p:spPr>
            <a:xfrm>
              <a:off x="2636208" y="889654"/>
              <a:ext cx="428700"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65" name="Shape 465"/>
          <p:cNvSpPr txBox="1">
            <a:spLocks noGrp="1"/>
          </p:cNvSpPr>
          <p:nvPr>
            <p:ph type="title"/>
          </p:nvPr>
        </p:nvSpPr>
        <p:spPr>
          <a:xfrm>
            <a:off x="813310" y="115747"/>
            <a:ext cx="8330700" cy="6654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b="1" i="0" u="none" strike="noStrike" cap="none" dirty="0" err="1">
                <a:solidFill>
                  <a:schemeClr val="lt2"/>
                </a:solidFill>
                <a:latin typeface="Arial"/>
                <a:ea typeface="Arial"/>
                <a:cs typeface="Arial"/>
                <a:sym typeface="Arial"/>
              </a:rPr>
              <a:t>Q</a:t>
            </a:r>
            <a:r>
              <a:rPr lang="en-US" dirty="0" err="1"/>
              <a:t>manila</a:t>
            </a:r>
            <a:endParaRPr b="1" i="0" u="none" strike="noStrike" cap="none" dirty="0">
              <a:solidFill>
                <a:schemeClr val="lt2"/>
              </a:solidFill>
              <a:latin typeface="Arial"/>
              <a:ea typeface="Arial"/>
              <a:cs typeface="Arial"/>
              <a:sym typeface="Arial"/>
            </a:endParaRPr>
          </a:p>
        </p:txBody>
      </p:sp>
      <p:sp>
        <p:nvSpPr>
          <p:cNvPr id="466" name="Shape 466"/>
          <p:cNvSpPr txBox="1"/>
          <p:nvPr/>
        </p:nvSpPr>
        <p:spPr>
          <a:xfrm>
            <a:off x="337387" y="3160680"/>
            <a:ext cx="8454600" cy="1552500"/>
          </a:xfrm>
          <a:prstGeom prst="rect">
            <a:avLst/>
          </a:prstGeom>
          <a:noFill/>
          <a:ln>
            <a:noFill/>
          </a:ln>
        </p:spPr>
        <p:txBody>
          <a:bodyPr spcFirstLastPara="1" wrap="square" lIns="91425" tIns="91425" rIns="91425" bIns="91425" anchor="ctr" anchorCtr="0">
            <a:noAutofit/>
          </a:bodyPr>
          <a:lstStyle/>
          <a:p>
            <a:pPr marL="38100" lvl="2" indent="-38100" rtl="0">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Provide </a:t>
            </a:r>
            <a:r>
              <a:rPr lang="en-US" sz="1800" b="1" dirty="0">
                <a:solidFill>
                  <a:srgbClr val="002060"/>
                </a:solidFill>
              </a:rPr>
              <a:t>shared file system service of QNAP storage for </a:t>
            </a:r>
            <a:r>
              <a:rPr lang="en-US" sz="1800" b="1" dirty="0" err="1">
                <a:solidFill>
                  <a:srgbClr val="002060"/>
                </a:solidFill>
              </a:rPr>
              <a:t>OpenStack</a:t>
            </a:r>
            <a:endParaRPr sz="1800" b="1" dirty="0">
              <a:solidFill>
                <a:srgbClr val="002060"/>
              </a:solidFil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Perform </a:t>
            </a:r>
            <a:r>
              <a:rPr lang="en-US" sz="1800" b="1" dirty="0">
                <a:solidFill>
                  <a:srgbClr val="002060"/>
                </a:solidFill>
              </a:rPr>
              <a:t>s</a:t>
            </a:r>
            <a:r>
              <a:rPr lang="en-US" sz="1800" b="1" dirty="0" smtClean="0">
                <a:solidFill>
                  <a:srgbClr val="002060"/>
                </a:solidFill>
              </a:rPr>
              <a:t>napshot </a:t>
            </a:r>
            <a:r>
              <a:rPr lang="en-US" sz="1800" b="1" dirty="0">
                <a:solidFill>
                  <a:srgbClr val="002060"/>
                </a:solidFill>
              </a:rPr>
              <a:t>protection on the QNAP storage</a:t>
            </a:r>
            <a:endParaRPr sz="1800" b="1" i="0" u="none" strike="noStrike" cap="none" dirty="0">
              <a:solidFill>
                <a:srgbClr val="002060"/>
              </a:solidFill>
              <a:latin typeface="Arial"/>
              <a:ea typeface="Arial"/>
              <a:cs typeface="Arial"/>
              <a:sym typeface="Aria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Support </a:t>
            </a:r>
            <a:r>
              <a:rPr lang="en-US" sz="1800" b="1" dirty="0">
                <a:solidFill>
                  <a:srgbClr val="002060"/>
                </a:solidFill>
              </a:rPr>
              <a:t>e</a:t>
            </a:r>
            <a:r>
              <a:rPr lang="en-US" sz="1800" b="1" dirty="0" smtClean="0">
                <a:solidFill>
                  <a:srgbClr val="002060"/>
                </a:solidFill>
              </a:rPr>
              <a:t>xtra </a:t>
            </a:r>
            <a:r>
              <a:rPr lang="en-US" sz="1800" b="1" dirty="0">
                <a:solidFill>
                  <a:srgbClr val="002060"/>
                </a:solidFill>
              </a:rPr>
              <a:t>s</a:t>
            </a:r>
            <a:r>
              <a:rPr lang="en-US" sz="1800" b="1" dirty="0" smtClean="0">
                <a:solidFill>
                  <a:srgbClr val="002060"/>
                </a:solidFill>
              </a:rPr>
              <a:t>pecs </a:t>
            </a:r>
            <a:r>
              <a:rPr lang="en-US" sz="1800" b="1" dirty="0">
                <a:solidFill>
                  <a:srgbClr val="002060"/>
                </a:solidFill>
              </a:rPr>
              <a:t>of QNAP Storage, such like </a:t>
            </a:r>
            <a:r>
              <a:rPr lang="en-US" sz="1800" b="1" dirty="0" smtClean="0">
                <a:solidFill>
                  <a:srgbClr val="002060"/>
                </a:solidFill>
              </a:rPr>
              <a:t>compression</a:t>
            </a:r>
            <a:r>
              <a:rPr lang="en-US" sz="1800" b="1" dirty="0">
                <a:solidFill>
                  <a:srgbClr val="002060"/>
                </a:solidFill>
              </a:rPr>
              <a:t>,   </a:t>
            </a:r>
            <a:r>
              <a:rPr lang="zh-TW" altLang="en-US" sz="1800" b="1" dirty="0" smtClean="0">
                <a:solidFill>
                  <a:srgbClr val="002060"/>
                </a:solidFill>
              </a:rPr>
              <a:t>  </a:t>
            </a:r>
            <a:endParaRPr lang="en-US" altLang="zh-TW" sz="1800" b="1" dirty="0" smtClean="0">
              <a:solidFill>
                <a:srgbClr val="002060"/>
              </a:solidFill>
            </a:endParaRPr>
          </a:p>
          <a:p>
            <a:pPr marL="38100" lvl="2" indent="-38100">
              <a:spcBef>
                <a:spcPts val="800"/>
              </a:spcBef>
              <a:buClr>
                <a:srgbClr val="002060"/>
              </a:buClr>
              <a:buSzPts val="1800"/>
            </a:pPr>
            <a:r>
              <a:rPr lang="zh-TW" altLang="en-US" sz="1800" b="1" dirty="0" smtClean="0">
                <a:solidFill>
                  <a:srgbClr val="002060"/>
                </a:solidFill>
              </a:rPr>
              <a:t>  </a:t>
            </a:r>
            <a:r>
              <a:rPr lang="en-US" altLang="zh-TW" sz="1800" b="1" dirty="0" err="1" smtClean="0">
                <a:solidFill>
                  <a:srgbClr val="002060"/>
                </a:solidFill>
              </a:rPr>
              <a:t>d</a:t>
            </a:r>
            <a:r>
              <a:rPr lang="en-US" sz="1800" b="1" dirty="0" err="1" smtClean="0">
                <a:solidFill>
                  <a:srgbClr val="002060"/>
                </a:solidFill>
              </a:rPr>
              <a:t>eduplication</a:t>
            </a:r>
            <a:r>
              <a:rPr lang="en-US" sz="1800" b="1" dirty="0" smtClean="0">
                <a:solidFill>
                  <a:srgbClr val="002060"/>
                </a:solidFill>
              </a:rPr>
              <a:t> </a:t>
            </a:r>
            <a:r>
              <a:rPr lang="en-US" sz="1800" b="1" dirty="0">
                <a:solidFill>
                  <a:srgbClr val="002060"/>
                </a:solidFill>
              </a:rPr>
              <a:t>and </a:t>
            </a:r>
            <a:r>
              <a:rPr lang="en-US" sz="1800" b="1" dirty="0" smtClean="0">
                <a:solidFill>
                  <a:srgbClr val="002060"/>
                </a:solidFill>
              </a:rPr>
              <a:t>thin </a:t>
            </a:r>
            <a:r>
              <a:rPr lang="en-US" altLang="zh-TW" sz="1800" b="1" dirty="0" smtClean="0">
                <a:solidFill>
                  <a:srgbClr val="002060"/>
                </a:solidFill>
              </a:rPr>
              <a:t>provisioning</a:t>
            </a:r>
            <a:r>
              <a:rPr lang="en-US" sz="1800" b="1" dirty="0" smtClean="0">
                <a:solidFill>
                  <a:srgbClr val="002060"/>
                </a:solidFill>
              </a:rPr>
              <a:t>..etc</a:t>
            </a:r>
          </a:p>
          <a:p>
            <a:pPr marL="0" marR="0" lvl="0" indent="0" algn="l" rtl="0">
              <a:lnSpc>
                <a:spcPct val="100000"/>
              </a:lnSpc>
              <a:spcBef>
                <a:spcPts val="0"/>
              </a:spcBef>
              <a:spcAft>
                <a:spcPts val="0"/>
              </a:spcAft>
              <a:buNone/>
            </a:pPr>
            <a:endParaRPr sz="2400" b="1" i="0" u="none" strike="noStrike" cap="none" dirty="0">
              <a:solidFill>
                <a:srgbClr val="073763"/>
              </a:solidFill>
              <a:highlight>
                <a:srgbClr val="FFFFFF"/>
              </a:highlight>
              <a:latin typeface="Arial"/>
              <a:ea typeface="Arial"/>
              <a:cs typeface="Arial"/>
              <a:sym typeface="Arial"/>
            </a:endParaRPr>
          </a:p>
        </p:txBody>
      </p:sp>
      <p:sp>
        <p:nvSpPr>
          <p:cNvPr id="467" name="Shape 467"/>
          <p:cNvSpPr txBox="1"/>
          <p:nvPr/>
        </p:nvSpPr>
        <p:spPr>
          <a:xfrm>
            <a:off x="337375" y="1365875"/>
            <a:ext cx="6750900" cy="1061400"/>
          </a:xfrm>
          <a:prstGeom prst="rect">
            <a:avLst/>
          </a:prstGeom>
          <a:noFill/>
          <a:ln>
            <a:noFill/>
          </a:ln>
        </p:spPr>
        <p:txBody>
          <a:bodyPr spcFirstLastPara="1" wrap="square" lIns="91425" tIns="91425" rIns="91425" bIns="91425" anchor="t" anchorCtr="0">
            <a:noAutofit/>
          </a:bodyPr>
          <a:lstStyle/>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Shared </a:t>
            </a:r>
            <a:r>
              <a:rPr lang="en-US" sz="1800" b="1" dirty="0">
                <a:solidFill>
                  <a:srgbClr val="002060"/>
                </a:solidFill>
              </a:rPr>
              <a:t>file system service for </a:t>
            </a:r>
            <a:r>
              <a:rPr lang="en-US" sz="1800" b="1" dirty="0" err="1">
                <a:solidFill>
                  <a:srgbClr val="002060"/>
                </a:solidFill>
              </a:rPr>
              <a:t>OpenStack</a:t>
            </a:r>
            <a:endParaRPr sz="1800" b="1" dirty="0">
              <a:solidFill>
                <a:srgbClr val="002060"/>
              </a:solidFill>
            </a:endParaRPr>
          </a:p>
          <a:p>
            <a:pPr marL="38100" marR="0" lvl="2" indent="-38100" algn="l" rtl="0">
              <a:lnSpc>
                <a:spcPct val="100000"/>
              </a:lnSpc>
              <a:spcBef>
                <a:spcPts val="800"/>
              </a:spcBef>
              <a:spcAft>
                <a:spcPts val="0"/>
              </a:spcAft>
              <a:buClr>
                <a:srgbClr val="002060"/>
              </a:buClr>
              <a:buSzPts val="1800"/>
              <a:buFont typeface="Arial"/>
              <a:buChar char="•"/>
            </a:pPr>
            <a:r>
              <a:rPr lang="zh-TW" altLang="en-US" sz="1800" b="1" dirty="0" smtClean="0">
                <a:solidFill>
                  <a:srgbClr val="002060"/>
                </a:solidFill>
              </a:rPr>
              <a:t> </a:t>
            </a:r>
            <a:r>
              <a:rPr lang="en-US" sz="1800" b="1" dirty="0" smtClean="0">
                <a:solidFill>
                  <a:srgbClr val="002060"/>
                </a:solidFill>
              </a:rPr>
              <a:t>Support </a:t>
            </a:r>
            <a:r>
              <a:rPr lang="en-US" sz="1800" b="1" dirty="0">
                <a:solidFill>
                  <a:srgbClr val="002060"/>
                </a:solidFill>
              </a:rPr>
              <a:t>CIFS and NFS </a:t>
            </a:r>
            <a:r>
              <a:rPr lang="en-US" sz="1800" b="1" dirty="0" smtClean="0">
                <a:solidFill>
                  <a:srgbClr val="002060"/>
                </a:solidFill>
              </a:rPr>
              <a:t>protocol</a:t>
            </a:r>
            <a:endParaRPr sz="1800" b="1" dirty="0">
              <a:solidFill>
                <a:srgbClr val="002060"/>
              </a:solidFill>
            </a:endParaRPr>
          </a:p>
        </p:txBody>
      </p:sp>
      <p:sp>
        <p:nvSpPr>
          <p:cNvPr id="468" name="Shape 468"/>
          <p:cNvSpPr txBox="1"/>
          <p:nvPr/>
        </p:nvSpPr>
        <p:spPr>
          <a:xfrm>
            <a:off x="368050" y="1007300"/>
            <a:ext cx="2125800" cy="48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lt1"/>
                </a:solidFill>
              </a:rPr>
              <a:t>About Manila</a:t>
            </a:r>
            <a:endParaRPr sz="2400" b="1" i="0" u="none" strike="noStrike" cap="none">
              <a:solidFill>
                <a:schemeClr val="lt1"/>
              </a:solidFill>
              <a:latin typeface="Arial"/>
              <a:ea typeface="Arial"/>
              <a:cs typeface="Arial"/>
              <a:sym typeface="Arial"/>
            </a:endParaRPr>
          </a:p>
        </p:txBody>
      </p:sp>
      <p:sp>
        <p:nvSpPr>
          <p:cNvPr id="469" name="Shape 469"/>
          <p:cNvSpPr txBox="1"/>
          <p:nvPr/>
        </p:nvSpPr>
        <p:spPr>
          <a:xfrm>
            <a:off x="348500" y="2504825"/>
            <a:ext cx="2512500" cy="47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lt1"/>
                </a:solidFill>
              </a:rPr>
              <a:t>About </a:t>
            </a:r>
            <a:r>
              <a:rPr lang="en-US" sz="2400" b="1" i="0" u="none" strike="noStrike" cap="none">
                <a:solidFill>
                  <a:schemeClr val="lt1"/>
                </a:solidFill>
                <a:latin typeface="Arial"/>
                <a:ea typeface="Arial"/>
                <a:cs typeface="Arial"/>
                <a:sym typeface="Arial"/>
              </a:rPr>
              <a:t>Q</a:t>
            </a:r>
            <a:r>
              <a:rPr lang="en-US" sz="2400" b="1">
                <a:solidFill>
                  <a:schemeClr val="lt1"/>
                </a:solidFill>
              </a:rPr>
              <a:t>manila</a:t>
            </a:r>
            <a:endParaRPr sz="2400" b="1" i="0" u="none" strike="noStrike" cap="none">
              <a:solidFill>
                <a:schemeClr val="lt1"/>
              </a:solidFill>
              <a:latin typeface="Arial"/>
              <a:ea typeface="Arial"/>
              <a:cs typeface="Arial"/>
              <a:sym typeface="Arial"/>
            </a:endParaRPr>
          </a:p>
        </p:txBody>
      </p:sp>
      <p:pic>
        <p:nvPicPr>
          <p:cNvPr id="470" name="Shape 470"/>
          <p:cNvPicPr preferRelativeResize="0"/>
          <p:nvPr/>
        </p:nvPicPr>
        <p:blipFill rotWithShape="1">
          <a:blip r:embed="rId3" cstate="screen">
            <a:alphaModFix/>
          </a:blip>
          <a:srcRect/>
          <a:stretch/>
        </p:blipFill>
        <p:spPr>
          <a:xfrm>
            <a:off x="6871019" y="1071418"/>
            <a:ext cx="1994396" cy="1661997"/>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dirty="0" err="1"/>
              <a:t>OpenStack</a:t>
            </a:r>
            <a:r>
              <a:rPr lang="en-US" sz="3200" dirty="0"/>
              <a:t> supportability </a:t>
            </a:r>
            <a:r>
              <a:rPr lang="en-US" sz="3200" dirty="0" smtClean="0"/>
              <a:t>comparison</a:t>
            </a:r>
            <a:endParaRPr sz="3200" dirty="0"/>
          </a:p>
        </p:txBody>
      </p:sp>
      <p:graphicFrame>
        <p:nvGraphicFramePr>
          <p:cNvPr id="481" name="Shape 481"/>
          <p:cNvGraphicFramePr/>
          <p:nvPr/>
        </p:nvGraphicFramePr>
        <p:xfrm>
          <a:off x="312949" y="883328"/>
          <a:ext cx="8478636" cy="4103450"/>
        </p:xfrm>
        <a:graphic>
          <a:graphicData uri="http://schemas.openxmlformats.org/drawingml/2006/table">
            <a:tbl>
              <a:tblPr firstRow="1" bandRow="1">
                <a:noFill/>
                <a:tableStyleId>{AB44CCED-495B-4585-8CB7-FDCE4697D24B}</a:tableStyleId>
              </a:tblPr>
              <a:tblGrid>
                <a:gridCol w="4705120"/>
                <a:gridCol w="1026615"/>
                <a:gridCol w="1056887"/>
                <a:gridCol w="845007"/>
                <a:gridCol w="845007"/>
              </a:tblGrid>
              <a:tr h="381030">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dirty="0">
                          <a:latin typeface="Arial"/>
                          <a:ea typeface="Arial"/>
                          <a:cs typeface="Arial"/>
                          <a:sym typeface="Arial"/>
                        </a:rPr>
                        <a:t>Supported </a:t>
                      </a:r>
                      <a:r>
                        <a:rPr lang="en-US" sz="1300" u="none" strike="noStrike" cap="none" dirty="0" smtClean="0">
                          <a:latin typeface="Arial"/>
                          <a:ea typeface="Arial"/>
                          <a:cs typeface="Arial"/>
                          <a:sym typeface="Arial"/>
                        </a:rPr>
                        <a:t>Feature </a:t>
                      </a:r>
                      <a:endParaRPr sz="1300" u="none" strike="noStrike" cap="none" dirty="0">
                        <a:latin typeface="Arial"/>
                        <a:ea typeface="Arial"/>
                        <a:cs typeface="Arial"/>
                        <a:sym typeface="Arial"/>
                      </a:endParaRPr>
                    </a:p>
                  </a:txBody>
                  <a:tcPr marL="85685" marR="85685" marT="85685" marB="8568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QNAP</a:t>
                      </a:r>
                      <a:endParaRPr sz="1300" u="none" strike="noStrike" cap="none">
                        <a:latin typeface="Arial"/>
                        <a:ea typeface="Arial"/>
                        <a:cs typeface="Arial"/>
                        <a:sym typeface="Arial"/>
                      </a:endParaRPr>
                    </a:p>
                  </a:txBody>
                  <a:tcPr marL="85685" marR="85685" marT="85685" marB="8568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S</a:t>
                      </a:r>
                      <a:r>
                        <a:rPr lang="en-US" sz="1300"/>
                        <a:t> Brand</a:t>
                      </a:r>
                      <a:endParaRPr sz="1300" u="none" strike="noStrike" cap="none">
                        <a:latin typeface="Arial"/>
                        <a:ea typeface="Arial"/>
                        <a:cs typeface="Arial"/>
                        <a:sym typeface="Arial"/>
                      </a:endParaRPr>
                    </a:p>
                  </a:txBody>
                  <a:tcPr marL="85685" marR="85685" marT="85685" marB="8568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E</a:t>
                      </a:r>
                      <a:r>
                        <a:rPr lang="en-US" sz="1300"/>
                        <a:t> Brand</a:t>
                      </a:r>
                      <a:endParaRPr sz="1300" u="none" strike="noStrike" cap="none">
                        <a:latin typeface="Arial"/>
                        <a:ea typeface="Arial"/>
                        <a:cs typeface="Arial"/>
                        <a:sym typeface="Arial"/>
                      </a:endParaRPr>
                    </a:p>
                  </a:txBody>
                  <a:tcPr marL="85685" marR="85685" marT="85685" marB="8568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N</a:t>
                      </a:r>
                      <a:r>
                        <a:rPr lang="en-US" sz="1300"/>
                        <a:t> Brand</a:t>
                      </a:r>
                      <a:endParaRPr sz="1300" u="none" strike="noStrike" cap="none">
                        <a:latin typeface="Arial"/>
                        <a:ea typeface="Arial"/>
                        <a:cs typeface="Arial"/>
                        <a:sym typeface="Arial"/>
                      </a:endParaRPr>
                    </a:p>
                  </a:txBody>
                  <a:tcPr marL="85685" marR="85685" marT="85685" marB="85685"/>
                </a:tc>
              </a:tr>
              <a:tr h="527605">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solidFill>
                            <a:srgbClr val="002060"/>
                          </a:solidFill>
                        </a:rPr>
                        <a:t>Block storage Volume operations(Create/Delete/Attach/Detach/Extend/)</a:t>
                      </a:r>
                      <a:endParaRPr sz="1100" b="1" u="none" strike="noStrike" cap="none" dirty="0">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rPr>
                        <a:t>Block Storage Snapshots(Create/Delete/List/)</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r>
              <a:tr h="527605">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rPr>
                        <a:t>Create Block Storage Volume from Snapshot/Image/Clone/Volume</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rPr>
                        <a:t>Block Storage Volume Migration</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rPr>
                        <a:t>Create/Delete Shares</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rPr>
                        <a:t>Manage Shares</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chemeClr val="dk1"/>
                        </a:buClr>
                        <a:buSzPts val="1100"/>
                        <a:buFont typeface="Arial"/>
                        <a:buNone/>
                      </a:pPr>
                      <a:r>
                        <a:rPr lang="en-US" sz="1100" b="1" u="none" strike="noStrike" cap="none">
                          <a:solidFill>
                            <a:srgbClr val="002060"/>
                          </a:solidFill>
                        </a:rPr>
                        <a:t>Create/Delete Share Snapshots</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chemeClr val="dk1"/>
                        </a:buClr>
                        <a:buSzPts val="1100"/>
                        <a:buFont typeface="Arial"/>
                        <a:buNone/>
                      </a:pPr>
                      <a:r>
                        <a:rPr lang="en-US" sz="1100" b="1" u="none" strike="noStrike" cap="none">
                          <a:solidFill>
                            <a:srgbClr val="002060"/>
                          </a:solidFill>
                        </a:rPr>
                        <a:t>Manage Share Snapshots</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r h="38103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002060"/>
                          </a:solidFill>
                        </a:rPr>
                        <a:t>Create Share from Snapshots</a:t>
                      </a:r>
                      <a:endParaRPr sz="11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x</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solidFill>
                            <a:srgbClr val="002060"/>
                          </a:solidFill>
                        </a:rPr>
                        <a:t>o</a:t>
                      </a:r>
                      <a:endParaRPr sz="1300" b="1" u="none" strike="noStrike" cap="none">
                        <a:solidFill>
                          <a:srgbClr val="002060"/>
                        </a:solidFill>
                      </a:endParaRPr>
                    </a:p>
                  </a:txBody>
                  <a:tcPr marL="85685" marR="85685" marT="85685" marB="85685" anchor="ct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dirty="0">
                          <a:solidFill>
                            <a:srgbClr val="002060"/>
                          </a:solidFill>
                        </a:rPr>
                        <a:t>o</a:t>
                      </a:r>
                      <a:endParaRPr sz="1300" b="1" u="none" strike="noStrike" cap="none" dirty="0">
                        <a:solidFill>
                          <a:srgbClr val="002060"/>
                        </a:solidFill>
                      </a:endParaRPr>
                    </a:p>
                  </a:txBody>
                  <a:tcPr marL="85685" marR="85685" marT="85685" marB="85685"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ctrTitle"/>
          </p:nvPr>
        </p:nvSpPr>
        <p:spPr>
          <a:xfrm>
            <a:off x="2997724" y="2066120"/>
            <a:ext cx="6146276" cy="1535976"/>
          </a:xfrm>
          <a:prstGeom prst="rect">
            <a:avLst/>
          </a:prstGeom>
          <a:noFill/>
          <a:ln>
            <a:noFill/>
          </a:ln>
        </p:spPr>
        <p:txBody>
          <a:bodyPr spcFirstLastPara="1" wrap="square" lIns="91425" tIns="91425" rIns="91425" bIns="91425" anchor="ctr" anchorCtr="0">
            <a:noAutofit/>
          </a:bodyPr>
          <a:lstStyle/>
          <a:p>
            <a:pPr lvl="0" algn="l">
              <a:spcBef>
                <a:spcPts val="800"/>
              </a:spcBef>
            </a:pPr>
            <a:r>
              <a:rPr lang="en-US" b="1" i="0" u="none" strike="noStrike" cap="none" dirty="0">
                <a:solidFill>
                  <a:schemeClr val="lt1"/>
                </a:solidFill>
                <a:latin typeface="Arial"/>
                <a:ea typeface="Arial"/>
                <a:cs typeface="Arial"/>
                <a:sym typeface="Arial"/>
              </a:rPr>
              <a:t>QNAP </a:t>
            </a:r>
            <a:r>
              <a:rPr lang="en-US" b="1" i="0" u="none" strike="noStrike" cap="none" dirty="0" err="1">
                <a:solidFill>
                  <a:schemeClr val="lt1"/>
                </a:solidFill>
                <a:latin typeface="Arial"/>
                <a:ea typeface="Arial"/>
                <a:cs typeface="Arial"/>
                <a:sym typeface="Arial"/>
              </a:rPr>
              <a:t>OpenStack</a:t>
            </a:r>
            <a:r>
              <a:rPr lang="en-US" b="1" i="0" u="none" strike="noStrike" cap="none" dirty="0">
                <a:solidFill>
                  <a:schemeClr val="lt1"/>
                </a:solidFill>
                <a:latin typeface="Arial"/>
                <a:ea typeface="Arial"/>
                <a:cs typeface="Arial"/>
                <a:sym typeface="Arial"/>
              </a:rPr>
              <a:t> Ready </a:t>
            </a:r>
            <a:r>
              <a:rPr lang="en-US" altLang="zh-TW" dirty="0" smtClean="0"/>
              <a:t>NAS models</a:t>
            </a:r>
            <a:endParaRPr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3200"/>
              <a:buFont typeface="Arial"/>
              <a:buNone/>
            </a:pPr>
            <a:r>
              <a:rPr lang="en-US" dirty="0"/>
              <a:t>Best choice for enterprises</a:t>
            </a:r>
            <a:endParaRPr dirty="0"/>
          </a:p>
        </p:txBody>
      </p:sp>
      <p:grpSp>
        <p:nvGrpSpPr>
          <p:cNvPr id="492" name="Shape 492"/>
          <p:cNvGrpSpPr/>
          <p:nvPr/>
        </p:nvGrpSpPr>
        <p:grpSpPr>
          <a:xfrm>
            <a:off x="1039790" y="1005160"/>
            <a:ext cx="4556729" cy="2067372"/>
            <a:chOff x="3272194" y="1227327"/>
            <a:chExt cx="4587007" cy="1684289"/>
          </a:xfrm>
        </p:grpSpPr>
        <p:pic>
          <p:nvPicPr>
            <p:cNvPr id="493" name="Shape 493" descr="41631081_xxl-filtered.jpeg"/>
            <p:cNvPicPr preferRelativeResize="0"/>
            <p:nvPr/>
          </p:nvPicPr>
          <p:blipFill rotWithShape="1">
            <a:blip r:embed="rId3" cstate="screen">
              <a:alphaModFix/>
            </a:blip>
            <a:srcRect/>
            <a:stretch/>
          </p:blipFill>
          <p:spPr>
            <a:xfrm>
              <a:off x="3272194" y="1227327"/>
              <a:ext cx="2266282" cy="1684287"/>
            </a:xfrm>
            <a:prstGeom prst="rect">
              <a:avLst/>
            </a:prstGeom>
            <a:noFill/>
            <a:ln>
              <a:noFill/>
            </a:ln>
          </p:spPr>
        </p:pic>
        <p:pic>
          <p:nvPicPr>
            <p:cNvPr id="494" name="Shape 494" descr="41631081_xxl-filtered.jpeg"/>
            <p:cNvPicPr preferRelativeResize="0"/>
            <p:nvPr/>
          </p:nvPicPr>
          <p:blipFill rotWithShape="1">
            <a:blip r:embed="rId4" cstate="screen">
              <a:alphaModFix/>
            </a:blip>
            <a:srcRect/>
            <a:stretch/>
          </p:blipFill>
          <p:spPr>
            <a:xfrm>
              <a:off x="5621968" y="1236852"/>
              <a:ext cx="2237233" cy="1674764"/>
            </a:xfrm>
            <a:prstGeom prst="rect">
              <a:avLst/>
            </a:prstGeom>
            <a:noFill/>
            <a:ln>
              <a:noFill/>
            </a:ln>
          </p:spPr>
        </p:pic>
      </p:grpSp>
      <p:pic>
        <p:nvPicPr>
          <p:cNvPr id="495" name="Shape 495" descr="pasted-image.pdf"/>
          <p:cNvPicPr preferRelativeResize="0"/>
          <p:nvPr/>
        </p:nvPicPr>
        <p:blipFill rotWithShape="1">
          <a:blip r:embed="rId5" cstate="screen">
            <a:alphaModFix/>
          </a:blip>
          <a:srcRect/>
          <a:stretch/>
        </p:blipFill>
        <p:spPr>
          <a:xfrm>
            <a:off x="3544697" y="2648869"/>
            <a:ext cx="1366095" cy="337975"/>
          </a:xfrm>
          <a:prstGeom prst="rect">
            <a:avLst/>
          </a:prstGeom>
          <a:noFill/>
          <a:ln>
            <a:noFill/>
          </a:ln>
          <a:effectLst>
            <a:outerShdw blurRad="76200" dist="51384" dir="5400000" algn="ctr" rotWithShape="0">
              <a:srgbClr val="000000">
                <a:alpha val="49020"/>
              </a:srgbClr>
            </a:outerShdw>
          </a:effectLst>
        </p:spPr>
      </p:pic>
      <p:pic>
        <p:nvPicPr>
          <p:cNvPr id="496" name="Shape 496" descr="pasted-image.pdf"/>
          <p:cNvPicPr preferRelativeResize="0"/>
          <p:nvPr/>
        </p:nvPicPr>
        <p:blipFill rotWithShape="1">
          <a:blip r:embed="rId6" cstate="screen">
            <a:alphaModFix/>
          </a:blip>
          <a:srcRect/>
          <a:stretch/>
        </p:blipFill>
        <p:spPr>
          <a:xfrm>
            <a:off x="3544709" y="2371672"/>
            <a:ext cx="1366095" cy="344629"/>
          </a:xfrm>
          <a:prstGeom prst="rect">
            <a:avLst/>
          </a:prstGeom>
          <a:noFill/>
          <a:ln>
            <a:noFill/>
          </a:ln>
        </p:spPr>
      </p:pic>
      <p:sp>
        <p:nvSpPr>
          <p:cNvPr id="497" name="Shape 497"/>
          <p:cNvSpPr/>
          <p:nvPr/>
        </p:nvSpPr>
        <p:spPr>
          <a:xfrm flipV="1">
            <a:off x="1037027" y="3074010"/>
            <a:ext cx="2246473" cy="1380003"/>
          </a:xfrm>
          <a:prstGeom prst="snip1Rect">
            <a:avLst/>
          </a:prstGeom>
          <a:solidFill>
            <a:srgbClr val="D8D8D8"/>
          </a:solid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Arial"/>
              <a:ea typeface="Arial"/>
              <a:cs typeface="Arial"/>
              <a:sym typeface="Arial"/>
            </a:endParaRPr>
          </a:p>
        </p:txBody>
      </p:sp>
      <p:sp>
        <p:nvSpPr>
          <p:cNvPr id="498" name="Shape 498"/>
          <p:cNvSpPr/>
          <p:nvPr/>
        </p:nvSpPr>
        <p:spPr>
          <a:xfrm flipV="1">
            <a:off x="3381808" y="3074010"/>
            <a:ext cx="2222333" cy="1380003"/>
          </a:xfrm>
          <a:prstGeom prst="snip1Rect">
            <a:avLst/>
          </a:prstGeom>
          <a:solidFill>
            <a:srgbClr val="D8D8D8"/>
          </a:solid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Arial"/>
              <a:ea typeface="Arial"/>
              <a:cs typeface="Arial"/>
              <a:sym typeface="Arial"/>
            </a:endParaRPr>
          </a:p>
        </p:txBody>
      </p:sp>
      <p:sp>
        <p:nvSpPr>
          <p:cNvPr id="499" name="Shape 499"/>
          <p:cNvSpPr/>
          <p:nvPr/>
        </p:nvSpPr>
        <p:spPr>
          <a:xfrm>
            <a:off x="1101645" y="2994446"/>
            <a:ext cx="2143060" cy="1526160"/>
          </a:xfrm>
          <a:prstGeom prst="rect">
            <a:avLst/>
          </a:prstGeom>
          <a:noFill/>
          <a:ln>
            <a:noFill/>
          </a:ln>
        </p:spPr>
        <p:txBody>
          <a:bodyPr spcFirstLastPara="1" wrap="square" lIns="14275" tIns="14275" rIns="14275" bIns="14275" anchor="ctr" anchorCtr="0">
            <a:noAutofit/>
          </a:bodyPr>
          <a:lstStyle/>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a:solidFill>
                  <a:srgbClr val="000000"/>
                </a:solidFill>
                <a:latin typeface="Arial"/>
                <a:ea typeface="Arial"/>
                <a:cs typeface="Arial"/>
                <a:sym typeface="Arial"/>
              </a:rPr>
              <a:t>Intel</a:t>
            </a:r>
            <a:r>
              <a:rPr lang="en-US" sz="1200" b="1" i="0" u="none" strike="noStrike" cap="none" baseline="30000" dirty="0">
                <a:solidFill>
                  <a:srgbClr val="000000"/>
                </a:solidFill>
                <a:latin typeface="Arial"/>
                <a:ea typeface="Arial"/>
                <a:cs typeface="Arial"/>
                <a:sym typeface="Arial"/>
              </a:rPr>
              <a:t>®</a:t>
            </a:r>
            <a:r>
              <a:rPr lang="en-US" sz="1200" b="1" i="0" u="none" strike="noStrike" cap="none" dirty="0">
                <a:solidFill>
                  <a:srgbClr val="000000"/>
                </a:solidFill>
                <a:latin typeface="Arial"/>
                <a:ea typeface="Arial"/>
                <a:cs typeface="Arial"/>
                <a:sym typeface="Arial"/>
              </a:rPr>
              <a:t> Xeon</a:t>
            </a:r>
            <a:r>
              <a:rPr lang="en-US" sz="1200" b="1" i="0" u="none" strike="noStrike" cap="none" baseline="30000"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 E5 </a:t>
            </a:r>
            <a:endParaRPr sz="12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a:solidFill>
                  <a:srgbClr val="000000"/>
                </a:solidFill>
                <a:latin typeface="Arial"/>
                <a:ea typeface="Arial"/>
                <a:cs typeface="Arial"/>
                <a:sym typeface="Arial"/>
              </a:rPr>
              <a:t>dual active-active controllers</a:t>
            </a:r>
            <a:endParaRPr dirty="0"/>
          </a:p>
          <a:p>
            <a:pPr marL="171450" indent="-171450">
              <a:spcBef>
                <a:spcPts val="600"/>
              </a:spcBef>
              <a:buSzPts val="1200"/>
              <a:buFont typeface="Arial"/>
              <a:buChar char="•"/>
            </a:pPr>
            <a:r>
              <a:rPr lang="en-US" sz="1200" b="1" dirty="0" smtClean="0"/>
              <a:t>Up to 96 GB </a:t>
            </a:r>
            <a:r>
              <a:rPr lang="en-US" sz="1200" b="1" i="0" u="none" strike="noStrike" cap="none" dirty="0">
                <a:solidFill>
                  <a:srgbClr val="000000"/>
                </a:solidFill>
                <a:latin typeface="Arial"/>
                <a:ea typeface="Arial"/>
                <a:cs typeface="Arial"/>
                <a:sym typeface="Arial"/>
              </a:rPr>
              <a:t>Memory</a:t>
            </a:r>
            <a:endParaRPr sz="1200" b="1" i="0" u="none" strike="noStrike" cap="none" dirty="0">
              <a:solidFill>
                <a:srgbClr val="000000"/>
              </a:solidFill>
              <a:latin typeface="Arial"/>
              <a:ea typeface="Arial"/>
              <a:cs typeface="Arial"/>
              <a:sym typeface="Arial"/>
            </a:endParaRPr>
          </a:p>
        </p:txBody>
      </p:sp>
      <p:sp>
        <p:nvSpPr>
          <p:cNvPr id="500" name="Shape 500"/>
          <p:cNvSpPr/>
          <p:nvPr/>
        </p:nvSpPr>
        <p:spPr>
          <a:xfrm>
            <a:off x="3432815" y="3147344"/>
            <a:ext cx="2171372" cy="1473410"/>
          </a:xfrm>
          <a:prstGeom prst="rect">
            <a:avLst/>
          </a:prstGeom>
          <a:noFill/>
          <a:ln>
            <a:noFill/>
          </a:ln>
        </p:spPr>
        <p:txBody>
          <a:bodyPr spcFirstLastPara="1" wrap="square" lIns="14275" tIns="14275" rIns="14275" bIns="14275" anchor="t" anchorCtr="0">
            <a:noAutofit/>
          </a:bodyPr>
          <a:lstStyle/>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a:solidFill>
                  <a:srgbClr val="000000"/>
                </a:solidFill>
                <a:latin typeface="Arial"/>
                <a:ea typeface="Arial"/>
                <a:cs typeface="Arial"/>
                <a:sym typeface="Arial"/>
              </a:rPr>
              <a:t>Intel</a:t>
            </a:r>
            <a:r>
              <a:rPr lang="en-US" sz="1200" b="1" i="0" u="none" strike="noStrike" cap="none" baseline="30000"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 Xeon</a:t>
            </a:r>
            <a:r>
              <a:rPr lang="en-US" sz="1200" b="1" i="0" u="none" strike="noStrike" cap="none" baseline="30000"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 D processor</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a:solidFill>
                  <a:srgbClr val="000000"/>
                </a:solidFill>
                <a:latin typeface="Arial"/>
                <a:ea typeface="Arial"/>
                <a:cs typeface="Arial"/>
                <a:sym typeface="Arial"/>
              </a:rPr>
              <a:t>Up to </a:t>
            </a:r>
            <a:r>
              <a:rPr lang="en-US" sz="1200" b="1" i="0" u="none" strike="noStrike" cap="none" dirty="0" smtClean="0">
                <a:solidFill>
                  <a:srgbClr val="000000"/>
                </a:solidFill>
                <a:latin typeface="Arial"/>
                <a:ea typeface="Arial"/>
                <a:cs typeface="Arial"/>
                <a:sym typeface="Arial"/>
              </a:rPr>
              <a:t>128GB </a:t>
            </a:r>
            <a:r>
              <a:rPr lang="en-US" sz="1200" b="1" i="0" u="none" strike="noStrike" cap="none" dirty="0">
                <a:solidFill>
                  <a:srgbClr val="000000"/>
                </a:solidFill>
                <a:latin typeface="Arial"/>
                <a:ea typeface="Arial"/>
                <a:cs typeface="Arial"/>
                <a:sym typeface="Arial"/>
              </a:rPr>
              <a:t>DDR4 Memory</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a:solidFill>
                  <a:srgbClr val="000000"/>
                </a:solidFill>
                <a:latin typeface="Arial"/>
                <a:ea typeface="Arial"/>
                <a:cs typeface="Arial"/>
                <a:sym typeface="Arial"/>
              </a:rPr>
              <a:t>Dual QNAP OS ready to </a:t>
            </a:r>
            <a:r>
              <a:rPr lang="en-US" sz="1200" b="1" i="0" u="none" strike="noStrike" cap="none" dirty="0" smtClean="0">
                <a:solidFill>
                  <a:srgbClr val="000000"/>
                </a:solidFill>
                <a:latin typeface="Arial"/>
                <a:ea typeface="Arial"/>
                <a:cs typeface="Arial"/>
                <a:sym typeface="Arial"/>
              </a:rPr>
              <a:t>use</a:t>
            </a:r>
            <a:endParaRPr dirty="0"/>
          </a:p>
        </p:txBody>
      </p:sp>
      <p:pic>
        <p:nvPicPr>
          <p:cNvPr id="501" name="Shape 501" descr="ES1640dc v2_Front.png"/>
          <p:cNvPicPr preferRelativeResize="0"/>
          <p:nvPr/>
        </p:nvPicPr>
        <p:blipFill rotWithShape="1">
          <a:blip r:embed="rId7" cstate="screen">
            <a:alphaModFix/>
          </a:blip>
          <a:srcRect/>
          <a:stretch/>
        </p:blipFill>
        <p:spPr>
          <a:xfrm>
            <a:off x="1300124" y="2296619"/>
            <a:ext cx="1430912" cy="689039"/>
          </a:xfrm>
          <a:prstGeom prst="rect">
            <a:avLst/>
          </a:prstGeom>
          <a:noFill/>
          <a:ln>
            <a:noFill/>
          </a:ln>
          <a:effectLst>
            <a:outerShdw blurRad="355600" dist="12700" dir="10800000" algn="ctr" rotWithShape="0">
              <a:srgbClr val="000000">
                <a:alpha val="74510"/>
              </a:srgbClr>
            </a:outerShdw>
          </a:effectLst>
        </p:spPr>
      </p:pic>
      <p:pic>
        <p:nvPicPr>
          <p:cNvPr id="505" name="Shape 505" descr="xeon_d_rgb_3000.png"/>
          <p:cNvPicPr preferRelativeResize="0"/>
          <p:nvPr/>
        </p:nvPicPr>
        <p:blipFill rotWithShape="1">
          <a:blip r:embed="rId8" cstate="screen">
            <a:alphaModFix/>
          </a:blip>
          <a:srcRect/>
          <a:stretch/>
        </p:blipFill>
        <p:spPr>
          <a:xfrm>
            <a:off x="2741757" y="2677069"/>
            <a:ext cx="423895" cy="295081"/>
          </a:xfrm>
          <a:prstGeom prst="rect">
            <a:avLst/>
          </a:prstGeom>
          <a:noFill/>
          <a:ln>
            <a:noFill/>
          </a:ln>
        </p:spPr>
      </p:pic>
      <p:pic>
        <p:nvPicPr>
          <p:cNvPr id="506" name="Shape 506" descr="xeon_d_rgb_3000.png"/>
          <p:cNvPicPr preferRelativeResize="0"/>
          <p:nvPr/>
        </p:nvPicPr>
        <p:blipFill rotWithShape="1">
          <a:blip r:embed="rId8" cstate="screen">
            <a:alphaModFix/>
          </a:blip>
          <a:srcRect/>
          <a:stretch/>
        </p:blipFill>
        <p:spPr>
          <a:xfrm>
            <a:off x="4957849" y="2653300"/>
            <a:ext cx="423895" cy="295081"/>
          </a:xfrm>
          <a:prstGeom prst="rect">
            <a:avLst/>
          </a:prstGeom>
          <a:noFill/>
          <a:ln>
            <a:noFill/>
          </a:ln>
        </p:spPr>
      </p:pic>
      <p:sp>
        <p:nvSpPr>
          <p:cNvPr id="507" name="Shape 507"/>
          <p:cNvSpPr/>
          <p:nvPr/>
        </p:nvSpPr>
        <p:spPr>
          <a:xfrm>
            <a:off x="1408192" y="1987628"/>
            <a:ext cx="1191781" cy="275072"/>
          </a:xfrm>
          <a:prstGeom prst="roundRect">
            <a:avLst>
              <a:gd name="adj" fmla="val 16667"/>
            </a:avLst>
          </a:prstGeom>
          <a:solidFill>
            <a:srgbClr val="C00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8" name="Shape 508"/>
          <p:cNvSpPr/>
          <p:nvPr/>
        </p:nvSpPr>
        <p:spPr>
          <a:xfrm>
            <a:off x="923017" y="1161866"/>
            <a:ext cx="2351078" cy="698558"/>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600"/>
              </a:spcBef>
              <a:spcAft>
                <a:spcPts val="0"/>
              </a:spcAft>
              <a:buClr>
                <a:srgbClr val="000000"/>
              </a:buClr>
              <a:buSzPts val="239"/>
              <a:buFont typeface="Arial"/>
              <a:buNone/>
            </a:pPr>
            <a:r>
              <a:rPr lang="en-US" sz="2000" b="1" i="0" u="none" strike="noStrike" cap="none" dirty="0">
                <a:solidFill>
                  <a:srgbClr val="002060"/>
                </a:solidFill>
                <a:latin typeface="Arial"/>
                <a:ea typeface="Arial"/>
                <a:cs typeface="Arial"/>
                <a:sym typeface="Arial"/>
              </a:rPr>
              <a:t>ES1640dc v2</a:t>
            </a:r>
            <a:endParaRPr sz="1200"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9"/>
              <a:buFont typeface="Arial"/>
              <a:buNone/>
            </a:pPr>
            <a:r>
              <a:rPr lang="en-US" sz="1200" b="1" i="0" u="none" strike="noStrike" cap="none" dirty="0">
                <a:solidFill>
                  <a:srgbClr val="000000"/>
                </a:solidFill>
                <a:latin typeface="Arial"/>
                <a:ea typeface="Arial"/>
                <a:cs typeface="Arial"/>
                <a:sym typeface="Arial"/>
              </a:rPr>
              <a:t>Enterprise </a:t>
            </a:r>
            <a:endParaRPr dirty="0"/>
          </a:p>
          <a:p>
            <a:pPr marL="0" marR="0" lvl="0" indent="0" algn="ctr" rtl="0">
              <a:lnSpc>
                <a:spcPct val="100000"/>
              </a:lnSpc>
              <a:spcBef>
                <a:spcPts val="0"/>
              </a:spcBef>
              <a:spcAft>
                <a:spcPts val="0"/>
              </a:spcAft>
              <a:buClr>
                <a:srgbClr val="000000"/>
              </a:buClr>
              <a:buSzPts val="239"/>
              <a:buFont typeface="Arial"/>
              <a:buNone/>
            </a:pPr>
            <a:r>
              <a:rPr lang="en-US" sz="1200" b="1" i="0" u="none" strike="noStrike" cap="none" dirty="0">
                <a:solidFill>
                  <a:srgbClr val="000000"/>
                </a:solidFill>
                <a:latin typeface="Arial"/>
                <a:ea typeface="Arial"/>
                <a:cs typeface="Arial"/>
                <a:sym typeface="Arial"/>
              </a:rPr>
              <a:t>High-Availability NAS</a:t>
            </a: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39"/>
              <a:buFont typeface="Arimo"/>
              <a:buNone/>
            </a:pPr>
            <a:endParaRPr sz="1200" b="1" i="0" u="none" strike="noStrike" cap="none" dirty="0">
              <a:solidFill>
                <a:srgbClr val="000000"/>
              </a:solidFill>
              <a:latin typeface="Arial"/>
              <a:ea typeface="Arial"/>
              <a:cs typeface="Arial"/>
              <a:sym typeface="Arial"/>
            </a:endParaRPr>
          </a:p>
        </p:txBody>
      </p:sp>
      <p:sp>
        <p:nvSpPr>
          <p:cNvPr id="509" name="Shape 509"/>
          <p:cNvSpPr/>
          <p:nvPr/>
        </p:nvSpPr>
        <p:spPr>
          <a:xfrm>
            <a:off x="3564866" y="1998892"/>
            <a:ext cx="1755039" cy="275072"/>
          </a:xfrm>
          <a:prstGeom prst="roundRect">
            <a:avLst>
              <a:gd name="adj" fmla="val 16667"/>
            </a:avLst>
          </a:prstGeom>
          <a:solidFill>
            <a:srgbClr val="C00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0" name="Shape 510"/>
          <p:cNvSpPr/>
          <p:nvPr/>
        </p:nvSpPr>
        <p:spPr>
          <a:xfrm>
            <a:off x="3446284" y="1102725"/>
            <a:ext cx="1951136" cy="1133369"/>
          </a:xfrm>
          <a:prstGeom prst="rect">
            <a:avLst/>
          </a:prstGeom>
          <a:noFill/>
          <a:ln>
            <a:noFill/>
          </a:ln>
        </p:spPr>
        <p:txBody>
          <a:bodyPr spcFirstLastPara="1" wrap="square" lIns="14275" tIns="14275" rIns="14275" bIns="14275" anchor="ctr" anchorCtr="0">
            <a:noAutofit/>
          </a:bodyPr>
          <a:lstStyle/>
          <a:p>
            <a:pPr marL="0" marR="0" lvl="0" indent="0" algn="ctr" rtl="0">
              <a:lnSpc>
                <a:spcPct val="100000"/>
              </a:lnSpc>
              <a:spcBef>
                <a:spcPts val="0"/>
              </a:spcBef>
              <a:spcAft>
                <a:spcPts val="0"/>
              </a:spcAft>
              <a:buClr>
                <a:srgbClr val="000000"/>
              </a:buClr>
              <a:buSzPts val="239"/>
              <a:buFont typeface="Arimo"/>
              <a:buNone/>
            </a:pPr>
            <a:r>
              <a:rPr lang="en-US" sz="1800" b="1" i="0" u="none" strike="noStrike" cap="none" dirty="0">
                <a:solidFill>
                  <a:srgbClr val="002060"/>
                </a:solidFill>
                <a:latin typeface="Arial"/>
                <a:ea typeface="Arial"/>
                <a:cs typeface="Arial"/>
                <a:sym typeface="Arial"/>
              </a:rPr>
              <a:t>TES-x85U Series</a:t>
            </a:r>
            <a:endParaRPr sz="18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9"/>
              <a:buFont typeface="Arimo"/>
              <a:buNone/>
            </a:pPr>
            <a:r>
              <a:rPr lang="en-US" sz="1600" b="1" i="0" u="none" strike="noStrike" cap="none" dirty="0">
                <a:solidFill>
                  <a:srgbClr val="002060"/>
                </a:solidFill>
                <a:latin typeface="Arial"/>
                <a:ea typeface="Arial"/>
                <a:cs typeface="Arial"/>
                <a:sym typeface="Arial"/>
              </a:rPr>
              <a:t>TES-1885U</a:t>
            </a:r>
            <a:endParaRPr dirty="0"/>
          </a:p>
          <a:p>
            <a:pPr marL="0" marR="0" lvl="0" indent="0" algn="ctr" rtl="0">
              <a:lnSpc>
                <a:spcPct val="100000"/>
              </a:lnSpc>
              <a:spcBef>
                <a:spcPts val="0"/>
              </a:spcBef>
              <a:spcAft>
                <a:spcPts val="0"/>
              </a:spcAft>
              <a:buClr>
                <a:srgbClr val="000000"/>
              </a:buClr>
              <a:buSzPts val="239"/>
              <a:buFont typeface="Arimo"/>
              <a:buNone/>
            </a:pPr>
            <a:r>
              <a:rPr lang="en-US" sz="1600" b="1" i="0" u="none" strike="noStrike" cap="none" dirty="0">
                <a:solidFill>
                  <a:srgbClr val="002060"/>
                </a:solidFill>
                <a:latin typeface="Arial"/>
                <a:ea typeface="Arial"/>
                <a:cs typeface="Arial"/>
                <a:sym typeface="Arial"/>
              </a:rPr>
              <a:t>TES-3085U</a:t>
            </a:r>
            <a:endParaRPr sz="1600" b="1" i="0" u="none" strike="noStrike" cap="none" dirty="0">
              <a:solidFill>
                <a:srgbClr val="00206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39"/>
              <a:buFont typeface="Arimo"/>
              <a:buNone/>
            </a:pPr>
            <a:r>
              <a:rPr lang="en-US" sz="1400" b="0" i="0" u="none" strike="noStrike" cap="none" dirty="0">
                <a:solidFill>
                  <a:srgbClr val="C00000"/>
                </a:solidFill>
                <a:latin typeface="Arial"/>
                <a:ea typeface="Arial"/>
                <a:cs typeface="Arial"/>
                <a:sym typeface="Arial"/>
              </a:rPr>
              <a:t> </a:t>
            </a:r>
            <a:r>
              <a:rPr lang="en-US" sz="1400" b="1" i="0" u="none" strike="noStrike" cap="none" dirty="0">
                <a:solidFill>
                  <a:srgbClr val="FFFFFF"/>
                </a:solidFill>
                <a:latin typeface="Arial"/>
                <a:ea typeface="Arial"/>
                <a:cs typeface="Arial"/>
                <a:sym typeface="Arial"/>
              </a:rPr>
              <a:t>(QTS / QES Ready)</a:t>
            </a:r>
            <a:endParaRPr sz="1400" b="1" i="0" u="none" strike="noStrike" cap="none" dirty="0">
              <a:solidFill>
                <a:srgbClr val="FFFFFF"/>
              </a:solidFill>
              <a:latin typeface="Arial"/>
              <a:ea typeface="Arial"/>
              <a:cs typeface="Arial"/>
              <a:sym typeface="Arial"/>
            </a:endParaRPr>
          </a:p>
        </p:txBody>
      </p:sp>
      <p:sp>
        <p:nvSpPr>
          <p:cNvPr id="511" name="Shape 511"/>
          <p:cNvSpPr/>
          <p:nvPr/>
        </p:nvSpPr>
        <p:spPr>
          <a:xfrm>
            <a:off x="1370968" y="1967055"/>
            <a:ext cx="1261518" cy="3057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2600"/>
              </a:buClr>
              <a:buSzPts val="239"/>
              <a:buFont typeface="Arial"/>
              <a:buNone/>
            </a:pPr>
            <a:r>
              <a:rPr lang="en-US" sz="1400" b="1" i="0" u="none" strike="noStrike" cap="none" dirty="0">
                <a:solidFill>
                  <a:srgbClr val="FFFFFF"/>
                </a:solidFill>
                <a:latin typeface="Arial"/>
                <a:ea typeface="Arial"/>
                <a:cs typeface="Arial"/>
                <a:sym typeface="Arial"/>
              </a:rPr>
              <a:t>(QES Ready)</a:t>
            </a:r>
            <a:endParaRPr sz="1400" b="1" i="0" u="none" strike="noStrike" cap="none" dirty="0">
              <a:solidFill>
                <a:srgbClr val="FFFFFF"/>
              </a:solidFill>
              <a:latin typeface="Arial"/>
              <a:ea typeface="Arial"/>
              <a:cs typeface="Arial"/>
              <a:sym typeface="Arial"/>
            </a:endParaRPr>
          </a:p>
        </p:txBody>
      </p:sp>
      <p:pic>
        <p:nvPicPr>
          <p:cNvPr id="23" name="Shape 477" descr="41631081_xxl-filtered.jpeg"/>
          <p:cNvPicPr preferRelativeResize="0"/>
          <p:nvPr/>
        </p:nvPicPr>
        <p:blipFill rotWithShape="1">
          <a:blip r:embed="rId9" cstate="screen">
            <a:alphaModFix/>
          </a:blip>
          <a:srcRect/>
          <a:stretch/>
        </p:blipFill>
        <p:spPr>
          <a:xfrm>
            <a:off x="5753456" y="1005160"/>
            <a:ext cx="2214757" cy="2067370"/>
          </a:xfrm>
          <a:prstGeom prst="rect">
            <a:avLst/>
          </a:prstGeom>
          <a:noFill/>
          <a:ln>
            <a:noFill/>
          </a:ln>
        </p:spPr>
      </p:pic>
      <p:sp>
        <p:nvSpPr>
          <p:cNvPr id="24" name="Shape 481"/>
          <p:cNvSpPr/>
          <p:nvPr/>
        </p:nvSpPr>
        <p:spPr>
          <a:xfrm flipV="1">
            <a:off x="5753456" y="3072784"/>
            <a:ext cx="2214757" cy="1373844"/>
          </a:xfrm>
          <a:prstGeom prst="snip1Rect">
            <a:avLst/>
          </a:prstGeom>
          <a:solidFill>
            <a:srgbClr val="D8D8D8"/>
          </a:solidFill>
          <a:ln>
            <a:noFill/>
          </a:ln>
        </p:spPr>
        <p:txBody>
          <a:bodyPr spcFirstLastPara="1" wrap="square" lIns="19033" tIns="19033" rIns="19033" bIns="19033" anchor="ctr" anchorCtr="0">
            <a:noAutofit/>
          </a:bodyPr>
          <a:lstStyle/>
          <a:p>
            <a:pPr algn="ctr">
              <a:buClr>
                <a:srgbClr val="000000"/>
              </a:buClr>
              <a:buSzPts val="900"/>
            </a:pPr>
            <a:endParaRPr sz="1200">
              <a:solidFill>
                <a:srgbClr val="FFFFFF"/>
              </a:solidFill>
              <a:latin typeface="Helvetica Neue Light"/>
              <a:ea typeface="Helvetica Neue Light"/>
              <a:cs typeface="Helvetica Neue Light"/>
              <a:sym typeface="Helvetica Neue Light"/>
            </a:endParaRPr>
          </a:p>
        </p:txBody>
      </p:sp>
      <p:sp>
        <p:nvSpPr>
          <p:cNvPr id="25" name="Shape 483"/>
          <p:cNvSpPr/>
          <p:nvPr/>
        </p:nvSpPr>
        <p:spPr>
          <a:xfrm>
            <a:off x="5844792" y="3306350"/>
            <a:ext cx="2032083" cy="681916"/>
          </a:xfrm>
          <a:prstGeom prst="rect">
            <a:avLst/>
          </a:prstGeom>
          <a:noFill/>
          <a:ln>
            <a:noFill/>
          </a:ln>
        </p:spPr>
        <p:txBody>
          <a:bodyPr spcFirstLastPara="1" wrap="square" lIns="19033" tIns="19033" rIns="19033" bIns="19033" anchor="ctr" anchorCtr="0">
            <a:noAutofit/>
          </a:bodyPr>
          <a:lstStyle/>
          <a:p>
            <a:pPr>
              <a:spcBef>
                <a:spcPts val="800"/>
              </a:spcBef>
              <a:buSzPts val="1050"/>
              <a:buFont typeface="Gill Sans"/>
              <a:buChar char="•"/>
            </a:pPr>
            <a:r>
              <a:rPr lang="zh-TW" altLang="en-US" sz="1200" b="1" dirty="0" smtClean="0"/>
              <a:t> </a:t>
            </a:r>
            <a:r>
              <a:rPr lang="en-US" altLang="zh-TW" sz="1200" b="1" dirty="0" smtClean="0"/>
              <a:t>Dual</a:t>
            </a:r>
            <a:r>
              <a:rPr lang="zh-TW" altLang="en-US" sz="1200" b="1" dirty="0" smtClean="0"/>
              <a:t> </a:t>
            </a:r>
            <a:r>
              <a:rPr lang="en-US" altLang="zh-TW" sz="1200" b="1" dirty="0" smtClean="0"/>
              <a:t>Intel</a:t>
            </a:r>
            <a:r>
              <a:rPr lang="en-US" altLang="zh-TW" sz="1200" b="1" baseline="30000" dirty="0" smtClean="0"/>
              <a:t>®</a:t>
            </a:r>
            <a:r>
              <a:rPr lang="en-US" altLang="zh-TW" sz="1200" b="1" dirty="0" smtClean="0"/>
              <a:t> Xeon</a:t>
            </a:r>
            <a:r>
              <a:rPr lang="en-US" altLang="zh-TW" sz="1200" b="1" baseline="30000" dirty="0" smtClean="0"/>
              <a:t>®</a:t>
            </a:r>
            <a:r>
              <a:rPr lang="en-US" altLang="zh-TW" sz="1200" b="1" dirty="0" smtClean="0"/>
              <a:t> E5</a:t>
            </a:r>
            <a:br>
              <a:rPr lang="en-US" altLang="zh-TW" sz="1200" b="1" dirty="0" smtClean="0"/>
            </a:br>
            <a:r>
              <a:rPr lang="zh-TW" altLang="en-US" sz="1200" b="1" dirty="0" smtClean="0"/>
              <a:t>  </a:t>
            </a:r>
            <a:r>
              <a:rPr lang="en-US" altLang="zh-TW" sz="1200" b="1" dirty="0" smtClean="0"/>
              <a:t>processor</a:t>
            </a:r>
            <a:endParaRPr lang="zh-TW" altLang="en-US" sz="1200" b="1" dirty="0" smtClean="0"/>
          </a:p>
          <a:p>
            <a:pPr>
              <a:spcBef>
                <a:spcPts val="800"/>
              </a:spcBef>
              <a:buSzPts val="1050"/>
              <a:buFont typeface="Gill Sans"/>
              <a:buChar char="•"/>
            </a:pPr>
            <a:r>
              <a:rPr lang="zh-TW" altLang="en-US" sz="1200" b="1" dirty="0" smtClean="0"/>
              <a:t> </a:t>
            </a:r>
            <a:r>
              <a:rPr lang="en-US" altLang="zh-TW" sz="1200" b="1" dirty="0"/>
              <a:t>Up to 1TB Memory</a:t>
            </a:r>
          </a:p>
          <a:p>
            <a:pPr>
              <a:spcBef>
                <a:spcPts val="800"/>
              </a:spcBef>
              <a:buSzPts val="1050"/>
              <a:buFont typeface="Gill Sans"/>
              <a:buChar char="•"/>
            </a:pPr>
            <a:r>
              <a:rPr lang="zh-TW" altLang="en-US" sz="1200" b="1" dirty="0"/>
              <a:t> </a:t>
            </a:r>
            <a:r>
              <a:rPr lang="en-US" altLang="zh-TW" sz="1200" b="1" dirty="0"/>
              <a:t>Optional 40GbE</a:t>
            </a:r>
            <a:endParaRPr lang="zh-TW" altLang="en-US" sz="1200" b="1" dirty="0"/>
          </a:p>
        </p:txBody>
      </p:sp>
      <p:pic>
        <p:nvPicPr>
          <p:cNvPr id="26" name="Shape 492" descr="xeon_d_rgb_3000.png"/>
          <p:cNvPicPr preferRelativeResize="0"/>
          <p:nvPr/>
        </p:nvPicPr>
        <p:blipFill rotWithShape="1">
          <a:blip r:embed="rId8" cstate="screen">
            <a:alphaModFix/>
          </a:blip>
          <a:srcRect/>
          <a:stretch/>
        </p:blipFill>
        <p:spPr>
          <a:xfrm>
            <a:off x="7423059" y="2671214"/>
            <a:ext cx="422636" cy="287702"/>
          </a:xfrm>
          <a:prstGeom prst="rect">
            <a:avLst/>
          </a:prstGeom>
          <a:noFill/>
          <a:ln>
            <a:noFill/>
          </a:ln>
        </p:spPr>
      </p:pic>
      <p:pic>
        <p:nvPicPr>
          <p:cNvPr id="27" name="Picture 10" descr="https://lh6.googleusercontent.com/PA701Dr7CEKnjrXAqVP_hUeRVM3IudMOLadYSWPZIhV4N4Lw_R8zvedURtUOacs3R7qgMyKV8d-ZcV2bVVq2URsBJA6NJhelrdkQRbgnaVuXxdnxl6MYFxh04WKcXpvzYKl2Gv14qKQbR1tYGg"/>
          <p:cNvPicPr>
            <a:picLocks noChangeAspect="1" noChangeArrowheads="1"/>
          </p:cNvPicPr>
          <p:nvPr/>
        </p:nvPicPr>
        <p:blipFill>
          <a:blip r:embed="rId10" cstate="screen"/>
          <a:srcRect/>
          <a:stretch>
            <a:fillRect/>
          </a:stretch>
        </p:blipFill>
        <p:spPr bwMode="auto">
          <a:xfrm>
            <a:off x="6022961" y="2370263"/>
            <a:ext cx="1353452" cy="822633"/>
          </a:xfrm>
          <a:prstGeom prst="rect">
            <a:avLst/>
          </a:prstGeom>
          <a:noFill/>
        </p:spPr>
      </p:pic>
      <p:sp>
        <p:nvSpPr>
          <p:cNvPr id="29" name="Shape 507"/>
          <p:cNvSpPr/>
          <p:nvPr/>
        </p:nvSpPr>
        <p:spPr>
          <a:xfrm>
            <a:off x="6066091" y="1991612"/>
            <a:ext cx="1191781" cy="275072"/>
          </a:xfrm>
          <a:prstGeom prst="roundRect">
            <a:avLst>
              <a:gd name="adj" fmla="val 16667"/>
            </a:avLst>
          </a:prstGeom>
          <a:solidFill>
            <a:srgbClr val="C00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 name="Shape 511"/>
          <p:cNvSpPr/>
          <p:nvPr/>
        </p:nvSpPr>
        <p:spPr>
          <a:xfrm>
            <a:off x="6028867" y="1971039"/>
            <a:ext cx="1261518" cy="3057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2600"/>
              </a:buClr>
              <a:buSzPts val="239"/>
              <a:buFont typeface="Arial"/>
              <a:buNone/>
            </a:pPr>
            <a:r>
              <a:rPr lang="en-US" sz="1400" b="1" i="0" u="none" strike="noStrike" cap="none" dirty="0">
                <a:solidFill>
                  <a:srgbClr val="FFFFFF"/>
                </a:solidFill>
                <a:latin typeface="Arial"/>
                <a:ea typeface="Arial"/>
                <a:cs typeface="Arial"/>
                <a:sym typeface="Arial"/>
              </a:rPr>
              <a:t>(</a:t>
            </a:r>
            <a:r>
              <a:rPr lang="en-US" sz="1400" b="1" i="0" u="none" strike="noStrike" cap="none" dirty="0" smtClean="0">
                <a:solidFill>
                  <a:srgbClr val="FFFFFF"/>
                </a:solidFill>
                <a:latin typeface="Arial"/>
                <a:ea typeface="Arial"/>
                <a:cs typeface="Arial"/>
                <a:sym typeface="Arial"/>
              </a:rPr>
              <a:t>QTS </a:t>
            </a:r>
            <a:r>
              <a:rPr lang="en-US" sz="1400" b="1" i="0" u="none" strike="noStrike" cap="none" dirty="0">
                <a:solidFill>
                  <a:srgbClr val="FFFFFF"/>
                </a:solidFill>
                <a:latin typeface="Arial"/>
                <a:ea typeface="Arial"/>
                <a:cs typeface="Arial"/>
                <a:sym typeface="Arial"/>
              </a:rPr>
              <a:t>Ready)</a:t>
            </a:r>
            <a:endParaRPr sz="1400" b="1" i="0" u="none" strike="noStrike" cap="none" dirty="0">
              <a:solidFill>
                <a:srgbClr val="FFFFFF"/>
              </a:solidFill>
              <a:latin typeface="Arial"/>
              <a:ea typeface="Arial"/>
              <a:cs typeface="Arial"/>
              <a:sym typeface="Arial"/>
            </a:endParaRPr>
          </a:p>
        </p:txBody>
      </p:sp>
      <p:sp>
        <p:nvSpPr>
          <p:cNvPr id="31" name="Shape 510"/>
          <p:cNvSpPr/>
          <p:nvPr/>
        </p:nvSpPr>
        <p:spPr>
          <a:xfrm>
            <a:off x="5763908" y="1108483"/>
            <a:ext cx="1951136" cy="1133369"/>
          </a:xfrm>
          <a:prstGeom prst="rect">
            <a:avLst/>
          </a:prstGeom>
          <a:noFill/>
          <a:ln>
            <a:noFill/>
          </a:ln>
        </p:spPr>
        <p:txBody>
          <a:bodyPr spcFirstLastPara="1" wrap="square" lIns="14275" tIns="14275" rIns="14275" bIns="14275" anchor="t" anchorCtr="0">
            <a:noAutofit/>
          </a:bodyPr>
          <a:lstStyle/>
          <a:p>
            <a:pPr marL="0" marR="0" lvl="0" indent="0" algn="ctr" rtl="0">
              <a:lnSpc>
                <a:spcPct val="100000"/>
              </a:lnSpc>
              <a:spcBef>
                <a:spcPts val="0"/>
              </a:spcBef>
              <a:spcAft>
                <a:spcPts val="0"/>
              </a:spcAft>
              <a:buClr>
                <a:srgbClr val="000000"/>
              </a:buClr>
              <a:buSzPts val="239"/>
              <a:buFont typeface="Arimo"/>
              <a:buNone/>
            </a:pPr>
            <a:r>
              <a:rPr lang="en-US" sz="1800" b="1" i="0" u="none" strike="noStrike" cap="none" dirty="0" smtClean="0">
                <a:solidFill>
                  <a:srgbClr val="002060"/>
                </a:solidFill>
                <a:latin typeface="Arial"/>
                <a:ea typeface="Arial"/>
                <a:cs typeface="Arial"/>
                <a:sym typeface="Arial"/>
              </a:rPr>
              <a:t>TDS-16489U</a:t>
            </a:r>
          </a:p>
          <a:p>
            <a:pPr lvl="0" algn="ctr">
              <a:buSzPts val="239"/>
            </a:pPr>
            <a:r>
              <a:rPr lang="en-US" altLang="zh-TW" sz="1200" b="1" dirty="0" smtClean="0"/>
              <a:t>A</a:t>
            </a:r>
            <a:r>
              <a:rPr lang="zh-TW" altLang="en-US" sz="1200" b="1" dirty="0" smtClean="0"/>
              <a:t> </a:t>
            </a:r>
            <a:r>
              <a:rPr lang="en-US" altLang="zh-TW" sz="1200" b="1" smtClean="0"/>
              <a:t>multifunction computing/storage </a:t>
            </a:r>
            <a:r>
              <a:rPr lang="en-US" altLang="zh-TW" sz="1200" b="1" dirty="0"/>
              <a:t>s</a:t>
            </a:r>
            <a:r>
              <a:rPr lang="en-US" altLang="zh-TW" sz="1200" b="1" smtClean="0"/>
              <a:t>erver</a:t>
            </a:r>
            <a:endParaRPr sz="1800" b="1" i="0" u="none" strike="noStrike" cap="none" dirty="0">
              <a:solidFill>
                <a:srgbClr val="00206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2386242" y="2180869"/>
            <a:ext cx="6612320" cy="1515851"/>
          </a:xfrm>
          <a:prstGeom prst="rect">
            <a:avLst/>
          </a:prstGeom>
          <a:noFill/>
          <a:ln>
            <a:noFill/>
          </a:ln>
        </p:spPr>
        <p:txBody>
          <a:bodyPr spcFirstLastPara="1" wrap="square" lIns="91425" tIns="91425" rIns="91425" bIns="91425" anchor="b" anchorCtr="0">
            <a:noAutofit/>
          </a:bodyPr>
          <a:lstStyle/>
          <a:p>
            <a:pPr>
              <a:spcBef>
                <a:spcPts val="800"/>
              </a:spcBef>
            </a:pPr>
            <a:r>
              <a:rPr lang="en-US" sz="4800" b="1" i="0" u="none" strike="noStrike" cap="none" dirty="0">
                <a:solidFill>
                  <a:schemeClr val="lt1"/>
                </a:solidFill>
                <a:latin typeface="Arial"/>
                <a:ea typeface="Arial"/>
                <a:cs typeface="Arial"/>
                <a:sym typeface="Arial"/>
              </a:rPr>
              <a:t>IT</a:t>
            </a:r>
            <a:r>
              <a:rPr lang="en-US" dirty="0"/>
              <a:t> Transformation and </a:t>
            </a:r>
            <a:r>
              <a:rPr lang="en-US" altLang="zh-TW" dirty="0" smtClean="0"/>
              <a:t>Challenges</a:t>
            </a:r>
            <a:endParaRPr sz="48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a:solidFill>
                  <a:schemeClr val="lt1"/>
                </a:solidFill>
                <a:latin typeface="Arial"/>
                <a:ea typeface="Arial"/>
                <a:cs typeface="Arial"/>
                <a:sym typeface="Arial"/>
              </a:rPr>
              <a:t>ES1640dc v2</a:t>
            </a:r>
            <a:endParaRPr sz="4000" b="1" i="0" u="none" strike="noStrike" cap="none">
              <a:solidFill>
                <a:schemeClr val="lt1"/>
              </a:solidFill>
              <a:latin typeface="Arial"/>
              <a:ea typeface="Arial"/>
              <a:cs typeface="Arial"/>
              <a:sym typeface="Arial"/>
            </a:endParaRPr>
          </a:p>
        </p:txBody>
      </p:sp>
      <p:sp>
        <p:nvSpPr>
          <p:cNvPr id="557" name="Shape 557"/>
          <p:cNvSpPr txBox="1"/>
          <p:nvPr/>
        </p:nvSpPr>
        <p:spPr>
          <a:xfrm>
            <a:off x="4993875" y="3783550"/>
            <a:ext cx="5576700" cy="5223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Shape 558"/>
          <p:cNvSpPr/>
          <p:nvPr/>
        </p:nvSpPr>
        <p:spPr>
          <a:xfrm>
            <a:off x="4571999" y="1679573"/>
            <a:ext cx="4101900" cy="22773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59" name="Shape 559"/>
          <p:cNvSpPr/>
          <p:nvPr/>
        </p:nvSpPr>
        <p:spPr>
          <a:xfrm>
            <a:off x="4687451" y="2321354"/>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Shape 560"/>
          <p:cNvSpPr/>
          <p:nvPr/>
        </p:nvSpPr>
        <p:spPr>
          <a:xfrm>
            <a:off x="4699026" y="2776719"/>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Shape 561"/>
          <p:cNvSpPr/>
          <p:nvPr/>
        </p:nvSpPr>
        <p:spPr>
          <a:xfrm>
            <a:off x="4572000" y="157161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1" i="0" u="none" strike="noStrike" cap="none" dirty="0">
                <a:solidFill>
                  <a:srgbClr val="FFFFFF"/>
                </a:solidFill>
                <a:latin typeface="Arial"/>
                <a:ea typeface="Arial"/>
                <a:cs typeface="Arial"/>
                <a:sym typeface="Arial"/>
              </a:rPr>
              <a:t>Specification</a:t>
            </a:r>
            <a:endParaRPr sz="2400" b="1" i="0" u="none" strike="noStrike" cap="none" dirty="0">
              <a:solidFill>
                <a:srgbClr val="FFFFFF"/>
              </a:solidFill>
              <a:latin typeface="Arial"/>
              <a:ea typeface="Arial"/>
              <a:cs typeface="Arial"/>
              <a:sym typeface="Arial"/>
            </a:endParaRPr>
          </a:p>
        </p:txBody>
      </p:sp>
      <p:sp>
        <p:nvSpPr>
          <p:cNvPr id="562" name="Shape 562"/>
          <p:cNvSpPr txBox="1"/>
          <p:nvPr/>
        </p:nvSpPr>
        <p:spPr>
          <a:xfrm>
            <a:off x="1022482" y="1643056"/>
            <a:ext cx="2470500" cy="5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2060"/>
                </a:solidFill>
                <a:latin typeface="Arial"/>
                <a:ea typeface="Arial"/>
                <a:cs typeface="Arial"/>
                <a:sym typeface="Arial"/>
              </a:rPr>
              <a:t>ES1640dc v2</a:t>
            </a:r>
            <a:endParaRPr sz="2800" b="1" i="0" u="none" strike="noStrike" cap="none" dirty="0">
              <a:solidFill>
                <a:srgbClr val="002060"/>
              </a:solidFill>
              <a:latin typeface="Arial"/>
              <a:ea typeface="Arial"/>
              <a:cs typeface="Arial"/>
              <a:sym typeface="Arial"/>
            </a:endParaRPr>
          </a:p>
        </p:txBody>
      </p:sp>
      <p:sp>
        <p:nvSpPr>
          <p:cNvPr id="563" name="Shape 563"/>
          <p:cNvSpPr txBox="1"/>
          <p:nvPr/>
        </p:nvSpPr>
        <p:spPr>
          <a:xfrm>
            <a:off x="5041942" y="2143121"/>
            <a:ext cx="3744900" cy="1751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3U rack mount</a:t>
            </a:r>
            <a:endParaRPr sz="1800" b="1" i="0" u="none" strike="noStrike" cap="none" dirty="0">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16 x 3.5” SAS 12Gb/s </a:t>
            </a:r>
            <a:r>
              <a:rPr lang="en-US" sz="1800" b="1" i="0" u="none" strike="noStrike" cap="none" dirty="0" smtClean="0">
                <a:solidFill>
                  <a:srgbClr val="002060"/>
                </a:solidFill>
                <a:latin typeface="Arial"/>
                <a:ea typeface="Arial"/>
                <a:cs typeface="Arial"/>
                <a:sym typeface="Arial"/>
              </a:rPr>
              <a:t>disk/SSD</a:t>
            </a:r>
            <a:endParaRPr sz="1800" b="1" i="0" u="none" strike="noStrike" cap="none" dirty="0">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Dual Controller</a:t>
            </a:r>
            <a:endParaRPr sz="1800" b="1" i="0" u="none" strike="noStrike" cap="none" dirty="0">
              <a:solidFill>
                <a:srgbClr val="002060"/>
              </a:solidFill>
              <a:latin typeface="Arial"/>
              <a:ea typeface="Arial"/>
              <a:cs typeface="Arial"/>
              <a:sym typeface="Arial"/>
            </a:endParaRPr>
          </a:p>
        </p:txBody>
      </p:sp>
      <p:sp>
        <p:nvSpPr>
          <p:cNvPr id="564" name="Shape 564"/>
          <p:cNvSpPr txBox="1"/>
          <p:nvPr/>
        </p:nvSpPr>
        <p:spPr>
          <a:xfrm>
            <a:off x="563932" y="2103503"/>
            <a:ext cx="3387600" cy="462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2060"/>
              </a:buClr>
              <a:buSzPts val="1400"/>
              <a:buFont typeface="Arial"/>
              <a:buNone/>
            </a:pPr>
            <a:r>
              <a:rPr lang="en-US" sz="1400" b="1" i="0" u="none" strike="noStrike" cap="none">
                <a:solidFill>
                  <a:srgbClr val="002060"/>
                </a:solidFill>
                <a:latin typeface="Arial"/>
                <a:ea typeface="Arial"/>
                <a:cs typeface="Arial"/>
                <a:sym typeface="Arial"/>
              </a:rPr>
              <a:t>Best Choice for Non-stop Service</a:t>
            </a:r>
            <a:endParaRPr sz="1400" b="1" i="0" u="none" strike="noStrike" cap="none">
              <a:solidFill>
                <a:srgbClr val="002060"/>
              </a:solidFill>
              <a:latin typeface="Arial"/>
              <a:ea typeface="Arial"/>
              <a:cs typeface="Arial"/>
              <a:sym typeface="Arial"/>
            </a:endParaRPr>
          </a:p>
        </p:txBody>
      </p:sp>
      <p:sp>
        <p:nvSpPr>
          <p:cNvPr id="565" name="Shape 565"/>
          <p:cNvSpPr/>
          <p:nvPr/>
        </p:nvSpPr>
        <p:spPr>
          <a:xfrm>
            <a:off x="4690946" y="3195097"/>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Shape 566"/>
          <p:cNvSpPr/>
          <p:nvPr/>
        </p:nvSpPr>
        <p:spPr>
          <a:xfrm rot="-5400000">
            <a:off x="204912" y="3429451"/>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7" name="Shape 567"/>
          <p:cNvSpPr/>
          <p:nvPr/>
        </p:nvSpPr>
        <p:spPr>
          <a:xfrm rot="5400000">
            <a:off x="3643232" y="157161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68" name="Shape 568" descr="ES1640dc v2_Front.png"/>
          <p:cNvPicPr preferRelativeResize="0"/>
          <p:nvPr/>
        </p:nvPicPr>
        <p:blipFill rotWithShape="1">
          <a:blip r:embed="rId3" cstate="screen">
            <a:alphaModFix/>
          </a:blip>
          <a:srcRect/>
          <a:stretch/>
        </p:blipFill>
        <p:spPr>
          <a:xfrm>
            <a:off x="531457" y="2414789"/>
            <a:ext cx="3612334" cy="125156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p:nvPr/>
        </p:nvSpPr>
        <p:spPr>
          <a:xfrm>
            <a:off x="179512" y="411510"/>
            <a:ext cx="8784900" cy="637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lt1"/>
              </a:buClr>
              <a:buSzPts val="4000"/>
              <a:buFont typeface="Arial"/>
              <a:buNone/>
            </a:pPr>
            <a:endParaRPr sz="4000" b="0" i="0" u="none" strike="noStrike" cap="none">
              <a:solidFill>
                <a:schemeClr val="lt1"/>
              </a:solidFill>
              <a:latin typeface="Arial"/>
              <a:ea typeface="Arial"/>
              <a:cs typeface="Arial"/>
              <a:sym typeface="Arial"/>
            </a:endParaRPr>
          </a:p>
        </p:txBody>
      </p:sp>
      <p:sp>
        <p:nvSpPr>
          <p:cNvPr id="517" name="Shape 517"/>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a:solidFill>
                  <a:schemeClr val="lt1"/>
                </a:solidFill>
                <a:latin typeface="Arial"/>
                <a:ea typeface="Arial"/>
                <a:cs typeface="Arial"/>
                <a:sym typeface="Arial"/>
              </a:rPr>
              <a:t>TES-3085U</a:t>
            </a:r>
            <a:endParaRPr sz="4000" b="1" i="0" u="none" strike="noStrike" cap="none" dirty="0">
              <a:solidFill>
                <a:schemeClr val="lt2"/>
              </a:solidFill>
              <a:latin typeface="Arial"/>
              <a:ea typeface="Arial"/>
              <a:cs typeface="Arial"/>
              <a:sym typeface="Arial"/>
            </a:endParaRPr>
          </a:p>
        </p:txBody>
      </p:sp>
      <p:sp>
        <p:nvSpPr>
          <p:cNvPr id="518" name="Shape 518"/>
          <p:cNvSpPr/>
          <p:nvPr/>
        </p:nvSpPr>
        <p:spPr>
          <a:xfrm>
            <a:off x="4571999" y="1679573"/>
            <a:ext cx="4101900" cy="22905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9" name="Shape 519"/>
          <p:cNvSpPr/>
          <p:nvPr/>
        </p:nvSpPr>
        <p:spPr>
          <a:xfrm>
            <a:off x="4687451" y="2345630"/>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Shape 520"/>
          <p:cNvSpPr/>
          <p:nvPr/>
        </p:nvSpPr>
        <p:spPr>
          <a:xfrm>
            <a:off x="4687451" y="2754696"/>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Shape 521"/>
          <p:cNvSpPr/>
          <p:nvPr/>
        </p:nvSpPr>
        <p:spPr>
          <a:xfrm>
            <a:off x="4572000" y="157161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1" i="0" u="none" strike="noStrike" cap="none" dirty="0">
                <a:solidFill>
                  <a:srgbClr val="FFFFFF"/>
                </a:solidFill>
                <a:latin typeface="Arial"/>
                <a:ea typeface="Arial"/>
                <a:cs typeface="Arial"/>
                <a:sym typeface="Arial"/>
              </a:rPr>
              <a:t>Specification</a:t>
            </a:r>
            <a:endParaRPr sz="2400" b="1" i="0" u="none" strike="noStrike" cap="none" dirty="0">
              <a:solidFill>
                <a:srgbClr val="FFFFFF"/>
              </a:solidFill>
              <a:latin typeface="Arial"/>
              <a:ea typeface="Arial"/>
              <a:cs typeface="Arial"/>
              <a:sym typeface="Arial"/>
            </a:endParaRPr>
          </a:p>
        </p:txBody>
      </p:sp>
      <p:sp>
        <p:nvSpPr>
          <p:cNvPr id="522" name="Shape 522"/>
          <p:cNvSpPr txBox="1"/>
          <p:nvPr/>
        </p:nvSpPr>
        <p:spPr>
          <a:xfrm>
            <a:off x="1059518" y="1643056"/>
            <a:ext cx="2470500" cy="5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2060"/>
                </a:solidFill>
                <a:latin typeface="Arial"/>
                <a:ea typeface="Arial"/>
                <a:cs typeface="Arial"/>
                <a:sym typeface="Arial"/>
              </a:rPr>
              <a:t>TES-3085U</a:t>
            </a:r>
            <a:endParaRPr b="1" i="0" u="none" strike="noStrike" cap="none" dirty="0">
              <a:solidFill>
                <a:srgbClr val="002060"/>
              </a:solidFill>
              <a:latin typeface="Arial"/>
              <a:ea typeface="Arial"/>
              <a:cs typeface="Arial"/>
              <a:sym typeface="Arial"/>
            </a:endParaRPr>
          </a:p>
        </p:txBody>
      </p:sp>
      <p:sp>
        <p:nvSpPr>
          <p:cNvPr id="523" name="Shape 523"/>
          <p:cNvSpPr txBox="1"/>
          <p:nvPr/>
        </p:nvSpPr>
        <p:spPr>
          <a:xfrm>
            <a:off x="5041942" y="2143122"/>
            <a:ext cx="3744900" cy="175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2U rack mount</a:t>
            </a:r>
            <a:endParaRPr sz="1800" b="1" i="0" u="none" strike="noStrike" cap="none" dirty="0">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24 x 2.5” SAS 12Gb/s, 6Gb/s</a:t>
            </a:r>
            <a:endParaRPr dirty="0"/>
          </a:p>
          <a:p>
            <a:pPr marL="342900" marR="0" lvl="0" indent="-342900" algn="l" rtl="0">
              <a:lnSpc>
                <a:spcPct val="100000"/>
              </a:lnSpc>
              <a:spcBef>
                <a:spcPts val="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SATA 6Gb/s </a:t>
            </a:r>
            <a:r>
              <a:rPr lang="en-US" sz="1800" b="1" i="0" u="none" strike="noStrike" cap="none" dirty="0" smtClean="0">
                <a:solidFill>
                  <a:srgbClr val="002060"/>
                </a:solidFill>
                <a:latin typeface="Arial"/>
                <a:ea typeface="Arial"/>
                <a:cs typeface="Arial"/>
                <a:sym typeface="Arial"/>
              </a:rPr>
              <a:t>disk </a:t>
            </a:r>
            <a:r>
              <a:rPr lang="en-US" sz="1800" b="1" i="0" u="none" strike="noStrike" cap="none" dirty="0">
                <a:solidFill>
                  <a:srgbClr val="002060"/>
                </a:solidFill>
                <a:latin typeface="Arial"/>
                <a:ea typeface="Arial"/>
                <a:cs typeface="Arial"/>
                <a:sym typeface="Arial"/>
              </a:rPr>
              <a:t>and SSD</a:t>
            </a:r>
            <a:endParaRPr sz="1800" b="1" i="0" u="none" strike="noStrike" cap="none" dirty="0">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6 x 2.5” SATA 6Gb/s SSD</a:t>
            </a:r>
            <a:endParaRPr sz="1800" b="1" i="0" u="none" strike="noStrike" cap="none" dirty="0">
              <a:solidFill>
                <a:srgbClr val="002060"/>
              </a:solidFill>
              <a:latin typeface="Arial"/>
              <a:ea typeface="Arial"/>
              <a:cs typeface="Arial"/>
              <a:sym typeface="Arial"/>
            </a:endParaRPr>
          </a:p>
        </p:txBody>
      </p:sp>
      <p:sp>
        <p:nvSpPr>
          <p:cNvPr id="524" name="Shape 524"/>
          <p:cNvSpPr txBox="1"/>
          <p:nvPr/>
        </p:nvSpPr>
        <p:spPr>
          <a:xfrm>
            <a:off x="386499" y="2287698"/>
            <a:ext cx="3816538" cy="462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2060"/>
              </a:buClr>
              <a:buSzPts val="1800"/>
              <a:buFont typeface="Arial"/>
              <a:buNone/>
            </a:pPr>
            <a:r>
              <a:rPr lang="en-US" sz="1600" b="1" i="0" u="none" strike="noStrike" cap="none" dirty="0">
                <a:solidFill>
                  <a:srgbClr val="002060"/>
                </a:solidFill>
                <a:latin typeface="Arial"/>
                <a:ea typeface="Arial"/>
                <a:cs typeface="Arial"/>
                <a:sym typeface="Arial"/>
              </a:rPr>
              <a:t>Best Choice for All Flash Storage</a:t>
            </a:r>
            <a:endParaRPr sz="1600" b="1" i="0" u="none" strike="noStrike" cap="none" dirty="0">
              <a:solidFill>
                <a:srgbClr val="002060"/>
              </a:solidFill>
              <a:latin typeface="Arial"/>
              <a:ea typeface="Arial"/>
              <a:cs typeface="Arial"/>
              <a:sym typeface="Arial"/>
            </a:endParaRPr>
          </a:p>
        </p:txBody>
      </p:sp>
      <p:pic>
        <p:nvPicPr>
          <p:cNvPr id="525" name="Shape 525"/>
          <p:cNvPicPr preferRelativeResize="0"/>
          <p:nvPr/>
        </p:nvPicPr>
        <p:blipFill rotWithShape="1">
          <a:blip r:embed="rId3" cstate="screen">
            <a:alphaModFix/>
          </a:blip>
          <a:srcRect/>
          <a:stretch/>
        </p:blipFill>
        <p:spPr>
          <a:xfrm>
            <a:off x="541480" y="2624096"/>
            <a:ext cx="3642651" cy="1214447"/>
          </a:xfrm>
          <a:prstGeom prst="rect">
            <a:avLst/>
          </a:prstGeom>
          <a:noFill/>
          <a:ln>
            <a:noFill/>
          </a:ln>
        </p:spPr>
      </p:pic>
      <p:sp>
        <p:nvSpPr>
          <p:cNvPr id="526" name="Shape 526"/>
          <p:cNvSpPr/>
          <p:nvPr/>
        </p:nvSpPr>
        <p:spPr>
          <a:xfrm>
            <a:off x="4714876" y="3481527"/>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Shape 527"/>
          <p:cNvSpPr/>
          <p:nvPr/>
        </p:nvSpPr>
        <p:spPr>
          <a:xfrm rot="-5400000">
            <a:off x="357157" y="3357496"/>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8" name="Shape 528"/>
          <p:cNvSpPr/>
          <p:nvPr/>
        </p:nvSpPr>
        <p:spPr>
          <a:xfrm rot="5400000">
            <a:off x="3643232" y="157161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a:solidFill>
                  <a:schemeClr val="lt1"/>
                </a:solidFill>
                <a:latin typeface="Arial"/>
                <a:ea typeface="Arial"/>
                <a:cs typeface="Arial"/>
                <a:sym typeface="Arial"/>
              </a:rPr>
              <a:t>TES-1885U</a:t>
            </a:r>
            <a:endParaRPr sz="4000" b="1" i="0" u="none" strike="noStrike" cap="none" dirty="0">
              <a:solidFill>
                <a:schemeClr val="lt2"/>
              </a:solidFill>
              <a:latin typeface="Arial"/>
              <a:ea typeface="Arial"/>
              <a:cs typeface="Arial"/>
              <a:sym typeface="Arial"/>
            </a:endParaRPr>
          </a:p>
        </p:txBody>
      </p:sp>
      <p:sp>
        <p:nvSpPr>
          <p:cNvPr id="534" name="Shape 534"/>
          <p:cNvSpPr/>
          <p:nvPr/>
        </p:nvSpPr>
        <p:spPr>
          <a:xfrm>
            <a:off x="4571999" y="1679573"/>
            <a:ext cx="4101900" cy="2510400"/>
          </a:xfrm>
          <a:prstGeom prst="roundRect">
            <a:avLst>
              <a:gd name="adj" fmla="val 11233"/>
            </a:avLst>
          </a:prstGeom>
          <a:solidFill>
            <a:srgbClr val="41BEC8">
              <a:alpha val="486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5" name="Shape 535"/>
          <p:cNvSpPr/>
          <p:nvPr/>
        </p:nvSpPr>
        <p:spPr>
          <a:xfrm>
            <a:off x="4687451" y="2321354"/>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Shape 536"/>
          <p:cNvSpPr/>
          <p:nvPr/>
        </p:nvSpPr>
        <p:spPr>
          <a:xfrm>
            <a:off x="4675876" y="2775487"/>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Shape 537"/>
          <p:cNvSpPr/>
          <p:nvPr/>
        </p:nvSpPr>
        <p:spPr>
          <a:xfrm>
            <a:off x="4572000" y="157161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1" i="0" u="none" strike="noStrike" cap="none" dirty="0">
                <a:solidFill>
                  <a:srgbClr val="FFFFFF"/>
                </a:solidFill>
                <a:latin typeface="Arial"/>
                <a:ea typeface="Arial"/>
                <a:cs typeface="Arial"/>
                <a:sym typeface="Arial"/>
              </a:rPr>
              <a:t>Specification</a:t>
            </a:r>
            <a:endParaRPr sz="2400" b="1" i="0" u="none" strike="noStrike" cap="none" dirty="0">
              <a:solidFill>
                <a:srgbClr val="FFFFFF"/>
              </a:solidFill>
              <a:latin typeface="Arial"/>
              <a:ea typeface="Arial"/>
              <a:cs typeface="Arial"/>
              <a:sym typeface="Arial"/>
            </a:endParaRPr>
          </a:p>
        </p:txBody>
      </p:sp>
      <p:sp>
        <p:nvSpPr>
          <p:cNvPr id="538" name="Shape 538"/>
          <p:cNvSpPr txBox="1"/>
          <p:nvPr/>
        </p:nvSpPr>
        <p:spPr>
          <a:xfrm>
            <a:off x="1097360" y="1755535"/>
            <a:ext cx="2470500" cy="5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2060"/>
                </a:solidFill>
                <a:latin typeface="Arial"/>
                <a:ea typeface="Arial"/>
                <a:cs typeface="Arial"/>
                <a:sym typeface="Arial"/>
              </a:rPr>
              <a:t>TES-1885U</a:t>
            </a:r>
            <a:endParaRPr dirty="0"/>
          </a:p>
        </p:txBody>
      </p:sp>
      <p:sp>
        <p:nvSpPr>
          <p:cNvPr id="539" name="Shape 539"/>
          <p:cNvSpPr txBox="1"/>
          <p:nvPr/>
        </p:nvSpPr>
        <p:spPr>
          <a:xfrm>
            <a:off x="5041942" y="2143122"/>
            <a:ext cx="3413400" cy="1882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2U rack mount</a:t>
            </a:r>
            <a:endParaRPr sz="1800" b="1" i="0" u="none" strike="noStrike" cap="none" dirty="0">
              <a:solidFill>
                <a:srgbClr val="002060"/>
              </a:solidFill>
              <a:latin typeface="Arial"/>
              <a:ea typeface="Arial"/>
              <a:cs typeface="Arial"/>
              <a:sym typeface="Arial"/>
            </a:endParaRPr>
          </a:p>
          <a:p>
            <a:pPr marL="0" marR="0" lvl="0" indent="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12 x 3.5”/2.5” </a:t>
            </a:r>
            <a:br>
              <a:rPr lang="en-US" sz="1800" b="1" i="0" u="none" strike="noStrike" cap="none" dirty="0">
                <a:solidFill>
                  <a:srgbClr val="002060"/>
                </a:solidFill>
                <a:latin typeface="Arial"/>
                <a:ea typeface="Arial"/>
                <a:cs typeface="Arial"/>
                <a:sym typeface="Arial"/>
              </a:rPr>
            </a:br>
            <a:r>
              <a:rPr lang="en-US" sz="1800" b="1" i="0" u="none" strike="noStrike" cap="none" dirty="0">
                <a:solidFill>
                  <a:srgbClr val="002060"/>
                </a:solidFill>
                <a:latin typeface="Arial"/>
                <a:ea typeface="Arial"/>
                <a:cs typeface="Arial"/>
                <a:sym typeface="Arial"/>
              </a:rPr>
              <a:t>SAS 12Gb/s, 6Gb/s, </a:t>
            </a:r>
            <a:br>
              <a:rPr lang="en-US" sz="1800" b="1" i="0" u="none" strike="noStrike" cap="none" dirty="0">
                <a:solidFill>
                  <a:srgbClr val="002060"/>
                </a:solidFill>
                <a:latin typeface="Arial"/>
                <a:ea typeface="Arial"/>
                <a:cs typeface="Arial"/>
                <a:sym typeface="Arial"/>
              </a:rPr>
            </a:br>
            <a:r>
              <a:rPr lang="en-US" sz="1800" b="1" i="0" u="none" strike="noStrike" cap="none" dirty="0">
                <a:solidFill>
                  <a:srgbClr val="002060"/>
                </a:solidFill>
                <a:latin typeface="Arial"/>
                <a:ea typeface="Arial"/>
                <a:cs typeface="Arial"/>
                <a:sym typeface="Arial"/>
              </a:rPr>
              <a:t>SATA 6Gb/s </a:t>
            </a:r>
            <a:r>
              <a:rPr lang="en-US" sz="1800" b="1" i="0" u="none" strike="noStrike" cap="none" dirty="0" smtClean="0">
                <a:solidFill>
                  <a:srgbClr val="002060"/>
                </a:solidFill>
                <a:latin typeface="Arial"/>
                <a:ea typeface="Arial"/>
                <a:cs typeface="Arial"/>
                <a:sym typeface="Arial"/>
              </a:rPr>
              <a:t>disk </a:t>
            </a:r>
            <a:r>
              <a:rPr lang="en-US" sz="1800" b="1" i="0" u="none" strike="noStrike" cap="none" dirty="0">
                <a:solidFill>
                  <a:srgbClr val="002060"/>
                </a:solidFill>
                <a:latin typeface="Arial"/>
                <a:ea typeface="Arial"/>
                <a:cs typeface="Arial"/>
                <a:sym typeface="Arial"/>
              </a:rPr>
              <a:t>and SSD</a:t>
            </a:r>
            <a:endParaRPr sz="1800" b="1" i="0" u="none" strike="noStrike" cap="none" dirty="0">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1800" b="1" i="0" u="none" strike="noStrike" cap="none" dirty="0">
                <a:solidFill>
                  <a:srgbClr val="002060"/>
                </a:solidFill>
                <a:latin typeface="Arial"/>
                <a:ea typeface="Arial"/>
                <a:cs typeface="Arial"/>
                <a:sym typeface="Arial"/>
              </a:rPr>
              <a:t>6 x 2.5” SATA 6Gb/s SSD</a:t>
            </a:r>
            <a:endParaRPr dirty="0"/>
          </a:p>
        </p:txBody>
      </p:sp>
      <p:sp>
        <p:nvSpPr>
          <p:cNvPr id="540" name="Shape 540"/>
          <p:cNvSpPr txBox="1"/>
          <p:nvPr/>
        </p:nvSpPr>
        <p:spPr>
          <a:xfrm>
            <a:off x="638810" y="2365131"/>
            <a:ext cx="3387600" cy="462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2060"/>
              </a:buClr>
              <a:buSzPts val="1800"/>
              <a:buFont typeface="Arial"/>
              <a:buNone/>
            </a:pPr>
            <a:r>
              <a:rPr lang="en-US" sz="1800" b="1" i="0" u="none" strike="noStrike" cap="none" dirty="0">
                <a:solidFill>
                  <a:srgbClr val="002060"/>
                </a:solidFill>
                <a:latin typeface="Arial"/>
                <a:ea typeface="Arial"/>
                <a:cs typeface="Arial"/>
                <a:sym typeface="Arial"/>
              </a:rPr>
              <a:t>Best Choice for Data Backup</a:t>
            </a:r>
            <a:endParaRPr sz="1800" b="1" i="0" u="none" strike="noStrike" cap="none" dirty="0">
              <a:solidFill>
                <a:srgbClr val="002060"/>
              </a:solidFill>
              <a:latin typeface="Arial"/>
              <a:ea typeface="Arial"/>
              <a:cs typeface="Arial"/>
              <a:sym typeface="Arial"/>
            </a:endParaRPr>
          </a:p>
        </p:txBody>
      </p:sp>
      <p:sp>
        <p:nvSpPr>
          <p:cNvPr id="541" name="Shape 541"/>
          <p:cNvSpPr/>
          <p:nvPr/>
        </p:nvSpPr>
        <p:spPr>
          <a:xfrm>
            <a:off x="4674176" y="3709769"/>
            <a:ext cx="283800" cy="249000"/>
          </a:xfrm>
          <a:prstGeom prst="chevron">
            <a:avLst>
              <a:gd name="adj" fmla="val 50000"/>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Shape 542"/>
          <p:cNvSpPr/>
          <p:nvPr/>
        </p:nvSpPr>
        <p:spPr>
          <a:xfrm rot="-5400000">
            <a:off x="357157" y="3550653"/>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43" name="Shape 543"/>
          <p:cNvPicPr preferRelativeResize="0"/>
          <p:nvPr/>
        </p:nvPicPr>
        <p:blipFill rotWithShape="1">
          <a:blip r:embed="rId3" cstate="screen">
            <a:alphaModFix/>
          </a:blip>
          <a:srcRect/>
          <a:stretch/>
        </p:blipFill>
        <p:spPr>
          <a:xfrm>
            <a:off x="571472" y="2654796"/>
            <a:ext cx="3571900" cy="1158529"/>
          </a:xfrm>
          <a:prstGeom prst="rect">
            <a:avLst/>
          </a:prstGeom>
          <a:noFill/>
          <a:ln>
            <a:noFill/>
          </a:ln>
        </p:spPr>
      </p:pic>
      <p:sp>
        <p:nvSpPr>
          <p:cNvPr id="544" name="Shape 544"/>
          <p:cNvSpPr/>
          <p:nvPr/>
        </p:nvSpPr>
        <p:spPr>
          <a:xfrm rot="5400000">
            <a:off x="3643232" y="1571618"/>
            <a:ext cx="540900" cy="540900"/>
          </a:xfrm>
          <a:prstGeom prst="halfFrame">
            <a:avLst>
              <a:gd name="adj1" fmla="val 23728"/>
              <a:gd name="adj2" fmla="val 24642"/>
            </a:avLst>
          </a:prstGeom>
          <a:solidFill>
            <a:srgbClr val="002060">
              <a:alpha val="223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dirty="0">
                <a:solidFill>
                  <a:schemeClr val="lt1"/>
                </a:solidFill>
                <a:latin typeface="Arial"/>
                <a:ea typeface="Arial"/>
                <a:cs typeface="Arial"/>
                <a:sym typeface="Arial"/>
              </a:rPr>
              <a:t>TDS-16489U</a:t>
            </a:r>
            <a:endParaRPr sz="4000" b="1" i="0" u="none" strike="noStrike" cap="none" dirty="0">
              <a:solidFill>
                <a:schemeClr val="lt2"/>
              </a:solidFill>
              <a:latin typeface="Arial"/>
              <a:ea typeface="Arial"/>
              <a:cs typeface="Arial"/>
              <a:sym typeface="Arial"/>
            </a:endParaRPr>
          </a:p>
        </p:txBody>
      </p:sp>
      <p:pic>
        <p:nvPicPr>
          <p:cNvPr id="582" name="Shape 582"/>
          <p:cNvPicPr preferRelativeResize="0"/>
          <p:nvPr/>
        </p:nvPicPr>
        <p:blipFill rotWithShape="1">
          <a:blip r:embed="rId3" cstate="screen">
            <a:alphaModFix/>
          </a:blip>
          <a:srcRect/>
          <a:stretch/>
        </p:blipFill>
        <p:spPr>
          <a:xfrm>
            <a:off x="595325" y="2425519"/>
            <a:ext cx="3515330" cy="2197081"/>
          </a:xfrm>
          <a:prstGeom prst="rect">
            <a:avLst/>
          </a:prstGeom>
          <a:noFill/>
          <a:ln>
            <a:noFill/>
          </a:ln>
        </p:spPr>
      </p:pic>
      <p:sp>
        <p:nvSpPr>
          <p:cNvPr id="583" name="Shape 583"/>
          <p:cNvSpPr/>
          <p:nvPr/>
        </p:nvSpPr>
        <p:spPr>
          <a:xfrm rot="-5400000">
            <a:off x="204912" y="3764950"/>
            <a:ext cx="540900" cy="540900"/>
          </a:xfrm>
          <a:prstGeom prst="halfFrame">
            <a:avLst>
              <a:gd name="adj1" fmla="val 23728"/>
              <a:gd name="adj2" fmla="val 24642"/>
            </a:avLst>
          </a:prstGeom>
          <a:solidFill>
            <a:srgbClr val="002060">
              <a:alpha val="2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4" name="Shape 584"/>
          <p:cNvSpPr/>
          <p:nvPr/>
        </p:nvSpPr>
        <p:spPr>
          <a:xfrm rot="5400000">
            <a:off x="3948032" y="1438856"/>
            <a:ext cx="540900" cy="540900"/>
          </a:xfrm>
          <a:prstGeom prst="halfFrame">
            <a:avLst>
              <a:gd name="adj1" fmla="val 23728"/>
              <a:gd name="adj2" fmla="val 24642"/>
            </a:avLst>
          </a:prstGeom>
          <a:solidFill>
            <a:srgbClr val="002060">
              <a:alpha val="2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Shape 585"/>
          <p:cNvSpPr txBox="1"/>
          <p:nvPr/>
        </p:nvSpPr>
        <p:spPr>
          <a:xfrm>
            <a:off x="430461" y="1715777"/>
            <a:ext cx="3783224" cy="1133400"/>
          </a:xfrm>
          <a:prstGeom prst="rect">
            <a:avLst/>
          </a:prstGeom>
          <a:noFill/>
          <a:ln>
            <a:noFill/>
          </a:ln>
        </p:spPr>
        <p:txBody>
          <a:bodyPr spcFirstLastPara="1" wrap="square" lIns="91425" tIns="91425" rIns="91425" bIns="91425" anchor="ctr" anchorCtr="0">
            <a:noAutofit/>
          </a:bodyPr>
          <a:lstStyle/>
          <a:p>
            <a:pPr>
              <a:lnSpc>
                <a:spcPct val="150000"/>
              </a:lnSpc>
              <a:spcBef>
                <a:spcPts val="800"/>
              </a:spcBef>
              <a:spcAft>
                <a:spcPts val="1500"/>
              </a:spcAft>
              <a:buSzPts val="2400"/>
            </a:pPr>
            <a:r>
              <a:rPr lang="en-US" sz="1800" b="1" dirty="0">
                <a:solidFill>
                  <a:srgbClr val="002060"/>
                </a:solidFill>
              </a:rPr>
              <a:t>Business-ready </a:t>
            </a:r>
            <a:r>
              <a:rPr lang="en-US" sz="1800" b="1" dirty="0" smtClean="0">
                <a:solidFill>
                  <a:srgbClr val="002060"/>
                </a:solidFill>
              </a:rPr>
              <a:t>multifunction server </a:t>
            </a:r>
            <a:r>
              <a:rPr lang="en-US" sz="1800" b="1" dirty="0">
                <a:solidFill>
                  <a:srgbClr val="002060"/>
                </a:solidFill>
              </a:rPr>
              <a:t>– fulfilling computing and storage in one box</a:t>
            </a:r>
            <a:endParaRPr sz="1800" b="1" i="0" u="none" strike="noStrike" cap="none" dirty="0">
              <a:solidFill>
                <a:srgbClr val="002060"/>
              </a:solidFill>
              <a:latin typeface="Arial"/>
              <a:ea typeface="Arial"/>
              <a:cs typeface="Arial"/>
              <a:sym typeface="Arial"/>
            </a:endParaRPr>
          </a:p>
        </p:txBody>
      </p:sp>
      <p:sp>
        <p:nvSpPr>
          <p:cNvPr id="586" name="Shape 586"/>
          <p:cNvSpPr/>
          <p:nvPr/>
        </p:nvSpPr>
        <p:spPr>
          <a:xfrm>
            <a:off x="4735375" y="978326"/>
            <a:ext cx="4101900" cy="3733800"/>
          </a:xfrm>
          <a:prstGeom prst="roundRect">
            <a:avLst>
              <a:gd name="adj" fmla="val 11233"/>
            </a:avLst>
          </a:prstGeom>
          <a:solidFill>
            <a:srgbClr val="41BEC8">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7" name="Shape 587"/>
          <p:cNvSpPr/>
          <p:nvPr/>
        </p:nvSpPr>
        <p:spPr>
          <a:xfrm>
            <a:off x="4850826" y="1692932"/>
            <a:ext cx="283800" cy="249000"/>
          </a:xfrm>
          <a:prstGeom prst="chevron">
            <a:avLst>
              <a:gd name="adj" fmla="val 50000"/>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8" name="Shape 588"/>
          <p:cNvSpPr/>
          <p:nvPr/>
        </p:nvSpPr>
        <p:spPr>
          <a:xfrm>
            <a:off x="4850826" y="2121560"/>
            <a:ext cx="283800" cy="249000"/>
          </a:xfrm>
          <a:prstGeom prst="chevron">
            <a:avLst>
              <a:gd name="adj" fmla="val 50000"/>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9" name="Shape 589"/>
          <p:cNvSpPr/>
          <p:nvPr/>
        </p:nvSpPr>
        <p:spPr>
          <a:xfrm>
            <a:off x="4735375" y="870368"/>
            <a:ext cx="4101900" cy="538800"/>
          </a:xfrm>
          <a:prstGeom prst="roundRect">
            <a:avLst>
              <a:gd name="adj" fmla="val 0"/>
            </a:avLst>
          </a:prstGeom>
          <a:solidFill>
            <a:srgbClr val="04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lt1"/>
                </a:solidFill>
              </a:rPr>
              <a:t>Specification</a:t>
            </a:r>
            <a:endParaRPr sz="2400" b="1" i="0" u="none" strike="noStrike" cap="none" dirty="0">
              <a:solidFill>
                <a:schemeClr val="lt1"/>
              </a:solidFill>
              <a:latin typeface="Arial"/>
              <a:ea typeface="Arial"/>
              <a:cs typeface="Arial"/>
              <a:sym typeface="Arial"/>
            </a:endParaRPr>
          </a:p>
        </p:txBody>
      </p:sp>
      <p:sp>
        <p:nvSpPr>
          <p:cNvPr id="590" name="Shape 590"/>
          <p:cNvSpPr txBox="1"/>
          <p:nvPr/>
        </p:nvSpPr>
        <p:spPr>
          <a:xfrm>
            <a:off x="5205325" y="1441875"/>
            <a:ext cx="3631800" cy="327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3U </a:t>
            </a:r>
            <a:r>
              <a:rPr lang="en-US" sz="2000" b="1">
                <a:solidFill>
                  <a:srgbClr val="002060"/>
                </a:solidFill>
              </a:rPr>
              <a:t>rack mount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2060"/>
              </a:buClr>
              <a:buSzPts val="2000"/>
              <a:buFont typeface="Arial"/>
              <a:buNone/>
            </a:pPr>
            <a:r>
              <a:rPr lang="en-US" sz="2000" b="1">
                <a:solidFill>
                  <a:srgbClr val="002060"/>
                </a:solidFill>
              </a:rPr>
              <a:t>Front</a:t>
            </a:r>
            <a:r>
              <a:rPr lang="en-US" sz="2000" b="1" i="0" u="none" strike="noStrike" cap="none">
                <a:solidFill>
                  <a:srgbClr val="002060"/>
                </a:solidFill>
                <a:latin typeface="Arial"/>
                <a:ea typeface="Arial"/>
                <a:cs typeface="Arial"/>
                <a:sym typeface="Arial"/>
              </a:rPr>
              <a:t> : 16 x 3.5”/2.5” </a:t>
            </a:r>
            <a:br>
              <a:rPr lang="en-US" sz="2000" b="1" i="0" u="none" strike="noStrike" cap="none">
                <a:solidFill>
                  <a:srgbClr val="002060"/>
                </a:solidFill>
                <a:latin typeface="Arial"/>
                <a:ea typeface="Arial"/>
                <a:cs typeface="Arial"/>
                <a:sym typeface="Arial"/>
              </a:rPr>
            </a:br>
            <a:r>
              <a:rPr lang="en-US" sz="2000" b="1" i="0" u="none" strike="noStrike" cap="none">
                <a:solidFill>
                  <a:srgbClr val="002060"/>
                </a:solidFill>
                <a:latin typeface="Arial"/>
                <a:ea typeface="Arial"/>
                <a:cs typeface="Arial"/>
                <a:sym typeface="Arial"/>
              </a:rPr>
              <a:t>SAS 12Gb/s, 6Gb/s, </a:t>
            </a:r>
            <a:br>
              <a:rPr lang="en-US" sz="2000" b="1" i="0" u="none" strike="noStrike" cap="none">
                <a:solidFill>
                  <a:srgbClr val="002060"/>
                </a:solidFill>
                <a:latin typeface="Arial"/>
                <a:ea typeface="Arial"/>
                <a:cs typeface="Arial"/>
                <a:sym typeface="Arial"/>
              </a:rPr>
            </a:br>
            <a:r>
              <a:rPr lang="en-US" sz="2000" b="1" i="0" u="none" strike="noStrike" cap="none">
                <a:solidFill>
                  <a:srgbClr val="002060"/>
                </a:solidFill>
                <a:latin typeface="Arial"/>
                <a:ea typeface="Arial"/>
                <a:cs typeface="Arial"/>
                <a:sym typeface="Arial"/>
              </a:rPr>
              <a:t>SATA 6Gb/s HDD </a:t>
            </a:r>
            <a:r>
              <a:rPr lang="en-US" sz="2000" b="1">
                <a:solidFill>
                  <a:srgbClr val="002060"/>
                </a:solidFill>
              </a:rPr>
              <a:t>and </a:t>
            </a:r>
            <a:r>
              <a:rPr lang="en-US" sz="2000" b="1" i="0" u="none" strike="noStrike" cap="none">
                <a:solidFill>
                  <a:srgbClr val="002060"/>
                </a:solidFill>
                <a:latin typeface="Arial"/>
                <a:ea typeface="Arial"/>
                <a:cs typeface="Arial"/>
                <a:sym typeface="Arial"/>
              </a:rPr>
              <a:t>SSD</a:t>
            </a:r>
            <a:endParaRPr sz="2000" b="1" i="0" u="none" strike="noStrike" cap="none">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a:solidFill>
                  <a:srgbClr val="002060"/>
                </a:solidFill>
              </a:rPr>
              <a:t>Rear</a:t>
            </a:r>
            <a:r>
              <a:rPr lang="en-US" sz="2000" b="1" i="0" u="none" strike="noStrike" cap="none">
                <a:solidFill>
                  <a:srgbClr val="002060"/>
                </a:solidFill>
                <a:latin typeface="Arial"/>
                <a:ea typeface="Arial"/>
                <a:cs typeface="Arial"/>
                <a:sym typeface="Arial"/>
              </a:rPr>
              <a:t> : 4 x 2.5” </a:t>
            </a:r>
            <a:endParaRPr sz="2000" b="1" i="0" u="none" strike="noStrike" cap="none">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SAS 12Gb/s SSD</a:t>
            </a:r>
            <a:endParaRPr sz="2000" b="1" i="0" u="none" strike="noStrike" cap="none">
              <a:solidFill>
                <a:srgbClr val="002060"/>
              </a:solidFill>
              <a:latin typeface="Arial"/>
              <a:ea typeface="Arial"/>
              <a:cs typeface="Arial"/>
              <a:sym typeface="Arial"/>
            </a:endParaRPr>
          </a:p>
          <a:p>
            <a:pPr marL="342900" marR="0" lvl="0" indent="-342900" algn="l" rtl="0">
              <a:lnSpc>
                <a:spcPct val="100000"/>
              </a:lnSpc>
              <a:spcBef>
                <a:spcPts val="120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SAS/SATA 6Gb/s,3Gb/s SSD</a:t>
            </a:r>
            <a:endParaRPr sz="2000" b="1" i="0" u="none" strike="noStrike" cap="none">
              <a:solidFill>
                <a:srgbClr val="002060"/>
              </a:solidFill>
              <a:latin typeface="Arial"/>
              <a:ea typeface="Arial"/>
              <a:cs typeface="Arial"/>
              <a:sym typeface="Arial"/>
            </a:endParaRPr>
          </a:p>
        </p:txBody>
      </p:sp>
      <p:sp>
        <p:nvSpPr>
          <p:cNvPr id="591" name="Shape 591"/>
          <p:cNvSpPr/>
          <p:nvPr/>
        </p:nvSpPr>
        <p:spPr>
          <a:xfrm>
            <a:off x="4849125" y="3227822"/>
            <a:ext cx="283800" cy="249000"/>
          </a:xfrm>
          <a:prstGeom prst="chevron">
            <a:avLst>
              <a:gd name="adj" fmla="val 50000"/>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Shape 603" descr="P18-02.png"/>
          <p:cNvPicPr preferRelativeResize="0"/>
          <p:nvPr/>
        </p:nvPicPr>
        <p:blipFill>
          <a:blip r:embed="rId3" cstate="screen"/>
          <a:stretch>
            <a:fillRect/>
          </a:stretch>
        </p:blipFill>
        <p:spPr>
          <a:xfrm>
            <a:off x="3222710" y="1716335"/>
            <a:ext cx="2664000" cy="2664000"/>
          </a:xfrm>
          <a:prstGeom prst="rect">
            <a:avLst/>
          </a:prstGeom>
          <a:noFill/>
          <a:ln>
            <a:noFill/>
          </a:ln>
        </p:spPr>
      </p:pic>
      <p:sp>
        <p:nvSpPr>
          <p:cNvPr id="604" name="Shape 604"/>
          <p:cNvSpPr/>
          <p:nvPr/>
        </p:nvSpPr>
        <p:spPr>
          <a:xfrm>
            <a:off x="6023727" y="1923068"/>
            <a:ext cx="2308559" cy="2042595"/>
          </a:xfrm>
          <a:prstGeom prst="roundRect">
            <a:avLst>
              <a:gd name="adj" fmla="val 7641"/>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5" name="Shape 605"/>
          <p:cNvSpPr/>
          <p:nvPr/>
        </p:nvSpPr>
        <p:spPr>
          <a:xfrm>
            <a:off x="773432" y="1840616"/>
            <a:ext cx="2277828" cy="2770505"/>
          </a:xfrm>
          <a:prstGeom prst="roundRect">
            <a:avLst>
              <a:gd name="adj" fmla="val 7641"/>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606" name="Shape 606"/>
          <p:cNvGrpSpPr/>
          <p:nvPr/>
        </p:nvGrpSpPr>
        <p:grpSpPr>
          <a:xfrm flipH="1">
            <a:off x="5471731" y="1600900"/>
            <a:ext cx="3124607" cy="500100"/>
            <a:chOff x="2268886" y="2102335"/>
            <a:chExt cx="3124607" cy="500100"/>
          </a:xfrm>
        </p:grpSpPr>
        <p:grpSp>
          <p:nvGrpSpPr>
            <p:cNvPr id="607" name="Shape 607"/>
            <p:cNvGrpSpPr/>
            <p:nvPr/>
          </p:nvGrpSpPr>
          <p:grpSpPr>
            <a:xfrm>
              <a:off x="2518268" y="2102335"/>
              <a:ext cx="2875225" cy="500100"/>
              <a:chOff x="552551" y="889654"/>
              <a:chExt cx="2395766" cy="500100"/>
            </a:xfrm>
          </p:grpSpPr>
          <p:sp>
            <p:nvSpPr>
              <p:cNvPr id="608" name="Shape 608"/>
              <p:cNvSpPr/>
              <p:nvPr/>
            </p:nvSpPr>
            <p:spPr>
              <a:xfrm>
                <a:off x="552551" y="889654"/>
                <a:ext cx="2135002"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9" name="Shape 609"/>
              <p:cNvSpPr/>
              <p:nvPr/>
            </p:nvSpPr>
            <p:spPr>
              <a:xfrm>
                <a:off x="2594655" y="889654"/>
                <a:ext cx="353662" cy="500100"/>
              </a:xfrm>
              <a:prstGeom prst="chevron">
                <a:avLst>
                  <a:gd name="adj" fmla="val 60369"/>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610" name="Shape 610"/>
            <p:cNvSpPr txBox="1"/>
            <p:nvPr/>
          </p:nvSpPr>
          <p:spPr>
            <a:xfrm>
              <a:off x="2268886" y="2102629"/>
              <a:ext cx="2620955" cy="47431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Iaas </a:t>
              </a:r>
              <a:r>
                <a:rPr lang="en-US" sz="1800" b="1">
                  <a:solidFill>
                    <a:schemeClr val="lt1"/>
                  </a:solidFill>
                </a:rPr>
                <a:t>Cloud Platform</a:t>
              </a:r>
              <a:endParaRPr sz="1800"/>
            </a:p>
          </p:txBody>
        </p:sp>
      </p:grpSp>
      <p:sp>
        <p:nvSpPr>
          <p:cNvPr id="611" name="Shape 611"/>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a:t>Conclusion</a:t>
            </a:r>
            <a:endParaRPr sz="4000" b="1" i="0" u="none" strike="noStrike" cap="none">
              <a:solidFill>
                <a:schemeClr val="lt2"/>
              </a:solidFill>
              <a:latin typeface="Arial"/>
              <a:ea typeface="Arial"/>
              <a:cs typeface="Arial"/>
              <a:sym typeface="Arial"/>
            </a:endParaRPr>
          </a:p>
        </p:txBody>
      </p:sp>
      <p:pic>
        <p:nvPicPr>
          <p:cNvPr id="612" name="Shape 612" descr="ES1640dc v2_Front.png"/>
          <p:cNvPicPr preferRelativeResize="0"/>
          <p:nvPr/>
        </p:nvPicPr>
        <p:blipFill rotWithShape="1">
          <a:blip r:embed="rId4" cstate="screen">
            <a:alphaModFix/>
          </a:blip>
          <a:srcRect/>
          <a:stretch/>
        </p:blipFill>
        <p:spPr>
          <a:xfrm>
            <a:off x="549854" y="2775903"/>
            <a:ext cx="1827653" cy="633232"/>
          </a:xfrm>
          <a:prstGeom prst="rect">
            <a:avLst/>
          </a:prstGeom>
          <a:noFill/>
          <a:ln>
            <a:noFill/>
          </a:ln>
        </p:spPr>
      </p:pic>
      <p:pic>
        <p:nvPicPr>
          <p:cNvPr id="613" name="Shape 613"/>
          <p:cNvPicPr preferRelativeResize="0"/>
          <p:nvPr/>
        </p:nvPicPr>
        <p:blipFill rotWithShape="1">
          <a:blip r:embed="rId5" cstate="screen">
            <a:alphaModFix/>
          </a:blip>
          <a:srcRect/>
          <a:stretch/>
        </p:blipFill>
        <p:spPr>
          <a:xfrm>
            <a:off x="960974" y="3222199"/>
            <a:ext cx="1899677" cy="633348"/>
          </a:xfrm>
          <a:prstGeom prst="rect">
            <a:avLst/>
          </a:prstGeom>
          <a:noFill/>
          <a:ln>
            <a:noFill/>
          </a:ln>
        </p:spPr>
      </p:pic>
      <p:pic>
        <p:nvPicPr>
          <p:cNvPr id="614" name="Shape 614"/>
          <p:cNvPicPr preferRelativeResize="0"/>
          <p:nvPr/>
        </p:nvPicPr>
        <p:blipFill rotWithShape="1">
          <a:blip r:embed="rId6" cstate="screen">
            <a:alphaModFix/>
          </a:blip>
          <a:srcRect/>
          <a:stretch/>
        </p:blipFill>
        <p:spPr>
          <a:xfrm>
            <a:off x="1568667" y="3605872"/>
            <a:ext cx="1862778" cy="604188"/>
          </a:xfrm>
          <a:prstGeom prst="rect">
            <a:avLst/>
          </a:prstGeom>
          <a:noFill/>
          <a:ln>
            <a:noFill/>
          </a:ln>
        </p:spPr>
      </p:pic>
      <p:pic>
        <p:nvPicPr>
          <p:cNvPr id="615" name="Shape 615"/>
          <p:cNvPicPr preferRelativeResize="0"/>
          <p:nvPr/>
        </p:nvPicPr>
        <p:blipFill rotWithShape="1">
          <a:blip r:embed="rId7" cstate="screen">
            <a:alphaModFix/>
          </a:blip>
          <a:srcRect/>
          <a:stretch/>
        </p:blipFill>
        <p:spPr>
          <a:xfrm>
            <a:off x="6263428" y="2894667"/>
            <a:ext cx="1899675" cy="916807"/>
          </a:xfrm>
          <a:prstGeom prst="rect">
            <a:avLst/>
          </a:prstGeom>
          <a:noFill/>
          <a:ln>
            <a:noFill/>
          </a:ln>
        </p:spPr>
      </p:pic>
      <p:sp>
        <p:nvSpPr>
          <p:cNvPr id="616" name="Shape 616"/>
          <p:cNvSpPr/>
          <p:nvPr/>
        </p:nvSpPr>
        <p:spPr>
          <a:xfrm>
            <a:off x="675918" y="1509576"/>
            <a:ext cx="2588400" cy="1032900"/>
          </a:xfrm>
          <a:prstGeom prst="rect">
            <a:avLst/>
          </a:prstGeom>
          <a:noFill/>
          <a:ln>
            <a:noFill/>
          </a:ln>
        </p:spPr>
        <p:txBody>
          <a:bodyPr spcFirstLastPara="1" wrap="square" lIns="14275" tIns="14275" rIns="14275" bIns="14275" anchor="ctr" anchorCtr="0">
            <a:noAutofit/>
          </a:bodyPr>
          <a:lstStyle/>
          <a:p>
            <a:pPr marL="0" marR="0" lvl="0" indent="0" algn="r" rtl="0">
              <a:lnSpc>
                <a:spcPct val="100000"/>
              </a:lnSpc>
              <a:spcBef>
                <a:spcPts val="0"/>
              </a:spcBef>
              <a:spcAft>
                <a:spcPts val="0"/>
              </a:spcAft>
              <a:buClr>
                <a:srgbClr val="8C8C8C"/>
              </a:buClr>
              <a:buSzPts val="492"/>
              <a:buFont typeface="Arimo"/>
              <a:buNone/>
            </a:pPr>
            <a:endParaRPr sz="2800" b="1" i="0" u="none" strike="noStrike" cap="none">
              <a:solidFill>
                <a:srgbClr val="002060"/>
              </a:solidFill>
              <a:latin typeface="Arial"/>
              <a:ea typeface="Arial"/>
              <a:cs typeface="Arial"/>
              <a:sym typeface="Arial"/>
            </a:endParaRPr>
          </a:p>
        </p:txBody>
      </p:sp>
      <p:sp>
        <p:nvSpPr>
          <p:cNvPr id="617" name="Shape 617"/>
          <p:cNvSpPr txBox="1"/>
          <p:nvPr/>
        </p:nvSpPr>
        <p:spPr>
          <a:xfrm>
            <a:off x="757925" y="2115393"/>
            <a:ext cx="2299386" cy="39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a:t>Data Store, Protection and Migration</a:t>
            </a:r>
            <a:endParaRPr sz="1500" b="1" i="0" u="none" strike="noStrike" cap="none">
              <a:solidFill>
                <a:srgbClr val="000000"/>
              </a:solidFill>
              <a:latin typeface="Arial"/>
              <a:ea typeface="Arial"/>
              <a:cs typeface="Arial"/>
              <a:sym typeface="Arial"/>
            </a:endParaRPr>
          </a:p>
        </p:txBody>
      </p:sp>
      <p:sp>
        <p:nvSpPr>
          <p:cNvPr id="618" name="Shape 618"/>
          <p:cNvSpPr txBox="1"/>
          <p:nvPr/>
        </p:nvSpPr>
        <p:spPr>
          <a:xfrm>
            <a:off x="6006439" y="2125173"/>
            <a:ext cx="2404188" cy="39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dirty="0"/>
              <a:t>Infrastructure for data management</a:t>
            </a:r>
            <a:endParaRPr sz="1500" b="1" i="0" u="none" strike="noStrike" cap="none" dirty="0">
              <a:solidFill>
                <a:srgbClr val="000000"/>
              </a:solidFill>
              <a:latin typeface="Arial"/>
              <a:ea typeface="Arial"/>
              <a:cs typeface="Arial"/>
              <a:sym typeface="Arial"/>
            </a:endParaRPr>
          </a:p>
        </p:txBody>
      </p:sp>
      <p:sp>
        <p:nvSpPr>
          <p:cNvPr id="619" name="Shape 619"/>
          <p:cNvSpPr txBox="1"/>
          <p:nvPr/>
        </p:nvSpPr>
        <p:spPr>
          <a:xfrm>
            <a:off x="650370" y="839828"/>
            <a:ext cx="8410500" cy="39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none" strike="noStrike" cap="none" dirty="0">
                <a:solidFill>
                  <a:srgbClr val="002060"/>
                </a:solidFill>
                <a:latin typeface="Arial"/>
                <a:ea typeface="Arial"/>
                <a:cs typeface="Arial"/>
                <a:sym typeface="Arial"/>
              </a:rPr>
              <a:t>QNAP </a:t>
            </a:r>
            <a:r>
              <a:rPr lang="en-US" sz="1800" b="1" i="0" u="none" strike="noStrike" cap="none" dirty="0" err="1">
                <a:solidFill>
                  <a:srgbClr val="002060"/>
                </a:solidFill>
                <a:latin typeface="Arial"/>
                <a:ea typeface="Arial"/>
                <a:cs typeface="Arial"/>
                <a:sym typeface="Arial"/>
              </a:rPr>
              <a:t>OpenStack</a:t>
            </a:r>
            <a:r>
              <a:rPr lang="en-US" sz="1800" b="1" i="0" u="none" strike="noStrike" cap="none" dirty="0">
                <a:solidFill>
                  <a:srgbClr val="002060"/>
                </a:solidFill>
                <a:latin typeface="Arial"/>
                <a:ea typeface="Arial"/>
                <a:cs typeface="Arial"/>
                <a:sym typeface="Arial"/>
              </a:rPr>
              <a:t> Ready</a:t>
            </a:r>
            <a:r>
              <a:rPr lang="en-US" sz="1800" b="1" dirty="0">
                <a:solidFill>
                  <a:srgbClr val="002060"/>
                </a:solidFill>
              </a:rPr>
              <a:t> products help you build a robust and reliable cloud platform which thoroughly satisfies </a:t>
            </a:r>
            <a:r>
              <a:rPr lang="en-US" sz="1800" b="1" dirty="0" smtClean="0">
                <a:solidFill>
                  <a:srgbClr val="002060"/>
                </a:solidFill>
              </a:rPr>
              <a:t>enterprise </a:t>
            </a:r>
            <a:r>
              <a:rPr lang="en-US" sz="1800" b="1" dirty="0">
                <a:solidFill>
                  <a:srgbClr val="002060"/>
                </a:solidFill>
              </a:rPr>
              <a:t>IT demand.</a:t>
            </a:r>
            <a:endParaRPr sz="1800" b="1" i="0" u="none" strike="noStrike" cap="none" dirty="0">
              <a:solidFill>
                <a:srgbClr val="002060"/>
              </a:solidFill>
              <a:latin typeface="Arial"/>
              <a:ea typeface="Arial"/>
              <a:cs typeface="Arial"/>
              <a:sym typeface="Arial"/>
            </a:endParaRPr>
          </a:p>
        </p:txBody>
      </p:sp>
      <p:grpSp>
        <p:nvGrpSpPr>
          <p:cNvPr id="620" name="Shape 620"/>
          <p:cNvGrpSpPr/>
          <p:nvPr/>
        </p:nvGrpSpPr>
        <p:grpSpPr>
          <a:xfrm>
            <a:off x="757926" y="1600900"/>
            <a:ext cx="2875225" cy="500100"/>
            <a:chOff x="2518268" y="2102335"/>
            <a:chExt cx="2875225" cy="500100"/>
          </a:xfrm>
        </p:grpSpPr>
        <p:grpSp>
          <p:nvGrpSpPr>
            <p:cNvPr id="621" name="Shape 621"/>
            <p:cNvGrpSpPr/>
            <p:nvPr/>
          </p:nvGrpSpPr>
          <p:grpSpPr>
            <a:xfrm>
              <a:off x="2518268" y="2102335"/>
              <a:ext cx="2875225" cy="500100"/>
              <a:chOff x="552551" y="889654"/>
              <a:chExt cx="2395766" cy="500100"/>
            </a:xfrm>
          </p:grpSpPr>
          <p:sp>
            <p:nvSpPr>
              <p:cNvPr id="622" name="Shape 622"/>
              <p:cNvSpPr/>
              <p:nvPr/>
            </p:nvSpPr>
            <p:spPr>
              <a:xfrm>
                <a:off x="552551" y="889654"/>
                <a:ext cx="2135002" cy="500100"/>
              </a:xfrm>
              <a:prstGeom prst="homePlate">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3" name="Shape 623"/>
              <p:cNvSpPr/>
              <p:nvPr/>
            </p:nvSpPr>
            <p:spPr>
              <a:xfrm>
                <a:off x="2594655" y="889654"/>
                <a:ext cx="353662" cy="500100"/>
              </a:xfrm>
              <a:prstGeom prst="chevron">
                <a:avLst>
                  <a:gd name="adj" fmla="val 60369"/>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624" name="Shape 624"/>
            <p:cNvSpPr txBox="1"/>
            <p:nvPr/>
          </p:nvSpPr>
          <p:spPr>
            <a:xfrm>
              <a:off x="2557386" y="2102629"/>
              <a:ext cx="2620955" cy="47431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1">
                  <a:solidFill>
                    <a:schemeClr val="lt1"/>
                  </a:solidFill>
                </a:rPr>
                <a:t>Enterprise Storage</a:t>
              </a:r>
              <a:endParaRPr sz="1800"/>
            </a:p>
          </p:txBody>
        </p:sp>
      </p:grpSp>
      <p:pic>
        <p:nvPicPr>
          <p:cNvPr id="625" name="Shape 625" descr="\\MARKETING\Marketing\MarketingMaterials\素材\Logo\QNAP-Logo\QNAP_LOGO_K100.png"/>
          <p:cNvPicPr preferRelativeResize="0"/>
          <p:nvPr/>
        </p:nvPicPr>
        <p:blipFill rotWithShape="1">
          <a:blip r:embed="rId8" cstate="screen">
            <a:alphaModFix/>
          </a:blip>
          <a:srcRect/>
          <a:stretch/>
        </p:blipFill>
        <p:spPr>
          <a:xfrm>
            <a:off x="1258759" y="4200674"/>
            <a:ext cx="1343389" cy="288000"/>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ctrTitle"/>
          </p:nvPr>
        </p:nvSpPr>
        <p:spPr>
          <a:xfrm>
            <a:off x="1" y="3795450"/>
            <a:ext cx="5789570" cy="13480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5200"/>
              <a:buFont typeface="Verdana"/>
              <a:buNone/>
            </a:pPr>
            <a:r>
              <a:rPr lang="en-US" sz="3600" b="1" i="0" u="none" strike="noStrike" cap="none" dirty="0">
                <a:solidFill>
                  <a:schemeClr val="lt1"/>
                </a:solidFill>
                <a:latin typeface="Arial"/>
                <a:ea typeface="Arial"/>
                <a:cs typeface="Arial"/>
                <a:sym typeface="Arial"/>
              </a:rPr>
              <a:t>QNAP </a:t>
            </a:r>
            <a:r>
              <a:rPr lang="en-US" sz="3600" b="1" i="0" u="none" strike="noStrike" cap="none" dirty="0" err="1">
                <a:solidFill>
                  <a:schemeClr val="lt1"/>
                </a:solidFill>
                <a:latin typeface="Arial"/>
                <a:ea typeface="Arial"/>
                <a:cs typeface="Arial"/>
                <a:sym typeface="Arial"/>
              </a:rPr>
              <a:t>OpenStack</a:t>
            </a:r>
            <a:r>
              <a:rPr lang="en-US" sz="3600" b="1" i="0" u="none" strike="noStrike" cap="none" dirty="0">
                <a:solidFill>
                  <a:schemeClr val="lt1"/>
                </a:solidFill>
                <a:latin typeface="Arial"/>
                <a:ea typeface="Arial"/>
                <a:cs typeface="Arial"/>
                <a:sym typeface="Arial"/>
              </a:rPr>
              <a:t> Ready </a:t>
            </a:r>
            <a:br>
              <a:rPr lang="en-US" sz="3600" b="1" i="0" u="none" strike="noStrike" cap="none" dirty="0">
                <a:solidFill>
                  <a:schemeClr val="lt1"/>
                </a:solidFill>
                <a:latin typeface="Arial"/>
                <a:ea typeface="Arial"/>
                <a:cs typeface="Arial"/>
                <a:sym typeface="Arial"/>
              </a:rPr>
            </a:br>
            <a:r>
              <a:rPr lang="en-US" sz="3600" dirty="0"/>
              <a:t>is your best choice</a:t>
            </a:r>
            <a:r>
              <a:rPr lang="en-US" sz="3600" b="1" i="0" u="none" strike="noStrike" cap="none" dirty="0">
                <a:solidFill>
                  <a:schemeClr val="lt1"/>
                </a:solidFill>
                <a:latin typeface="Arial"/>
                <a:ea typeface="Arial"/>
                <a:cs typeface="Arial"/>
                <a:sym typeface="Arial"/>
              </a:rPr>
              <a:t>!</a:t>
            </a:r>
            <a:endParaRPr sz="36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66726" y="115750"/>
            <a:ext cx="9214200" cy="665400"/>
          </a:xfrm>
          <a:prstGeom prst="rect">
            <a:avLst/>
          </a:prstGeom>
          <a:noFill/>
          <a:ln>
            <a:noFill/>
          </a:ln>
        </p:spPr>
        <p:txBody>
          <a:bodyPr spcFirstLastPara="1" wrap="square" lIns="91425" tIns="91425" rIns="91425" bIns="91425" anchor="t" anchorCtr="0">
            <a:noAutofit/>
          </a:bodyPr>
          <a:lstStyle/>
          <a:p>
            <a:pPr lvl="0"/>
            <a:r>
              <a:rPr lang="en-US" dirty="0"/>
              <a:t>Various IT </a:t>
            </a:r>
            <a:r>
              <a:rPr lang="en-US" altLang="zh-TW" dirty="0" smtClean="0"/>
              <a:t>applications</a:t>
            </a:r>
            <a:r>
              <a:rPr lang="en-US" dirty="0" smtClean="0"/>
              <a:t> </a:t>
            </a:r>
            <a:r>
              <a:rPr lang="en-US" dirty="0"/>
              <a:t>and </a:t>
            </a:r>
            <a:r>
              <a:rPr lang="en-US" altLang="zh-TW" dirty="0" smtClean="0"/>
              <a:t>services</a:t>
            </a:r>
            <a:endParaRPr sz="4000" b="1" i="0" u="none" strike="noStrike" cap="none" dirty="0">
              <a:solidFill>
                <a:schemeClr val="lt2"/>
              </a:solidFill>
              <a:latin typeface="Arial"/>
              <a:ea typeface="Arial"/>
              <a:cs typeface="Arial"/>
              <a:sym typeface="Arial"/>
            </a:endParaRPr>
          </a:p>
        </p:txBody>
      </p:sp>
      <p:sp>
        <p:nvSpPr>
          <p:cNvPr id="40" name="Shape 40"/>
          <p:cNvSpPr txBox="1"/>
          <p:nvPr/>
        </p:nvSpPr>
        <p:spPr>
          <a:xfrm>
            <a:off x="352065" y="879957"/>
            <a:ext cx="8953299" cy="655446"/>
          </a:xfrm>
          <a:prstGeom prst="rect">
            <a:avLst/>
          </a:prstGeom>
          <a:noFill/>
          <a:ln>
            <a:noFill/>
          </a:ln>
        </p:spPr>
        <p:txBody>
          <a:bodyPr spcFirstLastPara="1" wrap="square" lIns="91425" tIns="91425" rIns="91425" bIns="91425" anchor="t" anchorCtr="0">
            <a:noAutofit/>
          </a:bodyPr>
          <a:lstStyle/>
          <a:p>
            <a:pPr>
              <a:spcBef>
                <a:spcPts val="800"/>
              </a:spcBef>
              <a:buSzPts val="2400"/>
            </a:pPr>
            <a:r>
              <a:rPr lang="en-US" sz="2000" b="1" dirty="0">
                <a:solidFill>
                  <a:srgbClr val="002060"/>
                </a:solidFill>
              </a:rPr>
              <a:t>Enterprise </a:t>
            </a:r>
            <a:r>
              <a:rPr lang="en-US" sz="2000" b="1" dirty="0" smtClean="0">
                <a:solidFill>
                  <a:srgbClr val="002060"/>
                </a:solidFill>
              </a:rPr>
              <a:t>applications </a:t>
            </a:r>
            <a:r>
              <a:rPr lang="en-US" sz="2000" b="1" dirty="0">
                <a:solidFill>
                  <a:srgbClr val="002060"/>
                </a:solidFill>
              </a:rPr>
              <a:t>and </a:t>
            </a:r>
            <a:r>
              <a:rPr lang="en-US" sz="2000" b="1" dirty="0" smtClean="0">
                <a:solidFill>
                  <a:srgbClr val="002060"/>
                </a:solidFill>
              </a:rPr>
              <a:t>services become </a:t>
            </a:r>
            <a:r>
              <a:rPr lang="en-US" sz="2000" b="1" dirty="0">
                <a:solidFill>
                  <a:srgbClr val="002060"/>
                </a:solidFill>
              </a:rPr>
              <a:t>more and more </a:t>
            </a:r>
            <a:r>
              <a:rPr lang="en-US" sz="2000" b="1" dirty="0" smtClean="0">
                <a:solidFill>
                  <a:srgbClr val="002060"/>
                </a:solidFill>
              </a:rPr>
              <a:t>versatile, </a:t>
            </a:r>
            <a:r>
              <a:rPr lang="en-US" sz="2000" b="1" dirty="0">
                <a:solidFill>
                  <a:srgbClr val="002060"/>
                </a:solidFill>
              </a:rPr>
              <a:t>while IT response time becomes more and more limited</a:t>
            </a:r>
            <a:r>
              <a:rPr lang="en-US" sz="2000" b="1" i="0" u="none" strike="noStrike" cap="none" dirty="0">
                <a:solidFill>
                  <a:srgbClr val="002060"/>
                </a:solidFill>
                <a:latin typeface="Arial"/>
                <a:ea typeface="Arial"/>
                <a:cs typeface="Arial"/>
                <a:sym typeface="Arial"/>
              </a:rPr>
              <a:t>...</a:t>
            </a:r>
            <a:endParaRPr sz="2000" b="1" i="0" u="none" strike="noStrike" cap="none" dirty="0">
              <a:solidFill>
                <a:srgbClr val="00206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000" b="1" i="0" u="none" strike="noStrike" cap="none" dirty="0">
              <a:solidFill>
                <a:srgbClr val="00206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000" b="1" i="0" u="none" strike="noStrike" cap="none" dirty="0">
              <a:solidFill>
                <a:srgbClr val="00206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000" b="1" i="0" u="none" strike="noStrike" cap="none" dirty="0">
              <a:solidFill>
                <a:srgbClr val="002060"/>
              </a:solidFill>
              <a:latin typeface="Arial"/>
              <a:ea typeface="Arial"/>
              <a:cs typeface="Arial"/>
              <a:sym typeface="Arial"/>
            </a:endParaRPr>
          </a:p>
        </p:txBody>
      </p:sp>
      <p:pic>
        <p:nvPicPr>
          <p:cNvPr id="41" name="Shape 41"/>
          <p:cNvPicPr preferRelativeResize="0"/>
          <p:nvPr/>
        </p:nvPicPr>
        <p:blipFill>
          <a:blip r:embed="rId3" cstate="screen"/>
          <a:stretch>
            <a:fillRect/>
          </a:stretch>
        </p:blipFill>
        <p:spPr>
          <a:xfrm>
            <a:off x="2461853" y="1799181"/>
            <a:ext cx="2827845" cy="30101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4000" b="1" i="0" u="none" strike="noStrike" cap="none">
                <a:solidFill>
                  <a:schemeClr val="lt1"/>
                </a:solidFill>
                <a:latin typeface="Arial"/>
                <a:ea typeface="Arial"/>
                <a:cs typeface="Arial"/>
                <a:sym typeface="Arial"/>
              </a:rPr>
              <a:t>IT World Blueprint</a:t>
            </a:r>
            <a:endParaRPr sz="3200" b="1" i="0" u="none" strike="noStrike" cap="none">
              <a:solidFill>
                <a:schemeClr val="lt1"/>
              </a:solidFill>
              <a:latin typeface="Arial"/>
              <a:ea typeface="Arial"/>
              <a:cs typeface="Arial"/>
              <a:sym typeface="Arial"/>
            </a:endParaRPr>
          </a:p>
        </p:txBody>
      </p:sp>
      <p:pic>
        <p:nvPicPr>
          <p:cNvPr id="47" name="Shape 47"/>
          <p:cNvPicPr preferRelativeResize="0"/>
          <p:nvPr/>
        </p:nvPicPr>
        <p:blipFill>
          <a:blip r:embed="rId3" cstate="screen"/>
          <a:stretch>
            <a:fillRect/>
          </a:stretch>
        </p:blipFill>
        <p:spPr>
          <a:xfrm>
            <a:off x="909513" y="1311503"/>
            <a:ext cx="6699077" cy="3000832"/>
          </a:xfrm>
          <a:prstGeom prst="rect">
            <a:avLst/>
          </a:prstGeom>
          <a:noFill/>
          <a:ln>
            <a:noFill/>
          </a:ln>
        </p:spPr>
      </p:pic>
      <p:sp>
        <p:nvSpPr>
          <p:cNvPr id="48" name="Shape 48"/>
          <p:cNvSpPr txBox="1"/>
          <p:nvPr/>
        </p:nvSpPr>
        <p:spPr>
          <a:xfrm>
            <a:off x="226950" y="833300"/>
            <a:ext cx="7819500" cy="486000"/>
          </a:xfrm>
          <a:prstGeom prst="rect">
            <a:avLst/>
          </a:prstGeom>
          <a:noFill/>
          <a:ln>
            <a:noFill/>
          </a:ln>
        </p:spPr>
        <p:txBody>
          <a:bodyPr spcFirstLastPara="1" wrap="square" lIns="91425" tIns="91425" rIns="91425" bIns="91425" anchor="ctr" anchorCtr="0">
            <a:noAutofit/>
          </a:bodyPr>
          <a:lstStyle/>
          <a:p>
            <a:pPr>
              <a:spcBef>
                <a:spcPts val="800"/>
              </a:spcBef>
              <a:buSzPts val="2400"/>
            </a:pPr>
            <a:r>
              <a:rPr lang="en-US" sz="2000" b="1" dirty="0" smtClean="0">
                <a:solidFill>
                  <a:srgbClr val="002060"/>
                </a:solidFill>
              </a:rPr>
              <a:t>The real </a:t>
            </a:r>
            <a:r>
              <a:rPr lang="en-US" sz="2000" b="1" dirty="0">
                <a:solidFill>
                  <a:srgbClr val="002060"/>
                </a:solidFill>
              </a:rPr>
              <a:t>IT environment looks like this</a:t>
            </a:r>
            <a:r>
              <a:rPr lang="en-US" sz="2000"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sp>
        <p:nvSpPr>
          <p:cNvPr id="49" name="Shape 49"/>
          <p:cNvSpPr txBox="1"/>
          <p:nvPr/>
        </p:nvSpPr>
        <p:spPr>
          <a:xfrm>
            <a:off x="1657263" y="4015044"/>
            <a:ext cx="5793505" cy="486000"/>
          </a:xfrm>
          <a:prstGeom prst="rect">
            <a:avLst/>
          </a:prstGeom>
          <a:noFill/>
          <a:ln>
            <a:noFill/>
          </a:ln>
        </p:spPr>
        <p:txBody>
          <a:bodyPr spcFirstLastPara="1" wrap="square" lIns="91425" tIns="91425" rIns="91425" bIns="91425" anchor="ctr" anchorCtr="0">
            <a:noAutofit/>
          </a:bodyPr>
          <a:lstStyle/>
          <a:p>
            <a:pPr>
              <a:spcBef>
                <a:spcPts val="800"/>
              </a:spcBef>
              <a:buSzPts val="2400"/>
            </a:pPr>
            <a:r>
              <a:rPr lang="en-US" sz="2000" b="1" dirty="0">
                <a:solidFill>
                  <a:srgbClr val="002060"/>
                </a:solidFill>
              </a:rPr>
              <a:t>Looks complex at </a:t>
            </a:r>
            <a:r>
              <a:rPr lang="en-US" sz="2000" b="1" dirty="0" smtClean="0">
                <a:solidFill>
                  <a:srgbClr val="002060"/>
                </a:solidFill>
              </a:rPr>
              <a:t>the first </a:t>
            </a:r>
            <a:r>
              <a:rPr lang="en-US" sz="2000" b="1" dirty="0">
                <a:solidFill>
                  <a:srgbClr val="002060"/>
                </a:solidFill>
              </a:rPr>
              <a:t>glance, however</a:t>
            </a:r>
            <a:r>
              <a:rPr lang="en-US" sz="2000"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lvl="0"/>
            <a:r>
              <a:rPr lang="en-US" dirty="0">
                <a:solidFill>
                  <a:schemeClr val="lt1"/>
                </a:solidFill>
              </a:rPr>
              <a:t>Key elements of IT </a:t>
            </a:r>
            <a:r>
              <a:rPr lang="en-US" altLang="zh-TW" dirty="0" smtClean="0"/>
              <a:t>systems</a:t>
            </a:r>
            <a:endParaRPr sz="4000" b="1" i="0" u="none" strike="noStrike" cap="none" dirty="0">
              <a:solidFill>
                <a:schemeClr val="lt1"/>
              </a:solidFill>
              <a:latin typeface="Arial"/>
              <a:ea typeface="Arial"/>
              <a:cs typeface="Arial"/>
              <a:sym typeface="Arial"/>
            </a:endParaRPr>
          </a:p>
        </p:txBody>
      </p:sp>
      <p:pic>
        <p:nvPicPr>
          <p:cNvPr id="55" name="Shape 55"/>
          <p:cNvPicPr preferRelativeResize="0"/>
          <p:nvPr/>
        </p:nvPicPr>
        <p:blipFill rotWithShape="1">
          <a:blip r:embed="rId3" cstate="screen">
            <a:alphaModFix/>
          </a:blip>
          <a:srcRect/>
          <a:stretch/>
        </p:blipFill>
        <p:spPr>
          <a:xfrm>
            <a:off x="2774001" y="2060106"/>
            <a:ext cx="3221644" cy="2284225"/>
          </a:xfrm>
          <a:prstGeom prst="rect">
            <a:avLst/>
          </a:prstGeom>
          <a:noFill/>
          <a:ln>
            <a:noFill/>
          </a:ln>
        </p:spPr>
      </p:pic>
      <p:sp>
        <p:nvSpPr>
          <p:cNvPr id="56" name="Shape 56"/>
          <p:cNvSpPr txBox="1"/>
          <p:nvPr/>
        </p:nvSpPr>
        <p:spPr>
          <a:xfrm>
            <a:off x="1838600" y="1062361"/>
            <a:ext cx="5276116" cy="48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800"/>
              </a:spcBef>
              <a:spcAft>
                <a:spcPts val="0"/>
              </a:spcAft>
              <a:buClr>
                <a:srgbClr val="000000"/>
              </a:buClr>
              <a:buSzPts val="2400"/>
              <a:buFont typeface="Arial"/>
              <a:buNone/>
            </a:pPr>
            <a:r>
              <a:rPr lang="en-US" sz="2000" b="1" dirty="0">
                <a:solidFill>
                  <a:srgbClr val="002060"/>
                </a:solidFill>
              </a:rPr>
              <a:t>Actually, it’s all about these 3 elements</a:t>
            </a:r>
            <a:r>
              <a:rPr lang="en-US" sz="2000" b="1" i="0" u="none" strike="noStrike" cap="none" dirty="0">
                <a:solidFill>
                  <a:srgbClr val="002060"/>
                </a:solidFill>
                <a:latin typeface="Arial"/>
                <a:ea typeface="Arial"/>
                <a:cs typeface="Arial"/>
                <a:sym typeface="Arial"/>
              </a:rPr>
              <a:t>: </a:t>
            </a:r>
            <a:endParaRPr sz="2000" b="1" i="0" u="none" strike="noStrike" cap="none" dirty="0">
              <a:solidFill>
                <a:srgbClr val="00206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r>
              <a:rPr lang="en-US" sz="2000" b="1" i="0" u="none" strike="noStrike" cap="none" dirty="0">
                <a:solidFill>
                  <a:srgbClr val="002060"/>
                </a:solidFill>
                <a:latin typeface="Arial"/>
                <a:ea typeface="Arial"/>
                <a:cs typeface="Arial"/>
                <a:sym typeface="Arial"/>
              </a:rPr>
              <a:t>Computing</a:t>
            </a:r>
            <a:r>
              <a:rPr lang="en-US" sz="2000" b="1" dirty="0">
                <a:solidFill>
                  <a:srgbClr val="002060"/>
                </a:solidFill>
              </a:rPr>
              <a:t>, </a:t>
            </a:r>
            <a:r>
              <a:rPr lang="en-US" sz="2000" b="1" i="0" u="none" strike="noStrike" cap="none" dirty="0">
                <a:solidFill>
                  <a:srgbClr val="002060"/>
                </a:solidFill>
                <a:latin typeface="Arial"/>
                <a:ea typeface="Arial"/>
                <a:cs typeface="Arial"/>
                <a:sym typeface="Arial"/>
              </a:rPr>
              <a:t>Networking</a:t>
            </a:r>
            <a:r>
              <a:rPr lang="en-US" sz="2000" b="1" dirty="0">
                <a:solidFill>
                  <a:srgbClr val="002060"/>
                </a:solidFill>
              </a:rPr>
              <a:t>, and </a:t>
            </a:r>
            <a:r>
              <a:rPr lang="en-US" sz="2000" b="1" i="0" u="none" strike="noStrike" cap="none" dirty="0">
                <a:solidFill>
                  <a:srgbClr val="002060"/>
                </a:solidFill>
                <a:latin typeface="Arial"/>
                <a:ea typeface="Arial"/>
                <a:cs typeface="Arial"/>
                <a:sym typeface="Arial"/>
              </a:rPr>
              <a:t>Storage </a:t>
            </a:r>
            <a:endParaRPr sz="1200" b="0" i="0" u="none" strike="noStrike" cap="none" dirty="0">
              <a:solidFill>
                <a:srgbClr val="002060"/>
              </a:solidFill>
              <a:latin typeface="Arial"/>
              <a:ea typeface="Arial"/>
              <a:cs typeface="Arial"/>
              <a:sym typeface="Arial"/>
            </a:endParaRPr>
          </a:p>
        </p:txBody>
      </p:sp>
      <p:sp>
        <p:nvSpPr>
          <p:cNvPr id="57" name="Shape 57"/>
          <p:cNvSpPr txBox="1"/>
          <p:nvPr/>
        </p:nvSpPr>
        <p:spPr>
          <a:xfrm>
            <a:off x="1843454" y="3301909"/>
            <a:ext cx="1691898" cy="48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800"/>
              </a:spcBef>
              <a:spcAft>
                <a:spcPts val="0"/>
              </a:spcAft>
              <a:buClr>
                <a:srgbClr val="000000"/>
              </a:buClr>
              <a:buSzPts val="1400"/>
              <a:buFont typeface="Arial"/>
              <a:buNone/>
            </a:pPr>
            <a:r>
              <a:rPr lang="en-US" sz="1600" b="1" i="0" u="none" strike="noStrike" cap="none" dirty="0" smtClean="0">
                <a:solidFill>
                  <a:srgbClr val="002060"/>
                </a:solidFill>
                <a:latin typeface="Arial"/>
                <a:ea typeface="Arial"/>
                <a:cs typeface="Arial"/>
                <a:sym typeface="Arial"/>
              </a:rPr>
              <a:t>Computing </a:t>
            </a:r>
            <a:endParaRPr sz="1050" b="0" i="0" u="none" strike="noStrike" cap="none" dirty="0">
              <a:solidFill>
                <a:srgbClr val="002060"/>
              </a:solidFill>
              <a:latin typeface="Arial"/>
              <a:ea typeface="Arial"/>
              <a:cs typeface="Arial"/>
              <a:sym typeface="Arial"/>
            </a:endParaRPr>
          </a:p>
        </p:txBody>
      </p:sp>
      <p:sp>
        <p:nvSpPr>
          <p:cNvPr id="58" name="Shape 58"/>
          <p:cNvSpPr txBox="1"/>
          <p:nvPr/>
        </p:nvSpPr>
        <p:spPr>
          <a:xfrm>
            <a:off x="3540228" y="4172297"/>
            <a:ext cx="1691898" cy="48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800"/>
              </a:spcBef>
              <a:spcAft>
                <a:spcPts val="0"/>
              </a:spcAft>
              <a:buClr>
                <a:srgbClr val="000000"/>
              </a:buClr>
              <a:buSzPts val="1400"/>
              <a:buFont typeface="Arial"/>
              <a:buNone/>
            </a:pPr>
            <a:r>
              <a:rPr lang="en-US" sz="1600" b="1" i="0" u="none" strike="noStrike" cap="none" dirty="0" smtClean="0">
                <a:solidFill>
                  <a:srgbClr val="002060"/>
                </a:solidFill>
                <a:latin typeface="Arial"/>
                <a:ea typeface="Arial"/>
                <a:cs typeface="Arial"/>
                <a:sym typeface="Arial"/>
              </a:rPr>
              <a:t>Networking </a:t>
            </a:r>
            <a:endParaRPr sz="1050" b="0" i="0" u="none" strike="noStrike" cap="none" dirty="0">
              <a:solidFill>
                <a:srgbClr val="002060"/>
              </a:solidFill>
              <a:latin typeface="Arial"/>
              <a:ea typeface="Arial"/>
              <a:cs typeface="Arial"/>
              <a:sym typeface="Arial"/>
            </a:endParaRPr>
          </a:p>
        </p:txBody>
      </p:sp>
      <p:sp>
        <p:nvSpPr>
          <p:cNvPr id="59" name="Shape 59"/>
          <p:cNvSpPr txBox="1"/>
          <p:nvPr/>
        </p:nvSpPr>
        <p:spPr>
          <a:xfrm>
            <a:off x="5246783" y="3301909"/>
            <a:ext cx="1691898" cy="48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800"/>
              </a:spcBef>
              <a:spcAft>
                <a:spcPts val="0"/>
              </a:spcAft>
              <a:buClr>
                <a:srgbClr val="000000"/>
              </a:buClr>
              <a:buSzPts val="1400"/>
              <a:buFont typeface="Arial"/>
              <a:buNone/>
            </a:pPr>
            <a:r>
              <a:rPr lang="en-US" sz="1600" b="1" i="0" u="none" strike="noStrike" cap="none" dirty="0" smtClean="0">
                <a:solidFill>
                  <a:srgbClr val="002060"/>
                </a:solidFill>
                <a:latin typeface="Arial"/>
                <a:ea typeface="Arial"/>
                <a:cs typeface="Arial"/>
                <a:sym typeface="Arial"/>
              </a:rPr>
              <a:t>Storage </a:t>
            </a:r>
            <a:endParaRPr sz="1050" b="0" i="0" u="none" strike="noStrike" cap="none" dirty="0">
              <a:solidFill>
                <a:srgbClr val="00206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lvl="0"/>
            <a:r>
              <a:rPr lang="en-US" dirty="0">
                <a:solidFill>
                  <a:schemeClr val="lt1"/>
                </a:solidFill>
              </a:rPr>
              <a:t>Inside the </a:t>
            </a:r>
            <a:r>
              <a:rPr lang="en-US" altLang="zh-TW" dirty="0" smtClean="0"/>
              <a:t>server</a:t>
            </a:r>
            <a:r>
              <a:rPr lang="en-US" dirty="0" smtClean="0">
                <a:solidFill>
                  <a:schemeClr val="lt1"/>
                </a:solidFill>
              </a:rPr>
              <a:t> </a:t>
            </a:r>
            <a:r>
              <a:rPr lang="en-US" dirty="0">
                <a:solidFill>
                  <a:schemeClr val="lt1"/>
                </a:solidFill>
              </a:rPr>
              <a:t>room...</a:t>
            </a:r>
            <a:endParaRPr sz="4000" b="1" i="0" u="none" strike="noStrike" cap="none" dirty="0">
              <a:solidFill>
                <a:schemeClr val="lt1"/>
              </a:solidFill>
              <a:latin typeface="Arial"/>
              <a:ea typeface="Arial"/>
              <a:cs typeface="Arial"/>
              <a:sym typeface="Arial"/>
            </a:endParaRPr>
          </a:p>
        </p:txBody>
      </p:sp>
      <p:pic>
        <p:nvPicPr>
          <p:cNvPr id="65" name="Shape 65"/>
          <p:cNvPicPr preferRelativeResize="0"/>
          <p:nvPr/>
        </p:nvPicPr>
        <p:blipFill rotWithShape="1">
          <a:blip r:embed="rId3" cstate="screen">
            <a:alphaModFix/>
          </a:blip>
          <a:srcRect/>
          <a:stretch/>
        </p:blipFill>
        <p:spPr>
          <a:xfrm>
            <a:off x="0" y="1127552"/>
            <a:ext cx="9144000" cy="307956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13310" y="115747"/>
            <a:ext cx="8330689" cy="665543"/>
          </a:xfrm>
          <a:prstGeom prst="rect">
            <a:avLst/>
          </a:prstGeom>
          <a:noFill/>
          <a:ln>
            <a:noFill/>
          </a:ln>
        </p:spPr>
        <p:txBody>
          <a:bodyPr spcFirstLastPara="1" wrap="square" lIns="91425" tIns="91425" rIns="91425" bIns="91425" anchor="t" anchorCtr="0">
            <a:noAutofit/>
          </a:bodyPr>
          <a:lstStyle/>
          <a:p>
            <a:pPr lvl="0"/>
            <a:r>
              <a:rPr lang="en-US" altLang="zh-TW" dirty="0" smtClean="0"/>
              <a:t>Different expansion methods</a:t>
            </a:r>
            <a:endParaRPr sz="4000" b="1" i="0" u="none" strike="noStrike" cap="none" dirty="0">
              <a:solidFill>
                <a:schemeClr val="lt2"/>
              </a:solidFill>
              <a:latin typeface="Arial"/>
              <a:ea typeface="Arial"/>
              <a:cs typeface="Arial"/>
              <a:sym typeface="Arial"/>
            </a:endParaRPr>
          </a:p>
        </p:txBody>
      </p:sp>
      <p:grpSp>
        <p:nvGrpSpPr>
          <p:cNvPr id="71" name="Shape 71"/>
          <p:cNvGrpSpPr/>
          <p:nvPr/>
        </p:nvGrpSpPr>
        <p:grpSpPr>
          <a:xfrm>
            <a:off x="2628172" y="1055804"/>
            <a:ext cx="5933360" cy="3091991"/>
            <a:chOff x="1605994" y="993747"/>
            <a:chExt cx="6633439" cy="3456818"/>
          </a:xfrm>
        </p:grpSpPr>
        <p:grpSp>
          <p:nvGrpSpPr>
            <p:cNvPr id="72" name="Shape 72"/>
            <p:cNvGrpSpPr/>
            <p:nvPr/>
          </p:nvGrpSpPr>
          <p:grpSpPr>
            <a:xfrm>
              <a:off x="5934626" y="993747"/>
              <a:ext cx="1708963" cy="1947417"/>
              <a:chOff x="6151443" y="945214"/>
              <a:chExt cx="1708963" cy="1947417"/>
            </a:xfrm>
          </p:grpSpPr>
          <p:pic>
            <p:nvPicPr>
              <p:cNvPr id="73" name="Shape 73" descr="P4-01.png"/>
              <p:cNvPicPr preferRelativeResize="0"/>
              <p:nvPr/>
            </p:nvPicPr>
            <p:blipFill rotWithShape="1">
              <a:blip r:embed="rId3" cstate="screen">
                <a:alphaModFix/>
              </a:blip>
              <a:srcRect/>
              <a:stretch/>
            </p:blipFill>
            <p:spPr>
              <a:xfrm>
                <a:off x="6151443" y="945214"/>
                <a:ext cx="1352294" cy="1947417"/>
              </a:xfrm>
              <a:prstGeom prst="rect">
                <a:avLst/>
              </a:prstGeom>
              <a:noFill/>
              <a:ln>
                <a:noFill/>
              </a:ln>
            </p:spPr>
          </p:pic>
          <p:pic>
            <p:nvPicPr>
              <p:cNvPr id="74" name="Shape 74" descr="P4-22.png"/>
              <p:cNvPicPr preferRelativeResize="0"/>
              <p:nvPr/>
            </p:nvPicPr>
            <p:blipFill rotWithShape="1">
              <a:blip r:embed="rId4" cstate="screen">
                <a:alphaModFix/>
              </a:blip>
              <a:srcRect/>
              <a:stretch/>
            </p:blipFill>
            <p:spPr>
              <a:xfrm>
                <a:off x="7291998" y="1983410"/>
                <a:ext cx="568408" cy="872912"/>
              </a:xfrm>
              <a:prstGeom prst="rect">
                <a:avLst/>
              </a:prstGeom>
              <a:noFill/>
              <a:ln>
                <a:noFill/>
              </a:ln>
            </p:spPr>
          </p:pic>
        </p:grpSp>
        <p:grpSp>
          <p:nvGrpSpPr>
            <p:cNvPr id="75" name="Shape 75"/>
            <p:cNvGrpSpPr/>
            <p:nvPr/>
          </p:nvGrpSpPr>
          <p:grpSpPr>
            <a:xfrm>
              <a:off x="3540218" y="1586238"/>
              <a:ext cx="1189020" cy="1354926"/>
              <a:chOff x="6151443" y="945214"/>
              <a:chExt cx="1708963" cy="1947417"/>
            </a:xfrm>
          </p:grpSpPr>
          <p:pic>
            <p:nvPicPr>
              <p:cNvPr id="76" name="Shape 76" descr="P4-01.png"/>
              <p:cNvPicPr preferRelativeResize="0"/>
              <p:nvPr/>
            </p:nvPicPr>
            <p:blipFill rotWithShape="1">
              <a:blip r:embed="rId5" cstate="screen">
                <a:alphaModFix/>
              </a:blip>
              <a:srcRect/>
              <a:stretch/>
            </p:blipFill>
            <p:spPr>
              <a:xfrm>
                <a:off x="6151443" y="945214"/>
                <a:ext cx="1352294" cy="1947417"/>
              </a:xfrm>
              <a:prstGeom prst="rect">
                <a:avLst/>
              </a:prstGeom>
              <a:noFill/>
              <a:ln>
                <a:noFill/>
              </a:ln>
            </p:spPr>
          </p:pic>
          <p:pic>
            <p:nvPicPr>
              <p:cNvPr id="77" name="Shape 77" descr="P4-22.png"/>
              <p:cNvPicPr preferRelativeResize="0"/>
              <p:nvPr/>
            </p:nvPicPr>
            <p:blipFill rotWithShape="1">
              <a:blip r:embed="rId6" cstate="screen">
                <a:alphaModFix/>
              </a:blip>
              <a:srcRect/>
              <a:stretch/>
            </p:blipFill>
            <p:spPr>
              <a:xfrm>
                <a:off x="7291998" y="1983410"/>
                <a:ext cx="568408" cy="872912"/>
              </a:xfrm>
              <a:prstGeom prst="rect">
                <a:avLst/>
              </a:prstGeom>
              <a:noFill/>
              <a:ln>
                <a:noFill/>
              </a:ln>
            </p:spPr>
          </p:pic>
        </p:grpSp>
        <p:grpSp>
          <p:nvGrpSpPr>
            <p:cNvPr id="78" name="Shape 78"/>
            <p:cNvGrpSpPr/>
            <p:nvPr/>
          </p:nvGrpSpPr>
          <p:grpSpPr>
            <a:xfrm>
              <a:off x="1605994" y="2076434"/>
              <a:ext cx="758846" cy="864730"/>
              <a:chOff x="6151443" y="945214"/>
              <a:chExt cx="1708963" cy="1947417"/>
            </a:xfrm>
          </p:grpSpPr>
          <p:pic>
            <p:nvPicPr>
              <p:cNvPr id="79" name="Shape 79" descr="P4-01.png"/>
              <p:cNvPicPr preferRelativeResize="0"/>
              <p:nvPr/>
            </p:nvPicPr>
            <p:blipFill rotWithShape="1">
              <a:blip r:embed="rId7" cstate="screen">
                <a:alphaModFix/>
              </a:blip>
              <a:srcRect/>
              <a:stretch/>
            </p:blipFill>
            <p:spPr>
              <a:xfrm>
                <a:off x="6151443" y="945214"/>
                <a:ext cx="1352294" cy="1947417"/>
              </a:xfrm>
              <a:prstGeom prst="rect">
                <a:avLst/>
              </a:prstGeom>
              <a:noFill/>
              <a:ln>
                <a:noFill/>
              </a:ln>
            </p:spPr>
          </p:pic>
          <p:pic>
            <p:nvPicPr>
              <p:cNvPr id="80" name="Shape 80" descr="P4-22.png"/>
              <p:cNvPicPr preferRelativeResize="0"/>
              <p:nvPr/>
            </p:nvPicPr>
            <p:blipFill rotWithShape="1">
              <a:blip r:embed="rId8" cstate="screen">
                <a:alphaModFix/>
              </a:blip>
              <a:srcRect/>
              <a:stretch/>
            </p:blipFill>
            <p:spPr>
              <a:xfrm>
                <a:off x="7291998" y="1983410"/>
                <a:ext cx="568408" cy="872912"/>
              </a:xfrm>
              <a:prstGeom prst="rect">
                <a:avLst/>
              </a:prstGeom>
              <a:noFill/>
              <a:ln>
                <a:noFill/>
              </a:ln>
            </p:spPr>
          </p:pic>
        </p:grpSp>
        <p:grpSp>
          <p:nvGrpSpPr>
            <p:cNvPr id="81" name="Shape 81"/>
            <p:cNvGrpSpPr/>
            <p:nvPr/>
          </p:nvGrpSpPr>
          <p:grpSpPr>
            <a:xfrm>
              <a:off x="1605994" y="3575296"/>
              <a:ext cx="758846" cy="864730"/>
              <a:chOff x="6151443" y="945214"/>
              <a:chExt cx="1708963" cy="1947417"/>
            </a:xfrm>
          </p:grpSpPr>
          <p:pic>
            <p:nvPicPr>
              <p:cNvPr id="82" name="Shape 82" descr="P4-01.png"/>
              <p:cNvPicPr preferRelativeResize="0"/>
              <p:nvPr/>
            </p:nvPicPr>
            <p:blipFill rotWithShape="1">
              <a:blip r:embed="rId7" cstate="screen">
                <a:alphaModFix/>
              </a:blip>
              <a:srcRect/>
              <a:stretch/>
            </p:blipFill>
            <p:spPr>
              <a:xfrm>
                <a:off x="6151443" y="945214"/>
                <a:ext cx="1352294" cy="1947417"/>
              </a:xfrm>
              <a:prstGeom prst="rect">
                <a:avLst/>
              </a:prstGeom>
              <a:noFill/>
              <a:ln>
                <a:noFill/>
              </a:ln>
            </p:spPr>
          </p:pic>
          <p:pic>
            <p:nvPicPr>
              <p:cNvPr id="83" name="Shape 83" descr="P4-22.png"/>
              <p:cNvPicPr preferRelativeResize="0"/>
              <p:nvPr/>
            </p:nvPicPr>
            <p:blipFill rotWithShape="1">
              <a:blip r:embed="rId8" cstate="screen">
                <a:alphaModFix/>
              </a:blip>
              <a:srcRect/>
              <a:stretch/>
            </p:blipFill>
            <p:spPr>
              <a:xfrm>
                <a:off x="7291998" y="1983410"/>
                <a:ext cx="568408" cy="872912"/>
              </a:xfrm>
              <a:prstGeom prst="rect">
                <a:avLst/>
              </a:prstGeom>
              <a:noFill/>
              <a:ln>
                <a:noFill/>
              </a:ln>
            </p:spPr>
          </p:pic>
        </p:grpSp>
        <p:grpSp>
          <p:nvGrpSpPr>
            <p:cNvPr id="84" name="Shape 84"/>
            <p:cNvGrpSpPr/>
            <p:nvPr/>
          </p:nvGrpSpPr>
          <p:grpSpPr>
            <a:xfrm>
              <a:off x="3332793" y="3575296"/>
              <a:ext cx="758845" cy="864730"/>
              <a:chOff x="6388796" y="945214"/>
              <a:chExt cx="1708964" cy="1947417"/>
            </a:xfrm>
          </p:grpSpPr>
          <p:pic>
            <p:nvPicPr>
              <p:cNvPr id="85" name="Shape 85" descr="P4-01.png"/>
              <p:cNvPicPr preferRelativeResize="0"/>
              <p:nvPr/>
            </p:nvPicPr>
            <p:blipFill rotWithShape="1">
              <a:blip r:embed="rId7" cstate="screen">
                <a:alphaModFix/>
              </a:blip>
              <a:srcRect/>
              <a:stretch/>
            </p:blipFill>
            <p:spPr>
              <a:xfrm>
                <a:off x="6388796" y="945214"/>
                <a:ext cx="1352298" cy="1947417"/>
              </a:xfrm>
              <a:prstGeom prst="rect">
                <a:avLst/>
              </a:prstGeom>
              <a:noFill/>
              <a:ln>
                <a:noFill/>
              </a:ln>
            </p:spPr>
          </p:pic>
          <p:pic>
            <p:nvPicPr>
              <p:cNvPr id="86" name="Shape 86" descr="P4-22.png"/>
              <p:cNvPicPr preferRelativeResize="0"/>
              <p:nvPr/>
            </p:nvPicPr>
            <p:blipFill rotWithShape="1">
              <a:blip r:embed="rId8" cstate="screen">
                <a:alphaModFix/>
              </a:blip>
              <a:srcRect/>
              <a:stretch/>
            </p:blipFill>
            <p:spPr>
              <a:xfrm>
                <a:off x="7529351" y="1983410"/>
                <a:ext cx="568409" cy="872912"/>
              </a:xfrm>
              <a:prstGeom prst="rect">
                <a:avLst/>
              </a:prstGeom>
              <a:noFill/>
              <a:ln>
                <a:noFill/>
              </a:ln>
            </p:spPr>
          </p:pic>
        </p:grpSp>
        <p:grpSp>
          <p:nvGrpSpPr>
            <p:cNvPr id="87" name="Shape 87"/>
            <p:cNvGrpSpPr/>
            <p:nvPr/>
          </p:nvGrpSpPr>
          <p:grpSpPr>
            <a:xfrm>
              <a:off x="4152344" y="3575296"/>
              <a:ext cx="758848" cy="864730"/>
              <a:chOff x="6175195" y="945214"/>
              <a:chExt cx="1708972" cy="1947417"/>
            </a:xfrm>
          </p:grpSpPr>
          <p:pic>
            <p:nvPicPr>
              <p:cNvPr id="88" name="Shape 88" descr="P4-01.png"/>
              <p:cNvPicPr preferRelativeResize="0"/>
              <p:nvPr/>
            </p:nvPicPr>
            <p:blipFill rotWithShape="1">
              <a:blip r:embed="rId7" cstate="screen">
                <a:alphaModFix/>
              </a:blip>
              <a:srcRect/>
              <a:stretch/>
            </p:blipFill>
            <p:spPr>
              <a:xfrm>
                <a:off x="6175195" y="945214"/>
                <a:ext cx="1352298" cy="1947417"/>
              </a:xfrm>
              <a:prstGeom prst="rect">
                <a:avLst/>
              </a:prstGeom>
              <a:noFill/>
              <a:ln>
                <a:noFill/>
              </a:ln>
            </p:spPr>
          </p:pic>
          <p:pic>
            <p:nvPicPr>
              <p:cNvPr id="89" name="Shape 89" descr="P4-22.png"/>
              <p:cNvPicPr preferRelativeResize="0"/>
              <p:nvPr/>
            </p:nvPicPr>
            <p:blipFill rotWithShape="1">
              <a:blip r:embed="rId8" cstate="screen">
                <a:alphaModFix/>
              </a:blip>
              <a:srcRect/>
              <a:stretch/>
            </p:blipFill>
            <p:spPr>
              <a:xfrm>
                <a:off x="7315757" y="1983410"/>
                <a:ext cx="568410" cy="872912"/>
              </a:xfrm>
              <a:prstGeom prst="rect">
                <a:avLst/>
              </a:prstGeom>
              <a:noFill/>
              <a:ln>
                <a:noFill/>
              </a:ln>
            </p:spPr>
          </p:pic>
        </p:grpSp>
        <p:grpSp>
          <p:nvGrpSpPr>
            <p:cNvPr id="90" name="Shape 90"/>
            <p:cNvGrpSpPr/>
            <p:nvPr/>
          </p:nvGrpSpPr>
          <p:grpSpPr>
            <a:xfrm>
              <a:off x="5844835" y="3585835"/>
              <a:ext cx="758845" cy="864730"/>
              <a:chOff x="6887242" y="968949"/>
              <a:chExt cx="1708961" cy="1947417"/>
            </a:xfrm>
          </p:grpSpPr>
          <p:pic>
            <p:nvPicPr>
              <p:cNvPr id="91" name="Shape 91" descr="P4-01.png"/>
              <p:cNvPicPr preferRelativeResize="0"/>
              <p:nvPr/>
            </p:nvPicPr>
            <p:blipFill rotWithShape="1">
              <a:blip r:embed="rId7" cstate="screen">
                <a:alphaModFix/>
              </a:blip>
              <a:srcRect/>
              <a:stretch/>
            </p:blipFill>
            <p:spPr>
              <a:xfrm>
                <a:off x="6887242" y="968949"/>
                <a:ext cx="1352295" cy="1947417"/>
              </a:xfrm>
              <a:prstGeom prst="rect">
                <a:avLst/>
              </a:prstGeom>
              <a:noFill/>
              <a:ln>
                <a:noFill/>
              </a:ln>
            </p:spPr>
          </p:pic>
          <p:pic>
            <p:nvPicPr>
              <p:cNvPr id="92" name="Shape 92" descr="P4-22.png"/>
              <p:cNvPicPr preferRelativeResize="0"/>
              <p:nvPr/>
            </p:nvPicPr>
            <p:blipFill rotWithShape="1">
              <a:blip r:embed="rId8" cstate="screen">
                <a:alphaModFix/>
              </a:blip>
              <a:srcRect/>
              <a:stretch/>
            </p:blipFill>
            <p:spPr>
              <a:xfrm>
                <a:off x="8027795" y="2007145"/>
                <a:ext cx="568408" cy="872912"/>
              </a:xfrm>
              <a:prstGeom prst="rect">
                <a:avLst/>
              </a:prstGeom>
              <a:noFill/>
              <a:ln>
                <a:noFill/>
              </a:ln>
            </p:spPr>
          </p:pic>
        </p:grpSp>
        <p:grpSp>
          <p:nvGrpSpPr>
            <p:cNvPr id="93" name="Shape 93"/>
            <p:cNvGrpSpPr/>
            <p:nvPr/>
          </p:nvGrpSpPr>
          <p:grpSpPr>
            <a:xfrm>
              <a:off x="6667980" y="3585835"/>
              <a:ext cx="758849" cy="864730"/>
              <a:chOff x="6649862" y="968949"/>
              <a:chExt cx="1708966" cy="1947417"/>
            </a:xfrm>
          </p:grpSpPr>
          <p:pic>
            <p:nvPicPr>
              <p:cNvPr id="94" name="Shape 94" descr="P4-01.png"/>
              <p:cNvPicPr preferRelativeResize="0"/>
              <p:nvPr/>
            </p:nvPicPr>
            <p:blipFill rotWithShape="1">
              <a:blip r:embed="rId7" cstate="screen">
                <a:alphaModFix/>
              </a:blip>
              <a:srcRect/>
              <a:stretch/>
            </p:blipFill>
            <p:spPr>
              <a:xfrm>
                <a:off x="6649862" y="968949"/>
                <a:ext cx="1352292" cy="1947417"/>
              </a:xfrm>
              <a:prstGeom prst="rect">
                <a:avLst/>
              </a:prstGeom>
              <a:noFill/>
              <a:ln>
                <a:noFill/>
              </a:ln>
            </p:spPr>
          </p:pic>
          <p:pic>
            <p:nvPicPr>
              <p:cNvPr id="95" name="Shape 95" descr="P4-22.png"/>
              <p:cNvPicPr preferRelativeResize="0"/>
              <p:nvPr/>
            </p:nvPicPr>
            <p:blipFill rotWithShape="1">
              <a:blip r:embed="rId8" cstate="screen">
                <a:alphaModFix/>
              </a:blip>
              <a:srcRect/>
              <a:stretch/>
            </p:blipFill>
            <p:spPr>
              <a:xfrm>
                <a:off x="7790420" y="2007145"/>
                <a:ext cx="568407" cy="872912"/>
              </a:xfrm>
              <a:prstGeom prst="rect">
                <a:avLst/>
              </a:prstGeom>
              <a:noFill/>
              <a:ln>
                <a:noFill/>
              </a:ln>
            </p:spPr>
          </p:pic>
        </p:grpSp>
        <p:grpSp>
          <p:nvGrpSpPr>
            <p:cNvPr id="96" name="Shape 96"/>
            <p:cNvGrpSpPr/>
            <p:nvPr/>
          </p:nvGrpSpPr>
          <p:grpSpPr>
            <a:xfrm>
              <a:off x="7480588" y="3585835"/>
              <a:ext cx="758845" cy="864730"/>
              <a:chOff x="6388789" y="968949"/>
              <a:chExt cx="1708960" cy="1947417"/>
            </a:xfrm>
          </p:grpSpPr>
          <p:pic>
            <p:nvPicPr>
              <p:cNvPr id="97" name="Shape 97" descr="P4-01.png"/>
              <p:cNvPicPr preferRelativeResize="0"/>
              <p:nvPr/>
            </p:nvPicPr>
            <p:blipFill rotWithShape="1">
              <a:blip r:embed="rId7" cstate="screen">
                <a:alphaModFix/>
              </a:blip>
              <a:srcRect/>
              <a:stretch/>
            </p:blipFill>
            <p:spPr>
              <a:xfrm>
                <a:off x="6388789" y="968949"/>
                <a:ext cx="1352294" cy="1947417"/>
              </a:xfrm>
              <a:prstGeom prst="rect">
                <a:avLst/>
              </a:prstGeom>
              <a:noFill/>
              <a:ln>
                <a:noFill/>
              </a:ln>
            </p:spPr>
          </p:pic>
          <p:pic>
            <p:nvPicPr>
              <p:cNvPr id="98" name="Shape 98" descr="P4-22.png"/>
              <p:cNvPicPr preferRelativeResize="0"/>
              <p:nvPr/>
            </p:nvPicPr>
            <p:blipFill rotWithShape="1">
              <a:blip r:embed="rId8" cstate="screen">
                <a:alphaModFix/>
              </a:blip>
              <a:srcRect/>
              <a:stretch/>
            </p:blipFill>
            <p:spPr>
              <a:xfrm>
                <a:off x="7529341" y="2007145"/>
                <a:ext cx="568408" cy="872912"/>
              </a:xfrm>
              <a:prstGeom prst="rect">
                <a:avLst/>
              </a:prstGeom>
              <a:noFill/>
              <a:ln>
                <a:noFill/>
              </a:ln>
            </p:spPr>
          </p:pic>
        </p:grpSp>
      </p:grpSp>
      <p:grpSp>
        <p:nvGrpSpPr>
          <p:cNvPr id="99" name="Shape 99"/>
          <p:cNvGrpSpPr/>
          <p:nvPr/>
        </p:nvGrpSpPr>
        <p:grpSpPr>
          <a:xfrm>
            <a:off x="622170" y="2190001"/>
            <a:ext cx="1809945" cy="500100"/>
            <a:chOff x="1174722" y="889654"/>
            <a:chExt cx="1809945" cy="500100"/>
          </a:xfrm>
        </p:grpSpPr>
        <p:sp>
          <p:nvSpPr>
            <p:cNvPr id="100" name="Shape 100"/>
            <p:cNvSpPr/>
            <p:nvPr/>
          </p:nvSpPr>
          <p:spPr>
            <a:xfrm>
              <a:off x="1174722" y="889654"/>
              <a:ext cx="1553808" cy="500100"/>
            </a:xfrm>
            <a:prstGeom prst="homePlate">
              <a:avLst>
                <a:gd name="adj" fmla="val 36805"/>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Shape 101"/>
            <p:cNvSpPr/>
            <p:nvPr/>
          </p:nvSpPr>
          <p:spPr>
            <a:xfrm>
              <a:off x="2636208" y="889654"/>
              <a:ext cx="348459"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02" name="Shape 102"/>
          <p:cNvSpPr txBox="1"/>
          <p:nvPr/>
        </p:nvSpPr>
        <p:spPr>
          <a:xfrm>
            <a:off x="575033" y="2195188"/>
            <a:ext cx="1545996" cy="48409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lt1"/>
                </a:solidFill>
                <a:latin typeface="Arial"/>
                <a:ea typeface="Arial"/>
                <a:cs typeface="Arial"/>
                <a:sym typeface="Arial"/>
              </a:rPr>
              <a:t>Scale-Up</a:t>
            </a:r>
            <a:endParaRPr dirty="0"/>
          </a:p>
        </p:txBody>
      </p:sp>
      <p:grpSp>
        <p:nvGrpSpPr>
          <p:cNvPr id="103" name="Shape 103"/>
          <p:cNvGrpSpPr/>
          <p:nvPr/>
        </p:nvGrpSpPr>
        <p:grpSpPr>
          <a:xfrm>
            <a:off x="622170" y="3547462"/>
            <a:ext cx="1809945" cy="500100"/>
            <a:chOff x="1174722" y="889654"/>
            <a:chExt cx="1809945" cy="500100"/>
          </a:xfrm>
        </p:grpSpPr>
        <p:sp>
          <p:nvSpPr>
            <p:cNvPr id="104" name="Shape 104"/>
            <p:cNvSpPr/>
            <p:nvPr/>
          </p:nvSpPr>
          <p:spPr>
            <a:xfrm>
              <a:off x="1174722" y="889654"/>
              <a:ext cx="1553808" cy="500100"/>
            </a:xfrm>
            <a:prstGeom prst="homePlate">
              <a:avLst>
                <a:gd name="adj" fmla="val 36805"/>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 name="Shape 105"/>
            <p:cNvSpPr/>
            <p:nvPr/>
          </p:nvSpPr>
          <p:spPr>
            <a:xfrm>
              <a:off x="2636208" y="889654"/>
              <a:ext cx="348459" cy="500100"/>
            </a:xfrm>
            <a:prstGeom prst="chevron">
              <a:avLst>
                <a:gd name="adj"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06" name="Shape 106"/>
          <p:cNvSpPr txBox="1"/>
          <p:nvPr/>
        </p:nvSpPr>
        <p:spPr>
          <a:xfrm>
            <a:off x="575033" y="3552649"/>
            <a:ext cx="1545996" cy="48409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lt1"/>
                </a:solidFill>
                <a:latin typeface="Arial"/>
                <a:ea typeface="Arial"/>
                <a:cs typeface="Arial"/>
                <a:sym typeface="Arial"/>
              </a:rPr>
              <a:t>Scale-Out</a:t>
            </a:r>
            <a:endParaRPr dirty="0"/>
          </a:p>
        </p:txBody>
      </p:sp>
      <p:sp>
        <p:nvSpPr>
          <p:cNvPr id="107" name="Shape 107"/>
          <p:cNvSpPr/>
          <p:nvPr/>
        </p:nvSpPr>
        <p:spPr>
          <a:xfrm>
            <a:off x="3553905" y="2290713"/>
            <a:ext cx="518474" cy="197963"/>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Shape 108"/>
          <p:cNvSpPr/>
          <p:nvPr/>
        </p:nvSpPr>
        <p:spPr>
          <a:xfrm>
            <a:off x="5703216" y="2290713"/>
            <a:ext cx="518474" cy="197963"/>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Shape 109"/>
          <p:cNvSpPr/>
          <p:nvPr/>
        </p:nvSpPr>
        <p:spPr>
          <a:xfrm>
            <a:off x="3553905" y="3667026"/>
            <a:ext cx="518474" cy="197963"/>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Shape 110"/>
          <p:cNvSpPr/>
          <p:nvPr/>
        </p:nvSpPr>
        <p:spPr>
          <a:xfrm>
            <a:off x="5703216" y="3667026"/>
            <a:ext cx="518474" cy="197963"/>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1987</Words>
  <Application>Microsoft Office PowerPoint</Application>
  <PresentationFormat>如螢幕大小 (16:9)</PresentationFormat>
  <Paragraphs>341</Paragraphs>
  <Slides>45</Slides>
  <Notes>45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45</vt:i4>
      </vt:variant>
    </vt:vector>
  </HeadingPairs>
  <TitlesOfParts>
    <vt:vector size="53" baseType="lpstr">
      <vt:lpstr>Arial</vt:lpstr>
      <vt:lpstr>新細明體</vt:lpstr>
      <vt:lpstr>Verdana</vt:lpstr>
      <vt:lpstr>Arimo</vt:lpstr>
      <vt:lpstr>微軟正黑體</vt:lpstr>
      <vt:lpstr>Helvetica Neue Light</vt:lpstr>
      <vt:lpstr>Gill Sans</vt:lpstr>
      <vt:lpstr>Simple Light</vt:lpstr>
      <vt:lpstr>投影片 1</vt:lpstr>
      <vt:lpstr>QNAP OpenStack Ready NAS  For a Robust and Reliable Cloud Platform  </vt:lpstr>
      <vt:lpstr>Agenda</vt:lpstr>
      <vt:lpstr>IT Transformation and Challenges</vt:lpstr>
      <vt:lpstr>Various IT applications and services</vt:lpstr>
      <vt:lpstr>IT World Blueprint</vt:lpstr>
      <vt:lpstr>Key elements of IT systems</vt:lpstr>
      <vt:lpstr>Inside the server room...</vt:lpstr>
      <vt:lpstr>Different expansion methods</vt:lpstr>
      <vt:lpstr>Here comes virtualization</vt:lpstr>
      <vt:lpstr>From virtualization to cloud</vt:lpstr>
      <vt:lpstr>Build your own cloud platform</vt:lpstr>
      <vt:lpstr>OpenStack—A new star in the cloud world</vt:lpstr>
      <vt:lpstr>About OpenStack</vt:lpstr>
      <vt:lpstr>OpenStack architecture</vt:lpstr>
      <vt:lpstr>Many avaialable projects</vt:lpstr>
      <vt:lpstr>Massive ecosystem</vt:lpstr>
      <vt:lpstr>How does OpenStack satisfy IT demands?</vt:lpstr>
      <vt:lpstr>5 factors of a cloud environment</vt:lpstr>
      <vt:lpstr>Controllability</vt:lpstr>
      <vt:lpstr>Compatibility</vt:lpstr>
      <vt:lpstr>Scalability</vt:lpstr>
      <vt:lpstr>Flexibility</vt:lpstr>
      <vt:lpstr>Standardization</vt:lpstr>
      <vt:lpstr>QNAP + OpenStack (Qcinder &amp; Qmanila)</vt:lpstr>
      <vt:lpstr>What do enterprises need?</vt:lpstr>
      <vt:lpstr>QES - designed for enterprises</vt:lpstr>
      <vt:lpstr>Keep data away from corruption </vt:lpstr>
      <vt:lpstr>Snapshots to the rescue</vt:lpstr>
      <vt:lpstr>QES snapshot protects you</vt:lpstr>
      <vt:lpstr>Of course, services non-stop </vt:lpstr>
      <vt:lpstr>Not only safe, but more efficient</vt:lpstr>
      <vt:lpstr>SnapSync is easy and fast</vt:lpstr>
      <vt:lpstr>Qcinder</vt:lpstr>
      <vt:lpstr>Live Demo - Qcinder</vt:lpstr>
      <vt:lpstr>Qmanila</vt:lpstr>
      <vt:lpstr>OpenStack supportability comparison</vt:lpstr>
      <vt:lpstr>QNAP OpenStack Ready NAS models</vt:lpstr>
      <vt:lpstr>Best choice for enterprises</vt:lpstr>
      <vt:lpstr>ES1640dc v2</vt:lpstr>
      <vt:lpstr>TES-3085U</vt:lpstr>
      <vt:lpstr>TES-1885U</vt:lpstr>
      <vt:lpstr>TDS-16489U</vt:lpstr>
      <vt:lpstr>Conclusion</vt:lpstr>
      <vt:lpstr>QNAP OpenStack Ready  is your best choice!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QNAP OpenStack Ready  Build a Robust and Reliable Cloud Platform</dc:title>
  <dc:creator>Yvonne Tsai</dc:creator>
  <cp:lastModifiedBy>Yvonne Tsai</cp:lastModifiedBy>
  <cp:revision>35</cp:revision>
  <dcterms:modified xsi:type="dcterms:W3CDTF">2018-05-15T06:48:59Z</dcterms:modified>
</cp:coreProperties>
</file>