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47"/>
  </p:notesMasterIdLst>
  <p:handoutMasterIdLst>
    <p:handoutMasterId r:id="rId48"/>
  </p:handoutMasterIdLst>
  <p:sldIdLst>
    <p:sldId id="256" r:id="rId2"/>
    <p:sldId id="310" r:id="rId3"/>
    <p:sldId id="257" r:id="rId4"/>
    <p:sldId id="258" r:id="rId5"/>
    <p:sldId id="260" r:id="rId6"/>
    <p:sldId id="262" r:id="rId7"/>
    <p:sldId id="263" r:id="rId8"/>
    <p:sldId id="264" r:id="rId9"/>
    <p:sldId id="303"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307" r:id="rId27"/>
    <p:sldId id="282" r:id="rId28"/>
    <p:sldId id="283" r:id="rId29"/>
    <p:sldId id="285" r:id="rId30"/>
    <p:sldId id="286" r:id="rId31"/>
    <p:sldId id="287" r:id="rId32"/>
    <p:sldId id="284" r:id="rId33"/>
    <p:sldId id="288" r:id="rId34"/>
    <p:sldId id="289" r:id="rId35"/>
    <p:sldId id="291" r:id="rId36"/>
    <p:sldId id="290" r:id="rId37"/>
    <p:sldId id="293" r:id="rId38"/>
    <p:sldId id="294" r:id="rId39"/>
    <p:sldId id="295" r:id="rId40"/>
    <p:sldId id="299" r:id="rId41"/>
    <p:sldId id="296" r:id="rId42"/>
    <p:sldId id="297" r:id="rId43"/>
    <p:sldId id="308" r:id="rId44"/>
    <p:sldId id="301" r:id="rId45"/>
    <p:sldId id="302" r:id="rId46"/>
  </p:sldIdLst>
  <p:sldSz cx="9144000" cy="5143500" type="screen16x9"/>
  <p:notesSz cx="6858000" cy="9144000"/>
  <p:embeddedFontLst>
    <p:embeddedFont>
      <p:font typeface="微軟正黑體" pitchFamily="34" charset="-120"/>
      <p:regular r:id="rId49"/>
      <p:bold r:id="rId50"/>
    </p:embeddedFont>
    <p:embeddedFont>
      <p:font typeface="Verdana" pitchFamily="34" charset="0"/>
      <p:regular r:id="rId51"/>
      <p:bold r:id="rId52"/>
      <p:italic r:id="rId53"/>
      <p:boldItalic r:id="rId54"/>
    </p:embeddedFont>
    <p:embeddedFont>
      <p:font typeface="Yu Gothic UI" pitchFamily="34" charset="-128"/>
      <p:regular r:id="rId55"/>
      <p:bold r:id="rId56"/>
    </p:embeddedFont>
    <p:embeddedFont>
      <p:font typeface="Roboto" charset="0"/>
      <p:regular r:id="rId57"/>
    </p:embeddedFont>
    <p:embeddedFont>
      <p:font typeface="Helvetica Neue Light"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33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6216D3F-D6A0-444E-B5FD-51ABBB698983}">
  <a:tblStyle styleId="{16216D3F-D6A0-444E-B5FD-51ABBB6989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78" autoAdjust="0"/>
  </p:normalViewPr>
  <p:slideViewPr>
    <p:cSldViewPr snapToGrid="0">
      <p:cViewPr varScale="1">
        <p:scale>
          <a:sx n="83" d="100"/>
          <a:sy n="83" d="100"/>
        </p:scale>
        <p:origin x="-776" y="-60"/>
      </p:cViewPr>
      <p:guideLst>
        <p:guide orient="horz" pos="1620"/>
        <p:guide pos="2880"/>
      </p:guideLst>
    </p:cSldViewPr>
  </p:slideViewPr>
  <p:notesTextViewPr>
    <p:cViewPr>
      <p:scale>
        <a:sx n="100" d="100"/>
        <a:sy n="100" d="100"/>
      </p:scale>
      <p:origin x="0" y="0"/>
    </p:cViewPr>
  </p:notesTextViewPr>
  <p:notesViewPr>
    <p:cSldViewPr snapToGrid="0">
      <p:cViewPr varScale="1">
        <p:scale>
          <a:sx n="93" d="100"/>
          <a:sy n="93" d="100"/>
        </p:scale>
        <p:origin x="-4051"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4DDEB5-46A4-45D4-BE99-BC341AD77CF9}" type="datetimeFigureOut">
              <a:rPr lang="zh-TW" altLang="en-US" smtClean="0"/>
              <a:pPr/>
              <a:t>2018/5/15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352720-A58C-4906-B007-773126CACD04}" type="slidenum">
              <a:rPr lang="zh-TW" altLang="en-US" smtClean="0"/>
              <a:pPr/>
              <a:t>‹#›</a:t>
            </a:fld>
            <a:endParaRPr lang="zh-TW" altLang="en-US"/>
          </a:p>
        </p:txBody>
      </p:sp>
    </p:spTree>
    <p:extLst>
      <p:ext uri="{BB962C8B-B14F-4D97-AF65-F5344CB8AC3E}">
        <p14:creationId xmlns:p14="http://schemas.microsoft.com/office/powerpoint/2010/main" xmlns="" val="125593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18070427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racktopsystems.com/data-storage-features/zf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2"/>
              </a:buClr>
              <a:buSzPts val="2800"/>
              <a:buFont typeface="Verdana"/>
              <a:buNone/>
            </a:pPr>
            <a:endParaRPr sz="2800" b="0" i="0" u="none" strike="noStrike" cap="none">
              <a:solidFill>
                <a:schemeClr val="dk2"/>
              </a:solidFill>
              <a:latin typeface="Arial"/>
              <a:ea typeface="Arial"/>
              <a:cs typeface="Arial"/>
              <a:sym typeface="Arial"/>
            </a:endParaRPr>
          </a:p>
          <a:p>
            <a:pPr marL="6985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863316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when we continue to scale our virtual environment, we’ll start to find it difficult to deploy a VM. We may not direct access, we would have to go to an admin, an IT admin, and request a VM be, deployed, not to mention the difficulty added with trying to deploy more hypervisors. All of these things start to get more and more complex. Then we’ll start to see things like storage performance degradations, trouble setting up networks and getting everything to talk. We start to really get into some management complexity that cause some difficulties and started to lose some of the efficiencies that we've gained. </a:t>
            </a:r>
            <a:endParaRPr dirty="0"/>
          </a:p>
          <a:p>
            <a:pPr marL="0" lvl="0" indent="0">
              <a:spcBef>
                <a:spcPts val="0"/>
              </a:spcBef>
              <a:spcAft>
                <a:spcPts val="0"/>
              </a:spcAft>
              <a:buNone/>
            </a:pPr>
            <a:r>
              <a:rPr lang="en-US" sz="1050" dirty="0">
                <a:solidFill>
                  <a:srgbClr val="222222"/>
                </a:solidFill>
                <a:highlight>
                  <a:srgbClr val="FFFFFF"/>
                </a:highlight>
                <a:latin typeface="Microsoft JhengHei"/>
                <a:ea typeface="Microsoft JhengHei"/>
                <a:cs typeface="Microsoft JhengHei"/>
                <a:sym typeface="Microsoft JhengHei"/>
              </a:rPr>
              <a:t>雖然要建構雲端運算環境不一定要虛擬化，但確實只有虛擬化才能將所有資源池化，達到最佳的資源使用率，所以企業通常會選擇虛擬化來作為邁向雲端的第一步。</a:t>
            </a:r>
            <a:endParaRPr sz="1050" dirty="0">
              <a:solidFill>
                <a:srgbClr val="222222"/>
              </a:solidFill>
              <a:highlight>
                <a:srgbClr val="FFFFFF"/>
              </a:highlight>
              <a:latin typeface="Microsoft JhengHei"/>
              <a:ea typeface="Microsoft JhengHei"/>
              <a:cs typeface="Microsoft JhengHei"/>
              <a:sym typeface="Microsoft JhengHei"/>
            </a:endParaRPr>
          </a:p>
          <a:p>
            <a:pPr marL="0" lvl="0" indent="0">
              <a:spcBef>
                <a:spcPts val="0"/>
              </a:spcBef>
              <a:spcAft>
                <a:spcPts val="0"/>
              </a:spcAft>
              <a:buNone/>
            </a:pPr>
            <a:r>
              <a:rPr lang="en-US" sz="1050" dirty="0" err="1">
                <a:solidFill>
                  <a:srgbClr val="222222"/>
                </a:solidFill>
                <a:highlight>
                  <a:srgbClr val="FFFFFF"/>
                </a:highlight>
                <a:latin typeface="Microsoft JhengHei"/>
                <a:ea typeface="Microsoft JhengHei"/>
                <a:cs typeface="Microsoft JhengHei"/>
                <a:sym typeface="Microsoft JhengHei"/>
              </a:rPr>
              <a:t>雲端環境需要達到完全自動化來簡化管理及維運成本，並能透過自我服務的方式來實踐IT自動運營的目的</a:t>
            </a:r>
            <a:r>
              <a:rPr lang="en-US" sz="1050" dirty="0">
                <a:solidFill>
                  <a:srgbClr val="222222"/>
                </a:solidFill>
                <a:highlight>
                  <a:srgbClr val="FFFFFF"/>
                </a:highlight>
                <a:latin typeface="Microsoft JhengHei"/>
                <a:ea typeface="Microsoft JhengHei"/>
                <a:cs typeface="Microsoft JhengHei"/>
                <a:sym typeface="Microsoft JhengHei"/>
              </a:rPr>
              <a:t>。</a:t>
            </a:r>
            <a:endParaRPr sz="1050" dirty="0">
              <a:solidFill>
                <a:srgbClr val="222222"/>
              </a:solidFill>
              <a:highlight>
                <a:srgbClr val="FFFFFF"/>
              </a:highlight>
              <a:latin typeface="Microsoft JhengHei"/>
              <a:ea typeface="Microsoft JhengHei"/>
              <a:cs typeface="Microsoft JhengHei"/>
              <a:sym typeface="Microsoft JhengHei"/>
            </a:endParaRPr>
          </a:p>
          <a:p>
            <a:pPr marL="0" lvl="0" indent="0">
              <a:spcBef>
                <a:spcPts val="0"/>
              </a:spcBef>
              <a:spcAft>
                <a:spcPts val="0"/>
              </a:spcAft>
              <a:buNone/>
            </a:pPr>
            <a:endParaRPr sz="1050" dirty="0">
              <a:solidFill>
                <a:srgbClr val="222222"/>
              </a:solidFill>
              <a:highlight>
                <a:srgbClr val="FFFFFF"/>
              </a:highlight>
              <a:latin typeface="Microsoft JhengHei"/>
              <a:ea typeface="Microsoft JhengHei"/>
              <a:cs typeface="Microsoft JhengHei"/>
              <a:sym typeface="Microsoft JhengHei"/>
            </a:endParaRPr>
          </a:p>
          <a:p>
            <a:pPr marL="0" lvl="0" indent="0">
              <a:spcBef>
                <a:spcPts val="0"/>
              </a:spcBef>
              <a:spcAft>
                <a:spcPts val="0"/>
              </a:spcAft>
              <a:buNone/>
            </a:pPr>
            <a:r>
              <a:rPr lang="en-US" dirty="0" err="1"/>
              <a:t>虛擬化是雲端的關鍵基礎</a:t>
            </a:r>
            <a:endParaRPr dirty="0"/>
          </a:p>
        </p:txBody>
      </p:sp>
    </p:spTree>
    <p:extLst>
      <p:ext uri="{BB962C8B-B14F-4D97-AF65-F5344CB8AC3E}">
        <p14:creationId xmlns:p14="http://schemas.microsoft.com/office/powerpoint/2010/main" xmlns="" val="699678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xmlns="" val="1124214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xmlns="" val="3066468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1800" smtClean="0">
                <a:solidFill>
                  <a:srgbClr val="333333"/>
                </a:solidFill>
                <a:highlight>
                  <a:srgbClr val="FFFFFF"/>
                </a:highlight>
              </a:rPr>
              <a:t>OpenStack </a:t>
            </a:r>
            <a:r>
              <a:rPr lang="en-US" sz="1800" dirty="0">
                <a:solidFill>
                  <a:srgbClr val="333333"/>
                </a:solidFill>
                <a:highlight>
                  <a:srgbClr val="FFFFFF"/>
                </a:highlight>
              </a:rPr>
              <a:t>is a cloud operating system that controls large pools of compute, storage, and networking resources throughout a datacenter, all managed through a dashboard that gives administrators control while empowering their users to provision resources through a web interface.</a:t>
            </a:r>
            <a:endParaRPr sz="1800" dirty="0"/>
          </a:p>
          <a:p>
            <a:pPr marL="0" lvl="0" indent="0">
              <a:spcBef>
                <a:spcPts val="0"/>
              </a:spcBef>
              <a:spcAft>
                <a:spcPts val="0"/>
              </a:spcAft>
              <a:buNone/>
            </a:pPr>
            <a:endParaRPr dirty="0"/>
          </a:p>
        </p:txBody>
      </p:sp>
    </p:spTree>
    <p:extLst>
      <p:ext uri="{BB962C8B-B14F-4D97-AF65-F5344CB8AC3E}">
        <p14:creationId xmlns:p14="http://schemas.microsoft.com/office/powerpoint/2010/main" xmlns="" val="300952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xmlns="" val="2980612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xmlns="" val="2589634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350" dirty="0">
                <a:solidFill>
                  <a:srgbClr val="2A2E33"/>
                </a:solidFill>
                <a:highlight>
                  <a:srgbClr val="FFFFFF"/>
                </a:highlight>
              </a:rPr>
              <a:t>Just a fraction of the </a:t>
            </a:r>
            <a:r>
              <a:rPr lang="en-US" sz="1350">
                <a:solidFill>
                  <a:srgbClr val="2A2E33"/>
                </a:solidFill>
                <a:highlight>
                  <a:srgbClr val="FFFFFF"/>
                </a:highlight>
              </a:rPr>
              <a:t>huge </a:t>
            </a:r>
            <a:r>
              <a:rPr lang="en-US" sz="1350" smtClean="0">
                <a:solidFill>
                  <a:srgbClr val="2A2E33"/>
                </a:solidFill>
                <a:highlight>
                  <a:srgbClr val="FFFFFF"/>
                </a:highlight>
              </a:rPr>
              <a:t>OpenStack </a:t>
            </a:r>
            <a:r>
              <a:rPr lang="en-US" sz="1350" dirty="0">
                <a:solidFill>
                  <a:srgbClr val="2A2E33"/>
                </a:solidFill>
                <a:highlight>
                  <a:srgbClr val="FFFFFF"/>
                </a:highlight>
              </a:rPr>
              <a:t>community.</a:t>
            </a:r>
            <a:endParaRPr sz="1350" dirty="0">
              <a:solidFill>
                <a:srgbClr val="2A2E33"/>
              </a:solidFill>
              <a:highlight>
                <a:srgbClr val="FFFFFF"/>
              </a:highlight>
            </a:endParaRPr>
          </a:p>
          <a:p>
            <a:pPr marL="0" lvl="0" indent="0" rtl="0">
              <a:lnSpc>
                <a:spcPct val="115000"/>
              </a:lnSpc>
              <a:spcBef>
                <a:spcPts val="0"/>
              </a:spcBef>
              <a:spcAft>
                <a:spcPts val="0"/>
              </a:spcAft>
              <a:buNone/>
            </a:pPr>
            <a:r>
              <a:rPr lang="en-US" sz="1200" smtClean="0">
                <a:highlight>
                  <a:srgbClr val="FFFFFF"/>
                </a:highlight>
              </a:rPr>
              <a:t>OpenStack基金會它是一家非盈利組織</a:t>
            </a:r>
            <a:endParaRPr sz="1200" dirty="0">
              <a:highlight>
                <a:srgbClr val="FFFFFF"/>
              </a:highlight>
            </a:endParaRPr>
          </a:p>
          <a:p>
            <a:pPr marL="0" lvl="0" indent="0" rtl="0">
              <a:lnSpc>
                <a:spcPct val="115000"/>
              </a:lnSpc>
              <a:spcBef>
                <a:spcPts val="0"/>
              </a:spcBef>
              <a:spcAft>
                <a:spcPts val="0"/>
              </a:spcAft>
              <a:buNone/>
            </a:pPr>
            <a:r>
              <a:rPr lang="en-US" sz="1200" dirty="0" err="1">
                <a:highlight>
                  <a:srgbClr val="FFFFFF"/>
                </a:highlight>
              </a:rPr>
              <a:t>個人會籍是免費無門檻的</a:t>
            </a:r>
            <a:r>
              <a:rPr lang="en-US" sz="1200" err="1">
                <a:highlight>
                  <a:srgbClr val="FFFFFF"/>
                </a:highlight>
              </a:rPr>
              <a:t>，</a:t>
            </a:r>
            <a:r>
              <a:rPr lang="en-US" sz="1200" smtClean="0">
                <a:highlight>
                  <a:srgbClr val="FFFFFF"/>
                </a:highlight>
              </a:rPr>
              <a:t>他們可憑藉技術貢獻或社區建設工作等參與到OpenStack社區中</a:t>
            </a:r>
            <a:r>
              <a:rPr lang="en-US" sz="1200" dirty="0">
                <a:highlight>
                  <a:srgbClr val="FFFFFF"/>
                </a:highlight>
              </a:rPr>
              <a:t>。</a:t>
            </a:r>
            <a:r>
              <a:rPr lang="en-US" sz="1200" dirty="0" err="1">
                <a:highlight>
                  <a:srgbClr val="FFFFFF"/>
                </a:highlight>
              </a:rPr>
              <a:t>而公司參與的會根據各司贊助會費的情況，分成白金會員、黃金會員、企業贊助會員以及支持組織者，其中白金和黃金會員的話語權最大</a:t>
            </a:r>
            <a:endParaRPr sz="1200" dirty="0">
              <a:highlight>
                <a:srgbClr val="FFFFFF"/>
              </a:highlight>
            </a:endParaRPr>
          </a:p>
          <a:p>
            <a:pPr marL="0" lvl="0" indent="0" rtl="0">
              <a:lnSpc>
                <a:spcPct val="115000"/>
              </a:lnSpc>
              <a:spcBef>
                <a:spcPts val="0"/>
              </a:spcBef>
              <a:spcAft>
                <a:spcPts val="0"/>
              </a:spcAft>
              <a:buNone/>
            </a:pPr>
            <a:r>
              <a:rPr lang="en-US" sz="1350" smtClean="0">
                <a:solidFill>
                  <a:srgbClr val="2A2E33"/>
                </a:solidFill>
                <a:highlight>
                  <a:srgbClr val="FFFFFF"/>
                </a:highlight>
              </a:rPr>
              <a:t>OpenStack社群已在</a:t>
            </a:r>
            <a:r>
              <a:rPr lang="en-US" sz="1350" dirty="0">
                <a:solidFill>
                  <a:srgbClr val="2A2E33"/>
                </a:solidFill>
                <a:highlight>
                  <a:srgbClr val="FFFFFF"/>
                </a:highlight>
              </a:rPr>
              <a:t>187個國家累積高達90,000個會員，其中不乏Intel、Cisco、華為、中國移動等大型企業，以及Netapp、EMC等儲存領域翹楚。</a:t>
            </a:r>
            <a:endParaRPr sz="1350" dirty="0">
              <a:solidFill>
                <a:srgbClr val="2A2E33"/>
              </a:solidFill>
              <a:highlight>
                <a:srgbClr val="FFFFFF"/>
              </a:highlight>
            </a:endParaRPr>
          </a:p>
          <a:p>
            <a:pPr marL="0" lvl="0" indent="0" rtl="0">
              <a:lnSpc>
                <a:spcPct val="115000"/>
              </a:lnSpc>
              <a:spcBef>
                <a:spcPts val="0"/>
              </a:spcBef>
              <a:spcAft>
                <a:spcPts val="0"/>
              </a:spcAft>
              <a:buNone/>
            </a:pPr>
            <a:r>
              <a:rPr lang="en-US" sz="1350" dirty="0">
                <a:solidFill>
                  <a:srgbClr val="2A2E33"/>
                </a:solidFill>
                <a:highlight>
                  <a:srgbClr val="FFFFFF"/>
                </a:highlight>
              </a:rPr>
              <a:t>2017年 </a:t>
            </a:r>
            <a:r>
              <a:rPr lang="en-US" sz="1350" dirty="0" err="1">
                <a:solidFill>
                  <a:srgbClr val="2A2E33"/>
                </a:solidFill>
                <a:highlight>
                  <a:srgbClr val="FFFFFF"/>
                </a:highlight>
              </a:rPr>
              <a:t>騰訊成為白金會員</a:t>
            </a:r>
            <a:endParaRPr sz="1350" dirty="0">
              <a:solidFill>
                <a:srgbClr val="2A2E33"/>
              </a:solidFill>
              <a:highlight>
                <a:srgbClr val="FFFFFF"/>
              </a:highlight>
            </a:endParaRPr>
          </a:p>
        </p:txBody>
      </p:sp>
    </p:spTree>
    <p:extLst>
      <p:ext uri="{BB962C8B-B14F-4D97-AF65-F5344CB8AC3E}">
        <p14:creationId xmlns:p14="http://schemas.microsoft.com/office/powerpoint/2010/main" xmlns="" val="1957354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xmlns="" val="2502344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圍繞在IT三大元素上，滿足雲端環境需求五大面向</a:t>
            </a:r>
            <a:endParaRPr/>
          </a:p>
        </p:txBody>
      </p:sp>
    </p:spTree>
    <p:extLst>
      <p:ext uri="{BB962C8B-B14F-4D97-AF65-F5344CB8AC3E}">
        <p14:creationId xmlns:p14="http://schemas.microsoft.com/office/powerpoint/2010/main" xmlns="" val="1101271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1400" dirty="0">
                <a:solidFill>
                  <a:srgbClr val="333333"/>
                </a:solidFill>
                <a:highlight>
                  <a:srgbClr val="FFFFFF"/>
                </a:highlight>
              </a:rPr>
              <a:t>控制性：</a:t>
            </a:r>
            <a:r>
              <a:rPr lang="en-US" sz="1400" dirty="0">
                <a:solidFill>
                  <a:srgbClr val="333333"/>
                </a:solidFill>
                <a:highlight>
                  <a:schemeClr val="lt1"/>
                </a:highlight>
              </a:rPr>
              <a:t>開放原始碼的平台意味著不會被某個特定的廠商綁定和限制，而且模組化的設計能將自身與第三方的技術進行整合，</a:t>
            </a:r>
            <a:r>
              <a:rPr lang="en-US" sz="1400">
                <a:solidFill>
                  <a:srgbClr val="333333"/>
                </a:solidFill>
                <a:highlight>
                  <a:schemeClr val="lt1"/>
                </a:highlight>
              </a:rPr>
              <a:t>以滿足自身業務需要</a:t>
            </a:r>
            <a:r>
              <a:rPr lang="en-US" sz="1400" smtClean="0">
                <a:solidFill>
                  <a:srgbClr val="333333"/>
                </a:solidFill>
                <a:highlight>
                  <a:schemeClr val="lt1"/>
                </a:highlight>
              </a:rPr>
              <a:t>。OpenStack所提供的雲端計算</a:t>
            </a:r>
            <a:r>
              <a:rPr lang="en-US" sz="1400" dirty="0">
                <a:solidFill>
                  <a:srgbClr val="333333"/>
                </a:solidFill>
                <a:highlight>
                  <a:schemeClr val="lt1"/>
                </a:highlight>
              </a:rPr>
              <a:t>，讓IT團隊可以成為自己的雲端計算服務廠商，構建和維護一個開放原始碼私有雲並不一定適合每一家公司；</a:t>
            </a:r>
            <a:r>
              <a:rPr lang="en-US" sz="1400">
                <a:solidFill>
                  <a:srgbClr val="333333"/>
                </a:solidFill>
                <a:highlight>
                  <a:schemeClr val="lt1"/>
                </a:highlight>
              </a:rPr>
              <a:t>但是如果擁有基礎設施和開發人員</a:t>
            </a:r>
            <a:r>
              <a:rPr lang="en-US" sz="1400" smtClean="0">
                <a:solidFill>
                  <a:srgbClr val="333333"/>
                </a:solidFill>
                <a:highlight>
                  <a:schemeClr val="lt1"/>
                </a:highlight>
              </a:rPr>
              <a:t>，OpenStack將是很好的選擇</a:t>
            </a:r>
            <a:r>
              <a:rPr lang="en-US" sz="1400" dirty="0">
                <a:solidFill>
                  <a:srgbClr val="333333"/>
                </a:solidFill>
                <a:highlight>
                  <a:schemeClr val="lt1"/>
                </a:highlight>
              </a:rPr>
              <a:t>。</a:t>
            </a:r>
            <a:endParaRPr dirty="0"/>
          </a:p>
        </p:txBody>
      </p:sp>
    </p:spTree>
    <p:extLst>
      <p:ext uri="{BB962C8B-B14F-4D97-AF65-F5344CB8AC3E}">
        <p14:creationId xmlns:p14="http://schemas.microsoft.com/office/powerpoint/2010/main" xmlns="" val="4019051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2"/>
              </a:buClr>
              <a:buSzPts val="2800"/>
              <a:buFont typeface="Verdana"/>
              <a:buNone/>
            </a:pPr>
            <a:endParaRPr sz="2800" b="0" i="0" u="none" strike="noStrike" cap="none">
              <a:solidFill>
                <a:schemeClr val="dk2"/>
              </a:solidFill>
              <a:latin typeface="Arial"/>
              <a:ea typeface="Arial"/>
              <a:cs typeface="Arial"/>
              <a:sym typeface="Arial"/>
            </a:endParaRPr>
          </a:p>
          <a:p>
            <a:pPr marL="6985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863316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1400"/>
              <a:t>企業在將來可以輕鬆地將數據和應用，遷移到基於安全策略的、經濟的和其他關鍵商業標準的公有雲中。使用亞馬遜網絡服務及其他雲服務的企業，抱怨最多的就是“使用者被綁架，無法輕易轉移數據”。在雲端應用領域，有一個流行的概念，即數據是有重量的，一旦將數據存在某個雲端服務商那裡，它就變得繁重而難以遷移，作為企業最重要的資源，如果在遷移的過程中不能保護好數據安全，很有可能會給企業帶來災難，相信沒有公司願意承擔這個風險。</a:t>
            </a:r>
            <a:endParaRPr sz="1400"/>
          </a:p>
          <a:p>
            <a:pPr marL="0" lvl="0" indent="0" rtl="0">
              <a:spcBef>
                <a:spcPts val="0"/>
              </a:spcBef>
              <a:spcAft>
                <a:spcPts val="0"/>
              </a:spcAft>
              <a:buClr>
                <a:srgbClr val="000000"/>
              </a:buClr>
              <a:buSzPts val="1100"/>
              <a:buFont typeface="Arial"/>
              <a:buNone/>
            </a:pPr>
            <a:endParaRPr sz="1200">
              <a:solidFill>
                <a:srgbClr val="333333"/>
              </a:solidFill>
              <a:highlight>
                <a:srgbClr val="FFFFFF"/>
              </a:highlight>
            </a:endParaRPr>
          </a:p>
        </p:txBody>
      </p:sp>
    </p:spTree>
    <p:extLst>
      <p:ext uri="{BB962C8B-B14F-4D97-AF65-F5344CB8AC3E}">
        <p14:creationId xmlns:p14="http://schemas.microsoft.com/office/powerpoint/2010/main" xmlns="" val="3193506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xmlns="" val="2143661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1400" smtClean="0"/>
              <a:t>OpenStack </a:t>
            </a:r>
            <a:r>
              <a:rPr lang="en-US" sz="1400" dirty="0"/>
              <a:t>project </a:t>
            </a:r>
            <a:r>
              <a:rPr lang="en-US" sz="1400" dirty="0" err="1"/>
              <a:t>的程式在極為寬鬆自由的Apache</a:t>
            </a:r>
            <a:r>
              <a:rPr lang="en-US" sz="1400" dirty="0"/>
              <a:t> 2.0認證下發布，意味著任何第三方都可以重新發布這些程式碼，在其基礎上開發私有軟體，並按照新的許可發布，給眾多的雲計算企業，留下了的更大的發展空間。</a:t>
            </a:r>
            <a:endParaRPr sz="1200" dirty="0">
              <a:solidFill>
                <a:srgbClr val="323232"/>
              </a:solidFill>
              <a:highlight>
                <a:srgbClr val="FFFFFF"/>
              </a:highlight>
            </a:endParaRPr>
          </a:p>
          <a:p>
            <a:pPr marL="0" lvl="0" indent="0" rtl="0">
              <a:spcBef>
                <a:spcPts val="0"/>
              </a:spcBef>
              <a:spcAft>
                <a:spcPts val="0"/>
              </a:spcAft>
              <a:buClr>
                <a:schemeClr val="dk1"/>
              </a:buClr>
              <a:buSzPts val="1100"/>
              <a:buFont typeface="Arial"/>
              <a:buNone/>
            </a:pPr>
            <a:r>
              <a:rPr lang="en-US" sz="1200">
                <a:solidFill>
                  <a:srgbClr val="323232"/>
                </a:solidFill>
                <a:highlight>
                  <a:srgbClr val="FFFFFF"/>
                </a:highlight>
              </a:rPr>
              <a:t>The </a:t>
            </a:r>
            <a:r>
              <a:rPr lang="en-US" sz="1200" smtClean="0">
                <a:solidFill>
                  <a:srgbClr val="323232"/>
                </a:solidFill>
                <a:highlight>
                  <a:srgbClr val="FFFFFF"/>
                </a:highlight>
              </a:rPr>
              <a:t>OpenStack </a:t>
            </a:r>
            <a:r>
              <a:rPr lang="en-US" sz="1200" dirty="0">
                <a:solidFill>
                  <a:srgbClr val="323232"/>
                </a:solidFill>
                <a:highlight>
                  <a:srgbClr val="FFFFFF"/>
                </a:highlight>
              </a:rPr>
              <a:t>API has become a standard for the industry because it enables tooling to access multiple environments and for the IT department to take a “build once, deploy anywhere” approach. </a:t>
            </a:r>
            <a:endParaRPr dirty="0"/>
          </a:p>
        </p:txBody>
      </p:sp>
    </p:spTree>
    <p:extLst>
      <p:ext uri="{BB962C8B-B14F-4D97-AF65-F5344CB8AC3E}">
        <p14:creationId xmlns:p14="http://schemas.microsoft.com/office/powerpoint/2010/main" xmlns="" val="2329875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400" dirty="0"/>
              <a:t>領軍企業的加入，會無形透露出一個信息</a:t>
            </a:r>
            <a:r>
              <a:rPr lang="en-US" sz="1400"/>
              <a:t>，</a:t>
            </a:r>
            <a:r>
              <a:rPr lang="en-US" sz="1400" smtClean="0"/>
              <a:t>就是OpenStack未來可能會成為一個行業標準</a:t>
            </a:r>
            <a:r>
              <a:rPr lang="en-US" sz="1400"/>
              <a:t>，</a:t>
            </a:r>
            <a:r>
              <a:rPr lang="en-US" sz="1400" smtClean="0"/>
              <a:t>而且OpenStack項目研發的初衷就是製定一套開放原始碼軟體標準</a:t>
            </a:r>
            <a:r>
              <a:rPr lang="en-US" sz="1400" dirty="0"/>
              <a:t>。</a:t>
            </a:r>
            <a:endParaRPr sz="1200" dirty="0">
              <a:highlight>
                <a:srgbClr val="FFFFFF"/>
              </a:highlight>
            </a:endParaRPr>
          </a:p>
          <a:p>
            <a:pPr marL="0" lvl="0" indent="0" rtl="0">
              <a:lnSpc>
                <a:spcPct val="115000"/>
              </a:lnSpc>
              <a:spcBef>
                <a:spcPts val="0"/>
              </a:spcBef>
              <a:spcAft>
                <a:spcPts val="0"/>
              </a:spcAft>
              <a:buNone/>
            </a:pPr>
            <a:endParaRPr sz="1200" dirty="0">
              <a:highlight>
                <a:srgbClr val="FFFFFF"/>
              </a:highlight>
            </a:endParaRPr>
          </a:p>
          <a:p>
            <a:pPr marL="0" lvl="0" indent="0" rtl="0">
              <a:lnSpc>
                <a:spcPct val="115000"/>
              </a:lnSpc>
              <a:spcBef>
                <a:spcPts val="0"/>
              </a:spcBef>
              <a:spcAft>
                <a:spcPts val="0"/>
              </a:spcAft>
              <a:buNone/>
            </a:pPr>
            <a:endParaRPr dirty="0"/>
          </a:p>
        </p:txBody>
      </p:sp>
    </p:spTree>
    <p:extLst>
      <p:ext uri="{BB962C8B-B14F-4D97-AF65-F5344CB8AC3E}">
        <p14:creationId xmlns:p14="http://schemas.microsoft.com/office/powerpoint/2010/main" xmlns="" val="2571909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altLang="en-US" dirty="0" smtClean="0"/>
              <a:t>最初提的三要素</a:t>
            </a:r>
            <a:r>
              <a:rPr lang="en-US" altLang="zh-TW" dirty="0" smtClean="0"/>
              <a:t>:</a:t>
            </a:r>
            <a:r>
              <a:rPr lang="zh-TW" altLang="en-US" dirty="0" smtClean="0"/>
              <a:t> 運算、網路、儲存  三要素中最基本的是什麼？ 是儲存</a:t>
            </a:r>
            <a:r>
              <a:rPr lang="en-US" altLang="zh-TW" dirty="0" smtClean="0"/>
              <a:t>!</a:t>
            </a:r>
          </a:p>
          <a:p>
            <a:pPr marL="0" lvl="0" indent="0">
              <a:spcBef>
                <a:spcPts val="0"/>
              </a:spcBef>
              <a:spcAft>
                <a:spcPts val="0"/>
              </a:spcAft>
              <a:buNone/>
            </a:pPr>
            <a:r>
              <a:rPr lang="zh-TW" altLang="en-US" dirty="0" smtClean="0"/>
              <a:t>因為無論您在</a:t>
            </a:r>
            <a:r>
              <a:rPr lang="en-US" altLang="zh-TW" dirty="0" err="1" smtClean="0"/>
              <a:t>OpenStack</a:t>
            </a:r>
            <a:r>
              <a:rPr lang="zh-TW" altLang="en-US" dirty="0" smtClean="0"/>
              <a:t>環境上進行了哪些運算應用，網路如何配置，不可或缺的基本建設就是儲存設備</a:t>
            </a:r>
            <a:endParaRPr dirty="0"/>
          </a:p>
        </p:txBody>
      </p:sp>
    </p:spTree>
    <p:extLst>
      <p:ext uri="{BB962C8B-B14F-4D97-AF65-F5344CB8AC3E}">
        <p14:creationId xmlns:p14="http://schemas.microsoft.com/office/powerpoint/2010/main" xmlns="" val="2415841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 marR="0" lvl="0" indent="69850" algn="l" rtl="0">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Billy</a:t>
            </a:r>
            <a:endParaRPr sz="1100" b="0" i="0" u="none" strike="noStrike" cap="none">
              <a:solidFill>
                <a:schemeClr val="dk1"/>
              </a:solidFill>
              <a:latin typeface="Arial"/>
              <a:ea typeface="Arial"/>
              <a:cs typeface="Arial"/>
              <a:sym typeface="Arial"/>
            </a:endParaRPr>
          </a:p>
        </p:txBody>
      </p:sp>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416918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975361" y="4560570"/>
            <a:ext cx="5364600" cy="4320600"/>
          </a:xfrm>
          <a:prstGeom prst="rect">
            <a:avLst/>
          </a:prstGeom>
          <a:noFill/>
          <a:ln>
            <a:noFill/>
          </a:ln>
        </p:spPr>
        <p:txBody>
          <a:bodyPr spcFirstLastPara="1" wrap="square" lIns="96625" tIns="96625" rIns="96625" bIns="96625" anchor="t" anchorCtr="0">
            <a:noAutofit/>
          </a:bodyPr>
          <a:lstStyle/>
          <a:p>
            <a:pPr marL="69850" marR="0" lvl="0" indent="0" algn="l" rtl="0">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Billy</a:t>
            </a:r>
            <a:endParaRPr sz="1100" b="0" i="0" u="none" strike="noStrike" cap="none">
              <a:solidFill>
                <a:schemeClr val="dk1"/>
              </a:solidFill>
              <a:latin typeface="Arial"/>
              <a:ea typeface="Arial"/>
              <a:cs typeface="Arial"/>
              <a:sym typeface="Arial"/>
            </a:endParaRPr>
          </a:p>
        </p:txBody>
      </p:sp>
      <p:sp>
        <p:nvSpPr>
          <p:cNvPr id="295" name="Shape 295"/>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63866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Shape 3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050" b="1" i="0" u="none" strike="noStrike" cap="none">
                <a:solidFill>
                  <a:srgbClr val="666666"/>
                </a:solidFill>
                <a:latin typeface="Arial"/>
                <a:ea typeface="Arial"/>
                <a:cs typeface="Arial"/>
                <a:sym typeface="Arial"/>
              </a:rPr>
              <a:t>Kevin</a:t>
            </a:r>
            <a:endParaRPr/>
          </a:p>
          <a:p>
            <a:pPr marL="0" marR="0" lvl="0" indent="0" algn="l" rtl="0">
              <a:lnSpc>
                <a:spcPct val="115000"/>
              </a:lnSpc>
              <a:spcBef>
                <a:spcPts val="0"/>
              </a:spcBef>
              <a:spcAft>
                <a:spcPts val="0"/>
              </a:spcAft>
              <a:buClr>
                <a:schemeClr val="dk1"/>
              </a:buClr>
              <a:buSzPts val="1100"/>
              <a:buFont typeface="Arial"/>
              <a:buNone/>
            </a:pPr>
            <a:r>
              <a:rPr lang="en-US" sz="1050" b="1" i="0" u="none" strike="noStrike" cap="none">
                <a:solidFill>
                  <a:srgbClr val="666666"/>
                </a:solidFill>
                <a:latin typeface="Arial"/>
                <a:ea typeface="Arial"/>
                <a:cs typeface="Arial"/>
                <a:sym typeface="Arial"/>
              </a:rPr>
              <a:t>Reason #1 ZFS is the Best – Copy on Write File System</a:t>
            </a:r>
            <a:endParaRPr sz="1050" b="1" i="0" u="none" strike="noStrike" cap="none">
              <a:solidFill>
                <a:srgbClr val="666666"/>
              </a:solidFill>
              <a:latin typeface="Arial"/>
              <a:ea typeface="Arial"/>
              <a:cs typeface="Arial"/>
              <a:sym typeface="Arial"/>
            </a:endParaRPr>
          </a:p>
          <a:p>
            <a:pPr marL="0" marR="0" lvl="0" indent="0" algn="l" rtl="0">
              <a:lnSpc>
                <a:spcPct val="115000"/>
              </a:lnSpc>
              <a:spcBef>
                <a:spcPts val="2700"/>
              </a:spcBef>
              <a:spcAft>
                <a:spcPts val="2700"/>
              </a:spcAft>
              <a:buClr>
                <a:schemeClr val="dk1"/>
              </a:buClr>
              <a:buSzPts val="1100"/>
              <a:buFont typeface="Arial"/>
              <a:buNone/>
            </a:pPr>
            <a:r>
              <a:rPr lang="en-US" sz="1050" b="0" i="0" u="none" strike="noStrike" cap="none">
                <a:solidFill>
                  <a:srgbClr val="666666"/>
                </a:solidFill>
                <a:latin typeface="Arial"/>
                <a:ea typeface="Arial"/>
                <a:cs typeface="Arial"/>
                <a:sym typeface="Arial"/>
              </a:rPr>
              <a:t>The copy on write architecture is the foundation of what makes </a:t>
            </a:r>
            <a:r>
              <a:rPr lang="en-US" sz="1050" b="0" i="0" u="sng" strike="noStrike" cap="none">
                <a:solidFill>
                  <a:schemeClr val="hlink"/>
                </a:solidFill>
                <a:latin typeface="Arial"/>
                <a:ea typeface="Arial"/>
                <a:cs typeface="Arial"/>
                <a:sym typeface="Arial"/>
                <a:hlinkClick r:id="rId3"/>
              </a:rPr>
              <a:t>ZFS</a:t>
            </a:r>
            <a:r>
              <a:rPr lang="en-US" sz="1050" b="0" i="0" u="none" strike="noStrike" cap="none">
                <a:solidFill>
                  <a:srgbClr val="666666"/>
                </a:solidFill>
                <a:latin typeface="Arial"/>
                <a:ea typeface="Arial"/>
                <a:cs typeface="Arial"/>
                <a:sym typeface="Arial"/>
              </a:rPr>
              <a:t> so awesome.   With a copy on write architecture no data is overwritten which means a write no matter how large can be written as a single atomic transaction.  An interrupted write is never committed because the pointer to the new uberblock, which is the last action of a write is never written.  This same copy on write architecture enables several other features such as snapshots and clones to happen with minimal resources.  By leaving a pointer to the top of the tree for the old data ZFS enables a snaphot, a pointer to a valid copy of data at a particular time.  A clone is simply a duplicated pointer which can now move independently from the old pointer</a:t>
            </a: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354733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Shape 3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技術解釋為何 QES 的 snapshot 很快？ (Copy on write)</a:t>
            </a:r>
            <a:endParaRPr sz="1200"/>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插時間戳記，繼續寫資料 (Copy on write)</a:t>
            </a: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117730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 marR="0" lvl="0" indent="69850" algn="l" rtl="0">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Billy</a:t>
            </a:r>
            <a:endParaRPr sz="1100" b="0" i="0" u="none" strike="noStrike" cap="none">
              <a:solidFill>
                <a:schemeClr val="dk1"/>
              </a:solidFill>
              <a:latin typeface="Arial"/>
              <a:ea typeface="Arial"/>
              <a:cs typeface="Arial"/>
              <a:sym typeface="Arial"/>
            </a:endParaRPr>
          </a:p>
        </p:txBody>
      </p:sp>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408910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Shape 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457200" algn="l" rtl="0">
              <a:lnSpc>
                <a:spcPct val="115000"/>
              </a:lnSpc>
              <a:spcBef>
                <a:spcPts val="0"/>
              </a:spcBef>
              <a:spcAft>
                <a:spcPts val="0"/>
              </a:spcAft>
              <a:buClr>
                <a:schemeClr val="dk1"/>
              </a:buClr>
              <a:buSzPts val="1100"/>
              <a:buFont typeface="Arial"/>
              <a:buNone/>
            </a:pPr>
            <a:r>
              <a:rPr lang="en-US" dirty="0"/>
              <a:t>Manila: ES</a:t>
            </a:r>
            <a:endParaRPr dirty="0"/>
          </a:p>
          <a:p>
            <a:pPr marL="0" marR="0" lvl="0" indent="457200" algn="l" rtl="0">
              <a:lnSpc>
                <a:spcPct val="115000"/>
              </a:lnSpc>
              <a:spcBef>
                <a:spcPts val="0"/>
              </a:spcBef>
              <a:spcAft>
                <a:spcPts val="0"/>
              </a:spcAft>
              <a:buClr>
                <a:schemeClr val="dk1"/>
              </a:buClr>
              <a:buSzPts val="1100"/>
              <a:buFont typeface="Arial"/>
              <a:buNone/>
            </a:pPr>
            <a:r>
              <a:rPr lang="en-US" dirty="0"/>
              <a:t>Cinder: ES + TS</a:t>
            </a:r>
            <a:endParaRPr dirty="0"/>
          </a:p>
          <a:p>
            <a:pPr marL="0" marR="0" lvl="0" indent="457200" algn="l" rtl="0">
              <a:lnSpc>
                <a:spcPct val="115000"/>
              </a:lnSpc>
              <a:spcBef>
                <a:spcPts val="0"/>
              </a:spcBef>
              <a:spcAft>
                <a:spcPts val="0"/>
              </a:spcAft>
              <a:buClr>
                <a:schemeClr val="dk1"/>
              </a:buClr>
              <a:buSzPts val="1100"/>
              <a:buFont typeface="Arial"/>
              <a:buNone/>
            </a:pPr>
            <a:r>
              <a:rPr lang="en-US" dirty="0" err="1"/>
              <a:t>主打ES</a:t>
            </a:r>
            <a:r>
              <a:rPr lang="en-US" dirty="0"/>
              <a:t> features supported </a:t>
            </a:r>
            <a:r>
              <a:rPr lang="en-US"/>
              <a:t>on </a:t>
            </a:r>
            <a:r>
              <a:rPr lang="en-US" smtClean="0"/>
              <a:t>OpenStack(ZFS </a:t>
            </a:r>
            <a:r>
              <a:rPr lang="en-US" dirty="0"/>
              <a:t>snapshots)</a:t>
            </a:r>
            <a:endParaRPr dirty="0"/>
          </a:p>
          <a:p>
            <a:pPr marL="0" marR="0" lvl="0" indent="457200" algn="l" rtl="0">
              <a:lnSpc>
                <a:spcPct val="115000"/>
              </a:lnSpc>
              <a:spcBef>
                <a:spcPts val="0"/>
              </a:spcBef>
              <a:spcAft>
                <a:spcPts val="0"/>
              </a:spcAft>
              <a:buClr>
                <a:schemeClr val="dk1"/>
              </a:buClr>
              <a:buSzPts val="1100"/>
              <a:buFont typeface="Arial"/>
              <a:buNone/>
            </a:pPr>
            <a:endParaRPr dirty="0"/>
          </a:p>
          <a:p>
            <a:pPr marL="0" marR="0" lvl="0" indent="457200" algn="l" rtl="0">
              <a:lnSpc>
                <a:spcPct val="115000"/>
              </a:lnSpc>
              <a:spcBef>
                <a:spcPts val="0"/>
              </a:spcBef>
              <a:spcAft>
                <a:spcPts val="0"/>
              </a:spcAft>
              <a:buClr>
                <a:schemeClr val="dk1"/>
              </a:buClr>
              <a:buSzPts val="1100"/>
              <a:buFont typeface="Arial"/>
              <a:buNone/>
            </a:pPr>
            <a:r>
              <a:rPr lang="en-US" dirty="0"/>
              <a:t>Cinder provides consistency group for replication</a:t>
            </a:r>
            <a:endParaRPr dirty="0"/>
          </a:p>
        </p:txBody>
      </p:sp>
    </p:spTree>
    <p:extLst>
      <p:ext uri="{BB962C8B-B14F-4D97-AF65-F5344CB8AC3E}">
        <p14:creationId xmlns:p14="http://schemas.microsoft.com/office/powerpoint/2010/main" xmlns="" val="271307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 marR="0" lvl="0" indent="69850" algn="l" rtl="0">
              <a:spcBef>
                <a:spcPts val="0"/>
              </a:spcBef>
              <a:spcAft>
                <a:spcPts val="0"/>
              </a:spcAft>
              <a:buClr>
                <a:schemeClr val="dk1"/>
              </a:buClr>
              <a:buSzPts val="1100"/>
              <a:buFont typeface="Arial"/>
              <a:buNone/>
            </a:pPr>
            <a:r>
              <a:rPr lang="en-US"/>
              <a:t>data reduction</a:t>
            </a:r>
            <a:endParaRPr sz="1100" b="0" i="0" u="none" strike="noStrike" cap="none">
              <a:solidFill>
                <a:schemeClr val="dk1"/>
              </a:solidFill>
              <a:latin typeface="Arial"/>
              <a:ea typeface="Arial"/>
              <a:cs typeface="Arial"/>
              <a:sym typeface="Arial"/>
            </a:endParaRPr>
          </a:p>
        </p:txBody>
      </p:sp>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028469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 marR="0" lvl="0" indent="69850" algn="l" rtl="0">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Billy</a:t>
            </a:r>
            <a:endParaRPr sz="1100" b="0" i="0" u="none" strike="noStrike" cap="none">
              <a:solidFill>
                <a:schemeClr val="dk1"/>
              </a:solidFill>
              <a:latin typeface="Arial"/>
              <a:ea typeface="Arial"/>
              <a:cs typeface="Arial"/>
              <a:sym typeface="Arial"/>
            </a:endParaRPr>
          </a:p>
        </p:txBody>
      </p:sp>
      <p:sp>
        <p:nvSpPr>
          <p:cNvPr id="418" name="Shape 4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207915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xmlns="" val="963369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xmlns="" val="2426535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xmlns="" val="3274435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1" name="Shape 4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https</a:t>
            </a:r>
            <a:r>
              <a:rPr lang="en-US"/>
              <a:t>://</a:t>
            </a:r>
            <a:r>
              <a:rPr lang="en-US" smtClean="0"/>
              <a:t>wiki.OpenStack.org/wiki/CinderSupportMatrix</a:t>
            </a:r>
            <a:endParaRPr dirty="0"/>
          </a:p>
          <a:p>
            <a:pPr marL="0" lvl="0" indent="0">
              <a:spcBef>
                <a:spcPts val="0"/>
              </a:spcBef>
              <a:spcAft>
                <a:spcPts val="0"/>
              </a:spcAft>
              <a:buNone/>
            </a:pPr>
            <a:r>
              <a:rPr lang="en-US" dirty="0"/>
              <a:t>https</a:t>
            </a:r>
            <a:r>
              <a:rPr lang="en-US"/>
              <a:t>://</a:t>
            </a:r>
            <a:r>
              <a:rPr lang="en-US" smtClean="0"/>
              <a:t>docs.OpenStack.org/manila/pike/contributor/share_back_ends_feature_support_mapping.html</a:t>
            </a:r>
            <a:endParaRPr dirty="0"/>
          </a:p>
        </p:txBody>
      </p:sp>
    </p:spTree>
    <p:extLst>
      <p:ext uri="{BB962C8B-B14F-4D97-AF65-F5344CB8AC3E}">
        <p14:creationId xmlns:p14="http://schemas.microsoft.com/office/powerpoint/2010/main" xmlns="" val="2455880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7" name="Shape 4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xmlns="" val="76446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975361" y="4560570"/>
            <a:ext cx="5364600" cy="4320600"/>
          </a:xfrm>
          <a:prstGeom prst="rect">
            <a:avLst/>
          </a:prstGeom>
          <a:noFill/>
          <a:ln>
            <a:noFill/>
          </a:ln>
        </p:spPr>
        <p:txBody>
          <a:bodyPr spcFirstLastPara="1" wrap="square" lIns="96625" tIns="96625" rIns="96625" bIns="96625" anchor="t" anchorCtr="0">
            <a:noAutofit/>
          </a:bodyPr>
          <a:lstStyle/>
          <a:p>
            <a:pPr marL="69850" marR="0" lvl="0" indent="0" algn="l" rtl="0">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Billy</a:t>
            </a:r>
            <a:endParaRPr sz="1100" b="0" i="0" u="none" strike="noStrike" cap="none">
              <a:solidFill>
                <a:schemeClr val="dk1"/>
              </a:solidFill>
              <a:latin typeface="Arial"/>
              <a:ea typeface="Arial"/>
              <a:cs typeface="Arial"/>
              <a:sym typeface="Arial"/>
            </a:endParaRPr>
          </a:p>
        </p:txBody>
      </p:sp>
      <p:sp>
        <p:nvSpPr>
          <p:cNvPr id="473" name="Shape 47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43737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Shape 5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 marR="0" lvl="0" indent="69850" algn="l" rtl="0">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Kevin</a:t>
            </a: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861368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Shape 4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 marR="0" lvl="0" indent="69850" algn="l" rtl="0">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Kevin</a:t>
            </a: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943413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xmlns="" val="474463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Shape 5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 marR="0" lvl="0" indent="69850" algn="l" rtl="0">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Kevin</a:t>
            </a: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529082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3" name="Shape 5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xmlns="" val="19026895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Shape 5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20991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xmlns="" val="687523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1200">
                <a:solidFill>
                  <a:srgbClr val="333333"/>
                </a:solidFill>
                <a:highlight>
                  <a:srgbClr val="FFFFFF"/>
                </a:highlight>
              </a:rPr>
              <a:t>managing and monitoring this whole environment in this picture is extremely hard if you have to keep switching tools</a:t>
            </a:r>
            <a:endParaRPr sz="1200">
              <a:solidFill>
                <a:srgbClr val="333333"/>
              </a:solidFill>
              <a:highlight>
                <a:srgbClr val="FFFFFF"/>
              </a:highlight>
            </a:endParaRPr>
          </a:p>
          <a:p>
            <a:pPr marL="0" lvl="0" indent="0" rtl="0">
              <a:spcBef>
                <a:spcPts val="0"/>
              </a:spcBef>
              <a:spcAft>
                <a:spcPts val="0"/>
              </a:spcAft>
              <a:buClr>
                <a:schemeClr val="dk1"/>
              </a:buClr>
              <a:buSzPts val="1100"/>
              <a:buFont typeface="Arial"/>
              <a:buNone/>
            </a:pPr>
            <a:endParaRPr sz="1200">
              <a:solidFill>
                <a:srgbClr val="333333"/>
              </a:solidFill>
              <a:highlight>
                <a:srgbClr val="FFFFFF"/>
              </a:highlight>
            </a:endParaRPr>
          </a:p>
          <a:p>
            <a:pPr marL="0" lvl="0" indent="0" rtl="0">
              <a:spcBef>
                <a:spcPts val="0"/>
              </a:spcBef>
              <a:spcAft>
                <a:spcPts val="0"/>
              </a:spcAft>
              <a:buClr>
                <a:schemeClr val="dk1"/>
              </a:buClr>
              <a:buSzPts val="1100"/>
              <a:buFont typeface="Arial"/>
              <a:buNone/>
            </a:pPr>
            <a:r>
              <a:rPr lang="en-US" sz="1200">
                <a:solidFill>
                  <a:srgbClr val="333333"/>
                </a:solidFill>
                <a:highlight>
                  <a:srgbClr val="FFFFFF"/>
                </a:highlight>
              </a:rPr>
              <a:t>Using multiple tools places an additional cognitive load on your engineering, operations, and support staff. The more tools they need to learn and use to do their jobs, the harder it is for them to do a good job.</a:t>
            </a:r>
            <a:endParaRPr sz="1200">
              <a:solidFill>
                <a:srgbClr val="333333"/>
              </a:solidFill>
              <a:highlight>
                <a:srgbClr val="FFFFFF"/>
              </a:highlight>
            </a:endParaRPr>
          </a:p>
          <a:p>
            <a:pPr marL="0" marR="0" lvl="0" indent="0" algn="l" rtl="0">
              <a:spcBef>
                <a:spcPts val="0"/>
              </a:spcBef>
              <a:spcAft>
                <a:spcPts val="0"/>
              </a:spcAft>
              <a:buClr>
                <a:schemeClr val="dk1"/>
              </a:buClr>
              <a:buSzPts val="1100"/>
              <a:buFont typeface="Arial"/>
              <a:buNone/>
            </a:pPr>
            <a:r>
              <a:rPr lang="en-US"/>
              <a:t>You need a standardized strategy that works across your entire organization and handles all of its needs in the same way!</a:t>
            </a:r>
            <a:br>
              <a:rPr lang="en-US"/>
            </a:br>
            <a:endParaRPr sz="1100" b="0" i="0" u="none" strike="noStrike" cap="none">
              <a:solidFill>
                <a:schemeClr val="dk1"/>
              </a:solidFill>
              <a:latin typeface="Arial"/>
              <a:ea typeface="Arial"/>
              <a:cs typeface="Arial"/>
              <a:sym typeface="Arial"/>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963256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xmlns="" val="1904031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200">
                <a:highlight>
                  <a:srgbClr val="FFFFFF"/>
                </a:highlight>
                <a:latin typeface="Microsoft JhengHei"/>
                <a:ea typeface="Microsoft JhengHei"/>
                <a:cs typeface="Microsoft JhengHei"/>
                <a:sym typeface="Microsoft JhengHei"/>
              </a:rPr>
              <a:t>傳統資料中心主要是使用一個龐大的機房，在機房裡面建置了機架、散熱等基礎設施。在這些基礎設施基礎之上，還有一些網絡設備將伺服器連結起來。</a:t>
            </a:r>
            <a:endParaRPr sz="1200">
              <a:highlight>
                <a:srgbClr val="FFFFFF"/>
              </a:highlight>
              <a:latin typeface="Microsoft JhengHei"/>
              <a:ea typeface="Microsoft JhengHei"/>
              <a:cs typeface="Microsoft JhengHei"/>
              <a:sym typeface="Microsoft JhengHei"/>
            </a:endParaRPr>
          </a:p>
          <a:p>
            <a:pPr marL="0" lvl="0" indent="0">
              <a:spcBef>
                <a:spcPts val="0"/>
              </a:spcBef>
              <a:spcAft>
                <a:spcPts val="0"/>
              </a:spcAft>
              <a:buNone/>
            </a:pPr>
            <a:r>
              <a:rPr lang="en-US" sz="1150" b="1">
                <a:highlight>
                  <a:srgbClr val="FFFFFF"/>
                </a:highlight>
                <a:latin typeface="Microsoft JhengHei"/>
                <a:ea typeface="Microsoft JhengHei"/>
                <a:cs typeface="Microsoft JhengHei"/>
                <a:sym typeface="Microsoft JhengHei"/>
              </a:rPr>
              <a:t>根據統計，伺服器的平均使用率低於 30%，但真正遇到高峰期的業務量時、現有伺服器仍無法滿足需求</a:t>
            </a:r>
            <a:endParaRPr sz="1150" b="1">
              <a:highlight>
                <a:srgbClr val="FFFFFF"/>
              </a:highlight>
              <a:latin typeface="Microsoft JhengHei"/>
              <a:ea typeface="Microsoft JhengHei"/>
              <a:cs typeface="Microsoft JhengHei"/>
              <a:sym typeface="Microsoft JhengHei"/>
            </a:endParaRPr>
          </a:p>
          <a:p>
            <a:pPr marL="0" lvl="0" indent="0">
              <a:spcBef>
                <a:spcPts val="0"/>
              </a:spcBef>
              <a:spcAft>
                <a:spcPts val="0"/>
              </a:spcAft>
              <a:buNone/>
            </a:pPr>
            <a:r>
              <a:rPr lang="en-US" sz="1200">
                <a:highlight>
                  <a:srgbClr val="FFFFFF"/>
                </a:highlight>
                <a:latin typeface="Microsoft JhengHei"/>
                <a:ea typeface="Microsoft JhengHei"/>
                <a:cs typeface="Microsoft JhengHei"/>
                <a:sym typeface="Microsoft JhengHei"/>
              </a:rPr>
              <a:t>也就是說有 70% 的時間，伺服器是處於閒置的狀態。然而大部分的時間雖然處於閒置，但到了某些時段的業務量高峰期時，光是目前的伺服器又無法滿足高峰期的工作需求；只為了滿足這些短暫的高峰期需求，可能企業還得要額外去購買多幾台的伺服器。</a:t>
            </a:r>
            <a:endParaRPr sz="1150" b="1">
              <a:highlight>
                <a:srgbClr val="FFFFFF"/>
              </a:highlight>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xmlns="" val="351673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a:t>The hypervisor gave us the ability to run virtual machines all on a single box, and really start to utilize our hardware better,and save us from things like multiple workstations sitting under the desk, each one having a different OS, or maybe all even the same OS just different configurations. You had to do compile and testing for your code and everything on each one individually. It’s painful and expensive. Thanks to the hypervisor, we started to have the ability to do things like have one single workstation and be able to run four or five different VMs inside of it.</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Clr>
                <a:schemeClr val="dk1"/>
              </a:buClr>
              <a:buSzPts val="1100"/>
              <a:buFont typeface="Arial"/>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xmlns="" val="2064697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
    <p:bg>
      <p:bgPr>
        <a:solidFill>
          <a:schemeClr val="lt1"/>
        </a:solidFill>
        <a:effectLst/>
      </p:bgPr>
    </p:bg>
    <p:spTree>
      <p:nvGrpSpPr>
        <p:cNvPr id="1" name="Shape 9"/>
        <p:cNvGrpSpPr/>
        <p:nvPr/>
      </p:nvGrpSpPr>
      <p:grpSpPr>
        <a:xfrm>
          <a:off x="0" y="0"/>
          <a:ext cx="0" cy="0"/>
          <a:chOff x="0" y="0"/>
          <a:chExt cx="0" cy="0"/>
        </a:xfrm>
      </p:grpSpPr>
      <p:pic>
        <p:nvPicPr>
          <p:cNvPr id="14" name="Shape 14" descr="D:\工作進行中\20170911直播母版16比9\母片\2017_Think Big母版16比9_C內頁.jpg"/>
          <p:cNvPicPr preferRelativeResize="0"/>
          <p:nvPr userDrawn="1"/>
        </p:nvPicPr>
        <p:blipFill>
          <a:blip r:embed="rId2" cstate="screen"/>
          <a:stretch>
            <a:fillRect/>
          </a:stretch>
        </p:blipFill>
        <p:spPr>
          <a:xfrm>
            <a:off x="-955" y="2232"/>
            <a:ext cx="9143998" cy="5143498"/>
          </a:xfrm>
          <a:prstGeom prst="rect">
            <a:avLst/>
          </a:prstGeom>
          <a:noFill/>
          <a:ln>
            <a:noFill/>
          </a:ln>
        </p:spPr>
      </p:pic>
      <p:sp>
        <p:nvSpPr>
          <p:cNvPr id="11" name="Shape 11"/>
          <p:cNvSpPr txBox="1">
            <a:spLocks noGrp="1"/>
          </p:cNvSpPr>
          <p:nvPr>
            <p:ph type="ctrTitle"/>
          </p:nvPr>
        </p:nvSpPr>
        <p:spPr>
          <a:xfrm>
            <a:off x="0" y="3795450"/>
            <a:ext cx="8520600" cy="13480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5200"/>
              <a:buFont typeface="Verdana"/>
              <a:buNone/>
              <a:defRPr sz="4000" b="1" i="0" u="none" strike="noStrike" cap="none">
                <a:solidFill>
                  <a:schemeClr val="bg1"/>
                </a:solidFill>
                <a:latin typeface="微軟正黑體" pitchFamily="34" charset="-120"/>
                <a:ea typeface="微軟正黑體" pitchFamily="34" charset="-120"/>
                <a:cs typeface="Arial"/>
                <a:sym typeface="Arial"/>
              </a:defRPr>
            </a:lvl1pPr>
            <a:lvl2pPr lvl="1" algn="ctr" rtl="0">
              <a:spcBef>
                <a:spcPts val="0"/>
              </a:spcBef>
              <a:spcAft>
                <a:spcPts val="0"/>
              </a:spcAft>
              <a:buClr>
                <a:schemeClr val="dk1"/>
              </a:buClr>
              <a:buSzPts val="5200"/>
              <a:buFont typeface="Arial"/>
              <a:buNone/>
              <a:defRPr sz="5200">
                <a:solidFill>
                  <a:schemeClr val="dk1"/>
                </a:solidFill>
              </a:defRPr>
            </a:lvl2pPr>
            <a:lvl3pPr lvl="2" algn="ctr" rtl="0">
              <a:spcBef>
                <a:spcPts val="0"/>
              </a:spcBef>
              <a:spcAft>
                <a:spcPts val="0"/>
              </a:spcAft>
              <a:buClr>
                <a:schemeClr val="dk1"/>
              </a:buClr>
              <a:buSzPts val="5200"/>
              <a:buFont typeface="Arial"/>
              <a:buNone/>
              <a:defRPr sz="5200">
                <a:solidFill>
                  <a:schemeClr val="dk1"/>
                </a:solidFill>
              </a:defRPr>
            </a:lvl3pPr>
            <a:lvl4pPr lvl="3" algn="ctr" rtl="0">
              <a:spcBef>
                <a:spcPts val="0"/>
              </a:spcBef>
              <a:spcAft>
                <a:spcPts val="0"/>
              </a:spcAft>
              <a:buClr>
                <a:schemeClr val="dk1"/>
              </a:buClr>
              <a:buSzPts val="5200"/>
              <a:buFont typeface="Arial"/>
              <a:buNone/>
              <a:defRPr sz="5200">
                <a:solidFill>
                  <a:schemeClr val="dk1"/>
                </a:solidFill>
              </a:defRPr>
            </a:lvl4pPr>
            <a:lvl5pPr lvl="4" algn="ctr" rtl="0">
              <a:spcBef>
                <a:spcPts val="0"/>
              </a:spcBef>
              <a:spcAft>
                <a:spcPts val="0"/>
              </a:spcAft>
              <a:buClr>
                <a:schemeClr val="dk1"/>
              </a:buClr>
              <a:buSzPts val="5200"/>
              <a:buFont typeface="Arial"/>
              <a:buNone/>
              <a:defRPr sz="5200">
                <a:solidFill>
                  <a:schemeClr val="dk1"/>
                </a:solidFill>
              </a:defRPr>
            </a:lvl5pPr>
            <a:lvl6pPr lvl="5" algn="ctr" rtl="0">
              <a:spcBef>
                <a:spcPts val="0"/>
              </a:spcBef>
              <a:spcAft>
                <a:spcPts val="0"/>
              </a:spcAft>
              <a:buClr>
                <a:schemeClr val="dk1"/>
              </a:buClr>
              <a:buSzPts val="5200"/>
              <a:buFont typeface="Arial"/>
              <a:buNone/>
              <a:defRPr sz="5200">
                <a:solidFill>
                  <a:schemeClr val="dk1"/>
                </a:solidFill>
              </a:defRPr>
            </a:lvl6pPr>
            <a:lvl7pPr lvl="6" algn="ctr" rtl="0">
              <a:spcBef>
                <a:spcPts val="0"/>
              </a:spcBef>
              <a:spcAft>
                <a:spcPts val="0"/>
              </a:spcAft>
              <a:buClr>
                <a:schemeClr val="dk1"/>
              </a:buClr>
              <a:buSzPts val="5200"/>
              <a:buFont typeface="Arial"/>
              <a:buNone/>
              <a:defRPr sz="5200">
                <a:solidFill>
                  <a:schemeClr val="dk1"/>
                </a:solidFill>
              </a:defRPr>
            </a:lvl7pPr>
            <a:lvl8pPr lvl="7" algn="ctr" rtl="0">
              <a:spcBef>
                <a:spcPts val="0"/>
              </a:spcBef>
              <a:spcAft>
                <a:spcPts val="0"/>
              </a:spcAft>
              <a:buClr>
                <a:schemeClr val="dk1"/>
              </a:buClr>
              <a:buSzPts val="5200"/>
              <a:buFont typeface="Arial"/>
              <a:buNone/>
              <a:defRPr sz="5200">
                <a:solidFill>
                  <a:schemeClr val="dk1"/>
                </a:solidFill>
              </a:defRPr>
            </a:lvl8pPr>
            <a:lvl9pPr lvl="8" algn="ctr" rtl="0">
              <a:spcBef>
                <a:spcPts val="0"/>
              </a:spcBef>
              <a:spcAft>
                <a:spcPts val="0"/>
              </a:spcAft>
              <a:buClr>
                <a:schemeClr val="dk1"/>
              </a:buClr>
              <a:buSzPts val="5200"/>
              <a:buFont typeface="Arial"/>
              <a:buNone/>
              <a:defRPr sz="5200">
                <a:solidFill>
                  <a:schemeClr val="dk1"/>
                </a:solidFill>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lt1"/>
        </a:solidFill>
        <a:effectLst/>
      </p:bgPr>
    </p:bg>
    <p:spTree>
      <p:nvGrpSpPr>
        <p:cNvPr id="1" name="Shape 9"/>
        <p:cNvGrpSpPr/>
        <p:nvPr/>
      </p:nvGrpSpPr>
      <p:grpSpPr>
        <a:xfrm>
          <a:off x="0" y="0"/>
          <a:ext cx="0" cy="0"/>
          <a:chOff x="0" y="0"/>
          <a:chExt cx="0" cy="0"/>
        </a:xfrm>
      </p:grpSpPr>
      <p:pic>
        <p:nvPicPr>
          <p:cNvPr id="14" name="Shape 14" descr="D:\工作進行中\20170911直播母版16比9\母片\2017_Think Big母版16比9_C內頁.jpg"/>
          <p:cNvPicPr preferRelativeResize="0"/>
          <p:nvPr userDrawn="1"/>
        </p:nvPicPr>
        <p:blipFill>
          <a:blip r:embed="rId2" cstate="screen"/>
          <a:stretch>
            <a:fillRect/>
          </a:stretch>
        </p:blipFill>
        <p:spPr>
          <a:xfrm>
            <a:off x="-954" y="2232"/>
            <a:ext cx="9143996" cy="51434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lt1"/>
        </a:solidFill>
        <a:effectLst/>
      </p:bgPr>
    </p:bg>
    <p:spTree>
      <p:nvGrpSpPr>
        <p:cNvPr id="1" name="Shape 9"/>
        <p:cNvGrpSpPr/>
        <p:nvPr/>
      </p:nvGrpSpPr>
      <p:grpSpPr>
        <a:xfrm>
          <a:off x="0" y="0"/>
          <a:ext cx="0" cy="0"/>
          <a:chOff x="0" y="0"/>
          <a:chExt cx="0" cy="0"/>
        </a:xfrm>
      </p:grpSpPr>
      <p:pic>
        <p:nvPicPr>
          <p:cNvPr id="14" name="Shape 14" descr="D:\工作進行中\20170911直播母版16比9\母片\2017_Think Big母版16比9_C內頁.jpg"/>
          <p:cNvPicPr preferRelativeResize="0"/>
          <p:nvPr/>
        </p:nvPicPr>
        <p:blipFill>
          <a:blip r:embed="rId2" cstate="screen"/>
          <a:stretch>
            <a:fillRect/>
          </a:stretch>
        </p:blipFill>
        <p:spPr>
          <a:xfrm>
            <a:off x="3" y="2"/>
            <a:ext cx="9143996" cy="5143498"/>
          </a:xfrm>
          <a:prstGeom prst="rect">
            <a:avLst/>
          </a:prstGeom>
          <a:noFill/>
          <a:ln>
            <a:noFill/>
          </a:ln>
        </p:spPr>
      </p:pic>
      <p:sp>
        <p:nvSpPr>
          <p:cNvPr id="11" name="Shape 11"/>
          <p:cNvSpPr txBox="1">
            <a:spLocks noGrp="1"/>
          </p:cNvSpPr>
          <p:nvPr>
            <p:ph type="ctrTitle"/>
          </p:nvPr>
        </p:nvSpPr>
        <p:spPr>
          <a:xfrm>
            <a:off x="2554806" y="2371007"/>
            <a:ext cx="6589193" cy="1176314"/>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Verdana"/>
              <a:buNone/>
              <a:defRPr sz="4800" b="1" i="0" u="none" strike="noStrike" cap="none">
                <a:solidFill>
                  <a:schemeClr val="bg1"/>
                </a:solidFill>
                <a:latin typeface="微軟正黑體" pitchFamily="34" charset="-120"/>
                <a:ea typeface="微軟正黑體" pitchFamily="34" charset="-120"/>
                <a:cs typeface="Arial"/>
                <a:sym typeface="Arial"/>
              </a:defRPr>
            </a:lvl1pPr>
            <a:lvl2pPr lvl="1" algn="ctr" rtl="0">
              <a:spcBef>
                <a:spcPts val="0"/>
              </a:spcBef>
              <a:spcAft>
                <a:spcPts val="0"/>
              </a:spcAft>
              <a:buClr>
                <a:schemeClr val="dk1"/>
              </a:buClr>
              <a:buSzPts val="5200"/>
              <a:buFont typeface="Arial"/>
              <a:buNone/>
              <a:defRPr sz="5200">
                <a:solidFill>
                  <a:schemeClr val="dk1"/>
                </a:solidFill>
              </a:defRPr>
            </a:lvl2pPr>
            <a:lvl3pPr lvl="2" algn="ctr" rtl="0">
              <a:spcBef>
                <a:spcPts val="0"/>
              </a:spcBef>
              <a:spcAft>
                <a:spcPts val="0"/>
              </a:spcAft>
              <a:buClr>
                <a:schemeClr val="dk1"/>
              </a:buClr>
              <a:buSzPts val="5200"/>
              <a:buFont typeface="Arial"/>
              <a:buNone/>
              <a:defRPr sz="5200">
                <a:solidFill>
                  <a:schemeClr val="dk1"/>
                </a:solidFill>
              </a:defRPr>
            </a:lvl3pPr>
            <a:lvl4pPr lvl="3" algn="ctr" rtl="0">
              <a:spcBef>
                <a:spcPts val="0"/>
              </a:spcBef>
              <a:spcAft>
                <a:spcPts val="0"/>
              </a:spcAft>
              <a:buClr>
                <a:schemeClr val="dk1"/>
              </a:buClr>
              <a:buSzPts val="5200"/>
              <a:buFont typeface="Arial"/>
              <a:buNone/>
              <a:defRPr sz="5200">
                <a:solidFill>
                  <a:schemeClr val="dk1"/>
                </a:solidFill>
              </a:defRPr>
            </a:lvl4pPr>
            <a:lvl5pPr lvl="4" algn="ctr" rtl="0">
              <a:spcBef>
                <a:spcPts val="0"/>
              </a:spcBef>
              <a:spcAft>
                <a:spcPts val="0"/>
              </a:spcAft>
              <a:buClr>
                <a:schemeClr val="dk1"/>
              </a:buClr>
              <a:buSzPts val="5200"/>
              <a:buFont typeface="Arial"/>
              <a:buNone/>
              <a:defRPr sz="5200">
                <a:solidFill>
                  <a:schemeClr val="dk1"/>
                </a:solidFill>
              </a:defRPr>
            </a:lvl5pPr>
            <a:lvl6pPr lvl="5" algn="ctr" rtl="0">
              <a:spcBef>
                <a:spcPts val="0"/>
              </a:spcBef>
              <a:spcAft>
                <a:spcPts val="0"/>
              </a:spcAft>
              <a:buClr>
                <a:schemeClr val="dk1"/>
              </a:buClr>
              <a:buSzPts val="5200"/>
              <a:buFont typeface="Arial"/>
              <a:buNone/>
              <a:defRPr sz="5200">
                <a:solidFill>
                  <a:schemeClr val="dk1"/>
                </a:solidFill>
              </a:defRPr>
            </a:lvl6pPr>
            <a:lvl7pPr lvl="6" algn="ctr" rtl="0">
              <a:spcBef>
                <a:spcPts val="0"/>
              </a:spcBef>
              <a:spcAft>
                <a:spcPts val="0"/>
              </a:spcAft>
              <a:buClr>
                <a:schemeClr val="dk1"/>
              </a:buClr>
              <a:buSzPts val="5200"/>
              <a:buFont typeface="Arial"/>
              <a:buNone/>
              <a:defRPr sz="5200">
                <a:solidFill>
                  <a:schemeClr val="dk1"/>
                </a:solidFill>
              </a:defRPr>
            </a:lvl7pPr>
            <a:lvl8pPr lvl="7" algn="ctr" rtl="0">
              <a:spcBef>
                <a:spcPts val="0"/>
              </a:spcBef>
              <a:spcAft>
                <a:spcPts val="0"/>
              </a:spcAft>
              <a:buClr>
                <a:schemeClr val="dk1"/>
              </a:buClr>
              <a:buSzPts val="5200"/>
              <a:buFont typeface="Arial"/>
              <a:buNone/>
              <a:defRPr sz="5200">
                <a:solidFill>
                  <a:schemeClr val="dk1"/>
                </a:solidFill>
              </a:defRPr>
            </a:lvl8pPr>
            <a:lvl9pPr lvl="8" algn="ctr" rtl="0">
              <a:spcBef>
                <a:spcPts val="0"/>
              </a:spcBef>
              <a:spcAft>
                <a:spcPts val="0"/>
              </a:spcAft>
              <a:buClr>
                <a:schemeClr val="dk1"/>
              </a:buClr>
              <a:buSzPts val="5200"/>
              <a:buFont typeface="Arial"/>
              <a:buNone/>
              <a:defRPr sz="5200">
                <a:solidFill>
                  <a:schemeClr val="dk1"/>
                </a:solidFill>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Subtitle only">
  <p:cSld name="Title and Subtitle onl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3200"/>
              <a:buFont typeface="Arial"/>
              <a:buNone/>
              <a:defRPr sz="4000" b="1" i="0" u="none" strike="noStrike" cap="none">
                <a:solidFill>
                  <a:schemeClr val="lt2"/>
                </a:solidFill>
                <a:latin typeface="微軟正黑體" pitchFamily="34" charset="-120"/>
                <a:ea typeface="微軟正黑體" pitchFamily="34" charset="-120"/>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Subtitle only" preserve="1">
  <p:cSld name="1_Title and Subtitle only">
    <p:spTree>
      <p:nvGrpSpPr>
        <p:cNvPr id="1" name="Shape 15"/>
        <p:cNvGrpSpPr/>
        <p:nvPr/>
      </p:nvGrpSpPr>
      <p:grpSpPr>
        <a:xfrm>
          <a:off x="0" y="0"/>
          <a:ext cx="0" cy="0"/>
          <a:chOff x="0" y="0"/>
          <a:chExt cx="0" cy="0"/>
        </a:xfrm>
      </p:grpSpPr>
      <p:sp>
        <p:nvSpPr>
          <p:cNvPr id="3" name="矩形 2"/>
          <p:cNvSpPr/>
          <p:nvPr userDrawn="1"/>
        </p:nvSpPr>
        <p:spPr>
          <a:xfrm>
            <a:off x="657082" y="0"/>
            <a:ext cx="3051063"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Shape 6" descr="D:\工作進行中\20170911直播母版16比9\母片\2017_Think Big母版16比9_C內頁.jpg"/>
          <p:cNvPicPr preferRelativeResize="0"/>
          <p:nvPr userDrawn="1"/>
        </p:nvPicPr>
        <p:blipFill>
          <a:blip r:embed="rId2" cstate="screen"/>
          <a:stretch>
            <a:fillRect/>
          </a:stretch>
        </p:blipFill>
        <p:spPr>
          <a:xfrm>
            <a:off x="-955" y="2232"/>
            <a:ext cx="9143998" cy="5143498"/>
          </a:xfrm>
          <a:prstGeom prst="rect">
            <a:avLst/>
          </a:prstGeom>
          <a:noFill/>
          <a:ln>
            <a:noFill/>
          </a:ln>
        </p:spPr>
      </p:pic>
      <p:sp>
        <p:nvSpPr>
          <p:cNvPr id="16" name="Shape 16"/>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3200"/>
              <a:buFont typeface="Arial"/>
              <a:buNone/>
              <a:defRPr sz="4000" b="1" i="0" u="none" strike="noStrike" cap="none">
                <a:solidFill>
                  <a:schemeClr val="lt2"/>
                </a:solidFill>
                <a:latin typeface="微軟正黑體" pitchFamily="34" charset="-120"/>
                <a:ea typeface="微軟正黑體" pitchFamily="34" charset="-120"/>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Shape 6" descr="D:\工作進行中\20170911直播母版16比9\母片\2017_Think Big母版16比9_C內頁.jpg"/>
          <p:cNvPicPr preferRelativeResize="0"/>
          <p:nvPr/>
        </p:nvPicPr>
        <p:blipFill>
          <a:blip r:embed="rId7" cstate="screen"/>
          <a:stretch>
            <a:fillRect/>
          </a:stretch>
        </p:blipFill>
        <p:spPr>
          <a:xfrm>
            <a:off x="-955" y="2232"/>
            <a:ext cx="9143998" cy="51434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64" r:id="rId2"/>
    <p:sldLayoutId id="2147483662" r:id="rId3"/>
    <p:sldLayoutId id="2147483649"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41.png"/><Relationship Id="rId9"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 Id="rId9"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0" name="Shape 120"/>
          <p:cNvPicPr preferRelativeResize="0"/>
          <p:nvPr/>
        </p:nvPicPr>
        <p:blipFill>
          <a:blip r:embed="rId3" cstate="screen"/>
          <a:stretch>
            <a:fillRect/>
          </a:stretch>
        </p:blipFill>
        <p:spPr>
          <a:xfrm>
            <a:off x="474538" y="1376813"/>
            <a:ext cx="8199629" cy="3347580"/>
          </a:xfrm>
          <a:prstGeom prst="rect">
            <a:avLst/>
          </a:prstGeom>
          <a:noFill/>
          <a:ln>
            <a:noFill/>
          </a:ln>
        </p:spPr>
      </p:pic>
      <p:sp>
        <p:nvSpPr>
          <p:cNvPr id="119" name="Shape 1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altLang="en-US" dirty="0" smtClean="0">
                <a:solidFill>
                  <a:schemeClr val="bg1"/>
                </a:solidFill>
              </a:rPr>
              <a:t>虛實之間的轉換</a:t>
            </a:r>
            <a:endParaRPr dirty="0">
              <a:solidFill>
                <a:schemeClr val="bg1"/>
              </a:solidFill>
            </a:endParaRPr>
          </a:p>
        </p:txBody>
      </p:sp>
      <p:sp>
        <p:nvSpPr>
          <p:cNvPr id="121" name="Shape 121"/>
          <p:cNvSpPr txBox="1"/>
          <p:nvPr/>
        </p:nvSpPr>
        <p:spPr>
          <a:xfrm>
            <a:off x="282489" y="857746"/>
            <a:ext cx="8587681" cy="486000"/>
          </a:xfrm>
          <a:prstGeom prst="rect">
            <a:avLst/>
          </a:prstGeom>
          <a:noFill/>
          <a:ln>
            <a:noFill/>
          </a:ln>
        </p:spPr>
        <p:txBody>
          <a:bodyPr spcFirstLastPara="1" wrap="square" lIns="91425" tIns="91425" rIns="91425" bIns="91425" anchor="ctr" anchorCtr="0">
            <a:noAutofit/>
          </a:bodyPr>
          <a:lstStyle/>
          <a:p>
            <a:pPr>
              <a:spcBef>
                <a:spcPts val="800"/>
              </a:spcBef>
            </a:pPr>
            <a:r>
              <a:rPr lang="en-US" sz="2400" b="1" dirty="0" err="1">
                <a:solidFill>
                  <a:srgbClr val="002060"/>
                </a:solidFill>
                <a:latin typeface="微軟正黑體" pitchFamily="34" charset="-120"/>
                <a:ea typeface="微軟正黑體" pitchFamily="34" charset="-120"/>
              </a:rPr>
              <a:t>為了能更妥善地運用儲存空間</a:t>
            </a:r>
            <a:r>
              <a:rPr lang="en-US" sz="2400" b="1" dirty="0">
                <a:solidFill>
                  <a:srgbClr val="002060"/>
                </a:solidFill>
                <a:latin typeface="微軟正黑體" pitchFamily="34" charset="-120"/>
                <a:ea typeface="微軟正黑體" pitchFamily="34" charset="-120"/>
              </a:rPr>
              <a:t>，</a:t>
            </a:r>
            <a:r>
              <a:rPr lang="en-US" sz="2400" b="1" dirty="0">
                <a:solidFill>
                  <a:srgbClr val="002060"/>
                </a:solidFill>
                <a:latin typeface="Yu Gothic UI" panose="020B0500000000000000" pitchFamily="34" charset="-128"/>
                <a:ea typeface="Yu Gothic UI" panose="020B0500000000000000" pitchFamily="34" charset="-128"/>
              </a:rPr>
              <a:t>”</a:t>
            </a:r>
            <a:r>
              <a:rPr lang="en-US" sz="2400" b="1" dirty="0" err="1">
                <a:solidFill>
                  <a:srgbClr val="002060"/>
                </a:solidFill>
                <a:latin typeface="微軟正黑體" pitchFamily="34" charset="-120"/>
                <a:ea typeface="微軟正黑體" pitchFamily="34" charset="-120"/>
              </a:rPr>
              <a:t>虛擬化</a:t>
            </a:r>
            <a:r>
              <a:rPr lang="en-US" sz="2400" b="1" dirty="0" err="1">
                <a:solidFill>
                  <a:srgbClr val="002060"/>
                </a:solidFill>
                <a:latin typeface="Yu Gothic UI" panose="020B0500000000000000" pitchFamily="34" charset="-128"/>
                <a:ea typeface="Yu Gothic UI" panose="020B0500000000000000" pitchFamily="34" charset="-128"/>
              </a:rPr>
              <a:t>”</a:t>
            </a:r>
            <a:r>
              <a:rPr lang="en-US" sz="2400" b="1" dirty="0" err="1" smtClean="0">
                <a:solidFill>
                  <a:srgbClr val="002060"/>
                </a:solidFill>
                <a:latin typeface="微軟正黑體" pitchFamily="34" charset="-120"/>
                <a:ea typeface="微軟正黑體" pitchFamily="34" charset="-120"/>
              </a:rPr>
              <a:t>解決方案</a:t>
            </a:r>
            <a:r>
              <a:rPr lang="zh-TW" altLang="en-US" sz="2400" b="1" dirty="0" smtClean="0">
                <a:solidFill>
                  <a:srgbClr val="002060"/>
                </a:solidFill>
                <a:latin typeface="微軟正黑體" pitchFamily="34" charset="-120"/>
                <a:ea typeface="微軟正黑體" pitchFamily="34" charset="-120"/>
              </a:rPr>
              <a:t>應運而生</a:t>
            </a:r>
            <a:endParaRPr dirty="0">
              <a:latin typeface="微軟正黑體" pitchFamily="34" charset="-120"/>
              <a:ea typeface="微軟正黑體" pitchFamily="34" charset="-120"/>
            </a:endParaRPr>
          </a:p>
        </p:txBody>
      </p:sp>
      <p:pic>
        <p:nvPicPr>
          <p:cNvPr id="122" name="Shape 122"/>
          <p:cNvPicPr preferRelativeResize="0"/>
          <p:nvPr/>
        </p:nvPicPr>
        <p:blipFill>
          <a:blip r:embed="rId4" cstate="screen"/>
          <a:srcRect/>
          <a:stretch>
            <a:fillRect/>
          </a:stretch>
        </p:blipFill>
        <p:spPr>
          <a:xfrm>
            <a:off x="7740263" y="1490828"/>
            <a:ext cx="748145" cy="806261"/>
          </a:xfrm>
          <a:prstGeom prst="rect">
            <a:avLst/>
          </a:prstGeom>
          <a:noFill/>
          <a:ln>
            <a:noFill/>
          </a:ln>
        </p:spPr>
      </p:pic>
      <p:pic>
        <p:nvPicPr>
          <p:cNvPr id="123" name="Shape 123"/>
          <p:cNvPicPr preferRelativeResize="0"/>
          <p:nvPr/>
        </p:nvPicPr>
        <p:blipFill>
          <a:blip r:embed="rId5" cstate="screen"/>
          <a:stretch>
            <a:fillRect/>
          </a:stretch>
        </p:blipFill>
        <p:spPr>
          <a:xfrm>
            <a:off x="7873024" y="2549072"/>
            <a:ext cx="515197" cy="515197"/>
          </a:xfrm>
          <a:prstGeom prst="rect">
            <a:avLst/>
          </a:prstGeom>
          <a:noFill/>
          <a:ln>
            <a:noFill/>
          </a:ln>
        </p:spPr>
      </p:pic>
      <p:pic>
        <p:nvPicPr>
          <p:cNvPr id="124" name="Shape 124"/>
          <p:cNvPicPr preferRelativeResize="0"/>
          <p:nvPr/>
        </p:nvPicPr>
        <p:blipFill>
          <a:blip r:embed="rId6" cstate="screen">
            <a:alphaModFix/>
          </a:blip>
          <a:stretch>
            <a:fillRect/>
          </a:stretch>
        </p:blipFill>
        <p:spPr>
          <a:xfrm>
            <a:off x="7746602" y="3497939"/>
            <a:ext cx="808256" cy="817750"/>
          </a:xfrm>
          <a:prstGeom prst="rect">
            <a:avLst/>
          </a:prstGeom>
          <a:noFill/>
          <a:ln>
            <a:noFill/>
          </a:ln>
        </p:spPr>
      </p:pic>
      <p:sp>
        <p:nvSpPr>
          <p:cNvPr id="125" name="Shape 125"/>
          <p:cNvSpPr txBox="1"/>
          <p:nvPr/>
        </p:nvSpPr>
        <p:spPr>
          <a:xfrm>
            <a:off x="5250260" y="4431314"/>
            <a:ext cx="1102200" cy="272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zh-TW" altLang="en-US" b="1" dirty="0" smtClean="0">
                <a:solidFill>
                  <a:schemeClr val="bg1"/>
                </a:solidFill>
                <a:latin typeface="微軟正黑體" pitchFamily="34" charset="-120"/>
                <a:ea typeface="微軟正黑體" pitchFamily="34" charset="-120"/>
              </a:rPr>
              <a:t>虛擬化後</a:t>
            </a:r>
            <a:endParaRPr lang="en-US" altLang="zh-TW" b="1" dirty="0" smtClean="0">
              <a:solidFill>
                <a:schemeClr val="bg1"/>
              </a:solidFill>
              <a:latin typeface="微軟正黑體" pitchFamily="34" charset="-120"/>
              <a:ea typeface="微軟正黑體" pitchFamily="34" charset="-120"/>
            </a:endParaRPr>
          </a:p>
        </p:txBody>
      </p:sp>
      <p:sp>
        <p:nvSpPr>
          <p:cNvPr id="10" name="Shape 125"/>
          <p:cNvSpPr txBox="1"/>
          <p:nvPr/>
        </p:nvSpPr>
        <p:spPr>
          <a:xfrm>
            <a:off x="1494027" y="4431314"/>
            <a:ext cx="1102200" cy="272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zh-TW" altLang="en-US" b="1" dirty="0" smtClean="0">
                <a:solidFill>
                  <a:schemeClr val="bg1"/>
                </a:solidFill>
                <a:latin typeface="微軟正黑體" pitchFamily="34" charset="-120"/>
                <a:ea typeface="微軟正黑體" pitchFamily="34" charset="-120"/>
              </a:rPr>
              <a:t>虛擬化前</a:t>
            </a:r>
            <a:endParaRPr lang="en-US" altLang="zh-TW" b="1" dirty="0" smtClean="0">
              <a:solidFill>
                <a:schemeClr val="bg1"/>
              </a:solidFill>
              <a:latin typeface="微軟正黑體" pitchFamily="34" charset="-120"/>
              <a:ea typeface="微軟正黑體" pitchFamily="34" charset="-120"/>
            </a:endParaRPr>
          </a:p>
        </p:txBody>
      </p:sp>
      <p:sp>
        <p:nvSpPr>
          <p:cNvPr id="11" name="文字方塊 10"/>
          <p:cNvSpPr txBox="1"/>
          <p:nvPr/>
        </p:nvSpPr>
        <p:spPr>
          <a:xfrm>
            <a:off x="7688423" y="3032449"/>
            <a:ext cx="1063689" cy="307777"/>
          </a:xfrm>
          <a:prstGeom prst="rect">
            <a:avLst/>
          </a:prstGeom>
          <a:noFill/>
        </p:spPr>
        <p:txBody>
          <a:bodyPr wrap="square" rtlCol="0">
            <a:spAutoFit/>
          </a:bodyPr>
          <a:lstStyle/>
          <a:p>
            <a:r>
              <a:rPr lang="en-US" altLang="zh-TW" dirty="0" smtClean="0">
                <a:solidFill>
                  <a:schemeClr val="tx1">
                    <a:lumMod val="65000"/>
                    <a:lumOff val="35000"/>
                  </a:schemeClr>
                </a:solidFill>
              </a:rPr>
              <a:t>Windows</a:t>
            </a:r>
            <a:endParaRPr lang="zh-TW" alt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smtClean="0"/>
              <a:t>從虛擬化邁向雲端</a:t>
            </a:r>
            <a:endParaRPr dirty="0"/>
          </a:p>
        </p:txBody>
      </p:sp>
      <p:pic>
        <p:nvPicPr>
          <p:cNvPr id="144" name="Shape 144"/>
          <p:cNvPicPr preferRelativeResize="0"/>
          <p:nvPr/>
        </p:nvPicPr>
        <p:blipFill>
          <a:blip r:embed="rId3" cstate="screen"/>
          <a:stretch>
            <a:fillRect/>
          </a:stretch>
        </p:blipFill>
        <p:spPr>
          <a:xfrm>
            <a:off x="2" y="1812941"/>
            <a:ext cx="9143995" cy="2939669"/>
          </a:xfrm>
          <a:prstGeom prst="rect">
            <a:avLst/>
          </a:prstGeom>
          <a:noFill/>
          <a:ln>
            <a:noFill/>
          </a:ln>
        </p:spPr>
      </p:pic>
      <p:sp>
        <p:nvSpPr>
          <p:cNvPr id="146" name="Shape 146"/>
          <p:cNvSpPr txBox="1"/>
          <p:nvPr/>
        </p:nvSpPr>
        <p:spPr>
          <a:xfrm>
            <a:off x="758625" y="1163518"/>
            <a:ext cx="6952652" cy="486000"/>
          </a:xfrm>
          <a:prstGeom prst="rect">
            <a:avLst/>
          </a:prstGeom>
          <a:noFill/>
          <a:ln>
            <a:noFill/>
          </a:ln>
        </p:spPr>
        <p:txBody>
          <a:bodyPr spcFirstLastPara="1" wrap="square" lIns="91425" tIns="91425" rIns="91425" bIns="91425" anchor="ctr" anchorCtr="0">
            <a:noAutofit/>
          </a:bodyPr>
          <a:lstStyle/>
          <a:p>
            <a:pPr>
              <a:spcBef>
                <a:spcPts val="800"/>
              </a:spcBef>
            </a:pPr>
            <a:r>
              <a:rPr lang="zh-TW" altLang="en-US" sz="2400" b="1" dirty="0" smtClean="0">
                <a:solidFill>
                  <a:srgbClr val="002060"/>
                </a:solidFill>
                <a:latin typeface="微軟正黑體" pitchFamily="34" charset="-120"/>
                <a:ea typeface="微軟正黑體" pitchFamily="34" charset="-120"/>
              </a:rPr>
              <a:t>資料中心</a:t>
            </a:r>
            <a:endParaRPr lang="en-US" altLang="zh-TW" sz="2400" b="1" dirty="0" smtClean="0">
              <a:solidFill>
                <a:srgbClr val="002060"/>
              </a:solidFill>
              <a:latin typeface="微軟正黑體" pitchFamily="34" charset="-120"/>
              <a:ea typeface="微軟正黑體" pitchFamily="34" charset="-120"/>
            </a:endParaRPr>
          </a:p>
          <a:p>
            <a:pPr>
              <a:spcBef>
                <a:spcPts val="800"/>
              </a:spcBef>
            </a:pPr>
            <a:r>
              <a:rPr lang="en-US" sz="1800" b="1" dirty="0" smtClean="0">
                <a:solidFill>
                  <a:srgbClr val="002060"/>
                </a:solidFill>
                <a:latin typeface="微軟正黑體" pitchFamily="34" charset="-120"/>
                <a:ea typeface="微軟正黑體" pitchFamily="34" charset="-120"/>
              </a:rPr>
              <a:t>	</a:t>
            </a:r>
            <a:r>
              <a:rPr lang="en-US" sz="1800" b="1" dirty="0" err="1" smtClean="0">
                <a:solidFill>
                  <a:srgbClr val="002060"/>
                </a:solidFill>
                <a:latin typeface="微軟正黑體" pitchFamily="34" charset="-120"/>
                <a:ea typeface="微軟正黑體" pitchFamily="34" charset="-120"/>
              </a:rPr>
              <a:t>簡化管理難度並降低維運成本</a:t>
            </a:r>
            <a:endParaRPr lang="en-US" sz="1800" b="1" dirty="0" smtClean="0">
              <a:solidFill>
                <a:srgbClr val="002060"/>
              </a:solidFill>
              <a:latin typeface="微軟正黑體" pitchFamily="34" charset="-120"/>
              <a:ea typeface="微軟正黑體" pitchFamily="34" charset="-120"/>
            </a:endParaRPr>
          </a:p>
          <a:p>
            <a:pPr>
              <a:spcBef>
                <a:spcPts val="800"/>
              </a:spcBef>
            </a:pPr>
            <a:r>
              <a:rPr lang="en-US" sz="1800" b="1" dirty="0" smtClean="0">
                <a:solidFill>
                  <a:srgbClr val="002060"/>
                </a:solidFill>
                <a:latin typeface="微軟正黑體" pitchFamily="34" charset="-120"/>
                <a:ea typeface="微軟正黑體" pitchFamily="34" charset="-120"/>
              </a:rPr>
              <a:t>	</a:t>
            </a:r>
            <a:r>
              <a:rPr lang="en-US" sz="1800" b="1" dirty="0" err="1" smtClean="0">
                <a:solidFill>
                  <a:srgbClr val="002060"/>
                </a:solidFill>
                <a:latin typeface="微軟正黑體" pitchFamily="34" charset="-120"/>
                <a:ea typeface="微軟正黑體" pitchFamily="34" charset="-120"/>
              </a:rPr>
              <a:t>雲端管理平台實現一致性與標準化的管理</a:t>
            </a:r>
            <a:endParaRPr lang="en-US" sz="1800" b="1" dirty="0">
              <a:solidFill>
                <a:srgbClr val="00206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a:t>打造自己專屬的雲端平台</a:t>
            </a:r>
            <a:endParaRPr dirty="0"/>
          </a:p>
        </p:txBody>
      </p:sp>
      <p:sp>
        <p:nvSpPr>
          <p:cNvPr id="152" name="Shape 152"/>
          <p:cNvSpPr txBox="1"/>
          <p:nvPr/>
        </p:nvSpPr>
        <p:spPr>
          <a:xfrm>
            <a:off x="4148104" y="1884308"/>
            <a:ext cx="4614488" cy="1410900"/>
          </a:xfrm>
          <a:prstGeom prst="rect">
            <a:avLst/>
          </a:prstGeom>
          <a:noFill/>
          <a:ln>
            <a:noFill/>
          </a:ln>
        </p:spPr>
        <p:txBody>
          <a:bodyPr spcFirstLastPara="1" wrap="square" lIns="91425" tIns="91425" rIns="91425" bIns="91425" anchor="ctr" anchorCtr="0">
            <a:noAutofit/>
          </a:bodyPr>
          <a:lstStyle/>
          <a:p>
            <a:pPr marL="0" lvl="0" indent="0" rtl="0">
              <a:spcBef>
                <a:spcPts val="800"/>
              </a:spcBef>
              <a:spcAft>
                <a:spcPts val="0"/>
              </a:spcAft>
              <a:buNone/>
            </a:pPr>
            <a:r>
              <a:rPr lang="zh-TW" altLang="en-US" sz="2400" b="1" dirty="0" smtClean="0">
                <a:solidFill>
                  <a:srgbClr val="002060"/>
                </a:solidFill>
                <a:latin typeface="微軟正黑體" pitchFamily="34" charset="-120"/>
                <a:ea typeface="微軟正黑體" pitchFamily="34" charset="-120"/>
              </a:rPr>
              <a:t>簡易、單一的中控介面</a:t>
            </a:r>
            <a:endParaRPr lang="en-US" altLang="zh-TW" sz="2400" b="1" dirty="0" smtClean="0">
              <a:solidFill>
                <a:srgbClr val="002060"/>
              </a:solidFill>
              <a:latin typeface="微軟正黑體" pitchFamily="34" charset="-120"/>
              <a:ea typeface="微軟正黑體" pitchFamily="34" charset="-120"/>
            </a:endParaRPr>
          </a:p>
          <a:p>
            <a:pPr marL="0" lvl="0" indent="0" rtl="0">
              <a:spcBef>
                <a:spcPts val="800"/>
              </a:spcBef>
              <a:spcAft>
                <a:spcPts val="0"/>
              </a:spcAft>
              <a:buNone/>
            </a:pPr>
            <a:r>
              <a:rPr lang="en-US" sz="2400" b="1" dirty="0" err="1" smtClean="0">
                <a:solidFill>
                  <a:srgbClr val="002060"/>
                </a:solidFill>
                <a:latin typeface="微軟正黑體" pitchFamily="34" charset="-120"/>
                <a:ea typeface="微軟正黑體" pitchFamily="34" charset="-120"/>
              </a:rPr>
              <a:t>管理</a:t>
            </a:r>
            <a:r>
              <a:rPr lang="zh-TW" altLang="en-US" sz="2400" b="1" dirty="0" smtClean="0">
                <a:solidFill>
                  <a:srgbClr val="002060"/>
                </a:solidFill>
                <a:latin typeface="微軟正黑體" pitchFamily="34" charset="-120"/>
                <a:ea typeface="微軟正黑體" pitchFamily="34" charset="-120"/>
              </a:rPr>
              <a:t> </a:t>
            </a:r>
            <a:r>
              <a:rPr lang="en-US" sz="2400" b="1" dirty="0" smtClean="0">
                <a:solidFill>
                  <a:srgbClr val="002060"/>
                </a:solidFill>
                <a:latin typeface="微軟正黑體" pitchFamily="34" charset="-120"/>
                <a:ea typeface="微軟正黑體" pitchFamily="34" charset="-120"/>
              </a:rPr>
              <a:t>IT</a:t>
            </a:r>
            <a:r>
              <a:rPr lang="zh-TW" altLang="en-US" sz="2400" b="1" dirty="0" smtClean="0">
                <a:solidFill>
                  <a:srgbClr val="002060"/>
                </a:solidFill>
                <a:latin typeface="微軟正黑體" pitchFamily="34" charset="-120"/>
                <a:ea typeface="微軟正黑體" pitchFamily="34" charset="-120"/>
              </a:rPr>
              <a:t> 機房的</a:t>
            </a:r>
            <a:r>
              <a:rPr lang="en-US" sz="2400" b="1" dirty="0" err="1" smtClean="0">
                <a:solidFill>
                  <a:srgbClr val="002060"/>
                </a:solidFill>
                <a:latin typeface="微軟正黑體" pitchFamily="34" charset="-120"/>
                <a:ea typeface="微軟正黑體" pitchFamily="34" charset="-120"/>
              </a:rPr>
              <a:t>三大關鍵要素</a:t>
            </a:r>
            <a:endParaRPr lang="en-US" sz="2400" b="1" dirty="0" smtClean="0">
              <a:solidFill>
                <a:srgbClr val="002060"/>
              </a:solidFill>
              <a:latin typeface="微軟正黑體" pitchFamily="34" charset="-120"/>
              <a:ea typeface="微軟正黑體" pitchFamily="34" charset="-120"/>
            </a:endParaRPr>
          </a:p>
          <a:p>
            <a:pPr marL="0" lvl="0" indent="0" rtl="0">
              <a:spcBef>
                <a:spcPts val="800"/>
              </a:spcBef>
              <a:spcAft>
                <a:spcPts val="0"/>
              </a:spcAft>
              <a:buNone/>
            </a:pPr>
            <a:r>
              <a:rPr lang="en-US" sz="2400" b="1" dirty="0" smtClean="0">
                <a:solidFill>
                  <a:srgbClr val="002060"/>
                </a:solidFill>
                <a:latin typeface="微軟正黑體" pitchFamily="34" charset="-120"/>
                <a:ea typeface="微軟正黑體" pitchFamily="34" charset="-120"/>
              </a:rPr>
              <a:t>	</a:t>
            </a:r>
            <a:r>
              <a:rPr lang="en-US" sz="2400" b="1" dirty="0" err="1" smtClean="0">
                <a:solidFill>
                  <a:srgbClr val="002060"/>
                </a:solidFill>
                <a:latin typeface="微軟正黑體" pitchFamily="34" charset="-120"/>
                <a:ea typeface="微軟正黑體" pitchFamily="34" charset="-120"/>
              </a:rPr>
              <a:t>運算</a:t>
            </a:r>
            <a:r>
              <a:rPr lang="en-US" sz="2400" b="1" dirty="0">
                <a:solidFill>
                  <a:srgbClr val="002060"/>
                </a:solidFill>
                <a:latin typeface="微軟正黑體" pitchFamily="34" charset="-120"/>
                <a:ea typeface="微軟正黑體" pitchFamily="34" charset="-120"/>
              </a:rPr>
              <a:t>(Computing</a:t>
            </a:r>
            <a:r>
              <a:rPr lang="en-US" sz="2400" b="1" dirty="0" smtClean="0">
                <a:solidFill>
                  <a:srgbClr val="002060"/>
                </a:solidFill>
                <a:latin typeface="微軟正黑體" pitchFamily="34" charset="-120"/>
                <a:ea typeface="微軟正黑體" pitchFamily="34" charset="-120"/>
              </a:rPr>
              <a:t>)</a:t>
            </a:r>
          </a:p>
          <a:p>
            <a:pPr marL="0" lvl="0" indent="0" rtl="0">
              <a:spcBef>
                <a:spcPts val="800"/>
              </a:spcBef>
              <a:spcAft>
                <a:spcPts val="0"/>
              </a:spcAft>
              <a:buNone/>
            </a:pPr>
            <a:r>
              <a:rPr lang="en-US" sz="2400" b="1" dirty="0" smtClean="0">
                <a:solidFill>
                  <a:srgbClr val="002060"/>
                </a:solidFill>
                <a:latin typeface="微軟正黑體" pitchFamily="34" charset="-120"/>
                <a:ea typeface="微軟正黑體" pitchFamily="34" charset="-120"/>
              </a:rPr>
              <a:t>	</a:t>
            </a:r>
            <a:r>
              <a:rPr lang="en-US" sz="2400" b="1" dirty="0" err="1" smtClean="0">
                <a:solidFill>
                  <a:srgbClr val="002060"/>
                </a:solidFill>
                <a:latin typeface="微軟正黑體" pitchFamily="34" charset="-120"/>
                <a:ea typeface="微軟正黑體" pitchFamily="34" charset="-120"/>
              </a:rPr>
              <a:t>網路</a:t>
            </a:r>
            <a:r>
              <a:rPr lang="en-US" sz="2400" b="1" dirty="0">
                <a:solidFill>
                  <a:srgbClr val="002060"/>
                </a:solidFill>
                <a:latin typeface="微軟正黑體" pitchFamily="34" charset="-120"/>
                <a:ea typeface="微軟正黑體" pitchFamily="34" charset="-120"/>
              </a:rPr>
              <a:t>(Networking</a:t>
            </a:r>
            <a:r>
              <a:rPr lang="en-US" sz="2400" b="1" dirty="0" smtClean="0">
                <a:solidFill>
                  <a:srgbClr val="002060"/>
                </a:solidFill>
                <a:latin typeface="微軟正黑體" pitchFamily="34" charset="-120"/>
                <a:ea typeface="微軟正黑體" pitchFamily="34" charset="-120"/>
              </a:rPr>
              <a:t>)</a:t>
            </a:r>
          </a:p>
          <a:p>
            <a:pPr marL="0" lvl="0" indent="0" rtl="0">
              <a:spcBef>
                <a:spcPts val="800"/>
              </a:spcBef>
              <a:spcAft>
                <a:spcPts val="0"/>
              </a:spcAft>
              <a:buNone/>
            </a:pPr>
            <a:r>
              <a:rPr lang="en-US" sz="2400" b="1" dirty="0" smtClean="0">
                <a:solidFill>
                  <a:srgbClr val="002060"/>
                </a:solidFill>
                <a:latin typeface="微軟正黑體" pitchFamily="34" charset="-120"/>
                <a:ea typeface="微軟正黑體" pitchFamily="34" charset="-120"/>
              </a:rPr>
              <a:t>	</a:t>
            </a:r>
            <a:r>
              <a:rPr lang="en-US" sz="2400" b="1" dirty="0" err="1" smtClean="0">
                <a:solidFill>
                  <a:srgbClr val="002060"/>
                </a:solidFill>
                <a:latin typeface="微軟正黑體" pitchFamily="34" charset="-120"/>
                <a:ea typeface="微軟正黑體" pitchFamily="34" charset="-120"/>
              </a:rPr>
              <a:t>儲存</a:t>
            </a:r>
            <a:r>
              <a:rPr lang="en-US" sz="2400" b="1" dirty="0">
                <a:solidFill>
                  <a:srgbClr val="002060"/>
                </a:solidFill>
                <a:latin typeface="微軟正黑體" pitchFamily="34" charset="-120"/>
                <a:ea typeface="微軟正黑體" pitchFamily="34" charset="-120"/>
              </a:rPr>
              <a:t>(Storage</a:t>
            </a:r>
            <a:r>
              <a:rPr lang="en-US" sz="2400" b="1" dirty="0" smtClean="0">
                <a:solidFill>
                  <a:srgbClr val="002060"/>
                </a:solidFill>
                <a:latin typeface="微軟正黑體" pitchFamily="34" charset="-120"/>
                <a:ea typeface="微軟正黑體" pitchFamily="34" charset="-120"/>
              </a:rPr>
              <a:t>)</a:t>
            </a:r>
            <a:endParaRPr sz="2400" b="1" dirty="0">
              <a:solidFill>
                <a:srgbClr val="FF0000"/>
              </a:solidFill>
              <a:latin typeface="微軟正黑體" pitchFamily="34" charset="-120"/>
              <a:ea typeface="微軟正黑體" pitchFamily="34" charset="-120"/>
            </a:endParaRPr>
          </a:p>
        </p:txBody>
      </p:sp>
      <p:pic>
        <p:nvPicPr>
          <p:cNvPr id="4" name="圖片 3" descr="P10-01.png"/>
          <p:cNvPicPr>
            <a:picLocks noChangeAspect="1"/>
          </p:cNvPicPr>
          <p:nvPr/>
        </p:nvPicPr>
        <p:blipFill>
          <a:blip r:embed="rId3" cstate="screen"/>
          <a:stretch>
            <a:fillRect/>
          </a:stretch>
        </p:blipFill>
        <p:spPr>
          <a:xfrm>
            <a:off x="250065" y="513348"/>
            <a:ext cx="3627576" cy="4815966"/>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txBox="1">
            <a:spLocks noGrp="1"/>
          </p:cNvSpPr>
          <p:nvPr>
            <p:ph type="ctrTitle"/>
          </p:nvPr>
        </p:nvSpPr>
        <p:spPr>
          <a:xfrm>
            <a:off x="2554806" y="2005245"/>
            <a:ext cx="6589193" cy="1176314"/>
          </a:xfrm>
          <a:prstGeom prst="rect">
            <a:avLst/>
          </a:prstGeom>
          <a:noFill/>
          <a:ln>
            <a:noFill/>
          </a:ln>
        </p:spPr>
        <p:txBody>
          <a:bodyPr spcFirstLastPara="1" wrap="square" lIns="91425" tIns="91425" rIns="91425" bIns="91425" anchor="t" anchorCtr="0">
            <a:noAutofit/>
          </a:bodyPr>
          <a:lstStyle/>
          <a:p>
            <a:pPr marL="0" lvl="0" indent="0" algn="l" rtl="0">
              <a:spcBef>
                <a:spcPts val="800"/>
              </a:spcBef>
              <a:spcAft>
                <a:spcPts val="0"/>
              </a:spcAft>
              <a:buNone/>
            </a:pPr>
            <a:r>
              <a:rPr lang="en-US" sz="4800" b="1" smtClean="0"/>
              <a:t>OpenStack</a:t>
            </a:r>
            <a:r>
              <a:rPr lang="en-US" sz="4800" b="1" dirty="0" smtClean="0"/>
              <a:t/>
            </a:r>
            <a:br>
              <a:rPr lang="en-US" sz="4800" b="1" dirty="0" smtClean="0"/>
            </a:br>
            <a:r>
              <a:rPr lang="zh-TW" altLang="en-US" sz="4800" b="1" dirty="0" smtClean="0"/>
              <a:t>             雲端世界的新星</a:t>
            </a:r>
            <a:endParaRPr sz="4800" b="1" i="0" u="none" strike="noStrike" cap="none"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p:cNvPicPr preferRelativeResize="0"/>
          <p:nvPr/>
        </p:nvPicPr>
        <p:blipFill>
          <a:blip r:embed="rId3" cstate="screen"/>
          <a:stretch>
            <a:fillRect/>
          </a:stretch>
        </p:blipFill>
        <p:spPr>
          <a:xfrm>
            <a:off x="5816861" y="1364886"/>
            <a:ext cx="2720488" cy="2720488"/>
          </a:xfrm>
          <a:prstGeom prst="rect">
            <a:avLst/>
          </a:prstGeom>
          <a:noFill/>
          <a:ln>
            <a:noFill/>
          </a:ln>
        </p:spPr>
      </p:pic>
      <p:sp>
        <p:nvSpPr>
          <p:cNvPr id="165" name="Shape 16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smtClean="0">
                <a:solidFill>
                  <a:schemeClr val="bg1"/>
                </a:solidFill>
              </a:rPr>
              <a:t>OpenStack</a:t>
            </a:r>
            <a:r>
              <a:rPr lang="zh-TW" altLang="en-US" dirty="0" smtClean="0">
                <a:solidFill>
                  <a:schemeClr val="bg1"/>
                </a:solidFill>
              </a:rPr>
              <a:t>小檔案</a:t>
            </a:r>
            <a:endParaRPr dirty="0">
              <a:solidFill>
                <a:schemeClr val="bg1"/>
              </a:solidFill>
            </a:endParaRPr>
          </a:p>
        </p:txBody>
      </p:sp>
      <p:sp>
        <p:nvSpPr>
          <p:cNvPr id="166" name="Shape 166"/>
          <p:cNvSpPr txBox="1"/>
          <p:nvPr/>
        </p:nvSpPr>
        <p:spPr>
          <a:xfrm>
            <a:off x="518065" y="1532359"/>
            <a:ext cx="5406900" cy="1415100"/>
          </a:xfrm>
          <a:prstGeom prst="rect">
            <a:avLst/>
          </a:prstGeom>
          <a:noFill/>
          <a:ln>
            <a:noFill/>
          </a:ln>
        </p:spPr>
        <p:txBody>
          <a:bodyPr spcFirstLastPara="1" wrap="square" lIns="91425" tIns="91425" rIns="91425" bIns="91425" anchor="t" anchorCtr="0">
            <a:noAutofit/>
          </a:bodyPr>
          <a:lstStyle/>
          <a:p>
            <a:pPr marL="0" marR="0" lvl="2" indent="38100" algn="l" rtl="0">
              <a:lnSpc>
                <a:spcPct val="100000"/>
              </a:lnSpc>
              <a:spcBef>
                <a:spcPts val="800"/>
              </a:spcBef>
              <a:spcAft>
                <a:spcPts val="0"/>
              </a:spcAft>
              <a:buClr>
                <a:srgbClr val="002060"/>
              </a:buClr>
              <a:buSzPts val="1800"/>
              <a:buFont typeface="Arial"/>
              <a:buChar char="•"/>
            </a:pPr>
            <a:r>
              <a:rPr lang="zh-TW" altLang="en-US" sz="1800" b="1" dirty="0" smtClean="0">
                <a:solidFill>
                  <a:srgbClr val="002060"/>
                </a:solidFill>
                <a:latin typeface="微軟正黑體" pitchFamily="34" charset="-120"/>
                <a:ea typeface="微軟正黑體" pitchFamily="34" charset="-120"/>
              </a:rPr>
              <a:t> </a:t>
            </a:r>
            <a:r>
              <a:rPr lang="en-US" sz="1800" b="1" dirty="0" smtClean="0">
                <a:solidFill>
                  <a:srgbClr val="002060"/>
                </a:solidFill>
                <a:latin typeface="微軟正黑體" pitchFamily="34" charset="-120"/>
                <a:ea typeface="微軟正黑體" pitchFamily="34" charset="-120"/>
              </a:rPr>
              <a:t>2010</a:t>
            </a:r>
            <a:r>
              <a:rPr lang="en-US" sz="1800" b="1" dirty="0">
                <a:solidFill>
                  <a:srgbClr val="002060"/>
                </a:solidFill>
                <a:latin typeface="微軟正黑體" pitchFamily="34" charset="-120"/>
                <a:ea typeface="微軟正黑體" pitchFamily="34" charset="-120"/>
              </a:rPr>
              <a:t>年由美國航太總署與Rackspace合作研發</a:t>
            </a:r>
            <a:endParaRPr sz="1800" b="1" dirty="0">
              <a:solidFill>
                <a:srgbClr val="002060"/>
              </a:solidFill>
              <a:latin typeface="微軟正黑體" pitchFamily="34" charset="-120"/>
              <a:ea typeface="微軟正黑體" pitchFamily="34" charset="-120"/>
            </a:endParaRPr>
          </a:p>
          <a:p>
            <a:pPr marL="0" marR="0" lvl="2" indent="38100" algn="l" rtl="0">
              <a:lnSpc>
                <a:spcPct val="100000"/>
              </a:lnSpc>
              <a:spcBef>
                <a:spcPts val="800"/>
              </a:spcBef>
              <a:spcAft>
                <a:spcPts val="0"/>
              </a:spcAft>
              <a:buClr>
                <a:srgbClr val="002060"/>
              </a:buClr>
              <a:buSzPts val="1800"/>
              <a:buFont typeface="Arial"/>
              <a:buChar char="•"/>
            </a:pPr>
            <a:r>
              <a:rPr lang="zh-TW" altLang="en-US" sz="1800" b="1" dirty="0" smtClean="0">
                <a:solidFill>
                  <a:srgbClr val="002060"/>
                </a:solidFill>
                <a:latin typeface="微軟正黑體" pitchFamily="34" charset="-120"/>
                <a:ea typeface="微軟正黑體" pitchFamily="34" charset="-120"/>
              </a:rPr>
              <a:t> </a:t>
            </a:r>
            <a:r>
              <a:rPr lang="en-US" sz="1800" b="1" dirty="0" err="1" smtClean="0">
                <a:solidFill>
                  <a:srgbClr val="002060"/>
                </a:solidFill>
                <a:latin typeface="微軟正黑體" pitchFamily="34" charset="-120"/>
                <a:ea typeface="微軟正黑體" pitchFamily="34" charset="-120"/>
              </a:rPr>
              <a:t>開放原始碼的</a:t>
            </a:r>
            <a:r>
              <a:rPr lang="en-US" sz="1800" b="1" dirty="0" err="1">
                <a:solidFill>
                  <a:srgbClr val="002060"/>
                </a:solidFill>
                <a:latin typeface="微軟正黑體" pitchFamily="34" charset="-120"/>
                <a:ea typeface="微軟正黑體" pitchFamily="34" charset="-120"/>
              </a:rPr>
              <a:t>IaaS</a:t>
            </a:r>
            <a:r>
              <a:rPr lang="en-US" sz="1800" b="1" dirty="0">
                <a:solidFill>
                  <a:srgbClr val="002060"/>
                </a:solidFill>
                <a:latin typeface="微軟正黑體" pitchFamily="34" charset="-120"/>
                <a:ea typeface="微軟正黑體" pitchFamily="34" charset="-120"/>
              </a:rPr>
              <a:t>(</a:t>
            </a:r>
            <a:r>
              <a:rPr lang="en-US" sz="1800" b="1" dirty="0" err="1">
                <a:solidFill>
                  <a:srgbClr val="002060"/>
                </a:solidFill>
                <a:latin typeface="微軟正黑體" pitchFamily="34" charset="-120"/>
                <a:ea typeface="微軟正黑體" pitchFamily="34" charset="-120"/>
              </a:rPr>
              <a:t>基礎架構即服務</a:t>
            </a:r>
            <a:r>
              <a:rPr lang="en-US" sz="1800" b="1" dirty="0">
                <a:solidFill>
                  <a:srgbClr val="002060"/>
                </a:solidFill>
                <a:latin typeface="微軟正黑體" pitchFamily="34" charset="-120"/>
                <a:ea typeface="微軟正黑體" pitchFamily="34" charset="-120"/>
              </a:rPr>
              <a:t>)</a:t>
            </a:r>
            <a:r>
              <a:rPr lang="en-US" sz="1800" b="1" dirty="0" err="1" smtClean="0">
                <a:solidFill>
                  <a:srgbClr val="002060"/>
                </a:solidFill>
                <a:latin typeface="微軟正黑體" pitchFamily="34" charset="-120"/>
                <a:ea typeface="微軟正黑體" pitchFamily="34" charset="-120"/>
              </a:rPr>
              <a:t>平台供使用者</a:t>
            </a:r>
            <a:r>
              <a:rPr lang="zh-TW" altLang="en-US" sz="1800" b="1" dirty="0" smtClean="0">
                <a:solidFill>
                  <a:srgbClr val="002060"/>
                </a:solidFill>
                <a:latin typeface="微軟正黑體" pitchFamily="34" charset="-120"/>
                <a:ea typeface="微軟正黑體" pitchFamily="34" charset="-120"/>
              </a:rPr>
              <a:t> </a:t>
            </a:r>
            <a:endParaRPr lang="en-US" altLang="zh-TW" sz="1800" b="1" dirty="0" smtClean="0">
              <a:solidFill>
                <a:srgbClr val="002060"/>
              </a:solidFill>
              <a:latin typeface="微軟正黑體" pitchFamily="34" charset="-120"/>
              <a:ea typeface="微軟正黑體" pitchFamily="34" charset="-120"/>
            </a:endParaRPr>
          </a:p>
          <a:p>
            <a:pPr marL="0" marR="0" lvl="2" indent="38100" algn="l" rtl="0">
              <a:lnSpc>
                <a:spcPct val="100000"/>
              </a:lnSpc>
              <a:spcBef>
                <a:spcPts val="800"/>
              </a:spcBef>
              <a:spcAft>
                <a:spcPts val="0"/>
              </a:spcAft>
              <a:buClr>
                <a:srgbClr val="002060"/>
              </a:buClr>
              <a:buSzPts val="1800"/>
            </a:pPr>
            <a:r>
              <a:rPr lang="zh-TW" altLang="en-US" sz="1800" b="1" dirty="0" smtClean="0">
                <a:solidFill>
                  <a:srgbClr val="002060"/>
                </a:solidFill>
                <a:latin typeface="微軟正黑體" pitchFamily="34" charset="-120"/>
                <a:ea typeface="微軟正黑體" pitchFamily="34" charset="-120"/>
              </a:rPr>
              <a:t>  </a:t>
            </a:r>
            <a:r>
              <a:rPr lang="en-US" sz="1800" b="1" dirty="0" err="1" smtClean="0">
                <a:solidFill>
                  <a:srgbClr val="002060"/>
                </a:solidFill>
                <a:latin typeface="微軟正黑體" pitchFamily="34" charset="-120"/>
                <a:ea typeface="微軟正黑體" pitchFamily="34" charset="-120"/>
              </a:rPr>
              <a:t>建置及管理雲端環境</a:t>
            </a:r>
            <a:endParaRPr sz="1800" b="1" dirty="0">
              <a:solidFill>
                <a:srgbClr val="002060"/>
              </a:solidFill>
              <a:latin typeface="微軟正黑體" pitchFamily="34" charset="-120"/>
              <a:ea typeface="微軟正黑體" pitchFamily="34" charset="-120"/>
            </a:endParaRPr>
          </a:p>
          <a:p>
            <a:pPr marL="0" marR="0" lvl="2" indent="38100" algn="l" rtl="0">
              <a:lnSpc>
                <a:spcPct val="100000"/>
              </a:lnSpc>
              <a:spcBef>
                <a:spcPts val="800"/>
              </a:spcBef>
              <a:spcAft>
                <a:spcPts val="0"/>
              </a:spcAft>
              <a:buClr>
                <a:srgbClr val="002060"/>
              </a:buClr>
              <a:buSzPts val="1800"/>
              <a:buFont typeface="Arial"/>
              <a:buChar char="•"/>
            </a:pPr>
            <a:r>
              <a:rPr lang="zh-TW" altLang="en-US" sz="1800" b="1" dirty="0" smtClean="0">
                <a:solidFill>
                  <a:srgbClr val="002060"/>
                </a:solidFill>
                <a:latin typeface="微軟正黑體" pitchFamily="34" charset="-120"/>
                <a:ea typeface="微軟正黑體" pitchFamily="34" charset="-120"/>
              </a:rPr>
              <a:t> </a:t>
            </a:r>
            <a:r>
              <a:rPr lang="en-US" sz="1800" b="1" dirty="0" err="1" smtClean="0">
                <a:solidFill>
                  <a:srgbClr val="002060"/>
                </a:solidFill>
                <a:latin typeface="微軟正黑體" pitchFamily="34" charset="-120"/>
                <a:ea typeface="微軟正黑體" pitchFamily="34" charset="-120"/>
              </a:rPr>
              <a:t>提供雲端控管運算</a:t>
            </a:r>
            <a:r>
              <a:rPr lang="en-US" sz="1800" b="1" dirty="0">
                <a:solidFill>
                  <a:srgbClr val="002060"/>
                </a:solidFill>
                <a:latin typeface="微軟正黑體" pitchFamily="34" charset="-120"/>
                <a:ea typeface="微軟正黑體" pitchFamily="34" charset="-120"/>
              </a:rPr>
              <a:t>(Computing)、</a:t>
            </a:r>
            <a:r>
              <a:rPr lang="en-US" sz="1800" b="1" dirty="0" err="1" smtClean="0">
                <a:solidFill>
                  <a:srgbClr val="002060"/>
                </a:solidFill>
                <a:latin typeface="微軟正黑體" pitchFamily="34" charset="-120"/>
                <a:ea typeface="微軟正黑體" pitchFamily="34" charset="-120"/>
              </a:rPr>
              <a:t>網路</a:t>
            </a:r>
            <a:r>
              <a:rPr lang="zh-TW" altLang="en-US" sz="1800" b="1" dirty="0" smtClean="0">
                <a:solidFill>
                  <a:srgbClr val="002060"/>
                </a:solidFill>
                <a:latin typeface="微軟正黑體" pitchFamily="34" charset="-120"/>
                <a:ea typeface="微軟正黑體" pitchFamily="34" charset="-120"/>
              </a:rPr>
              <a:t> </a:t>
            </a:r>
            <a:endParaRPr lang="en-US" altLang="zh-TW" sz="1800" b="1" dirty="0" smtClean="0">
              <a:solidFill>
                <a:srgbClr val="002060"/>
              </a:solidFill>
              <a:latin typeface="微軟正黑體" pitchFamily="34" charset="-120"/>
              <a:ea typeface="微軟正黑體" pitchFamily="34" charset="-120"/>
            </a:endParaRPr>
          </a:p>
          <a:p>
            <a:pPr marL="0" marR="0" lvl="2" indent="38100" algn="l" rtl="0">
              <a:lnSpc>
                <a:spcPct val="100000"/>
              </a:lnSpc>
              <a:spcBef>
                <a:spcPts val="800"/>
              </a:spcBef>
              <a:spcAft>
                <a:spcPts val="0"/>
              </a:spcAft>
              <a:buClr>
                <a:srgbClr val="002060"/>
              </a:buClr>
              <a:buSzPts val="1800"/>
            </a:pPr>
            <a:r>
              <a:rPr lang="zh-TW" altLang="en-US" sz="1800" b="1" dirty="0" smtClean="0">
                <a:solidFill>
                  <a:srgbClr val="002060"/>
                </a:solidFill>
                <a:latin typeface="微軟正黑體" pitchFamily="34" charset="-120"/>
                <a:ea typeface="微軟正黑體" pitchFamily="34" charset="-120"/>
              </a:rPr>
              <a:t> </a:t>
            </a:r>
            <a:r>
              <a:rPr lang="en-US" sz="1800" b="1" dirty="0" smtClean="0">
                <a:solidFill>
                  <a:srgbClr val="002060"/>
                </a:solidFill>
                <a:latin typeface="微軟正黑體" pitchFamily="34" charset="-120"/>
                <a:ea typeface="微軟正黑體" pitchFamily="34" charset="-120"/>
              </a:rPr>
              <a:t>(</a:t>
            </a:r>
            <a:r>
              <a:rPr lang="en-US" sz="1800" b="1" dirty="0">
                <a:solidFill>
                  <a:srgbClr val="002060"/>
                </a:solidFill>
                <a:latin typeface="微軟正黑體" pitchFamily="34" charset="-120"/>
                <a:ea typeface="微軟正黑體" pitchFamily="34" charset="-120"/>
              </a:rPr>
              <a:t>Networking)</a:t>
            </a:r>
            <a:r>
              <a:rPr lang="en-US" sz="1800" b="1" dirty="0" err="1">
                <a:solidFill>
                  <a:srgbClr val="002060"/>
                </a:solidFill>
                <a:latin typeface="微軟正黑體" pitchFamily="34" charset="-120"/>
                <a:ea typeface="微軟正黑體" pitchFamily="34" charset="-120"/>
              </a:rPr>
              <a:t>與儲存</a:t>
            </a:r>
            <a:r>
              <a:rPr lang="en-US" sz="1800" b="1" dirty="0">
                <a:solidFill>
                  <a:srgbClr val="002060"/>
                </a:solidFill>
                <a:latin typeface="微軟正黑體" pitchFamily="34" charset="-120"/>
                <a:ea typeface="微軟正黑體" pitchFamily="34" charset="-120"/>
              </a:rPr>
              <a:t>(Storage)</a:t>
            </a:r>
            <a:r>
              <a:rPr lang="en-US" sz="1800" b="1" dirty="0" err="1">
                <a:solidFill>
                  <a:srgbClr val="002060"/>
                </a:solidFill>
                <a:latin typeface="微軟正黑體" pitchFamily="34" charset="-120"/>
                <a:ea typeface="微軟正黑體" pitchFamily="34" charset="-120"/>
              </a:rPr>
              <a:t>等資源</a:t>
            </a:r>
            <a:endParaRPr sz="1800" b="1" dirty="0">
              <a:solidFill>
                <a:srgbClr val="002060"/>
              </a:solidFill>
              <a:latin typeface="微軟正黑體" pitchFamily="34" charset="-120"/>
              <a:ea typeface="微軟正黑體" pitchFamily="34" charset="-120"/>
            </a:endParaRPr>
          </a:p>
          <a:p>
            <a:pPr marL="0" marR="0" lvl="2" indent="38100" algn="l" rtl="0">
              <a:lnSpc>
                <a:spcPct val="100000"/>
              </a:lnSpc>
              <a:spcBef>
                <a:spcPts val="800"/>
              </a:spcBef>
              <a:spcAft>
                <a:spcPts val="0"/>
              </a:spcAft>
              <a:buClr>
                <a:srgbClr val="002060"/>
              </a:buClr>
              <a:buSzPts val="1800"/>
              <a:buFont typeface="Arial"/>
              <a:buChar char="•"/>
            </a:pPr>
            <a:r>
              <a:rPr lang="zh-TW" altLang="en-US" sz="1800" b="1" dirty="0" smtClean="0">
                <a:solidFill>
                  <a:srgbClr val="002060"/>
                </a:solidFill>
                <a:latin typeface="微軟正黑體" pitchFamily="34" charset="-120"/>
                <a:ea typeface="微軟正黑體" pitchFamily="34" charset="-120"/>
              </a:rPr>
              <a:t> </a:t>
            </a:r>
            <a:r>
              <a:rPr lang="en-US" sz="1800" b="1" dirty="0" err="1" smtClean="0">
                <a:solidFill>
                  <a:srgbClr val="002060"/>
                </a:solidFill>
                <a:latin typeface="微軟正黑體" pitchFamily="34" charset="-120"/>
                <a:ea typeface="微軟正黑體" pitchFamily="34" charset="-120"/>
              </a:rPr>
              <a:t>透過網頁儀表板介面進行管理</a:t>
            </a:r>
            <a:endParaRPr sz="1800" b="1" dirty="0">
              <a:solidFill>
                <a:srgbClr val="00206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5" name="Shape 153"/>
          <p:cNvPicPr preferRelativeResize="0"/>
          <p:nvPr/>
        </p:nvPicPr>
        <p:blipFill>
          <a:blip r:embed="rId3" cstate="screen"/>
          <a:stretch>
            <a:fillRect/>
          </a:stretch>
        </p:blipFill>
        <p:spPr>
          <a:xfrm>
            <a:off x="3" y="1103844"/>
            <a:ext cx="9143994" cy="3507928"/>
          </a:xfrm>
          <a:prstGeom prst="rect">
            <a:avLst/>
          </a:prstGeom>
          <a:noFill/>
          <a:ln>
            <a:noFill/>
          </a:ln>
        </p:spPr>
      </p:pic>
      <p:sp>
        <p:nvSpPr>
          <p:cNvPr id="171" name="Shape 17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mtClean="0"/>
              <a:t>OpenStack系統架構</a:t>
            </a:r>
            <a:endParaRPr dirty="0"/>
          </a:p>
        </p:txBody>
      </p:sp>
      <p:sp>
        <p:nvSpPr>
          <p:cNvPr id="172" name="Shape 172"/>
          <p:cNvSpPr txBox="1"/>
          <p:nvPr/>
        </p:nvSpPr>
        <p:spPr>
          <a:xfrm>
            <a:off x="0" y="815277"/>
            <a:ext cx="9144000" cy="55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smtClean="0">
                <a:solidFill>
                  <a:srgbClr val="002060"/>
                </a:solidFill>
                <a:latin typeface="微軟正黑體" pitchFamily="34" charset="-120"/>
                <a:ea typeface="微軟正黑體" pitchFamily="34" charset="-120"/>
              </a:rPr>
              <a:t>透過多個開放原始碼的軟體專案的OpenStack </a:t>
            </a:r>
            <a:r>
              <a:rPr lang="en-US" sz="2000" b="1" dirty="0" err="1">
                <a:solidFill>
                  <a:srgbClr val="002060"/>
                </a:solidFill>
                <a:latin typeface="微軟正黑體" pitchFamily="34" charset="-120"/>
                <a:ea typeface="微軟正黑體" pitchFamily="34" charset="-120"/>
              </a:rPr>
              <a:t>API，建置及管理雲端環境</a:t>
            </a:r>
            <a:endParaRPr sz="2000" b="1" dirty="0">
              <a:solidFill>
                <a:srgbClr val="00206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a:t>開放原始碼的軟體專案</a:t>
            </a:r>
            <a:endParaRPr dirty="0"/>
          </a:p>
        </p:txBody>
      </p:sp>
      <p:sp>
        <p:nvSpPr>
          <p:cNvPr id="179" name="Shape 179"/>
          <p:cNvSpPr txBox="1"/>
          <p:nvPr/>
        </p:nvSpPr>
        <p:spPr>
          <a:xfrm>
            <a:off x="412495" y="1183168"/>
            <a:ext cx="8410500" cy="486000"/>
          </a:xfrm>
          <a:prstGeom prst="rect">
            <a:avLst/>
          </a:prstGeom>
          <a:noFill/>
          <a:ln>
            <a:noFill/>
          </a:ln>
        </p:spPr>
        <p:txBody>
          <a:bodyPr spcFirstLastPara="1" wrap="square" lIns="91425" tIns="91425" rIns="91425" bIns="91425" anchor="ctr" anchorCtr="0">
            <a:noAutofit/>
          </a:bodyPr>
          <a:lstStyle/>
          <a:p>
            <a:pPr marL="0" lvl="0" indent="0" rtl="0">
              <a:spcBef>
                <a:spcPts val="800"/>
              </a:spcBef>
              <a:spcAft>
                <a:spcPts val="0"/>
              </a:spcAft>
              <a:buNone/>
            </a:pPr>
            <a:r>
              <a:rPr lang="en-US" sz="2400" b="1" dirty="0" err="1">
                <a:solidFill>
                  <a:srgbClr val="002060"/>
                </a:solidFill>
                <a:latin typeface="微軟正黑體" pitchFamily="34" charset="-120"/>
                <a:ea typeface="微軟正黑體" pitchFamily="34" charset="-120"/>
              </a:rPr>
              <a:t>開放原始碼的軟體專案滿足最基本的IT關鍵三元素：運算</a:t>
            </a:r>
            <a:r>
              <a:rPr lang="en-US" sz="2400" b="1" dirty="0">
                <a:solidFill>
                  <a:srgbClr val="002060"/>
                </a:solidFill>
                <a:latin typeface="微軟正黑體" pitchFamily="34" charset="-120"/>
                <a:ea typeface="微軟正黑體" pitchFamily="34" charset="-120"/>
              </a:rPr>
              <a:t>(Computing)、</a:t>
            </a:r>
            <a:r>
              <a:rPr lang="en-US" sz="2400" b="1" dirty="0" err="1">
                <a:solidFill>
                  <a:srgbClr val="002060"/>
                </a:solidFill>
                <a:latin typeface="微軟正黑體" pitchFamily="34" charset="-120"/>
                <a:ea typeface="微軟正黑體" pitchFamily="34" charset="-120"/>
              </a:rPr>
              <a:t>網路</a:t>
            </a:r>
            <a:r>
              <a:rPr lang="en-US" sz="2400" b="1" dirty="0">
                <a:solidFill>
                  <a:srgbClr val="002060"/>
                </a:solidFill>
                <a:latin typeface="微軟正黑體" pitchFamily="34" charset="-120"/>
                <a:ea typeface="微軟正黑體" pitchFamily="34" charset="-120"/>
              </a:rPr>
              <a:t>(Networking)</a:t>
            </a:r>
            <a:r>
              <a:rPr lang="en-US" sz="2400" b="1" dirty="0" err="1">
                <a:solidFill>
                  <a:srgbClr val="002060"/>
                </a:solidFill>
                <a:latin typeface="微軟正黑體" pitchFamily="34" charset="-120"/>
                <a:ea typeface="微軟正黑體" pitchFamily="34" charset="-120"/>
              </a:rPr>
              <a:t>與儲存</a:t>
            </a:r>
            <a:r>
              <a:rPr lang="en-US" sz="2400" b="1" dirty="0">
                <a:solidFill>
                  <a:srgbClr val="002060"/>
                </a:solidFill>
                <a:latin typeface="微軟正黑體" pitchFamily="34" charset="-120"/>
                <a:ea typeface="微軟正黑體" pitchFamily="34" charset="-120"/>
              </a:rPr>
              <a:t>(Storage)，</a:t>
            </a:r>
            <a:r>
              <a:rPr lang="en-US" sz="2400" b="1" dirty="0" err="1">
                <a:solidFill>
                  <a:srgbClr val="002060"/>
                </a:solidFill>
                <a:latin typeface="微軟正黑體" pitchFamily="34" charset="-120"/>
                <a:ea typeface="微軟正黑體" pitchFamily="34" charset="-120"/>
              </a:rPr>
              <a:t>細部包含身分驗證機制、</a:t>
            </a:r>
            <a:r>
              <a:rPr lang="en-US" sz="2400" b="1" dirty="0" err="1" smtClean="0">
                <a:solidFill>
                  <a:srgbClr val="002060"/>
                </a:solidFill>
                <a:latin typeface="微軟正黑體" pitchFamily="34" charset="-120"/>
                <a:ea typeface="微軟正黑體" pitchFamily="34" charset="-120"/>
              </a:rPr>
              <a:t>虛擬機磁碟映像檔傳送服務</a:t>
            </a:r>
            <a:r>
              <a:rPr lang="en-US" sz="2400" b="1" dirty="0">
                <a:solidFill>
                  <a:srgbClr val="002060"/>
                </a:solidFill>
                <a:latin typeface="微軟正黑體" pitchFamily="34" charset="-120"/>
                <a:ea typeface="微軟正黑體" pitchFamily="34" charset="-120"/>
              </a:rPr>
              <a:t>...</a:t>
            </a:r>
            <a:r>
              <a:rPr lang="en-US" sz="2400" b="1" dirty="0" err="1" smtClean="0">
                <a:solidFill>
                  <a:srgbClr val="002060"/>
                </a:solidFill>
                <a:latin typeface="微軟正黑體" pitchFamily="34" charset="-120"/>
                <a:ea typeface="微軟正黑體" pitchFamily="34" charset="-120"/>
              </a:rPr>
              <a:t>等等</a:t>
            </a:r>
            <a:endParaRPr dirty="0">
              <a:latin typeface="微軟正黑體" pitchFamily="34" charset="-120"/>
              <a:ea typeface="微軟正黑體" pitchFamily="34" charset="-120"/>
            </a:endParaRPr>
          </a:p>
        </p:txBody>
      </p:sp>
      <p:pic>
        <p:nvPicPr>
          <p:cNvPr id="180" name="Shape 180"/>
          <p:cNvPicPr preferRelativeResize="0"/>
          <p:nvPr/>
        </p:nvPicPr>
        <p:blipFill>
          <a:blip r:embed="rId3" cstate="screen"/>
          <a:stretch>
            <a:fillRect/>
          </a:stretch>
        </p:blipFill>
        <p:spPr>
          <a:xfrm>
            <a:off x="5219762" y="2126474"/>
            <a:ext cx="1263906" cy="1053255"/>
          </a:xfrm>
          <a:prstGeom prst="rect">
            <a:avLst/>
          </a:prstGeom>
          <a:noFill/>
          <a:ln>
            <a:noFill/>
          </a:ln>
        </p:spPr>
      </p:pic>
      <p:pic>
        <p:nvPicPr>
          <p:cNvPr id="181" name="Shape 181"/>
          <p:cNvPicPr preferRelativeResize="0"/>
          <p:nvPr/>
        </p:nvPicPr>
        <p:blipFill>
          <a:blip r:embed="rId4" cstate="screen"/>
          <a:stretch>
            <a:fillRect/>
          </a:stretch>
        </p:blipFill>
        <p:spPr>
          <a:xfrm>
            <a:off x="6483689" y="2099977"/>
            <a:ext cx="1327498" cy="1106248"/>
          </a:xfrm>
          <a:prstGeom prst="rect">
            <a:avLst/>
          </a:prstGeom>
          <a:noFill/>
          <a:ln>
            <a:noFill/>
          </a:ln>
        </p:spPr>
      </p:pic>
      <p:pic>
        <p:nvPicPr>
          <p:cNvPr id="182" name="Shape 182"/>
          <p:cNvPicPr preferRelativeResize="0"/>
          <p:nvPr/>
        </p:nvPicPr>
        <p:blipFill>
          <a:blip r:embed="rId5" cstate="screen"/>
          <a:stretch>
            <a:fillRect/>
          </a:stretch>
        </p:blipFill>
        <p:spPr>
          <a:xfrm>
            <a:off x="5245406" y="3319125"/>
            <a:ext cx="1335448" cy="1112873"/>
          </a:xfrm>
          <a:prstGeom prst="rect">
            <a:avLst/>
          </a:prstGeom>
          <a:noFill/>
          <a:ln>
            <a:noFill/>
          </a:ln>
        </p:spPr>
      </p:pic>
      <p:pic>
        <p:nvPicPr>
          <p:cNvPr id="183" name="Shape 183"/>
          <p:cNvPicPr preferRelativeResize="0"/>
          <p:nvPr/>
        </p:nvPicPr>
        <p:blipFill>
          <a:blip r:embed="rId6" cstate="screen"/>
          <a:stretch>
            <a:fillRect/>
          </a:stretch>
        </p:blipFill>
        <p:spPr>
          <a:xfrm>
            <a:off x="6564615" y="3325867"/>
            <a:ext cx="1260587" cy="1050489"/>
          </a:xfrm>
          <a:prstGeom prst="rect">
            <a:avLst/>
          </a:prstGeom>
          <a:noFill/>
          <a:ln>
            <a:noFill/>
          </a:ln>
        </p:spPr>
      </p:pic>
      <p:pic>
        <p:nvPicPr>
          <p:cNvPr id="185" name="Shape 185"/>
          <p:cNvPicPr preferRelativeResize="0"/>
          <p:nvPr/>
        </p:nvPicPr>
        <p:blipFill>
          <a:blip r:embed="rId7" cstate="screen"/>
          <a:stretch>
            <a:fillRect/>
          </a:stretch>
        </p:blipFill>
        <p:spPr>
          <a:xfrm>
            <a:off x="2855669" y="2865446"/>
            <a:ext cx="1713873" cy="1428229"/>
          </a:xfrm>
          <a:prstGeom prst="rect">
            <a:avLst/>
          </a:prstGeom>
          <a:noFill/>
          <a:ln>
            <a:noFill/>
          </a:ln>
        </p:spPr>
      </p:pic>
      <p:grpSp>
        <p:nvGrpSpPr>
          <p:cNvPr id="14" name="群組 13"/>
          <p:cNvGrpSpPr/>
          <p:nvPr/>
        </p:nvGrpSpPr>
        <p:grpSpPr>
          <a:xfrm>
            <a:off x="1005198" y="2849802"/>
            <a:ext cx="1694616" cy="1625202"/>
            <a:chOff x="5144111" y="1122196"/>
            <a:chExt cx="1814130" cy="1739821"/>
          </a:xfrm>
        </p:grpSpPr>
        <p:pic>
          <p:nvPicPr>
            <p:cNvPr id="15" name="Shape 431"/>
            <p:cNvPicPr preferRelativeResize="0"/>
            <p:nvPr/>
          </p:nvPicPr>
          <p:blipFill>
            <a:blip r:embed="rId8" cstate="screen"/>
            <a:srcRect l="-9695"/>
            <a:stretch>
              <a:fillRect/>
            </a:stretch>
          </p:blipFill>
          <p:spPr>
            <a:xfrm>
              <a:off x="5461950" y="1122196"/>
              <a:ext cx="1178452" cy="986786"/>
            </a:xfrm>
            <a:prstGeom prst="rect">
              <a:avLst/>
            </a:prstGeom>
            <a:noFill/>
            <a:ln>
              <a:noFill/>
            </a:ln>
          </p:spPr>
        </p:pic>
        <p:pic>
          <p:nvPicPr>
            <p:cNvPr id="16" name="Shape 431"/>
            <p:cNvPicPr preferRelativeResize="0"/>
            <p:nvPr/>
          </p:nvPicPr>
          <p:blipFill>
            <a:blip r:embed="rId9" cstate="screen"/>
            <a:srcRect/>
            <a:stretch>
              <a:fillRect/>
            </a:stretch>
          </p:blipFill>
          <p:spPr>
            <a:xfrm>
              <a:off x="5144111" y="1875231"/>
              <a:ext cx="1814130" cy="986786"/>
            </a:xfrm>
            <a:prstGeom prst="rect">
              <a:avLst/>
            </a:prstGeom>
            <a:noFill/>
            <a:ln>
              <a:noFill/>
            </a:ln>
          </p:spPr>
        </p:pic>
      </p:grpSp>
      <p:sp>
        <p:nvSpPr>
          <p:cNvPr id="17" name="Shape 340"/>
          <p:cNvSpPr/>
          <p:nvPr/>
        </p:nvSpPr>
        <p:spPr>
          <a:xfrm>
            <a:off x="577003" y="2283554"/>
            <a:ext cx="4439975" cy="2175518"/>
          </a:xfrm>
          <a:prstGeom prst="roundRect">
            <a:avLst>
              <a:gd name="adj" fmla="val 7641"/>
            </a:avLst>
          </a:prstGeom>
          <a:noFill/>
          <a:ln w="2857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8" name="群組 17"/>
          <p:cNvGrpSpPr/>
          <p:nvPr/>
        </p:nvGrpSpPr>
        <p:grpSpPr>
          <a:xfrm>
            <a:off x="528106" y="2180574"/>
            <a:ext cx="2512356" cy="500100"/>
            <a:chOff x="552552" y="889654"/>
            <a:chExt cx="2512356" cy="500100"/>
          </a:xfrm>
        </p:grpSpPr>
        <p:sp>
          <p:nvSpPr>
            <p:cNvPr id="19" name="Shape 411"/>
            <p:cNvSpPr/>
            <p:nvPr/>
          </p:nvSpPr>
          <p:spPr>
            <a:xfrm>
              <a:off x="552552" y="889654"/>
              <a:ext cx="2175978"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 name="Shape 414"/>
            <p:cNvSpPr/>
            <p:nvPr/>
          </p:nvSpPr>
          <p:spPr>
            <a:xfrm>
              <a:off x="2636208" y="889654"/>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21" name="Shape 434"/>
          <p:cNvSpPr txBox="1"/>
          <p:nvPr/>
        </p:nvSpPr>
        <p:spPr>
          <a:xfrm>
            <a:off x="534307" y="2185761"/>
            <a:ext cx="2707659" cy="484094"/>
          </a:xfrm>
          <a:prstGeom prst="rect">
            <a:avLst/>
          </a:prstGeom>
          <a:noFill/>
          <a:ln>
            <a:noFill/>
          </a:ln>
        </p:spPr>
        <p:txBody>
          <a:bodyPr spcFirstLastPara="1" wrap="square" lIns="91425" tIns="91425" rIns="91425" bIns="91425" anchor="ctr" anchorCtr="0">
            <a:noAutofit/>
          </a:bodyPr>
          <a:lstStyle/>
          <a:p>
            <a:pPr lvl="0"/>
            <a:r>
              <a:rPr lang="en-US" altLang="zh-TW" sz="2000" b="1" dirty="0" smtClean="0">
                <a:solidFill>
                  <a:schemeClr val="bg1"/>
                </a:solidFill>
                <a:latin typeface="+mj-lt"/>
                <a:ea typeface="微軟正黑體" pitchFamily="34" charset="-120"/>
              </a:rPr>
              <a:t>QNAP Support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err="1"/>
              <a:t>龐大的生態系統</a:t>
            </a:r>
            <a:endParaRPr dirty="0"/>
          </a:p>
        </p:txBody>
      </p:sp>
      <p:sp>
        <p:nvSpPr>
          <p:cNvPr id="202" name="Shape 202"/>
          <p:cNvSpPr txBox="1"/>
          <p:nvPr/>
        </p:nvSpPr>
        <p:spPr>
          <a:xfrm>
            <a:off x="529685" y="1035275"/>
            <a:ext cx="7919958" cy="872400"/>
          </a:xfrm>
          <a:prstGeom prst="rect">
            <a:avLst/>
          </a:prstGeom>
          <a:noFill/>
          <a:ln>
            <a:noFill/>
          </a:ln>
        </p:spPr>
        <p:txBody>
          <a:bodyPr spcFirstLastPara="1" wrap="square" lIns="91425" tIns="91425" rIns="91425" bIns="91425" anchor="ctr" anchorCtr="0">
            <a:noAutofit/>
          </a:bodyPr>
          <a:lstStyle/>
          <a:p>
            <a:r>
              <a:rPr lang="en-US" sz="2400" b="1" dirty="0" smtClean="0">
                <a:solidFill>
                  <a:srgbClr val="002060"/>
                </a:solidFill>
                <a:latin typeface="微軟正黑體" pitchFamily="34" charset="-120"/>
                <a:ea typeface="微軟正黑體" pitchFamily="34" charset="-120"/>
              </a:rPr>
              <a:t>OpenStack社群已在</a:t>
            </a:r>
            <a:r>
              <a:rPr lang="en-US" sz="2400" b="1" dirty="0">
                <a:solidFill>
                  <a:srgbClr val="002060"/>
                </a:solidFill>
                <a:latin typeface="微軟正黑體" pitchFamily="34" charset="-120"/>
                <a:ea typeface="微軟正黑體" pitchFamily="34" charset="-120"/>
              </a:rPr>
              <a:t>187個國家累積高達90,000個會員，其中不乏Intel、Cisco、華為、中國移動等大型企業，以及NetApp、EMC</a:t>
            </a:r>
            <a:r>
              <a:rPr lang="en-US" sz="2400" b="1" dirty="0" smtClean="0">
                <a:solidFill>
                  <a:srgbClr val="002060"/>
                </a:solidFill>
                <a:latin typeface="微軟正黑體" pitchFamily="34" charset="-120"/>
                <a:ea typeface="微軟正黑體" pitchFamily="34" charset="-120"/>
              </a:rPr>
              <a:t>等儲存領域</a:t>
            </a:r>
            <a:r>
              <a:rPr lang="zh-TW" altLang="en-US" sz="2400" b="1" dirty="0" smtClean="0">
                <a:solidFill>
                  <a:srgbClr val="002060"/>
                </a:solidFill>
                <a:latin typeface="微軟正黑體" pitchFamily="34" charset="-120"/>
                <a:ea typeface="微軟正黑體" pitchFamily="34" charset="-120"/>
              </a:rPr>
              <a:t>廠商</a:t>
            </a:r>
            <a:r>
              <a:rPr lang="en-US" sz="2400" b="1" dirty="0" smtClean="0">
                <a:solidFill>
                  <a:srgbClr val="002060"/>
                </a:solidFill>
                <a:latin typeface="微軟正黑體" pitchFamily="34" charset="-120"/>
                <a:ea typeface="微軟正黑體" pitchFamily="34" charset="-120"/>
              </a:rPr>
              <a:t>。</a:t>
            </a:r>
            <a:endParaRPr sz="2400" b="1" dirty="0">
              <a:solidFill>
                <a:srgbClr val="002060"/>
              </a:solidFill>
              <a:latin typeface="微軟正黑體" pitchFamily="34" charset="-120"/>
              <a:ea typeface="微軟正黑體" pitchFamily="34" charset="-120"/>
            </a:endParaRPr>
          </a:p>
        </p:txBody>
      </p:sp>
      <p:pic>
        <p:nvPicPr>
          <p:cNvPr id="203" name="Shape 203"/>
          <p:cNvPicPr preferRelativeResize="0"/>
          <p:nvPr/>
        </p:nvPicPr>
        <p:blipFill>
          <a:blip r:embed="rId3" cstate="screen">
            <a:alphaModFix/>
          </a:blip>
          <a:srcRect/>
          <a:stretch>
            <a:fillRect/>
          </a:stretch>
        </p:blipFill>
        <p:spPr>
          <a:xfrm>
            <a:off x="1734220" y="2064002"/>
            <a:ext cx="5170200" cy="2488439"/>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Shape 209"/>
          <p:cNvSpPr txBox="1">
            <a:spLocks noGrp="1"/>
          </p:cNvSpPr>
          <p:nvPr>
            <p:ph type="ctrTitle"/>
          </p:nvPr>
        </p:nvSpPr>
        <p:spPr>
          <a:xfrm>
            <a:off x="2347124" y="2185758"/>
            <a:ext cx="6796876" cy="1447393"/>
          </a:xfrm>
          <a:prstGeom prst="rect">
            <a:avLst/>
          </a:prstGeom>
          <a:noFill/>
          <a:ln>
            <a:noFill/>
          </a:ln>
        </p:spPr>
        <p:txBody>
          <a:bodyPr spcFirstLastPara="1" wrap="square" lIns="91425" tIns="91425" rIns="91425" bIns="91425" anchor="ctr" anchorCtr="0">
            <a:noAutofit/>
          </a:bodyPr>
          <a:lstStyle/>
          <a:p>
            <a:pPr marL="0" lvl="0" indent="0" algn="ctr" rtl="0">
              <a:spcBef>
                <a:spcPts val="800"/>
              </a:spcBef>
              <a:spcAft>
                <a:spcPts val="0"/>
              </a:spcAft>
              <a:buNone/>
            </a:pPr>
            <a:r>
              <a:rPr lang="en-US" sz="4000" b="1" smtClean="0"/>
              <a:t>OpenStack如何滿足</a:t>
            </a:r>
            <a:r>
              <a:rPr lang="en-US" sz="4000" b="1" dirty="0" err="1"/>
              <a:t>IT需求</a:t>
            </a:r>
            <a:r>
              <a:rPr lang="en-US" sz="4000" b="1" dirty="0"/>
              <a:t>?</a:t>
            </a:r>
            <a:endParaRPr sz="4000" b="1" i="0" u="none" strike="noStrike" cap="none"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35" name="Shape 23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err="1"/>
              <a:t>雲端環境需求五大面向</a:t>
            </a:r>
            <a:endParaRPr dirty="0"/>
          </a:p>
        </p:txBody>
      </p:sp>
      <p:sp>
        <p:nvSpPr>
          <p:cNvPr id="237" name="Shape 237"/>
          <p:cNvSpPr txBox="1"/>
          <p:nvPr/>
        </p:nvSpPr>
        <p:spPr>
          <a:xfrm>
            <a:off x="4656489" y="2181984"/>
            <a:ext cx="3995530" cy="1351722"/>
          </a:xfrm>
          <a:prstGeom prst="rect">
            <a:avLst/>
          </a:prstGeom>
          <a:noFill/>
          <a:ln>
            <a:noFill/>
          </a:ln>
        </p:spPr>
        <p:txBody>
          <a:bodyPr spcFirstLastPara="1" wrap="square" lIns="91425" tIns="91425" rIns="91425" bIns="91425" anchor="ctr" anchorCtr="0">
            <a:noAutofit/>
          </a:bodyPr>
          <a:lstStyle/>
          <a:p>
            <a:pPr marL="0" lvl="0" indent="0">
              <a:buFont typeface="Arial"/>
              <a:buNone/>
            </a:pPr>
            <a:r>
              <a:rPr lang="en-US" sz="2400" b="1" dirty="0" err="1">
                <a:solidFill>
                  <a:srgbClr val="002060"/>
                </a:solidFill>
                <a:latin typeface="微軟正黑體" pitchFamily="34" charset="-120"/>
                <a:ea typeface="微軟正黑體" pitchFamily="34" charset="-120"/>
              </a:rPr>
              <a:t>圍繞在IT三大元素上</a:t>
            </a:r>
            <a:r>
              <a:rPr lang="en-US" sz="2400" b="1" dirty="0" smtClean="0">
                <a:solidFill>
                  <a:srgbClr val="002060"/>
                </a:solidFill>
                <a:latin typeface="微軟正黑體" pitchFamily="34" charset="-120"/>
                <a:ea typeface="微軟正黑體" pitchFamily="34" charset="-120"/>
              </a:rPr>
              <a:t>，</a:t>
            </a:r>
          </a:p>
          <a:p>
            <a:pPr marL="0" lvl="0" indent="0">
              <a:buFont typeface="Arial"/>
              <a:buNone/>
            </a:pPr>
            <a:r>
              <a:rPr lang="en-US" sz="2400" b="1" dirty="0" err="1" smtClean="0">
                <a:solidFill>
                  <a:srgbClr val="002060"/>
                </a:solidFill>
                <a:latin typeface="微軟正黑體" pitchFamily="34" charset="-120"/>
                <a:ea typeface="微軟正黑體" pitchFamily="34" charset="-120"/>
              </a:rPr>
              <a:t>滿足雲端環境需求五大面向</a:t>
            </a:r>
            <a:endParaRPr lang="en-US" sz="2400" b="1" dirty="0">
              <a:solidFill>
                <a:srgbClr val="002060"/>
              </a:solidFill>
              <a:latin typeface="微軟正黑體" pitchFamily="34" charset="-120"/>
              <a:ea typeface="微軟正黑體" pitchFamily="34" charset="-120"/>
            </a:endParaRPr>
          </a:p>
        </p:txBody>
      </p:sp>
      <p:grpSp>
        <p:nvGrpSpPr>
          <p:cNvPr id="31" name="群組 30"/>
          <p:cNvGrpSpPr/>
          <p:nvPr/>
        </p:nvGrpSpPr>
        <p:grpSpPr>
          <a:xfrm>
            <a:off x="862335" y="1083484"/>
            <a:ext cx="3714639" cy="3548722"/>
            <a:chOff x="3863713" y="934390"/>
            <a:chExt cx="3714639" cy="3548722"/>
          </a:xfrm>
        </p:grpSpPr>
        <p:pic>
          <p:nvPicPr>
            <p:cNvPr id="236" name="Shape 236"/>
            <p:cNvPicPr preferRelativeResize="0"/>
            <p:nvPr/>
          </p:nvPicPr>
          <p:blipFill>
            <a:blip r:embed="rId3" cstate="screen"/>
            <a:stretch>
              <a:fillRect/>
            </a:stretch>
          </p:blipFill>
          <p:spPr>
            <a:xfrm>
              <a:off x="3922154" y="934390"/>
              <a:ext cx="3549519" cy="3548722"/>
            </a:xfrm>
            <a:prstGeom prst="rect">
              <a:avLst/>
            </a:prstGeom>
            <a:noFill/>
            <a:ln>
              <a:noFill/>
            </a:ln>
          </p:spPr>
        </p:pic>
        <p:sp>
          <p:nvSpPr>
            <p:cNvPr id="230" name="Shape 230"/>
            <p:cNvSpPr txBox="1"/>
            <p:nvPr/>
          </p:nvSpPr>
          <p:spPr>
            <a:xfrm>
              <a:off x="4221521" y="1507930"/>
              <a:ext cx="1304400" cy="563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2000" b="1" dirty="0" err="1">
                  <a:solidFill>
                    <a:schemeClr val="bg1"/>
                  </a:solidFill>
                  <a:latin typeface="微軟正黑體" pitchFamily="34" charset="-120"/>
                  <a:ea typeface="微軟正黑體" pitchFamily="34" charset="-120"/>
                  <a:cs typeface="Roboto"/>
                  <a:sym typeface="Roboto"/>
                </a:rPr>
                <a:t>可控性</a:t>
              </a:r>
              <a:endParaRPr sz="2000" b="1" dirty="0">
                <a:solidFill>
                  <a:schemeClr val="bg1"/>
                </a:solidFill>
                <a:latin typeface="微軟正黑體" pitchFamily="34" charset="-120"/>
                <a:ea typeface="微軟正黑體" pitchFamily="34" charset="-120"/>
                <a:cs typeface="Roboto"/>
                <a:sym typeface="Roboto"/>
              </a:endParaRPr>
            </a:p>
          </p:txBody>
        </p:sp>
        <p:sp>
          <p:nvSpPr>
            <p:cNvPr id="27" name="Shape 230"/>
            <p:cNvSpPr txBox="1"/>
            <p:nvPr/>
          </p:nvSpPr>
          <p:spPr>
            <a:xfrm>
              <a:off x="3863713" y="2864621"/>
              <a:ext cx="1304400" cy="563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zh-TW" altLang="en-US" sz="2000" b="1" dirty="0" smtClean="0">
                  <a:solidFill>
                    <a:schemeClr val="bg1"/>
                  </a:solidFill>
                  <a:latin typeface="微軟正黑體" pitchFamily="34" charset="-120"/>
                  <a:ea typeface="微軟正黑體" pitchFamily="34" charset="-120"/>
                  <a:cs typeface="Roboto"/>
                  <a:sym typeface="Roboto"/>
                </a:rPr>
                <a:t>標準化</a:t>
              </a:r>
              <a:endParaRPr sz="2000" b="1" dirty="0">
                <a:solidFill>
                  <a:schemeClr val="bg1"/>
                </a:solidFill>
                <a:latin typeface="微軟正黑體" pitchFamily="34" charset="-120"/>
                <a:ea typeface="微軟正黑體" pitchFamily="34" charset="-120"/>
                <a:cs typeface="Roboto"/>
                <a:sym typeface="Roboto"/>
              </a:endParaRPr>
            </a:p>
          </p:txBody>
        </p:sp>
        <p:sp>
          <p:nvSpPr>
            <p:cNvPr id="28" name="Shape 230"/>
            <p:cNvSpPr txBox="1"/>
            <p:nvPr/>
          </p:nvSpPr>
          <p:spPr>
            <a:xfrm>
              <a:off x="5116043" y="3689569"/>
              <a:ext cx="1304400" cy="563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zh-TW" altLang="en-US" sz="2000" b="1" dirty="0" smtClean="0">
                  <a:solidFill>
                    <a:schemeClr val="bg1"/>
                  </a:solidFill>
                  <a:latin typeface="微軟正黑體" pitchFamily="34" charset="-120"/>
                  <a:ea typeface="微軟正黑體" pitchFamily="34" charset="-120"/>
                  <a:cs typeface="Roboto"/>
                  <a:sym typeface="Roboto"/>
                </a:rPr>
                <a:t>自由度</a:t>
              </a:r>
              <a:endParaRPr sz="2000" b="1" dirty="0">
                <a:solidFill>
                  <a:schemeClr val="bg1"/>
                </a:solidFill>
                <a:latin typeface="微軟正黑體" pitchFamily="34" charset="-120"/>
                <a:ea typeface="微軟正黑體" pitchFamily="34" charset="-120"/>
                <a:cs typeface="Roboto"/>
                <a:sym typeface="Roboto"/>
              </a:endParaRPr>
            </a:p>
          </p:txBody>
        </p:sp>
        <p:sp>
          <p:nvSpPr>
            <p:cNvPr id="29" name="Shape 230"/>
            <p:cNvSpPr txBox="1"/>
            <p:nvPr/>
          </p:nvSpPr>
          <p:spPr>
            <a:xfrm>
              <a:off x="6273952" y="2725473"/>
              <a:ext cx="1304400" cy="563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zh-TW" altLang="en-US" sz="2000" b="1" dirty="0" smtClean="0">
                  <a:solidFill>
                    <a:schemeClr val="bg1"/>
                  </a:solidFill>
                  <a:latin typeface="微軟正黑體" pitchFamily="34" charset="-120"/>
                  <a:ea typeface="微軟正黑體" pitchFamily="34" charset="-120"/>
                  <a:cs typeface="Roboto"/>
                  <a:sym typeface="Roboto"/>
                </a:rPr>
                <a:t>擴充性</a:t>
              </a:r>
              <a:endParaRPr sz="2000" b="1" dirty="0">
                <a:solidFill>
                  <a:schemeClr val="bg1"/>
                </a:solidFill>
                <a:latin typeface="微軟正黑體" pitchFamily="34" charset="-120"/>
                <a:ea typeface="微軟正黑體" pitchFamily="34" charset="-120"/>
                <a:cs typeface="Roboto"/>
                <a:sym typeface="Roboto"/>
              </a:endParaRPr>
            </a:p>
          </p:txBody>
        </p:sp>
        <p:sp>
          <p:nvSpPr>
            <p:cNvPr id="30" name="Shape 230"/>
            <p:cNvSpPr txBox="1"/>
            <p:nvPr/>
          </p:nvSpPr>
          <p:spPr>
            <a:xfrm>
              <a:off x="5712390" y="1264422"/>
              <a:ext cx="1304400" cy="563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zh-TW" altLang="en-US" sz="2000" b="1" dirty="0" smtClean="0">
                  <a:solidFill>
                    <a:schemeClr val="bg1"/>
                  </a:solidFill>
                  <a:latin typeface="微軟正黑體" pitchFamily="34" charset="-120"/>
                  <a:ea typeface="微軟正黑體" pitchFamily="34" charset="-120"/>
                  <a:cs typeface="Roboto"/>
                  <a:sym typeface="Roboto"/>
                </a:rPr>
                <a:t>相容性</a:t>
              </a:r>
              <a:endParaRPr sz="2000" b="1" dirty="0">
                <a:solidFill>
                  <a:schemeClr val="bg1"/>
                </a:solidFill>
                <a:latin typeface="微軟正黑體" pitchFamily="34" charset="-120"/>
                <a:ea typeface="微軟正黑體" pitchFamily="34" charset="-120"/>
                <a:cs typeface="Roboto"/>
                <a:sym typeface="Roboto"/>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Shape 62"/>
          <p:cNvSpPr txBox="1">
            <a:spLocks noGrp="1"/>
          </p:cNvSpPr>
          <p:nvPr>
            <p:ph type="ctrTitle"/>
          </p:nvPr>
        </p:nvSpPr>
        <p:spPr>
          <a:xfrm>
            <a:off x="48900" y="3805614"/>
            <a:ext cx="8520600" cy="133788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Verdana"/>
              <a:buNone/>
            </a:pPr>
            <a:r>
              <a:rPr lang="en-US" sz="3600">
                <a:solidFill>
                  <a:schemeClr val="bg1"/>
                </a:solidFill>
                <a:latin typeface="+mj-lt"/>
              </a:rPr>
              <a:t>QNAP </a:t>
            </a:r>
            <a:r>
              <a:rPr lang="en-US" sz="3600" smtClean="0">
                <a:solidFill>
                  <a:schemeClr val="bg1"/>
                </a:solidFill>
                <a:latin typeface="+mj-lt"/>
              </a:rPr>
              <a:t>OpenStack </a:t>
            </a:r>
            <a:r>
              <a:rPr lang="en-US" sz="3600" dirty="0">
                <a:solidFill>
                  <a:schemeClr val="bg1"/>
                </a:solidFill>
                <a:latin typeface="+mj-lt"/>
              </a:rPr>
              <a:t>Ready</a:t>
            </a:r>
            <a:r>
              <a:rPr lang="en-US" sz="3600" dirty="0">
                <a:solidFill>
                  <a:schemeClr val="bg1"/>
                </a:solidFill>
              </a:rPr>
              <a:t> </a:t>
            </a:r>
            <a:endParaRPr sz="3600" dirty="0">
              <a:solidFill>
                <a:schemeClr val="bg1"/>
              </a:solidFill>
            </a:endParaRPr>
          </a:p>
          <a:p>
            <a:pPr marL="0" marR="0" lvl="0" indent="0" algn="l" rtl="0">
              <a:lnSpc>
                <a:spcPct val="100000"/>
              </a:lnSpc>
              <a:spcBef>
                <a:spcPts val="0"/>
              </a:spcBef>
              <a:spcAft>
                <a:spcPts val="0"/>
              </a:spcAft>
              <a:buClr>
                <a:schemeClr val="dk1"/>
              </a:buClr>
              <a:buSzPts val="1100"/>
              <a:buFont typeface="Verdana"/>
              <a:buNone/>
            </a:pPr>
            <a:r>
              <a:rPr lang="en-US" sz="3600" dirty="0" err="1" smtClean="0">
                <a:solidFill>
                  <a:schemeClr val="bg1"/>
                </a:solidFill>
                <a:latin typeface="微軟正黑體" pitchFamily="34" charset="-120"/>
                <a:ea typeface="微軟正黑體" pitchFamily="34" charset="-120"/>
              </a:rPr>
              <a:t>打造安全可靠的雲端平台</a:t>
            </a:r>
            <a:endParaRPr sz="3600" b="1" i="0" u="none" strike="noStrike" cap="none" dirty="0">
              <a:solidFill>
                <a:schemeClr val="bg1"/>
              </a:solidFill>
              <a:latin typeface="微軟正黑體" pitchFamily="34" charset="-120"/>
              <a:ea typeface="微軟正黑體" pitchFamily="34" charset="-120"/>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可控性</a:t>
            </a:r>
            <a:endParaRPr/>
          </a:p>
        </p:txBody>
      </p:sp>
      <p:sp>
        <p:nvSpPr>
          <p:cNvPr id="5" name="Shape 250"/>
          <p:cNvSpPr txBox="1"/>
          <p:nvPr/>
        </p:nvSpPr>
        <p:spPr>
          <a:xfrm>
            <a:off x="777754" y="1999978"/>
            <a:ext cx="3422619" cy="1392600"/>
          </a:xfrm>
          <a:prstGeom prst="rect">
            <a:avLst/>
          </a:prstGeom>
          <a:noFill/>
          <a:ln>
            <a:noFill/>
          </a:ln>
        </p:spPr>
        <p:txBody>
          <a:bodyPr spcFirstLastPara="1" wrap="square" lIns="91425" tIns="91425" rIns="91425" bIns="91425" anchor="ctr" anchorCtr="0">
            <a:noAutofit/>
          </a:bodyPr>
          <a:lstStyle/>
          <a:p>
            <a:r>
              <a:rPr lang="en-US" altLang="zh-TW" sz="2400" b="1" dirty="0" err="1" smtClean="0">
                <a:solidFill>
                  <a:srgbClr val="002060"/>
                </a:solidFill>
                <a:latin typeface="微軟正黑體" pitchFamily="34" charset="-120"/>
                <a:ea typeface="微軟正黑體" pitchFamily="34" charset="-120"/>
              </a:rPr>
              <a:t>不會被特定廠商綁定和限制，且能將自身與第三方的技術進行整合，以滿足自身業務需要</a:t>
            </a:r>
            <a:r>
              <a:rPr lang="en-US" altLang="zh-TW" sz="2400" b="1" dirty="0" smtClean="0">
                <a:solidFill>
                  <a:srgbClr val="002060"/>
                </a:solidFill>
                <a:latin typeface="微軟正黑體" pitchFamily="34" charset="-120"/>
                <a:ea typeface="微軟正黑體" pitchFamily="34" charset="-120"/>
              </a:rPr>
              <a:t>。</a:t>
            </a:r>
            <a:endParaRPr lang="en-US" altLang="zh-TW" sz="2400" b="1" dirty="0">
              <a:solidFill>
                <a:srgbClr val="002060"/>
              </a:solidFill>
              <a:latin typeface="微軟正黑體" pitchFamily="34" charset="-120"/>
              <a:ea typeface="微軟正黑體" pitchFamily="34" charset="-120"/>
            </a:endParaRPr>
          </a:p>
        </p:txBody>
      </p:sp>
      <p:pic>
        <p:nvPicPr>
          <p:cNvPr id="6" name="Shape 265"/>
          <p:cNvPicPr preferRelativeResize="0"/>
          <p:nvPr/>
        </p:nvPicPr>
        <p:blipFill>
          <a:blip r:embed="rId3" cstate="screen"/>
          <a:stretch>
            <a:fillRect/>
          </a:stretch>
        </p:blipFill>
        <p:spPr>
          <a:xfrm>
            <a:off x="4239497" y="1422943"/>
            <a:ext cx="3868138" cy="2546669"/>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相容性</a:t>
            </a:r>
            <a:endParaRPr/>
          </a:p>
        </p:txBody>
      </p:sp>
      <p:sp>
        <p:nvSpPr>
          <p:cNvPr id="250" name="Shape 250"/>
          <p:cNvSpPr txBox="1"/>
          <p:nvPr/>
        </p:nvSpPr>
        <p:spPr>
          <a:xfrm>
            <a:off x="777754" y="1999978"/>
            <a:ext cx="3422619" cy="1392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400" b="1" dirty="0" err="1">
                <a:solidFill>
                  <a:srgbClr val="002060"/>
                </a:solidFill>
                <a:latin typeface="微軟正黑體" pitchFamily="34" charset="-120"/>
                <a:ea typeface="微軟正黑體" pitchFamily="34" charset="-120"/>
              </a:rPr>
              <a:t>企業在將來可以輕鬆地將數據和應用</a:t>
            </a:r>
            <a:r>
              <a:rPr lang="en-US" sz="2400" b="1" dirty="0" smtClean="0">
                <a:solidFill>
                  <a:srgbClr val="002060"/>
                </a:solidFill>
                <a:latin typeface="微軟正黑體" pitchFamily="34" charset="-120"/>
                <a:ea typeface="微軟正黑體" pitchFamily="34" charset="-120"/>
              </a:rPr>
              <a:t>，</a:t>
            </a:r>
            <a:r>
              <a:rPr lang="zh-TW" altLang="en-US" sz="2400" b="1" dirty="0" smtClean="0">
                <a:solidFill>
                  <a:srgbClr val="002060"/>
                </a:solidFill>
                <a:latin typeface="微軟正黑體" pitchFamily="34" charset="-120"/>
                <a:ea typeface="微軟正黑體" pitchFamily="34" charset="-120"/>
              </a:rPr>
              <a:t>遊走在</a:t>
            </a:r>
            <a:r>
              <a:rPr lang="en-US" sz="2400" b="1" dirty="0" err="1" smtClean="0">
                <a:solidFill>
                  <a:srgbClr val="002060"/>
                </a:solidFill>
                <a:latin typeface="微軟正黑體" pitchFamily="34" charset="-120"/>
                <a:ea typeface="微軟正黑體" pitchFamily="34" charset="-120"/>
              </a:rPr>
              <a:t>公有雲</a:t>
            </a:r>
            <a:r>
              <a:rPr lang="en-US" sz="2400" b="1" dirty="0" smtClean="0">
                <a:solidFill>
                  <a:srgbClr val="002060"/>
                </a:solidFill>
                <a:latin typeface="微軟正黑體" pitchFamily="34" charset="-120"/>
                <a:ea typeface="微軟正黑體" pitchFamily="34" charset="-120"/>
              </a:rPr>
              <a:t>/</a:t>
            </a:r>
            <a:r>
              <a:rPr lang="zh-TW" altLang="en-US" sz="2400" b="1" dirty="0" smtClean="0">
                <a:solidFill>
                  <a:srgbClr val="002060"/>
                </a:solidFill>
                <a:latin typeface="微軟正黑體" pitchFamily="34" charset="-120"/>
                <a:ea typeface="微軟正黑體" pitchFamily="34" charset="-120"/>
              </a:rPr>
              <a:t>私有雲之間</a:t>
            </a:r>
            <a:r>
              <a:rPr lang="en-US" sz="2400" b="1" dirty="0" smtClean="0">
                <a:solidFill>
                  <a:srgbClr val="002060"/>
                </a:solidFill>
                <a:latin typeface="微軟正黑體" pitchFamily="34" charset="-120"/>
                <a:ea typeface="微軟正黑體" pitchFamily="34" charset="-120"/>
              </a:rPr>
              <a:t>。</a:t>
            </a:r>
            <a:endParaRPr lang="en-US" sz="2400" b="1" dirty="0">
              <a:solidFill>
                <a:srgbClr val="002060"/>
              </a:solidFill>
              <a:latin typeface="微軟正黑體" pitchFamily="34" charset="-120"/>
              <a:ea typeface="微軟正黑體" pitchFamily="34" charset="-120"/>
            </a:endParaRPr>
          </a:p>
        </p:txBody>
      </p:sp>
      <p:pic>
        <p:nvPicPr>
          <p:cNvPr id="5" name="Shape 265"/>
          <p:cNvPicPr preferRelativeResize="0"/>
          <p:nvPr/>
        </p:nvPicPr>
        <p:blipFill>
          <a:blip r:embed="rId3" cstate="screen"/>
          <a:stretch>
            <a:fillRect/>
          </a:stretch>
        </p:blipFill>
        <p:spPr>
          <a:xfrm>
            <a:off x="4288396" y="1422943"/>
            <a:ext cx="3868140" cy="2546669"/>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擴充性</a:t>
            </a:r>
            <a:endParaRPr/>
          </a:p>
        </p:txBody>
      </p:sp>
      <p:sp>
        <p:nvSpPr>
          <p:cNvPr id="257" name="Shape 257"/>
          <p:cNvSpPr txBox="1"/>
          <p:nvPr/>
        </p:nvSpPr>
        <p:spPr>
          <a:xfrm>
            <a:off x="361857" y="1158620"/>
            <a:ext cx="4708903" cy="3002632"/>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zh-TW" altLang="en-US" sz="2400" b="1" dirty="0" smtClean="0">
                <a:solidFill>
                  <a:srgbClr val="002060"/>
                </a:solidFill>
                <a:latin typeface="微軟正黑體" pitchFamily="34" charset="-120"/>
                <a:ea typeface="微軟正黑體" pitchFamily="34" charset="-120"/>
              </a:rPr>
              <a:t>支援</a:t>
            </a:r>
            <a:r>
              <a:rPr lang="en-US" sz="2400" b="1" dirty="0" err="1" smtClean="0">
                <a:solidFill>
                  <a:srgbClr val="002060"/>
                </a:solidFill>
                <a:latin typeface="微軟正黑體" pitchFamily="34" charset="-120"/>
                <a:ea typeface="微軟正黑體" pitchFamily="34" charset="-120"/>
              </a:rPr>
              <a:t>主流的</a:t>
            </a:r>
            <a:r>
              <a:rPr lang="en-US" sz="2400" b="1" dirty="0" err="1">
                <a:solidFill>
                  <a:srgbClr val="002060"/>
                </a:solidFill>
                <a:latin typeface="微軟正黑體" pitchFamily="34" charset="-120"/>
                <a:ea typeface="微軟正黑體" pitchFamily="34" charset="-120"/>
              </a:rPr>
              <a:t>Linux操作系統</a:t>
            </a:r>
            <a:r>
              <a:rPr lang="en-US" sz="2400" b="1" dirty="0" smtClean="0">
                <a:solidFill>
                  <a:srgbClr val="002060"/>
                </a:solidFill>
                <a:latin typeface="微軟正黑體" pitchFamily="34" charset="-120"/>
                <a:ea typeface="微軟正黑體" pitchFamily="34" charset="-120"/>
              </a:rPr>
              <a:t>，</a:t>
            </a:r>
            <a:r>
              <a:rPr lang="zh-TW" altLang="en-US" sz="2400" b="1" dirty="0" smtClean="0">
                <a:solidFill>
                  <a:srgbClr val="002060"/>
                </a:solidFill>
                <a:latin typeface="微軟正黑體" pitchFamily="34" charset="-120"/>
                <a:ea typeface="微軟正黑體" pitchFamily="34" charset="-120"/>
              </a:rPr>
              <a:t>如</a:t>
            </a:r>
            <a:r>
              <a:rPr lang="en-US" sz="2400" b="1" dirty="0" err="1" smtClean="0">
                <a:solidFill>
                  <a:srgbClr val="002060"/>
                </a:solidFill>
                <a:latin typeface="微軟正黑體" pitchFamily="34" charset="-120"/>
                <a:ea typeface="微軟正黑體" pitchFamily="34" charset="-120"/>
              </a:rPr>
              <a:t>Ubuntu、CentOS、Red</a:t>
            </a:r>
            <a:r>
              <a:rPr lang="en-US" sz="2400" b="1" dirty="0" smtClean="0">
                <a:solidFill>
                  <a:srgbClr val="002060"/>
                </a:solidFill>
                <a:latin typeface="微軟正黑體" pitchFamily="34" charset="-120"/>
                <a:ea typeface="微軟正黑體" pitchFamily="34" charset="-120"/>
              </a:rPr>
              <a:t> </a:t>
            </a:r>
            <a:r>
              <a:rPr lang="en-US" sz="2400" b="1" dirty="0" err="1">
                <a:solidFill>
                  <a:srgbClr val="002060"/>
                </a:solidFill>
                <a:latin typeface="微軟正黑體" pitchFamily="34" charset="-120"/>
                <a:ea typeface="微軟正黑體" pitchFamily="34" charset="-120"/>
              </a:rPr>
              <a:t>Hat、Fedora、SUSE</a:t>
            </a:r>
            <a:r>
              <a:rPr lang="en-US" sz="2400" b="1" dirty="0" err="1" smtClean="0">
                <a:solidFill>
                  <a:srgbClr val="002060"/>
                </a:solidFill>
                <a:latin typeface="微軟正黑體" pitchFamily="34" charset="-120"/>
                <a:ea typeface="微軟正黑體" pitchFamily="34" charset="-120"/>
              </a:rPr>
              <a:t>等</a:t>
            </a:r>
            <a:r>
              <a:rPr lang="en-US" sz="2400" b="1" dirty="0" smtClean="0">
                <a:solidFill>
                  <a:srgbClr val="002060"/>
                </a:solidFill>
                <a:latin typeface="微軟正黑體" pitchFamily="34" charset="-120"/>
                <a:ea typeface="微軟正黑體" pitchFamily="34" charset="-120"/>
              </a:rPr>
              <a:t>。</a:t>
            </a:r>
          </a:p>
          <a:p>
            <a:pPr marL="0" lvl="0" indent="0" rtl="0">
              <a:spcBef>
                <a:spcPts val="0"/>
              </a:spcBef>
              <a:spcAft>
                <a:spcPts val="0"/>
              </a:spcAft>
              <a:buNone/>
            </a:pPr>
            <a:r>
              <a:rPr lang="en-US" sz="2400" b="1" dirty="0" err="1" smtClean="0">
                <a:solidFill>
                  <a:srgbClr val="002060"/>
                </a:solidFill>
                <a:latin typeface="微軟正黑體" pitchFamily="34" charset="-120"/>
                <a:ea typeface="微軟正黑體" pitchFamily="34" charset="-120"/>
              </a:rPr>
              <a:t>大規模部署雲端環境時</a:t>
            </a:r>
            <a:r>
              <a:rPr lang="en-US" sz="2400" b="1" dirty="0" err="1">
                <a:solidFill>
                  <a:srgbClr val="002060"/>
                </a:solidFill>
                <a:latin typeface="微軟正黑體" pitchFamily="34" charset="-120"/>
                <a:ea typeface="微軟正黑體" pitchFamily="34" charset="-120"/>
              </a:rPr>
              <a:t>，</a:t>
            </a:r>
            <a:r>
              <a:rPr lang="en-US" sz="2400" b="1" dirty="0" err="1" smtClean="0">
                <a:solidFill>
                  <a:srgbClr val="002060"/>
                </a:solidFill>
                <a:latin typeface="微軟正黑體" pitchFamily="34" charset="-120"/>
                <a:ea typeface="微軟正黑體" pitchFamily="34" charset="-120"/>
              </a:rPr>
              <a:t>擴充性上有優勢</a:t>
            </a:r>
            <a:r>
              <a:rPr lang="zh-TW" altLang="en-US" sz="2400" b="1" dirty="0" smtClean="0">
                <a:solidFill>
                  <a:srgbClr val="002060"/>
                </a:solidFill>
                <a:latin typeface="微軟正黑體" pitchFamily="34" charset="-120"/>
                <a:ea typeface="微軟正黑體" pitchFamily="34" charset="-120"/>
              </a:rPr>
              <a:t>。</a:t>
            </a:r>
            <a:endParaRPr sz="2400" dirty="0"/>
          </a:p>
        </p:txBody>
      </p:sp>
      <p:pic>
        <p:nvPicPr>
          <p:cNvPr id="5" name="Shape 265"/>
          <p:cNvPicPr preferRelativeResize="0"/>
          <p:nvPr/>
        </p:nvPicPr>
        <p:blipFill>
          <a:blip r:embed="rId3" cstate="screen"/>
          <a:stretch>
            <a:fillRect/>
          </a:stretch>
        </p:blipFill>
        <p:spPr>
          <a:xfrm>
            <a:off x="5057225" y="1466952"/>
            <a:ext cx="3710254" cy="2442723"/>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自由度</a:t>
            </a:r>
            <a:endParaRPr/>
          </a:p>
        </p:txBody>
      </p:sp>
      <p:sp>
        <p:nvSpPr>
          <p:cNvPr id="264" name="Shape 264"/>
          <p:cNvSpPr txBox="1"/>
          <p:nvPr/>
        </p:nvSpPr>
        <p:spPr>
          <a:xfrm>
            <a:off x="322730" y="1901751"/>
            <a:ext cx="4557330" cy="1548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400" b="1" smtClean="0">
                <a:solidFill>
                  <a:srgbClr val="002060"/>
                </a:solidFill>
                <a:latin typeface="微軟正黑體" pitchFamily="34" charset="-120"/>
                <a:ea typeface="微軟正黑體" pitchFamily="34" charset="-120"/>
              </a:rPr>
              <a:t>OpenStack </a:t>
            </a:r>
            <a:r>
              <a:rPr lang="en-US" sz="2400" b="1" dirty="0">
                <a:solidFill>
                  <a:srgbClr val="002060"/>
                </a:solidFill>
                <a:latin typeface="微軟正黑體" pitchFamily="34" charset="-120"/>
                <a:ea typeface="微軟正黑體" pitchFamily="34" charset="-120"/>
              </a:rPr>
              <a:t>project </a:t>
            </a:r>
            <a:r>
              <a:rPr lang="en-US" sz="2400" b="1" dirty="0" err="1">
                <a:solidFill>
                  <a:srgbClr val="002060"/>
                </a:solidFill>
                <a:latin typeface="微軟正黑體" pitchFamily="34" charset="-120"/>
                <a:ea typeface="微軟正黑體" pitchFamily="34" charset="-120"/>
              </a:rPr>
              <a:t>的程式在極為寬鬆自由的Apache</a:t>
            </a:r>
            <a:r>
              <a:rPr lang="en-US" sz="2400" b="1" dirty="0">
                <a:solidFill>
                  <a:srgbClr val="002060"/>
                </a:solidFill>
                <a:latin typeface="微軟正黑體" pitchFamily="34" charset="-120"/>
                <a:ea typeface="微軟正黑體" pitchFamily="34" charset="-120"/>
              </a:rPr>
              <a:t> 2.0認證下發布，任何第三方都可以重新發布這些程式碼，在其基礎上開發私有軟體。</a:t>
            </a:r>
            <a:endParaRPr sz="2400" b="1" dirty="0">
              <a:solidFill>
                <a:srgbClr val="002060"/>
              </a:solidFill>
              <a:latin typeface="微軟正黑體" pitchFamily="34" charset="-120"/>
              <a:ea typeface="微軟正黑體" pitchFamily="34" charset="-120"/>
            </a:endParaRPr>
          </a:p>
        </p:txBody>
      </p:sp>
      <p:pic>
        <p:nvPicPr>
          <p:cNvPr id="265" name="Shape 265"/>
          <p:cNvPicPr preferRelativeResize="0"/>
          <p:nvPr/>
        </p:nvPicPr>
        <p:blipFill>
          <a:blip r:embed="rId3" cstate="screen"/>
          <a:stretch>
            <a:fillRect/>
          </a:stretch>
        </p:blipFill>
        <p:spPr>
          <a:xfrm>
            <a:off x="5002305" y="1362550"/>
            <a:ext cx="3691828" cy="2444984"/>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標準化</a:t>
            </a:r>
            <a:endParaRPr/>
          </a:p>
        </p:txBody>
      </p:sp>
      <p:sp>
        <p:nvSpPr>
          <p:cNvPr id="272" name="Shape 272"/>
          <p:cNvSpPr txBox="1"/>
          <p:nvPr/>
        </p:nvSpPr>
        <p:spPr>
          <a:xfrm>
            <a:off x="1841542" y="620474"/>
            <a:ext cx="5366083" cy="1355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400" b="1" dirty="0" err="1">
                <a:solidFill>
                  <a:srgbClr val="002060"/>
                </a:solidFill>
                <a:latin typeface="微軟正黑體" pitchFamily="34" charset="-120"/>
                <a:ea typeface="微軟正黑體" pitchFamily="34" charset="-120"/>
              </a:rPr>
              <a:t>大型企業紛紛投入，</a:t>
            </a:r>
            <a:r>
              <a:rPr lang="en-US" sz="2400" b="1" dirty="0" err="1" smtClean="0">
                <a:solidFill>
                  <a:srgbClr val="002060"/>
                </a:solidFill>
                <a:latin typeface="微軟正黑體" pitchFamily="34" charset="-120"/>
                <a:ea typeface="微軟正黑體" pitchFamily="34" charset="-120"/>
              </a:rPr>
              <a:t>代表OpenStack所締造的開放原始碼軟體標準受到肯定</a:t>
            </a:r>
            <a:endParaRPr sz="2400" b="1" dirty="0">
              <a:solidFill>
                <a:srgbClr val="002060"/>
              </a:solidFill>
              <a:latin typeface="微軟正黑體" pitchFamily="34" charset="-120"/>
              <a:ea typeface="微軟正黑體" pitchFamily="34" charset="-120"/>
            </a:endParaRPr>
          </a:p>
        </p:txBody>
      </p:sp>
      <p:pic>
        <p:nvPicPr>
          <p:cNvPr id="273" name="Shape 273"/>
          <p:cNvPicPr preferRelativeResize="0"/>
          <p:nvPr/>
        </p:nvPicPr>
        <p:blipFill>
          <a:blip r:embed="rId3" cstate="screen">
            <a:alphaModFix/>
          </a:blip>
          <a:stretch>
            <a:fillRect/>
          </a:stretch>
        </p:blipFill>
        <p:spPr>
          <a:xfrm>
            <a:off x="1623128" y="1654460"/>
            <a:ext cx="5799900" cy="2843674"/>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Shape 279"/>
          <p:cNvSpPr txBox="1">
            <a:spLocks noGrp="1"/>
          </p:cNvSpPr>
          <p:nvPr>
            <p:ph type="ctrTitle"/>
          </p:nvPr>
        </p:nvSpPr>
        <p:spPr>
          <a:xfrm>
            <a:off x="2268886" y="2146640"/>
            <a:ext cx="6875113" cy="1515850"/>
          </a:xfrm>
          <a:prstGeom prst="rect">
            <a:avLst/>
          </a:prstGeom>
          <a:noFill/>
          <a:ln>
            <a:noFill/>
          </a:ln>
          <a:effectLst/>
        </p:spPr>
        <p:txBody>
          <a:bodyPr spcFirstLastPara="1" wrap="square" lIns="91425" tIns="91425" rIns="91425" bIns="91425" anchor="ctr" anchorCtr="0">
            <a:noAutofit/>
          </a:bodyPr>
          <a:lstStyle/>
          <a:p>
            <a:pPr marL="0" lvl="0" indent="0" algn="ctr" rtl="0">
              <a:spcBef>
                <a:spcPts val="800"/>
              </a:spcBef>
              <a:spcAft>
                <a:spcPts val="0"/>
              </a:spcAft>
              <a:buNone/>
            </a:pPr>
            <a:r>
              <a:rPr lang="en-US" sz="4000" b="1" dirty="0"/>
              <a:t>QNAP </a:t>
            </a:r>
            <a:r>
              <a:rPr lang="en-US" sz="4000" b="1" err="1"/>
              <a:t>整合</a:t>
            </a:r>
            <a:r>
              <a:rPr lang="en-US" sz="4000" b="1"/>
              <a:t> </a:t>
            </a:r>
            <a:r>
              <a:rPr lang="en-US" sz="4000" b="1" smtClean="0"/>
              <a:t>OpenStack </a:t>
            </a:r>
            <a:r>
              <a:rPr lang="en-US" sz="4000" b="1" dirty="0"/>
              <a:t>(</a:t>
            </a:r>
            <a:r>
              <a:rPr lang="en-US" sz="4000" b="1" dirty="0" err="1"/>
              <a:t>Qcinder</a:t>
            </a:r>
            <a:r>
              <a:rPr lang="en-US" sz="4000" b="1" dirty="0"/>
              <a:t> &amp; </a:t>
            </a:r>
            <a:r>
              <a:rPr lang="en-US" sz="4000" b="1" dirty="0" err="1"/>
              <a:t>Qmanila</a:t>
            </a:r>
            <a:r>
              <a:rPr lang="en-US" sz="4000" b="1" dirty="0"/>
              <a:t>)</a:t>
            </a:r>
            <a:endParaRPr sz="4000" b="1" i="0" u="none" strike="noStrike" cap="none"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企業儲存需求包含哪些項目</a:t>
            </a:r>
            <a:r>
              <a:rPr lang="en-US" altLang="zh-TW" dirty="0" smtClean="0"/>
              <a:t>?</a:t>
            </a:r>
            <a:br>
              <a:rPr lang="en-US" altLang="zh-TW" dirty="0" smtClean="0"/>
            </a:br>
            <a:endParaRPr lang="zh-TW" altLang="en-US" dirty="0"/>
          </a:p>
        </p:txBody>
      </p:sp>
      <p:sp>
        <p:nvSpPr>
          <p:cNvPr id="4" name="Shape 127"/>
          <p:cNvSpPr/>
          <p:nvPr/>
        </p:nvSpPr>
        <p:spPr>
          <a:xfrm rot="5400000">
            <a:off x="4523461" y="2474460"/>
            <a:ext cx="384200" cy="384064"/>
          </a:xfrm>
          <a:prstGeom prst="rtTriangle">
            <a:avLst/>
          </a:prstGeom>
          <a:solidFill>
            <a:schemeClr val="lt1">
              <a:alpha val="5568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7" name="Shape 109"/>
          <p:cNvSpPr/>
          <p:nvPr/>
        </p:nvSpPr>
        <p:spPr>
          <a:xfrm>
            <a:off x="1214414" y="972913"/>
            <a:ext cx="1785950" cy="3678273"/>
          </a:xfrm>
          <a:prstGeom prst="rect">
            <a:avLst/>
          </a:prstGeom>
          <a:solidFill>
            <a:srgbClr val="EF8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Shape 110"/>
          <p:cNvSpPr/>
          <p:nvPr/>
        </p:nvSpPr>
        <p:spPr>
          <a:xfrm>
            <a:off x="1420261" y="3150989"/>
            <a:ext cx="1357322" cy="1214446"/>
          </a:xfrm>
          <a:prstGeom prst="roundRect">
            <a:avLst>
              <a:gd name="adj" fmla="val 0"/>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 name="Shape 111"/>
          <p:cNvSpPr/>
          <p:nvPr/>
        </p:nvSpPr>
        <p:spPr>
          <a:xfrm>
            <a:off x="1420261" y="1708449"/>
            <a:ext cx="1357322" cy="1214446"/>
          </a:xfrm>
          <a:prstGeom prst="roundRect">
            <a:avLst>
              <a:gd name="adj" fmla="val 0"/>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Shape 112"/>
          <p:cNvSpPr/>
          <p:nvPr/>
        </p:nvSpPr>
        <p:spPr>
          <a:xfrm>
            <a:off x="1563137" y="2637143"/>
            <a:ext cx="1078200" cy="2211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375"/>
              <a:buFont typeface="Arimo"/>
              <a:buNone/>
            </a:pPr>
            <a:r>
              <a:rPr lang="en-US" sz="1400" b="1" i="0" u="none" strike="noStrike" cap="none" dirty="0" err="1">
                <a:solidFill>
                  <a:srgbClr val="F66616"/>
                </a:solidFill>
                <a:latin typeface="微軟正黑體" pitchFamily="34" charset="-120"/>
                <a:ea typeface="微軟正黑體" pitchFamily="34" charset="-120"/>
                <a:sym typeface="Arial"/>
              </a:rPr>
              <a:t>數據完整性</a:t>
            </a:r>
            <a:endParaRPr sz="1400" b="1" i="0" u="none" strike="noStrike" cap="none" dirty="0">
              <a:solidFill>
                <a:srgbClr val="F66616"/>
              </a:solidFill>
              <a:latin typeface="微軟正黑體" pitchFamily="34" charset="-120"/>
              <a:ea typeface="微軟正黑體" pitchFamily="34" charset="-120"/>
              <a:sym typeface="Arial"/>
            </a:endParaRPr>
          </a:p>
        </p:txBody>
      </p:sp>
      <p:sp>
        <p:nvSpPr>
          <p:cNvPr id="11" name="Shape 113"/>
          <p:cNvSpPr txBox="1"/>
          <p:nvPr/>
        </p:nvSpPr>
        <p:spPr>
          <a:xfrm>
            <a:off x="1366223" y="1079287"/>
            <a:ext cx="1527586" cy="428628"/>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US" sz="2400" b="1" i="0" u="none" strike="noStrike" cap="none" dirty="0" err="1">
                <a:solidFill>
                  <a:schemeClr val="lt1"/>
                </a:solidFill>
                <a:latin typeface="微軟正黑體" pitchFamily="34" charset="-120"/>
                <a:ea typeface="微軟正黑體" pitchFamily="34" charset="-120"/>
                <a:sym typeface="Arial"/>
              </a:rPr>
              <a:t>資料儲存</a:t>
            </a:r>
            <a:endParaRPr sz="2400" b="1" i="0" u="none" strike="noStrike" cap="none" dirty="0">
              <a:solidFill>
                <a:schemeClr val="lt1"/>
              </a:solidFill>
              <a:latin typeface="微軟正黑體" pitchFamily="34" charset="-120"/>
              <a:ea typeface="微軟正黑體" pitchFamily="34" charset="-120"/>
              <a:sym typeface="Arial"/>
            </a:endParaRPr>
          </a:p>
        </p:txBody>
      </p:sp>
      <p:sp>
        <p:nvSpPr>
          <p:cNvPr id="12" name="Shape 114"/>
          <p:cNvSpPr/>
          <p:nvPr/>
        </p:nvSpPr>
        <p:spPr>
          <a:xfrm>
            <a:off x="1563137" y="4079683"/>
            <a:ext cx="1078200" cy="2211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375"/>
              <a:buFont typeface="Arial"/>
              <a:buNone/>
            </a:pPr>
            <a:r>
              <a:rPr lang="en-US" sz="1400" b="1" i="0" u="none" strike="noStrike" cap="none">
                <a:solidFill>
                  <a:srgbClr val="F66616"/>
                </a:solidFill>
                <a:latin typeface="微軟正黑體" pitchFamily="34" charset="-120"/>
                <a:ea typeface="微軟正黑體" pitchFamily="34" charset="-120"/>
                <a:sym typeface="Arial"/>
              </a:rPr>
              <a:t>存取效率</a:t>
            </a:r>
            <a:endParaRPr sz="1400" b="1" i="0" u="none" strike="noStrike" cap="none">
              <a:solidFill>
                <a:srgbClr val="F66616"/>
              </a:solidFill>
              <a:latin typeface="微軟正黑體" pitchFamily="34" charset="-120"/>
              <a:ea typeface="微軟正黑體" pitchFamily="34" charset="-120"/>
              <a:sym typeface="Arial"/>
            </a:endParaRPr>
          </a:p>
        </p:txBody>
      </p:sp>
      <p:sp>
        <p:nvSpPr>
          <p:cNvPr id="13" name="Shape 115"/>
          <p:cNvSpPr/>
          <p:nvPr/>
        </p:nvSpPr>
        <p:spPr>
          <a:xfrm>
            <a:off x="3571868" y="964817"/>
            <a:ext cx="1785950" cy="3678273"/>
          </a:xfrm>
          <a:prstGeom prst="rect">
            <a:avLst/>
          </a:prstGeom>
          <a:solidFill>
            <a:srgbClr val="0071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Shape 116"/>
          <p:cNvSpPr/>
          <p:nvPr/>
        </p:nvSpPr>
        <p:spPr>
          <a:xfrm>
            <a:off x="3777715" y="3142893"/>
            <a:ext cx="1357322" cy="1214446"/>
          </a:xfrm>
          <a:prstGeom prst="roundRect">
            <a:avLst>
              <a:gd name="adj" fmla="val 0"/>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 name="Shape 117"/>
          <p:cNvSpPr/>
          <p:nvPr/>
        </p:nvSpPr>
        <p:spPr>
          <a:xfrm>
            <a:off x="3777715" y="1700353"/>
            <a:ext cx="1357322" cy="1214446"/>
          </a:xfrm>
          <a:prstGeom prst="roundRect">
            <a:avLst>
              <a:gd name="adj" fmla="val 0"/>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 name="Shape 118"/>
          <p:cNvSpPr/>
          <p:nvPr/>
        </p:nvSpPr>
        <p:spPr>
          <a:xfrm>
            <a:off x="3920591" y="2629047"/>
            <a:ext cx="1078200" cy="2211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375"/>
              <a:buFont typeface="Arial"/>
              <a:buNone/>
            </a:pPr>
            <a:r>
              <a:rPr lang="en-US" sz="1400" b="1" i="0" u="none" strike="noStrike" cap="none">
                <a:solidFill>
                  <a:srgbClr val="004B53"/>
                </a:solidFill>
                <a:latin typeface="微軟正黑體" pitchFamily="34" charset="-120"/>
                <a:ea typeface="微軟正黑體" pitchFamily="34" charset="-120"/>
                <a:sym typeface="Arial"/>
              </a:rPr>
              <a:t>快照保護</a:t>
            </a:r>
            <a:endParaRPr sz="1400" b="1" i="0" u="none" strike="noStrike" cap="none">
              <a:solidFill>
                <a:srgbClr val="004B53"/>
              </a:solidFill>
              <a:latin typeface="微軟正黑體" pitchFamily="34" charset="-120"/>
              <a:ea typeface="微軟正黑體" pitchFamily="34" charset="-120"/>
              <a:sym typeface="Arial"/>
            </a:endParaRPr>
          </a:p>
        </p:txBody>
      </p:sp>
      <p:sp>
        <p:nvSpPr>
          <p:cNvPr id="17" name="Shape 119"/>
          <p:cNvSpPr txBox="1"/>
          <p:nvPr/>
        </p:nvSpPr>
        <p:spPr>
          <a:xfrm>
            <a:off x="3732904" y="1071191"/>
            <a:ext cx="1484555" cy="428628"/>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US" sz="2400" b="1" i="0" u="none" strike="noStrike" cap="none" dirty="0" err="1">
                <a:solidFill>
                  <a:schemeClr val="lt1"/>
                </a:solidFill>
                <a:latin typeface="微軟正黑體" pitchFamily="34" charset="-120"/>
                <a:ea typeface="微軟正黑體" pitchFamily="34" charset="-120"/>
                <a:sym typeface="Arial"/>
              </a:rPr>
              <a:t>資料保護</a:t>
            </a:r>
            <a:endParaRPr sz="2400" b="1" i="0" u="none" strike="noStrike" cap="none" dirty="0">
              <a:solidFill>
                <a:schemeClr val="lt1"/>
              </a:solidFill>
              <a:latin typeface="微軟正黑體" pitchFamily="34" charset="-120"/>
              <a:ea typeface="微軟正黑體" pitchFamily="34" charset="-120"/>
              <a:sym typeface="Arial"/>
            </a:endParaRPr>
          </a:p>
        </p:txBody>
      </p:sp>
      <p:sp>
        <p:nvSpPr>
          <p:cNvPr id="18" name="Shape 120"/>
          <p:cNvSpPr/>
          <p:nvPr/>
        </p:nvSpPr>
        <p:spPr>
          <a:xfrm>
            <a:off x="3920591" y="4071587"/>
            <a:ext cx="1078200" cy="2211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375"/>
              <a:buFont typeface="Arial"/>
              <a:buNone/>
            </a:pPr>
            <a:r>
              <a:rPr lang="en-US" sz="1400" b="1" i="0" u="none" strike="noStrike" cap="none">
                <a:solidFill>
                  <a:srgbClr val="004B53"/>
                </a:solidFill>
                <a:latin typeface="微軟正黑體" pitchFamily="34" charset="-120"/>
                <a:ea typeface="微軟正黑體" pitchFamily="34" charset="-120"/>
                <a:sym typeface="Arial"/>
              </a:rPr>
              <a:t>高可用雙控</a:t>
            </a:r>
            <a:endParaRPr b="1">
              <a:latin typeface="微軟正黑體" pitchFamily="34" charset="-120"/>
              <a:ea typeface="微軟正黑體" pitchFamily="34" charset="-120"/>
            </a:endParaRPr>
          </a:p>
        </p:txBody>
      </p:sp>
      <p:sp>
        <p:nvSpPr>
          <p:cNvPr id="19" name="Shape 121"/>
          <p:cNvSpPr/>
          <p:nvPr/>
        </p:nvSpPr>
        <p:spPr>
          <a:xfrm>
            <a:off x="5929322" y="964817"/>
            <a:ext cx="1785950" cy="3678273"/>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微軟正黑體" pitchFamily="34" charset="-120"/>
              <a:ea typeface="微軟正黑體" pitchFamily="34" charset="-120"/>
              <a:sym typeface="Arial"/>
            </a:endParaRPr>
          </a:p>
        </p:txBody>
      </p:sp>
      <p:sp>
        <p:nvSpPr>
          <p:cNvPr id="20" name="Shape 122"/>
          <p:cNvSpPr/>
          <p:nvPr/>
        </p:nvSpPr>
        <p:spPr>
          <a:xfrm>
            <a:off x="6135169" y="3142893"/>
            <a:ext cx="1357322" cy="1214446"/>
          </a:xfrm>
          <a:prstGeom prst="roundRect">
            <a:avLst>
              <a:gd name="adj" fmla="val 0"/>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 name="Shape 123"/>
          <p:cNvSpPr/>
          <p:nvPr/>
        </p:nvSpPr>
        <p:spPr>
          <a:xfrm>
            <a:off x="6135169" y="1700353"/>
            <a:ext cx="1357322" cy="1214446"/>
          </a:xfrm>
          <a:prstGeom prst="roundRect">
            <a:avLst>
              <a:gd name="adj" fmla="val 0"/>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 name="Shape 124"/>
          <p:cNvSpPr/>
          <p:nvPr/>
        </p:nvSpPr>
        <p:spPr>
          <a:xfrm>
            <a:off x="6278045" y="2629047"/>
            <a:ext cx="1078200" cy="2211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375"/>
              <a:buFont typeface="Arial"/>
              <a:buNone/>
            </a:pPr>
            <a:r>
              <a:rPr lang="en-US" sz="1400" b="1" i="0" u="none" strike="noStrike" cap="none">
                <a:solidFill>
                  <a:srgbClr val="002060"/>
                </a:solidFill>
                <a:latin typeface="微軟正黑體" pitchFamily="34" charset="-120"/>
                <a:ea typeface="微軟正黑體" pitchFamily="34" charset="-120"/>
                <a:sym typeface="Arial"/>
              </a:rPr>
              <a:t>災難備援</a:t>
            </a:r>
            <a:endParaRPr sz="1400" b="1" i="0" u="none" strike="noStrike" cap="none">
              <a:solidFill>
                <a:srgbClr val="002060"/>
              </a:solidFill>
              <a:latin typeface="微軟正黑體" pitchFamily="34" charset="-120"/>
              <a:ea typeface="微軟正黑體" pitchFamily="34" charset="-120"/>
              <a:sym typeface="Arial"/>
            </a:endParaRPr>
          </a:p>
        </p:txBody>
      </p:sp>
      <p:sp>
        <p:nvSpPr>
          <p:cNvPr id="23" name="Shape 125"/>
          <p:cNvSpPr txBox="1"/>
          <p:nvPr/>
        </p:nvSpPr>
        <p:spPr>
          <a:xfrm>
            <a:off x="6099588" y="1071191"/>
            <a:ext cx="1559857" cy="428628"/>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US" sz="2400" b="1" i="0" u="none" strike="noStrike" cap="none" dirty="0" err="1">
                <a:solidFill>
                  <a:schemeClr val="lt1"/>
                </a:solidFill>
                <a:latin typeface="微軟正黑體" pitchFamily="34" charset="-120"/>
                <a:ea typeface="微軟正黑體" pitchFamily="34" charset="-120"/>
                <a:sym typeface="Arial"/>
              </a:rPr>
              <a:t>資料轉移</a:t>
            </a:r>
            <a:endParaRPr sz="2400" b="1" i="0" u="none" strike="noStrike" cap="none" dirty="0">
              <a:solidFill>
                <a:schemeClr val="lt1"/>
              </a:solidFill>
              <a:latin typeface="微軟正黑體" pitchFamily="34" charset="-120"/>
              <a:ea typeface="微軟正黑體" pitchFamily="34" charset="-120"/>
              <a:sym typeface="Arial"/>
            </a:endParaRPr>
          </a:p>
        </p:txBody>
      </p:sp>
      <p:sp>
        <p:nvSpPr>
          <p:cNvPr id="24" name="Shape 126"/>
          <p:cNvSpPr/>
          <p:nvPr/>
        </p:nvSpPr>
        <p:spPr>
          <a:xfrm>
            <a:off x="6278045" y="4071587"/>
            <a:ext cx="1078200" cy="2211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375"/>
              <a:buFont typeface="Arial"/>
              <a:buNone/>
            </a:pPr>
            <a:r>
              <a:rPr lang="en-US" sz="1400" b="1" i="0" u="none" strike="noStrike" cap="none">
                <a:solidFill>
                  <a:srgbClr val="002060"/>
                </a:solidFill>
                <a:latin typeface="微軟正黑體" pitchFamily="34" charset="-120"/>
                <a:ea typeface="微軟正黑體" pitchFamily="34" charset="-120"/>
                <a:sym typeface="Arial"/>
              </a:rPr>
              <a:t>異地備份</a:t>
            </a:r>
            <a:endParaRPr b="1">
              <a:latin typeface="微軟正黑體" pitchFamily="34" charset="-120"/>
              <a:ea typeface="微軟正黑體" pitchFamily="34" charset="-120"/>
            </a:endParaRPr>
          </a:p>
        </p:txBody>
      </p:sp>
      <p:sp>
        <p:nvSpPr>
          <p:cNvPr id="25" name="Shape 127"/>
          <p:cNvSpPr/>
          <p:nvPr/>
        </p:nvSpPr>
        <p:spPr>
          <a:xfrm rot="5400000">
            <a:off x="1256691" y="1014367"/>
            <a:ext cx="384200" cy="384064"/>
          </a:xfrm>
          <a:prstGeom prst="rtTriangle">
            <a:avLst/>
          </a:prstGeom>
          <a:solidFill>
            <a:schemeClr val="lt1">
              <a:alpha val="5568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26" name="Shape 128"/>
          <p:cNvSpPr/>
          <p:nvPr/>
        </p:nvSpPr>
        <p:spPr>
          <a:xfrm rot="5400000">
            <a:off x="3614409" y="1016159"/>
            <a:ext cx="384200" cy="384064"/>
          </a:xfrm>
          <a:prstGeom prst="rtTriangle">
            <a:avLst/>
          </a:prstGeom>
          <a:solidFill>
            <a:schemeClr val="lt1">
              <a:alpha val="5568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27" name="Shape 129"/>
          <p:cNvSpPr/>
          <p:nvPr/>
        </p:nvSpPr>
        <p:spPr>
          <a:xfrm rot="5400000">
            <a:off x="5972127" y="1020642"/>
            <a:ext cx="384200" cy="384064"/>
          </a:xfrm>
          <a:prstGeom prst="rtTriangle">
            <a:avLst/>
          </a:prstGeom>
          <a:solidFill>
            <a:schemeClr val="lt1">
              <a:alpha val="5568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pic>
        <p:nvPicPr>
          <p:cNvPr id="28" name="Shape 130" descr="圖片 39"/>
          <p:cNvPicPr preferRelativeResize="0"/>
          <p:nvPr/>
        </p:nvPicPr>
        <p:blipFill rotWithShape="1">
          <a:blip r:embed="rId2" cstate="screen">
            <a:alphaModFix/>
          </a:blip>
          <a:srcRect/>
          <a:stretch/>
        </p:blipFill>
        <p:spPr>
          <a:xfrm>
            <a:off x="3833389" y="2967829"/>
            <a:ext cx="1294669" cy="1294669"/>
          </a:xfrm>
          <a:prstGeom prst="rect">
            <a:avLst/>
          </a:prstGeom>
          <a:noFill/>
          <a:ln>
            <a:noFill/>
          </a:ln>
        </p:spPr>
      </p:pic>
      <p:pic>
        <p:nvPicPr>
          <p:cNvPr id="29" name="Shape 131" descr="P14-01.png"/>
          <p:cNvPicPr preferRelativeResize="0"/>
          <p:nvPr/>
        </p:nvPicPr>
        <p:blipFill rotWithShape="1">
          <a:blip r:embed="rId3" cstate="screen">
            <a:alphaModFix/>
          </a:blip>
          <a:srcRect/>
          <a:stretch/>
        </p:blipFill>
        <p:spPr>
          <a:xfrm>
            <a:off x="6468585" y="3306154"/>
            <a:ext cx="678739" cy="683466"/>
          </a:xfrm>
          <a:prstGeom prst="rect">
            <a:avLst/>
          </a:prstGeom>
          <a:noFill/>
          <a:ln>
            <a:noFill/>
          </a:ln>
        </p:spPr>
      </p:pic>
      <p:pic>
        <p:nvPicPr>
          <p:cNvPr id="30" name="Shape 132"/>
          <p:cNvPicPr preferRelativeResize="0"/>
          <p:nvPr/>
        </p:nvPicPr>
        <p:blipFill rotWithShape="1">
          <a:blip r:embed="rId4" cstate="screen">
            <a:alphaModFix/>
          </a:blip>
          <a:srcRect/>
          <a:stretch/>
        </p:blipFill>
        <p:spPr>
          <a:xfrm>
            <a:off x="6456746" y="1866059"/>
            <a:ext cx="740990" cy="642016"/>
          </a:xfrm>
          <a:prstGeom prst="rect">
            <a:avLst/>
          </a:prstGeom>
          <a:noFill/>
          <a:ln>
            <a:noFill/>
          </a:ln>
        </p:spPr>
      </p:pic>
      <p:grpSp>
        <p:nvGrpSpPr>
          <p:cNvPr id="31" name="Shape 133"/>
          <p:cNvGrpSpPr/>
          <p:nvPr/>
        </p:nvGrpSpPr>
        <p:grpSpPr>
          <a:xfrm>
            <a:off x="1813551" y="1928202"/>
            <a:ext cx="561250" cy="554923"/>
            <a:chOff x="3002638" y="3207739"/>
            <a:chExt cx="1048091" cy="1036275"/>
          </a:xfrm>
        </p:grpSpPr>
        <p:grpSp>
          <p:nvGrpSpPr>
            <p:cNvPr id="32" name="Shape 134"/>
            <p:cNvGrpSpPr/>
            <p:nvPr/>
          </p:nvGrpSpPr>
          <p:grpSpPr>
            <a:xfrm>
              <a:off x="3002638" y="3207739"/>
              <a:ext cx="1046404" cy="343200"/>
              <a:chOff x="5308956" y="3452803"/>
              <a:chExt cx="1046404" cy="343200"/>
            </a:xfrm>
          </p:grpSpPr>
          <p:sp>
            <p:nvSpPr>
              <p:cNvPr id="41" name="Shape 135"/>
              <p:cNvSpPr/>
              <p:nvPr/>
            </p:nvSpPr>
            <p:spPr>
              <a:xfrm>
                <a:off x="5308956" y="3452803"/>
                <a:ext cx="343200" cy="343200"/>
              </a:xfrm>
              <a:prstGeom prst="rect">
                <a:avLst/>
              </a:prstGeom>
              <a:solidFill>
                <a:srgbClr val="74D5E9"/>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 name="Shape 136"/>
              <p:cNvSpPr/>
              <p:nvPr/>
            </p:nvSpPr>
            <p:spPr>
              <a:xfrm>
                <a:off x="5660558" y="3452803"/>
                <a:ext cx="343200" cy="343200"/>
              </a:xfrm>
              <a:prstGeom prst="rect">
                <a:avLst/>
              </a:prstGeom>
              <a:solidFill>
                <a:srgbClr val="74D5E9"/>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 name="Shape 137"/>
              <p:cNvSpPr/>
              <p:nvPr/>
            </p:nvSpPr>
            <p:spPr>
              <a:xfrm>
                <a:off x="6012160" y="3452803"/>
                <a:ext cx="343200" cy="343200"/>
              </a:xfrm>
              <a:prstGeom prst="rect">
                <a:avLst/>
              </a:prstGeom>
              <a:solidFill>
                <a:srgbClr val="74D5E9"/>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3" name="Shape 138"/>
            <p:cNvGrpSpPr/>
            <p:nvPr/>
          </p:nvGrpSpPr>
          <p:grpSpPr>
            <a:xfrm>
              <a:off x="3004325" y="3550903"/>
              <a:ext cx="1046404" cy="343200"/>
              <a:chOff x="5308956" y="3452803"/>
              <a:chExt cx="1046404" cy="343200"/>
            </a:xfrm>
          </p:grpSpPr>
          <p:sp>
            <p:nvSpPr>
              <p:cNvPr id="38" name="Shape 139"/>
              <p:cNvSpPr/>
              <p:nvPr/>
            </p:nvSpPr>
            <p:spPr>
              <a:xfrm>
                <a:off x="5308956" y="3452803"/>
                <a:ext cx="343200" cy="343200"/>
              </a:xfrm>
              <a:prstGeom prst="rect">
                <a:avLst/>
              </a:prstGeom>
              <a:solidFill>
                <a:srgbClr val="91A000"/>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 name="Shape 140"/>
              <p:cNvSpPr/>
              <p:nvPr/>
            </p:nvSpPr>
            <p:spPr>
              <a:xfrm>
                <a:off x="5660558" y="3452803"/>
                <a:ext cx="343200" cy="343200"/>
              </a:xfrm>
              <a:prstGeom prst="rect">
                <a:avLst/>
              </a:prstGeom>
              <a:solidFill>
                <a:srgbClr val="91A000"/>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 name="Shape 141"/>
              <p:cNvSpPr/>
              <p:nvPr/>
            </p:nvSpPr>
            <p:spPr>
              <a:xfrm>
                <a:off x="6012160" y="3452803"/>
                <a:ext cx="343200" cy="343200"/>
              </a:xfrm>
              <a:prstGeom prst="rect">
                <a:avLst/>
              </a:prstGeom>
              <a:solidFill>
                <a:srgbClr val="91A000"/>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4" name="Shape 142"/>
            <p:cNvGrpSpPr/>
            <p:nvPr/>
          </p:nvGrpSpPr>
          <p:grpSpPr>
            <a:xfrm>
              <a:off x="3002638" y="3900814"/>
              <a:ext cx="1046404" cy="343200"/>
              <a:chOff x="5308956" y="3452803"/>
              <a:chExt cx="1046404" cy="343200"/>
            </a:xfrm>
          </p:grpSpPr>
          <p:sp>
            <p:nvSpPr>
              <p:cNvPr id="35" name="Shape 143"/>
              <p:cNvSpPr/>
              <p:nvPr/>
            </p:nvSpPr>
            <p:spPr>
              <a:xfrm>
                <a:off x="5308956" y="3452803"/>
                <a:ext cx="343200" cy="343200"/>
              </a:xfrm>
              <a:prstGeom prst="rect">
                <a:avLst/>
              </a:prstGeom>
              <a:solidFill>
                <a:srgbClr val="74D5E9"/>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 name="Shape 144"/>
              <p:cNvSpPr/>
              <p:nvPr/>
            </p:nvSpPr>
            <p:spPr>
              <a:xfrm>
                <a:off x="5660558" y="3452803"/>
                <a:ext cx="343200" cy="343200"/>
              </a:xfrm>
              <a:prstGeom prst="rect">
                <a:avLst/>
              </a:prstGeom>
              <a:solidFill>
                <a:srgbClr val="74D5E9"/>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 name="Shape 145"/>
              <p:cNvSpPr/>
              <p:nvPr/>
            </p:nvSpPr>
            <p:spPr>
              <a:xfrm>
                <a:off x="6012160" y="3452803"/>
                <a:ext cx="343200" cy="343200"/>
              </a:xfrm>
              <a:prstGeom prst="rect">
                <a:avLst/>
              </a:prstGeom>
              <a:solidFill>
                <a:srgbClr val="74D5E9"/>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pic>
        <p:nvPicPr>
          <p:cNvPr id="44" name="Shape 146"/>
          <p:cNvPicPr preferRelativeResize="0"/>
          <p:nvPr/>
        </p:nvPicPr>
        <p:blipFill rotWithShape="1">
          <a:blip r:embed="rId5" cstate="screen">
            <a:alphaModFix/>
          </a:blip>
          <a:srcRect/>
          <a:stretch/>
        </p:blipFill>
        <p:spPr>
          <a:xfrm>
            <a:off x="4373013" y="1847878"/>
            <a:ext cx="462371" cy="572305"/>
          </a:xfrm>
          <a:prstGeom prst="rect">
            <a:avLst/>
          </a:prstGeom>
          <a:noFill/>
          <a:ln>
            <a:noFill/>
          </a:ln>
        </p:spPr>
      </p:pic>
      <p:pic>
        <p:nvPicPr>
          <p:cNvPr id="45" name="Shape 147" descr="C:\Users\coco\Desktop\1217\PPT\相機-01.png"/>
          <p:cNvPicPr preferRelativeResize="0"/>
          <p:nvPr/>
        </p:nvPicPr>
        <p:blipFill rotWithShape="1">
          <a:blip r:embed="rId6" cstate="screen">
            <a:alphaModFix/>
          </a:blip>
          <a:srcRect/>
          <a:stretch/>
        </p:blipFill>
        <p:spPr>
          <a:xfrm>
            <a:off x="4066639" y="2076466"/>
            <a:ext cx="698644" cy="533951"/>
          </a:xfrm>
          <a:prstGeom prst="rect">
            <a:avLst/>
          </a:prstGeom>
          <a:noFill/>
          <a:ln>
            <a:noFill/>
          </a:ln>
        </p:spPr>
      </p:pic>
      <p:pic>
        <p:nvPicPr>
          <p:cNvPr id="46" name="Shape 148" descr="C:\Users\user\Desktop\RAID 50.60 進階功能介紹\未命名3-3.png"/>
          <p:cNvPicPr preferRelativeResize="0"/>
          <p:nvPr/>
        </p:nvPicPr>
        <p:blipFill rotWithShape="1">
          <a:blip r:embed="rId7" cstate="screen">
            <a:alphaModFix/>
          </a:blip>
          <a:srcRect/>
          <a:stretch/>
        </p:blipFill>
        <p:spPr>
          <a:xfrm>
            <a:off x="1898925" y="3393014"/>
            <a:ext cx="377492" cy="509846"/>
          </a:xfrm>
          <a:prstGeom prst="rect">
            <a:avLst/>
          </a:prstGeom>
          <a:noFill/>
          <a:ln>
            <a:no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grpSp>
        <p:nvGrpSpPr>
          <p:cNvPr id="17" name="群組 16"/>
          <p:cNvGrpSpPr/>
          <p:nvPr/>
        </p:nvGrpSpPr>
        <p:grpSpPr>
          <a:xfrm>
            <a:off x="581885" y="2513386"/>
            <a:ext cx="2067380" cy="484094"/>
            <a:chOff x="792155" y="1007311"/>
            <a:chExt cx="2067380" cy="484094"/>
          </a:xfrm>
        </p:grpSpPr>
        <p:grpSp>
          <p:nvGrpSpPr>
            <p:cNvPr id="18" name="群組 17"/>
            <p:cNvGrpSpPr/>
            <p:nvPr/>
          </p:nvGrpSpPr>
          <p:grpSpPr>
            <a:xfrm>
              <a:off x="792155" y="1026574"/>
              <a:ext cx="2067380" cy="425709"/>
              <a:chOff x="878196" y="889654"/>
              <a:chExt cx="2186712" cy="500100"/>
            </a:xfrm>
          </p:grpSpPr>
          <p:sp>
            <p:nvSpPr>
              <p:cNvPr id="20" name="Shape 411"/>
              <p:cNvSpPr/>
              <p:nvPr/>
            </p:nvSpPr>
            <p:spPr>
              <a:xfrm>
                <a:off x="878196" y="889654"/>
                <a:ext cx="1850335"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 name="Shape 414"/>
              <p:cNvSpPr/>
              <p:nvPr/>
            </p:nvSpPr>
            <p:spPr>
              <a:xfrm>
                <a:off x="2636208" y="889654"/>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9" name="Shape 434"/>
            <p:cNvSpPr txBox="1"/>
            <p:nvPr/>
          </p:nvSpPr>
          <p:spPr>
            <a:xfrm>
              <a:off x="831276" y="1007311"/>
              <a:ext cx="1525629" cy="484094"/>
            </a:xfrm>
            <a:prstGeom prst="rect">
              <a:avLst/>
            </a:prstGeom>
            <a:noFill/>
            <a:ln>
              <a:noFill/>
            </a:ln>
          </p:spPr>
          <p:txBody>
            <a:bodyPr spcFirstLastPara="1" wrap="square" lIns="91425" tIns="91425" rIns="91425" bIns="91425" anchor="ctr" anchorCtr="0">
              <a:noAutofit/>
            </a:bodyPr>
            <a:lstStyle/>
            <a:p>
              <a:pPr lvl="0" algn="ctr"/>
              <a:r>
                <a:rPr lang="zh-TW" altLang="en-US" sz="2000" b="1" dirty="0" smtClean="0">
                  <a:solidFill>
                    <a:schemeClr val="bg1"/>
                  </a:solidFill>
                  <a:latin typeface="微軟正黑體" pitchFamily="34" charset="-120"/>
                  <a:ea typeface="微軟正黑體" pitchFamily="34" charset="-120"/>
                </a:rPr>
                <a:t>資料保護</a:t>
              </a:r>
            </a:p>
          </p:txBody>
        </p:sp>
      </p:grpSp>
      <p:grpSp>
        <p:nvGrpSpPr>
          <p:cNvPr id="22" name="群組 21"/>
          <p:cNvGrpSpPr/>
          <p:nvPr/>
        </p:nvGrpSpPr>
        <p:grpSpPr>
          <a:xfrm>
            <a:off x="581885" y="3559812"/>
            <a:ext cx="2067380" cy="484094"/>
            <a:chOff x="792155" y="1007311"/>
            <a:chExt cx="2067380" cy="484094"/>
          </a:xfrm>
        </p:grpSpPr>
        <p:grpSp>
          <p:nvGrpSpPr>
            <p:cNvPr id="23" name="群組 22"/>
            <p:cNvGrpSpPr/>
            <p:nvPr/>
          </p:nvGrpSpPr>
          <p:grpSpPr>
            <a:xfrm>
              <a:off x="792155" y="1026574"/>
              <a:ext cx="2067380" cy="425709"/>
              <a:chOff x="878196" y="889654"/>
              <a:chExt cx="2186712" cy="500100"/>
            </a:xfrm>
          </p:grpSpPr>
          <p:sp>
            <p:nvSpPr>
              <p:cNvPr id="25" name="Shape 411"/>
              <p:cNvSpPr/>
              <p:nvPr/>
            </p:nvSpPr>
            <p:spPr>
              <a:xfrm>
                <a:off x="878196" y="889654"/>
                <a:ext cx="1850335"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 name="Shape 414"/>
              <p:cNvSpPr/>
              <p:nvPr/>
            </p:nvSpPr>
            <p:spPr>
              <a:xfrm>
                <a:off x="2636208" y="889654"/>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24" name="Shape 434"/>
            <p:cNvSpPr txBox="1"/>
            <p:nvPr/>
          </p:nvSpPr>
          <p:spPr>
            <a:xfrm>
              <a:off x="831276" y="1007311"/>
              <a:ext cx="1525629" cy="484094"/>
            </a:xfrm>
            <a:prstGeom prst="rect">
              <a:avLst/>
            </a:prstGeom>
            <a:noFill/>
            <a:ln>
              <a:noFill/>
            </a:ln>
          </p:spPr>
          <p:txBody>
            <a:bodyPr spcFirstLastPara="1" wrap="square" lIns="91425" tIns="91425" rIns="91425" bIns="91425" anchor="ctr" anchorCtr="0">
              <a:noAutofit/>
            </a:bodyPr>
            <a:lstStyle/>
            <a:p>
              <a:pPr lvl="0" algn="ctr"/>
              <a:r>
                <a:rPr lang="zh-TW" altLang="en-US" sz="2000" b="1" dirty="0" smtClean="0">
                  <a:solidFill>
                    <a:schemeClr val="bg1"/>
                  </a:solidFill>
                  <a:latin typeface="微軟正黑體" pitchFamily="34" charset="-120"/>
                  <a:ea typeface="微軟正黑體" pitchFamily="34" charset="-120"/>
                </a:rPr>
                <a:t>資料轉移</a:t>
              </a:r>
            </a:p>
          </p:txBody>
        </p:sp>
      </p:grpSp>
      <p:grpSp>
        <p:nvGrpSpPr>
          <p:cNvPr id="16" name="群組 15"/>
          <p:cNvGrpSpPr/>
          <p:nvPr/>
        </p:nvGrpSpPr>
        <p:grpSpPr>
          <a:xfrm>
            <a:off x="581885" y="1134451"/>
            <a:ext cx="2067380" cy="484094"/>
            <a:chOff x="792155" y="1007311"/>
            <a:chExt cx="2067380" cy="484094"/>
          </a:xfrm>
        </p:grpSpPr>
        <p:grpSp>
          <p:nvGrpSpPr>
            <p:cNvPr id="12" name="群組 11"/>
            <p:cNvGrpSpPr/>
            <p:nvPr/>
          </p:nvGrpSpPr>
          <p:grpSpPr>
            <a:xfrm>
              <a:off x="792155" y="1026574"/>
              <a:ext cx="2067380" cy="425709"/>
              <a:chOff x="878196" y="889654"/>
              <a:chExt cx="2186712" cy="500100"/>
            </a:xfrm>
          </p:grpSpPr>
          <p:sp>
            <p:nvSpPr>
              <p:cNvPr id="13" name="Shape 411"/>
              <p:cNvSpPr/>
              <p:nvPr/>
            </p:nvSpPr>
            <p:spPr>
              <a:xfrm>
                <a:off x="878196" y="889654"/>
                <a:ext cx="1850335"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Shape 414"/>
              <p:cNvSpPr/>
              <p:nvPr/>
            </p:nvSpPr>
            <p:spPr>
              <a:xfrm>
                <a:off x="2636208" y="889654"/>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5" name="Shape 434"/>
            <p:cNvSpPr txBox="1"/>
            <p:nvPr/>
          </p:nvSpPr>
          <p:spPr>
            <a:xfrm>
              <a:off x="831276" y="1007311"/>
              <a:ext cx="1525629" cy="484094"/>
            </a:xfrm>
            <a:prstGeom prst="rect">
              <a:avLst/>
            </a:prstGeom>
            <a:noFill/>
            <a:ln>
              <a:noFill/>
            </a:ln>
          </p:spPr>
          <p:txBody>
            <a:bodyPr spcFirstLastPara="1" wrap="square" lIns="91425" tIns="91425" rIns="91425" bIns="91425" anchor="ctr" anchorCtr="0">
              <a:noAutofit/>
            </a:bodyPr>
            <a:lstStyle/>
            <a:p>
              <a:pPr lvl="0" algn="ctr"/>
              <a:r>
                <a:rPr lang="zh-TW" altLang="en-US" sz="2000" b="1" dirty="0" smtClean="0">
                  <a:solidFill>
                    <a:schemeClr val="bg1"/>
                  </a:solidFill>
                  <a:latin typeface="微軟正黑體" pitchFamily="34" charset="-120"/>
                  <a:ea typeface="微軟正黑體" pitchFamily="34" charset="-120"/>
                </a:rPr>
                <a:t>資料儲存</a:t>
              </a:r>
            </a:p>
          </p:txBody>
        </p:sp>
      </p:grpSp>
      <p:sp>
        <p:nvSpPr>
          <p:cNvPr id="287" name="Shape 287"/>
          <p:cNvSpPr txBox="1"/>
          <p:nvPr/>
        </p:nvSpPr>
        <p:spPr>
          <a:xfrm>
            <a:off x="-4438" y="1546195"/>
            <a:ext cx="3763800" cy="1108991"/>
          </a:xfrm>
          <a:prstGeom prst="rect">
            <a:avLst/>
          </a:prstGeom>
          <a:noFill/>
          <a:ln>
            <a:noFill/>
          </a:ln>
        </p:spPr>
        <p:txBody>
          <a:bodyPr spcFirstLastPara="1" wrap="square" lIns="0" tIns="0" rIns="0" bIns="0" anchor="t" anchorCtr="0">
            <a:noAutofit/>
          </a:bodyPr>
          <a:lstStyle/>
          <a:p>
            <a:pPr marL="914400" marR="0" lvl="1" indent="-330200" algn="l" rtl="0">
              <a:lnSpc>
                <a:spcPct val="100000"/>
              </a:lnSpc>
              <a:spcBef>
                <a:spcPts val="800"/>
              </a:spcBef>
              <a:spcAft>
                <a:spcPts val="0"/>
              </a:spcAft>
              <a:buClr>
                <a:srgbClr val="2C95DD"/>
              </a:buClr>
              <a:buSzPts val="1600"/>
              <a:buFont typeface="Arial"/>
              <a:buNone/>
            </a:pPr>
            <a:r>
              <a:rPr lang="en-US" sz="1600" b="1" i="0" u="none" strike="noStrike" cap="none" dirty="0" err="1" smtClean="0">
                <a:solidFill>
                  <a:schemeClr val="dk1"/>
                </a:solidFill>
                <a:latin typeface="微軟正黑體" pitchFamily="34" charset="-120"/>
                <a:ea typeface="微軟正黑體" pitchFamily="34" charset="-120"/>
                <a:sym typeface="Arial"/>
              </a:rPr>
              <a:t>自我癒合</a:t>
            </a:r>
            <a:r>
              <a:rPr lang="en-US" sz="1600" b="1" i="0" u="none" strike="noStrike" cap="none" dirty="0" smtClean="0">
                <a:solidFill>
                  <a:schemeClr val="dk1"/>
                </a:solidFill>
                <a:latin typeface="微軟正黑體" pitchFamily="34" charset="-120"/>
                <a:ea typeface="微軟正黑體" pitchFamily="34" charset="-120"/>
                <a:sym typeface="Arial"/>
              </a:rPr>
              <a:t> </a:t>
            </a:r>
            <a:r>
              <a:rPr lang="en-US" sz="1600" b="1" i="0" u="none" strike="noStrike" cap="none" dirty="0">
                <a:solidFill>
                  <a:schemeClr val="dk1"/>
                </a:solidFill>
                <a:latin typeface="微軟正黑體" pitchFamily="34" charset="-120"/>
                <a:ea typeface="微軟正黑體" pitchFamily="34" charset="-120"/>
                <a:sym typeface="Arial"/>
              </a:rPr>
              <a:t>‧ </a:t>
            </a:r>
            <a:r>
              <a:rPr lang="en-US" sz="1600" b="1" i="0" u="none" strike="noStrike" cap="none" dirty="0" err="1">
                <a:solidFill>
                  <a:schemeClr val="dk1"/>
                </a:solidFill>
                <a:latin typeface="微軟正黑體" pitchFamily="34" charset="-120"/>
                <a:ea typeface="微軟正黑體" pitchFamily="34" charset="-120"/>
                <a:sym typeface="Arial"/>
              </a:rPr>
              <a:t>永保數據的可用性</a:t>
            </a:r>
            <a:endParaRPr sz="1600" b="1" i="0" u="none" strike="noStrike" cap="none" dirty="0">
              <a:solidFill>
                <a:schemeClr val="dk1"/>
              </a:solidFill>
              <a:latin typeface="微軟正黑體" pitchFamily="34" charset="-120"/>
              <a:ea typeface="微軟正黑體" pitchFamily="34" charset="-120"/>
              <a:sym typeface="Arial"/>
            </a:endParaRPr>
          </a:p>
          <a:p>
            <a:pPr marL="914400" marR="0" lvl="1" indent="-330200" algn="l" rtl="0">
              <a:lnSpc>
                <a:spcPct val="100000"/>
              </a:lnSpc>
              <a:spcBef>
                <a:spcPts val="800"/>
              </a:spcBef>
              <a:spcAft>
                <a:spcPts val="0"/>
              </a:spcAft>
              <a:buClr>
                <a:srgbClr val="2C95DD"/>
              </a:buClr>
              <a:buSzPts val="1600"/>
              <a:buFont typeface="Arial"/>
              <a:buNone/>
            </a:pPr>
            <a:r>
              <a:rPr lang="en-US" sz="1600" b="1" i="0" u="none" strike="noStrike" cap="none" dirty="0" err="1">
                <a:solidFill>
                  <a:schemeClr val="dk1"/>
                </a:solidFill>
                <a:latin typeface="微軟正黑體" pitchFamily="34" charset="-120"/>
                <a:ea typeface="微軟正黑體" pitchFamily="34" charset="-120"/>
                <a:sym typeface="Arial"/>
              </a:rPr>
              <a:t>即時資料壓縮</a:t>
            </a:r>
            <a:r>
              <a:rPr lang="en-US" sz="1600" b="1" i="0" u="none" strike="noStrike" cap="none" dirty="0">
                <a:solidFill>
                  <a:schemeClr val="dk1"/>
                </a:solidFill>
                <a:latin typeface="微軟正黑體" pitchFamily="34" charset="-120"/>
                <a:ea typeface="微軟正黑體" pitchFamily="34" charset="-120"/>
                <a:sym typeface="Arial"/>
              </a:rPr>
              <a:t> ‧ </a:t>
            </a:r>
            <a:r>
              <a:rPr lang="en-US" sz="1600" b="1" i="0" u="none" strike="noStrike" cap="none" dirty="0" err="1">
                <a:solidFill>
                  <a:schemeClr val="dk1"/>
                </a:solidFill>
                <a:latin typeface="微軟正黑體" pitchFamily="34" charset="-120"/>
                <a:ea typeface="微軟正黑體" pitchFamily="34" charset="-120"/>
                <a:sym typeface="Arial"/>
              </a:rPr>
              <a:t>資料去重複刪除</a:t>
            </a:r>
            <a:endParaRPr sz="1600" b="1" i="0" u="none" strike="noStrike" cap="none" dirty="0">
              <a:solidFill>
                <a:schemeClr val="dk1"/>
              </a:solidFill>
              <a:latin typeface="微軟正黑體" pitchFamily="34" charset="-120"/>
              <a:ea typeface="微軟正黑體" pitchFamily="34" charset="-120"/>
              <a:sym typeface="Arial"/>
            </a:endParaRPr>
          </a:p>
          <a:p>
            <a:pPr marL="285750" marR="0" lvl="0" indent="-171450" algn="l" rtl="0">
              <a:lnSpc>
                <a:spcPct val="100000"/>
              </a:lnSpc>
              <a:spcBef>
                <a:spcPts val="600"/>
              </a:spcBef>
              <a:spcAft>
                <a:spcPts val="0"/>
              </a:spcAft>
              <a:buClr>
                <a:srgbClr val="2C95DD"/>
              </a:buClr>
              <a:buSzPts val="1800"/>
              <a:buFont typeface="Arial"/>
              <a:buNone/>
            </a:pPr>
            <a:endParaRPr sz="1800" b="0" i="0" u="none" strike="noStrike" cap="none" dirty="0">
              <a:solidFill>
                <a:schemeClr val="dk1"/>
              </a:solidFill>
              <a:latin typeface="微軟正黑體" pitchFamily="34" charset="-120"/>
              <a:ea typeface="微軟正黑體" pitchFamily="34" charset="-120"/>
              <a:sym typeface="Arial"/>
            </a:endParaRPr>
          </a:p>
          <a:p>
            <a:pPr marL="285750" marR="0" lvl="0" indent="-158750" algn="l" rtl="0">
              <a:lnSpc>
                <a:spcPct val="100000"/>
              </a:lnSpc>
              <a:spcBef>
                <a:spcPts val="600"/>
              </a:spcBef>
              <a:spcAft>
                <a:spcPts val="0"/>
              </a:spcAft>
              <a:buClr>
                <a:srgbClr val="2C95DD"/>
              </a:buClr>
              <a:buSzPts val="2000"/>
              <a:buFont typeface="Arial"/>
              <a:buNone/>
            </a:pPr>
            <a:endParaRPr sz="2000" b="0" i="0" u="none" strike="noStrike" cap="none" dirty="0">
              <a:solidFill>
                <a:schemeClr val="dk1"/>
              </a:solidFill>
              <a:latin typeface="微軟正黑體" pitchFamily="34" charset="-120"/>
              <a:ea typeface="微軟正黑體" pitchFamily="34" charset="-120"/>
              <a:sym typeface="Arial"/>
            </a:endParaRPr>
          </a:p>
        </p:txBody>
      </p:sp>
      <p:sp>
        <p:nvSpPr>
          <p:cNvPr id="288" name="Shape 288"/>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rtl="0">
              <a:spcBef>
                <a:spcPts val="0"/>
              </a:spcBef>
              <a:spcAft>
                <a:spcPts val="0"/>
              </a:spcAft>
              <a:buClr>
                <a:schemeClr val="dk1"/>
              </a:buClr>
              <a:buSzPts val="1100"/>
              <a:buFont typeface="Arial"/>
              <a:buNone/>
            </a:pPr>
            <a:r>
              <a:rPr lang="en-US" dirty="0" err="1"/>
              <a:t>企業級ZFS</a:t>
            </a:r>
            <a:r>
              <a:rPr lang="en-US" dirty="0" err="1" smtClean="0"/>
              <a:t>儲存系統</a:t>
            </a:r>
            <a:r>
              <a:rPr lang="en-US" dirty="0" smtClean="0"/>
              <a:t>-</a:t>
            </a:r>
            <a:r>
              <a:rPr lang="en-US" dirty="0"/>
              <a:t>QES</a:t>
            </a:r>
            <a:endParaRPr dirty="0"/>
          </a:p>
        </p:txBody>
      </p:sp>
      <p:pic>
        <p:nvPicPr>
          <p:cNvPr id="289" name="Shape 289"/>
          <p:cNvPicPr preferRelativeResize="0"/>
          <p:nvPr/>
        </p:nvPicPr>
        <p:blipFill rotWithShape="1">
          <a:blip r:embed="rId3" cstate="screen">
            <a:alphaModFix/>
          </a:blip>
          <a:srcRect/>
          <a:stretch/>
        </p:blipFill>
        <p:spPr>
          <a:xfrm>
            <a:off x="3720418" y="1597581"/>
            <a:ext cx="5095959" cy="2661469"/>
          </a:xfrm>
          <a:prstGeom prst="rect">
            <a:avLst/>
          </a:prstGeom>
          <a:noFill/>
          <a:ln>
            <a:noFill/>
          </a:ln>
        </p:spPr>
      </p:pic>
      <p:sp>
        <p:nvSpPr>
          <p:cNvPr id="290" name="Shape 290"/>
          <p:cNvSpPr txBox="1"/>
          <p:nvPr/>
        </p:nvSpPr>
        <p:spPr>
          <a:xfrm>
            <a:off x="4538029" y="1070757"/>
            <a:ext cx="36228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2800"/>
              <a:buFont typeface="Arial"/>
              <a:buNone/>
            </a:pPr>
            <a:r>
              <a:rPr lang="en-US" sz="2800" b="1" i="0" u="none" strike="noStrike" cap="none" dirty="0">
                <a:solidFill>
                  <a:srgbClr val="002060"/>
                </a:solidFill>
                <a:latin typeface="微軟正黑體" pitchFamily="34" charset="-120"/>
                <a:ea typeface="微軟正黑體" pitchFamily="34" charset="-120"/>
                <a:sym typeface="Arial"/>
              </a:rPr>
              <a:t>QNAP ZFS </a:t>
            </a:r>
            <a:r>
              <a:rPr lang="en-US" sz="2800" b="1" i="0" u="none" strike="noStrike" cap="none" dirty="0" err="1">
                <a:solidFill>
                  <a:srgbClr val="002060"/>
                </a:solidFill>
                <a:latin typeface="微軟正黑體" pitchFamily="34" charset="-120"/>
                <a:ea typeface="微軟正黑體" pitchFamily="34" charset="-120"/>
                <a:sym typeface="Arial"/>
              </a:rPr>
              <a:t>儲存系統</a:t>
            </a:r>
            <a:endParaRPr sz="2800" b="1" i="0" u="none" strike="noStrike" cap="none" dirty="0">
              <a:solidFill>
                <a:srgbClr val="000000"/>
              </a:solidFill>
              <a:latin typeface="微軟正黑體" pitchFamily="34" charset="-120"/>
              <a:ea typeface="微軟正黑體" pitchFamily="34" charset="-120"/>
              <a:sym typeface="Arial"/>
            </a:endParaRPr>
          </a:p>
        </p:txBody>
      </p:sp>
      <p:sp>
        <p:nvSpPr>
          <p:cNvPr id="291" name="Shape 291"/>
          <p:cNvSpPr/>
          <p:nvPr/>
        </p:nvSpPr>
        <p:spPr>
          <a:xfrm>
            <a:off x="-4438" y="2865461"/>
            <a:ext cx="3705900" cy="820800"/>
          </a:xfrm>
          <a:prstGeom prst="rect">
            <a:avLst/>
          </a:prstGeom>
          <a:noFill/>
          <a:ln>
            <a:noFill/>
          </a:ln>
        </p:spPr>
        <p:txBody>
          <a:bodyPr spcFirstLastPara="1" wrap="square" lIns="91425" tIns="45700" rIns="91425" bIns="45700" anchor="t" anchorCtr="0">
            <a:noAutofit/>
          </a:bodyPr>
          <a:lstStyle/>
          <a:p>
            <a:pPr marL="914400" marR="0" lvl="1" indent="-330200" algn="l" rtl="0">
              <a:lnSpc>
                <a:spcPct val="112500"/>
              </a:lnSpc>
              <a:spcBef>
                <a:spcPts val="800"/>
              </a:spcBef>
              <a:spcAft>
                <a:spcPts val="0"/>
              </a:spcAft>
              <a:buClr>
                <a:srgbClr val="2C95DD"/>
              </a:buClr>
              <a:buSzPts val="1600"/>
              <a:buFont typeface="Arial"/>
              <a:buNone/>
            </a:pPr>
            <a:r>
              <a:rPr lang="en-US" sz="1600" b="1" i="0" u="none" strike="noStrike" cap="none" dirty="0" err="1" smtClean="0">
                <a:solidFill>
                  <a:schemeClr val="dk1"/>
                </a:solidFill>
                <a:latin typeface="微軟正黑體" pitchFamily="34" charset="-120"/>
                <a:ea typeface="微軟正黑體" pitchFamily="34" charset="-120"/>
                <a:sym typeface="Arial"/>
              </a:rPr>
              <a:t>儲存快照保護</a:t>
            </a:r>
            <a:r>
              <a:rPr lang="en-US" sz="1600" b="1" i="0" u="none" strike="noStrike" cap="none" dirty="0" err="1">
                <a:solidFill>
                  <a:schemeClr val="dk1"/>
                </a:solidFill>
                <a:latin typeface="微軟正黑體" pitchFamily="34" charset="-120"/>
                <a:ea typeface="微軟正黑體" pitchFamily="34" charset="-120"/>
                <a:sym typeface="Arial"/>
              </a:rPr>
              <a:t>、還原及複製</a:t>
            </a:r>
            <a:endParaRPr dirty="0">
              <a:latin typeface="微軟正黑體" pitchFamily="34" charset="-120"/>
              <a:ea typeface="微軟正黑體" pitchFamily="34" charset="-120"/>
            </a:endParaRPr>
          </a:p>
        </p:txBody>
      </p:sp>
      <p:sp>
        <p:nvSpPr>
          <p:cNvPr id="11" name="Shape 291"/>
          <p:cNvSpPr/>
          <p:nvPr/>
        </p:nvSpPr>
        <p:spPr>
          <a:xfrm>
            <a:off x="-4438" y="3916778"/>
            <a:ext cx="3705900" cy="820800"/>
          </a:xfrm>
          <a:prstGeom prst="rect">
            <a:avLst/>
          </a:prstGeom>
          <a:noFill/>
          <a:ln>
            <a:noFill/>
          </a:ln>
        </p:spPr>
        <p:txBody>
          <a:bodyPr spcFirstLastPara="1" wrap="square" lIns="91425" tIns="45700" rIns="91425" bIns="45700" anchor="t" anchorCtr="0">
            <a:noAutofit/>
          </a:bodyPr>
          <a:lstStyle/>
          <a:p>
            <a:pPr marL="914400" lvl="1" indent="-330200">
              <a:lnSpc>
                <a:spcPct val="112500"/>
              </a:lnSpc>
              <a:spcBef>
                <a:spcPts val="800"/>
              </a:spcBef>
              <a:buClr>
                <a:srgbClr val="2C95DD"/>
              </a:buClr>
              <a:buSzPts val="1600"/>
            </a:pPr>
            <a:r>
              <a:rPr lang="zh-TW" altLang="en-US" sz="1600" b="1" dirty="0" smtClean="0">
                <a:solidFill>
                  <a:schemeClr val="dk1"/>
                </a:solidFill>
                <a:latin typeface="微軟正黑體" pitchFamily="34" charset="-120"/>
                <a:ea typeface="微軟正黑體" pitchFamily="34" charset="-120"/>
              </a:rPr>
              <a:t>區塊級快照同步異地備份</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Shape 297"/>
          <p:cNvPicPr preferRelativeResize="0"/>
          <p:nvPr/>
        </p:nvPicPr>
        <p:blipFill rotWithShape="1">
          <a:blip r:embed="rId3" cstate="screen">
            <a:alphaModFix/>
          </a:blip>
          <a:srcRect b="15045"/>
          <a:stretch/>
        </p:blipFill>
        <p:spPr>
          <a:xfrm>
            <a:off x="1067765" y="1661771"/>
            <a:ext cx="6865170" cy="2908267"/>
          </a:xfrm>
          <a:prstGeom prst="rect">
            <a:avLst/>
          </a:prstGeom>
          <a:noFill/>
          <a:ln>
            <a:noFill/>
          </a:ln>
        </p:spPr>
      </p:pic>
      <p:sp>
        <p:nvSpPr>
          <p:cNvPr id="298" name="Shape 29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4000" b="0" i="0" u="none" strike="noStrike" cap="none" dirty="0" err="1">
                <a:solidFill>
                  <a:schemeClr val="lt1"/>
                </a:solidFill>
                <a:latin typeface="Arial"/>
                <a:ea typeface="Arial"/>
                <a:cs typeface="Arial"/>
                <a:sym typeface="Arial"/>
              </a:rPr>
              <a:t>QES</a:t>
            </a:r>
            <a:r>
              <a:rPr lang="en-US" dirty="0" err="1"/>
              <a:t>主動保護您的資料</a:t>
            </a:r>
            <a:r>
              <a:rPr lang="en-US" sz="4000" b="0" i="0" u="none" strike="noStrike" cap="none" dirty="0">
                <a:solidFill>
                  <a:schemeClr val="lt1"/>
                </a:solidFill>
                <a:latin typeface="Arial"/>
                <a:ea typeface="Arial"/>
                <a:cs typeface="Arial"/>
                <a:sym typeface="Arial"/>
              </a:rPr>
              <a:t/>
            </a:r>
            <a:br>
              <a:rPr lang="en-US" sz="4000" b="0" i="0" u="none" strike="noStrike" cap="none" dirty="0">
                <a:solidFill>
                  <a:schemeClr val="lt1"/>
                </a:solidFill>
                <a:latin typeface="Arial"/>
                <a:ea typeface="Arial"/>
                <a:cs typeface="Arial"/>
                <a:sym typeface="Arial"/>
              </a:rPr>
            </a:br>
            <a:endParaRPr sz="4000" b="1" i="0" u="none" strike="noStrike" cap="none" dirty="0">
              <a:solidFill>
                <a:schemeClr val="lt2"/>
              </a:solidFill>
              <a:latin typeface="Arial"/>
              <a:ea typeface="Arial"/>
              <a:cs typeface="Arial"/>
              <a:sym typeface="Arial"/>
            </a:endParaRPr>
          </a:p>
        </p:txBody>
      </p:sp>
      <p:sp>
        <p:nvSpPr>
          <p:cNvPr id="299" name="Shape 299"/>
          <p:cNvSpPr txBox="1"/>
          <p:nvPr/>
        </p:nvSpPr>
        <p:spPr>
          <a:xfrm>
            <a:off x="3033157" y="808095"/>
            <a:ext cx="5228100" cy="855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600" b="1" i="0" u="none" strike="noStrike" cap="none" dirty="0" err="1">
                <a:solidFill>
                  <a:schemeClr val="dk1"/>
                </a:solidFill>
                <a:latin typeface="微軟正黑體" pitchFamily="34" charset="-120"/>
                <a:ea typeface="微軟正黑體" pitchFamily="34" charset="-120"/>
                <a:sym typeface="Arial"/>
              </a:rPr>
              <a:t>資料都有校正碼</a:t>
            </a:r>
            <a:r>
              <a:rPr lang="en-US" sz="1600" b="1" i="0" u="none" strike="noStrike" cap="none" dirty="0">
                <a:solidFill>
                  <a:schemeClr val="dk1"/>
                </a:solidFill>
                <a:latin typeface="微軟正黑體" pitchFamily="34" charset="-120"/>
                <a:ea typeface="微軟正黑體" pitchFamily="34" charset="-120"/>
                <a:sym typeface="Arial"/>
              </a:rPr>
              <a:t>(checksum)</a:t>
            </a:r>
            <a:r>
              <a:rPr lang="en-US" sz="1600" b="1" i="0" u="none" strike="noStrike" cap="none" dirty="0" err="1">
                <a:solidFill>
                  <a:schemeClr val="dk1"/>
                </a:solidFill>
                <a:latin typeface="微軟正黑體" pitchFamily="34" charset="-120"/>
                <a:ea typeface="微軟正黑體" pitchFamily="34" charset="-120"/>
                <a:sym typeface="Arial"/>
              </a:rPr>
              <a:t>確保資料正確，可</a:t>
            </a:r>
            <a:endParaRPr sz="1600" b="1" i="0" u="none" strike="noStrike" cap="none" dirty="0">
              <a:solidFill>
                <a:schemeClr val="dk1"/>
              </a:solidFill>
              <a:latin typeface="微軟正黑體" pitchFamily="34" charset="-120"/>
              <a:ea typeface="微軟正黑體" pitchFamily="34" charset="-120"/>
              <a:sym typeface="Arial"/>
            </a:endParaRPr>
          </a:p>
          <a:p>
            <a:pPr marL="0" marR="0" lvl="0" indent="0" algn="l" rtl="0">
              <a:lnSpc>
                <a:spcPct val="115000"/>
              </a:lnSpc>
              <a:spcBef>
                <a:spcPts val="0"/>
              </a:spcBef>
              <a:spcAft>
                <a:spcPts val="0"/>
              </a:spcAft>
              <a:buClr>
                <a:schemeClr val="dk1"/>
              </a:buClr>
              <a:buSzPts val="1100"/>
              <a:buFont typeface="Arial"/>
              <a:buNone/>
            </a:pPr>
            <a:r>
              <a:rPr lang="en-US" sz="1600" b="1" i="0" u="none" strike="noStrike" cap="none" dirty="0">
                <a:solidFill>
                  <a:schemeClr val="dk1"/>
                </a:solidFill>
                <a:latin typeface="微軟正黑體" pitchFamily="34" charset="-120"/>
                <a:ea typeface="微軟正黑體" pitchFamily="34" charset="-120"/>
                <a:sym typeface="Arial"/>
              </a:rPr>
              <a:t> </a:t>
            </a:r>
            <a:r>
              <a:rPr lang="en-US" sz="2000" b="1" i="0" u="none" strike="noStrike" cap="none" dirty="0">
                <a:solidFill>
                  <a:srgbClr val="C00000"/>
                </a:solidFill>
                <a:latin typeface="Yu Gothic UI" panose="020B0500000000000000" pitchFamily="34" charset="-128"/>
                <a:ea typeface="Yu Gothic UI" panose="020B0500000000000000" pitchFamily="34" charset="-128"/>
                <a:sym typeface="Arial"/>
              </a:rPr>
              <a:t>”</a:t>
            </a:r>
            <a:r>
              <a:rPr lang="en-US" sz="2000" b="1" i="0" u="none" strike="noStrike" cap="none" dirty="0" err="1">
                <a:solidFill>
                  <a:srgbClr val="C00000"/>
                </a:solidFill>
                <a:latin typeface="微軟正黑體" pitchFamily="34" charset="-120"/>
                <a:ea typeface="微軟正黑體" pitchFamily="34" charset="-120"/>
                <a:sym typeface="Arial"/>
              </a:rPr>
              <a:t>偵測錯誤</a:t>
            </a:r>
            <a:r>
              <a:rPr lang="en-US" sz="2000" b="1" i="0" u="none" strike="noStrike" cap="none" dirty="0">
                <a:solidFill>
                  <a:srgbClr val="C00000"/>
                </a:solidFill>
                <a:latin typeface="微軟正黑體" pitchFamily="34" charset="-120"/>
                <a:ea typeface="微軟正黑體" pitchFamily="34" charset="-120"/>
                <a:sym typeface="Arial"/>
              </a:rPr>
              <a:t> </a:t>
            </a:r>
            <a:r>
              <a:rPr lang="en-US" sz="2000" b="1" i="0" u="none" strike="noStrike" cap="none" dirty="0">
                <a:solidFill>
                  <a:srgbClr val="C00000"/>
                </a:solidFill>
                <a:latin typeface="Yu Gothic UI" panose="020B0500000000000000" pitchFamily="34" charset="-128"/>
                <a:ea typeface="Yu Gothic UI" panose="020B0500000000000000" pitchFamily="34" charset="-128"/>
                <a:sym typeface="Arial"/>
              </a:rPr>
              <a:t>”</a:t>
            </a:r>
            <a:r>
              <a:rPr lang="en-US" sz="2000" b="1" i="0" u="none" strike="noStrike" cap="none" dirty="0">
                <a:solidFill>
                  <a:srgbClr val="C00000"/>
                </a:solidFill>
                <a:latin typeface="微軟正黑體" pitchFamily="34" charset="-120"/>
                <a:ea typeface="微軟正黑體" pitchFamily="34" charset="-120"/>
                <a:sym typeface="Arial"/>
              </a:rPr>
              <a:t>並  </a:t>
            </a:r>
            <a:r>
              <a:rPr lang="en-US" sz="2000" b="1" i="0" u="none" strike="noStrike" cap="none" dirty="0">
                <a:solidFill>
                  <a:srgbClr val="C00000"/>
                </a:solidFill>
                <a:latin typeface="Yu Gothic UI" panose="020B0500000000000000" pitchFamily="34" charset="-128"/>
                <a:ea typeface="Yu Gothic UI" panose="020B0500000000000000" pitchFamily="34" charset="-128"/>
                <a:sym typeface="Arial"/>
              </a:rPr>
              <a:t>”</a:t>
            </a:r>
            <a:r>
              <a:rPr lang="en-US" sz="2000" b="1" i="0" u="none" strike="noStrike" cap="none" dirty="0" err="1" smtClean="0">
                <a:solidFill>
                  <a:srgbClr val="C00000"/>
                </a:solidFill>
                <a:latin typeface="微軟正黑體" pitchFamily="34" charset="-120"/>
                <a:ea typeface="微軟正黑體" pitchFamily="34" charset="-120"/>
                <a:sym typeface="Arial"/>
              </a:rPr>
              <a:t>主動修復</a:t>
            </a:r>
            <a:r>
              <a:rPr lang="en-US" sz="1800" b="1" i="0" u="none" strike="noStrike" cap="none" dirty="0" smtClean="0">
                <a:solidFill>
                  <a:srgbClr val="C00000"/>
                </a:solidFill>
                <a:latin typeface="Yu Gothic UI" panose="020B0500000000000000" pitchFamily="34" charset="-128"/>
                <a:ea typeface="Yu Gothic UI" panose="020B0500000000000000" pitchFamily="34" charset="-128"/>
                <a:sym typeface="Arial"/>
              </a:rPr>
              <a:t>”</a:t>
            </a:r>
            <a:endParaRPr sz="1800" b="0" i="0" u="none" strike="noStrike" cap="none" dirty="0">
              <a:solidFill>
                <a:schemeClr val="dk2"/>
              </a:solidFill>
              <a:latin typeface="Yu Gothic UI" panose="020B0500000000000000" pitchFamily="34" charset="-128"/>
              <a:ea typeface="Yu Gothic UI" panose="020B0500000000000000" pitchFamily="34" charset="-128"/>
              <a:cs typeface="Verdana"/>
              <a:sym typeface="Verdana"/>
            </a:endParaRPr>
          </a:p>
        </p:txBody>
      </p:sp>
      <p:sp>
        <p:nvSpPr>
          <p:cNvPr id="300" name="Shape 300"/>
          <p:cNvSpPr/>
          <p:nvPr/>
        </p:nvSpPr>
        <p:spPr>
          <a:xfrm>
            <a:off x="669909" y="936610"/>
            <a:ext cx="1799226"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1" name="Shape 301"/>
          <p:cNvSpPr/>
          <p:nvPr/>
        </p:nvSpPr>
        <p:spPr>
          <a:xfrm>
            <a:off x="2134787" y="936610"/>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03" name="Shape 303"/>
          <p:cNvSpPr/>
          <p:nvPr/>
        </p:nvSpPr>
        <p:spPr>
          <a:xfrm>
            <a:off x="2500692" y="936610"/>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04" name="Shape 304"/>
          <p:cNvSpPr txBox="1"/>
          <p:nvPr/>
        </p:nvSpPr>
        <p:spPr>
          <a:xfrm>
            <a:off x="679690" y="959070"/>
            <a:ext cx="1779515"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1" i="0" u="none" strike="noStrike" cap="none" dirty="0" err="1">
                <a:solidFill>
                  <a:schemeClr val="lt1"/>
                </a:solidFill>
                <a:latin typeface="微軟正黑體" pitchFamily="34" charset="-120"/>
                <a:ea typeface="微軟正黑體" pitchFamily="34" charset="-120"/>
                <a:sym typeface="Arial"/>
              </a:rPr>
              <a:t>資料正確性</a:t>
            </a:r>
            <a:endParaRPr sz="1400" b="0" i="0" u="none" strike="noStrike" cap="none" dirty="0">
              <a:solidFill>
                <a:srgbClr val="000000"/>
              </a:solidFill>
              <a:latin typeface="微軟正黑體" pitchFamily="34" charset="-120"/>
              <a:ea typeface="微軟正黑體" pitchFamily="34" charset="-120"/>
              <a:sym typeface="Arial"/>
            </a:endParaRPr>
          </a:p>
        </p:txBody>
      </p:sp>
      <p:sp>
        <p:nvSpPr>
          <p:cNvPr id="305" name="Shape 305"/>
          <p:cNvSpPr/>
          <p:nvPr/>
        </p:nvSpPr>
        <p:spPr>
          <a:xfrm>
            <a:off x="2254353" y="1532887"/>
            <a:ext cx="4519659" cy="390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6" name="Shape 306"/>
          <p:cNvSpPr/>
          <p:nvPr/>
        </p:nvSpPr>
        <p:spPr>
          <a:xfrm rot="10800000">
            <a:off x="4271040" y="1808992"/>
            <a:ext cx="405300" cy="228600"/>
          </a:xfrm>
          <a:prstGeom prst="triangl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7" name="Shape 307"/>
          <p:cNvSpPr/>
          <p:nvPr/>
        </p:nvSpPr>
        <p:spPr>
          <a:xfrm>
            <a:off x="2437522" y="1525832"/>
            <a:ext cx="4569758" cy="434700"/>
          </a:xfrm>
          <a:prstGeom prst="rect">
            <a:avLst/>
          </a:prstGeom>
          <a:no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563"/>
              <a:buFont typeface="Arial"/>
              <a:buNone/>
            </a:pPr>
            <a:r>
              <a:rPr lang="en-US" sz="1800" b="1" i="0" u="none" strike="noStrike" cap="none" dirty="0" err="1">
                <a:solidFill>
                  <a:schemeClr val="lt1"/>
                </a:solidFill>
                <a:latin typeface="微軟正黑體" pitchFamily="34" charset="-120"/>
                <a:ea typeface="微軟正黑體" pitchFamily="34" charset="-120"/>
                <a:sym typeface="Arial"/>
              </a:rPr>
              <a:t>高枕無憂的資料儲存</a:t>
            </a:r>
            <a:r>
              <a:rPr lang="en-US" sz="1800" b="1" i="0" u="none" strike="noStrike" cap="none" dirty="0">
                <a:solidFill>
                  <a:schemeClr val="lt1"/>
                </a:solidFill>
                <a:latin typeface="微軟正黑體" pitchFamily="34" charset="-120"/>
                <a:ea typeface="微軟正黑體" pitchFamily="34" charset="-120"/>
                <a:sym typeface="Arial"/>
              </a:rPr>
              <a:t>  </a:t>
            </a:r>
            <a:r>
              <a:rPr lang="en-US" sz="1800" b="1" i="0" u="none" strike="noStrike" cap="none" dirty="0" smtClean="0">
                <a:solidFill>
                  <a:schemeClr val="lt1"/>
                </a:solidFill>
                <a:latin typeface="微軟正黑體" pitchFamily="34" charset="-120"/>
                <a:ea typeface="微軟正黑體" pitchFamily="34" charset="-120"/>
                <a:sym typeface="Arial"/>
              </a:rPr>
              <a:t>(</a:t>
            </a:r>
            <a:r>
              <a:rPr lang="zh-TW" altLang="en-US" sz="1800" b="1" dirty="0" smtClean="0">
                <a:solidFill>
                  <a:schemeClr val="lt1"/>
                </a:solidFill>
                <a:latin typeface="微軟正黑體" pitchFamily="34" charset="-120"/>
                <a:ea typeface="微軟正黑體" pitchFamily="34" charset="-120"/>
              </a:rPr>
              <a:t>預防</a:t>
            </a:r>
            <a:r>
              <a:rPr lang="en-US" sz="1800" b="1" i="0" u="none" strike="noStrike" cap="none" dirty="0" err="1" smtClean="0">
                <a:solidFill>
                  <a:schemeClr val="lt1"/>
                </a:solidFill>
                <a:latin typeface="微軟正黑體" pitchFamily="34" charset="-120"/>
                <a:ea typeface="微軟正黑體" pitchFamily="34" charset="-120"/>
                <a:sym typeface="Arial"/>
              </a:rPr>
              <a:t>靜默資料損毀</a:t>
            </a:r>
            <a:r>
              <a:rPr lang="en-US" sz="1800" b="1" i="0" u="none" strike="noStrike" cap="none" dirty="0">
                <a:solidFill>
                  <a:schemeClr val="lt1"/>
                </a:solidFill>
                <a:latin typeface="微軟正黑體" pitchFamily="34" charset="-120"/>
                <a:ea typeface="微軟正黑體" pitchFamily="34" charset="-120"/>
                <a:sym typeface="Arial"/>
              </a:rPr>
              <a:t>)</a:t>
            </a:r>
            <a:endParaRPr dirty="0">
              <a:latin typeface="微軟正黑體" pitchFamily="34" charset="-120"/>
              <a:ea typeface="微軟正黑體" pitchFamily="34" charset="-120"/>
            </a:endParaRPr>
          </a:p>
        </p:txBody>
      </p:sp>
      <p:sp>
        <p:nvSpPr>
          <p:cNvPr id="308" name="Shape 308"/>
          <p:cNvSpPr/>
          <p:nvPr/>
        </p:nvSpPr>
        <p:spPr>
          <a:xfrm>
            <a:off x="1628548" y="4273680"/>
            <a:ext cx="1714500" cy="357300"/>
          </a:xfrm>
          <a:prstGeom prst="rect">
            <a:avLst/>
          </a:prstGeom>
          <a:no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563"/>
              <a:buFont typeface="Arial"/>
              <a:buNone/>
            </a:pPr>
            <a:r>
              <a:rPr lang="en-US" sz="1200" b="1" i="0" u="none" strike="noStrike" cap="none">
                <a:solidFill>
                  <a:srgbClr val="002060"/>
                </a:solidFill>
                <a:latin typeface="微軟正黑體" pitchFamily="34" charset="-120"/>
                <a:ea typeface="微軟正黑體" pitchFamily="34" charset="-120"/>
                <a:sym typeface="Arial"/>
              </a:rPr>
              <a:t>發現校驗資料錯誤的區塊</a:t>
            </a:r>
            <a:endParaRPr sz="1200" b="1" i="0" u="none" strike="noStrike" cap="none">
              <a:solidFill>
                <a:srgbClr val="002060"/>
              </a:solidFill>
              <a:latin typeface="微軟正黑體" pitchFamily="34" charset="-120"/>
              <a:ea typeface="微軟正黑體" pitchFamily="34" charset="-120"/>
              <a:sym typeface="Arial"/>
            </a:endParaRPr>
          </a:p>
        </p:txBody>
      </p:sp>
      <p:sp>
        <p:nvSpPr>
          <p:cNvPr id="309" name="Shape 309"/>
          <p:cNvSpPr/>
          <p:nvPr/>
        </p:nvSpPr>
        <p:spPr>
          <a:xfrm>
            <a:off x="3675008" y="4273680"/>
            <a:ext cx="1714500" cy="357300"/>
          </a:xfrm>
          <a:prstGeom prst="rect">
            <a:avLst/>
          </a:prstGeom>
          <a:no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563"/>
              <a:buFont typeface="Arial"/>
              <a:buNone/>
            </a:pPr>
            <a:r>
              <a:rPr lang="en-US" sz="1200" b="1" i="0" u="none" strike="noStrike" cap="none">
                <a:solidFill>
                  <a:srgbClr val="002060"/>
                </a:solidFill>
                <a:latin typeface="微軟正黑體" pitchFamily="34" charset="-120"/>
                <a:ea typeface="微軟正黑體" pitchFamily="34" charset="-120"/>
                <a:sym typeface="Arial"/>
              </a:rPr>
              <a:t>從鏡射區塊讀取正確資料</a:t>
            </a:r>
            <a:endParaRPr sz="1200" b="1" i="0" u="none" strike="noStrike" cap="none">
              <a:solidFill>
                <a:srgbClr val="002060"/>
              </a:solidFill>
              <a:latin typeface="微軟正黑體" pitchFamily="34" charset="-120"/>
              <a:ea typeface="微軟正黑體" pitchFamily="34" charset="-120"/>
              <a:sym typeface="Arial"/>
            </a:endParaRPr>
          </a:p>
        </p:txBody>
      </p:sp>
      <p:sp>
        <p:nvSpPr>
          <p:cNvPr id="310" name="Shape 310"/>
          <p:cNvSpPr/>
          <p:nvPr/>
        </p:nvSpPr>
        <p:spPr>
          <a:xfrm>
            <a:off x="5594626" y="4273680"/>
            <a:ext cx="1714500" cy="3573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563"/>
              <a:buFont typeface="Arial"/>
              <a:buNone/>
            </a:pPr>
            <a:r>
              <a:rPr lang="en-US" sz="1200" b="1" i="0" u="none" strike="noStrike" cap="none" dirty="0" err="1">
                <a:solidFill>
                  <a:srgbClr val="002060"/>
                </a:solidFill>
                <a:latin typeface="微軟正黑體" pitchFamily="34" charset="-120"/>
                <a:ea typeface="微軟正黑體" pitchFamily="34" charset="-120"/>
                <a:sym typeface="Arial"/>
              </a:rPr>
              <a:t>修復錯誤的資料區塊</a:t>
            </a:r>
            <a:endParaRPr sz="1200" b="1" i="0" u="none" strike="noStrike" cap="none" dirty="0">
              <a:solidFill>
                <a:srgbClr val="002060"/>
              </a:solidFill>
              <a:latin typeface="微軟正黑體" pitchFamily="34" charset="-120"/>
              <a:ea typeface="微軟正黑體" pitchFamily="34" charset="-120"/>
              <a:sym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p:nvPr/>
        </p:nvSpPr>
        <p:spPr>
          <a:xfrm>
            <a:off x="3335885" y="1060861"/>
            <a:ext cx="2393700" cy="571500"/>
          </a:xfrm>
          <a:prstGeom prst="rect">
            <a:avLst/>
          </a:prstGeom>
          <a:solidFill>
            <a:srgbClr val="002060"/>
          </a:solidFill>
          <a:ln w="285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119"/>
              <a:buFont typeface="Arial"/>
              <a:buNone/>
            </a:pPr>
            <a:endParaRPr sz="2200" b="1" i="0" u="none" strike="noStrike" cap="none">
              <a:solidFill>
                <a:srgbClr val="FFFF00"/>
              </a:solidFill>
              <a:latin typeface="Arial"/>
              <a:ea typeface="Arial"/>
              <a:cs typeface="Arial"/>
              <a:sym typeface="Arial"/>
            </a:endParaRPr>
          </a:p>
        </p:txBody>
      </p:sp>
      <p:sp>
        <p:nvSpPr>
          <p:cNvPr id="335" name="Shape 335"/>
          <p:cNvSpPr/>
          <p:nvPr/>
        </p:nvSpPr>
        <p:spPr>
          <a:xfrm>
            <a:off x="3180766" y="898424"/>
            <a:ext cx="2692800" cy="3576000"/>
          </a:xfrm>
          <a:prstGeom prst="roundRect">
            <a:avLst>
              <a:gd name="adj" fmla="val 7641"/>
            </a:avLst>
          </a:prstGeom>
          <a:noFill/>
          <a:ln w="2857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6" name="Shape 336"/>
          <p:cNvSpPr/>
          <p:nvPr/>
        </p:nvSpPr>
        <p:spPr>
          <a:xfrm>
            <a:off x="415118" y="1060861"/>
            <a:ext cx="2393700" cy="571500"/>
          </a:xfrm>
          <a:prstGeom prst="rect">
            <a:avLst/>
          </a:prstGeom>
          <a:solidFill>
            <a:srgbClr val="002060"/>
          </a:solidFill>
          <a:ln w="285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119"/>
              <a:buFont typeface="Arial"/>
              <a:buNone/>
            </a:pPr>
            <a:endParaRPr sz="2200" b="1" i="0" u="none" strike="noStrike" cap="none">
              <a:solidFill>
                <a:srgbClr val="FFFF00"/>
              </a:solidFill>
              <a:latin typeface="Arial"/>
              <a:ea typeface="Arial"/>
              <a:cs typeface="Arial"/>
              <a:sym typeface="Arial"/>
            </a:endParaRPr>
          </a:p>
        </p:txBody>
      </p:sp>
      <p:grpSp>
        <p:nvGrpSpPr>
          <p:cNvPr id="337" name="Shape 337"/>
          <p:cNvGrpSpPr/>
          <p:nvPr/>
        </p:nvGrpSpPr>
        <p:grpSpPr>
          <a:xfrm>
            <a:off x="516770" y="1769454"/>
            <a:ext cx="2173508" cy="2564970"/>
            <a:chOff x="351539" y="1818066"/>
            <a:chExt cx="1801200" cy="2125607"/>
          </a:xfrm>
        </p:grpSpPr>
        <p:pic>
          <p:nvPicPr>
            <p:cNvPr id="338" name="Shape 338"/>
            <p:cNvPicPr preferRelativeResize="0"/>
            <p:nvPr/>
          </p:nvPicPr>
          <p:blipFill rotWithShape="1">
            <a:blip r:embed="rId3" cstate="screen">
              <a:alphaModFix/>
            </a:blip>
            <a:srcRect/>
            <a:stretch/>
          </p:blipFill>
          <p:spPr>
            <a:xfrm>
              <a:off x="351539" y="2930498"/>
              <a:ext cx="1801200" cy="1013175"/>
            </a:xfrm>
            <a:prstGeom prst="rect">
              <a:avLst/>
            </a:prstGeom>
            <a:noFill/>
            <a:ln>
              <a:noFill/>
            </a:ln>
          </p:spPr>
        </p:pic>
        <p:pic>
          <p:nvPicPr>
            <p:cNvPr id="339" name="Shape 339"/>
            <p:cNvPicPr preferRelativeResize="0"/>
            <p:nvPr/>
          </p:nvPicPr>
          <p:blipFill rotWithShape="1">
            <a:blip r:embed="rId4" cstate="screen">
              <a:alphaModFix/>
            </a:blip>
            <a:srcRect/>
            <a:stretch/>
          </p:blipFill>
          <p:spPr>
            <a:xfrm>
              <a:off x="351539" y="1818066"/>
              <a:ext cx="1801200" cy="1008657"/>
            </a:xfrm>
            <a:prstGeom prst="rect">
              <a:avLst/>
            </a:prstGeom>
            <a:noFill/>
            <a:ln>
              <a:noFill/>
            </a:ln>
          </p:spPr>
        </p:pic>
      </p:grpSp>
      <p:sp>
        <p:nvSpPr>
          <p:cNvPr id="340" name="Shape 340"/>
          <p:cNvSpPr/>
          <p:nvPr/>
        </p:nvSpPr>
        <p:spPr>
          <a:xfrm>
            <a:off x="259999" y="898424"/>
            <a:ext cx="2692800" cy="3576000"/>
          </a:xfrm>
          <a:prstGeom prst="roundRect">
            <a:avLst>
              <a:gd name="adj" fmla="val 7641"/>
            </a:avLst>
          </a:prstGeom>
          <a:noFill/>
          <a:ln w="2857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1" name="Shape 34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4000"/>
              <a:buFont typeface="Arial"/>
              <a:buNone/>
            </a:pPr>
            <a:r>
              <a:rPr lang="zh-TW" altLang="en-US" dirty="0" smtClean="0"/>
              <a:t>強而有力的快照後盾</a:t>
            </a:r>
            <a:endParaRPr dirty="0"/>
          </a:p>
        </p:txBody>
      </p:sp>
      <p:sp>
        <p:nvSpPr>
          <p:cNvPr id="342" name="Shape 342"/>
          <p:cNvSpPr txBox="1">
            <a:spLocks noGrp="1"/>
          </p:cNvSpPr>
          <p:nvPr>
            <p:ph type="body" idx="4294967295"/>
          </p:nvPr>
        </p:nvSpPr>
        <p:spPr>
          <a:xfrm>
            <a:off x="347179" y="1106011"/>
            <a:ext cx="2518267" cy="466725"/>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2"/>
              </a:buClr>
              <a:buSzPts val="1800"/>
              <a:buFont typeface="Verdana"/>
              <a:buNone/>
            </a:pPr>
            <a:r>
              <a:rPr lang="en-US" sz="2400" b="1" i="0" u="none" strike="noStrike" cap="none" dirty="0" err="1">
                <a:solidFill>
                  <a:schemeClr val="lt1"/>
                </a:solidFill>
                <a:latin typeface="微軟正黑體" pitchFamily="34" charset="-120"/>
                <a:ea typeface="微軟正黑體" pitchFamily="34" charset="-120"/>
                <a:sym typeface="Arial"/>
              </a:rPr>
              <a:t>勒索軟體的防禦</a:t>
            </a:r>
            <a:endParaRPr sz="2400" b="1" i="0" u="none" strike="noStrike" cap="none" dirty="0">
              <a:solidFill>
                <a:schemeClr val="lt1"/>
              </a:solidFill>
              <a:latin typeface="微軟正黑體" pitchFamily="34" charset="-120"/>
              <a:ea typeface="微軟正黑體" pitchFamily="34" charset="-120"/>
              <a:sym typeface="Arial"/>
            </a:endParaRPr>
          </a:p>
        </p:txBody>
      </p:sp>
      <p:pic>
        <p:nvPicPr>
          <p:cNvPr id="343" name="Shape 343"/>
          <p:cNvPicPr preferRelativeResize="0"/>
          <p:nvPr/>
        </p:nvPicPr>
        <p:blipFill rotWithShape="1">
          <a:blip r:embed="rId5" cstate="screen">
            <a:alphaModFix/>
          </a:blip>
          <a:srcRect/>
          <a:stretch/>
        </p:blipFill>
        <p:spPr>
          <a:xfrm>
            <a:off x="6182065" y="2439511"/>
            <a:ext cx="2385027" cy="1329871"/>
          </a:xfrm>
          <a:prstGeom prst="rect">
            <a:avLst/>
          </a:prstGeom>
          <a:noFill/>
          <a:ln>
            <a:noFill/>
          </a:ln>
        </p:spPr>
      </p:pic>
      <p:sp>
        <p:nvSpPr>
          <p:cNvPr id="344" name="Shape 344"/>
          <p:cNvSpPr txBox="1"/>
          <p:nvPr/>
        </p:nvSpPr>
        <p:spPr>
          <a:xfrm>
            <a:off x="3344650" y="1081561"/>
            <a:ext cx="2365563" cy="546757"/>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2"/>
              </a:buClr>
              <a:buSzPts val="1800"/>
              <a:buFont typeface="Verdana"/>
              <a:buNone/>
            </a:pPr>
            <a:r>
              <a:rPr lang="en-US" sz="2400" b="1" i="0" u="none" strike="noStrike" cap="none" dirty="0" err="1">
                <a:solidFill>
                  <a:schemeClr val="lt1"/>
                </a:solidFill>
                <a:latin typeface="微軟正黑體" pitchFamily="34" charset="-120"/>
                <a:ea typeface="微軟正黑體" pitchFamily="34" charset="-120"/>
                <a:sym typeface="Arial"/>
              </a:rPr>
              <a:t>版本備份</a:t>
            </a:r>
            <a:endParaRPr sz="2400" b="1" i="0" u="none" strike="noStrike" cap="none" dirty="0">
              <a:solidFill>
                <a:schemeClr val="lt1"/>
              </a:solidFill>
              <a:latin typeface="微軟正黑體" pitchFamily="34" charset="-120"/>
              <a:ea typeface="微軟正黑體" pitchFamily="34" charset="-120"/>
              <a:sym typeface="Arial"/>
            </a:endParaRPr>
          </a:p>
        </p:txBody>
      </p:sp>
      <p:sp>
        <p:nvSpPr>
          <p:cNvPr id="345" name="Shape 345"/>
          <p:cNvSpPr/>
          <p:nvPr/>
        </p:nvSpPr>
        <p:spPr>
          <a:xfrm>
            <a:off x="6189540" y="1060861"/>
            <a:ext cx="2393700" cy="947400"/>
          </a:xfrm>
          <a:prstGeom prst="rect">
            <a:avLst/>
          </a:prstGeom>
          <a:solidFill>
            <a:srgbClr val="002060"/>
          </a:solidFill>
          <a:ln w="285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119"/>
              <a:buFont typeface="Arial"/>
              <a:buNone/>
            </a:pPr>
            <a:endParaRPr sz="2200" b="1" i="0" u="none" strike="noStrike" cap="none">
              <a:solidFill>
                <a:srgbClr val="FFFF00"/>
              </a:solidFill>
              <a:latin typeface="Arial"/>
              <a:ea typeface="Arial"/>
              <a:cs typeface="Arial"/>
              <a:sym typeface="Arial"/>
            </a:endParaRPr>
          </a:p>
        </p:txBody>
      </p:sp>
      <p:sp>
        <p:nvSpPr>
          <p:cNvPr id="346" name="Shape 346"/>
          <p:cNvSpPr/>
          <p:nvPr/>
        </p:nvSpPr>
        <p:spPr>
          <a:xfrm>
            <a:off x="6034421" y="898424"/>
            <a:ext cx="2692800" cy="3340341"/>
          </a:xfrm>
          <a:prstGeom prst="roundRect">
            <a:avLst>
              <a:gd name="adj" fmla="val 7641"/>
            </a:avLst>
          </a:prstGeom>
          <a:noFill/>
          <a:ln w="2857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7" name="Shape 347"/>
          <p:cNvSpPr txBox="1"/>
          <p:nvPr/>
        </p:nvSpPr>
        <p:spPr>
          <a:xfrm>
            <a:off x="6175867" y="1091341"/>
            <a:ext cx="2414074" cy="920881"/>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2"/>
              </a:buClr>
              <a:buSzPts val="1800"/>
              <a:buFont typeface="Verdana"/>
              <a:buNone/>
            </a:pPr>
            <a:r>
              <a:rPr lang="en-US" sz="2400" b="1" i="0" u="none" strike="noStrike" cap="none" dirty="0" err="1">
                <a:solidFill>
                  <a:schemeClr val="lt1"/>
                </a:solidFill>
                <a:latin typeface="微軟正黑體" pitchFamily="34" charset="-120"/>
                <a:ea typeface="微軟正黑體" pitchFamily="34" charset="-120"/>
                <a:sym typeface="Arial"/>
              </a:rPr>
              <a:t>人為因素導致</a:t>
            </a:r>
            <a:r>
              <a:rPr lang="en-US" sz="2400" b="1" i="0" u="none" strike="noStrike" cap="none" dirty="0">
                <a:solidFill>
                  <a:schemeClr val="lt1"/>
                </a:solidFill>
                <a:latin typeface="微軟正黑體" pitchFamily="34" charset="-120"/>
                <a:ea typeface="微軟正黑體" pitchFamily="34" charset="-120"/>
                <a:sym typeface="Arial"/>
              </a:rPr>
              <a:t/>
            </a:r>
            <a:br>
              <a:rPr lang="en-US" sz="2400" b="1" i="0" u="none" strike="noStrike" cap="none" dirty="0">
                <a:solidFill>
                  <a:schemeClr val="lt1"/>
                </a:solidFill>
                <a:latin typeface="微軟正黑體" pitchFamily="34" charset="-120"/>
                <a:ea typeface="微軟正黑體" pitchFamily="34" charset="-120"/>
                <a:sym typeface="Arial"/>
              </a:rPr>
            </a:br>
            <a:r>
              <a:rPr lang="en-US" sz="2400" b="1" i="0" u="none" strike="noStrike" cap="none" dirty="0" err="1">
                <a:solidFill>
                  <a:schemeClr val="lt1"/>
                </a:solidFill>
                <a:latin typeface="微軟正黑體" pitchFamily="34" charset="-120"/>
                <a:ea typeface="微軟正黑體" pitchFamily="34" charset="-120"/>
                <a:sym typeface="Arial"/>
              </a:rPr>
              <a:t>檔案毀損的救援</a:t>
            </a:r>
            <a:endParaRPr sz="2400" b="1" i="0" u="none" strike="noStrike" cap="none" dirty="0">
              <a:solidFill>
                <a:schemeClr val="lt1"/>
              </a:solidFill>
              <a:latin typeface="微軟正黑體" pitchFamily="34" charset="-120"/>
              <a:ea typeface="微軟正黑體" pitchFamily="34" charset="-120"/>
              <a:sym typeface="Arial"/>
            </a:endParaRPr>
          </a:p>
        </p:txBody>
      </p:sp>
      <p:pic>
        <p:nvPicPr>
          <p:cNvPr id="348" name="Shape 348"/>
          <p:cNvPicPr preferRelativeResize="0"/>
          <p:nvPr/>
        </p:nvPicPr>
        <p:blipFill rotWithShape="1">
          <a:blip r:embed="rId6" cstate="screen">
            <a:alphaModFix/>
          </a:blip>
          <a:srcRect/>
          <a:stretch/>
        </p:blipFill>
        <p:spPr>
          <a:xfrm>
            <a:off x="3273703" y="3159217"/>
            <a:ext cx="1130516" cy="901509"/>
          </a:xfrm>
          <a:prstGeom prst="rect">
            <a:avLst/>
          </a:prstGeom>
          <a:noFill/>
          <a:ln>
            <a:noFill/>
          </a:ln>
        </p:spPr>
      </p:pic>
      <p:pic>
        <p:nvPicPr>
          <p:cNvPr id="349" name="Shape 349"/>
          <p:cNvPicPr preferRelativeResize="0"/>
          <p:nvPr/>
        </p:nvPicPr>
        <p:blipFill rotWithShape="1">
          <a:blip r:embed="rId7" cstate="screen">
            <a:alphaModFix/>
          </a:blip>
          <a:srcRect/>
          <a:stretch/>
        </p:blipFill>
        <p:spPr>
          <a:xfrm>
            <a:off x="4481822" y="3172046"/>
            <a:ext cx="1289804" cy="881598"/>
          </a:xfrm>
          <a:prstGeom prst="rect">
            <a:avLst/>
          </a:prstGeom>
          <a:noFill/>
          <a:ln>
            <a:noFill/>
          </a:ln>
        </p:spPr>
      </p:pic>
      <p:grpSp>
        <p:nvGrpSpPr>
          <p:cNvPr id="350" name="Shape 350"/>
          <p:cNvGrpSpPr/>
          <p:nvPr/>
        </p:nvGrpSpPr>
        <p:grpSpPr>
          <a:xfrm>
            <a:off x="3758268" y="2300253"/>
            <a:ext cx="1543642" cy="931069"/>
            <a:chOff x="3783435" y="1946245"/>
            <a:chExt cx="1543642" cy="1090500"/>
          </a:xfrm>
        </p:grpSpPr>
        <p:cxnSp>
          <p:nvCxnSpPr>
            <p:cNvPr id="351" name="Shape 351"/>
            <p:cNvCxnSpPr/>
            <p:nvPr/>
          </p:nvCxnSpPr>
          <p:spPr>
            <a:xfrm rot="-5400000">
              <a:off x="3624135" y="2130837"/>
              <a:ext cx="1048500" cy="729900"/>
            </a:xfrm>
            <a:prstGeom prst="bentConnector3">
              <a:avLst>
                <a:gd name="adj1" fmla="val 76756"/>
              </a:avLst>
            </a:prstGeom>
            <a:noFill/>
            <a:ln w="38100" cap="flat" cmpd="sng">
              <a:solidFill>
                <a:srgbClr val="0070C0"/>
              </a:solidFill>
              <a:prstDash val="solid"/>
              <a:round/>
              <a:headEnd type="none" w="sm" len="sm"/>
              <a:tailEnd type="none" w="sm" len="sm"/>
            </a:ln>
          </p:spPr>
        </p:cxnSp>
        <p:cxnSp>
          <p:nvCxnSpPr>
            <p:cNvPr id="352" name="Shape 352"/>
            <p:cNvCxnSpPr/>
            <p:nvPr/>
          </p:nvCxnSpPr>
          <p:spPr>
            <a:xfrm rot="-5400000" flipH="1">
              <a:off x="4412677" y="2122345"/>
              <a:ext cx="1090500" cy="738300"/>
            </a:xfrm>
            <a:prstGeom prst="bentConnector3">
              <a:avLst>
                <a:gd name="adj1" fmla="val 26009"/>
              </a:avLst>
            </a:prstGeom>
            <a:noFill/>
            <a:ln w="38100" cap="flat" cmpd="sng">
              <a:solidFill>
                <a:srgbClr val="0070C0"/>
              </a:solidFill>
              <a:prstDash val="solid"/>
              <a:round/>
              <a:headEnd type="none" w="sm" len="sm"/>
              <a:tailEnd type="none" w="sm" len="sm"/>
            </a:ln>
          </p:spPr>
        </p:cxnSp>
      </p:grpSp>
      <p:pic>
        <p:nvPicPr>
          <p:cNvPr id="353" name="Shape 353" descr="「google doc」的圖片搜尋結果"/>
          <p:cNvPicPr preferRelativeResize="0"/>
          <p:nvPr/>
        </p:nvPicPr>
        <p:blipFill rotWithShape="1">
          <a:blip r:embed="rId8" cstate="screen">
            <a:alphaModFix/>
          </a:blip>
          <a:srcRect/>
          <a:stretch/>
        </p:blipFill>
        <p:spPr>
          <a:xfrm>
            <a:off x="4166454" y="1780223"/>
            <a:ext cx="1015070" cy="101507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66713" y="115747"/>
            <a:ext cx="8410500"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zh-TW" altLang="en-US" dirty="0" smtClean="0"/>
              <a:t>大綱</a:t>
            </a:r>
            <a:endParaRPr dirty="0"/>
          </a:p>
        </p:txBody>
      </p:sp>
      <p:sp>
        <p:nvSpPr>
          <p:cNvPr id="68" name="Shape 68"/>
          <p:cNvSpPr txBox="1"/>
          <p:nvPr/>
        </p:nvSpPr>
        <p:spPr>
          <a:xfrm>
            <a:off x="801934" y="1246752"/>
            <a:ext cx="8205151" cy="2709130"/>
          </a:xfrm>
          <a:prstGeom prst="rect">
            <a:avLst/>
          </a:prstGeom>
          <a:noFill/>
          <a:ln>
            <a:noFill/>
          </a:ln>
        </p:spPr>
        <p:txBody>
          <a:bodyPr spcFirstLastPara="1" wrap="square" lIns="91425" tIns="91425" rIns="91425" bIns="91425" anchor="t" anchorCtr="0">
            <a:noAutofit/>
          </a:bodyPr>
          <a:lstStyle/>
          <a:p>
            <a:pPr marL="0" marR="0" lvl="2" indent="0" algn="l" rtl="0">
              <a:lnSpc>
                <a:spcPct val="100000"/>
              </a:lnSpc>
              <a:spcBef>
                <a:spcPts val="800"/>
              </a:spcBef>
              <a:spcAft>
                <a:spcPts val="0"/>
              </a:spcAft>
              <a:buClr>
                <a:srgbClr val="002060"/>
              </a:buClr>
              <a:buSzPts val="2400"/>
              <a:buFont typeface="Arial"/>
              <a:buChar char="•"/>
            </a:pPr>
            <a:r>
              <a:rPr lang="zh-TW" altLang="en-US" sz="2800" b="1" dirty="0" smtClean="0">
                <a:solidFill>
                  <a:srgbClr val="002060"/>
                </a:solidFill>
                <a:latin typeface="微軟正黑體" pitchFamily="34" charset="-120"/>
                <a:ea typeface="微軟正黑體" pitchFamily="34" charset="-120"/>
              </a:rPr>
              <a:t> </a:t>
            </a:r>
            <a:r>
              <a:rPr lang="en-US" sz="2800" b="1" dirty="0" err="1" smtClean="0">
                <a:solidFill>
                  <a:srgbClr val="002060"/>
                </a:solidFill>
                <a:latin typeface="微軟正黑體" pitchFamily="34" charset="-120"/>
                <a:ea typeface="微軟正黑體" pitchFamily="34" charset="-120"/>
              </a:rPr>
              <a:t>IT</a:t>
            </a:r>
            <a:r>
              <a:rPr lang="en-US" sz="2800" b="1" dirty="0" err="1">
                <a:solidFill>
                  <a:srgbClr val="002060"/>
                </a:solidFill>
                <a:latin typeface="微軟正黑體" pitchFamily="34" charset="-120"/>
                <a:ea typeface="微軟正黑體" pitchFamily="34" charset="-120"/>
              </a:rPr>
              <a:t>的變革與挑戰</a:t>
            </a:r>
            <a:endParaRPr sz="2800" b="1" dirty="0">
              <a:solidFill>
                <a:srgbClr val="002060"/>
              </a:solidFill>
              <a:latin typeface="微軟正黑體" pitchFamily="34" charset="-120"/>
              <a:ea typeface="微軟正黑體" pitchFamily="34" charset="-120"/>
            </a:endParaRPr>
          </a:p>
          <a:p>
            <a:pPr marL="0" marR="0" lvl="2" indent="0" algn="l" rtl="0">
              <a:lnSpc>
                <a:spcPct val="100000"/>
              </a:lnSpc>
              <a:spcBef>
                <a:spcPts val="800"/>
              </a:spcBef>
              <a:spcAft>
                <a:spcPts val="0"/>
              </a:spcAft>
              <a:buClr>
                <a:srgbClr val="002060"/>
              </a:buClr>
              <a:buSzPts val="2400"/>
              <a:buFont typeface="Arial"/>
              <a:buChar char="•"/>
            </a:pPr>
            <a:r>
              <a:rPr lang="en-US" sz="2800" b="1" dirty="0" smtClean="0">
                <a:solidFill>
                  <a:srgbClr val="002060"/>
                </a:solidFill>
                <a:latin typeface="微軟正黑體" pitchFamily="34" charset="-120"/>
                <a:ea typeface="微軟正黑體" pitchFamily="34" charset="-120"/>
              </a:rPr>
              <a:t> </a:t>
            </a:r>
            <a:r>
              <a:rPr lang="en-US" sz="2800" b="1" dirty="0" err="1" smtClean="0">
                <a:solidFill>
                  <a:srgbClr val="002060"/>
                </a:solidFill>
                <a:latin typeface="微軟正黑體" pitchFamily="34" charset="-120"/>
                <a:ea typeface="微軟正黑體" pitchFamily="34" charset="-120"/>
              </a:rPr>
              <a:t>OpenStack</a:t>
            </a:r>
            <a:r>
              <a:rPr lang="en-US" sz="2800" b="1" dirty="0" smtClean="0">
                <a:solidFill>
                  <a:srgbClr val="002060"/>
                </a:solidFill>
                <a:latin typeface="微軟正黑體" pitchFamily="34" charset="-120"/>
                <a:ea typeface="微軟正黑體" pitchFamily="34" charset="-120"/>
              </a:rPr>
              <a:t> </a:t>
            </a:r>
            <a:r>
              <a:rPr lang="zh-TW" altLang="en-US" sz="2800" b="1" dirty="0" smtClean="0">
                <a:solidFill>
                  <a:srgbClr val="002060"/>
                </a:solidFill>
                <a:latin typeface="微軟正黑體" pitchFamily="34" charset="-120"/>
                <a:ea typeface="微軟正黑體" pitchFamily="34" charset="-120"/>
              </a:rPr>
              <a:t>雲端世界的新星</a:t>
            </a:r>
            <a:endParaRPr sz="2800" b="1" dirty="0">
              <a:solidFill>
                <a:srgbClr val="002060"/>
              </a:solidFill>
              <a:latin typeface="微軟正黑體" pitchFamily="34" charset="-120"/>
              <a:ea typeface="微軟正黑體" pitchFamily="34" charset="-120"/>
            </a:endParaRPr>
          </a:p>
          <a:p>
            <a:pPr marL="0" marR="0" lvl="2" indent="0" algn="l" rtl="0">
              <a:lnSpc>
                <a:spcPct val="100000"/>
              </a:lnSpc>
              <a:spcBef>
                <a:spcPts val="800"/>
              </a:spcBef>
              <a:spcAft>
                <a:spcPts val="0"/>
              </a:spcAft>
              <a:buClr>
                <a:srgbClr val="002060"/>
              </a:buClr>
              <a:buSzPts val="2400"/>
              <a:buFont typeface="Arial"/>
              <a:buChar char="•"/>
            </a:pPr>
            <a:r>
              <a:rPr lang="zh-TW" altLang="en-US" sz="2800" b="1" dirty="0" smtClean="0">
                <a:solidFill>
                  <a:srgbClr val="002060"/>
                </a:solidFill>
                <a:latin typeface="微軟正黑體" pitchFamily="34" charset="-120"/>
                <a:ea typeface="微軟正黑體" pitchFamily="34" charset="-120"/>
              </a:rPr>
              <a:t> </a:t>
            </a:r>
            <a:r>
              <a:rPr lang="en-US" sz="2800" b="1" dirty="0" err="1" smtClean="0">
                <a:solidFill>
                  <a:srgbClr val="002060"/>
                </a:solidFill>
                <a:latin typeface="微軟正黑體" pitchFamily="34" charset="-120"/>
                <a:ea typeface="微軟正黑體" pitchFamily="34" charset="-120"/>
              </a:rPr>
              <a:t>OpenStack如何滿足</a:t>
            </a:r>
            <a:r>
              <a:rPr lang="en-US" sz="2800" b="1" dirty="0" err="1">
                <a:solidFill>
                  <a:srgbClr val="002060"/>
                </a:solidFill>
                <a:latin typeface="微軟正黑體" pitchFamily="34" charset="-120"/>
                <a:ea typeface="微軟正黑體" pitchFamily="34" charset="-120"/>
              </a:rPr>
              <a:t>IT需求</a:t>
            </a:r>
            <a:r>
              <a:rPr lang="en-US" sz="2800" b="1" dirty="0">
                <a:solidFill>
                  <a:srgbClr val="002060"/>
                </a:solidFill>
                <a:latin typeface="微軟正黑體" pitchFamily="34" charset="-120"/>
                <a:ea typeface="微軟正黑體" pitchFamily="34" charset="-120"/>
              </a:rPr>
              <a:t>?</a:t>
            </a:r>
            <a:endParaRPr sz="2800" b="1" dirty="0">
              <a:solidFill>
                <a:srgbClr val="002060"/>
              </a:solidFill>
              <a:latin typeface="微軟正黑體" pitchFamily="34" charset="-120"/>
              <a:ea typeface="微軟正黑體" pitchFamily="34" charset="-120"/>
            </a:endParaRPr>
          </a:p>
          <a:p>
            <a:pPr marL="0" marR="0" lvl="2" indent="0" algn="l" rtl="0">
              <a:lnSpc>
                <a:spcPct val="100000"/>
              </a:lnSpc>
              <a:spcBef>
                <a:spcPts val="800"/>
              </a:spcBef>
              <a:spcAft>
                <a:spcPts val="0"/>
              </a:spcAft>
              <a:buClr>
                <a:srgbClr val="002060"/>
              </a:buClr>
              <a:buSzPts val="2400"/>
              <a:buFont typeface="Arial"/>
              <a:buChar char="•"/>
            </a:pPr>
            <a:r>
              <a:rPr lang="zh-TW" altLang="en-US" sz="2800" b="1" i="0" u="none" strike="noStrike" cap="none" dirty="0" smtClean="0">
                <a:solidFill>
                  <a:srgbClr val="002060"/>
                </a:solidFill>
                <a:latin typeface="微軟正黑體" pitchFamily="34" charset="-120"/>
                <a:ea typeface="微軟正黑體" pitchFamily="34" charset="-120"/>
                <a:sym typeface="Arial"/>
              </a:rPr>
              <a:t> </a:t>
            </a:r>
            <a:r>
              <a:rPr lang="en-US" sz="2800" b="1" i="0" u="none" strike="noStrike" cap="none" dirty="0" smtClean="0">
                <a:solidFill>
                  <a:srgbClr val="002060"/>
                </a:solidFill>
                <a:latin typeface="微軟正黑體" pitchFamily="34" charset="-120"/>
                <a:ea typeface="微軟正黑體" pitchFamily="34" charset="-120"/>
                <a:sym typeface="Arial"/>
              </a:rPr>
              <a:t>QNAP </a:t>
            </a:r>
            <a:r>
              <a:rPr lang="en-US" sz="2800" b="1" dirty="0" err="1">
                <a:solidFill>
                  <a:srgbClr val="002060"/>
                </a:solidFill>
                <a:latin typeface="微軟正黑體" pitchFamily="34" charset="-120"/>
                <a:ea typeface="微軟正黑體" pitchFamily="34" charset="-120"/>
              </a:rPr>
              <a:t>整合</a:t>
            </a:r>
            <a:r>
              <a:rPr lang="en-US" sz="2800" b="1" i="0" u="none" strike="noStrike" cap="none" dirty="0">
                <a:solidFill>
                  <a:srgbClr val="002060"/>
                </a:solidFill>
                <a:latin typeface="微軟正黑體" pitchFamily="34" charset="-120"/>
                <a:ea typeface="微軟正黑體" pitchFamily="34" charset="-120"/>
                <a:sym typeface="Arial"/>
              </a:rPr>
              <a:t> </a:t>
            </a:r>
            <a:r>
              <a:rPr lang="en-US" sz="2800" b="1" dirty="0" err="1" smtClean="0">
                <a:solidFill>
                  <a:srgbClr val="002060"/>
                </a:solidFill>
                <a:latin typeface="微軟正黑體" pitchFamily="34" charset="-120"/>
                <a:ea typeface="微軟正黑體" pitchFamily="34" charset="-120"/>
              </a:rPr>
              <a:t>OpenStack</a:t>
            </a:r>
            <a:r>
              <a:rPr lang="en-US" sz="2800" b="1" i="0" u="none" strike="noStrike" cap="none" dirty="0" smtClean="0">
                <a:solidFill>
                  <a:srgbClr val="002060"/>
                </a:solidFill>
                <a:latin typeface="微軟正黑體" pitchFamily="34" charset="-120"/>
                <a:ea typeface="微軟正黑體" pitchFamily="34" charset="-120"/>
                <a:sym typeface="Arial"/>
              </a:rPr>
              <a:t> </a:t>
            </a:r>
            <a:r>
              <a:rPr lang="en-US" sz="2800" b="1" dirty="0">
                <a:solidFill>
                  <a:srgbClr val="002060"/>
                </a:solidFill>
                <a:latin typeface="微軟正黑體" pitchFamily="34" charset="-120"/>
                <a:ea typeface="微軟正黑體" pitchFamily="34" charset="-120"/>
              </a:rPr>
              <a:t>(</a:t>
            </a:r>
            <a:r>
              <a:rPr lang="en-US" sz="2800" b="1" dirty="0" err="1">
                <a:solidFill>
                  <a:srgbClr val="002060"/>
                </a:solidFill>
                <a:latin typeface="微軟正黑體" pitchFamily="34" charset="-120"/>
                <a:ea typeface="微軟正黑體" pitchFamily="34" charset="-120"/>
              </a:rPr>
              <a:t>Qcinder</a:t>
            </a:r>
            <a:r>
              <a:rPr lang="en-US" sz="2800" b="1" dirty="0">
                <a:solidFill>
                  <a:srgbClr val="002060"/>
                </a:solidFill>
                <a:latin typeface="微軟正黑體" pitchFamily="34" charset="-120"/>
                <a:ea typeface="微軟正黑體" pitchFamily="34" charset="-120"/>
              </a:rPr>
              <a:t> &amp; </a:t>
            </a:r>
            <a:r>
              <a:rPr lang="en-US" sz="2800" b="1" dirty="0" err="1">
                <a:solidFill>
                  <a:srgbClr val="002060"/>
                </a:solidFill>
                <a:latin typeface="微軟正黑體" pitchFamily="34" charset="-120"/>
                <a:ea typeface="微軟正黑體" pitchFamily="34" charset="-120"/>
              </a:rPr>
              <a:t>Qmanila</a:t>
            </a:r>
            <a:r>
              <a:rPr lang="en-US" sz="2800" b="1" dirty="0">
                <a:solidFill>
                  <a:srgbClr val="002060"/>
                </a:solidFill>
                <a:latin typeface="微軟正黑體" pitchFamily="34" charset="-120"/>
                <a:ea typeface="微軟正黑體" pitchFamily="34" charset="-120"/>
              </a:rPr>
              <a:t>) </a:t>
            </a:r>
            <a:endParaRPr sz="2800" b="1" dirty="0">
              <a:solidFill>
                <a:srgbClr val="002060"/>
              </a:solidFill>
              <a:latin typeface="微軟正黑體" pitchFamily="34" charset="-120"/>
              <a:ea typeface="微軟正黑體" pitchFamily="34" charset="-120"/>
            </a:endParaRPr>
          </a:p>
          <a:p>
            <a:pPr marL="0" marR="0" lvl="2" indent="0" algn="l" rtl="0">
              <a:lnSpc>
                <a:spcPct val="100000"/>
              </a:lnSpc>
              <a:spcBef>
                <a:spcPts val="800"/>
              </a:spcBef>
              <a:spcAft>
                <a:spcPts val="0"/>
              </a:spcAft>
              <a:buClr>
                <a:srgbClr val="002060"/>
              </a:buClr>
              <a:buSzPts val="2400"/>
              <a:buFont typeface="Arial"/>
              <a:buChar char="•"/>
            </a:pPr>
            <a:r>
              <a:rPr lang="zh-TW" altLang="en-US" sz="2800" b="1" dirty="0" smtClean="0">
                <a:solidFill>
                  <a:srgbClr val="002060"/>
                </a:solidFill>
                <a:latin typeface="微軟正黑體" pitchFamily="34" charset="-120"/>
                <a:ea typeface="微軟正黑體" pitchFamily="34" charset="-120"/>
              </a:rPr>
              <a:t> </a:t>
            </a:r>
            <a:r>
              <a:rPr lang="en-US" sz="2800" b="1" dirty="0" smtClean="0">
                <a:solidFill>
                  <a:srgbClr val="002060"/>
                </a:solidFill>
                <a:latin typeface="微軟正黑體" pitchFamily="34" charset="-120"/>
                <a:ea typeface="微軟正黑體" pitchFamily="34" charset="-120"/>
              </a:rPr>
              <a:t>QNAP </a:t>
            </a:r>
            <a:r>
              <a:rPr lang="en-US" sz="2800" b="1" dirty="0" err="1" smtClean="0">
                <a:solidFill>
                  <a:srgbClr val="002060"/>
                </a:solidFill>
                <a:latin typeface="微軟正黑體" pitchFamily="34" charset="-120"/>
                <a:ea typeface="微軟正黑體" pitchFamily="34" charset="-120"/>
              </a:rPr>
              <a:t>OpenStack</a:t>
            </a:r>
            <a:r>
              <a:rPr lang="en-US" sz="2800" b="1" dirty="0" smtClean="0">
                <a:solidFill>
                  <a:srgbClr val="002060"/>
                </a:solidFill>
                <a:latin typeface="微軟正黑體" pitchFamily="34" charset="-120"/>
                <a:ea typeface="微軟正黑體" pitchFamily="34" charset="-120"/>
              </a:rPr>
              <a:t> </a:t>
            </a:r>
            <a:r>
              <a:rPr lang="en-US" sz="2800" b="1" dirty="0" err="1">
                <a:solidFill>
                  <a:srgbClr val="002060"/>
                </a:solidFill>
                <a:latin typeface="微軟正黑體" pitchFamily="34" charset="-120"/>
                <a:ea typeface="微軟正黑體" pitchFamily="34" charset="-120"/>
              </a:rPr>
              <a:t>Ready產品</a:t>
            </a:r>
            <a:endParaRPr sz="2800" b="0" i="0" u="none" strike="noStrike" cap="none" dirty="0">
              <a:solidFill>
                <a:schemeClr val="dk1"/>
              </a:solidFill>
              <a:latin typeface="微軟正黑體" pitchFamily="34" charset="-120"/>
              <a:ea typeface="微軟正黑體" pitchFamily="34" charset="-120"/>
              <a:sym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Shape 359"/>
          <p:cNvSpPr/>
          <p:nvPr/>
        </p:nvSpPr>
        <p:spPr>
          <a:xfrm>
            <a:off x="351427" y="2307949"/>
            <a:ext cx="2554250" cy="846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
        <p:nvSpPr>
          <p:cNvPr id="360" name="Shape 360"/>
          <p:cNvSpPr/>
          <p:nvPr/>
        </p:nvSpPr>
        <p:spPr>
          <a:xfrm>
            <a:off x="351427" y="3316755"/>
            <a:ext cx="2554250" cy="846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
        <p:nvSpPr>
          <p:cNvPr id="361" name="Shape 361"/>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dirty="0" err="1"/>
              <a:t>撐開QES快照的保護傘</a:t>
            </a:r>
            <a:endParaRPr dirty="0"/>
          </a:p>
        </p:txBody>
      </p:sp>
      <p:pic>
        <p:nvPicPr>
          <p:cNvPr id="362" name="Shape 362"/>
          <p:cNvPicPr preferRelativeResize="0"/>
          <p:nvPr/>
        </p:nvPicPr>
        <p:blipFill>
          <a:blip r:embed="rId3" cstate="screen"/>
          <a:stretch>
            <a:fillRect/>
          </a:stretch>
        </p:blipFill>
        <p:spPr>
          <a:xfrm>
            <a:off x="3203369" y="2015181"/>
            <a:ext cx="5194513" cy="2103104"/>
          </a:xfrm>
          <a:prstGeom prst="rect">
            <a:avLst/>
          </a:prstGeom>
          <a:noFill/>
          <a:ln>
            <a:noFill/>
          </a:ln>
        </p:spPr>
      </p:pic>
      <p:sp>
        <p:nvSpPr>
          <p:cNvPr id="363" name="Shape 363"/>
          <p:cNvSpPr/>
          <p:nvPr/>
        </p:nvSpPr>
        <p:spPr>
          <a:xfrm>
            <a:off x="404120" y="2512910"/>
            <a:ext cx="357300" cy="357300"/>
          </a:xfrm>
          <a:prstGeom prst="chevron">
            <a:avLst>
              <a:gd name="adj" fmla="val 50000"/>
            </a:avLst>
          </a:prstGeom>
          <a:solidFill>
            <a:schemeClr val="lt1">
              <a:alpha val="403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364" name="Shape 364"/>
          <p:cNvSpPr txBox="1"/>
          <p:nvPr/>
        </p:nvSpPr>
        <p:spPr>
          <a:xfrm>
            <a:off x="599399" y="2339493"/>
            <a:ext cx="2304000" cy="89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2060"/>
              </a:buClr>
              <a:buSzPts val="2400"/>
              <a:buFont typeface="Arial"/>
              <a:buChar char="•"/>
            </a:pPr>
            <a:r>
              <a:rPr lang="en-US" sz="2400" b="1" i="0" u="none" strike="noStrike" cap="none" dirty="0">
                <a:solidFill>
                  <a:schemeClr val="lt1"/>
                </a:solidFill>
                <a:latin typeface="微軟正黑體" pitchFamily="34" charset="-120"/>
                <a:ea typeface="微軟正黑體" pitchFamily="34" charset="-120"/>
                <a:sym typeface="Arial"/>
              </a:rPr>
              <a:t>  </a:t>
            </a:r>
            <a:r>
              <a:rPr lang="en-US" sz="2400" b="1" i="0" u="none" strike="noStrike" cap="none" dirty="0" err="1">
                <a:solidFill>
                  <a:schemeClr val="lt1"/>
                </a:solidFill>
                <a:latin typeface="微軟正黑體" pitchFamily="34" charset="-120"/>
                <a:ea typeface="微軟正黑體" pitchFamily="34" charset="-120"/>
                <a:sym typeface="Arial"/>
              </a:rPr>
              <a:t>近乎即時</a:t>
            </a:r>
            <a:endParaRPr dirty="0">
              <a:latin typeface="微軟正黑體" pitchFamily="34" charset="-120"/>
              <a:ea typeface="微軟正黑體" pitchFamily="34" charset="-120"/>
            </a:endParaRPr>
          </a:p>
          <a:p>
            <a:pPr marL="0" marR="0" lvl="0" indent="0" algn="l" rtl="0">
              <a:lnSpc>
                <a:spcPct val="100000"/>
              </a:lnSpc>
              <a:spcBef>
                <a:spcPts val="0"/>
              </a:spcBef>
              <a:spcAft>
                <a:spcPts val="0"/>
              </a:spcAft>
              <a:buClr>
                <a:srgbClr val="002060"/>
              </a:buClr>
              <a:buSzPts val="1800"/>
              <a:buFont typeface="Arial"/>
              <a:buNone/>
            </a:pPr>
            <a:r>
              <a:rPr lang="en-US" sz="1800" b="1" i="0" u="none" strike="noStrike" cap="none" dirty="0">
                <a:solidFill>
                  <a:schemeClr val="lt1"/>
                </a:solidFill>
                <a:latin typeface="微軟正黑體" pitchFamily="34" charset="-120"/>
                <a:ea typeface="微軟正黑體" pitchFamily="34" charset="-120"/>
                <a:sym typeface="Arial"/>
              </a:rPr>
              <a:t>     - </a:t>
            </a:r>
            <a:r>
              <a:rPr lang="en-US" sz="1800" b="1" i="0" u="none" strike="noStrike" cap="none" dirty="0" err="1">
                <a:solidFill>
                  <a:schemeClr val="lt1"/>
                </a:solidFill>
                <a:latin typeface="微軟正黑體" pitchFamily="34" charset="-120"/>
                <a:ea typeface="微軟正黑體" pitchFamily="34" charset="-120"/>
                <a:sym typeface="Arial"/>
              </a:rPr>
              <a:t>資料保護</a:t>
            </a:r>
            <a:endParaRPr sz="1800" b="1" i="0" u="none" strike="noStrike" cap="none" dirty="0">
              <a:solidFill>
                <a:schemeClr val="lt1"/>
              </a:solidFill>
              <a:latin typeface="微軟正黑體" pitchFamily="34" charset="-120"/>
              <a:ea typeface="微軟正黑體" pitchFamily="34" charset="-120"/>
              <a:sym typeface="Arial"/>
            </a:endParaRPr>
          </a:p>
        </p:txBody>
      </p:sp>
      <p:sp>
        <p:nvSpPr>
          <p:cNvPr id="365" name="Shape 365"/>
          <p:cNvSpPr/>
          <p:nvPr/>
        </p:nvSpPr>
        <p:spPr>
          <a:xfrm>
            <a:off x="342875" y="3521716"/>
            <a:ext cx="357300" cy="357300"/>
          </a:xfrm>
          <a:prstGeom prst="chevron">
            <a:avLst>
              <a:gd name="adj" fmla="val 50000"/>
            </a:avLst>
          </a:prstGeom>
          <a:solidFill>
            <a:schemeClr val="lt1">
              <a:alpha val="403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366" name="Shape 366"/>
          <p:cNvSpPr txBox="1"/>
          <p:nvPr/>
        </p:nvSpPr>
        <p:spPr>
          <a:xfrm>
            <a:off x="708265" y="3348306"/>
            <a:ext cx="2195100" cy="89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2060"/>
              </a:buClr>
              <a:buSzPts val="2400"/>
              <a:buFont typeface="Arial"/>
              <a:buChar char="•"/>
            </a:pPr>
            <a:r>
              <a:rPr lang="en-US" sz="2400" b="1" i="0" u="none" strike="noStrike" cap="none">
                <a:solidFill>
                  <a:schemeClr val="lt1"/>
                </a:solidFill>
                <a:latin typeface="微軟正黑體" pitchFamily="34" charset="-120"/>
                <a:ea typeface="微軟正黑體" pitchFamily="34" charset="-120"/>
                <a:sym typeface="Arial"/>
              </a:rPr>
              <a:t>快速救援</a:t>
            </a:r>
            <a:endParaRPr sz="2400" b="1" i="0" u="none" strike="noStrike" cap="none">
              <a:solidFill>
                <a:schemeClr val="lt1"/>
              </a:solidFill>
              <a:latin typeface="微軟正黑體" pitchFamily="34" charset="-120"/>
              <a:ea typeface="微軟正黑體" pitchFamily="34" charset="-120"/>
              <a:sym typeface="Arial"/>
            </a:endParaRPr>
          </a:p>
          <a:p>
            <a:pPr marL="0" marR="0" lvl="0" indent="0" algn="l" rtl="0">
              <a:lnSpc>
                <a:spcPct val="100000"/>
              </a:lnSpc>
              <a:spcBef>
                <a:spcPts val="0"/>
              </a:spcBef>
              <a:spcAft>
                <a:spcPts val="0"/>
              </a:spcAft>
              <a:buClr>
                <a:srgbClr val="002060"/>
              </a:buClr>
              <a:buSzPts val="1800"/>
              <a:buFont typeface="Arial"/>
              <a:buNone/>
            </a:pPr>
            <a:r>
              <a:rPr lang="en-US" sz="1800" b="1" i="0" u="none" strike="noStrike" cap="none">
                <a:solidFill>
                  <a:schemeClr val="lt1"/>
                </a:solidFill>
                <a:latin typeface="微軟正黑體" pitchFamily="34" charset="-120"/>
                <a:ea typeface="微軟正黑體" pitchFamily="34" charset="-120"/>
                <a:sym typeface="Arial"/>
              </a:rPr>
              <a:t>   - 資料預覽及調用</a:t>
            </a:r>
            <a:endParaRPr>
              <a:latin typeface="微軟正黑體" pitchFamily="34" charset="-120"/>
              <a:ea typeface="微軟正黑體" pitchFamily="34" charset="-120"/>
            </a:endParaRPr>
          </a:p>
          <a:p>
            <a:pPr marL="0" marR="0" lvl="0" indent="0" algn="l" rtl="0">
              <a:lnSpc>
                <a:spcPct val="100000"/>
              </a:lnSpc>
              <a:spcBef>
                <a:spcPts val="0"/>
              </a:spcBef>
              <a:spcAft>
                <a:spcPts val="0"/>
              </a:spcAft>
              <a:buClr>
                <a:srgbClr val="002060"/>
              </a:buClr>
              <a:buSzPts val="1800"/>
              <a:buFont typeface="Arial"/>
              <a:buNone/>
            </a:pPr>
            <a:endParaRPr sz="1800" b="1" i="0" u="none" strike="noStrike" cap="none">
              <a:solidFill>
                <a:schemeClr val="lt1"/>
              </a:solidFill>
              <a:latin typeface="微軟正黑體" pitchFamily="34" charset="-120"/>
              <a:ea typeface="微軟正黑體" pitchFamily="34" charset="-120"/>
              <a:sym typeface="Arial"/>
            </a:endParaRPr>
          </a:p>
        </p:txBody>
      </p:sp>
      <p:sp>
        <p:nvSpPr>
          <p:cNvPr id="367" name="Shape 367"/>
          <p:cNvSpPr txBox="1"/>
          <p:nvPr/>
        </p:nvSpPr>
        <p:spPr>
          <a:xfrm>
            <a:off x="3921654" y="4086722"/>
            <a:ext cx="4205262" cy="369300"/>
          </a:xfrm>
          <a:prstGeom prst="rect">
            <a:avLst/>
          </a:prstGeom>
          <a:noFill/>
          <a:ln>
            <a:noFill/>
          </a:ln>
        </p:spPr>
        <p:txBody>
          <a:bodyPr spcFirstLastPara="1" wrap="square" lIns="91425" tIns="45700" rIns="91425" bIns="45700" anchor="t" anchorCtr="0">
            <a:noAutofit/>
          </a:bodyPr>
          <a:lstStyle/>
          <a:p>
            <a:pPr algn="ctr">
              <a:buClr>
                <a:schemeClr val="dk1"/>
              </a:buClr>
              <a:buSzPts val="1800"/>
            </a:pPr>
            <a:r>
              <a:rPr lang="zh-TW" altLang="en-US" sz="1800" b="1" dirty="0" smtClean="0">
                <a:solidFill>
                  <a:schemeClr val="dk1"/>
                </a:solidFill>
                <a:latin typeface="微軟正黑體" pitchFamily="34" charset="-120"/>
                <a:ea typeface="微軟正黑體" pitchFamily="34" charset="-120"/>
              </a:rPr>
              <a:t>標示</a:t>
            </a:r>
            <a:r>
              <a:rPr lang="en-US" sz="1800" b="1" i="0" u="none" strike="noStrike" cap="none" dirty="0" err="1" smtClean="0">
                <a:solidFill>
                  <a:schemeClr val="dk1"/>
                </a:solidFill>
                <a:latin typeface="微軟正黑體" pitchFamily="34" charset="-120"/>
                <a:ea typeface="微軟正黑體" pitchFamily="34" charset="-120"/>
                <a:sym typeface="Arial"/>
              </a:rPr>
              <a:t>時間戳記</a:t>
            </a:r>
            <a:r>
              <a:rPr lang="en-US" sz="1800" b="1" i="0" u="none" strike="noStrike" cap="none" dirty="0">
                <a:solidFill>
                  <a:schemeClr val="dk1"/>
                </a:solidFill>
                <a:latin typeface="微軟正黑體" pitchFamily="34" charset="-120"/>
                <a:ea typeface="微軟正黑體" pitchFamily="34" charset="-120"/>
                <a:sym typeface="Arial"/>
              </a:rPr>
              <a:t>, </a:t>
            </a:r>
            <a:r>
              <a:rPr lang="en-US" sz="1800" b="1" i="0" u="none" strike="noStrike" cap="none" dirty="0" err="1">
                <a:solidFill>
                  <a:schemeClr val="dk1"/>
                </a:solidFill>
                <a:latin typeface="微軟正黑體" pitchFamily="34" charset="-120"/>
                <a:ea typeface="微軟正黑體" pitchFamily="34" charset="-120"/>
                <a:sym typeface="Arial"/>
              </a:rPr>
              <a:t>繼續寫資料</a:t>
            </a:r>
            <a:endParaRPr sz="1800" b="1" i="0" u="none" strike="noStrike" cap="none" dirty="0">
              <a:solidFill>
                <a:schemeClr val="dk1"/>
              </a:solidFill>
              <a:latin typeface="微軟正黑體" pitchFamily="34" charset="-120"/>
              <a:ea typeface="微軟正黑體" pitchFamily="34" charset="-120"/>
              <a:sym typeface="Arial"/>
            </a:endParaRPr>
          </a:p>
        </p:txBody>
      </p:sp>
      <p:sp>
        <p:nvSpPr>
          <p:cNvPr id="368" name="Shape 368"/>
          <p:cNvSpPr/>
          <p:nvPr/>
        </p:nvSpPr>
        <p:spPr>
          <a:xfrm>
            <a:off x="3204774" y="1069196"/>
            <a:ext cx="5500687" cy="731700"/>
          </a:xfrm>
          <a:prstGeom prst="rect">
            <a:avLst/>
          </a:prstGeom>
          <a:noFill/>
          <a:ln>
            <a:noFill/>
          </a:ln>
        </p:spPr>
        <p:txBody>
          <a:bodyPr spcFirstLastPara="1" wrap="square" lIns="14275" tIns="14275" rIns="14275" bIns="14275" anchor="ctr" anchorCtr="0">
            <a:noAutofit/>
          </a:bodyPr>
          <a:lstStyle/>
          <a:p>
            <a:pPr algn="ctr">
              <a:buSzPts val="700"/>
            </a:pPr>
            <a:r>
              <a:rPr lang="en-US" sz="4000" b="1" i="0" u="none" strike="noStrike" cap="none" dirty="0" smtClean="0">
                <a:solidFill>
                  <a:srgbClr val="C00000"/>
                </a:solidFill>
                <a:latin typeface="微軟正黑體" pitchFamily="34" charset="-120"/>
                <a:ea typeface="微軟正黑體" pitchFamily="34" charset="-120"/>
                <a:sym typeface="Arial"/>
              </a:rPr>
              <a:t>QES</a:t>
            </a:r>
            <a:r>
              <a:rPr lang="zh-TW" altLang="en-US" sz="4000" b="1" i="0" u="none" strike="noStrike" cap="none" dirty="0" smtClean="0">
                <a:solidFill>
                  <a:srgbClr val="C00000"/>
                </a:solidFill>
                <a:latin typeface="微軟正黑體" pitchFamily="34" charset="-120"/>
                <a:ea typeface="微軟正黑體" pitchFamily="34" charset="-120"/>
                <a:sym typeface="Arial"/>
              </a:rPr>
              <a:t> </a:t>
            </a:r>
            <a:r>
              <a:rPr lang="zh-TW" altLang="en-US" sz="2800" b="1" dirty="0" smtClean="0">
                <a:solidFill>
                  <a:srgbClr val="002060"/>
                </a:solidFill>
                <a:latin typeface="微軟正黑體" pitchFamily="34" charset="-120"/>
                <a:ea typeface="微軟正黑體" pitchFamily="34" charset="-120"/>
              </a:rPr>
              <a:t>近乎無上限的快照版本數量</a:t>
            </a:r>
            <a:endParaRPr sz="3200" b="1" i="0" u="none" strike="noStrike" cap="none" dirty="0">
              <a:solidFill>
                <a:schemeClr val="dk1"/>
              </a:solidFill>
              <a:latin typeface="微軟正黑體" pitchFamily="34" charset="-120"/>
              <a:ea typeface="微軟正黑體" pitchFamily="34" charset="-120"/>
              <a:sym typeface="Arial"/>
            </a:endParaRPr>
          </a:p>
        </p:txBody>
      </p:sp>
      <p:sp>
        <p:nvSpPr>
          <p:cNvPr id="369" name="Shape 369"/>
          <p:cNvSpPr/>
          <p:nvPr/>
        </p:nvSpPr>
        <p:spPr>
          <a:xfrm>
            <a:off x="1747457" y="939772"/>
            <a:ext cx="1141200" cy="1141200"/>
          </a:xfrm>
          <a:prstGeom prst="ellipse">
            <a:avLst/>
          </a:prstGeom>
          <a:solidFill>
            <a:srgbClr val="EF8600"/>
          </a:solidFill>
          <a:ln w="285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Helvetica Neue Light"/>
              <a:ea typeface="Helvetica Neue Light"/>
              <a:cs typeface="Helvetica Neue Light"/>
              <a:sym typeface="Helvetica Neue Light"/>
            </a:endParaRPr>
          </a:p>
        </p:txBody>
      </p:sp>
      <p:sp>
        <p:nvSpPr>
          <p:cNvPr id="370" name="Shape 370"/>
          <p:cNvSpPr/>
          <p:nvPr/>
        </p:nvSpPr>
        <p:spPr>
          <a:xfrm>
            <a:off x="2248635" y="1150232"/>
            <a:ext cx="376500" cy="533100"/>
          </a:xfrm>
          <a:custGeom>
            <a:avLst/>
            <a:gdLst/>
            <a:ahLst/>
            <a:cxnLst/>
            <a:rect l="0" t="0" r="0" b="0"/>
            <a:pathLst>
              <a:path w="120000" h="120000" extrusionOk="0">
                <a:moveTo>
                  <a:pt x="82676" y="630"/>
                </a:moveTo>
                <a:lnTo>
                  <a:pt x="119426" y="630"/>
                </a:lnTo>
                <a:lnTo>
                  <a:pt x="119426" y="630"/>
                </a:lnTo>
                <a:lnTo>
                  <a:pt x="82676" y="630"/>
                </a:lnTo>
                <a:close/>
                <a:moveTo>
                  <a:pt x="0" y="630"/>
                </a:moveTo>
                <a:lnTo>
                  <a:pt x="69339" y="630"/>
                </a:lnTo>
                <a:lnTo>
                  <a:pt x="69339" y="36893"/>
                </a:lnTo>
                <a:lnTo>
                  <a:pt x="119426" y="36893"/>
                </a:lnTo>
                <a:lnTo>
                  <a:pt x="119426" y="120000"/>
                </a:lnTo>
                <a:lnTo>
                  <a:pt x="0" y="120000"/>
                </a:lnTo>
                <a:close/>
                <a:moveTo>
                  <a:pt x="75330" y="0"/>
                </a:moveTo>
                <a:lnTo>
                  <a:pt x="120000" y="32918"/>
                </a:lnTo>
                <a:lnTo>
                  <a:pt x="75330" y="32918"/>
                </a:lnTo>
                <a:close/>
              </a:path>
            </a:pathLst>
          </a:custGeom>
          <a:solidFill>
            <a:srgbClr val="FFDD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71" name="Shape 371" descr="C:\Users\coco\Desktop\1217\PPT\相機-01.png"/>
          <p:cNvPicPr preferRelativeResize="0"/>
          <p:nvPr/>
        </p:nvPicPr>
        <p:blipFill rotWithShape="1">
          <a:blip r:embed="rId4" cstate="screen">
            <a:alphaModFix/>
          </a:blip>
          <a:srcRect/>
          <a:stretch/>
        </p:blipFill>
        <p:spPr>
          <a:xfrm>
            <a:off x="1970682" y="1379713"/>
            <a:ext cx="698644" cy="533951"/>
          </a:xfrm>
          <a:prstGeom prst="rect">
            <a:avLst/>
          </a:prstGeom>
          <a:noFill/>
          <a:ln>
            <a:noFill/>
          </a:ln>
        </p:spPr>
      </p:pic>
      <p:sp>
        <p:nvSpPr>
          <p:cNvPr id="16" name="Shape 367"/>
          <p:cNvSpPr txBox="1"/>
          <p:nvPr/>
        </p:nvSpPr>
        <p:spPr>
          <a:xfrm>
            <a:off x="4420416" y="2834926"/>
            <a:ext cx="1036646"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b="1" i="0" u="none" strike="noStrike" cap="none" dirty="0" smtClean="0">
                <a:solidFill>
                  <a:schemeClr val="dk1"/>
                </a:solidFill>
                <a:latin typeface="微軟正黑體" pitchFamily="34" charset="-120"/>
                <a:ea typeface="微軟正黑體" pitchFamily="34" charset="-120"/>
                <a:sym typeface="Arial"/>
              </a:rPr>
              <a:t>13:00</a:t>
            </a:r>
            <a:endParaRPr b="1" i="0" u="none" strike="noStrike" cap="none" dirty="0">
              <a:solidFill>
                <a:schemeClr val="dk1"/>
              </a:solidFill>
              <a:latin typeface="微軟正黑體" pitchFamily="34" charset="-120"/>
              <a:ea typeface="微軟正黑體" pitchFamily="34" charset="-120"/>
              <a:sym typeface="Arial"/>
            </a:endParaRPr>
          </a:p>
        </p:txBody>
      </p:sp>
      <p:sp>
        <p:nvSpPr>
          <p:cNvPr id="17" name="Shape 367"/>
          <p:cNvSpPr txBox="1"/>
          <p:nvPr/>
        </p:nvSpPr>
        <p:spPr>
          <a:xfrm>
            <a:off x="5535297" y="2834926"/>
            <a:ext cx="1036646"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b="1" i="0" u="none" strike="noStrike" cap="none" dirty="0" smtClean="0">
                <a:solidFill>
                  <a:schemeClr val="dk1"/>
                </a:solidFill>
                <a:latin typeface="微軟正黑體" pitchFamily="34" charset="-120"/>
                <a:ea typeface="微軟正黑體" pitchFamily="34" charset="-120"/>
                <a:sym typeface="Arial"/>
              </a:rPr>
              <a:t>13:10</a:t>
            </a:r>
            <a:endParaRPr b="1" i="0" u="none" strike="noStrike" cap="none" dirty="0">
              <a:solidFill>
                <a:schemeClr val="dk1"/>
              </a:solidFill>
              <a:latin typeface="微軟正黑體" pitchFamily="34" charset="-120"/>
              <a:ea typeface="微軟正黑體" pitchFamily="34" charset="-120"/>
              <a:sym typeface="Arial"/>
            </a:endParaRPr>
          </a:p>
        </p:txBody>
      </p:sp>
      <p:sp>
        <p:nvSpPr>
          <p:cNvPr id="18" name="Shape 367"/>
          <p:cNvSpPr txBox="1"/>
          <p:nvPr/>
        </p:nvSpPr>
        <p:spPr>
          <a:xfrm>
            <a:off x="6659960" y="2834926"/>
            <a:ext cx="1036646"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b="1" i="0" u="none" strike="noStrike" cap="none" dirty="0" smtClean="0">
                <a:solidFill>
                  <a:schemeClr val="dk1"/>
                </a:solidFill>
                <a:latin typeface="微軟正黑體" pitchFamily="34" charset="-120"/>
                <a:ea typeface="微軟正黑體" pitchFamily="34" charset="-120"/>
                <a:sym typeface="Arial"/>
              </a:rPr>
              <a:t>13:20</a:t>
            </a:r>
            <a:endParaRPr b="1" i="0" u="none" strike="noStrike" cap="none" dirty="0">
              <a:solidFill>
                <a:schemeClr val="dk1"/>
              </a:solidFill>
              <a:latin typeface="微軟正黑體" pitchFamily="34" charset="-120"/>
              <a:ea typeface="微軟正黑體" pitchFamily="34" charset="-120"/>
              <a:sym typeface="Aria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p:nvPr/>
        </p:nvSpPr>
        <p:spPr>
          <a:xfrm>
            <a:off x="993453" y="1512082"/>
            <a:ext cx="8001000" cy="314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377" name="Shape 377" descr="C:\Users\coco\Desktop\1217\PPT\文件甲.png"/>
          <p:cNvPicPr preferRelativeResize="0"/>
          <p:nvPr/>
        </p:nvPicPr>
        <p:blipFill rotWithShape="1">
          <a:blip r:embed="rId3" cstate="screen">
            <a:alphaModFix/>
          </a:blip>
          <a:srcRect/>
          <a:stretch/>
        </p:blipFill>
        <p:spPr>
          <a:xfrm>
            <a:off x="7295609" y="3648265"/>
            <a:ext cx="663998" cy="485330"/>
          </a:xfrm>
          <a:prstGeom prst="rect">
            <a:avLst/>
          </a:prstGeom>
          <a:noFill/>
          <a:ln>
            <a:noFill/>
          </a:ln>
        </p:spPr>
      </p:pic>
      <p:grpSp>
        <p:nvGrpSpPr>
          <p:cNvPr id="378" name="Shape 378"/>
          <p:cNvGrpSpPr/>
          <p:nvPr/>
        </p:nvGrpSpPr>
        <p:grpSpPr>
          <a:xfrm>
            <a:off x="4666784" y="1957237"/>
            <a:ext cx="1109799" cy="603234"/>
            <a:chOff x="3643306" y="2285998"/>
            <a:chExt cx="1349792" cy="733683"/>
          </a:xfrm>
        </p:grpSpPr>
        <p:pic>
          <p:nvPicPr>
            <p:cNvPr id="379" name="Shape 379" descr="C:\Users\coco\Desktop\1217\PPT\相機-01.png"/>
            <p:cNvPicPr preferRelativeResize="0"/>
            <p:nvPr/>
          </p:nvPicPr>
          <p:blipFill rotWithShape="1">
            <a:blip r:embed="rId4" cstate="screen">
              <a:alphaModFix/>
            </a:blip>
            <a:srcRect/>
            <a:stretch/>
          </p:blipFill>
          <p:spPr>
            <a:xfrm>
              <a:off x="4143373" y="2285998"/>
              <a:ext cx="849725" cy="649418"/>
            </a:xfrm>
            <a:prstGeom prst="rect">
              <a:avLst/>
            </a:prstGeom>
            <a:noFill/>
            <a:ln>
              <a:noFill/>
            </a:ln>
          </p:spPr>
        </p:pic>
        <p:pic>
          <p:nvPicPr>
            <p:cNvPr id="380" name="Shape 380" descr="C:\Users\coco\Desktop\1217\PPT\文件甲.png"/>
            <p:cNvPicPr preferRelativeResize="0"/>
            <p:nvPr/>
          </p:nvPicPr>
          <p:blipFill rotWithShape="1">
            <a:blip r:embed="rId5" cstate="screen">
              <a:alphaModFix/>
            </a:blip>
            <a:srcRect/>
            <a:stretch/>
          </p:blipFill>
          <p:spPr>
            <a:xfrm>
              <a:off x="3643306" y="2500311"/>
              <a:ext cx="710570" cy="519370"/>
            </a:xfrm>
            <a:prstGeom prst="rect">
              <a:avLst/>
            </a:prstGeom>
            <a:noFill/>
            <a:ln>
              <a:noFill/>
            </a:ln>
          </p:spPr>
        </p:pic>
      </p:grpSp>
      <p:pic>
        <p:nvPicPr>
          <p:cNvPr id="381" name="Shape 381" descr="C:\Users\coco\Desktop\1217\PPT\相機-01.png"/>
          <p:cNvPicPr preferRelativeResize="0"/>
          <p:nvPr/>
        </p:nvPicPr>
        <p:blipFill rotWithShape="1">
          <a:blip r:embed="rId4" cstate="screen">
            <a:alphaModFix/>
          </a:blip>
          <a:srcRect/>
          <a:stretch/>
        </p:blipFill>
        <p:spPr>
          <a:xfrm>
            <a:off x="5720880" y="2385864"/>
            <a:ext cx="698644" cy="533951"/>
          </a:xfrm>
          <a:prstGeom prst="rect">
            <a:avLst/>
          </a:prstGeom>
          <a:noFill/>
          <a:ln>
            <a:noFill/>
          </a:ln>
        </p:spPr>
      </p:pic>
      <p:pic>
        <p:nvPicPr>
          <p:cNvPr id="382" name="Shape 382" descr="C:\Users\coco\Desktop\1217\PPT\文件甲.png"/>
          <p:cNvPicPr preferRelativeResize="0"/>
          <p:nvPr/>
        </p:nvPicPr>
        <p:blipFill rotWithShape="1">
          <a:blip r:embed="rId5" cstate="screen">
            <a:alphaModFix/>
          </a:blip>
          <a:srcRect/>
          <a:stretch/>
        </p:blipFill>
        <p:spPr>
          <a:xfrm>
            <a:off x="5309726" y="2562073"/>
            <a:ext cx="584231" cy="427026"/>
          </a:xfrm>
          <a:prstGeom prst="rect">
            <a:avLst/>
          </a:prstGeom>
          <a:noFill/>
          <a:ln>
            <a:noFill/>
          </a:ln>
        </p:spPr>
      </p:pic>
      <p:grpSp>
        <p:nvGrpSpPr>
          <p:cNvPr id="383" name="Shape 383"/>
          <p:cNvGrpSpPr/>
          <p:nvPr/>
        </p:nvGrpSpPr>
        <p:grpSpPr>
          <a:xfrm>
            <a:off x="5952668" y="2743054"/>
            <a:ext cx="1109798" cy="603235"/>
            <a:chOff x="3643306" y="2285998"/>
            <a:chExt cx="1349791" cy="733684"/>
          </a:xfrm>
        </p:grpSpPr>
        <p:pic>
          <p:nvPicPr>
            <p:cNvPr id="384" name="Shape 384" descr="C:\Users\coco\Desktop\1217\PPT\相機-01.png"/>
            <p:cNvPicPr preferRelativeResize="0"/>
            <p:nvPr/>
          </p:nvPicPr>
          <p:blipFill rotWithShape="1">
            <a:blip r:embed="rId4" cstate="screen">
              <a:alphaModFix/>
            </a:blip>
            <a:srcRect/>
            <a:stretch/>
          </p:blipFill>
          <p:spPr>
            <a:xfrm>
              <a:off x="4143372" y="2285998"/>
              <a:ext cx="849725" cy="649418"/>
            </a:xfrm>
            <a:prstGeom prst="rect">
              <a:avLst/>
            </a:prstGeom>
            <a:noFill/>
            <a:ln>
              <a:noFill/>
            </a:ln>
          </p:spPr>
        </p:pic>
        <p:pic>
          <p:nvPicPr>
            <p:cNvPr id="385" name="Shape 385" descr="C:\Users\coco\Desktop\1217\PPT\文件甲.png"/>
            <p:cNvPicPr preferRelativeResize="0"/>
            <p:nvPr/>
          </p:nvPicPr>
          <p:blipFill rotWithShape="1">
            <a:blip r:embed="rId5" cstate="screen">
              <a:alphaModFix/>
            </a:blip>
            <a:srcRect/>
            <a:stretch/>
          </p:blipFill>
          <p:spPr>
            <a:xfrm>
              <a:off x="3643306" y="2500312"/>
              <a:ext cx="710570" cy="519370"/>
            </a:xfrm>
            <a:prstGeom prst="rect">
              <a:avLst/>
            </a:prstGeom>
            <a:noFill/>
            <a:ln>
              <a:noFill/>
            </a:ln>
          </p:spPr>
        </p:pic>
      </p:grpSp>
      <p:grpSp>
        <p:nvGrpSpPr>
          <p:cNvPr id="386" name="Shape 386"/>
          <p:cNvGrpSpPr/>
          <p:nvPr/>
        </p:nvGrpSpPr>
        <p:grpSpPr>
          <a:xfrm>
            <a:off x="6633782" y="3139982"/>
            <a:ext cx="1109798" cy="603235"/>
            <a:chOff x="3643306" y="2285998"/>
            <a:chExt cx="1349791" cy="733684"/>
          </a:xfrm>
        </p:grpSpPr>
        <p:pic>
          <p:nvPicPr>
            <p:cNvPr id="387" name="Shape 387" descr="C:\Users\coco\Desktop\1217\PPT\相機-01.png"/>
            <p:cNvPicPr preferRelativeResize="0"/>
            <p:nvPr/>
          </p:nvPicPr>
          <p:blipFill rotWithShape="1">
            <a:blip r:embed="rId4" cstate="screen">
              <a:alphaModFix/>
            </a:blip>
            <a:srcRect/>
            <a:stretch/>
          </p:blipFill>
          <p:spPr>
            <a:xfrm>
              <a:off x="4143372" y="2285998"/>
              <a:ext cx="849725" cy="649418"/>
            </a:xfrm>
            <a:prstGeom prst="rect">
              <a:avLst/>
            </a:prstGeom>
            <a:noFill/>
            <a:ln>
              <a:noFill/>
            </a:ln>
          </p:spPr>
        </p:pic>
        <p:pic>
          <p:nvPicPr>
            <p:cNvPr id="388" name="Shape 388" descr="C:\Users\coco\Desktop\1217\PPT\文件甲.png"/>
            <p:cNvPicPr preferRelativeResize="0"/>
            <p:nvPr/>
          </p:nvPicPr>
          <p:blipFill rotWithShape="1">
            <a:blip r:embed="rId5" cstate="screen">
              <a:alphaModFix/>
            </a:blip>
            <a:srcRect/>
            <a:stretch/>
          </p:blipFill>
          <p:spPr>
            <a:xfrm>
              <a:off x="3643306" y="2500312"/>
              <a:ext cx="710570" cy="519370"/>
            </a:xfrm>
            <a:prstGeom prst="rect">
              <a:avLst/>
            </a:prstGeom>
            <a:noFill/>
            <a:ln>
              <a:noFill/>
            </a:ln>
          </p:spPr>
        </p:pic>
      </p:grpSp>
      <p:pic>
        <p:nvPicPr>
          <p:cNvPr id="389" name="Shape 389" descr="C:\Users\coco\Desktop\1217\PPT\驚嘆號-01.png"/>
          <p:cNvPicPr preferRelativeResize="0"/>
          <p:nvPr/>
        </p:nvPicPr>
        <p:blipFill rotWithShape="1">
          <a:blip r:embed="rId6" cstate="screen">
            <a:alphaModFix/>
          </a:blip>
          <a:srcRect/>
          <a:stretch/>
        </p:blipFill>
        <p:spPr>
          <a:xfrm>
            <a:off x="7713620" y="3462779"/>
            <a:ext cx="763381" cy="805314"/>
          </a:xfrm>
          <a:prstGeom prst="rect">
            <a:avLst/>
          </a:prstGeom>
          <a:noFill/>
          <a:ln>
            <a:noFill/>
          </a:ln>
        </p:spPr>
      </p:pic>
      <p:cxnSp>
        <p:nvCxnSpPr>
          <p:cNvPr id="390" name="Shape 390"/>
          <p:cNvCxnSpPr/>
          <p:nvPr/>
        </p:nvCxnSpPr>
        <p:spPr>
          <a:xfrm flipH="1">
            <a:off x="3953772" y="3958991"/>
            <a:ext cx="3322800" cy="8400"/>
          </a:xfrm>
          <a:prstGeom prst="straightConnector1">
            <a:avLst/>
          </a:prstGeom>
          <a:noFill/>
          <a:ln w="38100" cap="flat" cmpd="sng">
            <a:solidFill>
              <a:schemeClr val="dk1"/>
            </a:solidFill>
            <a:prstDash val="solid"/>
            <a:round/>
            <a:headEnd type="none" w="sm" len="sm"/>
            <a:tailEnd type="triangle" w="med" len="med"/>
          </a:ln>
        </p:spPr>
      </p:cxnSp>
      <p:cxnSp>
        <p:nvCxnSpPr>
          <p:cNvPr id="391" name="Shape 391"/>
          <p:cNvCxnSpPr/>
          <p:nvPr/>
        </p:nvCxnSpPr>
        <p:spPr>
          <a:xfrm rot="10800000">
            <a:off x="3919117" y="3586943"/>
            <a:ext cx="2500200" cy="0"/>
          </a:xfrm>
          <a:prstGeom prst="straightConnector1">
            <a:avLst/>
          </a:prstGeom>
          <a:noFill/>
          <a:ln w="38100" cap="flat" cmpd="sng">
            <a:solidFill>
              <a:srgbClr val="7F7F7F"/>
            </a:solidFill>
            <a:prstDash val="solid"/>
            <a:round/>
            <a:headEnd type="none" w="sm" len="sm"/>
            <a:tailEnd type="triangle" w="med" len="med"/>
          </a:ln>
        </p:spPr>
      </p:cxnSp>
      <p:cxnSp>
        <p:nvCxnSpPr>
          <p:cNvPr id="392" name="Shape 392"/>
          <p:cNvCxnSpPr/>
          <p:nvPr/>
        </p:nvCxnSpPr>
        <p:spPr>
          <a:xfrm rot="10800000">
            <a:off x="3919037" y="3171674"/>
            <a:ext cx="1785900" cy="1500"/>
          </a:xfrm>
          <a:prstGeom prst="straightConnector1">
            <a:avLst/>
          </a:prstGeom>
          <a:noFill/>
          <a:ln w="38100" cap="flat" cmpd="sng">
            <a:solidFill>
              <a:srgbClr val="7F7F7F"/>
            </a:solidFill>
            <a:prstDash val="solid"/>
            <a:round/>
            <a:headEnd type="none" w="sm" len="sm"/>
            <a:tailEnd type="triangle" w="med" len="med"/>
          </a:ln>
        </p:spPr>
      </p:cxnSp>
      <p:cxnSp>
        <p:nvCxnSpPr>
          <p:cNvPr id="393" name="Shape 393"/>
          <p:cNvCxnSpPr/>
          <p:nvPr/>
        </p:nvCxnSpPr>
        <p:spPr>
          <a:xfrm rot="10800000">
            <a:off x="3918995" y="2781955"/>
            <a:ext cx="1143000" cy="1500"/>
          </a:xfrm>
          <a:prstGeom prst="straightConnector1">
            <a:avLst/>
          </a:prstGeom>
          <a:noFill/>
          <a:ln w="38100" cap="flat" cmpd="sng">
            <a:solidFill>
              <a:srgbClr val="7F7F7F"/>
            </a:solidFill>
            <a:prstDash val="solid"/>
            <a:round/>
            <a:headEnd type="none" w="sm" len="sm"/>
            <a:tailEnd type="triangle" w="med" len="med"/>
          </a:ln>
        </p:spPr>
      </p:cxnSp>
      <p:cxnSp>
        <p:nvCxnSpPr>
          <p:cNvPr id="394" name="Shape 394"/>
          <p:cNvCxnSpPr/>
          <p:nvPr/>
        </p:nvCxnSpPr>
        <p:spPr>
          <a:xfrm rot="10800000">
            <a:off x="3919067" y="2385856"/>
            <a:ext cx="714300" cy="1500"/>
          </a:xfrm>
          <a:prstGeom prst="straightConnector1">
            <a:avLst/>
          </a:prstGeom>
          <a:noFill/>
          <a:ln w="38100" cap="flat" cmpd="sng">
            <a:solidFill>
              <a:srgbClr val="7F7F7F"/>
            </a:solidFill>
            <a:prstDash val="solid"/>
            <a:round/>
            <a:headEnd type="none" w="sm" len="sm"/>
            <a:tailEnd type="triangle" w="med" len="med"/>
          </a:ln>
        </p:spPr>
      </p:cxnSp>
      <p:sp>
        <p:nvSpPr>
          <p:cNvPr id="395" name="Shape 395"/>
          <p:cNvSpPr/>
          <p:nvPr/>
        </p:nvSpPr>
        <p:spPr>
          <a:xfrm>
            <a:off x="4204739" y="2385768"/>
            <a:ext cx="5244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000"/>
              <a:buFont typeface="Arial"/>
              <a:buNone/>
            </a:pPr>
            <a:r>
              <a:rPr lang="en-US" sz="1000" b="1" i="0" u="none" strike="noStrike" cap="none">
                <a:solidFill>
                  <a:srgbClr val="7F7F7F"/>
                </a:solidFill>
                <a:latin typeface="Arial"/>
                <a:ea typeface="Arial"/>
                <a:cs typeface="Arial"/>
                <a:sym typeface="Arial"/>
              </a:rPr>
              <a:t>12:50</a:t>
            </a:r>
            <a:endParaRPr sz="1000" b="1" i="0" u="none" strike="noStrike" cap="none">
              <a:solidFill>
                <a:srgbClr val="7F7F7F"/>
              </a:solidFill>
              <a:latin typeface="Arial"/>
              <a:ea typeface="Arial"/>
              <a:cs typeface="Arial"/>
              <a:sym typeface="Arial"/>
            </a:endParaRPr>
          </a:p>
        </p:txBody>
      </p:sp>
      <p:sp>
        <p:nvSpPr>
          <p:cNvPr id="396" name="Shape 396"/>
          <p:cNvSpPr/>
          <p:nvPr/>
        </p:nvSpPr>
        <p:spPr>
          <a:xfrm>
            <a:off x="4823244" y="2781867"/>
            <a:ext cx="5244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000"/>
              <a:buFont typeface="Arial"/>
              <a:buNone/>
            </a:pPr>
            <a:r>
              <a:rPr lang="en-US" sz="1000" b="1" i="0" u="none" strike="noStrike" cap="none">
                <a:solidFill>
                  <a:srgbClr val="7F7F7F"/>
                </a:solidFill>
                <a:latin typeface="Arial"/>
                <a:ea typeface="Arial"/>
                <a:cs typeface="Arial"/>
                <a:sym typeface="Arial"/>
              </a:rPr>
              <a:t>13:10</a:t>
            </a:r>
            <a:endParaRPr sz="1000" b="1" i="0" u="none" strike="noStrike" cap="none">
              <a:solidFill>
                <a:srgbClr val="7F7F7F"/>
              </a:solidFill>
              <a:latin typeface="Arial"/>
              <a:ea typeface="Arial"/>
              <a:cs typeface="Arial"/>
              <a:sym typeface="Arial"/>
            </a:endParaRPr>
          </a:p>
        </p:txBody>
      </p:sp>
      <p:sp>
        <p:nvSpPr>
          <p:cNvPr id="397" name="Shape 397"/>
          <p:cNvSpPr/>
          <p:nvPr/>
        </p:nvSpPr>
        <p:spPr>
          <a:xfrm>
            <a:off x="5419185" y="3162867"/>
            <a:ext cx="5244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000"/>
              <a:buFont typeface="Arial"/>
              <a:buNone/>
            </a:pPr>
            <a:r>
              <a:rPr lang="en-US" sz="1000" b="1" i="0" u="none" strike="noStrike" cap="none" dirty="0">
                <a:solidFill>
                  <a:srgbClr val="7F7F7F"/>
                </a:solidFill>
                <a:latin typeface="Arial"/>
                <a:ea typeface="Arial"/>
                <a:cs typeface="Arial"/>
                <a:sym typeface="Arial"/>
              </a:rPr>
              <a:t>13:30</a:t>
            </a:r>
            <a:endParaRPr sz="1000" b="1" i="0" u="none" strike="noStrike" cap="none" dirty="0">
              <a:solidFill>
                <a:srgbClr val="7F7F7F"/>
              </a:solidFill>
              <a:latin typeface="Arial"/>
              <a:ea typeface="Arial"/>
              <a:cs typeface="Arial"/>
              <a:sym typeface="Arial"/>
            </a:endParaRPr>
          </a:p>
        </p:txBody>
      </p:sp>
      <p:sp>
        <p:nvSpPr>
          <p:cNvPr id="398" name="Shape 398"/>
          <p:cNvSpPr/>
          <p:nvPr/>
        </p:nvSpPr>
        <p:spPr>
          <a:xfrm>
            <a:off x="6133565" y="3602446"/>
            <a:ext cx="5244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000"/>
              <a:buFont typeface="Arial"/>
              <a:buNone/>
            </a:pPr>
            <a:r>
              <a:rPr lang="en-US" sz="1000" b="1" i="0" u="none" strike="noStrike" cap="none">
                <a:solidFill>
                  <a:srgbClr val="7F7F7F"/>
                </a:solidFill>
                <a:latin typeface="Arial"/>
                <a:ea typeface="Arial"/>
                <a:cs typeface="Arial"/>
                <a:sym typeface="Arial"/>
              </a:rPr>
              <a:t>14:00</a:t>
            </a:r>
            <a:endParaRPr sz="1000" b="1" i="0" u="none" strike="noStrike" cap="none">
              <a:solidFill>
                <a:srgbClr val="7F7F7F"/>
              </a:solidFill>
              <a:latin typeface="Arial"/>
              <a:ea typeface="Arial"/>
              <a:cs typeface="Arial"/>
              <a:sym typeface="Arial"/>
            </a:endParaRPr>
          </a:p>
        </p:txBody>
      </p:sp>
      <p:sp>
        <p:nvSpPr>
          <p:cNvPr id="399" name="Shape 399"/>
          <p:cNvSpPr/>
          <p:nvPr/>
        </p:nvSpPr>
        <p:spPr>
          <a:xfrm>
            <a:off x="6789173" y="4001067"/>
            <a:ext cx="5244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000"/>
              <a:buFont typeface="Arial"/>
              <a:buNone/>
            </a:pPr>
            <a:r>
              <a:rPr lang="en-US" sz="1000" b="1" i="0" u="none" strike="noStrike" cap="none">
                <a:solidFill>
                  <a:srgbClr val="7F7F7F"/>
                </a:solidFill>
                <a:latin typeface="Arial"/>
                <a:ea typeface="Arial"/>
                <a:cs typeface="Arial"/>
                <a:sym typeface="Arial"/>
              </a:rPr>
              <a:t>14:30</a:t>
            </a:r>
            <a:endParaRPr sz="1000" b="1" i="0" u="none" strike="noStrike" cap="none">
              <a:solidFill>
                <a:srgbClr val="7F7F7F"/>
              </a:solidFill>
              <a:latin typeface="Arial"/>
              <a:ea typeface="Arial"/>
              <a:cs typeface="Arial"/>
              <a:sym typeface="Arial"/>
            </a:endParaRPr>
          </a:p>
        </p:txBody>
      </p:sp>
      <p:pic>
        <p:nvPicPr>
          <p:cNvPr id="400" name="Shape 400" descr="C:\Users\coco\Desktop\1217\PPT\漏斗-01.png"/>
          <p:cNvPicPr preferRelativeResize="0"/>
          <p:nvPr/>
        </p:nvPicPr>
        <p:blipFill rotWithShape="1">
          <a:blip r:embed="rId7" cstate="screen">
            <a:alphaModFix/>
          </a:blip>
          <a:srcRect/>
          <a:stretch/>
        </p:blipFill>
        <p:spPr>
          <a:xfrm>
            <a:off x="4466815" y="3398505"/>
            <a:ext cx="860656" cy="907722"/>
          </a:xfrm>
          <a:prstGeom prst="rect">
            <a:avLst/>
          </a:prstGeom>
          <a:noFill/>
          <a:ln>
            <a:noFill/>
          </a:ln>
        </p:spPr>
      </p:pic>
      <p:sp>
        <p:nvSpPr>
          <p:cNvPr id="401" name="Shape 401"/>
          <p:cNvSpPr/>
          <p:nvPr/>
        </p:nvSpPr>
        <p:spPr>
          <a:xfrm>
            <a:off x="6555203" y="1467632"/>
            <a:ext cx="2196936" cy="1432566"/>
          </a:xfrm>
          <a:prstGeom prst="irregularSeal1">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2400" b="1" i="0" u="none" strike="noStrike" cap="none" dirty="0" err="1">
                <a:solidFill>
                  <a:srgbClr val="C00000"/>
                </a:solidFill>
                <a:latin typeface="微軟正黑體" pitchFamily="34" charset="-120"/>
                <a:ea typeface="微軟正黑體" pitchFamily="34" charset="-120"/>
                <a:sym typeface="Arial"/>
              </a:rPr>
              <a:t>不間斷的服務</a:t>
            </a:r>
            <a:endParaRPr sz="2400" b="1" i="0" u="none" strike="noStrike" cap="none" dirty="0">
              <a:solidFill>
                <a:srgbClr val="C00000"/>
              </a:solidFill>
              <a:latin typeface="微軟正黑體" pitchFamily="34" charset="-120"/>
              <a:ea typeface="微軟正黑體" pitchFamily="34" charset="-120"/>
              <a:sym typeface="Arial"/>
            </a:endParaRPr>
          </a:p>
        </p:txBody>
      </p:sp>
      <p:pic>
        <p:nvPicPr>
          <p:cNvPr id="402" name="Shape 402"/>
          <p:cNvPicPr preferRelativeResize="0"/>
          <p:nvPr/>
        </p:nvPicPr>
        <p:blipFill rotWithShape="1">
          <a:blip r:embed="rId8" cstate="screen">
            <a:alphaModFix/>
          </a:blip>
          <a:srcRect/>
          <a:stretch/>
        </p:blipFill>
        <p:spPr>
          <a:xfrm>
            <a:off x="419396" y="3283450"/>
            <a:ext cx="3499599" cy="896725"/>
          </a:xfrm>
          <a:prstGeom prst="rect">
            <a:avLst/>
          </a:prstGeom>
          <a:noFill/>
          <a:ln>
            <a:noFill/>
          </a:ln>
        </p:spPr>
      </p:pic>
      <p:pic>
        <p:nvPicPr>
          <p:cNvPr id="403" name="Shape 403" descr="C:\Users\coco\Desktop\1217\PPT\7-6-01.png"/>
          <p:cNvPicPr preferRelativeResize="0"/>
          <p:nvPr/>
        </p:nvPicPr>
        <p:blipFill rotWithShape="1">
          <a:blip r:embed="rId9" cstate="screen">
            <a:alphaModFix/>
          </a:blip>
          <a:srcRect/>
          <a:stretch/>
        </p:blipFill>
        <p:spPr>
          <a:xfrm>
            <a:off x="2238661" y="2217187"/>
            <a:ext cx="1108342" cy="1157698"/>
          </a:xfrm>
          <a:prstGeom prst="rect">
            <a:avLst/>
          </a:prstGeom>
          <a:noFill/>
          <a:ln>
            <a:noFill/>
          </a:ln>
        </p:spPr>
      </p:pic>
      <p:sp>
        <p:nvSpPr>
          <p:cNvPr id="404" name="Shape 40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dirty="0" err="1"/>
              <a:t>而且，服務不會間斷</a:t>
            </a:r>
            <a:r>
              <a:rPr lang="en-US" dirty="0"/>
              <a:t>!</a:t>
            </a:r>
            <a:br>
              <a:rPr lang="en-US" dirty="0"/>
            </a:br>
            <a:endParaRPr dirty="0"/>
          </a:p>
        </p:txBody>
      </p:sp>
      <p:sp>
        <p:nvSpPr>
          <p:cNvPr id="405" name="Shape 405"/>
          <p:cNvSpPr/>
          <p:nvPr/>
        </p:nvSpPr>
        <p:spPr>
          <a:xfrm>
            <a:off x="6935435" y="1419498"/>
            <a:ext cx="1396500" cy="1382400"/>
          </a:xfrm>
          <a:prstGeom prst="blockArc">
            <a:avLst>
              <a:gd name="adj1" fmla="val 15596157"/>
              <a:gd name="adj2" fmla="val 12367764"/>
              <a:gd name="adj3" fmla="val 5895"/>
            </a:avLst>
          </a:prstGeom>
          <a:solidFill>
            <a:srgbClr val="0070C0">
              <a:alpha val="988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06" name="Shape 406"/>
          <p:cNvGrpSpPr/>
          <p:nvPr/>
        </p:nvGrpSpPr>
        <p:grpSpPr>
          <a:xfrm>
            <a:off x="6785818" y="905744"/>
            <a:ext cx="747619" cy="889514"/>
            <a:chOff x="3564948" y="3214693"/>
            <a:chExt cx="1442167" cy="1715884"/>
          </a:xfrm>
        </p:grpSpPr>
        <p:sp>
          <p:nvSpPr>
            <p:cNvPr id="407" name="Shape 407"/>
            <p:cNvSpPr/>
            <p:nvPr/>
          </p:nvSpPr>
          <p:spPr>
            <a:xfrm>
              <a:off x="3571868" y="3429006"/>
              <a:ext cx="1285800" cy="12858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8" name="Shape 408"/>
            <p:cNvSpPr/>
            <p:nvPr/>
          </p:nvSpPr>
          <p:spPr>
            <a:xfrm rot="506852">
              <a:off x="4143433" y="3228504"/>
              <a:ext cx="214426" cy="357278"/>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09" name="Shape 409"/>
            <p:cNvPicPr preferRelativeResize="0"/>
            <p:nvPr/>
          </p:nvPicPr>
          <p:blipFill rotWithShape="1">
            <a:blip r:embed="rId10" cstate="screen">
              <a:alphaModFix/>
            </a:blip>
            <a:srcRect/>
            <a:stretch/>
          </p:blipFill>
          <p:spPr>
            <a:xfrm>
              <a:off x="3564948" y="3601080"/>
              <a:ext cx="1442167" cy="1329497"/>
            </a:xfrm>
            <a:prstGeom prst="rect">
              <a:avLst/>
            </a:prstGeom>
            <a:noFill/>
            <a:ln>
              <a:noFill/>
            </a:ln>
          </p:spPr>
        </p:pic>
      </p:grpSp>
      <p:pic>
        <p:nvPicPr>
          <p:cNvPr id="410" name="Shape 410" descr="打勾.png"/>
          <p:cNvPicPr preferRelativeResize="0"/>
          <p:nvPr/>
        </p:nvPicPr>
        <p:blipFill rotWithShape="1">
          <a:blip r:embed="rId11" cstate="screen">
            <a:alphaModFix/>
          </a:blip>
          <a:srcRect/>
          <a:stretch/>
        </p:blipFill>
        <p:spPr>
          <a:xfrm>
            <a:off x="2495441" y="2020931"/>
            <a:ext cx="890595" cy="879022"/>
          </a:xfrm>
          <a:prstGeom prst="rect">
            <a:avLst/>
          </a:prstGeom>
          <a:noFill/>
          <a:ln>
            <a:noFill/>
          </a:ln>
        </p:spPr>
      </p:pic>
      <p:sp>
        <p:nvSpPr>
          <p:cNvPr id="411" name="Shape 411"/>
          <p:cNvSpPr/>
          <p:nvPr/>
        </p:nvSpPr>
        <p:spPr>
          <a:xfrm>
            <a:off x="1437038" y="1114587"/>
            <a:ext cx="3475800"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2" name="Shape 412"/>
          <p:cNvSpPr/>
          <p:nvPr/>
        </p:nvSpPr>
        <p:spPr>
          <a:xfrm>
            <a:off x="4611471" y="1114587"/>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13" name="Shape 413"/>
          <p:cNvSpPr/>
          <p:nvPr/>
        </p:nvSpPr>
        <p:spPr>
          <a:xfrm>
            <a:off x="436938" y="1114587"/>
            <a:ext cx="1071600" cy="5001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4" name="Shape 414"/>
          <p:cNvSpPr/>
          <p:nvPr/>
        </p:nvSpPr>
        <p:spPr>
          <a:xfrm>
            <a:off x="4968661" y="1114587"/>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15" name="Shape 415"/>
          <p:cNvSpPr txBox="1"/>
          <p:nvPr/>
        </p:nvSpPr>
        <p:spPr>
          <a:xfrm>
            <a:off x="523883" y="1140861"/>
            <a:ext cx="4402800" cy="67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C95DD"/>
              </a:buClr>
              <a:buSzPts val="2000"/>
              <a:buFont typeface="Arial"/>
              <a:buNone/>
            </a:pPr>
            <a:r>
              <a:rPr lang="en-US" sz="2400" b="1" i="0" u="none" strike="noStrike" cap="none" dirty="0" err="1">
                <a:solidFill>
                  <a:schemeClr val="lt1"/>
                </a:solidFill>
                <a:latin typeface="微軟正黑體" pitchFamily="34" charset="-120"/>
                <a:ea typeface="微軟正黑體" pitchFamily="34" charset="-120"/>
                <a:sym typeface="Arial"/>
              </a:rPr>
              <a:t>彈性的資料還原與快照複製</a:t>
            </a:r>
            <a:endParaRPr b="1" dirty="0">
              <a:latin typeface="微軟正黑體" pitchFamily="34" charset="-120"/>
              <a:ea typeface="微軟正黑體" pitchFamily="34" charset="-120"/>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微軟正黑體" pitchFamily="34" charset="-120"/>
              <a:ea typeface="微軟正黑體" pitchFamily="34" charset="-120"/>
              <a:sym typeface="Aria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dirty="0" err="1"/>
              <a:t>您需要更有效的空間利用</a:t>
            </a:r>
            <a:endParaRPr dirty="0"/>
          </a:p>
        </p:txBody>
      </p:sp>
      <p:pic>
        <p:nvPicPr>
          <p:cNvPr id="316" name="Shape 316"/>
          <p:cNvPicPr preferRelativeResize="0"/>
          <p:nvPr/>
        </p:nvPicPr>
        <p:blipFill>
          <a:blip r:embed="rId3" cstate="screen"/>
          <a:stretch>
            <a:fillRect/>
          </a:stretch>
        </p:blipFill>
        <p:spPr>
          <a:xfrm>
            <a:off x="596958" y="1710626"/>
            <a:ext cx="8072848" cy="1688456"/>
          </a:xfrm>
          <a:prstGeom prst="rect">
            <a:avLst/>
          </a:prstGeom>
          <a:noFill/>
          <a:ln>
            <a:noFill/>
          </a:ln>
        </p:spPr>
      </p:pic>
      <p:grpSp>
        <p:nvGrpSpPr>
          <p:cNvPr id="317" name="Shape 317"/>
          <p:cNvGrpSpPr/>
          <p:nvPr/>
        </p:nvGrpSpPr>
        <p:grpSpPr>
          <a:xfrm>
            <a:off x="1856411" y="3217714"/>
            <a:ext cx="2344200" cy="1143000"/>
            <a:chOff x="1428728" y="3357568"/>
            <a:chExt cx="2344200" cy="1143000"/>
          </a:xfrm>
        </p:grpSpPr>
        <p:sp>
          <p:nvSpPr>
            <p:cNvPr id="318" name="Shape 318"/>
            <p:cNvSpPr/>
            <p:nvPr/>
          </p:nvSpPr>
          <p:spPr>
            <a:xfrm>
              <a:off x="1428728" y="3357568"/>
              <a:ext cx="2344200" cy="1143000"/>
            </a:xfrm>
            <a:prstGeom prst="roundRect">
              <a:avLst>
                <a:gd name="adj" fmla="val 3968"/>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9" name="Shape 319"/>
            <p:cNvSpPr/>
            <p:nvPr/>
          </p:nvSpPr>
          <p:spPr>
            <a:xfrm rot="5400000">
              <a:off x="3307359" y="3457105"/>
              <a:ext cx="326400" cy="326400"/>
            </a:xfrm>
            <a:prstGeom prst="halfFrame">
              <a:avLst>
                <a:gd name="adj1" fmla="val 23728"/>
                <a:gd name="adj2" fmla="val 24642"/>
              </a:avLst>
            </a:prstGeom>
            <a:solidFill>
              <a:schemeClr val="lt1">
                <a:alpha val="223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Shape 320"/>
            <p:cNvSpPr txBox="1"/>
            <p:nvPr/>
          </p:nvSpPr>
          <p:spPr>
            <a:xfrm>
              <a:off x="1500166" y="3594782"/>
              <a:ext cx="2143200" cy="7848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lt1"/>
                </a:buClr>
                <a:buSzPts val="1400"/>
                <a:buFont typeface="Arial"/>
                <a:buNone/>
              </a:pPr>
              <a:r>
                <a:rPr lang="en-US" sz="1400" b="1" i="0" u="none" strike="noStrike" cap="none" dirty="0">
                  <a:solidFill>
                    <a:schemeClr val="lt1"/>
                  </a:solidFill>
                  <a:latin typeface="微軟正黑體" pitchFamily="34" charset="-120"/>
                  <a:ea typeface="微軟正黑體" pitchFamily="34" charset="-120"/>
                  <a:sym typeface="Arial"/>
                </a:rPr>
                <a:t>In-line </a:t>
              </a:r>
              <a:r>
                <a:rPr lang="en-US" sz="1400" b="1" i="0" u="none" strike="noStrike" cap="none" dirty="0" err="1">
                  <a:solidFill>
                    <a:schemeClr val="lt1"/>
                  </a:solidFill>
                  <a:latin typeface="微軟正黑體" pitchFamily="34" charset="-120"/>
                  <a:ea typeface="微軟正黑體" pitchFamily="34" charset="-120"/>
                  <a:sym typeface="Arial"/>
                </a:rPr>
                <a:t>Deduplication</a:t>
              </a:r>
              <a:endParaRPr sz="1400" b="1" i="0" u="none" strike="noStrike" cap="none" dirty="0">
                <a:solidFill>
                  <a:schemeClr val="lt1"/>
                </a:solidFill>
                <a:latin typeface="微軟正黑體" pitchFamily="34" charset="-120"/>
                <a:ea typeface="微軟正黑體" pitchFamily="34" charset="-120"/>
                <a:sym typeface="Arial"/>
              </a:endParaRPr>
            </a:p>
            <a:p>
              <a:pPr marL="0" marR="0" lvl="0" indent="0" algn="ctr" rtl="0">
                <a:lnSpc>
                  <a:spcPct val="150000"/>
                </a:lnSpc>
                <a:spcBef>
                  <a:spcPts val="0"/>
                </a:spcBef>
                <a:spcAft>
                  <a:spcPts val="0"/>
                </a:spcAft>
                <a:buClr>
                  <a:schemeClr val="lt1"/>
                </a:buClr>
                <a:buSzPts val="1600"/>
                <a:buFont typeface="Arial"/>
                <a:buNone/>
              </a:pPr>
              <a:r>
                <a:rPr lang="en-US" sz="1600" b="1" i="0" u="none" strike="noStrike" cap="none" dirty="0" err="1">
                  <a:solidFill>
                    <a:schemeClr val="lt1"/>
                  </a:solidFill>
                  <a:latin typeface="微軟正黑體" pitchFamily="34" charset="-120"/>
                  <a:ea typeface="微軟正黑體" pitchFamily="34" charset="-120"/>
                  <a:sym typeface="Arial"/>
                </a:rPr>
                <a:t>即時去重複刪除</a:t>
              </a:r>
              <a:endParaRPr sz="1600" b="1" i="0" u="none" strike="noStrike" cap="none" dirty="0">
                <a:solidFill>
                  <a:schemeClr val="lt1"/>
                </a:solidFill>
                <a:latin typeface="微軟正黑體" pitchFamily="34" charset="-120"/>
                <a:ea typeface="微軟正黑體" pitchFamily="34" charset="-120"/>
                <a:sym typeface="Arial"/>
              </a:endParaRPr>
            </a:p>
          </p:txBody>
        </p:sp>
        <p:sp>
          <p:nvSpPr>
            <p:cNvPr id="321" name="Shape 321"/>
            <p:cNvSpPr/>
            <p:nvPr/>
          </p:nvSpPr>
          <p:spPr>
            <a:xfrm rot="-5400000">
              <a:off x="1571604" y="4072063"/>
              <a:ext cx="326400" cy="326400"/>
            </a:xfrm>
            <a:prstGeom prst="halfFrame">
              <a:avLst>
                <a:gd name="adj1" fmla="val 23728"/>
                <a:gd name="adj2" fmla="val 24642"/>
              </a:avLst>
            </a:prstGeom>
            <a:solidFill>
              <a:schemeClr val="lt1">
                <a:alpha val="223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2" name="Shape 322"/>
          <p:cNvGrpSpPr/>
          <p:nvPr/>
        </p:nvGrpSpPr>
        <p:grpSpPr>
          <a:xfrm>
            <a:off x="4999683" y="3217714"/>
            <a:ext cx="2344200" cy="1143000"/>
            <a:chOff x="4572000" y="3357568"/>
            <a:chExt cx="2344200" cy="1143000"/>
          </a:xfrm>
        </p:grpSpPr>
        <p:sp>
          <p:nvSpPr>
            <p:cNvPr id="323" name="Shape 323"/>
            <p:cNvSpPr/>
            <p:nvPr/>
          </p:nvSpPr>
          <p:spPr>
            <a:xfrm>
              <a:off x="4572000" y="3357568"/>
              <a:ext cx="2344200" cy="1143000"/>
            </a:xfrm>
            <a:prstGeom prst="roundRect">
              <a:avLst>
                <a:gd name="adj" fmla="val 3968"/>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4" name="Shape 324"/>
            <p:cNvSpPr/>
            <p:nvPr/>
          </p:nvSpPr>
          <p:spPr>
            <a:xfrm rot="5400000">
              <a:off x="6450630" y="3457105"/>
              <a:ext cx="326400" cy="326400"/>
            </a:xfrm>
            <a:prstGeom prst="halfFrame">
              <a:avLst>
                <a:gd name="adj1" fmla="val 23728"/>
                <a:gd name="adj2" fmla="val 24642"/>
              </a:avLst>
            </a:prstGeom>
            <a:solidFill>
              <a:schemeClr val="lt1">
                <a:alpha val="223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Shape 325"/>
            <p:cNvSpPr txBox="1"/>
            <p:nvPr/>
          </p:nvSpPr>
          <p:spPr>
            <a:xfrm>
              <a:off x="4643438" y="3605540"/>
              <a:ext cx="2143200" cy="7848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lt1"/>
                </a:buClr>
                <a:buSzPts val="1400"/>
                <a:buFont typeface="Arial"/>
                <a:buNone/>
              </a:pPr>
              <a:r>
                <a:rPr lang="en-US" sz="1400" b="1" i="0" u="none" strike="noStrike" cap="none" dirty="0">
                  <a:solidFill>
                    <a:schemeClr val="lt1"/>
                  </a:solidFill>
                  <a:latin typeface="微軟正黑體" pitchFamily="34" charset="-120"/>
                  <a:ea typeface="微軟正黑體" pitchFamily="34" charset="-120"/>
                  <a:sym typeface="Arial"/>
                </a:rPr>
                <a:t>In-line Compression</a:t>
              </a:r>
              <a:endParaRPr dirty="0">
                <a:latin typeface="微軟正黑體" pitchFamily="34" charset="-120"/>
                <a:ea typeface="微軟正黑體" pitchFamily="34" charset="-120"/>
              </a:endParaRPr>
            </a:p>
            <a:p>
              <a:pPr marL="0" marR="0" lvl="0" indent="0" algn="ctr" rtl="0">
                <a:lnSpc>
                  <a:spcPct val="150000"/>
                </a:lnSpc>
                <a:spcBef>
                  <a:spcPts val="0"/>
                </a:spcBef>
                <a:spcAft>
                  <a:spcPts val="0"/>
                </a:spcAft>
                <a:buClr>
                  <a:schemeClr val="lt1"/>
                </a:buClr>
                <a:buSzPts val="1600"/>
                <a:buFont typeface="Arial"/>
                <a:buNone/>
              </a:pPr>
              <a:r>
                <a:rPr lang="en-US" sz="1600" b="1" i="0" u="none" strike="noStrike" cap="none" dirty="0" err="1">
                  <a:solidFill>
                    <a:schemeClr val="lt1"/>
                  </a:solidFill>
                  <a:latin typeface="微軟正黑體" pitchFamily="34" charset="-120"/>
                  <a:ea typeface="微軟正黑體" pitchFamily="34" charset="-120"/>
                  <a:sym typeface="Arial"/>
                </a:rPr>
                <a:t>即時資料壓縮</a:t>
              </a:r>
              <a:endParaRPr sz="1600" b="1" i="0" u="none" strike="noStrike" cap="none" dirty="0">
                <a:solidFill>
                  <a:schemeClr val="lt1"/>
                </a:solidFill>
                <a:latin typeface="微軟正黑體" pitchFamily="34" charset="-120"/>
                <a:ea typeface="微軟正黑體" pitchFamily="34" charset="-120"/>
                <a:sym typeface="Arial"/>
              </a:endParaRPr>
            </a:p>
          </p:txBody>
        </p:sp>
        <p:sp>
          <p:nvSpPr>
            <p:cNvPr id="326" name="Shape 326"/>
            <p:cNvSpPr/>
            <p:nvPr/>
          </p:nvSpPr>
          <p:spPr>
            <a:xfrm rot="-5400000">
              <a:off x="4714877" y="4072063"/>
              <a:ext cx="326400" cy="326400"/>
            </a:xfrm>
            <a:prstGeom prst="halfFrame">
              <a:avLst>
                <a:gd name="adj1" fmla="val 23728"/>
                <a:gd name="adj2" fmla="val 24642"/>
              </a:avLst>
            </a:prstGeom>
            <a:solidFill>
              <a:schemeClr val="lt1">
                <a:alpha val="223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27" name="Shape 327"/>
          <p:cNvSpPr/>
          <p:nvPr/>
        </p:nvSpPr>
        <p:spPr>
          <a:xfrm>
            <a:off x="1694329" y="1021976"/>
            <a:ext cx="5526600" cy="5781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8" name="Shape 328"/>
          <p:cNvSpPr/>
          <p:nvPr/>
        </p:nvSpPr>
        <p:spPr>
          <a:xfrm rot="10800000">
            <a:off x="4163443" y="1446428"/>
            <a:ext cx="588600" cy="332100"/>
          </a:xfrm>
          <a:prstGeom prst="triangl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9" name="Shape 329"/>
          <p:cNvSpPr/>
          <p:nvPr/>
        </p:nvSpPr>
        <p:spPr>
          <a:xfrm>
            <a:off x="1080654" y="1030911"/>
            <a:ext cx="6864000" cy="5067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563"/>
              <a:buFont typeface="Arimo"/>
              <a:buNone/>
            </a:pPr>
            <a:r>
              <a:rPr lang="en-US" sz="2400" b="1" i="0" u="none" strike="noStrike" cap="none" dirty="0">
                <a:solidFill>
                  <a:schemeClr val="lt1"/>
                </a:solidFill>
                <a:latin typeface="微軟正黑體" pitchFamily="34" charset="-120"/>
                <a:ea typeface="微軟正黑體" pitchFamily="34" charset="-120"/>
                <a:sym typeface="Arial"/>
              </a:rPr>
              <a:t>讓 QES </a:t>
            </a:r>
            <a:r>
              <a:rPr lang="en-US" sz="2400" b="1" i="0" u="none" strike="noStrike" cap="none" dirty="0" err="1">
                <a:solidFill>
                  <a:schemeClr val="lt1"/>
                </a:solidFill>
                <a:latin typeface="微軟正黑體" pitchFamily="34" charset="-120"/>
                <a:ea typeface="微軟正黑體" pitchFamily="34" charset="-120"/>
                <a:sym typeface="Arial"/>
              </a:rPr>
              <a:t>強化您儲存空間的效率</a:t>
            </a:r>
            <a:endParaRPr sz="2400" b="1" i="0" u="none" strike="noStrike" cap="none" dirty="0">
              <a:solidFill>
                <a:schemeClr val="lt1"/>
              </a:solidFill>
              <a:latin typeface="微軟正黑體" pitchFamily="34" charset="-120"/>
              <a:ea typeface="微軟正黑體" pitchFamily="34" charset="-120"/>
              <a:sym typeface="Arial"/>
            </a:endParaRPr>
          </a:p>
        </p:txBody>
      </p:sp>
      <p:sp>
        <p:nvSpPr>
          <p:cNvPr id="17" name="文字方塊 16"/>
          <p:cNvSpPr txBox="1"/>
          <p:nvPr/>
        </p:nvSpPr>
        <p:spPr>
          <a:xfrm>
            <a:off x="1569639" y="2239547"/>
            <a:ext cx="1242019" cy="276999"/>
          </a:xfrm>
          <a:prstGeom prst="rect">
            <a:avLst/>
          </a:prstGeom>
          <a:noFill/>
        </p:spPr>
        <p:txBody>
          <a:bodyPr wrap="square" rtlCol="0">
            <a:spAutoFit/>
          </a:bodyPr>
          <a:lstStyle/>
          <a:p>
            <a:r>
              <a:rPr lang="en-US" altLang="zh-TW" sz="1200" b="1" dirty="0" err="1" smtClean="0">
                <a:solidFill>
                  <a:srgbClr val="336600"/>
                </a:solidFill>
              </a:rPr>
              <a:t>Deduplication</a:t>
            </a:r>
            <a:endParaRPr lang="zh-TW" altLang="en-US" sz="1200" b="1" dirty="0">
              <a:solidFill>
                <a:srgbClr val="336600"/>
              </a:solidFill>
            </a:endParaRPr>
          </a:p>
        </p:txBody>
      </p:sp>
      <p:sp>
        <p:nvSpPr>
          <p:cNvPr id="18" name="文字方塊 17"/>
          <p:cNvSpPr txBox="1"/>
          <p:nvPr/>
        </p:nvSpPr>
        <p:spPr>
          <a:xfrm>
            <a:off x="5002307" y="2239547"/>
            <a:ext cx="1242019" cy="276999"/>
          </a:xfrm>
          <a:prstGeom prst="rect">
            <a:avLst/>
          </a:prstGeom>
          <a:noFill/>
        </p:spPr>
        <p:txBody>
          <a:bodyPr wrap="square" rtlCol="0">
            <a:spAutoFit/>
          </a:bodyPr>
          <a:lstStyle/>
          <a:p>
            <a:r>
              <a:rPr lang="en-US" altLang="zh-TW" sz="1200" b="1" dirty="0" smtClean="0">
                <a:solidFill>
                  <a:srgbClr val="336600"/>
                </a:solidFill>
              </a:rPr>
              <a:t>Compression</a:t>
            </a:r>
            <a:endParaRPr lang="zh-TW" altLang="en-US" sz="1200" b="1" dirty="0">
              <a:solidFill>
                <a:srgbClr val="336600"/>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5" name="Shape 425"/>
          <p:cNvPicPr preferRelativeResize="0"/>
          <p:nvPr/>
        </p:nvPicPr>
        <p:blipFill>
          <a:blip r:embed="rId3" cstate="screen"/>
          <a:stretch>
            <a:fillRect/>
          </a:stretch>
        </p:blipFill>
        <p:spPr>
          <a:xfrm>
            <a:off x="422440" y="1897825"/>
            <a:ext cx="7305675" cy="2384150"/>
          </a:xfrm>
          <a:prstGeom prst="rect">
            <a:avLst/>
          </a:prstGeom>
          <a:noFill/>
          <a:ln>
            <a:noFill/>
          </a:ln>
        </p:spPr>
      </p:pic>
      <p:sp>
        <p:nvSpPr>
          <p:cNvPr id="420" name="Shape 420"/>
          <p:cNvSpPr txBox="1">
            <a:spLocks noGrp="1"/>
          </p:cNvSpPr>
          <p:nvPr>
            <p:ph type="title"/>
          </p:nvPr>
        </p:nvSpPr>
        <p:spPr>
          <a:xfrm>
            <a:off x="782374" y="115747"/>
            <a:ext cx="8361627" cy="665543"/>
          </a:xfrm>
          <a:prstGeom prst="rect">
            <a:avLst/>
          </a:prstGeom>
          <a:noFill/>
          <a:ln>
            <a:noFill/>
          </a:ln>
        </p:spPr>
        <p:txBody>
          <a:bodyPr spcFirstLastPara="1" wrap="square" lIns="91425" tIns="91425" rIns="91425" bIns="91425" anchor="t" anchorCtr="0">
            <a:noAutofit/>
          </a:bodyPr>
          <a:lstStyle/>
          <a:p>
            <a:pPr marL="0" marR="0" lvl="0" indent="0" rtl="0">
              <a:lnSpc>
                <a:spcPct val="90000"/>
              </a:lnSpc>
              <a:spcBef>
                <a:spcPts val="0"/>
              </a:spcBef>
              <a:spcAft>
                <a:spcPts val="0"/>
              </a:spcAft>
              <a:buClr>
                <a:schemeClr val="dk1"/>
              </a:buClr>
              <a:buSzPts val="3200"/>
              <a:buFont typeface="Arial"/>
              <a:buNone/>
            </a:pPr>
            <a:r>
              <a:rPr lang="en-US" dirty="0" err="1"/>
              <a:t>SnapSync</a:t>
            </a:r>
            <a:r>
              <a:rPr lang="en-US" dirty="0"/>
              <a:t> </a:t>
            </a:r>
            <a:r>
              <a:rPr lang="en-US" dirty="0" err="1"/>
              <a:t>簡單備份、快速轉移</a:t>
            </a:r>
            <a:endParaRPr dirty="0"/>
          </a:p>
        </p:txBody>
      </p:sp>
      <p:grpSp>
        <p:nvGrpSpPr>
          <p:cNvPr id="421" name="Shape 421"/>
          <p:cNvGrpSpPr/>
          <p:nvPr/>
        </p:nvGrpSpPr>
        <p:grpSpPr>
          <a:xfrm>
            <a:off x="1655874" y="938249"/>
            <a:ext cx="4877936" cy="649909"/>
            <a:chOff x="2505414" y="1103568"/>
            <a:chExt cx="3788100" cy="504705"/>
          </a:xfrm>
        </p:grpSpPr>
        <p:sp>
          <p:nvSpPr>
            <p:cNvPr id="422" name="Shape 422"/>
            <p:cNvSpPr/>
            <p:nvPr/>
          </p:nvSpPr>
          <p:spPr>
            <a:xfrm>
              <a:off x="2505414" y="1103568"/>
              <a:ext cx="3788100" cy="390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3" name="Shape 423"/>
            <p:cNvSpPr/>
            <p:nvPr/>
          </p:nvSpPr>
          <p:spPr>
            <a:xfrm rot="10800000">
              <a:off x="4162489" y="1379673"/>
              <a:ext cx="405300" cy="228600"/>
            </a:xfrm>
            <a:prstGeom prst="triangl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4" name="Shape 424"/>
          <p:cNvSpPr/>
          <p:nvPr/>
        </p:nvSpPr>
        <p:spPr>
          <a:xfrm>
            <a:off x="1499220" y="1010315"/>
            <a:ext cx="5400300" cy="3537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1013"/>
              <a:buFont typeface="Bad Script"/>
              <a:buNone/>
            </a:pPr>
            <a:r>
              <a:rPr lang="en-US" sz="2400" b="1" i="0" u="none" strike="noStrike" cap="none" dirty="0" err="1">
                <a:solidFill>
                  <a:schemeClr val="lt1"/>
                </a:solidFill>
                <a:latin typeface="微軟正黑體" pitchFamily="34" charset="-120"/>
                <a:ea typeface="微軟正黑體" pitchFamily="34" charset="-120"/>
                <a:sym typeface="Arial"/>
              </a:rPr>
              <a:t>分秒必爭的高效異地備援</a:t>
            </a:r>
            <a:endParaRPr sz="2400" b="1" i="0" u="none" strike="noStrike" cap="none" dirty="0">
              <a:solidFill>
                <a:schemeClr val="lt1"/>
              </a:solidFill>
              <a:latin typeface="微軟正黑體" pitchFamily="34" charset="-120"/>
              <a:ea typeface="微軟正黑體" pitchFamily="34" charset="-120"/>
              <a:sym typeface="Arial"/>
            </a:endParaRPr>
          </a:p>
        </p:txBody>
      </p:sp>
      <p:sp>
        <p:nvSpPr>
          <p:cNvPr id="8" name="文字方塊 7"/>
          <p:cNvSpPr txBox="1"/>
          <p:nvPr/>
        </p:nvSpPr>
        <p:spPr>
          <a:xfrm>
            <a:off x="1498977" y="1647875"/>
            <a:ext cx="963298" cy="400110"/>
          </a:xfrm>
          <a:prstGeom prst="rect">
            <a:avLst/>
          </a:prstGeom>
          <a:noFill/>
        </p:spPr>
        <p:txBody>
          <a:bodyPr wrap="square" rtlCol="0">
            <a:spAutoFit/>
          </a:bodyPr>
          <a:lstStyle/>
          <a:p>
            <a:r>
              <a:rPr lang="zh-TW" altLang="en-US" sz="2000" b="1" dirty="0" smtClean="0">
                <a:solidFill>
                  <a:srgbClr val="002060"/>
                </a:solidFill>
                <a:latin typeface="微軟正黑體" pitchFamily="34" charset="-120"/>
                <a:ea typeface="微軟正黑體" pitchFamily="34" charset="-120"/>
              </a:rPr>
              <a:t>伺服器</a:t>
            </a:r>
            <a:endParaRPr lang="zh-TW" altLang="en-US" sz="2000" b="1" dirty="0">
              <a:solidFill>
                <a:srgbClr val="002060"/>
              </a:solidFill>
              <a:latin typeface="微軟正黑體" pitchFamily="34" charset="-120"/>
              <a:ea typeface="微軟正黑體" pitchFamily="34" charset="-120"/>
            </a:endParaRPr>
          </a:p>
        </p:txBody>
      </p:sp>
      <p:sp>
        <p:nvSpPr>
          <p:cNvPr id="9" name="文字方塊 8"/>
          <p:cNvSpPr txBox="1"/>
          <p:nvPr/>
        </p:nvSpPr>
        <p:spPr>
          <a:xfrm>
            <a:off x="5650451" y="1647875"/>
            <a:ext cx="963298" cy="400110"/>
          </a:xfrm>
          <a:prstGeom prst="rect">
            <a:avLst/>
          </a:prstGeom>
          <a:noFill/>
        </p:spPr>
        <p:txBody>
          <a:bodyPr wrap="square" rtlCol="0">
            <a:spAutoFit/>
          </a:bodyPr>
          <a:lstStyle/>
          <a:p>
            <a:r>
              <a:rPr lang="zh-TW" altLang="en-US" sz="2000" b="1" dirty="0" smtClean="0">
                <a:solidFill>
                  <a:srgbClr val="002060"/>
                </a:solidFill>
                <a:latin typeface="微軟正黑體" pitchFamily="34" charset="-120"/>
                <a:ea typeface="微軟正黑體" pitchFamily="34" charset="-120"/>
              </a:rPr>
              <a:t>伺服器</a:t>
            </a:r>
            <a:endParaRPr lang="zh-TW" altLang="en-US" sz="2000" b="1" dirty="0">
              <a:solidFill>
                <a:srgbClr val="002060"/>
              </a:solidFill>
              <a:latin typeface="微軟正黑體" pitchFamily="34" charset="-120"/>
              <a:ea typeface="微軟正黑體" pitchFamily="34" charset="-120"/>
            </a:endParaRPr>
          </a:p>
        </p:txBody>
      </p:sp>
      <p:sp>
        <p:nvSpPr>
          <p:cNvPr id="10" name="文字方塊 9"/>
          <p:cNvSpPr txBox="1"/>
          <p:nvPr/>
        </p:nvSpPr>
        <p:spPr>
          <a:xfrm>
            <a:off x="1567436" y="4068345"/>
            <a:ext cx="1246909" cy="400110"/>
          </a:xfrm>
          <a:prstGeom prst="rect">
            <a:avLst/>
          </a:prstGeom>
          <a:noFill/>
        </p:spPr>
        <p:txBody>
          <a:bodyPr wrap="square" rtlCol="0">
            <a:spAutoFit/>
          </a:bodyPr>
          <a:lstStyle/>
          <a:p>
            <a:r>
              <a:rPr lang="zh-TW" altLang="en-US" sz="2000" b="1" dirty="0" smtClean="0">
                <a:solidFill>
                  <a:srgbClr val="FF6600"/>
                </a:solidFill>
                <a:latin typeface="微軟正黑體" pitchFamily="34" charset="-120"/>
                <a:ea typeface="微軟正黑體" pitchFamily="34" charset="-120"/>
              </a:rPr>
              <a:t>主要機房</a:t>
            </a:r>
            <a:endParaRPr lang="zh-TW" altLang="en-US" sz="2000" b="1" dirty="0">
              <a:solidFill>
                <a:srgbClr val="FF6600"/>
              </a:solidFill>
              <a:latin typeface="微軟正黑體" pitchFamily="34" charset="-120"/>
              <a:ea typeface="微軟正黑體" pitchFamily="34" charset="-120"/>
            </a:endParaRPr>
          </a:p>
        </p:txBody>
      </p:sp>
      <p:sp>
        <p:nvSpPr>
          <p:cNvPr id="11" name="文字方塊 10"/>
          <p:cNvSpPr txBox="1"/>
          <p:nvPr/>
        </p:nvSpPr>
        <p:spPr>
          <a:xfrm>
            <a:off x="5626002" y="4068345"/>
            <a:ext cx="1246909" cy="400110"/>
          </a:xfrm>
          <a:prstGeom prst="rect">
            <a:avLst/>
          </a:prstGeom>
          <a:noFill/>
        </p:spPr>
        <p:txBody>
          <a:bodyPr wrap="square" rtlCol="0">
            <a:spAutoFit/>
          </a:bodyPr>
          <a:lstStyle/>
          <a:p>
            <a:r>
              <a:rPr lang="zh-TW" altLang="en-US" sz="2000" b="1" dirty="0" smtClean="0">
                <a:solidFill>
                  <a:srgbClr val="FF6600"/>
                </a:solidFill>
                <a:latin typeface="微軟正黑體" pitchFamily="34" charset="-120"/>
                <a:ea typeface="微軟正黑體" pitchFamily="34" charset="-120"/>
              </a:rPr>
              <a:t>備援機房</a:t>
            </a:r>
            <a:endParaRPr lang="zh-TW" altLang="en-US" sz="2000" b="1" dirty="0">
              <a:solidFill>
                <a:srgbClr val="FF6600"/>
              </a:solidFill>
              <a:latin typeface="微軟正黑體" pitchFamily="34" charset="-120"/>
              <a:ea typeface="微軟正黑體" pitchFamily="34" charset="-120"/>
            </a:endParaRPr>
          </a:p>
        </p:txBody>
      </p:sp>
      <p:sp>
        <p:nvSpPr>
          <p:cNvPr id="12" name="文字方塊 11"/>
          <p:cNvSpPr txBox="1"/>
          <p:nvPr/>
        </p:nvSpPr>
        <p:spPr>
          <a:xfrm>
            <a:off x="2679628" y="2474258"/>
            <a:ext cx="1447392" cy="307777"/>
          </a:xfrm>
          <a:prstGeom prst="rect">
            <a:avLst/>
          </a:prstGeom>
          <a:noFill/>
        </p:spPr>
        <p:txBody>
          <a:bodyPr wrap="square" rtlCol="0">
            <a:spAutoFit/>
          </a:bodyPr>
          <a:lstStyle/>
          <a:p>
            <a:r>
              <a:rPr lang="en-US" altLang="zh-TW" b="1" dirty="0" err="1" smtClean="0">
                <a:solidFill>
                  <a:schemeClr val="bg2">
                    <a:lumMod val="75000"/>
                  </a:schemeClr>
                </a:solidFill>
              </a:rPr>
              <a:t>iSCSI</a:t>
            </a:r>
            <a:r>
              <a:rPr lang="en-US" altLang="zh-TW" b="1" dirty="0" smtClean="0">
                <a:solidFill>
                  <a:schemeClr val="bg2">
                    <a:lumMod val="75000"/>
                  </a:schemeClr>
                </a:solidFill>
              </a:rPr>
              <a:t> | Samba</a:t>
            </a:r>
            <a:endParaRPr lang="zh-TW" altLang="en-US" b="1" dirty="0">
              <a:solidFill>
                <a:schemeClr val="bg2">
                  <a:lumMod val="75000"/>
                </a:schemeClr>
              </a:solidFill>
            </a:endParaRPr>
          </a:p>
        </p:txBody>
      </p:sp>
      <p:sp>
        <p:nvSpPr>
          <p:cNvPr id="13" name="文字方塊 12"/>
          <p:cNvSpPr txBox="1"/>
          <p:nvPr/>
        </p:nvSpPr>
        <p:spPr>
          <a:xfrm>
            <a:off x="3598917" y="3246852"/>
            <a:ext cx="1237130" cy="523220"/>
          </a:xfrm>
          <a:prstGeom prst="rect">
            <a:avLst/>
          </a:prstGeom>
          <a:noFill/>
        </p:spPr>
        <p:txBody>
          <a:bodyPr wrap="square" rtlCol="0">
            <a:spAutoFit/>
          </a:bodyPr>
          <a:lstStyle/>
          <a:p>
            <a:pPr algn="ctr"/>
            <a:r>
              <a:rPr lang="en-US" altLang="zh-TW" b="1" dirty="0" err="1" smtClean="0">
                <a:solidFill>
                  <a:schemeClr val="bg2">
                    <a:lumMod val="75000"/>
                  </a:schemeClr>
                </a:solidFill>
              </a:rPr>
              <a:t>Snapsync</a:t>
            </a:r>
            <a:endParaRPr lang="en-US" altLang="zh-TW" b="1" dirty="0" smtClean="0">
              <a:solidFill>
                <a:schemeClr val="bg2">
                  <a:lumMod val="75000"/>
                </a:schemeClr>
              </a:solidFill>
            </a:endParaRPr>
          </a:p>
          <a:p>
            <a:pPr algn="ctr"/>
            <a:r>
              <a:rPr lang="en-US" altLang="zh-TW" b="1" dirty="0" smtClean="0">
                <a:solidFill>
                  <a:schemeClr val="bg2">
                    <a:lumMod val="75000"/>
                  </a:schemeClr>
                </a:solidFill>
              </a:rPr>
              <a:t>(</a:t>
            </a:r>
            <a:r>
              <a:rPr lang="zh-TW" altLang="en-US" b="1" dirty="0" smtClean="0">
                <a:solidFill>
                  <a:schemeClr val="bg2">
                    <a:lumMod val="75000"/>
                  </a:schemeClr>
                </a:solidFill>
                <a:latin typeface="微軟正黑體" pitchFamily="34" charset="-120"/>
                <a:ea typeface="微軟正黑體" pitchFamily="34" charset="-120"/>
              </a:rPr>
              <a:t>區塊層級</a:t>
            </a:r>
            <a:r>
              <a:rPr lang="en-US" altLang="zh-TW" b="1" dirty="0" smtClean="0">
                <a:solidFill>
                  <a:schemeClr val="bg2">
                    <a:lumMod val="75000"/>
                  </a:schemeClr>
                </a:solidFill>
              </a:rPr>
              <a:t>)</a:t>
            </a:r>
            <a:endParaRPr lang="zh-TW" altLang="en-US" b="1" dirty="0">
              <a:solidFill>
                <a:schemeClr val="bg2">
                  <a:lumMod val="75000"/>
                </a:schemeClr>
              </a:solidFill>
            </a:endParaRPr>
          </a:p>
        </p:txBody>
      </p:sp>
      <p:sp>
        <p:nvSpPr>
          <p:cNvPr id="14" name="文字方塊 13"/>
          <p:cNvSpPr txBox="1"/>
          <p:nvPr/>
        </p:nvSpPr>
        <p:spPr>
          <a:xfrm>
            <a:off x="6806653" y="2474258"/>
            <a:ext cx="1447392" cy="307777"/>
          </a:xfrm>
          <a:prstGeom prst="rect">
            <a:avLst/>
          </a:prstGeom>
          <a:noFill/>
        </p:spPr>
        <p:txBody>
          <a:bodyPr wrap="square" rtlCol="0">
            <a:spAutoFit/>
          </a:bodyPr>
          <a:lstStyle/>
          <a:p>
            <a:r>
              <a:rPr lang="en-US" altLang="zh-TW" b="1" dirty="0" err="1" smtClean="0">
                <a:solidFill>
                  <a:schemeClr val="bg2">
                    <a:lumMod val="75000"/>
                  </a:schemeClr>
                </a:solidFill>
              </a:rPr>
              <a:t>iSCSI</a:t>
            </a:r>
            <a:r>
              <a:rPr lang="en-US" altLang="zh-TW" b="1" dirty="0" smtClean="0">
                <a:solidFill>
                  <a:schemeClr val="bg2">
                    <a:lumMod val="75000"/>
                  </a:schemeClr>
                </a:solidFill>
              </a:rPr>
              <a:t> | Samba</a:t>
            </a:r>
            <a:endParaRPr lang="zh-TW" altLang="en-US" b="1"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pSp>
        <p:nvGrpSpPr>
          <p:cNvPr id="13" name="群組 12"/>
          <p:cNvGrpSpPr/>
          <p:nvPr/>
        </p:nvGrpSpPr>
        <p:grpSpPr>
          <a:xfrm>
            <a:off x="347179" y="2733131"/>
            <a:ext cx="2512356" cy="500100"/>
            <a:chOff x="552552" y="889654"/>
            <a:chExt cx="2512356" cy="500100"/>
          </a:xfrm>
        </p:grpSpPr>
        <p:sp>
          <p:nvSpPr>
            <p:cNvPr id="14" name="Shape 411"/>
            <p:cNvSpPr/>
            <p:nvPr/>
          </p:nvSpPr>
          <p:spPr>
            <a:xfrm>
              <a:off x="552552" y="889654"/>
              <a:ext cx="2175978"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 name="Shape 414"/>
            <p:cNvSpPr/>
            <p:nvPr/>
          </p:nvSpPr>
          <p:spPr>
            <a:xfrm>
              <a:off x="2636208" y="889654"/>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2" name="群組 11"/>
          <p:cNvGrpSpPr/>
          <p:nvPr/>
        </p:nvGrpSpPr>
        <p:grpSpPr>
          <a:xfrm>
            <a:off x="347179" y="1002124"/>
            <a:ext cx="2512356" cy="500100"/>
            <a:chOff x="552552" y="889654"/>
            <a:chExt cx="2512356" cy="500100"/>
          </a:xfrm>
        </p:grpSpPr>
        <p:sp>
          <p:nvSpPr>
            <p:cNvPr id="8" name="Shape 411"/>
            <p:cNvSpPr/>
            <p:nvPr/>
          </p:nvSpPr>
          <p:spPr>
            <a:xfrm>
              <a:off x="552552" y="889654"/>
              <a:ext cx="2175978"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 name="Shape 414"/>
            <p:cNvSpPr/>
            <p:nvPr/>
          </p:nvSpPr>
          <p:spPr>
            <a:xfrm>
              <a:off x="2636208" y="889654"/>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430" name="Shape 4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Qcinder</a:t>
            </a:r>
            <a:endParaRPr/>
          </a:p>
        </p:txBody>
      </p:sp>
      <p:sp>
        <p:nvSpPr>
          <p:cNvPr id="432" name="Shape 432"/>
          <p:cNvSpPr txBox="1"/>
          <p:nvPr/>
        </p:nvSpPr>
        <p:spPr>
          <a:xfrm>
            <a:off x="337387" y="3160680"/>
            <a:ext cx="8454546" cy="1552500"/>
          </a:xfrm>
          <a:prstGeom prst="rect">
            <a:avLst/>
          </a:prstGeom>
          <a:noFill/>
          <a:ln>
            <a:noFill/>
          </a:ln>
        </p:spPr>
        <p:txBody>
          <a:bodyPr spcFirstLastPara="1" wrap="square" lIns="91425" tIns="91425" rIns="91425" bIns="91425" anchor="ctr" anchorCtr="0">
            <a:noAutofit/>
          </a:bodyPr>
          <a:lstStyle/>
          <a:p>
            <a:pPr lvl="2" indent="38100">
              <a:spcBef>
                <a:spcPts val="800"/>
              </a:spcBef>
              <a:buClr>
                <a:srgbClr val="002060"/>
              </a:buClr>
              <a:buSzPts val="1800"/>
              <a:buFont typeface="Arial"/>
              <a:buChar char="•"/>
            </a:pPr>
            <a:r>
              <a:rPr lang="zh-TW" altLang="en-US" sz="1800" b="1" dirty="0" smtClean="0">
                <a:solidFill>
                  <a:srgbClr val="002060"/>
                </a:solidFill>
                <a:latin typeface="微軟正黑體" pitchFamily="34" charset="-120"/>
                <a:ea typeface="微軟正黑體" pitchFamily="34" charset="-120"/>
              </a:rPr>
              <a:t> </a:t>
            </a:r>
            <a:r>
              <a:rPr lang="en-US" altLang="en-US" sz="1800" b="1" dirty="0" err="1" smtClean="0">
                <a:solidFill>
                  <a:srgbClr val="002060"/>
                </a:solidFill>
                <a:latin typeface="微軟正黑體" pitchFamily="34" charset="-120"/>
                <a:ea typeface="微軟正黑體" pitchFamily="34" charset="-120"/>
              </a:rPr>
              <a:t>提供區塊儲存空間給OpenStack環境</a:t>
            </a:r>
            <a:endParaRPr lang="zh-TW" altLang="en-US" sz="1800" b="1" dirty="0" smtClean="0">
              <a:solidFill>
                <a:srgbClr val="002060"/>
              </a:solidFill>
              <a:latin typeface="微軟正黑體" pitchFamily="34" charset="-120"/>
              <a:ea typeface="微軟正黑體" pitchFamily="34" charset="-120"/>
            </a:endParaRPr>
          </a:p>
          <a:p>
            <a:pPr lvl="2" indent="38100">
              <a:spcBef>
                <a:spcPts val="800"/>
              </a:spcBef>
              <a:buClr>
                <a:srgbClr val="002060"/>
              </a:buClr>
              <a:buSzPts val="1800"/>
              <a:buFont typeface="Arial"/>
              <a:buChar char="•"/>
            </a:pPr>
            <a:r>
              <a:rPr lang="zh-TW" altLang="en-US" sz="1800" b="1" dirty="0" smtClean="0">
                <a:solidFill>
                  <a:srgbClr val="002060"/>
                </a:solidFill>
                <a:latin typeface="微軟正黑體" pitchFamily="34" charset="-120"/>
                <a:ea typeface="微軟正黑體" pitchFamily="34" charset="-120"/>
              </a:rPr>
              <a:t> </a:t>
            </a:r>
            <a:r>
              <a:rPr lang="en-US" altLang="en-US" sz="1800" b="1" dirty="0" err="1" smtClean="0">
                <a:solidFill>
                  <a:srgbClr val="002060"/>
                </a:solidFill>
                <a:latin typeface="微軟正黑體" pitchFamily="34" charset="-120"/>
                <a:ea typeface="微軟正黑體" pitchFamily="34" charset="-120"/>
              </a:rPr>
              <a:t>於儲存設備端進行快照服務</a:t>
            </a:r>
            <a:endParaRPr lang="zh-TW" altLang="en-US" sz="1800" b="1" dirty="0" smtClean="0">
              <a:solidFill>
                <a:srgbClr val="002060"/>
              </a:solidFill>
              <a:latin typeface="微軟正黑體" pitchFamily="34" charset="-120"/>
              <a:ea typeface="微軟正黑體" pitchFamily="34" charset="-120"/>
            </a:endParaRPr>
          </a:p>
          <a:p>
            <a:pPr lvl="2" indent="38100">
              <a:spcBef>
                <a:spcPts val="800"/>
              </a:spcBef>
              <a:buClr>
                <a:srgbClr val="002060"/>
              </a:buClr>
              <a:buSzPts val="1800"/>
              <a:buFont typeface="Arial"/>
              <a:buChar char="•"/>
            </a:pPr>
            <a:r>
              <a:rPr lang="zh-TW" altLang="en-US" sz="1800" b="1" dirty="0" smtClean="0">
                <a:solidFill>
                  <a:srgbClr val="002060"/>
                </a:solidFill>
                <a:latin typeface="微軟正黑體" pitchFamily="34" charset="-120"/>
                <a:ea typeface="微軟正黑體" pitchFamily="34" charset="-120"/>
              </a:rPr>
              <a:t>定義儲存空間細部規格</a:t>
            </a:r>
            <a:r>
              <a:rPr lang="en-US" altLang="en-US" sz="1800" b="1" dirty="0" smtClean="0">
                <a:solidFill>
                  <a:srgbClr val="002060"/>
                </a:solidFill>
                <a:latin typeface="微軟正黑體" pitchFamily="34" charset="-120"/>
                <a:ea typeface="微軟正黑體" pitchFamily="34" charset="-120"/>
              </a:rPr>
              <a:t>(</a:t>
            </a:r>
            <a:r>
              <a:rPr lang="en-US" altLang="en-US" sz="1800" b="1" dirty="0" err="1">
                <a:solidFill>
                  <a:srgbClr val="002060"/>
                </a:solidFill>
                <a:latin typeface="微軟正黑體" pitchFamily="34" charset="-120"/>
                <a:ea typeface="微軟正黑體" pitchFamily="34" charset="-120"/>
              </a:rPr>
              <a:t>如資料壓縮、資料重複刪除、精簡配置等</a:t>
            </a:r>
            <a:r>
              <a:rPr lang="en-US" altLang="en-US" sz="1800" b="1" dirty="0" smtClean="0">
                <a:solidFill>
                  <a:srgbClr val="002060"/>
                </a:solidFill>
                <a:latin typeface="微軟正黑體" pitchFamily="34" charset="-120"/>
                <a:ea typeface="微軟正黑體" pitchFamily="34" charset="-120"/>
              </a:rPr>
              <a:t>)</a:t>
            </a:r>
            <a:endParaRPr lang="zh-TW" altLang="en-US" sz="1800" b="1" dirty="0" smtClean="0">
              <a:solidFill>
                <a:srgbClr val="002060"/>
              </a:solidFill>
              <a:latin typeface="微軟正黑體" pitchFamily="34" charset="-120"/>
              <a:ea typeface="微軟正黑體" pitchFamily="34" charset="-120"/>
            </a:endParaRPr>
          </a:p>
          <a:p>
            <a:pPr marL="0" lvl="0" indent="0" rtl="0">
              <a:spcBef>
                <a:spcPts val="0"/>
              </a:spcBef>
              <a:spcAft>
                <a:spcPts val="0"/>
              </a:spcAft>
            </a:pPr>
            <a:endParaRPr sz="2400" b="1" dirty="0">
              <a:solidFill>
                <a:srgbClr val="073763"/>
              </a:solidFill>
              <a:highlight>
                <a:srgbClr val="FFFFFF"/>
              </a:highlight>
              <a:latin typeface="微軟正黑體" pitchFamily="34" charset="-120"/>
              <a:ea typeface="微軟正黑體" pitchFamily="34" charset="-120"/>
            </a:endParaRPr>
          </a:p>
        </p:txBody>
      </p:sp>
      <p:sp>
        <p:nvSpPr>
          <p:cNvPr id="433" name="Shape 433"/>
          <p:cNvSpPr txBox="1"/>
          <p:nvPr/>
        </p:nvSpPr>
        <p:spPr>
          <a:xfrm>
            <a:off x="337387" y="1365886"/>
            <a:ext cx="6750900" cy="1104000"/>
          </a:xfrm>
          <a:prstGeom prst="rect">
            <a:avLst/>
          </a:prstGeom>
          <a:noFill/>
          <a:ln>
            <a:noFill/>
          </a:ln>
        </p:spPr>
        <p:txBody>
          <a:bodyPr spcFirstLastPara="1" wrap="square" lIns="91425" tIns="91425" rIns="91425" bIns="91425" anchor="t" anchorCtr="0">
            <a:noAutofit/>
          </a:bodyPr>
          <a:lstStyle/>
          <a:p>
            <a:pPr marL="0" marR="0" lvl="2" indent="38100" algn="l" rtl="0">
              <a:lnSpc>
                <a:spcPct val="100000"/>
              </a:lnSpc>
              <a:spcBef>
                <a:spcPts val="800"/>
              </a:spcBef>
              <a:spcAft>
                <a:spcPts val="0"/>
              </a:spcAft>
              <a:buClr>
                <a:srgbClr val="002060"/>
              </a:buClr>
              <a:buSzPts val="1800"/>
              <a:buFont typeface="Arial"/>
              <a:buChar char="•"/>
            </a:pPr>
            <a:r>
              <a:rPr lang="zh-TW" altLang="en-US" sz="1800" b="1" dirty="0" smtClean="0">
                <a:solidFill>
                  <a:srgbClr val="002060"/>
                </a:solidFill>
                <a:latin typeface="微軟正黑體" pitchFamily="34" charset="-120"/>
                <a:ea typeface="微軟正黑體" pitchFamily="34" charset="-120"/>
              </a:rPr>
              <a:t> </a:t>
            </a:r>
            <a:r>
              <a:rPr lang="en-US" sz="1800" b="1" dirty="0" err="1" smtClean="0">
                <a:solidFill>
                  <a:srgbClr val="002060"/>
                </a:solidFill>
                <a:latin typeface="微軟正黑體" pitchFamily="34" charset="-120"/>
                <a:ea typeface="微軟正黑體" pitchFamily="34" charset="-120"/>
              </a:rPr>
              <a:t>提供區塊儲存服務</a:t>
            </a:r>
            <a:endParaRPr sz="1800" b="1" dirty="0">
              <a:solidFill>
                <a:srgbClr val="002060"/>
              </a:solidFill>
              <a:latin typeface="微軟正黑體" pitchFamily="34" charset="-120"/>
              <a:ea typeface="微軟正黑體" pitchFamily="34" charset="-120"/>
            </a:endParaRPr>
          </a:p>
          <a:p>
            <a:pPr marL="0" marR="0" lvl="2" indent="38100" algn="l" rtl="0">
              <a:lnSpc>
                <a:spcPct val="100000"/>
              </a:lnSpc>
              <a:spcBef>
                <a:spcPts val="800"/>
              </a:spcBef>
              <a:spcAft>
                <a:spcPts val="0"/>
              </a:spcAft>
              <a:buClr>
                <a:srgbClr val="002060"/>
              </a:buClr>
              <a:buSzPts val="1800"/>
              <a:buFont typeface="Arial"/>
              <a:buChar char="•"/>
            </a:pPr>
            <a:r>
              <a:rPr lang="zh-TW" altLang="en-US" sz="1800" b="1" dirty="0" smtClean="0">
                <a:solidFill>
                  <a:srgbClr val="002060"/>
                </a:solidFill>
                <a:latin typeface="微軟正黑體" pitchFamily="34" charset="-120"/>
                <a:ea typeface="微軟正黑體" pitchFamily="34" charset="-120"/>
              </a:rPr>
              <a:t> </a:t>
            </a:r>
            <a:r>
              <a:rPr lang="en-US" sz="1800" b="1" dirty="0" err="1" smtClean="0">
                <a:solidFill>
                  <a:srgbClr val="002060"/>
                </a:solidFill>
                <a:latin typeface="微軟正黑體" pitchFamily="34" charset="-120"/>
                <a:ea typeface="微軟正黑體" pitchFamily="34" charset="-120"/>
              </a:rPr>
              <a:t>將區塊儲存設備的管理虛擬化</a:t>
            </a:r>
            <a:endParaRPr sz="1800" b="1" dirty="0">
              <a:solidFill>
                <a:srgbClr val="002060"/>
              </a:solidFill>
              <a:latin typeface="微軟正黑體" pitchFamily="34" charset="-120"/>
              <a:ea typeface="微軟正黑體" pitchFamily="34" charset="-120"/>
            </a:endParaRPr>
          </a:p>
          <a:p>
            <a:pPr marL="0" marR="0" lvl="2" indent="38100" algn="l" rtl="0">
              <a:lnSpc>
                <a:spcPct val="100000"/>
              </a:lnSpc>
              <a:spcBef>
                <a:spcPts val="800"/>
              </a:spcBef>
              <a:spcAft>
                <a:spcPts val="0"/>
              </a:spcAft>
              <a:buClr>
                <a:srgbClr val="002060"/>
              </a:buClr>
              <a:buSzPts val="1800"/>
              <a:buFont typeface="Arial"/>
              <a:buChar char="•"/>
            </a:pPr>
            <a:r>
              <a:rPr lang="zh-TW" altLang="en-US" sz="1800" b="1" dirty="0" smtClean="0">
                <a:solidFill>
                  <a:srgbClr val="002060"/>
                </a:solidFill>
                <a:latin typeface="微軟正黑體" pitchFamily="34" charset="-120"/>
                <a:ea typeface="微軟正黑體" pitchFamily="34" charset="-120"/>
              </a:rPr>
              <a:t> </a:t>
            </a:r>
            <a:r>
              <a:rPr lang="en-US" sz="1800" b="1" dirty="0" err="1" smtClean="0">
                <a:solidFill>
                  <a:srgbClr val="002060"/>
                </a:solidFill>
                <a:latin typeface="微軟正黑體" pitchFamily="34" charset="-120"/>
                <a:ea typeface="微軟正黑體" pitchFamily="34" charset="-120"/>
              </a:rPr>
              <a:t>提供自我服務的</a:t>
            </a:r>
            <a:r>
              <a:rPr lang="en-US" sz="1800" b="1" dirty="0" err="1">
                <a:solidFill>
                  <a:srgbClr val="002060"/>
                </a:solidFill>
                <a:latin typeface="微軟正黑體" pitchFamily="34" charset="-120"/>
                <a:ea typeface="微軟正黑體" pitchFamily="34" charset="-120"/>
              </a:rPr>
              <a:t>API操控區塊儲存設備</a:t>
            </a:r>
            <a:endParaRPr sz="1800" b="1" dirty="0">
              <a:solidFill>
                <a:srgbClr val="002060"/>
              </a:solidFill>
              <a:latin typeface="微軟正黑體" pitchFamily="34" charset="-120"/>
              <a:ea typeface="微軟正黑體" pitchFamily="34" charset="-120"/>
            </a:endParaRPr>
          </a:p>
          <a:p>
            <a:pPr marL="914400" marR="0" lvl="0" indent="0" algn="l" rtl="0">
              <a:lnSpc>
                <a:spcPct val="100000"/>
              </a:lnSpc>
              <a:spcBef>
                <a:spcPts val="800"/>
              </a:spcBef>
              <a:spcAft>
                <a:spcPts val="0"/>
              </a:spcAft>
              <a:buNone/>
            </a:pPr>
            <a:endParaRPr sz="1800" b="1" dirty="0">
              <a:solidFill>
                <a:srgbClr val="002060"/>
              </a:solidFill>
              <a:latin typeface="微軟正黑體" pitchFamily="34" charset="-120"/>
              <a:ea typeface="微軟正黑體" pitchFamily="34" charset="-120"/>
            </a:endParaRPr>
          </a:p>
        </p:txBody>
      </p:sp>
      <p:sp>
        <p:nvSpPr>
          <p:cNvPr id="434" name="Shape 434"/>
          <p:cNvSpPr txBox="1"/>
          <p:nvPr/>
        </p:nvSpPr>
        <p:spPr>
          <a:xfrm>
            <a:off x="368050" y="1007311"/>
            <a:ext cx="1891056" cy="484094"/>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sz="2400" b="1" dirty="0" err="1">
                <a:solidFill>
                  <a:schemeClr val="bg1"/>
                </a:solidFill>
                <a:latin typeface="微軟正黑體" pitchFamily="34" charset="-120"/>
                <a:ea typeface="微軟正黑體" pitchFamily="34" charset="-120"/>
              </a:rPr>
              <a:t>關於Cinder</a:t>
            </a:r>
            <a:endParaRPr sz="2400" b="1" dirty="0">
              <a:solidFill>
                <a:schemeClr val="bg1"/>
              </a:solidFill>
              <a:latin typeface="微軟正黑體" pitchFamily="34" charset="-120"/>
              <a:ea typeface="微軟正黑體" pitchFamily="34" charset="-120"/>
            </a:endParaRPr>
          </a:p>
        </p:txBody>
      </p:sp>
      <p:sp>
        <p:nvSpPr>
          <p:cNvPr id="435" name="Shape 435"/>
          <p:cNvSpPr txBox="1"/>
          <p:nvPr/>
        </p:nvSpPr>
        <p:spPr>
          <a:xfrm>
            <a:off x="348490" y="2733425"/>
            <a:ext cx="2125769" cy="47431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400" b="1" dirty="0" err="1">
                <a:solidFill>
                  <a:schemeClr val="bg1"/>
                </a:solidFill>
                <a:latin typeface="微軟正黑體" pitchFamily="34" charset="-120"/>
                <a:ea typeface="微軟正黑體" pitchFamily="34" charset="-120"/>
              </a:rPr>
              <a:t>關於Qcinder</a:t>
            </a:r>
            <a:endParaRPr sz="2400" b="1" dirty="0">
              <a:solidFill>
                <a:schemeClr val="bg1"/>
              </a:solidFill>
              <a:latin typeface="微軟正黑體" pitchFamily="34" charset="-120"/>
              <a:ea typeface="微軟正黑體" pitchFamily="34" charset="-120"/>
            </a:endParaRPr>
          </a:p>
        </p:txBody>
      </p:sp>
      <p:grpSp>
        <p:nvGrpSpPr>
          <p:cNvPr id="17" name="群組 16"/>
          <p:cNvGrpSpPr/>
          <p:nvPr/>
        </p:nvGrpSpPr>
        <p:grpSpPr>
          <a:xfrm>
            <a:off x="5053982" y="1151538"/>
            <a:ext cx="1997167" cy="1915361"/>
            <a:chOff x="5144111" y="1122196"/>
            <a:chExt cx="1814130" cy="1739821"/>
          </a:xfrm>
        </p:grpSpPr>
        <p:pic>
          <p:nvPicPr>
            <p:cNvPr id="431" name="Shape 431"/>
            <p:cNvPicPr preferRelativeResize="0"/>
            <p:nvPr/>
          </p:nvPicPr>
          <p:blipFill>
            <a:blip r:embed="rId3" cstate="screen"/>
            <a:srcRect l="-9695"/>
            <a:stretch>
              <a:fillRect/>
            </a:stretch>
          </p:blipFill>
          <p:spPr>
            <a:xfrm>
              <a:off x="5461950" y="1122196"/>
              <a:ext cx="1178452" cy="986786"/>
            </a:xfrm>
            <a:prstGeom prst="rect">
              <a:avLst/>
            </a:prstGeom>
            <a:noFill/>
            <a:ln>
              <a:noFill/>
            </a:ln>
          </p:spPr>
        </p:pic>
        <p:pic>
          <p:nvPicPr>
            <p:cNvPr id="16" name="Shape 431"/>
            <p:cNvPicPr preferRelativeResize="0"/>
            <p:nvPr/>
          </p:nvPicPr>
          <p:blipFill>
            <a:blip r:embed="rId4" cstate="screen"/>
            <a:srcRect/>
            <a:stretch>
              <a:fillRect/>
            </a:stretch>
          </p:blipFill>
          <p:spPr>
            <a:xfrm>
              <a:off x="5144111" y="1875231"/>
              <a:ext cx="1814130" cy="986786"/>
            </a:xfrm>
            <a:prstGeom prst="rect">
              <a:avLst/>
            </a:prstGeom>
            <a:noFill/>
            <a:ln>
              <a:noFill/>
            </a:ln>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grpSp>
        <p:nvGrpSpPr>
          <p:cNvPr id="8" name="群組 7"/>
          <p:cNvGrpSpPr/>
          <p:nvPr/>
        </p:nvGrpSpPr>
        <p:grpSpPr>
          <a:xfrm>
            <a:off x="347178" y="2488631"/>
            <a:ext cx="2663263" cy="500100"/>
            <a:chOff x="552551" y="889654"/>
            <a:chExt cx="2663263" cy="500100"/>
          </a:xfrm>
        </p:grpSpPr>
        <p:sp>
          <p:nvSpPr>
            <p:cNvPr id="9" name="Shape 411"/>
            <p:cNvSpPr/>
            <p:nvPr/>
          </p:nvSpPr>
          <p:spPr>
            <a:xfrm>
              <a:off x="552551" y="889654"/>
              <a:ext cx="2266545"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Shape 414"/>
            <p:cNvSpPr/>
            <p:nvPr/>
          </p:nvSpPr>
          <p:spPr>
            <a:xfrm>
              <a:off x="2704665" y="889654"/>
              <a:ext cx="511149"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1" name="群組 10"/>
          <p:cNvGrpSpPr/>
          <p:nvPr/>
        </p:nvGrpSpPr>
        <p:grpSpPr>
          <a:xfrm>
            <a:off x="347179" y="1026574"/>
            <a:ext cx="2512356" cy="500100"/>
            <a:chOff x="552552" y="889654"/>
            <a:chExt cx="2512356" cy="500100"/>
          </a:xfrm>
        </p:grpSpPr>
        <p:sp>
          <p:nvSpPr>
            <p:cNvPr id="12" name="Shape 411"/>
            <p:cNvSpPr/>
            <p:nvPr/>
          </p:nvSpPr>
          <p:spPr>
            <a:xfrm>
              <a:off x="552552" y="889654"/>
              <a:ext cx="2175978"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 name="Shape 414"/>
            <p:cNvSpPr/>
            <p:nvPr/>
          </p:nvSpPr>
          <p:spPr>
            <a:xfrm>
              <a:off x="2636208" y="889654"/>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4" name="Shape 434"/>
          <p:cNvSpPr txBox="1"/>
          <p:nvPr/>
        </p:nvSpPr>
        <p:spPr>
          <a:xfrm>
            <a:off x="368050" y="1031761"/>
            <a:ext cx="1891056" cy="484094"/>
          </a:xfrm>
          <a:prstGeom prst="rect">
            <a:avLst/>
          </a:prstGeom>
          <a:noFill/>
          <a:ln>
            <a:noFill/>
          </a:ln>
        </p:spPr>
        <p:txBody>
          <a:bodyPr spcFirstLastPara="1" wrap="square" lIns="91425" tIns="91425" rIns="91425" bIns="91425" anchor="ctr" anchorCtr="0">
            <a:noAutofit/>
          </a:bodyPr>
          <a:lstStyle/>
          <a:p>
            <a:r>
              <a:rPr lang="en-US" sz="2400" b="1" dirty="0" err="1" smtClean="0">
                <a:solidFill>
                  <a:schemeClr val="bg1"/>
                </a:solidFill>
                <a:latin typeface="微軟正黑體" pitchFamily="34" charset="-120"/>
                <a:ea typeface="微軟正黑體" pitchFamily="34" charset="-120"/>
              </a:rPr>
              <a:t>關於</a:t>
            </a:r>
            <a:r>
              <a:rPr lang="en-US" sz="2400" b="1" dirty="0" smtClean="0">
                <a:solidFill>
                  <a:schemeClr val="bg1"/>
                </a:solidFill>
                <a:latin typeface="微軟正黑體" pitchFamily="34" charset="-120"/>
                <a:ea typeface="微軟正黑體" pitchFamily="34" charset="-120"/>
              </a:rPr>
              <a:t> Manila</a:t>
            </a:r>
            <a:endParaRPr sz="2400" b="1" dirty="0">
              <a:solidFill>
                <a:schemeClr val="bg1"/>
              </a:solidFill>
              <a:latin typeface="微軟正黑體" pitchFamily="34" charset="-120"/>
              <a:ea typeface="微軟正黑體" pitchFamily="34" charset="-120"/>
            </a:endParaRPr>
          </a:p>
        </p:txBody>
      </p:sp>
      <p:sp>
        <p:nvSpPr>
          <p:cNvPr id="15" name="Shape 435"/>
          <p:cNvSpPr txBox="1"/>
          <p:nvPr/>
        </p:nvSpPr>
        <p:spPr>
          <a:xfrm>
            <a:off x="348490" y="2488925"/>
            <a:ext cx="2125769" cy="474317"/>
          </a:xfrm>
          <a:prstGeom prst="rect">
            <a:avLst/>
          </a:prstGeom>
          <a:noFill/>
          <a:ln>
            <a:noFill/>
          </a:ln>
        </p:spPr>
        <p:txBody>
          <a:bodyPr spcFirstLastPara="1" wrap="square" lIns="91425" tIns="91425" rIns="91425" bIns="91425" anchor="ctr" anchorCtr="0">
            <a:noAutofit/>
          </a:bodyPr>
          <a:lstStyle/>
          <a:p>
            <a:r>
              <a:rPr lang="en-US" sz="2400" b="1" dirty="0" err="1" smtClean="0">
                <a:solidFill>
                  <a:schemeClr val="bg1"/>
                </a:solidFill>
                <a:latin typeface="微軟正黑體" pitchFamily="34" charset="-120"/>
                <a:ea typeface="微軟正黑體" pitchFamily="34" charset="-120"/>
              </a:rPr>
              <a:t>關於</a:t>
            </a:r>
            <a:r>
              <a:rPr lang="en-US" sz="2400" b="1" dirty="0" smtClean="0">
                <a:solidFill>
                  <a:schemeClr val="bg1"/>
                </a:solidFill>
                <a:latin typeface="微軟正黑體" pitchFamily="34" charset="-120"/>
                <a:ea typeface="微軟正黑體" pitchFamily="34" charset="-120"/>
              </a:rPr>
              <a:t> </a:t>
            </a:r>
            <a:r>
              <a:rPr lang="en-US" sz="2400" b="1" dirty="0" err="1" smtClean="0">
                <a:solidFill>
                  <a:schemeClr val="bg1"/>
                </a:solidFill>
                <a:latin typeface="微軟正黑體" pitchFamily="34" charset="-120"/>
                <a:ea typeface="微軟正黑體" pitchFamily="34" charset="-120"/>
              </a:rPr>
              <a:t>Qmanila</a:t>
            </a:r>
            <a:endParaRPr sz="2400" b="1" dirty="0">
              <a:solidFill>
                <a:schemeClr val="bg1"/>
              </a:solidFill>
              <a:latin typeface="微軟正黑體" pitchFamily="34" charset="-120"/>
              <a:ea typeface="微軟正黑體" pitchFamily="34" charset="-120"/>
            </a:endParaRPr>
          </a:p>
        </p:txBody>
      </p:sp>
      <p:sp>
        <p:nvSpPr>
          <p:cNvPr id="447" name="Shape 44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Qmanila</a:t>
            </a:r>
            <a:endParaRPr/>
          </a:p>
        </p:txBody>
      </p:sp>
      <p:sp>
        <p:nvSpPr>
          <p:cNvPr id="451" name="Shape 451"/>
          <p:cNvSpPr txBox="1"/>
          <p:nvPr/>
        </p:nvSpPr>
        <p:spPr>
          <a:xfrm>
            <a:off x="269549" y="1587454"/>
            <a:ext cx="4879200" cy="594600"/>
          </a:xfrm>
          <a:prstGeom prst="rect">
            <a:avLst/>
          </a:prstGeom>
          <a:noFill/>
          <a:ln>
            <a:noFill/>
          </a:ln>
        </p:spPr>
        <p:txBody>
          <a:bodyPr spcFirstLastPara="1" wrap="square" lIns="91425" tIns="91425" rIns="91425" bIns="91425" anchor="ctr" anchorCtr="0">
            <a:noAutofit/>
          </a:bodyPr>
          <a:lstStyle/>
          <a:p>
            <a:pPr lvl="2" indent="38100">
              <a:spcBef>
                <a:spcPts val="800"/>
              </a:spcBef>
              <a:buClr>
                <a:srgbClr val="002060"/>
              </a:buClr>
              <a:buSzPts val="1800"/>
              <a:buFont typeface="Arial" pitchFamily="34" charset="0"/>
              <a:buChar char="•"/>
            </a:pPr>
            <a:r>
              <a:rPr lang="en-US" sz="1800" b="1" dirty="0" err="1" smtClean="0">
                <a:solidFill>
                  <a:srgbClr val="002060"/>
                </a:solidFill>
                <a:latin typeface="微軟正黑體" pitchFamily="34" charset="-120"/>
                <a:ea typeface="微軟正黑體" pitchFamily="34" charset="-120"/>
              </a:rPr>
              <a:t>提供共用資料夾服務</a:t>
            </a:r>
            <a:endParaRPr lang="en-US" sz="1800" b="1" dirty="0" smtClean="0">
              <a:solidFill>
                <a:srgbClr val="002060"/>
              </a:solidFill>
              <a:latin typeface="微軟正黑體" pitchFamily="34" charset="-120"/>
              <a:ea typeface="微軟正黑體" pitchFamily="34" charset="-120"/>
            </a:endParaRPr>
          </a:p>
          <a:p>
            <a:pPr lvl="2" indent="38100">
              <a:spcBef>
                <a:spcPts val="800"/>
              </a:spcBef>
              <a:buClr>
                <a:srgbClr val="002060"/>
              </a:buClr>
              <a:buSzPts val="1800"/>
              <a:buFont typeface="Arial" pitchFamily="34" charset="0"/>
              <a:buChar char="•"/>
            </a:pPr>
            <a:r>
              <a:rPr lang="en-US" sz="1800" b="1" dirty="0" err="1" smtClean="0">
                <a:solidFill>
                  <a:srgbClr val="002060"/>
                </a:solidFill>
                <a:latin typeface="微軟正黑體" pitchFamily="34" charset="-120"/>
                <a:ea typeface="微軟正黑體" pitchFamily="34" charset="-120"/>
              </a:rPr>
              <a:t>支援</a:t>
            </a:r>
            <a:r>
              <a:rPr lang="en-US" sz="1800" b="1" dirty="0" err="1">
                <a:solidFill>
                  <a:srgbClr val="002060"/>
                </a:solidFill>
                <a:latin typeface="微軟正黑體" pitchFamily="34" charset="-120"/>
                <a:ea typeface="微軟正黑體" pitchFamily="34" charset="-120"/>
              </a:rPr>
              <a:t>CIFS及NFS</a:t>
            </a:r>
            <a:r>
              <a:rPr lang="en-US" sz="1800" b="1" dirty="0" err="1" smtClean="0">
                <a:solidFill>
                  <a:srgbClr val="002060"/>
                </a:solidFill>
                <a:latin typeface="微軟正黑體" pitchFamily="34" charset="-120"/>
                <a:ea typeface="微軟正黑體" pitchFamily="34" charset="-120"/>
              </a:rPr>
              <a:t>協定</a:t>
            </a:r>
            <a:endParaRPr lang="en-US" sz="1800" b="1" dirty="0">
              <a:solidFill>
                <a:srgbClr val="002060"/>
              </a:solidFill>
              <a:latin typeface="微軟正黑體" pitchFamily="34" charset="-120"/>
              <a:ea typeface="微軟正黑體" pitchFamily="34" charset="-120"/>
            </a:endParaRPr>
          </a:p>
        </p:txBody>
      </p:sp>
      <p:pic>
        <p:nvPicPr>
          <p:cNvPr id="452" name="Shape 452"/>
          <p:cNvPicPr preferRelativeResize="0"/>
          <p:nvPr/>
        </p:nvPicPr>
        <p:blipFill>
          <a:blip r:embed="rId3" cstate="screen"/>
          <a:stretch>
            <a:fillRect/>
          </a:stretch>
        </p:blipFill>
        <p:spPr>
          <a:xfrm>
            <a:off x="4328169" y="1057093"/>
            <a:ext cx="1994396" cy="1661997"/>
          </a:xfrm>
          <a:prstGeom prst="rect">
            <a:avLst/>
          </a:prstGeom>
          <a:noFill/>
          <a:ln>
            <a:noFill/>
          </a:ln>
        </p:spPr>
      </p:pic>
      <p:sp>
        <p:nvSpPr>
          <p:cNvPr id="17" name="Shape 432"/>
          <p:cNvSpPr txBox="1"/>
          <p:nvPr/>
        </p:nvSpPr>
        <p:spPr>
          <a:xfrm>
            <a:off x="269549" y="3156395"/>
            <a:ext cx="8454546" cy="1552500"/>
          </a:xfrm>
          <a:prstGeom prst="rect">
            <a:avLst/>
          </a:prstGeom>
          <a:noFill/>
          <a:ln>
            <a:noFill/>
          </a:ln>
        </p:spPr>
        <p:txBody>
          <a:bodyPr spcFirstLastPara="1" wrap="square" lIns="91425" tIns="91425" rIns="91425" bIns="91425" anchor="ctr" anchorCtr="0">
            <a:noAutofit/>
          </a:bodyPr>
          <a:lstStyle/>
          <a:p>
            <a:pPr lvl="2" indent="38100">
              <a:spcBef>
                <a:spcPts val="800"/>
              </a:spcBef>
              <a:buClr>
                <a:srgbClr val="002060"/>
              </a:buClr>
              <a:buSzPts val="1800"/>
              <a:buFont typeface="Arial"/>
              <a:buChar char="•"/>
            </a:pPr>
            <a:r>
              <a:rPr lang="zh-TW" altLang="en-US" sz="1800" b="1" dirty="0" smtClean="0">
                <a:solidFill>
                  <a:srgbClr val="002060"/>
                </a:solidFill>
                <a:latin typeface="微軟正黑體" pitchFamily="34" charset="-120"/>
                <a:ea typeface="微軟正黑體" pitchFamily="34" charset="-120"/>
              </a:rPr>
              <a:t> </a:t>
            </a:r>
            <a:r>
              <a:rPr lang="en-US" altLang="zh-TW" sz="1800" b="1" dirty="0" err="1" smtClean="0">
                <a:solidFill>
                  <a:srgbClr val="002060"/>
                </a:solidFill>
                <a:latin typeface="微軟正黑體" pitchFamily="34" charset="-120"/>
                <a:ea typeface="微軟正黑體" pitchFamily="34" charset="-120"/>
              </a:rPr>
              <a:t>提供共用資料夾儲存空間給OpenStack環境</a:t>
            </a:r>
            <a:endParaRPr lang="zh-TW" altLang="en-US" sz="1800" b="1" dirty="0" smtClean="0">
              <a:solidFill>
                <a:srgbClr val="002060"/>
              </a:solidFill>
              <a:latin typeface="微軟正黑體" pitchFamily="34" charset="-120"/>
              <a:ea typeface="微軟正黑體" pitchFamily="34" charset="-120"/>
            </a:endParaRPr>
          </a:p>
          <a:p>
            <a:pPr lvl="2" indent="38100">
              <a:spcBef>
                <a:spcPts val="800"/>
              </a:spcBef>
              <a:buClr>
                <a:srgbClr val="002060"/>
              </a:buClr>
              <a:buSzPts val="1800"/>
              <a:buFont typeface="Arial"/>
              <a:buChar char="•"/>
            </a:pPr>
            <a:r>
              <a:rPr lang="zh-TW" altLang="en-US" sz="1800" b="1" dirty="0" smtClean="0">
                <a:solidFill>
                  <a:srgbClr val="002060"/>
                </a:solidFill>
                <a:latin typeface="微軟正黑體" pitchFamily="34" charset="-120"/>
                <a:ea typeface="微軟正黑體" pitchFamily="34" charset="-120"/>
              </a:rPr>
              <a:t> </a:t>
            </a:r>
            <a:r>
              <a:rPr lang="en-US" altLang="zh-TW" sz="1800" b="1" dirty="0" err="1" smtClean="0">
                <a:solidFill>
                  <a:srgbClr val="002060"/>
                </a:solidFill>
                <a:latin typeface="微軟正黑體" pitchFamily="34" charset="-120"/>
                <a:ea typeface="微軟正黑體" pitchFamily="34" charset="-120"/>
              </a:rPr>
              <a:t>於儲存設備端進行快照服務</a:t>
            </a:r>
            <a:endParaRPr lang="zh-TW" altLang="en-US" sz="1800" b="1" dirty="0" smtClean="0">
              <a:solidFill>
                <a:srgbClr val="002060"/>
              </a:solidFill>
              <a:latin typeface="微軟正黑體" pitchFamily="34" charset="-120"/>
              <a:ea typeface="微軟正黑體" pitchFamily="34" charset="-120"/>
            </a:endParaRPr>
          </a:p>
          <a:p>
            <a:pPr lvl="2" indent="38100">
              <a:spcBef>
                <a:spcPts val="800"/>
              </a:spcBef>
              <a:buClr>
                <a:srgbClr val="002060"/>
              </a:buClr>
              <a:buSzPts val="1800"/>
              <a:buFont typeface="Arial"/>
              <a:buChar char="•"/>
            </a:pPr>
            <a:r>
              <a:rPr lang="zh-TW" altLang="en-US" sz="1800" b="1" dirty="0" smtClean="0">
                <a:solidFill>
                  <a:srgbClr val="002060"/>
                </a:solidFill>
                <a:latin typeface="微軟正黑體" pitchFamily="34" charset="-120"/>
                <a:ea typeface="微軟正黑體" pitchFamily="34" charset="-120"/>
              </a:rPr>
              <a:t>定義儲存空間細部規格</a:t>
            </a:r>
            <a:r>
              <a:rPr lang="en-US" altLang="zh-TW" sz="1800" b="1" dirty="0" smtClean="0">
                <a:solidFill>
                  <a:srgbClr val="002060"/>
                </a:solidFill>
                <a:latin typeface="微軟正黑體" pitchFamily="34" charset="-120"/>
                <a:ea typeface="微軟正黑體" pitchFamily="34" charset="-120"/>
              </a:rPr>
              <a:t>(</a:t>
            </a:r>
            <a:r>
              <a:rPr lang="en-US" altLang="zh-TW" sz="1800" b="1" dirty="0" err="1" smtClean="0">
                <a:solidFill>
                  <a:srgbClr val="002060"/>
                </a:solidFill>
                <a:latin typeface="微軟正黑體" pitchFamily="34" charset="-120"/>
                <a:ea typeface="微軟正黑體" pitchFamily="34" charset="-120"/>
              </a:rPr>
              <a:t>如資料壓縮、資料重複刪除、精簡配置等</a:t>
            </a:r>
            <a:r>
              <a:rPr lang="en-US" altLang="zh-TW" sz="1800" b="1" dirty="0" smtClean="0">
                <a:solidFill>
                  <a:srgbClr val="002060"/>
                </a:solidFill>
                <a:latin typeface="微軟正黑體" pitchFamily="34" charset="-120"/>
                <a:ea typeface="微軟正黑體" pitchFamily="34" charset="-120"/>
              </a:rPr>
              <a:t>)</a:t>
            </a:r>
          </a:p>
          <a:p>
            <a:pPr lvl="2" indent="38100">
              <a:spcBef>
                <a:spcPts val="800"/>
              </a:spcBef>
              <a:buClr>
                <a:srgbClr val="002060"/>
              </a:buClr>
              <a:buSzPts val="1800"/>
            </a:pPr>
            <a:endParaRPr lang="zh-TW" altLang="en-US" sz="1800" b="1" dirty="0" smtClean="0">
              <a:solidFill>
                <a:srgbClr val="002060"/>
              </a:solidFill>
              <a:latin typeface="微軟正黑體" pitchFamily="34" charset="-120"/>
              <a:ea typeface="微軟正黑體" pitchFamily="34" charset="-120"/>
            </a:endParaRPr>
          </a:p>
          <a:p>
            <a:pPr marL="0" lvl="0" indent="0" rtl="0">
              <a:spcBef>
                <a:spcPts val="0"/>
              </a:spcBef>
              <a:spcAft>
                <a:spcPts val="0"/>
              </a:spcAft>
            </a:pPr>
            <a:endParaRPr sz="2400" b="1" dirty="0">
              <a:solidFill>
                <a:srgbClr val="073763"/>
              </a:solidFill>
              <a:highlight>
                <a:srgbClr val="FFFFFF"/>
              </a:highligh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Live Demo - Qcinder</a:t>
            </a:r>
            <a:endParaRPr/>
          </a:p>
        </p:txBody>
      </p:sp>
      <p:sp>
        <p:nvSpPr>
          <p:cNvPr id="441" name="Shape 441"/>
          <p:cNvSpPr txBox="1"/>
          <p:nvPr/>
        </p:nvSpPr>
        <p:spPr>
          <a:xfrm>
            <a:off x="289175" y="781150"/>
            <a:ext cx="8565600" cy="3925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2400" b="1"/>
          </a:p>
          <a:p>
            <a:pPr marL="0" lvl="0" indent="0">
              <a:spcBef>
                <a:spcPts val="0"/>
              </a:spcBef>
              <a:spcAft>
                <a:spcPts val="0"/>
              </a:spcAft>
              <a:buNone/>
            </a:pPr>
            <a:endParaRPr sz="2400" b="1"/>
          </a:p>
          <a:p>
            <a:pPr marL="0" lvl="0" indent="0" rtl="0">
              <a:spcBef>
                <a:spcPts val="0"/>
              </a:spcBef>
              <a:spcAft>
                <a:spcPts val="0"/>
              </a:spcAft>
              <a:buNone/>
            </a:pPr>
            <a:endParaRPr sz="2400" b="1"/>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smtClean="0"/>
              <a:t>OpenStack支援度比較</a:t>
            </a:r>
            <a:endParaRPr dirty="0"/>
          </a:p>
        </p:txBody>
      </p:sp>
      <p:graphicFrame>
        <p:nvGraphicFramePr>
          <p:cNvPr id="464" name="Shape 464"/>
          <p:cNvGraphicFramePr/>
          <p:nvPr/>
        </p:nvGraphicFramePr>
        <p:xfrm>
          <a:off x="312949" y="883328"/>
          <a:ext cx="8591448" cy="4158096"/>
        </p:xfrm>
        <a:graphic>
          <a:graphicData uri="http://schemas.openxmlformats.org/drawingml/2006/table">
            <a:tbl>
              <a:tblPr firstRow="1" bandRow="1">
                <a:tableStyleId>{7DF18680-E054-41AD-8BC1-D1AEF772440D}</a:tableStyleId>
              </a:tblPr>
              <a:tblGrid>
                <a:gridCol w="4767735"/>
                <a:gridCol w="1040268"/>
                <a:gridCol w="1070959"/>
                <a:gridCol w="856243"/>
                <a:gridCol w="856243"/>
              </a:tblGrid>
              <a:tr h="386107">
                <a:tc>
                  <a:txBody>
                    <a:bodyPr/>
                    <a:lstStyle/>
                    <a:p>
                      <a:pPr marL="0" lvl="0" indent="0" algn="ctr">
                        <a:spcBef>
                          <a:spcPts val="0"/>
                        </a:spcBef>
                        <a:spcAft>
                          <a:spcPts val="0"/>
                        </a:spcAft>
                        <a:buNone/>
                      </a:pPr>
                      <a:r>
                        <a:rPr lang="en-US" sz="1300" dirty="0">
                          <a:latin typeface="微軟正黑體" pitchFamily="34" charset="-120"/>
                          <a:ea typeface="微軟正黑體" pitchFamily="34" charset="-120"/>
                        </a:rPr>
                        <a:t>Supported Features </a:t>
                      </a:r>
                      <a:endParaRPr sz="1300" dirty="0">
                        <a:latin typeface="微軟正黑體" pitchFamily="34" charset="-120"/>
                        <a:ea typeface="微軟正黑體" pitchFamily="34" charset="-120"/>
                      </a:endParaRPr>
                    </a:p>
                  </a:txBody>
                  <a:tcPr marL="86826" marR="86826" marT="86826" marB="86826"/>
                </a:tc>
                <a:tc>
                  <a:txBody>
                    <a:bodyPr/>
                    <a:lstStyle/>
                    <a:p>
                      <a:pPr marL="0" lvl="0" indent="0" algn="ctr">
                        <a:spcBef>
                          <a:spcPts val="0"/>
                        </a:spcBef>
                        <a:spcAft>
                          <a:spcPts val="0"/>
                        </a:spcAft>
                        <a:buNone/>
                      </a:pPr>
                      <a:r>
                        <a:rPr lang="en-US" sz="1300" dirty="0">
                          <a:latin typeface="微軟正黑體" pitchFamily="34" charset="-120"/>
                          <a:ea typeface="微軟正黑體" pitchFamily="34" charset="-120"/>
                        </a:rPr>
                        <a:t>QNAP</a:t>
                      </a:r>
                      <a:endParaRPr sz="1300" dirty="0">
                        <a:latin typeface="微軟正黑體" pitchFamily="34" charset="-120"/>
                        <a:ea typeface="微軟正黑體" pitchFamily="34" charset="-120"/>
                      </a:endParaRPr>
                    </a:p>
                  </a:txBody>
                  <a:tcPr marL="86826" marR="86826" marT="86826" marB="86826"/>
                </a:tc>
                <a:tc>
                  <a:txBody>
                    <a:bodyPr/>
                    <a:lstStyle/>
                    <a:p>
                      <a:pPr marL="0" lvl="0" indent="0" algn="ctr">
                        <a:spcBef>
                          <a:spcPts val="0"/>
                        </a:spcBef>
                        <a:spcAft>
                          <a:spcPts val="0"/>
                        </a:spcAft>
                        <a:buNone/>
                      </a:pPr>
                      <a:r>
                        <a:rPr lang="en-US" sz="1300">
                          <a:latin typeface="微軟正黑體" pitchFamily="34" charset="-120"/>
                          <a:ea typeface="微軟正黑體" pitchFamily="34" charset="-120"/>
                        </a:rPr>
                        <a:t>S牌</a:t>
                      </a:r>
                      <a:endParaRPr sz="1300">
                        <a:latin typeface="微軟正黑體" pitchFamily="34" charset="-120"/>
                        <a:ea typeface="微軟正黑體" pitchFamily="34" charset="-120"/>
                      </a:endParaRPr>
                    </a:p>
                  </a:txBody>
                  <a:tcPr marL="86826" marR="86826" marT="86826" marB="86826"/>
                </a:tc>
                <a:tc>
                  <a:txBody>
                    <a:bodyPr/>
                    <a:lstStyle/>
                    <a:p>
                      <a:pPr marL="0" lvl="0" indent="0" algn="ctr" rtl="0">
                        <a:spcBef>
                          <a:spcPts val="0"/>
                        </a:spcBef>
                        <a:spcAft>
                          <a:spcPts val="0"/>
                        </a:spcAft>
                        <a:buNone/>
                      </a:pPr>
                      <a:r>
                        <a:rPr lang="en-US" sz="1300" dirty="0" err="1">
                          <a:latin typeface="微軟正黑體" pitchFamily="34" charset="-120"/>
                          <a:ea typeface="微軟正黑體" pitchFamily="34" charset="-120"/>
                        </a:rPr>
                        <a:t>E牌</a:t>
                      </a:r>
                      <a:endParaRPr sz="1300" dirty="0">
                        <a:latin typeface="微軟正黑體" pitchFamily="34" charset="-120"/>
                        <a:ea typeface="微軟正黑體" pitchFamily="34" charset="-120"/>
                      </a:endParaRPr>
                    </a:p>
                  </a:txBody>
                  <a:tcPr marL="86826" marR="86826" marT="86826" marB="86826"/>
                </a:tc>
                <a:tc>
                  <a:txBody>
                    <a:bodyPr/>
                    <a:lstStyle/>
                    <a:p>
                      <a:pPr marL="0" lvl="0" indent="0" algn="ctr" rtl="0">
                        <a:spcBef>
                          <a:spcPts val="0"/>
                        </a:spcBef>
                        <a:spcAft>
                          <a:spcPts val="0"/>
                        </a:spcAft>
                        <a:buNone/>
                      </a:pPr>
                      <a:r>
                        <a:rPr lang="en-US" sz="1300" dirty="0" err="1">
                          <a:latin typeface="微軟正黑體" pitchFamily="34" charset="-120"/>
                          <a:ea typeface="微軟正黑體" pitchFamily="34" charset="-120"/>
                        </a:rPr>
                        <a:t>N牌</a:t>
                      </a:r>
                      <a:endParaRPr sz="1300" dirty="0">
                        <a:latin typeface="微軟正黑體" pitchFamily="34" charset="-120"/>
                        <a:ea typeface="微軟正黑體" pitchFamily="34" charset="-120"/>
                      </a:endParaRPr>
                    </a:p>
                  </a:txBody>
                  <a:tcPr marL="86826" marR="86826" marT="86826" marB="86826"/>
                </a:tc>
              </a:tr>
              <a:tr h="534620">
                <a:tc>
                  <a:txBody>
                    <a:bodyPr/>
                    <a:lstStyle/>
                    <a:p>
                      <a:pPr marL="0" lvl="0" indent="0" algn="ctr">
                        <a:spcBef>
                          <a:spcPts val="0"/>
                        </a:spcBef>
                        <a:spcAft>
                          <a:spcPts val="0"/>
                        </a:spcAft>
                        <a:buNone/>
                      </a:pPr>
                      <a:r>
                        <a:rPr lang="en-US" sz="1100" b="1" dirty="0">
                          <a:solidFill>
                            <a:srgbClr val="002060"/>
                          </a:solidFill>
                        </a:rPr>
                        <a:t>Block storage Volume operations(Create/Delete/Attach/Detach/Extend/)</a:t>
                      </a:r>
                      <a:endParaRPr sz="1100" b="1" dirty="0">
                        <a:solidFill>
                          <a:srgbClr val="002060"/>
                        </a:solidFill>
                      </a:endParaRPr>
                    </a:p>
                  </a:txBody>
                  <a:tcPr marL="86826" marR="86826" marT="86826" marB="86826" anchor="ctr"/>
                </a:tc>
                <a:tc>
                  <a:txBody>
                    <a:bodyPr/>
                    <a:lstStyle/>
                    <a:p>
                      <a:pPr marL="0" lvl="0" indent="0" algn="ctr">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c>
                  <a:txBody>
                    <a:bodyPr/>
                    <a:lstStyle/>
                    <a:p>
                      <a:pPr marL="0" lvl="0" indent="0" algn="ctr">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a:solidFill>
                            <a:srgbClr val="002060"/>
                          </a:solidFill>
                        </a:rPr>
                        <a:t>o</a:t>
                      </a:r>
                      <a:endParaRPr sz="1300" b="1">
                        <a:solidFill>
                          <a:srgbClr val="002060"/>
                        </a:solidFill>
                      </a:endParaRPr>
                    </a:p>
                  </a:txBody>
                  <a:tcPr marL="86826" marR="86826" marT="86826" marB="86826" anchor="ctr"/>
                </a:tc>
              </a:tr>
              <a:tr h="386107">
                <a:tc>
                  <a:txBody>
                    <a:bodyPr/>
                    <a:lstStyle/>
                    <a:p>
                      <a:pPr marL="0" lvl="0" indent="0" algn="ctr">
                        <a:spcBef>
                          <a:spcPts val="0"/>
                        </a:spcBef>
                        <a:spcAft>
                          <a:spcPts val="0"/>
                        </a:spcAft>
                        <a:buNone/>
                      </a:pPr>
                      <a:r>
                        <a:rPr lang="en-US" sz="1100" b="1" dirty="0">
                          <a:solidFill>
                            <a:srgbClr val="002060"/>
                          </a:solidFill>
                        </a:rPr>
                        <a:t>Block Storage Snapshots(Create/Delete/List/)</a:t>
                      </a:r>
                      <a:endParaRPr sz="1100" b="1" dirty="0">
                        <a:solidFill>
                          <a:srgbClr val="002060"/>
                        </a:solidFill>
                      </a:endParaRPr>
                    </a:p>
                  </a:txBody>
                  <a:tcPr marL="86826" marR="86826" marT="86826" marB="86826" anchor="ctr"/>
                </a:tc>
                <a:tc>
                  <a:txBody>
                    <a:bodyPr/>
                    <a:lstStyle/>
                    <a:p>
                      <a:pPr marL="0" lvl="0" indent="0" algn="ctr">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c>
                  <a:txBody>
                    <a:bodyPr/>
                    <a:lstStyle/>
                    <a:p>
                      <a:pPr marL="0" lvl="0" indent="0" algn="ctr">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a:solidFill>
                            <a:srgbClr val="002060"/>
                          </a:solidFill>
                        </a:rPr>
                        <a:t>o</a:t>
                      </a:r>
                      <a:endParaRPr sz="13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a:solidFill>
                            <a:srgbClr val="002060"/>
                          </a:solidFill>
                        </a:rPr>
                        <a:t>o</a:t>
                      </a:r>
                      <a:endParaRPr sz="1300" b="1">
                        <a:solidFill>
                          <a:srgbClr val="002060"/>
                        </a:solidFill>
                      </a:endParaRPr>
                    </a:p>
                  </a:txBody>
                  <a:tcPr marL="86826" marR="86826" marT="86826" marB="86826" anchor="ctr"/>
                </a:tc>
              </a:tr>
              <a:tr h="534620">
                <a:tc>
                  <a:txBody>
                    <a:bodyPr/>
                    <a:lstStyle/>
                    <a:p>
                      <a:pPr marL="0" lvl="0" indent="0" algn="ctr">
                        <a:spcBef>
                          <a:spcPts val="0"/>
                        </a:spcBef>
                        <a:spcAft>
                          <a:spcPts val="0"/>
                        </a:spcAft>
                        <a:buNone/>
                      </a:pPr>
                      <a:r>
                        <a:rPr lang="en-US" sz="1100" b="1">
                          <a:solidFill>
                            <a:srgbClr val="002060"/>
                          </a:solidFill>
                        </a:rPr>
                        <a:t>Create Block Storage Volume from Snapshot/Image/Clone/Volume</a:t>
                      </a:r>
                      <a:endParaRPr sz="11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c>
                  <a:txBody>
                    <a:bodyPr/>
                    <a:lstStyle/>
                    <a:p>
                      <a:pPr marL="0" lvl="0" indent="0" algn="ctr">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a:solidFill>
                            <a:srgbClr val="002060"/>
                          </a:solidFill>
                        </a:rPr>
                        <a:t>o</a:t>
                      </a:r>
                      <a:endParaRPr sz="1300" b="1">
                        <a:solidFill>
                          <a:srgbClr val="002060"/>
                        </a:solidFill>
                      </a:endParaRPr>
                    </a:p>
                  </a:txBody>
                  <a:tcPr marL="86826" marR="86826" marT="86826" marB="86826" anchor="ctr"/>
                </a:tc>
              </a:tr>
              <a:tr h="386107">
                <a:tc>
                  <a:txBody>
                    <a:bodyPr/>
                    <a:lstStyle/>
                    <a:p>
                      <a:pPr marL="0" lvl="0" indent="0" algn="ctr">
                        <a:spcBef>
                          <a:spcPts val="0"/>
                        </a:spcBef>
                        <a:spcAft>
                          <a:spcPts val="0"/>
                        </a:spcAft>
                        <a:buNone/>
                      </a:pPr>
                      <a:r>
                        <a:rPr lang="en-US" sz="1100" b="1">
                          <a:solidFill>
                            <a:srgbClr val="002060"/>
                          </a:solidFill>
                        </a:rPr>
                        <a:t>Block Storage Volume Migration</a:t>
                      </a:r>
                      <a:endParaRPr sz="11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a:solidFill>
                            <a:srgbClr val="002060"/>
                          </a:solidFill>
                        </a:rPr>
                        <a:t>o</a:t>
                      </a:r>
                      <a:endParaRPr sz="1300" b="1">
                        <a:solidFill>
                          <a:srgbClr val="002060"/>
                        </a:solidFill>
                      </a:endParaRPr>
                    </a:p>
                  </a:txBody>
                  <a:tcPr marL="86826" marR="86826" marT="86826" marB="86826" anchor="ctr"/>
                </a:tc>
                <a:tc>
                  <a:txBody>
                    <a:bodyPr/>
                    <a:lstStyle/>
                    <a:p>
                      <a:pPr marL="0" lvl="0" indent="0" algn="ctr">
                        <a:spcBef>
                          <a:spcPts val="0"/>
                        </a:spcBef>
                        <a:spcAft>
                          <a:spcPts val="0"/>
                        </a:spcAft>
                        <a:buNone/>
                      </a:pPr>
                      <a:r>
                        <a:rPr lang="en-US" sz="1300" b="1" dirty="0">
                          <a:solidFill>
                            <a:srgbClr val="002060"/>
                          </a:solidFill>
                        </a:rPr>
                        <a:t>x</a:t>
                      </a:r>
                      <a:endParaRPr sz="1300" b="1" dirty="0">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r>
              <a:tr h="386107">
                <a:tc>
                  <a:txBody>
                    <a:bodyPr/>
                    <a:lstStyle/>
                    <a:p>
                      <a:pPr marL="0" lvl="0" indent="0" algn="ctr" rtl="0">
                        <a:spcBef>
                          <a:spcPts val="0"/>
                        </a:spcBef>
                        <a:spcAft>
                          <a:spcPts val="0"/>
                        </a:spcAft>
                        <a:buNone/>
                      </a:pPr>
                      <a:r>
                        <a:rPr lang="en-US" sz="1100" b="1">
                          <a:solidFill>
                            <a:srgbClr val="002060"/>
                          </a:solidFill>
                        </a:rPr>
                        <a:t>Create/Delete Shares</a:t>
                      </a:r>
                      <a:endParaRPr sz="11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a:solidFill>
                            <a:srgbClr val="002060"/>
                          </a:solidFill>
                        </a:rPr>
                        <a:t>o</a:t>
                      </a:r>
                      <a:endParaRPr sz="13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a:solidFill>
                            <a:srgbClr val="002060"/>
                          </a:solidFill>
                        </a:rPr>
                        <a:t>x</a:t>
                      </a:r>
                      <a:endParaRPr sz="13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r>
              <a:tr h="386107">
                <a:tc>
                  <a:txBody>
                    <a:bodyPr/>
                    <a:lstStyle/>
                    <a:p>
                      <a:pPr marL="0" lvl="0" indent="0" algn="ctr" rtl="0">
                        <a:spcBef>
                          <a:spcPts val="0"/>
                        </a:spcBef>
                        <a:spcAft>
                          <a:spcPts val="0"/>
                        </a:spcAft>
                        <a:buNone/>
                      </a:pPr>
                      <a:r>
                        <a:rPr lang="en-US" sz="1100" b="1">
                          <a:solidFill>
                            <a:srgbClr val="002060"/>
                          </a:solidFill>
                        </a:rPr>
                        <a:t>Manage Shares</a:t>
                      </a:r>
                      <a:endParaRPr sz="11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a:solidFill>
                            <a:srgbClr val="002060"/>
                          </a:solidFill>
                        </a:rPr>
                        <a:t>o</a:t>
                      </a:r>
                      <a:endParaRPr sz="13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a:solidFill>
                            <a:srgbClr val="002060"/>
                          </a:solidFill>
                        </a:rPr>
                        <a:t>x</a:t>
                      </a:r>
                      <a:endParaRPr sz="13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dirty="0">
                          <a:solidFill>
                            <a:srgbClr val="002060"/>
                          </a:solidFill>
                        </a:rPr>
                        <a:t>x</a:t>
                      </a:r>
                      <a:endParaRPr sz="1300" b="1" dirty="0">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r>
              <a:tr h="386107">
                <a:tc>
                  <a:txBody>
                    <a:bodyPr/>
                    <a:lstStyle/>
                    <a:p>
                      <a:pPr marL="0" lvl="0" indent="0" algn="ctr" rtl="0">
                        <a:spcBef>
                          <a:spcPts val="0"/>
                        </a:spcBef>
                        <a:spcAft>
                          <a:spcPts val="0"/>
                        </a:spcAft>
                        <a:buClr>
                          <a:schemeClr val="dk1"/>
                        </a:buClr>
                        <a:buSzPts val="1100"/>
                        <a:buFont typeface="Arial"/>
                        <a:buNone/>
                      </a:pPr>
                      <a:r>
                        <a:rPr lang="en-US" sz="1100" b="1">
                          <a:solidFill>
                            <a:srgbClr val="002060"/>
                          </a:solidFill>
                        </a:rPr>
                        <a:t>Create/Delete Share Snapshots</a:t>
                      </a:r>
                      <a:endParaRPr sz="11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a:solidFill>
                            <a:srgbClr val="002060"/>
                          </a:solidFill>
                        </a:rPr>
                        <a:t>o</a:t>
                      </a:r>
                      <a:endParaRPr sz="13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a:solidFill>
                            <a:srgbClr val="002060"/>
                          </a:solidFill>
                        </a:rPr>
                        <a:t>x</a:t>
                      </a:r>
                      <a:endParaRPr sz="13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r>
              <a:tr h="386107">
                <a:tc>
                  <a:txBody>
                    <a:bodyPr/>
                    <a:lstStyle/>
                    <a:p>
                      <a:pPr marL="0" lvl="0" indent="0" algn="ctr" rtl="0">
                        <a:spcBef>
                          <a:spcPts val="0"/>
                        </a:spcBef>
                        <a:spcAft>
                          <a:spcPts val="0"/>
                        </a:spcAft>
                        <a:buClr>
                          <a:schemeClr val="dk1"/>
                        </a:buClr>
                        <a:buSzPts val="1100"/>
                        <a:buFont typeface="Arial"/>
                        <a:buNone/>
                      </a:pPr>
                      <a:r>
                        <a:rPr lang="en-US" sz="1100" b="1">
                          <a:solidFill>
                            <a:srgbClr val="002060"/>
                          </a:solidFill>
                        </a:rPr>
                        <a:t>Manage Share Snapshots</a:t>
                      </a:r>
                      <a:endParaRPr sz="11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a:solidFill>
                            <a:srgbClr val="002060"/>
                          </a:solidFill>
                        </a:rPr>
                        <a:t>o</a:t>
                      </a:r>
                      <a:endParaRPr sz="13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a:solidFill>
                            <a:srgbClr val="002060"/>
                          </a:solidFill>
                        </a:rPr>
                        <a:t>x</a:t>
                      </a:r>
                      <a:endParaRPr sz="13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dirty="0">
                          <a:solidFill>
                            <a:srgbClr val="002060"/>
                          </a:solidFill>
                        </a:rPr>
                        <a:t>x</a:t>
                      </a:r>
                      <a:endParaRPr sz="1300" b="1" dirty="0">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r>
              <a:tr h="386107">
                <a:tc>
                  <a:txBody>
                    <a:bodyPr/>
                    <a:lstStyle/>
                    <a:p>
                      <a:pPr marL="0" lvl="0" indent="0" algn="ctr">
                        <a:spcBef>
                          <a:spcPts val="0"/>
                        </a:spcBef>
                        <a:spcAft>
                          <a:spcPts val="0"/>
                        </a:spcAft>
                        <a:buNone/>
                      </a:pPr>
                      <a:r>
                        <a:rPr lang="en-US" sz="1100" b="1" dirty="0">
                          <a:solidFill>
                            <a:srgbClr val="002060"/>
                          </a:solidFill>
                        </a:rPr>
                        <a:t>Create </a:t>
                      </a:r>
                      <a:r>
                        <a:rPr lang="en-US" altLang="zh-TW" sz="1100" b="1" dirty="0" smtClean="0">
                          <a:solidFill>
                            <a:srgbClr val="002060"/>
                          </a:solidFill>
                        </a:rPr>
                        <a:t>S</a:t>
                      </a:r>
                      <a:r>
                        <a:rPr lang="en-US" sz="1100" b="1" dirty="0" smtClean="0">
                          <a:solidFill>
                            <a:srgbClr val="002060"/>
                          </a:solidFill>
                        </a:rPr>
                        <a:t>hare </a:t>
                      </a:r>
                      <a:r>
                        <a:rPr lang="en-US" sz="1100" b="1" dirty="0">
                          <a:solidFill>
                            <a:srgbClr val="002060"/>
                          </a:solidFill>
                        </a:rPr>
                        <a:t>from Snapshots</a:t>
                      </a:r>
                      <a:endParaRPr sz="1100" b="1" dirty="0">
                        <a:solidFill>
                          <a:srgbClr val="002060"/>
                        </a:solidFill>
                      </a:endParaRPr>
                    </a:p>
                  </a:txBody>
                  <a:tcPr marL="86826" marR="86826" marT="86826" marB="86826" anchor="ctr"/>
                </a:tc>
                <a:tc>
                  <a:txBody>
                    <a:bodyPr/>
                    <a:lstStyle/>
                    <a:p>
                      <a:pPr marL="0" lvl="0" indent="0" algn="ctr">
                        <a:spcBef>
                          <a:spcPts val="0"/>
                        </a:spcBef>
                        <a:spcAft>
                          <a:spcPts val="0"/>
                        </a:spcAft>
                        <a:buNone/>
                      </a:pPr>
                      <a:r>
                        <a:rPr lang="en-US" sz="1300" b="1">
                          <a:solidFill>
                            <a:srgbClr val="002060"/>
                          </a:solidFill>
                        </a:rPr>
                        <a:t>o</a:t>
                      </a:r>
                      <a:endParaRPr sz="1300" b="1">
                        <a:solidFill>
                          <a:srgbClr val="002060"/>
                        </a:solidFill>
                      </a:endParaRPr>
                    </a:p>
                  </a:txBody>
                  <a:tcPr marL="86826" marR="86826" marT="86826" marB="86826" anchor="ctr"/>
                </a:tc>
                <a:tc>
                  <a:txBody>
                    <a:bodyPr/>
                    <a:lstStyle/>
                    <a:p>
                      <a:pPr marL="0" lvl="0" indent="0" algn="ctr">
                        <a:spcBef>
                          <a:spcPts val="0"/>
                        </a:spcBef>
                        <a:spcAft>
                          <a:spcPts val="0"/>
                        </a:spcAft>
                        <a:buNone/>
                      </a:pPr>
                      <a:r>
                        <a:rPr lang="en-US" sz="1300" b="1">
                          <a:solidFill>
                            <a:srgbClr val="002060"/>
                          </a:solidFill>
                        </a:rPr>
                        <a:t>x</a:t>
                      </a:r>
                      <a:endParaRPr sz="13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a:solidFill>
                            <a:srgbClr val="002060"/>
                          </a:solidFill>
                        </a:rPr>
                        <a:t>o</a:t>
                      </a:r>
                      <a:endParaRPr sz="1300" b="1">
                        <a:solidFill>
                          <a:srgbClr val="002060"/>
                        </a:solidFill>
                      </a:endParaRPr>
                    </a:p>
                  </a:txBody>
                  <a:tcPr marL="86826" marR="86826" marT="86826" marB="86826" anchor="ctr"/>
                </a:tc>
                <a:tc>
                  <a:txBody>
                    <a:bodyPr/>
                    <a:lstStyle/>
                    <a:p>
                      <a:pPr marL="0" lvl="0" indent="0" algn="ctr" rtl="0">
                        <a:spcBef>
                          <a:spcPts val="0"/>
                        </a:spcBef>
                        <a:spcAft>
                          <a:spcPts val="0"/>
                        </a:spcAft>
                        <a:buNone/>
                      </a:pPr>
                      <a:r>
                        <a:rPr lang="en-US" sz="1300" b="1" dirty="0">
                          <a:solidFill>
                            <a:srgbClr val="002060"/>
                          </a:solidFill>
                        </a:rPr>
                        <a:t>o</a:t>
                      </a:r>
                      <a:endParaRPr sz="1300" b="1" dirty="0">
                        <a:solidFill>
                          <a:srgbClr val="002060"/>
                        </a:solidFill>
                      </a:endParaRPr>
                    </a:p>
                  </a:txBody>
                  <a:tcPr marL="86826" marR="86826" marT="86826" marB="86826" anchor="ct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70" name="Shape 470"/>
          <p:cNvSpPr txBox="1">
            <a:spLocks noGrp="1"/>
          </p:cNvSpPr>
          <p:nvPr>
            <p:ph type="ctrTitle"/>
          </p:nvPr>
        </p:nvSpPr>
        <p:spPr>
          <a:xfrm>
            <a:off x="2210207" y="2150963"/>
            <a:ext cx="6933793" cy="1535976"/>
          </a:xfrm>
          <a:prstGeom prst="rect">
            <a:avLst/>
          </a:prstGeom>
          <a:noFill/>
          <a:ln>
            <a:noFill/>
          </a:ln>
        </p:spPr>
        <p:txBody>
          <a:bodyPr spcFirstLastPara="1" wrap="square" lIns="91425" tIns="91425" rIns="91425" bIns="91425" anchor="ctr" anchorCtr="0">
            <a:noAutofit/>
          </a:bodyPr>
          <a:lstStyle/>
          <a:p>
            <a:pPr marL="0" lvl="0" indent="0" algn="l" rtl="0">
              <a:spcBef>
                <a:spcPts val="800"/>
              </a:spcBef>
              <a:spcAft>
                <a:spcPts val="0"/>
              </a:spcAft>
              <a:buNone/>
            </a:pPr>
            <a:r>
              <a:rPr lang="en-US" sz="3800" b="1"/>
              <a:t>QNAP </a:t>
            </a:r>
            <a:r>
              <a:rPr lang="en-US" sz="3800" b="1" smtClean="0"/>
              <a:t>OpenStack </a:t>
            </a:r>
            <a:r>
              <a:rPr lang="en-US" sz="3800" b="1" dirty="0" smtClean="0"/>
              <a:t>Ready</a:t>
            </a:r>
            <a:r>
              <a:rPr lang="zh-TW" altLang="en-US" sz="3800" b="1" dirty="0" smtClean="0"/>
              <a:t> </a:t>
            </a:r>
            <a:r>
              <a:rPr lang="en-US" sz="3800" b="1" dirty="0" err="1" smtClean="0"/>
              <a:t>產品</a:t>
            </a:r>
            <a:endParaRPr sz="3800" b="1" i="0" u="none" strike="noStrike" cap="none"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6" name="Shape 476" descr="41631081_xxl-filtered.jpeg"/>
          <p:cNvPicPr preferRelativeResize="0"/>
          <p:nvPr/>
        </p:nvPicPr>
        <p:blipFill rotWithShape="1">
          <a:blip r:embed="rId3" cstate="screen">
            <a:alphaModFix/>
          </a:blip>
          <a:srcRect/>
          <a:stretch/>
        </p:blipFill>
        <p:spPr>
          <a:xfrm>
            <a:off x="1004866" y="942306"/>
            <a:ext cx="2266282" cy="2081106"/>
          </a:xfrm>
          <a:prstGeom prst="rect">
            <a:avLst/>
          </a:prstGeom>
          <a:noFill/>
          <a:ln>
            <a:noFill/>
          </a:ln>
        </p:spPr>
      </p:pic>
      <p:pic>
        <p:nvPicPr>
          <p:cNvPr id="477" name="Shape 477" descr="41631081_xxl-filtered.jpeg"/>
          <p:cNvPicPr preferRelativeResize="0"/>
          <p:nvPr/>
        </p:nvPicPr>
        <p:blipFill rotWithShape="1">
          <a:blip r:embed="rId4" cstate="screen">
            <a:alphaModFix/>
          </a:blip>
          <a:srcRect/>
          <a:stretch/>
        </p:blipFill>
        <p:spPr>
          <a:xfrm>
            <a:off x="3354640" y="954075"/>
            <a:ext cx="2237233" cy="2069339"/>
          </a:xfrm>
          <a:prstGeom prst="rect">
            <a:avLst/>
          </a:prstGeom>
          <a:noFill/>
          <a:ln>
            <a:noFill/>
          </a:ln>
        </p:spPr>
      </p:pic>
      <p:pic>
        <p:nvPicPr>
          <p:cNvPr id="478" name="Shape 478" descr="pasted-image.pdf"/>
          <p:cNvPicPr preferRelativeResize="0"/>
          <p:nvPr/>
        </p:nvPicPr>
        <p:blipFill rotWithShape="1">
          <a:blip r:embed="rId5" cstate="screen">
            <a:alphaModFix/>
          </a:blip>
          <a:srcRect/>
          <a:stretch/>
        </p:blipFill>
        <p:spPr>
          <a:xfrm>
            <a:off x="3557697" y="2591760"/>
            <a:ext cx="1375172" cy="340221"/>
          </a:xfrm>
          <a:prstGeom prst="rect">
            <a:avLst/>
          </a:prstGeom>
          <a:noFill/>
          <a:ln>
            <a:noFill/>
          </a:ln>
          <a:effectLst>
            <a:outerShdw blurRad="76200" dist="51384" dir="5400000" algn="ctr" rotWithShape="0">
              <a:srgbClr val="000000">
                <a:alpha val="49020"/>
              </a:srgbClr>
            </a:outerShdw>
          </a:effectLst>
        </p:spPr>
      </p:pic>
      <p:pic>
        <p:nvPicPr>
          <p:cNvPr id="479" name="Shape 479" descr="pasted-image.pdf"/>
          <p:cNvPicPr preferRelativeResize="0"/>
          <p:nvPr/>
        </p:nvPicPr>
        <p:blipFill rotWithShape="1">
          <a:blip r:embed="rId6" cstate="screen">
            <a:alphaModFix/>
          </a:blip>
          <a:srcRect/>
          <a:stretch/>
        </p:blipFill>
        <p:spPr>
          <a:xfrm>
            <a:off x="3557709" y="2314541"/>
            <a:ext cx="1375172" cy="346919"/>
          </a:xfrm>
          <a:prstGeom prst="rect">
            <a:avLst/>
          </a:prstGeom>
          <a:noFill/>
          <a:ln>
            <a:noFill/>
          </a:ln>
        </p:spPr>
      </p:pic>
      <p:sp>
        <p:nvSpPr>
          <p:cNvPr id="480" name="Shape 480"/>
          <p:cNvSpPr/>
          <p:nvPr/>
        </p:nvSpPr>
        <p:spPr>
          <a:xfrm flipV="1">
            <a:off x="1009778" y="3022963"/>
            <a:ext cx="2261400" cy="1365915"/>
          </a:xfrm>
          <a:prstGeom prst="snip1Rect">
            <a:avLst/>
          </a:prstGeom>
          <a:solidFill>
            <a:srgbClr val="D8D8D8"/>
          </a:solid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Helvetica Neue Light"/>
              <a:ea typeface="Helvetica Neue Light"/>
              <a:cs typeface="Helvetica Neue Light"/>
              <a:sym typeface="Helvetica Neue Light"/>
            </a:endParaRPr>
          </a:p>
        </p:txBody>
      </p:sp>
      <p:sp>
        <p:nvSpPr>
          <p:cNvPr id="481" name="Shape 481"/>
          <p:cNvSpPr/>
          <p:nvPr/>
        </p:nvSpPr>
        <p:spPr>
          <a:xfrm flipV="1">
            <a:off x="3354639" y="3022963"/>
            <a:ext cx="2237100" cy="1365915"/>
          </a:xfrm>
          <a:prstGeom prst="snip1Rect">
            <a:avLst/>
          </a:prstGeom>
          <a:solidFill>
            <a:srgbClr val="D8D8D8"/>
          </a:solid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Helvetica Neue Light"/>
              <a:ea typeface="Helvetica Neue Light"/>
              <a:cs typeface="Helvetica Neue Light"/>
              <a:sym typeface="Helvetica Neue Light"/>
            </a:endParaRPr>
          </a:p>
        </p:txBody>
      </p:sp>
      <p:sp>
        <p:nvSpPr>
          <p:cNvPr id="482" name="Shape 482"/>
          <p:cNvSpPr/>
          <p:nvPr/>
        </p:nvSpPr>
        <p:spPr>
          <a:xfrm>
            <a:off x="1287818" y="2901873"/>
            <a:ext cx="1939200" cy="1342800"/>
          </a:xfrm>
          <a:prstGeom prst="rect">
            <a:avLst/>
          </a:prstGeom>
          <a:noFill/>
          <a:ln>
            <a:noFill/>
          </a:ln>
        </p:spPr>
        <p:txBody>
          <a:bodyPr spcFirstLastPara="1" wrap="square" lIns="14275" tIns="14275" rIns="14275" bIns="14275" anchor="ctr" anchorCtr="0">
            <a:noAutofit/>
          </a:bodyPr>
          <a:lstStyle/>
          <a:p>
            <a:pPr marL="0" marR="0" lvl="0" indent="0" algn="l" rtl="0">
              <a:lnSpc>
                <a:spcPct val="100000"/>
              </a:lnSpc>
              <a:spcBef>
                <a:spcPts val="1200"/>
              </a:spcBef>
              <a:spcAft>
                <a:spcPts val="0"/>
              </a:spcAft>
              <a:buClr>
                <a:srgbClr val="000000"/>
              </a:buClr>
              <a:buSzPts val="1050"/>
              <a:buFont typeface="Gill Sans"/>
              <a:buChar char="•"/>
            </a:pPr>
            <a:r>
              <a:rPr lang="en-US" sz="1200" b="1" i="0" u="none" strike="noStrike" cap="none" dirty="0">
                <a:solidFill>
                  <a:schemeClr val="dk1"/>
                </a:solidFill>
                <a:latin typeface="微軟正黑體" pitchFamily="34" charset="-120"/>
                <a:ea typeface="微軟正黑體" pitchFamily="34" charset="-120"/>
                <a:sym typeface="Arial"/>
              </a:rPr>
              <a:t>  Intel</a:t>
            </a:r>
            <a:r>
              <a:rPr lang="en-US" sz="1200" b="1" i="0" u="none" strike="noStrike" cap="none" baseline="30000" dirty="0">
                <a:solidFill>
                  <a:schemeClr val="dk1"/>
                </a:solidFill>
                <a:latin typeface="微軟正黑體" pitchFamily="34" charset="-120"/>
                <a:ea typeface="微軟正黑體" pitchFamily="34" charset="-120"/>
                <a:sym typeface="Arial"/>
              </a:rPr>
              <a:t> ®</a:t>
            </a:r>
            <a:r>
              <a:rPr lang="en-US" sz="1200" b="1" i="0" u="none" strike="noStrike" cap="none" dirty="0">
                <a:solidFill>
                  <a:schemeClr val="dk1"/>
                </a:solidFill>
                <a:latin typeface="微軟正黑體" pitchFamily="34" charset="-120"/>
                <a:ea typeface="微軟正黑體" pitchFamily="34" charset="-120"/>
                <a:sym typeface="Arial"/>
              </a:rPr>
              <a:t> Xeon</a:t>
            </a:r>
            <a:r>
              <a:rPr lang="en-US" sz="1200" b="1" i="0" u="none" strike="noStrike" cap="none" baseline="30000" dirty="0">
                <a:solidFill>
                  <a:schemeClr val="dk1"/>
                </a:solidFill>
                <a:latin typeface="微軟正黑體" pitchFamily="34" charset="-120"/>
                <a:ea typeface="微軟正黑體" pitchFamily="34" charset="-120"/>
                <a:sym typeface="Arial"/>
              </a:rPr>
              <a:t> ®</a:t>
            </a:r>
            <a:endParaRPr sz="1200" b="1" i="0" u="none" strike="noStrike" cap="none" dirty="0">
              <a:solidFill>
                <a:schemeClr val="dk1"/>
              </a:solidFill>
              <a:latin typeface="微軟正黑體" pitchFamily="34" charset="-120"/>
              <a:ea typeface="微軟正黑體" pitchFamily="34" charset="-120"/>
              <a:sym typeface="Arial"/>
            </a:endParaRPr>
          </a:p>
          <a:p>
            <a:pPr marL="0" marR="0" lvl="0" indent="0" algn="l" rtl="0">
              <a:lnSpc>
                <a:spcPct val="100000"/>
              </a:lnSpc>
              <a:spcBef>
                <a:spcPts val="0"/>
              </a:spcBef>
              <a:spcAft>
                <a:spcPts val="0"/>
              </a:spcAft>
              <a:buClr>
                <a:srgbClr val="000000"/>
              </a:buClr>
              <a:buSzPts val="1050"/>
              <a:buFont typeface="Arial"/>
              <a:buNone/>
            </a:pPr>
            <a:r>
              <a:rPr lang="en-US" sz="1200" b="1" i="0" u="none" strike="noStrike" cap="none" dirty="0">
                <a:solidFill>
                  <a:schemeClr val="dk1"/>
                </a:solidFill>
                <a:latin typeface="微軟正黑體" pitchFamily="34" charset="-120"/>
                <a:ea typeface="微軟正黑體" pitchFamily="34" charset="-120"/>
                <a:sym typeface="Arial"/>
              </a:rPr>
              <a:t>   E5 </a:t>
            </a:r>
            <a:r>
              <a:rPr lang="en-US" sz="1200" b="1" i="0" u="none" strike="noStrike" cap="none" dirty="0" err="1">
                <a:solidFill>
                  <a:schemeClr val="dk1"/>
                </a:solidFill>
                <a:latin typeface="微軟正黑體" pitchFamily="34" charset="-120"/>
                <a:ea typeface="微軟正黑體" pitchFamily="34" charset="-120"/>
                <a:sym typeface="Arial"/>
              </a:rPr>
              <a:t>雙主動控制器</a:t>
            </a:r>
            <a:endParaRPr sz="1200" b="1" i="0" u="none" strike="noStrike" cap="none" dirty="0">
              <a:solidFill>
                <a:schemeClr val="dk1"/>
              </a:solidFill>
              <a:latin typeface="微軟正黑體" pitchFamily="34" charset="-120"/>
              <a:ea typeface="微軟正黑體" pitchFamily="34" charset="-120"/>
              <a:sym typeface="Arial"/>
            </a:endParaRPr>
          </a:p>
          <a:p>
            <a:pPr marL="64292" marR="0" lvl="0" indent="-64292" algn="l" rtl="0">
              <a:lnSpc>
                <a:spcPct val="100000"/>
              </a:lnSpc>
              <a:spcBef>
                <a:spcPts val="1200"/>
              </a:spcBef>
              <a:spcAft>
                <a:spcPts val="0"/>
              </a:spcAft>
              <a:buClr>
                <a:srgbClr val="000000"/>
              </a:buClr>
              <a:buSzPts val="1050"/>
              <a:buFont typeface="Gill Sans"/>
              <a:buChar char="•"/>
            </a:pPr>
            <a:r>
              <a:rPr lang="en-US" sz="1200" b="1" i="0" u="none" strike="noStrike" cap="none" dirty="0">
                <a:solidFill>
                  <a:schemeClr val="dk1"/>
                </a:solidFill>
                <a:latin typeface="微軟正黑體" pitchFamily="34" charset="-120"/>
                <a:ea typeface="微軟正黑體" pitchFamily="34" charset="-120"/>
                <a:sym typeface="Arial"/>
              </a:rPr>
              <a:t>  40GbE </a:t>
            </a:r>
            <a:r>
              <a:rPr lang="en-US" sz="1200" b="1" i="0" u="none" strike="noStrike" cap="none" dirty="0" err="1">
                <a:solidFill>
                  <a:schemeClr val="dk1"/>
                </a:solidFill>
                <a:latin typeface="微軟正黑體" pitchFamily="34" charset="-120"/>
                <a:ea typeface="微軟正黑體" pitchFamily="34" charset="-120"/>
                <a:sym typeface="Arial"/>
              </a:rPr>
              <a:t>讀寫</a:t>
            </a:r>
            <a:endParaRPr sz="1200" b="1" i="0" u="none" strike="noStrike" cap="none" dirty="0">
              <a:solidFill>
                <a:schemeClr val="dk1"/>
              </a:solidFill>
              <a:latin typeface="微軟正黑體" pitchFamily="34" charset="-120"/>
              <a:ea typeface="微軟正黑體" pitchFamily="34" charset="-120"/>
              <a:sym typeface="Arial"/>
            </a:endParaRPr>
          </a:p>
          <a:p>
            <a:pPr marL="64292" marR="0" lvl="0" indent="-64292" algn="l" rtl="0">
              <a:lnSpc>
                <a:spcPct val="100000"/>
              </a:lnSpc>
              <a:spcBef>
                <a:spcPts val="1200"/>
              </a:spcBef>
              <a:spcAft>
                <a:spcPts val="0"/>
              </a:spcAft>
              <a:buClr>
                <a:srgbClr val="000000"/>
              </a:buClr>
              <a:buSzPts val="1050"/>
              <a:buFont typeface="Gill Sans"/>
              <a:buChar char="•"/>
            </a:pPr>
            <a:r>
              <a:rPr lang="en-US" sz="1200" b="1" i="0" u="none" strike="noStrike" cap="none" dirty="0">
                <a:solidFill>
                  <a:schemeClr val="dk1"/>
                </a:solidFill>
                <a:latin typeface="微軟正黑體" pitchFamily="34" charset="-120"/>
                <a:ea typeface="微軟正黑體" pitchFamily="34" charset="-120"/>
                <a:sym typeface="Arial"/>
              </a:rPr>
              <a:t>  96G </a:t>
            </a:r>
            <a:r>
              <a:rPr lang="zh-TW" altLang="en-US" sz="1200" b="1" i="0" u="none" strike="noStrike" cap="none" dirty="0" smtClean="0">
                <a:solidFill>
                  <a:schemeClr val="dk1"/>
                </a:solidFill>
                <a:latin typeface="微軟正黑體" pitchFamily="34" charset="-120"/>
                <a:ea typeface="微軟正黑體" pitchFamily="34" charset="-120"/>
                <a:sym typeface="Arial"/>
              </a:rPr>
              <a:t>記憶體</a:t>
            </a:r>
            <a:endParaRPr sz="1200" b="1" i="0" u="none" strike="noStrike" cap="none" dirty="0">
              <a:solidFill>
                <a:schemeClr val="dk1"/>
              </a:solidFill>
              <a:latin typeface="微軟正黑體" pitchFamily="34" charset="-120"/>
              <a:ea typeface="微軟正黑體" pitchFamily="34" charset="-120"/>
              <a:sym typeface="Arial"/>
            </a:endParaRPr>
          </a:p>
        </p:txBody>
      </p:sp>
      <p:sp>
        <p:nvSpPr>
          <p:cNvPr id="483" name="Shape 483"/>
          <p:cNvSpPr/>
          <p:nvPr/>
        </p:nvSpPr>
        <p:spPr>
          <a:xfrm>
            <a:off x="3507169" y="2761149"/>
            <a:ext cx="1940700" cy="1778400"/>
          </a:xfrm>
          <a:prstGeom prst="rect">
            <a:avLst/>
          </a:prstGeom>
          <a:noFill/>
          <a:ln>
            <a:noFill/>
          </a:ln>
        </p:spPr>
        <p:txBody>
          <a:bodyPr spcFirstLastPara="1" wrap="square" lIns="14275" tIns="14275" rIns="14275" bIns="14275" anchor="ctr" anchorCtr="0">
            <a:noAutofit/>
          </a:bodyPr>
          <a:lstStyle/>
          <a:p>
            <a:pPr marL="0" marR="0" lvl="0" indent="0" algn="l" rtl="0">
              <a:lnSpc>
                <a:spcPct val="100000"/>
              </a:lnSpc>
              <a:spcBef>
                <a:spcPts val="600"/>
              </a:spcBef>
              <a:spcAft>
                <a:spcPts val="0"/>
              </a:spcAft>
              <a:buClr>
                <a:srgbClr val="000000"/>
              </a:buClr>
              <a:buSzPts val="1050"/>
              <a:buFont typeface="Gill Sans"/>
              <a:buChar char="•"/>
            </a:pPr>
            <a:r>
              <a:rPr lang="en-US" sz="1200" b="1" i="0" u="none" strike="noStrike" cap="none" dirty="0">
                <a:solidFill>
                  <a:schemeClr val="dk1"/>
                </a:solidFill>
                <a:latin typeface="微軟正黑體" pitchFamily="34" charset="-120"/>
                <a:ea typeface="微軟正黑體" pitchFamily="34" charset="-120"/>
                <a:sym typeface="Arial"/>
              </a:rPr>
              <a:t>  Intel</a:t>
            </a:r>
            <a:r>
              <a:rPr lang="en-US" sz="1200" b="1" i="0" u="none" strike="noStrike" cap="none" baseline="30000" dirty="0">
                <a:solidFill>
                  <a:schemeClr val="dk1"/>
                </a:solidFill>
                <a:latin typeface="微軟正黑體" pitchFamily="34" charset="-120"/>
                <a:ea typeface="微軟正黑體" pitchFamily="34" charset="-120"/>
                <a:sym typeface="Arial"/>
              </a:rPr>
              <a:t> ® </a:t>
            </a:r>
            <a:r>
              <a:rPr lang="en-US" sz="1200" b="1" i="0" u="none" strike="noStrike" cap="none" dirty="0">
                <a:solidFill>
                  <a:schemeClr val="dk1"/>
                </a:solidFill>
                <a:latin typeface="微軟正黑體" pitchFamily="34" charset="-120"/>
                <a:ea typeface="微軟正黑體" pitchFamily="34" charset="-120"/>
                <a:sym typeface="Arial"/>
              </a:rPr>
              <a:t>Xeon</a:t>
            </a:r>
            <a:r>
              <a:rPr lang="en-US" sz="1200" b="1" i="0" u="none" strike="noStrike" cap="none" baseline="30000" dirty="0">
                <a:solidFill>
                  <a:schemeClr val="dk1"/>
                </a:solidFill>
                <a:latin typeface="微軟正黑體" pitchFamily="34" charset="-120"/>
                <a:ea typeface="微軟正黑體" pitchFamily="34" charset="-120"/>
                <a:sym typeface="Arial"/>
              </a:rPr>
              <a:t> ®</a:t>
            </a:r>
            <a:r>
              <a:rPr lang="en-US" sz="1200" b="1" i="0" u="none" strike="noStrike" cap="none" dirty="0">
                <a:solidFill>
                  <a:schemeClr val="dk1"/>
                </a:solidFill>
                <a:latin typeface="微軟正黑體" pitchFamily="34" charset="-120"/>
                <a:ea typeface="微軟正黑體" pitchFamily="34" charset="-120"/>
                <a:sym typeface="Arial"/>
              </a:rPr>
              <a:t> D </a:t>
            </a:r>
            <a:r>
              <a:rPr lang="en-US" sz="1200" b="1" i="0" u="none" strike="noStrike" cap="none" dirty="0" err="1">
                <a:solidFill>
                  <a:schemeClr val="dk1"/>
                </a:solidFill>
                <a:latin typeface="微軟正黑體" pitchFamily="34" charset="-120"/>
                <a:ea typeface="微軟正黑體" pitchFamily="34" charset="-120"/>
                <a:sym typeface="Arial"/>
              </a:rPr>
              <a:t>處理器</a:t>
            </a:r>
            <a:endParaRPr sz="1200" b="1" i="0" u="none" strike="noStrike" cap="none" dirty="0">
              <a:solidFill>
                <a:schemeClr val="dk1"/>
              </a:solidFill>
              <a:latin typeface="微軟正黑體" pitchFamily="34" charset="-120"/>
              <a:ea typeface="微軟正黑體" pitchFamily="34" charset="-120"/>
              <a:sym typeface="Arial"/>
            </a:endParaRPr>
          </a:p>
          <a:p>
            <a:pPr lvl="0">
              <a:spcBef>
                <a:spcPts val="600"/>
              </a:spcBef>
              <a:buSzPts val="1050"/>
              <a:buFont typeface="Gill Sans"/>
              <a:buChar char="•"/>
            </a:pPr>
            <a:r>
              <a:rPr lang="zh-TW" altLang="en-US" sz="1200" b="1" dirty="0" smtClean="0">
                <a:solidFill>
                  <a:schemeClr val="dk1"/>
                </a:solidFill>
                <a:latin typeface="微軟正黑體" pitchFamily="34" charset="-120"/>
                <a:ea typeface="微軟正黑體" pitchFamily="34" charset="-120"/>
              </a:rPr>
              <a:t>  高達 </a:t>
            </a:r>
            <a:r>
              <a:rPr lang="en-US" altLang="zh-TW" sz="1200" b="1" dirty="0" smtClean="0">
                <a:solidFill>
                  <a:schemeClr val="dk1"/>
                </a:solidFill>
                <a:latin typeface="微軟正黑體" pitchFamily="34" charset="-120"/>
                <a:ea typeface="微軟正黑體" pitchFamily="34" charset="-120"/>
              </a:rPr>
              <a:t>128</a:t>
            </a:r>
            <a:r>
              <a:rPr lang="en-US" sz="1200" b="1" dirty="0" smtClean="0">
                <a:solidFill>
                  <a:schemeClr val="dk1"/>
                </a:solidFill>
                <a:latin typeface="微軟正黑體" pitchFamily="34" charset="-120"/>
                <a:ea typeface="微軟正黑體" pitchFamily="34" charset="-120"/>
              </a:rPr>
              <a:t>G DDR4 </a:t>
            </a:r>
            <a:r>
              <a:rPr lang="zh-TW" altLang="en-US" sz="1200" b="1" dirty="0" smtClean="0">
                <a:solidFill>
                  <a:schemeClr val="dk1"/>
                </a:solidFill>
                <a:latin typeface="微軟正黑體" pitchFamily="34" charset="-120"/>
                <a:ea typeface="微軟正黑體" pitchFamily="34" charset="-120"/>
              </a:rPr>
              <a:t>記憶體</a:t>
            </a:r>
            <a:endParaRPr lang="en-US" altLang="zh-TW" sz="1200" b="1" dirty="0" smtClean="0">
              <a:solidFill>
                <a:schemeClr val="dk1"/>
              </a:solidFill>
              <a:latin typeface="微軟正黑體" pitchFamily="34" charset="-120"/>
              <a:ea typeface="微軟正黑體" pitchFamily="34" charset="-120"/>
            </a:endParaRPr>
          </a:p>
          <a:p>
            <a:pPr lvl="0">
              <a:spcBef>
                <a:spcPts val="600"/>
              </a:spcBef>
              <a:buSzPts val="1050"/>
              <a:buFont typeface="Gill Sans"/>
              <a:buChar char="•"/>
            </a:pPr>
            <a:r>
              <a:rPr lang="zh-TW" altLang="en-US" sz="1200" b="1" i="0" u="none" strike="noStrike" cap="none" dirty="0" smtClean="0">
                <a:solidFill>
                  <a:schemeClr val="dk1"/>
                </a:solidFill>
                <a:latin typeface="微軟正黑體" pitchFamily="34" charset="-120"/>
                <a:ea typeface="微軟正黑體" pitchFamily="34" charset="-120"/>
                <a:sym typeface="Arial"/>
              </a:rPr>
              <a:t>  </a:t>
            </a:r>
            <a:r>
              <a:rPr lang="en-US" sz="1200" b="1" i="0" u="none" strike="noStrike" cap="none" dirty="0" smtClean="0">
                <a:solidFill>
                  <a:schemeClr val="dk1"/>
                </a:solidFill>
                <a:latin typeface="微軟正黑體" pitchFamily="34" charset="-120"/>
                <a:ea typeface="微軟正黑體" pitchFamily="34" charset="-120"/>
                <a:sym typeface="Arial"/>
              </a:rPr>
              <a:t>QES </a:t>
            </a:r>
            <a:r>
              <a:rPr lang="en-US" sz="1200" b="1" i="0" u="none" strike="noStrike" cap="none" dirty="0">
                <a:solidFill>
                  <a:schemeClr val="dk1"/>
                </a:solidFill>
                <a:latin typeface="微軟正黑體" pitchFamily="34" charset="-120"/>
                <a:ea typeface="微軟正黑體" pitchFamily="34" charset="-120"/>
                <a:sym typeface="Arial"/>
              </a:rPr>
              <a:t>/ QTS </a:t>
            </a:r>
            <a:r>
              <a:rPr lang="en-US" sz="1200" b="1" i="0" u="none" strike="noStrike" cap="none" dirty="0" err="1">
                <a:solidFill>
                  <a:schemeClr val="dk1"/>
                </a:solidFill>
                <a:latin typeface="微軟正黑體" pitchFamily="34" charset="-120"/>
                <a:ea typeface="微軟正黑體" pitchFamily="34" charset="-120"/>
                <a:sym typeface="Arial"/>
              </a:rPr>
              <a:t>雙系統選項</a:t>
            </a:r>
            <a:endParaRPr sz="1200" b="1" i="0" u="none" strike="noStrike" cap="none" dirty="0">
              <a:solidFill>
                <a:schemeClr val="dk1"/>
              </a:solidFill>
              <a:latin typeface="微軟正黑體" pitchFamily="34" charset="-120"/>
              <a:ea typeface="微軟正黑體" pitchFamily="34" charset="-120"/>
              <a:sym typeface="Arial"/>
            </a:endParaRPr>
          </a:p>
          <a:p>
            <a:pPr marL="0" marR="0" lvl="0" indent="0" algn="l" rtl="0">
              <a:lnSpc>
                <a:spcPct val="100000"/>
              </a:lnSpc>
              <a:spcBef>
                <a:spcPts val="600"/>
              </a:spcBef>
              <a:spcAft>
                <a:spcPts val="0"/>
              </a:spcAft>
              <a:buClr>
                <a:srgbClr val="000000"/>
              </a:buClr>
              <a:buSzPts val="1050"/>
              <a:buFont typeface="Gill Sans"/>
              <a:buChar char="•"/>
            </a:pPr>
            <a:r>
              <a:rPr lang="en-US" sz="1200" b="1" i="0" u="none" strike="noStrike" cap="none" dirty="0">
                <a:solidFill>
                  <a:schemeClr val="dk1"/>
                </a:solidFill>
                <a:latin typeface="微軟正黑體" pitchFamily="34" charset="-120"/>
                <a:ea typeface="微軟正黑體" pitchFamily="34" charset="-120"/>
                <a:sym typeface="Arial"/>
              </a:rPr>
              <a:t>  </a:t>
            </a:r>
            <a:r>
              <a:rPr lang="en-US" sz="1200" b="1" i="0" u="none" strike="noStrike" cap="none" dirty="0" smtClean="0">
                <a:solidFill>
                  <a:schemeClr val="dk1"/>
                </a:solidFill>
                <a:latin typeface="微軟正黑體" pitchFamily="34" charset="-120"/>
                <a:ea typeface="微軟正黑體" pitchFamily="34" charset="-120"/>
                <a:sym typeface="Arial"/>
              </a:rPr>
              <a:t>40GbE </a:t>
            </a:r>
            <a:r>
              <a:rPr lang="en-US" sz="1200" b="1" i="0" u="none" strike="noStrike" cap="none" dirty="0" err="1">
                <a:solidFill>
                  <a:schemeClr val="dk1"/>
                </a:solidFill>
                <a:latin typeface="微軟正黑體" pitchFamily="34" charset="-120"/>
                <a:ea typeface="微軟正黑體" pitchFamily="34" charset="-120"/>
                <a:sym typeface="Arial"/>
              </a:rPr>
              <a:t>讀寫</a:t>
            </a:r>
            <a:endParaRPr sz="1200" b="1" i="0" u="none" strike="noStrike" cap="none" dirty="0">
              <a:solidFill>
                <a:schemeClr val="dk1"/>
              </a:solidFill>
              <a:latin typeface="微軟正黑體" pitchFamily="34" charset="-120"/>
              <a:ea typeface="微軟正黑體" pitchFamily="34" charset="-120"/>
              <a:sym typeface="Arial"/>
            </a:endParaRPr>
          </a:p>
        </p:txBody>
      </p:sp>
      <p:pic>
        <p:nvPicPr>
          <p:cNvPr id="484" name="Shape 484" descr="ES1640dc v2_Front.png"/>
          <p:cNvPicPr preferRelativeResize="0"/>
          <p:nvPr/>
        </p:nvPicPr>
        <p:blipFill rotWithShape="1">
          <a:blip r:embed="rId7" cstate="screen">
            <a:alphaModFix/>
          </a:blip>
          <a:srcRect/>
          <a:stretch/>
        </p:blipFill>
        <p:spPr>
          <a:xfrm>
            <a:off x="1275585" y="2238343"/>
            <a:ext cx="1440420" cy="693618"/>
          </a:xfrm>
          <a:prstGeom prst="rect">
            <a:avLst/>
          </a:prstGeom>
          <a:noFill/>
          <a:ln>
            <a:noFill/>
          </a:ln>
          <a:effectLst>
            <a:outerShdw blurRad="355600" dist="12700" dir="10800000" algn="ctr" rotWithShape="0">
              <a:srgbClr val="000000">
                <a:alpha val="74510"/>
              </a:srgbClr>
            </a:outerShdw>
          </a:effectLst>
        </p:spPr>
      </p:pic>
      <p:sp>
        <p:nvSpPr>
          <p:cNvPr id="489" name="Shape 489"/>
          <p:cNvSpPr/>
          <p:nvPr/>
        </p:nvSpPr>
        <p:spPr>
          <a:xfrm>
            <a:off x="179512" y="392054"/>
            <a:ext cx="8712900" cy="6444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chemeClr val="lt1"/>
              </a:buClr>
              <a:buSzPts val="4000"/>
              <a:buFont typeface="Arial"/>
              <a:buNone/>
            </a:pPr>
            <a:endParaRPr sz="4000" b="0" i="0" u="none" strike="noStrike" cap="none">
              <a:solidFill>
                <a:srgbClr val="DAF000"/>
              </a:solidFill>
              <a:latin typeface="Arial"/>
              <a:ea typeface="Arial"/>
              <a:cs typeface="Arial"/>
              <a:sym typeface="Arial"/>
            </a:endParaRPr>
          </a:p>
        </p:txBody>
      </p:sp>
      <p:sp>
        <p:nvSpPr>
          <p:cNvPr id="490" name="Shape 49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dirty="0" err="1"/>
              <a:t>企業儲存的最佳選項</a:t>
            </a:r>
            <a:endParaRPr dirty="0"/>
          </a:p>
        </p:txBody>
      </p:sp>
      <p:pic>
        <p:nvPicPr>
          <p:cNvPr id="491" name="Shape 491" descr="xeon_d_rgb_3000.png"/>
          <p:cNvPicPr preferRelativeResize="0"/>
          <p:nvPr/>
        </p:nvPicPr>
        <p:blipFill rotWithShape="1">
          <a:blip r:embed="rId8" cstate="screen">
            <a:alphaModFix/>
          </a:blip>
          <a:srcRect/>
          <a:stretch/>
        </p:blipFill>
        <p:spPr>
          <a:xfrm>
            <a:off x="2720563" y="2620102"/>
            <a:ext cx="426712" cy="297042"/>
          </a:xfrm>
          <a:prstGeom prst="rect">
            <a:avLst/>
          </a:prstGeom>
          <a:noFill/>
          <a:ln>
            <a:noFill/>
          </a:ln>
        </p:spPr>
      </p:pic>
      <p:pic>
        <p:nvPicPr>
          <p:cNvPr id="492" name="Shape 492" descr="xeon_d_rgb_3000.png"/>
          <p:cNvPicPr preferRelativeResize="0"/>
          <p:nvPr/>
        </p:nvPicPr>
        <p:blipFill rotWithShape="1">
          <a:blip r:embed="rId8" cstate="screen">
            <a:alphaModFix/>
          </a:blip>
          <a:srcRect/>
          <a:stretch/>
        </p:blipFill>
        <p:spPr>
          <a:xfrm>
            <a:off x="4973979" y="2596333"/>
            <a:ext cx="426712" cy="297042"/>
          </a:xfrm>
          <a:prstGeom prst="rect">
            <a:avLst/>
          </a:prstGeom>
          <a:noFill/>
          <a:ln>
            <a:noFill/>
          </a:ln>
        </p:spPr>
      </p:pic>
      <p:sp>
        <p:nvSpPr>
          <p:cNvPr id="493" name="Shape 493"/>
          <p:cNvSpPr/>
          <p:nvPr/>
        </p:nvSpPr>
        <p:spPr>
          <a:xfrm>
            <a:off x="895421" y="1052047"/>
            <a:ext cx="2366700" cy="7032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600"/>
              </a:spcBef>
              <a:spcAft>
                <a:spcPts val="0"/>
              </a:spcAft>
              <a:buClr>
                <a:srgbClr val="000000"/>
              </a:buClr>
              <a:buSzPts val="239"/>
              <a:buFont typeface="Arial"/>
              <a:buNone/>
            </a:pPr>
            <a:r>
              <a:rPr lang="en-US" sz="2000" b="1" i="0" u="none" strike="noStrike" cap="none" dirty="0">
                <a:solidFill>
                  <a:srgbClr val="002060"/>
                </a:solidFill>
                <a:latin typeface="微軟正黑體" pitchFamily="34" charset="-120"/>
                <a:ea typeface="微軟正黑體" pitchFamily="34" charset="-120"/>
                <a:sym typeface="Arial"/>
              </a:rPr>
              <a:t>ES1640dc v2</a:t>
            </a:r>
            <a:endParaRPr sz="1200" b="0" i="0" u="none" strike="noStrike" cap="none" dirty="0">
              <a:solidFill>
                <a:srgbClr val="002060"/>
              </a:solidFill>
              <a:latin typeface="微軟正黑體" pitchFamily="34" charset="-120"/>
              <a:ea typeface="微軟正黑體" pitchFamily="34" charset="-120"/>
              <a:sym typeface="Arial"/>
            </a:endParaRPr>
          </a:p>
          <a:p>
            <a:pPr marL="0" marR="0" lvl="0" indent="0" algn="ctr" rtl="0">
              <a:lnSpc>
                <a:spcPct val="100000"/>
              </a:lnSpc>
              <a:spcBef>
                <a:spcPts val="600"/>
              </a:spcBef>
              <a:spcAft>
                <a:spcPts val="0"/>
              </a:spcAft>
              <a:buClr>
                <a:srgbClr val="000000"/>
              </a:buClr>
              <a:buSzPts val="239"/>
              <a:buFont typeface="Arimo"/>
              <a:buNone/>
            </a:pPr>
            <a:r>
              <a:rPr lang="en-US" sz="1400" b="1" i="0" u="none" strike="noStrike" cap="none" dirty="0" err="1">
                <a:solidFill>
                  <a:srgbClr val="000000"/>
                </a:solidFill>
                <a:latin typeface="微軟正黑體" pitchFamily="34" charset="-120"/>
                <a:ea typeface="微軟正黑體" pitchFamily="34" charset="-120"/>
                <a:sym typeface="Arial"/>
              </a:rPr>
              <a:t>承載關鍵任務的高可用儲存</a:t>
            </a:r>
            <a:endParaRPr sz="1400" b="1" i="0" u="none" strike="noStrike" cap="none" dirty="0">
              <a:solidFill>
                <a:srgbClr val="000000"/>
              </a:solidFill>
              <a:latin typeface="微軟正黑體" pitchFamily="34" charset="-120"/>
              <a:ea typeface="微軟正黑體" pitchFamily="34" charset="-120"/>
              <a:sym typeface="Arial"/>
            </a:endParaRPr>
          </a:p>
          <a:p>
            <a:pPr marL="0" marR="0" lvl="0" indent="0" algn="ctr" rtl="0">
              <a:lnSpc>
                <a:spcPct val="100000"/>
              </a:lnSpc>
              <a:spcBef>
                <a:spcPts val="600"/>
              </a:spcBef>
              <a:spcAft>
                <a:spcPts val="0"/>
              </a:spcAft>
              <a:buClr>
                <a:srgbClr val="000000"/>
              </a:buClr>
              <a:buSzPts val="239"/>
              <a:buFont typeface="Arimo"/>
              <a:buNone/>
            </a:pPr>
            <a:endParaRPr sz="1200" b="1" i="0" u="none" strike="noStrike" cap="none" dirty="0">
              <a:solidFill>
                <a:srgbClr val="000000"/>
              </a:solidFill>
              <a:latin typeface="微軟正黑體" pitchFamily="34" charset="-120"/>
              <a:ea typeface="微軟正黑體" pitchFamily="34" charset="-120"/>
              <a:sym typeface="Arial"/>
            </a:endParaRPr>
          </a:p>
        </p:txBody>
      </p:sp>
      <p:sp>
        <p:nvSpPr>
          <p:cNvPr id="494" name="Shape 494"/>
          <p:cNvSpPr/>
          <p:nvPr/>
        </p:nvSpPr>
        <p:spPr>
          <a:xfrm>
            <a:off x="3440542" y="812698"/>
            <a:ext cx="1964100" cy="11409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239"/>
              <a:buFont typeface="Arimo"/>
              <a:buNone/>
            </a:pPr>
            <a:r>
              <a:rPr lang="en-US" sz="1800" b="1" i="0" u="none" strike="noStrike" cap="none" dirty="0">
                <a:solidFill>
                  <a:srgbClr val="002060"/>
                </a:solidFill>
                <a:latin typeface="微軟正黑體" pitchFamily="34" charset="-120"/>
                <a:ea typeface="微軟正黑體" pitchFamily="34" charset="-120"/>
                <a:sym typeface="Arial"/>
              </a:rPr>
              <a:t>TES-x85U </a:t>
            </a:r>
            <a:r>
              <a:rPr lang="zh-TW" altLang="en-US" sz="1800" b="1" i="0" u="none" strike="noStrike" cap="none" dirty="0" smtClean="0">
                <a:solidFill>
                  <a:srgbClr val="002060"/>
                </a:solidFill>
                <a:latin typeface="微軟正黑體" pitchFamily="34" charset="-120"/>
                <a:ea typeface="微軟正黑體" pitchFamily="34" charset="-120"/>
                <a:sym typeface="Arial"/>
              </a:rPr>
              <a:t>系列</a:t>
            </a:r>
            <a:endParaRPr sz="1800" b="1" i="0" u="none" strike="noStrike" cap="none" dirty="0">
              <a:solidFill>
                <a:srgbClr val="002060"/>
              </a:solidFill>
              <a:latin typeface="微軟正黑體" pitchFamily="34" charset="-120"/>
              <a:ea typeface="微軟正黑體" pitchFamily="34" charset="-120"/>
              <a:sym typeface="Arial"/>
            </a:endParaRPr>
          </a:p>
          <a:p>
            <a:pPr marL="0" marR="0" lvl="0" indent="0" algn="ctr" rtl="0">
              <a:lnSpc>
                <a:spcPct val="100000"/>
              </a:lnSpc>
              <a:spcBef>
                <a:spcPts val="0"/>
              </a:spcBef>
              <a:spcAft>
                <a:spcPts val="0"/>
              </a:spcAft>
              <a:buClr>
                <a:srgbClr val="000000"/>
              </a:buClr>
              <a:buSzPts val="239"/>
              <a:buFont typeface="Arimo"/>
              <a:buNone/>
            </a:pPr>
            <a:r>
              <a:rPr lang="en-US" sz="1600" b="1" i="0" u="none" strike="noStrike" cap="none" dirty="0">
                <a:solidFill>
                  <a:srgbClr val="002060"/>
                </a:solidFill>
                <a:latin typeface="微軟正黑體" pitchFamily="34" charset="-120"/>
                <a:ea typeface="微軟正黑體" pitchFamily="34" charset="-120"/>
                <a:sym typeface="Arial"/>
              </a:rPr>
              <a:t>TES-1885U</a:t>
            </a:r>
            <a:endParaRPr dirty="0">
              <a:latin typeface="微軟正黑體" pitchFamily="34" charset="-120"/>
              <a:ea typeface="微軟正黑體" pitchFamily="34" charset="-120"/>
            </a:endParaRPr>
          </a:p>
          <a:p>
            <a:pPr marL="0" marR="0" lvl="0" indent="0" algn="ctr" rtl="0">
              <a:lnSpc>
                <a:spcPct val="100000"/>
              </a:lnSpc>
              <a:spcBef>
                <a:spcPts val="0"/>
              </a:spcBef>
              <a:spcAft>
                <a:spcPts val="0"/>
              </a:spcAft>
              <a:buClr>
                <a:srgbClr val="000000"/>
              </a:buClr>
              <a:buSzPts val="239"/>
              <a:buFont typeface="Arimo"/>
              <a:buNone/>
            </a:pPr>
            <a:r>
              <a:rPr lang="en-US" sz="1600" b="1" i="0" u="none" strike="noStrike" cap="none" dirty="0">
                <a:solidFill>
                  <a:srgbClr val="002060"/>
                </a:solidFill>
                <a:latin typeface="微軟正黑體" pitchFamily="34" charset="-120"/>
                <a:ea typeface="微軟正黑體" pitchFamily="34" charset="-120"/>
                <a:sym typeface="Arial"/>
              </a:rPr>
              <a:t>TES-3085U</a:t>
            </a:r>
            <a:endParaRPr sz="1400" b="1" i="0" u="none" strike="noStrike" cap="none" dirty="0">
              <a:solidFill>
                <a:schemeClr val="lt1"/>
              </a:solidFill>
              <a:latin typeface="微軟正黑體" pitchFamily="34" charset="-120"/>
              <a:ea typeface="微軟正黑體" pitchFamily="34" charset="-120"/>
              <a:sym typeface="Arial"/>
            </a:endParaRPr>
          </a:p>
        </p:txBody>
      </p:sp>
      <p:sp>
        <p:nvSpPr>
          <p:cNvPr id="495" name="Shape 495"/>
          <p:cNvSpPr/>
          <p:nvPr/>
        </p:nvSpPr>
        <p:spPr>
          <a:xfrm>
            <a:off x="3294171" y="1705447"/>
            <a:ext cx="2366700" cy="7032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600"/>
              </a:spcBef>
              <a:spcAft>
                <a:spcPts val="0"/>
              </a:spcAft>
              <a:buClr>
                <a:srgbClr val="000000"/>
              </a:buClr>
              <a:buSzPts val="239"/>
              <a:buFont typeface="Arimo"/>
              <a:buNone/>
            </a:pPr>
            <a:r>
              <a:rPr lang="en-US" b="1">
                <a:latin typeface="微軟正黑體" pitchFamily="34" charset="-120"/>
                <a:ea typeface="微軟正黑體" pitchFamily="34" charset="-120"/>
              </a:rPr>
              <a:t>兼容兩種 NAS 作業系統</a:t>
            </a:r>
            <a:endParaRPr sz="1400" b="1" i="0" u="none" strike="noStrike" cap="none">
              <a:solidFill>
                <a:srgbClr val="000000"/>
              </a:solidFill>
              <a:latin typeface="微軟正黑體" pitchFamily="34" charset="-120"/>
              <a:ea typeface="微軟正黑體" pitchFamily="34" charset="-120"/>
              <a:sym typeface="Arial"/>
            </a:endParaRPr>
          </a:p>
          <a:p>
            <a:pPr marL="0" marR="0" lvl="0" indent="0" algn="ctr" rtl="0">
              <a:lnSpc>
                <a:spcPct val="100000"/>
              </a:lnSpc>
              <a:spcBef>
                <a:spcPts val="600"/>
              </a:spcBef>
              <a:spcAft>
                <a:spcPts val="0"/>
              </a:spcAft>
              <a:buClr>
                <a:srgbClr val="000000"/>
              </a:buClr>
              <a:buSzPts val="239"/>
              <a:buFont typeface="Arimo"/>
              <a:buNone/>
            </a:pPr>
            <a:endParaRPr sz="1200" b="1" i="0" u="none" strike="noStrike" cap="none">
              <a:solidFill>
                <a:srgbClr val="000000"/>
              </a:solidFill>
              <a:latin typeface="微軟正黑體" pitchFamily="34" charset="-120"/>
              <a:ea typeface="微軟正黑體" pitchFamily="34" charset="-120"/>
              <a:sym typeface="Arial"/>
            </a:endParaRPr>
          </a:p>
        </p:txBody>
      </p:sp>
      <p:pic>
        <p:nvPicPr>
          <p:cNvPr id="31" name="Shape 477" descr="41631081_xxl-filtered.jpeg"/>
          <p:cNvPicPr preferRelativeResize="0"/>
          <p:nvPr/>
        </p:nvPicPr>
        <p:blipFill rotWithShape="1">
          <a:blip r:embed="rId4" cstate="screen">
            <a:alphaModFix/>
          </a:blip>
          <a:srcRect/>
          <a:stretch/>
        </p:blipFill>
        <p:spPr>
          <a:xfrm>
            <a:off x="5677963" y="954075"/>
            <a:ext cx="2237233" cy="2069339"/>
          </a:xfrm>
          <a:prstGeom prst="rect">
            <a:avLst/>
          </a:prstGeom>
          <a:noFill/>
          <a:ln>
            <a:noFill/>
          </a:ln>
        </p:spPr>
      </p:pic>
      <p:sp>
        <p:nvSpPr>
          <p:cNvPr id="34" name="Shape 481"/>
          <p:cNvSpPr/>
          <p:nvPr/>
        </p:nvSpPr>
        <p:spPr>
          <a:xfrm flipV="1">
            <a:off x="5677962" y="3022963"/>
            <a:ext cx="2237100" cy="1365915"/>
          </a:xfrm>
          <a:prstGeom prst="snip1Rect">
            <a:avLst/>
          </a:prstGeom>
          <a:solidFill>
            <a:srgbClr val="D8D8D8"/>
          </a:solid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Helvetica Neue Light"/>
              <a:ea typeface="Helvetica Neue Light"/>
              <a:cs typeface="Helvetica Neue Light"/>
              <a:sym typeface="Helvetica Neue Light"/>
            </a:endParaRPr>
          </a:p>
        </p:txBody>
      </p:sp>
      <p:sp>
        <p:nvSpPr>
          <p:cNvPr id="35" name="Shape 483"/>
          <p:cNvSpPr/>
          <p:nvPr/>
        </p:nvSpPr>
        <p:spPr>
          <a:xfrm>
            <a:off x="5765174" y="2966421"/>
            <a:ext cx="2193845" cy="1176367"/>
          </a:xfrm>
          <a:prstGeom prst="rect">
            <a:avLst/>
          </a:prstGeom>
          <a:noFill/>
          <a:ln>
            <a:noFill/>
          </a:ln>
        </p:spPr>
        <p:txBody>
          <a:bodyPr spcFirstLastPara="1" wrap="square" lIns="14275" tIns="14275" rIns="14275" bIns="14275" anchor="ctr" anchorCtr="0">
            <a:noAutofit/>
          </a:bodyPr>
          <a:lstStyle/>
          <a:p>
            <a:pPr lvl="0">
              <a:spcBef>
                <a:spcPts val="600"/>
              </a:spcBef>
              <a:buSzPts val="1050"/>
              <a:buFont typeface="Gill Sans"/>
              <a:buChar char="•"/>
            </a:pPr>
            <a:r>
              <a:rPr lang="zh-TW" altLang="en-US" sz="1200" b="1" dirty="0" smtClean="0">
                <a:solidFill>
                  <a:schemeClr val="dk1"/>
                </a:solidFill>
                <a:latin typeface="微軟正黑體" pitchFamily="34" charset="-120"/>
                <a:ea typeface="微軟正黑體" pitchFamily="34" charset="-120"/>
              </a:rPr>
              <a:t> 雙 </a:t>
            </a:r>
            <a:r>
              <a:rPr lang="en-US" altLang="zh-TW" sz="1200" b="1" dirty="0" smtClean="0">
                <a:solidFill>
                  <a:schemeClr val="dk1"/>
                </a:solidFill>
                <a:latin typeface="微軟正黑體" pitchFamily="34" charset="-120"/>
                <a:ea typeface="微軟正黑體" pitchFamily="34" charset="-120"/>
              </a:rPr>
              <a:t>Intel® Xeon® E5 </a:t>
            </a:r>
            <a:r>
              <a:rPr lang="zh-TW" altLang="en-US" sz="1200" b="1" dirty="0" smtClean="0">
                <a:solidFill>
                  <a:schemeClr val="dk1"/>
                </a:solidFill>
                <a:latin typeface="微軟正黑體" pitchFamily="34" charset="-120"/>
                <a:ea typeface="微軟正黑體" pitchFamily="34" charset="-120"/>
              </a:rPr>
              <a:t>處理器</a:t>
            </a:r>
          </a:p>
          <a:p>
            <a:pPr lvl="0">
              <a:spcBef>
                <a:spcPts val="600"/>
              </a:spcBef>
              <a:buSzPts val="1050"/>
              <a:buFont typeface="Gill Sans"/>
              <a:buChar char="•"/>
            </a:pPr>
            <a:r>
              <a:rPr lang="zh-TW" altLang="en-US" sz="1200" b="1" dirty="0" smtClean="0">
                <a:solidFill>
                  <a:schemeClr val="dk1"/>
                </a:solidFill>
                <a:latin typeface="微軟正黑體" pitchFamily="34" charset="-120"/>
                <a:ea typeface="微軟正黑體" pitchFamily="34" charset="-120"/>
              </a:rPr>
              <a:t> </a:t>
            </a:r>
            <a:r>
              <a:rPr lang="en-US" altLang="zh-TW" sz="1200" b="1" dirty="0" smtClean="0">
                <a:solidFill>
                  <a:schemeClr val="dk1"/>
                </a:solidFill>
                <a:latin typeface="微軟正黑體" pitchFamily="34" charset="-120"/>
                <a:ea typeface="微軟正黑體" pitchFamily="34" charset="-120"/>
              </a:rPr>
              <a:t>Up to 1TB Memory</a:t>
            </a:r>
          </a:p>
          <a:p>
            <a:pPr lvl="0">
              <a:spcBef>
                <a:spcPts val="600"/>
              </a:spcBef>
              <a:buSzPts val="1050"/>
              <a:buFont typeface="Gill Sans"/>
              <a:buChar char="•"/>
            </a:pPr>
            <a:r>
              <a:rPr lang="zh-TW" altLang="en-US" sz="1200" b="1" dirty="0" smtClean="0">
                <a:solidFill>
                  <a:schemeClr val="dk1"/>
                </a:solidFill>
                <a:latin typeface="微軟正黑體" pitchFamily="34" charset="-120"/>
                <a:ea typeface="微軟正黑體" pitchFamily="34" charset="-120"/>
              </a:rPr>
              <a:t> </a:t>
            </a:r>
            <a:r>
              <a:rPr lang="en-US" altLang="zh-TW" sz="1200" b="1" dirty="0" smtClean="0">
                <a:solidFill>
                  <a:schemeClr val="dk1"/>
                </a:solidFill>
                <a:latin typeface="微軟正黑體" pitchFamily="34" charset="-120"/>
                <a:ea typeface="微軟正黑體" pitchFamily="34" charset="-120"/>
              </a:rPr>
              <a:t>40GbE </a:t>
            </a:r>
            <a:r>
              <a:rPr lang="zh-TW" altLang="en-US" sz="1200" b="1" dirty="0" smtClean="0">
                <a:solidFill>
                  <a:schemeClr val="dk1"/>
                </a:solidFill>
                <a:latin typeface="微軟正黑體" pitchFamily="34" charset="-120"/>
                <a:ea typeface="微軟正黑體" pitchFamily="34" charset="-120"/>
              </a:rPr>
              <a:t>讀寫</a:t>
            </a:r>
          </a:p>
        </p:txBody>
      </p:sp>
      <p:pic>
        <p:nvPicPr>
          <p:cNvPr id="36" name="Shape 492" descr="xeon_d_rgb_3000.png"/>
          <p:cNvPicPr preferRelativeResize="0"/>
          <p:nvPr/>
        </p:nvPicPr>
        <p:blipFill rotWithShape="1">
          <a:blip r:embed="rId8" cstate="screen">
            <a:alphaModFix/>
          </a:blip>
          <a:srcRect/>
          <a:stretch/>
        </p:blipFill>
        <p:spPr>
          <a:xfrm>
            <a:off x="7315964" y="2596333"/>
            <a:ext cx="426712" cy="297042"/>
          </a:xfrm>
          <a:prstGeom prst="rect">
            <a:avLst/>
          </a:prstGeom>
          <a:noFill/>
          <a:ln>
            <a:noFill/>
          </a:ln>
        </p:spPr>
      </p:pic>
      <p:sp>
        <p:nvSpPr>
          <p:cNvPr id="39" name="Shape 493"/>
          <p:cNvSpPr/>
          <p:nvPr/>
        </p:nvSpPr>
        <p:spPr>
          <a:xfrm>
            <a:off x="5560727" y="1052047"/>
            <a:ext cx="2366700" cy="703200"/>
          </a:xfrm>
          <a:prstGeom prst="rect">
            <a:avLst/>
          </a:prstGeom>
          <a:noFill/>
          <a:ln>
            <a:noFill/>
          </a:ln>
        </p:spPr>
        <p:txBody>
          <a:bodyPr spcFirstLastPara="1" wrap="square" lIns="14275" tIns="14275" rIns="14275" bIns="14275" anchor="ctr" anchorCtr="0">
            <a:noAutofit/>
          </a:bodyPr>
          <a:lstStyle/>
          <a:p>
            <a:pPr lvl="0" algn="ctr">
              <a:buSzPts val="239"/>
            </a:pPr>
            <a:r>
              <a:rPr lang="en-US" altLang="zh-TW" sz="2000" b="1" dirty="0" smtClean="0">
                <a:solidFill>
                  <a:srgbClr val="002060"/>
                </a:solidFill>
                <a:latin typeface="微軟正黑體" pitchFamily="34" charset="-120"/>
                <a:ea typeface="微軟正黑體" pitchFamily="34" charset="-120"/>
              </a:rPr>
              <a:t>TDS16489U</a:t>
            </a:r>
            <a:endParaRPr lang="en-US" altLang="zh-TW" sz="1600" b="1" dirty="0" smtClean="0">
              <a:solidFill>
                <a:schemeClr val="lt1"/>
              </a:solidFill>
              <a:latin typeface="微軟正黑體" pitchFamily="34" charset="-120"/>
              <a:ea typeface="微軟正黑體" pitchFamily="34" charset="-120"/>
            </a:endParaRPr>
          </a:p>
          <a:p>
            <a:pPr lvl="0" algn="ctr">
              <a:spcBef>
                <a:spcPts val="600"/>
              </a:spcBef>
              <a:buSzPts val="239"/>
            </a:pPr>
            <a:r>
              <a:rPr lang="zh-TW" altLang="en-US" b="1" dirty="0" smtClean="0">
                <a:latin typeface="微軟正黑體" pitchFamily="34" charset="-120"/>
                <a:ea typeface="微軟正黑體" pitchFamily="34" charset="-120"/>
              </a:rPr>
              <a:t>運算與儲存雙伺服器</a:t>
            </a:r>
          </a:p>
        </p:txBody>
      </p:sp>
      <p:pic>
        <p:nvPicPr>
          <p:cNvPr id="18442" name="Picture 10" descr="https://lh6.googleusercontent.com/PA701Dr7CEKnjrXAqVP_hUeRVM3IudMOLadYSWPZIhV4N4Lw_R8zvedURtUOacs3R7qgMyKV8d-ZcV2bVVq2URsBJA6NJhelrdkQRbgnaVuXxdnxl6MYFxh04WKcXpvzYKl2Gv14qKQbR1tYGg"/>
          <p:cNvPicPr>
            <a:picLocks noChangeAspect="1" noChangeArrowheads="1"/>
          </p:cNvPicPr>
          <p:nvPr/>
        </p:nvPicPr>
        <p:blipFill>
          <a:blip r:embed="rId9" cstate="screen"/>
          <a:srcRect/>
          <a:stretch>
            <a:fillRect/>
          </a:stretch>
        </p:blipFill>
        <p:spPr bwMode="auto">
          <a:xfrm>
            <a:off x="5729010" y="2192266"/>
            <a:ext cx="1606731" cy="1004206"/>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Shape 74"/>
          <p:cNvSpPr txBox="1">
            <a:spLocks noGrp="1"/>
          </p:cNvSpPr>
          <p:nvPr>
            <p:ph type="ctrTitle"/>
          </p:nvPr>
        </p:nvSpPr>
        <p:spPr>
          <a:xfrm>
            <a:off x="1848359" y="2151529"/>
            <a:ext cx="7150203" cy="1515851"/>
          </a:xfrm>
          <a:prstGeom prst="rect">
            <a:avLst/>
          </a:prstGeom>
          <a:noFill/>
          <a:ln>
            <a:noFill/>
          </a:ln>
        </p:spPr>
        <p:txBody>
          <a:bodyPr spcFirstLastPara="1" wrap="square" lIns="91425" tIns="91425" rIns="91425" bIns="91425" anchor="ctr" anchorCtr="0">
            <a:noAutofit/>
          </a:bodyPr>
          <a:lstStyle/>
          <a:p>
            <a:pPr marL="0" lvl="0" indent="0" algn="ctr" rtl="0">
              <a:spcBef>
                <a:spcPts val="800"/>
              </a:spcBef>
              <a:spcAft>
                <a:spcPts val="0"/>
              </a:spcAft>
              <a:buNone/>
            </a:pPr>
            <a:r>
              <a:rPr lang="en-US" b="1" dirty="0" err="1">
                <a:solidFill>
                  <a:schemeClr val="bg1"/>
                </a:solidFill>
                <a:latin typeface="微軟正黑體" pitchFamily="34" charset="-120"/>
                <a:ea typeface="微軟正黑體" pitchFamily="34" charset="-120"/>
              </a:rPr>
              <a:t>IT的變革與挑戰</a:t>
            </a:r>
            <a:endParaRPr b="1" i="0" u="none" strike="noStrike" cap="none" dirty="0">
              <a:solidFill>
                <a:schemeClr val="bg1"/>
              </a:solidFill>
              <a:latin typeface="微軟正黑體" pitchFamily="34" charset="-120"/>
              <a:ea typeface="微軟正黑體" pitchFamily="34" charset="-120"/>
              <a:sym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4000" b="1" i="0" u="none" strike="noStrike" cap="none" dirty="0">
                <a:solidFill>
                  <a:schemeClr val="lt1"/>
                </a:solidFill>
                <a:latin typeface="Arial"/>
                <a:ea typeface="Arial"/>
                <a:cs typeface="Arial"/>
                <a:sym typeface="Arial"/>
              </a:rPr>
              <a:t>ES1640dc v2</a:t>
            </a:r>
            <a:endParaRPr sz="4000" b="1" i="0" u="none" strike="noStrike" cap="none" dirty="0">
              <a:solidFill>
                <a:schemeClr val="lt1"/>
              </a:solidFill>
              <a:latin typeface="Arial"/>
              <a:ea typeface="Arial"/>
              <a:cs typeface="Arial"/>
              <a:sym typeface="Arial"/>
            </a:endParaRPr>
          </a:p>
        </p:txBody>
      </p:sp>
      <p:sp>
        <p:nvSpPr>
          <p:cNvPr id="541" name="Shape 541"/>
          <p:cNvSpPr txBox="1"/>
          <p:nvPr/>
        </p:nvSpPr>
        <p:spPr>
          <a:xfrm>
            <a:off x="4993875" y="3783550"/>
            <a:ext cx="5576700" cy="5223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60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Shape 542"/>
          <p:cNvSpPr/>
          <p:nvPr/>
        </p:nvSpPr>
        <p:spPr>
          <a:xfrm>
            <a:off x="4571999" y="1525503"/>
            <a:ext cx="4101900" cy="2553300"/>
          </a:xfrm>
          <a:prstGeom prst="roundRect">
            <a:avLst>
              <a:gd name="adj" fmla="val 11233"/>
            </a:avLst>
          </a:prstGeom>
          <a:solidFill>
            <a:srgbClr val="41BEC8">
              <a:alpha val="486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3" name="Shape 543"/>
          <p:cNvSpPr/>
          <p:nvPr/>
        </p:nvSpPr>
        <p:spPr>
          <a:xfrm>
            <a:off x="4687451" y="2240112"/>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4" name="Shape 544"/>
          <p:cNvSpPr/>
          <p:nvPr/>
        </p:nvSpPr>
        <p:spPr>
          <a:xfrm>
            <a:off x="4687451" y="2668740"/>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5" name="Shape 545"/>
          <p:cNvSpPr/>
          <p:nvPr/>
        </p:nvSpPr>
        <p:spPr>
          <a:xfrm>
            <a:off x="4572000" y="1417548"/>
            <a:ext cx="4101900" cy="538800"/>
          </a:xfrm>
          <a:prstGeom prst="roundRect">
            <a:avLst>
              <a:gd name="adj" fmla="val 0"/>
            </a:avLst>
          </a:prstGeom>
          <a:solidFill>
            <a:srgbClr val="0449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a:solidFill>
                  <a:schemeClr val="lt1"/>
                </a:solidFill>
                <a:latin typeface="微軟正黑體" pitchFamily="34" charset="-120"/>
                <a:ea typeface="微軟正黑體" pitchFamily="34" charset="-120"/>
                <a:sym typeface="Arial"/>
              </a:rPr>
              <a:t>技術規格</a:t>
            </a:r>
            <a:endParaRPr sz="2400" b="1" i="0" u="none" strike="noStrike" cap="none">
              <a:solidFill>
                <a:schemeClr val="lt1"/>
              </a:solidFill>
              <a:latin typeface="微軟正黑體" pitchFamily="34" charset="-120"/>
              <a:ea typeface="微軟正黑體" pitchFamily="34" charset="-120"/>
              <a:sym typeface="Arial"/>
            </a:endParaRPr>
          </a:p>
        </p:txBody>
      </p:sp>
      <p:sp>
        <p:nvSpPr>
          <p:cNvPr id="546" name="Shape 546"/>
          <p:cNvSpPr txBox="1"/>
          <p:nvPr/>
        </p:nvSpPr>
        <p:spPr>
          <a:xfrm>
            <a:off x="957892" y="1488986"/>
            <a:ext cx="2470500" cy="52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微軟正黑體" pitchFamily="34" charset="-120"/>
                <a:ea typeface="微軟正黑體" pitchFamily="34" charset="-120"/>
                <a:sym typeface="Arial"/>
              </a:rPr>
              <a:t>ES1640dc v2</a:t>
            </a:r>
            <a:endParaRPr sz="2800" b="1" i="0" u="none" strike="noStrike" cap="none">
              <a:solidFill>
                <a:srgbClr val="002060"/>
              </a:solidFill>
              <a:latin typeface="微軟正黑體" pitchFamily="34" charset="-120"/>
              <a:ea typeface="微軟正黑體" pitchFamily="34" charset="-120"/>
              <a:sym typeface="Arial"/>
            </a:endParaRPr>
          </a:p>
        </p:txBody>
      </p:sp>
      <p:sp>
        <p:nvSpPr>
          <p:cNvPr id="547" name="Shape 547"/>
          <p:cNvSpPr txBox="1"/>
          <p:nvPr/>
        </p:nvSpPr>
        <p:spPr>
          <a:xfrm>
            <a:off x="5041942" y="1989052"/>
            <a:ext cx="3744900" cy="101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200"/>
              </a:spcBef>
              <a:spcAft>
                <a:spcPts val="0"/>
              </a:spcAft>
              <a:buClr>
                <a:srgbClr val="002060"/>
              </a:buClr>
              <a:buSzPts val="2000"/>
              <a:buFont typeface="Arial"/>
              <a:buNone/>
            </a:pPr>
            <a:r>
              <a:rPr lang="en-US" sz="2000" b="1" i="0" u="none" strike="noStrike" cap="none">
                <a:solidFill>
                  <a:srgbClr val="002060"/>
                </a:solidFill>
                <a:latin typeface="微軟正黑體" pitchFamily="34" charset="-120"/>
                <a:ea typeface="微軟正黑體" pitchFamily="34" charset="-120"/>
                <a:sym typeface="Arial"/>
              </a:rPr>
              <a:t>3U 機架型</a:t>
            </a:r>
            <a:endParaRPr>
              <a:latin typeface="微軟正黑體" pitchFamily="34" charset="-120"/>
              <a:ea typeface="微軟正黑體" pitchFamily="34" charset="-120"/>
            </a:endParaRPr>
          </a:p>
          <a:p>
            <a:pPr marL="342900" marR="0" lvl="0" indent="-342900" algn="l" rtl="0">
              <a:lnSpc>
                <a:spcPct val="100000"/>
              </a:lnSpc>
              <a:spcBef>
                <a:spcPts val="1200"/>
              </a:spcBef>
              <a:spcAft>
                <a:spcPts val="0"/>
              </a:spcAft>
              <a:buClr>
                <a:srgbClr val="002060"/>
              </a:buClr>
              <a:buSzPts val="2000"/>
              <a:buFont typeface="Arial"/>
              <a:buNone/>
            </a:pPr>
            <a:r>
              <a:rPr lang="en-US" sz="2000" b="1" i="0" u="none" strike="noStrike" cap="none">
                <a:solidFill>
                  <a:srgbClr val="002060"/>
                </a:solidFill>
                <a:latin typeface="微軟正黑體" pitchFamily="34" charset="-120"/>
                <a:ea typeface="微軟正黑體" pitchFamily="34" charset="-120"/>
                <a:sym typeface="Arial"/>
              </a:rPr>
              <a:t>16 x 3.5” SAS 12Gb/s</a:t>
            </a:r>
            <a:endParaRPr>
              <a:latin typeface="微軟正黑體" pitchFamily="34" charset="-120"/>
              <a:ea typeface="微軟正黑體" pitchFamily="34" charset="-120"/>
            </a:endParaRPr>
          </a:p>
          <a:p>
            <a:pPr marL="342900" marR="0" lvl="0" indent="-342900" algn="l" rtl="0">
              <a:lnSpc>
                <a:spcPct val="100000"/>
              </a:lnSpc>
              <a:spcBef>
                <a:spcPts val="1200"/>
              </a:spcBef>
              <a:spcAft>
                <a:spcPts val="0"/>
              </a:spcAft>
              <a:buClr>
                <a:srgbClr val="002060"/>
              </a:buClr>
              <a:buSzPts val="2000"/>
              <a:buFont typeface="Arial"/>
              <a:buNone/>
            </a:pPr>
            <a:r>
              <a:rPr lang="en-US" sz="2000" b="1" i="0" u="none" strike="noStrike" cap="none">
                <a:solidFill>
                  <a:srgbClr val="002060"/>
                </a:solidFill>
                <a:latin typeface="微軟正黑體" pitchFamily="34" charset="-120"/>
                <a:ea typeface="微軟正黑體" pitchFamily="34" charset="-120"/>
                <a:sym typeface="Arial"/>
              </a:rPr>
              <a:t>硬碟/SSD</a:t>
            </a:r>
            <a:endParaRPr sz="2000" b="1" i="0" u="none" strike="noStrike" cap="none">
              <a:solidFill>
                <a:srgbClr val="002060"/>
              </a:solidFill>
              <a:latin typeface="微軟正黑體" pitchFamily="34" charset="-120"/>
              <a:ea typeface="微軟正黑體" pitchFamily="34" charset="-120"/>
              <a:sym typeface="Arial"/>
            </a:endParaRPr>
          </a:p>
          <a:p>
            <a:pPr marL="342900" marR="0" lvl="0" indent="-342900" algn="l" rtl="0">
              <a:lnSpc>
                <a:spcPct val="100000"/>
              </a:lnSpc>
              <a:spcBef>
                <a:spcPts val="1200"/>
              </a:spcBef>
              <a:spcAft>
                <a:spcPts val="0"/>
              </a:spcAft>
              <a:buClr>
                <a:srgbClr val="002060"/>
              </a:buClr>
              <a:buSzPts val="2000"/>
              <a:buFont typeface="Arial"/>
              <a:buNone/>
            </a:pPr>
            <a:r>
              <a:rPr lang="en-US" sz="2000" b="1" i="0" u="none" strike="noStrike" cap="none">
                <a:solidFill>
                  <a:srgbClr val="002060"/>
                </a:solidFill>
                <a:latin typeface="微軟正黑體" pitchFamily="34" charset="-120"/>
                <a:ea typeface="微軟正黑體" pitchFamily="34" charset="-120"/>
                <a:sym typeface="Arial"/>
              </a:rPr>
              <a:t>雙主動控制器</a:t>
            </a:r>
            <a:endParaRPr sz="2000" b="1" i="0" u="none" strike="noStrike" cap="none">
              <a:solidFill>
                <a:srgbClr val="002060"/>
              </a:solidFill>
              <a:latin typeface="微軟正黑體" pitchFamily="34" charset="-120"/>
              <a:ea typeface="微軟正黑體" pitchFamily="34" charset="-120"/>
              <a:sym typeface="Arial"/>
            </a:endParaRPr>
          </a:p>
        </p:txBody>
      </p:sp>
      <p:sp>
        <p:nvSpPr>
          <p:cNvPr id="548" name="Shape 548"/>
          <p:cNvSpPr txBox="1"/>
          <p:nvPr/>
        </p:nvSpPr>
        <p:spPr>
          <a:xfrm>
            <a:off x="928018" y="2098582"/>
            <a:ext cx="3387600" cy="462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600"/>
              </a:spcAft>
              <a:buClr>
                <a:srgbClr val="002060"/>
              </a:buClr>
              <a:buSzPts val="2400"/>
              <a:buFont typeface="Arial"/>
              <a:buNone/>
            </a:pPr>
            <a:r>
              <a:rPr lang="en-US" sz="2400" b="1" i="0" u="none" strike="noStrike" cap="none" dirty="0" err="1">
                <a:solidFill>
                  <a:srgbClr val="002060"/>
                </a:solidFill>
                <a:latin typeface="微軟正黑體" pitchFamily="34" charset="-120"/>
                <a:ea typeface="微軟正黑體" pitchFamily="34" charset="-120"/>
                <a:sym typeface="Arial"/>
              </a:rPr>
              <a:t>永不停機的最佳搭檔</a:t>
            </a:r>
            <a:endParaRPr sz="1400" b="1" i="0" u="none" strike="noStrike" cap="none" dirty="0">
              <a:solidFill>
                <a:srgbClr val="002060"/>
              </a:solidFill>
              <a:latin typeface="微軟正黑體" pitchFamily="34" charset="-120"/>
              <a:ea typeface="微軟正黑體" pitchFamily="34" charset="-120"/>
              <a:sym typeface="Arial"/>
            </a:endParaRPr>
          </a:p>
        </p:txBody>
      </p:sp>
      <p:sp>
        <p:nvSpPr>
          <p:cNvPr id="549" name="Shape 549"/>
          <p:cNvSpPr/>
          <p:nvPr/>
        </p:nvSpPr>
        <p:spPr>
          <a:xfrm>
            <a:off x="4690946" y="3611136"/>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50" name="Shape 550"/>
          <p:cNvSpPr/>
          <p:nvPr/>
        </p:nvSpPr>
        <p:spPr>
          <a:xfrm rot="-5400000">
            <a:off x="209882" y="3516450"/>
            <a:ext cx="540900" cy="540900"/>
          </a:xfrm>
          <a:prstGeom prst="halfFrame">
            <a:avLst>
              <a:gd name="adj1" fmla="val 23728"/>
              <a:gd name="adj2" fmla="val 24642"/>
            </a:avLst>
          </a:prstGeom>
          <a:solidFill>
            <a:srgbClr val="002060">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1" name="Shape 551"/>
          <p:cNvSpPr/>
          <p:nvPr/>
        </p:nvSpPr>
        <p:spPr>
          <a:xfrm rot="5400000">
            <a:off x="3643232" y="1417548"/>
            <a:ext cx="540900" cy="540900"/>
          </a:xfrm>
          <a:prstGeom prst="halfFrame">
            <a:avLst>
              <a:gd name="adj1" fmla="val 23728"/>
              <a:gd name="adj2" fmla="val 24642"/>
            </a:avLst>
          </a:prstGeom>
          <a:solidFill>
            <a:srgbClr val="002060">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52" name="Shape 552"/>
          <p:cNvPicPr preferRelativeResize="0"/>
          <p:nvPr/>
        </p:nvPicPr>
        <p:blipFill rotWithShape="1">
          <a:blip r:embed="rId3" cstate="screen">
            <a:alphaModFix/>
          </a:blip>
          <a:srcRect/>
          <a:stretch/>
        </p:blipFill>
        <p:spPr>
          <a:xfrm>
            <a:off x="588335" y="2462271"/>
            <a:ext cx="3509844" cy="1208774"/>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p:nvPr/>
        </p:nvSpPr>
        <p:spPr>
          <a:xfrm>
            <a:off x="179512" y="411510"/>
            <a:ext cx="8784900" cy="637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4000"/>
              <a:buFont typeface="Arial"/>
              <a:buNone/>
            </a:pPr>
            <a:endParaRPr sz="4000" b="0" i="0" u="none" strike="noStrike" cap="none">
              <a:solidFill>
                <a:schemeClr val="lt1"/>
              </a:solidFill>
              <a:latin typeface="Arial"/>
              <a:ea typeface="Arial"/>
              <a:cs typeface="Arial"/>
              <a:sym typeface="Arial"/>
            </a:endParaRPr>
          </a:p>
        </p:txBody>
      </p:sp>
      <p:sp>
        <p:nvSpPr>
          <p:cNvPr id="501" name="Shape 50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4000" b="1" i="0" u="none" strike="noStrike" cap="none" dirty="0">
                <a:solidFill>
                  <a:schemeClr val="lt1"/>
                </a:solidFill>
                <a:latin typeface="Arial"/>
                <a:ea typeface="Arial"/>
                <a:cs typeface="Arial"/>
                <a:sym typeface="Arial"/>
              </a:rPr>
              <a:t>TES-3085U</a:t>
            </a:r>
            <a:endParaRPr sz="4000" b="1" i="0" u="none" strike="noStrike" cap="none" dirty="0">
              <a:solidFill>
                <a:schemeClr val="lt2"/>
              </a:solidFill>
              <a:latin typeface="Arial"/>
              <a:ea typeface="Arial"/>
              <a:cs typeface="Arial"/>
              <a:sym typeface="Arial"/>
            </a:endParaRPr>
          </a:p>
        </p:txBody>
      </p:sp>
      <p:sp>
        <p:nvSpPr>
          <p:cNvPr id="502" name="Shape 502"/>
          <p:cNvSpPr/>
          <p:nvPr/>
        </p:nvSpPr>
        <p:spPr>
          <a:xfrm>
            <a:off x="4532879" y="1645343"/>
            <a:ext cx="4101900" cy="2512200"/>
          </a:xfrm>
          <a:prstGeom prst="roundRect">
            <a:avLst>
              <a:gd name="adj" fmla="val 11233"/>
            </a:avLst>
          </a:prstGeom>
          <a:solidFill>
            <a:srgbClr val="41BEC8">
              <a:alpha val="486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3" name="Shape 503"/>
          <p:cNvSpPr/>
          <p:nvPr/>
        </p:nvSpPr>
        <p:spPr>
          <a:xfrm>
            <a:off x="4648331" y="2359952"/>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04" name="Shape 504"/>
          <p:cNvSpPr/>
          <p:nvPr/>
        </p:nvSpPr>
        <p:spPr>
          <a:xfrm>
            <a:off x="4648331" y="2788580"/>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05" name="Shape 505"/>
          <p:cNvSpPr/>
          <p:nvPr/>
        </p:nvSpPr>
        <p:spPr>
          <a:xfrm>
            <a:off x="4527990" y="1537388"/>
            <a:ext cx="4101900" cy="538800"/>
          </a:xfrm>
          <a:prstGeom prst="roundRect">
            <a:avLst>
              <a:gd name="adj" fmla="val 0"/>
            </a:avLst>
          </a:prstGeom>
          <a:solidFill>
            <a:srgbClr val="0449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a:solidFill>
                  <a:schemeClr val="lt1"/>
                </a:solidFill>
                <a:latin typeface="微軟正黑體" pitchFamily="34" charset="-120"/>
                <a:ea typeface="微軟正黑體" pitchFamily="34" charset="-120"/>
                <a:sym typeface="Arial"/>
              </a:rPr>
              <a:t>技術規格</a:t>
            </a:r>
            <a:endParaRPr sz="2400" b="1" i="0" u="none" strike="noStrike" cap="none">
              <a:solidFill>
                <a:schemeClr val="lt1"/>
              </a:solidFill>
              <a:latin typeface="微軟正黑體" pitchFamily="34" charset="-120"/>
              <a:ea typeface="微軟正黑體" pitchFamily="34" charset="-120"/>
              <a:sym typeface="Arial"/>
            </a:endParaRPr>
          </a:p>
        </p:txBody>
      </p:sp>
      <p:sp>
        <p:nvSpPr>
          <p:cNvPr id="506" name="Shape 506"/>
          <p:cNvSpPr txBox="1"/>
          <p:nvPr/>
        </p:nvSpPr>
        <p:spPr>
          <a:xfrm>
            <a:off x="813214" y="1643056"/>
            <a:ext cx="2470500" cy="52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微軟正黑體" pitchFamily="34" charset="-120"/>
                <a:ea typeface="微軟正黑體" pitchFamily="34" charset="-120"/>
                <a:sym typeface="Arial"/>
              </a:rPr>
              <a:t>TES-3085U</a:t>
            </a:r>
            <a:endParaRPr sz="1400" b="1" i="0" u="none" strike="noStrike" cap="none">
              <a:solidFill>
                <a:srgbClr val="002060"/>
              </a:solidFill>
              <a:latin typeface="微軟正黑體" pitchFamily="34" charset="-120"/>
              <a:ea typeface="微軟正黑體" pitchFamily="34" charset="-120"/>
              <a:sym typeface="Arial"/>
            </a:endParaRPr>
          </a:p>
        </p:txBody>
      </p:sp>
      <p:sp>
        <p:nvSpPr>
          <p:cNvPr id="507" name="Shape 507"/>
          <p:cNvSpPr txBox="1"/>
          <p:nvPr/>
        </p:nvSpPr>
        <p:spPr>
          <a:xfrm>
            <a:off x="4934362" y="2108892"/>
            <a:ext cx="3744900" cy="101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200"/>
              </a:spcBef>
              <a:spcAft>
                <a:spcPts val="0"/>
              </a:spcAft>
              <a:buClr>
                <a:srgbClr val="002060"/>
              </a:buClr>
              <a:buSzPts val="2000"/>
              <a:buFont typeface="Arial"/>
              <a:buNone/>
            </a:pPr>
            <a:r>
              <a:rPr lang="en-US" sz="2000" b="1" i="0" u="none" strike="noStrike" cap="none" dirty="0">
                <a:solidFill>
                  <a:srgbClr val="002060"/>
                </a:solidFill>
                <a:latin typeface="微軟正黑體" pitchFamily="34" charset="-120"/>
                <a:ea typeface="微軟正黑體" pitchFamily="34" charset="-120"/>
                <a:sym typeface="Arial"/>
              </a:rPr>
              <a:t>2U </a:t>
            </a:r>
            <a:r>
              <a:rPr lang="en-US" sz="2000" b="1" i="0" u="none" strike="noStrike" cap="none" dirty="0" err="1">
                <a:solidFill>
                  <a:srgbClr val="002060"/>
                </a:solidFill>
                <a:latin typeface="微軟正黑體" pitchFamily="34" charset="-120"/>
                <a:ea typeface="微軟正黑體" pitchFamily="34" charset="-120"/>
                <a:sym typeface="Arial"/>
              </a:rPr>
              <a:t>機架型</a:t>
            </a:r>
            <a:endParaRPr sz="1400" b="1" i="0" u="none" strike="noStrike" cap="none" dirty="0">
              <a:solidFill>
                <a:srgbClr val="002060"/>
              </a:solidFill>
              <a:latin typeface="微軟正黑體" pitchFamily="34" charset="-120"/>
              <a:ea typeface="微軟正黑體" pitchFamily="34" charset="-120"/>
              <a:sym typeface="Arial"/>
            </a:endParaRPr>
          </a:p>
          <a:p>
            <a:pPr marL="342900" marR="0" lvl="0" indent="-342900" algn="l" rtl="0">
              <a:lnSpc>
                <a:spcPct val="100000"/>
              </a:lnSpc>
              <a:spcBef>
                <a:spcPts val="1200"/>
              </a:spcBef>
              <a:spcAft>
                <a:spcPts val="0"/>
              </a:spcAft>
              <a:buClr>
                <a:srgbClr val="002060"/>
              </a:buClr>
              <a:buSzPts val="2000"/>
              <a:buFont typeface="Arial"/>
              <a:buNone/>
            </a:pPr>
            <a:r>
              <a:rPr lang="en-US" sz="2000" b="1" i="0" u="none" strike="noStrike" cap="none" dirty="0">
                <a:solidFill>
                  <a:srgbClr val="002060"/>
                </a:solidFill>
                <a:latin typeface="微軟正黑體" pitchFamily="34" charset="-120"/>
                <a:ea typeface="微軟正黑體" pitchFamily="34" charset="-120"/>
                <a:sym typeface="Arial"/>
              </a:rPr>
              <a:t>24 x 2.5” SAS 12Gb/s, 6Gb/s</a:t>
            </a:r>
            <a:endParaRPr b="1" dirty="0">
              <a:latin typeface="微軟正黑體" pitchFamily="34" charset="-120"/>
              <a:ea typeface="微軟正黑體" pitchFamily="34" charset="-120"/>
            </a:endParaRPr>
          </a:p>
          <a:p>
            <a:pPr marL="342900" marR="0" lvl="0" indent="-342900" algn="l" rtl="0">
              <a:lnSpc>
                <a:spcPct val="100000"/>
              </a:lnSpc>
              <a:spcBef>
                <a:spcPts val="1200"/>
              </a:spcBef>
              <a:spcAft>
                <a:spcPts val="0"/>
              </a:spcAft>
              <a:buClr>
                <a:srgbClr val="002060"/>
              </a:buClr>
              <a:buSzPts val="2000"/>
              <a:buFont typeface="Arial"/>
              <a:buNone/>
            </a:pPr>
            <a:r>
              <a:rPr lang="en-US" sz="2000" b="1" i="0" u="none" strike="noStrike" cap="none" dirty="0">
                <a:solidFill>
                  <a:srgbClr val="002060"/>
                </a:solidFill>
                <a:latin typeface="微軟正黑體" pitchFamily="34" charset="-120"/>
                <a:ea typeface="微軟正黑體" pitchFamily="34" charset="-120"/>
                <a:sym typeface="Arial"/>
              </a:rPr>
              <a:t>SATA 6Gb/s </a:t>
            </a:r>
            <a:r>
              <a:rPr lang="en-US" sz="2000" b="1" i="0" u="none" strike="noStrike" cap="none" dirty="0" err="1">
                <a:solidFill>
                  <a:srgbClr val="002060"/>
                </a:solidFill>
                <a:latin typeface="微軟正黑體" pitchFamily="34" charset="-120"/>
                <a:ea typeface="微軟正黑體" pitchFamily="34" charset="-120"/>
                <a:sym typeface="Arial"/>
              </a:rPr>
              <a:t>硬碟與SSD</a:t>
            </a:r>
            <a:endParaRPr sz="2000" b="1" i="0" u="none" strike="noStrike" cap="none" dirty="0">
              <a:solidFill>
                <a:srgbClr val="002060"/>
              </a:solidFill>
              <a:latin typeface="微軟正黑體" pitchFamily="34" charset="-120"/>
              <a:ea typeface="微軟正黑體" pitchFamily="34" charset="-120"/>
              <a:sym typeface="Arial"/>
            </a:endParaRPr>
          </a:p>
          <a:p>
            <a:pPr marL="342900" marR="0" lvl="0" indent="-342900" algn="l" rtl="0">
              <a:lnSpc>
                <a:spcPct val="100000"/>
              </a:lnSpc>
              <a:spcBef>
                <a:spcPts val="1200"/>
              </a:spcBef>
              <a:spcAft>
                <a:spcPts val="0"/>
              </a:spcAft>
              <a:buClr>
                <a:srgbClr val="002060"/>
              </a:buClr>
              <a:buSzPts val="2000"/>
              <a:buFont typeface="Arial"/>
              <a:buNone/>
            </a:pPr>
            <a:r>
              <a:rPr lang="en-US" sz="2000" b="1" i="0" u="none" strike="noStrike" cap="none" dirty="0">
                <a:solidFill>
                  <a:srgbClr val="002060"/>
                </a:solidFill>
                <a:latin typeface="微軟正黑體" pitchFamily="34" charset="-120"/>
                <a:ea typeface="微軟正黑體" pitchFamily="34" charset="-120"/>
                <a:sym typeface="Arial"/>
              </a:rPr>
              <a:t>6 x 2.5” SATA 6Gb/s SSD</a:t>
            </a:r>
            <a:endParaRPr sz="1400" b="1" i="0" u="none" strike="noStrike" cap="none" dirty="0">
              <a:solidFill>
                <a:srgbClr val="002060"/>
              </a:solidFill>
              <a:latin typeface="微軟正黑體" pitchFamily="34" charset="-120"/>
              <a:ea typeface="微軟正黑體" pitchFamily="34" charset="-120"/>
              <a:sym typeface="Arial"/>
            </a:endParaRPr>
          </a:p>
        </p:txBody>
      </p:sp>
      <p:sp>
        <p:nvSpPr>
          <p:cNvPr id="508" name="Shape 508"/>
          <p:cNvSpPr txBox="1"/>
          <p:nvPr/>
        </p:nvSpPr>
        <p:spPr>
          <a:xfrm>
            <a:off x="783340" y="2252652"/>
            <a:ext cx="3387600" cy="462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600"/>
              </a:spcAft>
              <a:buClr>
                <a:srgbClr val="002060"/>
              </a:buClr>
              <a:buSzPts val="2400"/>
              <a:buFont typeface="Arial"/>
              <a:buNone/>
            </a:pPr>
            <a:r>
              <a:rPr lang="en-US" sz="2400" b="1" i="0" u="none" strike="noStrike" cap="none">
                <a:solidFill>
                  <a:srgbClr val="002060"/>
                </a:solidFill>
                <a:latin typeface="微軟正黑體" pitchFamily="34" charset="-120"/>
                <a:ea typeface="微軟正黑體" pitchFamily="34" charset="-120"/>
                <a:sym typeface="Arial"/>
              </a:rPr>
              <a:t>全快閃儲存的最佳選擇</a:t>
            </a:r>
            <a:endParaRPr sz="1400" b="1" i="0" u="none" strike="noStrike" cap="none">
              <a:solidFill>
                <a:srgbClr val="002060"/>
              </a:solidFill>
              <a:latin typeface="微軟正黑體" pitchFamily="34" charset="-120"/>
              <a:ea typeface="微軟正黑體" pitchFamily="34" charset="-120"/>
              <a:sym typeface="Arial"/>
            </a:endParaRPr>
          </a:p>
        </p:txBody>
      </p:sp>
      <p:pic>
        <p:nvPicPr>
          <p:cNvPr id="509" name="Shape 509"/>
          <p:cNvPicPr preferRelativeResize="0"/>
          <p:nvPr/>
        </p:nvPicPr>
        <p:blipFill rotWithShape="1">
          <a:blip r:embed="rId3" cstate="screen">
            <a:alphaModFix/>
          </a:blip>
          <a:srcRect/>
          <a:stretch/>
        </p:blipFill>
        <p:spPr>
          <a:xfrm>
            <a:off x="571472" y="2643188"/>
            <a:ext cx="3642651" cy="1214447"/>
          </a:xfrm>
          <a:prstGeom prst="rect">
            <a:avLst/>
          </a:prstGeom>
          <a:noFill/>
          <a:ln>
            <a:noFill/>
          </a:ln>
        </p:spPr>
      </p:pic>
      <p:sp>
        <p:nvSpPr>
          <p:cNvPr id="510" name="Shape 510"/>
          <p:cNvSpPr/>
          <p:nvPr/>
        </p:nvSpPr>
        <p:spPr>
          <a:xfrm>
            <a:off x="4675756" y="3714230"/>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11" name="Shape 511"/>
          <p:cNvSpPr/>
          <p:nvPr/>
        </p:nvSpPr>
        <p:spPr>
          <a:xfrm rot="-5400000">
            <a:off x="357157" y="3357496"/>
            <a:ext cx="540900" cy="540900"/>
          </a:xfrm>
          <a:prstGeom prst="halfFrame">
            <a:avLst>
              <a:gd name="adj1" fmla="val 23728"/>
              <a:gd name="adj2" fmla="val 24642"/>
            </a:avLst>
          </a:prstGeom>
          <a:solidFill>
            <a:srgbClr val="002060">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Shape 512"/>
          <p:cNvSpPr/>
          <p:nvPr/>
        </p:nvSpPr>
        <p:spPr>
          <a:xfrm rot="5400000">
            <a:off x="3643232" y="1571618"/>
            <a:ext cx="540900" cy="540900"/>
          </a:xfrm>
          <a:prstGeom prst="halfFrame">
            <a:avLst>
              <a:gd name="adj1" fmla="val 23728"/>
              <a:gd name="adj2" fmla="val 24642"/>
            </a:avLst>
          </a:prstGeom>
          <a:solidFill>
            <a:srgbClr val="002060">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4000" b="1" i="0" u="none" strike="noStrike" cap="none">
                <a:solidFill>
                  <a:schemeClr val="lt1"/>
                </a:solidFill>
                <a:latin typeface="Arial"/>
                <a:ea typeface="Arial"/>
                <a:cs typeface="Arial"/>
                <a:sym typeface="Arial"/>
              </a:rPr>
              <a:t>TES-1885U</a:t>
            </a:r>
            <a:endParaRPr sz="4000" b="1" i="0" u="none" strike="noStrike" cap="none">
              <a:solidFill>
                <a:schemeClr val="lt2"/>
              </a:solidFill>
              <a:latin typeface="Arial"/>
              <a:ea typeface="Arial"/>
              <a:cs typeface="Arial"/>
              <a:sym typeface="Arial"/>
            </a:endParaRPr>
          </a:p>
        </p:txBody>
      </p:sp>
      <p:sp>
        <p:nvSpPr>
          <p:cNvPr id="518" name="Shape 518"/>
          <p:cNvSpPr/>
          <p:nvPr/>
        </p:nvSpPr>
        <p:spPr>
          <a:xfrm>
            <a:off x="4571999" y="1371503"/>
            <a:ext cx="4101900" cy="2697300"/>
          </a:xfrm>
          <a:prstGeom prst="roundRect">
            <a:avLst>
              <a:gd name="adj" fmla="val 11233"/>
            </a:avLst>
          </a:prstGeom>
          <a:solidFill>
            <a:srgbClr val="41BEC8">
              <a:alpha val="486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9" name="Shape 519"/>
          <p:cNvSpPr/>
          <p:nvPr/>
        </p:nvSpPr>
        <p:spPr>
          <a:xfrm>
            <a:off x="4687451" y="2086112"/>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20" name="Shape 520"/>
          <p:cNvSpPr/>
          <p:nvPr/>
        </p:nvSpPr>
        <p:spPr>
          <a:xfrm>
            <a:off x="4687451" y="2514740"/>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21" name="Shape 521"/>
          <p:cNvSpPr/>
          <p:nvPr/>
        </p:nvSpPr>
        <p:spPr>
          <a:xfrm>
            <a:off x="4572000" y="1263548"/>
            <a:ext cx="4101900" cy="538800"/>
          </a:xfrm>
          <a:prstGeom prst="roundRect">
            <a:avLst>
              <a:gd name="adj" fmla="val 0"/>
            </a:avLst>
          </a:prstGeom>
          <a:solidFill>
            <a:srgbClr val="0449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err="1">
                <a:solidFill>
                  <a:schemeClr val="lt1"/>
                </a:solidFill>
                <a:latin typeface="微軟正黑體" pitchFamily="34" charset="-120"/>
                <a:ea typeface="微軟正黑體" pitchFamily="34" charset="-120"/>
                <a:sym typeface="Arial"/>
              </a:rPr>
              <a:t>技術規格</a:t>
            </a:r>
            <a:endParaRPr sz="2400" b="1" i="0" u="none" strike="noStrike" cap="none" dirty="0">
              <a:solidFill>
                <a:schemeClr val="lt1"/>
              </a:solidFill>
              <a:latin typeface="微軟正黑體" pitchFamily="34" charset="-120"/>
              <a:ea typeface="微軟正黑體" pitchFamily="34" charset="-120"/>
              <a:sym typeface="Arial"/>
            </a:endParaRPr>
          </a:p>
        </p:txBody>
      </p:sp>
      <p:sp>
        <p:nvSpPr>
          <p:cNvPr id="522" name="Shape 522"/>
          <p:cNvSpPr txBox="1"/>
          <p:nvPr/>
        </p:nvSpPr>
        <p:spPr>
          <a:xfrm>
            <a:off x="857224" y="1390903"/>
            <a:ext cx="2470500" cy="52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微軟正黑體" pitchFamily="34" charset="-120"/>
                <a:ea typeface="微軟正黑體" pitchFamily="34" charset="-120"/>
                <a:sym typeface="Arial"/>
              </a:rPr>
              <a:t>TES-1885U</a:t>
            </a:r>
            <a:endParaRPr b="1">
              <a:latin typeface="微軟正黑體" pitchFamily="34" charset="-120"/>
              <a:ea typeface="微軟正黑體" pitchFamily="34" charset="-120"/>
            </a:endParaRPr>
          </a:p>
        </p:txBody>
      </p:sp>
      <p:sp>
        <p:nvSpPr>
          <p:cNvPr id="523" name="Shape 523"/>
          <p:cNvSpPr txBox="1"/>
          <p:nvPr/>
        </p:nvSpPr>
        <p:spPr>
          <a:xfrm>
            <a:off x="5041942" y="1835052"/>
            <a:ext cx="3413400" cy="1882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200"/>
              </a:spcBef>
              <a:spcAft>
                <a:spcPts val="0"/>
              </a:spcAft>
              <a:buClr>
                <a:srgbClr val="002060"/>
              </a:buClr>
              <a:buSzPts val="2000"/>
              <a:buFont typeface="Arial"/>
              <a:buNone/>
            </a:pPr>
            <a:r>
              <a:rPr lang="en-US" sz="2000" b="1" i="0" u="none" strike="noStrike" cap="none">
                <a:solidFill>
                  <a:srgbClr val="002060"/>
                </a:solidFill>
                <a:latin typeface="微軟正黑體" pitchFamily="34" charset="-120"/>
                <a:ea typeface="微軟正黑體" pitchFamily="34" charset="-120"/>
                <a:sym typeface="Arial"/>
              </a:rPr>
              <a:t>2U 機架型</a:t>
            </a:r>
            <a:endParaRPr b="1">
              <a:latin typeface="微軟正黑體" pitchFamily="34" charset="-120"/>
              <a:ea typeface="微軟正黑體" pitchFamily="34" charset="-120"/>
            </a:endParaRPr>
          </a:p>
          <a:p>
            <a:pPr marL="0" marR="0" lvl="0" indent="0" algn="l" rtl="0">
              <a:lnSpc>
                <a:spcPct val="100000"/>
              </a:lnSpc>
              <a:spcBef>
                <a:spcPts val="1200"/>
              </a:spcBef>
              <a:spcAft>
                <a:spcPts val="0"/>
              </a:spcAft>
              <a:buClr>
                <a:srgbClr val="002060"/>
              </a:buClr>
              <a:buSzPts val="2000"/>
              <a:buFont typeface="Arial"/>
              <a:buNone/>
            </a:pPr>
            <a:r>
              <a:rPr lang="en-US" sz="2000" b="1" i="0" u="none" strike="noStrike" cap="none">
                <a:solidFill>
                  <a:srgbClr val="002060"/>
                </a:solidFill>
                <a:latin typeface="微軟正黑體" pitchFamily="34" charset="-120"/>
                <a:ea typeface="微軟正黑體" pitchFamily="34" charset="-120"/>
                <a:sym typeface="Arial"/>
              </a:rPr>
              <a:t>12 x 3.5”/2.5” </a:t>
            </a:r>
            <a:br>
              <a:rPr lang="en-US" sz="2000" b="1" i="0" u="none" strike="noStrike" cap="none">
                <a:solidFill>
                  <a:srgbClr val="002060"/>
                </a:solidFill>
                <a:latin typeface="微軟正黑體" pitchFamily="34" charset="-120"/>
                <a:ea typeface="微軟正黑體" pitchFamily="34" charset="-120"/>
                <a:sym typeface="Arial"/>
              </a:rPr>
            </a:br>
            <a:r>
              <a:rPr lang="en-US" sz="2000" b="1" i="0" u="none" strike="noStrike" cap="none">
                <a:solidFill>
                  <a:srgbClr val="002060"/>
                </a:solidFill>
                <a:latin typeface="微軟正黑體" pitchFamily="34" charset="-120"/>
                <a:ea typeface="微軟正黑體" pitchFamily="34" charset="-120"/>
                <a:sym typeface="Arial"/>
              </a:rPr>
              <a:t>SAS 12Gb/s, 6Gb/s, </a:t>
            </a:r>
            <a:br>
              <a:rPr lang="en-US" sz="2000" b="1" i="0" u="none" strike="noStrike" cap="none">
                <a:solidFill>
                  <a:srgbClr val="002060"/>
                </a:solidFill>
                <a:latin typeface="微軟正黑體" pitchFamily="34" charset="-120"/>
                <a:ea typeface="微軟正黑體" pitchFamily="34" charset="-120"/>
                <a:sym typeface="Arial"/>
              </a:rPr>
            </a:br>
            <a:r>
              <a:rPr lang="en-US" sz="2000" b="1" i="0" u="none" strike="noStrike" cap="none">
                <a:solidFill>
                  <a:srgbClr val="002060"/>
                </a:solidFill>
                <a:latin typeface="微軟正黑體" pitchFamily="34" charset="-120"/>
                <a:ea typeface="微軟正黑體" pitchFamily="34" charset="-120"/>
                <a:sym typeface="Arial"/>
              </a:rPr>
              <a:t>SATA 6Gb/s 硬碟與SSD</a:t>
            </a:r>
            <a:endParaRPr sz="2000" b="1" i="0" u="none" strike="noStrike" cap="none">
              <a:solidFill>
                <a:srgbClr val="002060"/>
              </a:solidFill>
              <a:latin typeface="微軟正黑體" pitchFamily="34" charset="-120"/>
              <a:ea typeface="微軟正黑體" pitchFamily="34" charset="-120"/>
              <a:sym typeface="Arial"/>
            </a:endParaRPr>
          </a:p>
          <a:p>
            <a:pPr marL="342900" marR="0" lvl="0" indent="-342900" algn="l" rtl="0">
              <a:lnSpc>
                <a:spcPct val="100000"/>
              </a:lnSpc>
              <a:spcBef>
                <a:spcPts val="1200"/>
              </a:spcBef>
              <a:spcAft>
                <a:spcPts val="0"/>
              </a:spcAft>
              <a:buClr>
                <a:srgbClr val="002060"/>
              </a:buClr>
              <a:buSzPts val="2000"/>
              <a:buFont typeface="Arial"/>
              <a:buNone/>
            </a:pPr>
            <a:r>
              <a:rPr lang="en-US" sz="2000" b="1" i="0" u="none" strike="noStrike" cap="none">
                <a:solidFill>
                  <a:srgbClr val="002060"/>
                </a:solidFill>
                <a:latin typeface="微軟正黑體" pitchFamily="34" charset="-120"/>
                <a:ea typeface="微軟正黑體" pitchFamily="34" charset="-120"/>
                <a:sym typeface="Arial"/>
              </a:rPr>
              <a:t>6 x 2.5” SATA 6Gb/s SSD</a:t>
            </a:r>
            <a:endParaRPr sz="2000" b="1" i="0" u="none" strike="noStrike" cap="none">
              <a:solidFill>
                <a:srgbClr val="002060"/>
              </a:solidFill>
              <a:latin typeface="微軟正黑體" pitchFamily="34" charset="-120"/>
              <a:ea typeface="微軟正黑體" pitchFamily="34" charset="-120"/>
              <a:sym typeface="Arial"/>
            </a:endParaRPr>
          </a:p>
        </p:txBody>
      </p:sp>
      <p:sp>
        <p:nvSpPr>
          <p:cNvPr id="524" name="Shape 524"/>
          <p:cNvSpPr txBox="1"/>
          <p:nvPr/>
        </p:nvSpPr>
        <p:spPr>
          <a:xfrm>
            <a:off x="827350" y="2000499"/>
            <a:ext cx="3387600" cy="462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600"/>
              </a:spcAft>
              <a:buClr>
                <a:srgbClr val="002060"/>
              </a:buClr>
              <a:buSzPts val="2400"/>
              <a:buFont typeface="Arial"/>
              <a:buNone/>
            </a:pPr>
            <a:r>
              <a:rPr lang="en-US" sz="2400" b="1" i="0" u="none" strike="noStrike" cap="none" dirty="0" err="1">
                <a:solidFill>
                  <a:srgbClr val="002060"/>
                </a:solidFill>
                <a:latin typeface="微軟正黑體" pitchFamily="34" charset="-120"/>
                <a:ea typeface="微軟正黑體" pitchFamily="34" charset="-120"/>
                <a:sym typeface="Arial"/>
              </a:rPr>
              <a:t>資料備援的最佳拍檔</a:t>
            </a:r>
            <a:endParaRPr b="1" dirty="0">
              <a:latin typeface="微軟正黑體" pitchFamily="34" charset="-120"/>
              <a:ea typeface="微軟正黑體" pitchFamily="34" charset="-120"/>
            </a:endParaRPr>
          </a:p>
        </p:txBody>
      </p:sp>
      <p:sp>
        <p:nvSpPr>
          <p:cNvPr id="525" name="Shape 525"/>
          <p:cNvSpPr/>
          <p:nvPr/>
        </p:nvSpPr>
        <p:spPr>
          <a:xfrm>
            <a:off x="4685750" y="3621002"/>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26" name="Shape 526"/>
          <p:cNvSpPr/>
          <p:nvPr/>
        </p:nvSpPr>
        <p:spPr>
          <a:xfrm rot="-5400000">
            <a:off x="357157" y="3335180"/>
            <a:ext cx="540900" cy="540900"/>
          </a:xfrm>
          <a:prstGeom prst="halfFrame">
            <a:avLst>
              <a:gd name="adj1" fmla="val 23728"/>
              <a:gd name="adj2" fmla="val 24642"/>
            </a:avLst>
          </a:prstGeom>
          <a:solidFill>
            <a:srgbClr val="002060">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7" name="Shape 527"/>
          <p:cNvPicPr preferRelativeResize="0"/>
          <p:nvPr/>
        </p:nvPicPr>
        <p:blipFill rotWithShape="1">
          <a:blip r:embed="rId3" cstate="screen">
            <a:alphaModFix/>
          </a:blip>
          <a:srcRect/>
          <a:stretch/>
        </p:blipFill>
        <p:spPr>
          <a:xfrm>
            <a:off x="571472" y="2462473"/>
            <a:ext cx="3571900" cy="1158529"/>
          </a:xfrm>
          <a:prstGeom prst="rect">
            <a:avLst/>
          </a:prstGeom>
          <a:noFill/>
          <a:ln>
            <a:noFill/>
          </a:ln>
        </p:spPr>
      </p:pic>
      <p:sp>
        <p:nvSpPr>
          <p:cNvPr id="528" name="Shape 528"/>
          <p:cNvSpPr/>
          <p:nvPr/>
        </p:nvSpPr>
        <p:spPr>
          <a:xfrm rot="5400000">
            <a:off x="3643232" y="1263548"/>
            <a:ext cx="540900" cy="540900"/>
          </a:xfrm>
          <a:prstGeom prst="halfFrame">
            <a:avLst>
              <a:gd name="adj1" fmla="val 23728"/>
              <a:gd name="adj2" fmla="val 24642"/>
            </a:avLst>
          </a:prstGeom>
          <a:solidFill>
            <a:srgbClr val="002060">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lt1"/>
                </a:solidFill>
                <a:latin typeface="+mj-lt"/>
              </a:rPr>
              <a:t>TDS-16489U</a:t>
            </a:r>
            <a:endParaRPr lang="zh-TW" altLang="en-US" dirty="0">
              <a:latin typeface="+mj-lt"/>
            </a:endParaRPr>
          </a:p>
        </p:txBody>
      </p:sp>
      <p:pic>
        <p:nvPicPr>
          <p:cNvPr id="3" name="Shape 568"/>
          <p:cNvPicPr preferRelativeResize="0"/>
          <p:nvPr/>
        </p:nvPicPr>
        <p:blipFill>
          <a:blip r:embed="rId2" cstate="screen">
            <a:alphaModFix/>
          </a:blip>
          <a:stretch>
            <a:fillRect/>
          </a:stretch>
        </p:blipFill>
        <p:spPr>
          <a:xfrm>
            <a:off x="595325" y="2425519"/>
            <a:ext cx="3515330" cy="2197081"/>
          </a:xfrm>
          <a:prstGeom prst="rect">
            <a:avLst/>
          </a:prstGeom>
          <a:noFill/>
          <a:ln>
            <a:noFill/>
          </a:ln>
        </p:spPr>
      </p:pic>
      <p:sp>
        <p:nvSpPr>
          <p:cNvPr id="4" name="Shape 569"/>
          <p:cNvSpPr/>
          <p:nvPr/>
        </p:nvSpPr>
        <p:spPr>
          <a:xfrm rot="-5400000">
            <a:off x="204912" y="3764950"/>
            <a:ext cx="540900" cy="540900"/>
          </a:xfrm>
          <a:prstGeom prst="halfFrame">
            <a:avLst>
              <a:gd name="adj1" fmla="val 23728"/>
              <a:gd name="adj2" fmla="val 24642"/>
            </a:avLst>
          </a:prstGeom>
          <a:solidFill>
            <a:srgbClr val="002060">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 name="Shape 570"/>
          <p:cNvSpPr/>
          <p:nvPr/>
        </p:nvSpPr>
        <p:spPr>
          <a:xfrm rot="5400000">
            <a:off x="3948032" y="1495418"/>
            <a:ext cx="540900" cy="540900"/>
          </a:xfrm>
          <a:prstGeom prst="halfFrame">
            <a:avLst>
              <a:gd name="adj1" fmla="val 23728"/>
              <a:gd name="adj2" fmla="val 24642"/>
            </a:avLst>
          </a:prstGeom>
          <a:solidFill>
            <a:srgbClr val="002060">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 name="Shape 571"/>
          <p:cNvSpPr txBox="1"/>
          <p:nvPr/>
        </p:nvSpPr>
        <p:spPr>
          <a:xfrm>
            <a:off x="832993" y="1706350"/>
            <a:ext cx="3506618" cy="11334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800"/>
              </a:spcBef>
              <a:spcAft>
                <a:spcPts val="1500"/>
              </a:spcAft>
              <a:buNone/>
            </a:pPr>
            <a:r>
              <a:rPr lang="en-US" sz="2400" b="1" dirty="0" err="1">
                <a:solidFill>
                  <a:srgbClr val="002060"/>
                </a:solidFill>
                <a:latin typeface="微軟正黑體" pitchFamily="34" charset="-120"/>
                <a:ea typeface="微軟正黑體" pitchFamily="34" charset="-120"/>
              </a:rPr>
              <a:t>企業級雙伺服器</a:t>
            </a:r>
            <a:r>
              <a:rPr lang="en-US" sz="2400" b="1" dirty="0">
                <a:solidFill>
                  <a:srgbClr val="002060"/>
                </a:solidFill>
                <a:latin typeface="微軟正黑體" pitchFamily="34" charset="-120"/>
                <a:ea typeface="微軟正黑體" pitchFamily="34" charset="-120"/>
              </a:rPr>
              <a:t> </a:t>
            </a:r>
            <a:r>
              <a:rPr lang="en-US" sz="2400" b="1" dirty="0" err="1">
                <a:solidFill>
                  <a:srgbClr val="002060"/>
                </a:solidFill>
                <a:latin typeface="微軟正黑體" pitchFamily="34" charset="-120"/>
                <a:ea typeface="微軟正黑體" pitchFamily="34" charset="-120"/>
              </a:rPr>
              <a:t>NAS，運算</a:t>
            </a:r>
            <a:r>
              <a:rPr lang="en-US" sz="2400" b="1" dirty="0">
                <a:solidFill>
                  <a:srgbClr val="002060"/>
                </a:solidFill>
                <a:latin typeface="微軟正黑體" pitchFamily="34" charset="-120"/>
                <a:ea typeface="微軟正黑體" pitchFamily="34" charset="-120"/>
              </a:rPr>
              <a:t> &amp; </a:t>
            </a:r>
            <a:r>
              <a:rPr lang="en-US" sz="2400" b="1" dirty="0" err="1">
                <a:solidFill>
                  <a:srgbClr val="002060"/>
                </a:solidFill>
                <a:latin typeface="微軟正黑體" pitchFamily="34" charset="-120"/>
                <a:ea typeface="微軟正黑體" pitchFamily="34" charset="-120"/>
              </a:rPr>
              <a:t>儲存一次到位</a:t>
            </a:r>
            <a:endParaRPr sz="2400" b="1" dirty="0">
              <a:solidFill>
                <a:srgbClr val="002060"/>
              </a:solidFill>
              <a:latin typeface="微軟正黑體" pitchFamily="34" charset="-120"/>
              <a:ea typeface="微軟正黑體" pitchFamily="34" charset="-120"/>
            </a:endParaRPr>
          </a:p>
        </p:txBody>
      </p:sp>
      <p:sp>
        <p:nvSpPr>
          <p:cNvPr id="7" name="Shape 572"/>
          <p:cNvSpPr/>
          <p:nvPr/>
        </p:nvSpPr>
        <p:spPr>
          <a:xfrm>
            <a:off x="4735375" y="978326"/>
            <a:ext cx="4101900" cy="3733800"/>
          </a:xfrm>
          <a:prstGeom prst="roundRect">
            <a:avLst>
              <a:gd name="adj" fmla="val 11233"/>
            </a:avLst>
          </a:prstGeom>
          <a:solidFill>
            <a:srgbClr val="41BEC8">
              <a:alpha val="486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Shape 573"/>
          <p:cNvSpPr/>
          <p:nvPr/>
        </p:nvSpPr>
        <p:spPr>
          <a:xfrm>
            <a:off x="4850826" y="1692932"/>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9" name="Shape 574"/>
          <p:cNvSpPr/>
          <p:nvPr/>
        </p:nvSpPr>
        <p:spPr>
          <a:xfrm>
            <a:off x="4850826" y="2121560"/>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 name="Shape 575"/>
          <p:cNvSpPr/>
          <p:nvPr/>
        </p:nvSpPr>
        <p:spPr>
          <a:xfrm>
            <a:off x="4735375" y="870368"/>
            <a:ext cx="4101900" cy="538800"/>
          </a:xfrm>
          <a:prstGeom prst="roundRect">
            <a:avLst>
              <a:gd name="adj" fmla="val 0"/>
            </a:avLst>
          </a:prstGeom>
          <a:solidFill>
            <a:srgbClr val="0449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err="1">
                <a:solidFill>
                  <a:schemeClr val="lt1"/>
                </a:solidFill>
                <a:latin typeface="微軟正黑體" pitchFamily="34" charset="-120"/>
                <a:ea typeface="微軟正黑體" pitchFamily="34" charset="-120"/>
                <a:sym typeface="Arial"/>
              </a:rPr>
              <a:t>技術規格</a:t>
            </a:r>
            <a:endParaRPr sz="2400" b="1" i="0" u="none" strike="noStrike" cap="none" dirty="0">
              <a:solidFill>
                <a:schemeClr val="lt1"/>
              </a:solidFill>
              <a:latin typeface="微軟正黑體" pitchFamily="34" charset="-120"/>
              <a:ea typeface="微軟正黑體" pitchFamily="34" charset="-120"/>
              <a:sym typeface="Arial"/>
            </a:endParaRPr>
          </a:p>
        </p:txBody>
      </p:sp>
      <p:sp>
        <p:nvSpPr>
          <p:cNvPr id="11" name="Shape 576"/>
          <p:cNvSpPr txBox="1"/>
          <p:nvPr/>
        </p:nvSpPr>
        <p:spPr>
          <a:xfrm>
            <a:off x="5205325" y="1441875"/>
            <a:ext cx="3631800" cy="3270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200"/>
              </a:spcBef>
              <a:spcAft>
                <a:spcPts val="0"/>
              </a:spcAft>
              <a:buClr>
                <a:srgbClr val="002060"/>
              </a:buClr>
              <a:buSzPts val="2000"/>
              <a:buFont typeface="Arial"/>
              <a:buNone/>
            </a:pPr>
            <a:r>
              <a:rPr lang="en-US" sz="2000" b="1" dirty="0">
                <a:solidFill>
                  <a:srgbClr val="002060"/>
                </a:solidFill>
                <a:latin typeface="微軟正黑體" pitchFamily="34" charset="-120"/>
                <a:ea typeface="微軟正黑體" pitchFamily="34" charset="-120"/>
              </a:rPr>
              <a:t>3</a:t>
            </a:r>
            <a:r>
              <a:rPr lang="en-US" sz="2000" b="1" i="0" u="none" strike="noStrike" cap="none" dirty="0">
                <a:solidFill>
                  <a:srgbClr val="002060"/>
                </a:solidFill>
                <a:latin typeface="微軟正黑體" pitchFamily="34" charset="-120"/>
                <a:ea typeface="微軟正黑體" pitchFamily="34" charset="-120"/>
                <a:sym typeface="Arial"/>
              </a:rPr>
              <a:t>U </a:t>
            </a:r>
            <a:r>
              <a:rPr lang="en-US" sz="2000" b="1" i="0" u="none" strike="noStrike" cap="none" dirty="0" err="1" smtClean="0">
                <a:solidFill>
                  <a:srgbClr val="002060"/>
                </a:solidFill>
                <a:latin typeface="微軟正黑體" pitchFamily="34" charset="-120"/>
                <a:ea typeface="微軟正黑體" pitchFamily="34" charset="-120"/>
                <a:sym typeface="Arial"/>
              </a:rPr>
              <a:t>機架型</a:t>
            </a:r>
            <a:endParaRPr dirty="0">
              <a:latin typeface="微軟正黑體" pitchFamily="34" charset="-120"/>
              <a:ea typeface="微軟正黑體" pitchFamily="34" charset="-120"/>
            </a:endParaRPr>
          </a:p>
          <a:p>
            <a:pPr marL="0" marR="0" lvl="0" indent="0" algn="l" rtl="0">
              <a:lnSpc>
                <a:spcPct val="100000"/>
              </a:lnSpc>
              <a:spcBef>
                <a:spcPts val="1200"/>
              </a:spcBef>
              <a:spcAft>
                <a:spcPts val="0"/>
              </a:spcAft>
              <a:buClr>
                <a:srgbClr val="002060"/>
              </a:buClr>
              <a:buSzPts val="2000"/>
              <a:buFont typeface="Arial"/>
              <a:buNone/>
            </a:pPr>
            <a:r>
              <a:rPr lang="en-US" sz="2000" b="1" dirty="0">
                <a:solidFill>
                  <a:srgbClr val="002060"/>
                </a:solidFill>
                <a:latin typeface="微軟正黑體" pitchFamily="34" charset="-120"/>
                <a:ea typeface="微軟正黑體" pitchFamily="34" charset="-120"/>
              </a:rPr>
              <a:t>前 : </a:t>
            </a:r>
            <a:r>
              <a:rPr lang="en-US" sz="2000" b="1" i="0" u="none" strike="noStrike" cap="none" dirty="0">
                <a:solidFill>
                  <a:srgbClr val="002060"/>
                </a:solidFill>
                <a:latin typeface="微軟正黑體" pitchFamily="34" charset="-120"/>
                <a:ea typeface="微軟正黑體" pitchFamily="34" charset="-120"/>
                <a:sym typeface="Arial"/>
              </a:rPr>
              <a:t>1</a:t>
            </a:r>
            <a:r>
              <a:rPr lang="en-US" sz="2000" b="1" dirty="0">
                <a:solidFill>
                  <a:srgbClr val="002060"/>
                </a:solidFill>
                <a:latin typeface="微軟正黑體" pitchFamily="34" charset="-120"/>
                <a:ea typeface="微軟正黑體" pitchFamily="34" charset="-120"/>
              </a:rPr>
              <a:t>6</a:t>
            </a:r>
            <a:r>
              <a:rPr lang="en-US" sz="2000" b="1" i="0" u="none" strike="noStrike" cap="none" dirty="0">
                <a:solidFill>
                  <a:srgbClr val="002060"/>
                </a:solidFill>
                <a:latin typeface="微軟正黑體" pitchFamily="34" charset="-120"/>
                <a:ea typeface="微軟正黑體" pitchFamily="34" charset="-120"/>
                <a:sym typeface="Arial"/>
              </a:rPr>
              <a:t> x </a:t>
            </a:r>
            <a:r>
              <a:rPr lang="en-US" altLang="zh-TW" sz="2000" b="1" i="0" u="none" strike="noStrike" cap="none" dirty="0" smtClean="0">
                <a:solidFill>
                  <a:srgbClr val="002060"/>
                </a:solidFill>
                <a:latin typeface="微軟正黑體" pitchFamily="34" charset="-120"/>
                <a:ea typeface="微軟正黑體" pitchFamily="34" charset="-120"/>
                <a:sym typeface="Arial"/>
              </a:rPr>
              <a:t>“</a:t>
            </a:r>
            <a:r>
              <a:rPr lang="en-US" sz="2000" b="1" i="0" u="none" strike="noStrike" cap="none" dirty="0" smtClean="0">
                <a:solidFill>
                  <a:srgbClr val="002060"/>
                </a:solidFill>
                <a:latin typeface="微軟正黑體" pitchFamily="34" charset="-120"/>
                <a:ea typeface="微軟正黑體" pitchFamily="34" charset="-120"/>
                <a:sym typeface="Arial"/>
              </a:rPr>
              <a:t>3.5</a:t>
            </a:r>
            <a:r>
              <a:rPr lang="zh-TW" altLang="en-US" sz="2000" b="1" i="0" u="none" strike="noStrike" cap="none" dirty="0" smtClean="0">
                <a:solidFill>
                  <a:srgbClr val="002060"/>
                </a:solidFill>
                <a:latin typeface="微軟正黑體" pitchFamily="34" charset="-120"/>
                <a:ea typeface="微軟正黑體" pitchFamily="34" charset="-120"/>
                <a:sym typeface="Arial"/>
              </a:rPr>
              <a:t> </a:t>
            </a:r>
            <a:r>
              <a:rPr lang="en-US" sz="2000" b="1" i="0" u="none" strike="noStrike" cap="none" dirty="0" smtClean="0">
                <a:solidFill>
                  <a:srgbClr val="002060"/>
                </a:solidFill>
                <a:latin typeface="微軟正黑體" pitchFamily="34" charset="-120"/>
                <a:ea typeface="微軟正黑體" pitchFamily="34" charset="-120"/>
                <a:sym typeface="Arial"/>
              </a:rPr>
              <a:t>/</a:t>
            </a:r>
            <a:r>
              <a:rPr lang="zh-TW" altLang="en-US" sz="2000" b="1" i="0" u="none" strike="noStrike" cap="none" dirty="0" smtClean="0">
                <a:solidFill>
                  <a:srgbClr val="002060"/>
                </a:solidFill>
                <a:latin typeface="微軟正黑體" pitchFamily="34" charset="-120"/>
                <a:ea typeface="微軟正黑體" pitchFamily="34" charset="-120"/>
                <a:sym typeface="Arial"/>
              </a:rPr>
              <a:t> </a:t>
            </a:r>
            <a:r>
              <a:rPr lang="en-US" sz="2000" b="1" i="0" u="none" strike="noStrike" cap="none" dirty="0" smtClean="0">
                <a:solidFill>
                  <a:srgbClr val="002060"/>
                </a:solidFill>
                <a:latin typeface="微軟正黑體" pitchFamily="34" charset="-120"/>
                <a:ea typeface="微軟正黑體" pitchFamily="34" charset="-120"/>
                <a:sym typeface="Arial"/>
              </a:rPr>
              <a:t>2.5</a:t>
            </a:r>
            <a:r>
              <a:rPr lang="en-US" sz="2000" b="1" i="0" u="none" strike="noStrike" cap="none" dirty="0">
                <a:solidFill>
                  <a:srgbClr val="002060"/>
                </a:solidFill>
                <a:latin typeface="微軟正黑體" pitchFamily="34" charset="-120"/>
                <a:ea typeface="微軟正黑體" pitchFamily="34" charset="-120"/>
                <a:sym typeface="Arial"/>
              </a:rPr>
              <a:t>” </a:t>
            </a:r>
            <a:br>
              <a:rPr lang="en-US" sz="2000" b="1" i="0" u="none" strike="noStrike" cap="none" dirty="0">
                <a:solidFill>
                  <a:srgbClr val="002060"/>
                </a:solidFill>
                <a:latin typeface="微軟正黑體" pitchFamily="34" charset="-120"/>
                <a:ea typeface="微軟正黑體" pitchFamily="34" charset="-120"/>
                <a:sym typeface="Arial"/>
              </a:rPr>
            </a:br>
            <a:r>
              <a:rPr lang="en-US" sz="2000" b="1" i="0" u="none" strike="noStrike" cap="none" dirty="0">
                <a:solidFill>
                  <a:srgbClr val="002060"/>
                </a:solidFill>
                <a:latin typeface="微軟正黑體" pitchFamily="34" charset="-120"/>
                <a:ea typeface="微軟正黑體" pitchFamily="34" charset="-120"/>
                <a:sym typeface="Arial"/>
              </a:rPr>
              <a:t>SAS 12Gb/s, 6Gb/s, </a:t>
            </a:r>
            <a:br>
              <a:rPr lang="en-US" sz="2000" b="1" i="0" u="none" strike="noStrike" cap="none" dirty="0">
                <a:solidFill>
                  <a:srgbClr val="002060"/>
                </a:solidFill>
                <a:latin typeface="微軟正黑體" pitchFamily="34" charset="-120"/>
                <a:ea typeface="微軟正黑體" pitchFamily="34" charset="-120"/>
                <a:sym typeface="Arial"/>
              </a:rPr>
            </a:br>
            <a:r>
              <a:rPr lang="en-US" sz="2000" b="1" i="0" u="none" strike="noStrike" cap="none" dirty="0">
                <a:solidFill>
                  <a:srgbClr val="002060"/>
                </a:solidFill>
                <a:latin typeface="微軟正黑體" pitchFamily="34" charset="-120"/>
                <a:ea typeface="微軟正黑體" pitchFamily="34" charset="-120"/>
                <a:sym typeface="Arial"/>
              </a:rPr>
              <a:t>SATA 6Gb/s </a:t>
            </a:r>
            <a:r>
              <a:rPr lang="en-US" sz="2000" b="1" i="0" u="none" strike="noStrike" cap="none" dirty="0" err="1">
                <a:solidFill>
                  <a:srgbClr val="002060"/>
                </a:solidFill>
                <a:latin typeface="微軟正黑體" pitchFamily="34" charset="-120"/>
                <a:ea typeface="微軟正黑體" pitchFamily="34" charset="-120"/>
                <a:sym typeface="Arial"/>
              </a:rPr>
              <a:t>硬碟與SSD</a:t>
            </a:r>
            <a:endParaRPr sz="2000" b="1" i="0" u="none" strike="noStrike" cap="none" dirty="0">
              <a:solidFill>
                <a:srgbClr val="002060"/>
              </a:solidFill>
              <a:latin typeface="微軟正黑體" pitchFamily="34" charset="-120"/>
              <a:ea typeface="微軟正黑體" pitchFamily="34" charset="-120"/>
              <a:sym typeface="Arial"/>
            </a:endParaRPr>
          </a:p>
          <a:p>
            <a:pPr marL="342900" marR="0" lvl="0" indent="-342900" algn="l" rtl="0">
              <a:lnSpc>
                <a:spcPct val="100000"/>
              </a:lnSpc>
              <a:spcBef>
                <a:spcPts val="1200"/>
              </a:spcBef>
              <a:spcAft>
                <a:spcPts val="0"/>
              </a:spcAft>
              <a:buClr>
                <a:srgbClr val="002060"/>
              </a:buClr>
              <a:buSzPts val="2000"/>
              <a:buFont typeface="Arial"/>
              <a:buNone/>
            </a:pPr>
            <a:r>
              <a:rPr lang="en-US" sz="2000" b="1" dirty="0">
                <a:solidFill>
                  <a:srgbClr val="002060"/>
                </a:solidFill>
                <a:latin typeface="微軟正黑體" pitchFamily="34" charset="-120"/>
                <a:ea typeface="微軟正黑體" pitchFamily="34" charset="-120"/>
              </a:rPr>
              <a:t>後 : 4 </a:t>
            </a:r>
            <a:r>
              <a:rPr lang="en-US" sz="2000" b="1" i="0" u="none" strike="noStrike" cap="none" dirty="0" smtClean="0">
                <a:solidFill>
                  <a:srgbClr val="002060"/>
                </a:solidFill>
                <a:latin typeface="微軟正黑體" pitchFamily="34" charset="-120"/>
                <a:ea typeface="微軟正黑體" pitchFamily="34" charset="-120"/>
                <a:sym typeface="Arial"/>
              </a:rPr>
              <a:t>x</a:t>
            </a:r>
            <a:r>
              <a:rPr lang="en-US" altLang="zh-TW" sz="2000" b="1" i="0" u="none" strike="noStrike" cap="none" dirty="0" smtClean="0">
                <a:solidFill>
                  <a:srgbClr val="002060"/>
                </a:solidFill>
                <a:latin typeface="微軟正黑體" pitchFamily="34" charset="-120"/>
                <a:ea typeface="微軟正黑體" pitchFamily="34" charset="-120"/>
                <a:sym typeface="Arial"/>
              </a:rPr>
              <a:t>“</a:t>
            </a:r>
            <a:r>
              <a:rPr lang="en-US" sz="2000" b="1" i="0" u="none" strike="noStrike" cap="none" dirty="0" smtClean="0">
                <a:solidFill>
                  <a:srgbClr val="002060"/>
                </a:solidFill>
                <a:latin typeface="微軟正黑體" pitchFamily="34" charset="-120"/>
                <a:ea typeface="微軟正黑體" pitchFamily="34" charset="-120"/>
                <a:sym typeface="Arial"/>
              </a:rPr>
              <a:t>2.5</a:t>
            </a:r>
            <a:r>
              <a:rPr lang="en-US" sz="2000" b="1" i="0" u="none" strike="noStrike" cap="none" dirty="0">
                <a:solidFill>
                  <a:srgbClr val="002060"/>
                </a:solidFill>
                <a:latin typeface="微軟正黑體" pitchFamily="34" charset="-120"/>
                <a:ea typeface="微軟正黑體" pitchFamily="34" charset="-120"/>
                <a:sym typeface="Arial"/>
              </a:rPr>
              <a:t>” </a:t>
            </a:r>
            <a:endParaRPr sz="2000" b="1" i="0" u="none" strike="noStrike" cap="none" dirty="0">
              <a:solidFill>
                <a:srgbClr val="002060"/>
              </a:solidFill>
              <a:latin typeface="微軟正黑體" pitchFamily="34" charset="-120"/>
              <a:ea typeface="微軟正黑體" pitchFamily="34" charset="-120"/>
              <a:sym typeface="Arial"/>
            </a:endParaRPr>
          </a:p>
          <a:p>
            <a:pPr marL="342900" marR="0" lvl="0" indent="-342900" algn="l" rtl="0">
              <a:lnSpc>
                <a:spcPct val="100000"/>
              </a:lnSpc>
              <a:spcBef>
                <a:spcPts val="1200"/>
              </a:spcBef>
              <a:spcAft>
                <a:spcPts val="0"/>
              </a:spcAft>
              <a:buClr>
                <a:srgbClr val="002060"/>
              </a:buClr>
              <a:buSzPts val="2000"/>
              <a:buFont typeface="Arial"/>
              <a:buNone/>
            </a:pPr>
            <a:r>
              <a:rPr lang="en-US" sz="2000" b="1" dirty="0">
                <a:solidFill>
                  <a:srgbClr val="002060"/>
                </a:solidFill>
                <a:latin typeface="微軟正黑體" pitchFamily="34" charset="-120"/>
                <a:ea typeface="微軟正黑體" pitchFamily="34" charset="-120"/>
              </a:rPr>
              <a:t>SAS</a:t>
            </a:r>
            <a:r>
              <a:rPr lang="en-US" sz="2000" b="1" i="0" u="none" strike="noStrike" cap="none" dirty="0">
                <a:solidFill>
                  <a:srgbClr val="002060"/>
                </a:solidFill>
                <a:latin typeface="微軟正黑體" pitchFamily="34" charset="-120"/>
                <a:ea typeface="微軟正黑體" pitchFamily="34" charset="-120"/>
                <a:sym typeface="Arial"/>
              </a:rPr>
              <a:t> </a:t>
            </a:r>
            <a:r>
              <a:rPr lang="en-US" sz="2000" b="1" dirty="0">
                <a:solidFill>
                  <a:srgbClr val="002060"/>
                </a:solidFill>
                <a:latin typeface="微軟正黑體" pitchFamily="34" charset="-120"/>
                <a:ea typeface="微軟正黑體" pitchFamily="34" charset="-120"/>
              </a:rPr>
              <a:t>12</a:t>
            </a:r>
            <a:r>
              <a:rPr lang="en-US" sz="2000" b="1" i="0" u="none" strike="noStrike" cap="none" dirty="0">
                <a:solidFill>
                  <a:srgbClr val="002060"/>
                </a:solidFill>
                <a:latin typeface="微軟正黑體" pitchFamily="34" charset="-120"/>
                <a:ea typeface="微軟正黑體" pitchFamily="34" charset="-120"/>
                <a:sym typeface="Arial"/>
              </a:rPr>
              <a:t>Gb/s SSD</a:t>
            </a:r>
            <a:endParaRPr sz="2000" b="1" i="0" u="none" strike="noStrike" cap="none" dirty="0">
              <a:solidFill>
                <a:srgbClr val="002060"/>
              </a:solidFill>
              <a:latin typeface="微軟正黑體" pitchFamily="34" charset="-120"/>
              <a:ea typeface="微軟正黑體" pitchFamily="34" charset="-120"/>
              <a:sym typeface="Arial"/>
            </a:endParaRPr>
          </a:p>
          <a:p>
            <a:pPr marL="342900" marR="0" lvl="0" indent="-342900" algn="l" rtl="0">
              <a:lnSpc>
                <a:spcPct val="100000"/>
              </a:lnSpc>
              <a:spcBef>
                <a:spcPts val="1200"/>
              </a:spcBef>
              <a:spcAft>
                <a:spcPts val="0"/>
              </a:spcAft>
              <a:buClr>
                <a:srgbClr val="002060"/>
              </a:buClr>
              <a:buSzPts val="2000"/>
              <a:buFont typeface="Arial"/>
              <a:buNone/>
            </a:pPr>
            <a:r>
              <a:rPr lang="en-US" sz="2000" b="1" dirty="0">
                <a:solidFill>
                  <a:srgbClr val="002060"/>
                </a:solidFill>
                <a:latin typeface="微軟正黑體" pitchFamily="34" charset="-120"/>
                <a:ea typeface="微軟正黑體" pitchFamily="34" charset="-120"/>
              </a:rPr>
              <a:t>SAS/</a:t>
            </a:r>
            <a:r>
              <a:rPr lang="en-US" sz="2000" b="1" i="0" u="none" strike="noStrike" cap="none" dirty="0">
                <a:solidFill>
                  <a:srgbClr val="002060"/>
                </a:solidFill>
                <a:latin typeface="微軟正黑體" pitchFamily="34" charset="-120"/>
                <a:ea typeface="微軟正黑體" pitchFamily="34" charset="-120"/>
                <a:sym typeface="Arial"/>
              </a:rPr>
              <a:t>SATA </a:t>
            </a:r>
            <a:r>
              <a:rPr lang="en-US" sz="2000" b="1" dirty="0">
                <a:solidFill>
                  <a:srgbClr val="002060"/>
                </a:solidFill>
                <a:latin typeface="微軟正黑體" pitchFamily="34" charset="-120"/>
                <a:ea typeface="微軟正黑體" pitchFamily="34" charset="-120"/>
              </a:rPr>
              <a:t>6</a:t>
            </a:r>
            <a:r>
              <a:rPr lang="en-US" sz="2000" b="1" i="0" u="none" strike="noStrike" cap="none" dirty="0">
                <a:solidFill>
                  <a:srgbClr val="002060"/>
                </a:solidFill>
                <a:latin typeface="微軟正黑體" pitchFamily="34" charset="-120"/>
                <a:ea typeface="微軟正黑體" pitchFamily="34" charset="-120"/>
                <a:sym typeface="Arial"/>
              </a:rPr>
              <a:t>Gb/s</a:t>
            </a:r>
            <a:r>
              <a:rPr lang="en-US" sz="2000" b="1" dirty="0">
                <a:solidFill>
                  <a:srgbClr val="002060"/>
                </a:solidFill>
                <a:latin typeface="微軟正黑體" pitchFamily="34" charset="-120"/>
                <a:ea typeface="微軟正黑體" pitchFamily="34" charset="-120"/>
              </a:rPr>
              <a:t>,</a:t>
            </a:r>
            <a:r>
              <a:rPr lang="en-US" sz="2000" b="1" i="0" u="none" strike="noStrike" cap="none" dirty="0">
                <a:solidFill>
                  <a:srgbClr val="002060"/>
                </a:solidFill>
                <a:latin typeface="微軟正黑體" pitchFamily="34" charset="-120"/>
                <a:ea typeface="微軟正黑體" pitchFamily="34" charset="-120"/>
                <a:sym typeface="Arial"/>
              </a:rPr>
              <a:t>3Gb/s SSD</a:t>
            </a:r>
            <a:endParaRPr sz="2000" b="1" i="0" u="none" strike="noStrike" cap="none" dirty="0">
              <a:solidFill>
                <a:srgbClr val="002060"/>
              </a:solidFill>
              <a:latin typeface="微軟正黑體" pitchFamily="34" charset="-120"/>
              <a:ea typeface="微軟正黑體" pitchFamily="34" charset="-120"/>
              <a:sym typeface="Arial"/>
            </a:endParaRPr>
          </a:p>
        </p:txBody>
      </p:sp>
      <p:sp>
        <p:nvSpPr>
          <p:cNvPr id="12" name="Shape 577"/>
          <p:cNvSpPr/>
          <p:nvPr/>
        </p:nvSpPr>
        <p:spPr>
          <a:xfrm>
            <a:off x="4849125" y="3227822"/>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28" name="圖片 27" descr="P18-02.png"/>
          <p:cNvPicPr>
            <a:picLocks noChangeAspect="1"/>
          </p:cNvPicPr>
          <p:nvPr/>
        </p:nvPicPr>
        <p:blipFill>
          <a:blip r:embed="rId3" cstate="screen"/>
          <a:stretch>
            <a:fillRect/>
          </a:stretch>
        </p:blipFill>
        <p:spPr>
          <a:xfrm>
            <a:off x="3222710" y="1716335"/>
            <a:ext cx="2664000" cy="2664000"/>
          </a:xfrm>
          <a:prstGeom prst="rect">
            <a:avLst/>
          </a:prstGeom>
        </p:spPr>
      </p:pic>
      <p:sp>
        <p:nvSpPr>
          <p:cNvPr id="25" name="Shape 340"/>
          <p:cNvSpPr/>
          <p:nvPr/>
        </p:nvSpPr>
        <p:spPr>
          <a:xfrm>
            <a:off x="6026957" y="2154435"/>
            <a:ext cx="2305329" cy="1811228"/>
          </a:xfrm>
          <a:prstGeom prst="roundRect">
            <a:avLst>
              <a:gd name="adj" fmla="val 7641"/>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 name="Shape 340"/>
          <p:cNvSpPr/>
          <p:nvPr/>
        </p:nvSpPr>
        <p:spPr>
          <a:xfrm>
            <a:off x="773432" y="2154434"/>
            <a:ext cx="2277828" cy="2456687"/>
          </a:xfrm>
          <a:prstGeom prst="roundRect">
            <a:avLst>
              <a:gd name="adj" fmla="val 7641"/>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8" name="群組 17"/>
          <p:cNvGrpSpPr/>
          <p:nvPr/>
        </p:nvGrpSpPr>
        <p:grpSpPr>
          <a:xfrm flipH="1">
            <a:off x="5471731" y="1921414"/>
            <a:ext cx="3124607" cy="500100"/>
            <a:chOff x="2268886" y="2102335"/>
            <a:chExt cx="3124607" cy="500100"/>
          </a:xfrm>
        </p:grpSpPr>
        <p:grpSp>
          <p:nvGrpSpPr>
            <p:cNvPr id="19" name="群組 18"/>
            <p:cNvGrpSpPr/>
            <p:nvPr/>
          </p:nvGrpSpPr>
          <p:grpSpPr>
            <a:xfrm>
              <a:off x="2518268" y="2102335"/>
              <a:ext cx="2875225" cy="500100"/>
              <a:chOff x="552551" y="889654"/>
              <a:chExt cx="2395766" cy="500100"/>
            </a:xfrm>
          </p:grpSpPr>
          <p:sp>
            <p:nvSpPr>
              <p:cNvPr id="21" name="Shape 411"/>
              <p:cNvSpPr/>
              <p:nvPr/>
            </p:nvSpPr>
            <p:spPr>
              <a:xfrm>
                <a:off x="552551" y="889654"/>
                <a:ext cx="2135002"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 name="Shape 414"/>
              <p:cNvSpPr/>
              <p:nvPr/>
            </p:nvSpPr>
            <p:spPr>
              <a:xfrm>
                <a:off x="2594655" y="889654"/>
                <a:ext cx="353662" cy="500100"/>
              </a:xfrm>
              <a:prstGeom prst="chevron">
                <a:avLst>
                  <a:gd name="adj" fmla="val 60369"/>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20" name="Shape 435"/>
            <p:cNvSpPr txBox="1"/>
            <p:nvPr/>
          </p:nvSpPr>
          <p:spPr>
            <a:xfrm>
              <a:off x="2268886" y="2102629"/>
              <a:ext cx="2620955" cy="474317"/>
            </a:xfrm>
            <a:prstGeom prst="rect">
              <a:avLst/>
            </a:prstGeom>
            <a:noFill/>
            <a:ln>
              <a:noFill/>
            </a:ln>
          </p:spPr>
          <p:txBody>
            <a:bodyPr spcFirstLastPara="1" wrap="square" lIns="91425" tIns="91425" rIns="91425" bIns="91425" anchor="ctr" anchorCtr="0">
              <a:noAutofit/>
            </a:bodyPr>
            <a:lstStyle/>
            <a:p>
              <a:r>
                <a:rPr lang="en-US" altLang="zh-TW" sz="2400" b="1" dirty="0" err="1" smtClean="0">
                  <a:solidFill>
                    <a:schemeClr val="bg1"/>
                  </a:solidFill>
                  <a:latin typeface="微軟正黑體" pitchFamily="34" charset="-120"/>
                  <a:ea typeface="微軟正黑體" pitchFamily="34" charset="-120"/>
                </a:rPr>
                <a:t>Iaas</a:t>
              </a:r>
              <a:r>
                <a:rPr lang="en-US" altLang="zh-TW" sz="2400" b="1" dirty="0" smtClean="0">
                  <a:solidFill>
                    <a:schemeClr val="bg1"/>
                  </a:solidFill>
                  <a:latin typeface="微軟正黑體" pitchFamily="34" charset="-120"/>
                  <a:ea typeface="微軟正黑體" pitchFamily="34" charset="-120"/>
                </a:rPr>
                <a:t> </a:t>
              </a:r>
              <a:r>
                <a:rPr lang="zh-TW" altLang="en-US" sz="2400" b="1" dirty="0" smtClean="0">
                  <a:solidFill>
                    <a:schemeClr val="bg1"/>
                  </a:solidFill>
                  <a:latin typeface="微軟正黑體" pitchFamily="34" charset="-120"/>
                  <a:ea typeface="微軟正黑體" pitchFamily="34" charset="-120"/>
                </a:rPr>
                <a:t>雲端平台</a:t>
              </a:r>
            </a:p>
          </p:txBody>
        </p:sp>
      </p:grpSp>
      <p:sp>
        <p:nvSpPr>
          <p:cNvPr id="565" name="Shape 56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a:t>結語</a:t>
            </a:r>
            <a:endParaRPr dirty="0"/>
          </a:p>
        </p:txBody>
      </p:sp>
      <p:pic>
        <p:nvPicPr>
          <p:cNvPr id="566" name="Shape 566" descr="ES1640dc v2_Front.png"/>
          <p:cNvPicPr preferRelativeResize="0"/>
          <p:nvPr/>
        </p:nvPicPr>
        <p:blipFill rotWithShape="1">
          <a:blip r:embed="rId4" cstate="screen">
            <a:alphaModFix/>
          </a:blip>
          <a:srcRect/>
          <a:stretch/>
        </p:blipFill>
        <p:spPr>
          <a:xfrm>
            <a:off x="549854" y="2775903"/>
            <a:ext cx="1827653" cy="633232"/>
          </a:xfrm>
          <a:prstGeom prst="rect">
            <a:avLst/>
          </a:prstGeom>
          <a:noFill/>
          <a:ln>
            <a:noFill/>
          </a:ln>
        </p:spPr>
      </p:pic>
      <p:pic>
        <p:nvPicPr>
          <p:cNvPr id="567" name="Shape 567"/>
          <p:cNvPicPr preferRelativeResize="0"/>
          <p:nvPr/>
        </p:nvPicPr>
        <p:blipFill rotWithShape="1">
          <a:blip r:embed="rId5" cstate="screen">
            <a:alphaModFix/>
          </a:blip>
          <a:srcRect/>
          <a:stretch/>
        </p:blipFill>
        <p:spPr>
          <a:xfrm>
            <a:off x="960974" y="3222199"/>
            <a:ext cx="1899677" cy="633348"/>
          </a:xfrm>
          <a:prstGeom prst="rect">
            <a:avLst/>
          </a:prstGeom>
          <a:noFill/>
          <a:ln>
            <a:noFill/>
          </a:ln>
        </p:spPr>
      </p:pic>
      <p:pic>
        <p:nvPicPr>
          <p:cNvPr id="568" name="Shape 568"/>
          <p:cNvPicPr preferRelativeResize="0"/>
          <p:nvPr/>
        </p:nvPicPr>
        <p:blipFill rotWithShape="1">
          <a:blip r:embed="rId6" cstate="screen">
            <a:alphaModFix/>
          </a:blip>
          <a:srcRect/>
          <a:stretch/>
        </p:blipFill>
        <p:spPr>
          <a:xfrm>
            <a:off x="1568667" y="3605872"/>
            <a:ext cx="1862778" cy="604188"/>
          </a:xfrm>
          <a:prstGeom prst="rect">
            <a:avLst/>
          </a:prstGeom>
          <a:noFill/>
          <a:ln>
            <a:noFill/>
          </a:ln>
        </p:spPr>
      </p:pic>
      <p:pic>
        <p:nvPicPr>
          <p:cNvPr id="569" name="Shape 569"/>
          <p:cNvPicPr preferRelativeResize="0"/>
          <p:nvPr/>
        </p:nvPicPr>
        <p:blipFill>
          <a:blip r:embed="rId7" cstate="screen"/>
          <a:stretch>
            <a:fillRect/>
          </a:stretch>
        </p:blipFill>
        <p:spPr>
          <a:xfrm>
            <a:off x="6161761" y="2823835"/>
            <a:ext cx="2046423" cy="987640"/>
          </a:xfrm>
          <a:prstGeom prst="rect">
            <a:avLst/>
          </a:prstGeom>
          <a:noFill/>
          <a:ln>
            <a:noFill/>
          </a:ln>
        </p:spPr>
      </p:pic>
      <p:sp>
        <p:nvSpPr>
          <p:cNvPr id="570" name="Shape 570"/>
          <p:cNvSpPr/>
          <p:nvPr/>
        </p:nvSpPr>
        <p:spPr>
          <a:xfrm>
            <a:off x="675918" y="1509576"/>
            <a:ext cx="2588400" cy="1032900"/>
          </a:xfrm>
          <a:prstGeom prst="rect">
            <a:avLst/>
          </a:prstGeom>
          <a:noFill/>
          <a:ln>
            <a:noFill/>
          </a:ln>
        </p:spPr>
        <p:txBody>
          <a:bodyPr spcFirstLastPara="1" wrap="square" lIns="14275" tIns="14275" rIns="14275" bIns="14275" anchor="ctr" anchorCtr="0">
            <a:noAutofit/>
          </a:bodyPr>
          <a:lstStyle/>
          <a:p>
            <a:pPr marL="0" marR="0" lvl="0" indent="0" algn="r" rtl="0">
              <a:lnSpc>
                <a:spcPct val="100000"/>
              </a:lnSpc>
              <a:spcBef>
                <a:spcPts val="0"/>
              </a:spcBef>
              <a:spcAft>
                <a:spcPts val="0"/>
              </a:spcAft>
              <a:buClr>
                <a:srgbClr val="8C8C8C"/>
              </a:buClr>
              <a:buSzPts val="492"/>
              <a:buFont typeface="Arimo"/>
              <a:buNone/>
            </a:pPr>
            <a:endParaRPr sz="2800" b="1" i="0" u="none" strike="noStrike" cap="none" dirty="0">
              <a:solidFill>
                <a:srgbClr val="002060"/>
              </a:solidFill>
              <a:latin typeface="微軟正黑體" pitchFamily="34" charset="-120"/>
              <a:ea typeface="微軟正黑體" pitchFamily="34" charset="-120"/>
              <a:sym typeface="Arial"/>
            </a:endParaRPr>
          </a:p>
        </p:txBody>
      </p:sp>
      <p:sp>
        <p:nvSpPr>
          <p:cNvPr id="573" name="Shape 573"/>
          <p:cNvSpPr txBox="1"/>
          <p:nvPr/>
        </p:nvSpPr>
        <p:spPr>
          <a:xfrm>
            <a:off x="757925" y="2360490"/>
            <a:ext cx="2299386" cy="399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b="1" dirty="0" err="1">
                <a:latin typeface="微軟正黑體" pitchFamily="34" charset="-120"/>
                <a:ea typeface="微軟正黑體" pitchFamily="34" charset="-120"/>
              </a:rPr>
              <a:t>資料儲存暨資料安全</a:t>
            </a:r>
            <a:endParaRPr b="1" dirty="0">
              <a:latin typeface="微軟正黑體" pitchFamily="34" charset="-120"/>
              <a:ea typeface="微軟正黑體" pitchFamily="34" charset="-120"/>
            </a:endParaRPr>
          </a:p>
        </p:txBody>
      </p:sp>
      <p:sp>
        <p:nvSpPr>
          <p:cNvPr id="574" name="Shape 574"/>
          <p:cNvSpPr txBox="1"/>
          <p:nvPr/>
        </p:nvSpPr>
        <p:spPr>
          <a:xfrm>
            <a:off x="5951908" y="2370270"/>
            <a:ext cx="2404188" cy="39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err="1">
                <a:latin typeface="微軟正黑體" pitchFamily="34" charset="-120"/>
                <a:ea typeface="微軟正黑體" pitchFamily="34" charset="-120"/>
              </a:rPr>
              <a:t>資料管理基礎建設</a:t>
            </a:r>
            <a:endParaRPr b="1" dirty="0">
              <a:latin typeface="微軟正黑體" pitchFamily="34" charset="-120"/>
              <a:ea typeface="微軟正黑體" pitchFamily="34" charset="-120"/>
            </a:endParaRPr>
          </a:p>
        </p:txBody>
      </p:sp>
      <p:sp>
        <p:nvSpPr>
          <p:cNvPr id="575" name="Shape 575"/>
          <p:cNvSpPr txBox="1"/>
          <p:nvPr/>
        </p:nvSpPr>
        <p:spPr>
          <a:xfrm>
            <a:off x="650370" y="839828"/>
            <a:ext cx="8410500" cy="399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b="1" smtClean="0">
                <a:solidFill>
                  <a:srgbClr val="002060"/>
                </a:solidFill>
                <a:latin typeface="微軟正黑體" pitchFamily="34" charset="-120"/>
                <a:ea typeface="微軟正黑體" pitchFamily="34" charset="-120"/>
              </a:rPr>
              <a:t>QNAP OpenStack </a:t>
            </a:r>
            <a:r>
              <a:rPr lang="en-US" sz="2400" b="1" dirty="0" err="1" smtClean="0">
                <a:solidFill>
                  <a:srgbClr val="002060"/>
                </a:solidFill>
                <a:latin typeface="微軟正黑體" pitchFamily="34" charset="-120"/>
                <a:ea typeface="微軟正黑體" pitchFamily="34" charset="-120"/>
              </a:rPr>
              <a:t>Ready產品，協助您打造安全可靠的雲端平台，全面滿足企業IT邁向雲端所需</a:t>
            </a:r>
            <a:endParaRPr sz="2400" b="1" dirty="0">
              <a:solidFill>
                <a:srgbClr val="002060"/>
              </a:solidFill>
              <a:latin typeface="微軟正黑體" pitchFamily="34" charset="-120"/>
              <a:ea typeface="微軟正黑體" pitchFamily="34" charset="-120"/>
            </a:endParaRPr>
          </a:p>
        </p:txBody>
      </p:sp>
      <p:grpSp>
        <p:nvGrpSpPr>
          <p:cNvPr id="17" name="群組 16"/>
          <p:cNvGrpSpPr/>
          <p:nvPr/>
        </p:nvGrpSpPr>
        <p:grpSpPr>
          <a:xfrm>
            <a:off x="757926" y="1921414"/>
            <a:ext cx="2875225" cy="500100"/>
            <a:chOff x="2518268" y="2102335"/>
            <a:chExt cx="2875225" cy="500100"/>
          </a:xfrm>
        </p:grpSpPr>
        <p:grpSp>
          <p:nvGrpSpPr>
            <p:cNvPr id="13" name="群組 12"/>
            <p:cNvGrpSpPr/>
            <p:nvPr/>
          </p:nvGrpSpPr>
          <p:grpSpPr>
            <a:xfrm>
              <a:off x="2518268" y="2102335"/>
              <a:ext cx="2875225" cy="500100"/>
              <a:chOff x="552551" y="889654"/>
              <a:chExt cx="2395766" cy="500100"/>
            </a:xfrm>
          </p:grpSpPr>
          <p:sp>
            <p:nvSpPr>
              <p:cNvPr id="14" name="Shape 411"/>
              <p:cNvSpPr/>
              <p:nvPr/>
            </p:nvSpPr>
            <p:spPr>
              <a:xfrm>
                <a:off x="552551" y="889654"/>
                <a:ext cx="2135002"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 name="Shape 414"/>
              <p:cNvSpPr/>
              <p:nvPr/>
            </p:nvSpPr>
            <p:spPr>
              <a:xfrm>
                <a:off x="2594655" y="889654"/>
                <a:ext cx="353662" cy="500100"/>
              </a:xfrm>
              <a:prstGeom prst="chevron">
                <a:avLst>
                  <a:gd name="adj" fmla="val 60369"/>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6" name="Shape 435"/>
            <p:cNvSpPr txBox="1"/>
            <p:nvPr/>
          </p:nvSpPr>
          <p:spPr>
            <a:xfrm>
              <a:off x="2557386" y="2102629"/>
              <a:ext cx="2620955" cy="474317"/>
            </a:xfrm>
            <a:prstGeom prst="rect">
              <a:avLst/>
            </a:prstGeom>
            <a:noFill/>
            <a:ln>
              <a:noFill/>
            </a:ln>
          </p:spPr>
          <p:txBody>
            <a:bodyPr spcFirstLastPara="1" wrap="square" lIns="91425" tIns="91425" rIns="91425" bIns="91425" anchor="ctr" anchorCtr="0">
              <a:noAutofit/>
            </a:bodyPr>
            <a:lstStyle/>
            <a:p>
              <a:r>
                <a:rPr lang="zh-TW" altLang="en-US" sz="2400" b="1" dirty="0" smtClean="0">
                  <a:solidFill>
                    <a:schemeClr val="bg1"/>
                  </a:solidFill>
                  <a:latin typeface="微軟正黑體" pitchFamily="34" charset="-120"/>
                  <a:ea typeface="微軟正黑體" pitchFamily="34" charset="-120"/>
                </a:rPr>
                <a:t>企業級儲存系統</a:t>
              </a:r>
            </a:p>
          </p:txBody>
        </p:sp>
      </p:grpSp>
      <p:pic>
        <p:nvPicPr>
          <p:cNvPr id="1027" name="Picture 3" descr="\\MARKETING\Marketing\MarketingMaterials\素材\Logo\QNAP-Logo\QNAP_LOGO_K100.png"/>
          <p:cNvPicPr>
            <a:picLocks noChangeAspect="1" noChangeArrowheads="1"/>
          </p:cNvPicPr>
          <p:nvPr/>
        </p:nvPicPr>
        <p:blipFill>
          <a:blip r:embed="rId8" cstate="screen"/>
          <a:stretch>
            <a:fillRect/>
          </a:stretch>
        </p:blipFill>
        <p:spPr bwMode="auto">
          <a:xfrm>
            <a:off x="1258760" y="4200674"/>
            <a:ext cx="1343386" cy="28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8" name="標題 7"/>
          <p:cNvSpPr>
            <a:spLocks noGrp="1"/>
          </p:cNvSpPr>
          <p:nvPr>
            <p:ph type="ctrTitle"/>
          </p:nvPr>
        </p:nvSpPr>
        <p:spPr>
          <a:xfrm>
            <a:off x="1" y="3795450"/>
            <a:ext cx="5789570" cy="1348050"/>
          </a:xfrm>
        </p:spPr>
        <p:txBody>
          <a:bodyPr/>
          <a:lstStyle/>
          <a:p>
            <a:pPr lvl="0" algn="ctr"/>
            <a:r>
              <a:rPr lang="en-US" altLang="zh-TW" sz="3600" smtClean="0">
                <a:latin typeface="+mj-lt"/>
              </a:rPr>
              <a:t>QNAP OpenStack </a:t>
            </a:r>
            <a:r>
              <a:rPr lang="en-US" altLang="zh-TW" sz="3600" dirty="0" smtClean="0">
                <a:latin typeface="+mj-lt"/>
              </a:rPr>
              <a:t>Ready </a:t>
            </a:r>
            <a:r>
              <a:rPr lang="en-US" altLang="zh-TW" sz="3600" dirty="0" smtClean="0"/>
              <a:t/>
            </a:r>
            <a:br>
              <a:rPr lang="en-US" altLang="zh-TW" sz="3600" dirty="0" smtClean="0"/>
            </a:br>
            <a:r>
              <a:rPr lang="zh-TW" altLang="en-US" sz="3600" dirty="0" smtClean="0"/>
              <a:t>是您最好的選擇</a:t>
            </a:r>
            <a:r>
              <a:rPr lang="en-US" altLang="zh-TW" sz="3600" dirty="0" smtClean="0"/>
              <a:t>!</a:t>
            </a:r>
            <a:endParaRPr lang="zh-TW" altLang="en-US" sz="36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66713" y="115747"/>
            <a:ext cx="8410500" cy="66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smtClean="0"/>
              <a:t>五花八門的</a:t>
            </a:r>
            <a:r>
              <a:rPr lang="zh-TW" altLang="en-US" dirty="0" smtClean="0"/>
              <a:t>資訊</a:t>
            </a:r>
            <a:r>
              <a:rPr lang="en-US" dirty="0" err="1" smtClean="0"/>
              <a:t>應用</a:t>
            </a:r>
            <a:r>
              <a:rPr lang="zh-TW" altLang="en-US" dirty="0" smtClean="0"/>
              <a:t>及</a:t>
            </a:r>
            <a:r>
              <a:rPr lang="en-US" dirty="0" err="1" smtClean="0"/>
              <a:t>服務</a:t>
            </a:r>
            <a:endParaRPr dirty="0"/>
          </a:p>
        </p:txBody>
      </p:sp>
      <p:sp>
        <p:nvSpPr>
          <p:cNvPr id="86" name="Shape 86"/>
          <p:cNvSpPr txBox="1"/>
          <p:nvPr/>
        </p:nvSpPr>
        <p:spPr>
          <a:xfrm>
            <a:off x="166250" y="772382"/>
            <a:ext cx="8953299" cy="655446"/>
          </a:xfrm>
          <a:prstGeom prst="rect">
            <a:avLst/>
          </a:prstGeom>
          <a:noFill/>
          <a:ln>
            <a:noFill/>
          </a:ln>
        </p:spPr>
        <p:txBody>
          <a:bodyPr spcFirstLastPara="1" wrap="square" lIns="91425" tIns="91425" rIns="91425" bIns="91425" anchor="t" anchorCtr="0">
            <a:noAutofit/>
          </a:bodyPr>
          <a:lstStyle/>
          <a:p>
            <a:pPr marL="0" lvl="0" indent="0" rtl="0">
              <a:spcBef>
                <a:spcPts val="800"/>
              </a:spcBef>
              <a:spcAft>
                <a:spcPts val="0"/>
              </a:spcAft>
              <a:buNone/>
            </a:pPr>
            <a:r>
              <a:rPr lang="en-US" sz="2400" b="1" dirty="0" err="1">
                <a:solidFill>
                  <a:srgbClr val="002060"/>
                </a:solidFill>
                <a:latin typeface="微軟正黑體" pitchFamily="34" charset="-120"/>
                <a:ea typeface="微軟正黑體" pitchFamily="34" charset="-120"/>
              </a:rPr>
              <a:t>企業的服務越來越多樣化</a:t>
            </a:r>
            <a:r>
              <a:rPr lang="en-US" sz="2400" b="1" dirty="0" err="1" smtClean="0">
                <a:solidFill>
                  <a:srgbClr val="002060"/>
                </a:solidFill>
                <a:latin typeface="微軟正黑體" pitchFamily="34" charset="-120"/>
                <a:ea typeface="微軟正黑體" pitchFamily="34" charset="-120"/>
              </a:rPr>
              <a:t>，且IT人員被要求反應的時間越來越短</a:t>
            </a:r>
            <a:r>
              <a:rPr lang="en-US" sz="2400" b="1" dirty="0">
                <a:solidFill>
                  <a:srgbClr val="002060"/>
                </a:solidFill>
                <a:latin typeface="微軟正黑體" pitchFamily="34" charset="-120"/>
                <a:ea typeface="微軟正黑體" pitchFamily="34" charset="-120"/>
              </a:rPr>
              <a:t>...</a:t>
            </a:r>
            <a:endParaRPr sz="2400" b="1" dirty="0">
              <a:solidFill>
                <a:srgbClr val="002060"/>
              </a:solidFill>
              <a:latin typeface="微軟正黑體" pitchFamily="34" charset="-120"/>
              <a:ea typeface="微軟正黑體" pitchFamily="34" charset="-120"/>
            </a:endParaRPr>
          </a:p>
          <a:p>
            <a:pPr marL="0" lvl="0" indent="0" rtl="0">
              <a:spcBef>
                <a:spcPts val="800"/>
              </a:spcBef>
              <a:spcAft>
                <a:spcPts val="0"/>
              </a:spcAft>
              <a:buNone/>
            </a:pPr>
            <a:endParaRPr sz="2400" b="1" dirty="0">
              <a:solidFill>
                <a:srgbClr val="002060"/>
              </a:solidFill>
              <a:latin typeface="微軟正黑體" pitchFamily="34" charset="-120"/>
              <a:ea typeface="微軟正黑體" pitchFamily="34" charset="-120"/>
            </a:endParaRPr>
          </a:p>
          <a:p>
            <a:pPr marL="0" lvl="0" indent="0" rtl="0">
              <a:spcBef>
                <a:spcPts val="800"/>
              </a:spcBef>
              <a:spcAft>
                <a:spcPts val="0"/>
              </a:spcAft>
              <a:buNone/>
            </a:pPr>
            <a:endParaRPr sz="2400" b="1" dirty="0">
              <a:solidFill>
                <a:srgbClr val="002060"/>
              </a:solidFill>
              <a:latin typeface="微軟正黑體" pitchFamily="34" charset="-120"/>
              <a:ea typeface="微軟正黑體" pitchFamily="34" charset="-120"/>
            </a:endParaRPr>
          </a:p>
          <a:p>
            <a:pPr marL="0" lvl="0" indent="0" rtl="0">
              <a:spcBef>
                <a:spcPts val="800"/>
              </a:spcBef>
              <a:spcAft>
                <a:spcPts val="0"/>
              </a:spcAft>
              <a:buNone/>
            </a:pPr>
            <a:endParaRPr sz="2400" b="1" dirty="0">
              <a:solidFill>
                <a:srgbClr val="002060"/>
              </a:solidFill>
              <a:latin typeface="微軟正黑體" pitchFamily="34" charset="-120"/>
              <a:ea typeface="微軟正黑體" pitchFamily="34" charset="-120"/>
            </a:endParaRPr>
          </a:p>
        </p:txBody>
      </p:sp>
      <p:pic>
        <p:nvPicPr>
          <p:cNvPr id="87" name="Shape 87"/>
          <p:cNvPicPr preferRelativeResize="0"/>
          <p:nvPr/>
        </p:nvPicPr>
        <p:blipFill>
          <a:blip r:embed="rId3" cstate="screen"/>
          <a:stretch>
            <a:fillRect/>
          </a:stretch>
        </p:blipFill>
        <p:spPr>
          <a:xfrm>
            <a:off x="2461857" y="1394705"/>
            <a:ext cx="3244588" cy="345373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zh-TW" altLang="en-US" dirty="0">
                <a:solidFill>
                  <a:schemeClr val="bg1"/>
                </a:solidFill>
              </a:rPr>
              <a:t>綜觀</a:t>
            </a:r>
            <a:r>
              <a:rPr lang="zh-TW" altLang="en-US" dirty="0" smtClean="0">
                <a:solidFill>
                  <a:schemeClr val="bg1"/>
                </a:solidFill>
              </a:rPr>
              <a:t> </a:t>
            </a:r>
            <a:r>
              <a:rPr lang="en-US" altLang="zh-TW" dirty="0" smtClean="0">
                <a:solidFill>
                  <a:schemeClr val="bg1"/>
                </a:solidFill>
              </a:rPr>
              <a:t>IT</a:t>
            </a:r>
            <a:r>
              <a:rPr lang="zh-TW" altLang="en-US" dirty="0" smtClean="0">
                <a:solidFill>
                  <a:schemeClr val="bg1"/>
                </a:solidFill>
              </a:rPr>
              <a:t> 世界的藍圖</a:t>
            </a:r>
            <a:endParaRPr sz="3200" b="1" i="0" u="none" strike="noStrike" cap="none" dirty="0">
              <a:solidFill>
                <a:schemeClr val="bg1"/>
              </a:solidFill>
              <a:latin typeface="Arial"/>
              <a:ea typeface="Arial"/>
              <a:sym typeface="Arial"/>
            </a:endParaRPr>
          </a:p>
        </p:txBody>
      </p:sp>
      <p:pic>
        <p:nvPicPr>
          <p:cNvPr id="99" name="Shape 99"/>
          <p:cNvPicPr preferRelativeResize="0"/>
          <p:nvPr/>
        </p:nvPicPr>
        <p:blipFill>
          <a:blip r:embed="rId3" cstate="screen"/>
          <a:stretch>
            <a:fillRect/>
          </a:stretch>
        </p:blipFill>
        <p:spPr>
          <a:xfrm>
            <a:off x="1105106" y="1340840"/>
            <a:ext cx="6699077" cy="3000832"/>
          </a:xfrm>
          <a:prstGeom prst="rect">
            <a:avLst/>
          </a:prstGeom>
          <a:noFill/>
          <a:ln w="19050">
            <a:noFill/>
          </a:ln>
        </p:spPr>
      </p:pic>
      <p:sp>
        <p:nvSpPr>
          <p:cNvPr id="100" name="Shape 100"/>
          <p:cNvSpPr txBox="1"/>
          <p:nvPr/>
        </p:nvSpPr>
        <p:spPr>
          <a:xfrm>
            <a:off x="226950" y="833300"/>
            <a:ext cx="7819500" cy="486000"/>
          </a:xfrm>
          <a:prstGeom prst="rect">
            <a:avLst/>
          </a:prstGeom>
          <a:noFill/>
          <a:ln>
            <a:noFill/>
          </a:ln>
        </p:spPr>
        <p:txBody>
          <a:bodyPr spcFirstLastPara="1" wrap="square" lIns="91425" tIns="91425" rIns="91425" bIns="91425" anchor="ctr" anchorCtr="0">
            <a:noAutofit/>
          </a:bodyPr>
          <a:lstStyle/>
          <a:p>
            <a:pPr marL="0" lvl="0" indent="0" rtl="0">
              <a:spcBef>
                <a:spcPts val="800"/>
              </a:spcBef>
              <a:spcAft>
                <a:spcPts val="0"/>
              </a:spcAft>
              <a:buNone/>
            </a:pPr>
            <a:r>
              <a:rPr lang="en-US" sz="2400" b="1" dirty="0" err="1" smtClean="0">
                <a:solidFill>
                  <a:srgbClr val="002060"/>
                </a:solidFill>
                <a:latin typeface="微軟正黑體" pitchFamily="34" charset="-120"/>
                <a:ea typeface="微軟正黑體" pitchFamily="34" charset="-120"/>
              </a:rPr>
              <a:t>真實的</a:t>
            </a:r>
            <a:r>
              <a:rPr lang="zh-TW" altLang="en-US" sz="2400" b="1" dirty="0" smtClean="0">
                <a:solidFill>
                  <a:srgbClr val="002060"/>
                </a:solidFill>
                <a:latin typeface="微軟正黑體" pitchFamily="34" charset="-120"/>
                <a:ea typeface="微軟正黑體" pitchFamily="34" charset="-120"/>
              </a:rPr>
              <a:t> </a:t>
            </a:r>
            <a:r>
              <a:rPr lang="en-US" sz="2400" b="1" dirty="0" smtClean="0">
                <a:solidFill>
                  <a:srgbClr val="002060"/>
                </a:solidFill>
                <a:latin typeface="微軟正黑體" pitchFamily="34" charset="-120"/>
                <a:ea typeface="微軟正黑體" pitchFamily="34" charset="-120"/>
              </a:rPr>
              <a:t>IT</a:t>
            </a:r>
            <a:r>
              <a:rPr lang="zh-TW" altLang="en-US" sz="2400" b="1" dirty="0" smtClean="0">
                <a:solidFill>
                  <a:srgbClr val="002060"/>
                </a:solidFill>
                <a:latin typeface="微軟正黑體" pitchFamily="34" charset="-120"/>
                <a:ea typeface="微軟正黑體" pitchFamily="34" charset="-120"/>
              </a:rPr>
              <a:t> </a:t>
            </a:r>
            <a:r>
              <a:rPr lang="en-US" sz="2400" b="1" dirty="0" err="1" smtClean="0">
                <a:solidFill>
                  <a:srgbClr val="002060"/>
                </a:solidFill>
                <a:latin typeface="微軟正黑體" pitchFamily="34" charset="-120"/>
                <a:ea typeface="微軟正黑體" pitchFamily="34" charset="-120"/>
              </a:rPr>
              <a:t>環境架構</a:t>
            </a:r>
            <a:r>
              <a:rPr lang="en-US" sz="2400" b="1" dirty="0" err="1">
                <a:solidFill>
                  <a:srgbClr val="002060"/>
                </a:solidFill>
                <a:latin typeface="微軟正黑體" pitchFamily="34" charset="-120"/>
                <a:ea typeface="微軟正黑體" pitchFamily="34" charset="-120"/>
              </a:rPr>
              <a:t>，長的像這樣</a:t>
            </a:r>
            <a:r>
              <a:rPr lang="en-US" sz="2400" b="1" dirty="0">
                <a:solidFill>
                  <a:srgbClr val="002060"/>
                </a:solidFill>
                <a:latin typeface="微軟正黑體" pitchFamily="34" charset="-120"/>
                <a:ea typeface="微軟正黑體" pitchFamily="34" charset="-120"/>
              </a:rPr>
              <a:t>...</a:t>
            </a:r>
            <a:endParaRPr dirty="0">
              <a:solidFill>
                <a:srgbClr val="002060"/>
              </a:solidFill>
              <a:latin typeface="微軟正黑體" pitchFamily="34" charset="-120"/>
              <a:ea typeface="微軟正黑體" pitchFamily="34" charset="-120"/>
            </a:endParaRPr>
          </a:p>
        </p:txBody>
      </p:sp>
      <p:sp>
        <p:nvSpPr>
          <p:cNvPr id="101" name="Shape 101"/>
          <p:cNvSpPr txBox="1"/>
          <p:nvPr/>
        </p:nvSpPr>
        <p:spPr>
          <a:xfrm>
            <a:off x="2793657" y="4105714"/>
            <a:ext cx="4065900" cy="486000"/>
          </a:xfrm>
          <a:prstGeom prst="rect">
            <a:avLst/>
          </a:prstGeom>
          <a:noFill/>
          <a:ln>
            <a:noFill/>
          </a:ln>
        </p:spPr>
        <p:txBody>
          <a:bodyPr spcFirstLastPara="1" wrap="square" lIns="91425" tIns="91425" rIns="91425" bIns="91425" anchor="ctr" anchorCtr="0">
            <a:noAutofit/>
          </a:bodyPr>
          <a:lstStyle/>
          <a:p>
            <a:pPr marL="0" lvl="0" indent="0" rtl="0">
              <a:spcBef>
                <a:spcPts val="800"/>
              </a:spcBef>
              <a:spcAft>
                <a:spcPts val="0"/>
              </a:spcAft>
              <a:buNone/>
            </a:pPr>
            <a:r>
              <a:rPr lang="en-US" sz="2400" b="1" dirty="0" err="1">
                <a:solidFill>
                  <a:srgbClr val="002060"/>
                </a:solidFill>
                <a:latin typeface="微軟正黑體" pitchFamily="34" charset="-120"/>
                <a:ea typeface="微軟正黑體" pitchFamily="34" charset="-120"/>
              </a:rPr>
              <a:t>乍看之下很複雜，然而</a:t>
            </a:r>
            <a:r>
              <a:rPr lang="en-US" sz="2400" b="1" dirty="0">
                <a:solidFill>
                  <a:srgbClr val="002060"/>
                </a:solidFill>
                <a:latin typeface="微軟正黑體" pitchFamily="34" charset="-120"/>
                <a:ea typeface="微軟正黑體" pitchFamily="34" charset="-120"/>
              </a:rPr>
              <a:t>...</a:t>
            </a:r>
            <a:endParaRPr dirty="0">
              <a:solidFill>
                <a:srgbClr val="002060"/>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altLang="en-US" dirty="0" smtClean="0">
                <a:solidFill>
                  <a:schemeClr val="bg1"/>
                </a:solidFill>
              </a:rPr>
              <a:t>資訊系統的基因</a:t>
            </a:r>
            <a:endParaRPr dirty="0">
              <a:solidFill>
                <a:schemeClr val="bg1"/>
              </a:solidFill>
            </a:endParaRPr>
          </a:p>
        </p:txBody>
      </p:sp>
      <p:pic>
        <p:nvPicPr>
          <p:cNvPr id="107" name="Shape 107"/>
          <p:cNvPicPr preferRelativeResize="0"/>
          <p:nvPr/>
        </p:nvPicPr>
        <p:blipFill>
          <a:blip r:embed="rId3" cstate="screen"/>
          <a:stretch>
            <a:fillRect/>
          </a:stretch>
        </p:blipFill>
        <p:spPr>
          <a:xfrm>
            <a:off x="2774001" y="2060106"/>
            <a:ext cx="3221644" cy="2284225"/>
          </a:xfrm>
          <a:prstGeom prst="rect">
            <a:avLst/>
          </a:prstGeom>
          <a:noFill/>
          <a:ln>
            <a:noFill/>
          </a:ln>
        </p:spPr>
      </p:pic>
      <p:sp>
        <p:nvSpPr>
          <p:cNvPr id="108" name="Shape 108"/>
          <p:cNvSpPr txBox="1"/>
          <p:nvPr/>
        </p:nvSpPr>
        <p:spPr>
          <a:xfrm>
            <a:off x="366725" y="1091700"/>
            <a:ext cx="8508300" cy="486000"/>
          </a:xfrm>
          <a:prstGeom prst="rect">
            <a:avLst/>
          </a:prstGeom>
          <a:noFill/>
          <a:ln>
            <a:noFill/>
          </a:ln>
        </p:spPr>
        <p:txBody>
          <a:bodyPr spcFirstLastPara="1" wrap="square" lIns="91425" tIns="91425" rIns="91425" bIns="91425" anchor="ctr" anchorCtr="0">
            <a:noAutofit/>
          </a:bodyPr>
          <a:lstStyle/>
          <a:p>
            <a:pPr marL="0" lvl="0" indent="0" rtl="0">
              <a:spcBef>
                <a:spcPts val="800"/>
              </a:spcBef>
              <a:spcAft>
                <a:spcPts val="0"/>
              </a:spcAft>
              <a:buNone/>
            </a:pPr>
            <a:r>
              <a:rPr lang="en-US" sz="2400" b="1" dirty="0" err="1">
                <a:solidFill>
                  <a:srgbClr val="002060"/>
                </a:solidFill>
                <a:latin typeface="微軟正黑體" pitchFamily="34" charset="-120"/>
                <a:ea typeface="微軟正黑體" pitchFamily="34" charset="-120"/>
              </a:rPr>
              <a:t>其實不脫離三個重點</a:t>
            </a:r>
            <a:r>
              <a:rPr lang="en-US" sz="2400" b="1" dirty="0">
                <a:solidFill>
                  <a:srgbClr val="002060"/>
                </a:solidFill>
                <a:latin typeface="微軟正黑體" pitchFamily="34" charset="-120"/>
                <a:ea typeface="微軟正黑體" pitchFamily="34" charset="-120"/>
              </a:rPr>
              <a:t>: </a:t>
            </a:r>
            <a:endParaRPr sz="2400" b="1" dirty="0">
              <a:solidFill>
                <a:srgbClr val="002060"/>
              </a:solidFill>
              <a:latin typeface="微軟正黑體" pitchFamily="34" charset="-120"/>
              <a:ea typeface="微軟正黑體" pitchFamily="34" charset="-120"/>
            </a:endParaRPr>
          </a:p>
          <a:p>
            <a:pPr marL="0" lvl="0" indent="0" rtl="0">
              <a:spcBef>
                <a:spcPts val="800"/>
              </a:spcBef>
              <a:spcAft>
                <a:spcPts val="0"/>
              </a:spcAft>
              <a:buNone/>
            </a:pPr>
            <a:r>
              <a:rPr lang="en-US" sz="2400" b="1" dirty="0" err="1">
                <a:solidFill>
                  <a:srgbClr val="002060"/>
                </a:solidFill>
                <a:latin typeface="微軟正黑體" pitchFamily="34" charset="-120"/>
                <a:ea typeface="微軟正黑體" pitchFamily="34" charset="-120"/>
              </a:rPr>
              <a:t>運算</a:t>
            </a:r>
            <a:r>
              <a:rPr lang="en-US" sz="2400" b="1" dirty="0">
                <a:solidFill>
                  <a:srgbClr val="002060"/>
                </a:solidFill>
                <a:latin typeface="微軟正黑體" pitchFamily="34" charset="-120"/>
                <a:ea typeface="微軟正黑體" pitchFamily="34" charset="-120"/>
              </a:rPr>
              <a:t>(Computing)、</a:t>
            </a:r>
            <a:r>
              <a:rPr lang="en-US" sz="2400" b="1" dirty="0" err="1">
                <a:solidFill>
                  <a:srgbClr val="002060"/>
                </a:solidFill>
                <a:latin typeface="微軟正黑體" pitchFamily="34" charset="-120"/>
                <a:ea typeface="微軟正黑體" pitchFamily="34" charset="-120"/>
              </a:rPr>
              <a:t>網路</a:t>
            </a:r>
            <a:r>
              <a:rPr lang="en-US" sz="2400" b="1" dirty="0">
                <a:solidFill>
                  <a:srgbClr val="002060"/>
                </a:solidFill>
                <a:latin typeface="微軟正黑體" pitchFamily="34" charset="-120"/>
                <a:ea typeface="微軟正黑體" pitchFamily="34" charset="-120"/>
              </a:rPr>
              <a:t>(Networking)，</a:t>
            </a:r>
            <a:r>
              <a:rPr lang="en-US" sz="2400" b="1" dirty="0" err="1">
                <a:solidFill>
                  <a:srgbClr val="002060"/>
                </a:solidFill>
                <a:latin typeface="微軟正黑體" pitchFamily="34" charset="-120"/>
                <a:ea typeface="微軟正黑體" pitchFamily="34" charset="-120"/>
              </a:rPr>
              <a:t>以及儲存</a:t>
            </a:r>
            <a:r>
              <a:rPr lang="en-US" sz="2400" b="1" dirty="0">
                <a:solidFill>
                  <a:srgbClr val="002060"/>
                </a:solidFill>
                <a:latin typeface="微軟正黑體" pitchFamily="34" charset="-120"/>
                <a:ea typeface="微軟正黑體" pitchFamily="34" charset="-120"/>
              </a:rPr>
              <a:t>(Storage) </a:t>
            </a:r>
            <a:endParaRPr dirty="0">
              <a:solidFill>
                <a:srgbClr val="002060"/>
              </a:solidFill>
              <a:latin typeface="微軟正黑體" pitchFamily="34" charset="-120"/>
              <a:ea typeface="微軟正黑體" pitchFamily="34" charset="-120"/>
            </a:endParaRPr>
          </a:p>
        </p:txBody>
      </p:sp>
      <p:sp>
        <p:nvSpPr>
          <p:cNvPr id="5" name="Shape 108"/>
          <p:cNvSpPr txBox="1"/>
          <p:nvPr/>
        </p:nvSpPr>
        <p:spPr>
          <a:xfrm>
            <a:off x="1926584" y="3345919"/>
            <a:ext cx="1691898" cy="486000"/>
          </a:xfrm>
          <a:prstGeom prst="rect">
            <a:avLst/>
          </a:prstGeom>
          <a:noFill/>
          <a:ln>
            <a:noFill/>
          </a:ln>
        </p:spPr>
        <p:txBody>
          <a:bodyPr spcFirstLastPara="1" wrap="square" lIns="91425" tIns="91425" rIns="91425" bIns="91425" anchor="ctr" anchorCtr="0">
            <a:noAutofit/>
          </a:bodyPr>
          <a:lstStyle/>
          <a:p>
            <a:pPr marL="0" lvl="0" indent="0" algn="ctr" rtl="0">
              <a:spcBef>
                <a:spcPts val="800"/>
              </a:spcBef>
              <a:spcAft>
                <a:spcPts val="0"/>
              </a:spcAft>
              <a:buNone/>
            </a:pPr>
            <a:r>
              <a:rPr lang="en-US" b="1" dirty="0" err="1" smtClean="0">
                <a:solidFill>
                  <a:srgbClr val="002060"/>
                </a:solidFill>
                <a:latin typeface="微軟正黑體" pitchFamily="34" charset="-120"/>
                <a:ea typeface="微軟正黑體" pitchFamily="34" charset="-120"/>
              </a:rPr>
              <a:t>運算</a:t>
            </a:r>
            <a:r>
              <a:rPr lang="en-US" b="1" dirty="0">
                <a:solidFill>
                  <a:srgbClr val="002060"/>
                </a:solidFill>
                <a:latin typeface="微軟正黑體" pitchFamily="34" charset="-120"/>
                <a:ea typeface="微軟正黑體" pitchFamily="34" charset="-120"/>
              </a:rPr>
              <a:t>(</a:t>
            </a:r>
            <a:r>
              <a:rPr lang="en-US" b="1" dirty="0" smtClean="0">
                <a:solidFill>
                  <a:srgbClr val="002060"/>
                </a:solidFill>
                <a:latin typeface="微軟正黑體" pitchFamily="34" charset="-120"/>
                <a:ea typeface="微軟正黑體" pitchFamily="34" charset="-120"/>
              </a:rPr>
              <a:t>Computing) </a:t>
            </a:r>
            <a:endParaRPr sz="1000" dirty="0">
              <a:solidFill>
                <a:srgbClr val="002060"/>
              </a:solidFill>
              <a:latin typeface="微軟正黑體" pitchFamily="34" charset="-120"/>
              <a:ea typeface="微軟正黑體" pitchFamily="34" charset="-120"/>
            </a:endParaRPr>
          </a:p>
        </p:txBody>
      </p:sp>
      <p:sp>
        <p:nvSpPr>
          <p:cNvPr id="6" name="Shape 108"/>
          <p:cNvSpPr txBox="1"/>
          <p:nvPr/>
        </p:nvSpPr>
        <p:spPr>
          <a:xfrm>
            <a:off x="3623358" y="4216307"/>
            <a:ext cx="1691898" cy="486000"/>
          </a:xfrm>
          <a:prstGeom prst="rect">
            <a:avLst/>
          </a:prstGeom>
          <a:noFill/>
          <a:ln>
            <a:noFill/>
          </a:ln>
        </p:spPr>
        <p:txBody>
          <a:bodyPr spcFirstLastPara="1" wrap="square" lIns="91425" tIns="91425" rIns="91425" bIns="91425" anchor="ctr" anchorCtr="0">
            <a:noAutofit/>
          </a:bodyPr>
          <a:lstStyle/>
          <a:p>
            <a:pPr marL="0" lvl="0" indent="0" algn="ctr" rtl="0">
              <a:spcBef>
                <a:spcPts val="800"/>
              </a:spcBef>
              <a:spcAft>
                <a:spcPts val="0"/>
              </a:spcAft>
              <a:buNone/>
            </a:pPr>
            <a:r>
              <a:rPr lang="en-US" b="1" dirty="0" err="1" smtClean="0">
                <a:solidFill>
                  <a:srgbClr val="002060"/>
                </a:solidFill>
                <a:latin typeface="微軟正黑體" pitchFamily="34" charset="-120"/>
                <a:ea typeface="微軟正黑體" pitchFamily="34" charset="-120"/>
              </a:rPr>
              <a:t>網路</a:t>
            </a:r>
            <a:r>
              <a:rPr lang="en-US" b="1" dirty="0" smtClean="0">
                <a:solidFill>
                  <a:srgbClr val="002060"/>
                </a:solidFill>
                <a:latin typeface="微軟正黑體" pitchFamily="34" charset="-120"/>
                <a:ea typeface="微軟正黑體" pitchFamily="34" charset="-120"/>
              </a:rPr>
              <a:t>(Networking) </a:t>
            </a:r>
            <a:endParaRPr sz="1000" dirty="0">
              <a:solidFill>
                <a:srgbClr val="002060"/>
              </a:solidFill>
              <a:latin typeface="微軟正黑體" pitchFamily="34" charset="-120"/>
              <a:ea typeface="微軟正黑體" pitchFamily="34" charset="-120"/>
            </a:endParaRPr>
          </a:p>
        </p:txBody>
      </p:sp>
      <p:sp>
        <p:nvSpPr>
          <p:cNvPr id="7" name="Shape 108"/>
          <p:cNvSpPr txBox="1"/>
          <p:nvPr/>
        </p:nvSpPr>
        <p:spPr>
          <a:xfrm>
            <a:off x="5329913" y="3345919"/>
            <a:ext cx="1691898" cy="486000"/>
          </a:xfrm>
          <a:prstGeom prst="rect">
            <a:avLst/>
          </a:prstGeom>
          <a:noFill/>
          <a:ln>
            <a:noFill/>
          </a:ln>
        </p:spPr>
        <p:txBody>
          <a:bodyPr spcFirstLastPara="1" wrap="square" lIns="91425" tIns="91425" rIns="91425" bIns="91425" anchor="ctr" anchorCtr="0">
            <a:noAutofit/>
          </a:bodyPr>
          <a:lstStyle/>
          <a:p>
            <a:pPr marL="0" lvl="0" indent="0" algn="ctr" rtl="0">
              <a:spcBef>
                <a:spcPts val="800"/>
              </a:spcBef>
              <a:spcAft>
                <a:spcPts val="0"/>
              </a:spcAft>
              <a:buNone/>
            </a:pPr>
            <a:r>
              <a:rPr lang="en-US" b="1" dirty="0" err="1" smtClean="0">
                <a:solidFill>
                  <a:srgbClr val="002060"/>
                </a:solidFill>
                <a:latin typeface="微軟正黑體" pitchFamily="34" charset="-120"/>
                <a:ea typeface="微軟正黑體" pitchFamily="34" charset="-120"/>
              </a:rPr>
              <a:t>儲存</a:t>
            </a:r>
            <a:r>
              <a:rPr lang="en-US" b="1" dirty="0">
                <a:solidFill>
                  <a:srgbClr val="002060"/>
                </a:solidFill>
                <a:latin typeface="微軟正黑體" pitchFamily="34" charset="-120"/>
                <a:ea typeface="微軟正黑體" pitchFamily="34" charset="-120"/>
              </a:rPr>
              <a:t>(Storage) </a:t>
            </a:r>
            <a:endParaRPr sz="1000" dirty="0">
              <a:solidFill>
                <a:srgbClr val="002060"/>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altLang="en-US" dirty="0" smtClean="0">
                <a:solidFill>
                  <a:schemeClr val="bg1"/>
                </a:solidFill>
              </a:rPr>
              <a:t>一窺機房的面貌</a:t>
            </a:r>
            <a:endParaRPr dirty="0">
              <a:solidFill>
                <a:schemeClr val="bg1"/>
              </a:solidFill>
            </a:endParaRPr>
          </a:p>
        </p:txBody>
      </p:sp>
      <p:pic>
        <p:nvPicPr>
          <p:cNvPr id="114" name="Shape 114"/>
          <p:cNvPicPr preferRelativeResize="0"/>
          <p:nvPr/>
        </p:nvPicPr>
        <p:blipFill>
          <a:blip r:embed="rId3" cstate="screen"/>
          <a:stretch>
            <a:fillRect/>
          </a:stretch>
        </p:blipFill>
        <p:spPr>
          <a:xfrm>
            <a:off x="1" y="1127552"/>
            <a:ext cx="9143998" cy="307956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需求擴充</a:t>
            </a:r>
            <a:r>
              <a:rPr lang="zh-TW" altLang="en-US" dirty="0" smtClean="0"/>
              <a:t>及</a:t>
            </a:r>
            <a:r>
              <a:rPr lang="en-US" altLang="zh-TW" dirty="0" err="1" smtClean="0"/>
              <a:t>IT資源</a:t>
            </a:r>
            <a:r>
              <a:rPr lang="zh-TW" altLang="en-US" dirty="0" smtClean="0"/>
              <a:t>的管理</a:t>
            </a:r>
            <a:endParaRPr lang="zh-TW" altLang="en-US" dirty="0"/>
          </a:p>
        </p:txBody>
      </p:sp>
      <p:grpSp>
        <p:nvGrpSpPr>
          <p:cNvPr id="30" name="群組 29"/>
          <p:cNvGrpSpPr/>
          <p:nvPr/>
        </p:nvGrpSpPr>
        <p:grpSpPr>
          <a:xfrm>
            <a:off x="2628172" y="1055804"/>
            <a:ext cx="5933360" cy="3091991"/>
            <a:chOff x="1605994" y="993747"/>
            <a:chExt cx="6633439" cy="3456818"/>
          </a:xfrm>
        </p:grpSpPr>
        <p:grpSp>
          <p:nvGrpSpPr>
            <p:cNvPr id="5" name="群組 4"/>
            <p:cNvGrpSpPr/>
            <p:nvPr/>
          </p:nvGrpSpPr>
          <p:grpSpPr>
            <a:xfrm>
              <a:off x="5934626" y="993747"/>
              <a:ext cx="1708963" cy="1947417"/>
              <a:chOff x="6151443" y="945214"/>
              <a:chExt cx="1708963" cy="1947417"/>
            </a:xfrm>
          </p:grpSpPr>
          <p:pic>
            <p:nvPicPr>
              <p:cNvPr id="3" name="圖片 2" descr="P4-01.png"/>
              <p:cNvPicPr>
                <a:picLocks noChangeAspect="1"/>
              </p:cNvPicPr>
              <p:nvPr/>
            </p:nvPicPr>
            <p:blipFill>
              <a:blip r:embed="rId2" cstate="screen"/>
              <a:stretch>
                <a:fillRect/>
              </a:stretch>
            </p:blipFill>
            <p:spPr>
              <a:xfrm>
                <a:off x="6151443" y="945214"/>
                <a:ext cx="1352294" cy="1947417"/>
              </a:xfrm>
              <a:prstGeom prst="rect">
                <a:avLst/>
              </a:prstGeom>
            </p:spPr>
          </p:pic>
          <p:pic>
            <p:nvPicPr>
              <p:cNvPr id="4" name="圖片 3" descr="P4-22.png"/>
              <p:cNvPicPr>
                <a:picLocks noChangeAspect="1"/>
              </p:cNvPicPr>
              <p:nvPr/>
            </p:nvPicPr>
            <p:blipFill>
              <a:blip r:embed="rId3" cstate="screen"/>
              <a:stretch>
                <a:fillRect/>
              </a:stretch>
            </p:blipFill>
            <p:spPr>
              <a:xfrm>
                <a:off x="7291998" y="1983410"/>
                <a:ext cx="568408" cy="872912"/>
              </a:xfrm>
              <a:prstGeom prst="rect">
                <a:avLst/>
              </a:prstGeom>
            </p:spPr>
          </p:pic>
        </p:grpSp>
        <p:grpSp>
          <p:nvGrpSpPr>
            <p:cNvPr id="6" name="群組 5"/>
            <p:cNvGrpSpPr/>
            <p:nvPr/>
          </p:nvGrpSpPr>
          <p:grpSpPr>
            <a:xfrm>
              <a:off x="3540218" y="1586238"/>
              <a:ext cx="1189020" cy="1354926"/>
              <a:chOff x="6151443" y="945214"/>
              <a:chExt cx="1708963" cy="1947417"/>
            </a:xfrm>
          </p:grpSpPr>
          <p:pic>
            <p:nvPicPr>
              <p:cNvPr id="7" name="圖片 6" descr="P4-01.png"/>
              <p:cNvPicPr>
                <a:picLocks noChangeAspect="1"/>
              </p:cNvPicPr>
              <p:nvPr/>
            </p:nvPicPr>
            <p:blipFill>
              <a:blip r:embed="rId4" cstate="screen"/>
              <a:stretch>
                <a:fillRect/>
              </a:stretch>
            </p:blipFill>
            <p:spPr>
              <a:xfrm>
                <a:off x="6151443" y="945214"/>
                <a:ext cx="1352294" cy="1947417"/>
              </a:xfrm>
              <a:prstGeom prst="rect">
                <a:avLst/>
              </a:prstGeom>
            </p:spPr>
          </p:pic>
          <p:pic>
            <p:nvPicPr>
              <p:cNvPr id="8" name="圖片 7" descr="P4-22.png"/>
              <p:cNvPicPr>
                <a:picLocks noChangeAspect="1"/>
              </p:cNvPicPr>
              <p:nvPr/>
            </p:nvPicPr>
            <p:blipFill>
              <a:blip r:embed="rId5" cstate="screen"/>
              <a:stretch>
                <a:fillRect/>
              </a:stretch>
            </p:blipFill>
            <p:spPr>
              <a:xfrm>
                <a:off x="7291998" y="1983410"/>
                <a:ext cx="568408" cy="872912"/>
              </a:xfrm>
              <a:prstGeom prst="rect">
                <a:avLst/>
              </a:prstGeom>
            </p:spPr>
          </p:pic>
        </p:grpSp>
        <p:grpSp>
          <p:nvGrpSpPr>
            <p:cNvPr id="9" name="群組 8"/>
            <p:cNvGrpSpPr/>
            <p:nvPr/>
          </p:nvGrpSpPr>
          <p:grpSpPr>
            <a:xfrm>
              <a:off x="1605994" y="2076434"/>
              <a:ext cx="758846" cy="864730"/>
              <a:chOff x="6151443" y="945214"/>
              <a:chExt cx="1708963" cy="1947417"/>
            </a:xfrm>
          </p:grpSpPr>
          <p:pic>
            <p:nvPicPr>
              <p:cNvPr id="10" name="圖片 9" descr="P4-01.png"/>
              <p:cNvPicPr>
                <a:picLocks noChangeAspect="1"/>
              </p:cNvPicPr>
              <p:nvPr/>
            </p:nvPicPr>
            <p:blipFill>
              <a:blip r:embed="rId6" cstate="screen"/>
              <a:stretch>
                <a:fillRect/>
              </a:stretch>
            </p:blipFill>
            <p:spPr>
              <a:xfrm>
                <a:off x="6151443" y="945214"/>
                <a:ext cx="1352294" cy="1947417"/>
              </a:xfrm>
              <a:prstGeom prst="rect">
                <a:avLst/>
              </a:prstGeom>
            </p:spPr>
          </p:pic>
          <p:pic>
            <p:nvPicPr>
              <p:cNvPr id="11" name="圖片 10" descr="P4-22.png"/>
              <p:cNvPicPr>
                <a:picLocks noChangeAspect="1"/>
              </p:cNvPicPr>
              <p:nvPr/>
            </p:nvPicPr>
            <p:blipFill>
              <a:blip r:embed="rId7" cstate="screen"/>
              <a:stretch>
                <a:fillRect/>
              </a:stretch>
            </p:blipFill>
            <p:spPr>
              <a:xfrm>
                <a:off x="7291998" y="1983410"/>
                <a:ext cx="568408" cy="872912"/>
              </a:xfrm>
              <a:prstGeom prst="rect">
                <a:avLst/>
              </a:prstGeom>
            </p:spPr>
          </p:pic>
        </p:grpSp>
        <p:grpSp>
          <p:nvGrpSpPr>
            <p:cNvPr id="12" name="群組 11"/>
            <p:cNvGrpSpPr/>
            <p:nvPr/>
          </p:nvGrpSpPr>
          <p:grpSpPr>
            <a:xfrm>
              <a:off x="1605994" y="3575296"/>
              <a:ext cx="758846" cy="864730"/>
              <a:chOff x="6151443" y="945214"/>
              <a:chExt cx="1708963" cy="1947417"/>
            </a:xfrm>
          </p:grpSpPr>
          <p:pic>
            <p:nvPicPr>
              <p:cNvPr id="13" name="圖片 12" descr="P4-01.png"/>
              <p:cNvPicPr>
                <a:picLocks noChangeAspect="1"/>
              </p:cNvPicPr>
              <p:nvPr/>
            </p:nvPicPr>
            <p:blipFill>
              <a:blip r:embed="rId6" cstate="screen"/>
              <a:stretch>
                <a:fillRect/>
              </a:stretch>
            </p:blipFill>
            <p:spPr>
              <a:xfrm>
                <a:off x="6151443" y="945214"/>
                <a:ext cx="1352294" cy="1947417"/>
              </a:xfrm>
              <a:prstGeom prst="rect">
                <a:avLst/>
              </a:prstGeom>
            </p:spPr>
          </p:pic>
          <p:pic>
            <p:nvPicPr>
              <p:cNvPr id="14" name="圖片 13" descr="P4-22.png"/>
              <p:cNvPicPr>
                <a:picLocks noChangeAspect="1"/>
              </p:cNvPicPr>
              <p:nvPr/>
            </p:nvPicPr>
            <p:blipFill>
              <a:blip r:embed="rId7" cstate="screen"/>
              <a:stretch>
                <a:fillRect/>
              </a:stretch>
            </p:blipFill>
            <p:spPr>
              <a:xfrm>
                <a:off x="7291998" y="1983410"/>
                <a:ext cx="568408" cy="872912"/>
              </a:xfrm>
              <a:prstGeom prst="rect">
                <a:avLst/>
              </a:prstGeom>
            </p:spPr>
          </p:pic>
        </p:grpSp>
        <p:grpSp>
          <p:nvGrpSpPr>
            <p:cNvPr id="15" name="群組 14"/>
            <p:cNvGrpSpPr/>
            <p:nvPr/>
          </p:nvGrpSpPr>
          <p:grpSpPr>
            <a:xfrm>
              <a:off x="3332793" y="3575296"/>
              <a:ext cx="758845" cy="864730"/>
              <a:chOff x="6388796" y="945214"/>
              <a:chExt cx="1708964" cy="1947417"/>
            </a:xfrm>
          </p:grpSpPr>
          <p:pic>
            <p:nvPicPr>
              <p:cNvPr id="16" name="圖片 15" descr="P4-01.png"/>
              <p:cNvPicPr>
                <a:picLocks noChangeAspect="1"/>
              </p:cNvPicPr>
              <p:nvPr/>
            </p:nvPicPr>
            <p:blipFill>
              <a:blip r:embed="rId6" cstate="screen"/>
              <a:stretch>
                <a:fillRect/>
              </a:stretch>
            </p:blipFill>
            <p:spPr>
              <a:xfrm>
                <a:off x="6388796" y="945214"/>
                <a:ext cx="1352298" cy="1947417"/>
              </a:xfrm>
              <a:prstGeom prst="rect">
                <a:avLst/>
              </a:prstGeom>
            </p:spPr>
          </p:pic>
          <p:pic>
            <p:nvPicPr>
              <p:cNvPr id="17" name="圖片 16" descr="P4-22.png"/>
              <p:cNvPicPr>
                <a:picLocks noChangeAspect="1"/>
              </p:cNvPicPr>
              <p:nvPr/>
            </p:nvPicPr>
            <p:blipFill>
              <a:blip r:embed="rId7" cstate="screen"/>
              <a:stretch>
                <a:fillRect/>
              </a:stretch>
            </p:blipFill>
            <p:spPr>
              <a:xfrm>
                <a:off x="7529351" y="1983410"/>
                <a:ext cx="568409" cy="872912"/>
              </a:xfrm>
              <a:prstGeom prst="rect">
                <a:avLst/>
              </a:prstGeom>
            </p:spPr>
          </p:pic>
        </p:grpSp>
        <p:grpSp>
          <p:nvGrpSpPr>
            <p:cNvPr id="18" name="群組 17"/>
            <p:cNvGrpSpPr/>
            <p:nvPr/>
          </p:nvGrpSpPr>
          <p:grpSpPr>
            <a:xfrm>
              <a:off x="4152344" y="3575296"/>
              <a:ext cx="758848" cy="864730"/>
              <a:chOff x="6175195" y="945214"/>
              <a:chExt cx="1708972" cy="1947417"/>
            </a:xfrm>
          </p:grpSpPr>
          <p:pic>
            <p:nvPicPr>
              <p:cNvPr id="19" name="圖片 18" descr="P4-01.png"/>
              <p:cNvPicPr>
                <a:picLocks noChangeAspect="1"/>
              </p:cNvPicPr>
              <p:nvPr/>
            </p:nvPicPr>
            <p:blipFill>
              <a:blip r:embed="rId6" cstate="screen"/>
              <a:stretch>
                <a:fillRect/>
              </a:stretch>
            </p:blipFill>
            <p:spPr>
              <a:xfrm>
                <a:off x="6175195" y="945214"/>
                <a:ext cx="1352298" cy="1947417"/>
              </a:xfrm>
              <a:prstGeom prst="rect">
                <a:avLst/>
              </a:prstGeom>
            </p:spPr>
          </p:pic>
          <p:pic>
            <p:nvPicPr>
              <p:cNvPr id="20" name="圖片 19" descr="P4-22.png"/>
              <p:cNvPicPr>
                <a:picLocks noChangeAspect="1"/>
              </p:cNvPicPr>
              <p:nvPr/>
            </p:nvPicPr>
            <p:blipFill>
              <a:blip r:embed="rId7" cstate="screen"/>
              <a:stretch>
                <a:fillRect/>
              </a:stretch>
            </p:blipFill>
            <p:spPr>
              <a:xfrm>
                <a:off x="7315757" y="1983410"/>
                <a:ext cx="568410" cy="872912"/>
              </a:xfrm>
              <a:prstGeom prst="rect">
                <a:avLst/>
              </a:prstGeom>
            </p:spPr>
          </p:pic>
        </p:grpSp>
        <p:grpSp>
          <p:nvGrpSpPr>
            <p:cNvPr id="21" name="群組 20"/>
            <p:cNvGrpSpPr/>
            <p:nvPr/>
          </p:nvGrpSpPr>
          <p:grpSpPr>
            <a:xfrm>
              <a:off x="5844835" y="3585835"/>
              <a:ext cx="758845" cy="864730"/>
              <a:chOff x="6887242" y="968949"/>
              <a:chExt cx="1708961" cy="1947417"/>
            </a:xfrm>
          </p:grpSpPr>
          <p:pic>
            <p:nvPicPr>
              <p:cNvPr id="22" name="圖片 21" descr="P4-01.png"/>
              <p:cNvPicPr>
                <a:picLocks noChangeAspect="1"/>
              </p:cNvPicPr>
              <p:nvPr/>
            </p:nvPicPr>
            <p:blipFill>
              <a:blip r:embed="rId6" cstate="screen"/>
              <a:stretch>
                <a:fillRect/>
              </a:stretch>
            </p:blipFill>
            <p:spPr>
              <a:xfrm>
                <a:off x="6887242" y="968949"/>
                <a:ext cx="1352295" cy="1947417"/>
              </a:xfrm>
              <a:prstGeom prst="rect">
                <a:avLst/>
              </a:prstGeom>
            </p:spPr>
          </p:pic>
          <p:pic>
            <p:nvPicPr>
              <p:cNvPr id="23" name="圖片 22" descr="P4-22.png"/>
              <p:cNvPicPr>
                <a:picLocks noChangeAspect="1"/>
              </p:cNvPicPr>
              <p:nvPr/>
            </p:nvPicPr>
            <p:blipFill>
              <a:blip r:embed="rId7" cstate="screen"/>
              <a:stretch>
                <a:fillRect/>
              </a:stretch>
            </p:blipFill>
            <p:spPr>
              <a:xfrm>
                <a:off x="8027795" y="2007145"/>
                <a:ext cx="568408" cy="872912"/>
              </a:xfrm>
              <a:prstGeom prst="rect">
                <a:avLst/>
              </a:prstGeom>
            </p:spPr>
          </p:pic>
        </p:grpSp>
        <p:grpSp>
          <p:nvGrpSpPr>
            <p:cNvPr id="24" name="群組 23"/>
            <p:cNvGrpSpPr/>
            <p:nvPr/>
          </p:nvGrpSpPr>
          <p:grpSpPr>
            <a:xfrm>
              <a:off x="6667980" y="3585835"/>
              <a:ext cx="758849" cy="864730"/>
              <a:chOff x="6649862" y="968949"/>
              <a:chExt cx="1708965" cy="1947417"/>
            </a:xfrm>
          </p:grpSpPr>
          <p:pic>
            <p:nvPicPr>
              <p:cNvPr id="25" name="圖片 24" descr="P4-01.png"/>
              <p:cNvPicPr>
                <a:picLocks noChangeAspect="1"/>
              </p:cNvPicPr>
              <p:nvPr/>
            </p:nvPicPr>
            <p:blipFill>
              <a:blip r:embed="rId6" cstate="screen"/>
              <a:stretch>
                <a:fillRect/>
              </a:stretch>
            </p:blipFill>
            <p:spPr>
              <a:xfrm>
                <a:off x="6649862" y="968949"/>
                <a:ext cx="1352292" cy="1947417"/>
              </a:xfrm>
              <a:prstGeom prst="rect">
                <a:avLst/>
              </a:prstGeom>
            </p:spPr>
          </p:pic>
          <p:pic>
            <p:nvPicPr>
              <p:cNvPr id="26" name="圖片 25" descr="P4-22.png"/>
              <p:cNvPicPr>
                <a:picLocks noChangeAspect="1"/>
              </p:cNvPicPr>
              <p:nvPr/>
            </p:nvPicPr>
            <p:blipFill>
              <a:blip r:embed="rId7" cstate="screen"/>
              <a:stretch>
                <a:fillRect/>
              </a:stretch>
            </p:blipFill>
            <p:spPr>
              <a:xfrm>
                <a:off x="7790420" y="2007145"/>
                <a:ext cx="568407" cy="872912"/>
              </a:xfrm>
              <a:prstGeom prst="rect">
                <a:avLst/>
              </a:prstGeom>
            </p:spPr>
          </p:pic>
        </p:grpSp>
        <p:grpSp>
          <p:nvGrpSpPr>
            <p:cNvPr id="27" name="群組 26"/>
            <p:cNvGrpSpPr/>
            <p:nvPr/>
          </p:nvGrpSpPr>
          <p:grpSpPr>
            <a:xfrm>
              <a:off x="7480588" y="3585835"/>
              <a:ext cx="758845" cy="864730"/>
              <a:chOff x="6388789" y="968949"/>
              <a:chExt cx="1708960" cy="1947417"/>
            </a:xfrm>
          </p:grpSpPr>
          <p:pic>
            <p:nvPicPr>
              <p:cNvPr id="28" name="圖片 27" descr="P4-01.png"/>
              <p:cNvPicPr>
                <a:picLocks noChangeAspect="1"/>
              </p:cNvPicPr>
              <p:nvPr/>
            </p:nvPicPr>
            <p:blipFill>
              <a:blip r:embed="rId6" cstate="screen"/>
              <a:stretch>
                <a:fillRect/>
              </a:stretch>
            </p:blipFill>
            <p:spPr>
              <a:xfrm>
                <a:off x="6388789" y="968949"/>
                <a:ext cx="1352294" cy="1947417"/>
              </a:xfrm>
              <a:prstGeom prst="rect">
                <a:avLst/>
              </a:prstGeom>
            </p:spPr>
          </p:pic>
          <p:pic>
            <p:nvPicPr>
              <p:cNvPr id="29" name="圖片 28" descr="P4-22.png"/>
              <p:cNvPicPr>
                <a:picLocks noChangeAspect="1"/>
              </p:cNvPicPr>
              <p:nvPr/>
            </p:nvPicPr>
            <p:blipFill>
              <a:blip r:embed="rId7" cstate="screen"/>
              <a:stretch>
                <a:fillRect/>
              </a:stretch>
            </p:blipFill>
            <p:spPr>
              <a:xfrm>
                <a:off x="7529341" y="2007145"/>
                <a:ext cx="568408" cy="872912"/>
              </a:xfrm>
              <a:prstGeom prst="rect">
                <a:avLst/>
              </a:prstGeom>
            </p:spPr>
          </p:pic>
        </p:grpSp>
      </p:grpSp>
      <p:grpSp>
        <p:nvGrpSpPr>
          <p:cNvPr id="31" name="群組 30"/>
          <p:cNvGrpSpPr/>
          <p:nvPr/>
        </p:nvGrpSpPr>
        <p:grpSpPr>
          <a:xfrm>
            <a:off x="622170" y="2142020"/>
            <a:ext cx="1809945" cy="583445"/>
            <a:chOff x="1174722" y="889654"/>
            <a:chExt cx="1809945" cy="500100"/>
          </a:xfrm>
        </p:grpSpPr>
        <p:sp>
          <p:nvSpPr>
            <p:cNvPr id="32" name="Shape 411"/>
            <p:cNvSpPr/>
            <p:nvPr/>
          </p:nvSpPr>
          <p:spPr>
            <a:xfrm>
              <a:off x="1174722" y="889654"/>
              <a:ext cx="1553808" cy="500100"/>
            </a:xfrm>
            <a:prstGeom prst="homePlate">
              <a:avLst>
                <a:gd name="adj" fmla="val 36805"/>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 name="Shape 414"/>
            <p:cNvSpPr/>
            <p:nvPr/>
          </p:nvSpPr>
          <p:spPr>
            <a:xfrm>
              <a:off x="2636208" y="889654"/>
              <a:ext cx="348459" cy="500100"/>
            </a:xfrm>
            <a:prstGeom prst="chevron">
              <a:avLst>
                <a:gd name="adj" fmla="val 58698"/>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34" name="Shape 434"/>
          <p:cNvSpPr txBox="1"/>
          <p:nvPr/>
        </p:nvSpPr>
        <p:spPr>
          <a:xfrm>
            <a:off x="575033" y="2180032"/>
            <a:ext cx="1545996" cy="484094"/>
          </a:xfrm>
          <a:prstGeom prst="rect">
            <a:avLst/>
          </a:prstGeom>
          <a:noFill/>
          <a:ln>
            <a:noFill/>
          </a:ln>
        </p:spPr>
        <p:txBody>
          <a:bodyPr spcFirstLastPara="1" wrap="square" lIns="91425" tIns="91425" rIns="91425" bIns="91425" anchor="ctr" anchorCtr="0">
            <a:noAutofit/>
          </a:bodyPr>
          <a:lstStyle/>
          <a:p>
            <a:pPr lvl="0" algn="ctr"/>
            <a:r>
              <a:rPr lang="en-US" altLang="zh-TW" sz="1800" b="1" dirty="0" smtClean="0">
                <a:solidFill>
                  <a:schemeClr val="bg1"/>
                </a:solidFill>
                <a:latin typeface="+mj-lt"/>
                <a:ea typeface="微軟正黑體" pitchFamily="34" charset="-120"/>
              </a:rPr>
              <a:t>Scale-up </a:t>
            </a:r>
          </a:p>
          <a:p>
            <a:pPr lvl="0" algn="ctr"/>
            <a:r>
              <a:rPr lang="en-US" altLang="zh-TW" sz="1800" b="1" dirty="0" smtClean="0">
                <a:solidFill>
                  <a:schemeClr val="bg1"/>
                </a:solidFill>
                <a:latin typeface="+mj-lt"/>
                <a:ea typeface="微軟正黑體" pitchFamily="34" charset="-120"/>
              </a:rPr>
              <a:t>(</a:t>
            </a:r>
            <a:r>
              <a:rPr lang="zh-TW" altLang="en-US" sz="1800" b="1" dirty="0" smtClean="0">
                <a:solidFill>
                  <a:schemeClr val="bg1"/>
                </a:solidFill>
                <a:latin typeface="+mj-lt"/>
                <a:ea typeface="微軟正黑體" pitchFamily="34" charset="-120"/>
              </a:rPr>
              <a:t>縱向擴展</a:t>
            </a:r>
            <a:r>
              <a:rPr lang="en-US" altLang="zh-TW" sz="1800" b="1" dirty="0" smtClean="0">
                <a:solidFill>
                  <a:schemeClr val="bg1"/>
                </a:solidFill>
                <a:latin typeface="+mj-lt"/>
                <a:ea typeface="微軟正黑體" pitchFamily="34" charset="-120"/>
              </a:rPr>
              <a:t>)</a:t>
            </a:r>
          </a:p>
        </p:txBody>
      </p:sp>
      <p:grpSp>
        <p:nvGrpSpPr>
          <p:cNvPr id="35" name="群組 34"/>
          <p:cNvGrpSpPr/>
          <p:nvPr/>
        </p:nvGrpSpPr>
        <p:grpSpPr>
          <a:xfrm>
            <a:off x="622170" y="3499481"/>
            <a:ext cx="1809945" cy="583445"/>
            <a:chOff x="1174722" y="889654"/>
            <a:chExt cx="1809945" cy="500100"/>
          </a:xfrm>
        </p:grpSpPr>
        <p:sp>
          <p:nvSpPr>
            <p:cNvPr id="36" name="Shape 411"/>
            <p:cNvSpPr/>
            <p:nvPr/>
          </p:nvSpPr>
          <p:spPr>
            <a:xfrm>
              <a:off x="1174722" y="889654"/>
              <a:ext cx="1553808" cy="500100"/>
            </a:xfrm>
            <a:prstGeom prst="homePlate">
              <a:avLst>
                <a:gd name="adj" fmla="val 36805"/>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 name="Shape 414"/>
            <p:cNvSpPr/>
            <p:nvPr/>
          </p:nvSpPr>
          <p:spPr>
            <a:xfrm>
              <a:off x="2636208" y="889654"/>
              <a:ext cx="348459" cy="500100"/>
            </a:xfrm>
            <a:prstGeom prst="chevron">
              <a:avLst>
                <a:gd name="adj" fmla="val 61598"/>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38" name="Shape 434"/>
          <p:cNvSpPr txBox="1"/>
          <p:nvPr/>
        </p:nvSpPr>
        <p:spPr>
          <a:xfrm>
            <a:off x="575033" y="3537493"/>
            <a:ext cx="1545996" cy="484094"/>
          </a:xfrm>
          <a:prstGeom prst="rect">
            <a:avLst/>
          </a:prstGeom>
          <a:noFill/>
          <a:ln>
            <a:noFill/>
          </a:ln>
        </p:spPr>
        <p:txBody>
          <a:bodyPr spcFirstLastPara="1" wrap="square" lIns="91425" tIns="91425" rIns="91425" bIns="91425" anchor="ctr" anchorCtr="0">
            <a:noAutofit/>
          </a:bodyPr>
          <a:lstStyle/>
          <a:p>
            <a:pPr lvl="0" algn="ctr"/>
            <a:r>
              <a:rPr lang="en-US" altLang="zh-TW" sz="1800" b="1" dirty="0" smtClean="0">
                <a:solidFill>
                  <a:schemeClr val="bg1"/>
                </a:solidFill>
                <a:latin typeface="+mj-lt"/>
                <a:ea typeface="微軟正黑體" pitchFamily="34" charset="-120"/>
              </a:rPr>
              <a:t>Scale-out (</a:t>
            </a:r>
            <a:r>
              <a:rPr lang="zh-TW" altLang="en-US" sz="1800" b="1" dirty="0" smtClean="0">
                <a:solidFill>
                  <a:schemeClr val="bg1"/>
                </a:solidFill>
                <a:latin typeface="+mj-lt"/>
                <a:ea typeface="微軟正黑體" pitchFamily="34" charset="-120"/>
              </a:rPr>
              <a:t>橫向擴展</a:t>
            </a:r>
            <a:r>
              <a:rPr lang="en-US" altLang="zh-TW" sz="1800" b="1" dirty="0" smtClean="0">
                <a:solidFill>
                  <a:schemeClr val="bg1"/>
                </a:solidFill>
                <a:latin typeface="+mj-lt"/>
                <a:ea typeface="微軟正黑體" pitchFamily="34" charset="-120"/>
              </a:rPr>
              <a:t>)</a:t>
            </a:r>
          </a:p>
        </p:txBody>
      </p:sp>
      <p:sp>
        <p:nvSpPr>
          <p:cNvPr id="39" name="向右箭號 38"/>
          <p:cNvSpPr/>
          <p:nvPr/>
        </p:nvSpPr>
        <p:spPr>
          <a:xfrm>
            <a:off x="3553905" y="2290713"/>
            <a:ext cx="518474" cy="197963"/>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向右箭號 39"/>
          <p:cNvSpPr/>
          <p:nvPr/>
        </p:nvSpPr>
        <p:spPr>
          <a:xfrm>
            <a:off x="5703216" y="2290713"/>
            <a:ext cx="518474" cy="197963"/>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向右箭號 40"/>
          <p:cNvSpPr/>
          <p:nvPr/>
        </p:nvSpPr>
        <p:spPr>
          <a:xfrm>
            <a:off x="3553905" y="3667026"/>
            <a:ext cx="518474" cy="197963"/>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向右箭號 41"/>
          <p:cNvSpPr/>
          <p:nvPr/>
        </p:nvSpPr>
        <p:spPr>
          <a:xfrm>
            <a:off x="5703216" y="3667026"/>
            <a:ext cx="518474" cy="197963"/>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1319</TotalTime>
  <Words>1610</Words>
  <Application>Microsoft Office PowerPoint</Application>
  <PresentationFormat>如螢幕大小 (16:9)</PresentationFormat>
  <Paragraphs>323</Paragraphs>
  <Slides>45</Slides>
  <Notes>42</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45</vt:i4>
      </vt:variant>
    </vt:vector>
  </HeadingPairs>
  <TitlesOfParts>
    <vt:vector size="56" baseType="lpstr">
      <vt:lpstr>Arial</vt:lpstr>
      <vt:lpstr>新細明體</vt:lpstr>
      <vt:lpstr>微軟正黑體</vt:lpstr>
      <vt:lpstr>Verdana</vt:lpstr>
      <vt:lpstr>Yu Gothic UI</vt:lpstr>
      <vt:lpstr>Roboto</vt:lpstr>
      <vt:lpstr>Arimo</vt:lpstr>
      <vt:lpstr>Helvetica Neue Light</vt:lpstr>
      <vt:lpstr>Bad Script</vt:lpstr>
      <vt:lpstr>Gill Sans</vt:lpstr>
      <vt:lpstr>Simple Light</vt:lpstr>
      <vt:lpstr>投影片 1</vt:lpstr>
      <vt:lpstr>QNAP OpenStack Ready  打造安全可靠的雲端平台</vt:lpstr>
      <vt:lpstr>大綱</vt:lpstr>
      <vt:lpstr>IT的變革與挑戰</vt:lpstr>
      <vt:lpstr>五花八門的資訊應用及服務</vt:lpstr>
      <vt:lpstr>綜觀 IT 世界的藍圖</vt:lpstr>
      <vt:lpstr>資訊系統的基因</vt:lpstr>
      <vt:lpstr>一窺機房的面貌</vt:lpstr>
      <vt:lpstr>需求擴充及IT資源的管理</vt:lpstr>
      <vt:lpstr>虛實之間的轉換</vt:lpstr>
      <vt:lpstr>從虛擬化邁向雲端</vt:lpstr>
      <vt:lpstr>打造自己專屬的雲端平台</vt:lpstr>
      <vt:lpstr>OpenStack              雲端世界的新星</vt:lpstr>
      <vt:lpstr>OpenStack小檔案</vt:lpstr>
      <vt:lpstr>OpenStack系統架構</vt:lpstr>
      <vt:lpstr>開放原始碼的軟體專案</vt:lpstr>
      <vt:lpstr>龐大的生態系統</vt:lpstr>
      <vt:lpstr>OpenStack如何滿足IT需求?</vt:lpstr>
      <vt:lpstr>雲端環境需求五大面向</vt:lpstr>
      <vt:lpstr>可控性</vt:lpstr>
      <vt:lpstr>相容性</vt:lpstr>
      <vt:lpstr>擴充性</vt:lpstr>
      <vt:lpstr>自由度</vt:lpstr>
      <vt:lpstr>標準化</vt:lpstr>
      <vt:lpstr>QNAP 整合 OpenStack (Qcinder &amp; Qmanila)</vt:lpstr>
      <vt:lpstr>企業儲存需求包含哪些項目? </vt:lpstr>
      <vt:lpstr>企業級ZFS儲存系統-QES</vt:lpstr>
      <vt:lpstr>QES主動保護您的資料 </vt:lpstr>
      <vt:lpstr>強而有力的快照後盾</vt:lpstr>
      <vt:lpstr>撐開QES快照的保護傘</vt:lpstr>
      <vt:lpstr>而且，服務不會間斷! </vt:lpstr>
      <vt:lpstr>您需要更有效的空間利用</vt:lpstr>
      <vt:lpstr>SnapSync 簡單備份、快速轉移</vt:lpstr>
      <vt:lpstr>Qcinder</vt:lpstr>
      <vt:lpstr>Qmanila</vt:lpstr>
      <vt:lpstr>Live Demo - Qcinder</vt:lpstr>
      <vt:lpstr>OpenStack支援度比較</vt:lpstr>
      <vt:lpstr>QNAP OpenStack Ready 產品</vt:lpstr>
      <vt:lpstr>企業儲存的最佳選項</vt:lpstr>
      <vt:lpstr>ES1640dc v2</vt:lpstr>
      <vt:lpstr>TES-3085U</vt:lpstr>
      <vt:lpstr>TES-1885U</vt:lpstr>
      <vt:lpstr>TDS-16489U</vt:lpstr>
      <vt:lpstr>結語</vt:lpstr>
      <vt:lpstr>QNAP OpenStack Ready  是您最好的選擇!</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QNAP OpenStack Ready  協助您打造安全可靠的雲端平台</dc:title>
  <dc:creator>Yvonne Tsai</dc:creator>
  <cp:lastModifiedBy>Joe Chao</cp:lastModifiedBy>
  <cp:revision>105</cp:revision>
  <dcterms:modified xsi:type="dcterms:W3CDTF">2018-05-15T06:19:26Z</dcterms:modified>
</cp:coreProperties>
</file>