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comments/comment1.xml" ContentType="application/vnd.openxmlformats-officedocument.presentationml.comments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comments/comment2.xml" ContentType="application/vnd.openxmlformats-officedocument.presentationml.comments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theme/theme2.xml" ContentType="application/vnd.openxmlformats-officedocument.theme+xml"/>
  <Override PartName="/ppt/media/image7.jpeg" ContentType="image/jpeg"/>
  <Override PartName="/ppt/notesSlides/notesSlide1.xml" ContentType="application/vnd.openxmlformats-officedocument.presentationml.notesSlide+xml"/>
  <Override PartName="/ppt/media/image8.jpe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9.jpeg" ContentType="image/jpe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image10.jpeg" ContentType="image/jpeg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7"/>
    <p:sldId id="295" r:id="rId48"/>
    <p:sldId id="296" r:id="rId49"/>
    <p:sldId id="297" r:id="rId50"/>
    <p:sldId id="298" r:id="rId52"/>
    <p:sldId id="299" r:id="rId53"/>
    <p:sldId id="300" r:id="rId54"/>
    <p:sldId id="301" r:id="rId55"/>
    <p:sldId id="302" r:id="rId56"/>
    <p:sldId id="303" r:id="rId57"/>
    <p:sldId id="304" r:id="rId58"/>
    <p:sldId id="305" r:id="rId59"/>
    <p:sldId id="306" r:id="rId60"/>
    <p:sldId id="307" r:id="rId61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erry Chen" initials="CC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comments" Target="comments/comment1.xml"/><Relationship Id="rId47" Type="http://schemas.openxmlformats.org/officeDocument/2006/relationships/slide" Target="slides/slide39.xml"/><Relationship Id="rId48" Type="http://schemas.openxmlformats.org/officeDocument/2006/relationships/slide" Target="slides/slide40.xml"/><Relationship Id="rId49" Type="http://schemas.openxmlformats.org/officeDocument/2006/relationships/slide" Target="slides/slide41.xml"/><Relationship Id="rId50" Type="http://schemas.openxmlformats.org/officeDocument/2006/relationships/slide" Target="slides/slide42.xml"/><Relationship Id="rId51" Type="http://schemas.openxmlformats.org/officeDocument/2006/relationships/comments" Target="comments/comment2.xml"/><Relationship Id="rId52" Type="http://schemas.openxmlformats.org/officeDocument/2006/relationships/slide" Target="slides/slide43.xml"/><Relationship Id="rId53" Type="http://schemas.openxmlformats.org/officeDocument/2006/relationships/slide" Target="slides/slide44.xml"/><Relationship Id="rId54" Type="http://schemas.openxmlformats.org/officeDocument/2006/relationships/slide" Target="slides/slide45.xml"/><Relationship Id="rId55" Type="http://schemas.openxmlformats.org/officeDocument/2006/relationships/slide" Target="slides/slide46.xml"/><Relationship Id="rId56" Type="http://schemas.openxmlformats.org/officeDocument/2006/relationships/slide" Target="slides/slide47.xml"/><Relationship Id="rId57" Type="http://schemas.openxmlformats.org/officeDocument/2006/relationships/slide" Target="slides/slide48.xml"/><Relationship Id="rId58" Type="http://schemas.openxmlformats.org/officeDocument/2006/relationships/slide" Target="slides/slide49.xml"/><Relationship Id="rId59" Type="http://schemas.openxmlformats.org/officeDocument/2006/relationships/slide" Target="slides/slide50.xml"/><Relationship Id="rId60" Type="http://schemas.openxmlformats.org/officeDocument/2006/relationships/slide" Target="slides/slide51.xml"/><Relationship Id="rId61" Type="http://schemas.openxmlformats.org/officeDocument/2006/relationships/slide" Target="slides/slide52.xml"/></Relationships>
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4-20T07:40:02.029" idx="1">
    <p:pos x="6000" y="0"/>
    <p:text>截圖換中文版</p:text>
    <p:extLst>
      <p:ext uri="{C676402C-5697-4E1C-873F-D02D1690AC5C}">
        <p15:threadingInfo xmlns:p15="http://schemas.microsoft.com/office/powerpoint/2012/main" timeZoneBias="-4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4-20T07:42:31.109" idx="2">
    <p:pos x="6000" y="0"/>
    <p:text>備註需搭配QTS 4.3.5版本使用</p:text>
    <p:extLst>
      <p:ext uri="{C676402C-5697-4E1C-873F-D02D1690AC5C}">
        <p15:threadingInfo xmlns:p15="http://schemas.microsoft.com/office/powerpoint/2012/main" timeZoneBias="-480"/>
      </p:ext>
    </p:extLst>
  </p:cm>
</p:cmLst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" name="Shape 10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</Relationships>
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42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s://docs.google.com/presentation/d/1FWXPqDFpAdzoqlYX9Y3dOzOul1T0RLSeCJFkBwj3zqM/edit" TargetMode="External"/></Relationships>
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43.xml"/><Relationship Id="rId2" Type="http://schemas.openxmlformats.org/officeDocument/2006/relationships/notesMaster" Target="../notesMasters/notesMaster1.xml"/></Relationships>
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49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s://www.qnap.com/zh-tw/security-advisory" TargetMode="Externa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" name="Shape 11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猜猜看，我們的NAS最容易讓駭客抓到把柄的是什麼？</a:t>
            </a:r>
          </a:p>
          <a:p>
            <a:pPr/>
            <a:r>
              <a:t>答案出乎意料的平凡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3" name="Shape 32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實際 demo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0" name="Shape 36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myQNAPcloud 有專業技術團隊，幫你服務，例如：營建商 </a:t>
            </a:r>
          </a:p>
          <a:p>
            <a:pPr/>
            <a:r>
              <a:t>By email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6" name="Shape 50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快照，就不受檔案系統影響，可以用來還原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Shape 56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8" name="Shape 56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20000"/>
              </a:lnSpc>
              <a:spcBef>
                <a:spcPts val="1600"/>
              </a:spcBef>
              <a:defRPr b="1" sz="1600">
                <a:solidFill>
                  <a:srgbClr val="666666"/>
                </a:solidFill>
              </a:defRPr>
            </a:pPr>
            <a:r>
              <a:t>美國國家標準技術機構（NIST）的密碼演算驗證程序（CAVP）認證</a:t>
            </a:r>
          </a:p>
          <a:p>
            <a:pPr>
              <a:lnSpc>
                <a:spcPct val="120000"/>
              </a:lnSpc>
              <a:spcBef>
                <a:spcPts val="1600"/>
              </a:spcBef>
              <a:defRPr b="1" sz="1600">
                <a:solidFill>
                  <a:srgbClr val="666666"/>
                </a:solidFill>
              </a:defRPr>
            </a:pPr>
            <a:r>
              <a:t>QNAP 的磁碟區加密 (volume encryption) 通過 NIST CAVP AES 演算法驗證 ，並以AES 256位元來對 NAS 上磁碟群組進行加密。</a:t>
            </a:r>
          </a:p>
          <a:p>
            <a:pPr>
              <a:lnSpc>
                <a:spcPct val="120000"/>
              </a:lnSpc>
              <a:spcBef>
                <a:spcPts val="1600"/>
              </a:spcBef>
              <a:defRPr b="1" sz="1600">
                <a:solidFill>
                  <a:srgbClr val="545454"/>
                </a:solidFill>
              </a:defRPr>
            </a:pPr>
            <a:r>
              <a:t>唯有透過預先設定的密碼，才能正常讀寫加密磁碟群組或資料夾。即使硬碟或整個伺服器遭竊，加密機制仍可保護資料，防止機密資料外洩。</a:t>
            </a:r>
          </a:p>
          <a:p>
            <a:pPr>
              <a:lnSpc>
                <a:spcPct val="120000"/>
              </a:lnSpc>
              <a:spcBef>
                <a:spcPts val="1600"/>
              </a:spcBef>
              <a:defRPr b="1" sz="1600">
                <a:solidFill>
                  <a:srgbClr val="545454"/>
                </a:solidFill>
              </a:defRPr>
            </a:pPr>
            <a:r>
              <a:t>美國國家標準與技術研究所（National Institute of Standards and Technology，NIST）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hape 58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5" name="Shape 58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直接demo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Shape 60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8" name="Shape 60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直接demo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Shape 66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9" name="Shape 66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Qbelt 為QNAP自定義的protocol，因此安全性更高 </a:t>
            </a:r>
          </a:p>
          <a:p>
            <a:pPr/>
          </a:p>
          <a:p>
            <a:pPr>
              <a:def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defRPr>
            </a:pPr>
            <a:r>
              <a:rPr>
                <a:hlinkClick r:id="rId3" invalidUrl="" action="" tgtFrame="" tooltip="" history="1" highlightClick="0" endSnd="0"/>
              </a:rPr>
              <a:t>https://docs.google.com/presentation/d/1FWXPqDFpAdzoqlYX9Y3dOzOul1T0RLSeCJFkBwj3zqM/edit#slide=id.p42</a:t>
            </a:r>
            <a:r>
              <a:rPr u="none">
                <a:solidFill>
                  <a:srgbClr val="000000"/>
                </a:solidFill>
                <a:uFillTx/>
              </a:rPr>
              <a:t> 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Shape 70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1" name="Shape 70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現代企業通常會設置嚴密的防火牆以防止駭客攻擊和機密資料外洩。此時，辦公室內網使用者便可利用代理伺服器（Proxy Server）來存取網際網路資源。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Shape 78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1" name="Shape 78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實際 demo 資安公告頁面</a:t>
            </a:r>
          </a:p>
          <a:p>
            <a:pPr>
              <a:def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defRPr>
            </a:pPr>
            <a:r>
              <a:rPr>
                <a:hlinkClick r:id="rId3" invalidUrl="" action="" tgtFrame="" tooltip="" history="1" highlightClick="0" endSnd="0"/>
              </a:rPr>
              <a:t>https://www.qnap.com/zh-tw/security-advisory</a:t>
            </a:r>
            <a:r>
              <a:rPr u="none">
                <a:solidFill>
                  <a:srgbClr val="000000"/>
                </a:solidFill>
                <a:uFillTx/>
              </a:rPr>
              <a:t>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預設的連接port就像是郵遞區號</a:t>
            </a:r>
          </a:p>
          <a:p>
            <a:pPr/>
            <a:r>
              <a:t>IP 就像是地址，（對外是地址，對內就是房號），在瀏覽網路時都會留下地址，就像是你買東西留下家裡地址，</a:t>
            </a:r>
          </a:p>
          <a:p>
            <a:pPr/>
            <a:r>
              <a:t>帳號密碼就像是你家的key</a:t>
            </a:r>
          </a:p>
          <a:p>
            <a:pPr/>
          </a:p>
          <a:p>
            <a:pPr/>
            <a:r>
              <a:t>未使用https，那麼上網傳輸的內容，會有被從中擷取的風險，這個可以後面談</a:t>
            </a:r>
          </a:p>
          <a:p>
            <a:pPr/>
          </a:p>
          <a:p>
            <a:pPr/>
            <a:r>
              <a:t>聽起來是最糟的情況，但真的很多人都這樣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4" name="Shape 16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總長度：一小時20分</a:t>
            </a:r>
          </a:p>
          <a:p>
            <a:pPr>
              <a:defRPr sz="1800"/>
            </a:pPr>
            <a:r>
              <a:t>安全設定：40分鐘</a:t>
            </a:r>
          </a:p>
          <a:p>
            <a:pPr>
              <a:defRPr sz="1800"/>
            </a:pPr>
            <a:r>
              <a:t>防毒軟體：5分鐘</a:t>
            </a:r>
          </a:p>
          <a:p>
            <a:pPr>
              <a:defRPr sz="1800"/>
            </a:pPr>
            <a:r>
              <a:t>備份保護：10分鐘</a:t>
            </a:r>
          </a:p>
          <a:p>
            <a:pPr>
              <a:defRPr sz="1800"/>
            </a:pPr>
            <a:r>
              <a:t>安全配置：20分鐘 </a:t>
            </a:r>
          </a:p>
          <a:p>
            <a:pPr>
              <a:defRPr sz="1800"/>
            </a:pPr>
            <a:r>
              <a:t>資安公告：5分鐘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6" name="Shape 21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實際demo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7" name="Shape 22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替代方案</a:t>
            </a:r>
          </a:p>
          <a:p>
            <a:pPr/>
            <a:r>
              <a:t>安全問題：你寵物的名字是什麼？</a:t>
            </a:r>
          </a:p>
          <a:p>
            <a:pPr/>
            <a:r>
              <a:t>電子郵件？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7" name="Shape 26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實際 demo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5" name="Shape 27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實際 demo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3" name="Shape 28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實際 demo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8" name="Shape 31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實際demo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幻燈片編號"/>
          <p:cNvSpPr txBox="1"/>
          <p:nvPr>
            <p:ph type="sldNum" sz="quarter" idx="2"/>
          </p:nvPr>
        </p:nvSpPr>
        <p:spPr>
          <a:xfrm>
            <a:off x="6279534" y="4635180"/>
            <a:ext cx="273614" cy="264213"/>
          </a:xfrm>
          <a:prstGeom prst="rect">
            <a:avLst/>
          </a:prstGeom>
        </p:spPr>
        <p:txBody>
          <a:bodyPr lIns="45699" tIns="45699" rIns="45699" bIns="45699"/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大標題文字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84" name="內文層級一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85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Shape 6" descr="Shap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3998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幻燈片編號"/>
          <p:cNvSpPr txBox="1"/>
          <p:nvPr>
            <p:ph type="sldNum" sz="quarter" idx="2"/>
          </p:nvPr>
        </p:nvSpPr>
        <p:spPr>
          <a:xfrm>
            <a:off x="6279531" y="4635179"/>
            <a:ext cx="273616" cy="264215"/>
          </a:xfrm>
          <a:prstGeom prst="rect">
            <a:avLst/>
          </a:prstGeom>
        </p:spPr>
        <p:txBody>
          <a:bodyPr lIns="45699" tIns="45699" rIns="45699" bIns="45699"/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大標題文字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20" name="內文層級一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1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幻燈片編號"/>
          <p:cNvSpPr txBox="1"/>
          <p:nvPr>
            <p:ph type="sldNum" sz="quarter" idx="2"/>
          </p:nvPr>
        </p:nvSpPr>
        <p:spPr>
          <a:xfrm>
            <a:off x="6279534" y="4635180"/>
            <a:ext cx="273614" cy="264213"/>
          </a:xfrm>
          <a:prstGeom prst="rect">
            <a:avLst/>
          </a:prstGeom>
        </p:spPr>
        <p:txBody>
          <a:bodyPr lIns="45699" tIns="45699" rIns="45699" bIns="45699"/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Shape 19" descr="Shape 1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3998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Shape 20" descr="Shape 2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45" y="0"/>
            <a:ext cx="9140308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Shape 23" descr="Shape 2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5" y="0"/>
            <a:ext cx="9140308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幻燈片編號"/>
          <p:cNvSpPr txBox="1"/>
          <p:nvPr>
            <p:ph type="sldNum" sz="quarter" idx="2"/>
          </p:nvPr>
        </p:nvSpPr>
        <p:spPr>
          <a:xfrm>
            <a:off x="6279534" y="4635180"/>
            <a:ext cx="273614" cy="264213"/>
          </a:xfrm>
          <a:prstGeom prst="rect">
            <a:avLst/>
          </a:prstGeom>
        </p:spPr>
        <p:txBody>
          <a:bodyPr lIns="45699" tIns="45699" rIns="45699" bIns="45699"/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Shape 26" descr="Shape 2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5" y="0"/>
            <a:ext cx="9140308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幻燈片編號"/>
          <p:cNvSpPr txBox="1"/>
          <p:nvPr>
            <p:ph type="sldNum" sz="quarter" idx="2"/>
          </p:nvPr>
        </p:nvSpPr>
        <p:spPr>
          <a:xfrm>
            <a:off x="6279534" y="4635180"/>
            <a:ext cx="273614" cy="264213"/>
          </a:xfrm>
          <a:prstGeom prst="rect">
            <a:avLst/>
          </a:prstGeom>
        </p:spPr>
        <p:txBody>
          <a:bodyPr lIns="45699" tIns="45699" rIns="45699" bIns="45699"/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Shape 31" descr="Shape 3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5" y="0"/>
            <a:ext cx="9140308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幻燈片編號"/>
          <p:cNvSpPr txBox="1"/>
          <p:nvPr>
            <p:ph type="sldNum" sz="quarter" idx="2"/>
          </p:nvPr>
        </p:nvSpPr>
        <p:spPr>
          <a:xfrm>
            <a:off x="6279534" y="4635180"/>
            <a:ext cx="273614" cy="264213"/>
          </a:xfrm>
          <a:prstGeom prst="rect">
            <a:avLst/>
          </a:prstGeom>
        </p:spPr>
        <p:txBody>
          <a:bodyPr lIns="45699" tIns="45699" rIns="45699" bIns="45699"/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Shape 34" descr="Shape 3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5" y="0"/>
            <a:ext cx="9140308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6" descr="Shap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5" y="0"/>
            <a:ext cx="9140308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大標題文字"/>
          <p:cNvSpPr txBox="1"/>
          <p:nvPr>
            <p:ph type="title"/>
          </p:nvPr>
        </p:nvSpPr>
        <p:spPr>
          <a:xfrm>
            <a:off x="311150" y="285750"/>
            <a:ext cx="8521800" cy="78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normAutofit fontScale="100000" lnSpcReduction="0"/>
          </a:bodyPr>
          <a:lstStyle/>
          <a:p>
            <a:pPr/>
            <a:r>
              <a:t>大標題文字</a:t>
            </a:r>
          </a:p>
        </p:txBody>
      </p:sp>
      <p:sp>
        <p:nvSpPr>
          <p:cNvPr id="4" name="內文層級一…"/>
          <p:cNvSpPr txBox="1"/>
          <p:nvPr>
            <p:ph type="body" idx="1"/>
          </p:nvPr>
        </p:nvSpPr>
        <p:spPr>
          <a:xfrm>
            <a:off x="311150" y="1152525"/>
            <a:ext cx="8521800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normAutofit fontScale="100000" lnSpcReduction="0"/>
          </a:bodyPr>
          <a:lstStyle/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5" name="幻燈片編號"/>
          <p:cNvSpPr txBox="1"/>
          <p:nvPr>
            <p:ph type="sldNum" sz="quarter" idx="2"/>
          </p:nvPr>
        </p:nvSpPr>
        <p:spPr>
          <a:xfrm>
            <a:off x="8472485" y="4669180"/>
            <a:ext cx="393266" cy="380182"/>
          </a:xfrm>
          <a:prstGeom prst="rect">
            <a:avLst/>
          </a:prstGeom>
          <a:ln w="12700">
            <a:miter lim="400000"/>
          </a:ln>
        </p:spPr>
        <p:txBody>
          <a:bodyPr wrap="none" lIns="91398" tIns="91398" rIns="91398" bIns="91398" anchor="ctr">
            <a:spAutoFit/>
          </a:bodyPr>
          <a:lstStyle/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457200" marR="0" indent="-3175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ts val="1400"/>
        <a:buFont typeface="Arial"/>
        <a:buChar char="»"/>
        <a:tabLst/>
        <a:defRPr b="0" baseline="0" cap="none" i="0" spc="0" strike="noStrike" sz="1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914400" marR="0" indent="-3175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ts val="1400"/>
        <a:buFont typeface="Arial"/>
        <a:buChar char="–"/>
        <a:tabLst/>
        <a:defRPr b="0" baseline="0" cap="none" i="0" spc="0" strike="noStrike" sz="1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1371600" marR="0" indent="-3175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ts val="1400"/>
        <a:buFont typeface="Arial"/>
        <a:buChar char="•"/>
        <a:tabLst/>
        <a:defRPr b="0" baseline="0" cap="none" i="0" spc="0" strike="noStrike" sz="1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1828800" marR="0" indent="-3175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ts val="1400"/>
        <a:buFont typeface="Arial"/>
        <a:buChar char="–"/>
        <a:tabLst/>
        <a:defRPr b="0" baseline="0" cap="none" i="0" spc="0" strike="noStrike" sz="1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2286000" marR="0" indent="-3175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ts val="1400"/>
        <a:buFont typeface="Arial"/>
        <a:buChar char="»"/>
        <a:tabLst/>
        <a:defRPr b="0" baseline="0" cap="none" i="0" spc="0" strike="noStrike" sz="1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Tx/>
        <a:buFont typeface="Arial"/>
        <a:buNone/>
        <a:tabLst/>
        <a:defRPr b="0" baseline="0" cap="none" i="0" spc="0" strike="noStrike" sz="1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Tx/>
        <a:buFont typeface="Arial"/>
        <a:buNone/>
        <a:tabLst/>
        <a:defRPr b="0" baseline="0" cap="none" i="0" spc="0" strike="noStrike" sz="1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Tx/>
        <a:buFont typeface="Arial"/>
        <a:buNone/>
        <a:tabLst/>
        <a:defRPr b="0" baseline="0" cap="none" i="0" spc="0" strike="noStrike" sz="1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Tx/>
        <a:buFont typeface="Arial"/>
        <a:buNone/>
        <a:tabLst/>
        <a:defRPr b="0" baseline="0" cap="none" i="0" spc="0" strike="noStrike" sz="1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eg"/><Relationship Id="rId4" Type="http://schemas.openxmlformats.org/officeDocument/2006/relationships/image" Target="../media/image1.tif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Relationship Id="rId3" Type="http://schemas.openxmlformats.org/officeDocument/2006/relationships/image" Target="../media/image3.tif"/><Relationship Id="rId4" Type="http://schemas.openxmlformats.org/officeDocument/2006/relationships/image" Target="../media/image29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7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Relationship Id="rId3" Type="http://schemas.openxmlformats.org/officeDocument/2006/relationships/image" Target="../media/image39.png"/><Relationship Id="rId4" Type="http://schemas.openxmlformats.org/officeDocument/2006/relationships/image" Target="../media/image4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0.png"/><Relationship Id="rId5" Type="http://schemas.openxmlformats.org/officeDocument/2006/relationships/image" Target="../media/image46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7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Relationship Id="rId3" Type="http://schemas.openxmlformats.org/officeDocument/2006/relationships/image" Target="../media/image46.png"/><Relationship Id="rId4" Type="http://schemas.openxmlformats.org/officeDocument/2006/relationships/image" Target="../media/image54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comments" Target="../comments/comment1.xml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10.jpeg"/><Relationship Id="rId8" Type="http://schemas.openxmlformats.org/officeDocument/2006/relationships/image" Target="../media/image61.png"/><Relationship Id="rId9" Type="http://schemas.openxmlformats.org/officeDocument/2006/relationships/image" Target="../media/image62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7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comments" Target="../comments/comment2.xml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image" Target="../media/image69.png"/><Relationship Id="rId9" Type="http://schemas.openxmlformats.org/officeDocument/2006/relationships/image" Target="../media/image70.png"/><Relationship Id="rId10" Type="http://schemas.openxmlformats.org/officeDocument/2006/relationships/image" Target="../media/image71.png"/><Relationship Id="rId11" Type="http://schemas.openxmlformats.org/officeDocument/2006/relationships/image" Target="../media/image72.png"/><Relationship Id="rId12" Type="http://schemas.openxmlformats.org/officeDocument/2006/relationships/image" Target="../media/image73.png"/><Relationship Id="rId13" Type="http://schemas.openxmlformats.org/officeDocument/2006/relationships/image" Target="../media/image74.png"/><Relationship Id="rId14" Type="http://schemas.openxmlformats.org/officeDocument/2006/relationships/image" Target="../media/image75.png"/><Relationship Id="rId15" Type="http://schemas.openxmlformats.org/officeDocument/2006/relationships/image" Target="../media/image76.png"/><Relationship Id="rId16" Type="http://schemas.openxmlformats.org/officeDocument/2006/relationships/image" Target="../media/image4.tif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5.tif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3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.tif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大標題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3" name="內文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04" name="^8B05EAF5444DA2E9E9A130750930B1E02EDF5B6635640ADE0D^pimgpsh_fullsize_distr.jpg" descr="^8B05EAF5444DA2E9E9A130750930B1E02EDF5B6635640ADE0D^pimgpsh_fullsize_dist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Demo"/>
          <p:cNvSpPr txBox="1"/>
          <p:nvPr/>
        </p:nvSpPr>
        <p:spPr>
          <a:xfrm>
            <a:off x="4342129" y="2399029"/>
            <a:ext cx="578417" cy="288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/>
            <a:r>
              <a:t>Demo</a:t>
            </a:r>
          </a:p>
        </p:txBody>
      </p:sp>
      <p:pic>
        <p:nvPicPr>
          <p:cNvPr id="230" name="DEMOTIME.jpg" descr="DEMOTI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193"/>
          <p:cNvSpPr txBox="1"/>
          <p:nvPr>
            <p:ph type="body" idx="4294967295"/>
          </p:nvPr>
        </p:nvSpPr>
        <p:spPr>
          <a:xfrm>
            <a:off x="1143000" y="1571625"/>
            <a:ext cx="7286625" cy="2997200"/>
          </a:xfrm>
          <a:prstGeom prst="rect">
            <a:avLst/>
          </a:prstGeom>
        </p:spPr>
        <p:txBody>
          <a:bodyPr lIns="91398" tIns="91398" rIns="91398" bIns="91398"/>
          <a:lstStyle/>
          <a:p>
            <a:pPr marL="200526" indent="-200526">
              <a:lnSpc>
                <a:spcPct val="150000"/>
              </a:lnSpc>
              <a:buClrTx/>
              <a:buSzPct val="100000"/>
              <a:buFontTx/>
              <a:buChar char="•"/>
              <a:defRPr b="1" sz="2000">
                <a:solidFill>
                  <a:srgbClr val="0070C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關閉</a:t>
            </a:r>
            <a:r>
              <a:rPr>
                <a:solidFill>
                  <a:srgbClr val="262626"/>
                </a:solidFill>
              </a:rPr>
              <a:t>不用的服務：例如 Telnet/SSH/FTP/TFTP 伺服器</a:t>
            </a:r>
            <a:endParaRPr>
              <a:solidFill>
                <a:srgbClr val="262626"/>
              </a:solidFill>
            </a:endParaRPr>
          </a:p>
          <a:p>
            <a:pPr marL="200526" indent="-200526">
              <a:lnSpc>
                <a:spcPct val="150000"/>
              </a:lnSpc>
              <a:buClrTx/>
              <a:buSzPct val="100000"/>
              <a:buFontTx/>
              <a:buChar char="•"/>
              <a:defRPr b="1" sz="2000">
                <a:solidFill>
                  <a:srgbClr val="0070C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修改連接埠(Port)的預設值</a:t>
            </a:r>
            <a:r>
              <a:rPr>
                <a:solidFill>
                  <a:srgbClr val="262626"/>
                </a:solidFill>
              </a:rPr>
              <a:t>：例如 SSH/HTTPS/HTTP/FTP</a:t>
            </a:r>
            <a:endParaRPr>
              <a:solidFill>
                <a:srgbClr val="262626"/>
              </a:solidFill>
            </a:endParaRPr>
          </a:p>
          <a:p>
            <a:pPr marL="200526" indent="-200526">
              <a:lnSpc>
                <a:spcPct val="150000"/>
              </a:lnSpc>
              <a:buClrTx/>
              <a:buSzPct val="100000"/>
              <a:buFontTx/>
              <a:buChar char="•"/>
              <a:defRPr b="1" sz="2000">
                <a:solidFill>
                  <a:srgbClr val="0070C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使用網路服務時，開啟加密選項</a:t>
            </a:r>
          </a:p>
          <a:p>
            <a:pPr marL="200526" indent="-200526">
              <a:lnSpc>
                <a:spcPct val="150000"/>
              </a:lnSpc>
              <a:buClrTx/>
              <a:buSzPct val="100000"/>
              <a:buFontTx/>
              <a:buChar char="•"/>
              <a:defRPr b="1" sz="2000">
                <a:solidFill>
                  <a:srgbClr val="0070C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別讓NAS直接暴露在外網！</a:t>
            </a:r>
          </a:p>
        </p:txBody>
      </p:sp>
      <p:grpSp>
        <p:nvGrpSpPr>
          <p:cNvPr id="260" name="群組 102"/>
          <p:cNvGrpSpPr/>
          <p:nvPr/>
        </p:nvGrpSpPr>
        <p:grpSpPr>
          <a:xfrm>
            <a:off x="-2" y="611417"/>
            <a:ext cx="8358218" cy="599400"/>
            <a:chOff x="0" y="0"/>
            <a:chExt cx="8358217" cy="599398"/>
          </a:xfrm>
        </p:grpSpPr>
        <p:grpSp>
          <p:nvGrpSpPr>
            <p:cNvPr id="235" name="圓角矩形 103"/>
            <p:cNvGrpSpPr/>
            <p:nvPr/>
          </p:nvGrpSpPr>
          <p:grpSpPr>
            <a:xfrm>
              <a:off x="1143008" y="146029"/>
              <a:ext cx="571507" cy="307339"/>
              <a:chOff x="0" y="0"/>
              <a:chExt cx="571506" cy="307337"/>
            </a:xfrm>
          </p:grpSpPr>
          <p:sp>
            <p:nvSpPr>
              <p:cNvPr id="233" name="圓角矩形"/>
              <p:cNvSpPr/>
              <p:nvPr/>
            </p:nvSpPr>
            <p:spPr>
              <a:xfrm>
                <a:off x="-1" y="10794"/>
                <a:ext cx="571508" cy="285755"/>
              </a:xfrm>
              <a:prstGeom prst="roundRect">
                <a:avLst>
                  <a:gd name="adj" fmla="val 16667"/>
                </a:avLst>
              </a:prstGeom>
              <a:solidFill>
                <a:srgbClr val="D9D9D9"/>
              </a:solidFill>
              <a:ln w="12700" cap="flat">
                <a:solidFill>
                  <a:srgbClr val="CACACA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 sz="1200">
                    <a:solidFill>
                      <a:srgbClr val="808080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234" name="帳戶"/>
              <p:cNvSpPr txBox="1"/>
              <p:nvPr/>
            </p:nvSpPr>
            <p:spPr>
              <a:xfrm>
                <a:off x="13948" y="0"/>
                <a:ext cx="543610" cy="3073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>
                  <a:defRPr b="1" sz="1200">
                    <a:solidFill>
                      <a:srgbClr val="808080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lvl1pPr>
              </a:lstStyle>
              <a:p>
                <a:pPr/>
                <a:r>
                  <a:t>帳戶</a:t>
                </a:r>
              </a:p>
            </p:txBody>
          </p:sp>
        </p:grpSp>
        <p:grpSp>
          <p:nvGrpSpPr>
            <p:cNvPr id="238" name="圓角矩形 104"/>
            <p:cNvGrpSpPr/>
            <p:nvPr/>
          </p:nvGrpSpPr>
          <p:grpSpPr>
            <a:xfrm>
              <a:off x="1785950" y="146029"/>
              <a:ext cx="571507" cy="307339"/>
              <a:chOff x="0" y="0"/>
              <a:chExt cx="571506" cy="307337"/>
            </a:xfrm>
          </p:grpSpPr>
          <p:sp>
            <p:nvSpPr>
              <p:cNvPr id="236" name="圓角矩形"/>
              <p:cNvSpPr/>
              <p:nvPr/>
            </p:nvSpPr>
            <p:spPr>
              <a:xfrm>
                <a:off x="-1" y="10794"/>
                <a:ext cx="571508" cy="285755"/>
              </a:xfrm>
              <a:prstGeom prst="roundRect">
                <a:avLst>
                  <a:gd name="adj" fmla="val 16667"/>
                </a:avLst>
              </a:prstGeom>
              <a:solidFill>
                <a:srgbClr val="93CDDD"/>
              </a:solidFill>
              <a:ln w="12700" cap="flat">
                <a:solidFill>
                  <a:srgbClr val="CACACA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 sz="1200"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237" name="網路"/>
              <p:cNvSpPr txBox="1"/>
              <p:nvPr/>
            </p:nvSpPr>
            <p:spPr>
              <a:xfrm>
                <a:off x="13948" y="0"/>
                <a:ext cx="543610" cy="3073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>
                  <a:defRPr b="1" sz="1200">
                    <a:latin typeface="微軟正黑體"/>
                    <a:ea typeface="微軟正黑體"/>
                    <a:cs typeface="微軟正黑體"/>
                    <a:sym typeface="微軟正黑體"/>
                  </a:defRPr>
                </a:lvl1pPr>
              </a:lstStyle>
              <a:p>
                <a:pPr/>
                <a:r>
                  <a:t>網路</a:t>
                </a:r>
              </a:p>
            </p:txBody>
          </p:sp>
        </p:grpSp>
        <p:grpSp>
          <p:nvGrpSpPr>
            <p:cNvPr id="241" name="圓角矩形 105"/>
            <p:cNvGrpSpPr/>
            <p:nvPr/>
          </p:nvGrpSpPr>
          <p:grpSpPr>
            <a:xfrm>
              <a:off x="2428892" y="146029"/>
              <a:ext cx="571507" cy="307339"/>
              <a:chOff x="0" y="0"/>
              <a:chExt cx="571506" cy="307337"/>
            </a:xfrm>
          </p:grpSpPr>
          <p:sp>
            <p:nvSpPr>
              <p:cNvPr id="239" name="圓角矩形"/>
              <p:cNvSpPr/>
              <p:nvPr/>
            </p:nvSpPr>
            <p:spPr>
              <a:xfrm>
                <a:off x="-1" y="10794"/>
                <a:ext cx="571508" cy="285755"/>
              </a:xfrm>
              <a:prstGeom prst="roundRect">
                <a:avLst>
                  <a:gd name="adj" fmla="val 16667"/>
                </a:avLst>
              </a:prstGeom>
              <a:solidFill>
                <a:srgbClr val="DCDCDC"/>
              </a:solidFill>
              <a:ln w="12700" cap="flat">
                <a:solidFill>
                  <a:srgbClr val="CACACA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 sz="1200">
                    <a:solidFill>
                      <a:srgbClr val="7D7D7D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240" name="系統"/>
              <p:cNvSpPr txBox="1"/>
              <p:nvPr/>
            </p:nvSpPr>
            <p:spPr>
              <a:xfrm>
                <a:off x="13948" y="0"/>
                <a:ext cx="543610" cy="3073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>
                  <a:defRPr b="1" sz="1200">
                    <a:solidFill>
                      <a:srgbClr val="7D7D7D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lvl1pPr>
              </a:lstStyle>
              <a:p>
                <a:pPr/>
                <a:r>
                  <a:t>系統</a:t>
                </a:r>
              </a:p>
            </p:txBody>
          </p:sp>
        </p:grpSp>
        <p:grpSp>
          <p:nvGrpSpPr>
            <p:cNvPr id="244" name="圓角矩形 106"/>
            <p:cNvGrpSpPr/>
            <p:nvPr/>
          </p:nvGrpSpPr>
          <p:grpSpPr>
            <a:xfrm>
              <a:off x="3071834" y="146029"/>
              <a:ext cx="571507" cy="307339"/>
              <a:chOff x="0" y="0"/>
              <a:chExt cx="571506" cy="307337"/>
            </a:xfrm>
          </p:grpSpPr>
          <p:sp>
            <p:nvSpPr>
              <p:cNvPr id="242" name="圓角矩形"/>
              <p:cNvSpPr/>
              <p:nvPr/>
            </p:nvSpPr>
            <p:spPr>
              <a:xfrm>
                <a:off x="-1" y="10794"/>
                <a:ext cx="571508" cy="285755"/>
              </a:xfrm>
              <a:prstGeom prst="roundRect">
                <a:avLst>
                  <a:gd name="adj" fmla="val 16667"/>
                </a:avLst>
              </a:prstGeom>
              <a:solidFill>
                <a:srgbClr val="DCDCDC"/>
              </a:solidFill>
              <a:ln w="12700" cap="flat">
                <a:solidFill>
                  <a:srgbClr val="CACACA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 sz="1200">
                    <a:solidFill>
                      <a:srgbClr val="7D7D7D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243" name="更新"/>
              <p:cNvSpPr txBox="1"/>
              <p:nvPr/>
            </p:nvSpPr>
            <p:spPr>
              <a:xfrm>
                <a:off x="13948" y="0"/>
                <a:ext cx="543610" cy="3073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>
                  <a:defRPr b="1" sz="1200">
                    <a:solidFill>
                      <a:srgbClr val="7D7D7D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lvl1pPr>
              </a:lstStyle>
              <a:p>
                <a:pPr/>
                <a:r>
                  <a:t>更新</a:t>
                </a:r>
              </a:p>
            </p:txBody>
          </p:sp>
        </p:grpSp>
        <p:grpSp>
          <p:nvGrpSpPr>
            <p:cNvPr id="247" name="Shape 276"/>
            <p:cNvGrpSpPr/>
            <p:nvPr/>
          </p:nvGrpSpPr>
          <p:grpSpPr>
            <a:xfrm>
              <a:off x="-1" y="-1"/>
              <a:ext cx="1214450" cy="599399"/>
              <a:chOff x="0" y="0"/>
              <a:chExt cx="1214448" cy="599398"/>
            </a:xfrm>
          </p:grpSpPr>
          <p:sp>
            <p:nvSpPr>
              <p:cNvPr id="245" name="鋸齒形"/>
              <p:cNvSpPr/>
              <p:nvPr/>
            </p:nvSpPr>
            <p:spPr>
              <a:xfrm>
                <a:off x="-1" y="31505"/>
                <a:ext cx="1214450" cy="536393"/>
              </a:xfrm>
              <a:prstGeom prst="chevron">
                <a:avLst>
                  <a:gd name="adj" fmla="val 33915"/>
                </a:avLst>
              </a:prstGeom>
              <a:solidFill>
                <a:srgbClr val="005A9E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246" name="安全性設定"/>
              <p:cNvSpPr txBox="1"/>
              <p:nvPr/>
            </p:nvSpPr>
            <p:spPr>
              <a:xfrm>
                <a:off x="181916" y="-1"/>
                <a:ext cx="850615" cy="5993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ctr">
                <a:spAutoFit/>
              </a:bodyPr>
              <a:lstStyle/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  <a:r>
                  <a:t>安全性</a:t>
                </a:r>
              </a:p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  <a:r>
                  <a:t>設定</a:t>
                </a:r>
              </a:p>
            </p:txBody>
          </p:sp>
        </p:grpSp>
        <p:grpSp>
          <p:nvGrpSpPr>
            <p:cNvPr id="250" name="Shape 276"/>
            <p:cNvGrpSpPr/>
            <p:nvPr/>
          </p:nvGrpSpPr>
          <p:grpSpPr>
            <a:xfrm>
              <a:off x="3500461" y="-1"/>
              <a:ext cx="1214449" cy="599399"/>
              <a:chOff x="0" y="0"/>
              <a:chExt cx="1214448" cy="599398"/>
            </a:xfrm>
          </p:grpSpPr>
          <p:sp>
            <p:nvSpPr>
              <p:cNvPr id="248" name="鋸齒形"/>
              <p:cNvSpPr/>
              <p:nvPr/>
            </p:nvSpPr>
            <p:spPr>
              <a:xfrm>
                <a:off x="-1" y="31505"/>
                <a:ext cx="1214450" cy="536393"/>
              </a:xfrm>
              <a:prstGeom prst="chevron">
                <a:avLst>
                  <a:gd name="adj" fmla="val 33915"/>
                </a:avLst>
              </a:prstGeom>
              <a:solidFill>
                <a:srgbClr val="7D7D7D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249" name="防毒防駭軟體"/>
              <p:cNvSpPr txBox="1"/>
              <p:nvPr/>
            </p:nvSpPr>
            <p:spPr>
              <a:xfrm>
                <a:off x="181916" y="-1"/>
                <a:ext cx="850615" cy="5993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ctr">
                <a:spAutoFit/>
              </a:bodyPr>
              <a:lstStyle>
                <a:lvl1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lvl1pPr>
              </a:lstStyle>
              <a:p>
                <a:pPr/>
                <a:r>
                  <a:t>防毒防駭軟體</a:t>
                </a:r>
              </a:p>
            </p:txBody>
          </p:sp>
        </p:grpSp>
        <p:grpSp>
          <p:nvGrpSpPr>
            <p:cNvPr id="253" name="Shape 276"/>
            <p:cNvGrpSpPr/>
            <p:nvPr/>
          </p:nvGrpSpPr>
          <p:grpSpPr>
            <a:xfrm>
              <a:off x="4572020" y="31505"/>
              <a:ext cx="1357325" cy="536393"/>
              <a:chOff x="0" y="0"/>
              <a:chExt cx="1357324" cy="536392"/>
            </a:xfrm>
          </p:grpSpPr>
          <p:sp>
            <p:nvSpPr>
              <p:cNvPr id="251" name="鋸齒形"/>
              <p:cNvSpPr/>
              <p:nvPr/>
            </p:nvSpPr>
            <p:spPr>
              <a:xfrm>
                <a:off x="0" y="-1"/>
                <a:ext cx="1357325" cy="536394"/>
              </a:xfrm>
              <a:prstGeom prst="chevron">
                <a:avLst>
                  <a:gd name="adj" fmla="val 33915"/>
                </a:avLst>
              </a:prstGeom>
              <a:solidFill>
                <a:srgbClr val="7D7D7D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252" name="保護備份"/>
              <p:cNvSpPr txBox="1"/>
              <p:nvPr/>
            </p:nvSpPr>
            <p:spPr>
              <a:xfrm>
                <a:off x="181915" y="95494"/>
                <a:ext cx="993494" cy="3453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ctr">
                <a:spAutoFit/>
              </a:bodyPr>
              <a:lstStyle>
                <a:lvl1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lvl1pPr>
              </a:lstStyle>
              <a:p>
                <a:pPr/>
                <a:r>
                  <a:t>備份保護</a:t>
                </a:r>
              </a:p>
            </p:txBody>
          </p:sp>
        </p:grpSp>
        <p:grpSp>
          <p:nvGrpSpPr>
            <p:cNvPr id="256" name="Shape 276"/>
            <p:cNvGrpSpPr/>
            <p:nvPr/>
          </p:nvGrpSpPr>
          <p:grpSpPr>
            <a:xfrm>
              <a:off x="5786456" y="31505"/>
              <a:ext cx="1357325" cy="536393"/>
              <a:chOff x="0" y="0"/>
              <a:chExt cx="1357324" cy="536392"/>
            </a:xfrm>
          </p:grpSpPr>
          <p:sp>
            <p:nvSpPr>
              <p:cNvPr id="254" name="鋸齒形"/>
              <p:cNvSpPr/>
              <p:nvPr/>
            </p:nvSpPr>
            <p:spPr>
              <a:xfrm>
                <a:off x="0" y="-1"/>
                <a:ext cx="1357325" cy="536394"/>
              </a:xfrm>
              <a:prstGeom prst="chevron">
                <a:avLst>
                  <a:gd name="adj" fmla="val 33915"/>
                </a:avLst>
              </a:prstGeom>
              <a:solidFill>
                <a:srgbClr val="7D7D7D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255" name="安全配置"/>
              <p:cNvSpPr txBox="1"/>
              <p:nvPr/>
            </p:nvSpPr>
            <p:spPr>
              <a:xfrm>
                <a:off x="181915" y="95494"/>
                <a:ext cx="993494" cy="3453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ctr">
                <a:spAutoFit/>
              </a:bodyPr>
              <a:lstStyle>
                <a:lvl1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lvl1pPr>
              </a:lstStyle>
              <a:p>
                <a:pPr/>
                <a:r>
                  <a:t>安全配置</a:t>
                </a:r>
              </a:p>
            </p:txBody>
          </p:sp>
        </p:grpSp>
        <p:grpSp>
          <p:nvGrpSpPr>
            <p:cNvPr id="259" name="Shape 276"/>
            <p:cNvGrpSpPr/>
            <p:nvPr/>
          </p:nvGrpSpPr>
          <p:grpSpPr>
            <a:xfrm>
              <a:off x="7000892" y="31505"/>
              <a:ext cx="1357325" cy="536393"/>
              <a:chOff x="0" y="0"/>
              <a:chExt cx="1357324" cy="536392"/>
            </a:xfrm>
          </p:grpSpPr>
          <p:sp>
            <p:nvSpPr>
              <p:cNvPr id="257" name="鋸齒形"/>
              <p:cNvSpPr/>
              <p:nvPr/>
            </p:nvSpPr>
            <p:spPr>
              <a:xfrm>
                <a:off x="0" y="-1"/>
                <a:ext cx="1357325" cy="536394"/>
              </a:xfrm>
              <a:prstGeom prst="chevron">
                <a:avLst>
                  <a:gd name="adj" fmla="val 33915"/>
                </a:avLst>
              </a:prstGeom>
              <a:solidFill>
                <a:srgbClr val="7D7D7D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258" name="資安公告"/>
              <p:cNvSpPr txBox="1"/>
              <p:nvPr/>
            </p:nvSpPr>
            <p:spPr>
              <a:xfrm>
                <a:off x="181915" y="95494"/>
                <a:ext cx="993494" cy="3453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ctr">
                <a:spAutoFit/>
              </a:bodyPr>
              <a:lstStyle>
                <a:lvl1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lvl1pPr>
              </a:lstStyle>
              <a:p>
                <a:pPr/>
                <a:r>
                  <a:t>資安公告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" name="Shape 228"/>
          <p:cNvGrpSpPr/>
          <p:nvPr/>
        </p:nvGrpSpPr>
        <p:grpSpPr>
          <a:xfrm>
            <a:off x="1000695" y="1071559"/>
            <a:ext cx="7291838" cy="3797308"/>
            <a:chOff x="0" y="0"/>
            <a:chExt cx="7291837" cy="3797307"/>
          </a:xfrm>
        </p:grpSpPr>
        <p:pic>
          <p:nvPicPr>
            <p:cNvPr id="262" name="Shape 229" descr="Shape 229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291838" cy="37973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3" name="Shape 230"/>
            <p:cNvSpPr/>
            <p:nvPr/>
          </p:nvSpPr>
          <p:spPr>
            <a:xfrm>
              <a:off x="1916044" y="962800"/>
              <a:ext cx="183425" cy="712436"/>
            </a:xfrm>
            <a:prstGeom prst="rect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sp>
        <p:nvSpPr>
          <p:cNvPr id="265" name="Shape 231"/>
          <p:cNvSpPr txBox="1"/>
          <p:nvPr>
            <p:ph type="title" idx="4294967295"/>
          </p:nvPr>
        </p:nvSpPr>
        <p:spPr>
          <a:xfrm>
            <a:off x="500034" y="714362"/>
            <a:ext cx="7948639" cy="64452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00206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關閉不用的服務：例如 Telnet/SSH/FTP/TFTP 伺服器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36"/>
          <p:cNvSpPr txBox="1"/>
          <p:nvPr>
            <p:ph type="title" idx="4294967295"/>
          </p:nvPr>
        </p:nvSpPr>
        <p:spPr>
          <a:xfrm>
            <a:off x="571472" y="714362"/>
            <a:ext cx="7877200" cy="64452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00206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修改連接埠(Port)的預設值：例如 SSH/HTTPS/HTTP/FTP</a:t>
            </a:r>
          </a:p>
        </p:txBody>
      </p:sp>
      <p:grpSp>
        <p:nvGrpSpPr>
          <p:cNvPr id="273" name="Shape 237"/>
          <p:cNvGrpSpPr/>
          <p:nvPr/>
        </p:nvGrpSpPr>
        <p:grpSpPr>
          <a:xfrm>
            <a:off x="1000641" y="1142990"/>
            <a:ext cx="7150661" cy="3705230"/>
            <a:chOff x="0" y="0"/>
            <a:chExt cx="7150659" cy="3705229"/>
          </a:xfrm>
        </p:grpSpPr>
        <p:pic>
          <p:nvPicPr>
            <p:cNvPr id="270" name="Shape 238" descr="Shape 238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7150661" cy="37052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1" name="Shape 239"/>
            <p:cNvSpPr/>
            <p:nvPr/>
          </p:nvSpPr>
          <p:spPr>
            <a:xfrm>
              <a:off x="1803379" y="1181573"/>
              <a:ext cx="2186572" cy="269796"/>
            </a:xfrm>
            <a:prstGeom prst="rect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sp>
          <p:nvSpPr>
            <p:cNvPr id="272" name="Shape 240"/>
            <p:cNvSpPr/>
            <p:nvPr/>
          </p:nvSpPr>
          <p:spPr>
            <a:xfrm>
              <a:off x="1803379" y="1796640"/>
              <a:ext cx="2186572" cy="241408"/>
            </a:xfrm>
            <a:prstGeom prst="rect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45"/>
          <p:cNvSpPr txBox="1"/>
          <p:nvPr>
            <p:ph type="title" idx="4294967295"/>
          </p:nvPr>
        </p:nvSpPr>
        <p:spPr>
          <a:xfrm>
            <a:off x="928686" y="642923"/>
            <a:ext cx="7948615" cy="573102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00206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使用網路服務時，開啟加密選項，例如：FTP</a:t>
            </a:r>
          </a:p>
        </p:txBody>
      </p:sp>
      <p:grpSp>
        <p:nvGrpSpPr>
          <p:cNvPr id="280" name="Shape 246"/>
          <p:cNvGrpSpPr/>
          <p:nvPr/>
        </p:nvGrpSpPr>
        <p:grpSpPr>
          <a:xfrm>
            <a:off x="1000122" y="1038573"/>
            <a:ext cx="7358070" cy="3818828"/>
            <a:chOff x="0" y="0"/>
            <a:chExt cx="7358069" cy="3818826"/>
          </a:xfrm>
        </p:grpSpPr>
        <p:pic>
          <p:nvPicPr>
            <p:cNvPr id="278" name="Shape 247" descr="Shape 24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7358070" cy="38188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9" name="Shape 248"/>
            <p:cNvSpPr/>
            <p:nvPr/>
          </p:nvSpPr>
          <p:spPr>
            <a:xfrm>
              <a:off x="1855952" y="1570675"/>
              <a:ext cx="5350053" cy="183023"/>
            </a:xfrm>
            <a:prstGeom prst="rect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  <p:sp>
        <p:nvSpPr>
          <p:cNvPr id="281" name="Shape 248"/>
          <p:cNvSpPr/>
          <p:nvPr/>
        </p:nvSpPr>
        <p:spPr>
          <a:xfrm>
            <a:off x="2844234" y="3212272"/>
            <a:ext cx="5350053" cy="183023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lIns="45718" tIns="45718" rIns="45718" bIns="45718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53"/>
          <p:cNvSpPr txBox="1"/>
          <p:nvPr>
            <p:ph type="body" idx="4294967295"/>
          </p:nvPr>
        </p:nvSpPr>
        <p:spPr>
          <a:xfrm>
            <a:off x="714375" y="1571625"/>
            <a:ext cx="7807325" cy="2997200"/>
          </a:xfrm>
          <a:prstGeom prst="rect">
            <a:avLst/>
          </a:prstGeom>
        </p:spPr>
        <p:txBody>
          <a:bodyPr lIns="91398" tIns="91398" rIns="91398" bIns="91398"/>
          <a:lstStyle/>
          <a:p>
            <a:pPr marL="170447" indent="-170447">
              <a:lnSpc>
                <a:spcPct val="120000"/>
              </a:lnSpc>
              <a:buClrTx/>
              <a:buSzPct val="100000"/>
              <a:buFontTx/>
              <a:buChar char="•"/>
              <a:defRPr b="1" sz="1700">
                <a:solidFill>
                  <a:srgbClr val="0070C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使用IP黑白名單</a:t>
            </a:r>
            <a:r>
              <a:rPr>
                <a:solidFill>
                  <a:srgbClr val="585858"/>
                </a:solidFill>
              </a:rPr>
              <a:t>：設定來源 IP 黑名單 / 白名單，決定是否允許連線。</a:t>
            </a:r>
            <a:endParaRPr>
              <a:solidFill>
                <a:srgbClr val="585858"/>
              </a:solidFill>
            </a:endParaRPr>
          </a:p>
          <a:p>
            <a:pPr marL="170447" indent="-170447">
              <a:lnSpc>
                <a:spcPct val="120000"/>
              </a:lnSpc>
              <a:buClrTx/>
              <a:buSzPct val="100000"/>
              <a:buFontTx/>
              <a:buChar char="•"/>
              <a:defRPr b="1" sz="1700">
                <a:solidFill>
                  <a:srgbClr val="0070C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啟動網路安全防護</a:t>
            </a:r>
            <a:r>
              <a:rPr>
                <a:solidFill>
                  <a:srgbClr val="585858"/>
                </a:solidFill>
              </a:rPr>
              <a:t>：連線行為偵測可依照通訊協定，定義判定為攻擊的條件，並在符合時封鎖該來源 IP。</a:t>
            </a:r>
          </a:p>
          <a:p>
            <a:pPr marL="170447" indent="-170447">
              <a:lnSpc>
                <a:spcPct val="120000"/>
              </a:lnSpc>
              <a:buClrTx/>
              <a:buSzPct val="100000"/>
              <a:buFontTx/>
              <a:buChar char="•"/>
              <a:defRPr b="1" sz="1700">
                <a:solidFill>
                  <a:srgbClr val="0070C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避免安裝來路不明的應用程式 </a:t>
            </a:r>
          </a:p>
          <a:p>
            <a:pPr marL="170447" indent="-170447">
              <a:lnSpc>
                <a:spcPct val="120000"/>
              </a:lnSpc>
              <a:buClrTx/>
              <a:buSzPct val="100000"/>
              <a:buFontTx/>
              <a:buChar char="•"/>
              <a:defRPr b="1" sz="1700">
                <a:solidFill>
                  <a:srgbClr val="0070C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使用 SSL 憑證</a:t>
            </a:r>
            <a:r>
              <a:rPr>
                <a:solidFill>
                  <a:srgbClr val="585858"/>
                </a:solidFill>
              </a:rPr>
              <a:t>：提供 Let's Encrypt 或 myQNAPcloud SSL Certificate 服務，建立 NAS 與網頁瀏覽器之間的安全通道。</a:t>
            </a:r>
          </a:p>
        </p:txBody>
      </p:sp>
      <p:grpSp>
        <p:nvGrpSpPr>
          <p:cNvPr id="313" name="群組 90"/>
          <p:cNvGrpSpPr/>
          <p:nvPr/>
        </p:nvGrpSpPr>
        <p:grpSpPr>
          <a:xfrm>
            <a:off x="-2" y="646533"/>
            <a:ext cx="8358218" cy="599399"/>
            <a:chOff x="0" y="0"/>
            <a:chExt cx="8358217" cy="599398"/>
          </a:xfrm>
        </p:grpSpPr>
        <p:grpSp>
          <p:nvGrpSpPr>
            <p:cNvPr id="288" name="圓角矩形 91"/>
            <p:cNvGrpSpPr/>
            <p:nvPr/>
          </p:nvGrpSpPr>
          <p:grpSpPr>
            <a:xfrm>
              <a:off x="1143008" y="146029"/>
              <a:ext cx="571507" cy="307339"/>
              <a:chOff x="0" y="0"/>
              <a:chExt cx="571506" cy="307337"/>
            </a:xfrm>
          </p:grpSpPr>
          <p:sp>
            <p:nvSpPr>
              <p:cNvPr id="286" name="圓角矩形"/>
              <p:cNvSpPr/>
              <p:nvPr/>
            </p:nvSpPr>
            <p:spPr>
              <a:xfrm>
                <a:off x="-1" y="10794"/>
                <a:ext cx="571508" cy="285755"/>
              </a:xfrm>
              <a:prstGeom prst="roundRect">
                <a:avLst>
                  <a:gd name="adj" fmla="val 16667"/>
                </a:avLst>
              </a:prstGeom>
              <a:solidFill>
                <a:srgbClr val="D9D9D9"/>
              </a:solidFill>
              <a:ln w="12700" cap="flat">
                <a:solidFill>
                  <a:srgbClr val="CACACA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 sz="1200">
                    <a:solidFill>
                      <a:srgbClr val="808080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287" name="帳戶"/>
              <p:cNvSpPr txBox="1"/>
              <p:nvPr/>
            </p:nvSpPr>
            <p:spPr>
              <a:xfrm>
                <a:off x="13948" y="0"/>
                <a:ext cx="543610" cy="3073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>
                  <a:defRPr b="1" sz="1200">
                    <a:solidFill>
                      <a:srgbClr val="808080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lvl1pPr>
              </a:lstStyle>
              <a:p>
                <a:pPr/>
                <a:r>
                  <a:t>帳戶</a:t>
                </a:r>
              </a:p>
            </p:txBody>
          </p:sp>
        </p:grpSp>
        <p:grpSp>
          <p:nvGrpSpPr>
            <p:cNvPr id="291" name="圓角矩形 92"/>
            <p:cNvGrpSpPr/>
            <p:nvPr/>
          </p:nvGrpSpPr>
          <p:grpSpPr>
            <a:xfrm>
              <a:off x="1785950" y="146029"/>
              <a:ext cx="571507" cy="307339"/>
              <a:chOff x="0" y="0"/>
              <a:chExt cx="571506" cy="307337"/>
            </a:xfrm>
          </p:grpSpPr>
          <p:sp>
            <p:nvSpPr>
              <p:cNvPr id="289" name="圓角矩形"/>
              <p:cNvSpPr/>
              <p:nvPr/>
            </p:nvSpPr>
            <p:spPr>
              <a:xfrm>
                <a:off x="-1" y="10794"/>
                <a:ext cx="571508" cy="285755"/>
              </a:xfrm>
              <a:prstGeom prst="roundRect">
                <a:avLst>
                  <a:gd name="adj" fmla="val 16667"/>
                </a:avLst>
              </a:prstGeom>
              <a:solidFill>
                <a:srgbClr val="DCDCDC"/>
              </a:solidFill>
              <a:ln w="12700" cap="flat">
                <a:solidFill>
                  <a:srgbClr val="CACACA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 sz="1200">
                    <a:solidFill>
                      <a:srgbClr val="7D7D7D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290" name="網路"/>
              <p:cNvSpPr txBox="1"/>
              <p:nvPr/>
            </p:nvSpPr>
            <p:spPr>
              <a:xfrm>
                <a:off x="13948" y="0"/>
                <a:ext cx="543610" cy="3073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>
                  <a:defRPr b="1" sz="1200">
                    <a:solidFill>
                      <a:srgbClr val="7D7D7D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lvl1pPr>
              </a:lstStyle>
              <a:p>
                <a:pPr/>
                <a:r>
                  <a:t>網路</a:t>
                </a:r>
              </a:p>
            </p:txBody>
          </p:sp>
        </p:grpSp>
        <p:grpSp>
          <p:nvGrpSpPr>
            <p:cNvPr id="294" name="圓角矩形 93"/>
            <p:cNvGrpSpPr/>
            <p:nvPr/>
          </p:nvGrpSpPr>
          <p:grpSpPr>
            <a:xfrm>
              <a:off x="2428892" y="146029"/>
              <a:ext cx="571507" cy="307339"/>
              <a:chOff x="0" y="0"/>
              <a:chExt cx="571506" cy="307337"/>
            </a:xfrm>
          </p:grpSpPr>
          <p:sp>
            <p:nvSpPr>
              <p:cNvPr id="292" name="圓角矩形"/>
              <p:cNvSpPr/>
              <p:nvPr/>
            </p:nvSpPr>
            <p:spPr>
              <a:xfrm>
                <a:off x="-1" y="10794"/>
                <a:ext cx="571508" cy="285755"/>
              </a:xfrm>
              <a:prstGeom prst="roundRect">
                <a:avLst>
                  <a:gd name="adj" fmla="val 16667"/>
                </a:avLst>
              </a:prstGeom>
              <a:solidFill>
                <a:srgbClr val="93CDDD"/>
              </a:solidFill>
              <a:ln w="12700" cap="flat">
                <a:solidFill>
                  <a:srgbClr val="CACACA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 sz="1200"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293" name="系統"/>
              <p:cNvSpPr txBox="1"/>
              <p:nvPr/>
            </p:nvSpPr>
            <p:spPr>
              <a:xfrm>
                <a:off x="13948" y="0"/>
                <a:ext cx="543610" cy="3073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>
                  <a:defRPr b="1" sz="1200">
                    <a:latin typeface="微軟正黑體"/>
                    <a:ea typeface="微軟正黑體"/>
                    <a:cs typeface="微軟正黑體"/>
                    <a:sym typeface="微軟正黑體"/>
                  </a:defRPr>
                </a:lvl1pPr>
              </a:lstStyle>
              <a:p>
                <a:pPr/>
                <a:r>
                  <a:t>系統</a:t>
                </a:r>
              </a:p>
            </p:txBody>
          </p:sp>
        </p:grpSp>
        <p:grpSp>
          <p:nvGrpSpPr>
            <p:cNvPr id="297" name="圓角矩形 94"/>
            <p:cNvGrpSpPr/>
            <p:nvPr/>
          </p:nvGrpSpPr>
          <p:grpSpPr>
            <a:xfrm>
              <a:off x="3071834" y="146029"/>
              <a:ext cx="571507" cy="307339"/>
              <a:chOff x="0" y="0"/>
              <a:chExt cx="571506" cy="307337"/>
            </a:xfrm>
          </p:grpSpPr>
          <p:sp>
            <p:nvSpPr>
              <p:cNvPr id="295" name="圓角矩形"/>
              <p:cNvSpPr/>
              <p:nvPr/>
            </p:nvSpPr>
            <p:spPr>
              <a:xfrm>
                <a:off x="-1" y="10794"/>
                <a:ext cx="571508" cy="285755"/>
              </a:xfrm>
              <a:prstGeom prst="roundRect">
                <a:avLst>
                  <a:gd name="adj" fmla="val 16667"/>
                </a:avLst>
              </a:prstGeom>
              <a:solidFill>
                <a:srgbClr val="DCDCDC"/>
              </a:solidFill>
              <a:ln w="12700" cap="flat">
                <a:solidFill>
                  <a:srgbClr val="CACACA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 sz="1200">
                    <a:solidFill>
                      <a:srgbClr val="7D7D7D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296" name="更新"/>
              <p:cNvSpPr txBox="1"/>
              <p:nvPr/>
            </p:nvSpPr>
            <p:spPr>
              <a:xfrm>
                <a:off x="13948" y="0"/>
                <a:ext cx="543610" cy="3073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>
                  <a:defRPr b="1" sz="1200">
                    <a:solidFill>
                      <a:srgbClr val="7D7D7D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lvl1pPr>
              </a:lstStyle>
              <a:p>
                <a:pPr/>
                <a:r>
                  <a:t>更新</a:t>
                </a:r>
              </a:p>
            </p:txBody>
          </p:sp>
        </p:grpSp>
        <p:grpSp>
          <p:nvGrpSpPr>
            <p:cNvPr id="300" name="Shape 276"/>
            <p:cNvGrpSpPr/>
            <p:nvPr/>
          </p:nvGrpSpPr>
          <p:grpSpPr>
            <a:xfrm>
              <a:off x="-1" y="-1"/>
              <a:ext cx="1214450" cy="599399"/>
              <a:chOff x="0" y="0"/>
              <a:chExt cx="1214448" cy="599398"/>
            </a:xfrm>
          </p:grpSpPr>
          <p:sp>
            <p:nvSpPr>
              <p:cNvPr id="298" name="鋸齒形"/>
              <p:cNvSpPr/>
              <p:nvPr/>
            </p:nvSpPr>
            <p:spPr>
              <a:xfrm>
                <a:off x="-1" y="31505"/>
                <a:ext cx="1214450" cy="536393"/>
              </a:xfrm>
              <a:prstGeom prst="chevron">
                <a:avLst>
                  <a:gd name="adj" fmla="val 33915"/>
                </a:avLst>
              </a:prstGeom>
              <a:solidFill>
                <a:srgbClr val="005A9E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299" name="安全性設定"/>
              <p:cNvSpPr txBox="1"/>
              <p:nvPr/>
            </p:nvSpPr>
            <p:spPr>
              <a:xfrm>
                <a:off x="181916" y="-1"/>
                <a:ext cx="850615" cy="5993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ctr">
                <a:spAutoFit/>
              </a:bodyPr>
              <a:lstStyle/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  <a:r>
                  <a:t>安全性</a:t>
                </a:r>
              </a:p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  <a:r>
                  <a:t>設定</a:t>
                </a:r>
              </a:p>
            </p:txBody>
          </p:sp>
        </p:grpSp>
        <p:grpSp>
          <p:nvGrpSpPr>
            <p:cNvPr id="303" name="Shape 276"/>
            <p:cNvGrpSpPr/>
            <p:nvPr/>
          </p:nvGrpSpPr>
          <p:grpSpPr>
            <a:xfrm>
              <a:off x="3500461" y="-1"/>
              <a:ext cx="1214449" cy="599399"/>
              <a:chOff x="0" y="0"/>
              <a:chExt cx="1214448" cy="599398"/>
            </a:xfrm>
          </p:grpSpPr>
          <p:sp>
            <p:nvSpPr>
              <p:cNvPr id="301" name="鋸齒形"/>
              <p:cNvSpPr/>
              <p:nvPr/>
            </p:nvSpPr>
            <p:spPr>
              <a:xfrm>
                <a:off x="-1" y="31505"/>
                <a:ext cx="1214450" cy="536393"/>
              </a:xfrm>
              <a:prstGeom prst="chevron">
                <a:avLst>
                  <a:gd name="adj" fmla="val 33915"/>
                </a:avLst>
              </a:prstGeom>
              <a:solidFill>
                <a:srgbClr val="7D7D7D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302" name="防毒防駭軟體"/>
              <p:cNvSpPr txBox="1"/>
              <p:nvPr/>
            </p:nvSpPr>
            <p:spPr>
              <a:xfrm>
                <a:off x="181916" y="-1"/>
                <a:ext cx="850615" cy="5993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ctr">
                <a:spAutoFit/>
              </a:bodyPr>
              <a:lstStyle>
                <a:lvl1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lvl1pPr>
              </a:lstStyle>
              <a:p>
                <a:pPr/>
                <a:r>
                  <a:t>防毒防駭軟體</a:t>
                </a:r>
              </a:p>
            </p:txBody>
          </p:sp>
        </p:grpSp>
        <p:grpSp>
          <p:nvGrpSpPr>
            <p:cNvPr id="306" name="Shape 276"/>
            <p:cNvGrpSpPr/>
            <p:nvPr/>
          </p:nvGrpSpPr>
          <p:grpSpPr>
            <a:xfrm>
              <a:off x="4572020" y="31505"/>
              <a:ext cx="1357325" cy="536393"/>
              <a:chOff x="0" y="0"/>
              <a:chExt cx="1357324" cy="536392"/>
            </a:xfrm>
          </p:grpSpPr>
          <p:sp>
            <p:nvSpPr>
              <p:cNvPr id="304" name="鋸齒形"/>
              <p:cNvSpPr/>
              <p:nvPr/>
            </p:nvSpPr>
            <p:spPr>
              <a:xfrm>
                <a:off x="0" y="-1"/>
                <a:ext cx="1357325" cy="536394"/>
              </a:xfrm>
              <a:prstGeom prst="chevron">
                <a:avLst>
                  <a:gd name="adj" fmla="val 33915"/>
                </a:avLst>
              </a:prstGeom>
              <a:solidFill>
                <a:srgbClr val="7D7D7D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305" name="保護備份"/>
              <p:cNvSpPr txBox="1"/>
              <p:nvPr/>
            </p:nvSpPr>
            <p:spPr>
              <a:xfrm>
                <a:off x="181915" y="95494"/>
                <a:ext cx="993494" cy="3453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ctr">
                <a:spAutoFit/>
              </a:bodyPr>
              <a:lstStyle>
                <a:lvl1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lvl1pPr>
              </a:lstStyle>
              <a:p>
                <a:pPr/>
                <a:r>
                  <a:t>備份保護</a:t>
                </a:r>
              </a:p>
            </p:txBody>
          </p:sp>
        </p:grpSp>
        <p:grpSp>
          <p:nvGrpSpPr>
            <p:cNvPr id="309" name="Shape 276"/>
            <p:cNvGrpSpPr/>
            <p:nvPr/>
          </p:nvGrpSpPr>
          <p:grpSpPr>
            <a:xfrm>
              <a:off x="5786456" y="31505"/>
              <a:ext cx="1357325" cy="536393"/>
              <a:chOff x="0" y="0"/>
              <a:chExt cx="1357324" cy="536392"/>
            </a:xfrm>
          </p:grpSpPr>
          <p:sp>
            <p:nvSpPr>
              <p:cNvPr id="307" name="鋸齒形"/>
              <p:cNvSpPr/>
              <p:nvPr/>
            </p:nvSpPr>
            <p:spPr>
              <a:xfrm>
                <a:off x="0" y="-1"/>
                <a:ext cx="1357325" cy="536394"/>
              </a:xfrm>
              <a:prstGeom prst="chevron">
                <a:avLst>
                  <a:gd name="adj" fmla="val 33915"/>
                </a:avLst>
              </a:prstGeom>
              <a:solidFill>
                <a:srgbClr val="7D7D7D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308" name="安全配置"/>
              <p:cNvSpPr txBox="1"/>
              <p:nvPr/>
            </p:nvSpPr>
            <p:spPr>
              <a:xfrm>
                <a:off x="181915" y="95494"/>
                <a:ext cx="993494" cy="3453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ctr">
                <a:spAutoFit/>
              </a:bodyPr>
              <a:lstStyle>
                <a:lvl1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lvl1pPr>
              </a:lstStyle>
              <a:p>
                <a:pPr/>
                <a:r>
                  <a:t>安全配置</a:t>
                </a:r>
              </a:p>
            </p:txBody>
          </p:sp>
        </p:grpSp>
        <p:grpSp>
          <p:nvGrpSpPr>
            <p:cNvPr id="312" name="Shape 276"/>
            <p:cNvGrpSpPr/>
            <p:nvPr/>
          </p:nvGrpSpPr>
          <p:grpSpPr>
            <a:xfrm>
              <a:off x="7000892" y="31505"/>
              <a:ext cx="1357325" cy="536393"/>
              <a:chOff x="0" y="0"/>
              <a:chExt cx="1357324" cy="536392"/>
            </a:xfrm>
          </p:grpSpPr>
          <p:sp>
            <p:nvSpPr>
              <p:cNvPr id="310" name="鋸齒形"/>
              <p:cNvSpPr/>
              <p:nvPr/>
            </p:nvSpPr>
            <p:spPr>
              <a:xfrm>
                <a:off x="0" y="-1"/>
                <a:ext cx="1357325" cy="536394"/>
              </a:xfrm>
              <a:prstGeom prst="chevron">
                <a:avLst>
                  <a:gd name="adj" fmla="val 33915"/>
                </a:avLst>
              </a:prstGeom>
              <a:solidFill>
                <a:srgbClr val="7D7D7D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311" name="資安公告"/>
              <p:cNvSpPr txBox="1"/>
              <p:nvPr/>
            </p:nvSpPr>
            <p:spPr>
              <a:xfrm>
                <a:off x="181915" y="95494"/>
                <a:ext cx="993494" cy="3453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ctr">
                <a:spAutoFit/>
              </a:bodyPr>
              <a:lstStyle>
                <a:lvl1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lvl1pPr>
              </a:lstStyle>
              <a:p>
                <a:pPr/>
                <a:r>
                  <a:t>資安公告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186"/>
          <p:cNvSpPr txBox="1"/>
          <p:nvPr>
            <p:ph type="title" idx="4294967295"/>
          </p:nvPr>
        </p:nvSpPr>
        <p:spPr>
          <a:xfrm>
            <a:off x="1000125" y="571500"/>
            <a:ext cx="7877175" cy="500063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400">
                <a:solidFill>
                  <a:srgbClr val="00206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使用 IP 黑白名單</a:t>
            </a:r>
          </a:p>
        </p:txBody>
      </p:sp>
      <p:pic>
        <p:nvPicPr>
          <p:cNvPr id="316" name="影像" descr="影像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6067" y="1271604"/>
            <a:ext cx="7047475" cy="36240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02"/>
          <p:cNvSpPr txBox="1"/>
          <p:nvPr>
            <p:ph type="title" idx="4294967295"/>
          </p:nvPr>
        </p:nvSpPr>
        <p:spPr>
          <a:xfrm>
            <a:off x="857249" y="642923"/>
            <a:ext cx="7948615" cy="573102"/>
          </a:xfrm>
          <a:prstGeom prst="rect">
            <a:avLst/>
          </a:prstGeom>
        </p:spPr>
        <p:txBody>
          <a:bodyPr lIns="0" tIns="0" rIns="0" bIns="0"/>
          <a:lstStyle>
            <a:lvl1pPr defTabSz="667512">
              <a:defRPr sz="2400">
                <a:solidFill>
                  <a:srgbClr val="00206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啟動網路安全防護</a:t>
            </a:r>
          </a:p>
        </p:txBody>
      </p:sp>
      <p:pic>
        <p:nvPicPr>
          <p:cNvPr id="321" name="影像" descr="影像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6137" y="1133283"/>
            <a:ext cx="7228001" cy="37578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10"/>
          <p:cNvSpPr txBox="1"/>
          <p:nvPr>
            <p:ph type="title" idx="4294967295"/>
          </p:nvPr>
        </p:nvSpPr>
        <p:spPr>
          <a:xfrm>
            <a:off x="766762" y="500048"/>
            <a:ext cx="8020051" cy="644527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400">
                <a:solidFill>
                  <a:srgbClr val="00206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避免安裝來路不明的應用程式</a:t>
            </a:r>
          </a:p>
        </p:txBody>
      </p:sp>
      <p:grpSp>
        <p:nvGrpSpPr>
          <p:cNvPr id="328" name="Shape 311"/>
          <p:cNvGrpSpPr/>
          <p:nvPr/>
        </p:nvGrpSpPr>
        <p:grpSpPr>
          <a:xfrm>
            <a:off x="838197" y="1071958"/>
            <a:ext cx="7643820" cy="3815562"/>
            <a:chOff x="0" y="0"/>
            <a:chExt cx="7643819" cy="3815561"/>
          </a:xfrm>
        </p:grpSpPr>
        <p:pic>
          <p:nvPicPr>
            <p:cNvPr id="326" name="Shape 312" descr="Shape 312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7643820" cy="38155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7" name="Shape 313"/>
            <p:cNvSpPr/>
            <p:nvPr/>
          </p:nvSpPr>
          <p:spPr>
            <a:xfrm>
              <a:off x="1825437" y="1145622"/>
              <a:ext cx="2646247" cy="478844"/>
            </a:xfrm>
            <a:prstGeom prst="rect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289"/>
          <p:cNvSpPr txBox="1"/>
          <p:nvPr>
            <p:ph type="title" idx="4294967295"/>
          </p:nvPr>
        </p:nvSpPr>
        <p:spPr>
          <a:xfrm>
            <a:off x="449300" y="801323"/>
            <a:ext cx="8448600" cy="4301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2400">
                <a:solidFill>
                  <a:srgbClr val="00206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使用 SSL 憑證</a:t>
            </a:r>
            <a:r>
              <a:t>：</a:t>
            </a:r>
            <a:r>
              <a:t>QTS SSL Certificate 提供多樣化的選擇</a:t>
            </a:r>
          </a:p>
        </p:txBody>
      </p:sp>
      <p:pic>
        <p:nvPicPr>
          <p:cNvPr id="331" name="Shape 350" descr="Shape 350"/>
          <p:cNvPicPr>
            <a:picLocks noChangeAspect="1"/>
          </p:cNvPicPr>
          <p:nvPr/>
        </p:nvPicPr>
        <p:blipFill>
          <a:blip r:embed="rId3">
            <a:extLst/>
          </a:blip>
          <a:srcRect l="0" t="0" r="24" b="25"/>
          <a:stretch>
            <a:fillRect/>
          </a:stretch>
        </p:blipFill>
        <p:spPr>
          <a:xfrm>
            <a:off x="1312497" y="1269539"/>
            <a:ext cx="673101" cy="6790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4" y="0"/>
                </a:moveTo>
                <a:cubicBezTo>
                  <a:pt x="1615" y="0"/>
                  <a:pt x="0" y="1601"/>
                  <a:pt x="0" y="3573"/>
                </a:cubicBezTo>
                <a:lnTo>
                  <a:pt x="0" y="18040"/>
                </a:lnTo>
                <a:cubicBezTo>
                  <a:pt x="0" y="20011"/>
                  <a:pt x="1615" y="21600"/>
                  <a:pt x="3604" y="21600"/>
                </a:cubicBezTo>
                <a:lnTo>
                  <a:pt x="18008" y="21600"/>
                </a:lnTo>
                <a:cubicBezTo>
                  <a:pt x="19997" y="21600"/>
                  <a:pt x="21600" y="20011"/>
                  <a:pt x="21600" y="18040"/>
                </a:cubicBezTo>
                <a:lnTo>
                  <a:pt x="21600" y="3573"/>
                </a:lnTo>
                <a:cubicBezTo>
                  <a:pt x="21600" y="1601"/>
                  <a:pt x="19997" y="0"/>
                  <a:pt x="18008" y="0"/>
                </a:cubicBezTo>
                <a:lnTo>
                  <a:pt x="3604" y="0"/>
                </a:ln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63500" dist="38100" dir="2700000">
              <a:srgbClr val="000000">
                <a:alpha val="39607"/>
              </a:srgbClr>
            </a:outerShdw>
          </a:effectLst>
        </p:spPr>
      </p:pic>
      <p:grpSp>
        <p:nvGrpSpPr>
          <p:cNvPr id="334" name="Shape 216"/>
          <p:cNvGrpSpPr/>
          <p:nvPr/>
        </p:nvGrpSpPr>
        <p:grpSpPr>
          <a:xfrm>
            <a:off x="2098315" y="1305820"/>
            <a:ext cx="5429289" cy="576001"/>
            <a:chOff x="0" y="0"/>
            <a:chExt cx="5429288" cy="576000"/>
          </a:xfrm>
        </p:grpSpPr>
        <p:sp>
          <p:nvSpPr>
            <p:cNvPr id="332" name="形狀"/>
            <p:cNvSpPr/>
            <p:nvPr/>
          </p:nvSpPr>
          <p:spPr>
            <a:xfrm>
              <a:off x="0" y="-1"/>
              <a:ext cx="5429288" cy="57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0454" y="0"/>
                  </a:lnTo>
                  <a:lnTo>
                    <a:pt x="21600" y="10800"/>
                  </a:lnTo>
                  <a:lnTo>
                    <a:pt x="20454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E46C0A"/>
            </a:solidFill>
            <a:ln w="381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7254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1" sz="2400"/>
              </a:pPr>
            </a:p>
          </p:txBody>
        </p:sp>
        <p:sp>
          <p:nvSpPr>
            <p:cNvPr id="333" name="QTS SSL Certificate"/>
            <p:cNvSpPr txBox="1"/>
            <p:nvPr/>
          </p:nvSpPr>
          <p:spPr>
            <a:xfrm>
              <a:off x="-1" y="23760"/>
              <a:ext cx="5285290" cy="5284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defRPr b="1" sz="2400">
                  <a:solidFill>
                    <a:srgbClr val="FFFFFF"/>
                  </a:solidFill>
                </a:defRPr>
              </a:lvl1pPr>
            </a:lstStyle>
            <a:p>
              <a:pPr/>
              <a:r>
                <a:t>QTS SSL Certificate</a:t>
              </a:r>
            </a:p>
          </p:txBody>
        </p:sp>
      </p:grpSp>
      <p:sp>
        <p:nvSpPr>
          <p:cNvPr id="335" name="Shape 343"/>
          <p:cNvSpPr/>
          <p:nvPr/>
        </p:nvSpPr>
        <p:spPr>
          <a:xfrm>
            <a:off x="1361663" y="2020200"/>
            <a:ext cx="3022669" cy="2753705"/>
          </a:xfrm>
          <a:prstGeom prst="roundRect">
            <a:avLst>
              <a:gd name="adj" fmla="val 16667"/>
            </a:avLst>
          </a:prstGeom>
          <a:solidFill>
            <a:srgbClr val="DAEEF3"/>
          </a:solidFill>
          <a:ln w="38100">
            <a:solidFill>
              <a:srgbClr val="FFFFFF"/>
            </a:solidFill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36" name="Shape 354"/>
          <p:cNvSpPr/>
          <p:nvPr/>
        </p:nvSpPr>
        <p:spPr>
          <a:xfrm>
            <a:off x="4504935" y="2020200"/>
            <a:ext cx="3022669" cy="2753705"/>
          </a:xfrm>
          <a:prstGeom prst="roundRect">
            <a:avLst>
              <a:gd name="adj" fmla="val 16667"/>
            </a:avLst>
          </a:prstGeom>
          <a:solidFill>
            <a:srgbClr val="DAEEF3"/>
          </a:solidFill>
          <a:ln w="38100">
            <a:solidFill>
              <a:srgbClr val="FFFFFF"/>
            </a:solidFill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337" name="Shape 344" descr="Shape 34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05450" y="2156029"/>
            <a:ext cx="953990" cy="10558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Shape 348" descr="Shape 34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35513" y="2323757"/>
            <a:ext cx="2660053" cy="783072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Shape 349"/>
          <p:cNvSpPr txBox="1"/>
          <p:nvPr/>
        </p:nvSpPr>
        <p:spPr>
          <a:xfrm>
            <a:off x="1933731" y="2424639"/>
            <a:ext cx="2549197" cy="617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/>
          <a:p>
            <a:pPr marL="457200" indent="-457200" algn="ctr">
              <a:defRPr b="1" sz="1800">
                <a:solidFill>
                  <a:srgbClr val="17365D"/>
                </a:solidFill>
              </a:defRPr>
            </a:pPr>
            <a:r>
              <a:t>myQNAPcloud</a:t>
            </a:r>
          </a:p>
          <a:p>
            <a:pPr marL="457200" indent="-457200" algn="ctr">
              <a:defRPr b="1" sz="1800">
                <a:solidFill>
                  <a:srgbClr val="17365D"/>
                </a:solidFill>
              </a:defRPr>
            </a:pPr>
            <a:r>
              <a:t>SSL Certificate</a:t>
            </a:r>
          </a:p>
        </p:txBody>
      </p:sp>
      <p:grpSp>
        <p:nvGrpSpPr>
          <p:cNvPr id="342" name="Shape 351"/>
          <p:cNvGrpSpPr/>
          <p:nvPr/>
        </p:nvGrpSpPr>
        <p:grpSpPr>
          <a:xfrm>
            <a:off x="1504642" y="3219310"/>
            <a:ext cx="2752773" cy="408901"/>
            <a:chOff x="0" y="0"/>
            <a:chExt cx="2752772" cy="408899"/>
          </a:xfrm>
        </p:grpSpPr>
        <p:sp>
          <p:nvSpPr>
            <p:cNvPr id="340" name="圓角矩形"/>
            <p:cNvSpPr/>
            <p:nvPr/>
          </p:nvSpPr>
          <p:spPr>
            <a:xfrm>
              <a:off x="0" y="23346"/>
              <a:ext cx="2752773" cy="36220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28575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1" sz="180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</a:p>
          </p:txBody>
        </p:sp>
        <p:sp>
          <p:nvSpPr>
            <p:cNvPr id="341" name="須付費"/>
            <p:cNvSpPr txBox="1"/>
            <p:nvPr/>
          </p:nvSpPr>
          <p:spPr>
            <a:xfrm>
              <a:off x="17680" y="-1"/>
              <a:ext cx="2717412" cy="408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b="1" sz="180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pPr/>
              <a:r>
                <a:t>須付費</a:t>
              </a:r>
            </a:p>
          </p:txBody>
        </p:sp>
      </p:grpSp>
      <p:grpSp>
        <p:nvGrpSpPr>
          <p:cNvPr id="345" name="Shape 352"/>
          <p:cNvGrpSpPr/>
          <p:nvPr/>
        </p:nvGrpSpPr>
        <p:grpSpPr>
          <a:xfrm>
            <a:off x="1504642" y="3653958"/>
            <a:ext cx="2752773" cy="408901"/>
            <a:chOff x="0" y="0"/>
            <a:chExt cx="2752772" cy="408899"/>
          </a:xfrm>
        </p:grpSpPr>
        <p:sp>
          <p:nvSpPr>
            <p:cNvPr id="343" name="圓角矩形"/>
            <p:cNvSpPr/>
            <p:nvPr/>
          </p:nvSpPr>
          <p:spPr>
            <a:xfrm>
              <a:off x="0" y="23346"/>
              <a:ext cx="2752773" cy="362208"/>
            </a:xfrm>
            <a:prstGeom prst="roundRect">
              <a:avLst>
                <a:gd name="adj" fmla="val 16667"/>
              </a:avLst>
            </a:prstGeom>
            <a:solidFill>
              <a:srgbClr val="CC00CC"/>
            </a:solidFill>
            <a:ln w="28575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1" sz="180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</a:p>
          </p:txBody>
        </p:sp>
        <p:sp>
          <p:nvSpPr>
            <p:cNvPr id="344" name="享有完整技術支援"/>
            <p:cNvSpPr txBox="1"/>
            <p:nvPr/>
          </p:nvSpPr>
          <p:spPr>
            <a:xfrm>
              <a:off x="17680" y="-1"/>
              <a:ext cx="2717412" cy="408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b="1" sz="180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pPr/>
              <a:r>
                <a:t>享有完整技術支援</a:t>
              </a:r>
            </a:p>
          </p:txBody>
        </p:sp>
      </p:grpSp>
      <p:grpSp>
        <p:nvGrpSpPr>
          <p:cNvPr id="348" name="Shape 355"/>
          <p:cNvGrpSpPr/>
          <p:nvPr/>
        </p:nvGrpSpPr>
        <p:grpSpPr>
          <a:xfrm>
            <a:off x="4611080" y="3219310"/>
            <a:ext cx="2752773" cy="408901"/>
            <a:chOff x="0" y="0"/>
            <a:chExt cx="2752772" cy="408899"/>
          </a:xfrm>
        </p:grpSpPr>
        <p:sp>
          <p:nvSpPr>
            <p:cNvPr id="346" name="圓角矩形"/>
            <p:cNvSpPr/>
            <p:nvPr/>
          </p:nvSpPr>
          <p:spPr>
            <a:xfrm>
              <a:off x="0" y="23346"/>
              <a:ext cx="2752773" cy="36220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28575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1" sz="180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</a:p>
          </p:txBody>
        </p:sp>
        <p:sp>
          <p:nvSpPr>
            <p:cNvPr id="347" name="免費"/>
            <p:cNvSpPr txBox="1"/>
            <p:nvPr/>
          </p:nvSpPr>
          <p:spPr>
            <a:xfrm>
              <a:off x="17680" y="-1"/>
              <a:ext cx="2717412" cy="408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b="1" sz="180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pPr/>
              <a:r>
                <a:t>免費</a:t>
              </a:r>
            </a:p>
          </p:txBody>
        </p:sp>
      </p:grpSp>
      <p:grpSp>
        <p:nvGrpSpPr>
          <p:cNvPr id="351" name="Shape 356"/>
          <p:cNvGrpSpPr/>
          <p:nvPr/>
        </p:nvGrpSpPr>
        <p:grpSpPr>
          <a:xfrm>
            <a:off x="4611080" y="3653958"/>
            <a:ext cx="2752773" cy="408901"/>
            <a:chOff x="0" y="0"/>
            <a:chExt cx="2752772" cy="408899"/>
          </a:xfrm>
        </p:grpSpPr>
        <p:sp>
          <p:nvSpPr>
            <p:cNvPr id="349" name="圓角矩形"/>
            <p:cNvSpPr/>
            <p:nvPr/>
          </p:nvSpPr>
          <p:spPr>
            <a:xfrm>
              <a:off x="0" y="23346"/>
              <a:ext cx="2752773" cy="36220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28575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1" sz="180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</a:p>
          </p:txBody>
        </p:sp>
        <p:sp>
          <p:nvSpPr>
            <p:cNvPr id="350" name="部分技術支援"/>
            <p:cNvSpPr txBox="1"/>
            <p:nvPr/>
          </p:nvSpPr>
          <p:spPr>
            <a:xfrm>
              <a:off x="17680" y="-1"/>
              <a:ext cx="2717412" cy="408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b="1" sz="180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pPr/>
              <a:r>
                <a:t>部分技術支援</a:t>
              </a:r>
            </a:p>
          </p:txBody>
        </p:sp>
      </p:grpSp>
      <p:grpSp>
        <p:nvGrpSpPr>
          <p:cNvPr id="354" name="Shape 358"/>
          <p:cNvGrpSpPr/>
          <p:nvPr/>
        </p:nvGrpSpPr>
        <p:grpSpPr>
          <a:xfrm>
            <a:off x="1504642" y="4088606"/>
            <a:ext cx="2752773" cy="408901"/>
            <a:chOff x="0" y="0"/>
            <a:chExt cx="2752772" cy="408899"/>
          </a:xfrm>
        </p:grpSpPr>
        <p:sp>
          <p:nvSpPr>
            <p:cNvPr id="352" name="圓角矩形"/>
            <p:cNvSpPr/>
            <p:nvPr/>
          </p:nvSpPr>
          <p:spPr>
            <a:xfrm>
              <a:off x="0" y="23346"/>
              <a:ext cx="2752773" cy="36220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28575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1" sz="180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</a:p>
          </p:txBody>
        </p:sp>
        <p:sp>
          <p:nvSpPr>
            <p:cNvPr id="353" name="企業及用戶首選"/>
            <p:cNvSpPr txBox="1"/>
            <p:nvPr/>
          </p:nvSpPr>
          <p:spPr>
            <a:xfrm>
              <a:off x="17680" y="-1"/>
              <a:ext cx="2717412" cy="408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b="1" sz="180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pPr/>
              <a:r>
                <a:t>企業及用戶首選</a:t>
              </a:r>
            </a:p>
          </p:txBody>
        </p:sp>
      </p:grpSp>
      <p:grpSp>
        <p:nvGrpSpPr>
          <p:cNvPr id="357" name="Shape 359"/>
          <p:cNvGrpSpPr/>
          <p:nvPr/>
        </p:nvGrpSpPr>
        <p:grpSpPr>
          <a:xfrm>
            <a:off x="4611080" y="4088606"/>
            <a:ext cx="2752773" cy="408901"/>
            <a:chOff x="0" y="0"/>
            <a:chExt cx="2752772" cy="408899"/>
          </a:xfrm>
        </p:grpSpPr>
        <p:sp>
          <p:nvSpPr>
            <p:cNvPr id="355" name="圓角矩形"/>
            <p:cNvSpPr/>
            <p:nvPr/>
          </p:nvSpPr>
          <p:spPr>
            <a:xfrm>
              <a:off x="0" y="23346"/>
              <a:ext cx="2752773" cy="362208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28575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1" sz="180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</a:p>
          </p:txBody>
        </p:sp>
        <p:sp>
          <p:nvSpPr>
            <p:cNvPr id="356" name="自動更新憑證"/>
            <p:cNvSpPr txBox="1"/>
            <p:nvPr/>
          </p:nvSpPr>
          <p:spPr>
            <a:xfrm>
              <a:off x="17680" y="-1"/>
              <a:ext cx="2717412" cy="408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b="1" sz="180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pPr/>
              <a:r>
                <a:t>自動更新憑證</a:t>
              </a:r>
            </a:p>
          </p:txBody>
        </p:sp>
      </p:grpSp>
      <p:pic>
        <p:nvPicPr>
          <p:cNvPr id="358" name="Shape 387" descr="Shape 38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05450" y="3446400"/>
            <a:ext cx="706306" cy="7063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圖片 7" descr="圖片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矩形 6"/>
          <p:cNvSpPr txBox="1"/>
          <p:nvPr/>
        </p:nvSpPr>
        <p:spPr>
          <a:xfrm>
            <a:off x="785785" y="3071815"/>
            <a:ext cx="6809888" cy="1678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sz="5400">
                <a:solidFill>
                  <a:srgbClr val="FEBB0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駭客退散！</a:t>
            </a:r>
            <a:br/>
            <a:r>
              <a:rPr sz="3600">
                <a:solidFill>
                  <a:srgbClr val="FFFFFF"/>
                </a:solidFill>
              </a:rPr>
              <a:t>你一定要知道的 NAS 資料安全術</a:t>
            </a:r>
          </a:p>
        </p:txBody>
      </p:sp>
      <p:pic>
        <p:nvPicPr>
          <p:cNvPr id="108" name="影像" descr="影像"/>
          <p:cNvPicPr>
            <a:picLocks noChangeAspect="1"/>
          </p:cNvPicPr>
          <p:nvPr/>
        </p:nvPicPr>
        <p:blipFill>
          <a:blip r:embed="rId4">
            <a:extLst/>
          </a:blip>
          <a:srcRect l="11316" t="11263" r="11311" b="11306"/>
          <a:stretch>
            <a:fillRect/>
          </a:stretch>
        </p:blipFill>
        <p:spPr>
          <a:xfrm>
            <a:off x="5629402" y="1269866"/>
            <a:ext cx="1473420" cy="14745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7" h="21591" fill="norm" stroke="1" extrusionOk="0">
                <a:moveTo>
                  <a:pt x="10710" y="0"/>
                </a:moveTo>
                <a:cubicBezTo>
                  <a:pt x="9974" y="0"/>
                  <a:pt x="9240" y="44"/>
                  <a:pt x="8800" y="122"/>
                </a:cubicBezTo>
                <a:cubicBezTo>
                  <a:pt x="4680" y="857"/>
                  <a:pt x="1399" y="3913"/>
                  <a:pt x="264" y="8078"/>
                </a:cubicBezTo>
                <a:cubicBezTo>
                  <a:pt x="9" y="9014"/>
                  <a:pt x="-87" y="11501"/>
                  <a:pt x="91" y="12611"/>
                </a:cubicBezTo>
                <a:cubicBezTo>
                  <a:pt x="792" y="16985"/>
                  <a:pt x="4184" y="20530"/>
                  <a:pt x="8523" y="21427"/>
                </a:cubicBezTo>
                <a:cubicBezTo>
                  <a:pt x="8983" y="21522"/>
                  <a:pt x="9777" y="21579"/>
                  <a:pt x="10572" y="21589"/>
                </a:cubicBezTo>
                <a:cubicBezTo>
                  <a:pt x="11367" y="21600"/>
                  <a:pt x="12163" y="21568"/>
                  <a:pt x="12626" y="21485"/>
                </a:cubicBezTo>
                <a:cubicBezTo>
                  <a:pt x="16746" y="20750"/>
                  <a:pt x="20027" y="17688"/>
                  <a:pt x="21162" y="13523"/>
                </a:cubicBezTo>
                <a:cubicBezTo>
                  <a:pt x="21417" y="12587"/>
                  <a:pt x="21513" y="10100"/>
                  <a:pt x="21335" y="8990"/>
                </a:cubicBezTo>
                <a:cubicBezTo>
                  <a:pt x="21051" y="7215"/>
                  <a:pt x="20172" y="5246"/>
                  <a:pt x="19050" y="3876"/>
                </a:cubicBezTo>
                <a:cubicBezTo>
                  <a:pt x="17497" y="1981"/>
                  <a:pt x="15051" y="555"/>
                  <a:pt x="12626" y="122"/>
                </a:cubicBezTo>
                <a:cubicBezTo>
                  <a:pt x="12186" y="44"/>
                  <a:pt x="11446" y="0"/>
                  <a:pt x="10710" y="0"/>
                </a:cubicBezTo>
                <a:close/>
                <a:moveTo>
                  <a:pt x="11028" y="1464"/>
                </a:moveTo>
                <a:cubicBezTo>
                  <a:pt x="11695" y="1478"/>
                  <a:pt x="12348" y="1565"/>
                  <a:pt x="12961" y="1726"/>
                </a:cubicBezTo>
                <a:cubicBezTo>
                  <a:pt x="15550" y="2408"/>
                  <a:pt x="17816" y="4252"/>
                  <a:pt x="19015" y="6660"/>
                </a:cubicBezTo>
                <a:cubicBezTo>
                  <a:pt x="19705" y="8045"/>
                  <a:pt x="19967" y="9187"/>
                  <a:pt x="19967" y="10803"/>
                </a:cubicBezTo>
                <a:cubicBezTo>
                  <a:pt x="19967" y="12404"/>
                  <a:pt x="19706" y="13538"/>
                  <a:pt x="19027" y="14924"/>
                </a:cubicBezTo>
                <a:cubicBezTo>
                  <a:pt x="18776" y="15435"/>
                  <a:pt x="18426" y="16027"/>
                  <a:pt x="18248" y="16237"/>
                </a:cubicBezTo>
                <a:lnTo>
                  <a:pt x="17924" y="16621"/>
                </a:lnTo>
                <a:lnTo>
                  <a:pt x="11420" y="10065"/>
                </a:lnTo>
                <a:lnTo>
                  <a:pt x="4910" y="3510"/>
                </a:lnTo>
                <a:lnTo>
                  <a:pt x="5418" y="3132"/>
                </a:lnTo>
                <a:cubicBezTo>
                  <a:pt x="6905" y="2029"/>
                  <a:pt x="9026" y="1424"/>
                  <a:pt x="11028" y="1464"/>
                </a:cubicBezTo>
                <a:close/>
                <a:moveTo>
                  <a:pt x="3657" y="4934"/>
                </a:moveTo>
                <a:lnTo>
                  <a:pt x="10069" y="11385"/>
                </a:lnTo>
                <a:cubicBezTo>
                  <a:pt x="13596" y="14931"/>
                  <a:pt x="16482" y="17891"/>
                  <a:pt x="16482" y="17963"/>
                </a:cubicBezTo>
                <a:cubicBezTo>
                  <a:pt x="16482" y="18156"/>
                  <a:pt x="15126" y="19014"/>
                  <a:pt x="14213" y="19399"/>
                </a:cubicBezTo>
                <a:cubicBezTo>
                  <a:pt x="13779" y="19581"/>
                  <a:pt x="13023" y="19809"/>
                  <a:pt x="12534" y="19910"/>
                </a:cubicBezTo>
                <a:cubicBezTo>
                  <a:pt x="9553" y="20525"/>
                  <a:pt x="6561" y="19626"/>
                  <a:pt x="4321" y="17440"/>
                </a:cubicBezTo>
                <a:cubicBezTo>
                  <a:pt x="2328" y="15494"/>
                  <a:pt x="1368" y="13062"/>
                  <a:pt x="1516" y="10339"/>
                </a:cubicBezTo>
                <a:cubicBezTo>
                  <a:pt x="1553" y="9665"/>
                  <a:pt x="1667" y="8804"/>
                  <a:pt x="1770" y="8421"/>
                </a:cubicBezTo>
                <a:cubicBezTo>
                  <a:pt x="2029" y="7457"/>
                  <a:pt x="2766" y="5956"/>
                  <a:pt x="3253" y="5399"/>
                </a:cubicBezTo>
                <a:lnTo>
                  <a:pt x="3657" y="4934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Demo"/>
          <p:cNvSpPr txBox="1"/>
          <p:nvPr/>
        </p:nvSpPr>
        <p:spPr>
          <a:xfrm>
            <a:off x="4342129" y="2399029"/>
            <a:ext cx="578417" cy="288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/>
            <a:r>
              <a:t>Demo</a:t>
            </a:r>
          </a:p>
        </p:txBody>
      </p:sp>
      <p:pic>
        <p:nvPicPr>
          <p:cNvPr id="363" name="DEMOTIME.jpg" descr="DEMOTI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影像" descr="影像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36154" y="1442204"/>
            <a:ext cx="2014061" cy="1341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Shape 350" descr="Shape 350"/>
          <p:cNvPicPr>
            <a:picLocks noChangeAspect="1"/>
          </p:cNvPicPr>
          <p:nvPr/>
        </p:nvPicPr>
        <p:blipFill>
          <a:blip r:embed="rId4">
            <a:extLst/>
          </a:blip>
          <a:srcRect l="0" t="0" r="0" b="19"/>
          <a:stretch>
            <a:fillRect/>
          </a:stretch>
        </p:blipFill>
        <p:spPr>
          <a:xfrm>
            <a:off x="4945265" y="1973111"/>
            <a:ext cx="843203" cy="8505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598" y="0"/>
                </a:moveTo>
                <a:cubicBezTo>
                  <a:pt x="1610" y="0"/>
                  <a:pt x="0" y="1597"/>
                  <a:pt x="0" y="3568"/>
                </a:cubicBezTo>
                <a:lnTo>
                  <a:pt x="0" y="18032"/>
                </a:lnTo>
                <a:cubicBezTo>
                  <a:pt x="0" y="20003"/>
                  <a:pt x="1610" y="21600"/>
                  <a:pt x="3598" y="21600"/>
                </a:cubicBezTo>
                <a:lnTo>
                  <a:pt x="17992" y="21600"/>
                </a:lnTo>
                <a:cubicBezTo>
                  <a:pt x="19979" y="21600"/>
                  <a:pt x="21600" y="20003"/>
                  <a:pt x="21600" y="18032"/>
                </a:cubicBezTo>
                <a:lnTo>
                  <a:pt x="21600" y="3568"/>
                </a:lnTo>
                <a:cubicBezTo>
                  <a:pt x="21600" y="1597"/>
                  <a:pt x="19979" y="0"/>
                  <a:pt x="17992" y="0"/>
                </a:cubicBezTo>
                <a:lnTo>
                  <a:pt x="3598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66" name="如何使用 SSL 憑證？"/>
          <p:cNvSpPr txBox="1"/>
          <p:nvPr/>
        </p:nvSpPr>
        <p:spPr>
          <a:xfrm>
            <a:off x="2495615" y="675640"/>
            <a:ext cx="3957994" cy="662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320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如何使用 SSL 憑證？</a:t>
            </a:r>
          </a:p>
        </p:txBody>
      </p:sp>
      <p:sp>
        <p:nvSpPr>
          <p:cNvPr id="367" name="電影劇照來源：https://web.archive.org/web/20080519160108/http://th.foxmovies.com.tw/redcliff/"/>
          <p:cNvSpPr txBox="1"/>
          <p:nvPr/>
        </p:nvSpPr>
        <p:spPr>
          <a:xfrm>
            <a:off x="2802541" y="4921619"/>
            <a:ext cx="3346992" cy="193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600"/>
            </a:lvl1pPr>
          </a:lstStyle>
          <a:p>
            <a:pPr/>
            <a:r>
              <a:t>電影劇照來源：https://web.archive.org/web/20080519160108/http://th.foxmovies.com.tw/redcliff/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定期檢視更新：…"/>
          <p:cNvSpPr txBox="1"/>
          <p:nvPr/>
        </p:nvSpPr>
        <p:spPr>
          <a:xfrm>
            <a:off x="1785937" y="1643059"/>
            <a:ext cx="6735763" cy="2735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/>
          <a:p>
            <a:pPr>
              <a:defRPr b="1" sz="2400">
                <a:solidFill>
                  <a:srgbClr val="00206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定期檢視更新：</a:t>
            </a:r>
            <a:endParaRPr>
              <a:solidFill>
                <a:srgbClr val="585858"/>
              </a:solidFill>
            </a:endParaRPr>
          </a:p>
          <a:p>
            <a:pPr marL="200526" indent="-200526">
              <a:spcBef>
                <a:spcPts val="1600"/>
              </a:spcBef>
              <a:buSzPct val="100000"/>
              <a:buChar char="•"/>
              <a:defRPr b="1" sz="2000">
                <a:solidFill>
                  <a:srgbClr val="262626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  韌體 (QTS) </a:t>
            </a:r>
            <a:endParaRPr>
              <a:solidFill>
                <a:srgbClr val="585858"/>
              </a:solidFill>
              <a:latin typeface="+mn-lt"/>
              <a:ea typeface="+mn-ea"/>
              <a:cs typeface="+mn-cs"/>
              <a:sym typeface="Arial"/>
            </a:endParaRPr>
          </a:p>
          <a:p>
            <a:pPr marL="200526" indent="-200526">
              <a:buSzPct val="100000"/>
              <a:buChar char="•"/>
              <a:defRPr b="1" sz="2000">
                <a:solidFill>
                  <a:srgbClr val="262626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  應用程式 (NAS App)</a:t>
            </a:r>
            <a:endParaRPr>
              <a:solidFill>
                <a:srgbClr val="585858"/>
              </a:solidFill>
              <a:latin typeface="+mn-lt"/>
              <a:ea typeface="+mn-ea"/>
              <a:cs typeface="+mn-cs"/>
              <a:sym typeface="Arial"/>
            </a:endParaRPr>
          </a:p>
          <a:p>
            <a:pPr marL="200526" indent="-200526">
              <a:buSzPct val="100000"/>
              <a:buChar char="•"/>
              <a:defRPr b="1" sz="2000">
                <a:solidFill>
                  <a:srgbClr val="262626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  Malware Remover</a:t>
            </a:r>
            <a:endParaRPr>
              <a:solidFill>
                <a:srgbClr val="585858"/>
              </a:solidFill>
              <a:latin typeface="+mn-lt"/>
              <a:ea typeface="+mn-ea"/>
              <a:cs typeface="+mn-cs"/>
              <a:sym typeface="Arial"/>
            </a:endParaRPr>
          </a:p>
          <a:p>
            <a:pPr marL="200526" indent="-200526">
              <a:buSzPct val="100000"/>
              <a:buChar char="•"/>
              <a:defRPr b="1" sz="2000">
                <a:solidFill>
                  <a:srgbClr val="262626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  病毒防護 </a:t>
            </a:r>
            <a:endParaRPr>
              <a:solidFill>
                <a:srgbClr val="585858"/>
              </a:solidFill>
              <a:latin typeface="+mn-lt"/>
              <a:ea typeface="+mn-ea"/>
              <a:cs typeface="+mn-cs"/>
              <a:sym typeface="Arial"/>
            </a:endParaRPr>
          </a:p>
          <a:p>
            <a:pPr>
              <a:spcBef>
                <a:spcPts val="1600"/>
              </a:spcBef>
              <a:defRPr b="1" sz="2000">
                <a:solidFill>
                  <a:srgbClr val="FF660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訂閱資安公告，取得最新軟體更新消息</a:t>
            </a:r>
          </a:p>
        </p:txBody>
      </p:sp>
      <p:grpSp>
        <p:nvGrpSpPr>
          <p:cNvPr id="397" name="群組 81"/>
          <p:cNvGrpSpPr/>
          <p:nvPr/>
        </p:nvGrpSpPr>
        <p:grpSpPr>
          <a:xfrm>
            <a:off x="-2" y="646533"/>
            <a:ext cx="8358218" cy="599399"/>
            <a:chOff x="0" y="0"/>
            <a:chExt cx="8358217" cy="599398"/>
          </a:xfrm>
        </p:grpSpPr>
        <p:grpSp>
          <p:nvGrpSpPr>
            <p:cNvPr id="372" name="圓角矩形 82"/>
            <p:cNvGrpSpPr/>
            <p:nvPr/>
          </p:nvGrpSpPr>
          <p:grpSpPr>
            <a:xfrm>
              <a:off x="1143008" y="146029"/>
              <a:ext cx="571507" cy="307339"/>
              <a:chOff x="0" y="0"/>
              <a:chExt cx="571506" cy="307337"/>
            </a:xfrm>
          </p:grpSpPr>
          <p:sp>
            <p:nvSpPr>
              <p:cNvPr id="370" name="圓角矩形"/>
              <p:cNvSpPr/>
              <p:nvPr/>
            </p:nvSpPr>
            <p:spPr>
              <a:xfrm>
                <a:off x="-1" y="10794"/>
                <a:ext cx="571508" cy="285755"/>
              </a:xfrm>
              <a:prstGeom prst="roundRect">
                <a:avLst>
                  <a:gd name="adj" fmla="val 16667"/>
                </a:avLst>
              </a:prstGeom>
              <a:solidFill>
                <a:srgbClr val="D9D9D9"/>
              </a:solidFill>
              <a:ln w="12700" cap="flat">
                <a:solidFill>
                  <a:srgbClr val="CACACA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 sz="1200">
                    <a:solidFill>
                      <a:srgbClr val="808080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371" name="帳戶"/>
              <p:cNvSpPr txBox="1"/>
              <p:nvPr/>
            </p:nvSpPr>
            <p:spPr>
              <a:xfrm>
                <a:off x="13948" y="0"/>
                <a:ext cx="543610" cy="3073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>
                  <a:defRPr b="1" sz="1200">
                    <a:solidFill>
                      <a:srgbClr val="808080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lvl1pPr>
              </a:lstStyle>
              <a:p>
                <a:pPr/>
                <a:r>
                  <a:t>帳戶</a:t>
                </a:r>
              </a:p>
            </p:txBody>
          </p:sp>
        </p:grpSp>
        <p:grpSp>
          <p:nvGrpSpPr>
            <p:cNvPr id="375" name="圓角矩形 83"/>
            <p:cNvGrpSpPr/>
            <p:nvPr/>
          </p:nvGrpSpPr>
          <p:grpSpPr>
            <a:xfrm>
              <a:off x="1785950" y="146029"/>
              <a:ext cx="571507" cy="307339"/>
              <a:chOff x="0" y="0"/>
              <a:chExt cx="571506" cy="307337"/>
            </a:xfrm>
          </p:grpSpPr>
          <p:sp>
            <p:nvSpPr>
              <p:cNvPr id="373" name="圓角矩形"/>
              <p:cNvSpPr/>
              <p:nvPr/>
            </p:nvSpPr>
            <p:spPr>
              <a:xfrm>
                <a:off x="-1" y="10794"/>
                <a:ext cx="571508" cy="285755"/>
              </a:xfrm>
              <a:prstGeom prst="roundRect">
                <a:avLst>
                  <a:gd name="adj" fmla="val 16667"/>
                </a:avLst>
              </a:prstGeom>
              <a:solidFill>
                <a:srgbClr val="DCDCDC"/>
              </a:solidFill>
              <a:ln w="12700" cap="flat">
                <a:solidFill>
                  <a:srgbClr val="CACACA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 sz="1200">
                    <a:solidFill>
                      <a:srgbClr val="7D7D7D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374" name="網路"/>
              <p:cNvSpPr txBox="1"/>
              <p:nvPr/>
            </p:nvSpPr>
            <p:spPr>
              <a:xfrm>
                <a:off x="13948" y="0"/>
                <a:ext cx="543610" cy="3073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>
                  <a:defRPr b="1" sz="1200">
                    <a:solidFill>
                      <a:srgbClr val="7D7D7D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lvl1pPr>
              </a:lstStyle>
              <a:p>
                <a:pPr/>
                <a:r>
                  <a:t>網路</a:t>
                </a:r>
              </a:p>
            </p:txBody>
          </p:sp>
        </p:grpSp>
        <p:grpSp>
          <p:nvGrpSpPr>
            <p:cNvPr id="378" name="圓角矩形 84"/>
            <p:cNvGrpSpPr/>
            <p:nvPr/>
          </p:nvGrpSpPr>
          <p:grpSpPr>
            <a:xfrm>
              <a:off x="2428892" y="146029"/>
              <a:ext cx="571507" cy="307339"/>
              <a:chOff x="0" y="0"/>
              <a:chExt cx="571506" cy="307337"/>
            </a:xfrm>
          </p:grpSpPr>
          <p:sp>
            <p:nvSpPr>
              <p:cNvPr id="376" name="圓角矩形"/>
              <p:cNvSpPr/>
              <p:nvPr/>
            </p:nvSpPr>
            <p:spPr>
              <a:xfrm>
                <a:off x="-1" y="10794"/>
                <a:ext cx="571508" cy="285755"/>
              </a:xfrm>
              <a:prstGeom prst="roundRect">
                <a:avLst>
                  <a:gd name="adj" fmla="val 16667"/>
                </a:avLst>
              </a:prstGeom>
              <a:solidFill>
                <a:srgbClr val="D9D9D9"/>
              </a:solidFill>
              <a:ln w="12700" cap="flat">
                <a:solidFill>
                  <a:srgbClr val="CACACA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 sz="1200">
                    <a:solidFill>
                      <a:srgbClr val="7D7D7D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377" name="系統"/>
              <p:cNvSpPr txBox="1"/>
              <p:nvPr/>
            </p:nvSpPr>
            <p:spPr>
              <a:xfrm>
                <a:off x="13948" y="0"/>
                <a:ext cx="543610" cy="3073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>
                  <a:defRPr b="1" sz="1200">
                    <a:solidFill>
                      <a:srgbClr val="7D7D7D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lvl1pPr>
              </a:lstStyle>
              <a:p>
                <a:pPr/>
                <a:r>
                  <a:t>系統</a:t>
                </a:r>
              </a:p>
            </p:txBody>
          </p:sp>
        </p:grpSp>
        <p:grpSp>
          <p:nvGrpSpPr>
            <p:cNvPr id="381" name="圓角矩形 85"/>
            <p:cNvGrpSpPr/>
            <p:nvPr/>
          </p:nvGrpSpPr>
          <p:grpSpPr>
            <a:xfrm>
              <a:off x="3071834" y="146029"/>
              <a:ext cx="571507" cy="307339"/>
              <a:chOff x="0" y="0"/>
              <a:chExt cx="571506" cy="307337"/>
            </a:xfrm>
          </p:grpSpPr>
          <p:sp>
            <p:nvSpPr>
              <p:cNvPr id="379" name="圓角矩形"/>
              <p:cNvSpPr/>
              <p:nvPr/>
            </p:nvSpPr>
            <p:spPr>
              <a:xfrm>
                <a:off x="-1" y="10794"/>
                <a:ext cx="571508" cy="285755"/>
              </a:xfrm>
              <a:prstGeom prst="roundRect">
                <a:avLst>
                  <a:gd name="adj" fmla="val 16667"/>
                </a:avLst>
              </a:prstGeom>
              <a:solidFill>
                <a:srgbClr val="93CDDD"/>
              </a:solidFill>
              <a:ln w="12700" cap="flat">
                <a:solidFill>
                  <a:srgbClr val="CACACA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 sz="1200"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380" name="更新"/>
              <p:cNvSpPr txBox="1"/>
              <p:nvPr/>
            </p:nvSpPr>
            <p:spPr>
              <a:xfrm>
                <a:off x="13948" y="0"/>
                <a:ext cx="543610" cy="3073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>
                  <a:defRPr b="1" sz="1200">
                    <a:latin typeface="微軟正黑體"/>
                    <a:ea typeface="微軟正黑體"/>
                    <a:cs typeface="微軟正黑體"/>
                    <a:sym typeface="微軟正黑體"/>
                  </a:defRPr>
                </a:lvl1pPr>
              </a:lstStyle>
              <a:p>
                <a:pPr/>
                <a:r>
                  <a:t>更新</a:t>
                </a:r>
              </a:p>
            </p:txBody>
          </p:sp>
        </p:grpSp>
        <p:grpSp>
          <p:nvGrpSpPr>
            <p:cNvPr id="384" name="Shape 276"/>
            <p:cNvGrpSpPr/>
            <p:nvPr/>
          </p:nvGrpSpPr>
          <p:grpSpPr>
            <a:xfrm>
              <a:off x="-1" y="-1"/>
              <a:ext cx="1214450" cy="599399"/>
              <a:chOff x="0" y="0"/>
              <a:chExt cx="1214448" cy="599398"/>
            </a:xfrm>
          </p:grpSpPr>
          <p:sp>
            <p:nvSpPr>
              <p:cNvPr id="382" name="鋸齒形"/>
              <p:cNvSpPr/>
              <p:nvPr/>
            </p:nvSpPr>
            <p:spPr>
              <a:xfrm>
                <a:off x="-1" y="31505"/>
                <a:ext cx="1214450" cy="536393"/>
              </a:xfrm>
              <a:prstGeom prst="chevron">
                <a:avLst>
                  <a:gd name="adj" fmla="val 33915"/>
                </a:avLst>
              </a:prstGeom>
              <a:solidFill>
                <a:srgbClr val="005A9E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383" name="安全性設定"/>
              <p:cNvSpPr txBox="1"/>
              <p:nvPr/>
            </p:nvSpPr>
            <p:spPr>
              <a:xfrm>
                <a:off x="181916" y="-1"/>
                <a:ext cx="850615" cy="5993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ctr">
                <a:spAutoFit/>
              </a:bodyPr>
              <a:lstStyle/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  <a:r>
                  <a:t>安全性</a:t>
                </a:r>
              </a:p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  <a:r>
                  <a:t>設定</a:t>
                </a:r>
              </a:p>
            </p:txBody>
          </p:sp>
        </p:grpSp>
        <p:grpSp>
          <p:nvGrpSpPr>
            <p:cNvPr id="387" name="Shape 276"/>
            <p:cNvGrpSpPr/>
            <p:nvPr/>
          </p:nvGrpSpPr>
          <p:grpSpPr>
            <a:xfrm>
              <a:off x="3500461" y="-1"/>
              <a:ext cx="1214449" cy="599399"/>
              <a:chOff x="0" y="0"/>
              <a:chExt cx="1214448" cy="599398"/>
            </a:xfrm>
          </p:grpSpPr>
          <p:sp>
            <p:nvSpPr>
              <p:cNvPr id="385" name="鋸齒形"/>
              <p:cNvSpPr/>
              <p:nvPr/>
            </p:nvSpPr>
            <p:spPr>
              <a:xfrm>
                <a:off x="-1" y="31505"/>
                <a:ext cx="1214450" cy="536393"/>
              </a:xfrm>
              <a:prstGeom prst="chevron">
                <a:avLst>
                  <a:gd name="adj" fmla="val 33915"/>
                </a:avLst>
              </a:prstGeom>
              <a:solidFill>
                <a:srgbClr val="7D7D7D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386" name="防毒防駭軟體"/>
              <p:cNvSpPr txBox="1"/>
              <p:nvPr/>
            </p:nvSpPr>
            <p:spPr>
              <a:xfrm>
                <a:off x="181916" y="-1"/>
                <a:ext cx="850615" cy="5993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ctr">
                <a:spAutoFit/>
              </a:bodyPr>
              <a:lstStyle>
                <a:lvl1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lvl1pPr>
              </a:lstStyle>
              <a:p>
                <a:pPr/>
                <a:r>
                  <a:t>防毒防駭軟體</a:t>
                </a:r>
              </a:p>
            </p:txBody>
          </p:sp>
        </p:grpSp>
        <p:grpSp>
          <p:nvGrpSpPr>
            <p:cNvPr id="390" name="Shape 276"/>
            <p:cNvGrpSpPr/>
            <p:nvPr/>
          </p:nvGrpSpPr>
          <p:grpSpPr>
            <a:xfrm>
              <a:off x="4572020" y="31505"/>
              <a:ext cx="1357325" cy="536393"/>
              <a:chOff x="0" y="0"/>
              <a:chExt cx="1357324" cy="536392"/>
            </a:xfrm>
          </p:grpSpPr>
          <p:sp>
            <p:nvSpPr>
              <p:cNvPr id="388" name="鋸齒形"/>
              <p:cNvSpPr/>
              <p:nvPr/>
            </p:nvSpPr>
            <p:spPr>
              <a:xfrm>
                <a:off x="0" y="-1"/>
                <a:ext cx="1357325" cy="536394"/>
              </a:xfrm>
              <a:prstGeom prst="chevron">
                <a:avLst>
                  <a:gd name="adj" fmla="val 33915"/>
                </a:avLst>
              </a:prstGeom>
              <a:solidFill>
                <a:srgbClr val="7D7D7D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389" name="保護備份"/>
              <p:cNvSpPr txBox="1"/>
              <p:nvPr/>
            </p:nvSpPr>
            <p:spPr>
              <a:xfrm>
                <a:off x="181915" y="95494"/>
                <a:ext cx="993494" cy="3453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ctr">
                <a:spAutoFit/>
              </a:bodyPr>
              <a:lstStyle>
                <a:lvl1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lvl1pPr>
              </a:lstStyle>
              <a:p>
                <a:pPr/>
                <a:r>
                  <a:t>備份保護</a:t>
                </a:r>
              </a:p>
            </p:txBody>
          </p:sp>
        </p:grpSp>
        <p:grpSp>
          <p:nvGrpSpPr>
            <p:cNvPr id="393" name="Shape 276"/>
            <p:cNvGrpSpPr/>
            <p:nvPr/>
          </p:nvGrpSpPr>
          <p:grpSpPr>
            <a:xfrm>
              <a:off x="5786456" y="31505"/>
              <a:ext cx="1357325" cy="536393"/>
              <a:chOff x="0" y="0"/>
              <a:chExt cx="1357324" cy="536392"/>
            </a:xfrm>
          </p:grpSpPr>
          <p:sp>
            <p:nvSpPr>
              <p:cNvPr id="391" name="鋸齒形"/>
              <p:cNvSpPr/>
              <p:nvPr/>
            </p:nvSpPr>
            <p:spPr>
              <a:xfrm>
                <a:off x="0" y="-1"/>
                <a:ext cx="1357325" cy="536394"/>
              </a:xfrm>
              <a:prstGeom prst="chevron">
                <a:avLst>
                  <a:gd name="adj" fmla="val 33915"/>
                </a:avLst>
              </a:prstGeom>
              <a:solidFill>
                <a:srgbClr val="7D7D7D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392" name="安全配置"/>
              <p:cNvSpPr txBox="1"/>
              <p:nvPr/>
            </p:nvSpPr>
            <p:spPr>
              <a:xfrm>
                <a:off x="181915" y="95494"/>
                <a:ext cx="993494" cy="3453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ctr">
                <a:spAutoFit/>
              </a:bodyPr>
              <a:lstStyle>
                <a:lvl1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lvl1pPr>
              </a:lstStyle>
              <a:p>
                <a:pPr/>
                <a:r>
                  <a:t>安全配置</a:t>
                </a:r>
              </a:p>
            </p:txBody>
          </p:sp>
        </p:grpSp>
        <p:grpSp>
          <p:nvGrpSpPr>
            <p:cNvPr id="396" name="Shape 276"/>
            <p:cNvGrpSpPr/>
            <p:nvPr/>
          </p:nvGrpSpPr>
          <p:grpSpPr>
            <a:xfrm>
              <a:off x="7000892" y="31505"/>
              <a:ext cx="1357325" cy="536393"/>
              <a:chOff x="0" y="0"/>
              <a:chExt cx="1357324" cy="536392"/>
            </a:xfrm>
          </p:grpSpPr>
          <p:sp>
            <p:nvSpPr>
              <p:cNvPr id="394" name="鋸齒形"/>
              <p:cNvSpPr/>
              <p:nvPr/>
            </p:nvSpPr>
            <p:spPr>
              <a:xfrm>
                <a:off x="0" y="-1"/>
                <a:ext cx="1357325" cy="536394"/>
              </a:xfrm>
              <a:prstGeom prst="chevron">
                <a:avLst>
                  <a:gd name="adj" fmla="val 33915"/>
                </a:avLst>
              </a:prstGeom>
              <a:solidFill>
                <a:srgbClr val="7D7D7D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395" name="資安公告"/>
              <p:cNvSpPr txBox="1"/>
              <p:nvPr/>
            </p:nvSpPr>
            <p:spPr>
              <a:xfrm>
                <a:off x="181915" y="95494"/>
                <a:ext cx="993494" cy="3453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ctr">
                <a:spAutoFit/>
              </a:bodyPr>
              <a:lstStyle>
                <a:lvl1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lvl1pPr>
              </a:lstStyle>
              <a:p>
                <a:pPr/>
                <a:r>
                  <a:t>資安公告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48"/>
          <p:cNvSpPr txBox="1"/>
          <p:nvPr>
            <p:ph type="title" idx="4294967295"/>
          </p:nvPr>
        </p:nvSpPr>
        <p:spPr>
          <a:xfrm>
            <a:off x="857250" y="714362"/>
            <a:ext cx="8020050" cy="5016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00206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定期更新韌體 QTS</a:t>
            </a:r>
          </a:p>
        </p:txBody>
      </p:sp>
      <p:pic>
        <p:nvPicPr>
          <p:cNvPr id="400" name="Shape 349" descr="Shape 34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7250" y="1092608"/>
            <a:ext cx="7358065" cy="37901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354"/>
          <p:cNvSpPr txBox="1"/>
          <p:nvPr>
            <p:ph type="title" idx="4294967295"/>
          </p:nvPr>
        </p:nvSpPr>
        <p:spPr>
          <a:xfrm>
            <a:off x="714375" y="500048"/>
            <a:ext cx="8162925" cy="644527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400">
                <a:solidFill>
                  <a:srgbClr val="00206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定期更新應用程式</a:t>
            </a:r>
          </a:p>
        </p:txBody>
      </p:sp>
      <p:pic>
        <p:nvPicPr>
          <p:cNvPr id="403" name="Shape 355" descr="Shape 35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4375" y="1035159"/>
            <a:ext cx="7715250" cy="3819307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Shape 356"/>
          <p:cNvSpPr/>
          <p:nvPr/>
        </p:nvSpPr>
        <p:spPr>
          <a:xfrm>
            <a:off x="2440084" y="3010891"/>
            <a:ext cx="1111999" cy="270475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405" name="Shape 357"/>
          <p:cNvSpPr/>
          <p:nvPr/>
        </p:nvSpPr>
        <p:spPr>
          <a:xfrm>
            <a:off x="2440084" y="4471392"/>
            <a:ext cx="5390162" cy="270474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lIns="45718" tIns="45718" rIns="45718" bIns="45718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362"/>
          <p:cNvSpPr txBox="1"/>
          <p:nvPr>
            <p:ph type="title" idx="4294967295"/>
          </p:nvPr>
        </p:nvSpPr>
        <p:spPr>
          <a:xfrm>
            <a:off x="857250" y="571500"/>
            <a:ext cx="8020050" cy="64452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400">
                <a:solidFill>
                  <a:srgbClr val="00206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定期更新防毒軟體</a:t>
            </a:r>
          </a:p>
        </p:txBody>
      </p:sp>
      <p:grpSp>
        <p:nvGrpSpPr>
          <p:cNvPr id="410" name="Shape 363"/>
          <p:cNvGrpSpPr/>
          <p:nvPr/>
        </p:nvGrpSpPr>
        <p:grpSpPr>
          <a:xfrm>
            <a:off x="929098" y="1108075"/>
            <a:ext cx="7285805" cy="3749675"/>
            <a:chOff x="0" y="0"/>
            <a:chExt cx="7285803" cy="3749675"/>
          </a:xfrm>
        </p:grpSpPr>
        <p:pic>
          <p:nvPicPr>
            <p:cNvPr id="408" name="Shape 364" descr="Shape 36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7285805" cy="37496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9" name="Shape 365"/>
            <p:cNvSpPr/>
            <p:nvPr/>
          </p:nvSpPr>
          <p:spPr>
            <a:xfrm>
              <a:off x="1820247" y="1681596"/>
              <a:ext cx="5298110" cy="1182033"/>
            </a:xfrm>
            <a:prstGeom prst="rect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370"/>
          <p:cNvSpPr txBox="1"/>
          <p:nvPr>
            <p:ph type="title" idx="4294967295"/>
          </p:nvPr>
        </p:nvSpPr>
        <p:spPr>
          <a:xfrm>
            <a:off x="714375" y="500048"/>
            <a:ext cx="8162925" cy="715979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400">
                <a:solidFill>
                  <a:srgbClr val="00206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關注資安公告，更新韌體或應用程式</a:t>
            </a:r>
          </a:p>
        </p:txBody>
      </p:sp>
      <p:grpSp>
        <p:nvGrpSpPr>
          <p:cNvPr id="415" name="Shape 371"/>
          <p:cNvGrpSpPr/>
          <p:nvPr/>
        </p:nvGrpSpPr>
        <p:grpSpPr>
          <a:xfrm>
            <a:off x="714375" y="1143388"/>
            <a:ext cx="7572375" cy="3663174"/>
            <a:chOff x="0" y="0"/>
            <a:chExt cx="7572375" cy="3663172"/>
          </a:xfrm>
        </p:grpSpPr>
        <p:pic>
          <p:nvPicPr>
            <p:cNvPr id="413" name="Shape 372" descr="Shape 372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7572375" cy="36631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4" name="Shape 373"/>
            <p:cNvSpPr/>
            <p:nvPr/>
          </p:nvSpPr>
          <p:spPr>
            <a:xfrm>
              <a:off x="1183637" y="1887639"/>
              <a:ext cx="3918857" cy="1333929"/>
            </a:xfrm>
            <a:prstGeom prst="rect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Shape 379" descr="Shape 37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868" y="1285865"/>
            <a:ext cx="3040067" cy="216376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38100" dir="2700000">
              <a:srgbClr val="000000">
                <a:alpha val="39607"/>
              </a:srgbClr>
            </a:outerShdw>
          </a:effectLst>
        </p:spPr>
      </p:pic>
      <p:sp>
        <p:nvSpPr>
          <p:cNvPr id="418" name="善用防毒防駭軟體 病毒防護、Malware Remover"/>
          <p:cNvSpPr txBox="1"/>
          <p:nvPr/>
        </p:nvSpPr>
        <p:spPr>
          <a:xfrm>
            <a:off x="3260716" y="2762250"/>
            <a:ext cx="5429291" cy="1173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/>
          <a:p>
            <a:pPr>
              <a:spcBef>
                <a:spcPts val="1200"/>
              </a:spcBef>
              <a:defRPr b="1" sz="320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善用防毒防駭軟體:</a:t>
            </a:r>
            <a:br/>
            <a:r>
              <a:rPr sz="2400"/>
              <a:t>病毒防護、</a:t>
            </a:r>
            <a:r>
              <a:rPr sz="2400">
                <a:latin typeface="+mn-lt"/>
                <a:ea typeface="+mn-ea"/>
                <a:cs typeface="+mn-cs"/>
                <a:sym typeface="Arial"/>
              </a:rPr>
              <a:t>Malware Remover</a:t>
            </a:r>
          </a:p>
        </p:txBody>
      </p:sp>
      <p:sp>
        <p:nvSpPr>
          <p:cNvPr id="419" name="矩形 6"/>
          <p:cNvSpPr txBox="1"/>
          <p:nvPr/>
        </p:nvSpPr>
        <p:spPr>
          <a:xfrm>
            <a:off x="3286116" y="1500180"/>
            <a:ext cx="5857884" cy="1361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spc="-150" sz="3600">
                <a:solidFill>
                  <a:srgbClr val="FFFF0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對抗挖礦程式、</a:t>
            </a:r>
          </a:p>
          <a:p>
            <a:pPr>
              <a:defRPr b="1" spc="-150" sz="3600">
                <a:solidFill>
                  <a:srgbClr val="FFFF0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後門程式、惡意程式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399"/>
          <p:cNvSpPr txBox="1"/>
          <p:nvPr/>
        </p:nvSpPr>
        <p:spPr>
          <a:xfrm>
            <a:off x="1142974" y="1857368"/>
            <a:ext cx="7429552" cy="1859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8" tIns="91398" rIns="91398" bIns="91398">
            <a:spAutoFit/>
          </a:bodyPr>
          <a:lstStyle/>
          <a:p>
            <a:pPr marL="240631" indent="-240631">
              <a:lnSpc>
                <a:spcPct val="200000"/>
              </a:lnSpc>
              <a:buSzPct val="100000"/>
              <a:buChar char="•"/>
              <a:defRPr b="1" sz="1700">
                <a:solidFill>
                  <a:srgbClr val="0070C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McAfee</a:t>
            </a:r>
            <a:r>
              <a:rPr>
                <a:solidFill>
                  <a:srgbClr val="0D0D0D"/>
                </a:solidFill>
              </a:rPr>
              <a:t>：用戶可額外購買更專業的防毒軟體。</a:t>
            </a:r>
            <a:endParaRPr>
              <a:solidFill>
                <a:srgbClr val="0D0D0D"/>
              </a:solidFill>
            </a:endParaRPr>
          </a:p>
          <a:p>
            <a:pPr marL="240631" indent="-240631">
              <a:lnSpc>
                <a:spcPct val="200000"/>
              </a:lnSpc>
              <a:spcBef>
                <a:spcPts val="600"/>
              </a:spcBef>
              <a:buSzPct val="100000"/>
              <a:buChar char="•"/>
              <a:defRPr b="1" sz="1700">
                <a:solidFill>
                  <a:srgbClr val="0070C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ClamAV</a:t>
            </a:r>
            <a:r>
              <a:rPr>
                <a:solidFill>
                  <a:srgbClr val="0D0D0D"/>
                </a:solidFill>
              </a:rPr>
              <a:t>：提供給用戶免費的防毒軟體。</a:t>
            </a:r>
            <a:endParaRPr>
              <a:solidFill>
                <a:srgbClr val="0D0D0D"/>
              </a:solidFill>
            </a:endParaRPr>
          </a:p>
          <a:p>
            <a:pPr marL="240631" indent="-240631">
              <a:lnSpc>
                <a:spcPct val="200000"/>
              </a:lnSpc>
              <a:spcBef>
                <a:spcPts val="600"/>
              </a:spcBef>
              <a:buSzPct val="100000"/>
              <a:buChar char="•"/>
              <a:defRPr b="1" sz="1700">
                <a:solidFill>
                  <a:srgbClr val="0070C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Malware Remover</a:t>
            </a:r>
            <a:r>
              <a:rPr>
                <a:solidFill>
                  <a:srgbClr val="0D0D0D"/>
                </a:solidFill>
              </a:rPr>
              <a:t>：針對 QNAP NAS 進行掃描並主動移除惡意程式。</a:t>
            </a:r>
          </a:p>
        </p:txBody>
      </p:sp>
      <p:grpSp>
        <p:nvGrpSpPr>
          <p:cNvPr id="437" name="群組 38"/>
          <p:cNvGrpSpPr/>
          <p:nvPr/>
        </p:nvGrpSpPr>
        <p:grpSpPr>
          <a:xfrm>
            <a:off x="-2" y="611417"/>
            <a:ext cx="5929306" cy="599400"/>
            <a:chOff x="0" y="0"/>
            <a:chExt cx="5929304" cy="599398"/>
          </a:xfrm>
        </p:grpSpPr>
        <p:grpSp>
          <p:nvGrpSpPr>
            <p:cNvPr id="424" name="Shape 276"/>
            <p:cNvGrpSpPr/>
            <p:nvPr/>
          </p:nvGrpSpPr>
          <p:grpSpPr>
            <a:xfrm>
              <a:off x="-1" y="-1"/>
              <a:ext cx="1214450" cy="599399"/>
              <a:chOff x="0" y="0"/>
              <a:chExt cx="1214448" cy="599398"/>
            </a:xfrm>
          </p:grpSpPr>
          <p:sp>
            <p:nvSpPr>
              <p:cNvPr id="422" name="鋸齒形"/>
              <p:cNvSpPr/>
              <p:nvPr/>
            </p:nvSpPr>
            <p:spPr>
              <a:xfrm>
                <a:off x="0" y="31505"/>
                <a:ext cx="1214449" cy="536393"/>
              </a:xfrm>
              <a:prstGeom prst="chevron">
                <a:avLst>
                  <a:gd name="adj" fmla="val 33915"/>
                </a:avLst>
              </a:prstGeom>
              <a:solidFill>
                <a:srgbClr val="80808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423" name="安全性設定"/>
              <p:cNvSpPr txBox="1"/>
              <p:nvPr/>
            </p:nvSpPr>
            <p:spPr>
              <a:xfrm>
                <a:off x="181916" y="-1"/>
                <a:ext cx="850615" cy="5993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ctr">
                <a:spAutoFit/>
              </a:bodyPr>
              <a:lstStyle/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  <a:r>
                  <a:t>安全性</a:t>
                </a:r>
              </a:p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  <a:r>
                  <a:t>設定</a:t>
                </a:r>
              </a:p>
            </p:txBody>
          </p:sp>
        </p:grpSp>
        <p:grpSp>
          <p:nvGrpSpPr>
            <p:cNvPr id="427" name="Shape 276"/>
            <p:cNvGrpSpPr/>
            <p:nvPr/>
          </p:nvGrpSpPr>
          <p:grpSpPr>
            <a:xfrm>
              <a:off x="1071549" y="-1"/>
              <a:ext cx="1214449" cy="599399"/>
              <a:chOff x="0" y="0"/>
              <a:chExt cx="1214448" cy="599398"/>
            </a:xfrm>
          </p:grpSpPr>
          <p:sp>
            <p:nvSpPr>
              <p:cNvPr id="425" name="鋸齒形"/>
              <p:cNvSpPr/>
              <p:nvPr/>
            </p:nvSpPr>
            <p:spPr>
              <a:xfrm>
                <a:off x="0" y="31505"/>
                <a:ext cx="1214449" cy="536393"/>
              </a:xfrm>
              <a:prstGeom prst="chevron">
                <a:avLst>
                  <a:gd name="adj" fmla="val 33915"/>
                </a:avLst>
              </a:prstGeom>
              <a:solidFill>
                <a:srgbClr val="007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426" name="防毒防駭軟體"/>
              <p:cNvSpPr txBox="1"/>
              <p:nvPr/>
            </p:nvSpPr>
            <p:spPr>
              <a:xfrm>
                <a:off x="181916" y="-1"/>
                <a:ext cx="850615" cy="5993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ctr">
                <a:spAutoFit/>
              </a:bodyPr>
              <a:lstStyle>
                <a:lvl1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lvl1pPr>
              </a:lstStyle>
              <a:p>
                <a:pPr/>
                <a:r>
                  <a:t>防毒防駭軟體</a:t>
                </a:r>
              </a:p>
            </p:txBody>
          </p:sp>
        </p:grpSp>
        <p:grpSp>
          <p:nvGrpSpPr>
            <p:cNvPr id="430" name="Shape 276"/>
            <p:cNvGrpSpPr/>
            <p:nvPr/>
          </p:nvGrpSpPr>
          <p:grpSpPr>
            <a:xfrm>
              <a:off x="2143108" y="31505"/>
              <a:ext cx="1357325" cy="536393"/>
              <a:chOff x="0" y="0"/>
              <a:chExt cx="1357324" cy="536392"/>
            </a:xfrm>
          </p:grpSpPr>
          <p:sp>
            <p:nvSpPr>
              <p:cNvPr id="428" name="鋸齒形"/>
              <p:cNvSpPr/>
              <p:nvPr/>
            </p:nvSpPr>
            <p:spPr>
              <a:xfrm>
                <a:off x="-1" y="-1"/>
                <a:ext cx="1357326" cy="536394"/>
              </a:xfrm>
              <a:prstGeom prst="chevron">
                <a:avLst>
                  <a:gd name="adj" fmla="val 33915"/>
                </a:avLst>
              </a:prstGeom>
              <a:solidFill>
                <a:srgbClr val="7D7D7D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429" name="保護備份"/>
              <p:cNvSpPr txBox="1"/>
              <p:nvPr/>
            </p:nvSpPr>
            <p:spPr>
              <a:xfrm>
                <a:off x="181915" y="95494"/>
                <a:ext cx="993494" cy="3453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ctr">
                <a:spAutoFit/>
              </a:bodyPr>
              <a:lstStyle>
                <a:lvl1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lvl1pPr>
              </a:lstStyle>
              <a:p>
                <a:pPr/>
                <a:r>
                  <a:t>保護備份</a:t>
                </a:r>
              </a:p>
            </p:txBody>
          </p:sp>
        </p:grpSp>
        <p:grpSp>
          <p:nvGrpSpPr>
            <p:cNvPr id="433" name="Shape 276"/>
            <p:cNvGrpSpPr/>
            <p:nvPr/>
          </p:nvGrpSpPr>
          <p:grpSpPr>
            <a:xfrm>
              <a:off x="3357543" y="31505"/>
              <a:ext cx="1357325" cy="536393"/>
              <a:chOff x="0" y="0"/>
              <a:chExt cx="1357324" cy="536392"/>
            </a:xfrm>
          </p:grpSpPr>
          <p:sp>
            <p:nvSpPr>
              <p:cNvPr id="431" name="鋸齒形"/>
              <p:cNvSpPr/>
              <p:nvPr/>
            </p:nvSpPr>
            <p:spPr>
              <a:xfrm>
                <a:off x="-1" y="-1"/>
                <a:ext cx="1357326" cy="536394"/>
              </a:xfrm>
              <a:prstGeom prst="chevron">
                <a:avLst>
                  <a:gd name="adj" fmla="val 33915"/>
                </a:avLst>
              </a:prstGeom>
              <a:solidFill>
                <a:srgbClr val="7D7D7D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432" name="安全配置"/>
              <p:cNvSpPr txBox="1"/>
              <p:nvPr/>
            </p:nvSpPr>
            <p:spPr>
              <a:xfrm>
                <a:off x="181915" y="95494"/>
                <a:ext cx="993494" cy="3453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ctr">
                <a:spAutoFit/>
              </a:bodyPr>
              <a:lstStyle>
                <a:lvl1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lvl1pPr>
              </a:lstStyle>
              <a:p>
                <a:pPr/>
                <a:r>
                  <a:t>安全配置</a:t>
                </a:r>
              </a:p>
            </p:txBody>
          </p:sp>
        </p:grpSp>
        <p:grpSp>
          <p:nvGrpSpPr>
            <p:cNvPr id="436" name="Shape 276"/>
            <p:cNvGrpSpPr/>
            <p:nvPr/>
          </p:nvGrpSpPr>
          <p:grpSpPr>
            <a:xfrm>
              <a:off x="4571979" y="31505"/>
              <a:ext cx="1357326" cy="536393"/>
              <a:chOff x="0" y="0"/>
              <a:chExt cx="1357324" cy="536392"/>
            </a:xfrm>
          </p:grpSpPr>
          <p:sp>
            <p:nvSpPr>
              <p:cNvPr id="434" name="鋸齒形"/>
              <p:cNvSpPr/>
              <p:nvPr/>
            </p:nvSpPr>
            <p:spPr>
              <a:xfrm>
                <a:off x="-1" y="-1"/>
                <a:ext cx="1357326" cy="536394"/>
              </a:xfrm>
              <a:prstGeom prst="chevron">
                <a:avLst>
                  <a:gd name="adj" fmla="val 33915"/>
                </a:avLst>
              </a:prstGeom>
              <a:solidFill>
                <a:srgbClr val="7D7D7D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435" name="資安公告"/>
              <p:cNvSpPr txBox="1"/>
              <p:nvPr/>
            </p:nvSpPr>
            <p:spPr>
              <a:xfrm>
                <a:off x="181915" y="95494"/>
                <a:ext cx="993494" cy="3453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ctr">
                <a:spAutoFit/>
              </a:bodyPr>
              <a:lstStyle>
                <a:lvl1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lvl1pPr>
              </a:lstStyle>
              <a:p>
                <a:pPr/>
                <a:r>
                  <a:t>資安公告</a:t>
                </a:r>
              </a:p>
            </p:txBody>
          </p:sp>
        </p:grpSp>
      </p:grpSp>
      <p:pic>
        <p:nvPicPr>
          <p:cNvPr id="438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0" t="0" r="61596" b="0"/>
          <a:stretch>
            <a:fillRect/>
          </a:stretch>
        </p:blipFill>
        <p:spPr>
          <a:xfrm>
            <a:off x="486250" y="1687286"/>
            <a:ext cx="645975" cy="7512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9" name="Shape 420" descr="Shape 42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7380" y="2392948"/>
            <a:ext cx="794421" cy="645956"/>
          </a:xfrm>
          <a:prstGeom prst="rect">
            <a:avLst/>
          </a:prstGeom>
          <a:ln w="12700">
            <a:miter lim="400000"/>
          </a:ln>
        </p:spPr>
      </p:pic>
      <p:pic>
        <p:nvPicPr>
          <p:cNvPr id="440" name="群組 12" descr="群組 1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1004" y="3179539"/>
            <a:ext cx="512573" cy="5125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14"/>
          <p:cNvSpPr txBox="1"/>
          <p:nvPr/>
        </p:nvSpPr>
        <p:spPr>
          <a:xfrm>
            <a:off x="628524" y="513421"/>
            <a:ext cx="7158185" cy="601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>
              <a:defRPr b="1" sz="2400">
                <a:solidFill>
                  <a:srgbClr val="00206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購買 McAfee 請上 License.qnap.com</a:t>
            </a:r>
          </a:p>
        </p:txBody>
      </p:sp>
      <p:pic>
        <p:nvPicPr>
          <p:cNvPr id="443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7325" y="1140052"/>
            <a:ext cx="7709350" cy="3754024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Shape 419" descr="Shape 41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6348" y="857237"/>
            <a:ext cx="6886972" cy="3538045"/>
          </a:xfrm>
          <a:prstGeom prst="rect">
            <a:avLst/>
          </a:prstGeom>
          <a:ln w="12700">
            <a:miter lim="400000"/>
          </a:ln>
        </p:spPr>
      </p:pic>
      <p:pic>
        <p:nvPicPr>
          <p:cNvPr id="446" name="Shape 420" descr="Shape 42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19435" y="1390138"/>
            <a:ext cx="2905127" cy="2362201"/>
          </a:xfrm>
          <a:prstGeom prst="rect">
            <a:avLst/>
          </a:prstGeom>
          <a:ln w="12700">
            <a:miter lim="400000"/>
          </a:ln>
        </p:spPr>
      </p:pic>
      <p:sp>
        <p:nvSpPr>
          <p:cNvPr id="447" name="Shape 421"/>
          <p:cNvSpPr txBox="1"/>
          <p:nvPr>
            <p:ph type="title" idx="4294967295"/>
          </p:nvPr>
        </p:nvSpPr>
        <p:spPr>
          <a:xfrm>
            <a:off x="428625" y="642923"/>
            <a:ext cx="8448675" cy="644527"/>
          </a:xfrm>
          <a:prstGeom prst="rect">
            <a:avLst/>
          </a:prstGeom>
        </p:spPr>
        <p:txBody>
          <a:bodyPr lIns="0" tIns="0" rIns="0" bIns="0"/>
          <a:lstStyle/>
          <a:p>
            <a:pPr algn="ctr" defTabSz="764987">
              <a:defRPr sz="1974">
                <a:solidFill>
                  <a:srgbClr val="00206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sz="2256"/>
              <a:t>Clam AV</a:t>
            </a:r>
            <a:br/>
          </a:p>
        </p:txBody>
      </p:sp>
      <p:pic>
        <p:nvPicPr>
          <p:cNvPr id="448" name="Shape 422" descr="Shape 42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76200" y="4356117"/>
            <a:ext cx="9319815" cy="6445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5-1-02.png" descr="P5-1-0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810" y="-41427"/>
            <a:ext cx="9169484" cy="5184927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駭客任務的攻擊目標"/>
          <p:cNvSpPr txBox="1"/>
          <p:nvPr/>
        </p:nvSpPr>
        <p:spPr>
          <a:xfrm>
            <a:off x="311150" y="234948"/>
            <a:ext cx="8521700" cy="817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877822">
              <a:defRPr b="1" sz="3600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駭客任務的攻擊目標</a:t>
            </a:r>
          </a:p>
        </p:txBody>
      </p:sp>
      <p:sp>
        <p:nvSpPr>
          <p:cNvPr id="114" name="易破解的密碼…"/>
          <p:cNvSpPr txBox="1"/>
          <p:nvPr/>
        </p:nvSpPr>
        <p:spPr>
          <a:xfrm>
            <a:off x="592966" y="1235000"/>
            <a:ext cx="5000631" cy="1652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/>
          <a:p>
            <a:pPr marL="190500" indent="-190500" defTabSz="877822">
              <a:lnSpc>
                <a:spcPct val="115000"/>
              </a:lnSpc>
              <a:buSzPct val="100000"/>
              <a:buChar char="•"/>
              <a:defRPr b="1" sz="1900">
                <a:solidFill>
                  <a:srgbClr val="434343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易破解的密碼</a:t>
            </a:r>
            <a:endParaRPr>
              <a:latin typeface="+mn-lt"/>
              <a:ea typeface="+mn-ea"/>
              <a:cs typeface="+mn-cs"/>
              <a:sym typeface="Arial"/>
            </a:endParaRPr>
          </a:p>
          <a:p>
            <a:pPr marL="190500" indent="-190500" defTabSz="877822">
              <a:lnSpc>
                <a:spcPct val="115000"/>
              </a:lnSpc>
              <a:buSzPct val="100000"/>
              <a:buChar char="•"/>
              <a:defRPr b="1" sz="1900">
                <a:solidFill>
                  <a:srgbClr val="434343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未更新存在漏洞的舊版軟體</a:t>
            </a:r>
            <a:endParaRPr>
              <a:latin typeface="+mn-lt"/>
              <a:ea typeface="+mn-ea"/>
              <a:cs typeface="+mn-cs"/>
              <a:sym typeface="Arial"/>
            </a:endParaRPr>
          </a:p>
          <a:p>
            <a:pPr marL="190500" indent="-190500" defTabSz="877822">
              <a:lnSpc>
                <a:spcPct val="115000"/>
              </a:lnSpc>
              <a:buSzPct val="100000"/>
              <a:buChar char="•"/>
              <a:defRPr b="1" sz="1900">
                <a:solidFill>
                  <a:srgbClr val="434343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預設連接埠(Port)</a:t>
            </a:r>
            <a:endParaRPr>
              <a:latin typeface="+mn-lt"/>
              <a:ea typeface="+mn-ea"/>
              <a:cs typeface="+mn-cs"/>
              <a:sym typeface="Arial"/>
            </a:endParaRPr>
          </a:p>
          <a:p>
            <a:pPr marL="190500" indent="-190500" defTabSz="877822">
              <a:lnSpc>
                <a:spcPct val="115000"/>
              </a:lnSpc>
              <a:buSzPct val="100000"/>
              <a:buChar char="•"/>
              <a:defRPr b="1" sz="1900">
                <a:solidFill>
                  <a:srgbClr val="434343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未使用加密連線(HTTPS)</a:t>
            </a:r>
          </a:p>
        </p:txBody>
      </p:sp>
      <p:sp>
        <p:nvSpPr>
          <p:cNvPr id="115" name="一時疏忽的設定讓資料外洩，一直是全球最重要的資安問題，越容易的事情反而越容易被忽略！"/>
          <p:cNvSpPr txBox="1"/>
          <p:nvPr/>
        </p:nvSpPr>
        <p:spPr>
          <a:xfrm>
            <a:off x="285718" y="4143385"/>
            <a:ext cx="5000632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180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一時疏忽的設定讓資料外洩，一直是全球最重要的資安問題，越容易的事情反而越容易被忽略！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27"/>
          <p:cNvSpPr txBox="1"/>
          <p:nvPr>
            <p:ph type="title" idx="4294967295"/>
          </p:nvPr>
        </p:nvSpPr>
        <p:spPr>
          <a:xfrm>
            <a:off x="428625" y="571500"/>
            <a:ext cx="8448675" cy="644525"/>
          </a:xfrm>
          <a:prstGeom prst="rect">
            <a:avLst/>
          </a:prstGeom>
        </p:spPr>
        <p:txBody>
          <a:bodyPr lIns="0" tIns="0" rIns="0" bIns="0"/>
          <a:lstStyle/>
          <a:p>
            <a:pPr algn="ctr" defTabSz="724296">
              <a:defRPr sz="2136">
                <a:solidFill>
                  <a:srgbClr val="00206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Malware Remover</a:t>
            </a:r>
            <a:br/>
          </a:p>
        </p:txBody>
      </p:sp>
      <p:grpSp>
        <p:nvGrpSpPr>
          <p:cNvPr id="455" name="群組"/>
          <p:cNvGrpSpPr/>
          <p:nvPr/>
        </p:nvGrpSpPr>
        <p:grpSpPr>
          <a:xfrm>
            <a:off x="780577" y="1012812"/>
            <a:ext cx="7463315" cy="3575171"/>
            <a:chOff x="0" y="0"/>
            <a:chExt cx="7463314" cy="3575169"/>
          </a:xfrm>
        </p:grpSpPr>
        <p:grpSp>
          <p:nvGrpSpPr>
            <p:cNvPr id="453" name="Shape 428"/>
            <p:cNvGrpSpPr/>
            <p:nvPr/>
          </p:nvGrpSpPr>
          <p:grpSpPr>
            <a:xfrm>
              <a:off x="0" y="0"/>
              <a:ext cx="7463315" cy="3575170"/>
              <a:chOff x="0" y="0"/>
              <a:chExt cx="7463314" cy="3575169"/>
            </a:xfrm>
          </p:grpSpPr>
          <p:pic>
            <p:nvPicPr>
              <p:cNvPr id="451" name="Shape 430" descr="Shape 430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-1"/>
                <a:ext cx="7463315" cy="357517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52" name="Shape 431" descr="Shape 431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4228729" y="1071570"/>
                <a:ext cx="205638" cy="20135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454" name="Picture 2" descr="Picture 2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225538" y="1064104"/>
              <a:ext cx="220915" cy="2209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58" name="群組 12"/>
          <p:cNvGrpSpPr/>
          <p:nvPr/>
        </p:nvGrpSpPr>
        <p:grpSpPr>
          <a:xfrm>
            <a:off x="59598" y="657905"/>
            <a:ext cx="1551027" cy="1277648"/>
            <a:chOff x="0" y="0"/>
            <a:chExt cx="1551026" cy="1277646"/>
          </a:xfrm>
        </p:grpSpPr>
        <p:pic>
          <p:nvPicPr>
            <p:cNvPr id="456" name="Picture 4" descr="Picture 4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502131"/>
              <a:ext cx="1551028" cy="7755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7" name="Picture 2" descr="Picture 2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46884" y="-1"/>
              <a:ext cx="857258" cy="8572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Demo"/>
          <p:cNvSpPr txBox="1"/>
          <p:nvPr/>
        </p:nvSpPr>
        <p:spPr>
          <a:xfrm>
            <a:off x="4342129" y="2399029"/>
            <a:ext cx="578417" cy="288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/>
            <a:r>
              <a:t>Demo</a:t>
            </a:r>
          </a:p>
        </p:txBody>
      </p:sp>
      <p:pic>
        <p:nvPicPr>
          <p:cNvPr id="461" name="DEMOTIME.jpg" descr="DEMOTI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hape 438"/>
          <p:cNvSpPr txBox="1"/>
          <p:nvPr>
            <p:ph type="title" idx="4294967295"/>
          </p:nvPr>
        </p:nvSpPr>
        <p:spPr>
          <a:xfrm>
            <a:off x="3286228" y="1928672"/>
            <a:ext cx="5286300" cy="20004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15000"/>
              </a:lnSpc>
              <a:defRPr sz="3900">
                <a:solidFill>
                  <a:srgbClr val="FFFF0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對抗加密勒索軟體</a:t>
            </a:r>
            <a:br/>
            <a:r>
              <a:rPr sz="2800">
                <a:solidFill>
                  <a:srgbClr val="FFFFFF"/>
                </a:solidFill>
              </a:rPr>
              <a:t>做好備份保護:</a:t>
            </a:r>
            <a:br>
              <a:rPr sz="2800">
                <a:solidFill>
                  <a:srgbClr val="FFFFFF"/>
                </a:solidFill>
              </a:rPr>
            </a:br>
            <a:r>
              <a:rPr sz="2600">
                <a:solidFill>
                  <a:srgbClr val="FFFFFF"/>
                </a:solidFill>
              </a:rPr>
              <a:t>快照功能、混合型備份、加密保護</a:t>
            </a:r>
          </a:p>
        </p:txBody>
      </p:sp>
      <p:pic>
        <p:nvPicPr>
          <p:cNvPr id="464" name="Shape 439" descr="Shape 43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522" y="1071562"/>
            <a:ext cx="3229270" cy="244792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38100" dir="2700000">
              <a:srgbClr val="000000">
                <a:alpha val="3961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QNAP 區塊層級的快照(Snapshot)能有效避開檔案層級的勒索軟體攻擊！…"/>
          <p:cNvSpPr txBox="1"/>
          <p:nvPr/>
        </p:nvSpPr>
        <p:spPr>
          <a:xfrm>
            <a:off x="459977" y="1373564"/>
            <a:ext cx="8398304" cy="447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just" defTabSz="457200">
              <a:spcBef>
                <a:spcPts val="1200"/>
              </a:spcBef>
              <a:defRPr b="1" spc="-150" sz="2000">
                <a:solidFill>
                  <a:srgbClr val="00206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QNAP 區塊層級的快照 (Snapshot) 能有效避抵禦勒索軟體攻擊！</a:t>
            </a:r>
          </a:p>
        </p:txBody>
      </p:sp>
      <p:pic>
        <p:nvPicPr>
          <p:cNvPr id="467" name="cBAN0hFxf2KVJ5XLvk5Sqo8lcidzbW89ftBsSEKwRPMcMu_W6OECdD2wQETvveb8dYEutop0hrqE8rXwK2RTcDLTz1puh9Lf6mnnFtFy6TnqD_6BdxPgrgT6xx0i_sidFJwIC_xXXwE.png" descr="cBAN0hFxf2KVJ5XLvk5Sqo8lcidzbW89ftBsSEKwRPMcMu_W6OECdD2wQETvveb8dYEutop0hrqE8rXwK2RTcDLTz1puh9Lf6mnnFtFy6TnqD_6BdxPgrgT6xx0i_sidFJwIC_xXXwE.png"/>
          <p:cNvPicPr>
            <a:picLocks noChangeAspect="1"/>
          </p:cNvPicPr>
          <p:nvPr/>
        </p:nvPicPr>
        <p:blipFill>
          <a:blip r:embed="rId3">
            <a:extLst/>
          </a:blip>
          <a:srcRect l="33435" t="5738" r="35600" b="52920"/>
          <a:stretch>
            <a:fillRect/>
          </a:stretch>
        </p:blipFill>
        <p:spPr>
          <a:xfrm>
            <a:off x="1071537" y="2428873"/>
            <a:ext cx="642946" cy="500069"/>
          </a:xfrm>
          <a:prstGeom prst="rect">
            <a:avLst/>
          </a:prstGeom>
          <a:ln w="12700">
            <a:miter lim="400000"/>
          </a:ln>
        </p:spPr>
      </p:pic>
      <p:pic>
        <p:nvPicPr>
          <p:cNvPr id="468" name="d81ODNLsAuAc8pA-f4S7yPJ6RSvvGwlu8tCufYavza1xjsvgD104YhBHqXRC92BIV8cYIiEV9yaebtjo6cdjgpcr3U2XItGZiZCYp7_ueIc5rjNQI3Gcnu8vJC_tjVPBmYl1QWPPbVU.png" descr="d81ODNLsAuAc8pA-f4S7yPJ6RSvvGwlu8tCufYavza1xjsvgD104YhBHqXRC92BIV8cYIiEV9yaebtjo6cdjgpcr3U2XItGZiZCYp7_ueIc5rjNQI3Gcnu8vJC_tjVPBmYl1QWPPbVU.png"/>
          <p:cNvPicPr>
            <a:picLocks noChangeAspect="1"/>
          </p:cNvPicPr>
          <p:nvPr/>
        </p:nvPicPr>
        <p:blipFill>
          <a:blip r:embed="rId4">
            <a:extLst/>
          </a:blip>
          <a:srcRect l="33058" t="4662" r="40194" b="61576"/>
          <a:stretch>
            <a:fillRect/>
          </a:stretch>
        </p:blipFill>
        <p:spPr>
          <a:xfrm>
            <a:off x="1214412" y="3692390"/>
            <a:ext cx="543947" cy="475946"/>
          </a:xfrm>
          <a:prstGeom prst="rect">
            <a:avLst/>
          </a:prstGeom>
          <a:ln w="12700">
            <a:miter lim="400000"/>
          </a:ln>
        </p:spPr>
      </p:pic>
      <p:pic>
        <p:nvPicPr>
          <p:cNvPr id="469" name="7rqU_l5h_BIHVsmCwkZZ3dr3oaT4_NTP_qw0prYRXuCpv9clpByqS-DKSZI2zQSkHDPAU1YiJMU7qzRmSWsxPZls8qjLE7Z2Lz5R9bNxIFXzOcylPqDv9lPC2FsOywu41B9Jodh-1NY.png" descr="7rqU_l5h_BIHVsmCwkZZ3dr3oaT4_NTP_qw0prYRXuCpv9clpByqS-DKSZI2zQSkHDPAU1YiJMU7qzRmSWsxPZls8qjLE7Z2Lz5R9bNxIFXzOcylPqDv9lPC2FsOywu41B9Jodh-1NY.png"/>
          <p:cNvPicPr>
            <a:picLocks noChangeAspect="1"/>
          </p:cNvPicPr>
          <p:nvPr/>
        </p:nvPicPr>
        <p:blipFill>
          <a:blip r:embed="rId5">
            <a:extLst/>
          </a:blip>
          <a:srcRect l="31305" t="11315" r="35868" b="57099"/>
          <a:stretch>
            <a:fillRect/>
          </a:stretch>
        </p:blipFill>
        <p:spPr>
          <a:xfrm>
            <a:off x="5072063" y="3739705"/>
            <a:ext cx="636301" cy="424198"/>
          </a:xfrm>
          <a:prstGeom prst="rect">
            <a:avLst/>
          </a:prstGeom>
          <a:ln w="12700">
            <a:miter lim="400000"/>
          </a:ln>
        </p:spPr>
      </p:pic>
      <p:sp>
        <p:nvSpPr>
          <p:cNvPr id="470" name="矩形 33"/>
          <p:cNvSpPr txBox="1"/>
          <p:nvPr/>
        </p:nvSpPr>
        <p:spPr>
          <a:xfrm>
            <a:off x="2071670" y="2571750"/>
            <a:ext cx="1170937" cy="34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00206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區塊層級快照</a:t>
            </a:r>
          </a:p>
        </p:txBody>
      </p:sp>
      <p:sp>
        <p:nvSpPr>
          <p:cNvPr id="471" name="矩形 34"/>
          <p:cNvSpPr txBox="1"/>
          <p:nvPr/>
        </p:nvSpPr>
        <p:spPr>
          <a:xfrm>
            <a:off x="1071537" y="2928940"/>
            <a:ext cx="3143276" cy="624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1000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QNAP 區塊層級快照支援增量備份形式，僅複製變動的檔案內容，不但節省儲存空間，亦讓備份與還原時間更有效率。</a:t>
            </a:r>
          </a:p>
        </p:txBody>
      </p:sp>
      <p:sp>
        <p:nvSpPr>
          <p:cNvPr id="472" name="矩形 35"/>
          <p:cNvSpPr txBox="1"/>
          <p:nvPr/>
        </p:nvSpPr>
        <p:spPr>
          <a:xfrm>
            <a:off x="2214546" y="3762369"/>
            <a:ext cx="815337" cy="34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00206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一鍵還原</a:t>
            </a:r>
          </a:p>
        </p:txBody>
      </p:sp>
      <p:sp>
        <p:nvSpPr>
          <p:cNvPr id="473" name="矩形 36"/>
          <p:cNvSpPr txBox="1"/>
          <p:nvPr/>
        </p:nvSpPr>
        <p:spPr>
          <a:xfrm>
            <a:off x="1071537" y="4160892"/>
            <a:ext cx="3143276" cy="624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1000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利用快照回復檔案只需短短數分鐘。由於快照與檔案系統已作區隔，即便磁碟區中的檔案受到勒索病毒感染，仍可即時選擇快照資料並進行回復。</a:t>
            </a:r>
          </a:p>
        </p:txBody>
      </p:sp>
      <p:grpSp>
        <p:nvGrpSpPr>
          <p:cNvPr id="477" name="群組 43"/>
          <p:cNvGrpSpPr/>
          <p:nvPr/>
        </p:nvGrpSpPr>
        <p:grpSpPr>
          <a:xfrm>
            <a:off x="5000628" y="2428872"/>
            <a:ext cx="3071837" cy="1302703"/>
            <a:chOff x="0" y="0"/>
            <a:chExt cx="3071836" cy="1302702"/>
          </a:xfrm>
        </p:grpSpPr>
        <p:pic>
          <p:nvPicPr>
            <p:cNvPr id="474" name="WERhYrr3y6zRBBpYZvUYex1jk6rYIYO23G0e4DALtPGZc8rcvco1FFwDstXuvSyWuJJVWXnBhbrOw_e0B_NEaJtQJUdNjy-CdE9fysB9JQHmQX66RBeWrq6CuJoMPU8E6mPDweq5DEY.png" descr="WERhYrr3y6zRBBpYZvUYex1jk6rYIYO23G0e4DALtPGZc8rcvco1FFwDstXuvSyWuJJVWXnBhbrOw_e0B_NEaJtQJUdNjy-CdE9fysB9JQHmQX66RBeWrq6CuJoMPU8E6mPDweq5DEY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29180" t="5354" r="37287" b="59291"/>
            <a:stretch>
              <a:fillRect/>
            </a:stretch>
          </p:blipFill>
          <p:spPr>
            <a:xfrm>
              <a:off x="0" y="-1"/>
              <a:ext cx="696299" cy="5000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5" name="矩形 37"/>
            <p:cNvSpPr txBox="1"/>
            <p:nvPr/>
          </p:nvSpPr>
          <p:spPr>
            <a:xfrm>
              <a:off x="1071569" y="142875"/>
              <a:ext cx="1170937" cy="3454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b="1">
                  <a:solidFill>
                    <a:srgbClr val="002060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pPr/>
              <a:r>
                <a:t>快照保留空間</a:t>
              </a:r>
            </a:p>
          </p:txBody>
        </p:sp>
        <p:sp>
          <p:nvSpPr>
            <p:cNvPr id="476" name="矩形 38"/>
            <p:cNvSpPr txBox="1"/>
            <p:nvPr/>
          </p:nvSpPr>
          <p:spPr>
            <a:xfrm>
              <a:off x="19042" y="500065"/>
              <a:ext cx="3052795" cy="802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b="1" sz="1000"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pPr/>
              <a:r>
                <a:t>加密勒索軟體若持續寫入資料，可能會造成儲存空間不足，使得快照保護無法正常運作。QNAP 獨特的「快照保留空間」功能可預設特定儲存空間保留給快照使用，避免上述問題。</a:t>
              </a:r>
            </a:p>
          </p:txBody>
        </p:sp>
      </p:grpSp>
      <p:sp>
        <p:nvSpPr>
          <p:cNvPr id="478" name="矩形 39"/>
          <p:cNvSpPr txBox="1"/>
          <p:nvPr/>
        </p:nvSpPr>
        <p:spPr>
          <a:xfrm>
            <a:off x="5715008" y="3794947"/>
            <a:ext cx="2475006" cy="34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00206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快照同步 (Snapshot Replica)</a:t>
            </a:r>
          </a:p>
        </p:txBody>
      </p:sp>
      <p:sp>
        <p:nvSpPr>
          <p:cNvPr id="479" name="矩形 40"/>
          <p:cNvSpPr txBox="1"/>
          <p:nvPr/>
        </p:nvSpPr>
        <p:spPr>
          <a:xfrm>
            <a:off x="5019669" y="4160892"/>
            <a:ext cx="3052795" cy="447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1000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快照建立後，您還可再度將這些快照備份至遠端 QNAP NAS 或伺服器，確保雙重保障。</a:t>
            </a:r>
          </a:p>
        </p:txBody>
      </p:sp>
      <p:sp>
        <p:nvSpPr>
          <p:cNvPr id="480" name="矩形 42"/>
          <p:cNvSpPr txBox="1"/>
          <p:nvPr/>
        </p:nvSpPr>
        <p:spPr>
          <a:xfrm>
            <a:off x="428596" y="1785932"/>
            <a:ext cx="8429684" cy="650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457200">
              <a:defRPr b="1" sz="1600">
                <a:solidFill>
                  <a:srgbClr val="585858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優於業界，支援機種多，提供磁碟區外的快照保護，一旦檔案系統受到勒索病毒攻擊，可直接在本機端快速進行還原，以保護重要資料，避免工作中斷。</a:t>
            </a:r>
          </a:p>
        </p:txBody>
      </p:sp>
      <p:grpSp>
        <p:nvGrpSpPr>
          <p:cNvPr id="483" name="圓角矩形 72"/>
          <p:cNvGrpSpPr/>
          <p:nvPr/>
        </p:nvGrpSpPr>
        <p:grpSpPr>
          <a:xfrm>
            <a:off x="3571868" y="792563"/>
            <a:ext cx="571507" cy="307339"/>
            <a:chOff x="0" y="0"/>
            <a:chExt cx="571506" cy="307337"/>
          </a:xfrm>
        </p:grpSpPr>
        <p:sp>
          <p:nvSpPr>
            <p:cNvPr id="481" name="圓角矩形"/>
            <p:cNvSpPr/>
            <p:nvPr/>
          </p:nvSpPr>
          <p:spPr>
            <a:xfrm>
              <a:off x="-1" y="10794"/>
              <a:ext cx="571507" cy="285754"/>
            </a:xfrm>
            <a:prstGeom prst="roundRect">
              <a:avLst>
                <a:gd name="adj" fmla="val 16667"/>
              </a:avLst>
            </a:prstGeom>
            <a:solidFill>
              <a:srgbClr val="93CDDD"/>
            </a:solidFill>
            <a:ln w="12700" cap="flat">
              <a:solidFill>
                <a:srgbClr val="CACACA"/>
              </a:solidFill>
              <a:prstDash val="solid"/>
              <a:round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b="1" sz="1200"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</a:p>
          </p:txBody>
        </p:sp>
        <p:sp>
          <p:nvSpPr>
            <p:cNvPr id="482" name="快照"/>
            <p:cNvSpPr txBox="1"/>
            <p:nvPr/>
          </p:nvSpPr>
          <p:spPr>
            <a:xfrm>
              <a:off x="13948" y="0"/>
              <a:ext cx="543609" cy="307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b="1" sz="1200"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pPr/>
              <a:r>
                <a:t>快照</a:t>
              </a:r>
            </a:p>
          </p:txBody>
        </p:sp>
      </p:grpSp>
      <p:grpSp>
        <p:nvGrpSpPr>
          <p:cNvPr id="486" name="圓角矩形 73"/>
          <p:cNvGrpSpPr/>
          <p:nvPr/>
        </p:nvGrpSpPr>
        <p:grpSpPr>
          <a:xfrm>
            <a:off x="4214810" y="792563"/>
            <a:ext cx="571507" cy="307339"/>
            <a:chOff x="0" y="0"/>
            <a:chExt cx="571506" cy="307337"/>
          </a:xfrm>
        </p:grpSpPr>
        <p:sp>
          <p:nvSpPr>
            <p:cNvPr id="484" name="圓角矩形"/>
            <p:cNvSpPr/>
            <p:nvPr/>
          </p:nvSpPr>
          <p:spPr>
            <a:xfrm>
              <a:off x="-1" y="10794"/>
              <a:ext cx="571507" cy="285754"/>
            </a:xfrm>
            <a:prstGeom prst="roundRect">
              <a:avLst>
                <a:gd name="adj" fmla="val 16667"/>
              </a:avLst>
            </a:prstGeom>
            <a:solidFill>
              <a:srgbClr val="DCDCDC"/>
            </a:solidFill>
            <a:ln w="12700" cap="flat">
              <a:solidFill>
                <a:srgbClr val="CACACA"/>
              </a:solidFill>
              <a:prstDash val="solid"/>
              <a:round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b="1" sz="1200">
                  <a:solidFill>
                    <a:srgbClr val="7D7D7D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</a:p>
          </p:txBody>
        </p:sp>
        <p:sp>
          <p:nvSpPr>
            <p:cNvPr id="485" name="備份"/>
            <p:cNvSpPr txBox="1"/>
            <p:nvPr/>
          </p:nvSpPr>
          <p:spPr>
            <a:xfrm>
              <a:off x="13948" y="0"/>
              <a:ext cx="543609" cy="307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b="1" sz="1200">
                  <a:solidFill>
                    <a:srgbClr val="7D7D7D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pPr/>
              <a:r>
                <a:t>備份</a:t>
              </a:r>
            </a:p>
          </p:txBody>
        </p:sp>
      </p:grpSp>
      <p:grpSp>
        <p:nvGrpSpPr>
          <p:cNvPr id="489" name="圓角矩形 74"/>
          <p:cNvGrpSpPr/>
          <p:nvPr/>
        </p:nvGrpSpPr>
        <p:grpSpPr>
          <a:xfrm>
            <a:off x="4857751" y="792563"/>
            <a:ext cx="571507" cy="307339"/>
            <a:chOff x="0" y="0"/>
            <a:chExt cx="571506" cy="307337"/>
          </a:xfrm>
        </p:grpSpPr>
        <p:sp>
          <p:nvSpPr>
            <p:cNvPr id="487" name="圓角矩形"/>
            <p:cNvSpPr/>
            <p:nvPr/>
          </p:nvSpPr>
          <p:spPr>
            <a:xfrm>
              <a:off x="-1" y="10794"/>
              <a:ext cx="571507" cy="285754"/>
            </a:xfrm>
            <a:prstGeom prst="roundRect">
              <a:avLst>
                <a:gd name="adj" fmla="val 16667"/>
              </a:avLst>
            </a:prstGeom>
            <a:solidFill>
              <a:srgbClr val="DCDCDC"/>
            </a:solidFill>
            <a:ln w="12700" cap="flat">
              <a:solidFill>
                <a:srgbClr val="CACACA"/>
              </a:solidFill>
              <a:prstDash val="solid"/>
              <a:round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b="1" sz="1200">
                  <a:solidFill>
                    <a:srgbClr val="7D7D7D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</a:p>
          </p:txBody>
        </p:sp>
        <p:sp>
          <p:nvSpPr>
            <p:cNvPr id="488" name="加密"/>
            <p:cNvSpPr txBox="1"/>
            <p:nvPr/>
          </p:nvSpPr>
          <p:spPr>
            <a:xfrm>
              <a:off x="13948" y="0"/>
              <a:ext cx="543609" cy="307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b="1" sz="1200">
                  <a:solidFill>
                    <a:srgbClr val="7D7D7D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pPr/>
              <a:r>
                <a:t>加密</a:t>
              </a:r>
            </a:p>
          </p:txBody>
        </p:sp>
      </p:grpSp>
      <p:grpSp>
        <p:nvGrpSpPr>
          <p:cNvPr id="492" name="Shape 276"/>
          <p:cNvGrpSpPr/>
          <p:nvPr/>
        </p:nvGrpSpPr>
        <p:grpSpPr>
          <a:xfrm>
            <a:off x="-1" y="646533"/>
            <a:ext cx="1214450" cy="599399"/>
            <a:chOff x="0" y="0"/>
            <a:chExt cx="1214448" cy="599398"/>
          </a:xfrm>
        </p:grpSpPr>
        <p:sp>
          <p:nvSpPr>
            <p:cNvPr id="490" name="鋸齒形"/>
            <p:cNvSpPr/>
            <p:nvPr/>
          </p:nvSpPr>
          <p:spPr>
            <a:xfrm>
              <a:off x="-1" y="31505"/>
              <a:ext cx="1214450" cy="536392"/>
            </a:xfrm>
            <a:prstGeom prst="chevron">
              <a:avLst>
                <a:gd name="adj" fmla="val 33915"/>
              </a:avLst>
            </a:prstGeom>
            <a:solidFill>
              <a:srgbClr val="808080"/>
            </a:solidFill>
            <a:ln w="9525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b="1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</a:p>
          </p:txBody>
        </p:sp>
        <p:sp>
          <p:nvSpPr>
            <p:cNvPr id="491" name="安全性設定"/>
            <p:cNvSpPr txBox="1"/>
            <p:nvPr/>
          </p:nvSpPr>
          <p:spPr>
            <a:xfrm>
              <a:off x="181916" y="0"/>
              <a:ext cx="850615" cy="5993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/>
            <a:p>
              <a:pPr algn="ctr">
                <a:defRPr b="1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  <a:r>
                <a:t>安全性</a:t>
              </a:r>
            </a:p>
            <a:p>
              <a:pPr algn="ctr">
                <a:defRPr b="1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  <a:r>
                <a:t>設定</a:t>
              </a:r>
            </a:p>
          </p:txBody>
        </p:sp>
      </p:grpSp>
      <p:grpSp>
        <p:nvGrpSpPr>
          <p:cNvPr id="495" name="Shape 276"/>
          <p:cNvGrpSpPr/>
          <p:nvPr/>
        </p:nvGrpSpPr>
        <p:grpSpPr>
          <a:xfrm>
            <a:off x="1071537" y="646533"/>
            <a:ext cx="1214449" cy="599399"/>
            <a:chOff x="0" y="0"/>
            <a:chExt cx="1214448" cy="599398"/>
          </a:xfrm>
        </p:grpSpPr>
        <p:sp>
          <p:nvSpPr>
            <p:cNvPr id="493" name="鋸齒形"/>
            <p:cNvSpPr/>
            <p:nvPr/>
          </p:nvSpPr>
          <p:spPr>
            <a:xfrm>
              <a:off x="0" y="31505"/>
              <a:ext cx="1214449" cy="536392"/>
            </a:xfrm>
            <a:prstGeom prst="chevron">
              <a:avLst>
                <a:gd name="adj" fmla="val 33915"/>
              </a:avLst>
            </a:prstGeom>
            <a:solidFill>
              <a:srgbClr val="7D7D7D"/>
            </a:solidFill>
            <a:ln w="9525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b="1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</a:p>
          </p:txBody>
        </p:sp>
        <p:sp>
          <p:nvSpPr>
            <p:cNvPr id="494" name="防毒防駭軟體"/>
            <p:cNvSpPr txBox="1"/>
            <p:nvPr/>
          </p:nvSpPr>
          <p:spPr>
            <a:xfrm>
              <a:off x="181916" y="0"/>
              <a:ext cx="850616" cy="5993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b="1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pPr/>
              <a:r>
                <a:t>防毒防駭軟體</a:t>
              </a:r>
            </a:p>
          </p:txBody>
        </p:sp>
      </p:grpSp>
      <p:grpSp>
        <p:nvGrpSpPr>
          <p:cNvPr id="498" name="Shape 276"/>
          <p:cNvGrpSpPr/>
          <p:nvPr/>
        </p:nvGrpSpPr>
        <p:grpSpPr>
          <a:xfrm>
            <a:off x="2143097" y="678038"/>
            <a:ext cx="1357325" cy="536393"/>
            <a:chOff x="0" y="0"/>
            <a:chExt cx="1357324" cy="536391"/>
          </a:xfrm>
        </p:grpSpPr>
        <p:sp>
          <p:nvSpPr>
            <p:cNvPr id="496" name="鋸齒形"/>
            <p:cNvSpPr/>
            <p:nvPr/>
          </p:nvSpPr>
          <p:spPr>
            <a:xfrm>
              <a:off x="-1" y="0"/>
              <a:ext cx="1357325" cy="536392"/>
            </a:xfrm>
            <a:prstGeom prst="chevron">
              <a:avLst>
                <a:gd name="adj" fmla="val 33915"/>
              </a:avLst>
            </a:prstGeom>
            <a:solidFill>
              <a:srgbClr val="0070C0"/>
            </a:solidFill>
            <a:ln w="9525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b="1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</a:p>
          </p:txBody>
        </p:sp>
        <p:sp>
          <p:nvSpPr>
            <p:cNvPr id="497" name="保護備份"/>
            <p:cNvSpPr txBox="1"/>
            <p:nvPr/>
          </p:nvSpPr>
          <p:spPr>
            <a:xfrm>
              <a:off x="181915" y="95494"/>
              <a:ext cx="993494" cy="3453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b="1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pPr/>
              <a:r>
                <a:t>備份保護</a:t>
              </a:r>
            </a:p>
          </p:txBody>
        </p:sp>
      </p:grpSp>
      <p:grpSp>
        <p:nvGrpSpPr>
          <p:cNvPr id="501" name="Shape 276"/>
          <p:cNvGrpSpPr/>
          <p:nvPr/>
        </p:nvGrpSpPr>
        <p:grpSpPr>
          <a:xfrm>
            <a:off x="5429255" y="678038"/>
            <a:ext cx="1357325" cy="536393"/>
            <a:chOff x="0" y="0"/>
            <a:chExt cx="1357324" cy="536391"/>
          </a:xfrm>
        </p:grpSpPr>
        <p:sp>
          <p:nvSpPr>
            <p:cNvPr id="499" name="鋸齒形"/>
            <p:cNvSpPr/>
            <p:nvPr/>
          </p:nvSpPr>
          <p:spPr>
            <a:xfrm>
              <a:off x="-1" y="0"/>
              <a:ext cx="1357325" cy="536392"/>
            </a:xfrm>
            <a:prstGeom prst="chevron">
              <a:avLst>
                <a:gd name="adj" fmla="val 33915"/>
              </a:avLst>
            </a:prstGeom>
            <a:solidFill>
              <a:srgbClr val="7D7D7D"/>
            </a:solidFill>
            <a:ln w="9525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b="1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</a:p>
          </p:txBody>
        </p:sp>
        <p:sp>
          <p:nvSpPr>
            <p:cNvPr id="500" name="安全配置"/>
            <p:cNvSpPr txBox="1"/>
            <p:nvPr/>
          </p:nvSpPr>
          <p:spPr>
            <a:xfrm>
              <a:off x="181915" y="95494"/>
              <a:ext cx="993494" cy="3453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b="1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pPr/>
              <a:r>
                <a:t>安全配置</a:t>
              </a:r>
            </a:p>
          </p:txBody>
        </p:sp>
      </p:grpSp>
      <p:grpSp>
        <p:nvGrpSpPr>
          <p:cNvPr id="504" name="Shape 276"/>
          <p:cNvGrpSpPr/>
          <p:nvPr/>
        </p:nvGrpSpPr>
        <p:grpSpPr>
          <a:xfrm>
            <a:off x="6643692" y="678038"/>
            <a:ext cx="1357325" cy="536393"/>
            <a:chOff x="0" y="0"/>
            <a:chExt cx="1357324" cy="536391"/>
          </a:xfrm>
        </p:grpSpPr>
        <p:sp>
          <p:nvSpPr>
            <p:cNvPr id="502" name="鋸齒形"/>
            <p:cNvSpPr/>
            <p:nvPr/>
          </p:nvSpPr>
          <p:spPr>
            <a:xfrm>
              <a:off x="-1" y="0"/>
              <a:ext cx="1357325" cy="536392"/>
            </a:xfrm>
            <a:prstGeom prst="chevron">
              <a:avLst>
                <a:gd name="adj" fmla="val 33915"/>
              </a:avLst>
            </a:prstGeom>
            <a:solidFill>
              <a:srgbClr val="7D7D7D"/>
            </a:solidFill>
            <a:ln w="9525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b="1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</a:p>
          </p:txBody>
        </p:sp>
        <p:sp>
          <p:nvSpPr>
            <p:cNvPr id="503" name="資安公告"/>
            <p:cNvSpPr txBox="1"/>
            <p:nvPr/>
          </p:nvSpPr>
          <p:spPr>
            <a:xfrm>
              <a:off x="181915" y="95494"/>
              <a:ext cx="993494" cy="3453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b="1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pPr/>
              <a:r>
                <a:t>資安公告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9"/>
          <p:cNvSpPr txBox="1"/>
          <p:nvPr>
            <p:ph type="body" idx="4294967295"/>
          </p:nvPr>
        </p:nvSpPr>
        <p:spPr>
          <a:xfrm>
            <a:off x="500061" y="1357303"/>
            <a:ext cx="7858153" cy="3171837"/>
          </a:xfrm>
          <a:prstGeom prst="rect">
            <a:avLst/>
          </a:prstGeom>
        </p:spPr>
        <p:txBody>
          <a:bodyPr lIns="91398" tIns="91398" rIns="91398" bIns="91398"/>
          <a:lstStyle/>
          <a:p>
            <a:pPr marL="0" indent="0" algn="just">
              <a:lnSpc>
                <a:spcPct val="115000"/>
              </a:lnSpc>
              <a:buSzTx/>
              <a:buNone/>
              <a:defRPr b="1" sz="2000">
                <a:solidFill>
                  <a:srgbClr val="00206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QNAP 混合型備份與同步中心 (Hybrid Backup Sync) 快速達成檔案復原。</a:t>
            </a:r>
            <a:endParaRPr sz="1900"/>
          </a:p>
          <a:p>
            <a:pPr marL="0" indent="0">
              <a:lnSpc>
                <a:spcPct val="115000"/>
              </a:lnSpc>
              <a:spcBef>
                <a:spcPts val="1500"/>
              </a:spcBef>
              <a:buSzTx/>
              <a:buNone/>
              <a:defRPr b="1" sz="1600">
                <a:solidFill>
                  <a:srgbClr val="585858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整合資料</a:t>
            </a:r>
            <a:r>
              <a:rPr>
                <a:solidFill>
                  <a:srgbClr val="0433FF"/>
                </a:solidFill>
              </a:rPr>
              <a:t>備份、還原、同步</a:t>
            </a:r>
            <a:r>
              <a:t>等強大功能到一個 QTS 應用程式中，您可輕鬆將 QNAP NAS 中的資料備份或同步到：</a:t>
            </a:r>
            <a:endParaRPr sz="1700"/>
          </a:p>
          <a:p>
            <a:pPr marL="0" indent="0">
              <a:lnSpc>
                <a:spcPct val="115000"/>
              </a:lnSpc>
              <a:spcBef>
                <a:spcPts val="1500"/>
              </a:spcBef>
              <a:buClr>
                <a:srgbClr val="585858"/>
              </a:buClr>
              <a:buSzPts val="1700"/>
              <a:buChar char="➔"/>
              <a:defRPr b="1" sz="1600">
                <a:solidFill>
                  <a:srgbClr val="585858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sz="1700"/>
              <a:t> </a:t>
            </a:r>
            <a:r>
              <a:t>另一台 QNAP NAS</a:t>
            </a:r>
            <a:endParaRPr sz="1700"/>
          </a:p>
          <a:p>
            <a:pPr marL="0" indent="0">
              <a:lnSpc>
                <a:spcPct val="115000"/>
              </a:lnSpc>
              <a:buClr>
                <a:srgbClr val="585858"/>
              </a:buClr>
              <a:buSzPts val="1700"/>
              <a:buChar char="➔"/>
              <a:defRPr b="1" sz="1600">
                <a:solidFill>
                  <a:srgbClr val="585858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sz="1700"/>
              <a:t> </a:t>
            </a:r>
            <a:r>
              <a:t>遠端伺服器或雲端備份空間</a:t>
            </a:r>
          </a:p>
        </p:txBody>
      </p:sp>
      <p:pic>
        <p:nvPicPr>
          <p:cNvPr id="509" name="Shape 510" descr="Shape 510"/>
          <p:cNvPicPr>
            <a:picLocks noChangeAspect="1"/>
          </p:cNvPicPr>
          <p:nvPr/>
        </p:nvPicPr>
        <p:blipFill>
          <a:blip r:embed="rId2">
            <a:extLst/>
          </a:blip>
          <a:srcRect l="0" t="0" r="3951" b="0"/>
          <a:stretch>
            <a:fillRect/>
          </a:stretch>
        </p:blipFill>
        <p:spPr>
          <a:xfrm>
            <a:off x="4517125" y="2879725"/>
            <a:ext cx="3913281" cy="176871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34" name="群組 48"/>
          <p:cNvGrpSpPr/>
          <p:nvPr/>
        </p:nvGrpSpPr>
        <p:grpSpPr>
          <a:xfrm>
            <a:off x="-2" y="611417"/>
            <a:ext cx="8001020" cy="599400"/>
            <a:chOff x="0" y="0"/>
            <a:chExt cx="8001018" cy="599398"/>
          </a:xfrm>
        </p:grpSpPr>
        <p:grpSp>
          <p:nvGrpSpPr>
            <p:cNvPr id="512" name="圓角矩形 40"/>
            <p:cNvGrpSpPr/>
            <p:nvPr/>
          </p:nvGrpSpPr>
          <p:grpSpPr>
            <a:xfrm>
              <a:off x="3571869" y="146029"/>
              <a:ext cx="571507" cy="307339"/>
              <a:chOff x="0" y="0"/>
              <a:chExt cx="571506" cy="307337"/>
            </a:xfrm>
          </p:grpSpPr>
          <p:sp>
            <p:nvSpPr>
              <p:cNvPr id="510" name="圓角矩形"/>
              <p:cNvSpPr/>
              <p:nvPr/>
            </p:nvSpPr>
            <p:spPr>
              <a:xfrm>
                <a:off x="0" y="10794"/>
                <a:ext cx="571507" cy="285755"/>
              </a:xfrm>
              <a:prstGeom prst="roundRect">
                <a:avLst>
                  <a:gd name="adj" fmla="val 16667"/>
                </a:avLst>
              </a:prstGeom>
              <a:solidFill>
                <a:srgbClr val="D9D9D9"/>
              </a:solidFill>
              <a:ln w="12700" cap="flat">
                <a:solidFill>
                  <a:srgbClr val="CACACA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 sz="1200">
                    <a:solidFill>
                      <a:srgbClr val="7D7D7D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511" name="快照"/>
              <p:cNvSpPr txBox="1"/>
              <p:nvPr/>
            </p:nvSpPr>
            <p:spPr>
              <a:xfrm>
                <a:off x="13948" y="0"/>
                <a:ext cx="543610" cy="3073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>
                  <a:defRPr b="1" sz="1200">
                    <a:solidFill>
                      <a:srgbClr val="7D7D7D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lvl1pPr>
              </a:lstStyle>
              <a:p>
                <a:pPr/>
                <a:r>
                  <a:t>快照</a:t>
                </a:r>
              </a:p>
            </p:txBody>
          </p:sp>
        </p:grpSp>
        <p:grpSp>
          <p:nvGrpSpPr>
            <p:cNvPr id="515" name="圓角矩形 41"/>
            <p:cNvGrpSpPr/>
            <p:nvPr/>
          </p:nvGrpSpPr>
          <p:grpSpPr>
            <a:xfrm>
              <a:off x="4214811" y="146029"/>
              <a:ext cx="571507" cy="307339"/>
              <a:chOff x="0" y="0"/>
              <a:chExt cx="571506" cy="307337"/>
            </a:xfrm>
          </p:grpSpPr>
          <p:sp>
            <p:nvSpPr>
              <p:cNvPr id="513" name="圓角矩形"/>
              <p:cNvSpPr/>
              <p:nvPr/>
            </p:nvSpPr>
            <p:spPr>
              <a:xfrm>
                <a:off x="0" y="10794"/>
                <a:ext cx="571507" cy="285755"/>
              </a:xfrm>
              <a:prstGeom prst="roundRect">
                <a:avLst>
                  <a:gd name="adj" fmla="val 16667"/>
                </a:avLst>
              </a:prstGeom>
              <a:solidFill>
                <a:srgbClr val="93CDDD"/>
              </a:solidFill>
              <a:ln w="12700" cap="flat">
                <a:solidFill>
                  <a:srgbClr val="CACACA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 sz="1200"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514" name="備份"/>
              <p:cNvSpPr txBox="1"/>
              <p:nvPr/>
            </p:nvSpPr>
            <p:spPr>
              <a:xfrm>
                <a:off x="13948" y="0"/>
                <a:ext cx="543610" cy="3073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>
                  <a:defRPr b="1" sz="1200">
                    <a:latin typeface="微軟正黑體"/>
                    <a:ea typeface="微軟正黑體"/>
                    <a:cs typeface="微軟正黑體"/>
                    <a:sym typeface="微軟正黑體"/>
                  </a:defRPr>
                </a:lvl1pPr>
              </a:lstStyle>
              <a:p>
                <a:pPr/>
                <a:r>
                  <a:t>備份</a:t>
                </a:r>
              </a:p>
            </p:txBody>
          </p:sp>
        </p:grpSp>
        <p:grpSp>
          <p:nvGrpSpPr>
            <p:cNvPr id="518" name="圓角矩形 42"/>
            <p:cNvGrpSpPr/>
            <p:nvPr/>
          </p:nvGrpSpPr>
          <p:grpSpPr>
            <a:xfrm>
              <a:off x="4857752" y="146029"/>
              <a:ext cx="571507" cy="307339"/>
              <a:chOff x="0" y="0"/>
              <a:chExt cx="571506" cy="307337"/>
            </a:xfrm>
          </p:grpSpPr>
          <p:sp>
            <p:nvSpPr>
              <p:cNvPr id="516" name="圓角矩形"/>
              <p:cNvSpPr/>
              <p:nvPr/>
            </p:nvSpPr>
            <p:spPr>
              <a:xfrm>
                <a:off x="0" y="10794"/>
                <a:ext cx="571507" cy="285755"/>
              </a:xfrm>
              <a:prstGeom prst="roundRect">
                <a:avLst>
                  <a:gd name="adj" fmla="val 16667"/>
                </a:avLst>
              </a:prstGeom>
              <a:solidFill>
                <a:srgbClr val="DCDCDC"/>
              </a:solidFill>
              <a:ln w="12700" cap="flat">
                <a:solidFill>
                  <a:srgbClr val="CACACA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 sz="1200">
                    <a:solidFill>
                      <a:srgbClr val="7D7D7D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517" name="加密"/>
              <p:cNvSpPr txBox="1"/>
              <p:nvPr/>
            </p:nvSpPr>
            <p:spPr>
              <a:xfrm>
                <a:off x="13948" y="0"/>
                <a:ext cx="543610" cy="3073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>
                  <a:defRPr b="1" sz="1200">
                    <a:solidFill>
                      <a:srgbClr val="7D7D7D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lvl1pPr>
              </a:lstStyle>
              <a:p>
                <a:pPr/>
                <a:r>
                  <a:t>加密</a:t>
                </a:r>
              </a:p>
            </p:txBody>
          </p:sp>
        </p:grpSp>
        <p:grpSp>
          <p:nvGrpSpPr>
            <p:cNvPr id="521" name="Shape 276"/>
            <p:cNvGrpSpPr/>
            <p:nvPr/>
          </p:nvGrpSpPr>
          <p:grpSpPr>
            <a:xfrm>
              <a:off x="-1" y="-1"/>
              <a:ext cx="1214450" cy="599399"/>
              <a:chOff x="0" y="0"/>
              <a:chExt cx="1214448" cy="599398"/>
            </a:xfrm>
          </p:grpSpPr>
          <p:sp>
            <p:nvSpPr>
              <p:cNvPr id="519" name="鋸齒形"/>
              <p:cNvSpPr/>
              <p:nvPr/>
            </p:nvSpPr>
            <p:spPr>
              <a:xfrm>
                <a:off x="0" y="31505"/>
                <a:ext cx="1214449" cy="536393"/>
              </a:xfrm>
              <a:prstGeom prst="chevron">
                <a:avLst>
                  <a:gd name="adj" fmla="val 33915"/>
                </a:avLst>
              </a:prstGeom>
              <a:solidFill>
                <a:srgbClr val="80808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520" name="安全性設定"/>
              <p:cNvSpPr txBox="1"/>
              <p:nvPr/>
            </p:nvSpPr>
            <p:spPr>
              <a:xfrm>
                <a:off x="181916" y="-1"/>
                <a:ext cx="850615" cy="5993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ctr">
                <a:spAutoFit/>
              </a:bodyPr>
              <a:lstStyle>
                <a:lvl1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lvl1pPr>
              </a:lstStyle>
              <a:p>
                <a:pPr/>
                <a:r>
                  <a:t>安全性設定</a:t>
                </a:r>
              </a:p>
            </p:txBody>
          </p:sp>
        </p:grpSp>
        <p:grpSp>
          <p:nvGrpSpPr>
            <p:cNvPr id="524" name="Shape 276"/>
            <p:cNvGrpSpPr/>
            <p:nvPr/>
          </p:nvGrpSpPr>
          <p:grpSpPr>
            <a:xfrm>
              <a:off x="1071537" y="-1"/>
              <a:ext cx="1214450" cy="599399"/>
              <a:chOff x="0" y="0"/>
              <a:chExt cx="1214449" cy="599398"/>
            </a:xfrm>
          </p:grpSpPr>
          <p:sp>
            <p:nvSpPr>
              <p:cNvPr id="522" name="鋸齒形"/>
              <p:cNvSpPr/>
              <p:nvPr/>
            </p:nvSpPr>
            <p:spPr>
              <a:xfrm>
                <a:off x="-1" y="31505"/>
                <a:ext cx="1214451" cy="536393"/>
              </a:xfrm>
              <a:prstGeom prst="chevron">
                <a:avLst>
                  <a:gd name="adj" fmla="val 33915"/>
                </a:avLst>
              </a:prstGeom>
              <a:solidFill>
                <a:srgbClr val="7D7D7D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523" name="防毒防駭軟體"/>
              <p:cNvSpPr txBox="1"/>
              <p:nvPr/>
            </p:nvSpPr>
            <p:spPr>
              <a:xfrm>
                <a:off x="181916" y="-1"/>
                <a:ext cx="850616" cy="5993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ctr">
                <a:spAutoFit/>
              </a:bodyPr>
              <a:lstStyle>
                <a:lvl1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lvl1pPr>
              </a:lstStyle>
              <a:p>
                <a:pPr/>
                <a:r>
                  <a:t>防毒防駭軟體</a:t>
                </a:r>
              </a:p>
            </p:txBody>
          </p:sp>
        </p:grpSp>
        <p:grpSp>
          <p:nvGrpSpPr>
            <p:cNvPr id="527" name="Shape 276"/>
            <p:cNvGrpSpPr/>
            <p:nvPr/>
          </p:nvGrpSpPr>
          <p:grpSpPr>
            <a:xfrm>
              <a:off x="2143097" y="31505"/>
              <a:ext cx="1357326" cy="536393"/>
              <a:chOff x="0" y="0"/>
              <a:chExt cx="1357324" cy="536392"/>
            </a:xfrm>
          </p:grpSpPr>
          <p:sp>
            <p:nvSpPr>
              <p:cNvPr id="525" name="鋸齒形"/>
              <p:cNvSpPr/>
              <p:nvPr/>
            </p:nvSpPr>
            <p:spPr>
              <a:xfrm>
                <a:off x="-1" y="-1"/>
                <a:ext cx="1357326" cy="536394"/>
              </a:xfrm>
              <a:prstGeom prst="chevron">
                <a:avLst>
                  <a:gd name="adj" fmla="val 33915"/>
                </a:avLst>
              </a:prstGeom>
              <a:solidFill>
                <a:srgbClr val="007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526" name="保護備份"/>
              <p:cNvSpPr txBox="1"/>
              <p:nvPr/>
            </p:nvSpPr>
            <p:spPr>
              <a:xfrm>
                <a:off x="181915" y="95494"/>
                <a:ext cx="993494" cy="3453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ctr">
                <a:spAutoFit/>
              </a:bodyPr>
              <a:lstStyle>
                <a:lvl1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lvl1pPr>
              </a:lstStyle>
              <a:p>
                <a:pPr/>
                <a:r>
                  <a:t>備份保護</a:t>
                </a:r>
              </a:p>
            </p:txBody>
          </p:sp>
        </p:grpSp>
        <p:grpSp>
          <p:nvGrpSpPr>
            <p:cNvPr id="530" name="Shape 276"/>
            <p:cNvGrpSpPr/>
            <p:nvPr/>
          </p:nvGrpSpPr>
          <p:grpSpPr>
            <a:xfrm>
              <a:off x="5429257" y="31505"/>
              <a:ext cx="1357326" cy="536393"/>
              <a:chOff x="0" y="0"/>
              <a:chExt cx="1357324" cy="536392"/>
            </a:xfrm>
          </p:grpSpPr>
          <p:sp>
            <p:nvSpPr>
              <p:cNvPr id="528" name="鋸齒形"/>
              <p:cNvSpPr/>
              <p:nvPr/>
            </p:nvSpPr>
            <p:spPr>
              <a:xfrm>
                <a:off x="-1" y="-1"/>
                <a:ext cx="1357326" cy="536394"/>
              </a:xfrm>
              <a:prstGeom prst="chevron">
                <a:avLst>
                  <a:gd name="adj" fmla="val 33915"/>
                </a:avLst>
              </a:prstGeom>
              <a:solidFill>
                <a:srgbClr val="7D7D7D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529" name="安全配置"/>
              <p:cNvSpPr txBox="1"/>
              <p:nvPr/>
            </p:nvSpPr>
            <p:spPr>
              <a:xfrm>
                <a:off x="181915" y="95494"/>
                <a:ext cx="993494" cy="3453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ctr">
                <a:spAutoFit/>
              </a:bodyPr>
              <a:lstStyle>
                <a:lvl1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lvl1pPr>
              </a:lstStyle>
              <a:p>
                <a:pPr/>
                <a:r>
                  <a:t>安全配置</a:t>
                </a:r>
              </a:p>
            </p:txBody>
          </p:sp>
        </p:grpSp>
        <p:grpSp>
          <p:nvGrpSpPr>
            <p:cNvPr id="533" name="Shape 276"/>
            <p:cNvGrpSpPr/>
            <p:nvPr/>
          </p:nvGrpSpPr>
          <p:grpSpPr>
            <a:xfrm>
              <a:off x="6643693" y="31505"/>
              <a:ext cx="1357326" cy="536393"/>
              <a:chOff x="0" y="0"/>
              <a:chExt cx="1357324" cy="536392"/>
            </a:xfrm>
          </p:grpSpPr>
          <p:sp>
            <p:nvSpPr>
              <p:cNvPr id="531" name="鋸齒形"/>
              <p:cNvSpPr/>
              <p:nvPr/>
            </p:nvSpPr>
            <p:spPr>
              <a:xfrm>
                <a:off x="-1" y="-1"/>
                <a:ext cx="1357326" cy="536394"/>
              </a:xfrm>
              <a:prstGeom prst="chevron">
                <a:avLst>
                  <a:gd name="adj" fmla="val 33915"/>
                </a:avLst>
              </a:prstGeom>
              <a:solidFill>
                <a:srgbClr val="7D7D7D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532" name="資安公告"/>
              <p:cNvSpPr txBox="1"/>
              <p:nvPr/>
            </p:nvSpPr>
            <p:spPr>
              <a:xfrm>
                <a:off x="181915" y="95494"/>
                <a:ext cx="993494" cy="3453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ctr">
                <a:spAutoFit/>
              </a:bodyPr>
              <a:lstStyle>
                <a:lvl1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lvl1pPr>
              </a:lstStyle>
              <a:p>
                <a:pPr/>
                <a:r>
                  <a:t>資安公告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40"/>
          <p:cNvSpPr txBox="1"/>
          <p:nvPr>
            <p:ph type="title" idx="4294967295"/>
          </p:nvPr>
        </p:nvSpPr>
        <p:spPr>
          <a:xfrm>
            <a:off x="1428738" y="663366"/>
            <a:ext cx="6286524" cy="857242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2000">
                <a:solidFill>
                  <a:srgbClr val="00206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QNAP 混合型備份與同步中心 (Hybrid Backup Sync)</a:t>
            </a:r>
            <a:br/>
            <a:r>
              <a:t>快速達成檔案復原！</a:t>
            </a:r>
          </a:p>
        </p:txBody>
      </p:sp>
      <p:pic>
        <p:nvPicPr>
          <p:cNvPr id="537" name="Shape 541" descr="Shape 54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1562" y="1357358"/>
            <a:ext cx="6986590" cy="350510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40" name="群組 9"/>
          <p:cNvGrpSpPr/>
          <p:nvPr/>
        </p:nvGrpSpPr>
        <p:grpSpPr>
          <a:xfrm>
            <a:off x="113802" y="616904"/>
            <a:ext cx="1551027" cy="1206210"/>
            <a:chOff x="0" y="-1"/>
            <a:chExt cx="1551026" cy="1206209"/>
          </a:xfrm>
        </p:grpSpPr>
        <p:pic>
          <p:nvPicPr>
            <p:cNvPr id="538" name="Picture 4" descr="Picture 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430694"/>
              <a:ext cx="1551028" cy="7755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9" name="Picture 2" descr="Picture 2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7189" y="-2"/>
              <a:ext cx="833421" cy="8334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Shape 566"/>
          <p:cNvSpPr txBox="1"/>
          <p:nvPr/>
        </p:nvSpPr>
        <p:spPr>
          <a:xfrm>
            <a:off x="785786" y="1344603"/>
            <a:ext cx="7572427" cy="24256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8" tIns="91398" rIns="91398" bIns="91398">
            <a:spAutoFit/>
          </a:bodyPr>
          <a:lstStyle/>
          <a:p>
            <a:pPr>
              <a:defRPr b="1" sz="2400">
                <a:solidFill>
                  <a:srgbClr val="00206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AES-256 磁區 / 資料夾加密功能，讓重要資料不外洩。</a:t>
            </a:r>
          </a:p>
          <a:p>
            <a:pPr marL="457200" indent="-330200">
              <a:lnSpc>
                <a:spcPct val="120000"/>
              </a:lnSpc>
              <a:spcBef>
                <a:spcPts val="1600"/>
              </a:spcBef>
              <a:buClr>
                <a:srgbClr val="666666"/>
              </a:buClr>
              <a:buSzPts val="1600"/>
              <a:buAutoNum type="arabicPeriod" startAt="1"/>
              <a:defRPr b="1" sz="1600">
                <a:solidFill>
                  <a:srgbClr val="0D0D0D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內接式硬碟磁碟區加密-整機加密：當使用者啟動 QNAP NAS 並嘗試掛載加密磁碟時，系統會要求輸入金鑰密碼，即使硬碟或機器遭竊，仍可防止機密資料外洩。</a:t>
            </a:r>
          </a:p>
          <a:p>
            <a:pPr marL="457200" indent="-330200">
              <a:lnSpc>
                <a:spcPct val="120000"/>
              </a:lnSpc>
              <a:buClr>
                <a:srgbClr val="666666"/>
              </a:buClr>
              <a:buSzPts val="1600"/>
              <a:buAutoNum type="arabicPeriod" startAt="1"/>
              <a:defRPr b="1" sz="1600">
                <a:solidFill>
                  <a:srgbClr val="0D0D0D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資料夾加密：藉由設置安全金鑰，共用資料夾內的內容會被進行加密，以防止未經授權的使用者存取該資料夾的內容。</a:t>
            </a:r>
          </a:p>
        </p:txBody>
      </p:sp>
      <p:grpSp>
        <p:nvGrpSpPr>
          <p:cNvPr id="545" name="圓角矩形 73"/>
          <p:cNvGrpSpPr/>
          <p:nvPr/>
        </p:nvGrpSpPr>
        <p:grpSpPr>
          <a:xfrm>
            <a:off x="3571868" y="786210"/>
            <a:ext cx="571507" cy="307339"/>
            <a:chOff x="0" y="0"/>
            <a:chExt cx="571506" cy="307337"/>
          </a:xfrm>
        </p:grpSpPr>
        <p:sp>
          <p:nvSpPr>
            <p:cNvPr id="543" name="圓角矩形"/>
            <p:cNvSpPr/>
            <p:nvPr/>
          </p:nvSpPr>
          <p:spPr>
            <a:xfrm>
              <a:off x="-1" y="10794"/>
              <a:ext cx="571507" cy="285754"/>
            </a:xfrm>
            <a:prstGeom prst="roundRect">
              <a:avLst>
                <a:gd name="adj" fmla="val 16667"/>
              </a:avLst>
            </a:prstGeom>
            <a:solidFill>
              <a:srgbClr val="DCDCDC"/>
            </a:solidFill>
            <a:ln w="12700" cap="flat">
              <a:solidFill>
                <a:srgbClr val="CACACA"/>
              </a:solidFill>
              <a:prstDash val="solid"/>
              <a:round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b="1" sz="1200">
                  <a:solidFill>
                    <a:srgbClr val="7D7D7D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</a:p>
          </p:txBody>
        </p:sp>
        <p:sp>
          <p:nvSpPr>
            <p:cNvPr id="544" name="快照"/>
            <p:cNvSpPr txBox="1"/>
            <p:nvPr/>
          </p:nvSpPr>
          <p:spPr>
            <a:xfrm>
              <a:off x="13948" y="0"/>
              <a:ext cx="543609" cy="307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b="1" sz="1200">
                  <a:solidFill>
                    <a:srgbClr val="7D7D7D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pPr/>
              <a:r>
                <a:t>快照</a:t>
              </a:r>
            </a:p>
          </p:txBody>
        </p:sp>
      </p:grpSp>
      <p:grpSp>
        <p:nvGrpSpPr>
          <p:cNvPr id="548" name="圓角矩形 74"/>
          <p:cNvGrpSpPr/>
          <p:nvPr/>
        </p:nvGrpSpPr>
        <p:grpSpPr>
          <a:xfrm>
            <a:off x="4214810" y="786210"/>
            <a:ext cx="571507" cy="307339"/>
            <a:chOff x="0" y="0"/>
            <a:chExt cx="571506" cy="307337"/>
          </a:xfrm>
        </p:grpSpPr>
        <p:sp>
          <p:nvSpPr>
            <p:cNvPr id="546" name="圓角矩形"/>
            <p:cNvSpPr/>
            <p:nvPr/>
          </p:nvSpPr>
          <p:spPr>
            <a:xfrm>
              <a:off x="-1" y="10794"/>
              <a:ext cx="571507" cy="285754"/>
            </a:xfrm>
            <a:prstGeom prst="roundRect">
              <a:avLst>
                <a:gd name="adj" fmla="val 16667"/>
              </a:avLst>
            </a:prstGeom>
            <a:solidFill>
              <a:srgbClr val="DCDCDC"/>
            </a:solidFill>
            <a:ln w="12700" cap="flat">
              <a:solidFill>
                <a:srgbClr val="CACACA"/>
              </a:solidFill>
              <a:prstDash val="solid"/>
              <a:round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b="1" sz="1200">
                  <a:solidFill>
                    <a:srgbClr val="7D7D7D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</a:p>
          </p:txBody>
        </p:sp>
        <p:sp>
          <p:nvSpPr>
            <p:cNvPr id="547" name="備份"/>
            <p:cNvSpPr txBox="1"/>
            <p:nvPr/>
          </p:nvSpPr>
          <p:spPr>
            <a:xfrm>
              <a:off x="13948" y="0"/>
              <a:ext cx="543609" cy="307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b="1" sz="1200">
                  <a:solidFill>
                    <a:srgbClr val="7D7D7D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pPr/>
              <a:r>
                <a:t>備份</a:t>
              </a:r>
            </a:p>
          </p:txBody>
        </p:sp>
      </p:grpSp>
      <p:grpSp>
        <p:nvGrpSpPr>
          <p:cNvPr id="551" name="圓角矩形 75"/>
          <p:cNvGrpSpPr/>
          <p:nvPr/>
        </p:nvGrpSpPr>
        <p:grpSpPr>
          <a:xfrm>
            <a:off x="4857751" y="786210"/>
            <a:ext cx="571507" cy="307339"/>
            <a:chOff x="0" y="0"/>
            <a:chExt cx="571506" cy="307337"/>
          </a:xfrm>
        </p:grpSpPr>
        <p:sp>
          <p:nvSpPr>
            <p:cNvPr id="549" name="圓角矩形"/>
            <p:cNvSpPr/>
            <p:nvPr/>
          </p:nvSpPr>
          <p:spPr>
            <a:xfrm>
              <a:off x="-1" y="10794"/>
              <a:ext cx="571507" cy="285754"/>
            </a:xfrm>
            <a:prstGeom prst="roundRect">
              <a:avLst>
                <a:gd name="adj" fmla="val 16667"/>
              </a:avLst>
            </a:prstGeom>
            <a:solidFill>
              <a:srgbClr val="93CDDD"/>
            </a:solidFill>
            <a:ln w="12700" cap="flat">
              <a:solidFill>
                <a:srgbClr val="CACACA"/>
              </a:solidFill>
              <a:prstDash val="solid"/>
              <a:round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b="1" sz="1200"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</a:p>
          </p:txBody>
        </p:sp>
        <p:sp>
          <p:nvSpPr>
            <p:cNvPr id="550" name="加密"/>
            <p:cNvSpPr txBox="1"/>
            <p:nvPr/>
          </p:nvSpPr>
          <p:spPr>
            <a:xfrm>
              <a:off x="13948" y="0"/>
              <a:ext cx="543609" cy="307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b="1" sz="1200"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pPr/>
              <a:r>
                <a:t>加密</a:t>
              </a:r>
            </a:p>
          </p:txBody>
        </p:sp>
      </p:grpSp>
      <p:grpSp>
        <p:nvGrpSpPr>
          <p:cNvPr id="554" name="Shape 276"/>
          <p:cNvGrpSpPr/>
          <p:nvPr/>
        </p:nvGrpSpPr>
        <p:grpSpPr>
          <a:xfrm>
            <a:off x="-1" y="640180"/>
            <a:ext cx="1214450" cy="599399"/>
            <a:chOff x="0" y="0"/>
            <a:chExt cx="1214448" cy="599398"/>
          </a:xfrm>
        </p:grpSpPr>
        <p:sp>
          <p:nvSpPr>
            <p:cNvPr id="552" name="鋸齒形"/>
            <p:cNvSpPr/>
            <p:nvPr/>
          </p:nvSpPr>
          <p:spPr>
            <a:xfrm>
              <a:off x="-1" y="31505"/>
              <a:ext cx="1214450" cy="536392"/>
            </a:xfrm>
            <a:prstGeom prst="chevron">
              <a:avLst>
                <a:gd name="adj" fmla="val 33915"/>
              </a:avLst>
            </a:prstGeom>
            <a:solidFill>
              <a:srgbClr val="808080"/>
            </a:solidFill>
            <a:ln w="9525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b="1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</a:p>
          </p:txBody>
        </p:sp>
        <p:sp>
          <p:nvSpPr>
            <p:cNvPr id="553" name="安全性設定"/>
            <p:cNvSpPr txBox="1"/>
            <p:nvPr/>
          </p:nvSpPr>
          <p:spPr>
            <a:xfrm>
              <a:off x="181916" y="0"/>
              <a:ext cx="850615" cy="5993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/>
            <a:p>
              <a:pPr algn="ctr">
                <a:defRPr b="1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  <a:r>
                <a:t>安全性</a:t>
              </a:r>
            </a:p>
            <a:p>
              <a:pPr algn="ctr">
                <a:defRPr b="1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  <a:r>
                <a:t>設定</a:t>
              </a:r>
            </a:p>
          </p:txBody>
        </p:sp>
      </p:grpSp>
      <p:grpSp>
        <p:nvGrpSpPr>
          <p:cNvPr id="557" name="Shape 276"/>
          <p:cNvGrpSpPr/>
          <p:nvPr/>
        </p:nvGrpSpPr>
        <p:grpSpPr>
          <a:xfrm>
            <a:off x="1071537" y="640180"/>
            <a:ext cx="1214449" cy="599399"/>
            <a:chOff x="0" y="0"/>
            <a:chExt cx="1214448" cy="599398"/>
          </a:xfrm>
        </p:grpSpPr>
        <p:sp>
          <p:nvSpPr>
            <p:cNvPr id="555" name="鋸齒形"/>
            <p:cNvSpPr/>
            <p:nvPr/>
          </p:nvSpPr>
          <p:spPr>
            <a:xfrm>
              <a:off x="0" y="31505"/>
              <a:ext cx="1214449" cy="536392"/>
            </a:xfrm>
            <a:prstGeom prst="chevron">
              <a:avLst>
                <a:gd name="adj" fmla="val 33915"/>
              </a:avLst>
            </a:prstGeom>
            <a:solidFill>
              <a:srgbClr val="7D7D7D"/>
            </a:solidFill>
            <a:ln w="9525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b="1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</a:p>
          </p:txBody>
        </p:sp>
        <p:sp>
          <p:nvSpPr>
            <p:cNvPr id="556" name="防毒防駭軟體"/>
            <p:cNvSpPr txBox="1"/>
            <p:nvPr/>
          </p:nvSpPr>
          <p:spPr>
            <a:xfrm>
              <a:off x="181916" y="0"/>
              <a:ext cx="850616" cy="5993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b="1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pPr/>
              <a:r>
                <a:t>防毒防駭軟體</a:t>
              </a:r>
            </a:p>
          </p:txBody>
        </p:sp>
      </p:grpSp>
      <p:grpSp>
        <p:nvGrpSpPr>
          <p:cNvPr id="560" name="Shape 276"/>
          <p:cNvGrpSpPr/>
          <p:nvPr/>
        </p:nvGrpSpPr>
        <p:grpSpPr>
          <a:xfrm>
            <a:off x="2143097" y="671686"/>
            <a:ext cx="1357325" cy="536392"/>
            <a:chOff x="0" y="0"/>
            <a:chExt cx="1357324" cy="536390"/>
          </a:xfrm>
        </p:grpSpPr>
        <p:sp>
          <p:nvSpPr>
            <p:cNvPr id="558" name="鋸齒形"/>
            <p:cNvSpPr/>
            <p:nvPr/>
          </p:nvSpPr>
          <p:spPr>
            <a:xfrm>
              <a:off x="-1" y="-1"/>
              <a:ext cx="1357325" cy="536392"/>
            </a:xfrm>
            <a:prstGeom prst="chevron">
              <a:avLst>
                <a:gd name="adj" fmla="val 33915"/>
              </a:avLst>
            </a:prstGeom>
            <a:solidFill>
              <a:srgbClr val="0070C0"/>
            </a:solidFill>
            <a:ln w="9525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b="1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</a:p>
          </p:txBody>
        </p:sp>
        <p:sp>
          <p:nvSpPr>
            <p:cNvPr id="559" name="保護備份"/>
            <p:cNvSpPr txBox="1"/>
            <p:nvPr/>
          </p:nvSpPr>
          <p:spPr>
            <a:xfrm>
              <a:off x="181915" y="95494"/>
              <a:ext cx="993494" cy="3453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b="1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pPr/>
              <a:r>
                <a:t>保護備份</a:t>
              </a:r>
            </a:p>
          </p:txBody>
        </p:sp>
      </p:grpSp>
      <p:grpSp>
        <p:nvGrpSpPr>
          <p:cNvPr id="563" name="Shape 276"/>
          <p:cNvGrpSpPr/>
          <p:nvPr/>
        </p:nvGrpSpPr>
        <p:grpSpPr>
          <a:xfrm>
            <a:off x="5429255" y="671686"/>
            <a:ext cx="1357325" cy="536392"/>
            <a:chOff x="0" y="0"/>
            <a:chExt cx="1357324" cy="536390"/>
          </a:xfrm>
        </p:grpSpPr>
        <p:sp>
          <p:nvSpPr>
            <p:cNvPr id="561" name="鋸齒形"/>
            <p:cNvSpPr/>
            <p:nvPr/>
          </p:nvSpPr>
          <p:spPr>
            <a:xfrm>
              <a:off x="-1" y="-1"/>
              <a:ext cx="1357325" cy="536392"/>
            </a:xfrm>
            <a:prstGeom prst="chevron">
              <a:avLst>
                <a:gd name="adj" fmla="val 33915"/>
              </a:avLst>
            </a:prstGeom>
            <a:solidFill>
              <a:srgbClr val="7D7D7D"/>
            </a:solidFill>
            <a:ln w="9525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b="1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</a:p>
          </p:txBody>
        </p:sp>
        <p:sp>
          <p:nvSpPr>
            <p:cNvPr id="562" name="安全配置"/>
            <p:cNvSpPr txBox="1"/>
            <p:nvPr/>
          </p:nvSpPr>
          <p:spPr>
            <a:xfrm>
              <a:off x="181915" y="95494"/>
              <a:ext cx="993494" cy="3453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b="1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pPr/>
              <a:r>
                <a:t>安全配置</a:t>
              </a:r>
            </a:p>
          </p:txBody>
        </p:sp>
      </p:grpSp>
      <p:grpSp>
        <p:nvGrpSpPr>
          <p:cNvPr id="566" name="Shape 276"/>
          <p:cNvGrpSpPr/>
          <p:nvPr/>
        </p:nvGrpSpPr>
        <p:grpSpPr>
          <a:xfrm>
            <a:off x="6643692" y="671686"/>
            <a:ext cx="1357325" cy="536392"/>
            <a:chOff x="0" y="0"/>
            <a:chExt cx="1357324" cy="536390"/>
          </a:xfrm>
        </p:grpSpPr>
        <p:sp>
          <p:nvSpPr>
            <p:cNvPr id="564" name="鋸齒形"/>
            <p:cNvSpPr/>
            <p:nvPr/>
          </p:nvSpPr>
          <p:spPr>
            <a:xfrm>
              <a:off x="-1" y="-1"/>
              <a:ext cx="1357325" cy="536392"/>
            </a:xfrm>
            <a:prstGeom prst="chevron">
              <a:avLst>
                <a:gd name="adj" fmla="val 33915"/>
              </a:avLst>
            </a:prstGeom>
            <a:solidFill>
              <a:srgbClr val="7D7D7D"/>
            </a:solidFill>
            <a:ln w="9525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b="1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</a:p>
          </p:txBody>
        </p:sp>
        <p:sp>
          <p:nvSpPr>
            <p:cNvPr id="565" name="資安公告"/>
            <p:cNvSpPr txBox="1"/>
            <p:nvPr/>
          </p:nvSpPr>
          <p:spPr>
            <a:xfrm>
              <a:off x="181915" y="95494"/>
              <a:ext cx="993494" cy="3453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b="1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pPr/>
              <a:r>
                <a:t>資安公告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Shape 578"/>
          <p:cNvSpPr txBox="1"/>
          <p:nvPr/>
        </p:nvSpPr>
        <p:spPr>
          <a:xfrm>
            <a:off x="4429123" y="1287612"/>
            <a:ext cx="4411977" cy="1021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/>
          <a:p>
            <a:pPr marL="457200" indent="-317500">
              <a:buClr>
                <a:srgbClr val="000000"/>
              </a:buClr>
              <a:buSzPts val="1600"/>
              <a:buAutoNum type="arabicPeriod" startAt="1"/>
              <a:defRPr b="1" sz="1600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建立磁碟區時選擇磁碟區加密</a:t>
            </a:r>
          </a:p>
          <a:p>
            <a:pPr marL="457200" indent="-317500">
              <a:buClr>
                <a:srgbClr val="000000"/>
              </a:buClr>
              <a:buSzPts val="1600"/>
              <a:buAutoNum type="arabicPeriod" startAt="1"/>
              <a:defRPr b="1" sz="1600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勾選「加密」並輸入密碼</a:t>
            </a:r>
          </a:p>
          <a:p>
            <a:pPr indent="457200">
              <a:defRPr b="1" sz="1600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-「儲存密鑰」可讓 NAS 自動幫您解密</a:t>
            </a:r>
          </a:p>
        </p:txBody>
      </p:sp>
      <p:pic>
        <p:nvPicPr>
          <p:cNvPr id="571" name="Shape 579" descr="Shape 57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5682" y="1381642"/>
            <a:ext cx="3346253" cy="1690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2" name="Shape 581" descr="Shape 58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8522" y="3128067"/>
            <a:ext cx="3340576" cy="1690174"/>
          </a:xfrm>
          <a:prstGeom prst="rect">
            <a:avLst/>
          </a:prstGeom>
          <a:ln w="12700">
            <a:miter lim="400000"/>
          </a:ln>
        </p:spPr>
      </p:pic>
      <p:pic>
        <p:nvPicPr>
          <p:cNvPr id="573" name="Shape 583" descr="Shape 58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929189" y="3071815"/>
            <a:ext cx="3346251" cy="16943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76" name="Shape 597"/>
          <p:cNvGrpSpPr/>
          <p:nvPr/>
        </p:nvGrpSpPr>
        <p:grpSpPr>
          <a:xfrm>
            <a:off x="353241" y="2446598"/>
            <a:ext cx="515404" cy="528478"/>
            <a:chOff x="0" y="0"/>
            <a:chExt cx="515402" cy="528476"/>
          </a:xfrm>
        </p:grpSpPr>
        <p:sp>
          <p:nvSpPr>
            <p:cNvPr id="574" name="圓形"/>
            <p:cNvSpPr/>
            <p:nvPr/>
          </p:nvSpPr>
          <p:spPr>
            <a:xfrm>
              <a:off x="-1" y="6538"/>
              <a:ext cx="515404" cy="515404"/>
            </a:xfrm>
            <a:prstGeom prst="ellipse">
              <a:avLst/>
            </a:prstGeom>
            <a:solidFill>
              <a:srgbClr val="000000"/>
            </a:solidFill>
            <a:ln w="38100" cap="flat">
              <a:solidFill>
                <a:schemeClr val="accent6"/>
              </a:solidFill>
              <a:prstDash val="solid"/>
              <a:round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75" name="1"/>
            <p:cNvSpPr txBox="1"/>
            <p:nvPr/>
          </p:nvSpPr>
          <p:spPr>
            <a:xfrm>
              <a:off x="75477" y="0"/>
              <a:ext cx="364446" cy="528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>
              <a:lvl1pPr>
                <a:defRPr b="1" sz="2400">
                  <a:solidFill>
                    <a:srgbClr val="FFFFFF"/>
                  </a:solidFill>
                </a:defRPr>
              </a:lvl1pPr>
            </a:lstStyle>
            <a:p>
              <a:pPr/>
              <a:r>
                <a:t>1</a:t>
              </a:r>
            </a:p>
          </p:txBody>
        </p:sp>
      </p:grpSp>
      <p:grpSp>
        <p:nvGrpSpPr>
          <p:cNvPr id="579" name="Shape 597"/>
          <p:cNvGrpSpPr/>
          <p:nvPr/>
        </p:nvGrpSpPr>
        <p:grpSpPr>
          <a:xfrm>
            <a:off x="353241" y="4279722"/>
            <a:ext cx="515404" cy="528477"/>
            <a:chOff x="0" y="0"/>
            <a:chExt cx="515402" cy="528476"/>
          </a:xfrm>
        </p:grpSpPr>
        <p:sp>
          <p:nvSpPr>
            <p:cNvPr id="577" name="圓形"/>
            <p:cNvSpPr/>
            <p:nvPr/>
          </p:nvSpPr>
          <p:spPr>
            <a:xfrm>
              <a:off x="-1" y="6538"/>
              <a:ext cx="515404" cy="515404"/>
            </a:xfrm>
            <a:prstGeom prst="ellipse">
              <a:avLst/>
            </a:prstGeom>
            <a:solidFill>
              <a:srgbClr val="000000"/>
            </a:solidFill>
            <a:ln w="38100" cap="flat">
              <a:solidFill>
                <a:schemeClr val="accent6"/>
              </a:solidFill>
              <a:prstDash val="solid"/>
              <a:round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78" name="2"/>
            <p:cNvSpPr txBox="1"/>
            <p:nvPr/>
          </p:nvSpPr>
          <p:spPr>
            <a:xfrm>
              <a:off x="75477" y="0"/>
              <a:ext cx="364446" cy="528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>
              <a:lvl1pPr>
                <a:defRPr b="1" sz="2400">
                  <a:solidFill>
                    <a:srgbClr val="FFFFFF"/>
                  </a:solidFill>
                </a:defRPr>
              </a:lvl1pPr>
            </a:lstStyle>
            <a:p>
              <a:pPr/>
              <a:r>
                <a:t>2</a:t>
              </a:r>
            </a:p>
          </p:txBody>
        </p:sp>
      </p:grpSp>
      <p:sp>
        <p:nvSpPr>
          <p:cNvPr id="580" name="Shape 588"/>
          <p:cNvSpPr txBox="1"/>
          <p:nvPr/>
        </p:nvSpPr>
        <p:spPr>
          <a:xfrm>
            <a:off x="438817" y="814889"/>
            <a:ext cx="8715405" cy="510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b="1" sz="2400">
                <a:solidFill>
                  <a:srgbClr val="00206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通過 NIST CAVP AES 演算法驗證 / 硬體加速 AES-256 磁區</a:t>
            </a:r>
          </a:p>
        </p:txBody>
      </p:sp>
      <p:grpSp>
        <p:nvGrpSpPr>
          <p:cNvPr id="583" name="Shape 597"/>
          <p:cNvGrpSpPr/>
          <p:nvPr/>
        </p:nvGrpSpPr>
        <p:grpSpPr>
          <a:xfrm>
            <a:off x="4510721" y="4286261"/>
            <a:ext cx="831249" cy="515403"/>
            <a:chOff x="-28097" y="6538"/>
            <a:chExt cx="831248" cy="515402"/>
          </a:xfrm>
        </p:grpSpPr>
        <p:sp>
          <p:nvSpPr>
            <p:cNvPr id="581" name="圓形"/>
            <p:cNvSpPr/>
            <p:nvPr/>
          </p:nvSpPr>
          <p:spPr>
            <a:xfrm>
              <a:off x="-1" y="6538"/>
              <a:ext cx="515404" cy="515404"/>
            </a:xfrm>
            <a:prstGeom prst="ellipse">
              <a:avLst/>
            </a:prstGeom>
            <a:solidFill>
              <a:srgbClr val="000000"/>
            </a:solidFill>
            <a:ln w="38100" cap="flat">
              <a:solidFill>
                <a:schemeClr val="accent6"/>
              </a:solidFill>
              <a:prstDash val="solid"/>
              <a:round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82" name="2"/>
            <p:cNvSpPr txBox="1"/>
            <p:nvPr/>
          </p:nvSpPr>
          <p:spPr>
            <a:xfrm>
              <a:off x="-28098" y="86408"/>
              <a:ext cx="831250" cy="3556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>
              <a:lvl1pPr>
                <a:defRPr b="1" sz="1200">
                  <a:solidFill>
                    <a:srgbClr val="FFFFFF"/>
                  </a:solidFill>
                </a:defRPr>
              </a:lvl1pPr>
            </a:lstStyle>
            <a:p>
              <a:pPr/>
              <a:r>
                <a:t>Done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影像" descr="影像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96813" y="2898858"/>
            <a:ext cx="3856490" cy="1983148"/>
          </a:xfrm>
          <a:prstGeom prst="rect">
            <a:avLst/>
          </a:prstGeom>
          <a:ln w="12700">
            <a:miter lim="400000"/>
          </a:ln>
        </p:spPr>
      </p:pic>
      <p:sp>
        <p:nvSpPr>
          <p:cNvPr id="588" name="Shape 588"/>
          <p:cNvSpPr txBox="1"/>
          <p:nvPr/>
        </p:nvSpPr>
        <p:spPr>
          <a:xfrm>
            <a:off x="642909" y="570224"/>
            <a:ext cx="3643341" cy="510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b="1" sz="2400">
                <a:solidFill>
                  <a:srgbClr val="00206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 共用資料夾加密功能</a:t>
            </a:r>
          </a:p>
        </p:txBody>
      </p:sp>
      <p:pic>
        <p:nvPicPr>
          <p:cNvPr id="589" name="Shape 589" descr="Shape 58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0375" y="1010810"/>
            <a:ext cx="3743825" cy="1862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590" name="Shape 590" descr="Shape 59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40380" y="2956174"/>
            <a:ext cx="3743815" cy="1944716"/>
          </a:xfrm>
          <a:prstGeom prst="rect">
            <a:avLst/>
          </a:prstGeom>
          <a:ln w="12700">
            <a:miter lim="400000"/>
          </a:ln>
        </p:spPr>
      </p:pic>
      <p:sp>
        <p:nvSpPr>
          <p:cNvPr id="591" name="Shape 593"/>
          <p:cNvSpPr/>
          <p:nvPr/>
        </p:nvSpPr>
        <p:spPr>
          <a:xfrm>
            <a:off x="1553550" y="4141475"/>
            <a:ext cx="2077799" cy="374402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592" name="Shape 595"/>
          <p:cNvSpPr txBox="1"/>
          <p:nvPr/>
        </p:nvSpPr>
        <p:spPr>
          <a:xfrm>
            <a:off x="4567249" y="1069350"/>
            <a:ext cx="4219593" cy="690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/>
          <a:p>
            <a:pPr marL="457200" indent="-317500">
              <a:buClr>
                <a:srgbClr val="000000"/>
              </a:buClr>
              <a:buSzPts val="1400"/>
              <a:buAutoNum type="arabicPeriod" startAt="1"/>
              <a:defRPr b="1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至「共用資料夾」，點選「編輯屬性內容」</a:t>
            </a:r>
          </a:p>
          <a:p>
            <a:pPr marL="457200" indent="-317500">
              <a:buClr>
                <a:srgbClr val="000000"/>
              </a:buClr>
              <a:buSzPts val="1400"/>
              <a:buAutoNum type="arabicPeriod" startAt="1"/>
              <a:defRPr b="1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勾選「加密此資料夾」，輸入密碼即可加密。</a:t>
            </a:r>
          </a:p>
        </p:txBody>
      </p:sp>
      <p:pic>
        <p:nvPicPr>
          <p:cNvPr id="593" name="Shape 596" descr="Shape 596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724798" y="1714493"/>
            <a:ext cx="1356259" cy="12051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96" name="Shape 597"/>
          <p:cNvGrpSpPr/>
          <p:nvPr/>
        </p:nvGrpSpPr>
        <p:grpSpPr>
          <a:xfrm>
            <a:off x="381674" y="2279457"/>
            <a:ext cx="515404" cy="528478"/>
            <a:chOff x="0" y="0"/>
            <a:chExt cx="515402" cy="528476"/>
          </a:xfrm>
        </p:grpSpPr>
        <p:sp>
          <p:nvSpPr>
            <p:cNvPr id="594" name="圓形"/>
            <p:cNvSpPr/>
            <p:nvPr/>
          </p:nvSpPr>
          <p:spPr>
            <a:xfrm>
              <a:off x="-1" y="6538"/>
              <a:ext cx="515404" cy="515404"/>
            </a:xfrm>
            <a:prstGeom prst="ellipse">
              <a:avLst/>
            </a:prstGeom>
            <a:solidFill>
              <a:srgbClr val="000000"/>
            </a:solidFill>
            <a:ln w="38100" cap="flat">
              <a:solidFill>
                <a:schemeClr val="accent6"/>
              </a:solidFill>
              <a:prstDash val="solid"/>
              <a:round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95" name="1"/>
            <p:cNvSpPr txBox="1"/>
            <p:nvPr/>
          </p:nvSpPr>
          <p:spPr>
            <a:xfrm>
              <a:off x="75477" y="0"/>
              <a:ext cx="364445" cy="528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>
              <a:lvl1pPr>
                <a:defRPr b="1" sz="2400">
                  <a:solidFill>
                    <a:srgbClr val="FFFFFF"/>
                  </a:solidFill>
                </a:defRPr>
              </a:lvl1pPr>
            </a:lstStyle>
            <a:p>
              <a:pPr/>
              <a:r>
                <a:t>1</a:t>
              </a:r>
            </a:p>
          </p:txBody>
        </p:sp>
      </p:grpSp>
      <p:grpSp>
        <p:nvGrpSpPr>
          <p:cNvPr id="599" name="Shape 597"/>
          <p:cNvGrpSpPr/>
          <p:nvPr/>
        </p:nvGrpSpPr>
        <p:grpSpPr>
          <a:xfrm>
            <a:off x="381674" y="4279722"/>
            <a:ext cx="515404" cy="528477"/>
            <a:chOff x="0" y="0"/>
            <a:chExt cx="515402" cy="528476"/>
          </a:xfrm>
        </p:grpSpPr>
        <p:sp>
          <p:nvSpPr>
            <p:cNvPr id="597" name="圓形"/>
            <p:cNvSpPr/>
            <p:nvPr/>
          </p:nvSpPr>
          <p:spPr>
            <a:xfrm>
              <a:off x="-1" y="6538"/>
              <a:ext cx="515404" cy="515404"/>
            </a:xfrm>
            <a:prstGeom prst="ellipse">
              <a:avLst/>
            </a:prstGeom>
            <a:solidFill>
              <a:srgbClr val="000000"/>
            </a:solidFill>
            <a:ln w="38100" cap="flat">
              <a:solidFill>
                <a:schemeClr val="accent6"/>
              </a:solidFill>
              <a:prstDash val="solid"/>
              <a:round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98" name="2"/>
            <p:cNvSpPr txBox="1"/>
            <p:nvPr/>
          </p:nvSpPr>
          <p:spPr>
            <a:xfrm>
              <a:off x="75477" y="0"/>
              <a:ext cx="364445" cy="528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>
              <a:lvl1pPr>
                <a:defRPr b="1" sz="2400">
                  <a:solidFill>
                    <a:srgbClr val="FFFFFF"/>
                  </a:solidFill>
                </a:defRPr>
              </a:lvl1pPr>
            </a:lstStyle>
            <a:p>
              <a:pPr/>
              <a:r>
                <a:t>2</a:t>
              </a:r>
            </a:p>
          </p:txBody>
        </p:sp>
      </p:grpSp>
      <p:grpSp>
        <p:nvGrpSpPr>
          <p:cNvPr id="602" name="Shape 597"/>
          <p:cNvGrpSpPr/>
          <p:nvPr/>
        </p:nvGrpSpPr>
        <p:grpSpPr>
          <a:xfrm>
            <a:off x="4510721" y="4286261"/>
            <a:ext cx="831249" cy="515403"/>
            <a:chOff x="-28097" y="6538"/>
            <a:chExt cx="831248" cy="515402"/>
          </a:xfrm>
        </p:grpSpPr>
        <p:sp>
          <p:nvSpPr>
            <p:cNvPr id="600" name="圓形"/>
            <p:cNvSpPr/>
            <p:nvPr/>
          </p:nvSpPr>
          <p:spPr>
            <a:xfrm>
              <a:off x="-1" y="6538"/>
              <a:ext cx="515404" cy="515404"/>
            </a:xfrm>
            <a:prstGeom prst="ellipse">
              <a:avLst/>
            </a:prstGeom>
            <a:solidFill>
              <a:srgbClr val="000000"/>
            </a:solidFill>
            <a:ln w="38100" cap="flat">
              <a:solidFill>
                <a:schemeClr val="accent6"/>
              </a:solidFill>
              <a:prstDash val="solid"/>
              <a:round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01" name="2"/>
            <p:cNvSpPr txBox="1"/>
            <p:nvPr/>
          </p:nvSpPr>
          <p:spPr>
            <a:xfrm>
              <a:off x="-28098" y="86408"/>
              <a:ext cx="831250" cy="3556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>
              <a:lvl1pPr>
                <a:defRPr b="1" sz="1200">
                  <a:solidFill>
                    <a:srgbClr val="FFFFFF"/>
                  </a:solidFill>
                </a:defRPr>
              </a:lvl1pPr>
            </a:lstStyle>
            <a:p>
              <a:pPr/>
              <a:r>
                <a:t>Done</a:t>
              </a:r>
            </a:p>
          </p:txBody>
        </p:sp>
      </p:grpSp>
      <p:sp>
        <p:nvSpPr>
          <p:cNvPr id="603" name="圓形"/>
          <p:cNvSpPr/>
          <p:nvPr/>
        </p:nvSpPr>
        <p:spPr>
          <a:xfrm>
            <a:off x="3794495" y="1548142"/>
            <a:ext cx="279252" cy="273648"/>
          </a:xfrm>
          <a:prstGeom prst="ellipse">
            <a:avLst/>
          </a:prstGeom>
          <a:solidFill>
            <a:srgbClr val="E8E8E8">
              <a:alpha val="64148"/>
            </a:srgbClr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/>
          </a:p>
        </p:txBody>
      </p:sp>
      <p:pic>
        <p:nvPicPr>
          <p:cNvPr id="604" name="影像" descr="影像"/>
          <p:cNvPicPr>
            <a:picLocks noChangeAspect="1"/>
          </p:cNvPicPr>
          <p:nvPr/>
        </p:nvPicPr>
        <p:blipFill>
          <a:blip r:embed="rId8">
            <a:extLst/>
          </a:blip>
          <a:srcRect l="29512" t="12157" r="15207" b="28602"/>
          <a:stretch>
            <a:fillRect/>
          </a:stretch>
        </p:blipFill>
        <p:spPr>
          <a:xfrm>
            <a:off x="3846014" y="1590509"/>
            <a:ext cx="176226" cy="188852"/>
          </a:xfrm>
          <a:prstGeom prst="rect">
            <a:avLst/>
          </a:prstGeom>
          <a:ln w="12700">
            <a:miter lim="400000"/>
          </a:ln>
        </p:spPr>
      </p:pic>
      <p:sp>
        <p:nvSpPr>
          <p:cNvPr id="605" name="圓形"/>
          <p:cNvSpPr/>
          <p:nvPr/>
        </p:nvSpPr>
        <p:spPr>
          <a:xfrm>
            <a:off x="8474957" y="3516264"/>
            <a:ext cx="279253" cy="273648"/>
          </a:xfrm>
          <a:prstGeom prst="ellipse">
            <a:avLst/>
          </a:prstGeom>
          <a:solidFill>
            <a:srgbClr val="FFFFFF">
              <a:alpha val="69129"/>
            </a:srgbClr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/>
          </a:p>
        </p:txBody>
      </p:sp>
      <p:pic>
        <p:nvPicPr>
          <p:cNvPr id="606" name="影像" descr="影像"/>
          <p:cNvPicPr>
            <a:picLocks noChangeAspect="1"/>
          </p:cNvPicPr>
          <p:nvPr/>
        </p:nvPicPr>
        <p:blipFill>
          <a:blip r:embed="rId9">
            <a:extLst/>
          </a:blip>
          <a:srcRect l="0" t="20629" r="8916" b="5712"/>
          <a:stretch>
            <a:fillRect/>
          </a:stretch>
        </p:blipFill>
        <p:spPr>
          <a:xfrm>
            <a:off x="8534811" y="3562005"/>
            <a:ext cx="159429" cy="1569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Demo"/>
          <p:cNvSpPr txBox="1"/>
          <p:nvPr/>
        </p:nvSpPr>
        <p:spPr>
          <a:xfrm>
            <a:off x="4342129" y="2399029"/>
            <a:ext cx="578417" cy="288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/>
            <a:r>
              <a:t>Demo</a:t>
            </a:r>
          </a:p>
        </p:txBody>
      </p:sp>
      <p:pic>
        <p:nvPicPr>
          <p:cNvPr id="611" name="DEMOTIME.jpg" descr="DEMOTI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hape 85" descr="Shape 8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29187" y="-71441"/>
            <a:ext cx="5251454" cy="3500442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別讓人為疏失， 成為資安防範的漏網之魚！"/>
          <p:cNvSpPr txBox="1"/>
          <p:nvPr/>
        </p:nvSpPr>
        <p:spPr>
          <a:xfrm>
            <a:off x="3071809" y="2380963"/>
            <a:ext cx="5929316" cy="1548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b">
            <a:spAutoFit/>
          </a:bodyPr>
          <a:lstStyle/>
          <a:p>
            <a:pPr>
              <a:lnSpc>
                <a:spcPct val="115000"/>
              </a:lnSpc>
              <a:spcBef>
                <a:spcPts val="1600"/>
              </a:spcBef>
              <a:defRPr b="1" sz="360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別讓人為疏失，</a:t>
            </a:r>
            <a:br/>
            <a:r>
              <a:t>成為資安防範的漏網之魚！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Shape 603"/>
          <p:cNvSpPr txBox="1"/>
          <p:nvPr>
            <p:ph type="title" idx="4294967295"/>
          </p:nvPr>
        </p:nvSpPr>
        <p:spPr>
          <a:xfrm>
            <a:off x="3428993" y="1500180"/>
            <a:ext cx="5286412" cy="2000264"/>
          </a:xfrm>
          <a:prstGeom prst="rect">
            <a:avLst/>
          </a:prstGeom>
        </p:spPr>
        <p:txBody>
          <a:bodyPr lIns="0" tIns="0" rIns="0" bIns="0"/>
          <a:lstStyle/>
          <a:p>
            <a:pPr defTabSz="786383">
              <a:lnSpc>
                <a:spcPct val="115000"/>
              </a:lnSpc>
              <a:defRPr sz="3300">
                <a:solidFill>
                  <a:srgbClr val="FFFF0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降低被駭客攻擊的風險</a:t>
            </a:r>
            <a:br/>
            <a:r>
              <a:rPr sz="2900">
                <a:solidFill>
                  <a:srgbClr val="FFFFFF"/>
                </a:solidFill>
              </a:rPr>
              <a:t>加強安全配置:</a:t>
            </a:r>
            <a:br>
              <a:rPr sz="2900">
                <a:solidFill>
                  <a:srgbClr val="FFFFFF"/>
                </a:solidFill>
              </a:rPr>
            </a:br>
            <a:r>
              <a:rPr sz="2200">
                <a:solidFill>
                  <a:srgbClr val="FFFFFF"/>
                </a:solidFill>
              </a:rPr>
              <a:t>QVPN Service</a:t>
            </a:r>
            <a:endParaRPr sz="2200">
              <a:solidFill>
                <a:srgbClr val="FFFFFF"/>
              </a:solidFill>
            </a:endParaRPr>
          </a:p>
          <a:p>
            <a:pPr defTabSz="786383">
              <a:lnSpc>
                <a:spcPct val="115000"/>
              </a:lnSpc>
              <a:defRPr sz="220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Proxy Server</a:t>
            </a:r>
          </a:p>
        </p:txBody>
      </p:sp>
      <p:pic>
        <p:nvPicPr>
          <p:cNvPr id="614" name="Shape 604" descr="Shape 60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522" y="1071562"/>
            <a:ext cx="3229269" cy="244792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38100" dir="2700000">
              <a:srgbClr val="000000">
                <a:alpha val="39607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" name="Shape 631" descr="Shape 63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4424" y="1792839"/>
            <a:ext cx="7487027" cy="3075672"/>
          </a:xfrm>
          <a:prstGeom prst="rect">
            <a:avLst/>
          </a:prstGeom>
          <a:ln w="12700">
            <a:miter lim="400000"/>
          </a:ln>
        </p:spPr>
      </p:pic>
      <p:sp>
        <p:nvSpPr>
          <p:cNvPr id="617" name="Shape 632"/>
          <p:cNvSpPr txBox="1"/>
          <p:nvPr/>
        </p:nvSpPr>
        <p:spPr>
          <a:xfrm>
            <a:off x="3708274" y="3550175"/>
            <a:ext cx="2615102" cy="408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b="1" sz="1800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看不透隧道裡面的內容</a:t>
            </a:r>
          </a:p>
        </p:txBody>
      </p:sp>
      <p:pic>
        <p:nvPicPr>
          <p:cNvPr id="618" name="Shape 633" descr="Shape 63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33652" y="2787774"/>
            <a:ext cx="3551181" cy="653419"/>
          </a:xfrm>
          <a:prstGeom prst="rect">
            <a:avLst/>
          </a:prstGeom>
          <a:ln w="12700">
            <a:miter lim="400000"/>
          </a:ln>
        </p:spPr>
      </p:pic>
      <p:sp>
        <p:nvSpPr>
          <p:cNvPr id="619" name="Shape 634"/>
          <p:cNvSpPr txBox="1"/>
          <p:nvPr/>
        </p:nvSpPr>
        <p:spPr>
          <a:xfrm>
            <a:off x="694151" y="1168249"/>
            <a:ext cx="7378311" cy="1021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>
              <a:defRPr b="1" sz="2400">
                <a:solidFill>
                  <a:srgbClr val="00206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QVPN Service 架設自己的 VPN 伺服器，就如同穿越安全通道</a:t>
            </a:r>
          </a:p>
        </p:txBody>
      </p:sp>
      <p:grpSp>
        <p:nvGrpSpPr>
          <p:cNvPr id="641" name="群組 12"/>
          <p:cNvGrpSpPr/>
          <p:nvPr/>
        </p:nvGrpSpPr>
        <p:grpSpPr>
          <a:xfrm>
            <a:off x="-2" y="575094"/>
            <a:ext cx="7358086" cy="599399"/>
            <a:chOff x="0" y="0"/>
            <a:chExt cx="7358084" cy="599398"/>
          </a:xfrm>
        </p:grpSpPr>
        <p:grpSp>
          <p:nvGrpSpPr>
            <p:cNvPr id="622" name="圓角矩形 28"/>
            <p:cNvGrpSpPr/>
            <p:nvPr/>
          </p:nvGrpSpPr>
          <p:grpSpPr>
            <a:xfrm>
              <a:off x="4786314" y="156823"/>
              <a:ext cx="571507" cy="285756"/>
              <a:chOff x="0" y="0"/>
              <a:chExt cx="571506" cy="285754"/>
            </a:xfrm>
          </p:grpSpPr>
          <p:sp>
            <p:nvSpPr>
              <p:cNvPr id="620" name="圓角矩形"/>
              <p:cNvSpPr/>
              <p:nvPr/>
            </p:nvSpPr>
            <p:spPr>
              <a:xfrm>
                <a:off x="-1" y="-1"/>
                <a:ext cx="571508" cy="285756"/>
              </a:xfrm>
              <a:prstGeom prst="roundRect">
                <a:avLst>
                  <a:gd name="adj" fmla="val 16667"/>
                </a:avLst>
              </a:prstGeom>
              <a:solidFill>
                <a:srgbClr val="93CDDD"/>
              </a:solidFill>
              <a:ln w="12700" cap="flat">
                <a:solidFill>
                  <a:srgbClr val="CACACA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 sz="1000"/>
                </a:pPr>
              </a:p>
            </p:txBody>
          </p:sp>
          <p:sp>
            <p:nvSpPr>
              <p:cNvPr id="621" name="QVPN"/>
              <p:cNvSpPr txBox="1"/>
              <p:nvPr/>
            </p:nvSpPr>
            <p:spPr>
              <a:xfrm>
                <a:off x="13948" y="29383"/>
                <a:ext cx="543610" cy="2269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>
                  <a:defRPr b="1" sz="1000"/>
                </a:lvl1pPr>
              </a:lstStyle>
              <a:p>
                <a:pPr/>
                <a:r>
                  <a:t>QVPN</a:t>
                </a:r>
              </a:p>
            </p:txBody>
          </p:sp>
        </p:grpSp>
        <p:grpSp>
          <p:nvGrpSpPr>
            <p:cNvPr id="625" name="圓角矩形 29"/>
            <p:cNvGrpSpPr/>
            <p:nvPr/>
          </p:nvGrpSpPr>
          <p:grpSpPr>
            <a:xfrm>
              <a:off x="5429256" y="156823"/>
              <a:ext cx="571507" cy="285756"/>
              <a:chOff x="0" y="0"/>
              <a:chExt cx="571506" cy="285754"/>
            </a:xfrm>
          </p:grpSpPr>
          <p:sp>
            <p:nvSpPr>
              <p:cNvPr id="623" name="圓角矩形"/>
              <p:cNvSpPr/>
              <p:nvPr/>
            </p:nvSpPr>
            <p:spPr>
              <a:xfrm>
                <a:off x="-1" y="-1"/>
                <a:ext cx="571508" cy="285756"/>
              </a:xfrm>
              <a:prstGeom prst="roundRect">
                <a:avLst>
                  <a:gd name="adj" fmla="val 16667"/>
                </a:avLst>
              </a:prstGeom>
              <a:solidFill>
                <a:srgbClr val="DCDCDC"/>
              </a:solidFill>
              <a:ln w="12700" cap="flat">
                <a:solidFill>
                  <a:srgbClr val="CACACA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 sz="1000">
                    <a:solidFill>
                      <a:srgbClr val="7D7D7D"/>
                    </a:solidFill>
                  </a:defRPr>
                </a:pPr>
              </a:p>
            </p:txBody>
          </p:sp>
          <p:sp>
            <p:nvSpPr>
              <p:cNvPr id="624" name="Proxy"/>
              <p:cNvSpPr txBox="1"/>
              <p:nvPr/>
            </p:nvSpPr>
            <p:spPr>
              <a:xfrm>
                <a:off x="13948" y="29383"/>
                <a:ext cx="543610" cy="2269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>
                  <a:defRPr b="1" sz="1000">
                    <a:solidFill>
                      <a:srgbClr val="7D7D7D"/>
                    </a:solidFill>
                  </a:defRPr>
                </a:lvl1pPr>
              </a:lstStyle>
              <a:p>
                <a:pPr/>
                <a:r>
                  <a:t>Proxy</a:t>
                </a:r>
              </a:p>
            </p:txBody>
          </p:sp>
        </p:grpSp>
        <p:grpSp>
          <p:nvGrpSpPr>
            <p:cNvPr id="628" name="Shape 276"/>
            <p:cNvGrpSpPr/>
            <p:nvPr/>
          </p:nvGrpSpPr>
          <p:grpSpPr>
            <a:xfrm>
              <a:off x="-1" y="-1"/>
              <a:ext cx="1214450" cy="599399"/>
              <a:chOff x="0" y="0"/>
              <a:chExt cx="1214448" cy="599398"/>
            </a:xfrm>
          </p:grpSpPr>
          <p:sp>
            <p:nvSpPr>
              <p:cNvPr id="626" name="鋸齒形"/>
              <p:cNvSpPr/>
              <p:nvPr/>
            </p:nvSpPr>
            <p:spPr>
              <a:xfrm>
                <a:off x="-1" y="31505"/>
                <a:ext cx="1214450" cy="536393"/>
              </a:xfrm>
              <a:prstGeom prst="chevron">
                <a:avLst>
                  <a:gd name="adj" fmla="val 33915"/>
                </a:avLst>
              </a:prstGeom>
              <a:solidFill>
                <a:srgbClr val="80808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627" name="安全性設定"/>
              <p:cNvSpPr txBox="1"/>
              <p:nvPr/>
            </p:nvSpPr>
            <p:spPr>
              <a:xfrm>
                <a:off x="181916" y="-1"/>
                <a:ext cx="850615" cy="5993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ctr">
                <a:spAutoFit/>
              </a:bodyPr>
              <a:lstStyle/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  <a:r>
                  <a:t>安全性</a:t>
                </a:r>
              </a:p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  <a:r>
                  <a:t>設定</a:t>
                </a:r>
              </a:p>
            </p:txBody>
          </p:sp>
        </p:grpSp>
        <p:grpSp>
          <p:nvGrpSpPr>
            <p:cNvPr id="631" name="Shape 276"/>
            <p:cNvGrpSpPr/>
            <p:nvPr/>
          </p:nvGrpSpPr>
          <p:grpSpPr>
            <a:xfrm>
              <a:off x="1071537" y="-1"/>
              <a:ext cx="1214450" cy="599399"/>
              <a:chOff x="0" y="0"/>
              <a:chExt cx="1214449" cy="599398"/>
            </a:xfrm>
          </p:grpSpPr>
          <p:sp>
            <p:nvSpPr>
              <p:cNvPr id="629" name="鋸齒形"/>
              <p:cNvSpPr/>
              <p:nvPr/>
            </p:nvSpPr>
            <p:spPr>
              <a:xfrm>
                <a:off x="0" y="31505"/>
                <a:ext cx="1214450" cy="536393"/>
              </a:xfrm>
              <a:prstGeom prst="chevron">
                <a:avLst>
                  <a:gd name="adj" fmla="val 33915"/>
                </a:avLst>
              </a:prstGeom>
              <a:solidFill>
                <a:srgbClr val="7D7D7D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630" name="防毒防駭軟體"/>
              <p:cNvSpPr txBox="1"/>
              <p:nvPr/>
            </p:nvSpPr>
            <p:spPr>
              <a:xfrm>
                <a:off x="181916" y="-1"/>
                <a:ext cx="850616" cy="5993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ctr">
                <a:spAutoFit/>
              </a:bodyPr>
              <a:lstStyle>
                <a:lvl1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lvl1pPr>
              </a:lstStyle>
              <a:p>
                <a:pPr/>
                <a:r>
                  <a:t>防毒防駭軟體</a:t>
                </a:r>
              </a:p>
            </p:txBody>
          </p:sp>
        </p:grpSp>
        <p:grpSp>
          <p:nvGrpSpPr>
            <p:cNvPr id="634" name="Shape 276"/>
            <p:cNvGrpSpPr/>
            <p:nvPr/>
          </p:nvGrpSpPr>
          <p:grpSpPr>
            <a:xfrm>
              <a:off x="2143097" y="31505"/>
              <a:ext cx="1357325" cy="536393"/>
              <a:chOff x="0" y="0"/>
              <a:chExt cx="1357324" cy="536392"/>
            </a:xfrm>
          </p:grpSpPr>
          <p:sp>
            <p:nvSpPr>
              <p:cNvPr id="632" name="鋸齒形"/>
              <p:cNvSpPr/>
              <p:nvPr/>
            </p:nvSpPr>
            <p:spPr>
              <a:xfrm>
                <a:off x="0" y="-1"/>
                <a:ext cx="1357325" cy="536394"/>
              </a:xfrm>
              <a:prstGeom prst="chevron">
                <a:avLst>
                  <a:gd name="adj" fmla="val 33915"/>
                </a:avLst>
              </a:prstGeom>
              <a:solidFill>
                <a:srgbClr val="7D7D7D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633" name="保護備份"/>
              <p:cNvSpPr txBox="1"/>
              <p:nvPr/>
            </p:nvSpPr>
            <p:spPr>
              <a:xfrm>
                <a:off x="181915" y="95494"/>
                <a:ext cx="993494" cy="3453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ctr">
                <a:spAutoFit/>
              </a:bodyPr>
              <a:lstStyle>
                <a:lvl1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lvl1pPr>
              </a:lstStyle>
              <a:p>
                <a:pPr/>
                <a:r>
                  <a:t>保護備份</a:t>
                </a:r>
              </a:p>
            </p:txBody>
          </p:sp>
        </p:grpSp>
        <p:grpSp>
          <p:nvGrpSpPr>
            <p:cNvPr id="637" name="Shape 276"/>
            <p:cNvGrpSpPr/>
            <p:nvPr/>
          </p:nvGrpSpPr>
          <p:grpSpPr>
            <a:xfrm>
              <a:off x="3357553" y="31505"/>
              <a:ext cx="1357325" cy="536393"/>
              <a:chOff x="0" y="0"/>
              <a:chExt cx="1357324" cy="536392"/>
            </a:xfrm>
          </p:grpSpPr>
          <p:sp>
            <p:nvSpPr>
              <p:cNvPr id="635" name="鋸齒形"/>
              <p:cNvSpPr/>
              <p:nvPr/>
            </p:nvSpPr>
            <p:spPr>
              <a:xfrm>
                <a:off x="0" y="-1"/>
                <a:ext cx="1357325" cy="536394"/>
              </a:xfrm>
              <a:prstGeom prst="chevron">
                <a:avLst>
                  <a:gd name="adj" fmla="val 33915"/>
                </a:avLst>
              </a:prstGeom>
              <a:solidFill>
                <a:srgbClr val="007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636" name="安全配置"/>
              <p:cNvSpPr txBox="1"/>
              <p:nvPr/>
            </p:nvSpPr>
            <p:spPr>
              <a:xfrm>
                <a:off x="181915" y="95494"/>
                <a:ext cx="993494" cy="3453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ctr">
                <a:spAutoFit/>
              </a:bodyPr>
              <a:lstStyle>
                <a:lvl1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lvl1pPr>
              </a:lstStyle>
              <a:p>
                <a:pPr/>
                <a:r>
                  <a:t>安全配置</a:t>
                </a:r>
              </a:p>
            </p:txBody>
          </p:sp>
        </p:grpSp>
        <p:grpSp>
          <p:nvGrpSpPr>
            <p:cNvPr id="640" name="Shape 276"/>
            <p:cNvGrpSpPr/>
            <p:nvPr/>
          </p:nvGrpSpPr>
          <p:grpSpPr>
            <a:xfrm>
              <a:off x="6000760" y="31505"/>
              <a:ext cx="1357325" cy="536393"/>
              <a:chOff x="0" y="0"/>
              <a:chExt cx="1357324" cy="536392"/>
            </a:xfrm>
          </p:grpSpPr>
          <p:sp>
            <p:nvSpPr>
              <p:cNvPr id="638" name="鋸齒形"/>
              <p:cNvSpPr/>
              <p:nvPr/>
            </p:nvSpPr>
            <p:spPr>
              <a:xfrm>
                <a:off x="0" y="-1"/>
                <a:ext cx="1357325" cy="536394"/>
              </a:xfrm>
              <a:prstGeom prst="chevron">
                <a:avLst>
                  <a:gd name="adj" fmla="val 33915"/>
                </a:avLst>
              </a:prstGeom>
              <a:solidFill>
                <a:srgbClr val="7D7D7D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639" name="資安公告"/>
              <p:cNvSpPr txBox="1"/>
              <p:nvPr/>
            </p:nvSpPr>
            <p:spPr>
              <a:xfrm>
                <a:off x="181915" y="95494"/>
                <a:ext cx="993494" cy="3453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ctr">
                <a:spAutoFit/>
              </a:bodyPr>
              <a:lstStyle>
                <a:lvl1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lvl1pPr>
              </a:lstStyle>
              <a:p>
                <a:pPr/>
                <a:r>
                  <a:t>資安公告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6" name="Shape 639"/>
          <p:cNvGrpSpPr/>
          <p:nvPr/>
        </p:nvGrpSpPr>
        <p:grpSpPr>
          <a:xfrm>
            <a:off x="398482" y="1059583"/>
            <a:ext cx="1869263" cy="3673445"/>
            <a:chOff x="0" y="0"/>
            <a:chExt cx="1869262" cy="3673444"/>
          </a:xfrm>
        </p:grpSpPr>
        <p:pic>
          <p:nvPicPr>
            <p:cNvPr id="643" name="Shape 640" descr="Shape 640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869263" cy="36734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44" name="Shape 641"/>
            <p:cNvSpPr txBox="1"/>
            <p:nvPr/>
          </p:nvSpPr>
          <p:spPr>
            <a:xfrm>
              <a:off x="71681" y="1800197"/>
              <a:ext cx="1774932" cy="14312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/>
            <a:p>
              <a:pPr>
                <a:lnSpc>
                  <a:spcPct val="115000"/>
                </a:lnSpc>
                <a:defRPr b="1" sz="1600">
                  <a:solidFill>
                    <a:srgbClr val="F3F3F3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  <a:r>
                <a:t>安全的加密連線: </a:t>
              </a:r>
            </a:p>
            <a:p>
              <a:pPr>
                <a:lnSpc>
                  <a:spcPct val="115000"/>
                </a:lnSpc>
                <a:spcBef>
                  <a:spcPts val="700"/>
                </a:spcBef>
                <a:defRPr b="1">
                  <a:solidFill>
                    <a:srgbClr val="F3F3F3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  <a:r>
                <a:t>利用DTLS建立SSL連線,  底層採用AES-256 bit 加密</a:t>
              </a:r>
            </a:p>
          </p:txBody>
        </p:sp>
        <p:pic>
          <p:nvPicPr>
            <p:cNvPr id="645" name="Shape 642" descr="Shape 642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15697" y="360038"/>
              <a:ext cx="1438391" cy="11083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50" name="Shape 643"/>
          <p:cNvGrpSpPr/>
          <p:nvPr/>
        </p:nvGrpSpPr>
        <p:grpSpPr>
          <a:xfrm>
            <a:off x="4766704" y="1059582"/>
            <a:ext cx="1869261" cy="3673447"/>
            <a:chOff x="0" y="0"/>
            <a:chExt cx="1869260" cy="3673445"/>
          </a:xfrm>
        </p:grpSpPr>
        <p:pic>
          <p:nvPicPr>
            <p:cNvPr id="647" name="Shape 644" descr="Shape 644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-1"/>
              <a:ext cx="1869261" cy="36734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48" name="Shape 645"/>
            <p:cNvSpPr txBox="1"/>
            <p:nvPr/>
          </p:nvSpPr>
          <p:spPr>
            <a:xfrm>
              <a:off x="333245" y="1804185"/>
              <a:ext cx="1322701" cy="1104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>
                <a:lnSpc>
                  <a:spcPct val="115000"/>
                </a:lnSpc>
                <a:spcBef>
                  <a:spcPts val="700"/>
                </a:spcBef>
                <a:defRPr b="1" sz="1600">
                  <a:solidFill>
                    <a:srgbClr val="F3F3F3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pPr/>
              <a:r>
                <a:t>各種裝置上的專屬連線工具</a:t>
              </a:r>
            </a:p>
          </p:txBody>
        </p:sp>
        <p:pic>
          <p:nvPicPr>
            <p:cNvPr id="649" name="Shape 646" descr="Shape 646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43689" y="432047"/>
              <a:ext cx="1603399" cy="9728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55" name="Shape 647"/>
          <p:cNvGrpSpPr/>
          <p:nvPr/>
        </p:nvGrpSpPr>
        <p:grpSpPr>
          <a:xfrm>
            <a:off x="6951211" y="1059582"/>
            <a:ext cx="1869263" cy="3673447"/>
            <a:chOff x="0" y="0"/>
            <a:chExt cx="1869262" cy="3673445"/>
          </a:xfrm>
        </p:grpSpPr>
        <p:pic>
          <p:nvPicPr>
            <p:cNvPr id="651" name="Shape 648" descr="Shape 648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-1"/>
              <a:ext cx="1869263" cy="36734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52" name="Shape 649"/>
            <p:cNvSpPr txBox="1"/>
            <p:nvPr/>
          </p:nvSpPr>
          <p:spPr>
            <a:xfrm>
              <a:off x="443624" y="1804185"/>
              <a:ext cx="1212303" cy="7835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>
                <a:lnSpc>
                  <a:spcPct val="115000"/>
                </a:lnSpc>
                <a:spcBef>
                  <a:spcPts val="700"/>
                </a:spcBef>
                <a:defRPr b="1" sz="1600">
                  <a:solidFill>
                    <a:srgbClr val="F3F3F3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pPr/>
              <a:r>
                <a:t>操作容易 , 快速上手</a:t>
              </a:r>
            </a:p>
          </p:txBody>
        </p:sp>
        <p:pic>
          <p:nvPicPr>
            <p:cNvPr id="653" name="Shape 650" descr="Shape 650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15697" y="648070"/>
              <a:ext cx="1482691" cy="9740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4" name="Shape 651" descr="Shape 651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15697" y="288030"/>
              <a:ext cx="1313317" cy="7798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60" name="Shape 652"/>
          <p:cNvGrpSpPr/>
          <p:nvPr/>
        </p:nvGrpSpPr>
        <p:grpSpPr>
          <a:xfrm>
            <a:off x="2582989" y="1059582"/>
            <a:ext cx="1868469" cy="3673447"/>
            <a:chOff x="0" y="0"/>
            <a:chExt cx="1868468" cy="3673445"/>
          </a:xfrm>
        </p:grpSpPr>
        <p:pic>
          <p:nvPicPr>
            <p:cNvPr id="656" name="Shape 653" descr="Shape 653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1448" y="-1"/>
              <a:ext cx="1867020" cy="36734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7" name="Shape 654" descr="Shape 654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-1" y="216414"/>
              <a:ext cx="1684193" cy="13513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58" name="Shape 655"/>
            <p:cNvSpPr txBox="1"/>
            <p:nvPr/>
          </p:nvSpPr>
          <p:spPr>
            <a:xfrm>
              <a:off x="119299" y="1800198"/>
              <a:ext cx="1672359" cy="17525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/>
            <a:p>
              <a:pPr>
                <a:lnSpc>
                  <a:spcPct val="115000"/>
                </a:lnSpc>
                <a:defRPr b="1" sz="1600">
                  <a:solidFill>
                    <a:srgbClr val="F3F3F3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  <a:r>
                <a:t>全新的VPN專屬協定: </a:t>
              </a:r>
            </a:p>
            <a:p>
              <a:pPr>
                <a:lnSpc>
                  <a:spcPct val="115000"/>
                </a:lnSpc>
                <a:spcBef>
                  <a:spcPts val="700"/>
                </a:spcBef>
                <a:defRPr b="1">
                  <a:solidFill>
                    <a:srgbClr val="F3F3F3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  <a:r>
                <a:t>減少既有的VPN特徵值, 降低被偵測的機會</a:t>
              </a:r>
            </a:p>
          </p:txBody>
        </p:sp>
        <p:pic>
          <p:nvPicPr>
            <p:cNvPr id="659" name="Shape 656" descr="Shape 656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1224138" y="1224134"/>
              <a:ext cx="463772" cy="5760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61" name="Shape 657"/>
          <p:cNvSpPr txBox="1"/>
          <p:nvPr/>
        </p:nvSpPr>
        <p:spPr>
          <a:xfrm>
            <a:off x="1352999" y="535943"/>
            <a:ext cx="64380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>
              <a:defRPr b="1" sz="2000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QNAP專屬VPN協定 - QBelt: 特徵值少，私密性更高！</a:t>
            </a:r>
          </a:p>
        </p:txBody>
      </p:sp>
      <p:grpSp>
        <p:nvGrpSpPr>
          <p:cNvPr id="664" name="Shape 658"/>
          <p:cNvGrpSpPr/>
          <p:nvPr/>
        </p:nvGrpSpPr>
        <p:grpSpPr>
          <a:xfrm>
            <a:off x="6162899" y="3952125"/>
            <a:ext cx="2981104" cy="1191302"/>
            <a:chOff x="-1" y="0"/>
            <a:chExt cx="2981102" cy="1191301"/>
          </a:xfrm>
        </p:grpSpPr>
        <p:sp>
          <p:nvSpPr>
            <p:cNvPr id="662" name="形狀"/>
            <p:cNvSpPr/>
            <p:nvPr/>
          </p:nvSpPr>
          <p:spPr>
            <a:xfrm>
              <a:off x="-2" y="-1"/>
              <a:ext cx="2981104" cy="1191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9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956" y="21600"/>
                    <a:pt x="20161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644" y="0"/>
                    <a:pt x="1439" y="0"/>
                  </a:cubicBezTo>
                  <a:close/>
                </a:path>
              </a:pathLst>
            </a:custGeom>
            <a:solidFill>
              <a:srgbClr val="666666"/>
            </a:solidFill>
            <a:ln w="9525" cap="flat">
              <a:solidFill>
                <a:srgbClr val="A7A7A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b="1" sz="200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</a:p>
          </p:txBody>
        </p:sp>
        <p:sp>
          <p:nvSpPr>
            <p:cNvPr id="663" name="搭配 QTS 4.3.5 使用"/>
            <p:cNvSpPr txBox="1"/>
            <p:nvPr/>
          </p:nvSpPr>
          <p:spPr>
            <a:xfrm>
              <a:off x="58154" y="180374"/>
              <a:ext cx="2864793" cy="8305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/>
            <a:p>
              <a:pPr algn="ctr">
                <a:defRPr b="1" sz="2000">
                  <a:solidFill>
                    <a:srgbClr val="002060"/>
                  </a:solidFill>
                </a:defRPr>
              </a:pPr>
            </a:p>
            <a:p>
              <a:pPr algn="ctr">
                <a:defRPr b="1" sz="200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  <a:r>
                <a:t>搭配 QTS 4.3.5 使用</a:t>
              </a:r>
            </a:p>
          </p:txBody>
        </p:sp>
      </p:grpSp>
      <p:pic>
        <p:nvPicPr>
          <p:cNvPr id="665" name="Shape 659" descr="Shape 659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7077216" y="3952116"/>
            <a:ext cx="1872204" cy="576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66" name="Shape 660" descr="Shape 660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 rot="2171691">
            <a:off x="6286188" y="3689455"/>
            <a:ext cx="784274" cy="778768"/>
          </a:xfrm>
          <a:prstGeom prst="rect">
            <a:avLst/>
          </a:prstGeom>
          <a:ln w="12700">
            <a:miter lim="400000"/>
          </a:ln>
        </p:spPr>
      </p:pic>
      <p:pic>
        <p:nvPicPr>
          <p:cNvPr id="667" name="影像" descr="影像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385680" y="470652"/>
            <a:ext cx="903768" cy="90376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38100" dir="2700000">
              <a:srgbClr val="000000">
                <a:alpha val="39607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未使用代理伺服器時，所有的電腦都是各自上網，不論是資料或者保護都是各自的電腦處理。頻寬使用，或者安全性，都是分散重複的狀態。"/>
          <p:cNvSpPr txBox="1"/>
          <p:nvPr>
            <p:ph type="body" sz="quarter" idx="4294967295"/>
          </p:nvPr>
        </p:nvSpPr>
        <p:spPr>
          <a:xfrm>
            <a:off x="642908" y="2336276"/>
            <a:ext cx="3978904" cy="943500"/>
          </a:xfrm>
          <a:prstGeom prst="rect">
            <a:avLst/>
          </a:prstGeom>
        </p:spPr>
        <p:txBody>
          <a:bodyPr/>
          <a:lstStyle>
            <a:lvl1pPr marL="0" indent="0" defTabSz="886967">
              <a:buSzTx/>
              <a:buNone/>
              <a:defRPr b="1" sz="1300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未使用代理伺服器時，所有的電腦都是各自上網，不論是資料或者保護都是各自的電腦處理。頻寬使用，或者安全性，都是分散重複的狀態。</a:t>
            </a:r>
          </a:p>
        </p:txBody>
      </p:sp>
      <p:sp>
        <p:nvSpPr>
          <p:cNvPr id="672" name="Shape 688"/>
          <p:cNvSpPr txBox="1"/>
          <p:nvPr/>
        </p:nvSpPr>
        <p:spPr>
          <a:xfrm>
            <a:off x="1399315" y="1277402"/>
            <a:ext cx="6953862" cy="1021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/>
          <a:p>
            <a:pPr>
              <a:defRPr b="1" sz="2400">
                <a:solidFill>
                  <a:srgbClr val="00206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代理伺服器 (Proxy Server) 建立安全連線，</a:t>
            </a:r>
          </a:p>
          <a:p>
            <a:pPr>
              <a:defRPr b="1" sz="2400">
                <a:solidFill>
                  <a:srgbClr val="00206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並有效管理網路頻寬</a:t>
            </a:r>
          </a:p>
        </p:txBody>
      </p:sp>
      <p:pic>
        <p:nvPicPr>
          <p:cNvPr id="673" name="Shape 689" descr="Shape 68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9134" y="3216019"/>
            <a:ext cx="3285108" cy="1485289"/>
          </a:xfrm>
          <a:prstGeom prst="rect">
            <a:avLst/>
          </a:prstGeom>
          <a:ln w="12700">
            <a:miter lim="400000"/>
          </a:ln>
        </p:spPr>
      </p:pic>
      <p:pic>
        <p:nvPicPr>
          <p:cNvPr id="674" name="Shape 690" descr="Shape 69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57751" y="3216032"/>
            <a:ext cx="3284649" cy="1485082"/>
          </a:xfrm>
          <a:prstGeom prst="rect">
            <a:avLst/>
          </a:prstGeom>
          <a:ln w="12700">
            <a:miter lim="400000"/>
          </a:ln>
        </p:spPr>
      </p:pic>
      <p:sp>
        <p:nvSpPr>
          <p:cNvPr id="675" name="Shape 692"/>
          <p:cNvSpPr txBox="1"/>
          <p:nvPr/>
        </p:nvSpPr>
        <p:spPr>
          <a:xfrm>
            <a:off x="4863565" y="2336276"/>
            <a:ext cx="3765001" cy="948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normAutofit fontScale="100000" lnSpcReduction="0"/>
          </a:bodyPr>
          <a:lstStyle>
            <a:lvl1pPr defTabSz="886967">
              <a:defRPr b="1" sz="1300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使用代理伺服器時，上網透過NAS中介，除了節省對外頻寬外，也能提供第一線的保護，防止意外存取到惡意網站。</a:t>
            </a:r>
          </a:p>
        </p:txBody>
      </p:sp>
      <p:pic>
        <p:nvPicPr>
          <p:cNvPr id="676" name="Shape 693" descr="Shape 69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87799" y="2981107"/>
            <a:ext cx="943502" cy="9435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98" name="群組 52"/>
          <p:cNvGrpSpPr/>
          <p:nvPr/>
        </p:nvGrpSpPr>
        <p:grpSpPr>
          <a:xfrm>
            <a:off x="-2" y="640180"/>
            <a:ext cx="7358086" cy="599399"/>
            <a:chOff x="0" y="0"/>
            <a:chExt cx="7358084" cy="599398"/>
          </a:xfrm>
        </p:grpSpPr>
        <p:grpSp>
          <p:nvGrpSpPr>
            <p:cNvPr id="679" name="圓角矩形 45"/>
            <p:cNvGrpSpPr/>
            <p:nvPr/>
          </p:nvGrpSpPr>
          <p:grpSpPr>
            <a:xfrm>
              <a:off x="4786314" y="156823"/>
              <a:ext cx="571507" cy="285756"/>
              <a:chOff x="0" y="0"/>
              <a:chExt cx="571506" cy="285754"/>
            </a:xfrm>
          </p:grpSpPr>
          <p:sp>
            <p:nvSpPr>
              <p:cNvPr id="677" name="圓角矩形"/>
              <p:cNvSpPr/>
              <p:nvPr/>
            </p:nvSpPr>
            <p:spPr>
              <a:xfrm>
                <a:off x="-1" y="-1"/>
                <a:ext cx="571508" cy="285756"/>
              </a:xfrm>
              <a:prstGeom prst="roundRect">
                <a:avLst>
                  <a:gd name="adj" fmla="val 16667"/>
                </a:avLst>
              </a:prstGeom>
              <a:solidFill>
                <a:srgbClr val="D9D9D9"/>
              </a:solidFill>
              <a:ln w="12700" cap="flat">
                <a:solidFill>
                  <a:srgbClr val="CACACA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 sz="1000">
                    <a:solidFill>
                      <a:srgbClr val="7D7D7D"/>
                    </a:solidFill>
                  </a:defRPr>
                </a:pPr>
              </a:p>
            </p:txBody>
          </p:sp>
          <p:sp>
            <p:nvSpPr>
              <p:cNvPr id="678" name="QVPN"/>
              <p:cNvSpPr txBox="1"/>
              <p:nvPr/>
            </p:nvSpPr>
            <p:spPr>
              <a:xfrm>
                <a:off x="13948" y="29383"/>
                <a:ext cx="543610" cy="2269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>
                  <a:defRPr b="1" sz="1000">
                    <a:solidFill>
                      <a:srgbClr val="7D7D7D"/>
                    </a:solidFill>
                  </a:defRPr>
                </a:lvl1pPr>
              </a:lstStyle>
              <a:p>
                <a:pPr/>
                <a:r>
                  <a:t>QVPN</a:t>
                </a:r>
              </a:p>
            </p:txBody>
          </p:sp>
        </p:grpSp>
        <p:grpSp>
          <p:nvGrpSpPr>
            <p:cNvPr id="682" name="圓角矩形 46"/>
            <p:cNvGrpSpPr/>
            <p:nvPr/>
          </p:nvGrpSpPr>
          <p:grpSpPr>
            <a:xfrm>
              <a:off x="5429256" y="156823"/>
              <a:ext cx="571507" cy="285756"/>
              <a:chOff x="0" y="0"/>
              <a:chExt cx="571506" cy="285754"/>
            </a:xfrm>
          </p:grpSpPr>
          <p:sp>
            <p:nvSpPr>
              <p:cNvPr id="680" name="圓角矩形"/>
              <p:cNvSpPr/>
              <p:nvPr/>
            </p:nvSpPr>
            <p:spPr>
              <a:xfrm>
                <a:off x="-1" y="-1"/>
                <a:ext cx="571508" cy="285756"/>
              </a:xfrm>
              <a:prstGeom prst="roundRect">
                <a:avLst>
                  <a:gd name="adj" fmla="val 16667"/>
                </a:avLst>
              </a:prstGeom>
              <a:solidFill>
                <a:srgbClr val="93CDDD"/>
              </a:solidFill>
              <a:ln w="12700" cap="flat">
                <a:solidFill>
                  <a:srgbClr val="CACACA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 sz="1000"/>
                </a:pPr>
              </a:p>
            </p:txBody>
          </p:sp>
          <p:sp>
            <p:nvSpPr>
              <p:cNvPr id="681" name="Proxy"/>
              <p:cNvSpPr txBox="1"/>
              <p:nvPr/>
            </p:nvSpPr>
            <p:spPr>
              <a:xfrm>
                <a:off x="13948" y="29383"/>
                <a:ext cx="543610" cy="2269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>
                  <a:defRPr b="1" sz="1000"/>
                </a:lvl1pPr>
              </a:lstStyle>
              <a:p>
                <a:pPr/>
                <a:r>
                  <a:t>Proxy</a:t>
                </a:r>
              </a:p>
            </p:txBody>
          </p:sp>
        </p:grpSp>
        <p:grpSp>
          <p:nvGrpSpPr>
            <p:cNvPr id="685" name="Shape 276"/>
            <p:cNvGrpSpPr/>
            <p:nvPr/>
          </p:nvGrpSpPr>
          <p:grpSpPr>
            <a:xfrm>
              <a:off x="-1" y="-1"/>
              <a:ext cx="1214450" cy="599399"/>
              <a:chOff x="0" y="0"/>
              <a:chExt cx="1214448" cy="599398"/>
            </a:xfrm>
          </p:grpSpPr>
          <p:sp>
            <p:nvSpPr>
              <p:cNvPr id="683" name="鋸齒形"/>
              <p:cNvSpPr/>
              <p:nvPr/>
            </p:nvSpPr>
            <p:spPr>
              <a:xfrm>
                <a:off x="-1" y="31505"/>
                <a:ext cx="1214450" cy="536393"/>
              </a:xfrm>
              <a:prstGeom prst="chevron">
                <a:avLst>
                  <a:gd name="adj" fmla="val 33915"/>
                </a:avLst>
              </a:prstGeom>
              <a:solidFill>
                <a:srgbClr val="80808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684" name="安全性設定"/>
              <p:cNvSpPr txBox="1"/>
              <p:nvPr/>
            </p:nvSpPr>
            <p:spPr>
              <a:xfrm>
                <a:off x="181916" y="-1"/>
                <a:ext cx="850615" cy="5993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ctr">
                <a:spAutoFit/>
              </a:bodyPr>
              <a:lstStyle/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  <a:r>
                  <a:t>安全性</a:t>
                </a:r>
              </a:p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  <a:r>
                  <a:t>設定</a:t>
                </a:r>
              </a:p>
            </p:txBody>
          </p:sp>
        </p:grpSp>
        <p:grpSp>
          <p:nvGrpSpPr>
            <p:cNvPr id="688" name="Shape 276"/>
            <p:cNvGrpSpPr/>
            <p:nvPr/>
          </p:nvGrpSpPr>
          <p:grpSpPr>
            <a:xfrm>
              <a:off x="1071537" y="-1"/>
              <a:ext cx="1214450" cy="599399"/>
              <a:chOff x="0" y="0"/>
              <a:chExt cx="1214449" cy="599398"/>
            </a:xfrm>
          </p:grpSpPr>
          <p:sp>
            <p:nvSpPr>
              <p:cNvPr id="686" name="鋸齒形"/>
              <p:cNvSpPr/>
              <p:nvPr/>
            </p:nvSpPr>
            <p:spPr>
              <a:xfrm>
                <a:off x="0" y="31505"/>
                <a:ext cx="1214450" cy="536393"/>
              </a:xfrm>
              <a:prstGeom prst="chevron">
                <a:avLst>
                  <a:gd name="adj" fmla="val 33915"/>
                </a:avLst>
              </a:prstGeom>
              <a:solidFill>
                <a:srgbClr val="7D7D7D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687" name="防毒防駭軟體"/>
              <p:cNvSpPr txBox="1"/>
              <p:nvPr/>
            </p:nvSpPr>
            <p:spPr>
              <a:xfrm>
                <a:off x="181916" y="-1"/>
                <a:ext cx="850616" cy="5993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ctr">
                <a:spAutoFit/>
              </a:bodyPr>
              <a:lstStyle>
                <a:lvl1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lvl1pPr>
              </a:lstStyle>
              <a:p>
                <a:pPr/>
                <a:r>
                  <a:t>防毒防駭軟體</a:t>
                </a:r>
              </a:p>
            </p:txBody>
          </p:sp>
        </p:grpSp>
        <p:grpSp>
          <p:nvGrpSpPr>
            <p:cNvPr id="691" name="Shape 276"/>
            <p:cNvGrpSpPr/>
            <p:nvPr/>
          </p:nvGrpSpPr>
          <p:grpSpPr>
            <a:xfrm>
              <a:off x="2143097" y="31505"/>
              <a:ext cx="1357325" cy="536393"/>
              <a:chOff x="0" y="0"/>
              <a:chExt cx="1357324" cy="536392"/>
            </a:xfrm>
          </p:grpSpPr>
          <p:sp>
            <p:nvSpPr>
              <p:cNvPr id="689" name="鋸齒形"/>
              <p:cNvSpPr/>
              <p:nvPr/>
            </p:nvSpPr>
            <p:spPr>
              <a:xfrm>
                <a:off x="0" y="-1"/>
                <a:ext cx="1357325" cy="536394"/>
              </a:xfrm>
              <a:prstGeom prst="chevron">
                <a:avLst>
                  <a:gd name="adj" fmla="val 33915"/>
                </a:avLst>
              </a:prstGeom>
              <a:solidFill>
                <a:srgbClr val="7D7D7D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690" name="保護備份"/>
              <p:cNvSpPr txBox="1"/>
              <p:nvPr/>
            </p:nvSpPr>
            <p:spPr>
              <a:xfrm>
                <a:off x="181915" y="95494"/>
                <a:ext cx="993494" cy="3453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ctr">
                <a:spAutoFit/>
              </a:bodyPr>
              <a:lstStyle>
                <a:lvl1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lvl1pPr>
              </a:lstStyle>
              <a:p>
                <a:pPr/>
                <a:r>
                  <a:t>保護備份</a:t>
                </a:r>
              </a:p>
            </p:txBody>
          </p:sp>
        </p:grpSp>
        <p:grpSp>
          <p:nvGrpSpPr>
            <p:cNvPr id="694" name="Shape 276"/>
            <p:cNvGrpSpPr/>
            <p:nvPr/>
          </p:nvGrpSpPr>
          <p:grpSpPr>
            <a:xfrm>
              <a:off x="3357553" y="31505"/>
              <a:ext cx="1357325" cy="536393"/>
              <a:chOff x="0" y="0"/>
              <a:chExt cx="1357324" cy="536392"/>
            </a:xfrm>
          </p:grpSpPr>
          <p:sp>
            <p:nvSpPr>
              <p:cNvPr id="692" name="鋸齒形"/>
              <p:cNvSpPr/>
              <p:nvPr/>
            </p:nvSpPr>
            <p:spPr>
              <a:xfrm>
                <a:off x="0" y="-1"/>
                <a:ext cx="1357325" cy="536394"/>
              </a:xfrm>
              <a:prstGeom prst="chevron">
                <a:avLst>
                  <a:gd name="adj" fmla="val 33915"/>
                </a:avLst>
              </a:prstGeom>
              <a:solidFill>
                <a:srgbClr val="007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693" name="安全配置"/>
              <p:cNvSpPr txBox="1"/>
              <p:nvPr/>
            </p:nvSpPr>
            <p:spPr>
              <a:xfrm>
                <a:off x="181915" y="95494"/>
                <a:ext cx="993494" cy="3453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ctr">
                <a:spAutoFit/>
              </a:bodyPr>
              <a:lstStyle>
                <a:lvl1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lvl1pPr>
              </a:lstStyle>
              <a:p>
                <a:pPr/>
                <a:r>
                  <a:t>安全配置</a:t>
                </a:r>
              </a:p>
            </p:txBody>
          </p:sp>
        </p:grpSp>
        <p:grpSp>
          <p:nvGrpSpPr>
            <p:cNvPr id="697" name="Shape 276"/>
            <p:cNvGrpSpPr/>
            <p:nvPr/>
          </p:nvGrpSpPr>
          <p:grpSpPr>
            <a:xfrm>
              <a:off x="6000760" y="31505"/>
              <a:ext cx="1357325" cy="536393"/>
              <a:chOff x="0" y="0"/>
              <a:chExt cx="1357324" cy="536392"/>
            </a:xfrm>
          </p:grpSpPr>
          <p:sp>
            <p:nvSpPr>
              <p:cNvPr id="695" name="鋸齒形"/>
              <p:cNvSpPr/>
              <p:nvPr/>
            </p:nvSpPr>
            <p:spPr>
              <a:xfrm>
                <a:off x="0" y="-1"/>
                <a:ext cx="1357325" cy="536394"/>
              </a:xfrm>
              <a:prstGeom prst="chevron">
                <a:avLst>
                  <a:gd name="adj" fmla="val 33915"/>
                </a:avLst>
              </a:prstGeom>
              <a:solidFill>
                <a:srgbClr val="7D7D7D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696" name="資安公告"/>
              <p:cNvSpPr txBox="1"/>
              <p:nvPr/>
            </p:nvSpPr>
            <p:spPr>
              <a:xfrm>
                <a:off x="181915" y="95494"/>
                <a:ext cx="993494" cy="3453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ctr">
                <a:spAutoFit/>
              </a:bodyPr>
              <a:lstStyle>
                <a:lvl1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lvl1pPr>
              </a:lstStyle>
              <a:p>
                <a:pPr/>
                <a:r>
                  <a:t>資安公告</a:t>
                </a:r>
              </a:p>
            </p:txBody>
          </p:sp>
        </p:grpSp>
      </p:grpSp>
      <p:pic>
        <p:nvPicPr>
          <p:cNvPr id="699" name="影像" descr="影像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81340" y="1277405"/>
            <a:ext cx="873526" cy="87352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38100" dir="2700000">
              <a:srgbClr val="000000">
                <a:alpha val="39607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Shape 698"/>
          <p:cNvSpPr txBox="1"/>
          <p:nvPr>
            <p:ph type="title"/>
          </p:nvPr>
        </p:nvSpPr>
        <p:spPr>
          <a:xfrm>
            <a:off x="311150" y="285749"/>
            <a:ext cx="8521800" cy="785703"/>
          </a:xfrm>
          <a:prstGeom prst="rect">
            <a:avLst/>
          </a:prstGeom>
        </p:spPr>
        <p:txBody>
          <a:bodyPr/>
          <a:lstStyle>
            <a:lvl1pPr>
              <a:defRPr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Proxy Server 建議設定</a:t>
            </a:r>
          </a:p>
        </p:txBody>
      </p:sp>
      <p:sp>
        <p:nvSpPr>
          <p:cNvPr id="704" name="Shape 699"/>
          <p:cNvSpPr txBox="1"/>
          <p:nvPr>
            <p:ph type="body" sz="quarter" idx="1"/>
          </p:nvPr>
        </p:nvSpPr>
        <p:spPr>
          <a:xfrm>
            <a:off x="500032" y="2298620"/>
            <a:ext cx="2719504" cy="2059080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若您未曾於此NAS上啟動過 ClamAV，Proxy Server會提醒您更新一次病毒碼以提供最佳防護，並且將自動開啟NAS的病毒防護頁面，請點選[立即更新]</a:t>
            </a:r>
          </a:p>
        </p:txBody>
      </p:sp>
      <p:pic>
        <p:nvPicPr>
          <p:cNvPr id="705" name="Shape 700" descr="Shape 700"/>
          <p:cNvPicPr>
            <a:picLocks noChangeAspect="1"/>
          </p:cNvPicPr>
          <p:nvPr/>
        </p:nvPicPr>
        <p:blipFill>
          <a:blip r:embed="rId2">
            <a:extLst/>
          </a:blip>
          <a:srcRect l="1454" t="1362" r="1520" b="2809"/>
          <a:stretch>
            <a:fillRect/>
          </a:stretch>
        </p:blipFill>
        <p:spPr>
          <a:xfrm>
            <a:off x="3286116" y="1071551"/>
            <a:ext cx="4143405" cy="3071837"/>
          </a:xfrm>
          <a:prstGeom prst="rect">
            <a:avLst/>
          </a:prstGeom>
          <a:ln w="12700">
            <a:miter lim="400000"/>
          </a:ln>
        </p:spPr>
      </p:pic>
      <p:sp>
        <p:nvSpPr>
          <p:cNvPr id="706" name="Shape 702"/>
          <p:cNvSpPr/>
          <p:nvPr/>
        </p:nvSpPr>
        <p:spPr>
          <a:xfrm>
            <a:off x="4562650" y="1649950"/>
            <a:ext cx="783002" cy="295202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707" name="Shape 703"/>
          <p:cNvSpPr/>
          <p:nvPr/>
        </p:nvSpPr>
        <p:spPr>
          <a:xfrm>
            <a:off x="4605625" y="3846650"/>
            <a:ext cx="639002" cy="295202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lIns="45718" tIns="45718" rIns="45718" bIns="45718" anchor="ctr"/>
          <a:lstStyle/>
          <a:p>
            <a:pPr/>
          </a:p>
        </p:txBody>
      </p:sp>
      <p:grpSp>
        <p:nvGrpSpPr>
          <p:cNvPr id="712" name="群組 10"/>
          <p:cNvGrpSpPr/>
          <p:nvPr/>
        </p:nvGrpSpPr>
        <p:grpSpPr>
          <a:xfrm>
            <a:off x="546041" y="1555543"/>
            <a:ext cx="2150459" cy="553187"/>
            <a:chOff x="0" y="0"/>
            <a:chExt cx="2150457" cy="553186"/>
          </a:xfrm>
        </p:grpSpPr>
        <p:sp>
          <p:nvSpPr>
            <p:cNvPr id="708" name="矩形 8"/>
            <p:cNvSpPr txBox="1"/>
            <p:nvPr/>
          </p:nvSpPr>
          <p:spPr>
            <a:xfrm>
              <a:off x="382619" y="106148"/>
              <a:ext cx="1767839" cy="4470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marL="177800" indent="-38100">
                <a:defRPr b="1" sz="2000"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pPr/>
              <a:r>
                <a:t>啟動病毒防護</a:t>
              </a:r>
            </a:p>
          </p:txBody>
        </p:sp>
        <p:grpSp>
          <p:nvGrpSpPr>
            <p:cNvPr id="711" name="Shape 597"/>
            <p:cNvGrpSpPr/>
            <p:nvPr/>
          </p:nvGrpSpPr>
          <p:grpSpPr>
            <a:xfrm>
              <a:off x="-1" y="-1"/>
              <a:ext cx="515404" cy="528478"/>
              <a:chOff x="0" y="0"/>
              <a:chExt cx="515402" cy="528476"/>
            </a:xfrm>
          </p:grpSpPr>
          <p:sp>
            <p:nvSpPr>
              <p:cNvPr id="709" name="圓形"/>
              <p:cNvSpPr/>
              <p:nvPr/>
            </p:nvSpPr>
            <p:spPr>
              <a:xfrm>
                <a:off x="-1" y="6539"/>
                <a:ext cx="515404" cy="515405"/>
              </a:xfrm>
              <a:prstGeom prst="ellipse">
                <a:avLst/>
              </a:prstGeom>
              <a:solidFill>
                <a:srgbClr val="000000"/>
              </a:solidFill>
              <a:ln w="38100" cap="flat">
                <a:solidFill>
                  <a:schemeClr val="accent6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 b="1" sz="24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710" name="1"/>
              <p:cNvSpPr txBox="1"/>
              <p:nvPr/>
            </p:nvSpPr>
            <p:spPr>
              <a:xfrm>
                <a:off x="75477" y="-1"/>
                <a:ext cx="364445" cy="5284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3" tIns="91423" rIns="91423" bIns="91423" numCol="1" anchor="ctr">
                <a:spAutoFit/>
              </a:bodyPr>
              <a:lstStyle>
                <a:lvl1pPr>
                  <a:defRPr b="1" sz="24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1</a:t>
                </a:r>
              </a:p>
            </p:txBody>
          </p:sp>
        </p:grpSp>
      </p:grpSp>
      <p:pic>
        <p:nvPicPr>
          <p:cNvPr id="713" name="Shape 701" descr="Shape 701"/>
          <p:cNvPicPr>
            <a:picLocks noChangeAspect="1"/>
          </p:cNvPicPr>
          <p:nvPr/>
        </p:nvPicPr>
        <p:blipFill>
          <a:blip r:embed="rId3">
            <a:extLst/>
          </a:blip>
          <a:srcRect l="5969" t="0" r="34207" b="0"/>
          <a:stretch>
            <a:fillRect/>
          </a:stretch>
        </p:blipFill>
        <p:spPr>
          <a:xfrm>
            <a:off x="5715008" y="1714493"/>
            <a:ext cx="3143274" cy="3113585"/>
          </a:xfrm>
          <a:prstGeom prst="rect">
            <a:avLst/>
          </a:prstGeom>
          <a:ln w="12700">
            <a:miter lim="400000"/>
          </a:ln>
        </p:spPr>
      </p:pic>
      <p:sp>
        <p:nvSpPr>
          <p:cNvPr id="714" name="Shape 704"/>
          <p:cNvSpPr/>
          <p:nvPr/>
        </p:nvSpPr>
        <p:spPr>
          <a:xfrm>
            <a:off x="7929584" y="4143385"/>
            <a:ext cx="783002" cy="295202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lIns="45718" tIns="45718" rIns="45718" bIns="45718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Shape 709"/>
          <p:cNvSpPr txBox="1"/>
          <p:nvPr>
            <p:ph type="title"/>
          </p:nvPr>
        </p:nvSpPr>
        <p:spPr>
          <a:xfrm>
            <a:off x="311150" y="285749"/>
            <a:ext cx="8521800" cy="785703"/>
          </a:xfrm>
          <a:prstGeom prst="rect">
            <a:avLst/>
          </a:prstGeom>
        </p:spPr>
        <p:txBody>
          <a:bodyPr/>
          <a:lstStyle>
            <a:lvl1pPr>
              <a:defRPr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Proxy Server 建議設定</a:t>
            </a:r>
          </a:p>
        </p:txBody>
      </p:sp>
      <p:pic>
        <p:nvPicPr>
          <p:cNvPr id="717" name="Shape 711" descr="Shape 7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0650" y="1177213"/>
            <a:ext cx="5808551" cy="3367031"/>
          </a:xfrm>
          <a:prstGeom prst="rect">
            <a:avLst/>
          </a:prstGeom>
          <a:ln w="12700">
            <a:miter lim="400000"/>
          </a:ln>
        </p:spPr>
      </p:pic>
      <p:sp>
        <p:nvSpPr>
          <p:cNvPr id="718" name="Shape 699"/>
          <p:cNvSpPr txBox="1"/>
          <p:nvPr/>
        </p:nvSpPr>
        <p:spPr>
          <a:xfrm>
            <a:off x="500034" y="2298620"/>
            <a:ext cx="2357454" cy="2214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>
              <a:defRPr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初次啟動智慧黑名單時，請點選[更新黑名單]，Proxy Server會下載並且處理最新的黑名單資訊，由於累積的資料量相當大，請等候處理完畢後，選擇需要阻擋的分類，即可一次阻擋非必要的網站存取。</a:t>
            </a:r>
          </a:p>
        </p:txBody>
      </p:sp>
      <p:grpSp>
        <p:nvGrpSpPr>
          <p:cNvPr id="723" name="群組 5"/>
          <p:cNvGrpSpPr/>
          <p:nvPr/>
        </p:nvGrpSpPr>
        <p:grpSpPr>
          <a:xfrm>
            <a:off x="546041" y="1555543"/>
            <a:ext cx="2404459" cy="553187"/>
            <a:chOff x="0" y="0"/>
            <a:chExt cx="2404457" cy="553186"/>
          </a:xfrm>
        </p:grpSpPr>
        <p:sp>
          <p:nvSpPr>
            <p:cNvPr id="719" name="矩形 6"/>
            <p:cNvSpPr txBox="1"/>
            <p:nvPr/>
          </p:nvSpPr>
          <p:spPr>
            <a:xfrm>
              <a:off x="382619" y="106148"/>
              <a:ext cx="2021839" cy="4470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marL="177800" indent="-38100">
                <a:defRPr b="1" sz="2000"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pPr/>
              <a:r>
                <a:t>啟用智慧黑名單</a:t>
              </a:r>
            </a:p>
          </p:txBody>
        </p:sp>
        <p:grpSp>
          <p:nvGrpSpPr>
            <p:cNvPr id="722" name="Shape 597"/>
            <p:cNvGrpSpPr/>
            <p:nvPr/>
          </p:nvGrpSpPr>
          <p:grpSpPr>
            <a:xfrm>
              <a:off x="-1" y="-1"/>
              <a:ext cx="515403" cy="528478"/>
              <a:chOff x="0" y="0"/>
              <a:chExt cx="515402" cy="528476"/>
            </a:xfrm>
          </p:grpSpPr>
          <p:sp>
            <p:nvSpPr>
              <p:cNvPr id="720" name="圓形"/>
              <p:cNvSpPr/>
              <p:nvPr/>
            </p:nvSpPr>
            <p:spPr>
              <a:xfrm>
                <a:off x="-1" y="6539"/>
                <a:ext cx="515404" cy="515405"/>
              </a:xfrm>
              <a:prstGeom prst="ellipse">
                <a:avLst/>
              </a:prstGeom>
              <a:solidFill>
                <a:srgbClr val="000000"/>
              </a:solidFill>
              <a:ln w="38100" cap="flat">
                <a:solidFill>
                  <a:schemeClr val="accent6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 b="1" sz="24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721" name="2"/>
              <p:cNvSpPr txBox="1"/>
              <p:nvPr/>
            </p:nvSpPr>
            <p:spPr>
              <a:xfrm>
                <a:off x="75477" y="-1"/>
                <a:ext cx="364446" cy="5284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3" tIns="91423" rIns="91423" bIns="91423" numCol="1" anchor="ctr">
                <a:spAutoFit/>
              </a:bodyPr>
              <a:lstStyle>
                <a:lvl1pPr>
                  <a:defRPr b="1" sz="24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2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Shape 716"/>
          <p:cNvSpPr txBox="1"/>
          <p:nvPr>
            <p:ph type="title" idx="4294967295"/>
          </p:nvPr>
        </p:nvSpPr>
        <p:spPr>
          <a:xfrm>
            <a:off x="3525868" y="2214571"/>
            <a:ext cx="5475290" cy="1571628"/>
          </a:xfrm>
          <a:prstGeom prst="rect">
            <a:avLst/>
          </a:prstGeom>
        </p:spPr>
        <p:txBody>
          <a:bodyPr lIns="46775" tIns="46775" rIns="46775" bIns="46775"/>
          <a:lstStyle/>
          <a:p>
            <a:pPr>
              <a:lnSpc>
                <a:spcPct val="115000"/>
              </a:lnSpc>
              <a:defRPr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關注資安公告</a:t>
            </a:r>
            <a:br/>
            <a:r>
              <a:t>Security Advisory</a:t>
            </a:r>
          </a:p>
        </p:txBody>
      </p:sp>
      <p:sp>
        <p:nvSpPr>
          <p:cNvPr id="726" name="Shape 717"/>
          <p:cNvSpPr txBox="1"/>
          <p:nvPr/>
        </p:nvSpPr>
        <p:spPr>
          <a:xfrm>
            <a:off x="3525868" y="1578118"/>
            <a:ext cx="5221943" cy="802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b="1" sz="4000">
                <a:solidFill>
                  <a:srgbClr val="FFFF0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對抗駭客趁「虛」而入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Shape 701"/>
          <p:cNvSpPr/>
          <p:nvPr/>
        </p:nvSpPr>
        <p:spPr>
          <a:xfrm>
            <a:off x="4984751" y="3571880"/>
            <a:ext cx="1143010" cy="748568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8A3E00"/>
              </a:gs>
              <a:gs pos="50000">
                <a:srgbClr val="C75A00"/>
              </a:gs>
              <a:gs pos="100000">
                <a:srgbClr val="EE6B00"/>
              </a:gs>
            </a:gsLst>
            <a:path path="circle">
              <a:fillToRect l="62278" t="119636" r="37721" b="-19636"/>
            </a:path>
          </a:gradFill>
          <a:ln w="28575">
            <a:solidFill>
              <a:srgbClr val="FFFFFF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29" name="Shape 701"/>
          <p:cNvSpPr/>
          <p:nvPr/>
        </p:nvSpPr>
        <p:spPr>
          <a:xfrm>
            <a:off x="2728896" y="3571880"/>
            <a:ext cx="1143011" cy="748568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8A3E00"/>
              </a:gs>
              <a:gs pos="50000">
                <a:srgbClr val="C75A00"/>
              </a:gs>
              <a:gs pos="100000">
                <a:srgbClr val="EE6B00"/>
              </a:gs>
            </a:gsLst>
            <a:path path="circle">
              <a:fillToRect l="62278" t="119636" r="37721" b="-19636"/>
            </a:path>
          </a:gradFill>
          <a:ln w="28575">
            <a:solidFill>
              <a:srgbClr val="FFFFFF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30" name="Shape 745"/>
          <p:cNvSpPr txBox="1"/>
          <p:nvPr/>
        </p:nvSpPr>
        <p:spPr>
          <a:xfrm>
            <a:off x="714347" y="1428740"/>
            <a:ext cx="7715306" cy="1755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marL="160421" indent="-160421">
              <a:buSzPct val="100000"/>
              <a:buChar char="•"/>
              <a:defRPr b="1" sz="1600">
                <a:solidFill>
                  <a:srgbClr val="2071C1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QNAP 具有 CVE ID 指派權</a:t>
            </a:r>
            <a:r>
              <a:rPr>
                <a:solidFill>
                  <a:srgbClr val="2171C1"/>
                </a:solidFill>
              </a:rPr>
              <a:t>：</a:t>
            </a:r>
            <a:r>
              <a:rPr>
                <a:solidFill>
                  <a:srgbClr val="0D0D0D"/>
                </a:solidFill>
              </a:rPr>
              <a:t>獲得美國非營利組織 MITRE 認證，成為 CNA 計畫成員，可為公司內部或外部人員所揭露的產品安全性問題指派 CVE ID，有效掌握產品安全性。</a:t>
            </a:r>
            <a:endParaRPr sz="1500">
              <a:solidFill>
                <a:srgbClr val="0D0D0D"/>
              </a:solidFill>
            </a:endParaRPr>
          </a:p>
          <a:p>
            <a:pPr marL="160421" indent="-160421">
              <a:spcBef>
                <a:spcPts val="2100"/>
              </a:spcBef>
              <a:buSzPct val="100000"/>
              <a:buChar char="•"/>
              <a:defRPr b="1" sz="1600">
                <a:solidFill>
                  <a:srgbClr val="0070C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QNAP 資訊安全通報 (Security Advisory)</a:t>
            </a:r>
            <a:r>
              <a:rPr>
                <a:solidFill>
                  <a:srgbClr val="2071C1"/>
                </a:solidFill>
              </a:rPr>
              <a:t>：</a:t>
            </a:r>
            <a:r>
              <a:rPr>
                <a:solidFill>
                  <a:srgbClr val="262626"/>
                </a:solidFill>
              </a:rPr>
              <a:t>QNAP 指派 CVE ID後，將公開及透明地處理產品安全性問題，並且即時修正安全性弱點</a:t>
            </a:r>
            <a:r>
              <a:rPr>
                <a:solidFill>
                  <a:srgbClr val="666666"/>
                </a:solidFill>
              </a:rPr>
              <a:t>。</a:t>
            </a:r>
          </a:p>
        </p:txBody>
      </p:sp>
      <p:grpSp>
        <p:nvGrpSpPr>
          <p:cNvPr id="733" name="群組 37"/>
          <p:cNvGrpSpPr/>
          <p:nvPr/>
        </p:nvGrpSpPr>
        <p:grpSpPr>
          <a:xfrm>
            <a:off x="1585889" y="3286130"/>
            <a:ext cx="1303201" cy="1303201"/>
            <a:chOff x="0" y="0"/>
            <a:chExt cx="1303199" cy="1303200"/>
          </a:xfrm>
        </p:grpSpPr>
        <p:sp>
          <p:nvSpPr>
            <p:cNvPr id="731" name="Shape 725"/>
            <p:cNvSpPr/>
            <p:nvPr/>
          </p:nvSpPr>
          <p:spPr>
            <a:xfrm>
              <a:off x="-1" y="-1"/>
              <a:ext cx="1303200" cy="1303201"/>
            </a:xfrm>
            <a:prstGeom prst="ellipse">
              <a:avLst/>
            </a:prstGeom>
            <a:solidFill>
              <a:schemeClr val="accent5"/>
            </a:solidFill>
            <a:ln w="25400" cap="flat">
              <a:solidFill>
                <a:srgbClr val="377E9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b="1" sz="1800"/>
              </a:pPr>
            </a:p>
          </p:txBody>
        </p:sp>
        <p:sp>
          <p:nvSpPr>
            <p:cNvPr id="732" name="Shape 746"/>
            <p:cNvSpPr txBox="1"/>
            <p:nvPr/>
          </p:nvSpPr>
          <p:spPr>
            <a:xfrm>
              <a:off x="212490" y="428098"/>
              <a:ext cx="878217" cy="4469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b="1" sz="200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pPr/>
              <a:r>
                <a:t>通報</a:t>
              </a:r>
            </a:p>
          </p:txBody>
        </p:sp>
      </p:grpSp>
      <p:sp>
        <p:nvSpPr>
          <p:cNvPr id="734" name="Shape 747"/>
          <p:cNvSpPr txBox="1"/>
          <p:nvPr/>
        </p:nvSpPr>
        <p:spPr>
          <a:xfrm>
            <a:off x="4018207" y="3740472"/>
            <a:ext cx="898028" cy="44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>
            <a:lvl1pPr algn="ctr">
              <a:defRPr b="1" sz="200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處理</a:t>
            </a:r>
          </a:p>
        </p:txBody>
      </p:sp>
      <p:sp>
        <p:nvSpPr>
          <p:cNvPr id="735" name="Shape 748"/>
          <p:cNvSpPr txBox="1"/>
          <p:nvPr/>
        </p:nvSpPr>
        <p:spPr>
          <a:xfrm>
            <a:off x="6189674" y="3748414"/>
            <a:ext cx="1143012" cy="44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>
            <a:lvl1pPr algn="ctr">
              <a:defRPr b="1" sz="200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公告</a:t>
            </a:r>
          </a:p>
        </p:txBody>
      </p:sp>
      <p:grpSp>
        <p:nvGrpSpPr>
          <p:cNvPr id="738" name="群組 38"/>
          <p:cNvGrpSpPr/>
          <p:nvPr/>
        </p:nvGrpSpPr>
        <p:grpSpPr>
          <a:xfrm>
            <a:off x="3877461" y="3286130"/>
            <a:ext cx="1303201" cy="1303201"/>
            <a:chOff x="0" y="0"/>
            <a:chExt cx="1303199" cy="1303200"/>
          </a:xfrm>
        </p:grpSpPr>
        <p:sp>
          <p:nvSpPr>
            <p:cNvPr id="736" name="Shape 725"/>
            <p:cNvSpPr/>
            <p:nvPr/>
          </p:nvSpPr>
          <p:spPr>
            <a:xfrm>
              <a:off x="-1" y="-1"/>
              <a:ext cx="1303200" cy="1303201"/>
            </a:xfrm>
            <a:prstGeom prst="ellipse">
              <a:avLst/>
            </a:prstGeom>
            <a:solidFill>
              <a:schemeClr val="accent5"/>
            </a:solidFill>
            <a:ln w="25400" cap="flat">
              <a:solidFill>
                <a:srgbClr val="377E9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b="1" sz="1800"/>
              </a:pPr>
            </a:p>
          </p:txBody>
        </p:sp>
        <p:sp>
          <p:nvSpPr>
            <p:cNvPr id="737" name="Shape 746"/>
            <p:cNvSpPr txBox="1"/>
            <p:nvPr/>
          </p:nvSpPr>
          <p:spPr>
            <a:xfrm>
              <a:off x="212490" y="428098"/>
              <a:ext cx="878217" cy="4469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b="1" sz="200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pPr/>
              <a:r>
                <a:t>處理</a:t>
              </a:r>
            </a:p>
          </p:txBody>
        </p:sp>
      </p:grpSp>
      <p:grpSp>
        <p:nvGrpSpPr>
          <p:cNvPr id="741" name="群組 41"/>
          <p:cNvGrpSpPr/>
          <p:nvPr/>
        </p:nvGrpSpPr>
        <p:grpSpPr>
          <a:xfrm>
            <a:off x="6143634" y="3286130"/>
            <a:ext cx="1303201" cy="1303201"/>
            <a:chOff x="0" y="0"/>
            <a:chExt cx="1303199" cy="1303200"/>
          </a:xfrm>
        </p:grpSpPr>
        <p:sp>
          <p:nvSpPr>
            <p:cNvPr id="739" name="Shape 725"/>
            <p:cNvSpPr/>
            <p:nvPr/>
          </p:nvSpPr>
          <p:spPr>
            <a:xfrm>
              <a:off x="-1" y="-1"/>
              <a:ext cx="1303200" cy="1303201"/>
            </a:xfrm>
            <a:prstGeom prst="ellipse">
              <a:avLst/>
            </a:prstGeom>
            <a:solidFill>
              <a:schemeClr val="accent5"/>
            </a:solidFill>
            <a:ln w="25400" cap="flat">
              <a:solidFill>
                <a:srgbClr val="377E9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b="1" sz="1800"/>
              </a:pPr>
            </a:p>
          </p:txBody>
        </p:sp>
        <p:sp>
          <p:nvSpPr>
            <p:cNvPr id="740" name="Shape 746"/>
            <p:cNvSpPr txBox="1"/>
            <p:nvPr/>
          </p:nvSpPr>
          <p:spPr>
            <a:xfrm>
              <a:off x="212490" y="428098"/>
              <a:ext cx="878217" cy="4469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b="1" sz="200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pPr/>
              <a:r>
                <a:t>公告</a:t>
              </a:r>
            </a:p>
          </p:txBody>
        </p:sp>
      </p:grpSp>
      <p:grpSp>
        <p:nvGrpSpPr>
          <p:cNvPr id="757" name="群組 46"/>
          <p:cNvGrpSpPr/>
          <p:nvPr/>
        </p:nvGrpSpPr>
        <p:grpSpPr>
          <a:xfrm>
            <a:off x="-2" y="646533"/>
            <a:ext cx="5929306" cy="599399"/>
            <a:chOff x="0" y="0"/>
            <a:chExt cx="5929304" cy="599398"/>
          </a:xfrm>
        </p:grpSpPr>
        <p:grpSp>
          <p:nvGrpSpPr>
            <p:cNvPr id="744" name="Shape 276"/>
            <p:cNvGrpSpPr/>
            <p:nvPr/>
          </p:nvGrpSpPr>
          <p:grpSpPr>
            <a:xfrm>
              <a:off x="-1" y="-1"/>
              <a:ext cx="1214450" cy="599399"/>
              <a:chOff x="0" y="0"/>
              <a:chExt cx="1214448" cy="599398"/>
            </a:xfrm>
          </p:grpSpPr>
          <p:sp>
            <p:nvSpPr>
              <p:cNvPr id="742" name="鋸齒形"/>
              <p:cNvSpPr/>
              <p:nvPr/>
            </p:nvSpPr>
            <p:spPr>
              <a:xfrm>
                <a:off x="0" y="31505"/>
                <a:ext cx="1214449" cy="536393"/>
              </a:xfrm>
              <a:prstGeom prst="chevron">
                <a:avLst>
                  <a:gd name="adj" fmla="val 33915"/>
                </a:avLst>
              </a:prstGeom>
              <a:solidFill>
                <a:srgbClr val="80808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743" name="安全性設定"/>
              <p:cNvSpPr txBox="1"/>
              <p:nvPr/>
            </p:nvSpPr>
            <p:spPr>
              <a:xfrm>
                <a:off x="181916" y="-1"/>
                <a:ext cx="850615" cy="5993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ctr">
                <a:spAutoFit/>
              </a:bodyPr>
              <a:lstStyle/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  <a:r>
                  <a:t>安全性</a:t>
                </a:r>
              </a:p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  <a:r>
                  <a:t>設定</a:t>
                </a:r>
              </a:p>
            </p:txBody>
          </p:sp>
        </p:grpSp>
        <p:grpSp>
          <p:nvGrpSpPr>
            <p:cNvPr id="747" name="Shape 276"/>
            <p:cNvGrpSpPr/>
            <p:nvPr/>
          </p:nvGrpSpPr>
          <p:grpSpPr>
            <a:xfrm>
              <a:off x="1071549" y="-1"/>
              <a:ext cx="1214449" cy="599399"/>
              <a:chOff x="0" y="0"/>
              <a:chExt cx="1214448" cy="599398"/>
            </a:xfrm>
          </p:grpSpPr>
          <p:sp>
            <p:nvSpPr>
              <p:cNvPr id="745" name="鋸齒形"/>
              <p:cNvSpPr/>
              <p:nvPr/>
            </p:nvSpPr>
            <p:spPr>
              <a:xfrm>
                <a:off x="0" y="31505"/>
                <a:ext cx="1214449" cy="536393"/>
              </a:xfrm>
              <a:prstGeom prst="chevron">
                <a:avLst>
                  <a:gd name="adj" fmla="val 33915"/>
                </a:avLst>
              </a:prstGeom>
              <a:solidFill>
                <a:srgbClr val="80808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746" name="防毒防駭軟體"/>
              <p:cNvSpPr txBox="1"/>
              <p:nvPr/>
            </p:nvSpPr>
            <p:spPr>
              <a:xfrm>
                <a:off x="181916" y="-1"/>
                <a:ext cx="850615" cy="5993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ctr">
                <a:spAutoFit/>
              </a:bodyPr>
              <a:lstStyle>
                <a:lvl1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lvl1pPr>
              </a:lstStyle>
              <a:p>
                <a:pPr/>
                <a:r>
                  <a:t>防毒防駭軟體</a:t>
                </a:r>
              </a:p>
            </p:txBody>
          </p:sp>
        </p:grpSp>
        <p:grpSp>
          <p:nvGrpSpPr>
            <p:cNvPr id="750" name="Shape 276"/>
            <p:cNvGrpSpPr/>
            <p:nvPr/>
          </p:nvGrpSpPr>
          <p:grpSpPr>
            <a:xfrm>
              <a:off x="2143108" y="31505"/>
              <a:ext cx="1357325" cy="536393"/>
              <a:chOff x="0" y="0"/>
              <a:chExt cx="1357324" cy="536392"/>
            </a:xfrm>
          </p:grpSpPr>
          <p:sp>
            <p:nvSpPr>
              <p:cNvPr id="748" name="鋸齒形"/>
              <p:cNvSpPr/>
              <p:nvPr/>
            </p:nvSpPr>
            <p:spPr>
              <a:xfrm>
                <a:off x="-1" y="-1"/>
                <a:ext cx="1357326" cy="536394"/>
              </a:xfrm>
              <a:prstGeom prst="chevron">
                <a:avLst>
                  <a:gd name="adj" fmla="val 33915"/>
                </a:avLst>
              </a:prstGeom>
              <a:solidFill>
                <a:srgbClr val="7D7D7D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749" name="保護備份"/>
              <p:cNvSpPr txBox="1"/>
              <p:nvPr/>
            </p:nvSpPr>
            <p:spPr>
              <a:xfrm>
                <a:off x="181915" y="95494"/>
                <a:ext cx="993494" cy="3453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ctr">
                <a:spAutoFit/>
              </a:bodyPr>
              <a:lstStyle>
                <a:lvl1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lvl1pPr>
              </a:lstStyle>
              <a:p>
                <a:pPr/>
                <a:r>
                  <a:t>保護備份</a:t>
                </a:r>
              </a:p>
            </p:txBody>
          </p:sp>
        </p:grpSp>
        <p:grpSp>
          <p:nvGrpSpPr>
            <p:cNvPr id="753" name="Shape 276"/>
            <p:cNvGrpSpPr/>
            <p:nvPr/>
          </p:nvGrpSpPr>
          <p:grpSpPr>
            <a:xfrm>
              <a:off x="3357543" y="31505"/>
              <a:ext cx="1357325" cy="536393"/>
              <a:chOff x="0" y="0"/>
              <a:chExt cx="1357324" cy="536392"/>
            </a:xfrm>
          </p:grpSpPr>
          <p:sp>
            <p:nvSpPr>
              <p:cNvPr id="751" name="鋸齒形"/>
              <p:cNvSpPr/>
              <p:nvPr/>
            </p:nvSpPr>
            <p:spPr>
              <a:xfrm>
                <a:off x="-1" y="-1"/>
                <a:ext cx="1357326" cy="536394"/>
              </a:xfrm>
              <a:prstGeom prst="chevron">
                <a:avLst>
                  <a:gd name="adj" fmla="val 33915"/>
                </a:avLst>
              </a:prstGeom>
              <a:solidFill>
                <a:srgbClr val="7D7D7D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752" name="安全配置"/>
              <p:cNvSpPr txBox="1"/>
              <p:nvPr/>
            </p:nvSpPr>
            <p:spPr>
              <a:xfrm>
                <a:off x="181915" y="95494"/>
                <a:ext cx="993494" cy="3453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ctr">
                <a:spAutoFit/>
              </a:bodyPr>
              <a:lstStyle>
                <a:lvl1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lvl1pPr>
              </a:lstStyle>
              <a:p>
                <a:pPr/>
                <a:r>
                  <a:t>安全配置</a:t>
                </a:r>
              </a:p>
            </p:txBody>
          </p:sp>
        </p:grpSp>
        <p:grpSp>
          <p:nvGrpSpPr>
            <p:cNvPr id="756" name="Shape 276"/>
            <p:cNvGrpSpPr/>
            <p:nvPr/>
          </p:nvGrpSpPr>
          <p:grpSpPr>
            <a:xfrm>
              <a:off x="4571979" y="31505"/>
              <a:ext cx="1357326" cy="536393"/>
              <a:chOff x="0" y="0"/>
              <a:chExt cx="1357324" cy="536392"/>
            </a:xfrm>
          </p:grpSpPr>
          <p:sp>
            <p:nvSpPr>
              <p:cNvPr id="754" name="鋸齒形"/>
              <p:cNvSpPr/>
              <p:nvPr/>
            </p:nvSpPr>
            <p:spPr>
              <a:xfrm>
                <a:off x="-1" y="-1"/>
                <a:ext cx="1357326" cy="536394"/>
              </a:xfrm>
              <a:prstGeom prst="chevron">
                <a:avLst>
                  <a:gd name="adj" fmla="val 33915"/>
                </a:avLst>
              </a:prstGeom>
              <a:solidFill>
                <a:srgbClr val="0070C0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755" name="資安公告"/>
              <p:cNvSpPr txBox="1"/>
              <p:nvPr/>
            </p:nvSpPr>
            <p:spPr>
              <a:xfrm>
                <a:off x="181915" y="95494"/>
                <a:ext cx="993494" cy="3453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ctr">
                <a:spAutoFit/>
              </a:bodyPr>
              <a:lstStyle>
                <a:lvl1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lvl1pPr>
              </a:lstStyle>
              <a:p>
                <a:pPr/>
                <a:r>
                  <a:t>資安公告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9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7618" y="1500868"/>
            <a:ext cx="6216643" cy="2978143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grpSp>
        <p:nvGrpSpPr>
          <p:cNvPr id="762" name="Shape 765"/>
          <p:cNvGrpSpPr/>
          <p:nvPr/>
        </p:nvGrpSpPr>
        <p:grpSpPr>
          <a:xfrm>
            <a:off x="6928362" y="1190611"/>
            <a:ext cx="2213878" cy="975665"/>
            <a:chOff x="0" y="0"/>
            <a:chExt cx="2213876" cy="975663"/>
          </a:xfrm>
        </p:grpSpPr>
        <p:sp>
          <p:nvSpPr>
            <p:cNvPr id="760" name="Shape 766"/>
            <p:cNvSpPr/>
            <p:nvPr/>
          </p:nvSpPr>
          <p:spPr>
            <a:xfrm>
              <a:off x="0" y="-1"/>
              <a:ext cx="2213877" cy="975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600" y="0"/>
                  </a:lnTo>
                  <a:lnTo>
                    <a:pt x="21600" y="360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7030A0"/>
            </a:solidFill>
            <a:ln w="9525" cap="flat">
              <a:solidFill>
                <a:srgbClr val="7D60A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61" name="Shape 767"/>
            <p:cNvSpPr txBox="1"/>
            <p:nvPr/>
          </p:nvSpPr>
          <p:spPr>
            <a:xfrm>
              <a:off x="81356" y="81356"/>
              <a:ext cx="2115240" cy="8150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>
                <a:defRPr b="1" sz="1000">
                  <a:solidFill>
                    <a:srgbClr val="FFFFFF"/>
                  </a:solidFill>
                </a:defRPr>
              </a:pPr>
              <a:r>
                <a:t>通用弱點揭露 (CVE</a:t>
              </a:r>
              <a:r>
                <a:rPr baseline="30000"/>
                <a:t>®</a:t>
              </a:r>
              <a:r>
                <a:t>, Common Vulnerabilities and Exposures) 由美國 MITRE 負責維護 。取得 CNA 資格才可指派 CVE 識別碼。</a:t>
              </a:r>
            </a:p>
          </p:txBody>
        </p:sp>
      </p:grpSp>
      <p:sp>
        <p:nvSpPr>
          <p:cNvPr id="763" name="Shape 768"/>
          <p:cNvSpPr txBox="1"/>
          <p:nvPr/>
        </p:nvSpPr>
        <p:spPr>
          <a:xfrm>
            <a:off x="1367174" y="4646326"/>
            <a:ext cx="5716202" cy="318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/>
          <a:p>
            <a:pPr>
              <a:defRPr sz="1000">
                <a:solidFill>
                  <a:srgbClr val="002060"/>
                </a:solidFill>
              </a:defRPr>
            </a:pPr>
            <a:r>
              <a:t>Source: </a:t>
            </a:r>
            <a:r>
              <a:rPr i="1" u="sng"/>
              <a:t>https://cve.mitre.org/cve/cna.html</a:t>
            </a:r>
          </a:p>
        </p:txBody>
      </p:sp>
      <p:sp>
        <p:nvSpPr>
          <p:cNvPr id="764" name="Shape 761"/>
          <p:cNvSpPr txBox="1"/>
          <p:nvPr/>
        </p:nvSpPr>
        <p:spPr>
          <a:xfrm>
            <a:off x="785784" y="642923"/>
            <a:ext cx="683578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b="1" sz="2400">
                <a:solidFill>
                  <a:srgbClr val="00206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全球僅 87 個組織取得 CNA 資格，台灣僅 3 家，</a:t>
            </a:r>
            <a:br/>
            <a:r>
              <a:t>QNAP 是其中之一！</a:t>
            </a:r>
          </a:p>
        </p:txBody>
      </p:sp>
      <p:sp>
        <p:nvSpPr>
          <p:cNvPr id="765" name="矩形"/>
          <p:cNvSpPr/>
          <p:nvPr/>
        </p:nvSpPr>
        <p:spPr>
          <a:xfrm>
            <a:off x="928979" y="4027061"/>
            <a:ext cx="687345" cy="111396"/>
          </a:xfrm>
          <a:prstGeom prst="rect">
            <a:avLst/>
          </a:prstGeom>
          <a:ln w="25400">
            <a:solidFill>
              <a:srgbClr val="FF2600"/>
            </a:solidFill>
          </a:ln>
        </p:spPr>
        <p:txBody>
          <a:bodyPr lIns="45718" tIns="45718" rIns="45718" bIns="45718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Shape 773"/>
          <p:cNvSpPr txBox="1"/>
          <p:nvPr>
            <p:ph type="title" idx="4294967295"/>
          </p:nvPr>
        </p:nvSpPr>
        <p:spPr>
          <a:xfrm>
            <a:off x="1000100" y="785800"/>
            <a:ext cx="5031951" cy="1071564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00206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QNAP 安全性弱點回報及通知</a:t>
            </a:r>
          </a:p>
        </p:txBody>
      </p:sp>
      <p:grpSp>
        <p:nvGrpSpPr>
          <p:cNvPr id="770" name="Shape 775"/>
          <p:cNvGrpSpPr/>
          <p:nvPr/>
        </p:nvGrpSpPr>
        <p:grpSpPr>
          <a:xfrm>
            <a:off x="1071537" y="3695703"/>
            <a:ext cx="1857391" cy="408982"/>
            <a:chOff x="0" y="0"/>
            <a:chExt cx="1857390" cy="408980"/>
          </a:xfrm>
        </p:grpSpPr>
        <p:sp>
          <p:nvSpPr>
            <p:cNvPr id="768" name="Shape 776"/>
            <p:cNvSpPr/>
            <p:nvPr/>
          </p:nvSpPr>
          <p:spPr>
            <a:xfrm>
              <a:off x="0" y="-1"/>
              <a:ext cx="1857391" cy="408982"/>
            </a:xfrm>
            <a:prstGeom prst="roundRect">
              <a:avLst>
                <a:gd name="adj" fmla="val 43334"/>
              </a:avLst>
            </a:prstGeom>
            <a:solidFill>
              <a:srgbClr val="0070C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69" name="Shape 777"/>
            <p:cNvSpPr txBox="1"/>
            <p:nvPr/>
          </p:nvSpPr>
          <p:spPr>
            <a:xfrm>
              <a:off x="51906" y="19088"/>
              <a:ext cx="1753578" cy="3707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b="1" sz="160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pPr/>
              <a:r>
                <a:t>回報安全性弱點</a:t>
              </a:r>
            </a:p>
          </p:txBody>
        </p:sp>
      </p:grpSp>
      <p:grpSp>
        <p:nvGrpSpPr>
          <p:cNvPr id="773" name="Shape 778"/>
          <p:cNvGrpSpPr/>
          <p:nvPr/>
        </p:nvGrpSpPr>
        <p:grpSpPr>
          <a:xfrm>
            <a:off x="3662350" y="3695703"/>
            <a:ext cx="2195537" cy="408982"/>
            <a:chOff x="0" y="0"/>
            <a:chExt cx="2195536" cy="408980"/>
          </a:xfrm>
        </p:grpSpPr>
        <p:sp>
          <p:nvSpPr>
            <p:cNvPr id="771" name="Shape 779"/>
            <p:cNvSpPr/>
            <p:nvPr/>
          </p:nvSpPr>
          <p:spPr>
            <a:xfrm>
              <a:off x="-1" y="-1"/>
              <a:ext cx="2195538" cy="408982"/>
            </a:xfrm>
            <a:prstGeom prst="roundRect">
              <a:avLst>
                <a:gd name="adj" fmla="val 43334"/>
              </a:avLst>
            </a:prstGeom>
            <a:solidFill>
              <a:srgbClr val="0070C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b="1" sz="16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72" name="Shape 780"/>
            <p:cNvSpPr txBox="1"/>
            <p:nvPr/>
          </p:nvSpPr>
          <p:spPr>
            <a:xfrm>
              <a:off x="61356" y="19088"/>
              <a:ext cx="2072822" cy="3707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b="1" sz="160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pPr/>
              <a:r>
                <a:t>訂閱資安通報電子報</a:t>
              </a:r>
            </a:p>
          </p:txBody>
        </p:sp>
      </p:grpSp>
      <p:grpSp>
        <p:nvGrpSpPr>
          <p:cNvPr id="776" name="Shape 781"/>
          <p:cNvGrpSpPr/>
          <p:nvPr/>
        </p:nvGrpSpPr>
        <p:grpSpPr>
          <a:xfrm>
            <a:off x="6191232" y="3695703"/>
            <a:ext cx="1857393" cy="408982"/>
            <a:chOff x="0" y="0"/>
            <a:chExt cx="1857392" cy="408980"/>
          </a:xfrm>
        </p:grpSpPr>
        <p:sp>
          <p:nvSpPr>
            <p:cNvPr id="774" name="Shape 782"/>
            <p:cNvSpPr/>
            <p:nvPr/>
          </p:nvSpPr>
          <p:spPr>
            <a:xfrm>
              <a:off x="0" y="-1"/>
              <a:ext cx="1857393" cy="408982"/>
            </a:xfrm>
            <a:prstGeom prst="roundRect">
              <a:avLst>
                <a:gd name="adj" fmla="val 43334"/>
              </a:avLst>
            </a:prstGeom>
            <a:solidFill>
              <a:srgbClr val="0070C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b="1" sz="16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75" name="Shape 783"/>
            <p:cNvSpPr txBox="1"/>
            <p:nvPr/>
          </p:nvSpPr>
          <p:spPr>
            <a:xfrm>
              <a:off x="51907" y="19088"/>
              <a:ext cx="1753579" cy="3707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b="1" sz="160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pPr/>
              <a:r>
                <a:t>產品技術支援</a:t>
              </a:r>
            </a:p>
          </p:txBody>
        </p:sp>
      </p:grpSp>
      <p:pic>
        <p:nvPicPr>
          <p:cNvPr id="777" name="Shape 784" descr="Shape 78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41705" y="1571618"/>
            <a:ext cx="2116141" cy="2116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778" name="Shape 785" descr="Shape 78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05535" y="1571618"/>
            <a:ext cx="2154241" cy="2154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779" name="Shape 786" descr="Shape 78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28662" y="1571618"/>
            <a:ext cx="2093967" cy="20939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多邊形"/>
          <p:cNvGrpSpPr/>
          <p:nvPr/>
        </p:nvGrpSpPr>
        <p:grpSpPr>
          <a:xfrm>
            <a:off x="1568399" y="1102176"/>
            <a:ext cx="6092253" cy="3556801"/>
            <a:chOff x="0" y="0"/>
            <a:chExt cx="6092251" cy="3556799"/>
          </a:xfrm>
        </p:grpSpPr>
        <p:sp>
          <p:nvSpPr>
            <p:cNvPr id="123" name="多邊形"/>
            <p:cNvSpPr/>
            <p:nvPr/>
          </p:nvSpPr>
          <p:spPr>
            <a:xfrm>
              <a:off x="35920" y="35921"/>
              <a:ext cx="6020411" cy="3484958"/>
            </a:xfrm>
            <a:prstGeom prst="pentagon">
              <a:avLst/>
            </a:prstGeom>
            <a:solidFill>
              <a:srgbClr val="FBD64A">
                <a:alpha val="43525"/>
              </a:srgbClr>
            </a:solidFill>
            <a:ln>
              <a:noFill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pic>
          <p:nvPicPr>
            <p:cNvPr id="122" name="多邊形" descr="多邊形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6092253" cy="3556801"/>
            </a:xfrm>
            <a:prstGeom prst="rect">
              <a:avLst/>
            </a:prstGeom>
            <a:effectLst/>
          </p:spPr>
        </p:pic>
      </p:grpSp>
      <p:pic>
        <p:nvPicPr>
          <p:cNvPr id="125" name="多邊形" descr="多邊形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88658" y="1183763"/>
            <a:ext cx="5851735" cy="3396855"/>
          </a:xfrm>
          <a:prstGeom prst="rect">
            <a:avLst/>
          </a:prstGeom>
        </p:spPr>
      </p:pic>
      <p:pic>
        <p:nvPicPr>
          <p:cNvPr id="127" name="多邊形" descr="多邊形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01466" y="1268811"/>
            <a:ext cx="5607147" cy="3237681"/>
          </a:xfrm>
          <a:prstGeom prst="rect">
            <a:avLst/>
          </a:prstGeom>
        </p:spPr>
      </p:pic>
      <p:sp>
        <p:nvSpPr>
          <p:cNvPr id="129" name="QNAP NAS 資安管理"/>
          <p:cNvSpPr txBox="1"/>
          <p:nvPr/>
        </p:nvSpPr>
        <p:spPr>
          <a:xfrm>
            <a:off x="214312" y="247648"/>
            <a:ext cx="7000876" cy="817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/>
          <a:p>
            <a:pPr defTabSz="850391">
              <a:defRPr b="1" sz="3600"/>
            </a:pPr>
            <a:r>
              <a:t>你一定要知道的 NAS </a:t>
            </a:r>
            <a:r>
              <a:rPr>
                <a:latin typeface="微軟正黑體"/>
                <a:ea typeface="微軟正黑體"/>
                <a:cs typeface="微軟正黑體"/>
                <a:sym typeface="微軟正黑體"/>
              </a:rPr>
              <a:t>資料安全術</a:t>
            </a:r>
          </a:p>
        </p:txBody>
      </p:sp>
      <p:pic>
        <p:nvPicPr>
          <p:cNvPr id="130" name="P1-1a.png" descr="P1-1a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80" y="3631408"/>
            <a:ext cx="1777538" cy="15087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Build1.png" descr="Build1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65552" y="3458354"/>
            <a:ext cx="1491133" cy="17677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影像" descr="影像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703443" y="1925204"/>
            <a:ext cx="3822165" cy="23888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5" name="橢圓形"/>
          <p:cNvGrpSpPr/>
          <p:nvPr/>
        </p:nvGrpSpPr>
        <p:grpSpPr>
          <a:xfrm>
            <a:off x="3763528" y="1052127"/>
            <a:ext cx="1642343" cy="1160278"/>
            <a:chOff x="0" y="0"/>
            <a:chExt cx="1642342" cy="1160276"/>
          </a:xfrm>
        </p:grpSpPr>
        <p:sp>
          <p:nvSpPr>
            <p:cNvPr id="134" name="橢圓形"/>
            <p:cNvSpPr/>
            <p:nvPr/>
          </p:nvSpPr>
          <p:spPr>
            <a:xfrm>
              <a:off x="38100" y="38099"/>
              <a:ext cx="1566143" cy="1084078"/>
            </a:xfrm>
            <a:prstGeom prst="ellipse">
              <a:avLst/>
            </a:prstGeom>
            <a:solidFill>
              <a:srgbClr val="FFD620"/>
            </a:solidFill>
            <a:ln>
              <a:noFill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pic>
          <p:nvPicPr>
            <p:cNvPr id="133" name="橢圓形" descr="橢圓形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1642343" cy="1160277"/>
            </a:xfrm>
            <a:prstGeom prst="rect">
              <a:avLst/>
            </a:prstGeom>
            <a:effectLst/>
          </p:spPr>
        </p:pic>
      </p:grpSp>
      <p:sp>
        <p:nvSpPr>
          <p:cNvPr id="136" name="Shape 94"/>
          <p:cNvSpPr txBox="1"/>
          <p:nvPr/>
        </p:nvSpPr>
        <p:spPr>
          <a:xfrm>
            <a:off x="3679027" y="1266105"/>
            <a:ext cx="1785945" cy="726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b="1" sz="1800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檢視</a:t>
            </a:r>
          </a:p>
          <a:p>
            <a:pPr algn="ctr">
              <a:defRPr b="1" sz="1800">
                <a:solidFill>
                  <a:srgbClr val="0433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安全設定</a:t>
            </a:r>
          </a:p>
        </p:txBody>
      </p:sp>
      <p:grpSp>
        <p:nvGrpSpPr>
          <p:cNvPr id="139" name="橢圓形"/>
          <p:cNvGrpSpPr/>
          <p:nvPr/>
        </p:nvGrpSpPr>
        <p:grpSpPr>
          <a:xfrm>
            <a:off x="6107266" y="2074136"/>
            <a:ext cx="1642343" cy="1160278"/>
            <a:chOff x="0" y="0"/>
            <a:chExt cx="1642342" cy="1160276"/>
          </a:xfrm>
        </p:grpSpPr>
        <p:sp>
          <p:nvSpPr>
            <p:cNvPr id="138" name="橢圓形"/>
            <p:cNvSpPr/>
            <p:nvPr/>
          </p:nvSpPr>
          <p:spPr>
            <a:xfrm>
              <a:off x="38100" y="38099"/>
              <a:ext cx="1566143" cy="1084078"/>
            </a:xfrm>
            <a:prstGeom prst="ellipse">
              <a:avLst/>
            </a:prstGeom>
            <a:solidFill>
              <a:srgbClr val="FFD620"/>
            </a:solidFill>
            <a:ln>
              <a:noFill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pic>
          <p:nvPicPr>
            <p:cNvPr id="137" name="橢圓形" descr="橢圓形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1642343" cy="1160277"/>
            </a:xfrm>
            <a:prstGeom prst="rect">
              <a:avLst/>
            </a:prstGeom>
            <a:effectLst/>
          </p:spPr>
        </p:pic>
      </p:grpSp>
      <p:grpSp>
        <p:nvGrpSpPr>
          <p:cNvPr id="142" name="橢圓形"/>
          <p:cNvGrpSpPr/>
          <p:nvPr/>
        </p:nvGrpSpPr>
        <p:grpSpPr>
          <a:xfrm>
            <a:off x="5383379" y="3662712"/>
            <a:ext cx="1642343" cy="1160278"/>
            <a:chOff x="0" y="0"/>
            <a:chExt cx="1642342" cy="1160276"/>
          </a:xfrm>
        </p:grpSpPr>
        <p:sp>
          <p:nvSpPr>
            <p:cNvPr id="141" name="橢圓形"/>
            <p:cNvSpPr/>
            <p:nvPr/>
          </p:nvSpPr>
          <p:spPr>
            <a:xfrm>
              <a:off x="38100" y="38099"/>
              <a:ext cx="1566143" cy="1084078"/>
            </a:xfrm>
            <a:prstGeom prst="ellipse">
              <a:avLst/>
            </a:prstGeom>
            <a:solidFill>
              <a:srgbClr val="FFD620"/>
            </a:solidFill>
            <a:ln>
              <a:noFill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pic>
          <p:nvPicPr>
            <p:cNvPr id="140" name="橢圓形" descr="橢圓形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1642343" cy="1160277"/>
            </a:xfrm>
            <a:prstGeom prst="rect">
              <a:avLst/>
            </a:prstGeom>
            <a:effectLst/>
          </p:spPr>
        </p:pic>
      </p:grpSp>
      <p:sp>
        <p:nvSpPr>
          <p:cNvPr id="143" name="Shape 97"/>
          <p:cNvSpPr txBox="1"/>
          <p:nvPr/>
        </p:nvSpPr>
        <p:spPr>
          <a:xfrm>
            <a:off x="6035465" y="2239097"/>
            <a:ext cx="1785945" cy="726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b="1" sz="1800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啟用</a:t>
            </a:r>
          </a:p>
          <a:p>
            <a:pPr algn="ctr">
              <a:defRPr b="1" sz="1800">
                <a:solidFill>
                  <a:srgbClr val="0433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防毒防駭軟體</a:t>
            </a:r>
          </a:p>
        </p:txBody>
      </p:sp>
      <p:sp>
        <p:nvSpPr>
          <p:cNvPr id="144" name="Shape 103"/>
          <p:cNvSpPr txBox="1"/>
          <p:nvPr/>
        </p:nvSpPr>
        <p:spPr>
          <a:xfrm>
            <a:off x="5311598" y="3865773"/>
            <a:ext cx="1785906" cy="726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b="1" sz="1800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做好</a:t>
            </a:r>
          </a:p>
          <a:p>
            <a:pPr algn="ctr">
              <a:defRPr b="1" sz="1800">
                <a:solidFill>
                  <a:srgbClr val="0433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備份保護</a:t>
            </a:r>
          </a:p>
        </p:txBody>
      </p:sp>
      <p:grpSp>
        <p:nvGrpSpPr>
          <p:cNvPr id="147" name="橢圓形"/>
          <p:cNvGrpSpPr/>
          <p:nvPr/>
        </p:nvGrpSpPr>
        <p:grpSpPr>
          <a:xfrm>
            <a:off x="2413071" y="3662712"/>
            <a:ext cx="1642343" cy="1160278"/>
            <a:chOff x="0" y="0"/>
            <a:chExt cx="1642342" cy="1160276"/>
          </a:xfrm>
        </p:grpSpPr>
        <p:sp>
          <p:nvSpPr>
            <p:cNvPr id="146" name="橢圓形"/>
            <p:cNvSpPr/>
            <p:nvPr/>
          </p:nvSpPr>
          <p:spPr>
            <a:xfrm>
              <a:off x="38100" y="38099"/>
              <a:ext cx="1566143" cy="1084078"/>
            </a:xfrm>
            <a:prstGeom prst="ellipse">
              <a:avLst/>
            </a:prstGeom>
            <a:solidFill>
              <a:srgbClr val="FFD620"/>
            </a:solidFill>
            <a:ln>
              <a:noFill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pic>
          <p:nvPicPr>
            <p:cNvPr id="145" name="橢圓形" descr="橢圓形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1642343" cy="1160277"/>
            </a:xfrm>
            <a:prstGeom prst="rect">
              <a:avLst/>
            </a:prstGeom>
            <a:effectLst/>
          </p:spPr>
        </p:pic>
      </p:grpSp>
      <p:sp>
        <p:nvSpPr>
          <p:cNvPr id="148" name="Shape 108"/>
          <p:cNvSpPr txBox="1"/>
          <p:nvPr/>
        </p:nvSpPr>
        <p:spPr>
          <a:xfrm>
            <a:off x="2341291" y="3853074"/>
            <a:ext cx="1785902" cy="726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b="1" sz="1800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加強</a:t>
            </a:r>
          </a:p>
          <a:p>
            <a:pPr algn="ctr">
              <a:defRPr b="1" sz="1800">
                <a:solidFill>
                  <a:srgbClr val="0433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安全配置</a:t>
            </a:r>
          </a:p>
        </p:txBody>
      </p:sp>
      <p:grpSp>
        <p:nvGrpSpPr>
          <p:cNvPr id="151" name="橢圓形"/>
          <p:cNvGrpSpPr/>
          <p:nvPr/>
        </p:nvGrpSpPr>
        <p:grpSpPr>
          <a:xfrm>
            <a:off x="1487923" y="2074136"/>
            <a:ext cx="1642343" cy="1160278"/>
            <a:chOff x="0" y="0"/>
            <a:chExt cx="1642342" cy="1160276"/>
          </a:xfrm>
        </p:grpSpPr>
        <p:sp>
          <p:nvSpPr>
            <p:cNvPr id="150" name="橢圓形"/>
            <p:cNvSpPr/>
            <p:nvPr/>
          </p:nvSpPr>
          <p:spPr>
            <a:xfrm>
              <a:off x="38100" y="38099"/>
              <a:ext cx="1566143" cy="1084078"/>
            </a:xfrm>
            <a:prstGeom prst="ellipse">
              <a:avLst/>
            </a:prstGeom>
            <a:solidFill>
              <a:srgbClr val="FFD620"/>
            </a:solidFill>
            <a:ln>
              <a:noFill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pic>
          <p:nvPicPr>
            <p:cNvPr id="149" name="橢圓形" descr="橢圓形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1642343" cy="1160277"/>
            </a:xfrm>
            <a:prstGeom prst="rect">
              <a:avLst/>
            </a:prstGeom>
            <a:effectLst/>
          </p:spPr>
        </p:pic>
      </p:grpSp>
      <p:sp>
        <p:nvSpPr>
          <p:cNvPr id="152" name="Shape 100"/>
          <p:cNvSpPr txBox="1"/>
          <p:nvPr/>
        </p:nvSpPr>
        <p:spPr>
          <a:xfrm>
            <a:off x="1416123" y="2277197"/>
            <a:ext cx="1785943" cy="726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b="1" sz="1800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關注</a:t>
            </a:r>
          </a:p>
          <a:p>
            <a:pPr algn="ctr">
              <a:defRPr b="1" sz="1800">
                <a:solidFill>
                  <a:srgbClr val="0433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資安公告</a:t>
            </a:r>
          </a:p>
        </p:txBody>
      </p:sp>
      <p:pic>
        <p:nvPicPr>
          <p:cNvPr id="153" name="圓形" descr="圓形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423501" y="1541682"/>
            <a:ext cx="181728" cy="181167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pic>
        <p:nvPicPr>
          <p:cNvPr id="154" name="圓形" descr="圓形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115771" y="3609556"/>
            <a:ext cx="247819" cy="258844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pic>
        <p:nvPicPr>
          <p:cNvPr id="155" name="橢圓形" descr="橢圓形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535498" y="1666600"/>
            <a:ext cx="193562" cy="181390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pic>
        <p:nvPicPr>
          <p:cNvPr id="156" name="圓形" descr="圓形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5094369" y="4365530"/>
            <a:ext cx="188699" cy="182738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pic>
        <p:nvPicPr>
          <p:cNvPr id="157" name="橢圓形" descr="橢圓形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7074999" y="3199578"/>
            <a:ext cx="260520" cy="258844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pic>
        <p:nvPicPr>
          <p:cNvPr id="158" name="圓形" descr="圓形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058271" y="4432895"/>
            <a:ext cx="247819" cy="258845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pic>
        <p:nvPicPr>
          <p:cNvPr id="159" name="圓形" descr="圓形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875880" y="1866298"/>
            <a:ext cx="247819" cy="258844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pic>
        <p:nvPicPr>
          <p:cNvPr id="160" name="圓形" descr="圓形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342620" y="1866298"/>
            <a:ext cx="247819" cy="258844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pic>
        <p:nvPicPr>
          <p:cNvPr id="161" name="圓形" descr="圓形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2218478" y="3238206"/>
            <a:ext cx="181232" cy="181588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pic>
        <p:nvPicPr>
          <p:cNvPr id="162" name="圓形" descr="圓形"/>
          <p:cNvPicPr>
            <a:picLocks noChangeAspect="0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6681202" y="3463057"/>
            <a:ext cx="178065" cy="174072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Demo"/>
          <p:cNvSpPr txBox="1"/>
          <p:nvPr/>
        </p:nvSpPr>
        <p:spPr>
          <a:xfrm>
            <a:off x="4342129" y="2399029"/>
            <a:ext cx="578417" cy="288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/>
            <a:r>
              <a:t>Demo</a:t>
            </a:r>
          </a:p>
        </p:txBody>
      </p:sp>
      <p:pic>
        <p:nvPicPr>
          <p:cNvPr id="784" name="DEMOTIME.jpg" descr="DEMOTI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Shape 791"/>
          <p:cNvSpPr txBox="1"/>
          <p:nvPr>
            <p:ph type="title" idx="4294967295"/>
          </p:nvPr>
        </p:nvSpPr>
        <p:spPr>
          <a:xfrm>
            <a:off x="285719" y="361950"/>
            <a:ext cx="8377202" cy="66030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QNAP 安全性測試，做你最堅強的後盾</a:t>
            </a:r>
          </a:p>
        </p:txBody>
      </p:sp>
      <p:pic>
        <p:nvPicPr>
          <p:cNvPr id="787" name="Shape 792" descr="Shape 79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93980" y="1339856"/>
            <a:ext cx="2156436" cy="2160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788" name="Shape 793" descr="Shape 79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93512" y="1339856"/>
            <a:ext cx="2156436" cy="2160591"/>
          </a:xfrm>
          <a:prstGeom prst="rect">
            <a:avLst/>
          </a:prstGeom>
          <a:ln w="12700">
            <a:miter lim="400000"/>
          </a:ln>
        </p:spPr>
      </p:pic>
      <p:sp>
        <p:nvSpPr>
          <p:cNvPr id="789" name="Shape 794"/>
          <p:cNvSpPr txBox="1"/>
          <p:nvPr/>
        </p:nvSpPr>
        <p:spPr>
          <a:xfrm>
            <a:off x="1285850" y="3627437"/>
            <a:ext cx="2571756" cy="1158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b="1" sz="2000">
                <a:solidFill>
                  <a:srgbClr val="FC5D04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弱點掃描</a:t>
            </a:r>
            <a:endParaRPr>
              <a:solidFill>
                <a:srgbClr val="585858"/>
              </a:solidFill>
            </a:endParaRPr>
          </a:p>
          <a:p>
            <a:pPr>
              <a:defRPr b="1" sz="2000">
                <a:solidFill>
                  <a:srgbClr val="585858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透過工具來掃描 NAS 是否有資安漏洞。</a:t>
            </a:r>
          </a:p>
        </p:txBody>
      </p:sp>
      <p:sp>
        <p:nvSpPr>
          <p:cNvPr id="790" name="Shape 795"/>
          <p:cNvSpPr txBox="1"/>
          <p:nvPr/>
        </p:nvSpPr>
        <p:spPr>
          <a:xfrm>
            <a:off x="4714873" y="3627437"/>
            <a:ext cx="3214716" cy="1158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b="1" sz="2000">
                <a:solidFill>
                  <a:srgbClr val="FC5D04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滲透測試</a:t>
            </a:r>
            <a:endParaRPr>
              <a:solidFill>
                <a:srgbClr val="585858"/>
              </a:solidFill>
            </a:endParaRPr>
          </a:p>
          <a:p>
            <a:pPr>
              <a:defRPr b="1" sz="2000">
                <a:solidFill>
                  <a:srgbClr val="585858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與駭客專家合作，實作測試程式是否有資安漏洞。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793" name="文字方塊 7"/>
          <p:cNvSpPr txBox="1"/>
          <p:nvPr/>
        </p:nvSpPr>
        <p:spPr>
          <a:xfrm>
            <a:off x="214281" y="4887414"/>
            <a:ext cx="11001454" cy="193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600">
                <a:solidFill>
                  <a:srgbClr val="BFBFB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©2018</a:t>
            </a:r>
            <a: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檢視安全設定， 可由四個面向下手"/>
          <p:cNvSpPr txBox="1"/>
          <p:nvPr/>
        </p:nvSpPr>
        <p:spPr>
          <a:xfrm>
            <a:off x="3571868" y="2143122"/>
            <a:ext cx="4760913" cy="601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822958">
              <a:lnSpc>
                <a:spcPct val="115000"/>
              </a:lnSpc>
              <a:defRPr b="1" sz="240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檢視安全設定，可由四個面向下手</a:t>
            </a:r>
          </a:p>
        </p:txBody>
      </p:sp>
      <p:grpSp>
        <p:nvGrpSpPr>
          <p:cNvPr id="169" name="Group"/>
          <p:cNvGrpSpPr/>
          <p:nvPr/>
        </p:nvGrpSpPr>
        <p:grpSpPr>
          <a:xfrm>
            <a:off x="3571866" y="2786064"/>
            <a:ext cx="1121672" cy="1121672"/>
            <a:chOff x="0" y="0"/>
            <a:chExt cx="1121670" cy="1121670"/>
          </a:xfrm>
        </p:grpSpPr>
        <p:pic>
          <p:nvPicPr>
            <p:cNvPr id="167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121671" cy="11216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8" name="帳戶"/>
            <p:cNvSpPr txBox="1"/>
            <p:nvPr/>
          </p:nvSpPr>
          <p:spPr>
            <a:xfrm>
              <a:off x="94505" y="270553"/>
              <a:ext cx="916937" cy="6629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b="1" sz="3200">
                  <a:solidFill>
                    <a:srgbClr val="FFFF00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pPr/>
              <a:r>
                <a:t>帳戶</a:t>
              </a:r>
            </a:p>
          </p:txBody>
        </p:sp>
      </p:grpSp>
      <p:grpSp>
        <p:nvGrpSpPr>
          <p:cNvPr id="172" name="Group"/>
          <p:cNvGrpSpPr/>
          <p:nvPr/>
        </p:nvGrpSpPr>
        <p:grpSpPr>
          <a:xfrm>
            <a:off x="4667246" y="2786065"/>
            <a:ext cx="1121670" cy="1121669"/>
            <a:chOff x="0" y="0"/>
            <a:chExt cx="1121668" cy="1121668"/>
          </a:xfrm>
        </p:grpSpPr>
        <p:pic>
          <p:nvPicPr>
            <p:cNvPr id="170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121669" cy="11216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1" name="網路"/>
            <p:cNvSpPr txBox="1"/>
            <p:nvPr/>
          </p:nvSpPr>
          <p:spPr>
            <a:xfrm>
              <a:off x="115236" y="254231"/>
              <a:ext cx="916937" cy="6629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algn="r">
                <a:defRPr b="1" sz="3200">
                  <a:solidFill>
                    <a:srgbClr val="FFFF00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pPr/>
              <a:r>
                <a:t>網路</a:t>
              </a:r>
            </a:p>
          </p:txBody>
        </p:sp>
      </p:grpSp>
      <p:grpSp>
        <p:nvGrpSpPr>
          <p:cNvPr id="175" name="Group"/>
          <p:cNvGrpSpPr/>
          <p:nvPr/>
        </p:nvGrpSpPr>
        <p:grpSpPr>
          <a:xfrm>
            <a:off x="5762621" y="2786065"/>
            <a:ext cx="1121671" cy="1121669"/>
            <a:chOff x="0" y="0"/>
            <a:chExt cx="1121670" cy="1121668"/>
          </a:xfrm>
        </p:grpSpPr>
        <p:pic>
          <p:nvPicPr>
            <p:cNvPr id="173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121671" cy="11216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4" name="系統"/>
            <p:cNvSpPr txBox="1"/>
            <p:nvPr/>
          </p:nvSpPr>
          <p:spPr>
            <a:xfrm>
              <a:off x="92981" y="270552"/>
              <a:ext cx="916937" cy="6629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b="1" sz="3200">
                  <a:solidFill>
                    <a:srgbClr val="FFFF00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pPr/>
              <a:r>
                <a:t>系統</a:t>
              </a:r>
            </a:p>
          </p:txBody>
        </p:sp>
      </p:grpSp>
      <p:grpSp>
        <p:nvGrpSpPr>
          <p:cNvPr id="178" name="Group"/>
          <p:cNvGrpSpPr/>
          <p:nvPr/>
        </p:nvGrpSpPr>
        <p:grpSpPr>
          <a:xfrm>
            <a:off x="6861045" y="2786064"/>
            <a:ext cx="1121674" cy="1121673"/>
            <a:chOff x="0" y="0"/>
            <a:chExt cx="1121672" cy="1121671"/>
          </a:xfrm>
        </p:grpSpPr>
        <p:pic>
          <p:nvPicPr>
            <p:cNvPr id="176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1121673" cy="11216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7" name="更新"/>
            <p:cNvSpPr txBox="1"/>
            <p:nvPr/>
          </p:nvSpPr>
          <p:spPr>
            <a:xfrm>
              <a:off x="95268" y="270553"/>
              <a:ext cx="916937" cy="6629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b="1" sz="3200">
                  <a:solidFill>
                    <a:srgbClr val="FFFF00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pPr/>
              <a:r>
                <a:t>更新</a:t>
              </a:r>
            </a:p>
          </p:txBody>
        </p:sp>
      </p:grpSp>
      <p:sp>
        <p:nvSpPr>
          <p:cNvPr id="179" name="矩形 15"/>
          <p:cNvSpPr txBox="1"/>
          <p:nvPr/>
        </p:nvSpPr>
        <p:spPr>
          <a:xfrm>
            <a:off x="3571868" y="1571618"/>
            <a:ext cx="5133337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3600">
                <a:solidFill>
                  <a:srgbClr val="FFFF0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對抗個資外洩的加密勒索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Shape 160" descr="Shape 16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84389" y="3286276"/>
            <a:ext cx="1807952" cy="133542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9" name="群組 45"/>
          <p:cNvGrpSpPr/>
          <p:nvPr/>
        </p:nvGrpSpPr>
        <p:grpSpPr>
          <a:xfrm>
            <a:off x="-2" y="646533"/>
            <a:ext cx="8358218" cy="599399"/>
            <a:chOff x="0" y="0"/>
            <a:chExt cx="8358217" cy="599398"/>
          </a:xfrm>
        </p:grpSpPr>
        <p:grpSp>
          <p:nvGrpSpPr>
            <p:cNvPr id="184" name="圓角矩形 37"/>
            <p:cNvGrpSpPr/>
            <p:nvPr/>
          </p:nvGrpSpPr>
          <p:grpSpPr>
            <a:xfrm>
              <a:off x="1143008" y="146029"/>
              <a:ext cx="571507" cy="307339"/>
              <a:chOff x="0" y="0"/>
              <a:chExt cx="571506" cy="307337"/>
            </a:xfrm>
          </p:grpSpPr>
          <p:sp>
            <p:nvSpPr>
              <p:cNvPr id="182" name="圓角矩形"/>
              <p:cNvSpPr/>
              <p:nvPr/>
            </p:nvSpPr>
            <p:spPr>
              <a:xfrm>
                <a:off x="-1" y="10794"/>
                <a:ext cx="571508" cy="285755"/>
              </a:xfrm>
              <a:prstGeom prst="roundRect">
                <a:avLst>
                  <a:gd name="adj" fmla="val 16667"/>
                </a:avLst>
              </a:prstGeom>
              <a:solidFill>
                <a:srgbClr val="93CDDD"/>
              </a:solidFill>
              <a:ln w="12700" cap="flat">
                <a:solidFill>
                  <a:srgbClr val="CACACA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 sz="1200"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183" name="帳戶"/>
              <p:cNvSpPr txBox="1"/>
              <p:nvPr/>
            </p:nvSpPr>
            <p:spPr>
              <a:xfrm>
                <a:off x="13948" y="0"/>
                <a:ext cx="543610" cy="3073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>
                  <a:defRPr b="1" sz="1200">
                    <a:latin typeface="微軟正黑體"/>
                    <a:ea typeface="微軟正黑體"/>
                    <a:cs typeface="微軟正黑體"/>
                    <a:sym typeface="微軟正黑體"/>
                  </a:defRPr>
                </a:lvl1pPr>
              </a:lstStyle>
              <a:p>
                <a:pPr/>
                <a:r>
                  <a:t>帳戶</a:t>
                </a:r>
              </a:p>
            </p:txBody>
          </p:sp>
        </p:grpSp>
        <p:grpSp>
          <p:nvGrpSpPr>
            <p:cNvPr id="187" name="圓角矩形 38"/>
            <p:cNvGrpSpPr/>
            <p:nvPr/>
          </p:nvGrpSpPr>
          <p:grpSpPr>
            <a:xfrm>
              <a:off x="1785950" y="146029"/>
              <a:ext cx="571507" cy="307339"/>
              <a:chOff x="0" y="0"/>
              <a:chExt cx="571506" cy="307337"/>
            </a:xfrm>
          </p:grpSpPr>
          <p:sp>
            <p:nvSpPr>
              <p:cNvPr id="185" name="圓角矩形"/>
              <p:cNvSpPr/>
              <p:nvPr/>
            </p:nvSpPr>
            <p:spPr>
              <a:xfrm>
                <a:off x="-1" y="10794"/>
                <a:ext cx="571508" cy="285755"/>
              </a:xfrm>
              <a:prstGeom prst="roundRect">
                <a:avLst>
                  <a:gd name="adj" fmla="val 16667"/>
                </a:avLst>
              </a:prstGeom>
              <a:solidFill>
                <a:srgbClr val="DCDCDC"/>
              </a:solidFill>
              <a:ln w="12700" cap="flat">
                <a:solidFill>
                  <a:srgbClr val="CACACA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 sz="1200">
                    <a:solidFill>
                      <a:srgbClr val="7D7D7D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186" name="網路"/>
              <p:cNvSpPr txBox="1"/>
              <p:nvPr/>
            </p:nvSpPr>
            <p:spPr>
              <a:xfrm>
                <a:off x="13948" y="0"/>
                <a:ext cx="543610" cy="3073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>
                  <a:defRPr b="1" sz="1200">
                    <a:solidFill>
                      <a:srgbClr val="7D7D7D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lvl1pPr>
              </a:lstStyle>
              <a:p>
                <a:pPr/>
                <a:r>
                  <a:t>網路</a:t>
                </a:r>
              </a:p>
            </p:txBody>
          </p:sp>
        </p:grpSp>
        <p:grpSp>
          <p:nvGrpSpPr>
            <p:cNvPr id="190" name="圓角矩形 39"/>
            <p:cNvGrpSpPr/>
            <p:nvPr/>
          </p:nvGrpSpPr>
          <p:grpSpPr>
            <a:xfrm>
              <a:off x="2428892" y="146029"/>
              <a:ext cx="571507" cy="307339"/>
              <a:chOff x="0" y="0"/>
              <a:chExt cx="571506" cy="307337"/>
            </a:xfrm>
          </p:grpSpPr>
          <p:sp>
            <p:nvSpPr>
              <p:cNvPr id="188" name="圓角矩形"/>
              <p:cNvSpPr/>
              <p:nvPr/>
            </p:nvSpPr>
            <p:spPr>
              <a:xfrm>
                <a:off x="-1" y="10794"/>
                <a:ext cx="571508" cy="285755"/>
              </a:xfrm>
              <a:prstGeom prst="roundRect">
                <a:avLst>
                  <a:gd name="adj" fmla="val 16667"/>
                </a:avLst>
              </a:prstGeom>
              <a:solidFill>
                <a:srgbClr val="DCDCDC"/>
              </a:solidFill>
              <a:ln w="12700" cap="flat">
                <a:solidFill>
                  <a:srgbClr val="CACACA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 sz="1200">
                    <a:solidFill>
                      <a:srgbClr val="7D7D7D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189" name="系統"/>
              <p:cNvSpPr txBox="1"/>
              <p:nvPr/>
            </p:nvSpPr>
            <p:spPr>
              <a:xfrm>
                <a:off x="13948" y="0"/>
                <a:ext cx="543610" cy="3073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>
                  <a:defRPr b="1" sz="1200">
                    <a:solidFill>
                      <a:srgbClr val="7D7D7D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lvl1pPr>
              </a:lstStyle>
              <a:p>
                <a:pPr/>
                <a:r>
                  <a:t>系統</a:t>
                </a:r>
              </a:p>
            </p:txBody>
          </p:sp>
        </p:grpSp>
        <p:grpSp>
          <p:nvGrpSpPr>
            <p:cNvPr id="193" name="圓角矩形 40"/>
            <p:cNvGrpSpPr/>
            <p:nvPr/>
          </p:nvGrpSpPr>
          <p:grpSpPr>
            <a:xfrm>
              <a:off x="3071834" y="146029"/>
              <a:ext cx="571507" cy="307339"/>
              <a:chOff x="0" y="0"/>
              <a:chExt cx="571506" cy="307337"/>
            </a:xfrm>
          </p:grpSpPr>
          <p:sp>
            <p:nvSpPr>
              <p:cNvPr id="191" name="圓角矩形"/>
              <p:cNvSpPr/>
              <p:nvPr/>
            </p:nvSpPr>
            <p:spPr>
              <a:xfrm>
                <a:off x="-1" y="10794"/>
                <a:ext cx="571508" cy="285755"/>
              </a:xfrm>
              <a:prstGeom prst="roundRect">
                <a:avLst>
                  <a:gd name="adj" fmla="val 16667"/>
                </a:avLst>
              </a:prstGeom>
              <a:solidFill>
                <a:srgbClr val="DCDCDC"/>
              </a:solidFill>
              <a:ln w="12700" cap="flat">
                <a:solidFill>
                  <a:srgbClr val="CACACA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 sz="1200">
                    <a:solidFill>
                      <a:srgbClr val="7D7D7D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192" name="更新"/>
              <p:cNvSpPr txBox="1"/>
              <p:nvPr/>
            </p:nvSpPr>
            <p:spPr>
              <a:xfrm>
                <a:off x="13948" y="0"/>
                <a:ext cx="543610" cy="3073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>
                  <a:defRPr b="1" sz="1200">
                    <a:solidFill>
                      <a:srgbClr val="7D7D7D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lvl1pPr>
              </a:lstStyle>
              <a:p>
                <a:pPr/>
                <a:r>
                  <a:t>更新</a:t>
                </a:r>
              </a:p>
            </p:txBody>
          </p:sp>
        </p:grpSp>
        <p:grpSp>
          <p:nvGrpSpPr>
            <p:cNvPr id="196" name="Shape 276"/>
            <p:cNvGrpSpPr/>
            <p:nvPr/>
          </p:nvGrpSpPr>
          <p:grpSpPr>
            <a:xfrm>
              <a:off x="-1" y="-1"/>
              <a:ext cx="1214450" cy="599399"/>
              <a:chOff x="0" y="0"/>
              <a:chExt cx="1214448" cy="599398"/>
            </a:xfrm>
          </p:grpSpPr>
          <p:sp>
            <p:nvSpPr>
              <p:cNvPr id="194" name="鋸齒形"/>
              <p:cNvSpPr/>
              <p:nvPr/>
            </p:nvSpPr>
            <p:spPr>
              <a:xfrm>
                <a:off x="-1" y="31505"/>
                <a:ext cx="1214450" cy="536393"/>
              </a:xfrm>
              <a:prstGeom prst="chevron">
                <a:avLst>
                  <a:gd name="adj" fmla="val 33915"/>
                </a:avLst>
              </a:prstGeom>
              <a:solidFill>
                <a:srgbClr val="005A9E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195" name="安全性設定"/>
              <p:cNvSpPr txBox="1"/>
              <p:nvPr/>
            </p:nvSpPr>
            <p:spPr>
              <a:xfrm>
                <a:off x="181916" y="-1"/>
                <a:ext cx="850615" cy="5993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ctr">
                <a:spAutoFit/>
              </a:bodyPr>
              <a:lstStyle/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  <a:r>
                  <a:t>安全性</a:t>
                </a:r>
              </a:p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  <a:r>
                  <a:t>設定</a:t>
                </a:r>
              </a:p>
            </p:txBody>
          </p:sp>
        </p:grpSp>
        <p:grpSp>
          <p:nvGrpSpPr>
            <p:cNvPr id="199" name="Shape 276"/>
            <p:cNvGrpSpPr/>
            <p:nvPr/>
          </p:nvGrpSpPr>
          <p:grpSpPr>
            <a:xfrm>
              <a:off x="3500461" y="-1"/>
              <a:ext cx="1214449" cy="599399"/>
              <a:chOff x="0" y="0"/>
              <a:chExt cx="1214448" cy="599398"/>
            </a:xfrm>
          </p:grpSpPr>
          <p:sp>
            <p:nvSpPr>
              <p:cNvPr id="197" name="鋸齒形"/>
              <p:cNvSpPr/>
              <p:nvPr/>
            </p:nvSpPr>
            <p:spPr>
              <a:xfrm>
                <a:off x="-1" y="31505"/>
                <a:ext cx="1214450" cy="536393"/>
              </a:xfrm>
              <a:prstGeom prst="chevron">
                <a:avLst>
                  <a:gd name="adj" fmla="val 33915"/>
                </a:avLst>
              </a:prstGeom>
              <a:solidFill>
                <a:srgbClr val="7D7D7D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198" name="防毒防駭軟體"/>
              <p:cNvSpPr txBox="1"/>
              <p:nvPr/>
            </p:nvSpPr>
            <p:spPr>
              <a:xfrm>
                <a:off x="181916" y="-1"/>
                <a:ext cx="850615" cy="5993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ctr">
                <a:spAutoFit/>
              </a:bodyPr>
              <a:lstStyle>
                <a:lvl1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lvl1pPr>
              </a:lstStyle>
              <a:p>
                <a:pPr/>
                <a:r>
                  <a:t>防毒防駭軟體</a:t>
                </a:r>
              </a:p>
            </p:txBody>
          </p:sp>
        </p:grpSp>
        <p:grpSp>
          <p:nvGrpSpPr>
            <p:cNvPr id="202" name="Shape 276"/>
            <p:cNvGrpSpPr/>
            <p:nvPr/>
          </p:nvGrpSpPr>
          <p:grpSpPr>
            <a:xfrm>
              <a:off x="4572020" y="31505"/>
              <a:ext cx="1357325" cy="536393"/>
              <a:chOff x="0" y="0"/>
              <a:chExt cx="1357324" cy="536392"/>
            </a:xfrm>
          </p:grpSpPr>
          <p:sp>
            <p:nvSpPr>
              <p:cNvPr id="200" name="鋸齒形"/>
              <p:cNvSpPr/>
              <p:nvPr/>
            </p:nvSpPr>
            <p:spPr>
              <a:xfrm>
                <a:off x="0" y="-1"/>
                <a:ext cx="1357325" cy="536394"/>
              </a:xfrm>
              <a:prstGeom prst="chevron">
                <a:avLst>
                  <a:gd name="adj" fmla="val 33915"/>
                </a:avLst>
              </a:prstGeom>
              <a:solidFill>
                <a:srgbClr val="7D7D7D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201" name="保護備份"/>
              <p:cNvSpPr txBox="1"/>
              <p:nvPr/>
            </p:nvSpPr>
            <p:spPr>
              <a:xfrm>
                <a:off x="181915" y="95494"/>
                <a:ext cx="993494" cy="3453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ctr">
                <a:spAutoFit/>
              </a:bodyPr>
              <a:lstStyle>
                <a:lvl1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lvl1pPr>
              </a:lstStyle>
              <a:p>
                <a:pPr/>
                <a:r>
                  <a:t>備份保護</a:t>
                </a:r>
              </a:p>
            </p:txBody>
          </p:sp>
        </p:grpSp>
        <p:grpSp>
          <p:nvGrpSpPr>
            <p:cNvPr id="205" name="Shape 276"/>
            <p:cNvGrpSpPr/>
            <p:nvPr/>
          </p:nvGrpSpPr>
          <p:grpSpPr>
            <a:xfrm>
              <a:off x="5786456" y="31505"/>
              <a:ext cx="1357325" cy="536393"/>
              <a:chOff x="0" y="0"/>
              <a:chExt cx="1357324" cy="536392"/>
            </a:xfrm>
          </p:grpSpPr>
          <p:sp>
            <p:nvSpPr>
              <p:cNvPr id="203" name="鋸齒形"/>
              <p:cNvSpPr/>
              <p:nvPr/>
            </p:nvSpPr>
            <p:spPr>
              <a:xfrm>
                <a:off x="0" y="-1"/>
                <a:ext cx="1357325" cy="536394"/>
              </a:xfrm>
              <a:prstGeom prst="chevron">
                <a:avLst>
                  <a:gd name="adj" fmla="val 33915"/>
                </a:avLst>
              </a:prstGeom>
              <a:solidFill>
                <a:srgbClr val="7D7D7D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204" name="安全配置"/>
              <p:cNvSpPr txBox="1"/>
              <p:nvPr/>
            </p:nvSpPr>
            <p:spPr>
              <a:xfrm>
                <a:off x="181915" y="95494"/>
                <a:ext cx="993494" cy="3453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ctr">
                <a:spAutoFit/>
              </a:bodyPr>
              <a:lstStyle>
                <a:lvl1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lvl1pPr>
              </a:lstStyle>
              <a:p>
                <a:pPr/>
                <a:r>
                  <a:t>安全配置</a:t>
                </a:r>
              </a:p>
            </p:txBody>
          </p:sp>
        </p:grpSp>
        <p:grpSp>
          <p:nvGrpSpPr>
            <p:cNvPr id="208" name="Shape 276"/>
            <p:cNvGrpSpPr/>
            <p:nvPr/>
          </p:nvGrpSpPr>
          <p:grpSpPr>
            <a:xfrm>
              <a:off x="7000892" y="31505"/>
              <a:ext cx="1357325" cy="536393"/>
              <a:chOff x="0" y="0"/>
              <a:chExt cx="1357324" cy="536392"/>
            </a:xfrm>
          </p:grpSpPr>
          <p:sp>
            <p:nvSpPr>
              <p:cNvPr id="206" name="鋸齒形"/>
              <p:cNvSpPr/>
              <p:nvPr/>
            </p:nvSpPr>
            <p:spPr>
              <a:xfrm>
                <a:off x="0" y="-1"/>
                <a:ext cx="1357325" cy="536394"/>
              </a:xfrm>
              <a:prstGeom prst="chevron">
                <a:avLst>
                  <a:gd name="adj" fmla="val 33915"/>
                </a:avLst>
              </a:prstGeom>
              <a:solidFill>
                <a:srgbClr val="7D7D7D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381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pPr>
              </a:p>
            </p:txBody>
          </p:sp>
          <p:sp>
            <p:nvSpPr>
              <p:cNvPr id="207" name="資安公告"/>
              <p:cNvSpPr txBox="1"/>
              <p:nvPr/>
            </p:nvSpPr>
            <p:spPr>
              <a:xfrm>
                <a:off x="181915" y="95494"/>
                <a:ext cx="993494" cy="3453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ctr">
                <a:spAutoFit/>
              </a:bodyPr>
              <a:lstStyle>
                <a:lvl1pPr algn="ctr">
                  <a:defRPr b="1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  <a:sym typeface="微軟正黑體"/>
                  </a:defRPr>
                </a:lvl1pPr>
              </a:lstStyle>
              <a:p>
                <a:pPr/>
                <a:r>
                  <a:t>資安公告</a:t>
                </a:r>
              </a:p>
            </p:txBody>
          </p:sp>
        </p:grpSp>
      </p:grpSp>
      <p:sp>
        <p:nvSpPr>
          <p:cNvPr id="210" name="Shape 134"/>
          <p:cNvSpPr txBox="1"/>
          <p:nvPr/>
        </p:nvSpPr>
        <p:spPr>
          <a:xfrm>
            <a:off x="1152500" y="1428740"/>
            <a:ext cx="7215190" cy="1356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8" tIns="91398" rIns="91398" bIns="91398">
            <a:spAutoFit/>
          </a:bodyPr>
          <a:lstStyle/>
          <a:p>
            <a:pPr marL="200526" indent="-200526">
              <a:lnSpc>
                <a:spcPct val="115000"/>
              </a:lnSpc>
              <a:buSzPct val="100000"/>
              <a:buChar char="•"/>
              <a:defRPr b="1" sz="2000">
                <a:solidFill>
                  <a:srgbClr val="0070C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增強密碼安全性</a:t>
            </a:r>
            <a:r>
              <a:rPr>
                <a:solidFill>
                  <a:srgbClr val="262626"/>
                </a:solidFill>
              </a:rPr>
              <a:t>：使用強式密碼原則、定期更改密碼</a:t>
            </a:r>
            <a:endParaRPr>
              <a:solidFill>
                <a:srgbClr val="262626"/>
              </a:solidFill>
            </a:endParaRPr>
          </a:p>
          <a:p>
            <a:pPr marL="200526" indent="-200526">
              <a:lnSpc>
                <a:spcPct val="115000"/>
              </a:lnSpc>
              <a:buSzPct val="100000"/>
              <a:buChar char="•"/>
              <a:defRPr b="1" sz="2000">
                <a:solidFill>
                  <a:srgbClr val="0070C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開啟兩步驗證</a:t>
            </a:r>
            <a:r>
              <a:rPr>
                <a:solidFill>
                  <a:srgbClr val="262626"/>
                </a:solidFill>
              </a:rPr>
              <a:t>：兩步驟驗證讓使用者帳號多一層OTP安全碼來做登入認證。</a:t>
            </a:r>
          </a:p>
        </p:txBody>
      </p:sp>
      <p:pic>
        <p:nvPicPr>
          <p:cNvPr id="211" name="Shape 159" descr="Shape 15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07846" y="3441925"/>
            <a:ext cx="2863558" cy="10241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168"/>
          <p:cNvSpPr txBox="1"/>
          <p:nvPr>
            <p:ph type="title" idx="4294967295"/>
          </p:nvPr>
        </p:nvSpPr>
        <p:spPr>
          <a:xfrm>
            <a:off x="838230" y="642923"/>
            <a:ext cx="8020051" cy="452440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00206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增強密碼安全性</a:t>
            </a:r>
          </a:p>
        </p:txBody>
      </p:sp>
      <p:pic>
        <p:nvPicPr>
          <p:cNvPr id="214" name="Shape 169" descr="Shape 16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1930" y="1062037"/>
            <a:ext cx="7301391" cy="37957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176"/>
          <p:cNvSpPr txBox="1"/>
          <p:nvPr>
            <p:ph type="title" idx="4294967295"/>
          </p:nvPr>
        </p:nvSpPr>
        <p:spPr>
          <a:xfrm>
            <a:off x="500034" y="569912"/>
            <a:ext cx="7948615" cy="573088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400">
                <a:solidFill>
                  <a:srgbClr val="00206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/>
            <a:r>
              <a:t>開啟兩步驗證</a:t>
            </a:r>
          </a:p>
        </p:txBody>
      </p:sp>
      <p:pic>
        <p:nvPicPr>
          <p:cNvPr id="219" name="Shape 177" descr="Shape 17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47275" y="2168311"/>
            <a:ext cx="4730025" cy="23963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Shape 178" descr="Shape 17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6125" y="2024926"/>
            <a:ext cx="1431552" cy="2539847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Shape 179"/>
          <p:cNvSpPr txBox="1"/>
          <p:nvPr/>
        </p:nvSpPr>
        <p:spPr>
          <a:xfrm>
            <a:off x="456892" y="1066460"/>
            <a:ext cx="3779101" cy="970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/>
          <a:p>
            <a:pPr>
              <a:defRPr b="1">
                <a:solidFill>
                  <a:srgbClr val="984807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(1)在行動裝置上安裝驗證應用程式</a:t>
            </a:r>
            <a:endParaRPr sz="1200">
              <a:solidFill>
                <a:srgbClr val="262626"/>
              </a:solidFill>
            </a:endParaRPr>
          </a:p>
          <a:p>
            <a:pPr>
              <a:defRPr b="1" sz="1000">
                <a:solidFill>
                  <a:srgbClr val="262626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若為Android及iOS裝置，請至相對應的商店安裝Google Authenticator程式。</a:t>
            </a:r>
          </a:p>
          <a:p>
            <a:pPr>
              <a:defRPr b="1" sz="1000">
                <a:solidFill>
                  <a:srgbClr val="262626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若為Windows Phone，請至市集安裝Authenticator程式。</a:t>
            </a:r>
          </a:p>
        </p:txBody>
      </p:sp>
      <p:sp>
        <p:nvSpPr>
          <p:cNvPr id="222" name="Shape 180"/>
          <p:cNvSpPr txBox="1"/>
          <p:nvPr/>
        </p:nvSpPr>
        <p:spPr>
          <a:xfrm>
            <a:off x="4087048" y="1055521"/>
            <a:ext cx="4472103" cy="792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/>
          <a:p>
            <a:pPr>
              <a:defRPr b="1">
                <a:solidFill>
                  <a:srgbClr val="984807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(2) 開啟兩步驟驗證</a:t>
            </a:r>
            <a:endParaRPr sz="1200">
              <a:solidFill>
                <a:srgbClr val="262626"/>
              </a:solidFill>
            </a:endParaRPr>
          </a:p>
          <a:p>
            <a:pPr>
              <a:defRPr b="1" sz="1000">
                <a:solidFill>
                  <a:srgbClr val="262626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請至［偏好設定］&gt;［兩步驟驗證］並按下［開始］。完成精靈指引的步驟來設定NAS及您的行動裝置。</a:t>
            </a:r>
          </a:p>
        </p:txBody>
      </p:sp>
      <p:grpSp>
        <p:nvGrpSpPr>
          <p:cNvPr id="225" name="Shape 181"/>
          <p:cNvGrpSpPr/>
          <p:nvPr/>
        </p:nvGrpSpPr>
        <p:grpSpPr>
          <a:xfrm>
            <a:off x="1977443" y="3322082"/>
            <a:ext cx="2159604" cy="1339207"/>
            <a:chOff x="0" y="0"/>
            <a:chExt cx="2159603" cy="1339205"/>
          </a:xfrm>
        </p:grpSpPr>
        <p:sp>
          <p:nvSpPr>
            <p:cNvPr id="223" name="形狀"/>
            <p:cNvSpPr/>
            <p:nvPr/>
          </p:nvSpPr>
          <p:spPr>
            <a:xfrm>
              <a:off x="-1" y="93444"/>
              <a:ext cx="2159605" cy="1152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679" y="0"/>
                  </a:lnTo>
                  <a:cubicBezTo>
                    <a:pt x="20740" y="0"/>
                    <a:pt x="21600" y="1612"/>
                    <a:pt x="21600" y="3600"/>
                  </a:cubicBez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84807"/>
            </a:solidFill>
            <a:ln w="9525" cap="flat">
              <a:solidFill>
                <a:srgbClr val="A7A7A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 sz="110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</a:p>
          </p:txBody>
        </p:sp>
        <p:sp>
          <p:nvSpPr>
            <p:cNvPr id="224" name="注意：…"/>
            <p:cNvSpPr txBox="1"/>
            <p:nvPr/>
          </p:nvSpPr>
          <p:spPr>
            <a:xfrm>
              <a:off x="0" y="0"/>
              <a:ext cx="2103353" cy="13392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Autofit/>
            </a:bodyPr>
            <a:lstStyle/>
            <a:p>
              <a:pPr>
                <a:defRPr>
                  <a:solidFill>
                    <a:srgbClr val="FFFF00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  <a:r>
                <a:t>注意：</a:t>
              </a:r>
            </a:p>
            <a:p>
              <a:pPr>
                <a:defRPr sz="90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</a:p>
            <a:p>
              <a:pPr>
                <a:defRPr sz="90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  <a:r>
                <a:t>請確認您行動裝置的系統時間跟</a:t>
              </a:r>
              <a:r>
                <a:t>NAS的系統時間一致。建議您使用網路（NTP伺服器）所提供的時間。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