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s/comment1.xml" ContentType="application/vnd.openxmlformats-officedocument.presentationml.comments+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s/comment2.xml" ContentType="application/vnd.openxmlformats-officedocument.presentationml.comments+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Override PartName="/ppt/notesSlides/notesSlide1.xml" ContentType="application/vnd.openxmlformats-officedocument.presentationml.notesSlide+xml"/>
  <Override PartName="/ppt/media/image9.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1.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5"/>
    <p:sldId id="293" r:id="rId46"/>
    <p:sldId id="294" r:id="rId47"/>
    <p:sldId id="295" r:id="rId49"/>
    <p:sldId id="296" r:id="rId50"/>
    <p:sldId id="297" r:id="rId51"/>
    <p:sldId id="298" r:id="rId52"/>
    <p:sldId id="299" r:id="rId53"/>
    <p:sldId id="300" r:id="rId54"/>
    <p:sldId id="301" r:id="rId55"/>
    <p:sldId id="302" r:id="rId56"/>
    <p:sldId id="303" r:id="rId57"/>
    <p:sldId id="304" r:id="rId58"/>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ry Chen" initials="C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comments" Target="comments/comment1.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comments" Target="comments/comment2.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4-20T07:40:02.029" idx="1">
    <p:pos x="6000" y="0"/>
    <p:text>截圖換中文版</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8-04-20T07:42:31.109" idx="2">
    <p:pos x="6000" y="0"/>
    <p:text>備註需搭配QTS 4.3.5版本使用</p:text>
    <p:extLst>
      <p:ext uri="{C676402C-5697-4E1C-873F-D02D1690AC5C}">
        <p15:threadingInfo xmlns:p15="http://schemas.microsoft.com/office/powerpoint/2012/main" timeZoneBias="-48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ph type="sldImg"/>
          </p:nvPr>
        </p:nvSpPr>
        <p:spPr>
          <a:xfrm>
            <a:off x="1143000" y="685800"/>
            <a:ext cx="4572000" cy="3429000"/>
          </a:xfrm>
          <a:prstGeom prst="rect">
            <a:avLst/>
          </a:prstGeom>
        </p:spPr>
        <p:txBody>
          <a:bodyPr/>
          <a:lstStyle/>
          <a:p>
            <a:pPr/>
          </a:p>
        </p:txBody>
      </p:sp>
      <p:sp>
        <p:nvSpPr>
          <p:cNvPr id="111" name="Shape 1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s://172.17.36.117/cgi-bin/"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s://www.qnap.com/solution/hybrid-backup-sync/en/index.php" TargetMode="External"/></Relationships>

</file>

<file path=ppt/notesSlides/_rels/notesSlide1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 Id="rId3" Type="http://schemas.openxmlformats.org/officeDocument/2006/relationships/hyperlink" Target="https://www.qnap.com/en/how-to/tutorial/article/how-do-i-encrypt-the-data-on-a-qnap-nas" TargetMode="External"/><Relationship Id="rId4" Type="http://schemas.openxmlformats.org/officeDocument/2006/relationships/hyperlink" Target="https://www.qnap.com/en/how-to/faq/article/how-to-encrypt-a-shared-folder"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 Id="rId3" Type="http://schemas.openxmlformats.org/officeDocument/2006/relationships/hyperlink" Target="https://youtu.be/YorUx-DcnsM?t=148"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 Id="rId3" Type="http://schemas.openxmlformats.org/officeDocument/2006/relationships/hyperlink" Target="https://youtu.be/YorUx-DcnsM?t=1066" TargetMode="External"/></Relationships>

</file>

<file path=ppt/notesSlides/_rels/notesSlide1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 Id="rId3" Type="http://schemas.openxmlformats.org/officeDocument/2006/relationships/hyperlink" Target="https://www.qnap.com/solution/proxy-server/en/index.php"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 Id="rId3" Type="http://schemas.openxmlformats.org/officeDocument/2006/relationships/hyperlink" Target="https://www.qnap.com/en/how-to/tutorial/article/how-to-set-up-a-proxy-server-on-qnap-turbo-nas"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 Id="rId3" Type="http://schemas.openxmlformats.org/officeDocument/2006/relationships/hyperlink" Target="https://www.qnap.com/en/security-advisory"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 Id="rId3" Type="http://schemas.openxmlformats.org/officeDocument/2006/relationships/hyperlink" Target="https://cve.mitre.org/cve/cna.html"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 Id="rId3" Type="http://schemas.openxmlformats.org/officeDocument/2006/relationships/hyperlink" Target="https://www.qnap.com/en/security-advisory"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s://www.qnap.com/en-us/how-to/tutorial/article/how-to-enhance-account-security-using-2-step-verification"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s://youtu.be/DWCJN2RopCE?t=1906"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s://www.ubuntupit.com/best-linux-antivirus-top-10-reviewed-compare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標題：駭客退散！你一定要知道的 NAS 資料安全術</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Demo above antivirus: just show the UI for user, where can you set up.</a:t>
            </a:r>
          </a:p>
          <a:p>
            <a:pPr/>
            <a:r>
              <a:t>Malware Remover demo: </a:t>
            </a:r>
            <a:r>
              <a:rPr u="sng">
                <a:solidFill>
                  <a:srgbClr val="0000FF"/>
                </a:solidFill>
                <a:uFill>
                  <a:solidFill>
                    <a:srgbClr val="0000FF"/>
                  </a:solidFill>
                </a:uFill>
                <a:hlinkClick r:id="rId3" invalidUrl="" action="" tgtFrame="" tooltip="" history="1" highlightClick="0" endSnd="0"/>
              </a:rPr>
              <a:t>https://172.17.36.117/cgi-bin/</a:t>
            </a:r>
            <a:r>
              <a:t> (admin/damin)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https://www.qnap.com/solution/snapshots/en/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rPr u="sng">
                <a:solidFill>
                  <a:srgbClr val="0000FF"/>
                </a:solidFill>
                <a:uFill>
                  <a:solidFill>
                    <a:srgbClr val="0000FF"/>
                  </a:solidFill>
                </a:uFill>
                <a:hlinkClick r:id="rId3" invalidUrl="" action="" tgtFrame="" tooltip="" history="1" highlightClick="0" endSnd="0"/>
              </a:rPr>
              <a:t>https://www.qnap.com/solution/hybrid-backup-sync/en/index.php</a:t>
            </a:r>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Volumes: </a:t>
            </a:r>
          </a:p>
          <a:p>
            <a:pPr/>
            <a:r>
              <a:rPr u="sng">
                <a:solidFill>
                  <a:srgbClr val="0000FF"/>
                </a:solidFill>
                <a:uFill>
                  <a:solidFill>
                    <a:srgbClr val="0000FF"/>
                  </a:solidFill>
                </a:uFill>
                <a:hlinkClick r:id="rId3" invalidUrl="" action="" tgtFrame="" tooltip="" history="1" highlightClick="0" endSnd="0"/>
              </a:rPr>
              <a:t>https://www.qnap.com/en/how-to/tutorial/article/how-do-i-encrypt-the-data-on-a-qnap-nas</a:t>
            </a:r>
            <a:r>
              <a:t> </a:t>
            </a:r>
          </a:p>
          <a:p>
            <a:pPr/>
          </a:p>
          <a:p>
            <a:pPr/>
            <a:r>
              <a:t>Share folder: </a:t>
            </a:r>
          </a:p>
          <a:p>
            <a:pPr/>
            <a:r>
              <a:rPr u="sng">
                <a:solidFill>
                  <a:srgbClr val="0000FF"/>
                </a:solidFill>
                <a:uFill>
                  <a:solidFill>
                    <a:srgbClr val="0000FF"/>
                  </a:solidFill>
                </a:uFill>
                <a:hlinkClick r:id="rId4" invalidUrl="" action="" tgtFrame="" tooltip="" history="1" highlightClick="0" endSnd="0"/>
              </a:rPr>
              <a:t>https://www.qnap.com/en/how-to/faq/article/how-to-encrypt-a-shared-folder</a:t>
            </a:r>
            <a: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Please refer the live video: </a:t>
            </a:r>
            <a:r>
              <a:rPr u="sng">
                <a:solidFill>
                  <a:srgbClr val="0000FF"/>
                </a:solidFill>
                <a:uFill>
                  <a:solidFill>
                    <a:srgbClr val="0000FF"/>
                  </a:solidFill>
                </a:uFill>
                <a:hlinkClick r:id="rId3" invalidUrl="" action="" tgtFrame="" tooltip="" history="1" highlightClick="0" endSnd="0"/>
              </a:rPr>
              <a:t>https://youtu.be/YorUx-DcnsM?t=148</a:t>
            </a:r>
            <a:r>
              <a:t> (02:28)</a:t>
            </a:r>
          </a:p>
          <a:p>
            <a:pPr/>
          </a:p>
          <a:p>
            <a:pPr/>
            <a:r>
              <a:t>So, here you can see on this slide, when you connect through the VPN, all the data encrypted and transfer like in the hidden tunnel on the Internet. No matter hackers or ISPs, they are not easy to get hold your password, your private information, your browser contents during the data transmission process.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Please refer the live video: </a:t>
            </a:r>
            <a:r>
              <a:rPr u="sng">
                <a:solidFill>
                  <a:srgbClr val="0000FF"/>
                </a:solidFill>
                <a:uFill>
                  <a:solidFill>
                    <a:srgbClr val="0000FF"/>
                  </a:solidFill>
                </a:uFill>
                <a:hlinkClick r:id="rId3" invalidUrl="" action="" tgtFrame="" tooltip="" history="1" highlightClick="0" endSnd="0"/>
              </a:rPr>
              <a:t>https://youtu.be/YorUx-DcnsM?t=1066</a:t>
            </a:r>
            <a:r>
              <a:t> (17:45)</a:t>
            </a:r>
          </a:p>
          <a:p>
            <a:pPr/>
          </a:p>
          <a:p>
            <a:pPr/>
            <a:r>
              <a:t>It use the DTLS to establish the SSL connection, with AES-256 encryption.</a:t>
            </a:r>
            <a:br/>
          </a:p>
          <a:p>
            <a:pPr/>
            <a:r>
              <a:t>Protect your Internet connection across mobile devices or desktop with QNAP apps. </a:t>
            </a:r>
          </a:p>
          <a:p>
            <a:pPr/>
            <a:r>
              <a:t>Our app &amp; utility offer a variety of easy-to-configure, automatic features, ensuring your connection remains encrypted at all times.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r>
              <a:rPr u="sng">
                <a:solidFill>
                  <a:srgbClr val="0000FF"/>
                </a:solidFill>
                <a:uFill>
                  <a:solidFill>
                    <a:srgbClr val="0000FF"/>
                  </a:solidFill>
                </a:uFill>
                <a:hlinkClick r:id="rId3" invalidUrl="" action="" tgtFrame="" tooltip="" history="1" highlightClick="0" endSnd="0"/>
              </a:rPr>
              <a:t>https://www.qnap.com/solution/proxy-server/en/index.php</a:t>
            </a: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How to set up a proxy server on QNAP Turbo NAS?</a:t>
            </a:r>
          </a:p>
          <a:p>
            <a:pPr/>
            <a:r>
              <a:rPr u="sng">
                <a:solidFill>
                  <a:srgbClr val="0000FF"/>
                </a:solidFill>
                <a:uFill>
                  <a:solidFill>
                    <a:srgbClr val="0000FF"/>
                  </a:solidFill>
                </a:uFill>
                <a:hlinkClick r:id="rId3" invalidUrl="" action="" tgtFrame="" tooltip="" history="1" highlightClick="0" endSnd="0"/>
              </a:rPr>
              <a:t>https://www.qnap.com/en/how-to/tutorial/article/how-to-set-up-a-proxy-server-on-qnap-turbo-nas</a:t>
            </a:r>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Demo: where can you find QVPN service and Proxy server. show the UI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3" name="Shape 713"/>
          <p:cNvSpPr/>
          <p:nvPr>
            <p:ph type="sldImg"/>
          </p:nvPr>
        </p:nvSpPr>
        <p:spPr>
          <a:prstGeom prst="rect">
            <a:avLst/>
          </a:prstGeom>
        </p:spPr>
        <p:txBody>
          <a:bodyPr/>
          <a:lstStyle/>
          <a:p>
            <a:pPr/>
          </a:p>
        </p:txBody>
      </p:sp>
      <p:sp>
        <p:nvSpPr>
          <p:cNvPr id="714" name="Shape 714"/>
          <p:cNvSpPr/>
          <p:nvPr>
            <p:ph type="body" sz="quarter" idx="1"/>
          </p:nvPr>
        </p:nvSpPr>
        <p:spPr>
          <a:prstGeom prst="rect">
            <a:avLst/>
          </a:prstGeom>
        </p:spPr>
        <p:txBody>
          <a:bodyPr/>
          <a:lstStyle/>
          <a:p>
            <a:pPr/>
            <a:r>
              <a:rPr u="sng">
                <a:solidFill>
                  <a:srgbClr val="0000FF"/>
                </a:solidFill>
                <a:uFill>
                  <a:solidFill>
                    <a:srgbClr val="0000FF"/>
                  </a:solidFill>
                </a:uFill>
                <a:hlinkClick r:id="rId3" invalidUrl="" action="" tgtFrame="" tooltip="" history="1" highlightClick="0" endSnd="0"/>
              </a:rPr>
              <a:t>https://www.qnap.com/en/security-advisory</a:t>
            </a: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defRPr sz="1800"/>
            </a:pPr>
            <a:r>
              <a:t>Total live video：80 mins</a:t>
            </a:r>
          </a:p>
          <a:p>
            <a:pPr>
              <a:defRPr sz="1800"/>
            </a:pPr>
            <a:r>
              <a:t>Security Settings：40 mins</a:t>
            </a:r>
          </a:p>
          <a:p>
            <a:pPr>
              <a:defRPr sz="1800"/>
            </a:pPr>
            <a:r>
              <a:t>Antivirus：5 mins</a:t>
            </a:r>
          </a:p>
          <a:p>
            <a:pPr>
              <a:defRPr sz="1800"/>
            </a:pPr>
            <a:r>
              <a:t>Snapshots：10 mins</a:t>
            </a:r>
          </a:p>
          <a:p>
            <a:pPr>
              <a:defRPr sz="1800"/>
            </a:pPr>
            <a:r>
              <a:t>Applications</a:t>
            </a:r>
            <a:r>
              <a:t>：20 mins </a:t>
            </a:r>
          </a:p>
          <a:p>
            <a:pPr>
              <a:defRPr sz="1800"/>
            </a:pPr>
            <a:r>
              <a:t>Security Advisory：5 mins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r>
              <a:rPr u="sng">
                <a:solidFill>
                  <a:srgbClr val="0000FF"/>
                </a:solidFill>
                <a:uFill>
                  <a:solidFill>
                    <a:srgbClr val="0000FF"/>
                  </a:solidFill>
                </a:uFill>
                <a:hlinkClick r:id="rId3" invalidUrl="" action="" tgtFrame="" tooltip="" history="1" highlightClick="0" endSnd="0"/>
              </a:rPr>
              <a:t>https://cve.mitre.org/cve/cna.html</a:t>
            </a: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r>
              <a:t>Demo Security Advisory website: </a:t>
            </a:r>
            <a:r>
              <a:rPr u="sng">
                <a:solidFill>
                  <a:srgbClr val="0000FF"/>
                </a:solidFill>
                <a:uFill>
                  <a:solidFill>
                    <a:srgbClr val="0000FF"/>
                  </a:solidFill>
                </a:uFill>
                <a:hlinkClick r:id="rId3" invalidUrl="" action="" tgtFrame="" tooltip="" history="1" highlightClick="0" endSnd="0"/>
              </a:rPr>
              <a:t>https://www.qnap.com/en/security-advisory</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rPr u="sng">
                <a:solidFill>
                  <a:srgbClr val="0000FF"/>
                </a:solidFill>
                <a:uFill>
                  <a:solidFill>
                    <a:srgbClr val="0000FF"/>
                  </a:solidFill>
                </a:uFill>
                <a:hlinkClick r:id="rId3" invalidUrl="" action="" tgtFrame="" tooltip="" history="1" highlightClick="0" endSnd="0"/>
              </a:rPr>
              <a:t>https://www.qnap.com/en-us/how-to/tutorial/article/how-to-enhance-account-security-using-2-step-verification</a:t>
            </a:r>
            <a:r>
              <a:t>  </a:t>
            </a:r>
          </a:p>
          <a:p>
            <a:pPr/>
          </a:p>
          <a:p>
            <a:pPr/>
            <a:r>
              <a:t>Once enabled, you will need to enter a one-time security code in addition to your password whenever you sign in to the NAS. To obtain a security code, you need a mobile device capable of running an authenticator app.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實際 demo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實際 demo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實際 demo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Please refer the video: </a:t>
            </a:r>
            <a:r>
              <a:rPr u="sng">
                <a:solidFill>
                  <a:srgbClr val="0000FF"/>
                </a:solidFill>
                <a:uFill>
                  <a:solidFill>
                    <a:srgbClr val="0000FF"/>
                  </a:solidFill>
                </a:uFill>
                <a:hlinkClick r:id="rId3" invalidUrl="" action="" tgtFrame="" tooltip="" history="1" highlightClick="0" endSnd="0"/>
              </a:rPr>
              <a:t>https://youtu.be/DWCJN2RopCE?t=1906</a:t>
            </a:r>
            <a:r>
              <a:t> (31:46)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Demo: how to use SSL certificate.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Best Linux Antivirus: Top 10 Reviewed and Compared</a:t>
            </a:r>
          </a:p>
          <a:p>
            <a:pPr/>
            <a:r>
              <a:rPr u="sng">
                <a:solidFill>
                  <a:srgbClr val="0000FF"/>
                </a:solidFill>
                <a:uFill>
                  <a:solidFill>
                    <a:srgbClr val="0000FF"/>
                  </a:solidFill>
                </a:uFill>
                <a:hlinkClick r:id="rId3" invalidUrl="" action="" tgtFrame="" tooltip="" history="1" highlightClick="0" endSnd="0"/>
              </a:rPr>
              <a:t>https://www.ubuntupit.com/best-linux-antivirus-top-10-reviewed-compared/</a:t>
            </a: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_AND_BODY">
    <p:spTree>
      <p:nvGrpSpPr>
        <p:cNvPr id="1" name=""/>
        <p:cNvGrpSpPr/>
        <p:nvPr/>
      </p:nvGrpSpPr>
      <p:grpSpPr>
        <a:xfrm>
          <a:off x="0" y="0"/>
          <a:ext cx="0" cy="0"/>
          <a:chOff x="0" y="0"/>
          <a:chExt cx="0" cy="0"/>
        </a:xfrm>
      </p:grpSpPr>
      <p:sp>
        <p:nvSpPr>
          <p:cNvPr id="12" name="幻燈片編號"/>
          <p:cNvSpPr txBox="1"/>
          <p:nvPr>
            <p:ph type="sldNum" sz="quarter" idx="2"/>
          </p:nvPr>
        </p:nvSpPr>
        <p:spPr>
          <a:xfrm>
            <a:off x="6279534" y="4635180"/>
            <a:ext cx="273614" cy="264213"/>
          </a:xfrm>
          <a:prstGeom prst="rect">
            <a:avLst/>
          </a:prstGeom>
        </p:spPr>
        <p:txBody>
          <a:bodyPr lIns="45699" tIns="45699" rIns="45699" bIns="4569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Default 9">
    <p:spTree>
      <p:nvGrpSpPr>
        <p:cNvPr id="1" name=""/>
        <p:cNvGrpSpPr/>
        <p:nvPr/>
      </p:nvGrpSpPr>
      <p:grpSpPr>
        <a:xfrm>
          <a:off x="0" y="0"/>
          <a:ext cx="0" cy="0"/>
          <a:chOff x="0" y="0"/>
          <a:chExt cx="0" cy="0"/>
        </a:xfrm>
      </p:grpSpPr>
      <p:sp>
        <p:nvSpPr>
          <p:cNvPr id="83" name="大標題文字"/>
          <p:cNvSpPr txBox="1"/>
          <p:nvPr>
            <p:ph type="title"/>
          </p:nvPr>
        </p:nvSpPr>
        <p:spPr>
          <a:prstGeom prst="rect">
            <a:avLst/>
          </a:prstGeom>
        </p:spPr>
        <p:txBody>
          <a:bodyPr/>
          <a:lstStyle/>
          <a:p>
            <a:pPr/>
            <a:r>
              <a:t>大標題文字</a:t>
            </a:r>
          </a:p>
        </p:txBody>
      </p:sp>
      <p:sp>
        <p:nvSpPr>
          <p:cNvPr id="84"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85"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標題及物件">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92" name="Shape 11" descr="Shape 11"/>
          <p:cNvPicPr>
            <a:picLocks noChangeAspect="1"/>
          </p:cNvPicPr>
          <p:nvPr/>
        </p:nvPicPr>
        <p:blipFill>
          <a:blip r:embed="rId3">
            <a:extLst/>
          </a:blip>
          <a:stretch>
            <a:fillRect/>
          </a:stretch>
        </p:blipFill>
        <p:spPr>
          <a:xfrm>
            <a:off x="1979711" y="221439"/>
            <a:ext cx="2592289" cy="452144"/>
          </a:xfrm>
          <a:prstGeom prst="rect">
            <a:avLst/>
          </a:prstGeom>
          <a:ln w="12700">
            <a:miter lim="400000"/>
          </a:ln>
        </p:spPr>
      </p:pic>
      <p:pic>
        <p:nvPicPr>
          <p:cNvPr id="93" name="Shape 12" descr="Shape 12"/>
          <p:cNvPicPr>
            <a:picLocks noChangeAspect="1"/>
          </p:cNvPicPr>
          <p:nvPr/>
        </p:nvPicPr>
        <p:blipFill>
          <a:blip r:embed="rId4">
            <a:extLst/>
          </a:blip>
          <a:stretch>
            <a:fillRect/>
          </a:stretch>
        </p:blipFill>
        <p:spPr>
          <a:xfrm>
            <a:off x="2" y="-2"/>
            <a:ext cx="9151998" cy="5148000"/>
          </a:xfrm>
          <a:prstGeom prst="rect">
            <a:avLst/>
          </a:prstGeom>
          <a:ln w="12700">
            <a:miter lim="400000"/>
          </a:ln>
        </p:spPr>
      </p:pic>
      <p:sp>
        <p:nvSpPr>
          <p:cNvPr id="94" name="大標題文字"/>
          <p:cNvSpPr txBox="1"/>
          <p:nvPr>
            <p:ph type="title"/>
          </p:nvPr>
        </p:nvSpPr>
        <p:spPr>
          <a:xfrm>
            <a:off x="571471" y="941786"/>
            <a:ext cx="8001057" cy="696522"/>
          </a:xfrm>
          <a:prstGeom prst="rect">
            <a:avLst/>
          </a:prstGeom>
        </p:spPr>
        <p:txBody>
          <a:bodyPr lIns="91424" tIns="91424" rIns="91424" bIns="91424" anchor="ctr"/>
          <a:lstStyle>
            <a:lvl1pPr algn="ctr">
              <a:defRPr sz="3600">
                <a:solidFill>
                  <a:srgbClr val="FF0000"/>
                </a:solidFill>
              </a:defRPr>
            </a:lvl1pPr>
          </a:lstStyle>
          <a:p>
            <a:pPr/>
            <a:r>
              <a:t>大標題文字</a:t>
            </a:r>
          </a:p>
        </p:txBody>
      </p:sp>
      <p:sp>
        <p:nvSpPr>
          <p:cNvPr id="95" name="內文層級一…"/>
          <p:cNvSpPr txBox="1"/>
          <p:nvPr>
            <p:ph type="body" idx="1"/>
          </p:nvPr>
        </p:nvSpPr>
        <p:spPr>
          <a:xfrm>
            <a:off x="571471" y="1638306"/>
            <a:ext cx="8001057" cy="3148023"/>
          </a:xfrm>
          <a:prstGeom prst="rect">
            <a:avLst/>
          </a:prstGeom>
        </p:spPr>
        <p:txBody>
          <a:bodyPr lIns="91424" tIns="91424" rIns="91424" bIns="91424"/>
          <a:lstStyle>
            <a:lvl1pPr indent="-431800">
              <a:spcBef>
                <a:spcPts val="600"/>
              </a:spcBef>
              <a:buSzPts val="3200"/>
              <a:buChar char="•"/>
              <a:defRPr b="1" sz="3200"/>
            </a:lvl1pPr>
            <a:lvl2pPr marL="1041400" indent="-508000">
              <a:spcBef>
                <a:spcPts val="600"/>
              </a:spcBef>
              <a:buSzPts val="3200"/>
              <a:defRPr b="1" sz="3200"/>
            </a:lvl2pPr>
            <a:lvl3pPr marL="0" indent="1143000">
              <a:spcBef>
                <a:spcPts val="600"/>
              </a:spcBef>
              <a:buSzTx/>
              <a:buNone/>
              <a:defRPr b="1" sz="3200"/>
            </a:lvl3pPr>
            <a:lvl4pPr marL="0" indent="1600200">
              <a:spcBef>
                <a:spcPts val="600"/>
              </a:spcBef>
              <a:buSzTx/>
              <a:buNone/>
              <a:defRPr b="1" sz="3200"/>
            </a:lvl4pPr>
            <a:lvl5pPr marL="0" indent="2057400">
              <a:spcBef>
                <a:spcPts val="600"/>
              </a:spcBef>
              <a:buSzTx/>
              <a:buNone/>
              <a:defRPr b="1" sz="3200"/>
            </a:lvl5pPr>
          </a:lstStyle>
          <a:p>
            <a:pPr/>
            <a:r>
              <a:t>內文層級一</a:t>
            </a:r>
          </a:p>
          <a:p>
            <a:pPr lvl="1"/>
            <a:r>
              <a:t>內文層級二</a:t>
            </a:r>
          </a:p>
          <a:p>
            <a:pPr lvl="2"/>
            <a:r>
              <a:t>內文層級三</a:t>
            </a:r>
          </a:p>
          <a:p>
            <a:pPr lvl="3"/>
            <a:r>
              <a:t>內文層級四</a:t>
            </a:r>
          </a:p>
          <a:p>
            <a:pPr lvl="4"/>
            <a:r>
              <a:t>內文層級五</a:t>
            </a:r>
          </a:p>
        </p:txBody>
      </p:sp>
      <p:sp>
        <p:nvSpPr>
          <p:cNvPr id="96" name="幻燈片編號"/>
          <p:cNvSpPr txBox="1"/>
          <p:nvPr>
            <p:ph type="sldNum" sz="quarter" idx="2"/>
          </p:nvPr>
        </p:nvSpPr>
        <p:spPr>
          <a:xfrm>
            <a:off x="4419600" y="4627562"/>
            <a:ext cx="2133600" cy="279401"/>
          </a:xfrm>
          <a:prstGeom prst="rect">
            <a:avLst/>
          </a:prstGeom>
        </p:spPr>
        <p:txBody>
          <a:bodyPr lIns="45719" tIns="45719" rIns="45719" bIns="4571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_AND_BODY">
    <p:spTree>
      <p:nvGrpSpPr>
        <p:cNvPr id="1" name=""/>
        <p:cNvGrpSpPr/>
        <p:nvPr/>
      </p:nvGrpSpPr>
      <p:grpSpPr>
        <a:xfrm>
          <a:off x="0" y="0"/>
          <a:ext cx="0" cy="0"/>
          <a:chOff x="0" y="0"/>
          <a:chExt cx="0" cy="0"/>
        </a:xfrm>
      </p:grpSpPr>
      <p:pic>
        <p:nvPicPr>
          <p:cNvPr id="103" name="Shape 6" descr="Shape 6"/>
          <p:cNvPicPr>
            <a:picLocks noChangeAspect="1"/>
          </p:cNvPicPr>
          <p:nvPr/>
        </p:nvPicPr>
        <p:blipFill>
          <a:blip r:embed="rId2">
            <a:extLst/>
          </a:blip>
          <a:stretch>
            <a:fillRect/>
          </a:stretch>
        </p:blipFill>
        <p:spPr>
          <a:xfrm>
            <a:off x="0" y="0"/>
            <a:ext cx="9143998" cy="5143500"/>
          </a:xfrm>
          <a:prstGeom prst="rect">
            <a:avLst/>
          </a:prstGeom>
          <a:ln w="12700">
            <a:miter lim="400000"/>
          </a:ln>
        </p:spPr>
      </p:pic>
      <p:sp>
        <p:nvSpPr>
          <p:cNvPr id="104" name="幻燈片編號"/>
          <p:cNvSpPr txBox="1"/>
          <p:nvPr>
            <p:ph type="sldNum" sz="quarter" idx="2"/>
          </p:nvPr>
        </p:nvSpPr>
        <p:spPr>
          <a:xfrm>
            <a:off x="6279531" y="4635179"/>
            <a:ext cx="273616" cy="264215"/>
          </a:xfrm>
          <a:prstGeom prst="rect">
            <a:avLst/>
          </a:prstGeom>
        </p:spPr>
        <p:txBody>
          <a:bodyPr lIns="45699" tIns="45699" rIns="45699" bIns="4569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9" name="大標題文字"/>
          <p:cNvSpPr txBox="1"/>
          <p:nvPr>
            <p:ph type="title"/>
          </p:nvPr>
        </p:nvSpPr>
        <p:spPr>
          <a:prstGeom prst="rect">
            <a:avLst/>
          </a:prstGeom>
        </p:spPr>
        <p:txBody>
          <a:bodyPr/>
          <a:lstStyle/>
          <a:p>
            <a:pPr/>
            <a:r>
              <a:t>大標題文字</a:t>
            </a:r>
          </a:p>
        </p:txBody>
      </p:sp>
      <p:sp>
        <p:nvSpPr>
          <p:cNvPr id="20"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2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2">
    <p:spTree>
      <p:nvGrpSpPr>
        <p:cNvPr id="1" name=""/>
        <p:cNvGrpSpPr/>
        <p:nvPr/>
      </p:nvGrpSpPr>
      <p:grpSpPr>
        <a:xfrm>
          <a:off x="0" y="0"/>
          <a:ext cx="0" cy="0"/>
          <a:chOff x="0" y="0"/>
          <a:chExt cx="0" cy="0"/>
        </a:xfrm>
      </p:grpSpPr>
      <p:sp>
        <p:nvSpPr>
          <p:cNvPr id="28" name="幻燈片編號"/>
          <p:cNvSpPr txBox="1"/>
          <p:nvPr>
            <p:ph type="sldNum" sz="quarter" idx="2"/>
          </p:nvPr>
        </p:nvSpPr>
        <p:spPr>
          <a:xfrm>
            <a:off x="6279534" y="4635180"/>
            <a:ext cx="273614" cy="264213"/>
          </a:xfrm>
          <a:prstGeom prst="rect">
            <a:avLst/>
          </a:prstGeom>
        </p:spPr>
        <p:txBody>
          <a:bodyPr lIns="45699" tIns="45699" rIns="45699" bIns="4569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3">
    <p:spTree>
      <p:nvGrpSpPr>
        <p:cNvPr id="1" name=""/>
        <p:cNvGrpSpPr/>
        <p:nvPr/>
      </p:nvGrpSpPr>
      <p:grpSpPr>
        <a:xfrm>
          <a:off x="0" y="0"/>
          <a:ext cx="0" cy="0"/>
          <a:chOff x="0" y="0"/>
          <a:chExt cx="0" cy="0"/>
        </a:xfrm>
      </p:grpSpPr>
      <p:pic>
        <p:nvPicPr>
          <p:cNvPr id="35" name="Shape 19" descr="Shape 19"/>
          <p:cNvPicPr>
            <a:picLocks noChangeAspect="1"/>
          </p:cNvPicPr>
          <p:nvPr/>
        </p:nvPicPr>
        <p:blipFill>
          <a:blip r:embed="rId2">
            <a:extLst/>
          </a:blip>
          <a:stretch>
            <a:fillRect/>
          </a:stretch>
        </p:blipFill>
        <p:spPr>
          <a:xfrm>
            <a:off x="0" y="0"/>
            <a:ext cx="9143998" cy="5143500"/>
          </a:xfrm>
          <a:prstGeom prst="rect">
            <a:avLst/>
          </a:prstGeom>
          <a:ln w="12700">
            <a:miter lim="400000"/>
          </a:ln>
        </p:spPr>
      </p:pic>
      <p:pic>
        <p:nvPicPr>
          <p:cNvPr id="36" name="Shape 20" descr="Shape 20"/>
          <p:cNvPicPr>
            <a:picLocks noChangeAspect="1"/>
          </p:cNvPicPr>
          <p:nvPr/>
        </p:nvPicPr>
        <p:blipFill>
          <a:blip r:embed="rId3">
            <a:extLst/>
          </a:blip>
          <a:stretch>
            <a:fillRect/>
          </a:stretch>
        </p:blipFill>
        <p:spPr>
          <a:xfrm>
            <a:off x="1845" y="0"/>
            <a:ext cx="9140308" cy="5143500"/>
          </a:xfrm>
          <a:prstGeom prst="rect">
            <a:avLst/>
          </a:prstGeom>
          <a:ln w="12700">
            <a:miter lim="400000"/>
          </a:ln>
        </p:spPr>
      </p:pic>
      <p:sp>
        <p:nvSpPr>
          <p:cNvPr id="37"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4">
    <p:spTree>
      <p:nvGrpSpPr>
        <p:cNvPr id="1" name=""/>
        <p:cNvGrpSpPr/>
        <p:nvPr/>
      </p:nvGrpSpPr>
      <p:grpSpPr>
        <a:xfrm>
          <a:off x="0" y="0"/>
          <a:ext cx="0" cy="0"/>
          <a:chOff x="0" y="0"/>
          <a:chExt cx="0" cy="0"/>
        </a:xfrm>
      </p:grpSpPr>
      <p:pic>
        <p:nvPicPr>
          <p:cNvPr id="44" name="Shape 23" descr="Shape 23"/>
          <p:cNvPicPr>
            <a:picLocks noChangeAspect="1"/>
          </p:cNvPicPr>
          <p:nvPr/>
        </p:nvPicPr>
        <p:blipFill>
          <a:blip r:embed="rId2">
            <a:extLst/>
          </a:blip>
          <a:stretch>
            <a:fillRect/>
          </a:stretch>
        </p:blipFill>
        <p:spPr>
          <a:xfrm>
            <a:off x="1845" y="0"/>
            <a:ext cx="9140308" cy="5143500"/>
          </a:xfrm>
          <a:prstGeom prst="rect">
            <a:avLst/>
          </a:prstGeom>
          <a:ln w="12700">
            <a:miter lim="400000"/>
          </a:ln>
        </p:spPr>
      </p:pic>
      <p:sp>
        <p:nvSpPr>
          <p:cNvPr id="45" name="幻燈片編號"/>
          <p:cNvSpPr txBox="1"/>
          <p:nvPr>
            <p:ph type="sldNum" sz="quarter" idx="2"/>
          </p:nvPr>
        </p:nvSpPr>
        <p:spPr>
          <a:xfrm>
            <a:off x="6279534" y="4635180"/>
            <a:ext cx="273614" cy="264213"/>
          </a:xfrm>
          <a:prstGeom prst="rect">
            <a:avLst/>
          </a:prstGeom>
        </p:spPr>
        <p:txBody>
          <a:bodyPr lIns="45699" tIns="45699" rIns="45699" bIns="4569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Default 5">
    <p:spTree>
      <p:nvGrpSpPr>
        <p:cNvPr id="1" name=""/>
        <p:cNvGrpSpPr/>
        <p:nvPr/>
      </p:nvGrpSpPr>
      <p:grpSpPr>
        <a:xfrm>
          <a:off x="0" y="0"/>
          <a:ext cx="0" cy="0"/>
          <a:chOff x="0" y="0"/>
          <a:chExt cx="0" cy="0"/>
        </a:xfrm>
      </p:grpSpPr>
      <p:pic>
        <p:nvPicPr>
          <p:cNvPr id="52" name="Shape 26" descr="Shape 26"/>
          <p:cNvPicPr>
            <a:picLocks noChangeAspect="1"/>
          </p:cNvPicPr>
          <p:nvPr/>
        </p:nvPicPr>
        <p:blipFill>
          <a:blip r:embed="rId2">
            <a:extLst/>
          </a:blip>
          <a:stretch>
            <a:fillRect/>
          </a:stretch>
        </p:blipFill>
        <p:spPr>
          <a:xfrm>
            <a:off x="1845" y="0"/>
            <a:ext cx="9140308" cy="5143500"/>
          </a:xfrm>
          <a:prstGeom prst="rect">
            <a:avLst/>
          </a:prstGeom>
          <a:ln w="12700">
            <a:miter lim="400000"/>
          </a:ln>
        </p:spPr>
      </p:pic>
      <p:sp>
        <p:nvSpPr>
          <p:cNvPr id="53" name="幻燈片編號"/>
          <p:cNvSpPr txBox="1"/>
          <p:nvPr>
            <p:ph type="sldNum" sz="quarter" idx="2"/>
          </p:nvPr>
        </p:nvSpPr>
        <p:spPr>
          <a:xfrm>
            <a:off x="6279534" y="4635180"/>
            <a:ext cx="273614" cy="264213"/>
          </a:xfrm>
          <a:prstGeom prst="rect">
            <a:avLst/>
          </a:prstGeom>
        </p:spPr>
        <p:txBody>
          <a:bodyPr lIns="45699" tIns="45699" rIns="45699" bIns="4569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Default 6">
    <p:spTree>
      <p:nvGrpSpPr>
        <p:cNvPr id="1" name=""/>
        <p:cNvGrpSpPr/>
        <p:nvPr/>
      </p:nvGrpSpPr>
      <p:grpSpPr>
        <a:xfrm>
          <a:off x="0" y="0"/>
          <a:ext cx="0" cy="0"/>
          <a:chOff x="0" y="0"/>
          <a:chExt cx="0" cy="0"/>
        </a:xfrm>
      </p:grpSpPr>
      <p:sp>
        <p:nvSpPr>
          <p:cNvPr id="60"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7">
    <p:spTree>
      <p:nvGrpSpPr>
        <p:cNvPr id="1" name=""/>
        <p:cNvGrpSpPr/>
        <p:nvPr/>
      </p:nvGrpSpPr>
      <p:grpSpPr>
        <a:xfrm>
          <a:off x="0" y="0"/>
          <a:ext cx="0" cy="0"/>
          <a:chOff x="0" y="0"/>
          <a:chExt cx="0" cy="0"/>
        </a:xfrm>
      </p:grpSpPr>
      <p:pic>
        <p:nvPicPr>
          <p:cNvPr id="67" name="Shape 31" descr="Shape 31"/>
          <p:cNvPicPr>
            <a:picLocks noChangeAspect="1"/>
          </p:cNvPicPr>
          <p:nvPr/>
        </p:nvPicPr>
        <p:blipFill>
          <a:blip r:embed="rId2">
            <a:extLst/>
          </a:blip>
          <a:stretch>
            <a:fillRect/>
          </a:stretch>
        </p:blipFill>
        <p:spPr>
          <a:xfrm>
            <a:off x="1845" y="0"/>
            <a:ext cx="9140308" cy="5143500"/>
          </a:xfrm>
          <a:prstGeom prst="rect">
            <a:avLst/>
          </a:prstGeom>
          <a:ln w="12700">
            <a:miter lim="400000"/>
          </a:ln>
        </p:spPr>
      </p:pic>
      <p:sp>
        <p:nvSpPr>
          <p:cNvPr id="68" name="幻燈片編號"/>
          <p:cNvSpPr txBox="1"/>
          <p:nvPr>
            <p:ph type="sldNum" sz="quarter" idx="2"/>
          </p:nvPr>
        </p:nvSpPr>
        <p:spPr>
          <a:xfrm>
            <a:off x="6279534" y="4635180"/>
            <a:ext cx="273614" cy="264213"/>
          </a:xfrm>
          <a:prstGeom prst="rect">
            <a:avLst/>
          </a:prstGeom>
        </p:spPr>
        <p:txBody>
          <a:bodyPr lIns="45699" tIns="45699" rIns="45699" bIns="45699"/>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8">
    <p:spTree>
      <p:nvGrpSpPr>
        <p:cNvPr id="1" name=""/>
        <p:cNvGrpSpPr/>
        <p:nvPr/>
      </p:nvGrpSpPr>
      <p:grpSpPr>
        <a:xfrm>
          <a:off x="0" y="0"/>
          <a:ext cx="0" cy="0"/>
          <a:chOff x="0" y="0"/>
          <a:chExt cx="0" cy="0"/>
        </a:xfrm>
      </p:grpSpPr>
      <p:pic>
        <p:nvPicPr>
          <p:cNvPr id="75" name="Shape 34" descr="Shape 34"/>
          <p:cNvPicPr>
            <a:picLocks noChangeAspect="1"/>
          </p:cNvPicPr>
          <p:nvPr/>
        </p:nvPicPr>
        <p:blipFill>
          <a:blip r:embed="rId2">
            <a:extLst/>
          </a:blip>
          <a:stretch>
            <a:fillRect/>
          </a:stretch>
        </p:blipFill>
        <p:spPr>
          <a:xfrm>
            <a:off x="1845" y="0"/>
            <a:ext cx="9140308" cy="5143500"/>
          </a:xfrm>
          <a:prstGeom prst="rect">
            <a:avLst/>
          </a:prstGeom>
          <a:ln w="12700">
            <a:miter lim="400000"/>
          </a:ln>
        </p:spPr>
      </p:pic>
      <p:sp>
        <p:nvSpPr>
          <p:cNvPr id="7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Shape 6" descr="Shape 6"/>
          <p:cNvPicPr>
            <a:picLocks noChangeAspect="1"/>
          </p:cNvPicPr>
          <p:nvPr/>
        </p:nvPicPr>
        <p:blipFill>
          <a:blip r:embed="rId2">
            <a:extLst/>
          </a:blip>
          <a:stretch>
            <a:fillRect/>
          </a:stretch>
        </p:blipFill>
        <p:spPr>
          <a:xfrm>
            <a:off x="1845" y="0"/>
            <a:ext cx="9140308" cy="5143500"/>
          </a:xfrm>
          <a:prstGeom prst="rect">
            <a:avLst/>
          </a:prstGeom>
          <a:ln w="12700">
            <a:miter lim="400000"/>
          </a:ln>
        </p:spPr>
      </p:pic>
      <p:sp>
        <p:nvSpPr>
          <p:cNvPr id="3" name="大標題文字"/>
          <p:cNvSpPr txBox="1"/>
          <p:nvPr>
            <p:ph type="title"/>
          </p:nvPr>
        </p:nvSpPr>
        <p:spPr>
          <a:xfrm>
            <a:off x="311150" y="285750"/>
            <a:ext cx="8521800" cy="785701"/>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a:r>
              <a:t>大標題文字</a:t>
            </a:r>
          </a:p>
        </p:txBody>
      </p:sp>
      <p:sp>
        <p:nvSpPr>
          <p:cNvPr id="4" name="內文層級一…"/>
          <p:cNvSpPr txBox="1"/>
          <p:nvPr>
            <p:ph type="body" idx="1"/>
          </p:nvPr>
        </p:nvSpPr>
        <p:spPr>
          <a:xfrm>
            <a:off x="311150" y="1152525"/>
            <a:ext cx="8521800" cy="3416400"/>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a:r>
              <a:t>內文層級一</a:t>
            </a:r>
          </a:p>
          <a:p>
            <a:pPr lvl="1"/>
            <a:r>
              <a:t>內文層級二</a:t>
            </a:r>
          </a:p>
          <a:p>
            <a:pPr lvl="2"/>
            <a:r>
              <a:t>內文層級三</a:t>
            </a:r>
          </a:p>
          <a:p>
            <a:pPr lvl="3"/>
            <a:r>
              <a:t>內文層級四</a:t>
            </a:r>
          </a:p>
          <a:p>
            <a:pPr lvl="4"/>
            <a:r>
              <a:t>內文層級五</a:t>
            </a:r>
          </a:p>
        </p:txBody>
      </p:sp>
      <p:sp>
        <p:nvSpPr>
          <p:cNvPr id="5" name="幻燈片編號"/>
          <p:cNvSpPr txBox="1"/>
          <p:nvPr>
            <p:ph type="sldNum" sz="quarter" idx="2"/>
          </p:nvPr>
        </p:nvSpPr>
        <p:spPr>
          <a:xfrm>
            <a:off x="8472485" y="4669180"/>
            <a:ext cx="393266" cy="380182"/>
          </a:xfrm>
          <a:prstGeom prst="rect">
            <a:avLst/>
          </a:prstGeom>
          <a:ln w="12700">
            <a:miter lim="400000"/>
          </a:ln>
        </p:spPr>
        <p:txBody>
          <a:bodyPr wrap="none" lIns="91398" tIns="91398" rIns="91398" bIns="91398" anchor="ctr">
            <a:spAutoFit/>
          </a:body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1" baseline="0" cap="none" i="0" spc="0" strike="noStrike" sz="3200" u="none">
          <a:ln>
            <a:noFill/>
          </a:ln>
          <a:solidFill>
            <a:srgbClr val="000000"/>
          </a:solidFill>
          <a:uFillTx/>
          <a:latin typeface="+mn-lt"/>
          <a:ea typeface="+mn-ea"/>
          <a:cs typeface="+mn-cs"/>
          <a:sym typeface="Arial"/>
        </a:defRPr>
      </a:lvl9pPr>
    </p:titleStyle>
    <p:bodyStyle>
      <a:lvl1pPr marL="457200" marR="0" indent="-317500" algn="l" defTabSz="914400" rtl="0" latinLnBrk="0">
        <a:lnSpc>
          <a:spcPct val="100000"/>
        </a:lnSpc>
        <a:spcBef>
          <a:spcPts val="0"/>
        </a:spcBef>
        <a:spcAft>
          <a:spcPts val="0"/>
        </a:spcAft>
        <a:buClr>
          <a:srgbClr val="000000"/>
        </a:buClr>
        <a:buSzPts val="1400"/>
        <a:buFont typeface="Arial"/>
        <a:buChar char="»"/>
        <a:tabLst/>
        <a:defRPr b="0" baseline="0" cap="none" i="0" spc="0" strike="noStrike" sz="1400" u="none">
          <a:ln>
            <a:noFill/>
          </a:ln>
          <a:solidFill>
            <a:srgbClr val="000000"/>
          </a:solidFill>
          <a:uFillTx/>
          <a:latin typeface="+mn-lt"/>
          <a:ea typeface="+mn-ea"/>
          <a:cs typeface="+mn-cs"/>
          <a:sym typeface="Arial"/>
        </a:defRPr>
      </a:lvl1pPr>
      <a:lvl2pPr marL="914400" marR="0" indent="-317500" algn="l" defTabSz="914400" rtl="0" latinLnBrk="0">
        <a:lnSpc>
          <a:spcPct val="100000"/>
        </a:lnSpc>
        <a:spcBef>
          <a:spcPts val="0"/>
        </a:spcBef>
        <a:spcAft>
          <a:spcPts val="0"/>
        </a:spcAft>
        <a:buClr>
          <a:srgbClr val="000000"/>
        </a:buClr>
        <a:buSzPts val="1400"/>
        <a:buFont typeface="Arial"/>
        <a:buChar char="–"/>
        <a:tabLst/>
        <a:defRPr b="0" baseline="0" cap="none" i="0" spc="0" strike="noStrike" sz="1400" u="none">
          <a:ln>
            <a:noFill/>
          </a:ln>
          <a:solidFill>
            <a:srgbClr val="000000"/>
          </a:solidFill>
          <a:uFillTx/>
          <a:latin typeface="+mn-lt"/>
          <a:ea typeface="+mn-ea"/>
          <a:cs typeface="+mn-cs"/>
          <a:sym typeface="Arial"/>
        </a:defRPr>
      </a:lvl2pPr>
      <a:lvl3pPr marL="1371600" marR="0" indent="-317500" algn="l" defTabSz="914400" rtl="0" latinLnBrk="0">
        <a:lnSpc>
          <a:spcPct val="100000"/>
        </a:lnSpc>
        <a:spcBef>
          <a:spcPts val="0"/>
        </a:spcBef>
        <a:spcAft>
          <a:spcPts val="0"/>
        </a:spcAft>
        <a:buClr>
          <a:srgbClr val="000000"/>
        </a:buClr>
        <a:buSzPts val="1400"/>
        <a:buFont typeface="Arial"/>
        <a:buChar char="•"/>
        <a:tabLst/>
        <a:defRPr b="0" baseline="0" cap="none" i="0" spc="0" strike="noStrike" sz="1400" u="none">
          <a:ln>
            <a:noFill/>
          </a:ln>
          <a:solidFill>
            <a:srgbClr val="000000"/>
          </a:solidFill>
          <a:uFillTx/>
          <a:latin typeface="+mn-lt"/>
          <a:ea typeface="+mn-ea"/>
          <a:cs typeface="+mn-cs"/>
          <a:sym typeface="Arial"/>
        </a:defRPr>
      </a:lvl3pPr>
      <a:lvl4pPr marL="1828800" marR="0" indent="-317500" algn="l" defTabSz="914400" rtl="0" latinLnBrk="0">
        <a:lnSpc>
          <a:spcPct val="100000"/>
        </a:lnSpc>
        <a:spcBef>
          <a:spcPts val="0"/>
        </a:spcBef>
        <a:spcAft>
          <a:spcPts val="0"/>
        </a:spcAft>
        <a:buClr>
          <a:srgbClr val="000000"/>
        </a:buClr>
        <a:buSzPts val="1400"/>
        <a:buFont typeface="Arial"/>
        <a:buChar char="–"/>
        <a:tabLst/>
        <a:defRPr b="0" baseline="0" cap="none" i="0" spc="0" strike="noStrike" sz="1400" u="none">
          <a:ln>
            <a:noFill/>
          </a:ln>
          <a:solidFill>
            <a:srgbClr val="000000"/>
          </a:solidFill>
          <a:uFillTx/>
          <a:latin typeface="+mn-lt"/>
          <a:ea typeface="+mn-ea"/>
          <a:cs typeface="+mn-cs"/>
          <a:sym typeface="Arial"/>
        </a:defRPr>
      </a:lvl4pPr>
      <a:lvl5pPr marL="2286000" marR="0" indent="-317500" algn="l" defTabSz="914400" rtl="0" latinLnBrk="0">
        <a:lnSpc>
          <a:spcPct val="100000"/>
        </a:lnSpc>
        <a:spcBef>
          <a:spcPts val="0"/>
        </a:spcBef>
        <a:spcAft>
          <a:spcPts val="0"/>
        </a:spcAft>
        <a:buClr>
          <a:srgbClr val="000000"/>
        </a:buClr>
        <a:buSzPts val="1400"/>
        <a:buFont typeface="Arial"/>
        <a:buChar char="»"/>
        <a:tabLst/>
        <a:defRPr b="0" baseline="0" cap="none" i="0" spc="0" strike="noStrike" sz="1400" u="none">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
          <a:srgbClr val="000000"/>
        </a:buClr>
        <a:buSzTx/>
        <a:buFont typeface="Arial"/>
        <a:buNone/>
        <a:tabLst/>
        <a:defRPr b="0" baseline="0" cap="none" i="0" spc="0" strike="noStrike" sz="1400" u="none">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
          <a:srgbClr val="000000"/>
        </a:buClr>
        <a:buSzTx/>
        <a:buFont typeface="Arial"/>
        <a:buNone/>
        <a:tabLst/>
        <a:defRPr b="0" baseline="0" cap="none" i="0" spc="0" strike="noStrike" sz="1400" u="none">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
          <a:srgbClr val="000000"/>
        </a:buClr>
        <a:buSzTx/>
        <a:buFont typeface="Arial"/>
        <a:buNone/>
        <a:tabLst/>
        <a:defRPr b="0" baseline="0" cap="none" i="0" spc="0" strike="noStrike" sz="1400" u="none">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
          <a:srgbClr val="000000"/>
        </a:buClr>
        <a:buSzTx/>
        <a:buFont typeface="Arial"/>
        <a:buNone/>
        <a:tabLst/>
        <a:defRPr b="0" baseline="0" cap="none" i="0" spc="0" strike="noStrike" sz="1400" u="none">
          <a:ln>
            <a:noFill/>
          </a:ln>
          <a:solidFill>
            <a:srgbClr val="000000"/>
          </a:solidFill>
          <a:uFillTx/>
          <a:latin typeface="+mn-lt"/>
          <a:ea typeface="+mn-ea"/>
          <a:cs typeface="+mn-cs"/>
          <a:sym typeface="Arial"/>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jpeg"/><Relationship Id="rId4" Type="http://schemas.openxmlformats.org/officeDocument/2006/relationships/image" Target="../media/image3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eg"/><Relationship Id="rId4"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4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47.png"/><Relationship Id="rId4" Type="http://schemas.openxmlformats.org/officeDocument/2006/relationships/image" Target="../media/image5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omments" Target="../comments/comment1.xml"/><Relationship Id="rId3" Type="http://schemas.openxmlformats.org/officeDocument/2006/relationships/image" Target="../media/image11.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6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comments" Target="../comments/comment2.xml"/><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4.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0.png"/><Relationship Id="rId4" Type="http://schemas.openxmlformats.org/officeDocument/2006/relationships/image" Target="../media/image7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0.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 Id="rId3" Type="http://schemas.openxmlformats.org/officeDocument/2006/relationships/image" Target="../media/image7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2.tif"/><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大標題"/>
          <p:cNvSpPr txBox="1"/>
          <p:nvPr>
            <p:ph type="title"/>
          </p:nvPr>
        </p:nvSpPr>
        <p:spPr>
          <a:prstGeom prst="rect">
            <a:avLst/>
          </a:prstGeom>
        </p:spPr>
        <p:txBody>
          <a:bodyPr/>
          <a:lstStyle/>
          <a:p>
            <a:pPr/>
          </a:p>
        </p:txBody>
      </p:sp>
      <p:sp>
        <p:nvSpPr>
          <p:cNvPr id="114" name="內文"/>
          <p:cNvSpPr txBox="1"/>
          <p:nvPr>
            <p:ph type="body" idx="1"/>
          </p:nvPr>
        </p:nvSpPr>
        <p:spPr>
          <a:prstGeom prst="rect">
            <a:avLst/>
          </a:prstGeom>
        </p:spPr>
        <p:txBody>
          <a:bodyPr/>
          <a:lstStyle/>
          <a:p>
            <a:pPr/>
          </a:p>
        </p:txBody>
      </p:sp>
      <p:pic>
        <p:nvPicPr>
          <p:cNvPr id="115" name="^50EA7B216B45B0EC3F848BD89FBBD3694F4EBFA4FA09078BD7^pimgpsh_fullsize_distr.jpg" descr="^50EA7B216B45B0EC3F848BD89FBBD3694F4EBFA4FA09078BD7^pimgpsh_fullsize_distr.jpg"/>
          <p:cNvPicPr>
            <a:picLocks noChangeAspect="1"/>
          </p:cNvPicPr>
          <p:nvPr/>
        </p:nvPicPr>
        <p:blipFill>
          <a:blip r:embed="rId2">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193"/>
          <p:cNvSpPr txBox="1"/>
          <p:nvPr>
            <p:ph type="body" idx="4294967295"/>
          </p:nvPr>
        </p:nvSpPr>
        <p:spPr>
          <a:xfrm>
            <a:off x="1143000" y="1571625"/>
            <a:ext cx="7286625" cy="2997200"/>
          </a:xfrm>
          <a:prstGeom prst="rect">
            <a:avLst/>
          </a:prstGeom>
        </p:spPr>
        <p:txBody>
          <a:bodyPr lIns="91398" tIns="91398" rIns="91398" bIns="91398"/>
          <a:lstStyle/>
          <a:p>
            <a:pPr defTabSz="457200">
              <a:lnSpc>
                <a:spcPct val="120000"/>
              </a:lnSpc>
              <a:buClr>
                <a:srgbClr val="0070C0"/>
              </a:buClr>
              <a:buSzPct val="100000"/>
              <a:buAutoNum type="arabicPeriod" startAt="1"/>
              <a:defRPr b="1" sz="1900">
                <a:solidFill>
                  <a:srgbClr val="585858"/>
                </a:solidFill>
              </a:defRPr>
            </a:pPr>
            <a:r>
              <a:rPr>
                <a:solidFill>
                  <a:srgbClr val="2071C1"/>
                </a:solidFill>
              </a:rPr>
              <a:t>Disable Telnet/SSH/FTP/TFTP</a:t>
            </a:r>
            <a:r>
              <a:t> if you don’t need them.</a:t>
            </a:r>
          </a:p>
          <a:p>
            <a:pPr defTabSz="457200">
              <a:lnSpc>
                <a:spcPct val="120000"/>
              </a:lnSpc>
              <a:buClr>
                <a:srgbClr val="0070C0"/>
              </a:buClr>
              <a:buSzPct val="100000"/>
              <a:buAutoNum type="arabicPeriod" startAt="1"/>
              <a:defRPr b="1" sz="1900">
                <a:solidFill>
                  <a:srgbClr val="2071C1"/>
                </a:solidFill>
              </a:defRPr>
            </a:pPr>
            <a:r>
              <a:t>Change SSH/HTTPS/HTTP/FTP port</a:t>
            </a:r>
          </a:p>
          <a:p>
            <a:pPr defTabSz="457200">
              <a:lnSpc>
                <a:spcPct val="120000"/>
              </a:lnSpc>
              <a:buClr>
                <a:srgbClr val="0070C0"/>
              </a:buClr>
              <a:buSzPct val="100000"/>
              <a:buAutoNum type="arabicPeriod" startAt="1"/>
              <a:defRPr b="1" sz="1900">
                <a:solidFill>
                  <a:srgbClr val="0070C0"/>
                </a:solidFill>
              </a:defRPr>
            </a:pPr>
            <a:r>
              <a:t>Enable SSL/TLS </a:t>
            </a:r>
            <a:r>
              <a:rPr>
                <a:solidFill>
                  <a:srgbClr val="424242"/>
                </a:solidFill>
              </a:rPr>
              <a:t>if you need to use connection, eg FTP service</a:t>
            </a:r>
          </a:p>
        </p:txBody>
      </p:sp>
      <p:grpSp>
        <p:nvGrpSpPr>
          <p:cNvPr id="259" name="群組 45"/>
          <p:cNvGrpSpPr/>
          <p:nvPr/>
        </p:nvGrpSpPr>
        <p:grpSpPr>
          <a:xfrm>
            <a:off x="-2" y="633834"/>
            <a:ext cx="8358218" cy="624801"/>
            <a:chOff x="0" y="-12698"/>
            <a:chExt cx="8358217" cy="624799"/>
          </a:xfrm>
        </p:grpSpPr>
        <p:grpSp>
          <p:nvGrpSpPr>
            <p:cNvPr id="234" name="圓角矩形 37"/>
            <p:cNvGrpSpPr/>
            <p:nvPr/>
          </p:nvGrpSpPr>
          <p:grpSpPr>
            <a:xfrm>
              <a:off x="1773874" y="156823"/>
              <a:ext cx="571507" cy="285756"/>
              <a:chOff x="0" y="10794"/>
              <a:chExt cx="571506" cy="285754"/>
            </a:xfrm>
          </p:grpSpPr>
          <p:sp>
            <p:nvSpPr>
              <p:cNvPr id="232" name="圓角矩形"/>
              <p:cNvSpPr/>
              <p:nvPr/>
            </p:nvSpPr>
            <p:spPr>
              <a:xfrm>
                <a:off x="-1" y="10794"/>
                <a:ext cx="571508" cy="285755"/>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233" name="帳戶"/>
              <p:cNvSpPr txBox="1"/>
              <p:nvPr/>
            </p:nvSpPr>
            <p:spPr>
              <a:xfrm>
                <a:off x="26647" y="44452"/>
                <a:ext cx="543611"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latin typeface="微軟正黑體"/>
                    <a:ea typeface="微軟正黑體"/>
                    <a:cs typeface="微軟正黑體"/>
                    <a:sym typeface="微軟正黑體"/>
                  </a:defRPr>
                </a:lvl1pPr>
              </a:lstStyle>
              <a:p>
                <a:pPr/>
                <a:r>
                  <a:t>Network</a:t>
                </a:r>
              </a:p>
            </p:txBody>
          </p:sp>
        </p:grpSp>
        <p:grpSp>
          <p:nvGrpSpPr>
            <p:cNvPr id="237" name="圓角矩形 38"/>
            <p:cNvGrpSpPr/>
            <p:nvPr/>
          </p:nvGrpSpPr>
          <p:grpSpPr>
            <a:xfrm>
              <a:off x="1143008" y="156823"/>
              <a:ext cx="571507" cy="285756"/>
              <a:chOff x="0" y="10794"/>
              <a:chExt cx="571506" cy="285754"/>
            </a:xfrm>
          </p:grpSpPr>
          <p:sp>
            <p:nvSpPr>
              <p:cNvPr id="235"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236" name="網路"/>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Account</a:t>
                </a:r>
              </a:p>
            </p:txBody>
          </p:sp>
        </p:grpSp>
        <p:grpSp>
          <p:nvGrpSpPr>
            <p:cNvPr id="240" name="圓角矩形 39"/>
            <p:cNvGrpSpPr/>
            <p:nvPr/>
          </p:nvGrpSpPr>
          <p:grpSpPr>
            <a:xfrm>
              <a:off x="2428892" y="156823"/>
              <a:ext cx="571507" cy="285756"/>
              <a:chOff x="0" y="10794"/>
              <a:chExt cx="571506" cy="285754"/>
            </a:xfrm>
          </p:grpSpPr>
          <p:sp>
            <p:nvSpPr>
              <p:cNvPr id="238"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239" name="系統"/>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System</a:t>
                </a:r>
              </a:p>
            </p:txBody>
          </p:sp>
        </p:grpSp>
        <p:grpSp>
          <p:nvGrpSpPr>
            <p:cNvPr id="243" name="圓角矩形 40"/>
            <p:cNvGrpSpPr/>
            <p:nvPr/>
          </p:nvGrpSpPr>
          <p:grpSpPr>
            <a:xfrm>
              <a:off x="3071834" y="156823"/>
              <a:ext cx="571507" cy="285756"/>
              <a:chOff x="0" y="10794"/>
              <a:chExt cx="571506" cy="285754"/>
            </a:xfrm>
          </p:grpSpPr>
          <p:sp>
            <p:nvSpPr>
              <p:cNvPr id="241"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242" name="更新"/>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Update</a:t>
                </a:r>
              </a:p>
            </p:txBody>
          </p:sp>
        </p:grpSp>
        <p:grpSp>
          <p:nvGrpSpPr>
            <p:cNvPr id="246" name="Shape 276"/>
            <p:cNvGrpSpPr/>
            <p:nvPr/>
          </p:nvGrpSpPr>
          <p:grpSpPr>
            <a:xfrm>
              <a:off x="-1" y="31505"/>
              <a:ext cx="1214450" cy="536393"/>
              <a:chOff x="0" y="31505"/>
              <a:chExt cx="1214448" cy="536392"/>
            </a:xfrm>
          </p:grpSpPr>
          <p:sp>
            <p:nvSpPr>
              <p:cNvPr id="244" name="鋸齒形"/>
              <p:cNvSpPr/>
              <p:nvPr/>
            </p:nvSpPr>
            <p:spPr>
              <a:xfrm>
                <a:off x="-1" y="31505"/>
                <a:ext cx="1214450" cy="536393"/>
              </a:xfrm>
              <a:prstGeom prst="chevron">
                <a:avLst>
                  <a:gd name="adj" fmla="val 33915"/>
                </a:avLst>
              </a:prstGeom>
              <a:solidFill>
                <a:srgbClr val="005A9E"/>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45" name="安全性設定"/>
              <p:cNvSpPr txBox="1"/>
              <p:nvPr/>
            </p:nvSpPr>
            <p:spPr>
              <a:xfrm>
                <a:off x="181916" y="76202"/>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grpSp>
        <p:grpSp>
          <p:nvGrpSpPr>
            <p:cNvPr id="249" name="Shape 276"/>
            <p:cNvGrpSpPr/>
            <p:nvPr/>
          </p:nvGrpSpPr>
          <p:grpSpPr>
            <a:xfrm>
              <a:off x="3500461" y="-12698"/>
              <a:ext cx="1214449" cy="624799"/>
              <a:chOff x="0" y="-12697"/>
              <a:chExt cx="1214448" cy="624798"/>
            </a:xfrm>
          </p:grpSpPr>
          <p:sp>
            <p:nvSpPr>
              <p:cNvPr id="247" name="鋸齒形"/>
              <p:cNvSpPr/>
              <p:nvPr/>
            </p:nvSpPr>
            <p:spPr>
              <a:xfrm>
                <a:off x="-1"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48" name="防毒防駭軟體"/>
              <p:cNvSpPr txBox="1"/>
              <p:nvPr/>
            </p:nvSpPr>
            <p:spPr>
              <a:xfrm>
                <a:off x="143816" y="-12698"/>
                <a:ext cx="978220"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grpSp>
        <p:grpSp>
          <p:nvGrpSpPr>
            <p:cNvPr id="252" name="Shape 276"/>
            <p:cNvGrpSpPr/>
            <p:nvPr/>
          </p:nvGrpSpPr>
          <p:grpSpPr>
            <a:xfrm>
              <a:off x="4572020" y="-12699"/>
              <a:ext cx="1357325" cy="624799"/>
              <a:chOff x="0" y="-44203"/>
              <a:chExt cx="1357324" cy="624798"/>
            </a:xfrm>
          </p:grpSpPr>
          <p:sp>
            <p:nvSpPr>
              <p:cNvPr id="250"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51" name="保護備份"/>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grpSp>
        <p:grpSp>
          <p:nvGrpSpPr>
            <p:cNvPr id="255" name="Shape 276"/>
            <p:cNvGrpSpPr/>
            <p:nvPr/>
          </p:nvGrpSpPr>
          <p:grpSpPr>
            <a:xfrm>
              <a:off x="5786456" y="31505"/>
              <a:ext cx="1357325" cy="536393"/>
              <a:chOff x="0" y="0"/>
              <a:chExt cx="1357324" cy="536392"/>
            </a:xfrm>
          </p:grpSpPr>
          <p:sp>
            <p:nvSpPr>
              <p:cNvPr id="253"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54" name="安全配置"/>
              <p:cNvSpPr txBox="1"/>
              <p:nvPr/>
            </p:nvSpPr>
            <p:spPr>
              <a:xfrm>
                <a:off x="181915" y="44696"/>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grpSp>
        <p:grpSp>
          <p:nvGrpSpPr>
            <p:cNvPr id="258" name="Shape 276"/>
            <p:cNvGrpSpPr/>
            <p:nvPr/>
          </p:nvGrpSpPr>
          <p:grpSpPr>
            <a:xfrm>
              <a:off x="7000892" y="31505"/>
              <a:ext cx="1357325" cy="536393"/>
              <a:chOff x="0" y="0"/>
              <a:chExt cx="1357324" cy="536392"/>
            </a:xfrm>
          </p:grpSpPr>
          <p:sp>
            <p:nvSpPr>
              <p:cNvPr id="256"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57" name="資安公告"/>
              <p:cNvSpPr txBox="1"/>
              <p:nvPr/>
            </p:nvSpPr>
            <p:spPr>
              <a:xfrm>
                <a:off x="181915" y="44696"/>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pic>
        <p:nvPicPr>
          <p:cNvPr id="260" name="Shape 160" descr="Shape 160"/>
          <p:cNvPicPr>
            <a:picLocks noChangeAspect="1"/>
          </p:cNvPicPr>
          <p:nvPr/>
        </p:nvPicPr>
        <p:blipFill>
          <a:blip r:embed="rId2">
            <a:extLst/>
          </a:blip>
          <a:stretch>
            <a:fillRect/>
          </a:stretch>
        </p:blipFill>
        <p:spPr>
          <a:xfrm>
            <a:off x="1314682" y="3433378"/>
            <a:ext cx="1807952" cy="133542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31"/>
          <p:cNvSpPr txBox="1"/>
          <p:nvPr>
            <p:ph type="title" idx="4294967295"/>
          </p:nvPr>
        </p:nvSpPr>
        <p:spPr>
          <a:xfrm>
            <a:off x="500034" y="714362"/>
            <a:ext cx="7948639" cy="644527"/>
          </a:xfrm>
          <a:prstGeom prst="rect">
            <a:avLst/>
          </a:prstGeom>
        </p:spPr>
        <p:txBody>
          <a:bodyPr lIns="0" tIns="0" rIns="0" bIns="0"/>
          <a:lstStyle>
            <a:lvl1pPr>
              <a:defRPr sz="2400">
                <a:solidFill>
                  <a:srgbClr val="002060"/>
                </a:solidFill>
                <a:latin typeface="微軟正黑體"/>
                <a:ea typeface="微軟正黑體"/>
                <a:cs typeface="微軟正黑體"/>
                <a:sym typeface="微軟正黑體"/>
              </a:defRPr>
            </a:lvl1pPr>
          </a:lstStyle>
          <a:p>
            <a:pPr/>
            <a:r>
              <a:t>Disable Telnet/SSH/FTP/TFTP if you don’t need them.</a:t>
            </a:r>
          </a:p>
        </p:txBody>
      </p:sp>
      <p:pic>
        <p:nvPicPr>
          <p:cNvPr id="263" name="影像" descr="影像"/>
          <p:cNvPicPr>
            <a:picLocks noChangeAspect="1"/>
          </p:cNvPicPr>
          <p:nvPr/>
        </p:nvPicPr>
        <p:blipFill>
          <a:blip r:embed="rId3">
            <a:extLst/>
          </a:blip>
          <a:stretch>
            <a:fillRect/>
          </a:stretch>
        </p:blipFill>
        <p:spPr>
          <a:xfrm>
            <a:off x="755603" y="1219167"/>
            <a:ext cx="7105055" cy="3702981"/>
          </a:xfrm>
          <a:prstGeom prst="rect">
            <a:avLst/>
          </a:prstGeom>
          <a:ln w="12700">
            <a:solidFill>
              <a:srgbClr val="000000"/>
            </a:solidFill>
            <a:miter lim="400000"/>
          </a:ln>
        </p:spPr>
      </p:pic>
      <p:sp>
        <p:nvSpPr>
          <p:cNvPr id="264" name="矩形"/>
          <p:cNvSpPr/>
          <p:nvPr/>
        </p:nvSpPr>
        <p:spPr>
          <a:xfrm>
            <a:off x="2598185" y="2194595"/>
            <a:ext cx="3070737" cy="998171"/>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影像" descr="影像"/>
          <p:cNvPicPr>
            <a:picLocks noChangeAspect="1"/>
          </p:cNvPicPr>
          <p:nvPr/>
        </p:nvPicPr>
        <p:blipFill>
          <a:blip r:embed="rId3">
            <a:extLst/>
          </a:blip>
          <a:stretch>
            <a:fillRect/>
          </a:stretch>
        </p:blipFill>
        <p:spPr>
          <a:xfrm>
            <a:off x="660753" y="1167673"/>
            <a:ext cx="7302743" cy="3723958"/>
          </a:xfrm>
          <a:prstGeom prst="rect">
            <a:avLst/>
          </a:prstGeom>
          <a:ln w="12700">
            <a:solidFill>
              <a:srgbClr val="000000"/>
            </a:solidFill>
            <a:miter lim="400000"/>
          </a:ln>
        </p:spPr>
      </p:pic>
      <p:sp>
        <p:nvSpPr>
          <p:cNvPr id="269" name="Shape 236"/>
          <p:cNvSpPr txBox="1"/>
          <p:nvPr>
            <p:ph type="title" idx="4294967295"/>
          </p:nvPr>
        </p:nvSpPr>
        <p:spPr>
          <a:xfrm>
            <a:off x="633400" y="694527"/>
            <a:ext cx="7877200" cy="644527"/>
          </a:xfrm>
          <a:prstGeom prst="rect">
            <a:avLst/>
          </a:prstGeom>
        </p:spPr>
        <p:txBody>
          <a:bodyPr lIns="0" tIns="0" rIns="0" bIns="0"/>
          <a:lstStyle/>
          <a:p>
            <a:pPr>
              <a:defRPr sz="2400">
                <a:solidFill>
                  <a:srgbClr val="002060"/>
                </a:solidFill>
                <a:latin typeface="微軟正黑體"/>
                <a:ea typeface="微軟正黑體"/>
                <a:cs typeface="微軟正黑體"/>
                <a:sym typeface="微軟正黑體"/>
              </a:defRPr>
            </a:pPr>
            <a:r>
              <a:t>Change</a:t>
            </a:r>
            <a:r>
              <a:rPr>
                <a:solidFill>
                  <a:srgbClr val="0070C0"/>
                </a:solidFill>
              </a:rPr>
              <a:t> </a:t>
            </a:r>
            <a:r>
              <a:t>SSH/HTTPS/HTTP port</a:t>
            </a:r>
          </a:p>
        </p:txBody>
      </p:sp>
      <p:sp>
        <p:nvSpPr>
          <p:cNvPr id="270" name="矩形"/>
          <p:cNvSpPr/>
          <p:nvPr/>
        </p:nvSpPr>
        <p:spPr>
          <a:xfrm>
            <a:off x="2591051" y="2367538"/>
            <a:ext cx="2059793" cy="275943"/>
          </a:xfrm>
          <a:prstGeom prst="rect">
            <a:avLst/>
          </a:prstGeom>
          <a:ln w="25400">
            <a:solidFill>
              <a:srgbClr val="FF2600"/>
            </a:solidFill>
          </a:ln>
        </p:spPr>
        <p:txBody>
          <a:bodyPr lIns="45718" tIns="45718" rIns="45718" bIns="45718" anchor="ctr"/>
          <a:lstStyle/>
          <a:p>
            <a:pPr/>
          </a:p>
        </p:txBody>
      </p:sp>
      <p:sp>
        <p:nvSpPr>
          <p:cNvPr id="271" name="矩形"/>
          <p:cNvSpPr/>
          <p:nvPr/>
        </p:nvSpPr>
        <p:spPr>
          <a:xfrm>
            <a:off x="2591051" y="2975748"/>
            <a:ext cx="2059793" cy="275943"/>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影像" descr="影像"/>
          <p:cNvPicPr>
            <a:picLocks noChangeAspect="1"/>
          </p:cNvPicPr>
          <p:nvPr/>
        </p:nvPicPr>
        <p:blipFill>
          <a:blip r:embed="rId3">
            <a:extLst/>
          </a:blip>
          <a:stretch>
            <a:fillRect/>
          </a:stretch>
        </p:blipFill>
        <p:spPr>
          <a:xfrm>
            <a:off x="817541" y="1185788"/>
            <a:ext cx="7304097" cy="3712231"/>
          </a:xfrm>
          <a:prstGeom prst="rect">
            <a:avLst/>
          </a:prstGeom>
          <a:ln w="12700">
            <a:solidFill>
              <a:srgbClr val="000000"/>
            </a:solidFill>
            <a:miter lim="400000"/>
          </a:ln>
        </p:spPr>
      </p:pic>
      <p:sp>
        <p:nvSpPr>
          <p:cNvPr id="276" name="Shape 245"/>
          <p:cNvSpPr txBox="1"/>
          <p:nvPr>
            <p:ph type="title" idx="4294967295"/>
          </p:nvPr>
        </p:nvSpPr>
        <p:spPr>
          <a:xfrm>
            <a:off x="928686" y="642923"/>
            <a:ext cx="7948615" cy="573102"/>
          </a:xfrm>
          <a:prstGeom prst="rect">
            <a:avLst/>
          </a:prstGeom>
        </p:spPr>
        <p:txBody>
          <a:bodyPr lIns="0" tIns="0" rIns="0" bIns="0"/>
          <a:lstStyle>
            <a:lvl1pPr>
              <a:defRPr sz="2400">
                <a:solidFill>
                  <a:srgbClr val="002060"/>
                </a:solidFill>
                <a:latin typeface="微軟正黑體"/>
                <a:ea typeface="微軟正黑體"/>
                <a:cs typeface="微軟正黑體"/>
                <a:sym typeface="微軟正黑體"/>
              </a:defRPr>
            </a:lvl1pPr>
          </a:lstStyle>
          <a:p>
            <a:pPr/>
            <a:r>
              <a:t>Enable FTP with SSL/TLS (Explicit)</a:t>
            </a:r>
          </a:p>
        </p:txBody>
      </p:sp>
      <p:sp>
        <p:nvSpPr>
          <p:cNvPr id="277" name="矩形"/>
          <p:cNvSpPr/>
          <p:nvPr/>
        </p:nvSpPr>
        <p:spPr>
          <a:xfrm>
            <a:off x="2826279" y="2711875"/>
            <a:ext cx="4467041" cy="440835"/>
          </a:xfrm>
          <a:prstGeom prst="rect">
            <a:avLst/>
          </a:prstGeom>
          <a:ln w="25400">
            <a:solidFill>
              <a:srgbClr val="FF2600"/>
            </a:solidFill>
          </a:ln>
        </p:spPr>
        <p:txBody>
          <a:bodyPr lIns="45718" tIns="45718" rIns="45718" bIns="45718" anchor="ctr"/>
          <a:lstStyle/>
          <a:p>
            <a:pPr/>
          </a:p>
        </p:txBody>
      </p:sp>
      <p:sp>
        <p:nvSpPr>
          <p:cNvPr id="278" name="矩形"/>
          <p:cNvSpPr/>
          <p:nvPr/>
        </p:nvSpPr>
        <p:spPr>
          <a:xfrm>
            <a:off x="2826279" y="3323111"/>
            <a:ext cx="4467041" cy="216924"/>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53"/>
          <p:cNvSpPr txBox="1"/>
          <p:nvPr>
            <p:ph type="body" idx="4294967295"/>
          </p:nvPr>
        </p:nvSpPr>
        <p:spPr>
          <a:xfrm>
            <a:off x="714375" y="1381125"/>
            <a:ext cx="7807325" cy="2997200"/>
          </a:xfrm>
          <a:prstGeom prst="rect">
            <a:avLst/>
          </a:prstGeom>
        </p:spPr>
        <p:txBody>
          <a:bodyPr lIns="91398" tIns="91398" rIns="91398" bIns="91398"/>
          <a:lstStyle/>
          <a:p>
            <a:pPr marL="175260" indent="-175260" defTabSz="420623">
              <a:lnSpc>
                <a:spcPct val="120000"/>
              </a:lnSpc>
              <a:buClrTx/>
              <a:buSzPct val="100000"/>
              <a:buFontTx/>
              <a:buChar char="•"/>
              <a:defRPr b="1" sz="1748">
                <a:solidFill>
                  <a:srgbClr val="434343"/>
                </a:solidFill>
              </a:defRPr>
            </a:pPr>
            <a:r>
              <a:rPr>
                <a:solidFill>
                  <a:srgbClr val="2071C1"/>
                </a:solidFill>
              </a:rPr>
              <a:t>Deny/Allow connections list：</a:t>
            </a:r>
            <a:endParaRPr>
              <a:solidFill>
                <a:srgbClr val="2071C1"/>
              </a:solidFill>
            </a:endParaRPr>
          </a:p>
          <a:p>
            <a:pPr lvl="1" marL="0" indent="210311" defTabSz="420623">
              <a:lnSpc>
                <a:spcPct val="120000"/>
              </a:lnSpc>
              <a:buClrTx/>
              <a:buSzTx/>
              <a:buFontTx/>
              <a:buNone/>
              <a:defRPr b="1" sz="1748">
                <a:solidFill>
                  <a:srgbClr val="434343"/>
                </a:solidFill>
              </a:defRPr>
            </a:pPr>
            <a:r>
              <a:rPr sz="1380"/>
              <a:t>You can set to allow or deny the connection of any specific IP address or the range.</a:t>
            </a:r>
          </a:p>
          <a:p>
            <a:pPr marL="175260" indent="-175260" defTabSz="420623">
              <a:lnSpc>
                <a:spcPct val="120000"/>
              </a:lnSpc>
              <a:buClrTx/>
              <a:buSzPct val="100000"/>
              <a:buFontTx/>
              <a:buChar char="•"/>
              <a:defRPr b="1" sz="1748">
                <a:solidFill>
                  <a:srgbClr val="434343"/>
                </a:solidFill>
              </a:defRPr>
            </a:pPr>
            <a:r>
              <a:rPr>
                <a:solidFill>
                  <a:srgbClr val="2071C1"/>
                </a:solidFill>
              </a:rPr>
              <a:t>Enable Network Access Protection：</a:t>
            </a:r>
            <a:endParaRPr>
              <a:solidFill>
                <a:srgbClr val="2071C1"/>
              </a:solidFill>
            </a:endParaRPr>
          </a:p>
          <a:p>
            <a:pPr lvl="1" marL="0" indent="210311" defTabSz="420623">
              <a:lnSpc>
                <a:spcPct val="120000"/>
              </a:lnSpc>
              <a:buClrTx/>
              <a:buSzTx/>
              <a:buFontTx/>
              <a:buNone/>
              <a:defRPr b="1" sz="1748">
                <a:solidFill>
                  <a:srgbClr val="434343"/>
                </a:solidFill>
              </a:defRPr>
            </a:pPr>
            <a:r>
              <a:rPr sz="1380"/>
              <a:t>You can define the rules of IP blocking for different services or protocols. You can check the list of blocked IPs under “Security Level”.</a:t>
            </a:r>
            <a:endParaRPr sz="1380"/>
          </a:p>
          <a:p>
            <a:pPr marL="175260" indent="-175260" defTabSz="420623">
              <a:lnSpc>
                <a:spcPct val="120000"/>
              </a:lnSpc>
              <a:buClrTx/>
              <a:buSzPct val="100000"/>
              <a:buFontTx/>
              <a:buChar char="•"/>
              <a:defRPr b="1" sz="1748">
                <a:solidFill>
                  <a:srgbClr val="2071C1"/>
                </a:solidFill>
              </a:defRPr>
            </a:pPr>
            <a:r>
              <a:t>Avoid installation of non-QNAP Store apps.</a:t>
            </a:r>
          </a:p>
          <a:p>
            <a:pPr marL="175260" indent="-175260" defTabSz="420623">
              <a:lnSpc>
                <a:spcPct val="120000"/>
              </a:lnSpc>
              <a:buClrTx/>
              <a:buSzPct val="100000"/>
              <a:buFontTx/>
              <a:buChar char="•"/>
              <a:defRPr b="1" sz="1748">
                <a:solidFill>
                  <a:srgbClr val="2F2F2F"/>
                </a:solidFill>
              </a:defRPr>
            </a:pPr>
            <a:r>
              <a:rPr>
                <a:solidFill>
                  <a:srgbClr val="2071C1"/>
                </a:solidFill>
              </a:rPr>
              <a:t>Use SSL certificate：</a:t>
            </a:r>
            <a:endParaRPr>
              <a:solidFill>
                <a:srgbClr val="2071C1"/>
              </a:solidFill>
            </a:endParaRPr>
          </a:p>
          <a:p>
            <a:pPr lvl="1" marL="0" indent="210311" defTabSz="420623">
              <a:lnSpc>
                <a:spcPct val="120000"/>
              </a:lnSpc>
              <a:buClrTx/>
              <a:buSzTx/>
              <a:buFontTx/>
              <a:buNone/>
              <a:defRPr b="1" sz="1748">
                <a:solidFill>
                  <a:srgbClr val="2F2F2F"/>
                </a:solidFill>
              </a:defRPr>
            </a:pPr>
            <a:r>
              <a:rPr sz="1380"/>
              <a:t>Certificates are used to verify the identity of a NAS and to create SSL/TLS encrypted communications between users and their NAS services (including web sites, FTP, and more).</a:t>
            </a:r>
          </a:p>
        </p:txBody>
      </p:sp>
      <p:grpSp>
        <p:nvGrpSpPr>
          <p:cNvPr id="310" name="群組 45"/>
          <p:cNvGrpSpPr/>
          <p:nvPr/>
        </p:nvGrpSpPr>
        <p:grpSpPr>
          <a:xfrm>
            <a:off x="-2" y="633834"/>
            <a:ext cx="8358218" cy="624801"/>
            <a:chOff x="0" y="-12698"/>
            <a:chExt cx="8358217" cy="624799"/>
          </a:xfrm>
        </p:grpSpPr>
        <p:grpSp>
          <p:nvGrpSpPr>
            <p:cNvPr id="285" name="圓角矩形 37"/>
            <p:cNvGrpSpPr/>
            <p:nvPr/>
          </p:nvGrpSpPr>
          <p:grpSpPr>
            <a:xfrm>
              <a:off x="2428892" y="156823"/>
              <a:ext cx="571507" cy="285756"/>
              <a:chOff x="0" y="10794"/>
              <a:chExt cx="571506" cy="285754"/>
            </a:xfrm>
          </p:grpSpPr>
          <p:sp>
            <p:nvSpPr>
              <p:cNvPr id="283" name="圓角矩形"/>
              <p:cNvSpPr/>
              <p:nvPr/>
            </p:nvSpPr>
            <p:spPr>
              <a:xfrm>
                <a:off x="-1" y="10794"/>
                <a:ext cx="571508" cy="285755"/>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284" name="帳戶"/>
              <p:cNvSpPr txBox="1"/>
              <p:nvPr/>
            </p:nvSpPr>
            <p:spPr>
              <a:xfrm>
                <a:off x="26647" y="44452"/>
                <a:ext cx="543611"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latin typeface="微軟正黑體"/>
                    <a:ea typeface="微軟正黑體"/>
                    <a:cs typeface="微軟正黑體"/>
                    <a:sym typeface="微軟正黑體"/>
                  </a:defRPr>
                </a:lvl1pPr>
              </a:lstStyle>
              <a:p>
                <a:pPr/>
                <a:r>
                  <a:t>System</a:t>
                </a:r>
              </a:p>
            </p:txBody>
          </p:sp>
        </p:grpSp>
        <p:grpSp>
          <p:nvGrpSpPr>
            <p:cNvPr id="288" name="圓角矩形 38"/>
            <p:cNvGrpSpPr/>
            <p:nvPr/>
          </p:nvGrpSpPr>
          <p:grpSpPr>
            <a:xfrm>
              <a:off x="1143008" y="156823"/>
              <a:ext cx="571507" cy="285756"/>
              <a:chOff x="0" y="10794"/>
              <a:chExt cx="571506" cy="285754"/>
            </a:xfrm>
          </p:grpSpPr>
          <p:sp>
            <p:nvSpPr>
              <p:cNvPr id="286"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287" name="網路"/>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Account</a:t>
                </a:r>
              </a:p>
            </p:txBody>
          </p:sp>
        </p:grpSp>
        <p:grpSp>
          <p:nvGrpSpPr>
            <p:cNvPr id="291" name="圓角矩形 39"/>
            <p:cNvGrpSpPr/>
            <p:nvPr/>
          </p:nvGrpSpPr>
          <p:grpSpPr>
            <a:xfrm>
              <a:off x="1785948" y="156823"/>
              <a:ext cx="571507" cy="285756"/>
              <a:chOff x="0" y="10794"/>
              <a:chExt cx="571506" cy="285754"/>
            </a:xfrm>
          </p:grpSpPr>
          <p:sp>
            <p:nvSpPr>
              <p:cNvPr id="289"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290" name="系統"/>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Network</a:t>
                </a:r>
              </a:p>
            </p:txBody>
          </p:sp>
        </p:grpSp>
        <p:grpSp>
          <p:nvGrpSpPr>
            <p:cNvPr id="294" name="圓角矩形 40"/>
            <p:cNvGrpSpPr/>
            <p:nvPr/>
          </p:nvGrpSpPr>
          <p:grpSpPr>
            <a:xfrm>
              <a:off x="3071834" y="156823"/>
              <a:ext cx="571507" cy="285756"/>
              <a:chOff x="0" y="10794"/>
              <a:chExt cx="571506" cy="285754"/>
            </a:xfrm>
          </p:grpSpPr>
          <p:sp>
            <p:nvSpPr>
              <p:cNvPr id="292"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293" name="更新"/>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Update</a:t>
                </a:r>
              </a:p>
            </p:txBody>
          </p:sp>
        </p:grpSp>
        <p:grpSp>
          <p:nvGrpSpPr>
            <p:cNvPr id="297" name="Shape 276"/>
            <p:cNvGrpSpPr/>
            <p:nvPr/>
          </p:nvGrpSpPr>
          <p:grpSpPr>
            <a:xfrm>
              <a:off x="-1" y="31505"/>
              <a:ext cx="1214450" cy="536393"/>
              <a:chOff x="0" y="31505"/>
              <a:chExt cx="1214448" cy="536392"/>
            </a:xfrm>
          </p:grpSpPr>
          <p:sp>
            <p:nvSpPr>
              <p:cNvPr id="295" name="鋸齒形"/>
              <p:cNvSpPr/>
              <p:nvPr/>
            </p:nvSpPr>
            <p:spPr>
              <a:xfrm>
                <a:off x="-1" y="31505"/>
                <a:ext cx="1214450" cy="536393"/>
              </a:xfrm>
              <a:prstGeom prst="chevron">
                <a:avLst>
                  <a:gd name="adj" fmla="val 33915"/>
                </a:avLst>
              </a:prstGeom>
              <a:solidFill>
                <a:srgbClr val="005A9E"/>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96" name="安全性設定"/>
              <p:cNvSpPr txBox="1"/>
              <p:nvPr/>
            </p:nvSpPr>
            <p:spPr>
              <a:xfrm>
                <a:off x="181916" y="76202"/>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grpSp>
        <p:grpSp>
          <p:nvGrpSpPr>
            <p:cNvPr id="300" name="Shape 276"/>
            <p:cNvGrpSpPr/>
            <p:nvPr/>
          </p:nvGrpSpPr>
          <p:grpSpPr>
            <a:xfrm>
              <a:off x="3500461" y="-12698"/>
              <a:ext cx="1214449" cy="624799"/>
              <a:chOff x="0" y="-12697"/>
              <a:chExt cx="1214448" cy="624798"/>
            </a:xfrm>
          </p:grpSpPr>
          <p:sp>
            <p:nvSpPr>
              <p:cNvPr id="298" name="鋸齒形"/>
              <p:cNvSpPr/>
              <p:nvPr/>
            </p:nvSpPr>
            <p:spPr>
              <a:xfrm>
                <a:off x="-1"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99" name="防毒防駭軟體"/>
              <p:cNvSpPr txBox="1"/>
              <p:nvPr/>
            </p:nvSpPr>
            <p:spPr>
              <a:xfrm>
                <a:off x="143816" y="-12698"/>
                <a:ext cx="978220"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grpSp>
        <p:grpSp>
          <p:nvGrpSpPr>
            <p:cNvPr id="303" name="Shape 276"/>
            <p:cNvGrpSpPr/>
            <p:nvPr/>
          </p:nvGrpSpPr>
          <p:grpSpPr>
            <a:xfrm>
              <a:off x="4572020" y="-12699"/>
              <a:ext cx="1357325" cy="624799"/>
              <a:chOff x="0" y="-44203"/>
              <a:chExt cx="1357324" cy="624798"/>
            </a:xfrm>
          </p:grpSpPr>
          <p:sp>
            <p:nvSpPr>
              <p:cNvPr id="301"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02" name="保護備份"/>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grpSp>
        <p:grpSp>
          <p:nvGrpSpPr>
            <p:cNvPr id="306" name="Shape 276"/>
            <p:cNvGrpSpPr/>
            <p:nvPr/>
          </p:nvGrpSpPr>
          <p:grpSpPr>
            <a:xfrm>
              <a:off x="5786456" y="31505"/>
              <a:ext cx="1357325" cy="536393"/>
              <a:chOff x="0" y="0"/>
              <a:chExt cx="1357324" cy="536392"/>
            </a:xfrm>
          </p:grpSpPr>
          <p:sp>
            <p:nvSpPr>
              <p:cNvPr id="304"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05" name="安全配置"/>
              <p:cNvSpPr txBox="1"/>
              <p:nvPr/>
            </p:nvSpPr>
            <p:spPr>
              <a:xfrm>
                <a:off x="181915" y="44696"/>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grpSp>
        <p:grpSp>
          <p:nvGrpSpPr>
            <p:cNvPr id="309" name="Shape 276"/>
            <p:cNvGrpSpPr/>
            <p:nvPr/>
          </p:nvGrpSpPr>
          <p:grpSpPr>
            <a:xfrm>
              <a:off x="7000892" y="31505"/>
              <a:ext cx="1357325" cy="536393"/>
              <a:chOff x="0" y="0"/>
              <a:chExt cx="1357324" cy="536392"/>
            </a:xfrm>
          </p:grpSpPr>
          <p:sp>
            <p:nvSpPr>
              <p:cNvPr id="307"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08" name="資安公告"/>
              <p:cNvSpPr txBox="1"/>
              <p:nvPr/>
            </p:nvSpPr>
            <p:spPr>
              <a:xfrm>
                <a:off x="181915" y="44696"/>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186"/>
          <p:cNvSpPr txBox="1"/>
          <p:nvPr>
            <p:ph type="title" idx="4294967295"/>
          </p:nvPr>
        </p:nvSpPr>
        <p:spPr>
          <a:xfrm>
            <a:off x="1000125" y="571500"/>
            <a:ext cx="7877175" cy="500063"/>
          </a:xfrm>
          <a:prstGeom prst="rect">
            <a:avLst/>
          </a:prstGeom>
        </p:spPr>
        <p:txBody>
          <a:bodyPr lIns="0" tIns="0" rIns="0" bIns="0" anchor="ctr"/>
          <a:lstStyle>
            <a:lvl1pPr defTabSz="457200">
              <a:lnSpc>
                <a:spcPts val="6800"/>
              </a:lnSpc>
              <a:defRPr sz="2666"/>
            </a:lvl1pPr>
          </a:lstStyle>
          <a:p>
            <a:pPr/>
            <a:r>
              <a:t>Manage your Deny/Allow connections list</a:t>
            </a:r>
          </a:p>
        </p:txBody>
      </p:sp>
      <p:pic>
        <p:nvPicPr>
          <p:cNvPr id="313" name="影像" descr="影像"/>
          <p:cNvPicPr>
            <a:picLocks noChangeAspect="1"/>
          </p:cNvPicPr>
          <p:nvPr/>
        </p:nvPicPr>
        <p:blipFill>
          <a:blip r:embed="rId2">
            <a:extLst/>
          </a:blip>
          <a:stretch>
            <a:fillRect/>
          </a:stretch>
        </p:blipFill>
        <p:spPr>
          <a:xfrm>
            <a:off x="779631" y="1228095"/>
            <a:ext cx="7425095" cy="3687673"/>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02"/>
          <p:cNvSpPr txBox="1"/>
          <p:nvPr>
            <p:ph type="title" idx="4294967295"/>
          </p:nvPr>
        </p:nvSpPr>
        <p:spPr>
          <a:xfrm>
            <a:off x="857249" y="642923"/>
            <a:ext cx="7948615" cy="573102"/>
          </a:xfrm>
          <a:prstGeom prst="rect">
            <a:avLst/>
          </a:prstGeom>
        </p:spPr>
        <p:txBody>
          <a:bodyPr lIns="0" tIns="0" rIns="0" bIns="0"/>
          <a:lstStyle>
            <a:lvl1pPr defTabSz="667512">
              <a:defRPr sz="2400">
                <a:solidFill>
                  <a:srgbClr val="002060"/>
                </a:solidFill>
                <a:latin typeface="微軟正黑體"/>
                <a:ea typeface="微軟正黑體"/>
                <a:cs typeface="微軟正黑體"/>
                <a:sym typeface="微軟正黑體"/>
              </a:defRPr>
            </a:lvl1pPr>
          </a:lstStyle>
          <a:p>
            <a:pPr/>
            <a:r>
              <a:t>Enable Network Access Protection</a:t>
            </a:r>
          </a:p>
        </p:txBody>
      </p:sp>
      <p:pic>
        <p:nvPicPr>
          <p:cNvPr id="316" name="影像" descr="影像"/>
          <p:cNvPicPr>
            <a:picLocks noChangeAspect="1"/>
          </p:cNvPicPr>
          <p:nvPr/>
        </p:nvPicPr>
        <p:blipFill>
          <a:blip r:embed="rId2">
            <a:extLst/>
          </a:blip>
          <a:stretch>
            <a:fillRect/>
          </a:stretch>
        </p:blipFill>
        <p:spPr>
          <a:xfrm>
            <a:off x="790937" y="1175946"/>
            <a:ext cx="7173817" cy="3714237"/>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0"/>
          <p:cNvSpPr txBox="1"/>
          <p:nvPr>
            <p:ph type="title" idx="4294967295"/>
          </p:nvPr>
        </p:nvSpPr>
        <p:spPr>
          <a:xfrm>
            <a:off x="766762" y="588948"/>
            <a:ext cx="8020051" cy="644527"/>
          </a:xfrm>
          <a:prstGeom prst="rect">
            <a:avLst/>
          </a:prstGeom>
        </p:spPr>
        <p:txBody>
          <a:bodyPr lIns="0" tIns="0" rIns="0" bIns="0" anchor="ctr"/>
          <a:lstStyle>
            <a:lvl1pPr>
              <a:defRPr sz="2300">
                <a:solidFill>
                  <a:srgbClr val="002060"/>
                </a:solidFill>
                <a:latin typeface="微軟正黑體"/>
                <a:ea typeface="微軟正黑體"/>
                <a:cs typeface="微軟正黑體"/>
                <a:sym typeface="微軟正黑體"/>
              </a:defRPr>
            </a:lvl1pPr>
          </a:lstStyle>
          <a:p>
            <a:pPr/>
            <a:r>
              <a:t>Disable ‘’Allow installation of non-QNAP Store apps.’’</a:t>
            </a:r>
          </a:p>
        </p:txBody>
      </p:sp>
      <p:pic>
        <p:nvPicPr>
          <p:cNvPr id="319" name="影像" descr="影像"/>
          <p:cNvPicPr>
            <a:picLocks noChangeAspect="1"/>
          </p:cNvPicPr>
          <p:nvPr/>
        </p:nvPicPr>
        <p:blipFill>
          <a:blip r:embed="rId2">
            <a:extLst/>
          </a:blip>
          <a:stretch>
            <a:fillRect/>
          </a:stretch>
        </p:blipFill>
        <p:spPr>
          <a:xfrm>
            <a:off x="779775" y="1152372"/>
            <a:ext cx="7584450" cy="3748349"/>
          </a:xfrm>
          <a:prstGeom prst="rect">
            <a:avLst/>
          </a:prstGeom>
          <a:ln w="12700">
            <a:solidFill>
              <a:srgbClr val="000000"/>
            </a:solidFill>
            <a:miter lim="400000"/>
          </a:ln>
        </p:spPr>
      </p:pic>
      <p:sp>
        <p:nvSpPr>
          <p:cNvPr id="320" name="矩形"/>
          <p:cNvSpPr/>
          <p:nvPr/>
        </p:nvSpPr>
        <p:spPr>
          <a:xfrm>
            <a:off x="2201499" y="1868918"/>
            <a:ext cx="4038473" cy="452069"/>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289"/>
          <p:cNvSpPr txBox="1"/>
          <p:nvPr>
            <p:ph type="title" idx="4294967295"/>
          </p:nvPr>
        </p:nvSpPr>
        <p:spPr>
          <a:xfrm>
            <a:off x="2216485" y="720093"/>
            <a:ext cx="5031011" cy="430101"/>
          </a:xfrm>
          <a:prstGeom prst="rect">
            <a:avLst/>
          </a:prstGeom>
        </p:spPr>
        <p:txBody>
          <a:bodyPr lIns="0" tIns="0" rIns="0" bIns="0"/>
          <a:lstStyle>
            <a:lvl1pPr>
              <a:defRPr sz="2400">
                <a:solidFill>
                  <a:srgbClr val="002060"/>
                </a:solidFill>
                <a:latin typeface="微軟正黑體"/>
                <a:ea typeface="微軟正黑體"/>
                <a:cs typeface="微軟正黑體"/>
                <a:sym typeface="微軟正黑體"/>
              </a:defRPr>
            </a:lvl1pPr>
          </a:lstStyle>
          <a:p>
            <a:pPr/>
            <a:r>
              <a:t>Choices to Secure the Connection</a:t>
            </a:r>
          </a:p>
        </p:txBody>
      </p:sp>
      <p:pic>
        <p:nvPicPr>
          <p:cNvPr id="323" name="Shape 350" descr="Shape 350"/>
          <p:cNvPicPr>
            <a:picLocks noChangeAspect="1"/>
          </p:cNvPicPr>
          <p:nvPr/>
        </p:nvPicPr>
        <p:blipFill>
          <a:blip r:embed="rId3">
            <a:extLst/>
          </a:blip>
          <a:srcRect l="0" t="0" r="14" b="0"/>
          <a:stretch>
            <a:fillRect/>
          </a:stretch>
        </p:blipFill>
        <p:spPr>
          <a:xfrm>
            <a:off x="1005326" y="691881"/>
            <a:ext cx="953691" cy="962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4" y="0"/>
                </a:moveTo>
                <a:cubicBezTo>
                  <a:pt x="1616" y="0"/>
                  <a:pt x="0" y="1601"/>
                  <a:pt x="0" y="3572"/>
                </a:cubicBezTo>
                <a:lnTo>
                  <a:pt x="0" y="18028"/>
                </a:lnTo>
                <a:cubicBezTo>
                  <a:pt x="0" y="19999"/>
                  <a:pt x="1616" y="21600"/>
                  <a:pt x="3604" y="21600"/>
                </a:cubicBezTo>
                <a:lnTo>
                  <a:pt x="18004" y="21600"/>
                </a:lnTo>
                <a:cubicBezTo>
                  <a:pt x="19993" y="21600"/>
                  <a:pt x="21600" y="19999"/>
                  <a:pt x="21600" y="18028"/>
                </a:cubicBezTo>
                <a:lnTo>
                  <a:pt x="21600" y="3572"/>
                </a:lnTo>
                <a:cubicBezTo>
                  <a:pt x="21600" y="1601"/>
                  <a:pt x="19993" y="0"/>
                  <a:pt x="18004" y="0"/>
                </a:cubicBezTo>
                <a:lnTo>
                  <a:pt x="3604" y="0"/>
                </a:lnTo>
                <a:close/>
              </a:path>
            </a:pathLst>
          </a:custGeom>
          <a:ln w="12700">
            <a:miter lim="400000"/>
          </a:ln>
          <a:effectLst>
            <a:outerShdw sx="100000" sy="100000" kx="0" ky="0" algn="b" rotWithShape="0" blurRad="63500" dist="38100" dir="2700000">
              <a:srgbClr val="000000">
                <a:alpha val="39610"/>
              </a:srgbClr>
            </a:outerShdw>
          </a:effectLst>
        </p:spPr>
      </p:pic>
      <p:grpSp>
        <p:nvGrpSpPr>
          <p:cNvPr id="326" name="Shape 216"/>
          <p:cNvGrpSpPr/>
          <p:nvPr/>
        </p:nvGrpSpPr>
        <p:grpSpPr>
          <a:xfrm>
            <a:off x="2383599" y="1269522"/>
            <a:ext cx="5429290" cy="576002"/>
            <a:chOff x="0" y="0"/>
            <a:chExt cx="5429288" cy="576000"/>
          </a:xfrm>
        </p:grpSpPr>
        <p:sp>
          <p:nvSpPr>
            <p:cNvPr id="324" name="形狀"/>
            <p:cNvSpPr/>
            <p:nvPr/>
          </p:nvSpPr>
          <p:spPr>
            <a:xfrm>
              <a:off x="0" y="-1"/>
              <a:ext cx="5429288" cy="576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454" y="0"/>
                  </a:lnTo>
                  <a:lnTo>
                    <a:pt x="21600" y="10800"/>
                  </a:lnTo>
                  <a:lnTo>
                    <a:pt x="20454" y="21600"/>
                  </a:lnTo>
                  <a:lnTo>
                    <a:pt x="0" y="21600"/>
                  </a:lnTo>
                  <a:close/>
                </a:path>
              </a:pathLst>
            </a:custGeom>
            <a:solidFill>
              <a:srgbClr val="E46C0A"/>
            </a:solidFill>
            <a:ln w="38100" cap="flat">
              <a:solidFill>
                <a:srgbClr val="FFFFFF"/>
              </a:solidFill>
              <a:prstDash val="solid"/>
              <a:round/>
            </a:ln>
            <a:effectLst>
              <a:outerShdw sx="100000" sy="100000" kx="0" ky="0" algn="b" rotWithShape="0" blurRad="38100" dist="20000" dir="5400000">
                <a:srgbClr val="000000">
                  <a:alpha val="37254"/>
                </a:srgbClr>
              </a:outerShdw>
            </a:effectLst>
          </p:spPr>
          <p:txBody>
            <a:bodyPr wrap="square" lIns="45719" tIns="45719" rIns="45719" bIns="45719" numCol="1" anchor="ctr">
              <a:noAutofit/>
            </a:bodyPr>
            <a:lstStyle/>
            <a:p>
              <a:pPr algn="ctr">
                <a:defRPr b="1" sz="2400"/>
              </a:pPr>
            </a:p>
          </p:txBody>
        </p:sp>
        <p:sp>
          <p:nvSpPr>
            <p:cNvPr id="325" name="QTS SSL Certificate"/>
            <p:cNvSpPr txBox="1"/>
            <p:nvPr/>
          </p:nvSpPr>
          <p:spPr>
            <a:xfrm>
              <a:off x="-1" y="23760"/>
              <a:ext cx="5285290" cy="52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2400">
                  <a:solidFill>
                    <a:srgbClr val="FFFFFF"/>
                  </a:solidFill>
                </a:defRPr>
              </a:lvl1pPr>
            </a:lstStyle>
            <a:p>
              <a:pPr/>
              <a:r>
                <a:t>QTS SSL Certificate</a:t>
              </a:r>
            </a:p>
          </p:txBody>
        </p:sp>
      </p:grpSp>
      <p:sp>
        <p:nvSpPr>
          <p:cNvPr id="327" name="Shape 343"/>
          <p:cNvSpPr/>
          <p:nvPr/>
        </p:nvSpPr>
        <p:spPr>
          <a:xfrm>
            <a:off x="1646948" y="1983902"/>
            <a:ext cx="3022669" cy="2753705"/>
          </a:xfrm>
          <a:prstGeom prst="roundRect">
            <a:avLst>
              <a:gd name="adj" fmla="val 16667"/>
            </a:avLst>
          </a:prstGeom>
          <a:solidFill>
            <a:srgbClr val="DAEEF3"/>
          </a:solidFill>
          <a:ln w="38100">
            <a:solidFill>
              <a:srgbClr val="FFFFFF"/>
            </a:solidFill>
          </a:ln>
          <a:effectLst>
            <a:outerShdw sx="100000" sy="100000" kx="0" ky="0" algn="b" rotWithShape="0" blurRad="50800" dist="38100" dir="5400000">
              <a:srgbClr val="000000">
                <a:alpha val="40000"/>
              </a:srgbClr>
            </a:outerShdw>
          </a:effectLst>
        </p:spPr>
        <p:txBody>
          <a:bodyPr lIns="45719" rIns="45719" anchor="ctr"/>
          <a:lstStyle/>
          <a:p>
            <a:pPr algn="ctr">
              <a:defRPr sz="2400">
                <a:solidFill>
                  <a:srgbClr val="FFFFFF"/>
                </a:solidFill>
              </a:defRPr>
            </a:pPr>
          </a:p>
        </p:txBody>
      </p:sp>
      <p:sp>
        <p:nvSpPr>
          <p:cNvPr id="328" name="Shape 354"/>
          <p:cNvSpPr/>
          <p:nvPr/>
        </p:nvSpPr>
        <p:spPr>
          <a:xfrm>
            <a:off x="4790220" y="1983902"/>
            <a:ext cx="3022669" cy="2753705"/>
          </a:xfrm>
          <a:prstGeom prst="roundRect">
            <a:avLst>
              <a:gd name="adj" fmla="val 16667"/>
            </a:avLst>
          </a:prstGeom>
          <a:solidFill>
            <a:srgbClr val="DAEEF3"/>
          </a:solidFill>
          <a:ln w="38100">
            <a:solidFill>
              <a:srgbClr val="FFFFFF"/>
            </a:solidFill>
          </a:ln>
          <a:effectLst>
            <a:outerShdw sx="100000" sy="100000" kx="0" ky="0" algn="b" rotWithShape="0" blurRad="50800" dist="38100" dir="5400000">
              <a:srgbClr val="000000">
                <a:alpha val="40000"/>
              </a:srgbClr>
            </a:outerShdw>
          </a:effectLst>
        </p:spPr>
        <p:txBody>
          <a:bodyPr lIns="45719" rIns="45719" anchor="ctr"/>
          <a:lstStyle/>
          <a:p>
            <a:pPr algn="ctr">
              <a:defRPr sz="2400">
                <a:solidFill>
                  <a:srgbClr val="FFFFFF"/>
                </a:solidFill>
              </a:defRPr>
            </a:pPr>
          </a:p>
        </p:txBody>
      </p:sp>
      <p:pic>
        <p:nvPicPr>
          <p:cNvPr id="329" name="Shape 344" descr="Shape 344"/>
          <p:cNvPicPr>
            <a:picLocks noChangeAspect="1"/>
          </p:cNvPicPr>
          <p:nvPr/>
        </p:nvPicPr>
        <p:blipFill>
          <a:blip r:embed="rId4">
            <a:extLst/>
          </a:blip>
          <a:stretch>
            <a:fillRect/>
          </a:stretch>
        </p:blipFill>
        <p:spPr>
          <a:xfrm>
            <a:off x="1590735" y="2119732"/>
            <a:ext cx="953990" cy="1055848"/>
          </a:xfrm>
          <a:prstGeom prst="rect">
            <a:avLst/>
          </a:prstGeom>
          <a:ln w="12700">
            <a:miter lim="400000"/>
          </a:ln>
        </p:spPr>
      </p:pic>
      <p:pic>
        <p:nvPicPr>
          <p:cNvPr id="330" name="Shape 348" descr="Shape 348"/>
          <p:cNvPicPr>
            <a:picLocks noChangeAspect="1"/>
          </p:cNvPicPr>
          <p:nvPr/>
        </p:nvPicPr>
        <p:blipFill>
          <a:blip r:embed="rId5">
            <a:extLst/>
          </a:blip>
          <a:stretch>
            <a:fillRect/>
          </a:stretch>
        </p:blipFill>
        <p:spPr>
          <a:xfrm>
            <a:off x="5020798" y="2287459"/>
            <a:ext cx="2660053" cy="783072"/>
          </a:xfrm>
          <a:prstGeom prst="rect">
            <a:avLst/>
          </a:prstGeom>
          <a:ln w="12700">
            <a:miter lim="400000"/>
          </a:ln>
        </p:spPr>
      </p:pic>
      <p:sp>
        <p:nvSpPr>
          <p:cNvPr id="331" name="Shape 349"/>
          <p:cNvSpPr txBox="1"/>
          <p:nvPr/>
        </p:nvSpPr>
        <p:spPr>
          <a:xfrm>
            <a:off x="2219016" y="2388342"/>
            <a:ext cx="2549197" cy="61732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p>
            <a:pPr marL="457200" indent="-457200" algn="ctr">
              <a:defRPr b="1" sz="1800">
                <a:solidFill>
                  <a:srgbClr val="17365D"/>
                </a:solidFill>
              </a:defRPr>
            </a:pPr>
            <a:r>
              <a:t>myQNAPcloud</a:t>
            </a:r>
          </a:p>
          <a:p>
            <a:pPr marL="457200" indent="-457200" algn="ctr">
              <a:defRPr b="1" sz="1800">
                <a:solidFill>
                  <a:srgbClr val="17365D"/>
                </a:solidFill>
              </a:defRPr>
            </a:pPr>
            <a:r>
              <a:t>SSL Certificate</a:t>
            </a:r>
          </a:p>
        </p:txBody>
      </p:sp>
      <p:grpSp>
        <p:nvGrpSpPr>
          <p:cNvPr id="334" name="Shape 351"/>
          <p:cNvGrpSpPr/>
          <p:nvPr/>
        </p:nvGrpSpPr>
        <p:grpSpPr>
          <a:xfrm>
            <a:off x="1789927" y="3206359"/>
            <a:ext cx="2752773" cy="362208"/>
            <a:chOff x="0" y="0"/>
            <a:chExt cx="2752772" cy="362207"/>
          </a:xfrm>
        </p:grpSpPr>
        <p:sp>
          <p:nvSpPr>
            <p:cNvPr id="332" name="圓角矩形"/>
            <p:cNvSpPr/>
            <p:nvPr/>
          </p:nvSpPr>
          <p:spPr>
            <a:xfrm>
              <a:off x="0" y="0"/>
              <a:ext cx="2752773" cy="362208"/>
            </a:xfrm>
            <a:prstGeom prst="roundRect">
              <a:avLst>
                <a:gd name="adj" fmla="val 16667"/>
              </a:avLst>
            </a:prstGeom>
            <a:solidFill>
              <a:srgbClr val="0070C0"/>
            </a:solidFill>
            <a:ln w="28575"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b="1" sz="1800">
                  <a:solidFill>
                    <a:srgbClr val="FFFFFF"/>
                  </a:solidFill>
                </a:defRPr>
              </a:pPr>
            </a:p>
          </p:txBody>
        </p:sp>
        <p:sp>
          <p:nvSpPr>
            <p:cNvPr id="333" name="Paid License"/>
            <p:cNvSpPr txBox="1"/>
            <p:nvPr/>
          </p:nvSpPr>
          <p:spPr>
            <a:xfrm>
              <a:off x="17680" y="5792"/>
              <a:ext cx="2717412" cy="35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800">
                  <a:solidFill>
                    <a:srgbClr val="FFFFFF"/>
                  </a:solidFill>
                </a:defRPr>
              </a:lvl1pPr>
            </a:lstStyle>
            <a:p>
              <a:pPr/>
              <a:r>
                <a:t>Paid License</a:t>
              </a:r>
            </a:p>
          </p:txBody>
        </p:sp>
      </p:grpSp>
      <p:grpSp>
        <p:nvGrpSpPr>
          <p:cNvPr id="337" name="Shape 352"/>
          <p:cNvGrpSpPr/>
          <p:nvPr/>
        </p:nvGrpSpPr>
        <p:grpSpPr>
          <a:xfrm>
            <a:off x="1789927" y="3641007"/>
            <a:ext cx="2752773" cy="362208"/>
            <a:chOff x="0" y="0"/>
            <a:chExt cx="2752772" cy="362207"/>
          </a:xfrm>
        </p:grpSpPr>
        <p:sp>
          <p:nvSpPr>
            <p:cNvPr id="335" name="圓角矩形"/>
            <p:cNvSpPr/>
            <p:nvPr/>
          </p:nvSpPr>
          <p:spPr>
            <a:xfrm>
              <a:off x="0" y="0"/>
              <a:ext cx="2752773" cy="362208"/>
            </a:xfrm>
            <a:prstGeom prst="roundRect">
              <a:avLst>
                <a:gd name="adj" fmla="val 16667"/>
              </a:avLst>
            </a:prstGeom>
            <a:solidFill>
              <a:srgbClr val="CC00CC"/>
            </a:solidFill>
            <a:ln w="28575"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b="1" sz="1800">
                  <a:solidFill>
                    <a:srgbClr val="FFFFFF"/>
                  </a:solidFill>
                </a:defRPr>
              </a:pPr>
            </a:p>
          </p:txBody>
        </p:sp>
        <p:sp>
          <p:nvSpPr>
            <p:cNvPr id="336" name="Full Technical Support"/>
            <p:cNvSpPr txBox="1"/>
            <p:nvPr/>
          </p:nvSpPr>
          <p:spPr>
            <a:xfrm>
              <a:off x="17680" y="5792"/>
              <a:ext cx="2717412" cy="35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800">
                  <a:solidFill>
                    <a:srgbClr val="FFFFFF"/>
                  </a:solidFill>
                </a:defRPr>
              </a:lvl1pPr>
            </a:lstStyle>
            <a:p>
              <a:pPr/>
              <a:r>
                <a:t>Full Technical Support</a:t>
              </a:r>
            </a:p>
          </p:txBody>
        </p:sp>
      </p:grpSp>
      <p:grpSp>
        <p:nvGrpSpPr>
          <p:cNvPr id="340" name="Shape 355"/>
          <p:cNvGrpSpPr/>
          <p:nvPr/>
        </p:nvGrpSpPr>
        <p:grpSpPr>
          <a:xfrm>
            <a:off x="4896365" y="3206359"/>
            <a:ext cx="2752773" cy="362208"/>
            <a:chOff x="0" y="0"/>
            <a:chExt cx="2752772" cy="362207"/>
          </a:xfrm>
        </p:grpSpPr>
        <p:sp>
          <p:nvSpPr>
            <p:cNvPr id="338" name="圓角矩形"/>
            <p:cNvSpPr/>
            <p:nvPr/>
          </p:nvSpPr>
          <p:spPr>
            <a:xfrm>
              <a:off x="0" y="0"/>
              <a:ext cx="2752773" cy="362208"/>
            </a:xfrm>
            <a:prstGeom prst="roundRect">
              <a:avLst>
                <a:gd name="adj" fmla="val 16667"/>
              </a:avLst>
            </a:prstGeom>
            <a:solidFill>
              <a:srgbClr val="0070C0"/>
            </a:solidFill>
            <a:ln w="28575"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b="1" sz="1800">
                  <a:solidFill>
                    <a:srgbClr val="FFFFFF"/>
                  </a:solidFill>
                </a:defRPr>
              </a:pPr>
            </a:p>
          </p:txBody>
        </p:sp>
        <p:sp>
          <p:nvSpPr>
            <p:cNvPr id="339" name="Free"/>
            <p:cNvSpPr txBox="1"/>
            <p:nvPr/>
          </p:nvSpPr>
          <p:spPr>
            <a:xfrm>
              <a:off x="17680" y="5792"/>
              <a:ext cx="2717412" cy="35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800">
                  <a:solidFill>
                    <a:srgbClr val="FFFFFF"/>
                  </a:solidFill>
                </a:defRPr>
              </a:lvl1pPr>
            </a:lstStyle>
            <a:p>
              <a:pPr/>
              <a:r>
                <a:t>Free</a:t>
              </a:r>
            </a:p>
          </p:txBody>
        </p:sp>
      </p:grpSp>
      <p:grpSp>
        <p:nvGrpSpPr>
          <p:cNvPr id="343" name="Shape 356"/>
          <p:cNvGrpSpPr/>
          <p:nvPr/>
        </p:nvGrpSpPr>
        <p:grpSpPr>
          <a:xfrm>
            <a:off x="4896365" y="3641007"/>
            <a:ext cx="2752773" cy="362208"/>
            <a:chOff x="0" y="0"/>
            <a:chExt cx="2752772" cy="362207"/>
          </a:xfrm>
        </p:grpSpPr>
        <p:sp>
          <p:nvSpPr>
            <p:cNvPr id="341" name="圓角矩形"/>
            <p:cNvSpPr/>
            <p:nvPr/>
          </p:nvSpPr>
          <p:spPr>
            <a:xfrm>
              <a:off x="0" y="0"/>
              <a:ext cx="2752773" cy="362208"/>
            </a:xfrm>
            <a:prstGeom prst="roundRect">
              <a:avLst>
                <a:gd name="adj" fmla="val 16667"/>
              </a:avLst>
            </a:prstGeom>
            <a:solidFill>
              <a:srgbClr val="0070C0"/>
            </a:solidFill>
            <a:ln w="28575"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b="1" sz="1800">
                  <a:solidFill>
                    <a:srgbClr val="FFFFFF"/>
                  </a:solidFill>
                </a:defRPr>
              </a:pPr>
            </a:p>
          </p:txBody>
        </p:sp>
        <p:sp>
          <p:nvSpPr>
            <p:cNvPr id="342" name="Partly Support"/>
            <p:cNvSpPr txBox="1"/>
            <p:nvPr/>
          </p:nvSpPr>
          <p:spPr>
            <a:xfrm>
              <a:off x="17680" y="5792"/>
              <a:ext cx="2717412" cy="35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800">
                  <a:solidFill>
                    <a:srgbClr val="FFFFFF"/>
                  </a:solidFill>
                </a:defRPr>
              </a:lvl1pPr>
            </a:lstStyle>
            <a:p>
              <a:pPr/>
              <a:r>
                <a:t>Partly Support</a:t>
              </a:r>
            </a:p>
          </p:txBody>
        </p:sp>
      </p:grpSp>
      <p:grpSp>
        <p:nvGrpSpPr>
          <p:cNvPr id="346" name="Shape 358"/>
          <p:cNvGrpSpPr/>
          <p:nvPr/>
        </p:nvGrpSpPr>
        <p:grpSpPr>
          <a:xfrm>
            <a:off x="1789927" y="4075655"/>
            <a:ext cx="2752773" cy="362208"/>
            <a:chOff x="0" y="0"/>
            <a:chExt cx="2752772" cy="362207"/>
          </a:xfrm>
        </p:grpSpPr>
        <p:sp>
          <p:nvSpPr>
            <p:cNvPr id="344" name="圓角矩形"/>
            <p:cNvSpPr/>
            <p:nvPr/>
          </p:nvSpPr>
          <p:spPr>
            <a:xfrm>
              <a:off x="0" y="0"/>
              <a:ext cx="2752773" cy="362208"/>
            </a:xfrm>
            <a:prstGeom prst="roundRect">
              <a:avLst>
                <a:gd name="adj" fmla="val 16667"/>
              </a:avLst>
            </a:prstGeom>
            <a:solidFill>
              <a:srgbClr val="0070C0"/>
            </a:solidFill>
            <a:ln w="28575"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b="1" sz="1800">
                  <a:solidFill>
                    <a:srgbClr val="FFFFFF"/>
                  </a:solidFill>
                </a:defRPr>
              </a:pPr>
            </a:p>
          </p:txBody>
        </p:sp>
        <p:sp>
          <p:nvSpPr>
            <p:cNvPr id="345" name="Enterprise’s top choice"/>
            <p:cNvSpPr txBox="1"/>
            <p:nvPr/>
          </p:nvSpPr>
          <p:spPr>
            <a:xfrm>
              <a:off x="17680" y="5792"/>
              <a:ext cx="2717412" cy="35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800">
                  <a:solidFill>
                    <a:srgbClr val="FFFFFF"/>
                  </a:solidFill>
                </a:defRPr>
              </a:lvl1pPr>
            </a:lstStyle>
            <a:p>
              <a:pPr/>
              <a:r>
                <a:t>Enterprise’s top choice </a:t>
              </a:r>
            </a:p>
          </p:txBody>
        </p:sp>
      </p:grpSp>
      <p:grpSp>
        <p:nvGrpSpPr>
          <p:cNvPr id="349" name="Shape 359"/>
          <p:cNvGrpSpPr/>
          <p:nvPr/>
        </p:nvGrpSpPr>
        <p:grpSpPr>
          <a:xfrm>
            <a:off x="4896365" y="4075655"/>
            <a:ext cx="2752773" cy="362208"/>
            <a:chOff x="0" y="0"/>
            <a:chExt cx="2752772" cy="362207"/>
          </a:xfrm>
        </p:grpSpPr>
        <p:sp>
          <p:nvSpPr>
            <p:cNvPr id="347" name="圓角矩形"/>
            <p:cNvSpPr/>
            <p:nvPr/>
          </p:nvSpPr>
          <p:spPr>
            <a:xfrm>
              <a:off x="0" y="0"/>
              <a:ext cx="2752773" cy="362208"/>
            </a:xfrm>
            <a:prstGeom prst="roundRect">
              <a:avLst>
                <a:gd name="adj" fmla="val 16667"/>
              </a:avLst>
            </a:prstGeom>
            <a:solidFill>
              <a:srgbClr val="0070C0"/>
            </a:solidFill>
            <a:ln w="28575"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b="1" sz="1800">
                  <a:solidFill>
                    <a:srgbClr val="FFFFFF"/>
                  </a:solidFill>
                </a:defRPr>
              </a:pPr>
            </a:p>
          </p:txBody>
        </p:sp>
        <p:sp>
          <p:nvSpPr>
            <p:cNvPr id="348" name="Auto Renew License"/>
            <p:cNvSpPr txBox="1"/>
            <p:nvPr/>
          </p:nvSpPr>
          <p:spPr>
            <a:xfrm>
              <a:off x="17680" y="5792"/>
              <a:ext cx="2717412" cy="35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800">
                  <a:solidFill>
                    <a:srgbClr val="FFFFFF"/>
                  </a:solidFill>
                </a:defRPr>
              </a:lvl1pPr>
            </a:lstStyle>
            <a:p>
              <a:pPr/>
              <a:r>
                <a:t>Auto Renew License</a:t>
              </a:r>
            </a:p>
          </p:txBody>
        </p:sp>
      </p:grpSp>
      <p:pic>
        <p:nvPicPr>
          <p:cNvPr id="350" name="Shape 387" descr="Shape 387"/>
          <p:cNvPicPr>
            <a:picLocks noChangeAspect="1"/>
          </p:cNvPicPr>
          <p:nvPr/>
        </p:nvPicPr>
        <p:blipFill>
          <a:blip r:embed="rId6">
            <a:extLst/>
          </a:blip>
          <a:stretch>
            <a:fillRect/>
          </a:stretch>
        </p:blipFill>
        <p:spPr>
          <a:xfrm>
            <a:off x="1312062" y="3412663"/>
            <a:ext cx="706306" cy="70630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Demo"/>
          <p:cNvSpPr txBox="1"/>
          <p:nvPr/>
        </p:nvSpPr>
        <p:spPr>
          <a:xfrm>
            <a:off x="4342129" y="2399029"/>
            <a:ext cx="578417" cy="2888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Demo</a:t>
            </a:r>
          </a:p>
        </p:txBody>
      </p:sp>
      <p:pic>
        <p:nvPicPr>
          <p:cNvPr id="355" name="DEMOTIME.jpg" descr="DEMOTIME.jpg"/>
          <p:cNvPicPr>
            <a:picLocks noChangeAspect="1"/>
          </p:cNvPicPr>
          <p:nvPr/>
        </p:nvPicPr>
        <p:blipFill>
          <a:blip r:embed="rId3">
            <a:extLst/>
          </a:blip>
          <a:stretch>
            <a:fillRect/>
          </a:stretch>
        </p:blipFill>
        <p:spPr>
          <a:xfrm>
            <a:off x="0" y="0"/>
            <a:ext cx="9144000" cy="5143500"/>
          </a:xfrm>
          <a:prstGeom prst="rect">
            <a:avLst/>
          </a:prstGeom>
          <a:ln w="12700">
            <a:miter lim="400000"/>
          </a:ln>
        </p:spPr>
      </p:pic>
      <p:pic>
        <p:nvPicPr>
          <p:cNvPr id="356" name="Shape 350" descr="Shape 350"/>
          <p:cNvPicPr>
            <a:picLocks noChangeAspect="1"/>
          </p:cNvPicPr>
          <p:nvPr/>
        </p:nvPicPr>
        <p:blipFill>
          <a:blip r:embed="rId4">
            <a:extLst/>
          </a:blip>
          <a:srcRect l="0" t="0" r="0" b="20"/>
          <a:stretch>
            <a:fillRect/>
          </a:stretch>
        </p:blipFill>
        <p:spPr>
          <a:xfrm>
            <a:off x="3727010" y="1645464"/>
            <a:ext cx="286450" cy="288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0" y="0"/>
                </a:moveTo>
                <a:cubicBezTo>
                  <a:pt x="1602" y="0"/>
                  <a:pt x="0" y="1589"/>
                  <a:pt x="0" y="3560"/>
                </a:cubicBezTo>
                <a:lnTo>
                  <a:pt x="0" y="18040"/>
                </a:lnTo>
                <a:cubicBezTo>
                  <a:pt x="0" y="20011"/>
                  <a:pt x="1602" y="21600"/>
                  <a:pt x="3590" y="21600"/>
                </a:cubicBezTo>
                <a:lnTo>
                  <a:pt x="17980" y="21600"/>
                </a:lnTo>
                <a:cubicBezTo>
                  <a:pt x="19968" y="21600"/>
                  <a:pt x="21600" y="20011"/>
                  <a:pt x="21600" y="18040"/>
                </a:cubicBezTo>
                <a:lnTo>
                  <a:pt x="21600" y="3560"/>
                </a:lnTo>
                <a:cubicBezTo>
                  <a:pt x="21600" y="1589"/>
                  <a:pt x="19968" y="0"/>
                  <a:pt x="17980" y="0"/>
                </a:cubicBezTo>
                <a:lnTo>
                  <a:pt x="3590" y="0"/>
                </a:lnTo>
                <a:close/>
              </a:path>
            </a:pathLst>
          </a:cu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圖片 7" descr="圖片 7"/>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18" name="矩形 6"/>
          <p:cNvSpPr txBox="1"/>
          <p:nvPr/>
        </p:nvSpPr>
        <p:spPr>
          <a:xfrm>
            <a:off x="966233" y="3433638"/>
            <a:ext cx="8093480" cy="121782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4000">
                <a:solidFill>
                  <a:srgbClr val="FEBB00"/>
                </a:solidFill>
              </a:defRPr>
            </a:lvl1pPr>
          </a:lstStyle>
          <a:p>
            <a:pPr/>
            <a:r>
              <a:t>Enhance your NAS data security with our in-depth guide</a:t>
            </a:r>
          </a:p>
        </p:txBody>
      </p:sp>
      <p:pic>
        <p:nvPicPr>
          <p:cNvPr id="119" name="影像" descr="影像"/>
          <p:cNvPicPr>
            <a:picLocks noChangeAspect="1"/>
          </p:cNvPicPr>
          <p:nvPr/>
        </p:nvPicPr>
        <p:blipFill>
          <a:blip r:embed="rId4">
            <a:extLst/>
          </a:blip>
          <a:srcRect l="11316" t="11263" r="11311" b="11306"/>
          <a:stretch>
            <a:fillRect/>
          </a:stretch>
        </p:blipFill>
        <p:spPr>
          <a:xfrm>
            <a:off x="5629402" y="1269866"/>
            <a:ext cx="1473420" cy="1474523"/>
          </a:xfrm>
          <a:custGeom>
            <a:avLst/>
            <a:gdLst/>
            <a:ahLst/>
            <a:cxnLst>
              <a:cxn ang="0">
                <a:pos x="wd2" y="hd2"/>
              </a:cxn>
              <a:cxn ang="5400000">
                <a:pos x="wd2" y="hd2"/>
              </a:cxn>
              <a:cxn ang="10800000">
                <a:pos x="wd2" y="hd2"/>
              </a:cxn>
              <a:cxn ang="16200000">
                <a:pos x="wd2" y="hd2"/>
              </a:cxn>
            </a:cxnLst>
            <a:rect l="0" t="0" r="r" b="b"/>
            <a:pathLst>
              <a:path w="21427" h="21591" fill="norm" stroke="1" extrusionOk="0">
                <a:moveTo>
                  <a:pt x="10710" y="0"/>
                </a:moveTo>
                <a:cubicBezTo>
                  <a:pt x="9974" y="0"/>
                  <a:pt x="9240" y="44"/>
                  <a:pt x="8800" y="122"/>
                </a:cubicBezTo>
                <a:cubicBezTo>
                  <a:pt x="4680" y="857"/>
                  <a:pt x="1399" y="3913"/>
                  <a:pt x="264" y="8078"/>
                </a:cubicBezTo>
                <a:cubicBezTo>
                  <a:pt x="9" y="9014"/>
                  <a:pt x="-87" y="11501"/>
                  <a:pt x="91" y="12611"/>
                </a:cubicBezTo>
                <a:cubicBezTo>
                  <a:pt x="792" y="16985"/>
                  <a:pt x="4184" y="20530"/>
                  <a:pt x="8523" y="21427"/>
                </a:cubicBezTo>
                <a:cubicBezTo>
                  <a:pt x="8983" y="21522"/>
                  <a:pt x="9777" y="21579"/>
                  <a:pt x="10572" y="21589"/>
                </a:cubicBezTo>
                <a:cubicBezTo>
                  <a:pt x="11367" y="21600"/>
                  <a:pt x="12163" y="21568"/>
                  <a:pt x="12626" y="21485"/>
                </a:cubicBezTo>
                <a:cubicBezTo>
                  <a:pt x="16746" y="20750"/>
                  <a:pt x="20027" y="17688"/>
                  <a:pt x="21162" y="13523"/>
                </a:cubicBezTo>
                <a:cubicBezTo>
                  <a:pt x="21417" y="12587"/>
                  <a:pt x="21513" y="10100"/>
                  <a:pt x="21335" y="8990"/>
                </a:cubicBezTo>
                <a:cubicBezTo>
                  <a:pt x="21051" y="7215"/>
                  <a:pt x="20172" y="5246"/>
                  <a:pt x="19050" y="3876"/>
                </a:cubicBezTo>
                <a:cubicBezTo>
                  <a:pt x="17497" y="1981"/>
                  <a:pt x="15051" y="555"/>
                  <a:pt x="12626" y="122"/>
                </a:cubicBezTo>
                <a:cubicBezTo>
                  <a:pt x="12186" y="44"/>
                  <a:pt x="11446" y="0"/>
                  <a:pt x="10710" y="0"/>
                </a:cubicBezTo>
                <a:close/>
                <a:moveTo>
                  <a:pt x="11028" y="1464"/>
                </a:moveTo>
                <a:cubicBezTo>
                  <a:pt x="11695" y="1478"/>
                  <a:pt x="12348" y="1565"/>
                  <a:pt x="12961" y="1726"/>
                </a:cubicBezTo>
                <a:cubicBezTo>
                  <a:pt x="15550" y="2408"/>
                  <a:pt x="17816" y="4252"/>
                  <a:pt x="19015" y="6660"/>
                </a:cubicBezTo>
                <a:cubicBezTo>
                  <a:pt x="19705" y="8045"/>
                  <a:pt x="19967" y="9187"/>
                  <a:pt x="19967" y="10803"/>
                </a:cubicBezTo>
                <a:cubicBezTo>
                  <a:pt x="19967" y="12404"/>
                  <a:pt x="19706" y="13538"/>
                  <a:pt x="19027" y="14924"/>
                </a:cubicBezTo>
                <a:cubicBezTo>
                  <a:pt x="18776" y="15435"/>
                  <a:pt x="18426" y="16027"/>
                  <a:pt x="18248" y="16237"/>
                </a:cubicBezTo>
                <a:lnTo>
                  <a:pt x="17924" y="16621"/>
                </a:lnTo>
                <a:lnTo>
                  <a:pt x="11420" y="10065"/>
                </a:lnTo>
                <a:lnTo>
                  <a:pt x="4910" y="3510"/>
                </a:lnTo>
                <a:lnTo>
                  <a:pt x="5418" y="3132"/>
                </a:lnTo>
                <a:cubicBezTo>
                  <a:pt x="6905" y="2029"/>
                  <a:pt x="9026" y="1424"/>
                  <a:pt x="11028" y="1464"/>
                </a:cubicBezTo>
                <a:close/>
                <a:moveTo>
                  <a:pt x="3657" y="4934"/>
                </a:moveTo>
                <a:lnTo>
                  <a:pt x="10069" y="11385"/>
                </a:lnTo>
                <a:cubicBezTo>
                  <a:pt x="13596" y="14931"/>
                  <a:pt x="16482" y="17891"/>
                  <a:pt x="16482" y="17963"/>
                </a:cubicBezTo>
                <a:cubicBezTo>
                  <a:pt x="16482" y="18156"/>
                  <a:pt x="15126" y="19014"/>
                  <a:pt x="14213" y="19399"/>
                </a:cubicBezTo>
                <a:cubicBezTo>
                  <a:pt x="13779" y="19581"/>
                  <a:pt x="13023" y="19809"/>
                  <a:pt x="12534" y="19910"/>
                </a:cubicBezTo>
                <a:cubicBezTo>
                  <a:pt x="9553" y="20525"/>
                  <a:pt x="6561" y="19626"/>
                  <a:pt x="4321" y="17440"/>
                </a:cubicBezTo>
                <a:cubicBezTo>
                  <a:pt x="2328" y="15494"/>
                  <a:pt x="1368" y="13062"/>
                  <a:pt x="1516" y="10339"/>
                </a:cubicBezTo>
                <a:cubicBezTo>
                  <a:pt x="1553" y="9665"/>
                  <a:pt x="1667" y="8804"/>
                  <a:pt x="1770" y="8421"/>
                </a:cubicBezTo>
                <a:cubicBezTo>
                  <a:pt x="2029" y="7457"/>
                  <a:pt x="2766" y="5956"/>
                  <a:pt x="3253" y="5399"/>
                </a:cubicBezTo>
                <a:lnTo>
                  <a:pt x="3657" y="4934"/>
                </a:lnTo>
                <a:close/>
              </a:path>
            </a:pathLst>
          </a:cu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定期檢視更新：…"/>
          <p:cNvSpPr txBox="1"/>
          <p:nvPr/>
        </p:nvSpPr>
        <p:spPr>
          <a:xfrm>
            <a:off x="1170609" y="1643059"/>
            <a:ext cx="7351091" cy="2130755"/>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p>
            <a:pPr defTabSz="457200">
              <a:defRPr b="1" sz="1900">
                <a:solidFill>
                  <a:srgbClr val="005493"/>
                </a:solidFill>
              </a:defRPr>
            </a:pPr>
            <a:r>
              <a:t>Always use the most up-to-date version of firmware and applications to ensure that known security issues are fixed.</a:t>
            </a:r>
          </a:p>
          <a:p>
            <a:pPr defTabSz="457200">
              <a:defRPr b="1" sz="1900">
                <a:solidFill>
                  <a:srgbClr val="005493"/>
                </a:solidFill>
              </a:defRPr>
            </a:pPr>
          </a:p>
          <a:p>
            <a:pPr marL="190500" indent="-190500" defTabSz="457200">
              <a:buSzPct val="100000"/>
              <a:buChar char="•"/>
              <a:defRPr b="1" sz="1900">
                <a:solidFill>
                  <a:srgbClr val="424242"/>
                </a:solidFill>
              </a:defRPr>
            </a:pPr>
            <a:r>
              <a:t> Firmware (QTS) </a:t>
            </a:r>
          </a:p>
          <a:p>
            <a:pPr marL="190500" indent="-190500" defTabSz="457200">
              <a:buSzPct val="100000"/>
              <a:buChar char="•"/>
              <a:defRPr b="1" sz="1900">
                <a:solidFill>
                  <a:srgbClr val="424242"/>
                </a:solidFill>
              </a:defRPr>
            </a:pPr>
            <a:r>
              <a:t> Application (NAS App)</a:t>
            </a:r>
          </a:p>
          <a:p>
            <a:pPr marL="190500" indent="-190500" defTabSz="457200">
              <a:buSzPct val="100000"/>
              <a:buChar char="•"/>
              <a:defRPr b="1" sz="1900">
                <a:solidFill>
                  <a:srgbClr val="424242"/>
                </a:solidFill>
              </a:defRPr>
            </a:pPr>
            <a:r>
              <a:t> Malware Remover</a:t>
            </a:r>
          </a:p>
          <a:p>
            <a:pPr marL="190500" indent="-190500" defTabSz="457200">
              <a:buSzPct val="100000"/>
              <a:buChar char="•"/>
              <a:defRPr b="1" sz="1900">
                <a:solidFill>
                  <a:srgbClr val="424242"/>
                </a:solidFill>
              </a:defRPr>
            </a:pPr>
            <a:r>
              <a:t> Antivirus </a:t>
            </a:r>
          </a:p>
        </p:txBody>
      </p:sp>
      <p:grpSp>
        <p:nvGrpSpPr>
          <p:cNvPr id="388" name="群組 45"/>
          <p:cNvGrpSpPr/>
          <p:nvPr/>
        </p:nvGrpSpPr>
        <p:grpSpPr>
          <a:xfrm>
            <a:off x="-2" y="633834"/>
            <a:ext cx="8358218" cy="624801"/>
            <a:chOff x="0" y="-12698"/>
            <a:chExt cx="8358217" cy="624799"/>
          </a:xfrm>
        </p:grpSpPr>
        <p:grpSp>
          <p:nvGrpSpPr>
            <p:cNvPr id="363" name="圓角矩形 37"/>
            <p:cNvGrpSpPr/>
            <p:nvPr/>
          </p:nvGrpSpPr>
          <p:grpSpPr>
            <a:xfrm>
              <a:off x="3071834" y="156823"/>
              <a:ext cx="571507" cy="285756"/>
              <a:chOff x="0" y="10794"/>
              <a:chExt cx="571506" cy="285754"/>
            </a:xfrm>
          </p:grpSpPr>
          <p:sp>
            <p:nvSpPr>
              <p:cNvPr id="361" name="圓角矩形"/>
              <p:cNvSpPr/>
              <p:nvPr/>
            </p:nvSpPr>
            <p:spPr>
              <a:xfrm>
                <a:off x="-1" y="10794"/>
                <a:ext cx="571508" cy="285755"/>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362" name="帳戶"/>
              <p:cNvSpPr txBox="1"/>
              <p:nvPr/>
            </p:nvSpPr>
            <p:spPr>
              <a:xfrm>
                <a:off x="26647" y="44452"/>
                <a:ext cx="543611"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latin typeface="微軟正黑體"/>
                    <a:ea typeface="微軟正黑體"/>
                    <a:cs typeface="微軟正黑體"/>
                    <a:sym typeface="微軟正黑體"/>
                  </a:defRPr>
                </a:lvl1pPr>
              </a:lstStyle>
              <a:p>
                <a:pPr/>
                <a:r>
                  <a:t>Update</a:t>
                </a:r>
              </a:p>
            </p:txBody>
          </p:sp>
        </p:grpSp>
        <p:grpSp>
          <p:nvGrpSpPr>
            <p:cNvPr id="366" name="圓角矩形 38"/>
            <p:cNvGrpSpPr/>
            <p:nvPr/>
          </p:nvGrpSpPr>
          <p:grpSpPr>
            <a:xfrm>
              <a:off x="1143008" y="156823"/>
              <a:ext cx="571507" cy="285756"/>
              <a:chOff x="0" y="10794"/>
              <a:chExt cx="571506" cy="285754"/>
            </a:xfrm>
          </p:grpSpPr>
          <p:sp>
            <p:nvSpPr>
              <p:cNvPr id="364"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365" name="網路"/>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Account</a:t>
                </a:r>
              </a:p>
            </p:txBody>
          </p:sp>
        </p:grpSp>
        <p:grpSp>
          <p:nvGrpSpPr>
            <p:cNvPr id="369" name="圓角矩形 39"/>
            <p:cNvGrpSpPr/>
            <p:nvPr/>
          </p:nvGrpSpPr>
          <p:grpSpPr>
            <a:xfrm>
              <a:off x="1785948" y="156823"/>
              <a:ext cx="571507" cy="285756"/>
              <a:chOff x="0" y="10794"/>
              <a:chExt cx="571506" cy="285754"/>
            </a:xfrm>
          </p:grpSpPr>
          <p:sp>
            <p:nvSpPr>
              <p:cNvPr id="367"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368" name="系統"/>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Network</a:t>
                </a:r>
              </a:p>
            </p:txBody>
          </p:sp>
        </p:grpSp>
        <p:grpSp>
          <p:nvGrpSpPr>
            <p:cNvPr id="372" name="圓角矩形 40"/>
            <p:cNvGrpSpPr/>
            <p:nvPr/>
          </p:nvGrpSpPr>
          <p:grpSpPr>
            <a:xfrm>
              <a:off x="2428891" y="156823"/>
              <a:ext cx="571507" cy="285756"/>
              <a:chOff x="0" y="10794"/>
              <a:chExt cx="571506" cy="285754"/>
            </a:xfrm>
          </p:grpSpPr>
          <p:sp>
            <p:nvSpPr>
              <p:cNvPr id="370"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371" name="更新"/>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System</a:t>
                </a:r>
              </a:p>
            </p:txBody>
          </p:sp>
        </p:grpSp>
        <p:grpSp>
          <p:nvGrpSpPr>
            <p:cNvPr id="375" name="Shape 276"/>
            <p:cNvGrpSpPr/>
            <p:nvPr/>
          </p:nvGrpSpPr>
          <p:grpSpPr>
            <a:xfrm>
              <a:off x="-1" y="31505"/>
              <a:ext cx="1214450" cy="536393"/>
              <a:chOff x="0" y="31505"/>
              <a:chExt cx="1214448" cy="536392"/>
            </a:xfrm>
          </p:grpSpPr>
          <p:sp>
            <p:nvSpPr>
              <p:cNvPr id="373" name="鋸齒形"/>
              <p:cNvSpPr/>
              <p:nvPr/>
            </p:nvSpPr>
            <p:spPr>
              <a:xfrm>
                <a:off x="-1" y="31505"/>
                <a:ext cx="1214450" cy="536393"/>
              </a:xfrm>
              <a:prstGeom prst="chevron">
                <a:avLst>
                  <a:gd name="adj" fmla="val 33915"/>
                </a:avLst>
              </a:prstGeom>
              <a:solidFill>
                <a:srgbClr val="005A9E"/>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74" name="安全性設定"/>
              <p:cNvSpPr txBox="1"/>
              <p:nvPr/>
            </p:nvSpPr>
            <p:spPr>
              <a:xfrm>
                <a:off x="181916" y="76202"/>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grpSp>
        <p:grpSp>
          <p:nvGrpSpPr>
            <p:cNvPr id="378" name="Shape 276"/>
            <p:cNvGrpSpPr/>
            <p:nvPr/>
          </p:nvGrpSpPr>
          <p:grpSpPr>
            <a:xfrm>
              <a:off x="3500461" y="-12698"/>
              <a:ext cx="1214449" cy="624799"/>
              <a:chOff x="0" y="-12697"/>
              <a:chExt cx="1214448" cy="624798"/>
            </a:xfrm>
          </p:grpSpPr>
          <p:sp>
            <p:nvSpPr>
              <p:cNvPr id="376" name="鋸齒形"/>
              <p:cNvSpPr/>
              <p:nvPr/>
            </p:nvSpPr>
            <p:spPr>
              <a:xfrm>
                <a:off x="-1"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77" name="防毒防駭軟體"/>
              <p:cNvSpPr txBox="1"/>
              <p:nvPr/>
            </p:nvSpPr>
            <p:spPr>
              <a:xfrm>
                <a:off x="143816" y="-12698"/>
                <a:ext cx="978220"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grpSp>
        <p:grpSp>
          <p:nvGrpSpPr>
            <p:cNvPr id="381" name="Shape 276"/>
            <p:cNvGrpSpPr/>
            <p:nvPr/>
          </p:nvGrpSpPr>
          <p:grpSpPr>
            <a:xfrm>
              <a:off x="4572020" y="-12699"/>
              <a:ext cx="1357325" cy="624799"/>
              <a:chOff x="0" y="-44203"/>
              <a:chExt cx="1357324" cy="624798"/>
            </a:xfrm>
          </p:grpSpPr>
          <p:sp>
            <p:nvSpPr>
              <p:cNvPr id="379"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80" name="保護備份"/>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grpSp>
        <p:grpSp>
          <p:nvGrpSpPr>
            <p:cNvPr id="384" name="Shape 276"/>
            <p:cNvGrpSpPr/>
            <p:nvPr/>
          </p:nvGrpSpPr>
          <p:grpSpPr>
            <a:xfrm>
              <a:off x="5786456" y="31505"/>
              <a:ext cx="1357325" cy="536393"/>
              <a:chOff x="0" y="0"/>
              <a:chExt cx="1357324" cy="536392"/>
            </a:xfrm>
          </p:grpSpPr>
          <p:sp>
            <p:nvSpPr>
              <p:cNvPr id="382"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83" name="安全配置"/>
              <p:cNvSpPr txBox="1"/>
              <p:nvPr/>
            </p:nvSpPr>
            <p:spPr>
              <a:xfrm>
                <a:off x="181915" y="44696"/>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grpSp>
        <p:grpSp>
          <p:nvGrpSpPr>
            <p:cNvPr id="387" name="Shape 276"/>
            <p:cNvGrpSpPr/>
            <p:nvPr/>
          </p:nvGrpSpPr>
          <p:grpSpPr>
            <a:xfrm>
              <a:off x="7000892" y="31505"/>
              <a:ext cx="1357325" cy="536393"/>
              <a:chOff x="0" y="0"/>
              <a:chExt cx="1357324" cy="536392"/>
            </a:xfrm>
          </p:grpSpPr>
          <p:sp>
            <p:nvSpPr>
              <p:cNvPr id="385"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386" name="資安公告"/>
              <p:cNvSpPr txBox="1"/>
              <p:nvPr/>
            </p:nvSpPr>
            <p:spPr>
              <a:xfrm>
                <a:off x="181915" y="44696"/>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48"/>
          <p:cNvSpPr txBox="1"/>
          <p:nvPr>
            <p:ph type="title" idx="4294967295"/>
          </p:nvPr>
        </p:nvSpPr>
        <p:spPr>
          <a:xfrm>
            <a:off x="857250" y="714362"/>
            <a:ext cx="8020050" cy="501663"/>
          </a:xfrm>
          <a:prstGeom prst="rect">
            <a:avLst/>
          </a:prstGeom>
        </p:spPr>
        <p:txBody>
          <a:bodyPr lIns="0" tIns="0" rIns="0" bIns="0"/>
          <a:lstStyle>
            <a:lvl1pPr>
              <a:defRPr sz="2400">
                <a:solidFill>
                  <a:srgbClr val="002060"/>
                </a:solidFill>
                <a:latin typeface="微軟正黑體"/>
                <a:ea typeface="微軟正黑體"/>
                <a:cs typeface="微軟正黑體"/>
                <a:sym typeface="微軟正黑體"/>
              </a:defRPr>
            </a:lvl1pPr>
          </a:lstStyle>
          <a:p>
            <a:pPr/>
            <a:r>
              <a:t>Check for updated Firmware</a:t>
            </a:r>
          </a:p>
        </p:txBody>
      </p:sp>
      <p:pic>
        <p:nvPicPr>
          <p:cNvPr id="391" name="影像" descr="影像"/>
          <p:cNvPicPr>
            <a:picLocks noChangeAspect="1"/>
          </p:cNvPicPr>
          <p:nvPr/>
        </p:nvPicPr>
        <p:blipFill>
          <a:blip r:embed="rId2">
            <a:extLst/>
          </a:blip>
          <a:stretch>
            <a:fillRect/>
          </a:stretch>
        </p:blipFill>
        <p:spPr>
          <a:xfrm>
            <a:off x="338815" y="2360627"/>
            <a:ext cx="4866432" cy="2500455"/>
          </a:xfrm>
          <a:prstGeom prst="rect">
            <a:avLst/>
          </a:prstGeom>
          <a:ln w="12700">
            <a:solidFill>
              <a:srgbClr val="000000"/>
            </a:solidFill>
            <a:miter lim="400000"/>
          </a:ln>
        </p:spPr>
      </p:pic>
      <p:pic>
        <p:nvPicPr>
          <p:cNvPr id="392" name="影像" descr="影像"/>
          <p:cNvPicPr>
            <a:picLocks noChangeAspect="1"/>
          </p:cNvPicPr>
          <p:nvPr/>
        </p:nvPicPr>
        <p:blipFill>
          <a:blip r:embed="rId3">
            <a:extLst/>
          </a:blip>
          <a:stretch>
            <a:fillRect/>
          </a:stretch>
        </p:blipFill>
        <p:spPr>
          <a:xfrm>
            <a:off x="3972962" y="1206081"/>
            <a:ext cx="4866432" cy="2473243"/>
          </a:xfrm>
          <a:prstGeom prst="rect">
            <a:avLst/>
          </a:prstGeom>
          <a:ln w="12700">
            <a:solidFill>
              <a:srgbClr val="000000"/>
            </a:solidFill>
            <a:miter lim="400000"/>
          </a:ln>
        </p:spPr>
      </p:pic>
      <p:sp>
        <p:nvSpPr>
          <p:cNvPr id="393" name="Firmware update"/>
          <p:cNvSpPr/>
          <p:nvPr/>
        </p:nvSpPr>
        <p:spPr>
          <a:xfrm>
            <a:off x="2348870" y="1287695"/>
            <a:ext cx="1593851" cy="544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9" y="21600"/>
                </a:moveTo>
                <a:cubicBezTo>
                  <a:pt x="377" y="21600"/>
                  <a:pt x="0" y="20496"/>
                  <a:pt x="0" y="19142"/>
                </a:cubicBezTo>
                <a:lnTo>
                  <a:pt x="0" y="2458"/>
                </a:lnTo>
                <a:cubicBezTo>
                  <a:pt x="0" y="1104"/>
                  <a:pt x="377" y="0"/>
                  <a:pt x="839" y="0"/>
                </a:cubicBezTo>
                <a:lnTo>
                  <a:pt x="15151" y="0"/>
                </a:lnTo>
                <a:cubicBezTo>
                  <a:pt x="15314" y="0"/>
                  <a:pt x="15458" y="174"/>
                  <a:pt x="15587" y="410"/>
                </a:cubicBezTo>
                <a:lnTo>
                  <a:pt x="21600" y="2552"/>
                </a:lnTo>
                <a:lnTo>
                  <a:pt x="15990" y="4553"/>
                </a:lnTo>
                <a:lnTo>
                  <a:pt x="15990" y="19142"/>
                </a:lnTo>
                <a:cubicBezTo>
                  <a:pt x="15990" y="20496"/>
                  <a:pt x="15613" y="21600"/>
                  <a:pt x="15151" y="21600"/>
                </a:cubicBezTo>
                <a:lnTo>
                  <a:pt x="839" y="21600"/>
                </a:lnTo>
                <a:close/>
              </a:path>
            </a:pathLst>
          </a:custGeom>
          <a:solidFill>
            <a:schemeClr val="accent1"/>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p>
            <a:pPr/>
            <a:r>
              <a:t>Firmware update</a:t>
            </a:r>
          </a:p>
        </p:txBody>
      </p:sp>
      <p:sp>
        <p:nvSpPr>
          <p:cNvPr id="394" name="Live update"/>
          <p:cNvSpPr/>
          <p:nvPr/>
        </p:nvSpPr>
        <p:spPr>
          <a:xfrm>
            <a:off x="4789630" y="3784027"/>
            <a:ext cx="1685926" cy="544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76" y="21600"/>
                </a:moveTo>
                <a:cubicBezTo>
                  <a:pt x="7080" y="21600"/>
                  <a:pt x="6906" y="21352"/>
                  <a:pt x="6768" y="20986"/>
                </a:cubicBezTo>
                <a:lnTo>
                  <a:pt x="0" y="17835"/>
                </a:lnTo>
                <a:lnTo>
                  <a:pt x="6483" y="14825"/>
                </a:lnTo>
                <a:lnTo>
                  <a:pt x="6483" y="2458"/>
                </a:lnTo>
                <a:cubicBezTo>
                  <a:pt x="6483" y="1104"/>
                  <a:pt x="6839" y="0"/>
                  <a:pt x="7276" y="0"/>
                </a:cubicBezTo>
                <a:lnTo>
                  <a:pt x="20807" y="0"/>
                </a:lnTo>
                <a:cubicBezTo>
                  <a:pt x="21244" y="0"/>
                  <a:pt x="21600" y="1104"/>
                  <a:pt x="21600" y="2458"/>
                </a:cubicBezTo>
                <a:lnTo>
                  <a:pt x="21600" y="19142"/>
                </a:lnTo>
                <a:cubicBezTo>
                  <a:pt x="21600" y="20496"/>
                  <a:pt x="21244" y="21600"/>
                  <a:pt x="20807" y="21600"/>
                </a:cubicBezTo>
                <a:lnTo>
                  <a:pt x="7276" y="21600"/>
                </a:lnTo>
                <a:close/>
              </a:path>
            </a:pathLst>
          </a:custGeom>
          <a:solidFill>
            <a:schemeClr val="accent1"/>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p>
            <a:pPr/>
            <a:r>
              <a:t>Live update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54"/>
          <p:cNvSpPr txBox="1"/>
          <p:nvPr>
            <p:ph type="title" idx="4294967295"/>
          </p:nvPr>
        </p:nvSpPr>
        <p:spPr>
          <a:xfrm>
            <a:off x="714375" y="500048"/>
            <a:ext cx="8162925" cy="644527"/>
          </a:xfrm>
          <a:prstGeom prst="rect">
            <a:avLst/>
          </a:prstGeom>
        </p:spPr>
        <p:txBody>
          <a:bodyPr lIns="0" tIns="0" rIns="0" bIns="0" anchor="ctr"/>
          <a:lstStyle>
            <a:lvl1pPr>
              <a:defRPr sz="2400">
                <a:solidFill>
                  <a:srgbClr val="002060"/>
                </a:solidFill>
                <a:latin typeface="微軟正黑體"/>
                <a:ea typeface="微軟正黑體"/>
                <a:cs typeface="微軟正黑體"/>
                <a:sym typeface="微軟正黑體"/>
              </a:defRPr>
            </a:lvl1pPr>
          </a:lstStyle>
          <a:p>
            <a:pPr/>
            <a:r>
              <a:t>Check for updated Applications</a:t>
            </a:r>
          </a:p>
        </p:txBody>
      </p:sp>
      <p:pic>
        <p:nvPicPr>
          <p:cNvPr id="397" name="影像" descr="影像"/>
          <p:cNvPicPr>
            <a:picLocks noChangeAspect="1"/>
          </p:cNvPicPr>
          <p:nvPr/>
        </p:nvPicPr>
        <p:blipFill>
          <a:blip r:embed="rId2">
            <a:extLst/>
          </a:blip>
          <a:stretch>
            <a:fillRect/>
          </a:stretch>
        </p:blipFill>
        <p:spPr>
          <a:xfrm>
            <a:off x="654485" y="1106013"/>
            <a:ext cx="7650678" cy="3790303"/>
          </a:xfrm>
          <a:prstGeom prst="rect">
            <a:avLst/>
          </a:prstGeom>
          <a:ln w="12700">
            <a:solidFill>
              <a:srgbClr val="000000"/>
            </a:solidFill>
            <a:miter lim="400000"/>
          </a:ln>
        </p:spPr>
      </p:pic>
      <p:sp>
        <p:nvSpPr>
          <p:cNvPr id="398" name="矩形"/>
          <p:cNvSpPr/>
          <p:nvPr/>
        </p:nvSpPr>
        <p:spPr>
          <a:xfrm>
            <a:off x="2460587" y="3065716"/>
            <a:ext cx="1111366" cy="296571"/>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362"/>
          <p:cNvSpPr txBox="1"/>
          <p:nvPr>
            <p:ph type="title" idx="4294967295"/>
          </p:nvPr>
        </p:nvSpPr>
        <p:spPr>
          <a:xfrm>
            <a:off x="436822" y="562491"/>
            <a:ext cx="8020051" cy="644526"/>
          </a:xfrm>
          <a:prstGeom prst="rect">
            <a:avLst/>
          </a:prstGeom>
        </p:spPr>
        <p:txBody>
          <a:bodyPr lIns="0" tIns="0" rIns="0" bIns="0" anchor="ctr"/>
          <a:lstStyle>
            <a:lvl1pPr>
              <a:defRPr sz="2400">
                <a:solidFill>
                  <a:srgbClr val="002060"/>
                </a:solidFill>
                <a:latin typeface="微軟正黑體"/>
                <a:ea typeface="微軟正黑體"/>
                <a:cs typeface="微軟正黑體"/>
                <a:sym typeface="微軟正黑體"/>
              </a:defRPr>
            </a:lvl1pPr>
          </a:lstStyle>
          <a:p>
            <a:pPr/>
            <a:r>
              <a:t>Check for updated Antivirus (Clam AV / McAfee)</a:t>
            </a:r>
          </a:p>
        </p:txBody>
      </p:sp>
      <p:pic>
        <p:nvPicPr>
          <p:cNvPr id="401" name="影像" descr="影像"/>
          <p:cNvPicPr>
            <a:picLocks noChangeAspect="1"/>
          </p:cNvPicPr>
          <p:nvPr/>
        </p:nvPicPr>
        <p:blipFill>
          <a:blip r:embed="rId2">
            <a:extLst/>
          </a:blip>
          <a:stretch>
            <a:fillRect/>
          </a:stretch>
        </p:blipFill>
        <p:spPr>
          <a:xfrm>
            <a:off x="817464" y="1159931"/>
            <a:ext cx="7258768" cy="3745651"/>
          </a:xfrm>
          <a:prstGeom prst="rect">
            <a:avLst/>
          </a:prstGeom>
          <a:ln w="12700">
            <a:solidFill>
              <a:srgbClr val="000000"/>
            </a:solidFill>
            <a:miter lim="400000"/>
          </a:ln>
        </p:spPr>
      </p:pic>
      <p:sp>
        <p:nvSpPr>
          <p:cNvPr id="402" name="矩形"/>
          <p:cNvSpPr/>
          <p:nvPr/>
        </p:nvSpPr>
        <p:spPr>
          <a:xfrm>
            <a:off x="2629179" y="2423464"/>
            <a:ext cx="4955576" cy="1218584"/>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4" name="Shape 379" descr="Shape 379"/>
          <p:cNvPicPr>
            <a:picLocks noChangeAspect="1"/>
          </p:cNvPicPr>
          <p:nvPr/>
        </p:nvPicPr>
        <p:blipFill>
          <a:blip r:embed="rId2">
            <a:extLst/>
          </a:blip>
          <a:stretch>
            <a:fillRect/>
          </a:stretch>
        </p:blipFill>
        <p:spPr>
          <a:xfrm>
            <a:off x="215868" y="1285865"/>
            <a:ext cx="3040067" cy="2163767"/>
          </a:xfrm>
          <a:prstGeom prst="rect">
            <a:avLst/>
          </a:prstGeom>
          <a:ln w="12700">
            <a:miter lim="400000"/>
          </a:ln>
          <a:effectLst>
            <a:outerShdw sx="100000" sy="100000" kx="0" ky="0" algn="b" rotWithShape="0" blurRad="63500" dist="38100" dir="2700000">
              <a:srgbClr val="000000">
                <a:alpha val="39607"/>
              </a:srgbClr>
            </a:outerShdw>
          </a:effectLst>
        </p:spPr>
      </p:pic>
      <p:sp>
        <p:nvSpPr>
          <p:cNvPr id="405" name="善用防毒防駭軟體 病毒防護、Malware Remover"/>
          <p:cNvSpPr txBox="1"/>
          <p:nvPr/>
        </p:nvSpPr>
        <p:spPr>
          <a:xfrm>
            <a:off x="3277107" y="3191735"/>
            <a:ext cx="5857885" cy="528477"/>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lvl1pPr>
              <a:spcBef>
                <a:spcPts val="1200"/>
              </a:spcBef>
              <a:defRPr b="1" sz="2400">
                <a:solidFill>
                  <a:srgbClr val="FFFFFF"/>
                </a:solidFill>
              </a:defRPr>
            </a:lvl1pPr>
          </a:lstStyle>
          <a:p>
            <a:pPr/>
            <a:r>
              <a:t>enable Antivirus and Malware Remover</a:t>
            </a:r>
          </a:p>
        </p:txBody>
      </p:sp>
      <p:sp>
        <p:nvSpPr>
          <p:cNvPr id="406" name="矩形 6"/>
          <p:cNvSpPr txBox="1"/>
          <p:nvPr/>
        </p:nvSpPr>
        <p:spPr>
          <a:xfrm>
            <a:off x="3316775" y="1895937"/>
            <a:ext cx="5778548" cy="11432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pc="-150" sz="3600">
                <a:solidFill>
                  <a:srgbClr val="FFFF00"/>
                </a:solidFill>
              </a:defRPr>
            </a:lvl1pPr>
          </a:lstStyle>
          <a:p>
            <a:pPr/>
            <a:r>
              <a:t>To fight against malware attacks,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399"/>
          <p:cNvSpPr txBox="1"/>
          <p:nvPr/>
        </p:nvSpPr>
        <p:spPr>
          <a:xfrm>
            <a:off x="1332160" y="1684300"/>
            <a:ext cx="7429553" cy="2402461"/>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marL="190500" indent="-190500">
              <a:lnSpc>
                <a:spcPct val="120000"/>
              </a:lnSpc>
              <a:buSzPct val="100000"/>
              <a:buChar char="•"/>
              <a:defRPr b="1" sz="1700">
                <a:solidFill>
                  <a:srgbClr val="0070C0"/>
                </a:solidFill>
              </a:defRPr>
            </a:pPr>
            <a:r>
              <a:t>McAfee</a:t>
            </a:r>
            <a:r>
              <a:rPr>
                <a:solidFill>
                  <a:srgbClr val="424242"/>
                </a:solidFill>
              </a:rPr>
              <a:t> helps to protect your data from viruses and malware by identifying, quarantining, and deleting infected files.</a:t>
            </a:r>
            <a:endParaRPr>
              <a:solidFill>
                <a:srgbClr val="424242"/>
              </a:solidFill>
            </a:endParaRPr>
          </a:p>
          <a:p>
            <a:pPr marL="190500" indent="-190500">
              <a:lnSpc>
                <a:spcPct val="120000"/>
              </a:lnSpc>
              <a:spcBef>
                <a:spcPts val="600"/>
              </a:spcBef>
              <a:buSzPct val="100000"/>
              <a:buChar char="•"/>
              <a:defRPr b="1" sz="1700">
                <a:solidFill>
                  <a:srgbClr val="0070C0"/>
                </a:solidFill>
              </a:defRPr>
            </a:pPr>
            <a:r>
              <a:t>ClamAV </a:t>
            </a:r>
            <a:r>
              <a:rPr>
                <a:solidFill>
                  <a:srgbClr val="424242"/>
                </a:solidFill>
              </a:rPr>
              <a:t>will scan the NAS manually or on recurring schedule and delete, quarantine, or report files infected by viruses, malware, Trojans, and other malicious threats.</a:t>
            </a:r>
            <a:endParaRPr>
              <a:solidFill>
                <a:srgbClr val="424242"/>
              </a:solidFill>
            </a:endParaRPr>
          </a:p>
          <a:p>
            <a:pPr marL="190500" indent="-190500">
              <a:lnSpc>
                <a:spcPct val="120000"/>
              </a:lnSpc>
              <a:spcBef>
                <a:spcPts val="600"/>
              </a:spcBef>
              <a:buSzPct val="100000"/>
              <a:buChar char="•"/>
              <a:defRPr b="1" sz="1700">
                <a:solidFill>
                  <a:srgbClr val="0070C0"/>
                </a:solidFill>
              </a:defRPr>
            </a:pPr>
            <a:r>
              <a:t>Malware Remover </a:t>
            </a:r>
            <a:r>
              <a:rPr>
                <a:solidFill>
                  <a:srgbClr val="424242"/>
                </a:solidFill>
              </a:rPr>
              <a:t>will scan your QNAP NAS and quarantine any detected malware. </a:t>
            </a:r>
          </a:p>
        </p:txBody>
      </p:sp>
      <p:grpSp>
        <p:nvGrpSpPr>
          <p:cNvPr id="424" name="群組 45"/>
          <p:cNvGrpSpPr/>
          <p:nvPr/>
        </p:nvGrpSpPr>
        <p:grpSpPr>
          <a:xfrm>
            <a:off x="19833" y="693337"/>
            <a:ext cx="5931300" cy="624801"/>
            <a:chOff x="0" y="-12698"/>
            <a:chExt cx="5931299" cy="624799"/>
          </a:xfrm>
        </p:grpSpPr>
        <p:grpSp>
          <p:nvGrpSpPr>
            <p:cNvPr id="411" name="Shape 276"/>
            <p:cNvGrpSpPr/>
            <p:nvPr/>
          </p:nvGrpSpPr>
          <p:grpSpPr>
            <a:xfrm>
              <a:off x="-1" y="31505"/>
              <a:ext cx="1214450" cy="536393"/>
              <a:chOff x="0" y="31505"/>
              <a:chExt cx="1214448" cy="536392"/>
            </a:xfrm>
          </p:grpSpPr>
          <p:sp>
            <p:nvSpPr>
              <p:cNvPr id="409" name="鋸齒形"/>
              <p:cNvSpPr/>
              <p:nvPr/>
            </p:nvSpPr>
            <p:spPr>
              <a:xfrm>
                <a:off x="-1"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10" name="安全性設定"/>
              <p:cNvSpPr txBox="1"/>
              <p:nvPr/>
            </p:nvSpPr>
            <p:spPr>
              <a:xfrm>
                <a:off x="181916" y="76202"/>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grpSp>
        <p:grpSp>
          <p:nvGrpSpPr>
            <p:cNvPr id="414" name="Shape 276"/>
            <p:cNvGrpSpPr/>
            <p:nvPr/>
          </p:nvGrpSpPr>
          <p:grpSpPr>
            <a:xfrm>
              <a:off x="1073543" y="-12697"/>
              <a:ext cx="1214449" cy="624799"/>
              <a:chOff x="0" y="-12697"/>
              <a:chExt cx="1214448" cy="624798"/>
            </a:xfrm>
          </p:grpSpPr>
          <p:sp>
            <p:nvSpPr>
              <p:cNvPr id="412" name="鋸齒形"/>
              <p:cNvSpPr/>
              <p:nvPr/>
            </p:nvSpPr>
            <p:spPr>
              <a:xfrm>
                <a:off x="-1" y="31505"/>
                <a:ext cx="1214450" cy="536393"/>
              </a:xfrm>
              <a:prstGeom prst="chevron">
                <a:avLst>
                  <a:gd name="adj" fmla="val 33915"/>
                </a:avLst>
              </a:prstGeom>
              <a:solidFill>
                <a:srgbClr val="175A9E"/>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13" name="防毒防駭軟體"/>
              <p:cNvSpPr txBox="1"/>
              <p:nvPr/>
            </p:nvSpPr>
            <p:spPr>
              <a:xfrm>
                <a:off x="143816" y="-12698"/>
                <a:ext cx="978220"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grpSp>
        <p:grpSp>
          <p:nvGrpSpPr>
            <p:cNvPr id="417" name="Shape 276"/>
            <p:cNvGrpSpPr/>
            <p:nvPr/>
          </p:nvGrpSpPr>
          <p:grpSpPr>
            <a:xfrm>
              <a:off x="2145102" y="-12699"/>
              <a:ext cx="1357326" cy="624799"/>
              <a:chOff x="0" y="-44203"/>
              <a:chExt cx="1357324" cy="624798"/>
            </a:xfrm>
          </p:grpSpPr>
          <p:sp>
            <p:nvSpPr>
              <p:cNvPr id="415"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16" name="保護備份"/>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grpSp>
        <p:grpSp>
          <p:nvGrpSpPr>
            <p:cNvPr id="420" name="Shape 276"/>
            <p:cNvGrpSpPr/>
            <p:nvPr/>
          </p:nvGrpSpPr>
          <p:grpSpPr>
            <a:xfrm>
              <a:off x="3359539" y="31505"/>
              <a:ext cx="1357325" cy="536394"/>
              <a:chOff x="0" y="0"/>
              <a:chExt cx="1357324" cy="536392"/>
            </a:xfrm>
          </p:grpSpPr>
          <p:sp>
            <p:nvSpPr>
              <p:cNvPr id="418"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19" name="安全配置"/>
              <p:cNvSpPr txBox="1"/>
              <p:nvPr/>
            </p:nvSpPr>
            <p:spPr>
              <a:xfrm>
                <a:off x="181915" y="44696"/>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grpSp>
        <p:grpSp>
          <p:nvGrpSpPr>
            <p:cNvPr id="423" name="Shape 276"/>
            <p:cNvGrpSpPr/>
            <p:nvPr/>
          </p:nvGrpSpPr>
          <p:grpSpPr>
            <a:xfrm>
              <a:off x="4573975" y="31505"/>
              <a:ext cx="1357325" cy="536394"/>
              <a:chOff x="0" y="0"/>
              <a:chExt cx="1357324" cy="536392"/>
            </a:xfrm>
          </p:grpSpPr>
          <p:sp>
            <p:nvSpPr>
              <p:cNvPr id="421"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22" name="資安公告"/>
              <p:cNvSpPr txBox="1"/>
              <p:nvPr/>
            </p:nvSpPr>
            <p:spPr>
              <a:xfrm>
                <a:off x="181915" y="44696"/>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pic>
        <p:nvPicPr>
          <p:cNvPr id="425" name="Picture 3" descr="Picture 3"/>
          <p:cNvPicPr>
            <a:picLocks noChangeAspect="1"/>
          </p:cNvPicPr>
          <p:nvPr/>
        </p:nvPicPr>
        <p:blipFill>
          <a:blip r:embed="rId2">
            <a:extLst/>
          </a:blip>
          <a:srcRect l="0" t="0" r="61596" b="0"/>
          <a:stretch>
            <a:fillRect/>
          </a:stretch>
        </p:blipFill>
        <p:spPr>
          <a:xfrm>
            <a:off x="445624" y="1411078"/>
            <a:ext cx="875739" cy="1018432"/>
          </a:xfrm>
          <a:prstGeom prst="rect">
            <a:avLst/>
          </a:prstGeom>
          <a:ln w="12700">
            <a:miter lim="400000"/>
          </a:ln>
        </p:spPr>
      </p:pic>
      <p:pic>
        <p:nvPicPr>
          <p:cNvPr id="426" name="Shape 420" descr="Shape 420"/>
          <p:cNvPicPr>
            <a:picLocks noChangeAspect="1"/>
          </p:cNvPicPr>
          <p:nvPr/>
        </p:nvPicPr>
        <p:blipFill>
          <a:blip r:embed="rId3">
            <a:extLst/>
          </a:blip>
          <a:stretch>
            <a:fillRect/>
          </a:stretch>
        </p:blipFill>
        <p:spPr>
          <a:xfrm>
            <a:off x="449390" y="2309042"/>
            <a:ext cx="1030532" cy="837941"/>
          </a:xfrm>
          <a:prstGeom prst="rect">
            <a:avLst/>
          </a:prstGeom>
          <a:ln w="12700">
            <a:miter lim="400000"/>
          </a:ln>
        </p:spPr>
      </p:pic>
      <p:pic>
        <p:nvPicPr>
          <p:cNvPr id="427" name="群組 12" descr="群組 12"/>
          <p:cNvPicPr>
            <a:picLocks noChangeAspect="1"/>
          </p:cNvPicPr>
          <p:nvPr/>
        </p:nvPicPr>
        <p:blipFill>
          <a:blip r:embed="rId4">
            <a:extLst/>
          </a:blip>
          <a:stretch>
            <a:fillRect/>
          </a:stretch>
        </p:blipFill>
        <p:spPr>
          <a:xfrm>
            <a:off x="641678" y="3297503"/>
            <a:ext cx="645955" cy="64595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14"/>
          <p:cNvSpPr txBox="1"/>
          <p:nvPr/>
        </p:nvSpPr>
        <p:spPr>
          <a:xfrm>
            <a:off x="628524" y="538823"/>
            <a:ext cx="7158185" cy="5511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p>
            <a:pPr>
              <a:defRPr b="1" sz="2400">
                <a:solidFill>
                  <a:srgbClr val="002060"/>
                </a:solidFill>
                <a:latin typeface="微軟正黑體"/>
                <a:ea typeface="微軟正黑體"/>
                <a:cs typeface="微軟正黑體"/>
                <a:sym typeface="微軟正黑體"/>
              </a:defRPr>
            </a:pPr>
            <a:r>
              <a:t>To buy McAfee, go to </a:t>
            </a:r>
            <a:r>
              <a:rPr u="sng">
                <a:solidFill>
                  <a:srgbClr val="0433FF"/>
                </a:solidFill>
              </a:rPr>
              <a:t>License.qnap.com</a:t>
            </a:r>
          </a:p>
        </p:txBody>
      </p:sp>
      <p:pic>
        <p:nvPicPr>
          <p:cNvPr id="430" name="影像" descr="影像"/>
          <p:cNvPicPr>
            <a:picLocks noChangeAspect="1"/>
          </p:cNvPicPr>
          <p:nvPr/>
        </p:nvPicPr>
        <p:blipFill>
          <a:blip r:embed="rId2">
            <a:extLst/>
          </a:blip>
          <a:stretch>
            <a:fillRect/>
          </a:stretch>
        </p:blipFill>
        <p:spPr>
          <a:xfrm>
            <a:off x="717325" y="1140052"/>
            <a:ext cx="7709350" cy="375402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影像" descr="影像"/>
          <p:cNvPicPr>
            <a:picLocks noChangeAspect="1"/>
          </p:cNvPicPr>
          <p:nvPr/>
        </p:nvPicPr>
        <p:blipFill>
          <a:blip r:embed="rId3">
            <a:extLst/>
          </a:blip>
          <a:stretch>
            <a:fillRect/>
          </a:stretch>
        </p:blipFill>
        <p:spPr>
          <a:xfrm>
            <a:off x="1402036" y="1136898"/>
            <a:ext cx="6339928" cy="3755917"/>
          </a:xfrm>
          <a:prstGeom prst="rect">
            <a:avLst/>
          </a:prstGeom>
          <a:ln w="12700">
            <a:miter lim="400000"/>
          </a:ln>
        </p:spPr>
      </p:pic>
      <p:pic>
        <p:nvPicPr>
          <p:cNvPr id="433" name="Shape 420" descr="Shape 420"/>
          <p:cNvPicPr>
            <a:picLocks noChangeAspect="1"/>
          </p:cNvPicPr>
          <p:nvPr/>
        </p:nvPicPr>
        <p:blipFill>
          <a:blip r:embed="rId4">
            <a:extLst/>
          </a:blip>
          <a:stretch>
            <a:fillRect/>
          </a:stretch>
        </p:blipFill>
        <p:spPr>
          <a:xfrm>
            <a:off x="3119435" y="1390138"/>
            <a:ext cx="2905127" cy="2362201"/>
          </a:xfrm>
          <a:prstGeom prst="rect">
            <a:avLst/>
          </a:prstGeom>
          <a:ln w="12700">
            <a:miter lim="400000"/>
          </a:ln>
        </p:spPr>
      </p:pic>
      <p:sp>
        <p:nvSpPr>
          <p:cNvPr id="434" name="Shape 421"/>
          <p:cNvSpPr txBox="1"/>
          <p:nvPr>
            <p:ph type="title" idx="4294967295"/>
          </p:nvPr>
        </p:nvSpPr>
        <p:spPr>
          <a:xfrm>
            <a:off x="428625" y="642923"/>
            <a:ext cx="8448675" cy="644527"/>
          </a:xfrm>
          <a:prstGeom prst="rect">
            <a:avLst/>
          </a:prstGeom>
        </p:spPr>
        <p:txBody>
          <a:bodyPr lIns="0" tIns="0" rIns="0" bIns="0"/>
          <a:lstStyle/>
          <a:p>
            <a:pPr algn="ctr" defTabSz="764987">
              <a:defRPr sz="1974">
                <a:solidFill>
                  <a:srgbClr val="002060"/>
                </a:solidFill>
                <a:latin typeface="微軟正黑體"/>
                <a:ea typeface="微軟正黑體"/>
                <a:cs typeface="微軟正黑體"/>
                <a:sym typeface="微軟正黑體"/>
              </a:defRPr>
            </a:pPr>
            <a:r>
              <a:rPr sz="2256"/>
              <a:t>Clam AV</a:t>
            </a:r>
            <a:br/>
          </a:p>
        </p:txBody>
      </p:sp>
      <p:pic>
        <p:nvPicPr>
          <p:cNvPr id="435" name="Shape 422" descr="Shape 422"/>
          <p:cNvPicPr>
            <a:picLocks noChangeAspect="1"/>
          </p:cNvPicPr>
          <p:nvPr/>
        </p:nvPicPr>
        <p:blipFill>
          <a:blip r:embed="rId5">
            <a:extLst/>
          </a:blip>
          <a:stretch>
            <a:fillRect/>
          </a:stretch>
        </p:blipFill>
        <p:spPr>
          <a:xfrm>
            <a:off x="-76200" y="4356117"/>
            <a:ext cx="9319815" cy="64452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27"/>
          <p:cNvSpPr txBox="1"/>
          <p:nvPr>
            <p:ph type="title" idx="4294967295"/>
          </p:nvPr>
        </p:nvSpPr>
        <p:spPr>
          <a:xfrm>
            <a:off x="428625" y="571500"/>
            <a:ext cx="8448675" cy="644525"/>
          </a:xfrm>
          <a:prstGeom prst="rect">
            <a:avLst/>
          </a:prstGeom>
        </p:spPr>
        <p:txBody>
          <a:bodyPr lIns="0" tIns="0" rIns="0" bIns="0"/>
          <a:lstStyle/>
          <a:p>
            <a:pPr algn="ctr" defTabSz="724296">
              <a:defRPr sz="2136">
                <a:solidFill>
                  <a:srgbClr val="002060"/>
                </a:solidFill>
                <a:latin typeface="+mj-lt"/>
                <a:ea typeface="+mj-ea"/>
                <a:cs typeface="+mj-cs"/>
                <a:sym typeface="Helvetica"/>
              </a:defRPr>
            </a:pPr>
            <a:r>
              <a:t>Malware Remover</a:t>
            </a:r>
            <a:br/>
          </a:p>
        </p:txBody>
      </p:sp>
      <p:grpSp>
        <p:nvGrpSpPr>
          <p:cNvPr id="446" name="群組"/>
          <p:cNvGrpSpPr/>
          <p:nvPr/>
        </p:nvGrpSpPr>
        <p:grpSpPr>
          <a:xfrm>
            <a:off x="591248" y="1012812"/>
            <a:ext cx="8123429" cy="3891386"/>
            <a:chOff x="0" y="0"/>
            <a:chExt cx="8123427" cy="3891384"/>
          </a:xfrm>
        </p:grpSpPr>
        <p:grpSp>
          <p:nvGrpSpPr>
            <p:cNvPr id="444" name="Shape 428"/>
            <p:cNvGrpSpPr/>
            <p:nvPr/>
          </p:nvGrpSpPr>
          <p:grpSpPr>
            <a:xfrm>
              <a:off x="0" y="-1"/>
              <a:ext cx="8123428" cy="3891386"/>
              <a:chOff x="0" y="0"/>
              <a:chExt cx="8123427" cy="3891384"/>
            </a:xfrm>
          </p:grpSpPr>
          <p:grpSp>
            <p:nvGrpSpPr>
              <p:cNvPr id="442" name="Shape 429"/>
              <p:cNvGrpSpPr/>
              <p:nvPr/>
            </p:nvGrpSpPr>
            <p:grpSpPr>
              <a:xfrm>
                <a:off x="0" y="-1"/>
                <a:ext cx="8123428" cy="3891386"/>
                <a:chOff x="0" y="0"/>
                <a:chExt cx="8123427" cy="3891384"/>
              </a:xfrm>
            </p:grpSpPr>
            <p:pic>
              <p:nvPicPr>
                <p:cNvPr id="440" name="Shape 430" descr="Shape 430"/>
                <p:cNvPicPr>
                  <a:picLocks noChangeAspect="1"/>
                </p:cNvPicPr>
                <p:nvPr/>
              </p:nvPicPr>
              <p:blipFill>
                <a:blip r:embed="rId2">
                  <a:extLst/>
                </a:blip>
                <a:stretch>
                  <a:fillRect/>
                </a:stretch>
              </p:blipFill>
              <p:spPr>
                <a:xfrm>
                  <a:off x="0" y="-1"/>
                  <a:ext cx="8123428" cy="3891386"/>
                </a:xfrm>
                <a:prstGeom prst="rect">
                  <a:avLst/>
                </a:prstGeom>
                <a:ln w="12700" cap="flat">
                  <a:noFill/>
                  <a:miter lim="400000"/>
                </a:ln>
                <a:effectLst/>
              </p:spPr>
            </p:pic>
            <p:pic>
              <p:nvPicPr>
                <p:cNvPr id="441" name="Shape 431" descr="Shape 431"/>
                <p:cNvPicPr>
                  <a:picLocks noChangeAspect="1"/>
                </p:cNvPicPr>
                <p:nvPr/>
              </p:nvPicPr>
              <p:blipFill>
                <a:blip r:embed="rId3">
                  <a:extLst/>
                </a:blip>
                <a:stretch>
                  <a:fillRect/>
                </a:stretch>
              </p:blipFill>
              <p:spPr>
                <a:xfrm>
                  <a:off x="4602750" y="1166348"/>
                  <a:ext cx="223827" cy="219164"/>
                </a:xfrm>
                <a:prstGeom prst="rect">
                  <a:avLst/>
                </a:prstGeom>
                <a:ln w="12700" cap="flat">
                  <a:noFill/>
                  <a:miter lim="400000"/>
                </a:ln>
                <a:effectLst/>
              </p:spPr>
            </p:pic>
          </p:grpSp>
          <p:sp>
            <p:nvSpPr>
              <p:cNvPr id="443" name="Shape 432"/>
              <p:cNvSpPr/>
              <p:nvPr/>
            </p:nvSpPr>
            <p:spPr>
              <a:xfrm>
                <a:off x="4535761" y="1088591"/>
                <a:ext cx="3556587" cy="2177187"/>
              </a:xfrm>
              <a:prstGeom prst="rect">
                <a:avLst/>
              </a:prstGeom>
              <a:noFill/>
              <a:ln w="28575" cap="flat">
                <a:solidFill>
                  <a:srgbClr val="FF0000"/>
                </a:solidFill>
                <a:prstDash val="solid"/>
                <a:round/>
              </a:ln>
              <a:effectLst/>
            </p:spPr>
            <p:txBody>
              <a:bodyPr wrap="square" lIns="45718" tIns="45718" rIns="45718" bIns="45718" numCol="1" anchor="ctr">
                <a:noAutofit/>
              </a:bodyPr>
              <a:lstStyle/>
              <a:p>
                <a:pPr/>
              </a:p>
            </p:txBody>
          </p:sp>
        </p:grpSp>
        <p:pic>
          <p:nvPicPr>
            <p:cNvPr id="445" name="Picture 2" descr="Picture 2"/>
            <p:cNvPicPr>
              <a:picLocks noChangeAspect="1"/>
            </p:cNvPicPr>
            <p:nvPr/>
          </p:nvPicPr>
          <p:blipFill>
            <a:blip r:embed="rId4">
              <a:extLst/>
            </a:blip>
            <a:stretch>
              <a:fillRect/>
            </a:stretch>
          </p:blipFill>
          <p:spPr>
            <a:xfrm>
              <a:off x="4599277" y="1158222"/>
              <a:ext cx="240455" cy="240454"/>
            </a:xfrm>
            <a:prstGeom prst="rect">
              <a:avLst/>
            </a:prstGeom>
            <a:ln w="12700" cap="flat">
              <a:noFill/>
              <a:miter lim="400000"/>
            </a:ln>
            <a:effectLst/>
          </p:spPr>
        </p:pic>
      </p:grpSp>
      <p:grpSp>
        <p:nvGrpSpPr>
          <p:cNvPr id="449" name="群組 12"/>
          <p:cNvGrpSpPr/>
          <p:nvPr/>
        </p:nvGrpSpPr>
        <p:grpSpPr>
          <a:xfrm>
            <a:off x="59598" y="657905"/>
            <a:ext cx="1551027" cy="1277648"/>
            <a:chOff x="0" y="0"/>
            <a:chExt cx="1551026" cy="1277646"/>
          </a:xfrm>
        </p:grpSpPr>
        <p:pic>
          <p:nvPicPr>
            <p:cNvPr id="447" name="Picture 4" descr="Picture 4"/>
            <p:cNvPicPr>
              <a:picLocks noChangeAspect="1"/>
            </p:cNvPicPr>
            <p:nvPr/>
          </p:nvPicPr>
          <p:blipFill>
            <a:blip r:embed="rId5">
              <a:extLst/>
            </a:blip>
            <a:stretch>
              <a:fillRect/>
            </a:stretch>
          </p:blipFill>
          <p:spPr>
            <a:xfrm>
              <a:off x="-1" y="502131"/>
              <a:ext cx="1551028" cy="775515"/>
            </a:xfrm>
            <a:prstGeom prst="rect">
              <a:avLst/>
            </a:prstGeom>
            <a:ln w="12700" cap="flat">
              <a:noFill/>
              <a:miter lim="400000"/>
            </a:ln>
            <a:effectLst/>
          </p:spPr>
        </p:pic>
        <p:pic>
          <p:nvPicPr>
            <p:cNvPr id="448" name="Picture 2" descr="Picture 2"/>
            <p:cNvPicPr>
              <a:picLocks noChangeAspect="1"/>
            </p:cNvPicPr>
            <p:nvPr/>
          </p:nvPicPr>
          <p:blipFill>
            <a:blip r:embed="rId4">
              <a:extLst/>
            </a:blip>
            <a:stretch>
              <a:fillRect/>
            </a:stretch>
          </p:blipFill>
          <p:spPr>
            <a:xfrm>
              <a:off x="346884" y="-1"/>
              <a:ext cx="857258" cy="85725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Demo"/>
          <p:cNvSpPr txBox="1"/>
          <p:nvPr/>
        </p:nvSpPr>
        <p:spPr>
          <a:xfrm>
            <a:off x="4342129" y="2399029"/>
            <a:ext cx="578417" cy="2888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Demo</a:t>
            </a:r>
          </a:p>
        </p:txBody>
      </p:sp>
      <p:pic>
        <p:nvPicPr>
          <p:cNvPr id="452" name="DEMOTIME.jpg" descr="DEMOTIME.jpg"/>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P5-1-02.png" descr="P5-1-02.png"/>
          <p:cNvPicPr>
            <a:picLocks noChangeAspect="1"/>
          </p:cNvPicPr>
          <p:nvPr/>
        </p:nvPicPr>
        <p:blipFill>
          <a:blip r:embed="rId2">
            <a:extLst/>
          </a:blip>
          <a:stretch>
            <a:fillRect/>
          </a:stretch>
        </p:blipFill>
        <p:spPr>
          <a:xfrm>
            <a:off x="23" y="-26988"/>
            <a:ext cx="9143951" cy="5170488"/>
          </a:xfrm>
          <a:prstGeom prst="rect">
            <a:avLst/>
          </a:prstGeom>
          <a:ln w="12700">
            <a:miter lim="400000"/>
          </a:ln>
        </p:spPr>
      </p:pic>
      <p:sp>
        <p:nvSpPr>
          <p:cNvPr id="124" name="駭客任務的攻擊目標"/>
          <p:cNvSpPr txBox="1"/>
          <p:nvPr/>
        </p:nvSpPr>
        <p:spPr>
          <a:xfrm>
            <a:off x="311150" y="234948"/>
            <a:ext cx="8521700" cy="701292"/>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lvl1pPr defTabSz="877822">
              <a:defRPr b="1" sz="3600"/>
            </a:lvl1pPr>
          </a:lstStyle>
          <a:p>
            <a:pPr/>
            <a:r>
              <a:t>Targeted Attacks on your NAS</a:t>
            </a:r>
          </a:p>
        </p:txBody>
      </p:sp>
      <p:sp>
        <p:nvSpPr>
          <p:cNvPr id="125" name="易破解的密碼…"/>
          <p:cNvSpPr txBox="1"/>
          <p:nvPr/>
        </p:nvSpPr>
        <p:spPr>
          <a:xfrm>
            <a:off x="550893" y="1357321"/>
            <a:ext cx="8521701" cy="2130754"/>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p>
            <a:pPr marL="190500" indent="-190500" defTabSz="457200">
              <a:lnSpc>
                <a:spcPts val="6600"/>
              </a:lnSpc>
              <a:buSzPct val="100000"/>
              <a:buChar char="•"/>
              <a:defRPr b="1" sz="1900">
                <a:solidFill>
                  <a:srgbClr val="434343"/>
                </a:solidFill>
              </a:defRPr>
            </a:pPr>
            <a:r>
              <a:t>Weak credentials / Default password</a:t>
            </a:r>
          </a:p>
          <a:p>
            <a:pPr marL="190500" indent="-190500" defTabSz="457200">
              <a:lnSpc>
                <a:spcPts val="6600"/>
              </a:lnSpc>
              <a:buSzPct val="100000"/>
              <a:buChar char="•"/>
              <a:defRPr b="1" sz="1900">
                <a:solidFill>
                  <a:srgbClr val="434343"/>
                </a:solidFill>
              </a:defRPr>
            </a:pPr>
            <a:r>
              <a:t>Older firmware </a:t>
            </a:r>
          </a:p>
          <a:p>
            <a:pPr marL="190500" indent="-190500" defTabSz="457200">
              <a:lnSpc>
                <a:spcPts val="6600"/>
              </a:lnSpc>
              <a:buSzPct val="100000"/>
              <a:buChar char="•"/>
              <a:defRPr b="1" sz="1900">
                <a:solidFill>
                  <a:srgbClr val="434343"/>
                </a:solidFill>
              </a:defRPr>
            </a:pPr>
            <a:r>
              <a:t>Default port</a:t>
            </a:r>
          </a:p>
          <a:p>
            <a:pPr marL="190500" indent="-190500" defTabSz="457200">
              <a:lnSpc>
                <a:spcPts val="6600"/>
              </a:lnSpc>
              <a:buSzPct val="100000"/>
              <a:buChar char="•"/>
              <a:defRPr b="1" sz="1900">
                <a:solidFill>
                  <a:srgbClr val="434343"/>
                </a:solidFill>
              </a:defRPr>
            </a:pPr>
            <a:r>
              <a:t>Disabled HTTPS</a:t>
            </a:r>
          </a:p>
        </p:txBody>
      </p:sp>
      <p:sp>
        <p:nvSpPr>
          <p:cNvPr id="126" name="一時疏忽的設定讓資料外洩，一直是全球最重要的資安問題，越容易的事情反而越容易被忽略！"/>
          <p:cNvSpPr txBox="1"/>
          <p:nvPr/>
        </p:nvSpPr>
        <p:spPr>
          <a:xfrm>
            <a:off x="285718" y="4143385"/>
            <a:ext cx="5463248" cy="65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700">
                <a:solidFill>
                  <a:srgbClr val="FFFFFF"/>
                </a:solidFill>
              </a:defRPr>
            </a:lvl1pPr>
          </a:lstStyle>
          <a:p>
            <a:pPr/>
            <a:r>
              <a:t>Don’t Forget the Little Things！The easier things are, the more easily they'll be overlooked!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38"/>
          <p:cNvSpPr txBox="1"/>
          <p:nvPr>
            <p:ph type="title" idx="4294967295"/>
          </p:nvPr>
        </p:nvSpPr>
        <p:spPr>
          <a:xfrm>
            <a:off x="3286228" y="1928672"/>
            <a:ext cx="5869707" cy="1286156"/>
          </a:xfrm>
          <a:prstGeom prst="rect">
            <a:avLst/>
          </a:prstGeom>
        </p:spPr>
        <p:txBody>
          <a:bodyPr lIns="0" tIns="0" rIns="0" bIns="0"/>
          <a:lstStyle/>
          <a:p>
            <a:pPr>
              <a:lnSpc>
                <a:spcPct val="115000"/>
              </a:lnSpc>
              <a:defRPr sz="3900">
                <a:solidFill>
                  <a:srgbClr val="FFFF00"/>
                </a:solidFill>
              </a:defRPr>
            </a:pPr>
            <a:r>
              <a:rPr sz="3600"/>
              <a:t>To avoid ransomware,</a:t>
            </a:r>
            <a:br/>
            <a:r>
              <a:rPr sz="2400">
                <a:solidFill>
                  <a:srgbClr val="FFFFFF"/>
                </a:solidFill>
              </a:rPr>
              <a:t>use snapshots, backup and encryption</a:t>
            </a:r>
          </a:p>
        </p:txBody>
      </p:sp>
      <p:pic>
        <p:nvPicPr>
          <p:cNvPr id="457" name="Shape 439" descr="Shape 439"/>
          <p:cNvPicPr>
            <a:picLocks noChangeAspect="1"/>
          </p:cNvPicPr>
          <p:nvPr/>
        </p:nvPicPr>
        <p:blipFill>
          <a:blip r:embed="rId2">
            <a:extLst/>
          </a:blip>
          <a:stretch>
            <a:fillRect/>
          </a:stretch>
        </p:blipFill>
        <p:spPr>
          <a:xfrm>
            <a:off x="143522" y="1071562"/>
            <a:ext cx="3229270" cy="2447927"/>
          </a:xfrm>
          <a:prstGeom prst="rect">
            <a:avLst/>
          </a:prstGeom>
          <a:ln w="12700">
            <a:miter lim="400000"/>
          </a:ln>
          <a:effectLst>
            <a:outerShdw sx="100000" sy="100000" kx="0" ky="0" algn="b" rotWithShape="0" blurRad="63500" dist="38100" dir="2700000">
              <a:srgbClr val="000000">
                <a:alpha val="39610"/>
              </a:srgbClr>
            </a:outerShdw>
          </a:effectLst>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QNAP 區塊層級的快照(Snapshot)能有效避開檔案層級的勒索軟體攻擊！…"/>
          <p:cNvSpPr txBox="1"/>
          <p:nvPr/>
        </p:nvSpPr>
        <p:spPr>
          <a:xfrm>
            <a:off x="459977" y="1373564"/>
            <a:ext cx="8398304" cy="3752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457200">
              <a:spcBef>
                <a:spcPts val="1200"/>
              </a:spcBef>
              <a:defRPr b="1" spc="-150" sz="2000">
                <a:solidFill>
                  <a:srgbClr val="002060"/>
                </a:solidFill>
              </a:defRPr>
            </a:lvl1pPr>
          </a:lstStyle>
          <a:p>
            <a:pPr/>
            <a:r>
              <a:t>Make a recovery plan against encryption-based locker malware!</a:t>
            </a:r>
          </a:p>
        </p:txBody>
      </p:sp>
      <p:pic>
        <p:nvPicPr>
          <p:cNvPr id="460" name="cBAN0hFxf2KVJ5XLvk5Sqo8lcidzbW89ftBsSEKwRPMcMu_W6OECdD2wQETvveb8dYEutop0hrqE8rXwK2RTcDLTz1puh9Lf6mnnFtFy6TnqD_6BdxPgrgT6xx0i_sidFJwIC_xXXwE.png" descr="cBAN0hFxf2KVJ5XLvk5Sqo8lcidzbW89ftBsSEKwRPMcMu_W6OECdD2wQETvveb8dYEutop0hrqE8rXwK2RTcDLTz1puh9Lf6mnnFtFy6TnqD_6BdxPgrgT6xx0i_sidFJwIC_xXXwE.png"/>
          <p:cNvPicPr>
            <a:picLocks noChangeAspect="1"/>
          </p:cNvPicPr>
          <p:nvPr/>
        </p:nvPicPr>
        <p:blipFill>
          <a:blip r:embed="rId3">
            <a:extLst/>
          </a:blip>
          <a:srcRect l="33435" t="5738" r="35600" b="52920"/>
          <a:stretch>
            <a:fillRect/>
          </a:stretch>
        </p:blipFill>
        <p:spPr>
          <a:xfrm>
            <a:off x="704602" y="1767852"/>
            <a:ext cx="642946" cy="500069"/>
          </a:xfrm>
          <a:prstGeom prst="rect">
            <a:avLst/>
          </a:prstGeom>
          <a:ln w="12700">
            <a:miter lim="400000"/>
          </a:ln>
        </p:spPr>
      </p:pic>
      <p:pic>
        <p:nvPicPr>
          <p:cNvPr id="461" name="d81ODNLsAuAc8pA-f4S7yPJ6RSvvGwlu8tCufYavza1xjsvgD104YhBHqXRC92BIV8cYIiEV9yaebtjo6cdjgpcr3U2XItGZiZCYp7_ueIc5rjNQI3Gcnu8vJC_tjVPBmYl1QWPPbVU.png" descr="d81ODNLsAuAc8pA-f4S7yPJ6RSvvGwlu8tCufYavza1xjsvgD104YhBHqXRC92BIV8cYIiEV9yaebtjo6cdjgpcr3U2XItGZiZCYp7_ueIc5rjNQI3Gcnu8vJC_tjVPBmYl1QWPPbVU.png"/>
          <p:cNvPicPr>
            <a:picLocks noChangeAspect="1"/>
          </p:cNvPicPr>
          <p:nvPr/>
        </p:nvPicPr>
        <p:blipFill>
          <a:blip r:embed="rId4">
            <a:extLst/>
          </a:blip>
          <a:srcRect l="33058" t="4662" r="40194" b="61576"/>
          <a:stretch>
            <a:fillRect/>
          </a:stretch>
        </p:blipFill>
        <p:spPr>
          <a:xfrm>
            <a:off x="856486" y="3320497"/>
            <a:ext cx="543947" cy="475946"/>
          </a:xfrm>
          <a:prstGeom prst="rect">
            <a:avLst/>
          </a:prstGeom>
          <a:ln w="12700">
            <a:miter lim="400000"/>
          </a:ln>
        </p:spPr>
      </p:pic>
      <p:pic>
        <p:nvPicPr>
          <p:cNvPr id="462" name="7rqU_l5h_BIHVsmCwkZZ3dr3oaT4_NTP_qw0prYRXuCpv9clpByqS-DKSZI2zQSkHDPAU1YiJMU7qzRmSWsxPZls8qjLE7Z2Lz5R9bNxIFXzOcylPqDv9lPC2FsOywu41B9Jodh-1NY.png" descr="7rqU_l5h_BIHVsmCwkZZ3dr3oaT4_NTP_qw0prYRXuCpv9clpByqS-DKSZI2zQSkHDPAU1YiJMU7qzRmSWsxPZls8qjLE7Z2Lz5R9bNxIFXzOcylPqDv9lPC2FsOywu41B9Jodh-1NY.png"/>
          <p:cNvPicPr>
            <a:picLocks noChangeAspect="1"/>
          </p:cNvPicPr>
          <p:nvPr/>
        </p:nvPicPr>
        <p:blipFill>
          <a:blip r:embed="rId5">
            <a:extLst/>
          </a:blip>
          <a:srcRect l="31305" t="11315" r="35868" b="57099"/>
          <a:stretch>
            <a:fillRect/>
          </a:stretch>
        </p:blipFill>
        <p:spPr>
          <a:xfrm>
            <a:off x="4705129" y="3358772"/>
            <a:ext cx="636301" cy="424198"/>
          </a:xfrm>
          <a:prstGeom prst="rect">
            <a:avLst/>
          </a:prstGeom>
          <a:ln w="12700">
            <a:miter lim="400000"/>
          </a:ln>
        </p:spPr>
      </p:pic>
      <p:sp>
        <p:nvSpPr>
          <p:cNvPr id="463" name="矩形 33"/>
          <p:cNvSpPr txBox="1"/>
          <p:nvPr/>
        </p:nvSpPr>
        <p:spPr>
          <a:xfrm>
            <a:off x="1704735" y="1910729"/>
            <a:ext cx="2099960" cy="28882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b="1">
                <a:solidFill>
                  <a:srgbClr val="002060"/>
                </a:solidFill>
              </a:defRPr>
            </a:lvl1pPr>
          </a:lstStyle>
          <a:p>
            <a:pPr/>
            <a:r>
              <a:t>Block-based snapshots</a:t>
            </a:r>
          </a:p>
        </p:txBody>
      </p:sp>
      <p:sp>
        <p:nvSpPr>
          <p:cNvPr id="464" name="矩形 34"/>
          <p:cNvSpPr txBox="1"/>
          <p:nvPr/>
        </p:nvSpPr>
        <p:spPr>
          <a:xfrm>
            <a:off x="704602" y="2267919"/>
            <a:ext cx="3674851" cy="7976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200"/>
            </a:lvl1pPr>
          </a:lstStyle>
          <a:p>
            <a:pPr/>
            <a:r>
              <a:t>QNAP’s block-based snapshot supports incremental backups to save storage space. While copying only the changes made, it also saves time for backing up and restoring.</a:t>
            </a:r>
          </a:p>
        </p:txBody>
      </p:sp>
      <p:sp>
        <p:nvSpPr>
          <p:cNvPr id="465" name="矩形 35"/>
          <p:cNvSpPr txBox="1"/>
          <p:nvPr/>
        </p:nvSpPr>
        <p:spPr>
          <a:xfrm>
            <a:off x="1829593" y="3426492"/>
            <a:ext cx="1595991" cy="28882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solidFill>
                  <a:srgbClr val="002060"/>
                </a:solidFill>
              </a:defRPr>
            </a:lvl1pPr>
          </a:lstStyle>
          <a:p>
            <a:pPr/>
            <a:r>
              <a:t>Snapshot Replica</a:t>
            </a:r>
          </a:p>
        </p:txBody>
      </p:sp>
      <p:sp>
        <p:nvSpPr>
          <p:cNvPr id="466" name="矩形 36"/>
          <p:cNvSpPr txBox="1"/>
          <p:nvPr/>
        </p:nvSpPr>
        <p:spPr>
          <a:xfrm>
            <a:off x="704602" y="3810693"/>
            <a:ext cx="3674851" cy="6198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200"/>
            </a:lvl1pPr>
          </a:lstStyle>
          <a:p>
            <a:pPr/>
            <a:r>
              <a:t>After creating snapshots, you can efficiently copy them to another QNAP NAS for double protection.</a:t>
            </a:r>
          </a:p>
        </p:txBody>
      </p:sp>
      <p:grpSp>
        <p:nvGrpSpPr>
          <p:cNvPr id="470" name="群組 43"/>
          <p:cNvGrpSpPr/>
          <p:nvPr/>
        </p:nvGrpSpPr>
        <p:grpSpPr>
          <a:xfrm>
            <a:off x="4643213" y="1745091"/>
            <a:ext cx="4275260" cy="1475518"/>
            <a:chOff x="0" y="0"/>
            <a:chExt cx="4275258" cy="1475516"/>
          </a:xfrm>
        </p:grpSpPr>
        <p:pic>
          <p:nvPicPr>
            <p:cNvPr id="467" name="WERhYrr3y6zRBBpYZvUYex1jk6rYIYO23G0e4DALtPGZc8rcvco1FFwDstXuvSyWuJJVWXnBhbrOw_e0B_NEaJtQJUdNjy-CdE9fysB9JQHmQX66RBeWrq6CuJoMPU8E6mPDweq5DEY.png" descr="WERhYrr3y6zRBBpYZvUYex1jk6rYIYO23G0e4DALtPGZc8rcvco1FFwDstXuvSyWuJJVWXnBhbrOw_e0B_NEaJtQJUdNjy-CdE9fysB9JQHmQX66RBeWrq6CuJoMPU8E6mPDweq5DEY.png"/>
            <p:cNvPicPr>
              <a:picLocks noChangeAspect="1"/>
            </p:cNvPicPr>
            <p:nvPr/>
          </p:nvPicPr>
          <p:blipFill>
            <a:blip r:embed="rId6">
              <a:extLst/>
            </a:blip>
            <a:srcRect l="29180" t="5354" r="37287" b="59291"/>
            <a:stretch>
              <a:fillRect/>
            </a:stretch>
          </p:blipFill>
          <p:spPr>
            <a:xfrm>
              <a:off x="0" y="-1"/>
              <a:ext cx="696299" cy="500069"/>
            </a:xfrm>
            <a:prstGeom prst="rect">
              <a:avLst/>
            </a:prstGeom>
            <a:ln w="12700" cap="flat">
              <a:noFill/>
              <a:miter lim="400000"/>
            </a:ln>
            <a:effectLst/>
          </p:spPr>
        </p:pic>
        <p:sp>
          <p:nvSpPr>
            <p:cNvPr id="468" name="矩形 37"/>
            <p:cNvSpPr txBox="1"/>
            <p:nvPr/>
          </p:nvSpPr>
          <p:spPr>
            <a:xfrm>
              <a:off x="1071569" y="142875"/>
              <a:ext cx="1566733" cy="2888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a:solidFill>
                    <a:srgbClr val="002060"/>
                  </a:solidFill>
                </a:defRPr>
              </a:lvl1pPr>
            </a:lstStyle>
            <a:p>
              <a:pPr/>
              <a:r>
                <a:t>Restore in a click</a:t>
              </a:r>
            </a:p>
          </p:txBody>
        </p:sp>
        <p:sp>
          <p:nvSpPr>
            <p:cNvPr id="469" name="矩形 38"/>
            <p:cNvSpPr txBox="1"/>
            <p:nvPr/>
          </p:nvSpPr>
          <p:spPr>
            <a:xfrm>
              <a:off x="19042" y="500065"/>
              <a:ext cx="4256217" cy="975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200"/>
              </a:lvl1pPr>
            </a:lstStyle>
            <a:p>
              <a:pPr/>
              <a:r>
                <a:t>Data recovery through snapshots only takes a few minutes. As they are separated from the file system, snapshots allow users to restore the original, unencrypted files even if the volume is affected by ransomware.</a:t>
              </a:r>
            </a:p>
          </p:txBody>
        </p:sp>
      </p:grpSp>
      <p:sp>
        <p:nvSpPr>
          <p:cNvPr id="471" name="矩形 39"/>
          <p:cNvSpPr txBox="1"/>
          <p:nvPr/>
        </p:nvSpPr>
        <p:spPr>
          <a:xfrm>
            <a:off x="5600322" y="3426492"/>
            <a:ext cx="2228795" cy="28882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solidFill>
                  <a:srgbClr val="002060"/>
                </a:solidFill>
              </a:defRPr>
            </a:lvl1pPr>
          </a:lstStyle>
          <a:p>
            <a:pPr/>
            <a:r>
              <a:t>Snapshot Reserve Space</a:t>
            </a:r>
          </a:p>
        </p:txBody>
      </p:sp>
      <p:sp>
        <p:nvSpPr>
          <p:cNvPr id="472" name="矩形 40"/>
          <p:cNvSpPr txBox="1"/>
          <p:nvPr/>
        </p:nvSpPr>
        <p:spPr>
          <a:xfrm>
            <a:off x="4652734" y="3779959"/>
            <a:ext cx="4275394" cy="97545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b="1" sz="1200">
                <a:solidFill>
                  <a:schemeClr val="accent2"/>
                </a:solidFill>
              </a:defRPr>
            </a:lvl1pPr>
          </a:lstStyle>
          <a:p>
            <a:pPr/>
            <a:r>
              <a:t>Ransomware's continual writing of data may cause snapshot protection to fail due to running out of space. QNAP’s unique "Snapshot Reserve Space" helps prevent this by reserving dedicated space for snapshots.</a:t>
            </a:r>
          </a:p>
        </p:txBody>
      </p:sp>
      <p:grpSp>
        <p:nvGrpSpPr>
          <p:cNvPr id="492" name="群組"/>
          <p:cNvGrpSpPr/>
          <p:nvPr/>
        </p:nvGrpSpPr>
        <p:grpSpPr>
          <a:xfrm>
            <a:off x="-1" y="612287"/>
            <a:ext cx="8001018" cy="634717"/>
            <a:chOff x="0" y="0"/>
            <a:chExt cx="8001016" cy="634716"/>
          </a:xfrm>
        </p:grpSpPr>
        <p:grpSp>
          <p:nvGrpSpPr>
            <p:cNvPr id="475" name="圓角矩形 72"/>
            <p:cNvGrpSpPr/>
            <p:nvPr/>
          </p:nvGrpSpPr>
          <p:grpSpPr>
            <a:xfrm>
              <a:off x="3571868" y="191070"/>
              <a:ext cx="571507" cy="285754"/>
              <a:chOff x="0" y="10794"/>
              <a:chExt cx="571506" cy="285753"/>
            </a:xfrm>
          </p:grpSpPr>
          <p:sp>
            <p:nvSpPr>
              <p:cNvPr id="473" name="圓角矩形"/>
              <p:cNvSpPr/>
              <p:nvPr/>
            </p:nvSpPr>
            <p:spPr>
              <a:xfrm>
                <a:off x="-1" y="10794"/>
                <a:ext cx="571507" cy="285754"/>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474" name="快照"/>
              <p:cNvSpPr txBox="1"/>
              <p:nvPr/>
            </p:nvSpPr>
            <p:spPr>
              <a:xfrm>
                <a:off x="13948" y="57151"/>
                <a:ext cx="543609"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latin typeface="微軟正黑體"/>
                    <a:ea typeface="微軟正黑體"/>
                    <a:cs typeface="微軟正黑體"/>
                    <a:sym typeface="微軟正黑體"/>
                  </a:defRPr>
                </a:lvl1pPr>
              </a:lstStyle>
              <a:p>
                <a:pPr/>
                <a:r>
                  <a:t>Snapshot</a:t>
                </a:r>
              </a:p>
            </p:txBody>
          </p:sp>
        </p:grpSp>
        <p:grpSp>
          <p:nvGrpSpPr>
            <p:cNvPr id="478" name="圓角矩形 73"/>
            <p:cNvGrpSpPr/>
            <p:nvPr/>
          </p:nvGrpSpPr>
          <p:grpSpPr>
            <a:xfrm>
              <a:off x="4214810" y="191070"/>
              <a:ext cx="571507" cy="285754"/>
              <a:chOff x="0" y="10794"/>
              <a:chExt cx="571506" cy="285753"/>
            </a:xfrm>
          </p:grpSpPr>
          <p:sp>
            <p:nvSpPr>
              <p:cNvPr id="476" name="圓角矩形"/>
              <p:cNvSpPr/>
              <p:nvPr/>
            </p:nvSpPr>
            <p:spPr>
              <a:xfrm>
                <a:off x="-1" y="10794"/>
                <a:ext cx="571507" cy="285754"/>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477" name="備份"/>
              <p:cNvSpPr txBox="1"/>
              <p:nvPr/>
            </p:nvSpPr>
            <p:spPr>
              <a:xfrm>
                <a:off x="13948" y="57151"/>
                <a:ext cx="543609"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solidFill>
                      <a:srgbClr val="7D7D7D"/>
                    </a:solidFill>
                    <a:latin typeface="微軟正黑體"/>
                    <a:ea typeface="微軟正黑體"/>
                    <a:cs typeface="微軟正黑體"/>
                    <a:sym typeface="微軟正黑體"/>
                  </a:defRPr>
                </a:lvl1pPr>
              </a:lstStyle>
              <a:p>
                <a:pPr/>
                <a:r>
                  <a:t>Backup</a:t>
                </a:r>
              </a:p>
            </p:txBody>
          </p:sp>
        </p:grpSp>
        <p:grpSp>
          <p:nvGrpSpPr>
            <p:cNvPr id="481" name="圓角矩形 74"/>
            <p:cNvGrpSpPr/>
            <p:nvPr/>
          </p:nvGrpSpPr>
          <p:grpSpPr>
            <a:xfrm>
              <a:off x="4846299" y="191070"/>
              <a:ext cx="604120" cy="285754"/>
              <a:chOff x="-11451" y="10794"/>
              <a:chExt cx="604119" cy="285753"/>
            </a:xfrm>
          </p:grpSpPr>
          <p:sp>
            <p:nvSpPr>
              <p:cNvPr id="479" name="圓角矩形"/>
              <p:cNvSpPr/>
              <p:nvPr/>
            </p:nvSpPr>
            <p:spPr>
              <a:xfrm>
                <a:off x="-1" y="10794"/>
                <a:ext cx="571507" cy="285754"/>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480" name="加密"/>
              <p:cNvSpPr txBox="1"/>
              <p:nvPr/>
            </p:nvSpPr>
            <p:spPr>
              <a:xfrm>
                <a:off x="-11452" y="57151"/>
                <a:ext cx="604120"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solidFill>
                      <a:srgbClr val="7D7D7D"/>
                    </a:solidFill>
                    <a:latin typeface="微軟正黑體"/>
                    <a:ea typeface="微軟正黑體"/>
                    <a:cs typeface="微軟正黑體"/>
                    <a:sym typeface="微軟正黑體"/>
                  </a:defRPr>
                </a:lvl1pPr>
              </a:lstStyle>
              <a:p>
                <a:pPr/>
                <a:r>
                  <a:t>Encryption</a:t>
                </a:r>
              </a:p>
            </p:txBody>
          </p:sp>
        </p:grpSp>
        <p:sp>
          <p:nvSpPr>
            <p:cNvPr id="482" name="Shape 276"/>
            <p:cNvSpPr/>
            <p:nvPr/>
          </p:nvSpPr>
          <p:spPr>
            <a:xfrm>
              <a:off x="0" y="65751"/>
              <a:ext cx="1214449" cy="536392"/>
            </a:xfrm>
            <a:prstGeom prst="chevron">
              <a:avLst>
                <a:gd name="adj" fmla="val 33915"/>
              </a:avLst>
            </a:prstGeom>
            <a:solidFill>
              <a:srgbClr val="80808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83" name="Shape 276"/>
            <p:cNvSpPr/>
            <p:nvPr/>
          </p:nvSpPr>
          <p:spPr>
            <a:xfrm>
              <a:off x="1071537" y="65751"/>
              <a:ext cx="1214449" cy="536392"/>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84" name="Shape 276"/>
            <p:cNvSpPr/>
            <p:nvPr/>
          </p:nvSpPr>
          <p:spPr>
            <a:xfrm>
              <a:off x="2143097" y="65750"/>
              <a:ext cx="1357325" cy="536393"/>
            </a:xfrm>
            <a:prstGeom prst="chevron">
              <a:avLst>
                <a:gd name="adj" fmla="val 33915"/>
              </a:avLst>
            </a:prstGeom>
            <a:solidFill>
              <a:srgbClr val="0070C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85" name="Shape 276"/>
            <p:cNvSpPr/>
            <p:nvPr/>
          </p:nvSpPr>
          <p:spPr>
            <a:xfrm>
              <a:off x="5429255" y="65750"/>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86" name="Shape 276"/>
            <p:cNvSpPr/>
            <p:nvPr/>
          </p:nvSpPr>
          <p:spPr>
            <a:xfrm>
              <a:off x="6643692" y="65750"/>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487" name="Shape 276"/>
            <p:cNvSpPr txBox="1"/>
            <p:nvPr/>
          </p:nvSpPr>
          <p:spPr>
            <a:xfrm>
              <a:off x="221580" y="78984"/>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sp>
          <p:nvSpPr>
            <p:cNvPr id="488" name="Shape 276"/>
            <p:cNvSpPr txBox="1"/>
            <p:nvPr/>
          </p:nvSpPr>
          <p:spPr>
            <a:xfrm>
              <a:off x="1201569" y="9918"/>
              <a:ext cx="978221"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sp>
          <p:nvSpPr>
            <p:cNvPr id="489" name="Shape 276"/>
            <p:cNvSpPr txBox="1"/>
            <p:nvPr/>
          </p:nvSpPr>
          <p:spPr>
            <a:xfrm>
              <a:off x="2336930" y="0"/>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sp>
          <p:nvSpPr>
            <p:cNvPr id="490" name="安全配置"/>
            <p:cNvSpPr txBox="1"/>
            <p:nvPr/>
          </p:nvSpPr>
          <p:spPr>
            <a:xfrm>
              <a:off x="5614136" y="98817"/>
              <a:ext cx="1046257"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sp>
          <p:nvSpPr>
            <p:cNvPr id="491" name="資安公告"/>
            <p:cNvSpPr txBox="1"/>
            <p:nvPr/>
          </p:nvSpPr>
          <p:spPr>
            <a:xfrm>
              <a:off x="6878158" y="88899"/>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509"/>
          <p:cNvSpPr txBox="1"/>
          <p:nvPr>
            <p:ph type="body" idx="4294967295"/>
          </p:nvPr>
        </p:nvSpPr>
        <p:spPr>
          <a:xfrm>
            <a:off x="500061" y="1357303"/>
            <a:ext cx="7858153" cy="3171837"/>
          </a:xfrm>
          <a:prstGeom prst="rect">
            <a:avLst/>
          </a:prstGeom>
        </p:spPr>
        <p:txBody>
          <a:bodyPr lIns="91398" tIns="91398" rIns="91398" bIns="91398"/>
          <a:lstStyle/>
          <a:p>
            <a:pPr marL="0" indent="0">
              <a:lnSpc>
                <a:spcPct val="115000"/>
              </a:lnSpc>
              <a:buSzTx/>
              <a:buNone/>
              <a:defRPr b="1" sz="2000">
                <a:solidFill>
                  <a:srgbClr val="002060"/>
                </a:solidFill>
              </a:defRPr>
            </a:pPr>
            <a:r>
              <a:t>Multifunctional backup and recovery plan</a:t>
            </a:r>
            <a:endParaRPr sz="1900">
              <a:latin typeface="微軟正黑體"/>
              <a:ea typeface="微軟正黑體"/>
              <a:cs typeface="微軟正黑體"/>
              <a:sym typeface="微軟正黑體"/>
            </a:endParaRPr>
          </a:p>
          <a:p>
            <a:pPr marL="0" indent="0" defTabSz="457200">
              <a:lnSpc>
                <a:spcPts val="3700"/>
              </a:lnSpc>
              <a:buClrTx/>
              <a:buSzTx/>
              <a:buFontTx/>
              <a:buNone/>
              <a:defRPr sz="1600">
                <a:solidFill>
                  <a:srgbClr val="424242"/>
                </a:solidFill>
              </a:defRPr>
            </a:pPr>
            <a:endParaRPr b="1" sz="1900">
              <a:solidFill>
                <a:srgbClr val="002060"/>
              </a:solidFill>
              <a:latin typeface="微軟正黑體"/>
              <a:ea typeface="微軟正黑體"/>
              <a:cs typeface="微軟正黑體"/>
              <a:sym typeface="微軟正黑體"/>
            </a:endParaRPr>
          </a:p>
          <a:p>
            <a:pPr marL="190500" indent="-190500" defTabSz="457200">
              <a:lnSpc>
                <a:spcPts val="4000"/>
              </a:lnSpc>
              <a:buClrTx/>
              <a:buSzPct val="100000"/>
              <a:buFontTx/>
              <a:buChar char="•"/>
              <a:defRPr sz="1600">
                <a:solidFill>
                  <a:srgbClr val="424242"/>
                </a:solidFill>
              </a:defRPr>
            </a:pPr>
            <a:r>
              <a:rPr b="1" sz="1900"/>
              <a:t>Hybrid Backup Sync is a multifunctional backup solution where you can easily back up data from a QNAP NAS to several local, remote and the cloud storage. </a:t>
            </a:r>
            <a:endParaRPr b="1" sz="1900"/>
          </a:p>
          <a:p>
            <a:pPr marL="190500" indent="-190500" defTabSz="457200">
              <a:lnSpc>
                <a:spcPts val="4000"/>
              </a:lnSpc>
              <a:buClrTx/>
              <a:buSzPct val="100000"/>
              <a:buFontTx/>
              <a:buChar char="•"/>
              <a:defRPr sz="1600">
                <a:solidFill>
                  <a:srgbClr val="424242"/>
                </a:solidFill>
              </a:defRPr>
            </a:pPr>
            <a:r>
              <a:rPr b="1" sz="1900"/>
              <a:t>Hybrid Backup Sync can help prevent data loss from accidents and disasters.</a:t>
            </a:r>
          </a:p>
        </p:txBody>
      </p:sp>
      <p:grpSp>
        <p:nvGrpSpPr>
          <p:cNvPr id="516" name="群組"/>
          <p:cNvGrpSpPr/>
          <p:nvPr/>
        </p:nvGrpSpPr>
        <p:grpSpPr>
          <a:xfrm>
            <a:off x="-1" y="612287"/>
            <a:ext cx="8001018" cy="634717"/>
            <a:chOff x="0" y="0"/>
            <a:chExt cx="8001016" cy="634716"/>
          </a:xfrm>
        </p:grpSpPr>
        <p:grpSp>
          <p:nvGrpSpPr>
            <p:cNvPr id="499" name="圓角矩形 72"/>
            <p:cNvGrpSpPr/>
            <p:nvPr/>
          </p:nvGrpSpPr>
          <p:grpSpPr>
            <a:xfrm>
              <a:off x="4214810" y="191070"/>
              <a:ext cx="571507" cy="285754"/>
              <a:chOff x="0" y="10794"/>
              <a:chExt cx="571506" cy="285753"/>
            </a:xfrm>
          </p:grpSpPr>
          <p:sp>
            <p:nvSpPr>
              <p:cNvPr id="497" name="圓角矩形"/>
              <p:cNvSpPr/>
              <p:nvPr/>
            </p:nvSpPr>
            <p:spPr>
              <a:xfrm>
                <a:off x="-1" y="10794"/>
                <a:ext cx="571507" cy="285754"/>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498" name="快照"/>
              <p:cNvSpPr txBox="1"/>
              <p:nvPr/>
            </p:nvSpPr>
            <p:spPr>
              <a:xfrm>
                <a:off x="13948" y="57151"/>
                <a:ext cx="543609"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latin typeface="微軟正黑體"/>
                    <a:ea typeface="微軟正黑體"/>
                    <a:cs typeface="微軟正黑體"/>
                    <a:sym typeface="微軟正黑體"/>
                  </a:defRPr>
                </a:lvl1pPr>
              </a:lstStyle>
              <a:p>
                <a:pPr/>
                <a:r>
                  <a:t>Backup</a:t>
                </a:r>
              </a:p>
            </p:txBody>
          </p:sp>
        </p:grpSp>
        <p:grpSp>
          <p:nvGrpSpPr>
            <p:cNvPr id="502" name="圓角矩形 73"/>
            <p:cNvGrpSpPr/>
            <p:nvPr/>
          </p:nvGrpSpPr>
          <p:grpSpPr>
            <a:xfrm>
              <a:off x="3518769" y="191070"/>
              <a:ext cx="571507" cy="285754"/>
              <a:chOff x="0" y="10794"/>
              <a:chExt cx="571506" cy="285753"/>
            </a:xfrm>
          </p:grpSpPr>
          <p:sp>
            <p:nvSpPr>
              <p:cNvPr id="500" name="圓角矩形"/>
              <p:cNvSpPr/>
              <p:nvPr/>
            </p:nvSpPr>
            <p:spPr>
              <a:xfrm>
                <a:off x="-1" y="10794"/>
                <a:ext cx="571507" cy="285754"/>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501" name="備份"/>
              <p:cNvSpPr txBox="1"/>
              <p:nvPr/>
            </p:nvSpPr>
            <p:spPr>
              <a:xfrm>
                <a:off x="13948" y="57151"/>
                <a:ext cx="543609"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solidFill>
                      <a:srgbClr val="7D7D7D"/>
                    </a:solidFill>
                    <a:latin typeface="微軟正黑體"/>
                    <a:ea typeface="微軟正黑體"/>
                    <a:cs typeface="微軟正黑體"/>
                    <a:sym typeface="微軟正黑體"/>
                  </a:defRPr>
                </a:lvl1pPr>
              </a:lstStyle>
              <a:p>
                <a:pPr/>
                <a:r>
                  <a:t>Snapshot</a:t>
                </a:r>
              </a:p>
            </p:txBody>
          </p:sp>
        </p:grpSp>
        <p:grpSp>
          <p:nvGrpSpPr>
            <p:cNvPr id="505" name="圓角矩形 74"/>
            <p:cNvGrpSpPr/>
            <p:nvPr/>
          </p:nvGrpSpPr>
          <p:grpSpPr>
            <a:xfrm>
              <a:off x="4846299" y="191070"/>
              <a:ext cx="604120" cy="285754"/>
              <a:chOff x="-11451" y="10794"/>
              <a:chExt cx="604119" cy="285753"/>
            </a:xfrm>
          </p:grpSpPr>
          <p:sp>
            <p:nvSpPr>
              <p:cNvPr id="503" name="圓角矩形"/>
              <p:cNvSpPr/>
              <p:nvPr/>
            </p:nvSpPr>
            <p:spPr>
              <a:xfrm>
                <a:off x="-1" y="10794"/>
                <a:ext cx="571507" cy="285754"/>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504" name="加密"/>
              <p:cNvSpPr txBox="1"/>
              <p:nvPr/>
            </p:nvSpPr>
            <p:spPr>
              <a:xfrm>
                <a:off x="-11452" y="57151"/>
                <a:ext cx="604120"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solidFill>
                      <a:srgbClr val="7D7D7D"/>
                    </a:solidFill>
                    <a:latin typeface="微軟正黑體"/>
                    <a:ea typeface="微軟正黑體"/>
                    <a:cs typeface="微軟正黑體"/>
                    <a:sym typeface="微軟正黑體"/>
                  </a:defRPr>
                </a:lvl1pPr>
              </a:lstStyle>
              <a:p>
                <a:pPr/>
                <a:r>
                  <a:t>Encryption</a:t>
                </a:r>
              </a:p>
            </p:txBody>
          </p:sp>
        </p:grpSp>
        <p:sp>
          <p:nvSpPr>
            <p:cNvPr id="506" name="Shape 276"/>
            <p:cNvSpPr/>
            <p:nvPr/>
          </p:nvSpPr>
          <p:spPr>
            <a:xfrm>
              <a:off x="0" y="65751"/>
              <a:ext cx="1214449" cy="536392"/>
            </a:xfrm>
            <a:prstGeom prst="chevron">
              <a:avLst>
                <a:gd name="adj" fmla="val 33915"/>
              </a:avLst>
            </a:prstGeom>
            <a:solidFill>
              <a:srgbClr val="80808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07" name="Shape 276"/>
            <p:cNvSpPr/>
            <p:nvPr/>
          </p:nvSpPr>
          <p:spPr>
            <a:xfrm>
              <a:off x="1071537" y="65751"/>
              <a:ext cx="1214449" cy="536392"/>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08" name="Shape 276"/>
            <p:cNvSpPr/>
            <p:nvPr/>
          </p:nvSpPr>
          <p:spPr>
            <a:xfrm>
              <a:off x="2143097" y="65750"/>
              <a:ext cx="1357325" cy="536393"/>
            </a:xfrm>
            <a:prstGeom prst="chevron">
              <a:avLst>
                <a:gd name="adj" fmla="val 33915"/>
              </a:avLst>
            </a:prstGeom>
            <a:solidFill>
              <a:srgbClr val="0070C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09" name="Shape 276"/>
            <p:cNvSpPr/>
            <p:nvPr/>
          </p:nvSpPr>
          <p:spPr>
            <a:xfrm>
              <a:off x="5429255" y="65750"/>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10" name="Shape 276"/>
            <p:cNvSpPr/>
            <p:nvPr/>
          </p:nvSpPr>
          <p:spPr>
            <a:xfrm>
              <a:off x="6643692" y="65750"/>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11" name="Shape 276"/>
            <p:cNvSpPr txBox="1"/>
            <p:nvPr/>
          </p:nvSpPr>
          <p:spPr>
            <a:xfrm>
              <a:off x="221580" y="78984"/>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sp>
          <p:nvSpPr>
            <p:cNvPr id="512" name="Shape 276"/>
            <p:cNvSpPr txBox="1"/>
            <p:nvPr/>
          </p:nvSpPr>
          <p:spPr>
            <a:xfrm>
              <a:off x="1201569" y="9918"/>
              <a:ext cx="978221"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sp>
          <p:nvSpPr>
            <p:cNvPr id="513" name="Shape 276"/>
            <p:cNvSpPr txBox="1"/>
            <p:nvPr/>
          </p:nvSpPr>
          <p:spPr>
            <a:xfrm>
              <a:off x="2336930" y="0"/>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sp>
          <p:nvSpPr>
            <p:cNvPr id="514" name="安全配置"/>
            <p:cNvSpPr txBox="1"/>
            <p:nvPr/>
          </p:nvSpPr>
          <p:spPr>
            <a:xfrm>
              <a:off x="5614136" y="98817"/>
              <a:ext cx="1046257"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sp>
          <p:nvSpPr>
            <p:cNvPr id="515" name="資安公告"/>
            <p:cNvSpPr txBox="1"/>
            <p:nvPr/>
          </p:nvSpPr>
          <p:spPr>
            <a:xfrm>
              <a:off x="6878158" y="88899"/>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nvGrpSpPr>
          <p:cNvPr id="520" name="群組"/>
          <p:cNvGrpSpPr/>
          <p:nvPr/>
        </p:nvGrpSpPr>
        <p:grpSpPr>
          <a:xfrm>
            <a:off x="287496" y="4310601"/>
            <a:ext cx="8666837" cy="491677"/>
            <a:chOff x="-95775" y="-342"/>
            <a:chExt cx="8666835" cy="491675"/>
          </a:xfrm>
        </p:grpSpPr>
        <p:pic>
          <p:nvPicPr>
            <p:cNvPr id="517" name="Shape 510" descr="Shape 510"/>
            <p:cNvPicPr>
              <a:picLocks noChangeAspect="1"/>
            </p:cNvPicPr>
            <p:nvPr/>
          </p:nvPicPr>
          <p:blipFill>
            <a:blip r:embed="rId3">
              <a:extLst/>
            </a:blip>
            <a:srcRect l="3551" t="8951" r="15342" b="55342"/>
            <a:stretch>
              <a:fillRect/>
            </a:stretch>
          </p:blipFill>
          <p:spPr>
            <a:xfrm>
              <a:off x="-95776" y="3147"/>
              <a:ext cx="2417436" cy="462015"/>
            </a:xfrm>
            <a:prstGeom prst="rect">
              <a:avLst/>
            </a:prstGeom>
            <a:ln w="12700" cap="flat">
              <a:noFill/>
              <a:miter lim="400000"/>
            </a:ln>
            <a:effectLst/>
          </p:spPr>
        </p:pic>
        <p:pic>
          <p:nvPicPr>
            <p:cNvPr id="518" name="Shape 510" descr="Shape 510"/>
            <p:cNvPicPr>
              <a:picLocks noChangeAspect="1"/>
            </p:cNvPicPr>
            <p:nvPr/>
          </p:nvPicPr>
          <p:blipFill>
            <a:blip r:embed="rId3">
              <a:extLst/>
            </a:blip>
            <a:srcRect l="6818" t="42600" r="18034" b="28387"/>
            <a:stretch>
              <a:fillRect/>
            </a:stretch>
          </p:blipFill>
          <p:spPr>
            <a:xfrm>
              <a:off x="2312297" y="0"/>
              <a:ext cx="2931531" cy="491334"/>
            </a:xfrm>
            <a:prstGeom prst="rect">
              <a:avLst/>
            </a:prstGeom>
            <a:ln w="12700" cap="flat">
              <a:noFill/>
              <a:miter lim="400000"/>
            </a:ln>
            <a:effectLst/>
          </p:spPr>
        </p:pic>
        <p:pic>
          <p:nvPicPr>
            <p:cNvPr id="519" name="Shape 510" descr="Shape 510"/>
            <p:cNvPicPr>
              <a:picLocks noChangeAspect="1"/>
            </p:cNvPicPr>
            <p:nvPr/>
          </p:nvPicPr>
          <p:blipFill>
            <a:blip r:embed="rId3">
              <a:extLst/>
            </a:blip>
            <a:srcRect l="6004" t="65657" r="9796" b="5796"/>
            <a:stretch>
              <a:fillRect/>
            </a:stretch>
          </p:blipFill>
          <p:spPr>
            <a:xfrm>
              <a:off x="5234349" y="-343"/>
              <a:ext cx="3336711" cy="49109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4" name="影像" descr="影像"/>
          <p:cNvPicPr>
            <a:picLocks noChangeAspect="1"/>
          </p:cNvPicPr>
          <p:nvPr/>
        </p:nvPicPr>
        <p:blipFill>
          <a:blip r:embed="rId2">
            <a:extLst/>
          </a:blip>
          <a:srcRect l="0" t="0" r="0" b="1149"/>
          <a:stretch>
            <a:fillRect/>
          </a:stretch>
        </p:blipFill>
        <p:spPr>
          <a:xfrm>
            <a:off x="543252" y="1445183"/>
            <a:ext cx="8057534" cy="3444401"/>
          </a:xfrm>
          <a:prstGeom prst="rect">
            <a:avLst/>
          </a:prstGeom>
          <a:ln w="12700">
            <a:miter lim="400000"/>
          </a:ln>
        </p:spPr>
      </p:pic>
      <p:sp>
        <p:nvSpPr>
          <p:cNvPr id="525" name="Shape 540"/>
          <p:cNvSpPr txBox="1"/>
          <p:nvPr>
            <p:ph type="title" idx="4294967295"/>
          </p:nvPr>
        </p:nvSpPr>
        <p:spPr>
          <a:xfrm>
            <a:off x="1428738" y="663366"/>
            <a:ext cx="6286524" cy="857242"/>
          </a:xfrm>
          <a:prstGeom prst="rect">
            <a:avLst/>
          </a:prstGeom>
        </p:spPr>
        <p:txBody>
          <a:bodyPr lIns="0" tIns="0" rIns="0" bIns="0"/>
          <a:lstStyle/>
          <a:p>
            <a:pPr>
              <a:defRPr sz="1800">
                <a:solidFill>
                  <a:srgbClr val="002060"/>
                </a:solidFill>
              </a:defRPr>
            </a:pPr>
            <a:r>
              <a:t>Hybrid Backup Sync - A central management system for backup/restore/sync of local</a:t>
            </a:r>
            <a:r>
              <a:rPr>
                <a:latin typeface="+mj-lt"/>
                <a:ea typeface="+mj-ea"/>
                <a:cs typeface="+mj-cs"/>
                <a:sym typeface="Helvetica"/>
              </a:rPr>
              <a:t>,</a:t>
            </a:r>
            <a:r>
              <a:t> remote and cloud storage.</a:t>
            </a:r>
          </a:p>
        </p:txBody>
      </p:sp>
      <p:grpSp>
        <p:nvGrpSpPr>
          <p:cNvPr id="528" name="群組 9"/>
          <p:cNvGrpSpPr/>
          <p:nvPr/>
        </p:nvGrpSpPr>
        <p:grpSpPr>
          <a:xfrm>
            <a:off x="113802" y="616904"/>
            <a:ext cx="1551027" cy="1206210"/>
            <a:chOff x="0" y="-1"/>
            <a:chExt cx="1551026" cy="1206209"/>
          </a:xfrm>
        </p:grpSpPr>
        <p:pic>
          <p:nvPicPr>
            <p:cNvPr id="526" name="Picture 4" descr="Picture 4"/>
            <p:cNvPicPr>
              <a:picLocks noChangeAspect="1"/>
            </p:cNvPicPr>
            <p:nvPr/>
          </p:nvPicPr>
          <p:blipFill>
            <a:blip r:embed="rId3">
              <a:extLst/>
            </a:blip>
            <a:stretch>
              <a:fillRect/>
            </a:stretch>
          </p:blipFill>
          <p:spPr>
            <a:xfrm>
              <a:off x="-1" y="430694"/>
              <a:ext cx="1551028" cy="775515"/>
            </a:xfrm>
            <a:prstGeom prst="rect">
              <a:avLst/>
            </a:prstGeom>
            <a:ln w="12700" cap="flat">
              <a:noFill/>
              <a:miter lim="400000"/>
            </a:ln>
            <a:effectLst/>
          </p:spPr>
        </p:pic>
        <p:pic>
          <p:nvPicPr>
            <p:cNvPr id="527" name="Picture 2" descr="Picture 2"/>
            <p:cNvPicPr>
              <a:picLocks noChangeAspect="1"/>
            </p:cNvPicPr>
            <p:nvPr/>
          </p:nvPicPr>
          <p:blipFill>
            <a:blip r:embed="rId4">
              <a:extLst/>
            </a:blip>
            <a:stretch>
              <a:fillRect/>
            </a:stretch>
          </p:blipFill>
          <p:spPr>
            <a:xfrm>
              <a:off x="357189" y="-2"/>
              <a:ext cx="833421" cy="83342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66"/>
          <p:cNvSpPr txBox="1"/>
          <p:nvPr/>
        </p:nvSpPr>
        <p:spPr>
          <a:xfrm>
            <a:off x="785786" y="1281103"/>
            <a:ext cx="7572427" cy="2652651"/>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a:defRPr b="1" sz="2400">
                <a:solidFill>
                  <a:srgbClr val="002060"/>
                </a:solidFill>
                <a:latin typeface="微軟正黑體"/>
                <a:ea typeface="微軟正黑體"/>
                <a:cs typeface="微軟正黑體"/>
                <a:sym typeface="微軟正黑體"/>
              </a:defRPr>
            </a:pPr>
            <a:r>
              <a:t>Hardware-accelerated AES-256 encryption for volumes/LUNs to protect confidential data.</a:t>
            </a:r>
          </a:p>
          <a:p>
            <a:pPr defTabSz="457200">
              <a:lnSpc>
                <a:spcPts val="3800"/>
              </a:lnSpc>
              <a:defRPr sz="1600">
                <a:solidFill>
                  <a:srgbClr val="3C4147"/>
                </a:solidFill>
                <a:latin typeface="Times"/>
                <a:ea typeface="Times"/>
                <a:cs typeface="Times"/>
                <a:sym typeface="Times"/>
              </a:defRPr>
            </a:pPr>
            <a:endParaRPr b="1" sz="2400">
              <a:solidFill>
                <a:srgbClr val="002060"/>
              </a:solidFill>
              <a:latin typeface="微軟正黑體"/>
              <a:ea typeface="微軟正黑體"/>
              <a:cs typeface="微軟正黑體"/>
              <a:sym typeface="微軟正黑體"/>
            </a:endParaRPr>
          </a:p>
          <a:p>
            <a:pPr marL="160421" indent="-160421" defTabSz="457200">
              <a:buSzPct val="100000"/>
              <a:buChar char="•"/>
              <a:defRPr b="1" sz="1600">
                <a:solidFill>
                  <a:srgbClr val="424242"/>
                </a:solidFill>
              </a:defRPr>
            </a:pPr>
            <a:r>
              <a:rPr>
                <a:solidFill>
                  <a:srgbClr val="2C91F7"/>
                </a:solidFill>
              </a:rPr>
              <a:t>Encrypted disk volumes</a:t>
            </a:r>
            <a:r>
              <a:t> can only be mounted for normal read/write access by using the authorized password. Encryption protects confidential data from unauthorized access even if the hard drives or the entire NAS were stolen.</a:t>
            </a:r>
          </a:p>
          <a:p>
            <a:pPr marL="160421" indent="-160421" defTabSz="457200">
              <a:buSzPct val="100000"/>
              <a:buChar char="•"/>
              <a:defRPr b="1" sz="1600">
                <a:solidFill>
                  <a:srgbClr val="424242"/>
                </a:solidFill>
              </a:defRPr>
            </a:pPr>
            <a:r>
              <a:rPr>
                <a:solidFill>
                  <a:srgbClr val="2C91F7"/>
                </a:solidFill>
              </a:rPr>
              <a:t>Encrypt share folders</a:t>
            </a:r>
            <a:r>
              <a:t> to protect confidential data from unauthorized access.</a:t>
            </a:r>
          </a:p>
        </p:txBody>
      </p:sp>
      <p:grpSp>
        <p:nvGrpSpPr>
          <p:cNvPr id="550" name="群組"/>
          <p:cNvGrpSpPr/>
          <p:nvPr/>
        </p:nvGrpSpPr>
        <p:grpSpPr>
          <a:xfrm>
            <a:off x="-1" y="612287"/>
            <a:ext cx="8001018" cy="634717"/>
            <a:chOff x="0" y="0"/>
            <a:chExt cx="8001016" cy="634716"/>
          </a:xfrm>
        </p:grpSpPr>
        <p:grpSp>
          <p:nvGrpSpPr>
            <p:cNvPr id="533" name="圓角矩形 72"/>
            <p:cNvGrpSpPr/>
            <p:nvPr/>
          </p:nvGrpSpPr>
          <p:grpSpPr>
            <a:xfrm>
              <a:off x="4862605" y="191070"/>
              <a:ext cx="576154" cy="285754"/>
              <a:chOff x="0" y="10794"/>
              <a:chExt cx="576152" cy="285753"/>
            </a:xfrm>
          </p:grpSpPr>
          <p:sp>
            <p:nvSpPr>
              <p:cNvPr id="531" name="圓角矩形"/>
              <p:cNvSpPr/>
              <p:nvPr/>
            </p:nvSpPr>
            <p:spPr>
              <a:xfrm>
                <a:off x="-1" y="10794"/>
                <a:ext cx="571507" cy="285754"/>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532" name="快照"/>
              <p:cNvSpPr txBox="1"/>
              <p:nvPr/>
            </p:nvSpPr>
            <p:spPr>
              <a:xfrm>
                <a:off x="1248" y="57151"/>
                <a:ext cx="574905"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latin typeface="微軟正黑體"/>
                    <a:ea typeface="微軟正黑體"/>
                    <a:cs typeface="微軟正黑體"/>
                    <a:sym typeface="微軟正黑體"/>
                  </a:defRPr>
                </a:lvl1pPr>
              </a:lstStyle>
              <a:p>
                <a:pPr/>
                <a:r>
                  <a:t>Encryption</a:t>
                </a:r>
              </a:p>
            </p:txBody>
          </p:sp>
        </p:grpSp>
        <p:grpSp>
          <p:nvGrpSpPr>
            <p:cNvPr id="536" name="圓角矩形 73"/>
            <p:cNvGrpSpPr/>
            <p:nvPr/>
          </p:nvGrpSpPr>
          <p:grpSpPr>
            <a:xfrm>
              <a:off x="3518769" y="191070"/>
              <a:ext cx="571507" cy="285754"/>
              <a:chOff x="0" y="10794"/>
              <a:chExt cx="571506" cy="285753"/>
            </a:xfrm>
          </p:grpSpPr>
          <p:sp>
            <p:nvSpPr>
              <p:cNvPr id="534" name="圓角矩形"/>
              <p:cNvSpPr/>
              <p:nvPr/>
            </p:nvSpPr>
            <p:spPr>
              <a:xfrm>
                <a:off x="-1" y="10794"/>
                <a:ext cx="571507" cy="285754"/>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535" name="備份"/>
              <p:cNvSpPr txBox="1"/>
              <p:nvPr/>
            </p:nvSpPr>
            <p:spPr>
              <a:xfrm>
                <a:off x="13948" y="57151"/>
                <a:ext cx="543609"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solidFill>
                      <a:srgbClr val="7D7D7D"/>
                    </a:solidFill>
                    <a:latin typeface="微軟正黑體"/>
                    <a:ea typeface="微軟正黑體"/>
                    <a:cs typeface="微軟正黑體"/>
                    <a:sym typeface="微軟正黑體"/>
                  </a:defRPr>
                </a:lvl1pPr>
              </a:lstStyle>
              <a:p>
                <a:pPr/>
                <a:r>
                  <a:t>Snapshot</a:t>
                </a:r>
              </a:p>
            </p:txBody>
          </p:sp>
        </p:grpSp>
        <p:grpSp>
          <p:nvGrpSpPr>
            <p:cNvPr id="539" name="圓角矩形 74"/>
            <p:cNvGrpSpPr/>
            <p:nvPr/>
          </p:nvGrpSpPr>
          <p:grpSpPr>
            <a:xfrm>
              <a:off x="4199520" y="191070"/>
              <a:ext cx="604120" cy="285754"/>
              <a:chOff x="-11451" y="10794"/>
              <a:chExt cx="604119" cy="285753"/>
            </a:xfrm>
          </p:grpSpPr>
          <p:sp>
            <p:nvSpPr>
              <p:cNvPr id="537" name="圓角矩形"/>
              <p:cNvSpPr/>
              <p:nvPr/>
            </p:nvSpPr>
            <p:spPr>
              <a:xfrm>
                <a:off x="-1" y="10794"/>
                <a:ext cx="571507" cy="285754"/>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538" name="加密"/>
              <p:cNvSpPr txBox="1"/>
              <p:nvPr/>
            </p:nvSpPr>
            <p:spPr>
              <a:xfrm>
                <a:off x="-11452" y="57151"/>
                <a:ext cx="604120" cy="193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700">
                    <a:solidFill>
                      <a:srgbClr val="7D7D7D"/>
                    </a:solidFill>
                    <a:latin typeface="微軟正黑體"/>
                    <a:ea typeface="微軟正黑體"/>
                    <a:cs typeface="微軟正黑體"/>
                    <a:sym typeface="微軟正黑體"/>
                  </a:defRPr>
                </a:lvl1pPr>
              </a:lstStyle>
              <a:p>
                <a:pPr/>
                <a:r>
                  <a:t>Backup</a:t>
                </a:r>
              </a:p>
            </p:txBody>
          </p:sp>
        </p:grpSp>
        <p:sp>
          <p:nvSpPr>
            <p:cNvPr id="540" name="Shape 276"/>
            <p:cNvSpPr/>
            <p:nvPr/>
          </p:nvSpPr>
          <p:spPr>
            <a:xfrm>
              <a:off x="0" y="65751"/>
              <a:ext cx="1214449" cy="536392"/>
            </a:xfrm>
            <a:prstGeom prst="chevron">
              <a:avLst>
                <a:gd name="adj" fmla="val 33915"/>
              </a:avLst>
            </a:prstGeom>
            <a:solidFill>
              <a:srgbClr val="80808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41" name="Shape 276"/>
            <p:cNvSpPr/>
            <p:nvPr/>
          </p:nvSpPr>
          <p:spPr>
            <a:xfrm>
              <a:off x="1071537" y="65751"/>
              <a:ext cx="1214449" cy="536392"/>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42" name="Shape 276"/>
            <p:cNvSpPr/>
            <p:nvPr/>
          </p:nvSpPr>
          <p:spPr>
            <a:xfrm>
              <a:off x="2143097" y="65750"/>
              <a:ext cx="1357325" cy="536393"/>
            </a:xfrm>
            <a:prstGeom prst="chevron">
              <a:avLst>
                <a:gd name="adj" fmla="val 33915"/>
              </a:avLst>
            </a:prstGeom>
            <a:solidFill>
              <a:srgbClr val="0070C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43" name="Shape 276"/>
            <p:cNvSpPr/>
            <p:nvPr/>
          </p:nvSpPr>
          <p:spPr>
            <a:xfrm>
              <a:off x="5429255" y="65750"/>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44" name="Shape 276"/>
            <p:cNvSpPr/>
            <p:nvPr/>
          </p:nvSpPr>
          <p:spPr>
            <a:xfrm>
              <a:off x="6643692" y="65750"/>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545" name="Shape 276"/>
            <p:cNvSpPr txBox="1"/>
            <p:nvPr/>
          </p:nvSpPr>
          <p:spPr>
            <a:xfrm>
              <a:off x="221580" y="78984"/>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sp>
          <p:nvSpPr>
            <p:cNvPr id="546" name="Shape 276"/>
            <p:cNvSpPr txBox="1"/>
            <p:nvPr/>
          </p:nvSpPr>
          <p:spPr>
            <a:xfrm>
              <a:off x="1201569" y="9918"/>
              <a:ext cx="978221"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sp>
          <p:nvSpPr>
            <p:cNvPr id="547" name="Shape 276"/>
            <p:cNvSpPr txBox="1"/>
            <p:nvPr/>
          </p:nvSpPr>
          <p:spPr>
            <a:xfrm>
              <a:off x="2336930" y="0"/>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sp>
          <p:nvSpPr>
            <p:cNvPr id="548" name="安全配置"/>
            <p:cNvSpPr txBox="1"/>
            <p:nvPr/>
          </p:nvSpPr>
          <p:spPr>
            <a:xfrm>
              <a:off x="5614136" y="98817"/>
              <a:ext cx="1046257"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sp>
          <p:nvSpPr>
            <p:cNvPr id="549" name="資安公告"/>
            <p:cNvSpPr txBox="1"/>
            <p:nvPr/>
          </p:nvSpPr>
          <p:spPr>
            <a:xfrm>
              <a:off x="6878158" y="88899"/>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4" name="影像" descr="影像"/>
          <p:cNvPicPr>
            <a:picLocks noChangeAspect="1"/>
          </p:cNvPicPr>
          <p:nvPr/>
        </p:nvPicPr>
        <p:blipFill>
          <a:blip r:embed="rId2">
            <a:extLst/>
          </a:blip>
          <a:stretch>
            <a:fillRect/>
          </a:stretch>
        </p:blipFill>
        <p:spPr>
          <a:xfrm>
            <a:off x="4890304" y="3113242"/>
            <a:ext cx="3337810" cy="1690174"/>
          </a:xfrm>
          <a:prstGeom prst="rect">
            <a:avLst/>
          </a:prstGeom>
          <a:ln w="12700">
            <a:solidFill>
              <a:srgbClr val="000000"/>
            </a:solidFill>
            <a:miter lim="400000"/>
          </a:ln>
        </p:spPr>
      </p:pic>
      <p:pic>
        <p:nvPicPr>
          <p:cNvPr id="555" name="影像" descr="影像"/>
          <p:cNvPicPr>
            <a:picLocks noChangeAspect="1"/>
          </p:cNvPicPr>
          <p:nvPr/>
        </p:nvPicPr>
        <p:blipFill>
          <a:blip r:embed="rId3">
            <a:extLst/>
          </a:blip>
          <a:stretch>
            <a:fillRect/>
          </a:stretch>
        </p:blipFill>
        <p:spPr>
          <a:xfrm>
            <a:off x="743790" y="3128067"/>
            <a:ext cx="3337880" cy="1690174"/>
          </a:xfrm>
          <a:prstGeom prst="rect">
            <a:avLst/>
          </a:prstGeom>
          <a:ln w="12700">
            <a:solidFill>
              <a:srgbClr val="000000"/>
            </a:solidFill>
            <a:miter lim="400000"/>
          </a:ln>
        </p:spPr>
      </p:pic>
      <p:pic>
        <p:nvPicPr>
          <p:cNvPr id="556" name="影像" descr="影像"/>
          <p:cNvPicPr>
            <a:picLocks noChangeAspect="1"/>
          </p:cNvPicPr>
          <p:nvPr/>
        </p:nvPicPr>
        <p:blipFill>
          <a:blip r:embed="rId4">
            <a:extLst/>
          </a:blip>
          <a:stretch>
            <a:fillRect/>
          </a:stretch>
        </p:blipFill>
        <p:spPr>
          <a:xfrm>
            <a:off x="743790" y="1340593"/>
            <a:ext cx="3310040" cy="1690174"/>
          </a:xfrm>
          <a:prstGeom prst="rect">
            <a:avLst/>
          </a:prstGeom>
          <a:ln w="12700">
            <a:solidFill>
              <a:srgbClr val="000000"/>
            </a:solidFill>
            <a:miter lim="400000"/>
          </a:ln>
        </p:spPr>
      </p:pic>
      <p:sp>
        <p:nvSpPr>
          <p:cNvPr id="557" name="Shape 578"/>
          <p:cNvSpPr txBox="1"/>
          <p:nvPr/>
        </p:nvSpPr>
        <p:spPr>
          <a:xfrm>
            <a:off x="4429123" y="1287612"/>
            <a:ext cx="4631081" cy="6654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p>
            <a:pPr marL="457200" indent="-317500">
              <a:buClr>
                <a:srgbClr val="000000"/>
              </a:buClr>
              <a:buSzPts val="1600"/>
              <a:buAutoNum type="arabicPeriod" startAt="1"/>
              <a:defRPr b="1" sz="1600">
                <a:latin typeface="微軟正黑體"/>
                <a:ea typeface="微軟正黑體"/>
                <a:cs typeface="微軟正黑體"/>
                <a:sym typeface="微軟正黑體"/>
              </a:defRPr>
            </a:pPr>
            <a:r>
              <a:t>Create a New Volume</a:t>
            </a:r>
          </a:p>
          <a:p>
            <a:pPr marL="457200" indent="-317500">
              <a:buClr>
                <a:srgbClr val="000000"/>
              </a:buClr>
              <a:buSzPts val="1600"/>
              <a:buAutoNum type="arabicPeriod" startAt="1"/>
              <a:defRPr b="1" sz="1600">
                <a:latin typeface="微軟正黑體"/>
                <a:ea typeface="微軟正黑體"/>
                <a:cs typeface="微軟正黑體"/>
                <a:sym typeface="微軟正黑體"/>
              </a:defRPr>
            </a:pPr>
            <a:r>
              <a:t>Check ‘’Encryption’’and input password</a:t>
            </a:r>
          </a:p>
        </p:txBody>
      </p:sp>
      <p:grpSp>
        <p:nvGrpSpPr>
          <p:cNvPr id="560" name="Shape 597"/>
          <p:cNvGrpSpPr/>
          <p:nvPr/>
        </p:nvGrpSpPr>
        <p:grpSpPr>
          <a:xfrm>
            <a:off x="353241" y="2446598"/>
            <a:ext cx="515404" cy="528478"/>
            <a:chOff x="0" y="0"/>
            <a:chExt cx="515402" cy="528476"/>
          </a:xfrm>
        </p:grpSpPr>
        <p:sp>
          <p:nvSpPr>
            <p:cNvPr id="558" name="圓形"/>
            <p:cNvSpPr/>
            <p:nvPr/>
          </p:nvSpPr>
          <p:spPr>
            <a:xfrm>
              <a:off x="-1" y="6538"/>
              <a:ext cx="515404" cy="515404"/>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559" name="1"/>
            <p:cNvSpPr txBox="1"/>
            <p:nvPr/>
          </p:nvSpPr>
          <p:spPr>
            <a:xfrm>
              <a:off x="75477" y="0"/>
              <a:ext cx="364446" cy="528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2400">
                  <a:solidFill>
                    <a:srgbClr val="FFFFFF"/>
                  </a:solidFill>
                </a:defRPr>
              </a:lvl1pPr>
            </a:lstStyle>
            <a:p>
              <a:pPr/>
              <a:r>
                <a:t>1</a:t>
              </a:r>
            </a:p>
          </p:txBody>
        </p:sp>
      </p:grpSp>
      <p:grpSp>
        <p:nvGrpSpPr>
          <p:cNvPr id="563" name="Shape 597"/>
          <p:cNvGrpSpPr/>
          <p:nvPr/>
        </p:nvGrpSpPr>
        <p:grpSpPr>
          <a:xfrm>
            <a:off x="353241" y="4279722"/>
            <a:ext cx="515404" cy="528477"/>
            <a:chOff x="0" y="0"/>
            <a:chExt cx="515402" cy="528476"/>
          </a:xfrm>
        </p:grpSpPr>
        <p:sp>
          <p:nvSpPr>
            <p:cNvPr id="561" name="圓形"/>
            <p:cNvSpPr/>
            <p:nvPr/>
          </p:nvSpPr>
          <p:spPr>
            <a:xfrm>
              <a:off x="-1" y="6538"/>
              <a:ext cx="515404" cy="515404"/>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562" name="2"/>
            <p:cNvSpPr txBox="1"/>
            <p:nvPr/>
          </p:nvSpPr>
          <p:spPr>
            <a:xfrm>
              <a:off x="75477" y="0"/>
              <a:ext cx="364446" cy="528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2400">
                  <a:solidFill>
                    <a:srgbClr val="FFFFFF"/>
                  </a:solidFill>
                </a:defRPr>
              </a:lvl1pPr>
            </a:lstStyle>
            <a:p>
              <a:pPr/>
              <a:r>
                <a:t>2</a:t>
              </a:r>
            </a:p>
          </p:txBody>
        </p:sp>
      </p:grpSp>
      <p:sp>
        <p:nvSpPr>
          <p:cNvPr id="564" name="Shape 588"/>
          <p:cNvSpPr txBox="1"/>
          <p:nvPr/>
        </p:nvSpPr>
        <p:spPr>
          <a:xfrm>
            <a:off x="710047" y="783594"/>
            <a:ext cx="8715405" cy="4596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2400">
                <a:solidFill>
                  <a:srgbClr val="002060"/>
                </a:solidFill>
                <a:latin typeface="微軟正黑體"/>
                <a:ea typeface="微軟正黑體"/>
                <a:cs typeface="微軟正黑體"/>
                <a:sym typeface="微軟正黑體"/>
              </a:defRPr>
            </a:lvl1pPr>
          </a:lstStyle>
          <a:p>
            <a:pPr/>
            <a:r>
              <a:t>Encrypt disk volumes </a:t>
            </a:r>
          </a:p>
        </p:txBody>
      </p:sp>
      <p:grpSp>
        <p:nvGrpSpPr>
          <p:cNvPr id="567" name="Shape 597"/>
          <p:cNvGrpSpPr/>
          <p:nvPr/>
        </p:nvGrpSpPr>
        <p:grpSpPr>
          <a:xfrm>
            <a:off x="4510721" y="4286261"/>
            <a:ext cx="831249" cy="515403"/>
            <a:chOff x="-28097" y="6538"/>
            <a:chExt cx="831248" cy="515402"/>
          </a:xfrm>
        </p:grpSpPr>
        <p:sp>
          <p:nvSpPr>
            <p:cNvPr id="565" name="圓形"/>
            <p:cNvSpPr/>
            <p:nvPr/>
          </p:nvSpPr>
          <p:spPr>
            <a:xfrm>
              <a:off x="-1" y="6538"/>
              <a:ext cx="515404" cy="515404"/>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566" name="2"/>
            <p:cNvSpPr txBox="1"/>
            <p:nvPr/>
          </p:nvSpPr>
          <p:spPr>
            <a:xfrm>
              <a:off x="-28098" y="86408"/>
              <a:ext cx="831250" cy="355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1200">
                  <a:solidFill>
                    <a:srgbClr val="FFFFFF"/>
                  </a:solidFill>
                </a:defRPr>
              </a:lvl1pPr>
            </a:lstStyle>
            <a:p>
              <a:pPr/>
              <a:r>
                <a:t>Done</a:t>
              </a:r>
            </a:p>
          </p:txBody>
        </p:sp>
      </p:grpSp>
      <p:sp>
        <p:nvSpPr>
          <p:cNvPr id="568" name="矩形"/>
          <p:cNvSpPr/>
          <p:nvPr/>
        </p:nvSpPr>
        <p:spPr>
          <a:xfrm>
            <a:off x="2967153" y="1760144"/>
            <a:ext cx="622708" cy="110356"/>
          </a:xfrm>
          <a:prstGeom prst="rect">
            <a:avLst/>
          </a:prstGeom>
          <a:ln w="25400">
            <a:solidFill>
              <a:srgbClr val="FF2600"/>
            </a:solidFill>
          </a:ln>
        </p:spPr>
        <p:txBody>
          <a:bodyPr lIns="45718" tIns="45718" rIns="45718" bIns="45718" anchor="ctr"/>
          <a:lstStyle/>
          <a:p>
            <a:pPr/>
          </a:p>
        </p:txBody>
      </p:sp>
      <p:sp>
        <p:nvSpPr>
          <p:cNvPr id="569" name="矩形"/>
          <p:cNvSpPr/>
          <p:nvPr/>
        </p:nvSpPr>
        <p:spPr>
          <a:xfrm>
            <a:off x="1271207" y="4010068"/>
            <a:ext cx="1317641" cy="336060"/>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1" name="Shape 596" descr="Shape 596"/>
          <p:cNvPicPr>
            <a:picLocks noChangeAspect="1"/>
          </p:cNvPicPr>
          <p:nvPr/>
        </p:nvPicPr>
        <p:blipFill>
          <a:blip r:embed="rId3">
            <a:extLst/>
          </a:blip>
          <a:stretch>
            <a:fillRect/>
          </a:stretch>
        </p:blipFill>
        <p:spPr>
          <a:xfrm>
            <a:off x="4430815" y="2486309"/>
            <a:ext cx="831250" cy="738655"/>
          </a:xfrm>
          <a:prstGeom prst="rect">
            <a:avLst/>
          </a:prstGeom>
          <a:ln w="12700">
            <a:miter lim="400000"/>
          </a:ln>
        </p:spPr>
      </p:pic>
      <p:pic>
        <p:nvPicPr>
          <p:cNvPr id="572" name="影像" descr="影像"/>
          <p:cNvPicPr>
            <a:picLocks noChangeAspect="1"/>
          </p:cNvPicPr>
          <p:nvPr/>
        </p:nvPicPr>
        <p:blipFill>
          <a:blip r:embed="rId4">
            <a:extLst/>
          </a:blip>
          <a:stretch>
            <a:fillRect/>
          </a:stretch>
        </p:blipFill>
        <p:spPr>
          <a:xfrm>
            <a:off x="713862" y="1121241"/>
            <a:ext cx="3344364" cy="1723119"/>
          </a:xfrm>
          <a:prstGeom prst="rect">
            <a:avLst/>
          </a:prstGeom>
          <a:ln w="12700">
            <a:solidFill>
              <a:srgbClr val="000000"/>
            </a:solidFill>
            <a:miter lim="400000"/>
          </a:ln>
        </p:spPr>
      </p:pic>
      <p:pic>
        <p:nvPicPr>
          <p:cNvPr id="573" name="影像" descr="影像"/>
          <p:cNvPicPr>
            <a:picLocks noChangeAspect="1"/>
          </p:cNvPicPr>
          <p:nvPr/>
        </p:nvPicPr>
        <p:blipFill>
          <a:blip r:embed="rId4">
            <a:extLst/>
          </a:blip>
          <a:stretch>
            <a:fillRect/>
          </a:stretch>
        </p:blipFill>
        <p:spPr>
          <a:xfrm>
            <a:off x="4932326" y="3172976"/>
            <a:ext cx="3344363" cy="1723119"/>
          </a:xfrm>
          <a:prstGeom prst="rect">
            <a:avLst/>
          </a:prstGeom>
          <a:ln w="12700">
            <a:solidFill>
              <a:srgbClr val="000000"/>
            </a:solidFill>
            <a:miter lim="400000"/>
          </a:ln>
        </p:spPr>
      </p:pic>
      <p:pic>
        <p:nvPicPr>
          <p:cNvPr id="574" name="影像" descr="影像"/>
          <p:cNvPicPr>
            <a:picLocks noChangeAspect="1"/>
          </p:cNvPicPr>
          <p:nvPr/>
        </p:nvPicPr>
        <p:blipFill>
          <a:blip r:embed="rId5">
            <a:extLst/>
          </a:blip>
          <a:stretch>
            <a:fillRect/>
          </a:stretch>
        </p:blipFill>
        <p:spPr>
          <a:xfrm>
            <a:off x="700292" y="3125005"/>
            <a:ext cx="3371504" cy="1745593"/>
          </a:xfrm>
          <a:prstGeom prst="rect">
            <a:avLst/>
          </a:prstGeom>
          <a:ln w="12700">
            <a:solidFill>
              <a:srgbClr val="000000"/>
            </a:solidFill>
            <a:miter lim="400000"/>
          </a:ln>
        </p:spPr>
      </p:pic>
      <p:sp>
        <p:nvSpPr>
          <p:cNvPr id="575" name="Shape 588"/>
          <p:cNvSpPr txBox="1"/>
          <p:nvPr/>
        </p:nvSpPr>
        <p:spPr>
          <a:xfrm>
            <a:off x="642909" y="570224"/>
            <a:ext cx="3643341" cy="4596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2400">
                <a:solidFill>
                  <a:srgbClr val="002060"/>
                </a:solidFill>
                <a:latin typeface="微軟正黑體"/>
                <a:ea typeface="微軟正黑體"/>
                <a:cs typeface="微軟正黑體"/>
                <a:sym typeface="微軟正黑體"/>
              </a:defRPr>
            </a:lvl1pPr>
          </a:lstStyle>
          <a:p>
            <a:pPr/>
            <a:r>
              <a:t> Encrypt share folders</a:t>
            </a:r>
          </a:p>
        </p:txBody>
      </p:sp>
      <p:sp>
        <p:nvSpPr>
          <p:cNvPr id="576" name="Shape 593"/>
          <p:cNvSpPr/>
          <p:nvPr/>
        </p:nvSpPr>
        <p:spPr>
          <a:xfrm>
            <a:off x="1573388" y="4047300"/>
            <a:ext cx="1888324" cy="446861"/>
          </a:xfrm>
          <a:prstGeom prst="rect">
            <a:avLst/>
          </a:prstGeom>
          <a:ln w="28575">
            <a:solidFill>
              <a:srgbClr val="FF0000"/>
            </a:solidFill>
          </a:ln>
        </p:spPr>
        <p:txBody>
          <a:bodyPr lIns="45718" tIns="45718" rIns="45718" bIns="45718" anchor="ctr"/>
          <a:lstStyle/>
          <a:p>
            <a:pPr/>
          </a:p>
        </p:txBody>
      </p:sp>
      <p:sp>
        <p:nvSpPr>
          <p:cNvPr id="577" name="Shape 595"/>
          <p:cNvSpPr txBox="1"/>
          <p:nvPr/>
        </p:nvSpPr>
        <p:spPr>
          <a:xfrm>
            <a:off x="4567249" y="1069350"/>
            <a:ext cx="4219593" cy="12623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p>
            <a:pPr marL="457200" indent="-317500">
              <a:buClr>
                <a:srgbClr val="000000"/>
              </a:buClr>
              <a:buSzPts val="1400"/>
              <a:buAutoNum type="arabicPeriod" startAt="1"/>
              <a:defRPr b="1">
                <a:latin typeface="微軟正黑體"/>
                <a:ea typeface="微軟正黑體"/>
                <a:cs typeface="微軟正黑體"/>
                <a:sym typeface="微軟正黑體"/>
              </a:defRPr>
            </a:pPr>
            <a:r>
              <a:t>Go to ‘’Control Panel’’ &gt; ‘’Share Folders’’, choose the folder and then click  ‘’</a:t>
            </a:r>
            <a:r>
              <a:t>Edit Properties’’</a:t>
            </a:r>
          </a:p>
          <a:p>
            <a:pPr marL="457200" indent="-317500">
              <a:buClr>
                <a:srgbClr val="000000"/>
              </a:buClr>
              <a:buSzPts val="1400"/>
              <a:buAutoNum type="arabicPeriod" startAt="1"/>
              <a:defRPr b="1">
                <a:latin typeface="微軟正黑體"/>
                <a:ea typeface="微軟正黑體"/>
                <a:cs typeface="微軟正黑體"/>
                <a:sym typeface="微軟正黑體"/>
              </a:defRPr>
            </a:pPr>
            <a:r>
              <a:t>Check ‘’Encrypt this folder’’ and input password.  </a:t>
            </a:r>
          </a:p>
        </p:txBody>
      </p:sp>
      <p:grpSp>
        <p:nvGrpSpPr>
          <p:cNvPr id="580" name="Shape 597"/>
          <p:cNvGrpSpPr/>
          <p:nvPr/>
        </p:nvGrpSpPr>
        <p:grpSpPr>
          <a:xfrm>
            <a:off x="381674" y="2279457"/>
            <a:ext cx="515404" cy="528478"/>
            <a:chOff x="0" y="0"/>
            <a:chExt cx="515402" cy="528476"/>
          </a:xfrm>
        </p:grpSpPr>
        <p:sp>
          <p:nvSpPr>
            <p:cNvPr id="578" name="圓形"/>
            <p:cNvSpPr/>
            <p:nvPr/>
          </p:nvSpPr>
          <p:spPr>
            <a:xfrm>
              <a:off x="-1" y="6538"/>
              <a:ext cx="515404" cy="515404"/>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579" name="1"/>
            <p:cNvSpPr txBox="1"/>
            <p:nvPr/>
          </p:nvSpPr>
          <p:spPr>
            <a:xfrm>
              <a:off x="75477" y="0"/>
              <a:ext cx="364445" cy="528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2400">
                  <a:solidFill>
                    <a:srgbClr val="FFFFFF"/>
                  </a:solidFill>
                </a:defRPr>
              </a:lvl1pPr>
            </a:lstStyle>
            <a:p>
              <a:pPr/>
              <a:r>
                <a:t>1</a:t>
              </a:r>
            </a:p>
          </p:txBody>
        </p:sp>
      </p:grpSp>
      <p:grpSp>
        <p:nvGrpSpPr>
          <p:cNvPr id="583" name="Shape 597"/>
          <p:cNvGrpSpPr/>
          <p:nvPr/>
        </p:nvGrpSpPr>
        <p:grpSpPr>
          <a:xfrm>
            <a:off x="381674" y="4279722"/>
            <a:ext cx="515404" cy="528477"/>
            <a:chOff x="0" y="0"/>
            <a:chExt cx="515402" cy="528476"/>
          </a:xfrm>
        </p:grpSpPr>
        <p:sp>
          <p:nvSpPr>
            <p:cNvPr id="581" name="圓形"/>
            <p:cNvSpPr/>
            <p:nvPr/>
          </p:nvSpPr>
          <p:spPr>
            <a:xfrm>
              <a:off x="-1" y="6538"/>
              <a:ext cx="515404" cy="515404"/>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582" name="2"/>
            <p:cNvSpPr txBox="1"/>
            <p:nvPr/>
          </p:nvSpPr>
          <p:spPr>
            <a:xfrm>
              <a:off x="75477" y="0"/>
              <a:ext cx="364445" cy="528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2400">
                  <a:solidFill>
                    <a:srgbClr val="FFFFFF"/>
                  </a:solidFill>
                </a:defRPr>
              </a:lvl1pPr>
            </a:lstStyle>
            <a:p>
              <a:pPr/>
              <a:r>
                <a:t>2</a:t>
              </a:r>
            </a:p>
          </p:txBody>
        </p:sp>
      </p:grpSp>
      <p:grpSp>
        <p:nvGrpSpPr>
          <p:cNvPr id="586" name="Shape 597"/>
          <p:cNvGrpSpPr/>
          <p:nvPr/>
        </p:nvGrpSpPr>
        <p:grpSpPr>
          <a:xfrm>
            <a:off x="4510721" y="4286261"/>
            <a:ext cx="831249" cy="515403"/>
            <a:chOff x="-28097" y="6538"/>
            <a:chExt cx="831248" cy="515402"/>
          </a:xfrm>
        </p:grpSpPr>
        <p:sp>
          <p:nvSpPr>
            <p:cNvPr id="584" name="圓形"/>
            <p:cNvSpPr/>
            <p:nvPr/>
          </p:nvSpPr>
          <p:spPr>
            <a:xfrm>
              <a:off x="-1" y="6538"/>
              <a:ext cx="515404" cy="515404"/>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585" name="2"/>
            <p:cNvSpPr txBox="1"/>
            <p:nvPr/>
          </p:nvSpPr>
          <p:spPr>
            <a:xfrm>
              <a:off x="-28098" y="86408"/>
              <a:ext cx="831250" cy="355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1200">
                  <a:solidFill>
                    <a:srgbClr val="FFFFFF"/>
                  </a:solidFill>
                </a:defRPr>
              </a:lvl1pPr>
            </a:lstStyle>
            <a:p>
              <a:pPr/>
              <a:r>
                <a:t>Done</a:t>
              </a:r>
            </a:p>
          </p:txBody>
        </p:sp>
      </p:grpSp>
      <p:sp>
        <p:nvSpPr>
          <p:cNvPr id="587" name="圓形"/>
          <p:cNvSpPr/>
          <p:nvPr/>
        </p:nvSpPr>
        <p:spPr>
          <a:xfrm>
            <a:off x="3629025" y="1788826"/>
            <a:ext cx="279252" cy="273648"/>
          </a:xfrm>
          <a:prstGeom prst="ellipse">
            <a:avLst/>
          </a:prstGeom>
          <a:solidFill>
            <a:srgbClr val="E8E8E8"/>
          </a:solidFill>
          <a:ln w="254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pic>
        <p:nvPicPr>
          <p:cNvPr id="588" name="影像" descr="影像"/>
          <p:cNvPicPr>
            <a:picLocks noChangeAspect="1"/>
          </p:cNvPicPr>
          <p:nvPr/>
        </p:nvPicPr>
        <p:blipFill>
          <a:blip r:embed="rId6">
            <a:extLst/>
          </a:blip>
          <a:srcRect l="29512" t="12157" r="15207" b="28602"/>
          <a:stretch>
            <a:fillRect/>
          </a:stretch>
        </p:blipFill>
        <p:spPr>
          <a:xfrm>
            <a:off x="3680544" y="1831194"/>
            <a:ext cx="176226" cy="188851"/>
          </a:xfrm>
          <a:prstGeom prst="rect">
            <a:avLst/>
          </a:prstGeom>
          <a:ln w="12700">
            <a:miter lim="400000"/>
          </a:ln>
        </p:spPr>
      </p:pic>
      <p:sp>
        <p:nvSpPr>
          <p:cNvPr id="589" name="圓形"/>
          <p:cNvSpPr/>
          <p:nvPr/>
        </p:nvSpPr>
        <p:spPr>
          <a:xfrm>
            <a:off x="8033867" y="3697056"/>
            <a:ext cx="279252" cy="273648"/>
          </a:xfrm>
          <a:prstGeom prst="ellipse">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pic>
        <p:nvPicPr>
          <p:cNvPr id="590" name="影像" descr="影像"/>
          <p:cNvPicPr>
            <a:picLocks noChangeAspect="1"/>
          </p:cNvPicPr>
          <p:nvPr/>
        </p:nvPicPr>
        <p:blipFill>
          <a:blip r:embed="rId7">
            <a:extLst/>
          </a:blip>
          <a:srcRect l="0" t="20629" r="8916" b="5712"/>
          <a:stretch>
            <a:fillRect/>
          </a:stretch>
        </p:blipFill>
        <p:spPr>
          <a:xfrm>
            <a:off x="8097772" y="3758750"/>
            <a:ext cx="159429" cy="15695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603"/>
          <p:cNvSpPr txBox="1"/>
          <p:nvPr>
            <p:ph type="title" idx="4294967295"/>
          </p:nvPr>
        </p:nvSpPr>
        <p:spPr>
          <a:xfrm>
            <a:off x="3436781" y="1637262"/>
            <a:ext cx="5604779" cy="868981"/>
          </a:xfrm>
          <a:prstGeom prst="rect">
            <a:avLst/>
          </a:prstGeom>
        </p:spPr>
        <p:txBody>
          <a:bodyPr lIns="0" tIns="0" rIns="0" bIns="0"/>
          <a:lstStyle>
            <a:lvl1pPr defTabSz="692017">
              <a:lnSpc>
                <a:spcPct val="115000"/>
              </a:lnSpc>
              <a:defRPr sz="2816">
                <a:solidFill>
                  <a:srgbClr val="FFFF00"/>
                </a:solidFill>
              </a:defRPr>
            </a:lvl1pPr>
          </a:lstStyle>
          <a:p>
            <a:pPr/>
            <a:r>
              <a:t>Reduce the risk of being attacked by hackers,</a:t>
            </a:r>
          </a:p>
        </p:txBody>
      </p:sp>
      <p:pic>
        <p:nvPicPr>
          <p:cNvPr id="593" name="Shape 604" descr="Shape 604"/>
          <p:cNvPicPr>
            <a:picLocks noChangeAspect="1"/>
          </p:cNvPicPr>
          <p:nvPr/>
        </p:nvPicPr>
        <p:blipFill>
          <a:blip r:embed="rId2">
            <a:extLst/>
          </a:blip>
          <a:stretch>
            <a:fillRect/>
          </a:stretch>
        </p:blipFill>
        <p:spPr>
          <a:xfrm>
            <a:off x="143522" y="1071562"/>
            <a:ext cx="3229269" cy="2447926"/>
          </a:xfrm>
          <a:prstGeom prst="rect">
            <a:avLst/>
          </a:prstGeom>
          <a:ln w="12700">
            <a:miter lim="400000"/>
          </a:ln>
          <a:effectLst>
            <a:outerShdw sx="100000" sy="100000" kx="0" ky="0" algn="b" rotWithShape="0" blurRad="63500" dist="38100" dir="2700000">
              <a:srgbClr val="000000">
                <a:alpha val="39607"/>
              </a:srgbClr>
            </a:outerShdw>
          </a:effectLst>
        </p:spPr>
      </p:pic>
      <p:sp>
        <p:nvSpPr>
          <p:cNvPr id="594" name="use QVPN Service and Proxy Server"/>
          <p:cNvSpPr txBox="1"/>
          <p:nvPr/>
        </p:nvSpPr>
        <p:spPr>
          <a:xfrm>
            <a:off x="3380395" y="2496743"/>
            <a:ext cx="5386394" cy="4370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lnSpc>
                <a:spcPts val="7000"/>
              </a:lnSpc>
              <a:defRPr b="1" sz="2400">
                <a:solidFill>
                  <a:srgbClr val="FFFFFF"/>
                </a:solidFill>
              </a:defRPr>
            </a:lvl1pPr>
          </a:lstStyle>
          <a:p>
            <a:pPr/>
            <a:r>
              <a:t>use QVPN Service and Proxy Server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6" name="Shape 631" descr="Shape 631"/>
          <p:cNvPicPr>
            <a:picLocks noChangeAspect="1"/>
          </p:cNvPicPr>
          <p:nvPr/>
        </p:nvPicPr>
        <p:blipFill>
          <a:blip r:embed="rId3">
            <a:extLst/>
          </a:blip>
          <a:stretch>
            <a:fillRect/>
          </a:stretch>
        </p:blipFill>
        <p:spPr>
          <a:xfrm>
            <a:off x="924424" y="1792839"/>
            <a:ext cx="7487027" cy="3075672"/>
          </a:xfrm>
          <a:prstGeom prst="rect">
            <a:avLst/>
          </a:prstGeom>
          <a:ln w="12700">
            <a:miter lim="400000"/>
          </a:ln>
        </p:spPr>
      </p:pic>
      <p:sp>
        <p:nvSpPr>
          <p:cNvPr id="597" name="Shape 632"/>
          <p:cNvSpPr txBox="1"/>
          <p:nvPr/>
        </p:nvSpPr>
        <p:spPr>
          <a:xfrm>
            <a:off x="3420297" y="3469136"/>
            <a:ext cx="2777890" cy="5993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1700">
                <a:latin typeface="微軟正黑體"/>
                <a:ea typeface="微軟正黑體"/>
                <a:cs typeface="微軟正黑體"/>
                <a:sym typeface="微軟正黑體"/>
              </a:defRPr>
            </a:lvl1pPr>
          </a:lstStyle>
          <a:p>
            <a:pPr/>
            <a:r>
              <a:t>Access NAS using secured tunnel</a:t>
            </a:r>
          </a:p>
        </p:txBody>
      </p:sp>
      <p:pic>
        <p:nvPicPr>
          <p:cNvPr id="598" name="Shape 633" descr="Shape 633"/>
          <p:cNvPicPr>
            <a:picLocks noChangeAspect="1"/>
          </p:cNvPicPr>
          <p:nvPr/>
        </p:nvPicPr>
        <p:blipFill>
          <a:blip r:embed="rId4">
            <a:extLst/>
          </a:blip>
          <a:stretch>
            <a:fillRect/>
          </a:stretch>
        </p:blipFill>
        <p:spPr>
          <a:xfrm>
            <a:off x="3033652" y="2787774"/>
            <a:ext cx="3551181" cy="653419"/>
          </a:xfrm>
          <a:prstGeom prst="rect">
            <a:avLst/>
          </a:prstGeom>
          <a:ln w="12700">
            <a:miter lim="400000"/>
          </a:ln>
        </p:spPr>
      </p:pic>
      <p:sp>
        <p:nvSpPr>
          <p:cNvPr id="599" name="Shape 634"/>
          <p:cNvSpPr txBox="1"/>
          <p:nvPr/>
        </p:nvSpPr>
        <p:spPr>
          <a:xfrm>
            <a:off x="694151" y="1301601"/>
            <a:ext cx="7378311" cy="5511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lvl1pPr>
              <a:defRPr b="1" sz="2400">
                <a:solidFill>
                  <a:srgbClr val="002060"/>
                </a:solidFill>
                <a:latin typeface="微軟正黑體"/>
                <a:ea typeface="微軟正黑體"/>
                <a:cs typeface="微軟正黑體"/>
                <a:sym typeface="微軟正黑體"/>
              </a:defRPr>
            </a:lvl1pPr>
          </a:lstStyle>
          <a:p>
            <a:pPr/>
            <a:r>
              <a:t>When you connect through the VPN</a:t>
            </a:r>
          </a:p>
        </p:txBody>
      </p:sp>
      <p:grpSp>
        <p:nvGrpSpPr>
          <p:cNvPr id="618" name="群組"/>
          <p:cNvGrpSpPr/>
          <p:nvPr/>
        </p:nvGrpSpPr>
        <p:grpSpPr>
          <a:xfrm>
            <a:off x="-2" y="604303"/>
            <a:ext cx="7358086" cy="624801"/>
            <a:chOff x="0" y="0"/>
            <a:chExt cx="7358084" cy="624800"/>
          </a:xfrm>
        </p:grpSpPr>
        <p:grpSp>
          <p:nvGrpSpPr>
            <p:cNvPr id="611" name="群組 12"/>
            <p:cNvGrpSpPr/>
            <p:nvPr/>
          </p:nvGrpSpPr>
          <p:grpSpPr>
            <a:xfrm>
              <a:off x="0" y="53096"/>
              <a:ext cx="7358085" cy="536394"/>
              <a:chOff x="0" y="31505"/>
              <a:chExt cx="7358084" cy="536392"/>
            </a:xfrm>
          </p:grpSpPr>
          <p:grpSp>
            <p:nvGrpSpPr>
              <p:cNvPr id="602" name="圓角矩形 28"/>
              <p:cNvGrpSpPr/>
              <p:nvPr/>
            </p:nvGrpSpPr>
            <p:grpSpPr>
              <a:xfrm>
                <a:off x="4786314" y="156823"/>
                <a:ext cx="571507" cy="285756"/>
                <a:chOff x="0" y="0"/>
                <a:chExt cx="571506" cy="285754"/>
              </a:xfrm>
            </p:grpSpPr>
            <p:sp>
              <p:nvSpPr>
                <p:cNvPr id="600" name="圓角矩形"/>
                <p:cNvSpPr/>
                <p:nvPr/>
              </p:nvSpPr>
              <p:spPr>
                <a:xfrm>
                  <a:off x="-1" y="-1"/>
                  <a:ext cx="571508" cy="285756"/>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000"/>
                  </a:pPr>
                </a:p>
              </p:txBody>
            </p:sp>
            <p:sp>
              <p:nvSpPr>
                <p:cNvPr id="601" name="QVPN"/>
                <p:cNvSpPr txBox="1"/>
                <p:nvPr/>
              </p:nvSpPr>
              <p:spPr>
                <a:xfrm>
                  <a:off x="13948" y="29383"/>
                  <a:ext cx="543610" cy="226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1000"/>
                  </a:lvl1pPr>
                </a:lstStyle>
                <a:p>
                  <a:pPr/>
                  <a:r>
                    <a:t>QVPN</a:t>
                  </a:r>
                </a:p>
              </p:txBody>
            </p:sp>
          </p:grpSp>
          <p:grpSp>
            <p:nvGrpSpPr>
              <p:cNvPr id="605" name="圓角矩形 29"/>
              <p:cNvGrpSpPr/>
              <p:nvPr/>
            </p:nvGrpSpPr>
            <p:grpSpPr>
              <a:xfrm>
                <a:off x="5429256" y="156823"/>
                <a:ext cx="571507" cy="285756"/>
                <a:chOff x="0" y="0"/>
                <a:chExt cx="571506" cy="285754"/>
              </a:xfrm>
            </p:grpSpPr>
            <p:sp>
              <p:nvSpPr>
                <p:cNvPr id="603" name="圓角矩形"/>
                <p:cNvSpPr/>
                <p:nvPr/>
              </p:nvSpPr>
              <p:spPr>
                <a:xfrm>
                  <a:off x="-1" y="-1"/>
                  <a:ext cx="571508" cy="285756"/>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000">
                      <a:solidFill>
                        <a:srgbClr val="7D7D7D"/>
                      </a:solidFill>
                    </a:defRPr>
                  </a:pPr>
                </a:p>
              </p:txBody>
            </p:sp>
            <p:sp>
              <p:nvSpPr>
                <p:cNvPr id="604" name="Proxy"/>
                <p:cNvSpPr txBox="1"/>
                <p:nvPr/>
              </p:nvSpPr>
              <p:spPr>
                <a:xfrm>
                  <a:off x="13948" y="29383"/>
                  <a:ext cx="543610" cy="226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1000">
                      <a:solidFill>
                        <a:srgbClr val="7D7D7D"/>
                      </a:solidFill>
                    </a:defRPr>
                  </a:lvl1pPr>
                </a:lstStyle>
                <a:p>
                  <a:pPr/>
                  <a:r>
                    <a:t>Proxy</a:t>
                  </a:r>
                </a:p>
              </p:txBody>
            </p:sp>
          </p:grpSp>
          <p:sp>
            <p:nvSpPr>
              <p:cNvPr id="606" name="Shape 276"/>
              <p:cNvSpPr/>
              <p:nvPr/>
            </p:nvSpPr>
            <p:spPr>
              <a:xfrm>
                <a:off x="-1" y="31505"/>
                <a:ext cx="1214450" cy="536393"/>
              </a:xfrm>
              <a:prstGeom prst="chevron">
                <a:avLst>
                  <a:gd name="adj" fmla="val 33915"/>
                </a:avLst>
              </a:prstGeom>
              <a:solidFill>
                <a:srgbClr val="80808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07" name="Shape 276"/>
              <p:cNvSpPr/>
              <p:nvPr/>
            </p:nvSpPr>
            <p:spPr>
              <a:xfrm>
                <a:off x="1071537"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08" name="Shape 276"/>
              <p:cNvSpPr/>
              <p:nvPr/>
            </p:nvSpPr>
            <p:spPr>
              <a:xfrm>
                <a:off x="2143097" y="31505"/>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09" name="Shape 276"/>
              <p:cNvSpPr/>
              <p:nvPr/>
            </p:nvSpPr>
            <p:spPr>
              <a:xfrm>
                <a:off x="3357553" y="31505"/>
                <a:ext cx="1357325" cy="536393"/>
              </a:xfrm>
              <a:prstGeom prst="chevron">
                <a:avLst>
                  <a:gd name="adj" fmla="val 33915"/>
                </a:avLst>
              </a:prstGeom>
              <a:solidFill>
                <a:srgbClr val="0070C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10" name="Shape 276"/>
              <p:cNvSpPr/>
              <p:nvPr/>
            </p:nvSpPr>
            <p:spPr>
              <a:xfrm>
                <a:off x="6000760" y="31505"/>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grpSp>
        <p:grpSp>
          <p:nvGrpSpPr>
            <p:cNvPr id="617" name="群組"/>
            <p:cNvGrpSpPr/>
            <p:nvPr/>
          </p:nvGrpSpPr>
          <p:grpSpPr>
            <a:xfrm>
              <a:off x="215839" y="0"/>
              <a:ext cx="6954780" cy="624801"/>
              <a:chOff x="181917" y="1380844"/>
              <a:chExt cx="6954779" cy="624800"/>
            </a:xfrm>
          </p:grpSpPr>
          <p:sp>
            <p:nvSpPr>
              <p:cNvPr id="612" name="Shape 276"/>
              <p:cNvSpPr txBox="1"/>
              <p:nvPr/>
            </p:nvSpPr>
            <p:spPr>
              <a:xfrm>
                <a:off x="181917" y="1469744"/>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sp>
            <p:nvSpPr>
              <p:cNvPr id="613" name="Shape 276"/>
              <p:cNvSpPr txBox="1"/>
              <p:nvPr/>
            </p:nvSpPr>
            <p:spPr>
              <a:xfrm>
                <a:off x="1099806" y="1380844"/>
                <a:ext cx="978221"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sp>
            <p:nvSpPr>
              <p:cNvPr id="614" name="Shape 276"/>
              <p:cNvSpPr txBox="1"/>
              <p:nvPr/>
            </p:nvSpPr>
            <p:spPr>
              <a:xfrm>
                <a:off x="2303009" y="1380846"/>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sp>
            <p:nvSpPr>
              <p:cNvPr id="615" name="安全配置"/>
              <p:cNvSpPr txBox="1"/>
              <p:nvPr/>
            </p:nvSpPr>
            <p:spPr>
              <a:xfrm>
                <a:off x="3518769" y="1469744"/>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sp>
            <p:nvSpPr>
              <p:cNvPr id="616" name="資安公告"/>
              <p:cNvSpPr txBox="1"/>
              <p:nvPr/>
            </p:nvSpPr>
            <p:spPr>
              <a:xfrm>
                <a:off x="6143203" y="1469744"/>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2" name="影像" descr="影像"/>
          <p:cNvPicPr>
            <a:picLocks noChangeAspect="1"/>
          </p:cNvPicPr>
          <p:nvPr/>
        </p:nvPicPr>
        <p:blipFill>
          <a:blip r:embed="rId4">
            <a:extLst/>
          </a:blip>
          <a:srcRect l="1440" t="0" r="3977" b="0"/>
          <a:stretch>
            <a:fillRect/>
          </a:stretch>
        </p:blipFill>
        <p:spPr>
          <a:xfrm>
            <a:off x="386357" y="1391789"/>
            <a:ext cx="8371107" cy="3446563"/>
          </a:xfrm>
          <a:prstGeom prst="rect">
            <a:avLst/>
          </a:prstGeom>
          <a:ln w="12700">
            <a:miter lim="400000"/>
          </a:ln>
        </p:spPr>
      </p:pic>
      <p:sp>
        <p:nvSpPr>
          <p:cNvPr id="623" name="Shape 657"/>
          <p:cNvSpPr txBox="1"/>
          <p:nvPr/>
        </p:nvSpPr>
        <p:spPr>
          <a:xfrm>
            <a:off x="1352999" y="629325"/>
            <a:ext cx="8017139" cy="75873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lvl1pPr defTabSz="457200">
              <a:defRPr b="1" sz="2000">
                <a:solidFill>
                  <a:srgbClr val="005493"/>
                </a:solidFill>
              </a:defRPr>
            </a:lvl1pPr>
          </a:lstStyle>
          <a:p>
            <a:pPr/>
            <a:r>
              <a:t>Q1, 2018 QNAP proprietary VPN protocol - QBelt </a:t>
            </a:r>
          </a:p>
        </p:txBody>
      </p:sp>
      <p:grpSp>
        <p:nvGrpSpPr>
          <p:cNvPr id="626" name="Shape 658"/>
          <p:cNvGrpSpPr/>
          <p:nvPr/>
        </p:nvGrpSpPr>
        <p:grpSpPr>
          <a:xfrm>
            <a:off x="6162899" y="3952125"/>
            <a:ext cx="2981104" cy="1191302"/>
            <a:chOff x="-1" y="0"/>
            <a:chExt cx="2981102" cy="1191301"/>
          </a:xfrm>
        </p:grpSpPr>
        <p:sp>
          <p:nvSpPr>
            <p:cNvPr id="624" name="形狀"/>
            <p:cNvSpPr/>
            <p:nvPr/>
          </p:nvSpPr>
          <p:spPr>
            <a:xfrm>
              <a:off x="-2" y="-1"/>
              <a:ext cx="2981104" cy="1191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9" y="0"/>
                  </a:moveTo>
                  <a:lnTo>
                    <a:pt x="21600" y="0"/>
                  </a:lnTo>
                  <a:lnTo>
                    <a:pt x="21600" y="18000"/>
                  </a:lnTo>
                  <a:cubicBezTo>
                    <a:pt x="21600" y="19988"/>
                    <a:pt x="20956" y="21600"/>
                    <a:pt x="20161" y="21600"/>
                  </a:cubicBezTo>
                  <a:lnTo>
                    <a:pt x="0" y="21600"/>
                  </a:lnTo>
                  <a:lnTo>
                    <a:pt x="0" y="3600"/>
                  </a:lnTo>
                  <a:cubicBezTo>
                    <a:pt x="0" y="1612"/>
                    <a:pt x="644" y="0"/>
                    <a:pt x="1439" y="0"/>
                  </a:cubicBezTo>
                  <a:close/>
                </a:path>
              </a:pathLst>
            </a:custGeom>
            <a:solidFill>
              <a:srgbClr val="666666"/>
            </a:solidFill>
            <a:ln w="9525" cap="flat">
              <a:solidFill>
                <a:srgbClr val="A7A7A7"/>
              </a:solidFill>
              <a:prstDash val="solid"/>
              <a:round/>
            </a:ln>
            <a:effectLst/>
          </p:spPr>
          <p:txBody>
            <a:bodyPr wrap="square" lIns="45718" tIns="45718" rIns="45718" bIns="45718" numCol="1" anchor="ctr">
              <a:noAutofit/>
            </a:bodyPr>
            <a:lstStyle/>
            <a:p>
              <a:pPr algn="ctr">
                <a:defRPr b="1" sz="2000">
                  <a:solidFill>
                    <a:srgbClr val="FFFFFF"/>
                  </a:solidFill>
                  <a:latin typeface="微軟正黑體"/>
                  <a:ea typeface="微軟正黑體"/>
                  <a:cs typeface="微軟正黑體"/>
                  <a:sym typeface="微軟正黑體"/>
                </a:defRPr>
              </a:pPr>
            </a:p>
          </p:txBody>
        </p:sp>
        <p:sp>
          <p:nvSpPr>
            <p:cNvPr id="625" name="搭配 QTS 4.3.5 使用"/>
            <p:cNvSpPr txBox="1"/>
            <p:nvPr/>
          </p:nvSpPr>
          <p:spPr>
            <a:xfrm>
              <a:off x="58154" y="205775"/>
              <a:ext cx="2864793" cy="779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p>
              <a:pPr algn="ctr">
                <a:defRPr b="1" sz="2000">
                  <a:solidFill>
                    <a:srgbClr val="002060"/>
                  </a:solidFill>
                </a:defRPr>
              </a:pPr>
            </a:p>
            <a:p>
              <a:pPr algn="ctr">
                <a:defRPr b="1" sz="2000">
                  <a:solidFill>
                    <a:srgbClr val="FFFFFF"/>
                  </a:solidFill>
                  <a:latin typeface="微軟正黑體"/>
                  <a:ea typeface="微軟正黑體"/>
                  <a:cs typeface="微軟正黑體"/>
                  <a:sym typeface="微軟正黑體"/>
                </a:defRPr>
              </a:pPr>
              <a:r>
                <a:rPr>
                  <a:latin typeface="+mn-lt"/>
                  <a:ea typeface="+mn-ea"/>
                  <a:cs typeface="+mn-cs"/>
                  <a:sym typeface="Arial"/>
                </a:rPr>
                <a:t>For</a:t>
              </a:r>
              <a:r>
                <a:rPr>
                  <a:solidFill>
                    <a:srgbClr val="002060"/>
                  </a:solidFill>
                  <a:latin typeface="+mn-lt"/>
                  <a:ea typeface="+mn-ea"/>
                  <a:cs typeface="+mn-cs"/>
                  <a:sym typeface="Arial"/>
                </a:rPr>
                <a:t> </a:t>
              </a:r>
              <a:r>
                <a:t>QTS 4.3.5</a:t>
              </a:r>
            </a:p>
          </p:txBody>
        </p:sp>
      </p:grpSp>
      <p:pic>
        <p:nvPicPr>
          <p:cNvPr id="627" name="Shape 660" descr="Shape 660"/>
          <p:cNvPicPr>
            <a:picLocks noChangeAspect="1"/>
          </p:cNvPicPr>
          <p:nvPr/>
        </p:nvPicPr>
        <p:blipFill>
          <a:blip r:embed="rId5">
            <a:extLst/>
          </a:blip>
          <a:stretch>
            <a:fillRect/>
          </a:stretch>
        </p:blipFill>
        <p:spPr>
          <a:xfrm rot="2171691">
            <a:off x="6286188" y="3689455"/>
            <a:ext cx="784274" cy="778768"/>
          </a:xfrm>
          <a:prstGeom prst="rect">
            <a:avLst/>
          </a:prstGeom>
          <a:ln w="12700">
            <a:miter lim="400000"/>
          </a:ln>
        </p:spPr>
      </p:pic>
      <p:pic>
        <p:nvPicPr>
          <p:cNvPr id="628" name="影像" descr="影像"/>
          <p:cNvPicPr>
            <a:picLocks noChangeAspect="1"/>
          </p:cNvPicPr>
          <p:nvPr/>
        </p:nvPicPr>
        <p:blipFill>
          <a:blip r:embed="rId6">
            <a:extLst/>
          </a:blip>
          <a:stretch>
            <a:fillRect/>
          </a:stretch>
        </p:blipFill>
        <p:spPr>
          <a:xfrm>
            <a:off x="385680" y="470652"/>
            <a:ext cx="903768" cy="903768"/>
          </a:xfrm>
          <a:prstGeom prst="rect">
            <a:avLst/>
          </a:prstGeom>
          <a:ln w="12700">
            <a:miter lim="400000"/>
          </a:ln>
          <a:effectLst>
            <a:outerShdw sx="100000" sy="100000" kx="0" ky="0" algn="b" rotWithShape="0" blurRad="63500" dist="38100" dir="2700000">
              <a:srgbClr val="000000">
                <a:alpha val="39607"/>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Shape 85" descr="Shape 85"/>
          <p:cNvPicPr>
            <a:picLocks noChangeAspect="1"/>
          </p:cNvPicPr>
          <p:nvPr/>
        </p:nvPicPr>
        <p:blipFill>
          <a:blip r:embed="rId2">
            <a:extLst/>
          </a:blip>
          <a:stretch>
            <a:fillRect/>
          </a:stretch>
        </p:blipFill>
        <p:spPr>
          <a:xfrm>
            <a:off x="4929187" y="-71441"/>
            <a:ext cx="5251454" cy="3500442"/>
          </a:xfrm>
          <a:prstGeom prst="rect">
            <a:avLst/>
          </a:prstGeom>
          <a:ln w="12700">
            <a:miter lim="400000"/>
          </a:ln>
        </p:spPr>
      </p:pic>
      <p:sp>
        <p:nvSpPr>
          <p:cNvPr id="129" name="別讓人為疏失， 成為資安防範的漏網之魚！"/>
          <p:cNvSpPr txBox="1"/>
          <p:nvPr/>
        </p:nvSpPr>
        <p:spPr>
          <a:xfrm>
            <a:off x="3071809" y="2616607"/>
            <a:ext cx="5929316" cy="1312458"/>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b">
            <a:spAutoFit/>
          </a:bodyPr>
          <a:lstStyle>
            <a:lvl1pPr>
              <a:lnSpc>
                <a:spcPct val="115000"/>
              </a:lnSpc>
              <a:spcBef>
                <a:spcPts val="1600"/>
              </a:spcBef>
              <a:defRPr b="1" sz="3600">
                <a:solidFill>
                  <a:srgbClr val="FFFFFF"/>
                </a:solidFill>
              </a:defRPr>
            </a:lvl1pPr>
          </a:lstStyle>
          <a:p>
            <a:pPr/>
            <a:r>
              <a:t>Keep your NAS secured and your data safe.</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50" name="群組"/>
          <p:cNvGrpSpPr/>
          <p:nvPr/>
        </p:nvGrpSpPr>
        <p:grpSpPr>
          <a:xfrm>
            <a:off x="-2" y="604303"/>
            <a:ext cx="7358086" cy="624801"/>
            <a:chOff x="0" y="0"/>
            <a:chExt cx="7358084" cy="624800"/>
          </a:xfrm>
        </p:grpSpPr>
        <p:grpSp>
          <p:nvGrpSpPr>
            <p:cNvPr id="643" name="群組 12"/>
            <p:cNvGrpSpPr/>
            <p:nvPr/>
          </p:nvGrpSpPr>
          <p:grpSpPr>
            <a:xfrm>
              <a:off x="0" y="53096"/>
              <a:ext cx="7358085" cy="536394"/>
              <a:chOff x="0" y="31505"/>
              <a:chExt cx="7358084" cy="536392"/>
            </a:xfrm>
          </p:grpSpPr>
          <p:grpSp>
            <p:nvGrpSpPr>
              <p:cNvPr id="634" name="圓角矩形 28"/>
              <p:cNvGrpSpPr/>
              <p:nvPr/>
            </p:nvGrpSpPr>
            <p:grpSpPr>
              <a:xfrm>
                <a:off x="5429256" y="156823"/>
                <a:ext cx="571507" cy="285756"/>
                <a:chOff x="0" y="0"/>
                <a:chExt cx="571506" cy="285754"/>
              </a:xfrm>
            </p:grpSpPr>
            <p:sp>
              <p:nvSpPr>
                <p:cNvPr id="632" name="圓角矩形"/>
                <p:cNvSpPr/>
                <p:nvPr/>
              </p:nvSpPr>
              <p:spPr>
                <a:xfrm>
                  <a:off x="-1" y="-1"/>
                  <a:ext cx="571508" cy="285756"/>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000"/>
                  </a:pPr>
                </a:p>
              </p:txBody>
            </p:sp>
            <p:sp>
              <p:nvSpPr>
                <p:cNvPr id="633" name="QVPN"/>
                <p:cNvSpPr txBox="1"/>
                <p:nvPr/>
              </p:nvSpPr>
              <p:spPr>
                <a:xfrm>
                  <a:off x="13948" y="29383"/>
                  <a:ext cx="543610" cy="226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1000"/>
                  </a:lvl1pPr>
                </a:lstStyle>
                <a:p>
                  <a:pPr/>
                  <a:r>
                    <a:t>Proxy</a:t>
                  </a:r>
                </a:p>
              </p:txBody>
            </p:sp>
          </p:grpSp>
          <p:grpSp>
            <p:nvGrpSpPr>
              <p:cNvPr id="637" name="圓角矩形 29"/>
              <p:cNvGrpSpPr/>
              <p:nvPr/>
            </p:nvGrpSpPr>
            <p:grpSpPr>
              <a:xfrm>
                <a:off x="4786314" y="156823"/>
                <a:ext cx="571507" cy="285756"/>
                <a:chOff x="0" y="0"/>
                <a:chExt cx="571506" cy="285754"/>
              </a:xfrm>
            </p:grpSpPr>
            <p:sp>
              <p:nvSpPr>
                <p:cNvPr id="635" name="圓角矩形"/>
                <p:cNvSpPr/>
                <p:nvPr/>
              </p:nvSpPr>
              <p:spPr>
                <a:xfrm>
                  <a:off x="-1" y="-1"/>
                  <a:ext cx="571508" cy="285756"/>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000">
                      <a:solidFill>
                        <a:srgbClr val="7D7D7D"/>
                      </a:solidFill>
                    </a:defRPr>
                  </a:pPr>
                </a:p>
              </p:txBody>
            </p:sp>
            <p:sp>
              <p:nvSpPr>
                <p:cNvPr id="636" name="Proxy"/>
                <p:cNvSpPr txBox="1"/>
                <p:nvPr/>
              </p:nvSpPr>
              <p:spPr>
                <a:xfrm>
                  <a:off x="13948" y="29383"/>
                  <a:ext cx="543610" cy="226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1000">
                      <a:solidFill>
                        <a:srgbClr val="7D7D7D"/>
                      </a:solidFill>
                    </a:defRPr>
                  </a:lvl1pPr>
                </a:lstStyle>
                <a:p>
                  <a:pPr/>
                  <a:r>
                    <a:t>QVPN</a:t>
                  </a:r>
                </a:p>
              </p:txBody>
            </p:sp>
          </p:grpSp>
          <p:sp>
            <p:nvSpPr>
              <p:cNvPr id="638" name="Shape 276"/>
              <p:cNvSpPr/>
              <p:nvPr/>
            </p:nvSpPr>
            <p:spPr>
              <a:xfrm>
                <a:off x="-1" y="31505"/>
                <a:ext cx="1214450" cy="536393"/>
              </a:xfrm>
              <a:prstGeom prst="chevron">
                <a:avLst>
                  <a:gd name="adj" fmla="val 33915"/>
                </a:avLst>
              </a:prstGeom>
              <a:solidFill>
                <a:srgbClr val="80808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39" name="Shape 276"/>
              <p:cNvSpPr/>
              <p:nvPr/>
            </p:nvSpPr>
            <p:spPr>
              <a:xfrm>
                <a:off x="1071537"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40" name="Shape 276"/>
              <p:cNvSpPr/>
              <p:nvPr/>
            </p:nvSpPr>
            <p:spPr>
              <a:xfrm>
                <a:off x="2143097" y="31505"/>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41" name="Shape 276"/>
              <p:cNvSpPr/>
              <p:nvPr/>
            </p:nvSpPr>
            <p:spPr>
              <a:xfrm>
                <a:off x="3357553" y="31505"/>
                <a:ext cx="1357325" cy="536393"/>
              </a:xfrm>
              <a:prstGeom prst="chevron">
                <a:avLst>
                  <a:gd name="adj" fmla="val 33915"/>
                </a:avLst>
              </a:prstGeom>
              <a:solidFill>
                <a:srgbClr val="0070C0"/>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42" name="Shape 276"/>
              <p:cNvSpPr/>
              <p:nvPr/>
            </p:nvSpPr>
            <p:spPr>
              <a:xfrm>
                <a:off x="6000760" y="31505"/>
                <a:ext cx="1357325"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grpSp>
        <p:grpSp>
          <p:nvGrpSpPr>
            <p:cNvPr id="649" name="群組"/>
            <p:cNvGrpSpPr/>
            <p:nvPr/>
          </p:nvGrpSpPr>
          <p:grpSpPr>
            <a:xfrm>
              <a:off x="215839" y="0"/>
              <a:ext cx="6954780" cy="624801"/>
              <a:chOff x="181917" y="1380844"/>
              <a:chExt cx="6954779" cy="624800"/>
            </a:xfrm>
          </p:grpSpPr>
          <p:sp>
            <p:nvSpPr>
              <p:cNvPr id="644" name="Shape 276"/>
              <p:cNvSpPr txBox="1"/>
              <p:nvPr/>
            </p:nvSpPr>
            <p:spPr>
              <a:xfrm>
                <a:off x="181917" y="1469744"/>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sp>
            <p:nvSpPr>
              <p:cNvPr id="645" name="Shape 276"/>
              <p:cNvSpPr txBox="1"/>
              <p:nvPr/>
            </p:nvSpPr>
            <p:spPr>
              <a:xfrm>
                <a:off x="1099806" y="1380844"/>
                <a:ext cx="978221"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sp>
            <p:nvSpPr>
              <p:cNvPr id="646" name="Shape 276"/>
              <p:cNvSpPr txBox="1"/>
              <p:nvPr/>
            </p:nvSpPr>
            <p:spPr>
              <a:xfrm>
                <a:off x="2303009" y="1380846"/>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sp>
            <p:nvSpPr>
              <p:cNvPr id="647" name="安全配置"/>
              <p:cNvSpPr txBox="1"/>
              <p:nvPr/>
            </p:nvSpPr>
            <p:spPr>
              <a:xfrm>
                <a:off x="3518769" y="1469744"/>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sp>
            <p:nvSpPr>
              <p:cNvPr id="648" name="資安公告"/>
              <p:cNvSpPr txBox="1"/>
              <p:nvPr/>
            </p:nvSpPr>
            <p:spPr>
              <a:xfrm>
                <a:off x="6143203" y="1469744"/>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sp>
        <p:nvSpPr>
          <p:cNvPr id="651" name="Every computer connect to Internet via a router. All the connections and data protections are handled by themselves. And may result some weak points in LAN when browse malicious websites from unprotected computer."/>
          <p:cNvSpPr txBox="1"/>
          <p:nvPr>
            <p:ph type="body" sz="quarter" idx="4294967295"/>
          </p:nvPr>
        </p:nvSpPr>
        <p:spPr>
          <a:xfrm>
            <a:off x="450690" y="2094976"/>
            <a:ext cx="3417616" cy="943500"/>
          </a:xfrm>
          <a:prstGeom prst="rect">
            <a:avLst/>
          </a:prstGeom>
        </p:spPr>
        <p:txBody>
          <a:bodyPr/>
          <a:lstStyle>
            <a:lvl1pPr marL="0" indent="0" defTabSz="824880">
              <a:buSzTx/>
              <a:buNone/>
              <a:defRPr b="1" sz="1116"/>
            </a:lvl1pPr>
          </a:lstStyle>
          <a:p>
            <a:pPr/>
            <a:r>
              <a:t>Every computer connect to Internet via a router. All the connections and data protections are handled by themselves. And may result some weak points in LAN when browse malicious websites from unprotected computer.</a:t>
            </a:r>
          </a:p>
        </p:txBody>
      </p:sp>
      <p:sp>
        <p:nvSpPr>
          <p:cNvPr id="652" name="Shape 688"/>
          <p:cNvSpPr txBox="1"/>
          <p:nvPr/>
        </p:nvSpPr>
        <p:spPr>
          <a:xfrm>
            <a:off x="460834" y="1241665"/>
            <a:ext cx="8594172" cy="884077"/>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lvl1pPr>
              <a:defRPr b="1" sz="2400">
                <a:solidFill>
                  <a:srgbClr val="002060"/>
                </a:solidFill>
              </a:defRPr>
            </a:lvl1pPr>
          </a:lstStyle>
          <a:p>
            <a:pPr/>
            <a:r>
              <a:t>Proxy Server provides protected connection and able to utilize network usage more effectively.</a:t>
            </a:r>
          </a:p>
        </p:txBody>
      </p:sp>
      <p:pic>
        <p:nvPicPr>
          <p:cNvPr id="653" name="Shape 689" descr="Shape 689"/>
          <p:cNvPicPr>
            <a:picLocks noChangeAspect="1"/>
          </p:cNvPicPr>
          <p:nvPr/>
        </p:nvPicPr>
        <p:blipFill>
          <a:blip r:embed="rId3">
            <a:extLst/>
          </a:blip>
          <a:stretch>
            <a:fillRect/>
          </a:stretch>
        </p:blipFill>
        <p:spPr>
          <a:xfrm>
            <a:off x="515608" y="2987432"/>
            <a:ext cx="3929029" cy="1776423"/>
          </a:xfrm>
          <a:prstGeom prst="rect">
            <a:avLst/>
          </a:prstGeom>
          <a:ln w="12700">
            <a:miter lim="400000"/>
          </a:ln>
        </p:spPr>
      </p:pic>
      <p:pic>
        <p:nvPicPr>
          <p:cNvPr id="654" name="Shape 690" descr="Shape 690"/>
          <p:cNvPicPr>
            <a:picLocks noChangeAspect="1"/>
          </p:cNvPicPr>
          <p:nvPr/>
        </p:nvPicPr>
        <p:blipFill>
          <a:blip r:embed="rId4">
            <a:extLst/>
          </a:blip>
          <a:stretch>
            <a:fillRect/>
          </a:stretch>
        </p:blipFill>
        <p:spPr>
          <a:xfrm>
            <a:off x="4857751" y="2987432"/>
            <a:ext cx="3929029" cy="1776423"/>
          </a:xfrm>
          <a:prstGeom prst="rect">
            <a:avLst/>
          </a:prstGeom>
          <a:ln w="12700">
            <a:miter lim="400000"/>
          </a:ln>
        </p:spPr>
      </p:pic>
      <p:sp>
        <p:nvSpPr>
          <p:cNvPr id="655" name="Shape 692"/>
          <p:cNvSpPr txBox="1"/>
          <p:nvPr/>
        </p:nvSpPr>
        <p:spPr>
          <a:xfrm>
            <a:off x="5847273" y="2092713"/>
            <a:ext cx="3108445" cy="948027"/>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lvl1pPr defTabSz="438911">
              <a:defRPr b="1" sz="1152"/>
            </a:lvl1pPr>
          </a:lstStyle>
          <a:p>
            <a:pPr/>
            <a:r>
              <a:t>Using Proxy Server can surf internet via NAS may save outgoing bandwidth. And server also provide unified protection to prevent accidental access to vicious websites.</a:t>
            </a:r>
          </a:p>
        </p:txBody>
      </p:sp>
      <p:pic>
        <p:nvPicPr>
          <p:cNvPr id="656" name="Shape 693" descr="Shape 693"/>
          <p:cNvPicPr>
            <a:picLocks noChangeAspect="1"/>
          </p:cNvPicPr>
          <p:nvPr/>
        </p:nvPicPr>
        <p:blipFill>
          <a:blip r:embed="rId5">
            <a:extLst/>
          </a:blip>
          <a:stretch>
            <a:fillRect/>
          </a:stretch>
        </p:blipFill>
        <p:spPr>
          <a:xfrm>
            <a:off x="7753877" y="3110737"/>
            <a:ext cx="624801" cy="624801"/>
          </a:xfrm>
          <a:prstGeom prst="rect">
            <a:avLst/>
          </a:prstGeom>
          <a:ln w="12700">
            <a:miter lim="400000"/>
          </a:ln>
        </p:spPr>
      </p:pic>
      <p:pic>
        <p:nvPicPr>
          <p:cNvPr id="657" name="影像" descr="影像"/>
          <p:cNvPicPr>
            <a:picLocks noChangeAspect="1"/>
          </p:cNvPicPr>
          <p:nvPr/>
        </p:nvPicPr>
        <p:blipFill>
          <a:blip r:embed="rId6">
            <a:extLst/>
          </a:blip>
          <a:stretch>
            <a:fillRect/>
          </a:stretch>
        </p:blipFill>
        <p:spPr>
          <a:xfrm>
            <a:off x="4883503" y="2040901"/>
            <a:ext cx="873526" cy="873525"/>
          </a:xfrm>
          <a:prstGeom prst="rect">
            <a:avLst/>
          </a:prstGeom>
          <a:ln w="12700">
            <a:miter lim="400000"/>
          </a:ln>
          <a:effectLst>
            <a:outerShdw sx="100000" sy="100000" kx="0" ky="0" algn="b" rotWithShape="0" blurRad="63500" dist="38100" dir="2700000">
              <a:srgbClr val="000000">
                <a:alpha val="39607"/>
              </a:srgbClr>
            </a:outerShdw>
          </a:effectLst>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1" name="Proxy Server suggested configuration"/>
          <p:cNvSpPr txBox="1"/>
          <p:nvPr/>
        </p:nvSpPr>
        <p:spPr>
          <a:xfrm>
            <a:off x="529881" y="584230"/>
            <a:ext cx="5625812" cy="4370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ts val="7700"/>
              </a:lnSpc>
              <a:defRPr b="1" sz="2400">
                <a:solidFill>
                  <a:srgbClr val="002060"/>
                </a:solidFill>
              </a:defRPr>
            </a:lvl1pPr>
          </a:lstStyle>
          <a:p>
            <a:pPr/>
            <a:r>
              <a:t>Proxy Server suggested configuration</a:t>
            </a:r>
          </a:p>
        </p:txBody>
      </p:sp>
      <p:sp>
        <p:nvSpPr>
          <p:cNvPr id="662" name="Proxy Server will notify you to download latest virus definition file if you did not enable ClamAV on this NAS before."/>
          <p:cNvSpPr txBox="1"/>
          <p:nvPr>
            <p:ph type="body" sz="quarter" idx="4294967295"/>
          </p:nvPr>
        </p:nvSpPr>
        <p:spPr>
          <a:xfrm>
            <a:off x="500032" y="2298620"/>
            <a:ext cx="2878469" cy="2059080"/>
          </a:xfrm>
          <a:prstGeom prst="rect">
            <a:avLst/>
          </a:prstGeom>
        </p:spPr>
        <p:txBody>
          <a:bodyPr/>
          <a:lstStyle>
            <a:lvl1pPr marL="0" indent="0">
              <a:buSzTx/>
              <a:buNone/>
              <a:defRPr b="1"/>
            </a:lvl1pPr>
          </a:lstStyle>
          <a:p>
            <a:pPr/>
            <a:r>
              <a:t>Proxy Server will notify you to download latest virus definition file if you did not enable ClamAV on this NAS before.</a:t>
            </a:r>
          </a:p>
        </p:txBody>
      </p:sp>
      <p:grpSp>
        <p:nvGrpSpPr>
          <p:cNvPr id="667" name="群組 10"/>
          <p:cNvGrpSpPr/>
          <p:nvPr/>
        </p:nvGrpSpPr>
        <p:grpSpPr>
          <a:xfrm>
            <a:off x="546041" y="1555543"/>
            <a:ext cx="2786451" cy="528477"/>
            <a:chOff x="0" y="0"/>
            <a:chExt cx="2786449" cy="528476"/>
          </a:xfrm>
        </p:grpSpPr>
        <p:sp>
          <p:nvSpPr>
            <p:cNvPr id="663" name="矩形 8"/>
            <p:cNvSpPr txBox="1"/>
            <p:nvPr/>
          </p:nvSpPr>
          <p:spPr>
            <a:xfrm>
              <a:off x="382619" y="106148"/>
              <a:ext cx="240383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marL="177800" indent="-38100">
                <a:defRPr b="1" sz="2000"/>
              </a:lvl1pPr>
            </a:lstStyle>
            <a:p>
              <a:pPr/>
              <a:r>
                <a:t>Enable virus scan</a:t>
              </a:r>
            </a:p>
          </p:txBody>
        </p:sp>
        <p:grpSp>
          <p:nvGrpSpPr>
            <p:cNvPr id="666" name="Shape 597"/>
            <p:cNvGrpSpPr/>
            <p:nvPr/>
          </p:nvGrpSpPr>
          <p:grpSpPr>
            <a:xfrm>
              <a:off x="-1" y="-1"/>
              <a:ext cx="515404" cy="528478"/>
              <a:chOff x="0" y="0"/>
              <a:chExt cx="515402" cy="528476"/>
            </a:xfrm>
          </p:grpSpPr>
          <p:sp>
            <p:nvSpPr>
              <p:cNvPr id="664" name="圓形"/>
              <p:cNvSpPr/>
              <p:nvPr/>
            </p:nvSpPr>
            <p:spPr>
              <a:xfrm>
                <a:off x="-1" y="6539"/>
                <a:ext cx="515404" cy="515405"/>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665" name="1"/>
              <p:cNvSpPr txBox="1"/>
              <p:nvPr/>
            </p:nvSpPr>
            <p:spPr>
              <a:xfrm>
                <a:off x="75477" y="-1"/>
                <a:ext cx="364445" cy="5284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2400">
                    <a:solidFill>
                      <a:srgbClr val="FFFFFF"/>
                    </a:solidFill>
                  </a:defRPr>
                </a:lvl1pPr>
              </a:lstStyle>
              <a:p>
                <a:pPr/>
                <a:r>
                  <a:t>1</a:t>
                </a:r>
              </a:p>
            </p:txBody>
          </p:sp>
        </p:grpSp>
      </p:grpSp>
      <p:grpSp>
        <p:nvGrpSpPr>
          <p:cNvPr id="673" name="群組"/>
          <p:cNvGrpSpPr/>
          <p:nvPr/>
        </p:nvGrpSpPr>
        <p:grpSpPr>
          <a:xfrm>
            <a:off x="3526716" y="1448527"/>
            <a:ext cx="5617284" cy="3258049"/>
            <a:chOff x="0" y="0"/>
            <a:chExt cx="5617282" cy="3258047"/>
          </a:xfrm>
        </p:grpSpPr>
        <p:pic>
          <p:nvPicPr>
            <p:cNvPr id="668" name="Shape 711" descr="Shape 711"/>
            <p:cNvPicPr>
              <a:picLocks noChangeAspect="1"/>
            </p:cNvPicPr>
            <p:nvPr/>
          </p:nvPicPr>
          <p:blipFill>
            <a:blip r:embed="rId3">
              <a:extLst/>
            </a:blip>
            <a:stretch>
              <a:fillRect/>
            </a:stretch>
          </p:blipFill>
          <p:spPr>
            <a:xfrm>
              <a:off x="0" y="0"/>
              <a:ext cx="4574663" cy="2671132"/>
            </a:xfrm>
            <a:prstGeom prst="rect">
              <a:avLst/>
            </a:prstGeom>
            <a:ln w="12700" cap="flat">
              <a:solidFill>
                <a:srgbClr val="000000"/>
              </a:solidFill>
              <a:prstDash val="solid"/>
              <a:miter lim="400000"/>
            </a:ln>
            <a:effectLst/>
          </p:spPr>
        </p:pic>
        <p:pic>
          <p:nvPicPr>
            <p:cNvPr id="669" name="Shape 712" descr="Shape 712"/>
            <p:cNvPicPr>
              <a:picLocks noChangeAspect="1"/>
            </p:cNvPicPr>
            <p:nvPr/>
          </p:nvPicPr>
          <p:blipFill>
            <a:blip r:embed="rId4">
              <a:extLst/>
            </a:blip>
            <a:srcRect l="0" t="0" r="15001" b="0"/>
            <a:stretch>
              <a:fillRect/>
            </a:stretch>
          </p:blipFill>
          <p:spPr>
            <a:xfrm>
              <a:off x="1883781" y="982319"/>
              <a:ext cx="3733502" cy="2275729"/>
            </a:xfrm>
            <a:prstGeom prst="rect">
              <a:avLst/>
            </a:prstGeom>
            <a:ln w="12700" cap="flat">
              <a:solidFill>
                <a:srgbClr val="000000"/>
              </a:solidFill>
              <a:prstDash val="solid"/>
              <a:miter lim="400000"/>
            </a:ln>
            <a:effectLst/>
          </p:spPr>
        </p:pic>
        <p:sp>
          <p:nvSpPr>
            <p:cNvPr id="670" name="Shape 715"/>
            <p:cNvSpPr/>
            <p:nvPr/>
          </p:nvSpPr>
          <p:spPr>
            <a:xfrm>
              <a:off x="1061525" y="449567"/>
              <a:ext cx="716837" cy="270256"/>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p>
          </p:txBody>
        </p:sp>
        <p:sp>
          <p:nvSpPr>
            <p:cNvPr id="671" name="Shape 716"/>
            <p:cNvSpPr/>
            <p:nvPr/>
          </p:nvSpPr>
          <p:spPr>
            <a:xfrm>
              <a:off x="1127441" y="2400864"/>
              <a:ext cx="585006" cy="270257"/>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p>
          </p:txBody>
        </p:sp>
        <p:sp>
          <p:nvSpPr>
            <p:cNvPr id="672" name="Shape 717"/>
            <p:cNvSpPr/>
            <p:nvPr/>
          </p:nvSpPr>
          <p:spPr>
            <a:xfrm>
              <a:off x="3742321" y="2697081"/>
              <a:ext cx="610039" cy="172336"/>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p>
          </p:txBody>
        </p:sp>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Proxy Server suggested configuration"/>
          <p:cNvSpPr txBox="1"/>
          <p:nvPr/>
        </p:nvSpPr>
        <p:spPr>
          <a:xfrm>
            <a:off x="529881" y="584230"/>
            <a:ext cx="5625812" cy="4370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ts val="7700"/>
              </a:lnSpc>
              <a:defRPr b="1" sz="2400">
                <a:solidFill>
                  <a:srgbClr val="002060"/>
                </a:solidFill>
              </a:defRPr>
            </a:lvl1pPr>
          </a:lstStyle>
          <a:p>
            <a:pPr/>
            <a:r>
              <a:t>Proxy Server suggested configuration</a:t>
            </a:r>
          </a:p>
        </p:txBody>
      </p:sp>
      <p:sp>
        <p:nvSpPr>
          <p:cNvPr id="678" name="Shape 699"/>
          <p:cNvSpPr txBox="1"/>
          <p:nvPr/>
        </p:nvSpPr>
        <p:spPr>
          <a:xfrm>
            <a:off x="500034" y="2298620"/>
            <a:ext cx="3400729" cy="1599433"/>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lvl1pPr>
              <a:defRPr b="1"/>
            </a:lvl1pPr>
          </a:lstStyle>
          <a:p>
            <a:pPr/>
            <a:r>
              <a:t>Click [Update Blacklist] when enable Blacklist feature. Proxy Server will download and process latest blacklist information. It may take ten or more minutes to finish the process. You may choose catalogues you want to block from the list.</a:t>
            </a:r>
          </a:p>
        </p:txBody>
      </p:sp>
      <p:grpSp>
        <p:nvGrpSpPr>
          <p:cNvPr id="683" name="群組 5"/>
          <p:cNvGrpSpPr/>
          <p:nvPr/>
        </p:nvGrpSpPr>
        <p:grpSpPr>
          <a:xfrm>
            <a:off x="546041" y="1555543"/>
            <a:ext cx="3308714" cy="528477"/>
            <a:chOff x="0" y="0"/>
            <a:chExt cx="3308712" cy="528476"/>
          </a:xfrm>
        </p:grpSpPr>
        <p:sp>
          <p:nvSpPr>
            <p:cNvPr id="679" name="矩形 6"/>
            <p:cNvSpPr txBox="1"/>
            <p:nvPr/>
          </p:nvSpPr>
          <p:spPr>
            <a:xfrm>
              <a:off x="382619" y="40719"/>
              <a:ext cx="2926094"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marL="177800" indent="-38100">
                <a:defRPr b="1" sz="2000"/>
              </a:lvl1pPr>
            </a:lstStyle>
            <a:p>
              <a:pPr/>
              <a:r>
                <a:t>Enable smart blacklist</a:t>
              </a:r>
            </a:p>
          </p:txBody>
        </p:sp>
        <p:grpSp>
          <p:nvGrpSpPr>
            <p:cNvPr id="682" name="Shape 597"/>
            <p:cNvGrpSpPr/>
            <p:nvPr/>
          </p:nvGrpSpPr>
          <p:grpSpPr>
            <a:xfrm>
              <a:off x="-1" y="-1"/>
              <a:ext cx="515403" cy="528478"/>
              <a:chOff x="0" y="0"/>
              <a:chExt cx="515402" cy="528476"/>
            </a:xfrm>
          </p:grpSpPr>
          <p:sp>
            <p:nvSpPr>
              <p:cNvPr id="680" name="圓形"/>
              <p:cNvSpPr/>
              <p:nvPr/>
            </p:nvSpPr>
            <p:spPr>
              <a:xfrm>
                <a:off x="-1" y="6539"/>
                <a:ext cx="515404" cy="515405"/>
              </a:xfrm>
              <a:prstGeom prst="ellipse">
                <a:avLst/>
              </a:prstGeom>
              <a:solidFill>
                <a:srgbClr val="000000"/>
              </a:solidFill>
              <a:ln w="38100" cap="flat">
                <a:solidFill>
                  <a:schemeClr val="accent6"/>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defRPr b="1" sz="2400">
                    <a:solidFill>
                      <a:srgbClr val="FFFFFF"/>
                    </a:solidFill>
                  </a:defRPr>
                </a:pPr>
              </a:p>
            </p:txBody>
          </p:sp>
          <p:sp>
            <p:nvSpPr>
              <p:cNvPr id="681" name="2"/>
              <p:cNvSpPr txBox="1"/>
              <p:nvPr/>
            </p:nvSpPr>
            <p:spPr>
              <a:xfrm>
                <a:off x="75477" y="-1"/>
                <a:ext cx="364446" cy="5284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b="1" sz="2400">
                    <a:solidFill>
                      <a:srgbClr val="FFFFFF"/>
                    </a:solidFill>
                  </a:defRPr>
                </a:lvl1pPr>
              </a:lstStyle>
              <a:p>
                <a:pPr/>
                <a:r>
                  <a:t>2</a:t>
                </a:r>
              </a:p>
            </p:txBody>
          </p:sp>
        </p:grpSp>
      </p:grpSp>
      <p:pic>
        <p:nvPicPr>
          <p:cNvPr id="684" name="Shape 724" descr="Shape 724"/>
          <p:cNvPicPr>
            <a:picLocks noChangeAspect="1"/>
          </p:cNvPicPr>
          <p:nvPr/>
        </p:nvPicPr>
        <p:blipFill>
          <a:blip r:embed="rId2">
            <a:extLst/>
          </a:blip>
          <a:stretch>
            <a:fillRect/>
          </a:stretch>
        </p:blipFill>
        <p:spPr>
          <a:xfrm>
            <a:off x="4017214" y="1684750"/>
            <a:ext cx="4923587" cy="286732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Demo"/>
          <p:cNvSpPr txBox="1"/>
          <p:nvPr/>
        </p:nvSpPr>
        <p:spPr>
          <a:xfrm>
            <a:off x="4342129" y="2399029"/>
            <a:ext cx="578417" cy="2888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Demo</a:t>
            </a:r>
          </a:p>
        </p:txBody>
      </p:sp>
      <p:pic>
        <p:nvPicPr>
          <p:cNvPr id="687" name="DEMOTIME.jpg" descr="DEMOTIME.jpg"/>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1" name="Shape 717"/>
          <p:cNvSpPr txBox="1"/>
          <p:nvPr/>
        </p:nvSpPr>
        <p:spPr>
          <a:xfrm>
            <a:off x="3675597" y="2053011"/>
            <a:ext cx="5458595" cy="5739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200">
                <a:solidFill>
                  <a:srgbClr val="FFFF00"/>
                </a:solidFill>
                <a:latin typeface="微軟正黑體"/>
                <a:ea typeface="微軟正黑體"/>
                <a:cs typeface="微軟正黑體"/>
                <a:sym typeface="微軟正黑體"/>
              </a:defRPr>
            </a:lvl1pPr>
          </a:lstStyle>
          <a:p>
            <a:pPr/>
            <a:r>
              <a:t>Reduce vulnerability risk,</a:t>
            </a:r>
          </a:p>
        </p:txBody>
      </p:sp>
      <p:sp>
        <p:nvSpPr>
          <p:cNvPr id="692" name="follow Security Advisory"/>
          <p:cNvSpPr txBox="1"/>
          <p:nvPr/>
        </p:nvSpPr>
        <p:spPr>
          <a:xfrm>
            <a:off x="3715196" y="2636938"/>
            <a:ext cx="3734355" cy="4370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400">
                <a:solidFill>
                  <a:srgbClr val="FFFFFF"/>
                </a:solidFill>
              </a:defRPr>
            </a:lvl1pPr>
          </a:lstStyle>
          <a:p>
            <a:pPr/>
            <a:r>
              <a:t>follow Security Advisory </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4" name="Shape 745"/>
          <p:cNvSpPr txBox="1"/>
          <p:nvPr/>
        </p:nvSpPr>
        <p:spPr>
          <a:xfrm>
            <a:off x="714347" y="1454140"/>
            <a:ext cx="7715306" cy="18058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160421" indent="-160421">
              <a:buSzPct val="100000"/>
              <a:buChar char="•"/>
              <a:defRPr b="1" sz="1600">
                <a:solidFill>
                  <a:srgbClr val="2071C1"/>
                </a:solidFill>
                <a:latin typeface="微軟正黑體"/>
                <a:ea typeface="微軟正黑體"/>
                <a:cs typeface="微軟正黑體"/>
                <a:sym typeface="微軟正黑體"/>
              </a:defRPr>
            </a:pPr>
            <a:r>
              <a:t>CVE: </a:t>
            </a:r>
            <a:r>
              <a:rPr>
                <a:solidFill>
                  <a:srgbClr val="0D0D0D"/>
                </a:solidFill>
              </a:rPr>
              <a:t>QNAP is a recognized CNA (CVE Numbering Authority) by the MITRE Corporation. QNAP has the power to assign a CVE ID for vulnerabilities within our software. All security issues are handled transparently.</a:t>
            </a:r>
            <a:endParaRPr sz="1500">
              <a:solidFill>
                <a:srgbClr val="0D0D0D"/>
              </a:solidFill>
            </a:endParaRPr>
          </a:p>
          <a:p>
            <a:pPr marL="160421" indent="-160421">
              <a:spcBef>
                <a:spcPts val="2100"/>
              </a:spcBef>
              <a:buSzPct val="100000"/>
              <a:buChar char="•"/>
              <a:defRPr b="1" sz="1600">
                <a:solidFill>
                  <a:srgbClr val="0070C0"/>
                </a:solidFill>
                <a:latin typeface="微軟正黑體"/>
                <a:ea typeface="微軟正黑體"/>
                <a:cs typeface="微軟正黑體"/>
                <a:sym typeface="微軟正黑體"/>
              </a:defRPr>
            </a:pPr>
            <a:r>
              <a:t>Security Advisory</a:t>
            </a:r>
            <a:r>
              <a:rPr>
                <a:solidFill>
                  <a:srgbClr val="666666"/>
                </a:solidFill>
              </a:rPr>
              <a:t>: </a:t>
            </a:r>
            <a:r>
              <a:rPr>
                <a:solidFill>
                  <a:srgbClr val="262626"/>
                </a:solidFill>
              </a:rPr>
              <a:t>The QNAP Security Response Team continuously investigates all security threats and releases updates as necessary to safeguard QNAP NAS users from the impact of malware and attacks.</a:t>
            </a:r>
          </a:p>
        </p:txBody>
      </p:sp>
      <p:sp>
        <p:nvSpPr>
          <p:cNvPr id="695" name="Shape 747"/>
          <p:cNvSpPr txBox="1"/>
          <p:nvPr/>
        </p:nvSpPr>
        <p:spPr>
          <a:xfrm>
            <a:off x="4018207" y="3740472"/>
            <a:ext cx="898028" cy="4469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gn="ctr">
              <a:defRPr b="1" sz="2000">
                <a:solidFill>
                  <a:srgbClr val="FFFFFF"/>
                </a:solidFill>
                <a:latin typeface="微軟正黑體"/>
                <a:ea typeface="微軟正黑體"/>
                <a:cs typeface="微軟正黑體"/>
                <a:sym typeface="微軟正黑體"/>
              </a:defRPr>
            </a:lvl1pPr>
          </a:lstStyle>
          <a:p>
            <a:pPr/>
            <a:r>
              <a:t>處理</a:t>
            </a:r>
          </a:p>
        </p:txBody>
      </p:sp>
      <p:sp>
        <p:nvSpPr>
          <p:cNvPr id="696" name="Shape 748"/>
          <p:cNvSpPr txBox="1"/>
          <p:nvPr/>
        </p:nvSpPr>
        <p:spPr>
          <a:xfrm>
            <a:off x="6189674" y="3748414"/>
            <a:ext cx="1143012" cy="4469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gn="ctr">
              <a:defRPr b="1" sz="2000">
                <a:solidFill>
                  <a:srgbClr val="FFFFFF"/>
                </a:solidFill>
                <a:latin typeface="微軟正黑體"/>
                <a:ea typeface="微軟正黑體"/>
                <a:cs typeface="微軟正黑體"/>
                <a:sym typeface="微軟正黑體"/>
              </a:defRPr>
            </a:lvl1pPr>
          </a:lstStyle>
          <a:p>
            <a:pPr/>
            <a:r>
              <a:t>公告</a:t>
            </a:r>
          </a:p>
        </p:txBody>
      </p:sp>
      <p:grpSp>
        <p:nvGrpSpPr>
          <p:cNvPr id="712" name="群組 45"/>
          <p:cNvGrpSpPr/>
          <p:nvPr/>
        </p:nvGrpSpPr>
        <p:grpSpPr>
          <a:xfrm>
            <a:off x="-18225" y="619107"/>
            <a:ext cx="5962538" cy="624799"/>
            <a:chOff x="-124377" y="-12698"/>
            <a:chExt cx="5962537" cy="624798"/>
          </a:xfrm>
        </p:grpSpPr>
        <p:grpSp>
          <p:nvGrpSpPr>
            <p:cNvPr id="699" name="Shape 276"/>
            <p:cNvGrpSpPr/>
            <p:nvPr/>
          </p:nvGrpSpPr>
          <p:grpSpPr>
            <a:xfrm>
              <a:off x="-124378" y="31505"/>
              <a:ext cx="1214450" cy="536394"/>
              <a:chOff x="0" y="31505"/>
              <a:chExt cx="1214448" cy="536392"/>
            </a:xfrm>
          </p:grpSpPr>
          <p:sp>
            <p:nvSpPr>
              <p:cNvPr id="697" name="鋸齒形"/>
              <p:cNvSpPr/>
              <p:nvPr/>
            </p:nvSpPr>
            <p:spPr>
              <a:xfrm>
                <a:off x="-1"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698" name="安全性設定"/>
              <p:cNvSpPr txBox="1"/>
              <p:nvPr/>
            </p:nvSpPr>
            <p:spPr>
              <a:xfrm>
                <a:off x="181916" y="76202"/>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grpSp>
        <p:grpSp>
          <p:nvGrpSpPr>
            <p:cNvPr id="702" name="Shape 276"/>
            <p:cNvGrpSpPr/>
            <p:nvPr/>
          </p:nvGrpSpPr>
          <p:grpSpPr>
            <a:xfrm>
              <a:off x="4623712" y="31505"/>
              <a:ext cx="1214449" cy="536394"/>
              <a:chOff x="0" y="31505"/>
              <a:chExt cx="1214448" cy="536392"/>
            </a:xfrm>
          </p:grpSpPr>
          <p:sp>
            <p:nvSpPr>
              <p:cNvPr id="700" name="鋸齒形"/>
              <p:cNvSpPr/>
              <p:nvPr/>
            </p:nvSpPr>
            <p:spPr>
              <a:xfrm>
                <a:off x="-1" y="31505"/>
                <a:ext cx="1214450" cy="536393"/>
              </a:xfrm>
              <a:prstGeom prst="chevron">
                <a:avLst>
                  <a:gd name="adj" fmla="val 33915"/>
                </a:avLst>
              </a:prstGeom>
              <a:solidFill>
                <a:srgbClr val="175A9E"/>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701" name="防毒防駭軟體"/>
              <p:cNvSpPr txBox="1"/>
              <p:nvPr/>
            </p:nvSpPr>
            <p:spPr>
              <a:xfrm>
                <a:off x="143816" y="76202"/>
                <a:ext cx="978220"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nvGrpSpPr>
            <p:cNvPr id="705" name="Shape 276"/>
            <p:cNvGrpSpPr/>
            <p:nvPr/>
          </p:nvGrpSpPr>
          <p:grpSpPr>
            <a:xfrm>
              <a:off x="2183202" y="-12699"/>
              <a:ext cx="1357326" cy="624799"/>
              <a:chOff x="0" y="-44203"/>
              <a:chExt cx="1357324" cy="624798"/>
            </a:xfrm>
          </p:grpSpPr>
          <p:sp>
            <p:nvSpPr>
              <p:cNvPr id="703"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704" name="保護備份"/>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grpSp>
        <p:grpSp>
          <p:nvGrpSpPr>
            <p:cNvPr id="708" name="Shape 276"/>
            <p:cNvGrpSpPr/>
            <p:nvPr/>
          </p:nvGrpSpPr>
          <p:grpSpPr>
            <a:xfrm>
              <a:off x="3397639" y="31505"/>
              <a:ext cx="1357325" cy="536394"/>
              <a:chOff x="0" y="0"/>
              <a:chExt cx="1357324" cy="536392"/>
            </a:xfrm>
          </p:grpSpPr>
          <p:sp>
            <p:nvSpPr>
              <p:cNvPr id="706"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707" name="安全配置"/>
              <p:cNvSpPr txBox="1"/>
              <p:nvPr/>
            </p:nvSpPr>
            <p:spPr>
              <a:xfrm>
                <a:off x="181915" y="44696"/>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grpSp>
        <p:grpSp>
          <p:nvGrpSpPr>
            <p:cNvPr id="711" name="Shape 276"/>
            <p:cNvGrpSpPr/>
            <p:nvPr/>
          </p:nvGrpSpPr>
          <p:grpSpPr>
            <a:xfrm>
              <a:off x="957129" y="-12698"/>
              <a:ext cx="1357325" cy="624799"/>
              <a:chOff x="0" y="-44203"/>
              <a:chExt cx="1357324" cy="624798"/>
            </a:xfrm>
          </p:grpSpPr>
          <p:sp>
            <p:nvSpPr>
              <p:cNvPr id="709"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710" name="資安公告"/>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gr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6" name="影像" descr="影像"/>
          <p:cNvPicPr>
            <a:picLocks noChangeAspect="1"/>
          </p:cNvPicPr>
          <p:nvPr/>
        </p:nvPicPr>
        <p:blipFill>
          <a:blip r:embed="rId3">
            <a:extLst/>
          </a:blip>
          <a:stretch>
            <a:fillRect/>
          </a:stretch>
        </p:blipFill>
        <p:spPr>
          <a:xfrm>
            <a:off x="777618" y="1500868"/>
            <a:ext cx="6704220" cy="3211721"/>
          </a:xfrm>
          <a:prstGeom prst="rect">
            <a:avLst/>
          </a:prstGeom>
          <a:ln w="12700">
            <a:solidFill>
              <a:srgbClr val="000000"/>
            </a:solidFill>
            <a:miter lim="400000"/>
          </a:ln>
        </p:spPr>
      </p:pic>
      <p:sp>
        <p:nvSpPr>
          <p:cNvPr id="717" name="Shape 768"/>
          <p:cNvSpPr txBox="1"/>
          <p:nvPr/>
        </p:nvSpPr>
        <p:spPr>
          <a:xfrm>
            <a:off x="1367174" y="4646326"/>
            <a:ext cx="5716202" cy="318395"/>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p>
            <a:pPr>
              <a:defRPr sz="1000">
                <a:solidFill>
                  <a:srgbClr val="002060"/>
                </a:solidFill>
              </a:defRPr>
            </a:pPr>
            <a:r>
              <a:t>Source: </a:t>
            </a:r>
            <a:r>
              <a:rPr i="1" u="sng"/>
              <a:t>https://cve.mitre.org/cve/cna.html</a:t>
            </a:r>
          </a:p>
        </p:txBody>
      </p:sp>
      <p:sp>
        <p:nvSpPr>
          <p:cNvPr id="718" name="Shape 761"/>
          <p:cNvSpPr txBox="1"/>
          <p:nvPr/>
        </p:nvSpPr>
        <p:spPr>
          <a:xfrm>
            <a:off x="774477" y="755992"/>
            <a:ext cx="6588823"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100">
                <a:solidFill>
                  <a:srgbClr val="002060"/>
                </a:solidFill>
                <a:latin typeface="微軟正黑體"/>
                <a:ea typeface="微軟正黑體"/>
                <a:cs typeface="微軟正黑體"/>
                <a:sym typeface="微軟正黑體"/>
              </a:defRPr>
            </a:lvl1pPr>
          </a:lstStyle>
          <a:p>
            <a:pPr/>
            <a:r>
              <a:t>Only 87 organizations in the world have obtained CNA status. There are only 3 in Taiwan.</a:t>
            </a:r>
          </a:p>
        </p:txBody>
      </p:sp>
      <p:sp>
        <p:nvSpPr>
          <p:cNvPr id="719" name="QNAP is one of them!"/>
          <p:cNvSpPr/>
          <p:nvPr/>
        </p:nvSpPr>
        <p:spPr>
          <a:xfrm>
            <a:off x="1865335" y="3241913"/>
            <a:ext cx="3270251" cy="941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43" y="0"/>
                </a:moveTo>
                <a:cubicBezTo>
                  <a:pt x="2130" y="0"/>
                  <a:pt x="1958" y="598"/>
                  <a:pt x="1958" y="1338"/>
                </a:cubicBezTo>
                <a:lnTo>
                  <a:pt x="1958" y="11414"/>
                </a:lnTo>
                <a:lnTo>
                  <a:pt x="0" y="21600"/>
                </a:lnTo>
                <a:lnTo>
                  <a:pt x="3555" y="16048"/>
                </a:lnTo>
                <a:lnTo>
                  <a:pt x="21215" y="16048"/>
                </a:lnTo>
                <a:cubicBezTo>
                  <a:pt x="21428" y="16048"/>
                  <a:pt x="21600" y="15449"/>
                  <a:pt x="21600" y="14709"/>
                </a:cubicBezTo>
                <a:lnTo>
                  <a:pt x="21600" y="1338"/>
                </a:lnTo>
                <a:cubicBezTo>
                  <a:pt x="21600" y="598"/>
                  <a:pt x="21428" y="0"/>
                  <a:pt x="21215" y="0"/>
                </a:cubicBezTo>
                <a:lnTo>
                  <a:pt x="2343" y="0"/>
                </a:lnTo>
                <a:close/>
              </a:path>
            </a:pathLst>
          </a:custGeom>
          <a:gradFill>
            <a:gsLst>
              <a:gs pos="0">
                <a:srgbClr val="FF953E"/>
              </a:gs>
              <a:gs pos="100000">
                <a:schemeClr val="accent6">
                  <a:hueOff val="-456778"/>
                  <a:satOff val="8290"/>
                  <a:lumOff val="24503"/>
                </a:schemeClr>
              </a:gs>
            </a:gsLst>
            <a:lin ang="16200000"/>
          </a:gradFill>
          <a:ln w="12700">
            <a:miter lim="400000"/>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lvl1pPr algn="ctr">
              <a:defRPr b="1" sz="2100">
                <a:solidFill>
                  <a:srgbClr val="002060"/>
                </a:solidFill>
                <a:latin typeface="微軟正黑體"/>
                <a:ea typeface="微軟正黑體"/>
                <a:cs typeface="微軟正黑體"/>
                <a:sym typeface="微軟正黑體"/>
              </a:defRPr>
            </a:lvl1pPr>
          </a:lstStyle>
          <a:p>
            <a:pPr/>
            <a:r>
              <a:t>QNAP is one of them!</a:t>
            </a:r>
          </a:p>
        </p:txBody>
      </p:sp>
      <p:sp>
        <p:nvSpPr>
          <p:cNvPr id="720" name="矩形"/>
          <p:cNvSpPr/>
          <p:nvPr/>
        </p:nvSpPr>
        <p:spPr>
          <a:xfrm>
            <a:off x="948262" y="4229538"/>
            <a:ext cx="687346" cy="111396"/>
          </a:xfrm>
          <a:prstGeom prst="rect">
            <a:avLst/>
          </a:prstGeom>
          <a:ln w="25400">
            <a:solidFill>
              <a:srgbClr val="FF2600"/>
            </a:solidFill>
          </a:ln>
        </p:spPr>
        <p:txBody>
          <a:bodyPr lIns="45718" tIns="45718" rIns="45718" bIns="45718" anchor="ctr"/>
          <a:lstStyle/>
          <a:p>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4" name="Demo"/>
          <p:cNvSpPr txBox="1"/>
          <p:nvPr/>
        </p:nvSpPr>
        <p:spPr>
          <a:xfrm>
            <a:off x="4342129" y="2399029"/>
            <a:ext cx="578417" cy="2888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Demo</a:t>
            </a:r>
          </a:p>
        </p:txBody>
      </p:sp>
      <p:pic>
        <p:nvPicPr>
          <p:cNvPr id="725" name="DEMOTIME.jpg" descr="DEMOTIME.jpg"/>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9" name="Shape 791"/>
          <p:cNvSpPr txBox="1"/>
          <p:nvPr>
            <p:ph type="title" idx="4294967295"/>
          </p:nvPr>
        </p:nvSpPr>
        <p:spPr>
          <a:xfrm>
            <a:off x="285719" y="361950"/>
            <a:ext cx="8377202" cy="660302"/>
          </a:xfrm>
          <a:prstGeom prst="rect">
            <a:avLst/>
          </a:prstGeom>
        </p:spPr>
        <p:txBody>
          <a:bodyPr lIns="0" tIns="0" rIns="0" bIns="0"/>
          <a:lstStyle>
            <a:lvl1pPr>
              <a:defRPr sz="3000">
                <a:latin typeface="微軟正黑體"/>
                <a:ea typeface="微軟正黑體"/>
                <a:cs typeface="微軟正黑體"/>
                <a:sym typeface="微軟正黑體"/>
              </a:defRPr>
            </a:lvl1pPr>
          </a:lstStyle>
          <a:p>
            <a:pPr/>
            <a:r>
              <a:t>No sweat! QNAP keeps your NAS safe!</a:t>
            </a:r>
          </a:p>
        </p:txBody>
      </p:sp>
      <p:pic>
        <p:nvPicPr>
          <p:cNvPr id="730" name="Shape 792" descr="Shape 792"/>
          <p:cNvPicPr>
            <a:picLocks noChangeAspect="1"/>
          </p:cNvPicPr>
          <p:nvPr/>
        </p:nvPicPr>
        <p:blipFill>
          <a:blip r:embed="rId2">
            <a:extLst/>
          </a:blip>
          <a:stretch>
            <a:fillRect/>
          </a:stretch>
        </p:blipFill>
        <p:spPr>
          <a:xfrm>
            <a:off x="5003621" y="1137379"/>
            <a:ext cx="2156436" cy="2160591"/>
          </a:xfrm>
          <a:prstGeom prst="rect">
            <a:avLst/>
          </a:prstGeom>
          <a:ln w="12700">
            <a:miter lim="400000"/>
          </a:ln>
        </p:spPr>
      </p:pic>
      <p:pic>
        <p:nvPicPr>
          <p:cNvPr id="731" name="Shape 793" descr="Shape 793"/>
          <p:cNvPicPr>
            <a:picLocks noChangeAspect="1"/>
          </p:cNvPicPr>
          <p:nvPr/>
        </p:nvPicPr>
        <p:blipFill>
          <a:blip r:embed="rId3">
            <a:extLst/>
          </a:blip>
          <a:stretch>
            <a:fillRect/>
          </a:stretch>
        </p:blipFill>
        <p:spPr>
          <a:xfrm>
            <a:off x="1503153" y="1137379"/>
            <a:ext cx="2156436" cy="2160591"/>
          </a:xfrm>
          <a:prstGeom prst="rect">
            <a:avLst/>
          </a:prstGeom>
          <a:ln w="12700">
            <a:miter lim="400000"/>
          </a:ln>
        </p:spPr>
      </p:pic>
      <p:sp>
        <p:nvSpPr>
          <p:cNvPr id="732" name="Shape 794"/>
          <p:cNvSpPr txBox="1"/>
          <p:nvPr/>
        </p:nvSpPr>
        <p:spPr>
          <a:xfrm>
            <a:off x="711567" y="3413097"/>
            <a:ext cx="3739608" cy="8086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800">
                <a:solidFill>
                  <a:srgbClr val="FC5D04"/>
                </a:solidFill>
              </a:defRPr>
            </a:pPr>
            <a:r>
              <a:t>Vulnerability Scan</a:t>
            </a:r>
            <a:endParaRPr>
              <a:solidFill>
                <a:srgbClr val="585858"/>
              </a:solidFill>
            </a:endParaRPr>
          </a:p>
          <a:p>
            <a:pPr algn="ctr">
              <a:defRPr b="1" sz="1600">
                <a:solidFill>
                  <a:srgbClr val="585858"/>
                </a:solidFill>
              </a:defRPr>
            </a:pPr>
            <a:r>
              <a:t>Use scan tools to discover any vulnerabilities on QNAP NAS.</a:t>
            </a:r>
          </a:p>
        </p:txBody>
      </p:sp>
      <p:sp>
        <p:nvSpPr>
          <p:cNvPr id="733" name="Shape 795"/>
          <p:cNvSpPr txBox="1"/>
          <p:nvPr/>
        </p:nvSpPr>
        <p:spPr>
          <a:xfrm>
            <a:off x="4288004" y="3413097"/>
            <a:ext cx="3739608" cy="12658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800">
                <a:solidFill>
                  <a:srgbClr val="FC5D04"/>
                </a:solidFill>
              </a:defRPr>
            </a:pPr>
            <a:r>
              <a:t>Penetration Test</a:t>
            </a:r>
            <a:endParaRPr>
              <a:solidFill>
                <a:srgbClr val="585858"/>
              </a:solidFill>
            </a:endParaRPr>
          </a:p>
          <a:p>
            <a:pPr algn="ctr">
              <a:defRPr b="1" sz="1600">
                <a:solidFill>
                  <a:srgbClr val="585858"/>
                </a:solidFill>
              </a:defRPr>
            </a:pPr>
            <a:r>
              <a:t>Work with security experts to perform penetration testing to find security holes and watch for any signs of cyber attacks.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矩形 5"/>
          <p:cNvSpPr/>
          <p:nvPr/>
        </p:nvSpPr>
        <p:spPr>
          <a:xfrm>
            <a:off x="0" y="0"/>
            <a:ext cx="9144000" cy="5143500"/>
          </a:xfrm>
          <a:prstGeom prst="rect">
            <a:avLst/>
          </a:prstGeom>
          <a:solidFill>
            <a:srgbClr val="000000"/>
          </a:solidFill>
          <a:ln w="12700">
            <a:miter lim="400000"/>
          </a:ln>
        </p:spPr>
        <p:txBody>
          <a:bodyPr lIns="45719" rIns="45719" anchor="ctr"/>
          <a:lstStyle/>
          <a:p>
            <a:pPr algn="ctr">
              <a:defRPr>
                <a:solidFill>
                  <a:srgbClr val="FFFFFF"/>
                </a:solidFill>
              </a:defRPr>
            </a:pPr>
          </a:p>
        </p:txBody>
      </p:sp>
      <p:pic>
        <p:nvPicPr>
          <p:cNvPr id="736" name="0315外場_cover_英文_工作區域 1.jpg" descr="0315外場_cover_英文_工作區域 1.jp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737" name="文字方塊 7"/>
          <p:cNvSpPr txBox="1"/>
          <p:nvPr/>
        </p:nvSpPr>
        <p:spPr>
          <a:xfrm>
            <a:off x="186146" y="4774872"/>
            <a:ext cx="8911513"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600">
                <a:solidFill>
                  <a:srgbClr val="BFBFBF"/>
                </a:solidFill>
                <a:latin typeface="微軟正黑體"/>
                <a:ea typeface="微軟正黑體"/>
                <a:cs typeface="微軟正黑體"/>
                <a:sym typeface="微軟正黑體"/>
              </a:defRPr>
            </a:lvl1pPr>
          </a:lstStyle>
          <a:p>
            <a:pPr/>
            <a:r>
              <a:t>Copyright © 2018 QNAP Systems, Inc. All rights reserved. QNAP® and other names of QNAP Products are proprietary marks or registered trademarks of QNAP Systems, Inc. Other products and company names mentioned herein are trademarks of their respective holder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3" name="多邊形"/>
          <p:cNvGrpSpPr/>
          <p:nvPr/>
        </p:nvGrpSpPr>
        <p:grpSpPr>
          <a:xfrm>
            <a:off x="1568399" y="1102176"/>
            <a:ext cx="6092253" cy="3556801"/>
            <a:chOff x="0" y="0"/>
            <a:chExt cx="6092251" cy="3556799"/>
          </a:xfrm>
        </p:grpSpPr>
        <p:sp>
          <p:nvSpPr>
            <p:cNvPr id="132" name="多邊形"/>
            <p:cNvSpPr/>
            <p:nvPr/>
          </p:nvSpPr>
          <p:spPr>
            <a:xfrm>
              <a:off x="35920" y="35921"/>
              <a:ext cx="6020411" cy="3484958"/>
            </a:xfrm>
            <a:prstGeom prst="pentagon">
              <a:avLst/>
            </a:prstGeom>
            <a:solidFill>
              <a:srgbClr val="FBD64A">
                <a:alpha val="35035"/>
              </a:srgbClr>
            </a:solidFill>
            <a:ln>
              <a:noFill/>
            </a:ln>
            <a:effectLst/>
          </p:spPr>
          <p:txBody>
            <a:bodyPr wrap="square" lIns="45718" tIns="45718" rIns="45718" bIns="45718" numCol="1" anchor="ctr">
              <a:noAutofit/>
            </a:bodyPr>
            <a:lstStyle/>
            <a:p>
              <a:pPr/>
            </a:p>
          </p:txBody>
        </p:sp>
        <p:pic>
          <p:nvPicPr>
            <p:cNvPr id="131" name="多邊形" descr="多邊形"/>
            <p:cNvPicPr>
              <a:picLocks noChangeAspect="0"/>
            </p:cNvPicPr>
            <p:nvPr/>
          </p:nvPicPr>
          <p:blipFill>
            <a:blip r:embed="rId3">
              <a:extLst/>
            </a:blip>
            <a:stretch>
              <a:fillRect/>
            </a:stretch>
          </p:blipFill>
          <p:spPr>
            <a:xfrm>
              <a:off x="-1" y="-1"/>
              <a:ext cx="6092253" cy="3556801"/>
            </a:xfrm>
            <a:prstGeom prst="rect">
              <a:avLst/>
            </a:prstGeom>
            <a:effectLst/>
          </p:spPr>
        </p:pic>
      </p:grpSp>
      <p:pic>
        <p:nvPicPr>
          <p:cNvPr id="134" name="多邊形" descr="多邊形"/>
          <p:cNvPicPr>
            <a:picLocks noChangeAspect="0"/>
          </p:cNvPicPr>
          <p:nvPr/>
        </p:nvPicPr>
        <p:blipFill>
          <a:blip r:embed="rId4">
            <a:extLst/>
          </a:blip>
          <a:stretch>
            <a:fillRect/>
          </a:stretch>
        </p:blipFill>
        <p:spPr>
          <a:xfrm>
            <a:off x="1660457" y="1183763"/>
            <a:ext cx="5879229" cy="3396855"/>
          </a:xfrm>
          <a:prstGeom prst="rect">
            <a:avLst/>
          </a:prstGeom>
        </p:spPr>
      </p:pic>
      <p:pic>
        <p:nvPicPr>
          <p:cNvPr id="136" name="多邊形" descr="多邊形"/>
          <p:cNvPicPr>
            <a:picLocks noChangeAspect="0"/>
          </p:cNvPicPr>
          <p:nvPr/>
        </p:nvPicPr>
        <p:blipFill>
          <a:blip r:embed="rId5">
            <a:extLst/>
          </a:blip>
          <a:stretch>
            <a:fillRect/>
          </a:stretch>
        </p:blipFill>
        <p:spPr>
          <a:xfrm>
            <a:off x="1771232" y="1268811"/>
            <a:ext cx="5626936" cy="3237681"/>
          </a:xfrm>
          <a:prstGeom prst="rect">
            <a:avLst/>
          </a:prstGeom>
        </p:spPr>
      </p:pic>
      <p:sp>
        <p:nvSpPr>
          <p:cNvPr id="138" name="QNAP NAS 資安管理"/>
          <p:cNvSpPr txBox="1"/>
          <p:nvPr/>
        </p:nvSpPr>
        <p:spPr>
          <a:xfrm>
            <a:off x="214312" y="247648"/>
            <a:ext cx="7000876" cy="701292"/>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lvl1pPr defTabSz="850391">
              <a:defRPr b="1" sz="3600"/>
            </a:lvl1pPr>
          </a:lstStyle>
          <a:p>
            <a:pPr/>
            <a:r>
              <a:t>How to Secure Your NAS</a:t>
            </a:r>
          </a:p>
        </p:txBody>
      </p:sp>
      <p:pic>
        <p:nvPicPr>
          <p:cNvPr id="139" name="P1-1a.png" descr="P1-1a.png"/>
          <p:cNvPicPr>
            <a:picLocks noChangeAspect="1"/>
          </p:cNvPicPr>
          <p:nvPr/>
        </p:nvPicPr>
        <p:blipFill>
          <a:blip r:embed="rId6">
            <a:extLst/>
          </a:blip>
          <a:stretch>
            <a:fillRect/>
          </a:stretch>
        </p:blipFill>
        <p:spPr>
          <a:xfrm>
            <a:off x="11080" y="3631408"/>
            <a:ext cx="1777538" cy="1508740"/>
          </a:xfrm>
          <a:prstGeom prst="rect">
            <a:avLst/>
          </a:prstGeom>
          <a:ln w="12700">
            <a:miter lim="400000"/>
          </a:ln>
        </p:spPr>
      </p:pic>
      <p:pic>
        <p:nvPicPr>
          <p:cNvPr id="140" name="Build1.png" descr="Build1.png"/>
          <p:cNvPicPr>
            <a:picLocks noChangeAspect="1"/>
          </p:cNvPicPr>
          <p:nvPr/>
        </p:nvPicPr>
        <p:blipFill>
          <a:blip r:embed="rId7">
            <a:extLst/>
          </a:blip>
          <a:stretch>
            <a:fillRect/>
          </a:stretch>
        </p:blipFill>
        <p:spPr>
          <a:xfrm>
            <a:off x="7665552" y="3458354"/>
            <a:ext cx="1491133" cy="1767715"/>
          </a:xfrm>
          <a:prstGeom prst="rect">
            <a:avLst/>
          </a:prstGeom>
          <a:ln w="12700">
            <a:miter lim="400000"/>
          </a:ln>
        </p:spPr>
      </p:pic>
      <p:pic>
        <p:nvPicPr>
          <p:cNvPr id="141" name="影像" descr="影像"/>
          <p:cNvPicPr>
            <a:picLocks noChangeAspect="1"/>
          </p:cNvPicPr>
          <p:nvPr/>
        </p:nvPicPr>
        <p:blipFill>
          <a:blip r:embed="rId8">
            <a:extLst/>
          </a:blip>
          <a:stretch>
            <a:fillRect/>
          </a:stretch>
        </p:blipFill>
        <p:spPr>
          <a:xfrm>
            <a:off x="2703443" y="1925204"/>
            <a:ext cx="3822165" cy="2388854"/>
          </a:xfrm>
          <a:prstGeom prst="rect">
            <a:avLst/>
          </a:prstGeom>
          <a:ln w="12700">
            <a:miter lim="400000"/>
          </a:ln>
        </p:spPr>
      </p:pic>
      <p:grpSp>
        <p:nvGrpSpPr>
          <p:cNvPr id="144" name="橢圓形"/>
          <p:cNvGrpSpPr/>
          <p:nvPr/>
        </p:nvGrpSpPr>
        <p:grpSpPr>
          <a:xfrm>
            <a:off x="3763528" y="1052127"/>
            <a:ext cx="1642343" cy="1160278"/>
            <a:chOff x="0" y="0"/>
            <a:chExt cx="1642342" cy="1160276"/>
          </a:xfrm>
        </p:grpSpPr>
        <p:sp>
          <p:nvSpPr>
            <p:cNvPr id="143" name="橢圓形"/>
            <p:cNvSpPr/>
            <p:nvPr/>
          </p:nvSpPr>
          <p:spPr>
            <a:xfrm>
              <a:off x="38100" y="38099"/>
              <a:ext cx="1566143" cy="1084078"/>
            </a:xfrm>
            <a:prstGeom prst="ellipse">
              <a:avLst/>
            </a:prstGeom>
            <a:solidFill>
              <a:srgbClr val="FFD620"/>
            </a:solidFill>
            <a:ln>
              <a:noFill/>
            </a:ln>
            <a:effectLst/>
          </p:spPr>
          <p:txBody>
            <a:bodyPr wrap="square" lIns="45718" tIns="45718" rIns="45718" bIns="45718" numCol="1" anchor="ctr">
              <a:noAutofit/>
            </a:bodyPr>
            <a:lstStyle/>
            <a:p>
              <a:pPr/>
            </a:p>
          </p:txBody>
        </p:sp>
        <p:pic>
          <p:nvPicPr>
            <p:cNvPr id="142" name="橢圓形" descr="橢圓形"/>
            <p:cNvPicPr>
              <a:picLocks noChangeAspect="0"/>
            </p:cNvPicPr>
            <p:nvPr/>
          </p:nvPicPr>
          <p:blipFill>
            <a:blip r:embed="rId9">
              <a:extLst/>
            </a:blip>
            <a:stretch>
              <a:fillRect/>
            </a:stretch>
          </p:blipFill>
          <p:spPr>
            <a:xfrm>
              <a:off x="0" y="0"/>
              <a:ext cx="1642343" cy="1160277"/>
            </a:xfrm>
            <a:prstGeom prst="rect">
              <a:avLst/>
            </a:prstGeom>
            <a:effectLst/>
          </p:spPr>
        </p:pic>
      </p:grpSp>
      <p:sp>
        <p:nvSpPr>
          <p:cNvPr id="145" name="Shape 94"/>
          <p:cNvSpPr txBox="1"/>
          <p:nvPr/>
        </p:nvSpPr>
        <p:spPr>
          <a:xfrm>
            <a:off x="3666327" y="1342305"/>
            <a:ext cx="1785945" cy="5419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ctr">
              <a:defRPr b="1" sz="1600"/>
            </a:pPr>
            <a:r>
              <a:t>Security </a:t>
            </a:r>
          </a:p>
          <a:p>
            <a:pPr algn="ctr">
              <a:defRPr b="1" sz="1600"/>
            </a:pPr>
            <a:r>
              <a:t>Settings</a:t>
            </a:r>
          </a:p>
        </p:txBody>
      </p:sp>
      <p:grpSp>
        <p:nvGrpSpPr>
          <p:cNvPr id="148" name="橢圓形"/>
          <p:cNvGrpSpPr/>
          <p:nvPr/>
        </p:nvGrpSpPr>
        <p:grpSpPr>
          <a:xfrm>
            <a:off x="6107266" y="2074136"/>
            <a:ext cx="1642343" cy="1160278"/>
            <a:chOff x="0" y="0"/>
            <a:chExt cx="1642342" cy="1160276"/>
          </a:xfrm>
        </p:grpSpPr>
        <p:sp>
          <p:nvSpPr>
            <p:cNvPr id="147" name="橢圓形"/>
            <p:cNvSpPr/>
            <p:nvPr/>
          </p:nvSpPr>
          <p:spPr>
            <a:xfrm>
              <a:off x="38100" y="38099"/>
              <a:ext cx="1566143" cy="1084078"/>
            </a:xfrm>
            <a:prstGeom prst="ellipse">
              <a:avLst/>
            </a:prstGeom>
            <a:solidFill>
              <a:srgbClr val="FFD620"/>
            </a:solidFill>
            <a:ln>
              <a:noFill/>
            </a:ln>
            <a:effectLst/>
          </p:spPr>
          <p:txBody>
            <a:bodyPr wrap="square" lIns="45718" tIns="45718" rIns="45718" bIns="45718" numCol="1" anchor="ctr">
              <a:noAutofit/>
            </a:bodyPr>
            <a:lstStyle/>
            <a:p>
              <a:pPr/>
            </a:p>
          </p:txBody>
        </p:sp>
        <p:pic>
          <p:nvPicPr>
            <p:cNvPr id="146" name="橢圓形" descr="橢圓形"/>
            <p:cNvPicPr>
              <a:picLocks noChangeAspect="0"/>
            </p:cNvPicPr>
            <p:nvPr/>
          </p:nvPicPr>
          <p:blipFill>
            <a:blip r:embed="rId9">
              <a:extLst/>
            </a:blip>
            <a:stretch>
              <a:fillRect/>
            </a:stretch>
          </p:blipFill>
          <p:spPr>
            <a:xfrm>
              <a:off x="0" y="0"/>
              <a:ext cx="1642343" cy="1160277"/>
            </a:xfrm>
            <a:prstGeom prst="rect">
              <a:avLst/>
            </a:prstGeom>
            <a:effectLst/>
          </p:spPr>
        </p:pic>
      </p:grpSp>
      <p:grpSp>
        <p:nvGrpSpPr>
          <p:cNvPr id="151" name="橢圓形"/>
          <p:cNvGrpSpPr/>
          <p:nvPr/>
        </p:nvGrpSpPr>
        <p:grpSpPr>
          <a:xfrm>
            <a:off x="5383379" y="3662712"/>
            <a:ext cx="1642343" cy="1160278"/>
            <a:chOff x="0" y="0"/>
            <a:chExt cx="1642342" cy="1160276"/>
          </a:xfrm>
        </p:grpSpPr>
        <p:sp>
          <p:nvSpPr>
            <p:cNvPr id="150" name="橢圓形"/>
            <p:cNvSpPr/>
            <p:nvPr/>
          </p:nvSpPr>
          <p:spPr>
            <a:xfrm>
              <a:off x="38100" y="38099"/>
              <a:ext cx="1566143" cy="1084078"/>
            </a:xfrm>
            <a:prstGeom prst="ellipse">
              <a:avLst/>
            </a:prstGeom>
            <a:solidFill>
              <a:srgbClr val="FFD620"/>
            </a:solidFill>
            <a:ln>
              <a:noFill/>
            </a:ln>
            <a:effectLst/>
          </p:spPr>
          <p:txBody>
            <a:bodyPr wrap="square" lIns="45718" tIns="45718" rIns="45718" bIns="45718" numCol="1" anchor="ctr">
              <a:noAutofit/>
            </a:bodyPr>
            <a:lstStyle/>
            <a:p>
              <a:pPr/>
            </a:p>
          </p:txBody>
        </p:sp>
        <p:pic>
          <p:nvPicPr>
            <p:cNvPr id="149" name="橢圓形" descr="橢圓形"/>
            <p:cNvPicPr>
              <a:picLocks noChangeAspect="0"/>
            </p:cNvPicPr>
            <p:nvPr/>
          </p:nvPicPr>
          <p:blipFill>
            <a:blip r:embed="rId9">
              <a:extLst/>
            </a:blip>
            <a:stretch>
              <a:fillRect/>
            </a:stretch>
          </p:blipFill>
          <p:spPr>
            <a:xfrm>
              <a:off x="0" y="0"/>
              <a:ext cx="1642343" cy="1160277"/>
            </a:xfrm>
            <a:prstGeom prst="rect">
              <a:avLst/>
            </a:prstGeom>
            <a:effectLst/>
          </p:spPr>
        </p:pic>
      </p:grpSp>
      <p:sp>
        <p:nvSpPr>
          <p:cNvPr id="152" name="Shape 97"/>
          <p:cNvSpPr txBox="1"/>
          <p:nvPr/>
        </p:nvSpPr>
        <p:spPr>
          <a:xfrm>
            <a:off x="6022765" y="2315297"/>
            <a:ext cx="1785945" cy="77055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1600"/>
            </a:lvl1pPr>
          </a:lstStyle>
          <a:p>
            <a:pPr/>
            <a:r>
              <a:t>Antivirus and Malware Remover</a:t>
            </a:r>
          </a:p>
        </p:txBody>
      </p:sp>
      <p:sp>
        <p:nvSpPr>
          <p:cNvPr id="153" name="Shape 103"/>
          <p:cNvSpPr txBox="1"/>
          <p:nvPr/>
        </p:nvSpPr>
        <p:spPr>
          <a:xfrm>
            <a:off x="5324298" y="3853073"/>
            <a:ext cx="1785906" cy="7705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1600"/>
            </a:lvl1pPr>
          </a:lstStyle>
          <a:p>
            <a:pPr/>
            <a:r>
              <a:t>Snapshots, backup and encryption</a:t>
            </a:r>
          </a:p>
        </p:txBody>
      </p:sp>
      <p:grpSp>
        <p:nvGrpSpPr>
          <p:cNvPr id="156" name="橢圓形"/>
          <p:cNvGrpSpPr/>
          <p:nvPr/>
        </p:nvGrpSpPr>
        <p:grpSpPr>
          <a:xfrm>
            <a:off x="2413071" y="3662712"/>
            <a:ext cx="1642343" cy="1160278"/>
            <a:chOff x="0" y="0"/>
            <a:chExt cx="1642342" cy="1160276"/>
          </a:xfrm>
        </p:grpSpPr>
        <p:sp>
          <p:nvSpPr>
            <p:cNvPr id="155" name="橢圓形"/>
            <p:cNvSpPr/>
            <p:nvPr/>
          </p:nvSpPr>
          <p:spPr>
            <a:xfrm>
              <a:off x="38100" y="38099"/>
              <a:ext cx="1566143" cy="1084078"/>
            </a:xfrm>
            <a:prstGeom prst="ellipse">
              <a:avLst/>
            </a:prstGeom>
            <a:solidFill>
              <a:srgbClr val="FFD620"/>
            </a:solidFill>
            <a:ln>
              <a:noFill/>
            </a:ln>
            <a:effectLst/>
          </p:spPr>
          <p:txBody>
            <a:bodyPr wrap="square" lIns="45718" tIns="45718" rIns="45718" bIns="45718" numCol="1" anchor="ctr">
              <a:noAutofit/>
            </a:bodyPr>
            <a:lstStyle/>
            <a:p>
              <a:pPr/>
            </a:p>
          </p:txBody>
        </p:sp>
        <p:pic>
          <p:nvPicPr>
            <p:cNvPr id="154" name="橢圓形" descr="橢圓形"/>
            <p:cNvPicPr>
              <a:picLocks noChangeAspect="0"/>
            </p:cNvPicPr>
            <p:nvPr/>
          </p:nvPicPr>
          <p:blipFill>
            <a:blip r:embed="rId9">
              <a:extLst/>
            </a:blip>
            <a:stretch>
              <a:fillRect/>
            </a:stretch>
          </p:blipFill>
          <p:spPr>
            <a:xfrm>
              <a:off x="0" y="0"/>
              <a:ext cx="1642343" cy="1160277"/>
            </a:xfrm>
            <a:prstGeom prst="rect">
              <a:avLst/>
            </a:prstGeom>
            <a:effectLst/>
          </p:spPr>
        </p:pic>
      </p:grpSp>
      <p:sp>
        <p:nvSpPr>
          <p:cNvPr id="157" name="Shape 108"/>
          <p:cNvSpPr txBox="1"/>
          <p:nvPr/>
        </p:nvSpPr>
        <p:spPr>
          <a:xfrm>
            <a:off x="2341291" y="3967374"/>
            <a:ext cx="1785902" cy="5419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1600"/>
            </a:lvl1pPr>
          </a:lstStyle>
          <a:p>
            <a:pPr/>
            <a:r>
              <a:t>Security Applications</a:t>
            </a:r>
          </a:p>
        </p:txBody>
      </p:sp>
      <p:grpSp>
        <p:nvGrpSpPr>
          <p:cNvPr id="160" name="橢圓形"/>
          <p:cNvGrpSpPr/>
          <p:nvPr/>
        </p:nvGrpSpPr>
        <p:grpSpPr>
          <a:xfrm>
            <a:off x="1487923" y="2074136"/>
            <a:ext cx="1642343" cy="1160278"/>
            <a:chOff x="0" y="0"/>
            <a:chExt cx="1642342" cy="1160276"/>
          </a:xfrm>
        </p:grpSpPr>
        <p:sp>
          <p:nvSpPr>
            <p:cNvPr id="159" name="橢圓形"/>
            <p:cNvSpPr/>
            <p:nvPr/>
          </p:nvSpPr>
          <p:spPr>
            <a:xfrm>
              <a:off x="38100" y="38099"/>
              <a:ext cx="1566143" cy="1084078"/>
            </a:xfrm>
            <a:prstGeom prst="ellipse">
              <a:avLst/>
            </a:prstGeom>
            <a:solidFill>
              <a:srgbClr val="FFD620"/>
            </a:solidFill>
            <a:ln>
              <a:noFill/>
            </a:ln>
            <a:effectLst/>
          </p:spPr>
          <p:txBody>
            <a:bodyPr wrap="square" lIns="45718" tIns="45718" rIns="45718" bIns="45718" numCol="1" anchor="ctr">
              <a:noAutofit/>
            </a:bodyPr>
            <a:lstStyle/>
            <a:p>
              <a:pPr/>
            </a:p>
          </p:txBody>
        </p:sp>
        <p:pic>
          <p:nvPicPr>
            <p:cNvPr id="158" name="橢圓形" descr="橢圓形"/>
            <p:cNvPicPr>
              <a:picLocks noChangeAspect="0"/>
            </p:cNvPicPr>
            <p:nvPr/>
          </p:nvPicPr>
          <p:blipFill>
            <a:blip r:embed="rId9">
              <a:extLst/>
            </a:blip>
            <a:stretch>
              <a:fillRect/>
            </a:stretch>
          </p:blipFill>
          <p:spPr>
            <a:xfrm>
              <a:off x="0" y="0"/>
              <a:ext cx="1642343" cy="1160277"/>
            </a:xfrm>
            <a:prstGeom prst="rect">
              <a:avLst/>
            </a:prstGeom>
            <a:effectLst/>
          </p:spPr>
        </p:pic>
      </p:grpSp>
      <p:sp>
        <p:nvSpPr>
          <p:cNvPr id="161" name="Shape 100"/>
          <p:cNvSpPr txBox="1"/>
          <p:nvPr/>
        </p:nvSpPr>
        <p:spPr>
          <a:xfrm>
            <a:off x="1416123" y="2366220"/>
            <a:ext cx="1785943" cy="5419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1600"/>
            </a:lvl1pPr>
          </a:lstStyle>
          <a:p>
            <a:pPr/>
            <a:r>
              <a:t>Security Advisory</a:t>
            </a:r>
          </a:p>
        </p:txBody>
      </p:sp>
      <p:pic>
        <p:nvPicPr>
          <p:cNvPr id="162" name="圓形" descr="圓形"/>
          <p:cNvPicPr>
            <a:picLocks noChangeAspect="0"/>
          </p:cNvPicPr>
          <p:nvPr/>
        </p:nvPicPr>
        <p:blipFill>
          <a:blip r:embed="rId10">
            <a:extLst/>
          </a:blip>
          <a:stretch>
            <a:fillRect/>
          </a:stretch>
        </p:blipFill>
        <p:spPr>
          <a:xfrm>
            <a:off x="3423501" y="1541682"/>
            <a:ext cx="181728" cy="181167"/>
          </a:xfrm>
          <a:prstGeom prst="rect">
            <a:avLst/>
          </a:prstGeom>
          <a:effectLst>
            <a:outerShdw sx="100000" sy="100000" kx="0" ky="0" algn="b" rotWithShape="0" blurRad="38100" dist="23000" dir="5400000">
              <a:srgbClr val="000000">
                <a:alpha val="35000"/>
              </a:srgbClr>
            </a:outerShdw>
          </a:effectLst>
        </p:spPr>
      </p:pic>
      <p:pic>
        <p:nvPicPr>
          <p:cNvPr id="163" name="圓形" descr="圓形"/>
          <p:cNvPicPr>
            <a:picLocks noChangeAspect="0"/>
          </p:cNvPicPr>
          <p:nvPr/>
        </p:nvPicPr>
        <p:blipFill>
          <a:blip r:embed="rId11">
            <a:extLst/>
          </a:blip>
          <a:stretch>
            <a:fillRect/>
          </a:stretch>
        </p:blipFill>
        <p:spPr>
          <a:xfrm>
            <a:off x="2115771" y="3609556"/>
            <a:ext cx="247819" cy="258844"/>
          </a:xfrm>
          <a:prstGeom prst="rect">
            <a:avLst/>
          </a:prstGeom>
          <a:effectLst>
            <a:outerShdw sx="100000" sy="100000" kx="0" ky="0" algn="b" rotWithShape="0" blurRad="38100" dist="23000" dir="5400000">
              <a:srgbClr val="000000">
                <a:alpha val="35000"/>
              </a:srgbClr>
            </a:outerShdw>
          </a:effectLst>
        </p:spPr>
      </p:pic>
      <p:pic>
        <p:nvPicPr>
          <p:cNvPr id="164" name="橢圓形" descr="橢圓形"/>
          <p:cNvPicPr>
            <a:picLocks noChangeAspect="0"/>
          </p:cNvPicPr>
          <p:nvPr/>
        </p:nvPicPr>
        <p:blipFill>
          <a:blip r:embed="rId12">
            <a:extLst/>
          </a:blip>
          <a:stretch>
            <a:fillRect/>
          </a:stretch>
        </p:blipFill>
        <p:spPr>
          <a:xfrm>
            <a:off x="5535498" y="1717400"/>
            <a:ext cx="193562" cy="181390"/>
          </a:xfrm>
          <a:prstGeom prst="rect">
            <a:avLst/>
          </a:prstGeom>
          <a:effectLst>
            <a:outerShdw sx="100000" sy="100000" kx="0" ky="0" algn="b" rotWithShape="0" blurRad="38100" dist="23000" dir="5400000">
              <a:srgbClr val="000000">
                <a:alpha val="35000"/>
              </a:srgbClr>
            </a:outerShdw>
          </a:effectLst>
        </p:spPr>
      </p:pic>
      <p:pic>
        <p:nvPicPr>
          <p:cNvPr id="165" name="圓形" descr="圓形"/>
          <p:cNvPicPr>
            <a:picLocks noChangeAspect="0"/>
          </p:cNvPicPr>
          <p:nvPr/>
        </p:nvPicPr>
        <p:blipFill>
          <a:blip r:embed="rId13">
            <a:extLst/>
          </a:blip>
          <a:stretch>
            <a:fillRect/>
          </a:stretch>
        </p:blipFill>
        <p:spPr>
          <a:xfrm>
            <a:off x="5053729" y="4294409"/>
            <a:ext cx="188699" cy="182739"/>
          </a:xfrm>
          <a:prstGeom prst="rect">
            <a:avLst/>
          </a:prstGeom>
          <a:effectLst>
            <a:outerShdw sx="100000" sy="100000" kx="0" ky="0" algn="b" rotWithShape="0" blurRad="38100" dist="23000" dir="5400000">
              <a:srgbClr val="000000">
                <a:alpha val="35000"/>
              </a:srgbClr>
            </a:outerShdw>
          </a:effectLst>
        </p:spPr>
      </p:pic>
      <p:pic>
        <p:nvPicPr>
          <p:cNvPr id="166" name="圓形" descr="圓形"/>
          <p:cNvPicPr>
            <a:picLocks noChangeAspect="0"/>
          </p:cNvPicPr>
          <p:nvPr/>
        </p:nvPicPr>
        <p:blipFill>
          <a:blip r:embed="rId11">
            <a:extLst/>
          </a:blip>
          <a:stretch>
            <a:fillRect/>
          </a:stretch>
        </p:blipFill>
        <p:spPr>
          <a:xfrm>
            <a:off x="6965320" y="3420671"/>
            <a:ext cx="247819" cy="258845"/>
          </a:xfrm>
          <a:prstGeom prst="rect">
            <a:avLst/>
          </a:prstGeom>
          <a:effectLst>
            <a:outerShdw sx="100000" sy="100000" kx="0" ky="0" algn="b" rotWithShape="0" blurRad="38100" dist="23000" dir="5400000">
              <a:srgbClr val="000000">
                <a:alpha val="35000"/>
              </a:srgbClr>
            </a:outerShdw>
          </a:effectLst>
        </p:spPr>
      </p:pic>
      <p:pic>
        <p:nvPicPr>
          <p:cNvPr id="167" name="圓形" descr="圓形"/>
          <p:cNvPicPr>
            <a:picLocks noChangeAspect="0"/>
          </p:cNvPicPr>
          <p:nvPr/>
        </p:nvPicPr>
        <p:blipFill>
          <a:blip r:embed="rId11">
            <a:extLst/>
          </a:blip>
          <a:stretch>
            <a:fillRect/>
          </a:stretch>
        </p:blipFill>
        <p:spPr>
          <a:xfrm>
            <a:off x="4058271" y="4432895"/>
            <a:ext cx="247819" cy="258845"/>
          </a:xfrm>
          <a:prstGeom prst="rect">
            <a:avLst/>
          </a:prstGeom>
          <a:effectLst>
            <a:outerShdw sx="100000" sy="100000" kx="0" ky="0" algn="b" rotWithShape="0" blurRad="38100" dist="23000" dir="5400000">
              <a:srgbClr val="000000">
                <a:alpha val="35000"/>
              </a:srgbClr>
            </a:outerShdw>
          </a:effectLst>
        </p:spPr>
      </p:pic>
      <p:pic>
        <p:nvPicPr>
          <p:cNvPr id="168" name="圓形" descr="圓形"/>
          <p:cNvPicPr>
            <a:picLocks noChangeAspect="0"/>
          </p:cNvPicPr>
          <p:nvPr/>
        </p:nvPicPr>
        <p:blipFill>
          <a:blip r:embed="rId11">
            <a:extLst/>
          </a:blip>
          <a:stretch>
            <a:fillRect/>
          </a:stretch>
        </p:blipFill>
        <p:spPr>
          <a:xfrm>
            <a:off x="2875880" y="1866298"/>
            <a:ext cx="247819" cy="258844"/>
          </a:xfrm>
          <a:prstGeom prst="rect">
            <a:avLst/>
          </a:prstGeom>
          <a:effectLst>
            <a:outerShdw sx="100000" sy="100000" kx="0" ky="0" algn="b" rotWithShape="0" blurRad="38100" dist="23000" dir="5400000">
              <a:srgbClr val="000000">
                <a:alpha val="35000"/>
              </a:srgbClr>
            </a:outerShdw>
          </a:effectLst>
        </p:spPr>
      </p:pic>
      <p:pic>
        <p:nvPicPr>
          <p:cNvPr id="169" name="圓形" descr="圓形"/>
          <p:cNvPicPr>
            <a:picLocks noChangeAspect="0"/>
          </p:cNvPicPr>
          <p:nvPr/>
        </p:nvPicPr>
        <p:blipFill>
          <a:blip r:embed="rId11">
            <a:extLst/>
          </a:blip>
          <a:stretch>
            <a:fillRect/>
          </a:stretch>
        </p:blipFill>
        <p:spPr>
          <a:xfrm>
            <a:off x="6342620" y="1866298"/>
            <a:ext cx="247819" cy="258844"/>
          </a:xfrm>
          <a:prstGeom prst="rect">
            <a:avLst/>
          </a:prstGeom>
          <a:effectLst>
            <a:outerShdw sx="100000" sy="100000" kx="0" ky="0" algn="b" rotWithShape="0" blurRad="38100" dist="23000" dir="5400000">
              <a:srgbClr val="000000">
                <a:alpha val="35000"/>
              </a:srgbClr>
            </a:outerShdw>
          </a:effectLst>
        </p:spPr>
      </p:pic>
      <p:pic>
        <p:nvPicPr>
          <p:cNvPr id="170" name="圓形" descr="圓形"/>
          <p:cNvPicPr>
            <a:picLocks noChangeAspect="0"/>
          </p:cNvPicPr>
          <p:nvPr/>
        </p:nvPicPr>
        <p:blipFill>
          <a:blip r:embed="rId14">
            <a:extLst/>
          </a:blip>
          <a:stretch>
            <a:fillRect/>
          </a:stretch>
        </p:blipFill>
        <p:spPr>
          <a:xfrm>
            <a:off x="2218478" y="3238206"/>
            <a:ext cx="181232" cy="181588"/>
          </a:xfrm>
          <a:prstGeom prst="rect">
            <a:avLst/>
          </a:prstGeom>
          <a:effectLst>
            <a:outerShdw sx="100000" sy="100000" kx="0" ky="0" algn="b" rotWithShape="0" blurRad="38100" dist="23000" dir="5400000">
              <a:srgbClr val="000000">
                <a:alpha val="35000"/>
              </a:srgbClr>
            </a:outerShdw>
          </a:effectLst>
        </p:spPr>
      </p:pic>
      <p:pic>
        <p:nvPicPr>
          <p:cNvPr id="171" name="圓形" descr="圓形"/>
          <p:cNvPicPr>
            <a:picLocks noChangeAspect="0"/>
          </p:cNvPicPr>
          <p:nvPr/>
        </p:nvPicPr>
        <p:blipFill>
          <a:blip r:embed="rId15">
            <a:extLst/>
          </a:blip>
          <a:stretch>
            <a:fillRect/>
          </a:stretch>
        </p:blipFill>
        <p:spPr>
          <a:xfrm>
            <a:off x="6579602" y="3428553"/>
            <a:ext cx="178065" cy="174072"/>
          </a:xfrm>
          <a:prstGeom prst="rect">
            <a:avLst/>
          </a:prstGeom>
          <a:effectLst>
            <a:outerShdw sx="100000" sy="100000" kx="0" ky="0" algn="b" rotWithShape="0" blurRad="38100" dist="23000" dir="5400000">
              <a:srgbClr val="000000">
                <a:alpha val="35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檢視安全設定， 可由四個面向下手"/>
          <p:cNvSpPr txBox="1"/>
          <p:nvPr/>
        </p:nvSpPr>
        <p:spPr>
          <a:xfrm>
            <a:off x="3571868" y="2143122"/>
            <a:ext cx="4760913" cy="528477"/>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spAutoFit/>
          </a:bodyPr>
          <a:lstStyle>
            <a:lvl1pPr defTabSz="822958">
              <a:lnSpc>
                <a:spcPct val="115000"/>
              </a:lnSpc>
              <a:defRPr b="1" sz="2400">
                <a:solidFill>
                  <a:srgbClr val="FFFFFF"/>
                </a:solidFill>
              </a:defRPr>
            </a:lvl1pPr>
          </a:lstStyle>
          <a:p>
            <a:pPr/>
            <a:r>
              <a:t>check the following categories</a:t>
            </a:r>
          </a:p>
        </p:txBody>
      </p:sp>
      <p:pic>
        <p:nvPicPr>
          <p:cNvPr id="176" name="image.png" descr="image.png"/>
          <p:cNvPicPr>
            <a:picLocks noChangeAspect="1"/>
          </p:cNvPicPr>
          <p:nvPr/>
        </p:nvPicPr>
        <p:blipFill>
          <a:blip r:embed="rId2">
            <a:extLst/>
          </a:blip>
          <a:stretch>
            <a:fillRect/>
          </a:stretch>
        </p:blipFill>
        <p:spPr>
          <a:xfrm>
            <a:off x="3571866" y="2786064"/>
            <a:ext cx="1121672" cy="1121672"/>
          </a:xfrm>
          <a:prstGeom prst="rect">
            <a:avLst/>
          </a:prstGeom>
          <a:ln w="12700">
            <a:miter lim="400000"/>
          </a:ln>
        </p:spPr>
      </p:pic>
      <p:sp>
        <p:nvSpPr>
          <p:cNvPr id="177" name="帳戶"/>
          <p:cNvSpPr txBox="1"/>
          <p:nvPr/>
        </p:nvSpPr>
        <p:spPr>
          <a:xfrm>
            <a:off x="3666371" y="3129791"/>
            <a:ext cx="916937" cy="31338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defRPr b="1" sz="1600">
                <a:solidFill>
                  <a:srgbClr val="FFFF00"/>
                </a:solidFill>
              </a:defRPr>
            </a:lvl1pPr>
          </a:lstStyle>
          <a:p>
            <a:pPr/>
            <a:r>
              <a:t>Account</a:t>
            </a:r>
          </a:p>
        </p:txBody>
      </p:sp>
      <p:pic>
        <p:nvPicPr>
          <p:cNvPr id="178" name="image.png" descr="image.png"/>
          <p:cNvPicPr>
            <a:picLocks noChangeAspect="1"/>
          </p:cNvPicPr>
          <p:nvPr/>
        </p:nvPicPr>
        <p:blipFill>
          <a:blip r:embed="rId2">
            <a:extLst/>
          </a:blip>
          <a:stretch>
            <a:fillRect/>
          </a:stretch>
        </p:blipFill>
        <p:spPr>
          <a:xfrm>
            <a:off x="4667246" y="2786065"/>
            <a:ext cx="1121670" cy="1121669"/>
          </a:xfrm>
          <a:prstGeom prst="rect">
            <a:avLst/>
          </a:prstGeom>
          <a:ln w="12700">
            <a:miter lim="400000"/>
          </a:ln>
        </p:spPr>
      </p:pic>
      <p:sp>
        <p:nvSpPr>
          <p:cNvPr id="179" name="網路"/>
          <p:cNvSpPr txBox="1"/>
          <p:nvPr/>
        </p:nvSpPr>
        <p:spPr>
          <a:xfrm>
            <a:off x="4780896" y="3141896"/>
            <a:ext cx="905825" cy="31338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r">
              <a:defRPr b="1" sz="1600">
                <a:solidFill>
                  <a:srgbClr val="FFFF00"/>
                </a:solidFill>
              </a:defRPr>
            </a:lvl1pPr>
          </a:lstStyle>
          <a:p>
            <a:pPr/>
            <a:r>
              <a:t>Network</a:t>
            </a:r>
          </a:p>
        </p:txBody>
      </p:sp>
      <p:pic>
        <p:nvPicPr>
          <p:cNvPr id="180" name="image.png" descr="image.png"/>
          <p:cNvPicPr>
            <a:picLocks noChangeAspect="1"/>
          </p:cNvPicPr>
          <p:nvPr/>
        </p:nvPicPr>
        <p:blipFill>
          <a:blip r:embed="rId2">
            <a:extLst/>
          </a:blip>
          <a:stretch>
            <a:fillRect/>
          </a:stretch>
        </p:blipFill>
        <p:spPr>
          <a:xfrm>
            <a:off x="5762621" y="2786065"/>
            <a:ext cx="1121671" cy="1121669"/>
          </a:xfrm>
          <a:prstGeom prst="rect">
            <a:avLst/>
          </a:prstGeom>
          <a:ln w="12700">
            <a:miter lim="400000"/>
          </a:ln>
        </p:spPr>
      </p:pic>
      <p:sp>
        <p:nvSpPr>
          <p:cNvPr id="181" name="系統"/>
          <p:cNvSpPr txBox="1"/>
          <p:nvPr/>
        </p:nvSpPr>
        <p:spPr>
          <a:xfrm>
            <a:off x="5919102" y="3145517"/>
            <a:ext cx="827045" cy="31338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600">
                <a:solidFill>
                  <a:srgbClr val="FFFF00"/>
                </a:solidFill>
              </a:defRPr>
            </a:lvl1pPr>
          </a:lstStyle>
          <a:p>
            <a:pPr/>
            <a:r>
              <a:t>System</a:t>
            </a:r>
          </a:p>
        </p:txBody>
      </p:sp>
      <p:pic>
        <p:nvPicPr>
          <p:cNvPr id="182" name="image.png" descr="image.png"/>
          <p:cNvPicPr>
            <a:picLocks noChangeAspect="1"/>
          </p:cNvPicPr>
          <p:nvPr/>
        </p:nvPicPr>
        <p:blipFill>
          <a:blip r:embed="rId2">
            <a:extLst/>
          </a:blip>
          <a:stretch>
            <a:fillRect/>
          </a:stretch>
        </p:blipFill>
        <p:spPr>
          <a:xfrm>
            <a:off x="6861045" y="2786064"/>
            <a:ext cx="1121674" cy="1121672"/>
          </a:xfrm>
          <a:prstGeom prst="rect">
            <a:avLst/>
          </a:prstGeom>
          <a:ln w="12700">
            <a:miter lim="400000"/>
          </a:ln>
        </p:spPr>
      </p:pic>
      <p:sp>
        <p:nvSpPr>
          <p:cNvPr id="183" name="更新"/>
          <p:cNvSpPr txBox="1"/>
          <p:nvPr/>
        </p:nvSpPr>
        <p:spPr>
          <a:xfrm>
            <a:off x="7032514" y="3145517"/>
            <a:ext cx="792814" cy="31338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600">
                <a:solidFill>
                  <a:srgbClr val="FFFF00"/>
                </a:solidFill>
              </a:defRPr>
            </a:lvl1pPr>
          </a:lstStyle>
          <a:p>
            <a:pPr/>
            <a:r>
              <a:t>Update</a:t>
            </a:r>
          </a:p>
        </p:txBody>
      </p:sp>
      <p:sp>
        <p:nvSpPr>
          <p:cNvPr id="184" name="矩形 15"/>
          <p:cNvSpPr txBox="1"/>
          <p:nvPr/>
        </p:nvSpPr>
        <p:spPr>
          <a:xfrm>
            <a:off x="3648356" y="1079888"/>
            <a:ext cx="5368536" cy="11432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600">
                <a:solidFill>
                  <a:srgbClr val="FFFF00"/>
                </a:solidFill>
              </a:defRPr>
            </a:lvl1pPr>
          </a:lstStyle>
          <a:p>
            <a:pPr/>
            <a:r>
              <a:t>To fight against data breach,</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Shape 159" descr="Shape 159"/>
          <p:cNvPicPr>
            <a:picLocks noChangeAspect="1"/>
          </p:cNvPicPr>
          <p:nvPr/>
        </p:nvPicPr>
        <p:blipFill>
          <a:blip r:embed="rId2">
            <a:extLst/>
          </a:blip>
          <a:stretch>
            <a:fillRect/>
          </a:stretch>
        </p:blipFill>
        <p:spPr>
          <a:xfrm>
            <a:off x="2628552" y="3173959"/>
            <a:ext cx="3708828" cy="1326422"/>
          </a:xfrm>
          <a:prstGeom prst="rect">
            <a:avLst/>
          </a:prstGeom>
          <a:ln w="12700">
            <a:miter lim="400000"/>
          </a:ln>
        </p:spPr>
      </p:pic>
      <p:grpSp>
        <p:nvGrpSpPr>
          <p:cNvPr id="214" name="群組 45"/>
          <p:cNvGrpSpPr/>
          <p:nvPr/>
        </p:nvGrpSpPr>
        <p:grpSpPr>
          <a:xfrm>
            <a:off x="-2" y="633834"/>
            <a:ext cx="8358218" cy="624801"/>
            <a:chOff x="0" y="-12698"/>
            <a:chExt cx="8358217" cy="624799"/>
          </a:xfrm>
        </p:grpSpPr>
        <p:grpSp>
          <p:nvGrpSpPr>
            <p:cNvPr id="189" name="圓角矩形 37"/>
            <p:cNvGrpSpPr/>
            <p:nvPr/>
          </p:nvGrpSpPr>
          <p:grpSpPr>
            <a:xfrm>
              <a:off x="1143008" y="156823"/>
              <a:ext cx="595658" cy="285756"/>
              <a:chOff x="0" y="10794"/>
              <a:chExt cx="595657" cy="285754"/>
            </a:xfrm>
          </p:grpSpPr>
          <p:sp>
            <p:nvSpPr>
              <p:cNvPr id="187" name="圓角矩形"/>
              <p:cNvSpPr/>
              <p:nvPr/>
            </p:nvSpPr>
            <p:spPr>
              <a:xfrm>
                <a:off x="-1" y="10794"/>
                <a:ext cx="571508" cy="285755"/>
              </a:xfrm>
              <a:prstGeom prst="roundRect">
                <a:avLst>
                  <a:gd name="adj" fmla="val 16667"/>
                </a:avLst>
              </a:prstGeom>
              <a:solidFill>
                <a:srgbClr val="93CDDD"/>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latin typeface="微軟正黑體"/>
                    <a:ea typeface="微軟正黑體"/>
                    <a:cs typeface="微軟正黑體"/>
                    <a:sym typeface="微軟正黑體"/>
                  </a:defRPr>
                </a:pPr>
              </a:p>
            </p:txBody>
          </p:sp>
          <p:sp>
            <p:nvSpPr>
              <p:cNvPr id="188" name="帳戶"/>
              <p:cNvSpPr txBox="1"/>
              <p:nvPr/>
            </p:nvSpPr>
            <p:spPr>
              <a:xfrm>
                <a:off x="52047" y="44452"/>
                <a:ext cx="543611"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latin typeface="微軟正黑體"/>
                    <a:ea typeface="微軟正黑體"/>
                    <a:cs typeface="微軟正黑體"/>
                    <a:sym typeface="微軟正黑體"/>
                  </a:defRPr>
                </a:lvl1pPr>
              </a:lstStyle>
              <a:p>
                <a:pPr/>
                <a:r>
                  <a:t>Account</a:t>
                </a:r>
              </a:p>
            </p:txBody>
          </p:sp>
        </p:grpSp>
        <p:grpSp>
          <p:nvGrpSpPr>
            <p:cNvPr id="192" name="圓角矩形 38"/>
            <p:cNvGrpSpPr/>
            <p:nvPr/>
          </p:nvGrpSpPr>
          <p:grpSpPr>
            <a:xfrm>
              <a:off x="1785950" y="156823"/>
              <a:ext cx="571507" cy="285756"/>
              <a:chOff x="0" y="10794"/>
              <a:chExt cx="571506" cy="285754"/>
            </a:xfrm>
          </p:grpSpPr>
          <p:sp>
            <p:nvSpPr>
              <p:cNvPr id="190"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191" name="網路"/>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Network</a:t>
                </a:r>
              </a:p>
            </p:txBody>
          </p:sp>
        </p:grpSp>
        <p:grpSp>
          <p:nvGrpSpPr>
            <p:cNvPr id="195" name="圓角矩形 39"/>
            <p:cNvGrpSpPr/>
            <p:nvPr/>
          </p:nvGrpSpPr>
          <p:grpSpPr>
            <a:xfrm>
              <a:off x="2428892" y="156823"/>
              <a:ext cx="571507" cy="285756"/>
              <a:chOff x="0" y="10794"/>
              <a:chExt cx="571506" cy="285754"/>
            </a:xfrm>
          </p:grpSpPr>
          <p:sp>
            <p:nvSpPr>
              <p:cNvPr id="193"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194" name="系統"/>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System</a:t>
                </a:r>
              </a:p>
            </p:txBody>
          </p:sp>
        </p:grpSp>
        <p:grpSp>
          <p:nvGrpSpPr>
            <p:cNvPr id="198" name="圓角矩形 40"/>
            <p:cNvGrpSpPr/>
            <p:nvPr/>
          </p:nvGrpSpPr>
          <p:grpSpPr>
            <a:xfrm>
              <a:off x="3071834" y="156823"/>
              <a:ext cx="571507" cy="285756"/>
              <a:chOff x="0" y="10794"/>
              <a:chExt cx="571506" cy="285754"/>
            </a:xfrm>
          </p:grpSpPr>
          <p:sp>
            <p:nvSpPr>
              <p:cNvPr id="196" name="圓角矩形"/>
              <p:cNvSpPr/>
              <p:nvPr/>
            </p:nvSpPr>
            <p:spPr>
              <a:xfrm>
                <a:off x="-1" y="10794"/>
                <a:ext cx="571508" cy="285755"/>
              </a:xfrm>
              <a:prstGeom prst="roundRect">
                <a:avLst>
                  <a:gd name="adj" fmla="val 16667"/>
                </a:avLst>
              </a:prstGeom>
              <a:solidFill>
                <a:srgbClr val="DCDCDC"/>
              </a:solidFill>
              <a:ln w="12700" cap="flat">
                <a:solidFill>
                  <a:srgbClr val="CACACA"/>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sz="1200">
                    <a:solidFill>
                      <a:srgbClr val="7D7D7D"/>
                    </a:solidFill>
                    <a:latin typeface="微軟正黑體"/>
                    <a:ea typeface="微軟正黑體"/>
                    <a:cs typeface="微軟正黑體"/>
                    <a:sym typeface="微軟正黑體"/>
                  </a:defRPr>
                </a:pPr>
              </a:p>
            </p:txBody>
          </p:sp>
          <p:sp>
            <p:nvSpPr>
              <p:cNvPr id="197" name="更新"/>
              <p:cNvSpPr txBox="1"/>
              <p:nvPr/>
            </p:nvSpPr>
            <p:spPr>
              <a:xfrm>
                <a:off x="13948" y="44452"/>
                <a:ext cx="543610"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800">
                    <a:solidFill>
                      <a:srgbClr val="7D7D7D"/>
                    </a:solidFill>
                    <a:latin typeface="微軟正黑體"/>
                    <a:ea typeface="微軟正黑體"/>
                    <a:cs typeface="微軟正黑體"/>
                    <a:sym typeface="微軟正黑體"/>
                  </a:defRPr>
                </a:lvl1pPr>
              </a:lstStyle>
              <a:p>
                <a:pPr/>
                <a:r>
                  <a:t>Update</a:t>
                </a:r>
              </a:p>
            </p:txBody>
          </p:sp>
        </p:grpSp>
        <p:grpSp>
          <p:nvGrpSpPr>
            <p:cNvPr id="201" name="Shape 276"/>
            <p:cNvGrpSpPr/>
            <p:nvPr/>
          </p:nvGrpSpPr>
          <p:grpSpPr>
            <a:xfrm>
              <a:off x="-1" y="31505"/>
              <a:ext cx="1214450" cy="536393"/>
              <a:chOff x="0" y="31505"/>
              <a:chExt cx="1214448" cy="536392"/>
            </a:xfrm>
          </p:grpSpPr>
          <p:sp>
            <p:nvSpPr>
              <p:cNvPr id="199" name="鋸齒形"/>
              <p:cNvSpPr/>
              <p:nvPr/>
            </p:nvSpPr>
            <p:spPr>
              <a:xfrm>
                <a:off x="-1" y="31505"/>
                <a:ext cx="1214450" cy="536393"/>
              </a:xfrm>
              <a:prstGeom prst="chevron">
                <a:avLst>
                  <a:gd name="adj" fmla="val 33915"/>
                </a:avLst>
              </a:prstGeom>
              <a:solidFill>
                <a:srgbClr val="005A9E"/>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00" name="安全性設定"/>
              <p:cNvSpPr txBox="1"/>
              <p:nvPr/>
            </p:nvSpPr>
            <p:spPr>
              <a:xfrm>
                <a:off x="181916" y="76202"/>
                <a:ext cx="850615"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Settings</a:t>
                </a:r>
              </a:p>
            </p:txBody>
          </p:sp>
        </p:grpSp>
        <p:grpSp>
          <p:nvGrpSpPr>
            <p:cNvPr id="204" name="Shape 276"/>
            <p:cNvGrpSpPr/>
            <p:nvPr/>
          </p:nvGrpSpPr>
          <p:grpSpPr>
            <a:xfrm>
              <a:off x="3500461" y="-12698"/>
              <a:ext cx="1214449" cy="624799"/>
              <a:chOff x="0" y="-12697"/>
              <a:chExt cx="1214448" cy="624798"/>
            </a:xfrm>
          </p:grpSpPr>
          <p:sp>
            <p:nvSpPr>
              <p:cNvPr id="202" name="鋸齒形"/>
              <p:cNvSpPr/>
              <p:nvPr/>
            </p:nvSpPr>
            <p:spPr>
              <a:xfrm>
                <a:off x="-1" y="31505"/>
                <a:ext cx="1214450" cy="536393"/>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03" name="防毒防駭軟體"/>
              <p:cNvSpPr txBox="1"/>
              <p:nvPr/>
            </p:nvSpPr>
            <p:spPr>
              <a:xfrm>
                <a:off x="143816" y="-12698"/>
                <a:ext cx="978220"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p>
                <a:pPr algn="ctr">
                  <a:defRPr b="1" sz="1200">
                    <a:solidFill>
                      <a:srgbClr val="FFFFFF"/>
                    </a:solidFill>
                    <a:latin typeface="微軟正黑體"/>
                    <a:ea typeface="微軟正黑體"/>
                    <a:cs typeface="微軟正黑體"/>
                    <a:sym typeface="微軟正黑體"/>
                  </a:defRPr>
                </a:pPr>
                <a:r>
                  <a:t>Antivirus &amp;</a:t>
                </a:r>
              </a:p>
              <a:p>
                <a:pPr algn="ctr">
                  <a:defRPr b="1" sz="1200">
                    <a:solidFill>
                      <a:srgbClr val="FFFFFF"/>
                    </a:solidFill>
                    <a:latin typeface="微軟正黑體"/>
                    <a:ea typeface="微軟正黑體"/>
                    <a:cs typeface="微軟正黑體"/>
                    <a:sym typeface="微軟正黑體"/>
                  </a:defRPr>
                </a:pPr>
                <a:r>
                  <a:t>Malware Remover</a:t>
                </a:r>
              </a:p>
            </p:txBody>
          </p:sp>
        </p:grpSp>
        <p:grpSp>
          <p:nvGrpSpPr>
            <p:cNvPr id="207" name="Shape 276"/>
            <p:cNvGrpSpPr/>
            <p:nvPr/>
          </p:nvGrpSpPr>
          <p:grpSpPr>
            <a:xfrm>
              <a:off x="4572020" y="-12699"/>
              <a:ext cx="1357325" cy="624799"/>
              <a:chOff x="0" y="-44203"/>
              <a:chExt cx="1357324" cy="624798"/>
            </a:xfrm>
          </p:grpSpPr>
          <p:sp>
            <p:nvSpPr>
              <p:cNvPr id="205"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06" name="保護備份"/>
              <p:cNvSpPr txBox="1"/>
              <p:nvPr/>
            </p:nvSpPr>
            <p:spPr>
              <a:xfrm>
                <a:off x="181915" y="-44204"/>
                <a:ext cx="993494" cy="624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Snapshots, backup and encryption</a:t>
                </a:r>
              </a:p>
            </p:txBody>
          </p:sp>
        </p:grpSp>
        <p:grpSp>
          <p:nvGrpSpPr>
            <p:cNvPr id="210" name="Shape 276"/>
            <p:cNvGrpSpPr/>
            <p:nvPr/>
          </p:nvGrpSpPr>
          <p:grpSpPr>
            <a:xfrm>
              <a:off x="5786456" y="31505"/>
              <a:ext cx="1357325" cy="536393"/>
              <a:chOff x="0" y="0"/>
              <a:chExt cx="1357324" cy="536392"/>
            </a:xfrm>
          </p:grpSpPr>
          <p:sp>
            <p:nvSpPr>
              <p:cNvPr id="208"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09" name="安全配置"/>
              <p:cNvSpPr txBox="1"/>
              <p:nvPr/>
            </p:nvSpPr>
            <p:spPr>
              <a:xfrm>
                <a:off x="181915" y="44696"/>
                <a:ext cx="1046256"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Applications</a:t>
                </a:r>
              </a:p>
            </p:txBody>
          </p:sp>
        </p:grpSp>
        <p:grpSp>
          <p:nvGrpSpPr>
            <p:cNvPr id="213" name="Shape 276"/>
            <p:cNvGrpSpPr/>
            <p:nvPr/>
          </p:nvGrpSpPr>
          <p:grpSpPr>
            <a:xfrm>
              <a:off x="7000892" y="31505"/>
              <a:ext cx="1357325" cy="536393"/>
              <a:chOff x="0" y="0"/>
              <a:chExt cx="1357324" cy="536392"/>
            </a:xfrm>
          </p:grpSpPr>
          <p:sp>
            <p:nvSpPr>
              <p:cNvPr id="211" name="鋸齒形"/>
              <p:cNvSpPr/>
              <p:nvPr/>
            </p:nvSpPr>
            <p:spPr>
              <a:xfrm>
                <a:off x="0" y="-1"/>
                <a:ext cx="1357325" cy="536394"/>
              </a:xfrm>
              <a:prstGeom prst="chevron">
                <a:avLst>
                  <a:gd name="adj" fmla="val 33915"/>
                </a:avLst>
              </a:prstGeom>
              <a:solidFill>
                <a:srgbClr val="7D7D7D"/>
              </a:solidFill>
              <a:ln w="9525" cap="flat">
                <a:solidFill>
                  <a:srgbClr val="FFFFFF"/>
                </a:solidFill>
                <a:prstDash val="solid"/>
                <a:round/>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b="1">
                    <a:solidFill>
                      <a:srgbClr val="FFFFFF"/>
                    </a:solidFill>
                    <a:latin typeface="微軟正黑體"/>
                    <a:ea typeface="微軟正黑體"/>
                    <a:cs typeface="微軟正黑體"/>
                    <a:sym typeface="微軟正黑體"/>
                  </a:defRPr>
                </a:pPr>
              </a:p>
            </p:txBody>
          </p:sp>
          <p:sp>
            <p:nvSpPr>
              <p:cNvPr id="212" name="資安公告"/>
              <p:cNvSpPr txBox="1"/>
              <p:nvPr/>
            </p:nvSpPr>
            <p:spPr>
              <a:xfrm>
                <a:off x="181915" y="44696"/>
                <a:ext cx="993494" cy="44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b="1" sz="1200">
                    <a:solidFill>
                      <a:srgbClr val="FFFFFF"/>
                    </a:solidFill>
                    <a:latin typeface="微軟正黑體"/>
                    <a:ea typeface="微軟正黑體"/>
                    <a:cs typeface="微軟正黑體"/>
                    <a:sym typeface="微軟正黑體"/>
                  </a:defRPr>
                </a:lvl1pPr>
              </a:lstStyle>
              <a:p>
                <a:pPr/>
                <a:r>
                  <a:t>Security Advisory</a:t>
                </a:r>
              </a:p>
            </p:txBody>
          </p:sp>
        </p:grpSp>
      </p:grpSp>
      <p:sp>
        <p:nvSpPr>
          <p:cNvPr id="215" name="Shape 134"/>
          <p:cNvSpPr txBox="1"/>
          <p:nvPr/>
        </p:nvSpPr>
        <p:spPr>
          <a:xfrm>
            <a:off x="1152500" y="1428740"/>
            <a:ext cx="7215190" cy="1409894"/>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marL="190500" indent="-190500" defTabSz="457200">
              <a:buSzPct val="100000"/>
              <a:buChar char="•"/>
              <a:defRPr b="1" sz="1900">
                <a:solidFill>
                  <a:srgbClr val="585858"/>
                </a:solidFill>
              </a:defRPr>
            </a:pPr>
            <a:r>
              <a:rPr>
                <a:solidFill>
                  <a:srgbClr val="2071C1"/>
                </a:solidFill>
              </a:rPr>
              <a:t>Password Strength：</a:t>
            </a:r>
            <a:r>
              <a:t>Use strengthen password or force regularly change password.</a:t>
            </a:r>
          </a:p>
          <a:p>
            <a:pPr marL="190500" indent="-190500" defTabSz="457200">
              <a:buSzPct val="100000"/>
              <a:buChar char="•"/>
              <a:defRPr b="1" sz="1900">
                <a:solidFill>
                  <a:srgbClr val="434343"/>
                </a:solidFill>
              </a:defRPr>
            </a:pPr>
            <a:r>
              <a:rPr>
                <a:solidFill>
                  <a:srgbClr val="2071C1"/>
                </a:solidFill>
              </a:rPr>
              <a:t>2-step Verification：</a:t>
            </a:r>
            <a:r>
              <a:t>2-step verification is to enhance the security of user accounts.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176"/>
          <p:cNvSpPr txBox="1"/>
          <p:nvPr/>
        </p:nvSpPr>
        <p:spPr>
          <a:xfrm>
            <a:off x="824362" y="550077"/>
            <a:ext cx="7948616" cy="5730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defRPr b="1" sz="2400">
                <a:solidFill>
                  <a:srgbClr val="002060"/>
                </a:solidFill>
                <a:latin typeface="微軟正黑體"/>
                <a:ea typeface="微軟正黑體"/>
                <a:cs typeface="微軟正黑體"/>
                <a:sym typeface="微軟正黑體"/>
              </a:defRPr>
            </a:lvl1pPr>
          </a:lstStyle>
          <a:p>
            <a:pPr/>
            <a:r>
              <a:t>Enhance Password Strength</a:t>
            </a:r>
          </a:p>
        </p:txBody>
      </p:sp>
      <p:pic>
        <p:nvPicPr>
          <p:cNvPr id="218" name="影像" descr="影像"/>
          <p:cNvPicPr>
            <a:picLocks noChangeAspect="1"/>
          </p:cNvPicPr>
          <p:nvPr/>
        </p:nvPicPr>
        <p:blipFill>
          <a:blip r:embed="rId2">
            <a:extLst/>
          </a:blip>
          <a:stretch>
            <a:fillRect/>
          </a:stretch>
        </p:blipFill>
        <p:spPr>
          <a:xfrm>
            <a:off x="856801" y="1170415"/>
            <a:ext cx="7206231" cy="3724990"/>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176"/>
          <p:cNvSpPr txBox="1"/>
          <p:nvPr>
            <p:ph type="title" idx="4294967295"/>
          </p:nvPr>
        </p:nvSpPr>
        <p:spPr>
          <a:xfrm>
            <a:off x="500034" y="569912"/>
            <a:ext cx="7948615" cy="573088"/>
          </a:xfrm>
          <a:prstGeom prst="rect">
            <a:avLst/>
          </a:prstGeom>
        </p:spPr>
        <p:txBody>
          <a:bodyPr lIns="0" tIns="0" rIns="0" bIns="0" anchor="ctr"/>
          <a:lstStyle>
            <a:lvl1pPr>
              <a:defRPr sz="2400">
                <a:solidFill>
                  <a:srgbClr val="002060"/>
                </a:solidFill>
                <a:latin typeface="微軟正黑體"/>
                <a:ea typeface="微軟正黑體"/>
                <a:cs typeface="微軟正黑體"/>
                <a:sym typeface="微軟正黑體"/>
              </a:defRPr>
            </a:lvl1pPr>
          </a:lstStyle>
          <a:p>
            <a:pPr/>
            <a:r>
              <a:t>Enable 2-step Verification</a:t>
            </a:r>
          </a:p>
        </p:txBody>
      </p:sp>
      <p:pic>
        <p:nvPicPr>
          <p:cNvPr id="221" name="Shape 178" descr="Shape 178"/>
          <p:cNvPicPr>
            <a:picLocks noChangeAspect="1"/>
          </p:cNvPicPr>
          <p:nvPr/>
        </p:nvPicPr>
        <p:blipFill>
          <a:blip r:embed="rId3">
            <a:extLst/>
          </a:blip>
          <a:stretch>
            <a:fillRect/>
          </a:stretch>
        </p:blipFill>
        <p:spPr>
          <a:xfrm>
            <a:off x="557912" y="2321772"/>
            <a:ext cx="1281007" cy="2272753"/>
          </a:xfrm>
          <a:prstGeom prst="rect">
            <a:avLst/>
          </a:prstGeom>
          <a:ln w="12700">
            <a:miter lim="400000"/>
          </a:ln>
        </p:spPr>
      </p:pic>
      <p:sp>
        <p:nvSpPr>
          <p:cNvPr id="222" name="Shape 179"/>
          <p:cNvSpPr txBox="1"/>
          <p:nvPr/>
        </p:nvSpPr>
        <p:spPr>
          <a:xfrm>
            <a:off x="456892" y="1041060"/>
            <a:ext cx="3779101" cy="12242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p>
            <a:pPr>
              <a:defRPr b="1">
                <a:solidFill>
                  <a:srgbClr val="984807"/>
                </a:solidFill>
                <a:latin typeface="微軟正黑體"/>
                <a:ea typeface="微軟正黑體"/>
                <a:cs typeface="微軟正黑體"/>
                <a:sym typeface="微軟正黑體"/>
              </a:defRPr>
            </a:pPr>
            <a:r>
              <a:t>(1) Install the authenticator app on your mobile device</a:t>
            </a:r>
            <a:endParaRPr sz="1200">
              <a:solidFill>
                <a:srgbClr val="262626"/>
              </a:solidFill>
            </a:endParaRPr>
          </a:p>
          <a:p>
            <a:pPr marL="100263" indent="-100263">
              <a:buSzPct val="100000"/>
              <a:buChar char="•"/>
              <a:defRPr b="1" sz="1000">
                <a:solidFill>
                  <a:srgbClr val="262626"/>
                </a:solidFill>
                <a:latin typeface="微軟正黑體"/>
                <a:ea typeface="微軟正黑體"/>
                <a:cs typeface="微軟正黑體"/>
                <a:sym typeface="微軟正黑體"/>
              </a:defRPr>
            </a:pPr>
            <a:r>
              <a:t>For Android and iOS devices, install the Google Authenticator app from their respective app stores. </a:t>
            </a:r>
          </a:p>
          <a:p>
            <a:pPr marL="100263" indent="-100263">
              <a:buSzPct val="100000"/>
              <a:buChar char="•"/>
              <a:defRPr b="1" sz="1000">
                <a:solidFill>
                  <a:srgbClr val="262626"/>
                </a:solidFill>
                <a:latin typeface="微軟正黑體"/>
                <a:ea typeface="微軟正黑體"/>
                <a:cs typeface="微軟正黑體"/>
                <a:sym typeface="微軟正黑體"/>
              </a:defRPr>
            </a:pPr>
            <a:r>
              <a:t>For Windows Phone, install the Authenticator from its Store.</a:t>
            </a:r>
          </a:p>
        </p:txBody>
      </p:sp>
      <p:sp>
        <p:nvSpPr>
          <p:cNvPr id="223" name="Shape 180"/>
          <p:cNvSpPr txBox="1"/>
          <p:nvPr/>
        </p:nvSpPr>
        <p:spPr>
          <a:xfrm>
            <a:off x="4087048" y="1049171"/>
            <a:ext cx="4472103" cy="855949"/>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ctr">
            <a:spAutoFit/>
          </a:bodyPr>
          <a:lstStyle/>
          <a:p>
            <a:pPr>
              <a:defRPr b="1">
                <a:solidFill>
                  <a:srgbClr val="984807"/>
                </a:solidFill>
                <a:latin typeface="微軟正黑體"/>
                <a:ea typeface="微軟正黑體"/>
                <a:cs typeface="微軟正黑體"/>
                <a:sym typeface="微軟正黑體"/>
              </a:defRPr>
            </a:pPr>
            <a:r>
              <a:t>(2) Enable 2-step Verification</a:t>
            </a:r>
            <a:endParaRPr sz="1200">
              <a:solidFill>
                <a:srgbClr val="262626"/>
              </a:solidFill>
            </a:endParaRPr>
          </a:p>
          <a:p>
            <a:pPr>
              <a:defRPr b="1" sz="1000">
                <a:solidFill>
                  <a:srgbClr val="262626"/>
                </a:solidFill>
                <a:latin typeface="微軟正黑體"/>
                <a:ea typeface="微軟正黑體"/>
                <a:cs typeface="微軟正黑體"/>
                <a:sym typeface="微軟正黑體"/>
              </a:defRPr>
            </a:pPr>
            <a:r>
              <a:t>Go to "Options" &gt; "2-step Verification" and click "Get Started". Complete the steps in the wizard to set up the NAS and your mobile device.</a:t>
            </a:r>
          </a:p>
        </p:txBody>
      </p:sp>
      <p:grpSp>
        <p:nvGrpSpPr>
          <p:cNvPr id="226" name="Shape 181"/>
          <p:cNvGrpSpPr/>
          <p:nvPr/>
        </p:nvGrpSpPr>
        <p:grpSpPr>
          <a:xfrm>
            <a:off x="1828686" y="3341917"/>
            <a:ext cx="2159604" cy="1339207"/>
            <a:chOff x="0" y="0"/>
            <a:chExt cx="2159603" cy="1339205"/>
          </a:xfrm>
        </p:grpSpPr>
        <p:sp>
          <p:nvSpPr>
            <p:cNvPr id="224" name="形狀"/>
            <p:cNvSpPr/>
            <p:nvPr/>
          </p:nvSpPr>
          <p:spPr>
            <a:xfrm>
              <a:off x="-1" y="93444"/>
              <a:ext cx="2159605" cy="1152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679" y="0"/>
                  </a:lnTo>
                  <a:cubicBezTo>
                    <a:pt x="20740" y="0"/>
                    <a:pt x="21600" y="1612"/>
                    <a:pt x="21600" y="3600"/>
                  </a:cubicBezTo>
                  <a:lnTo>
                    <a:pt x="21600" y="21600"/>
                  </a:lnTo>
                  <a:lnTo>
                    <a:pt x="0" y="21600"/>
                  </a:lnTo>
                  <a:close/>
                </a:path>
              </a:pathLst>
            </a:custGeom>
            <a:solidFill>
              <a:srgbClr val="984807"/>
            </a:solidFill>
            <a:ln w="9525" cap="flat">
              <a:solidFill>
                <a:srgbClr val="A7A7A7"/>
              </a:solidFill>
              <a:prstDash val="solid"/>
              <a:round/>
            </a:ln>
            <a:effectLst/>
          </p:spPr>
          <p:txBody>
            <a:bodyPr wrap="square" lIns="45718" tIns="45718" rIns="45718" bIns="45718" numCol="1" anchor="ctr">
              <a:noAutofit/>
            </a:bodyPr>
            <a:lstStyle/>
            <a:p>
              <a:pPr>
                <a:defRPr b="1" sz="1100">
                  <a:solidFill>
                    <a:srgbClr val="FFFFFF"/>
                  </a:solidFill>
                  <a:latin typeface="微軟正黑體"/>
                  <a:ea typeface="微軟正黑體"/>
                  <a:cs typeface="微軟正黑體"/>
                  <a:sym typeface="微軟正黑體"/>
                </a:defRPr>
              </a:pPr>
            </a:p>
          </p:txBody>
        </p:sp>
        <p:sp>
          <p:nvSpPr>
            <p:cNvPr id="225" name="注意：…"/>
            <p:cNvSpPr txBox="1"/>
            <p:nvPr/>
          </p:nvSpPr>
          <p:spPr>
            <a:xfrm>
              <a:off x="0" y="0"/>
              <a:ext cx="2103353" cy="13392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noAutofit/>
            </a:bodyPr>
            <a:lstStyle/>
            <a:p>
              <a:pPr>
                <a:defRPr>
                  <a:solidFill>
                    <a:srgbClr val="FFFF00"/>
                  </a:solidFill>
                  <a:latin typeface="微軟正黑體"/>
                  <a:ea typeface="微軟正黑體"/>
                  <a:cs typeface="微軟正黑體"/>
                  <a:sym typeface="微軟正黑體"/>
                </a:defRPr>
              </a:pPr>
              <a:r>
                <a:t>Kind Reminder:</a:t>
              </a:r>
            </a:p>
            <a:p>
              <a:pPr>
                <a:defRPr sz="900">
                  <a:solidFill>
                    <a:srgbClr val="FFFFFF"/>
                  </a:solidFill>
                  <a:latin typeface="微軟正黑體"/>
                  <a:ea typeface="微軟正黑體"/>
                  <a:cs typeface="微軟正黑體"/>
                  <a:sym typeface="微軟正黑體"/>
                </a:defRPr>
              </a:pPr>
            </a:p>
            <a:p>
              <a:pPr>
                <a:defRPr sz="900">
                  <a:solidFill>
                    <a:srgbClr val="FFFFFF"/>
                  </a:solidFill>
                  <a:latin typeface="微軟正黑體"/>
                  <a:ea typeface="微軟正黑體"/>
                  <a:cs typeface="微軟正黑體"/>
                  <a:sym typeface="微軟正黑體"/>
                </a:defRPr>
              </a:pPr>
              <a:r>
                <a:t>The system time of your mobile device and NAS must be synchronized. It is recommended to use the time provided from the Internet.</a:t>
              </a:r>
            </a:p>
          </p:txBody>
        </p:sp>
      </p:grpSp>
      <p:pic>
        <p:nvPicPr>
          <p:cNvPr id="227" name="影像" descr="影像"/>
          <p:cNvPicPr>
            <a:picLocks noChangeAspect="1"/>
          </p:cNvPicPr>
          <p:nvPr/>
        </p:nvPicPr>
        <p:blipFill>
          <a:blip r:embed="rId4">
            <a:extLst/>
          </a:blip>
          <a:stretch>
            <a:fillRect/>
          </a:stretch>
        </p:blipFill>
        <p:spPr>
          <a:xfrm>
            <a:off x="4135800" y="2330959"/>
            <a:ext cx="4617227" cy="230861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9BBB59"/>
      </a:accent3>
      <a:accent4>
        <a:srgbClr val="8064A2"/>
      </a:accent4>
      <a:accent5>
        <a:srgbClr val="4BACC6"/>
      </a:accent5>
      <a:accent6>
        <a:srgbClr val="F79646"/>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9BBB59"/>
      </a:accent3>
      <a:accent4>
        <a:srgbClr val="8064A2"/>
      </a:accent4>
      <a:accent5>
        <a:srgbClr val="4BACC6"/>
      </a:accent5>
      <a:accent6>
        <a:srgbClr val="F79646"/>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