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3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9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Lst>
  <p:sldSz cx="9144000" cy="5143500" type="screen16x9"/>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chael Wang" initials="MW"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D27102A9-8310-4765-A935-A1911B00CA55}" styleName="淺色樣式 1 - 輔色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E171933-4619-4E11-9A3F-F7608DF75F80}" styleName="中等深淺樣式 1 - 輔色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B9631B5-78F2-41C9-869B-9F39066F8104}" styleName="中等深淺樣式 3 - 輔色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794" autoAdjust="0"/>
    <p:restoredTop sz="95089" autoAdjust="0"/>
  </p:normalViewPr>
  <p:slideViewPr>
    <p:cSldViewPr>
      <p:cViewPr>
        <p:scale>
          <a:sx n="100" d="100"/>
          <a:sy n="100" d="100"/>
        </p:scale>
        <p:origin x="-600" y="-498"/>
      </p:cViewPr>
      <p:guideLst>
        <p:guide orient="horz" pos="162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微軟正黑體" pitchFamily="34" charset="-120"/>
                <a:ea typeface="微軟正黑體" pitchFamily="34" charset="-120"/>
              </a:defRPr>
            </a:lvl1pPr>
          </a:lstStyle>
          <a:p>
            <a:endParaRPr lang="zh-TW" altLang="en-US" dirty="0"/>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微軟正黑體" pitchFamily="34" charset="-120"/>
                <a:ea typeface="微軟正黑體" pitchFamily="34" charset="-120"/>
              </a:defRPr>
            </a:lvl1pPr>
          </a:lstStyle>
          <a:p>
            <a:fld id="{A3E1CAA9-7740-4D18-9357-69FB7A8E7FE9}" type="datetimeFigureOut">
              <a:rPr lang="zh-TW" altLang="en-US" smtClean="0"/>
              <a:pPr/>
              <a:t>2018/5/8</a:t>
            </a:fld>
            <a:endParaRPr lang="zh-TW" altLang="en-US" dirty="0"/>
          </a:p>
        </p:txBody>
      </p:sp>
      <p:sp>
        <p:nvSpPr>
          <p:cNvPr id="4" name="投影片圖像版面配置區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TW" altLang="en-US" dirty="0"/>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微軟正黑體" pitchFamily="34" charset="-120"/>
                <a:ea typeface="微軟正黑體" pitchFamily="34" charset="-120"/>
              </a:defRPr>
            </a:lvl1pPr>
          </a:lstStyle>
          <a:p>
            <a:endParaRPr lang="zh-TW" altLang="en-US" dirty="0"/>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微軟正黑體" pitchFamily="34" charset="-120"/>
                <a:ea typeface="微軟正黑體" pitchFamily="34" charset="-120"/>
              </a:defRPr>
            </a:lvl1pPr>
          </a:lstStyle>
          <a:p>
            <a:fld id="{9FA7273E-BC4A-441E-A941-3F31732B422B}" type="slidenum">
              <a:rPr lang="zh-TW" altLang="en-US" smtClean="0"/>
              <a:pPr/>
              <a:t>‹#›</a:t>
            </a:fld>
            <a:endParaRPr lang="zh-TW" altLang="en-US" dirty="0"/>
          </a:p>
        </p:txBody>
      </p:sp>
    </p:spTree>
    <p:extLst>
      <p:ext uri="{BB962C8B-B14F-4D97-AF65-F5344CB8AC3E}">
        <p14:creationId xmlns:p14="http://schemas.microsoft.com/office/powerpoint/2010/main" xmlns="" val="2288504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微軟正黑體" pitchFamily="34" charset="-120"/>
        <a:ea typeface="微軟正黑體" pitchFamily="34" charset="-120"/>
        <a:cs typeface="+mn-cs"/>
      </a:defRPr>
    </a:lvl1pPr>
    <a:lvl2pPr marL="457200" algn="l" defTabSz="914400" rtl="0" eaLnBrk="1" latinLnBrk="0" hangingPunct="1">
      <a:defRPr sz="1200" kern="1200">
        <a:solidFill>
          <a:schemeClr val="tx1"/>
        </a:solidFill>
        <a:latin typeface="微軟正黑體" pitchFamily="34" charset="-120"/>
        <a:ea typeface="微軟正黑體" pitchFamily="34" charset="-120"/>
        <a:cs typeface="+mn-cs"/>
      </a:defRPr>
    </a:lvl2pPr>
    <a:lvl3pPr marL="914400" algn="l" defTabSz="914400" rtl="0" eaLnBrk="1" latinLnBrk="0" hangingPunct="1">
      <a:defRPr sz="1200" kern="1200">
        <a:solidFill>
          <a:schemeClr val="tx1"/>
        </a:solidFill>
        <a:latin typeface="微軟正黑體" pitchFamily="34" charset="-120"/>
        <a:ea typeface="微軟正黑體" pitchFamily="34" charset="-120"/>
        <a:cs typeface="+mn-cs"/>
      </a:defRPr>
    </a:lvl3pPr>
    <a:lvl4pPr marL="1371600" algn="l" defTabSz="914400" rtl="0" eaLnBrk="1" latinLnBrk="0" hangingPunct="1">
      <a:defRPr sz="1200" kern="1200">
        <a:solidFill>
          <a:schemeClr val="tx1"/>
        </a:solidFill>
        <a:latin typeface="微軟正黑體" pitchFamily="34" charset="-120"/>
        <a:ea typeface="微軟正黑體" pitchFamily="34" charset="-120"/>
        <a:cs typeface="+mn-cs"/>
      </a:defRPr>
    </a:lvl4pPr>
    <a:lvl5pPr marL="1828800" algn="l" defTabSz="914400" rtl="0" eaLnBrk="1" latinLnBrk="0" hangingPunct="1">
      <a:defRPr sz="1200" kern="1200">
        <a:solidFill>
          <a:schemeClr val="tx1"/>
        </a:solidFill>
        <a:latin typeface="微軟正黑體" pitchFamily="34" charset="-120"/>
        <a:ea typeface="微軟正黑體" pitchFamily="34"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xmlns="" val="13652335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 name="Shape 13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xmlns="" val="5542601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xmlns="" val="18451525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 name="Shape 15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xmlns="" val="942400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9" name="Shape 16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xmlns="" val="119200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8" name="Shape 18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xmlns="" val="11919952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1" name="Shape 21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xmlns="" val="25996660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6" name="Shape 21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xmlns="" val="176102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Shape 2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5" name="Shape 22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xmlns="" val="38726357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6" name="Shape 23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xmlns="" val="1145164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Shape 2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1" name="Shape 24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xmlns="" val="2891266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 name="Shape 5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xmlns="" val="28055902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Shape 2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8" name="Shape 25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xmlns="" val="5082083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2" name="Shape 28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xmlns="" val="4709607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Shape 2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5" name="Shape 29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xmlns="" val="15131084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Shape 3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3" name="Shape 30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xmlns="" val="19922428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Shape 3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3" name="Shape 31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xmlns="" val="31812923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Shape 3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1" name="Shape 32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xmlns="" val="34362561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Shape 3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6" name="Shape 34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xmlns="" val="40550890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Shape 3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5" name="Shape 35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xmlns="" val="18344971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Shape 3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0" name="Shape 36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xmlns="" val="2494409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Shape 3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0" name="Shape 37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xmlns="" val="3909632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 name="Shape 6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xmlns="" val="33057195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Shape 3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8" name="Shape 37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xmlns="" val="22223051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Shape 3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8" name="Shape 38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xmlns="" val="23324441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Shape 4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2" name="Shape 40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xmlns="" val="797010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Shape 4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0" name="Shape 41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xmlns="" val="24849404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Shape 4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5" name="Shape 42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xmlns="" val="18422582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Shape 4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4" name="Shape 43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xmlns="" val="36918982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Shape 4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3" name="Shape 44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xmlns="" val="23588303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Shape 4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9" name="Shape 44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xmlns="" val="17513462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Shape 4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1" name="Shape 46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xmlns="" val="24583615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Shape 4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3" name="Shape 47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xmlns="" val="965817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 name="Shape 7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xmlns="" val="394385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 name="Shape 8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xmlns="" val="662778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2" name="Shape 9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xmlns="" val="4124966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Shape 1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7" name="Shape 10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xmlns="" val="1925871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xmlns="" val="1929342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8" name="Shape 11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xmlns="" val="37319829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pic>
        <p:nvPicPr>
          <p:cNvPr id="1026" name="Picture 2" descr="C:\Users\user\Desktop\180508_直播 Video Station&amp; Cinema28\180508_直播 Video Station&amp; Cinema28-01.png"/>
          <p:cNvPicPr>
            <a:picLocks noChangeAspect="1" noChangeArrowheads="1"/>
          </p:cNvPicPr>
          <p:nvPr userDrawn="1"/>
        </p:nvPicPr>
        <p:blipFill>
          <a:blip r:embed="rId2" cstate="print"/>
          <a:stretch>
            <a:fillRect/>
          </a:stretch>
        </p:blipFill>
        <p:spPr bwMode="auto">
          <a:xfrm>
            <a:off x="5" y="-11013"/>
            <a:ext cx="9143990" cy="5149648"/>
          </a:xfrm>
          <a:prstGeom prst="rect">
            <a:avLst/>
          </a:prstGeom>
          <a:noFill/>
        </p:spPr>
      </p:pic>
      <p:sp>
        <p:nvSpPr>
          <p:cNvPr id="2" name="標題 1"/>
          <p:cNvSpPr>
            <a:spLocks noGrp="1"/>
          </p:cNvSpPr>
          <p:nvPr>
            <p:ph type="ctrTitle"/>
          </p:nvPr>
        </p:nvSpPr>
        <p:spPr>
          <a:xfrm>
            <a:off x="685800" y="3756069"/>
            <a:ext cx="7772400" cy="1102519"/>
          </a:xfrm>
        </p:spPr>
        <p:txBody>
          <a:bodyPr/>
          <a:lstStyle/>
          <a:p>
            <a:r>
              <a:rPr lang="zh-TW" altLang="en-US" dirty="0" smtClean="0"/>
              <a:t>按一下以編輯母片標題樣式</a:t>
            </a:r>
            <a:endParaRPr lang="zh-TW" altLang="en-US" dirty="0"/>
          </a:p>
        </p:txBody>
      </p:sp>
      <p:sp>
        <p:nvSpPr>
          <p:cNvPr id="3" name="副標題 2"/>
          <p:cNvSpPr>
            <a:spLocks noGrp="1"/>
          </p:cNvSpPr>
          <p:nvPr>
            <p:ph type="subTitle" idx="1"/>
          </p:nvPr>
        </p:nvSpPr>
        <p:spPr>
          <a:xfrm>
            <a:off x="1371600" y="4498826"/>
            <a:ext cx="6400800" cy="44918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smtClean="0"/>
              <a:t>按一下以編輯母片副標題樣式</a:t>
            </a:r>
            <a:endParaRPr lang="zh-TW"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pic>
        <p:nvPicPr>
          <p:cNvPr id="2050" name="Picture 2" descr="C:\Users\user\Desktop\180508_直播 Video Station&amp; Cinema28\180508_直播 Video Station&amp; Cinema28-02.png"/>
          <p:cNvPicPr>
            <a:picLocks noChangeAspect="1" noChangeArrowheads="1"/>
          </p:cNvPicPr>
          <p:nvPr userDrawn="1"/>
        </p:nvPicPr>
        <p:blipFill>
          <a:blip r:embed="rId2" cstate="print"/>
          <a:srcRect/>
          <a:stretch>
            <a:fillRect/>
          </a:stretch>
        </p:blipFill>
        <p:spPr bwMode="auto">
          <a:xfrm>
            <a:off x="8708" y="0"/>
            <a:ext cx="9133083" cy="5143500"/>
          </a:xfrm>
          <a:prstGeom prst="rect">
            <a:avLst/>
          </a:prstGeom>
          <a:noFill/>
        </p:spPr>
      </p:pic>
      <p:sp>
        <p:nvSpPr>
          <p:cNvPr id="2" name="標題 1"/>
          <p:cNvSpPr>
            <a:spLocks noGrp="1"/>
          </p:cNvSpPr>
          <p:nvPr>
            <p:ph type="title"/>
          </p:nvPr>
        </p:nvSpPr>
        <p:spPr>
          <a:xfrm>
            <a:off x="0" y="205978"/>
            <a:ext cx="9144000" cy="857250"/>
          </a:xfrm>
        </p:spPr>
        <p:txBody>
          <a:bodyPr>
            <a:normAutofit/>
          </a:bodyPr>
          <a:lstStyle>
            <a:lvl1pPr>
              <a:defRPr sz="3600"/>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p:txBody>
          <a:bodyPr/>
          <a:lstStyle/>
          <a:p>
            <a:pPr lvl="0"/>
            <a:r>
              <a:rPr lang="zh-TW" altLang="en-US" dirty="0" smtClean="0"/>
              <a:t>按一下以編輯母片文字樣式</a:t>
            </a:r>
          </a:p>
          <a:p>
            <a:pPr lvl="1"/>
            <a:r>
              <a:rPr lang="zh-TW" altLang="en-US" dirty="0" smtClean="0"/>
              <a:t>第二層</a:t>
            </a:r>
          </a:p>
          <a:p>
            <a:pPr lvl="2"/>
            <a:r>
              <a:rPr lang="zh-TW" altLang="en-US" dirty="0" smtClean="0"/>
              <a:t>第三層</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pic>
        <p:nvPicPr>
          <p:cNvPr id="3074" name="Picture 2" descr="C:\Users\user\Desktop\180508_直播 Video Station&amp; Cinema28\180508_直播 Video Station&amp; Cinema28-03.png"/>
          <p:cNvPicPr>
            <a:picLocks noChangeAspect="1" noChangeArrowheads="1"/>
          </p:cNvPicPr>
          <p:nvPr userDrawn="1"/>
        </p:nvPicPr>
        <p:blipFill>
          <a:blip r:embed="rId2" cstate="print"/>
          <a:srcRect/>
          <a:stretch>
            <a:fillRect/>
          </a:stretch>
        </p:blipFill>
        <p:spPr bwMode="auto">
          <a:xfrm>
            <a:off x="-1" y="0"/>
            <a:ext cx="9144001" cy="5147556"/>
          </a:xfrm>
          <a:prstGeom prst="rect">
            <a:avLst/>
          </a:prstGeom>
          <a:noFill/>
        </p:spPr>
      </p:pic>
      <p:sp>
        <p:nvSpPr>
          <p:cNvPr id="2" name="標題 1"/>
          <p:cNvSpPr>
            <a:spLocks noGrp="1"/>
          </p:cNvSpPr>
          <p:nvPr>
            <p:ph type="title"/>
          </p:nvPr>
        </p:nvSpPr>
        <p:spPr>
          <a:xfrm>
            <a:off x="3602633" y="2211710"/>
            <a:ext cx="5793903" cy="706734"/>
          </a:xfrm>
        </p:spPr>
        <p:txBody>
          <a:bodyPr anchor="t">
            <a:normAutofit/>
          </a:bodyPr>
          <a:lstStyle>
            <a:lvl1pPr algn="l">
              <a:defRPr sz="3400" b="1" cap="none" baseline="0">
                <a:solidFill>
                  <a:schemeClr val="bg1"/>
                </a:solidFill>
                <a:effectLst>
                  <a:outerShdw blurRad="38100" dist="38100" dir="2700000" algn="tl">
                    <a:srgbClr val="000000">
                      <a:alpha val="43137"/>
                    </a:srgbClr>
                  </a:outerShdw>
                </a:effectLst>
              </a:defRPr>
            </a:lvl1pPr>
          </a:lstStyle>
          <a:p>
            <a:r>
              <a:rPr lang="zh-TW" altLang="en-US" dirty="0" smtClean="0"/>
              <a:t>按一下以編輯母片標題樣式</a:t>
            </a:r>
            <a:endParaRPr lang="zh-TW" altLang="en-US" dirty="0"/>
          </a:p>
        </p:txBody>
      </p:sp>
      <p:sp>
        <p:nvSpPr>
          <p:cNvPr id="3" name="文字版面配置區 2"/>
          <p:cNvSpPr>
            <a:spLocks noGrp="1"/>
          </p:cNvSpPr>
          <p:nvPr>
            <p:ph type="body" idx="1"/>
          </p:nvPr>
        </p:nvSpPr>
        <p:spPr>
          <a:xfrm>
            <a:off x="3607433" y="2837727"/>
            <a:ext cx="5793903" cy="477068"/>
          </a:xfrm>
        </p:spPr>
        <p:txBody>
          <a:bodyPr anchor="b"/>
          <a:lstStyle>
            <a:lvl1pPr marL="0" indent="0">
              <a:buNone/>
              <a:defRPr sz="2000">
                <a:solidFill>
                  <a:schemeClr val="bg1"/>
                </a:solidFill>
                <a:effectLst>
                  <a:outerShdw blurRad="38100" dist="38100" dir="2700000" algn="tl">
                    <a:srgbClr val="000000">
                      <a:alpha val="43137"/>
                    </a:srgbClr>
                  </a:outerShd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dirty="0" smtClean="0"/>
              <a:t>按一下以編輯母片文字樣式</a:t>
            </a:r>
          </a:p>
        </p:txBody>
      </p:sp>
      <p:pic>
        <p:nvPicPr>
          <p:cNvPr id="5" name="Picture 3" descr="C:\Users\user\Desktop\QNAP.png"/>
          <p:cNvPicPr>
            <a:picLocks noChangeAspect="1" noChangeArrowheads="1"/>
          </p:cNvPicPr>
          <p:nvPr userDrawn="1"/>
        </p:nvPicPr>
        <p:blipFill>
          <a:blip r:embed="rId3" cstate="print"/>
          <a:srcRect/>
          <a:stretch>
            <a:fillRect/>
          </a:stretch>
        </p:blipFill>
        <p:spPr bwMode="auto">
          <a:xfrm>
            <a:off x="7380312" y="483518"/>
            <a:ext cx="1289149" cy="234505"/>
          </a:xfrm>
          <a:prstGeom prst="rect">
            <a:avLst/>
          </a:prstGeom>
          <a:noFill/>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Shape 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atin typeface="微軟正黑體" pitchFamily="34" charset="-12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Shape 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atin typeface="微軟正黑體" pitchFamily="34" charset="-12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zh-TW" altLang="en-US" dirty="0" smtClean="0"/>
              <a:t>按一下以編輯母片標題樣式</a:t>
            </a:r>
            <a:endParaRPr lang="zh-TW" altLang="en-US" dirty="0"/>
          </a:p>
        </p:txBody>
      </p:sp>
      <p:sp>
        <p:nvSpPr>
          <p:cNvPr id="3" name="文字版面配置區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TW" altLang="en-US" dirty="0" smtClean="0"/>
              <a:t>按一下以編輯母片文字樣式</a:t>
            </a:r>
          </a:p>
          <a:p>
            <a:pPr lvl="1"/>
            <a:r>
              <a:rPr lang="zh-TW" altLang="en-US" dirty="0" smtClean="0"/>
              <a:t>第二層</a:t>
            </a:r>
          </a:p>
          <a:p>
            <a:pPr lvl="2"/>
            <a:r>
              <a:rPr lang="zh-TW" altLang="en-US" dirty="0" smtClean="0"/>
              <a:t>第三層</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ctr" defTabSz="914400" rtl="0" eaLnBrk="1" latinLnBrk="0" hangingPunct="1">
        <a:spcBef>
          <a:spcPct val="0"/>
        </a:spcBef>
        <a:buNone/>
        <a:defRPr sz="3600" b="1" i="0" kern="1200" baseline="0">
          <a:solidFill>
            <a:schemeClr val="tx1"/>
          </a:solidFill>
          <a:latin typeface="Arial" pitchFamily="34" charset="0"/>
          <a:ea typeface="微軟正黑體" pitchFamily="34" charset="-120"/>
          <a:cs typeface="+mj-cs"/>
        </a:defRPr>
      </a:lvl1pPr>
    </p:titleStyle>
    <p:bodyStyle>
      <a:lvl1pPr marL="0" indent="0" algn="l" defTabSz="914400" rtl="0" eaLnBrk="1" latinLnBrk="0" hangingPunct="1">
        <a:spcBef>
          <a:spcPts val="0"/>
        </a:spcBef>
        <a:buFont typeface="Arial" pitchFamily="34" charset="0"/>
        <a:buChar char="•"/>
        <a:defRPr sz="2200" b="1" i="0" kern="1200" baseline="0">
          <a:solidFill>
            <a:schemeClr val="tx1"/>
          </a:solidFill>
          <a:latin typeface="Arial" pitchFamily="34" charset="0"/>
          <a:ea typeface="微軟正黑體" pitchFamily="34" charset="-120"/>
          <a:cs typeface="+mn-cs"/>
        </a:defRPr>
      </a:lvl1pPr>
      <a:lvl2pPr marL="0" indent="0" algn="l" defTabSz="914400" rtl="0" eaLnBrk="1" latinLnBrk="0" hangingPunct="1">
        <a:spcBef>
          <a:spcPts val="0"/>
        </a:spcBef>
        <a:buFont typeface="Arial" pitchFamily="34" charset="0"/>
        <a:buChar char="•"/>
        <a:defRPr sz="2200" b="1" i="0" kern="1200" baseline="0">
          <a:solidFill>
            <a:schemeClr val="tx1"/>
          </a:solidFill>
          <a:latin typeface="Arial" pitchFamily="34" charset="0"/>
          <a:ea typeface="微軟正黑體" pitchFamily="34" charset="-120"/>
          <a:cs typeface="+mn-cs"/>
        </a:defRPr>
      </a:lvl2pPr>
      <a:lvl3pPr marL="0" indent="0" algn="l" defTabSz="914400" rtl="0" eaLnBrk="1" latinLnBrk="0" hangingPunct="1">
        <a:spcBef>
          <a:spcPts val="0"/>
        </a:spcBef>
        <a:buFont typeface="Arial" pitchFamily="34" charset="0"/>
        <a:buChar char="•"/>
        <a:defRPr sz="2200" b="1" i="0" kern="1200" baseline="0">
          <a:solidFill>
            <a:schemeClr val="tx1"/>
          </a:solidFill>
          <a:latin typeface="Arial" pitchFamily="34" charset="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9.pn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0.png"/><Relationship Id="rId4" Type="http://schemas.openxmlformats.org/officeDocument/2006/relationships/image" Target="../media/image31.png"/><Relationship Id="rId9"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6.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14.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9.jpeg"/><Relationship Id="rId3" Type="http://schemas.openxmlformats.org/officeDocument/2006/relationships/image" Target="../media/image59.png"/><Relationship Id="rId7" Type="http://schemas.openxmlformats.org/officeDocument/2006/relationships/image" Target="../media/image63.jpeg"/><Relationship Id="rId12" Type="http://schemas.openxmlformats.org/officeDocument/2006/relationships/image" Target="../media/image68.png"/><Relationship Id="rId17" Type="http://schemas.openxmlformats.org/officeDocument/2006/relationships/image" Target="../media/image73.png"/><Relationship Id="rId2" Type="http://schemas.openxmlformats.org/officeDocument/2006/relationships/notesSlide" Target="../notesSlides/notesSlide20.xml"/><Relationship Id="rId16"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71.png"/><Relationship Id="rId10" Type="http://schemas.openxmlformats.org/officeDocument/2006/relationships/image" Target="../media/image66.jpeg"/><Relationship Id="rId4" Type="http://schemas.openxmlformats.org/officeDocument/2006/relationships/image" Target="../media/image60.jpeg"/><Relationship Id="rId9" Type="http://schemas.openxmlformats.org/officeDocument/2006/relationships/image" Target="../media/image65.png"/><Relationship Id="rId14" Type="http://schemas.openxmlformats.org/officeDocument/2006/relationships/image" Target="../media/image70.png"/></Relationships>
</file>

<file path=ppt/slides/_rels/slide22.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2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png"/><Relationship Id="rId3" Type="http://schemas.openxmlformats.org/officeDocument/2006/relationships/image" Target="../media/image72.png"/><Relationship Id="rId7" Type="http://schemas.openxmlformats.org/officeDocument/2006/relationships/image" Target="../media/image84.png"/><Relationship Id="rId12" Type="http://schemas.openxmlformats.org/officeDocument/2006/relationships/image" Target="../media/image89.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73.png"/><Relationship Id="rId9" Type="http://schemas.openxmlformats.org/officeDocument/2006/relationships/image" Target="../media/image86.png"/></Relationships>
</file>

<file path=ppt/slides/_rels/slide27.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22.png"/><Relationship Id="rId7" Type="http://schemas.openxmlformats.org/officeDocument/2006/relationships/image" Target="../media/image9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25.png"/><Relationship Id="rId9" Type="http://schemas.openxmlformats.org/officeDocument/2006/relationships/image" Target="../media/image9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31.xml.rels><?xml version="1.0" encoding="UTF-8" standalone="yes"?>
<Relationships xmlns="http://schemas.openxmlformats.org/package/2006/relationships"><Relationship Id="rId3" Type="http://schemas.openxmlformats.org/officeDocument/2006/relationships/image" Target="../media/image101.gi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 Id="rId9" Type="http://schemas.openxmlformats.org/officeDocument/2006/relationships/image" Target="../media/image108.png"/></Relationships>
</file>

<file path=ppt/slides/_rels/slide3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110.png"/></Relationships>
</file>

<file path=ppt/slides/_rels/slide3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3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3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17.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119.png"/></Relationships>
</file>

<file path=ppt/slides/_rels/slide39.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21.png"/><Relationship Id="rId7" Type="http://schemas.openxmlformats.org/officeDocument/2006/relationships/image" Target="../media/image14.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40.png"/><Relationship Id="rId4" Type="http://schemas.openxmlformats.org/officeDocument/2006/relationships/image" Target="../media/image122.png"/><Relationship Id="rId9" Type="http://schemas.openxmlformats.org/officeDocument/2006/relationships/image" Target="../media/image110.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1026" name="Picture 2" descr="\\marketing\Marketing\Website\新網站\Landing-Page\Landing-page_qts434-sneakpreview\00_PSD\new_2018\youtube\w35\180508-en.jpg"/>
          <p:cNvPicPr>
            <a:picLocks noChangeAspect="1" noChangeArrowheads="1"/>
          </p:cNvPicPr>
          <p:nvPr/>
        </p:nvPicPr>
        <p:blipFill>
          <a:blip r:embed="rId2" cstate="print"/>
          <a:srcRect/>
          <a:stretch>
            <a:fillRect/>
          </a:stretch>
        </p:blipFill>
        <p:spPr bwMode="auto">
          <a:xfrm>
            <a:off x="0" y="0"/>
            <a:ext cx="9144000" cy="5143500"/>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21" name="Picture 2" descr="C:\Users\user\Desktop\180508_直播 Video Station&amp; Cinema28\07-01.png"/>
          <p:cNvPicPr>
            <a:picLocks noChangeAspect="1" noChangeArrowheads="1"/>
          </p:cNvPicPr>
          <p:nvPr/>
        </p:nvPicPr>
        <p:blipFill>
          <a:blip r:embed="rId3" cstate="print"/>
          <a:srcRect b="8621"/>
          <a:stretch>
            <a:fillRect/>
          </a:stretch>
        </p:blipFill>
        <p:spPr bwMode="auto">
          <a:xfrm>
            <a:off x="6246515" y="1368980"/>
            <a:ext cx="2520280" cy="3096344"/>
          </a:xfrm>
          <a:prstGeom prst="rect">
            <a:avLst/>
          </a:prstGeom>
          <a:noFill/>
        </p:spPr>
      </p:pic>
      <p:pic>
        <p:nvPicPr>
          <p:cNvPr id="18" name="Picture 2" descr="C:\Users\user\Desktop\180508_直播 Video Station&amp; Cinema28\07-01.png"/>
          <p:cNvPicPr>
            <a:picLocks noChangeAspect="1" noChangeArrowheads="1"/>
          </p:cNvPicPr>
          <p:nvPr/>
        </p:nvPicPr>
        <p:blipFill>
          <a:blip r:embed="rId3" cstate="print"/>
          <a:srcRect b="8621"/>
          <a:stretch>
            <a:fillRect/>
          </a:stretch>
        </p:blipFill>
        <p:spPr bwMode="auto">
          <a:xfrm>
            <a:off x="3321943" y="1368980"/>
            <a:ext cx="2520280" cy="3096344"/>
          </a:xfrm>
          <a:prstGeom prst="rect">
            <a:avLst/>
          </a:prstGeom>
          <a:noFill/>
        </p:spPr>
      </p:pic>
      <p:sp>
        <p:nvSpPr>
          <p:cNvPr id="19" name="Shape 121"/>
          <p:cNvSpPr/>
          <p:nvPr/>
        </p:nvSpPr>
        <p:spPr>
          <a:xfrm>
            <a:off x="3278510" y="3291830"/>
            <a:ext cx="2596500" cy="972244"/>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noAutofit/>
          </a:bodyPr>
          <a:lstStyle/>
          <a:p>
            <a:pPr algn="ctr"/>
            <a:r>
              <a:rPr lang="en-US" altLang="zh-TW" sz="1600" dirty="0">
                <a:solidFill>
                  <a:schemeClr val="bg1"/>
                </a:solidFill>
                <a:latin typeface="Arial" pitchFamily="34" charset="0"/>
                <a:ea typeface="Arial Unicode MS" panose="020B0604020202020204" pitchFamily="34" charset="-120"/>
                <a:cs typeface="Arial" pitchFamily="34" charset="0"/>
              </a:rPr>
              <a:t>Backup to cloud </a:t>
            </a:r>
            <a:r>
              <a:rPr lang="en-US" altLang="zh-TW" sz="1600" dirty="0" smtClean="0">
                <a:solidFill>
                  <a:schemeClr val="bg1"/>
                </a:solidFill>
                <a:latin typeface="Arial" pitchFamily="34" charset="0"/>
                <a:ea typeface="Arial Unicode MS" panose="020B0604020202020204" pitchFamily="34" charset="-120"/>
                <a:cs typeface="Arial" pitchFamily="34" charset="0"/>
              </a:rPr>
              <a:t>storage and/or </a:t>
            </a:r>
            <a:r>
              <a:rPr lang="en-US" altLang="zh-TW" sz="1600" dirty="0">
                <a:solidFill>
                  <a:schemeClr val="bg1"/>
                </a:solidFill>
                <a:latin typeface="Arial" pitchFamily="34" charset="0"/>
                <a:ea typeface="Arial Unicode MS" panose="020B0604020202020204" pitchFamily="34" charset="-120"/>
                <a:cs typeface="Arial" pitchFamily="34" charset="0"/>
              </a:rPr>
              <a:t>remote NAS.</a:t>
            </a:r>
            <a:endParaRPr lang="zh-TW" altLang="en-US" sz="1600" dirty="0">
              <a:solidFill>
                <a:schemeClr val="bg1"/>
              </a:solidFill>
              <a:latin typeface="Arial" pitchFamily="34" charset="0"/>
              <a:ea typeface="Arial Unicode MS" panose="020B0604020202020204" pitchFamily="34" charset="-120"/>
              <a:cs typeface="Arial" pitchFamily="34" charset="0"/>
            </a:endParaRPr>
          </a:p>
        </p:txBody>
      </p:sp>
      <p:sp>
        <p:nvSpPr>
          <p:cNvPr id="20" name="Shape 122"/>
          <p:cNvSpPr txBox="1"/>
          <p:nvPr/>
        </p:nvSpPr>
        <p:spPr>
          <a:xfrm>
            <a:off x="3393951" y="1440988"/>
            <a:ext cx="2374800" cy="495300"/>
          </a:xfrm>
          <a:prstGeom prst="rect">
            <a:avLst/>
          </a:prstGeom>
          <a:noFill/>
          <a:ln>
            <a:noFill/>
          </a:ln>
        </p:spPr>
        <p:txBody>
          <a:bodyPr spcFirstLastPara="1" wrap="square" lIns="91425" tIns="91425" rIns="91425" bIns="91425" anchor="t" anchorCtr="0">
            <a:noAutofit/>
          </a:bodyPr>
          <a:lstStyle/>
          <a:p>
            <a:pPr lvl="0" algn="ctr"/>
            <a:r>
              <a:rPr lang="en-US" altLang="zh-TW" sz="1600" b="1" dirty="0">
                <a:solidFill>
                  <a:schemeClr val="bg1"/>
                </a:solidFill>
                <a:latin typeface="Arial" pitchFamily="34" charset="0"/>
                <a:ea typeface="Arial Unicode MS" panose="020B0604020202020204" pitchFamily="34" charset="-120"/>
                <a:cs typeface="Arial" pitchFamily="34" charset="0"/>
              </a:rPr>
              <a:t>Backup</a:t>
            </a:r>
            <a:endParaRPr lang="en-GB" sz="1600" b="1" dirty="0">
              <a:solidFill>
                <a:schemeClr val="bg1"/>
              </a:solidFill>
              <a:latin typeface="Arial" pitchFamily="34" charset="0"/>
              <a:ea typeface="Arial Unicode MS" panose="020B0604020202020204" pitchFamily="34" charset="-120"/>
              <a:cs typeface="Arial" pitchFamily="34" charset="0"/>
            </a:endParaRPr>
          </a:p>
        </p:txBody>
      </p:sp>
      <p:pic>
        <p:nvPicPr>
          <p:cNvPr id="7170" name="Picture 2" descr="C:\Users\user\Desktop\180508_直播 Video Station&amp; Cinema28\07-01.png"/>
          <p:cNvPicPr>
            <a:picLocks noChangeAspect="1" noChangeArrowheads="1"/>
          </p:cNvPicPr>
          <p:nvPr/>
        </p:nvPicPr>
        <p:blipFill>
          <a:blip r:embed="rId3" cstate="print"/>
          <a:srcRect b="8621"/>
          <a:stretch>
            <a:fillRect/>
          </a:stretch>
        </p:blipFill>
        <p:spPr bwMode="auto">
          <a:xfrm>
            <a:off x="438969" y="1368980"/>
            <a:ext cx="2520280" cy="3096344"/>
          </a:xfrm>
          <a:prstGeom prst="rect">
            <a:avLst/>
          </a:prstGeom>
          <a:noFill/>
        </p:spPr>
      </p:pic>
      <p:sp>
        <p:nvSpPr>
          <p:cNvPr id="120" name="Shape 120"/>
          <p:cNvSpPr txBox="1">
            <a:spLocks noGrp="1"/>
          </p:cNvSpPr>
          <p:nvPr>
            <p:ph type="title"/>
          </p:nvPr>
        </p:nvSpPr>
        <p:spPr>
          <a:xfrm>
            <a:off x="0" y="205978"/>
            <a:ext cx="9144000" cy="857250"/>
          </a:xfrm>
        </p:spPr>
        <p:txBody>
          <a:bodyPr>
            <a:noAutofit/>
          </a:bodyPr>
          <a:lstStyle/>
          <a:p>
            <a:pPr lvl="0"/>
            <a:r>
              <a:rPr lang="en-GB" spc="-150" dirty="0" smtClean="0"/>
              <a:t>QNAP NAS </a:t>
            </a:r>
            <a:r>
              <a:rPr lang="en-US" altLang="zh-TW" spc="-150" dirty="0"/>
              <a:t>Protect </a:t>
            </a:r>
            <a:r>
              <a:rPr lang="en-US" altLang="zh-TW" spc="-150" dirty="0" smtClean="0"/>
              <a:t>Your Multimedia Files</a:t>
            </a:r>
            <a:endParaRPr lang="zh-TW" altLang="en-US" spc="-150" dirty="0"/>
          </a:p>
        </p:txBody>
      </p:sp>
      <p:sp>
        <p:nvSpPr>
          <p:cNvPr id="121" name="Shape 121"/>
          <p:cNvSpPr/>
          <p:nvPr/>
        </p:nvSpPr>
        <p:spPr>
          <a:xfrm>
            <a:off x="395536" y="3291830"/>
            <a:ext cx="2596500" cy="972244"/>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noAutofit/>
          </a:bodyPr>
          <a:lstStyle/>
          <a:p>
            <a:pPr lvl="0" algn="ctr"/>
            <a:r>
              <a:rPr lang="en-US" altLang="zh-TW" sz="1600" dirty="0">
                <a:solidFill>
                  <a:schemeClr val="bg1"/>
                </a:solidFill>
                <a:latin typeface="Arial" pitchFamily="34" charset="0"/>
                <a:ea typeface="Arial Unicode MS" panose="020B0604020202020204" pitchFamily="34" charset="-120"/>
                <a:cs typeface="Arial" pitchFamily="34" charset="0"/>
              </a:rPr>
              <a:t>No worries for disk damage </a:t>
            </a:r>
            <a:r>
              <a:rPr lang="en-US" altLang="zh-TW" sz="1600" dirty="0" smtClean="0">
                <a:solidFill>
                  <a:schemeClr val="bg1"/>
                </a:solidFill>
                <a:latin typeface="Arial" pitchFamily="34" charset="0"/>
                <a:ea typeface="Arial Unicode MS" panose="020B0604020202020204" pitchFamily="34" charset="-120"/>
                <a:cs typeface="Arial" pitchFamily="34" charset="0"/>
              </a:rPr>
              <a:t>with </a:t>
            </a:r>
            <a:r>
              <a:rPr lang="en-US" altLang="zh-TW" sz="1600" dirty="0">
                <a:solidFill>
                  <a:schemeClr val="bg1"/>
                </a:solidFill>
                <a:latin typeface="Arial" pitchFamily="34" charset="0"/>
                <a:ea typeface="Arial Unicode MS" panose="020B0604020202020204" pitchFamily="34" charset="-120"/>
                <a:cs typeface="Arial" pitchFamily="34" charset="0"/>
              </a:rPr>
              <a:t>RAID1/RAID5. A copy is always there.</a:t>
            </a:r>
            <a:endParaRPr sz="1600" dirty="0">
              <a:solidFill>
                <a:schemeClr val="bg1"/>
              </a:solidFill>
              <a:latin typeface="Arial" pitchFamily="34" charset="0"/>
              <a:ea typeface="Arial Unicode MS" panose="020B0604020202020204" pitchFamily="34" charset="-120"/>
              <a:cs typeface="Arial" pitchFamily="34" charset="0"/>
            </a:endParaRPr>
          </a:p>
        </p:txBody>
      </p:sp>
      <p:sp>
        <p:nvSpPr>
          <p:cNvPr id="122" name="Shape 122"/>
          <p:cNvSpPr txBox="1"/>
          <p:nvPr/>
        </p:nvSpPr>
        <p:spPr>
          <a:xfrm>
            <a:off x="510977" y="1440988"/>
            <a:ext cx="2374800" cy="495300"/>
          </a:xfrm>
          <a:prstGeom prst="rect">
            <a:avLst/>
          </a:prstGeom>
          <a:noFill/>
          <a:ln>
            <a:noFill/>
          </a:ln>
        </p:spPr>
        <p:txBody>
          <a:bodyPr spcFirstLastPara="1" wrap="square" lIns="91425" tIns="91425" rIns="91425" bIns="91425" anchor="t" anchorCtr="0">
            <a:noAutofit/>
          </a:bodyPr>
          <a:lstStyle/>
          <a:p>
            <a:pPr lvl="0" algn="ctr"/>
            <a:r>
              <a:rPr lang="en-US" sz="1600" b="1" dirty="0" smtClean="0">
                <a:solidFill>
                  <a:schemeClr val="bg1"/>
                </a:solidFill>
                <a:latin typeface="Arial" pitchFamily="34" charset="0"/>
                <a:cs typeface="Arial" pitchFamily="34" charset="0"/>
              </a:rPr>
              <a:t>RAID Data </a:t>
            </a:r>
            <a:r>
              <a:rPr lang="en-US" sz="1600" b="1" dirty="0" smtClean="0">
                <a:solidFill>
                  <a:schemeClr val="bg1"/>
                </a:solidFill>
                <a:latin typeface="Arial" pitchFamily="34" charset="0"/>
                <a:ea typeface="Arial Unicode MS" panose="020B0604020202020204" pitchFamily="34" charset="-120"/>
                <a:cs typeface="Arial" pitchFamily="34" charset="0"/>
              </a:rPr>
              <a:t>Protection</a:t>
            </a:r>
            <a:endParaRPr sz="1600" b="1" dirty="0">
              <a:solidFill>
                <a:schemeClr val="bg1"/>
              </a:solidFill>
              <a:latin typeface="Arial" pitchFamily="34" charset="0"/>
              <a:ea typeface="Arial Unicode MS" panose="020B0604020202020204" pitchFamily="34" charset="-120"/>
              <a:cs typeface="Arial" pitchFamily="34" charset="0"/>
            </a:endParaRPr>
          </a:p>
        </p:txBody>
      </p:sp>
      <p:pic>
        <p:nvPicPr>
          <p:cNvPr id="123" name="Shape 123"/>
          <p:cNvPicPr preferRelativeResize="0"/>
          <p:nvPr/>
        </p:nvPicPr>
        <p:blipFill>
          <a:blip r:embed="rId4" cstate="print">
            <a:alphaModFix/>
          </a:blip>
          <a:stretch>
            <a:fillRect/>
          </a:stretch>
        </p:blipFill>
        <p:spPr>
          <a:xfrm>
            <a:off x="1257501" y="1985979"/>
            <a:ext cx="1053676" cy="1053676"/>
          </a:xfrm>
          <a:prstGeom prst="rect">
            <a:avLst/>
          </a:prstGeom>
          <a:noFill/>
          <a:ln>
            <a:noFill/>
          </a:ln>
        </p:spPr>
      </p:pic>
      <p:pic>
        <p:nvPicPr>
          <p:cNvPr id="126" name="Shape 126"/>
          <p:cNvPicPr preferRelativeResize="0"/>
          <p:nvPr/>
        </p:nvPicPr>
        <p:blipFill>
          <a:blip r:embed="rId5" cstate="print"/>
          <a:stretch>
            <a:fillRect/>
          </a:stretch>
        </p:blipFill>
        <p:spPr>
          <a:xfrm>
            <a:off x="4154810" y="2089060"/>
            <a:ext cx="864096" cy="864096"/>
          </a:xfrm>
          <a:prstGeom prst="rect">
            <a:avLst/>
          </a:prstGeom>
          <a:noFill/>
          <a:ln>
            <a:noFill/>
          </a:ln>
        </p:spPr>
      </p:pic>
      <p:pic>
        <p:nvPicPr>
          <p:cNvPr id="129" name="Shape 129"/>
          <p:cNvPicPr preferRelativeResize="0"/>
          <p:nvPr/>
        </p:nvPicPr>
        <p:blipFill>
          <a:blip r:embed="rId6" cstate="print"/>
          <a:stretch>
            <a:fillRect/>
          </a:stretch>
        </p:blipFill>
        <p:spPr>
          <a:xfrm>
            <a:off x="7082000" y="2095515"/>
            <a:ext cx="855326" cy="855326"/>
          </a:xfrm>
          <a:prstGeom prst="rect">
            <a:avLst/>
          </a:prstGeom>
          <a:noFill/>
          <a:ln>
            <a:noFill/>
          </a:ln>
        </p:spPr>
      </p:pic>
      <p:sp>
        <p:nvSpPr>
          <p:cNvPr id="22" name="Shape 121"/>
          <p:cNvSpPr/>
          <p:nvPr/>
        </p:nvSpPr>
        <p:spPr>
          <a:xfrm>
            <a:off x="6203082" y="3291830"/>
            <a:ext cx="2596500" cy="972244"/>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noAutofit/>
          </a:bodyPr>
          <a:lstStyle/>
          <a:p>
            <a:pPr algn="ctr"/>
            <a:r>
              <a:rPr lang="en-US" altLang="zh-TW" sz="1600" dirty="0">
                <a:solidFill>
                  <a:schemeClr val="bg1"/>
                </a:solidFill>
                <a:latin typeface="Arial" pitchFamily="34" charset="0"/>
                <a:ea typeface="Arial Unicode MS" panose="020B0604020202020204" pitchFamily="34" charset="-120"/>
                <a:cs typeface="Arial" pitchFamily="34" charset="0"/>
              </a:rPr>
              <a:t>Keep away from the threat of ransomware</a:t>
            </a:r>
            <a:endParaRPr lang="zh-TW" altLang="en-US" sz="1600" dirty="0">
              <a:solidFill>
                <a:schemeClr val="bg1"/>
              </a:solidFill>
              <a:latin typeface="Arial" pitchFamily="34" charset="0"/>
              <a:ea typeface="Arial Unicode MS" panose="020B0604020202020204" pitchFamily="34" charset="-120"/>
              <a:cs typeface="Arial" pitchFamily="34" charset="0"/>
            </a:endParaRPr>
          </a:p>
        </p:txBody>
      </p:sp>
      <p:sp>
        <p:nvSpPr>
          <p:cNvPr id="23" name="Shape 122"/>
          <p:cNvSpPr txBox="1"/>
          <p:nvPr/>
        </p:nvSpPr>
        <p:spPr>
          <a:xfrm>
            <a:off x="6318523" y="1440988"/>
            <a:ext cx="2374800" cy="495300"/>
          </a:xfrm>
          <a:prstGeom prst="rect">
            <a:avLst/>
          </a:prstGeom>
          <a:noFill/>
          <a:ln>
            <a:noFill/>
          </a:ln>
        </p:spPr>
        <p:txBody>
          <a:bodyPr spcFirstLastPara="1" wrap="square" lIns="91425" tIns="91425" rIns="91425" bIns="91425" anchor="t" anchorCtr="0">
            <a:noAutofit/>
          </a:bodyPr>
          <a:lstStyle/>
          <a:p>
            <a:pPr algn="ctr"/>
            <a:r>
              <a:rPr lang="en-US" altLang="zh-TW" sz="1600" b="1" dirty="0" smtClean="0">
                <a:solidFill>
                  <a:schemeClr val="bg1"/>
                </a:solidFill>
                <a:latin typeface="Arial" pitchFamily="34" charset="0"/>
                <a:ea typeface="Arial Unicode MS" panose="020B0604020202020204" pitchFamily="34" charset="-120"/>
                <a:cs typeface="Arial" pitchFamily="34" charset="0"/>
              </a:rPr>
              <a:t>Snapshot</a:t>
            </a:r>
            <a:endParaRPr lang="en-GB" altLang="zh-TW" sz="1600" b="1" dirty="0">
              <a:solidFill>
                <a:schemeClr val="bg1"/>
              </a:solidFill>
              <a:latin typeface="Arial" pitchFamily="34" charset="0"/>
              <a:ea typeface="Arial Unicode MS" panose="020B0604020202020204" pitchFamily="34" charset="-120"/>
              <a:cs typeface="Arial"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7" name="Shape 613"/>
          <p:cNvSpPr/>
          <p:nvPr/>
        </p:nvSpPr>
        <p:spPr>
          <a:xfrm>
            <a:off x="6417568" y="3075806"/>
            <a:ext cx="2448272" cy="1296144"/>
          </a:xfrm>
          <a:prstGeom prst="roundRect">
            <a:avLst>
              <a:gd name="adj" fmla="val 14362"/>
            </a:avLst>
          </a:prstGeom>
          <a:gradFill>
            <a:gsLst>
              <a:gs pos="0">
                <a:srgbClr val="BFCFEC"/>
              </a:gs>
              <a:gs pos="50000">
                <a:srgbClr val="BFCFEC"/>
              </a:gs>
              <a:gs pos="100000">
                <a:srgbClr val="DAE5F1">
                  <a:alpha val="0"/>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 name="Shape 613"/>
          <p:cNvSpPr/>
          <p:nvPr/>
        </p:nvSpPr>
        <p:spPr>
          <a:xfrm>
            <a:off x="6431285" y="1563638"/>
            <a:ext cx="2448272" cy="1296144"/>
          </a:xfrm>
          <a:prstGeom prst="roundRect">
            <a:avLst>
              <a:gd name="adj" fmla="val 14362"/>
            </a:avLst>
          </a:prstGeom>
          <a:gradFill>
            <a:gsLst>
              <a:gs pos="0">
                <a:srgbClr val="BFCFEC"/>
              </a:gs>
              <a:gs pos="50000">
                <a:srgbClr val="BFCFEC"/>
              </a:gs>
              <a:gs pos="100000">
                <a:srgbClr val="DAE5F1">
                  <a:alpha val="0"/>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 name="矩形 20"/>
          <p:cNvSpPr/>
          <p:nvPr/>
        </p:nvSpPr>
        <p:spPr>
          <a:xfrm>
            <a:off x="6666359" y="1923678"/>
            <a:ext cx="2088232" cy="45719"/>
          </a:xfrm>
          <a:prstGeom prst="rect">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21"/>
          <p:cNvSpPr/>
          <p:nvPr/>
        </p:nvSpPr>
        <p:spPr>
          <a:xfrm>
            <a:off x="6666359" y="3429000"/>
            <a:ext cx="2088232" cy="45719"/>
          </a:xfrm>
          <a:prstGeom prst="rect">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Shape 613"/>
          <p:cNvSpPr/>
          <p:nvPr/>
        </p:nvSpPr>
        <p:spPr>
          <a:xfrm>
            <a:off x="251520" y="1563638"/>
            <a:ext cx="2448272" cy="1296144"/>
          </a:xfrm>
          <a:prstGeom prst="roundRect">
            <a:avLst>
              <a:gd name="adj" fmla="val 14362"/>
            </a:avLst>
          </a:prstGeom>
          <a:gradFill>
            <a:gsLst>
              <a:gs pos="0">
                <a:srgbClr val="BFCFEC"/>
              </a:gs>
              <a:gs pos="50000">
                <a:srgbClr val="BFCFEC"/>
              </a:gs>
              <a:gs pos="100000">
                <a:srgbClr val="DAE5F1">
                  <a:alpha val="0"/>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 name="矩形 18"/>
          <p:cNvSpPr/>
          <p:nvPr/>
        </p:nvSpPr>
        <p:spPr>
          <a:xfrm>
            <a:off x="395536" y="1923678"/>
            <a:ext cx="2088232" cy="45719"/>
          </a:xfrm>
          <a:prstGeom prst="rect">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Shape 139"/>
          <p:cNvSpPr/>
          <p:nvPr/>
        </p:nvSpPr>
        <p:spPr>
          <a:xfrm>
            <a:off x="6660232" y="3003798"/>
            <a:ext cx="2216752" cy="1011000"/>
          </a:xfrm>
          <a:prstGeom prst="roundRect">
            <a:avLst>
              <a:gd name="adj" fmla="val 16667"/>
            </a:avLst>
          </a:prstGeom>
          <a:noFill/>
          <a:ln w="9525" cap="flat" cmpd="sng">
            <a:noFill/>
            <a:prstDash val="solid"/>
            <a:round/>
            <a:headEnd type="none" w="sm" len="sm"/>
            <a:tailEnd type="none" w="sm" len="sm"/>
          </a:ln>
        </p:spPr>
        <p:txBody>
          <a:bodyPr spcFirstLastPara="1" wrap="square" lIns="91425" tIns="91425" rIns="91425" bIns="91425" anchor="t" anchorCtr="0">
            <a:noAutofit/>
          </a:bodyPr>
          <a:lstStyle/>
          <a:p>
            <a:pPr lvl="0" algn="ctr"/>
            <a:r>
              <a:rPr lang="en-GB" altLang="zh-TW" b="1" dirty="0" smtClean="0">
                <a:latin typeface="Arial" pitchFamily="34" charset="0"/>
                <a:ea typeface="微軟正黑體" pitchFamily="34" charset="-120"/>
                <a:cs typeface="Arial" pitchFamily="34" charset="0"/>
              </a:rPr>
              <a:t>HDMI Output</a:t>
            </a:r>
          </a:p>
          <a:p>
            <a:pPr lvl="0" algn="ctr"/>
            <a:r>
              <a:rPr lang="en-GB" altLang="zh-TW" sz="600" b="1" dirty="0">
                <a:latin typeface="Arial" pitchFamily="34" charset="0"/>
                <a:ea typeface="微軟正黑體" pitchFamily="34" charset="-120"/>
                <a:cs typeface="Arial" pitchFamily="34" charset="0"/>
              </a:rPr>
              <a:t> </a:t>
            </a:r>
            <a:r>
              <a:rPr lang="en-GB" altLang="zh-TW" sz="600" b="1" dirty="0" smtClean="0">
                <a:latin typeface="Arial" pitchFamily="34" charset="0"/>
                <a:ea typeface="微軟正黑體" pitchFamily="34" charset="-120"/>
                <a:cs typeface="Arial" pitchFamily="34" charset="0"/>
              </a:rPr>
              <a:t> </a:t>
            </a:r>
          </a:p>
          <a:p>
            <a:pPr lvl="0" algn="ctr"/>
            <a:r>
              <a:rPr lang="en-US" altLang="zh-TW" sz="1400" b="1" dirty="0" smtClean="0">
                <a:latin typeface="Arial" pitchFamily="34" charset="0"/>
                <a:ea typeface="微軟正黑體" pitchFamily="34" charset="-120"/>
                <a:cs typeface="Arial" pitchFamily="34" charset="0"/>
              </a:rPr>
              <a:t>Enjoy 4K Videos</a:t>
            </a:r>
            <a:endParaRPr lang="zh-TW" altLang="en-US" sz="1400" b="1" dirty="0">
              <a:latin typeface="Arial" pitchFamily="34" charset="0"/>
              <a:ea typeface="微軟正黑體" pitchFamily="34" charset="-120"/>
              <a:cs typeface="Arial" pitchFamily="34" charset="0"/>
            </a:endParaRPr>
          </a:p>
        </p:txBody>
      </p:sp>
      <p:sp>
        <p:nvSpPr>
          <p:cNvPr id="16" name="Shape 139"/>
          <p:cNvSpPr/>
          <p:nvPr/>
        </p:nvSpPr>
        <p:spPr>
          <a:xfrm>
            <a:off x="6660232" y="1491630"/>
            <a:ext cx="2216752" cy="1011000"/>
          </a:xfrm>
          <a:prstGeom prst="roundRect">
            <a:avLst>
              <a:gd name="adj" fmla="val 16667"/>
            </a:avLst>
          </a:prstGeom>
          <a:noFill/>
          <a:ln w="9525" cap="flat" cmpd="sng">
            <a:noFill/>
            <a:prstDash val="solid"/>
            <a:round/>
            <a:headEnd type="none" w="sm" len="sm"/>
            <a:tailEnd type="none" w="sm" len="sm"/>
          </a:ln>
        </p:spPr>
        <p:txBody>
          <a:bodyPr spcFirstLastPara="1" wrap="square" lIns="91425" tIns="91425" rIns="91425" bIns="91425" anchor="t" anchorCtr="0">
            <a:noAutofit/>
          </a:bodyPr>
          <a:lstStyle/>
          <a:p>
            <a:pPr lvl="0" algn="ctr"/>
            <a:r>
              <a:rPr lang="en-US" altLang="zh-TW" b="1" dirty="0" smtClean="0">
                <a:latin typeface="Arial" pitchFamily="34" charset="0"/>
                <a:ea typeface="微軟正黑體" pitchFamily="34" charset="-120"/>
                <a:cs typeface="Arial" pitchFamily="34" charset="0"/>
              </a:rPr>
              <a:t>Sound Output</a:t>
            </a:r>
          </a:p>
          <a:p>
            <a:pPr lvl="0" algn="ctr"/>
            <a:r>
              <a:rPr lang="en-US" altLang="zh-TW" sz="600" b="1" dirty="0" smtClean="0">
                <a:latin typeface="Arial" pitchFamily="34" charset="0"/>
                <a:ea typeface="微軟正黑體" pitchFamily="34" charset="-120"/>
                <a:cs typeface="Arial" pitchFamily="34" charset="0"/>
              </a:rPr>
              <a:t> </a:t>
            </a:r>
            <a:endParaRPr lang="en-US" altLang="zh-TW" sz="600" b="1" dirty="0">
              <a:latin typeface="Arial" pitchFamily="34" charset="0"/>
              <a:ea typeface="微軟正黑體" pitchFamily="34" charset="-120"/>
              <a:cs typeface="Arial" pitchFamily="34" charset="0"/>
            </a:endParaRPr>
          </a:p>
          <a:p>
            <a:pPr lvl="0" algn="ctr"/>
            <a:r>
              <a:rPr lang="en-US" altLang="zh-TW" sz="1400" b="1" dirty="0" smtClean="0">
                <a:latin typeface="Arial" pitchFamily="34" charset="0"/>
                <a:ea typeface="微軟正黑體" pitchFamily="34" charset="-120"/>
                <a:cs typeface="Arial" pitchFamily="34" charset="0"/>
              </a:rPr>
              <a:t>Build-in Speaker</a:t>
            </a:r>
            <a:endParaRPr lang="zh-TW" altLang="en-US" sz="1400" b="1" dirty="0" smtClean="0">
              <a:latin typeface="Arial" pitchFamily="34" charset="0"/>
              <a:ea typeface="微軟正黑體" pitchFamily="34" charset="-120"/>
              <a:cs typeface="Arial" pitchFamily="34" charset="0"/>
            </a:endParaRPr>
          </a:p>
          <a:p>
            <a:pPr lvl="0" algn="ctr">
              <a:buClr>
                <a:schemeClr val="dk1"/>
              </a:buClr>
              <a:buSzPts val="1100"/>
            </a:pPr>
            <a:r>
              <a:rPr lang="en-US" altLang="zh-TW" sz="1400" b="1" dirty="0" smtClean="0">
                <a:latin typeface="Arial" pitchFamily="34" charset="0"/>
                <a:ea typeface="微軟正黑體" pitchFamily="34" charset="-120"/>
                <a:cs typeface="Arial" pitchFamily="34" charset="0"/>
              </a:rPr>
              <a:t>3.5</a:t>
            </a:r>
            <a:r>
              <a:rPr lang="en-GB" sz="1400" b="1" dirty="0" smtClean="0">
                <a:latin typeface="Arial" pitchFamily="34" charset="0"/>
                <a:ea typeface="微軟正黑體" pitchFamily="34" charset="-120"/>
                <a:cs typeface="Arial" pitchFamily="34" charset="0"/>
              </a:rPr>
              <a:t>mm line out</a:t>
            </a:r>
            <a:endParaRPr lang="zh-TW" altLang="en-US" sz="1400" b="1" dirty="0" smtClean="0">
              <a:latin typeface="Arial" pitchFamily="34" charset="0"/>
              <a:ea typeface="微軟正黑體" pitchFamily="34" charset="-120"/>
              <a:cs typeface="Arial" pitchFamily="34" charset="0"/>
            </a:endParaRPr>
          </a:p>
        </p:txBody>
      </p:sp>
      <p:sp>
        <p:nvSpPr>
          <p:cNvPr id="13" name="Shape 613"/>
          <p:cNvSpPr/>
          <p:nvPr/>
        </p:nvSpPr>
        <p:spPr>
          <a:xfrm>
            <a:off x="251520" y="3075806"/>
            <a:ext cx="2448272" cy="1296144"/>
          </a:xfrm>
          <a:prstGeom prst="roundRect">
            <a:avLst>
              <a:gd name="adj" fmla="val 14362"/>
            </a:avLst>
          </a:prstGeom>
          <a:gradFill>
            <a:gsLst>
              <a:gs pos="0">
                <a:srgbClr val="BFCFEC"/>
              </a:gs>
              <a:gs pos="50000">
                <a:srgbClr val="BFCFEC"/>
              </a:gs>
              <a:gs pos="100000">
                <a:srgbClr val="DAE5F1">
                  <a:alpha val="0"/>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 name="Shape 139"/>
          <p:cNvSpPr/>
          <p:nvPr/>
        </p:nvSpPr>
        <p:spPr>
          <a:xfrm>
            <a:off x="323528" y="3003798"/>
            <a:ext cx="2216752" cy="1011000"/>
          </a:xfrm>
          <a:prstGeom prst="roundRect">
            <a:avLst>
              <a:gd name="adj" fmla="val 16667"/>
            </a:avLst>
          </a:prstGeom>
          <a:noFill/>
          <a:ln w="9525" cap="flat" cmpd="sng">
            <a:noFill/>
            <a:prstDash val="solid"/>
            <a:round/>
            <a:headEnd type="none" w="sm" len="sm"/>
            <a:tailEnd type="none" w="sm" len="sm"/>
          </a:ln>
        </p:spPr>
        <p:txBody>
          <a:bodyPr spcFirstLastPara="1" wrap="square" lIns="91425" tIns="91425" rIns="91425" bIns="91425" anchor="t" anchorCtr="0">
            <a:noAutofit/>
          </a:bodyPr>
          <a:lstStyle/>
          <a:p>
            <a:pPr lvl="0" algn="ctr">
              <a:buClr>
                <a:schemeClr val="dk1"/>
              </a:buClr>
              <a:buSzPts val="1100"/>
            </a:pPr>
            <a:r>
              <a:rPr lang="en-US" altLang="zh-TW" b="1" dirty="0" smtClean="0">
                <a:solidFill>
                  <a:schemeClr val="dk1"/>
                </a:solidFill>
                <a:latin typeface="Arial" pitchFamily="34" charset="0"/>
                <a:ea typeface="微軟正黑體" pitchFamily="34" charset="-120"/>
                <a:cs typeface="Arial" pitchFamily="34" charset="0"/>
              </a:rPr>
              <a:t>Files Transfer</a:t>
            </a:r>
            <a:r>
              <a:rPr lang="en-GB" altLang="zh-TW" sz="800" b="1" dirty="0" smtClean="0">
                <a:latin typeface="Arial" pitchFamily="34" charset="0"/>
                <a:cs typeface="Arial" pitchFamily="34" charset="0"/>
              </a:rPr>
              <a:t> </a:t>
            </a:r>
          </a:p>
        </p:txBody>
      </p:sp>
      <p:sp>
        <p:nvSpPr>
          <p:cNvPr id="134" name="Shape 134"/>
          <p:cNvSpPr txBox="1">
            <a:spLocks noGrp="1"/>
          </p:cNvSpPr>
          <p:nvPr>
            <p:ph type="title"/>
          </p:nvPr>
        </p:nvSpPr>
        <p:spPr/>
        <p:txBody>
          <a:bodyPr>
            <a:noAutofit/>
          </a:bodyPr>
          <a:lstStyle/>
          <a:p>
            <a:pPr lvl="0"/>
            <a:r>
              <a:rPr lang="en-US" altLang="zh-TW" dirty="0" smtClean="0"/>
              <a:t>Powerful hardware for audio/video</a:t>
            </a:r>
            <a:endParaRPr lang="zh-TW" altLang="en-US" dirty="0"/>
          </a:p>
        </p:txBody>
      </p:sp>
      <p:pic>
        <p:nvPicPr>
          <p:cNvPr id="136" name="Shape 136"/>
          <p:cNvPicPr preferRelativeResize="0"/>
          <p:nvPr/>
        </p:nvPicPr>
        <p:blipFill rotWithShape="1">
          <a:blip r:embed="rId4" cstate="print">
            <a:alphaModFix/>
          </a:blip>
          <a:srcRect l="17692" r="20183"/>
          <a:stretch/>
        </p:blipFill>
        <p:spPr>
          <a:xfrm>
            <a:off x="4499514" y="1639775"/>
            <a:ext cx="2448750" cy="2463575"/>
          </a:xfrm>
          <a:prstGeom prst="rect">
            <a:avLst/>
          </a:prstGeom>
          <a:noFill/>
          <a:ln>
            <a:noFill/>
          </a:ln>
        </p:spPr>
      </p:pic>
      <p:sp>
        <p:nvSpPr>
          <p:cNvPr id="139" name="Shape 139"/>
          <p:cNvSpPr/>
          <p:nvPr/>
        </p:nvSpPr>
        <p:spPr>
          <a:xfrm>
            <a:off x="216631" y="1491630"/>
            <a:ext cx="2411153" cy="477767"/>
          </a:xfrm>
          <a:prstGeom prst="roundRect">
            <a:avLst>
              <a:gd name="adj" fmla="val 16667"/>
            </a:avLst>
          </a:prstGeom>
          <a:noFill/>
          <a:ln w="9525" cap="flat" cmpd="sng">
            <a:noFill/>
            <a:prstDash val="solid"/>
            <a:round/>
            <a:headEnd type="none" w="sm" len="sm"/>
            <a:tailEnd type="none" w="sm" len="sm"/>
          </a:ln>
        </p:spPr>
        <p:txBody>
          <a:bodyPr spcFirstLastPara="1" wrap="square" lIns="91425" tIns="91425" rIns="91425" bIns="91425" anchor="t" anchorCtr="0">
            <a:noAutofit/>
          </a:bodyPr>
          <a:lstStyle/>
          <a:p>
            <a:pPr lvl="0" algn="ctr">
              <a:buClr>
                <a:schemeClr val="dk1"/>
              </a:buClr>
              <a:buSzPts val="1100"/>
            </a:pPr>
            <a:r>
              <a:rPr lang="en-US" b="1" dirty="0" smtClean="0">
                <a:solidFill>
                  <a:schemeClr val="dk1"/>
                </a:solidFill>
                <a:latin typeface="Arial" pitchFamily="34" charset="0"/>
                <a:cs typeface="Arial" pitchFamily="34" charset="0"/>
              </a:rPr>
              <a:t>Powerful Processor</a:t>
            </a:r>
            <a:endParaRPr lang="en-GB" b="1" dirty="0">
              <a:latin typeface="Arial" pitchFamily="34" charset="0"/>
              <a:cs typeface="Arial" pitchFamily="34" charset="0"/>
            </a:endParaRPr>
          </a:p>
          <a:p>
            <a:pPr marL="0" lvl="0" indent="0" algn="ctr" rtl="0">
              <a:spcBef>
                <a:spcPts val="0"/>
              </a:spcBef>
              <a:spcAft>
                <a:spcPts val="0"/>
              </a:spcAft>
              <a:buNone/>
            </a:pPr>
            <a:r>
              <a:rPr lang="en-GB" sz="1600" dirty="0" smtClean="0">
                <a:latin typeface="微軟正黑體" pitchFamily="34" charset="-120"/>
              </a:rPr>
              <a:t> </a:t>
            </a:r>
            <a:endParaRPr sz="1600" dirty="0">
              <a:latin typeface="微軟正黑體" pitchFamily="34" charset="-120"/>
            </a:endParaRPr>
          </a:p>
        </p:txBody>
      </p:sp>
      <p:sp>
        <p:nvSpPr>
          <p:cNvPr id="20" name="矩形 19"/>
          <p:cNvSpPr/>
          <p:nvPr/>
        </p:nvSpPr>
        <p:spPr>
          <a:xfrm>
            <a:off x="395536" y="3429000"/>
            <a:ext cx="2088232" cy="45719"/>
          </a:xfrm>
          <a:prstGeom prst="rect">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35" name="Shape 135"/>
          <p:cNvPicPr preferRelativeResize="0"/>
          <p:nvPr/>
        </p:nvPicPr>
        <p:blipFill rotWithShape="1">
          <a:blip r:embed="rId5" cstate="print">
            <a:alphaModFix/>
          </a:blip>
          <a:srcRect l="10767" r="27599"/>
          <a:stretch/>
        </p:blipFill>
        <p:spPr>
          <a:xfrm>
            <a:off x="2219314" y="1669650"/>
            <a:ext cx="2370450" cy="2403825"/>
          </a:xfrm>
          <a:prstGeom prst="rect">
            <a:avLst/>
          </a:prstGeom>
          <a:noFill/>
          <a:ln>
            <a:noFill/>
          </a:ln>
        </p:spPr>
      </p:pic>
      <p:sp>
        <p:nvSpPr>
          <p:cNvPr id="2" name="矩形 1"/>
          <p:cNvSpPr/>
          <p:nvPr/>
        </p:nvSpPr>
        <p:spPr>
          <a:xfrm>
            <a:off x="557041" y="2045257"/>
            <a:ext cx="1686423" cy="307777"/>
          </a:xfrm>
          <a:prstGeom prst="rect">
            <a:avLst/>
          </a:prstGeom>
        </p:spPr>
        <p:txBody>
          <a:bodyPr wrap="none">
            <a:spAutoFit/>
          </a:bodyPr>
          <a:lstStyle/>
          <a:p>
            <a:pPr lvl="0" algn="ctr">
              <a:buClr>
                <a:schemeClr val="dk1"/>
              </a:buClr>
              <a:buSzPts val="1100"/>
            </a:pPr>
            <a:r>
              <a:rPr lang="en-GB" altLang="zh-TW" sz="1400" b="1" dirty="0">
                <a:latin typeface="Arial" pitchFamily="34" charset="0"/>
                <a:cs typeface="Arial" pitchFamily="34" charset="0"/>
              </a:rPr>
              <a:t>GPU Transcoding</a:t>
            </a:r>
          </a:p>
        </p:txBody>
      </p:sp>
      <p:sp>
        <p:nvSpPr>
          <p:cNvPr id="3" name="矩形 2"/>
          <p:cNvSpPr/>
          <p:nvPr/>
        </p:nvSpPr>
        <p:spPr>
          <a:xfrm>
            <a:off x="-810344" y="3527834"/>
            <a:ext cx="4572000" cy="523220"/>
          </a:xfrm>
          <a:prstGeom prst="rect">
            <a:avLst/>
          </a:prstGeom>
        </p:spPr>
        <p:txBody>
          <a:bodyPr>
            <a:spAutoFit/>
          </a:bodyPr>
          <a:lstStyle/>
          <a:p>
            <a:pPr lvl="0" algn="ctr">
              <a:buClr>
                <a:schemeClr val="dk1"/>
              </a:buClr>
              <a:buSzPts val="1100"/>
            </a:pPr>
            <a:r>
              <a:rPr lang="en-US" altLang="zh-TW" sz="1400" b="1" dirty="0">
                <a:latin typeface="Arial" pitchFamily="34" charset="0"/>
                <a:ea typeface="Arial Unicode MS" panose="020B0604020202020204" pitchFamily="34" charset="-120"/>
                <a:cs typeface="Arial" pitchFamily="34" charset="0"/>
              </a:rPr>
              <a:t>SD Card Slot</a:t>
            </a:r>
            <a:r>
              <a:rPr lang="zh-TW" altLang="en-US" sz="1400" b="1" dirty="0">
                <a:latin typeface="Arial" pitchFamily="34" charset="0"/>
                <a:ea typeface="Arial Unicode MS" panose="020B0604020202020204" pitchFamily="34" charset="-120"/>
                <a:cs typeface="Arial" pitchFamily="34" charset="0"/>
              </a:rPr>
              <a:t> </a:t>
            </a:r>
            <a:endParaRPr lang="en-US" altLang="zh-TW" sz="1400" b="1" dirty="0">
              <a:latin typeface="Arial" pitchFamily="34" charset="0"/>
              <a:ea typeface="Arial Unicode MS" panose="020B0604020202020204" pitchFamily="34" charset="-120"/>
              <a:cs typeface="Arial" pitchFamily="34" charset="0"/>
            </a:endParaRPr>
          </a:p>
          <a:p>
            <a:pPr lvl="0" algn="ctr">
              <a:buClr>
                <a:schemeClr val="dk1"/>
              </a:buClr>
              <a:buSzPts val="1100"/>
            </a:pPr>
            <a:r>
              <a:rPr lang="en-GB" altLang="zh-TW" sz="1400" b="1" dirty="0">
                <a:latin typeface="Arial" pitchFamily="34" charset="0"/>
                <a:ea typeface="Arial Unicode MS" panose="020B0604020202020204" pitchFamily="34" charset="-120"/>
                <a:cs typeface="Arial" pitchFamily="34" charset="0"/>
              </a:rPr>
              <a:t>USB-C </a:t>
            </a:r>
            <a:r>
              <a:rPr lang="en-GB" altLang="zh-TW" sz="1400" b="1" dirty="0" err="1">
                <a:latin typeface="Arial" pitchFamily="34" charset="0"/>
                <a:ea typeface="Arial Unicode MS" panose="020B0604020202020204" pitchFamily="34" charset="-120"/>
                <a:cs typeface="Arial" pitchFamily="34" charset="0"/>
              </a:rPr>
              <a:t>QuickAccess</a:t>
            </a:r>
            <a:r>
              <a:rPr lang="en-GB" altLang="zh-TW" sz="1400" b="1" dirty="0">
                <a:latin typeface="Arial" pitchFamily="34" charset="0"/>
                <a:ea typeface="Arial Unicode MS" panose="020B0604020202020204" pitchFamily="34" charset="-120"/>
                <a:cs typeface="Arial" pitchFamily="34" charset="0"/>
              </a:rPr>
              <a: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0" y="205978"/>
            <a:ext cx="9144000" cy="857250"/>
          </a:xfrm>
        </p:spPr>
        <p:txBody>
          <a:bodyPr>
            <a:normAutofit/>
          </a:bodyPr>
          <a:lstStyle/>
          <a:p>
            <a:pPr lvl="0"/>
            <a:r>
              <a:rPr lang="en-US" altLang="zh-TW" dirty="0" smtClean="0"/>
              <a:t>QWA-AC2600 PCIe wireless adapter</a:t>
            </a:r>
            <a:endParaRPr lang="zh-TW" altLang="en-US" dirty="0"/>
          </a:p>
        </p:txBody>
      </p:sp>
      <p:sp>
        <p:nvSpPr>
          <p:cNvPr id="147" name="Shape 147"/>
          <p:cNvSpPr txBox="1"/>
          <p:nvPr/>
        </p:nvSpPr>
        <p:spPr>
          <a:xfrm>
            <a:off x="679190" y="3056486"/>
            <a:ext cx="3456000" cy="1060800"/>
          </a:xfrm>
          <a:prstGeom prst="rect">
            <a:avLst/>
          </a:prstGeom>
          <a:noFill/>
          <a:ln>
            <a:noFill/>
          </a:ln>
        </p:spPr>
        <p:txBody>
          <a:bodyPr spcFirstLastPara="1" wrap="square" lIns="91425" tIns="91425" rIns="91425" bIns="91425" anchor="ctr" anchorCtr="0">
            <a:noAutofit/>
          </a:bodyPr>
          <a:lstStyle/>
          <a:p>
            <a:pPr lvl="0">
              <a:lnSpc>
                <a:spcPct val="115000"/>
              </a:lnSpc>
            </a:pPr>
            <a:r>
              <a:rPr lang="en-US" altLang="zh-TW" sz="1600" dirty="0">
                <a:latin typeface="Arial" pitchFamily="34" charset="0"/>
                <a:cs typeface="Arial" pitchFamily="34" charset="0"/>
              </a:rPr>
              <a:t>802.11ac (5GHz): up to 1733 Mbps 802.11n (2.4GHz): up to 800 Mbps</a:t>
            </a:r>
            <a:endParaRPr sz="1600" b="1" dirty="0">
              <a:solidFill>
                <a:schemeClr val="dk1"/>
              </a:solidFill>
              <a:latin typeface="Arial" pitchFamily="34" charset="0"/>
              <a:cs typeface="Arial" pitchFamily="34" charset="0"/>
            </a:endParaRPr>
          </a:p>
        </p:txBody>
      </p:sp>
      <p:sp>
        <p:nvSpPr>
          <p:cNvPr id="148" name="Shape 148"/>
          <p:cNvSpPr txBox="1"/>
          <p:nvPr/>
        </p:nvSpPr>
        <p:spPr>
          <a:xfrm>
            <a:off x="323528" y="2787774"/>
            <a:ext cx="3960440" cy="424500"/>
          </a:xfrm>
          <a:prstGeom prst="rect">
            <a:avLst/>
          </a:prstGeom>
          <a:noFill/>
          <a:ln>
            <a:noFill/>
          </a:ln>
        </p:spPr>
        <p:txBody>
          <a:bodyPr spcFirstLastPara="1" wrap="square" lIns="91425" tIns="91425" rIns="91425" bIns="91425" anchor="ctr" anchorCtr="0">
            <a:noAutofit/>
          </a:bodyPr>
          <a:lstStyle/>
          <a:p>
            <a:pPr lvl="0" algn="ctr">
              <a:lnSpc>
                <a:spcPct val="115000"/>
              </a:lnSpc>
              <a:buClr>
                <a:schemeClr val="dk1"/>
              </a:buClr>
              <a:buSzPts val="1100"/>
            </a:pPr>
            <a:r>
              <a:rPr lang="en-US" altLang="zh-TW" sz="1600" b="1" dirty="0">
                <a:latin typeface="Arial" pitchFamily="34" charset="0"/>
                <a:cs typeface="Arial" pitchFamily="34" charset="0"/>
              </a:rPr>
              <a:t>Up to 2600 Mbps total bandwidth</a:t>
            </a:r>
            <a:endParaRPr sz="1600" b="1" dirty="0">
              <a:latin typeface="Arial" pitchFamily="34" charset="0"/>
              <a:cs typeface="Arial" pitchFamily="34" charset="0"/>
            </a:endParaRPr>
          </a:p>
        </p:txBody>
      </p:sp>
      <p:sp>
        <p:nvSpPr>
          <p:cNvPr id="149" name="Shape 149"/>
          <p:cNvSpPr/>
          <p:nvPr/>
        </p:nvSpPr>
        <p:spPr>
          <a:xfrm>
            <a:off x="0" y="1563638"/>
            <a:ext cx="4211960" cy="883146"/>
          </a:xfrm>
          <a:prstGeom prst="snip2DiagRect">
            <a:avLst>
              <a:gd name="adj1" fmla="val 0"/>
              <a:gd name="adj2" fmla="val 0"/>
            </a:avLst>
          </a:prstGeom>
          <a:blipFill>
            <a:blip r:embed="rId3" cstate="print"/>
            <a:stretch>
              <a:fillRect/>
            </a:stretch>
          </a:blipFill>
          <a:ln w="9525" cap="flat" cmpd="sng">
            <a:noFill/>
            <a:prstDash val="solid"/>
            <a:round/>
            <a:headEnd type="none" w="sm" len="sm"/>
            <a:tailEnd type="none" w="sm" len="sm"/>
          </a:ln>
        </p:spPr>
        <p:txBody>
          <a:bodyPr spcFirstLastPara="1" wrap="square" lIns="91425" tIns="91425" rIns="91425" bIns="91425" anchor="ctr" anchorCtr="0">
            <a:noAutofit/>
          </a:bodyPr>
          <a:lstStyle/>
          <a:p>
            <a:pPr lvl="0" algn="ctr"/>
            <a:r>
              <a:rPr lang="en-GB" sz="1600" b="1" dirty="0" smtClean="0">
                <a:solidFill>
                  <a:schemeClr val="bg1"/>
                </a:solidFill>
                <a:latin typeface="Arial" pitchFamily="34" charset="0"/>
                <a:ea typeface="Arial Unicode MS" panose="020B0604020202020204" pitchFamily="34" charset="-120"/>
                <a:cs typeface="Arial" pitchFamily="34" charset="0"/>
              </a:rPr>
              <a:t> </a:t>
            </a:r>
            <a:r>
              <a:rPr lang="en-US" sz="1600" b="1" dirty="0" smtClean="0">
                <a:solidFill>
                  <a:schemeClr val="bg1"/>
                </a:solidFill>
                <a:latin typeface="Arial" pitchFamily="34" charset="0"/>
                <a:ea typeface="Arial Unicode MS" panose="020B0604020202020204" pitchFamily="34" charset="-120"/>
                <a:cs typeface="Arial" pitchFamily="34" charset="0"/>
              </a:rPr>
              <a:t>Removing the </a:t>
            </a:r>
            <a:r>
              <a:rPr lang="en-US" sz="1600" b="1" dirty="0">
                <a:solidFill>
                  <a:schemeClr val="bg1"/>
                </a:solidFill>
                <a:latin typeface="Arial" pitchFamily="34" charset="0"/>
                <a:ea typeface="Arial Unicode MS" panose="020B0604020202020204" pitchFamily="34" charset="-120"/>
                <a:cs typeface="Arial" pitchFamily="34" charset="0"/>
              </a:rPr>
              <a:t>bottleneck of multiple devices and wireless networking at the same time </a:t>
            </a:r>
            <a:r>
              <a:rPr lang="en-GB" sz="1600" b="1" spc="-300" dirty="0" smtClean="0">
                <a:solidFill>
                  <a:schemeClr val="bg1"/>
                </a:solidFill>
                <a:latin typeface="Arial" pitchFamily="34" charset="0"/>
                <a:ea typeface="Arial Unicode MS" panose="020B0604020202020204" pitchFamily="34" charset="-120"/>
                <a:cs typeface="Arial" pitchFamily="34" charset="0"/>
              </a:rPr>
              <a:t>&gt;&gt;&gt;</a:t>
            </a:r>
            <a:endParaRPr sz="1600" b="1" spc="-300" dirty="0">
              <a:solidFill>
                <a:schemeClr val="bg1"/>
              </a:solidFill>
              <a:latin typeface="Arial" pitchFamily="34" charset="0"/>
              <a:ea typeface="Arial Unicode MS" panose="020B0604020202020204" pitchFamily="34" charset="-120"/>
              <a:cs typeface="Arial" pitchFamily="34" charset="0"/>
            </a:endParaRPr>
          </a:p>
        </p:txBody>
      </p:sp>
      <p:pic>
        <p:nvPicPr>
          <p:cNvPr id="10" name="Picture 2" descr="C:\Users\user\Desktop\0417_直播PPT對稿_QW-AC2600 802.11AC wifi card + Wirele\DSC_0207.png"/>
          <p:cNvPicPr>
            <a:picLocks noChangeAspect="1" noChangeArrowheads="1"/>
          </p:cNvPicPr>
          <p:nvPr/>
        </p:nvPicPr>
        <p:blipFill>
          <a:blip r:embed="rId4" cstate="print"/>
          <a:srcRect/>
          <a:stretch>
            <a:fillRect/>
          </a:stretch>
        </p:blipFill>
        <p:spPr bwMode="auto">
          <a:xfrm>
            <a:off x="4499992" y="2111669"/>
            <a:ext cx="4094911" cy="2278648"/>
          </a:xfrm>
          <a:prstGeom prst="rect">
            <a:avLst/>
          </a:prstGeom>
          <a:noFill/>
        </p:spPr>
      </p:pic>
      <p:pic>
        <p:nvPicPr>
          <p:cNvPr id="11" name="Picture 4" descr="WirelessAP Station"/>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2431488">
            <a:off x="7770880" y="1690950"/>
            <a:ext cx="784447" cy="616191"/>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4" descr="WirelessAP Station"/>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19168512" flipH="1">
            <a:off x="4929629" y="1672583"/>
            <a:ext cx="784445" cy="616190"/>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文字方塊 12"/>
          <p:cNvSpPr txBox="1"/>
          <p:nvPr/>
        </p:nvSpPr>
        <p:spPr>
          <a:xfrm>
            <a:off x="5676731" y="1640137"/>
            <a:ext cx="2495669" cy="623256"/>
          </a:xfrm>
          <a:prstGeom prst="rect">
            <a:avLst/>
          </a:prstGeom>
          <a:noFill/>
        </p:spPr>
        <p:txBody>
          <a:bodyPr wrap="square" lIns="68586" tIns="34294" rIns="68586" bIns="34294" rtlCol="0">
            <a:spAutoFit/>
          </a:bodyPr>
          <a:lstStyle/>
          <a:p>
            <a:r>
              <a:rPr lang="en-US" altLang="zh-TW" sz="1200" b="1" dirty="0">
                <a:latin typeface="Arial" pitchFamily="34" charset="0"/>
                <a:cs typeface="Arial" pitchFamily="34" charset="0"/>
              </a:rPr>
              <a:t>Dual Qualcomm QCA9984 support Dual Band Dual </a:t>
            </a:r>
            <a:r>
              <a:rPr lang="en-US" altLang="zh-TW" sz="1200" b="1" dirty="0" smtClean="0">
                <a:latin typeface="Arial" pitchFamily="34" charset="0"/>
                <a:cs typeface="Arial" pitchFamily="34" charset="0"/>
              </a:rPr>
              <a:t>Concurrent technology</a:t>
            </a:r>
            <a:endParaRPr kumimoji="1" lang="de-DE" altLang="zh-TW" sz="1200" b="1" dirty="0" smtClean="0">
              <a:latin typeface="Arial" pitchFamily="34" charset="0"/>
              <a:ea typeface="微軟正黑體" pitchFamily="34" charset="-120"/>
              <a:cs typeface="Arial" pitchFamily="34" charset="0"/>
            </a:endParaRPr>
          </a:p>
        </p:txBody>
      </p:sp>
      <p:sp>
        <p:nvSpPr>
          <p:cNvPr id="21" name="矩形 20"/>
          <p:cNvSpPr/>
          <p:nvPr/>
        </p:nvSpPr>
        <p:spPr>
          <a:xfrm flipV="1">
            <a:off x="602035" y="3174102"/>
            <a:ext cx="3393901" cy="45719"/>
          </a:xfrm>
          <a:prstGeom prst="rect">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cxnSp>
        <p:nvCxnSpPr>
          <p:cNvPr id="24" name="肘形接點 23"/>
          <p:cNvCxnSpPr/>
          <p:nvPr/>
        </p:nvCxnSpPr>
        <p:spPr>
          <a:xfrm flipV="1">
            <a:off x="4665662" y="1796171"/>
            <a:ext cx="1800200" cy="703571"/>
          </a:xfrm>
          <a:prstGeom prst="bentConnector3">
            <a:avLst>
              <a:gd name="adj1" fmla="val 50000"/>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p:nvPr/>
        </p:nvCxnSpPr>
        <p:spPr>
          <a:xfrm>
            <a:off x="4737670" y="2595500"/>
            <a:ext cx="1728192"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9" name="肘形接點 18"/>
          <p:cNvCxnSpPr/>
          <p:nvPr/>
        </p:nvCxnSpPr>
        <p:spPr>
          <a:xfrm>
            <a:off x="4665662" y="2715766"/>
            <a:ext cx="1800200" cy="1008112"/>
          </a:xfrm>
          <a:prstGeom prst="bentConnector3">
            <a:avLst>
              <a:gd name="adj1" fmla="val 50000"/>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54" name="Shape 154"/>
          <p:cNvSpPr txBox="1">
            <a:spLocks noGrp="1"/>
          </p:cNvSpPr>
          <p:nvPr>
            <p:ph type="title"/>
          </p:nvPr>
        </p:nvSpPr>
        <p:spPr/>
        <p:txBody>
          <a:bodyPr>
            <a:noAutofit/>
          </a:bodyPr>
          <a:lstStyle/>
          <a:p>
            <a:pPr lvl="0">
              <a:lnSpc>
                <a:spcPts val="3800"/>
              </a:lnSpc>
            </a:pPr>
            <a:r>
              <a:rPr lang="en-US" altLang="zh-TW" sz="3400" dirty="0" smtClean="0"/>
              <a:t>The Bottleneck of</a:t>
            </a:r>
            <a:br>
              <a:rPr lang="en-US" altLang="zh-TW" sz="3400" dirty="0" smtClean="0"/>
            </a:br>
            <a:r>
              <a:rPr lang="en-US" altLang="zh-TW" sz="3400" dirty="0" smtClean="0"/>
              <a:t>Video Wireless Streaming </a:t>
            </a:r>
            <a:endParaRPr lang="zh-TW" altLang="en-US" sz="3400" dirty="0"/>
          </a:p>
        </p:txBody>
      </p:sp>
      <p:pic>
        <p:nvPicPr>
          <p:cNvPr id="155" name="Shape 155"/>
          <p:cNvPicPr preferRelativeResize="0"/>
          <p:nvPr/>
        </p:nvPicPr>
        <p:blipFill rotWithShape="1">
          <a:blip r:embed="rId3" cstate="print">
            <a:alphaModFix/>
          </a:blip>
          <a:srcRect l="12942" r="28334"/>
          <a:stretch/>
        </p:blipFill>
        <p:spPr>
          <a:xfrm>
            <a:off x="849238" y="1851670"/>
            <a:ext cx="973226" cy="1073850"/>
          </a:xfrm>
          <a:prstGeom prst="rect">
            <a:avLst/>
          </a:prstGeom>
          <a:noFill/>
          <a:ln>
            <a:noFill/>
          </a:ln>
        </p:spPr>
      </p:pic>
      <p:sp>
        <p:nvSpPr>
          <p:cNvPr id="164" name="Shape 164"/>
          <p:cNvSpPr txBox="1"/>
          <p:nvPr/>
        </p:nvSpPr>
        <p:spPr>
          <a:xfrm>
            <a:off x="683568" y="3602575"/>
            <a:ext cx="4536504" cy="924600"/>
          </a:xfrm>
          <a:prstGeom prst="rect">
            <a:avLst/>
          </a:prstGeom>
          <a:noFill/>
          <a:ln>
            <a:noFill/>
          </a:ln>
        </p:spPr>
        <p:txBody>
          <a:bodyPr spcFirstLastPara="1" wrap="square" lIns="91425" tIns="91425" rIns="91425" bIns="91425" anchor="t" anchorCtr="0">
            <a:noAutofit/>
          </a:bodyPr>
          <a:lstStyle/>
          <a:p>
            <a:pPr lvl="0"/>
            <a:r>
              <a:rPr lang="en-US" sz="1600" dirty="0">
                <a:latin typeface="Arial" pitchFamily="34" charset="0"/>
                <a:ea typeface="Arial Unicode MS" panose="020B0604020202020204" pitchFamily="34" charset="-120"/>
                <a:cs typeface="Arial" pitchFamily="34" charset="0"/>
              </a:rPr>
              <a:t>With </a:t>
            </a:r>
            <a:r>
              <a:rPr lang="en-US" sz="1600" dirty="0" smtClean="0">
                <a:latin typeface="Arial" pitchFamily="34" charset="0"/>
                <a:ea typeface="Arial Unicode MS" panose="020B0604020202020204" pitchFamily="34" charset="-120"/>
                <a:cs typeface="Arial" pitchFamily="34" charset="0"/>
              </a:rPr>
              <a:t>multiple </a:t>
            </a:r>
            <a:r>
              <a:rPr lang="en-US" sz="1600" dirty="0">
                <a:latin typeface="Arial" pitchFamily="34" charset="0"/>
                <a:ea typeface="Arial Unicode MS" panose="020B0604020202020204" pitchFamily="34" charset="-120"/>
                <a:cs typeface="Arial" pitchFamily="34" charset="0"/>
              </a:rPr>
              <a:t>devices and lager files, the bottleneck of data transmission will be stuck in the channel between the router and the NAS.</a:t>
            </a:r>
            <a:endParaRPr sz="1600" dirty="0">
              <a:latin typeface="Arial" pitchFamily="34" charset="0"/>
              <a:ea typeface="Arial Unicode MS" panose="020B0604020202020204" pitchFamily="34" charset="-120"/>
              <a:cs typeface="Arial" pitchFamily="34" charset="0"/>
            </a:endParaRPr>
          </a:p>
        </p:txBody>
      </p:sp>
      <p:pic>
        <p:nvPicPr>
          <p:cNvPr id="160" name="Shape 160" descr="Image result for apple tv"/>
          <p:cNvPicPr preferRelativeResize="0"/>
          <p:nvPr/>
        </p:nvPicPr>
        <p:blipFill rotWithShape="1">
          <a:blip r:embed="rId4" cstate="print">
            <a:alphaModFix/>
          </a:blip>
          <a:srcRect l="25258" t="25622" r="39845" b="9214"/>
          <a:stretch/>
        </p:blipFill>
        <p:spPr>
          <a:xfrm>
            <a:off x="6825902" y="2211710"/>
            <a:ext cx="776350" cy="761573"/>
          </a:xfrm>
          <a:prstGeom prst="rect">
            <a:avLst/>
          </a:prstGeom>
          <a:noFill/>
          <a:ln>
            <a:noFill/>
          </a:ln>
        </p:spPr>
      </p:pic>
      <p:pic>
        <p:nvPicPr>
          <p:cNvPr id="166" name="Shape 166"/>
          <p:cNvPicPr preferRelativeResize="0"/>
          <p:nvPr/>
        </p:nvPicPr>
        <p:blipFill>
          <a:blip r:embed="rId5" cstate="print">
            <a:alphaModFix/>
          </a:blip>
          <a:stretch>
            <a:fillRect/>
          </a:stretch>
        </p:blipFill>
        <p:spPr>
          <a:xfrm>
            <a:off x="1425302" y="2427734"/>
            <a:ext cx="561375" cy="561375"/>
          </a:xfrm>
          <a:prstGeom prst="rect">
            <a:avLst/>
          </a:prstGeom>
          <a:noFill/>
          <a:ln>
            <a:noFill/>
          </a:ln>
        </p:spPr>
      </p:pic>
      <p:cxnSp>
        <p:nvCxnSpPr>
          <p:cNvPr id="16" name="直線單箭頭接點 15"/>
          <p:cNvCxnSpPr/>
          <p:nvPr/>
        </p:nvCxnSpPr>
        <p:spPr>
          <a:xfrm>
            <a:off x="2001366" y="2427734"/>
            <a:ext cx="1728192" cy="0"/>
          </a:xfrm>
          <a:prstGeom prst="straightConnector1">
            <a:avLst/>
          </a:prstGeom>
          <a:ln w="57150">
            <a:headEnd type="arrow"/>
            <a:tailEnd type="arrow"/>
          </a:ln>
        </p:spPr>
        <p:style>
          <a:lnRef idx="1">
            <a:schemeClr val="accent1"/>
          </a:lnRef>
          <a:fillRef idx="0">
            <a:schemeClr val="accent1"/>
          </a:fillRef>
          <a:effectRef idx="0">
            <a:schemeClr val="accent1"/>
          </a:effectRef>
          <a:fontRef idx="minor">
            <a:schemeClr val="tx1"/>
          </a:fontRef>
        </p:style>
      </p:cxnSp>
      <p:pic>
        <p:nvPicPr>
          <p:cNvPr id="1026" name="Picture 2" descr="C:\Users\user\Desktop\180508_直播 Video Station&amp; Cinema28\21.png"/>
          <p:cNvPicPr>
            <a:picLocks noChangeAspect="1" noChangeArrowheads="1"/>
          </p:cNvPicPr>
          <p:nvPr/>
        </p:nvPicPr>
        <p:blipFill>
          <a:blip r:embed="rId6" cstate="print"/>
          <a:srcRect/>
          <a:stretch>
            <a:fillRect/>
          </a:stretch>
        </p:blipFill>
        <p:spPr bwMode="auto">
          <a:xfrm>
            <a:off x="2505422" y="2088856"/>
            <a:ext cx="677337" cy="599067"/>
          </a:xfrm>
          <a:prstGeom prst="rect">
            <a:avLst/>
          </a:prstGeom>
          <a:noFill/>
        </p:spPr>
      </p:pic>
      <p:pic>
        <p:nvPicPr>
          <p:cNvPr id="1027" name="Picture 3" descr="C:\Users\user\Desktop\180508_直播 Video Station&amp; Cinema28\22.png"/>
          <p:cNvPicPr>
            <a:picLocks noChangeAspect="1" noChangeArrowheads="1"/>
          </p:cNvPicPr>
          <p:nvPr/>
        </p:nvPicPr>
        <p:blipFill>
          <a:blip r:embed="rId7" cstate="print"/>
          <a:srcRect/>
          <a:stretch>
            <a:fillRect/>
          </a:stretch>
        </p:blipFill>
        <p:spPr bwMode="auto">
          <a:xfrm>
            <a:off x="3657550" y="1563638"/>
            <a:ext cx="1371707" cy="1383085"/>
          </a:xfrm>
          <a:prstGeom prst="rect">
            <a:avLst/>
          </a:prstGeom>
          <a:noFill/>
        </p:spPr>
      </p:pic>
      <p:pic>
        <p:nvPicPr>
          <p:cNvPr id="1028" name="Picture 4" descr="D:\結案\180306_x53Be PPT\Links\10.png"/>
          <p:cNvPicPr>
            <a:picLocks noChangeAspect="1" noChangeArrowheads="1"/>
          </p:cNvPicPr>
          <p:nvPr/>
        </p:nvPicPr>
        <p:blipFill>
          <a:blip r:embed="rId8" cstate="print"/>
          <a:srcRect/>
          <a:stretch>
            <a:fillRect/>
          </a:stretch>
        </p:blipFill>
        <p:spPr bwMode="auto">
          <a:xfrm>
            <a:off x="6393854" y="1275606"/>
            <a:ext cx="1850554" cy="840359"/>
          </a:xfrm>
          <a:prstGeom prst="rect">
            <a:avLst/>
          </a:prstGeom>
          <a:noFill/>
        </p:spPr>
      </p:pic>
      <p:pic>
        <p:nvPicPr>
          <p:cNvPr id="1029" name="Picture 5" descr="D:\結案\180306_x53Be PPT\Links\9.png"/>
          <p:cNvPicPr>
            <a:picLocks noChangeAspect="1" noChangeArrowheads="1"/>
          </p:cNvPicPr>
          <p:nvPr/>
        </p:nvPicPr>
        <p:blipFill>
          <a:blip r:embed="rId9" cstate="print"/>
          <a:srcRect/>
          <a:stretch>
            <a:fillRect/>
          </a:stretch>
        </p:blipFill>
        <p:spPr bwMode="auto">
          <a:xfrm>
            <a:off x="6609878" y="3219822"/>
            <a:ext cx="1244725" cy="1017822"/>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2" name="Shape 172"/>
          <p:cNvSpPr txBox="1">
            <a:spLocks noGrp="1"/>
          </p:cNvSpPr>
          <p:nvPr>
            <p:ph type="title"/>
          </p:nvPr>
        </p:nvSpPr>
        <p:spPr/>
        <p:txBody>
          <a:bodyPr>
            <a:noAutofit/>
          </a:bodyPr>
          <a:lstStyle/>
          <a:p>
            <a:pPr lvl="0"/>
            <a:r>
              <a:rPr lang="en-US" altLang="zh-TW" spc="-150" dirty="0"/>
              <a:t>Direct </a:t>
            </a:r>
            <a:r>
              <a:rPr lang="en-US" altLang="zh-TW" spc="-150" dirty="0" smtClean="0"/>
              <a:t>access </a:t>
            </a:r>
            <a:r>
              <a:rPr lang="en-US" altLang="zh-TW" spc="-150" dirty="0"/>
              <a:t>to </a:t>
            </a:r>
            <a:r>
              <a:rPr lang="en-US" altLang="zh-TW" spc="-150" dirty="0" smtClean="0"/>
              <a:t>data in the access point</a:t>
            </a:r>
            <a:endParaRPr lang="zh-TW" altLang="en-US" spc="-150" dirty="0"/>
          </a:p>
        </p:txBody>
      </p:sp>
      <p:pic>
        <p:nvPicPr>
          <p:cNvPr id="173" name="Shape 173"/>
          <p:cNvPicPr preferRelativeResize="0"/>
          <p:nvPr/>
        </p:nvPicPr>
        <p:blipFill rotWithShape="1">
          <a:blip r:embed="rId3" cstate="print">
            <a:alphaModFix/>
          </a:blip>
          <a:srcRect l="12942" r="28334"/>
          <a:stretch/>
        </p:blipFill>
        <p:spPr>
          <a:xfrm>
            <a:off x="971600" y="1851670"/>
            <a:ext cx="973226" cy="1073850"/>
          </a:xfrm>
          <a:prstGeom prst="rect">
            <a:avLst/>
          </a:prstGeom>
          <a:noFill/>
          <a:ln>
            <a:noFill/>
          </a:ln>
        </p:spPr>
      </p:pic>
      <p:sp>
        <p:nvSpPr>
          <p:cNvPr id="183" name="Shape 183"/>
          <p:cNvSpPr txBox="1"/>
          <p:nvPr/>
        </p:nvSpPr>
        <p:spPr>
          <a:xfrm>
            <a:off x="664941" y="3579862"/>
            <a:ext cx="4339107" cy="1136748"/>
          </a:xfrm>
          <a:prstGeom prst="rect">
            <a:avLst/>
          </a:prstGeom>
          <a:noFill/>
          <a:ln>
            <a:noFill/>
          </a:ln>
        </p:spPr>
        <p:txBody>
          <a:bodyPr spcFirstLastPara="1" wrap="square" lIns="91425" tIns="91425" rIns="91425" bIns="91425" anchor="ctr" anchorCtr="0">
            <a:noAutofit/>
          </a:bodyPr>
          <a:lstStyle/>
          <a:p>
            <a:pPr lvl="0"/>
            <a:r>
              <a:rPr lang="en-US" sz="1600" dirty="0">
                <a:solidFill>
                  <a:schemeClr val="dk1"/>
                </a:solidFill>
                <a:latin typeface="Arial" pitchFamily="34" charset="0"/>
                <a:ea typeface="Arial Unicode MS" panose="020B0604020202020204" pitchFamily="34" charset="-120"/>
                <a:cs typeface="Arial" pitchFamily="34" charset="0"/>
              </a:rPr>
              <a:t>Through </a:t>
            </a:r>
            <a:r>
              <a:rPr lang="en-US" sz="1600" b="1" dirty="0">
                <a:solidFill>
                  <a:srgbClr val="FF0000"/>
                </a:solidFill>
                <a:latin typeface="Arial" pitchFamily="34" charset="0"/>
                <a:ea typeface="Arial Unicode MS" panose="020B0604020202020204" pitchFamily="34" charset="-120"/>
                <a:cs typeface="Arial" pitchFamily="34" charset="0"/>
              </a:rPr>
              <a:t>direct data access </a:t>
            </a:r>
            <a:r>
              <a:rPr lang="en-US" sz="1600" dirty="0">
                <a:solidFill>
                  <a:schemeClr val="dk1"/>
                </a:solidFill>
                <a:latin typeface="Arial" pitchFamily="34" charset="0"/>
                <a:ea typeface="Arial Unicode MS" panose="020B0604020202020204" pitchFamily="34" charset="-120"/>
                <a:cs typeface="Arial" pitchFamily="34" charset="0"/>
              </a:rPr>
              <a:t>between the QWA-AC2600 dual-band wireless </a:t>
            </a:r>
            <a:r>
              <a:rPr lang="en-US" sz="1600" dirty="0" err="1">
                <a:solidFill>
                  <a:schemeClr val="dk1"/>
                </a:solidFill>
                <a:latin typeface="Arial" pitchFamily="34" charset="0"/>
                <a:ea typeface="Arial Unicode MS" panose="020B0604020202020204" pitchFamily="34" charset="-120"/>
                <a:cs typeface="Arial" pitchFamily="34" charset="0"/>
              </a:rPr>
              <a:t>PCIe</a:t>
            </a:r>
            <a:r>
              <a:rPr lang="en-US" sz="1600" dirty="0">
                <a:solidFill>
                  <a:schemeClr val="dk1"/>
                </a:solidFill>
                <a:latin typeface="Arial" pitchFamily="34" charset="0"/>
                <a:ea typeface="Arial Unicode MS" panose="020B0604020202020204" pitchFamily="34" charset="-120"/>
                <a:cs typeface="Arial" pitchFamily="34" charset="0"/>
              </a:rPr>
              <a:t> expansion card and the NAS, </a:t>
            </a:r>
            <a:r>
              <a:rPr lang="en-US" sz="1600" dirty="0" smtClean="0">
                <a:solidFill>
                  <a:schemeClr val="dk1"/>
                </a:solidFill>
                <a:latin typeface="Arial" pitchFamily="34" charset="0"/>
                <a:ea typeface="Arial Unicode MS" panose="020B0604020202020204" pitchFamily="34" charset="-120"/>
                <a:cs typeface="Arial" pitchFamily="34" charset="0"/>
              </a:rPr>
              <a:t>an </a:t>
            </a:r>
            <a:r>
              <a:rPr lang="en-US" sz="1600" dirty="0">
                <a:solidFill>
                  <a:schemeClr val="dk1"/>
                </a:solidFill>
                <a:latin typeface="Arial" pitchFamily="34" charset="0"/>
                <a:ea typeface="Arial Unicode MS" panose="020B0604020202020204" pitchFamily="34" charset="-120"/>
                <a:cs typeface="Arial" pitchFamily="34" charset="0"/>
              </a:rPr>
              <a:t>optimized network environment can be achieved.</a:t>
            </a:r>
            <a:endParaRPr sz="1800" dirty="0">
              <a:solidFill>
                <a:schemeClr val="dk1"/>
              </a:solidFill>
              <a:latin typeface="Arial" pitchFamily="34" charset="0"/>
              <a:ea typeface="Arial Unicode MS" panose="020B0604020202020204" pitchFamily="34" charset="-120"/>
              <a:cs typeface="Arial" pitchFamily="34" charset="0"/>
            </a:endParaRPr>
          </a:p>
        </p:txBody>
      </p:sp>
      <p:pic>
        <p:nvPicPr>
          <p:cNvPr id="185" name="Shape 185"/>
          <p:cNvPicPr preferRelativeResize="0"/>
          <p:nvPr/>
        </p:nvPicPr>
        <p:blipFill>
          <a:blip r:embed="rId4" cstate="print">
            <a:alphaModFix/>
          </a:blip>
          <a:stretch>
            <a:fillRect/>
          </a:stretch>
        </p:blipFill>
        <p:spPr>
          <a:xfrm>
            <a:off x="1572725" y="2536870"/>
            <a:ext cx="561375" cy="561375"/>
          </a:xfrm>
          <a:prstGeom prst="rect">
            <a:avLst/>
          </a:prstGeom>
          <a:noFill/>
          <a:ln>
            <a:noFill/>
          </a:ln>
        </p:spPr>
      </p:pic>
      <p:cxnSp>
        <p:nvCxnSpPr>
          <p:cNvPr id="15" name="肘形接點 14"/>
          <p:cNvCxnSpPr/>
          <p:nvPr/>
        </p:nvCxnSpPr>
        <p:spPr>
          <a:xfrm flipV="1">
            <a:off x="2987824" y="1796172"/>
            <a:ext cx="3478038" cy="703570"/>
          </a:xfrm>
          <a:prstGeom prst="bentConnector3">
            <a:avLst>
              <a:gd name="adj1" fmla="val 71169"/>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6" name="直線單箭頭接點 15"/>
          <p:cNvCxnSpPr/>
          <p:nvPr/>
        </p:nvCxnSpPr>
        <p:spPr>
          <a:xfrm>
            <a:off x="2987824" y="2595500"/>
            <a:ext cx="3478038"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7" name="肘形接點 16"/>
          <p:cNvCxnSpPr/>
          <p:nvPr/>
        </p:nvCxnSpPr>
        <p:spPr>
          <a:xfrm>
            <a:off x="2987824" y="2715766"/>
            <a:ext cx="3478038" cy="1008112"/>
          </a:xfrm>
          <a:prstGeom prst="bentConnector3">
            <a:avLst>
              <a:gd name="adj1" fmla="val 71852"/>
            </a:avLst>
          </a:prstGeom>
          <a:ln w="57150">
            <a:tailEnd type="arrow"/>
          </a:ln>
        </p:spPr>
        <p:style>
          <a:lnRef idx="1">
            <a:schemeClr val="accent1"/>
          </a:lnRef>
          <a:fillRef idx="0">
            <a:schemeClr val="accent1"/>
          </a:fillRef>
          <a:effectRef idx="0">
            <a:schemeClr val="accent1"/>
          </a:effectRef>
          <a:fontRef idx="minor">
            <a:schemeClr val="tx1"/>
          </a:fontRef>
        </p:style>
      </p:cxnSp>
      <p:pic>
        <p:nvPicPr>
          <p:cNvPr id="18" name="Shape 160" descr="Image result for apple tv"/>
          <p:cNvPicPr preferRelativeResize="0"/>
          <p:nvPr/>
        </p:nvPicPr>
        <p:blipFill rotWithShape="1">
          <a:blip r:embed="rId5" cstate="print">
            <a:alphaModFix/>
          </a:blip>
          <a:srcRect l="25258" t="25622" r="39845" b="9214"/>
          <a:stretch/>
        </p:blipFill>
        <p:spPr>
          <a:xfrm>
            <a:off x="6825902" y="2211710"/>
            <a:ext cx="776350" cy="761573"/>
          </a:xfrm>
          <a:prstGeom prst="rect">
            <a:avLst/>
          </a:prstGeom>
          <a:noFill/>
          <a:ln>
            <a:noFill/>
          </a:ln>
        </p:spPr>
      </p:pic>
      <p:pic>
        <p:nvPicPr>
          <p:cNvPr id="19" name="Picture 4" descr="D:\結案\180306_x53Be PPT\Links\10.png"/>
          <p:cNvPicPr>
            <a:picLocks noChangeAspect="1" noChangeArrowheads="1"/>
          </p:cNvPicPr>
          <p:nvPr/>
        </p:nvPicPr>
        <p:blipFill>
          <a:blip r:embed="rId6" cstate="print"/>
          <a:srcRect/>
          <a:stretch>
            <a:fillRect/>
          </a:stretch>
        </p:blipFill>
        <p:spPr bwMode="auto">
          <a:xfrm>
            <a:off x="6393854" y="1275606"/>
            <a:ext cx="1850554" cy="840359"/>
          </a:xfrm>
          <a:prstGeom prst="rect">
            <a:avLst/>
          </a:prstGeom>
          <a:noFill/>
        </p:spPr>
      </p:pic>
      <p:pic>
        <p:nvPicPr>
          <p:cNvPr id="20" name="Picture 5" descr="D:\結案\180306_x53Be PPT\Links\9.png"/>
          <p:cNvPicPr>
            <a:picLocks noChangeAspect="1" noChangeArrowheads="1"/>
          </p:cNvPicPr>
          <p:nvPr/>
        </p:nvPicPr>
        <p:blipFill>
          <a:blip r:embed="rId7" cstate="print"/>
          <a:srcRect/>
          <a:stretch>
            <a:fillRect/>
          </a:stretch>
        </p:blipFill>
        <p:spPr bwMode="auto">
          <a:xfrm>
            <a:off x="6609878" y="3219822"/>
            <a:ext cx="1244725" cy="1017822"/>
          </a:xfrm>
          <a:prstGeom prst="rect">
            <a:avLst/>
          </a:prstGeom>
          <a:noFill/>
        </p:spPr>
      </p:pic>
      <p:pic>
        <p:nvPicPr>
          <p:cNvPr id="14" name="Shape 94"/>
          <p:cNvPicPr preferRelativeResize="0"/>
          <p:nvPr/>
        </p:nvPicPr>
        <p:blipFill>
          <a:blip r:embed="rId8" cstate="print"/>
          <a:stretch>
            <a:fillRect/>
          </a:stretch>
        </p:blipFill>
        <p:spPr>
          <a:xfrm>
            <a:off x="1907704" y="1707654"/>
            <a:ext cx="1543028" cy="1440160"/>
          </a:xfrm>
          <a:prstGeom prst="rect">
            <a:avLst/>
          </a:prstGeom>
          <a:noFill/>
          <a:ln>
            <a:noFill/>
          </a:ln>
        </p:spPr>
      </p:pic>
      <p:pic>
        <p:nvPicPr>
          <p:cNvPr id="2050" name="Picture 2" descr="C:\Users\user\Desktop\180508_直播 Video Station&amp; Cinema28\23.png"/>
          <p:cNvPicPr>
            <a:picLocks noChangeAspect="1" noChangeArrowheads="1"/>
          </p:cNvPicPr>
          <p:nvPr/>
        </p:nvPicPr>
        <p:blipFill>
          <a:blip r:embed="rId9" cstate="print"/>
          <a:srcRect/>
          <a:stretch>
            <a:fillRect/>
          </a:stretch>
        </p:blipFill>
        <p:spPr bwMode="auto">
          <a:xfrm>
            <a:off x="3851920" y="1563638"/>
            <a:ext cx="1008112" cy="1113761"/>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1" name="Shape 191"/>
          <p:cNvSpPr/>
          <p:nvPr/>
        </p:nvSpPr>
        <p:spPr>
          <a:xfrm>
            <a:off x="1669848" y="1811042"/>
            <a:ext cx="1985700" cy="1961400"/>
          </a:xfrm>
          <a:prstGeom prst="ellipse">
            <a:avLst/>
          </a:prstGeom>
          <a:noFill/>
          <a:ln w="127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dirty="0">
              <a:latin typeface="微軟正黑體" pitchFamily="34" charset="-120"/>
            </a:endParaRPr>
          </a:p>
        </p:txBody>
      </p:sp>
      <p:sp>
        <p:nvSpPr>
          <p:cNvPr id="26" name="Shape 191"/>
          <p:cNvSpPr/>
          <p:nvPr/>
        </p:nvSpPr>
        <p:spPr>
          <a:xfrm>
            <a:off x="1669848" y="1725133"/>
            <a:ext cx="1985700" cy="1961400"/>
          </a:xfrm>
          <a:prstGeom prst="ellipse">
            <a:avLst/>
          </a:prstGeom>
          <a:noFill/>
          <a:ln w="127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dirty="0">
              <a:latin typeface="微軟正黑體" pitchFamily="34" charset="-120"/>
            </a:endParaRPr>
          </a:p>
        </p:txBody>
      </p:sp>
      <p:sp>
        <p:nvSpPr>
          <p:cNvPr id="27" name="Shape 191"/>
          <p:cNvSpPr/>
          <p:nvPr/>
        </p:nvSpPr>
        <p:spPr>
          <a:xfrm>
            <a:off x="1606749" y="1725133"/>
            <a:ext cx="1985700" cy="1961400"/>
          </a:xfrm>
          <a:prstGeom prst="ellipse">
            <a:avLst/>
          </a:prstGeom>
          <a:noFill/>
          <a:ln w="127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dirty="0">
              <a:latin typeface="微軟正黑體" pitchFamily="34" charset="-120"/>
            </a:endParaRPr>
          </a:p>
        </p:txBody>
      </p:sp>
      <p:sp>
        <p:nvSpPr>
          <p:cNvPr id="192" name="Shape 192"/>
          <p:cNvSpPr txBox="1">
            <a:spLocks noGrp="1"/>
          </p:cNvSpPr>
          <p:nvPr>
            <p:ph type="title"/>
          </p:nvPr>
        </p:nvSpPr>
        <p:spPr/>
        <p:txBody>
          <a:bodyPr>
            <a:noAutofit/>
          </a:bodyPr>
          <a:lstStyle/>
          <a:p>
            <a:pPr lvl="0">
              <a:lnSpc>
                <a:spcPts val="3800"/>
              </a:lnSpc>
            </a:pPr>
            <a:r>
              <a:rPr lang="en-US" altLang="zh-TW" sz="3400" dirty="0" smtClean="0"/>
              <a:t>Create </a:t>
            </a:r>
            <a:r>
              <a:rPr lang="en-US" altLang="zh-TW" sz="3400" dirty="0"/>
              <a:t>a </a:t>
            </a:r>
            <a:r>
              <a:rPr lang="en-US" altLang="zh-TW" sz="3400" dirty="0" smtClean="0"/>
              <a:t>Wireless Video Streaming Environment that can be shared</a:t>
            </a:r>
            <a:endParaRPr lang="zh-TW" altLang="en-US" sz="3400" dirty="0"/>
          </a:p>
        </p:txBody>
      </p:sp>
      <p:pic>
        <p:nvPicPr>
          <p:cNvPr id="194" name="Shape 194"/>
          <p:cNvPicPr preferRelativeResize="0"/>
          <p:nvPr/>
        </p:nvPicPr>
        <p:blipFill rotWithShape="1">
          <a:blip r:embed="rId3" cstate="print">
            <a:alphaModFix/>
          </a:blip>
          <a:srcRect l="12942" r="28334"/>
          <a:stretch/>
        </p:blipFill>
        <p:spPr>
          <a:xfrm>
            <a:off x="2242065" y="2344067"/>
            <a:ext cx="841266" cy="895350"/>
          </a:xfrm>
          <a:prstGeom prst="rect">
            <a:avLst/>
          </a:prstGeom>
          <a:noFill/>
          <a:ln>
            <a:noFill/>
          </a:ln>
        </p:spPr>
      </p:pic>
      <p:pic>
        <p:nvPicPr>
          <p:cNvPr id="195" name="Shape 195"/>
          <p:cNvPicPr preferRelativeResize="0"/>
          <p:nvPr/>
        </p:nvPicPr>
        <p:blipFill>
          <a:blip r:embed="rId4" cstate="print">
            <a:alphaModFix/>
          </a:blip>
          <a:stretch>
            <a:fillRect/>
          </a:stretch>
        </p:blipFill>
        <p:spPr>
          <a:xfrm>
            <a:off x="3214834" y="1617117"/>
            <a:ext cx="723900" cy="723900"/>
          </a:xfrm>
          <a:prstGeom prst="rect">
            <a:avLst/>
          </a:prstGeom>
          <a:noFill/>
          <a:ln>
            <a:noFill/>
          </a:ln>
        </p:spPr>
      </p:pic>
      <p:pic>
        <p:nvPicPr>
          <p:cNvPr id="196" name="Shape 196"/>
          <p:cNvPicPr preferRelativeResize="0"/>
          <p:nvPr/>
        </p:nvPicPr>
        <p:blipFill>
          <a:blip r:embed="rId5" cstate="print">
            <a:alphaModFix/>
          </a:blip>
          <a:stretch>
            <a:fillRect/>
          </a:stretch>
        </p:blipFill>
        <p:spPr>
          <a:xfrm>
            <a:off x="1416898" y="3144317"/>
            <a:ext cx="723900" cy="723900"/>
          </a:xfrm>
          <a:prstGeom prst="rect">
            <a:avLst/>
          </a:prstGeom>
          <a:noFill/>
          <a:ln>
            <a:noFill/>
          </a:ln>
        </p:spPr>
      </p:pic>
      <p:pic>
        <p:nvPicPr>
          <p:cNvPr id="197" name="Shape 197"/>
          <p:cNvPicPr preferRelativeResize="0"/>
          <p:nvPr/>
        </p:nvPicPr>
        <p:blipFill>
          <a:blip r:embed="rId6" cstate="print">
            <a:alphaModFix/>
          </a:blip>
          <a:stretch>
            <a:fillRect/>
          </a:stretch>
        </p:blipFill>
        <p:spPr>
          <a:xfrm>
            <a:off x="3214823" y="3144317"/>
            <a:ext cx="723900" cy="723900"/>
          </a:xfrm>
          <a:prstGeom prst="rect">
            <a:avLst/>
          </a:prstGeom>
          <a:noFill/>
          <a:ln>
            <a:noFill/>
          </a:ln>
        </p:spPr>
      </p:pic>
      <p:pic>
        <p:nvPicPr>
          <p:cNvPr id="198" name="Shape 198"/>
          <p:cNvPicPr preferRelativeResize="0"/>
          <p:nvPr/>
        </p:nvPicPr>
        <p:blipFill rotWithShape="1">
          <a:blip r:embed="rId7" cstate="print">
            <a:alphaModFix/>
          </a:blip>
          <a:srcRect b="8533"/>
          <a:stretch/>
        </p:blipFill>
        <p:spPr>
          <a:xfrm>
            <a:off x="5452323" y="1688060"/>
            <a:ext cx="2648069" cy="1282656"/>
          </a:xfrm>
          <a:prstGeom prst="rect">
            <a:avLst/>
          </a:prstGeom>
          <a:noFill/>
          <a:ln>
            <a:noFill/>
          </a:ln>
        </p:spPr>
      </p:pic>
      <p:pic>
        <p:nvPicPr>
          <p:cNvPr id="199" name="Shape 199"/>
          <p:cNvPicPr preferRelativeResize="0"/>
          <p:nvPr/>
        </p:nvPicPr>
        <p:blipFill>
          <a:blip r:embed="rId8" cstate="print">
            <a:alphaModFix/>
          </a:blip>
          <a:stretch>
            <a:fillRect/>
          </a:stretch>
        </p:blipFill>
        <p:spPr>
          <a:xfrm>
            <a:off x="5661822" y="1997752"/>
            <a:ext cx="223780" cy="186483"/>
          </a:xfrm>
          <a:prstGeom prst="rect">
            <a:avLst/>
          </a:prstGeom>
          <a:noFill/>
          <a:ln>
            <a:noFill/>
          </a:ln>
        </p:spPr>
      </p:pic>
      <p:pic>
        <p:nvPicPr>
          <p:cNvPr id="200" name="Shape 200"/>
          <p:cNvPicPr preferRelativeResize="0"/>
          <p:nvPr/>
        </p:nvPicPr>
        <p:blipFill>
          <a:blip r:embed="rId9" cstate="print">
            <a:alphaModFix/>
          </a:blip>
          <a:stretch>
            <a:fillRect/>
          </a:stretch>
        </p:blipFill>
        <p:spPr>
          <a:xfrm>
            <a:off x="5984354" y="1997751"/>
            <a:ext cx="238699" cy="186484"/>
          </a:xfrm>
          <a:prstGeom prst="rect">
            <a:avLst/>
          </a:prstGeom>
          <a:noFill/>
          <a:ln>
            <a:noFill/>
          </a:ln>
        </p:spPr>
      </p:pic>
      <p:pic>
        <p:nvPicPr>
          <p:cNvPr id="201" name="Shape 201"/>
          <p:cNvPicPr preferRelativeResize="0"/>
          <p:nvPr/>
        </p:nvPicPr>
        <p:blipFill>
          <a:blip r:embed="rId10" cstate="print">
            <a:alphaModFix/>
          </a:blip>
          <a:stretch>
            <a:fillRect/>
          </a:stretch>
        </p:blipFill>
        <p:spPr>
          <a:xfrm>
            <a:off x="6309894" y="1995686"/>
            <a:ext cx="253618" cy="179024"/>
          </a:xfrm>
          <a:prstGeom prst="rect">
            <a:avLst/>
          </a:prstGeom>
          <a:noFill/>
          <a:ln>
            <a:noFill/>
          </a:ln>
        </p:spPr>
      </p:pic>
      <p:pic>
        <p:nvPicPr>
          <p:cNvPr id="204" name="Shape 204"/>
          <p:cNvPicPr preferRelativeResize="0"/>
          <p:nvPr/>
        </p:nvPicPr>
        <p:blipFill>
          <a:blip r:embed="rId10" cstate="print">
            <a:alphaModFix/>
          </a:blip>
          <a:stretch>
            <a:fillRect/>
          </a:stretch>
        </p:blipFill>
        <p:spPr>
          <a:xfrm>
            <a:off x="6557184" y="2631402"/>
            <a:ext cx="240886" cy="170037"/>
          </a:xfrm>
          <a:prstGeom prst="rect">
            <a:avLst/>
          </a:prstGeom>
          <a:noFill/>
          <a:ln>
            <a:noFill/>
          </a:ln>
        </p:spPr>
      </p:pic>
      <p:pic>
        <p:nvPicPr>
          <p:cNvPr id="206" name="Shape 206"/>
          <p:cNvPicPr preferRelativeResize="0"/>
          <p:nvPr/>
        </p:nvPicPr>
        <p:blipFill>
          <a:blip r:embed="rId8" cstate="print">
            <a:alphaModFix/>
          </a:blip>
          <a:stretch>
            <a:fillRect/>
          </a:stretch>
        </p:blipFill>
        <p:spPr>
          <a:xfrm>
            <a:off x="6576234" y="2355574"/>
            <a:ext cx="212546" cy="177121"/>
          </a:xfrm>
          <a:prstGeom prst="rect">
            <a:avLst/>
          </a:prstGeom>
          <a:noFill/>
          <a:ln>
            <a:noFill/>
          </a:ln>
        </p:spPr>
      </p:pic>
      <p:sp>
        <p:nvSpPr>
          <p:cNvPr id="208" name="Shape 208"/>
          <p:cNvSpPr/>
          <p:nvPr/>
        </p:nvSpPr>
        <p:spPr>
          <a:xfrm>
            <a:off x="755575" y="3939902"/>
            <a:ext cx="6707063" cy="670200"/>
          </a:xfrm>
          <a:prstGeom prst="snip2DiagRect">
            <a:avLst>
              <a:gd name="adj1" fmla="val 0"/>
              <a:gd name="adj2" fmla="val 0"/>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lvl="0"/>
            <a:r>
              <a:rPr lang="en-US" sz="1600" b="1" dirty="0">
                <a:solidFill>
                  <a:schemeClr val="dk1"/>
                </a:solidFill>
                <a:latin typeface="Arial" pitchFamily="34" charset="0"/>
                <a:cs typeface="Arial" pitchFamily="34" charset="0"/>
              </a:rPr>
              <a:t>Establish a </a:t>
            </a:r>
            <a:r>
              <a:rPr lang="en-US" sz="1600" b="1" dirty="0">
                <a:solidFill>
                  <a:srgbClr val="FF0000"/>
                </a:solidFill>
                <a:latin typeface="Arial" pitchFamily="34" charset="0"/>
                <a:cs typeface="Arial" pitchFamily="34" charset="0"/>
              </a:rPr>
              <a:t>private secure network</a:t>
            </a:r>
            <a:r>
              <a:rPr lang="en-US" sz="1600" b="1" dirty="0">
                <a:solidFill>
                  <a:schemeClr val="dk1"/>
                </a:solidFill>
                <a:latin typeface="Arial" pitchFamily="34" charset="0"/>
                <a:cs typeface="Arial" pitchFamily="34" charset="0"/>
              </a:rPr>
              <a:t> for multimedia applications</a:t>
            </a:r>
            <a:endParaRPr sz="1600" b="1" dirty="0">
              <a:latin typeface="Arial" pitchFamily="34" charset="0"/>
              <a:cs typeface="Arial" pitchFamily="34" charset="0"/>
            </a:endParaRPr>
          </a:p>
        </p:txBody>
      </p:sp>
      <p:pic>
        <p:nvPicPr>
          <p:cNvPr id="21" name="Shape 94"/>
          <p:cNvPicPr preferRelativeResize="0"/>
          <p:nvPr/>
        </p:nvPicPr>
        <p:blipFill>
          <a:blip r:embed="rId11" cstate="print"/>
          <a:stretch>
            <a:fillRect/>
          </a:stretch>
        </p:blipFill>
        <p:spPr>
          <a:xfrm>
            <a:off x="1240534" y="1347614"/>
            <a:ext cx="1224136" cy="1142527"/>
          </a:xfrm>
          <a:prstGeom prst="rect">
            <a:avLst/>
          </a:prstGeom>
          <a:noFill/>
          <a:ln>
            <a:noFill/>
          </a:ln>
        </p:spPr>
      </p:pic>
      <p:pic>
        <p:nvPicPr>
          <p:cNvPr id="3074" name="Picture 2" descr="C:\Users\user\Desktop\180508_直播 Video Station&amp; Cinema28\24.png"/>
          <p:cNvPicPr>
            <a:picLocks noChangeAspect="1" noChangeArrowheads="1"/>
          </p:cNvPicPr>
          <p:nvPr/>
        </p:nvPicPr>
        <p:blipFill>
          <a:blip r:embed="rId12" cstate="print"/>
          <a:srcRect/>
          <a:stretch>
            <a:fillRect/>
          </a:stretch>
        </p:blipFill>
        <p:spPr bwMode="auto">
          <a:xfrm rot="5400000">
            <a:off x="3931331" y="2435137"/>
            <a:ext cx="1224136" cy="777282"/>
          </a:xfrm>
          <a:prstGeom prst="rect">
            <a:avLst/>
          </a:prstGeom>
          <a:noFill/>
        </p:spPr>
      </p:pic>
      <p:pic>
        <p:nvPicPr>
          <p:cNvPr id="23" name="Shape 199"/>
          <p:cNvPicPr preferRelativeResize="0"/>
          <p:nvPr/>
        </p:nvPicPr>
        <p:blipFill>
          <a:blip r:embed="rId8" cstate="print">
            <a:alphaModFix/>
          </a:blip>
          <a:stretch>
            <a:fillRect/>
          </a:stretch>
        </p:blipFill>
        <p:spPr>
          <a:xfrm>
            <a:off x="6901408" y="2376326"/>
            <a:ext cx="223780" cy="186483"/>
          </a:xfrm>
          <a:prstGeom prst="rect">
            <a:avLst/>
          </a:prstGeom>
          <a:noFill/>
          <a:ln>
            <a:noFill/>
          </a:ln>
        </p:spPr>
      </p:pic>
      <p:pic>
        <p:nvPicPr>
          <p:cNvPr id="24" name="Shape 200"/>
          <p:cNvPicPr preferRelativeResize="0"/>
          <p:nvPr/>
        </p:nvPicPr>
        <p:blipFill>
          <a:blip r:embed="rId9" cstate="print">
            <a:alphaModFix/>
          </a:blip>
          <a:stretch>
            <a:fillRect/>
          </a:stretch>
        </p:blipFill>
        <p:spPr>
          <a:xfrm>
            <a:off x="7223940" y="2376325"/>
            <a:ext cx="238699" cy="186484"/>
          </a:xfrm>
          <a:prstGeom prst="rect">
            <a:avLst/>
          </a:prstGeom>
          <a:noFill/>
          <a:ln>
            <a:noFill/>
          </a:ln>
        </p:spPr>
      </p:pic>
      <p:pic>
        <p:nvPicPr>
          <p:cNvPr id="25" name="Shape 201"/>
          <p:cNvPicPr preferRelativeResize="0"/>
          <p:nvPr/>
        </p:nvPicPr>
        <p:blipFill>
          <a:blip r:embed="rId10" cstate="print">
            <a:alphaModFix/>
          </a:blip>
          <a:stretch>
            <a:fillRect/>
          </a:stretch>
        </p:blipFill>
        <p:spPr>
          <a:xfrm>
            <a:off x="7549480" y="2374260"/>
            <a:ext cx="253618" cy="179024"/>
          </a:xfrm>
          <a:prstGeom prst="rect">
            <a:avLst/>
          </a:prstGeom>
          <a:noFill/>
          <a:ln>
            <a:noFill/>
          </a:ln>
        </p:spPr>
      </p:pic>
      <p:pic>
        <p:nvPicPr>
          <p:cNvPr id="3075" name="Picture 3" descr="C:\Users\user\Desktop\180508_直播 Video Station&amp; Cinema28\25.png"/>
          <p:cNvPicPr>
            <a:picLocks noChangeAspect="1" noChangeArrowheads="1"/>
          </p:cNvPicPr>
          <p:nvPr/>
        </p:nvPicPr>
        <p:blipFill>
          <a:blip r:embed="rId13" cstate="print"/>
          <a:srcRect/>
          <a:stretch>
            <a:fillRect/>
          </a:stretch>
        </p:blipFill>
        <p:spPr bwMode="auto">
          <a:xfrm>
            <a:off x="5402693" y="2787774"/>
            <a:ext cx="2625691" cy="936104"/>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3" name="Shape 109"/>
          <p:cNvSpPr txBox="1">
            <a:spLocks/>
          </p:cNvSpPr>
          <p:nvPr/>
        </p:nvSpPr>
        <p:spPr>
          <a:xfrm>
            <a:off x="3779913" y="1707654"/>
            <a:ext cx="5328592" cy="2016224"/>
          </a:xfrm>
          <a:prstGeom prst="rect">
            <a:avLst/>
          </a:prstGeom>
        </p:spPr>
        <p:txBody>
          <a:bodyPr spcFirstLastPara="1" vert="horz" wrap="square" lIns="91425" tIns="91425" rIns="91425" bIns="91425" rtlCol="0" anchor="ctr" anchorCtr="0">
            <a:noAutofit/>
          </a:bodyPr>
          <a:lstStyle>
            <a:lvl1pPr algn="l" defTabSz="914400" rtl="0" eaLnBrk="1" latinLnBrk="0" hangingPunct="1">
              <a:spcBef>
                <a:spcPct val="0"/>
              </a:spcBef>
              <a:buNone/>
              <a:defRPr sz="3400" b="1" i="0" kern="1200" cap="all" baseline="0">
                <a:solidFill>
                  <a:schemeClr val="bg1"/>
                </a:solidFill>
                <a:effectLst>
                  <a:outerShdw blurRad="38100" dist="38100" dir="2700000" algn="tl">
                    <a:srgbClr val="000000">
                      <a:alpha val="43137"/>
                    </a:srgbClr>
                  </a:outerShdw>
                </a:effectLst>
                <a:latin typeface="Arial" pitchFamily="34" charset="0"/>
                <a:ea typeface="微軟正黑體" pitchFamily="34" charset="-120"/>
                <a:cs typeface="+mj-cs"/>
              </a:defRPr>
            </a:lvl1pPr>
          </a:lstStyle>
          <a:p>
            <a:pPr>
              <a:spcBef>
                <a:spcPts val="0"/>
              </a:spcBef>
              <a:buClr>
                <a:schemeClr val="dk1"/>
              </a:buClr>
              <a:buSzPts val="1100"/>
            </a:pPr>
            <a:r>
              <a:rPr lang="en-US" altLang="zh-TW" sz="3200" cap="none" dirty="0" smtClean="0"/>
              <a:t>Video Station:</a:t>
            </a:r>
          </a:p>
          <a:p>
            <a:pPr>
              <a:spcBef>
                <a:spcPts val="0"/>
              </a:spcBef>
              <a:buClr>
                <a:schemeClr val="dk1"/>
              </a:buClr>
              <a:buSzPts val="1100"/>
            </a:pPr>
            <a:r>
              <a:rPr lang="en-US" altLang="zh-TW" sz="3200" cap="none" dirty="0" smtClean="0"/>
              <a:t>Video </a:t>
            </a:r>
            <a:r>
              <a:rPr lang="en-US" altLang="zh-TW" sz="3200" cap="none" dirty="0"/>
              <a:t>Management </a:t>
            </a:r>
            <a:r>
              <a:rPr lang="en-US" altLang="zh-TW" sz="3200" cap="none" dirty="0" smtClean="0"/>
              <a:t>Center</a:t>
            </a:r>
            <a:r>
              <a:rPr lang="en-US" altLang="zh-TW" sz="3200" cap="none" dirty="0"/>
              <a:t/>
            </a:r>
            <a:br>
              <a:rPr lang="en-US" altLang="zh-TW" sz="3200" cap="none" dirty="0"/>
            </a:br>
            <a:r>
              <a:rPr lang="en-US" altLang="zh-TW" sz="1600" cap="none" dirty="0" smtClean="0"/>
              <a:t>Specialized </a:t>
            </a:r>
            <a:r>
              <a:rPr lang="en-US" altLang="zh-TW" sz="1600" cap="none" dirty="0"/>
              <a:t>management functions for audio and video </a:t>
            </a:r>
            <a:r>
              <a:rPr lang="en-US" altLang="zh-TW" sz="1600" cap="none" dirty="0" smtClean="0"/>
              <a:t>enthusiasts</a:t>
            </a:r>
            <a:endParaRPr lang="en-GB" sz="1600" cap="none"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9" name="Shape 219"/>
          <p:cNvSpPr txBox="1">
            <a:spLocks noGrp="1"/>
          </p:cNvSpPr>
          <p:nvPr>
            <p:ph type="title"/>
          </p:nvPr>
        </p:nvSpPr>
        <p:spPr/>
        <p:txBody>
          <a:bodyPr>
            <a:normAutofit/>
          </a:bodyPr>
          <a:lstStyle/>
          <a:p>
            <a:pPr lvl="0"/>
            <a:r>
              <a:rPr lang="en-US" altLang="zh-TW" dirty="0" smtClean="0"/>
              <a:t>Optimized audio/video list/display</a:t>
            </a:r>
            <a:endParaRPr lang="zh-TW" altLang="en-US" dirty="0"/>
          </a:p>
        </p:txBody>
      </p:sp>
      <p:sp>
        <p:nvSpPr>
          <p:cNvPr id="221" name="Shape 221"/>
          <p:cNvSpPr txBox="1"/>
          <p:nvPr/>
        </p:nvSpPr>
        <p:spPr>
          <a:xfrm>
            <a:off x="1111664" y="4030258"/>
            <a:ext cx="2236200" cy="4137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GB" b="1" dirty="0">
                <a:latin typeface="Arial" pitchFamily="34" charset="0"/>
                <a:cs typeface="Arial" pitchFamily="34" charset="0"/>
              </a:rPr>
              <a:t>Before</a:t>
            </a:r>
            <a:endParaRPr b="1" dirty="0">
              <a:latin typeface="Arial" pitchFamily="34" charset="0"/>
              <a:cs typeface="Arial" pitchFamily="34" charset="0"/>
            </a:endParaRPr>
          </a:p>
        </p:txBody>
      </p:sp>
      <p:sp>
        <p:nvSpPr>
          <p:cNvPr id="222" name="Shape 222"/>
          <p:cNvSpPr txBox="1"/>
          <p:nvPr/>
        </p:nvSpPr>
        <p:spPr>
          <a:xfrm>
            <a:off x="5390263" y="4030258"/>
            <a:ext cx="2236200" cy="41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b="1" dirty="0">
                <a:latin typeface="Arial" pitchFamily="34" charset="0"/>
                <a:cs typeface="Arial" pitchFamily="34" charset="0"/>
              </a:rPr>
              <a:t>After</a:t>
            </a:r>
            <a:endParaRPr b="1" dirty="0">
              <a:latin typeface="Arial" pitchFamily="34" charset="0"/>
              <a:cs typeface="Arial" pitchFamily="34" charset="0"/>
            </a:endParaRPr>
          </a:p>
        </p:txBody>
      </p:sp>
      <p:grpSp>
        <p:nvGrpSpPr>
          <p:cNvPr id="7" name="群組 6"/>
          <p:cNvGrpSpPr/>
          <p:nvPr/>
        </p:nvGrpSpPr>
        <p:grpSpPr>
          <a:xfrm>
            <a:off x="395536" y="1491630"/>
            <a:ext cx="4046900" cy="2520280"/>
            <a:chOff x="500034" y="811707"/>
            <a:chExt cx="3697998" cy="2302995"/>
          </a:xfrm>
        </p:grpSpPr>
        <p:grpSp>
          <p:nvGrpSpPr>
            <p:cNvPr id="8" name="群組 25"/>
            <p:cNvGrpSpPr/>
            <p:nvPr/>
          </p:nvGrpSpPr>
          <p:grpSpPr>
            <a:xfrm>
              <a:off x="500034" y="1471628"/>
              <a:ext cx="3284160" cy="1543084"/>
              <a:chOff x="123886" y="1203796"/>
              <a:chExt cx="4155704" cy="1952584"/>
            </a:xfrm>
          </p:grpSpPr>
          <p:pic>
            <p:nvPicPr>
              <p:cNvPr id="10" name="Shape 134"/>
              <p:cNvPicPr preferRelativeResize="0"/>
              <p:nvPr/>
            </p:nvPicPr>
            <p:blipFill rotWithShape="1">
              <a:blip r:embed="rId3" cstate="print">
                <a:alphaModFix/>
              </a:blip>
              <a:srcRect/>
              <a:stretch/>
            </p:blipFill>
            <p:spPr>
              <a:xfrm>
                <a:off x="123886" y="1203796"/>
                <a:ext cx="4155704" cy="1952584"/>
              </a:xfrm>
              <a:prstGeom prst="rect">
                <a:avLst/>
              </a:prstGeom>
              <a:noFill/>
              <a:ln>
                <a:noFill/>
              </a:ln>
            </p:spPr>
          </p:pic>
          <p:pic>
            <p:nvPicPr>
              <p:cNvPr id="11" name="Shape 100"/>
              <p:cNvPicPr preferRelativeResize="0"/>
              <p:nvPr/>
            </p:nvPicPr>
            <p:blipFill>
              <a:blip r:embed="rId4" cstate="print">
                <a:alphaModFix/>
              </a:blip>
              <a:stretch>
                <a:fillRect/>
              </a:stretch>
            </p:blipFill>
            <p:spPr>
              <a:xfrm>
                <a:off x="857224" y="1357304"/>
                <a:ext cx="2886286" cy="1509139"/>
              </a:xfrm>
              <a:prstGeom prst="rect">
                <a:avLst/>
              </a:prstGeom>
              <a:noFill/>
              <a:ln>
                <a:noFill/>
              </a:ln>
            </p:spPr>
          </p:pic>
        </p:grpSp>
        <p:pic>
          <p:nvPicPr>
            <p:cNvPr id="9" name="Shape 101"/>
            <p:cNvPicPr preferRelativeResize="0"/>
            <p:nvPr/>
          </p:nvPicPr>
          <p:blipFill>
            <a:blip r:embed="rId5" cstate="print"/>
            <a:srcRect b="34737"/>
            <a:stretch>
              <a:fillRect/>
            </a:stretch>
          </p:blipFill>
          <p:spPr>
            <a:xfrm>
              <a:off x="2344984" y="811707"/>
              <a:ext cx="1853048" cy="2302995"/>
            </a:xfrm>
            <a:prstGeom prst="rect">
              <a:avLst/>
            </a:prstGeom>
            <a:noFill/>
            <a:ln>
              <a:noFill/>
            </a:ln>
          </p:spPr>
        </p:pic>
      </p:grpSp>
      <p:grpSp>
        <p:nvGrpSpPr>
          <p:cNvPr id="12" name="群組 11"/>
          <p:cNvGrpSpPr/>
          <p:nvPr/>
        </p:nvGrpSpPr>
        <p:grpSpPr>
          <a:xfrm>
            <a:off x="4499991" y="1592213"/>
            <a:ext cx="3630329" cy="2305933"/>
            <a:chOff x="4143372" y="702227"/>
            <a:chExt cx="4660424" cy="2960234"/>
          </a:xfrm>
        </p:grpSpPr>
        <p:pic>
          <p:nvPicPr>
            <p:cNvPr id="13" name="Shape 134"/>
            <p:cNvPicPr preferRelativeResize="0"/>
            <p:nvPr/>
          </p:nvPicPr>
          <p:blipFill rotWithShape="1">
            <a:blip r:embed="rId3" cstate="print">
              <a:alphaModFix/>
            </a:blip>
            <a:srcRect/>
            <a:stretch/>
          </p:blipFill>
          <p:spPr>
            <a:xfrm>
              <a:off x="4143372" y="1571618"/>
              <a:ext cx="4660424" cy="2090843"/>
            </a:xfrm>
            <a:prstGeom prst="rect">
              <a:avLst/>
            </a:prstGeom>
            <a:noFill/>
            <a:ln>
              <a:noFill/>
            </a:ln>
          </p:spPr>
        </p:pic>
        <p:pic>
          <p:nvPicPr>
            <p:cNvPr id="14" name="Shape 140"/>
            <p:cNvPicPr preferRelativeResize="0"/>
            <p:nvPr/>
          </p:nvPicPr>
          <p:blipFill>
            <a:blip r:embed="rId6" cstate="print"/>
            <a:stretch>
              <a:fillRect/>
            </a:stretch>
          </p:blipFill>
          <p:spPr>
            <a:xfrm>
              <a:off x="4846953" y="1811987"/>
              <a:ext cx="3261878" cy="1487801"/>
            </a:xfrm>
            <a:prstGeom prst="rect">
              <a:avLst/>
            </a:prstGeom>
            <a:noFill/>
            <a:ln>
              <a:noFill/>
            </a:ln>
          </p:spPr>
        </p:pic>
        <p:pic>
          <p:nvPicPr>
            <p:cNvPr id="15" name="Shape 141"/>
            <p:cNvPicPr preferRelativeResize="0"/>
            <p:nvPr/>
          </p:nvPicPr>
          <p:blipFill>
            <a:blip r:embed="rId7" cstate="print"/>
            <a:stretch>
              <a:fillRect/>
            </a:stretch>
          </p:blipFill>
          <p:spPr>
            <a:xfrm>
              <a:off x="5931963" y="702227"/>
              <a:ext cx="2673829" cy="1234074"/>
            </a:xfrm>
            <a:prstGeom prst="rect">
              <a:avLst/>
            </a:prstGeom>
            <a:noFill/>
            <a:ln w="9525" cap="flat" cmpd="sng">
              <a:noFill/>
              <a:prstDash val="solid"/>
              <a:round/>
              <a:headEnd type="none" w="med" len="med"/>
              <a:tailEnd type="none" w="med" len="med"/>
            </a:ln>
            <a:effectLst>
              <a:outerShdw blurRad="50800" dist="38100" dir="2700000" algn="tl" rotWithShape="0">
                <a:prstClr val="black">
                  <a:alpha val="40000"/>
                </a:prstClr>
              </a:outerShdw>
            </a:effectLst>
          </p:spPr>
        </p:pic>
      </p:grpSp>
      <p:pic>
        <p:nvPicPr>
          <p:cNvPr id="16" name="Shape 101"/>
          <p:cNvPicPr preferRelativeResize="0"/>
          <p:nvPr/>
        </p:nvPicPr>
        <p:blipFill>
          <a:blip r:embed="rId8" cstate="print"/>
          <a:srcRect b="40007"/>
          <a:stretch>
            <a:fillRect/>
          </a:stretch>
        </p:blipFill>
        <p:spPr>
          <a:xfrm>
            <a:off x="6948264" y="1665327"/>
            <a:ext cx="1872208" cy="237515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Shape 227"/>
          <p:cNvSpPr txBox="1">
            <a:spLocks noGrp="1"/>
          </p:cNvSpPr>
          <p:nvPr>
            <p:ph type="title"/>
          </p:nvPr>
        </p:nvSpPr>
        <p:spPr/>
        <p:txBody>
          <a:bodyPr>
            <a:noAutofit/>
          </a:bodyPr>
          <a:lstStyle/>
          <a:p>
            <a:pPr lvl="0">
              <a:lnSpc>
                <a:spcPts val="3500"/>
              </a:lnSpc>
            </a:pPr>
            <a:r>
              <a:rPr lang="en-US" altLang="zh-TW" sz="3400" dirty="0"/>
              <a:t>Video </a:t>
            </a:r>
            <a:r>
              <a:rPr lang="en-US" altLang="zh-TW" sz="3400" dirty="0" smtClean="0"/>
              <a:t>Station:</a:t>
            </a:r>
            <a:br>
              <a:rPr lang="en-US" altLang="zh-TW" sz="3400" dirty="0" smtClean="0"/>
            </a:br>
            <a:r>
              <a:rPr lang="en-US" sz="3400" dirty="0" smtClean="0"/>
              <a:t>Three Major Management Features </a:t>
            </a:r>
            <a:endParaRPr lang="zh-TW" altLang="en-US" sz="3400" dirty="0"/>
          </a:p>
        </p:txBody>
      </p:sp>
      <p:sp>
        <p:nvSpPr>
          <p:cNvPr id="228" name="Shape 228"/>
          <p:cNvSpPr/>
          <p:nvPr/>
        </p:nvSpPr>
        <p:spPr>
          <a:xfrm>
            <a:off x="3334996" y="1730441"/>
            <a:ext cx="2465700" cy="646800"/>
          </a:xfrm>
          <a:prstGeom prst="round2DiagRect">
            <a:avLst>
              <a:gd name="adj1" fmla="val 16667"/>
              <a:gd name="adj2" fmla="val 0"/>
            </a:avLst>
          </a:prstGeom>
          <a:noFill/>
          <a:ln w="9525" cap="flat" cmpd="sng">
            <a:noFill/>
            <a:prstDash val="solid"/>
            <a:round/>
            <a:headEnd type="none" w="sm" len="sm"/>
            <a:tailEnd type="none" w="sm" len="sm"/>
          </a:ln>
        </p:spPr>
        <p:txBody>
          <a:bodyPr spcFirstLastPara="1" wrap="square" lIns="91425" tIns="91425" rIns="91425" bIns="91425" anchor="t" anchorCtr="0">
            <a:noAutofit/>
          </a:bodyPr>
          <a:lstStyle/>
          <a:p>
            <a:pPr lvl="0" algn="ctr"/>
            <a:r>
              <a:rPr lang="en-US" altLang="zh-TW" sz="2000" b="1" dirty="0" smtClean="0">
                <a:latin typeface="Arial" pitchFamily="34" charset="0"/>
                <a:cs typeface="Arial" pitchFamily="34" charset="0"/>
              </a:rPr>
              <a:t>Optimized </a:t>
            </a:r>
            <a:r>
              <a:rPr lang="en-US" altLang="zh-TW" sz="2000" b="1" dirty="0">
                <a:latin typeface="Arial" pitchFamily="34" charset="0"/>
                <a:cs typeface="Arial" pitchFamily="34" charset="0"/>
              </a:rPr>
              <a:t>Display</a:t>
            </a:r>
            <a:endParaRPr sz="2000" b="1" dirty="0">
              <a:latin typeface="Arial" pitchFamily="34" charset="0"/>
              <a:cs typeface="Arial" pitchFamily="34" charset="0"/>
            </a:endParaRPr>
          </a:p>
        </p:txBody>
      </p:sp>
      <p:sp>
        <p:nvSpPr>
          <p:cNvPr id="229" name="Shape 229"/>
          <p:cNvSpPr/>
          <p:nvPr/>
        </p:nvSpPr>
        <p:spPr>
          <a:xfrm>
            <a:off x="539552" y="1635646"/>
            <a:ext cx="2465700" cy="646800"/>
          </a:xfrm>
          <a:prstGeom prst="round2DiagRect">
            <a:avLst>
              <a:gd name="adj1" fmla="val 16667"/>
              <a:gd name="adj2" fmla="val 0"/>
            </a:avLst>
          </a:prstGeom>
          <a:noFill/>
          <a:ln w="9525" cap="flat" cmpd="sng">
            <a:noFill/>
            <a:prstDash val="solid"/>
            <a:round/>
            <a:headEnd type="none" w="sm" len="sm"/>
            <a:tailEnd type="none" w="sm" len="sm"/>
          </a:ln>
        </p:spPr>
        <p:txBody>
          <a:bodyPr spcFirstLastPara="1" wrap="square" lIns="91425" tIns="91425" rIns="91425" bIns="91425" anchor="t" anchorCtr="0">
            <a:noAutofit/>
          </a:bodyPr>
          <a:lstStyle/>
          <a:p>
            <a:pPr lvl="0" algn="ctr"/>
            <a:r>
              <a:rPr lang="en-US" altLang="zh-TW" sz="2000" b="1" dirty="0">
                <a:latin typeface="Arial" pitchFamily="34" charset="0"/>
                <a:cs typeface="Arial" pitchFamily="34" charset="0"/>
              </a:rPr>
              <a:t>Flexible Category Customization</a:t>
            </a:r>
            <a:endParaRPr sz="2000" b="1" dirty="0">
              <a:latin typeface="Arial" pitchFamily="34" charset="0"/>
              <a:cs typeface="Arial" pitchFamily="34" charset="0"/>
            </a:endParaRPr>
          </a:p>
        </p:txBody>
      </p:sp>
      <p:sp>
        <p:nvSpPr>
          <p:cNvPr id="230" name="Shape 230"/>
          <p:cNvSpPr/>
          <p:nvPr/>
        </p:nvSpPr>
        <p:spPr>
          <a:xfrm>
            <a:off x="6156176" y="1635646"/>
            <a:ext cx="2465700" cy="646800"/>
          </a:xfrm>
          <a:prstGeom prst="round2DiagRect">
            <a:avLst>
              <a:gd name="adj1" fmla="val 16667"/>
              <a:gd name="adj2" fmla="val 0"/>
            </a:avLst>
          </a:prstGeom>
          <a:noFill/>
          <a:ln w="9525" cap="flat" cmpd="sng">
            <a:noFill/>
            <a:prstDash val="solid"/>
            <a:round/>
            <a:headEnd type="none" w="sm" len="sm"/>
            <a:tailEnd type="none" w="sm" len="sm"/>
          </a:ln>
        </p:spPr>
        <p:txBody>
          <a:bodyPr spcFirstLastPara="1" wrap="square" lIns="91425" tIns="91425" rIns="91425" bIns="91425" anchor="t" anchorCtr="0">
            <a:noAutofit/>
          </a:bodyPr>
          <a:lstStyle/>
          <a:p>
            <a:pPr lvl="0" algn="ctr"/>
            <a:r>
              <a:rPr lang="en-US" altLang="zh-TW" sz="2000" b="1" dirty="0">
                <a:latin typeface="Arial" pitchFamily="34" charset="0"/>
                <a:cs typeface="Arial" pitchFamily="34" charset="0"/>
              </a:rPr>
              <a:t>Advanced </a:t>
            </a:r>
            <a:r>
              <a:rPr lang="en-US" altLang="zh-TW" sz="2000" b="1" dirty="0" smtClean="0">
                <a:latin typeface="Arial" pitchFamily="34" charset="0"/>
                <a:cs typeface="Arial" pitchFamily="34" charset="0"/>
              </a:rPr>
              <a:t>Search &amp; Filter</a:t>
            </a:r>
            <a:endParaRPr sz="2000" b="1" dirty="0">
              <a:latin typeface="Arial" pitchFamily="34" charset="0"/>
              <a:cs typeface="Arial" pitchFamily="34" charset="0"/>
            </a:endParaRPr>
          </a:p>
        </p:txBody>
      </p:sp>
      <p:sp>
        <p:nvSpPr>
          <p:cNvPr id="231" name="Shape 231"/>
          <p:cNvSpPr/>
          <p:nvPr/>
        </p:nvSpPr>
        <p:spPr>
          <a:xfrm>
            <a:off x="438969" y="2751634"/>
            <a:ext cx="2596500" cy="1476300"/>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noAutofit/>
          </a:bodyPr>
          <a:lstStyle/>
          <a:p>
            <a:pPr marL="457200" lvl="0" indent="-330200">
              <a:buSzPts val="1600"/>
              <a:buFont typeface="Wingdings" pitchFamily="2" charset="2"/>
              <a:buChar char="ü"/>
            </a:pPr>
            <a:r>
              <a:rPr lang="en-US" altLang="zh-TW" sz="1600" dirty="0">
                <a:latin typeface="Arial" pitchFamily="34" charset="0"/>
                <a:cs typeface="Arial" pitchFamily="34" charset="0"/>
              </a:rPr>
              <a:t>Customize your own categories</a:t>
            </a:r>
            <a:endParaRPr sz="1600" b="1" dirty="0">
              <a:latin typeface="Arial" pitchFamily="34" charset="0"/>
              <a:cs typeface="Arial" pitchFamily="34" charset="0"/>
            </a:endParaRPr>
          </a:p>
          <a:p>
            <a:pPr marL="457200" lvl="0" indent="-330200">
              <a:buSzPts val="1600"/>
              <a:buFont typeface="Wingdings" pitchFamily="2" charset="2"/>
              <a:buChar char="ü"/>
            </a:pPr>
            <a:r>
              <a:rPr lang="en-US" altLang="zh-TW" sz="1600" dirty="0">
                <a:latin typeface="Arial" pitchFamily="34" charset="0"/>
                <a:cs typeface="Arial" pitchFamily="34" charset="0"/>
              </a:rPr>
              <a:t>Private </a:t>
            </a:r>
            <a:r>
              <a:rPr lang="en-US" altLang="zh-TW" sz="1600" dirty="0" smtClean="0">
                <a:latin typeface="Arial" pitchFamily="34" charset="0"/>
                <a:cs typeface="Arial" pitchFamily="34" charset="0"/>
              </a:rPr>
              <a:t>Collection</a:t>
            </a:r>
            <a:endParaRPr lang="en-US" altLang="zh-TW" sz="1600" b="1" dirty="0">
              <a:latin typeface="Arial" pitchFamily="34" charset="0"/>
              <a:cs typeface="Arial" pitchFamily="34" charset="0"/>
            </a:endParaRPr>
          </a:p>
          <a:p>
            <a:pPr marL="457200" lvl="0" indent="-330200">
              <a:buSzPts val="1600"/>
              <a:buFont typeface="Wingdings" pitchFamily="2" charset="2"/>
              <a:buChar char="ü"/>
            </a:pPr>
            <a:r>
              <a:rPr lang="en-US" sz="1600" dirty="0">
                <a:latin typeface="Arial" pitchFamily="34" charset="0"/>
                <a:cs typeface="Arial" pitchFamily="34" charset="0"/>
              </a:rPr>
              <a:t>Collection and Smart Collection</a:t>
            </a:r>
            <a:endParaRPr sz="1600" dirty="0">
              <a:latin typeface="Arial" pitchFamily="34" charset="0"/>
              <a:cs typeface="Arial" pitchFamily="34" charset="0"/>
            </a:endParaRPr>
          </a:p>
        </p:txBody>
      </p:sp>
      <p:sp>
        <p:nvSpPr>
          <p:cNvPr id="232" name="Shape 232"/>
          <p:cNvSpPr/>
          <p:nvPr/>
        </p:nvSpPr>
        <p:spPr>
          <a:xfrm>
            <a:off x="3271644" y="2751634"/>
            <a:ext cx="2596500" cy="1476300"/>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noAutofit/>
          </a:bodyPr>
          <a:lstStyle/>
          <a:p>
            <a:pPr marL="457200" lvl="0" indent="-330200">
              <a:buSzPts val="1600"/>
              <a:buFont typeface="Wingdings" pitchFamily="2" charset="2"/>
              <a:buChar char="ü"/>
            </a:pPr>
            <a:r>
              <a:rPr lang="en-US" altLang="zh-TW" sz="1600" dirty="0" smtClean="0">
                <a:latin typeface="Arial" pitchFamily="34" charset="0"/>
                <a:cs typeface="Arial" pitchFamily="34" charset="0"/>
              </a:rPr>
              <a:t>TV Shows: Display </a:t>
            </a:r>
            <a:r>
              <a:rPr lang="en-US" altLang="zh-TW" sz="1600" dirty="0">
                <a:latin typeface="Arial" pitchFamily="34" charset="0"/>
                <a:cs typeface="Arial" pitchFamily="34" charset="0"/>
              </a:rPr>
              <a:t>by seasons and episodes. </a:t>
            </a:r>
            <a:endParaRPr lang="en-US" altLang="zh-TW" sz="1600" dirty="0" smtClean="0">
              <a:latin typeface="Arial" pitchFamily="34" charset="0"/>
              <a:cs typeface="Arial" pitchFamily="34" charset="0"/>
            </a:endParaRPr>
          </a:p>
          <a:p>
            <a:pPr marL="457200" lvl="0" indent="-330200">
              <a:buSzPts val="1600"/>
              <a:buFont typeface="Wingdings" pitchFamily="2" charset="2"/>
              <a:buChar char="ü"/>
            </a:pPr>
            <a:r>
              <a:rPr lang="en-GB" sz="1600" dirty="0">
                <a:latin typeface="Arial" pitchFamily="34" charset="0"/>
                <a:cs typeface="Arial" pitchFamily="34" charset="0"/>
              </a:rPr>
              <a:t>Multiple online database selection</a:t>
            </a:r>
            <a:endParaRPr sz="1600" dirty="0">
              <a:latin typeface="Arial" pitchFamily="34" charset="0"/>
              <a:cs typeface="Arial" pitchFamily="34" charset="0"/>
            </a:endParaRPr>
          </a:p>
          <a:p>
            <a:pPr marL="457200" lvl="0" indent="-330200">
              <a:buSzPts val="1600"/>
              <a:buFont typeface="Wingdings" pitchFamily="2" charset="2"/>
              <a:buChar char="ü"/>
            </a:pPr>
            <a:r>
              <a:rPr lang="en-GB" sz="1600" dirty="0">
                <a:latin typeface="Arial" pitchFamily="34" charset="0"/>
                <a:cs typeface="Arial" pitchFamily="34" charset="0"/>
              </a:rPr>
              <a:t>Movie and Drama Poster Presentation</a:t>
            </a:r>
            <a:endParaRPr sz="1600" dirty="0">
              <a:latin typeface="Arial" pitchFamily="34" charset="0"/>
              <a:cs typeface="Arial" pitchFamily="34" charset="0"/>
            </a:endParaRPr>
          </a:p>
        </p:txBody>
      </p:sp>
      <p:sp>
        <p:nvSpPr>
          <p:cNvPr id="233" name="Shape 233"/>
          <p:cNvSpPr/>
          <p:nvPr/>
        </p:nvSpPr>
        <p:spPr>
          <a:xfrm>
            <a:off x="6084168" y="2751634"/>
            <a:ext cx="2596500" cy="1476300"/>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noAutofit/>
          </a:bodyPr>
          <a:lstStyle/>
          <a:p>
            <a:pPr marL="457200" lvl="0" indent="-330200">
              <a:buSzPts val="1600"/>
              <a:buFont typeface="Wingdings" pitchFamily="2" charset="2"/>
              <a:buChar char="ü"/>
            </a:pPr>
            <a:r>
              <a:rPr lang="en-US" altLang="zh-TW" sz="1600" dirty="0">
                <a:latin typeface="Arial" pitchFamily="34" charset="0"/>
                <a:cs typeface="Arial" pitchFamily="34" charset="0"/>
              </a:rPr>
              <a:t>Support multi- criteria </a:t>
            </a:r>
            <a:r>
              <a:rPr lang="en-US" altLang="zh-TW" sz="1600" dirty="0" smtClean="0">
                <a:latin typeface="Arial" pitchFamily="34" charset="0"/>
                <a:cs typeface="Arial" pitchFamily="34" charset="0"/>
              </a:rPr>
              <a:t>search.</a:t>
            </a:r>
            <a:endParaRPr sz="1600" b="1" dirty="0">
              <a:latin typeface="Arial" pitchFamily="34" charset="0"/>
              <a:cs typeface="Arial" pitchFamily="34" charset="0"/>
            </a:endParaRPr>
          </a:p>
          <a:p>
            <a:pPr marL="457200" lvl="0" indent="-330200">
              <a:buSzPts val="1600"/>
              <a:buFont typeface="Wingdings" pitchFamily="2" charset="2"/>
              <a:buChar char="ü"/>
            </a:pPr>
            <a:r>
              <a:rPr lang="en-US" altLang="zh-TW" sz="1600" dirty="0">
                <a:latin typeface="Arial" pitchFamily="34" charset="0"/>
                <a:cs typeface="Arial" pitchFamily="34" charset="0"/>
              </a:rPr>
              <a:t>Support filter by Genre, Year, Director and Cast.</a:t>
            </a:r>
            <a:endParaRPr sz="1600" b="1" dirty="0">
              <a:latin typeface="Arial" pitchFamily="34" charset="0"/>
              <a:cs typeface="Arial" pitchFamily="34" charset="0"/>
            </a:endParaRPr>
          </a:p>
        </p:txBody>
      </p:sp>
      <p:sp>
        <p:nvSpPr>
          <p:cNvPr id="12" name="矩形 11"/>
          <p:cNvSpPr/>
          <p:nvPr/>
        </p:nvSpPr>
        <p:spPr>
          <a:xfrm>
            <a:off x="467544" y="2427734"/>
            <a:ext cx="2592288" cy="72008"/>
          </a:xfrm>
          <a:prstGeom prst="rect">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3271702" y="2427734"/>
            <a:ext cx="2592288" cy="72008"/>
          </a:xfrm>
          <a:prstGeom prst="rect">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6075859" y="2427734"/>
            <a:ext cx="2592288" cy="72008"/>
          </a:xfrm>
          <a:prstGeom prst="rect">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467544" y="1614487"/>
            <a:ext cx="2592288" cy="72008"/>
          </a:xfrm>
          <a:prstGeom prst="rect">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a:off x="3271702" y="1614487"/>
            <a:ext cx="2592288" cy="72008"/>
          </a:xfrm>
          <a:prstGeom prst="rect">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p:cNvSpPr/>
          <p:nvPr/>
        </p:nvSpPr>
        <p:spPr>
          <a:xfrm>
            <a:off x="6075859" y="1614487"/>
            <a:ext cx="2592288" cy="72008"/>
          </a:xfrm>
          <a:prstGeom prst="rect">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9218" name="Picture 2" descr="C:\Users\user\Desktop\180508_直播 Video Station&amp; Cinema28\09.png"/>
          <p:cNvPicPr>
            <a:picLocks noChangeAspect="1" noChangeArrowheads="1"/>
          </p:cNvPicPr>
          <p:nvPr/>
        </p:nvPicPr>
        <p:blipFill>
          <a:blip r:embed="rId4" cstate="print"/>
          <a:srcRect/>
          <a:stretch>
            <a:fillRect/>
          </a:stretch>
        </p:blipFill>
        <p:spPr bwMode="auto">
          <a:xfrm rot="5400000">
            <a:off x="215073" y="2536189"/>
            <a:ext cx="470794" cy="253884"/>
          </a:xfrm>
          <a:prstGeom prst="rect">
            <a:avLst/>
          </a:prstGeom>
          <a:noFill/>
        </p:spPr>
      </p:pic>
      <p:pic>
        <p:nvPicPr>
          <p:cNvPr id="19" name="Picture 2" descr="C:\Users\user\Desktop\180508_直播 Video Station&amp; Cinema28\09.png"/>
          <p:cNvPicPr>
            <a:picLocks noChangeAspect="1" noChangeArrowheads="1"/>
          </p:cNvPicPr>
          <p:nvPr/>
        </p:nvPicPr>
        <p:blipFill>
          <a:blip r:embed="rId4" cstate="print"/>
          <a:srcRect/>
          <a:stretch>
            <a:fillRect/>
          </a:stretch>
        </p:blipFill>
        <p:spPr bwMode="auto">
          <a:xfrm rot="5400000">
            <a:off x="3062229" y="2536189"/>
            <a:ext cx="470794" cy="253884"/>
          </a:xfrm>
          <a:prstGeom prst="rect">
            <a:avLst/>
          </a:prstGeom>
          <a:noFill/>
        </p:spPr>
      </p:pic>
      <p:pic>
        <p:nvPicPr>
          <p:cNvPr id="20" name="Picture 2" descr="C:\Users\user\Desktop\180508_直播 Video Station&amp; Cinema28\09.png"/>
          <p:cNvPicPr>
            <a:picLocks noChangeAspect="1" noChangeArrowheads="1"/>
          </p:cNvPicPr>
          <p:nvPr/>
        </p:nvPicPr>
        <p:blipFill>
          <a:blip r:embed="rId4" cstate="print"/>
          <a:srcRect/>
          <a:stretch>
            <a:fillRect/>
          </a:stretch>
        </p:blipFill>
        <p:spPr bwMode="auto">
          <a:xfrm rot="5400000">
            <a:off x="5872848" y="2536189"/>
            <a:ext cx="470794" cy="253884"/>
          </a:xfrm>
          <a:prstGeom prst="rect">
            <a:avLst/>
          </a:prstGeom>
          <a:noFill/>
        </p:spPr>
      </p:pic>
      <p:sp>
        <p:nvSpPr>
          <p:cNvPr id="22" name="矩形 21"/>
          <p:cNvSpPr/>
          <p:nvPr/>
        </p:nvSpPr>
        <p:spPr>
          <a:xfrm>
            <a:off x="2987824" y="1635646"/>
            <a:ext cx="72008" cy="79208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矩形 22"/>
          <p:cNvSpPr/>
          <p:nvPr/>
        </p:nvSpPr>
        <p:spPr>
          <a:xfrm>
            <a:off x="5803557" y="1635646"/>
            <a:ext cx="72008" cy="79208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23"/>
          <p:cNvSpPr/>
          <p:nvPr/>
        </p:nvSpPr>
        <p:spPr>
          <a:xfrm>
            <a:off x="8594923" y="1635646"/>
            <a:ext cx="72008" cy="79208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Shape 238"/>
          <p:cNvSpPr txBox="1">
            <a:spLocks noGrp="1"/>
          </p:cNvSpPr>
          <p:nvPr>
            <p:ph type="title"/>
          </p:nvPr>
        </p:nvSpPr>
        <p:spPr>
          <a:xfrm>
            <a:off x="3851920" y="2139702"/>
            <a:ext cx="5037311" cy="1858862"/>
          </a:xfrm>
        </p:spPr>
        <p:txBody>
          <a:bodyPr>
            <a:noAutofit/>
          </a:bodyPr>
          <a:lstStyle/>
          <a:p>
            <a:pPr>
              <a:spcBef>
                <a:spcPts val="0"/>
              </a:spcBef>
              <a:buClr>
                <a:schemeClr val="dk1"/>
              </a:buClr>
              <a:buSzPts val="1100"/>
            </a:pPr>
            <a:r>
              <a:rPr lang="en-US" altLang="zh-TW" sz="3200" dirty="0"/>
              <a:t>Video Playback Solution</a:t>
            </a:r>
            <a:br>
              <a:rPr lang="en-US" altLang="zh-TW" sz="3200" dirty="0"/>
            </a:br>
            <a:r>
              <a:rPr lang="en-US" altLang="zh-TW" sz="1600" dirty="0"/>
              <a:t>Supports all </a:t>
            </a:r>
            <a:r>
              <a:rPr lang="en-US" altLang="zh-TW" sz="1600" dirty="0" smtClean="0"/>
              <a:t>video playback platforms </a:t>
            </a:r>
            <a:r>
              <a:rPr lang="en-US" altLang="zh-TW" sz="1600" dirty="0"/>
              <a:t>to meet all your needs</a:t>
            </a:r>
            <a:r>
              <a:rPr lang="en-US" altLang="zh-TW" sz="1400" dirty="0"/>
              <a:t/>
            </a:r>
            <a:br>
              <a:rPr lang="en-US" altLang="zh-TW" sz="1400" dirty="0"/>
            </a:br>
            <a:endParaRPr lang="en-GB" altLang="zh-TW" sz="1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Shape 54"/>
          <p:cNvSpPr txBox="1">
            <a:spLocks noGrp="1"/>
          </p:cNvSpPr>
          <p:nvPr>
            <p:ph type="ctrTitle"/>
          </p:nvPr>
        </p:nvSpPr>
        <p:spPr>
          <a:xfrm>
            <a:off x="685800" y="3814936"/>
            <a:ext cx="7772400" cy="1102519"/>
          </a:xfrm>
        </p:spPr>
        <p:txBody>
          <a:bodyPr>
            <a:noAutofit/>
          </a:bodyPr>
          <a:lstStyle/>
          <a:p>
            <a:pPr lvl="0"/>
            <a:r>
              <a:rPr lang="en-US" altLang="zh-TW" sz="3400" dirty="0" smtClean="0"/>
              <a:t>Build a </a:t>
            </a:r>
            <a:r>
              <a:rPr lang="en-US" altLang="zh-TW" sz="3400" dirty="0"/>
              <a:t>perfect wireless video streaming environment</a:t>
            </a:r>
            <a:endParaRPr lang="zh-TW" altLang="en-US" sz="34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10243" name="Picture 3" descr="C:\Users\user\Desktop\180508_直播 Video Station&amp; Cinema28\12.png"/>
          <p:cNvPicPr>
            <a:picLocks noChangeAspect="1" noChangeArrowheads="1"/>
          </p:cNvPicPr>
          <p:nvPr/>
        </p:nvPicPr>
        <p:blipFill>
          <a:blip r:embed="rId3" cstate="print"/>
          <a:srcRect/>
          <a:stretch>
            <a:fillRect/>
          </a:stretch>
        </p:blipFill>
        <p:spPr bwMode="auto">
          <a:xfrm>
            <a:off x="683568" y="3075806"/>
            <a:ext cx="2160240" cy="1737240"/>
          </a:xfrm>
          <a:prstGeom prst="rect">
            <a:avLst/>
          </a:prstGeom>
          <a:noFill/>
        </p:spPr>
      </p:pic>
      <p:sp>
        <p:nvSpPr>
          <p:cNvPr id="243" name="Shape 243"/>
          <p:cNvSpPr txBox="1">
            <a:spLocks noGrp="1"/>
          </p:cNvSpPr>
          <p:nvPr>
            <p:ph type="title"/>
          </p:nvPr>
        </p:nvSpPr>
        <p:spPr>
          <a:xfrm>
            <a:off x="-161478" y="205978"/>
            <a:ext cx="9433048" cy="857250"/>
          </a:xfrm>
          <a:prstGeom prst="rect">
            <a:avLst/>
          </a:prstGeom>
        </p:spPr>
        <p:txBody>
          <a:bodyPr spcFirstLastPara="1" wrap="square" lIns="91425" tIns="91425" rIns="91425" bIns="91425" anchor="t" anchorCtr="0">
            <a:noAutofit/>
          </a:bodyPr>
          <a:lstStyle/>
          <a:p>
            <a:pPr lvl="0">
              <a:spcBef>
                <a:spcPts val="0"/>
              </a:spcBef>
            </a:pPr>
            <a:r>
              <a:rPr lang="en-US" spc="-150" dirty="0"/>
              <a:t>QNAP offers three video playback methods</a:t>
            </a:r>
            <a:endParaRPr spc="-150" dirty="0"/>
          </a:p>
        </p:txBody>
      </p:sp>
      <p:sp>
        <p:nvSpPr>
          <p:cNvPr id="246" name="Shape 246"/>
          <p:cNvSpPr txBox="1">
            <a:spLocks noGrp="1"/>
          </p:cNvSpPr>
          <p:nvPr>
            <p:ph type="body" idx="4294967295"/>
          </p:nvPr>
        </p:nvSpPr>
        <p:spPr>
          <a:xfrm>
            <a:off x="467544" y="1946275"/>
            <a:ext cx="2652018" cy="1096963"/>
          </a:xfrm>
          <a:prstGeom prst="rect">
            <a:avLst/>
          </a:prstGeom>
        </p:spPr>
        <p:txBody>
          <a:bodyPr spcFirstLastPara="1" wrap="square" lIns="91425" tIns="91425" rIns="91425" bIns="91425" anchor="t" anchorCtr="0">
            <a:noAutofit/>
          </a:bodyPr>
          <a:lstStyle/>
          <a:p>
            <a:pPr lvl="0">
              <a:spcAft>
                <a:spcPts val="1600"/>
              </a:spcAft>
              <a:buNone/>
            </a:pPr>
            <a:r>
              <a:rPr lang="en-US" sz="1200" dirty="0"/>
              <a:t>Use multimedia devices such as web browsers, mobile applications and smart TVs to play multimedia files on NAS.</a:t>
            </a:r>
            <a:endParaRPr sz="1200" dirty="0"/>
          </a:p>
        </p:txBody>
      </p:sp>
      <p:sp>
        <p:nvSpPr>
          <p:cNvPr id="247" name="Shape 247"/>
          <p:cNvSpPr txBox="1">
            <a:spLocks noGrp="1"/>
          </p:cNvSpPr>
          <p:nvPr>
            <p:ph type="body" idx="4294967295"/>
          </p:nvPr>
        </p:nvSpPr>
        <p:spPr>
          <a:xfrm>
            <a:off x="3275856" y="1946275"/>
            <a:ext cx="2592288" cy="1096963"/>
          </a:xfrm>
          <a:prstGeom prst="rect">
            <a:avLst/>
          </a:prstGeom>
        </p:spPr>
        <p:txBody>
          <a:bodyPr spcFirstLastPara="1" wrap="square" lIns="91425" tIns="91425" rIns="91425" bIns="91425" anchor="t" anchorCtr="0">
            <a:noAutofit/>
          </a:bodyPr>
          <a:lstStyle/>
          <a:p>
            <a:pPr lvl="0">
              <a:spcAft>
                <a:spcPts val="1600"/>
              </a:spcAft>
              <a:buNone/>
            </a:pPr>
            <a:r>
              <a:rPr lang="en-US" sz="1200" dirty="0"/>
              <a:t>The user can play the multimedia files on the NAS simultaneously to multiple multimedia devices.</a:t>
            </a:r>
            <a:endParaRPr sz="1200" dirty="0"/>
          </a:p>
        </p:txBody>
      </p:sp>
      <p:sp>
        <p:nvSpPr>
          <p:cNvPr id="253" name="Shape 253"/>
          <p:cNvSpPr txBox="1">
            <a:spLocks noGrp="1"/>
          </p:cNvSpPr>
          <p:nvPr>
            <p:ph type="body" idx="4294967295"/>
          </p:nvPr>
        </p:nvSpPr>
        <p:spPr>
          <a:xfrm>
            <a:off x="6146651" y="1347614"/>
            <a:ext cx="2592288" cy="573088"/>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GB" sz="1600" b="1" dirty="0" smtClean="0"/>
              <a:t>NAS local playback</a:t>
            </a:r>
            <a:endParaRPr sz="1600" b="1" dirty="0"/>
          </a:p>
        </p:txBody>
      </p:sp>
      <p:sp>
        <p:nvSpPr>
          <p:cNvPr id="254" name="Shape 254"/>
          <p:cNvSpPr txBox="1">
            <a:spLocks noGrp="1"/>
          </p:cNvSpPr>
          <p:nvPr>
            <p:ph type="body" idx="4294967295"/>
          </p:nvPr>
        </p:nvSpPr>
        <p:spPr>
          <a:xfrm>
            <a:off x="6156176" y="1946275"/>
            <a:ext cx="2592288" cy="1096963"/>
          </a:xfrm>
          <a:prstGeom prst="rect">
            <a:avLst/>
          </a:prstGeom>
        </p:spPr>
        <p:txBody>
          <a:bodyPr spcFirstLastPara="1" wrap="square" lIns="91425" tIns="91425" rIns="91425" bIns="91425" anchor="t" anchorCtr="0">
            <a:noAutofit/>
          </a:bodyPr>
          <a:lstStyle/>
          <a:p>
            <a:pPr lvl="0">
              <a:spcAft>
                <a:spcPts val="1600"/>
              </a:spcAft>
              <a:buNone/>
            </a:pPr>
            <a:r>
              <a:rPr lang="en-US" sz="1200" dirty="0"/>
              <a:t>Output directly to the screen via HDMI, can be used with Linux Station or HD </a:t>
            </a:r>
            <a:r>
              <a:rPr lang="en-US" sz="1200" dirty="0" smtClean="0"/>
              <a:t>Station.</a:t>
            </a:r>
            <a:endParaRPr sz="1200" dirty="0"/>
          </a:p>
        </p:txBody>
      </p:sp>
      <p:sp>
        <p:nvSpPr>
          <p:cNvPr id="244" name="Shape 244"/>
          <p:cNvSpPr txBox="1">
            <a:spLocks noGrp="1"/>
          </p:cNvSpPr>
          <p:nvPr>
            <p:ph type="body" idx="4294967295"/>
          </p:nvPr>
        </p:nvSpPr>
        <p:spPr>
          <a:xfrm>
            <a:off x="467543" y="1347614"/>
            <a:ext cx="2592289" cy="573088"/>
          </a:xfrm>
          <a:prstGeom prst="rect">
            <a:avLst/>
          </a:prstGeom>
        </p:spPr>
        <p:txBody>
          <a:bodyPr spcFirstLastPara="1" wrap="square" lIns="91425" tIns="91425" rIns="91425" bIns="91425" anchor="t" anchorCtr="0">
            <a:noAutofit/>
          </a:bodyPr>
          <a:lstStyle/>
          <a:p>
            <a:pPr lvl="0" algn="ctr">
              <a:spcAft>
                <a:spcPts val="1600"/>
              </a:spcAft>
              <a:buNone/>
            </a:pPr>
            <a:r>
              <a:rPr lang="en-GB" sz="1600" dirty="0"/>
              <a:t>General video streaming</a:t>
            </a:r>
            <a:endParaRPr sz="1600" b="1" dirty="0"/>
          </a:p>
        </p:txBody>
      </p:sp>
      <p:sp>
        <p:nvSpPr>
          <p:cNvPr id="19" name="Shape 244"/>
          <p:cNvSpPr txBox="1">
            <a:spLocks/>
          </p:cNvSpPr>
          <p:nvPr/>
        </p:nvSpPr>
        <p:spPr>
          <a:xfrm>
            <a:off x="3275857" y="1347614"/>
            <a:ext cx="2592288" cy="573088"/>
          </a:xfrm>
          <a:prstGeom prst="rect">
            <a:avLst/>
          </a:prstGeom>
        </p:spPr>
        <p:txBody>
          <a:bodyPr spcFirstLastPara="1" vert="horz" wrap="square" lIns="91425" tIns="91425" rIns="91425" bIns="91425" rtlCol="0" anchor="t" anchorCtr="0">
            <a:noAutofit/>
          </a:bodyPr>
          <a:lstStyle/>
          <a:p>
            <a:pPr lvl="0" algn="ctr">
              <a:spcAft>
                <a:spcPts val="1600"/>
              </a:spcAft>
            </a:pPr>
            <a:r>
              <a:rPr lang="en-US" altLang="zh-TW" sz="1600" b="1" dirty="0" smtClean="0">
                <a:latin typeface="Arial" pitchFamily="34" charset="0"/>
                <a:ea typeface="微軟正黑體" pitchFamily="34" charset="-120"/>
              </a:rPr>
              <a:t>Multi-room streaming</a:t>
            </a:r>
            <a:endParaRPr lang="zh-TW" altLang="en-US" sz="1600" b="1" dirty="0">
              <a:latin typeface="Arial" pitchFamily="34" charset="0"/>
              <a:ea typeface="微軟正黑體" pitchFamily="34" charset="-120"/>
            </a:endParaRPr>
          </a:p>
        </p:txBody>
      </p:sp>
      <p:sp>
        <p:nvSpPr>
          <p:cNvPr id="20" name="矩形 19"/>
          <p:cNvSpPr/>
          <p:nvPr/>
        </p:nvSpPr>
        <p:spPr>
          <a:xfrm>
            <a:off x="467544" y="1779662"/>
            <a:ext cx="2592288" cy="72008"/>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p:cNvSpPr/>
          <p:nvPr/>
        </p:nvSpPr>
        <p:spPr>
          <a:xfrm>
            <a:off x="3299309" y="1779662"/>
            <a:ext cx="2592288" cy="72008"/>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21"/>
          <p:cNvSpPr/>
          <p:nvPr/>
        </p:nvSpPr>
        <p:spPr>
          <a:xfrm>
            <a:off x="6131074" y="1779662"/>
            <a:ext cx="2592288" cy="72008"/>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242" name="Picture 2" descr="C:\Users\user\Desktop\180508_直播 Video Station&amp; Cinema28\11.png"/>
          <p:cNvPicPr>
            <a:picLocks noChangeAspect="1" noChangeArrowheads="1"/>
          </p:cNvPicPr>
          <p:nvPr/>
        </p:nvPicPr>
        <p:blipFill>
          <a:blip r:embed="rId5" cstate="print"/>
          <a:srcRect/>
          <a:stretch>
            <a:fillRect/>
          </a:stretch>
        </p:blipFill>
        <p:spPr bwMode="auto">
          <a:xfrm>
            <a:off x="3412060" y="2963216"/>
            <a:ext cx="2437034" cy="1912790"/>
          </a:xfrm>
          <a:prstGeom prst="rect">
            <a:avLst/>
          </a:prstGeom>
          <a:noFill/>
        </p:spPr>
      </p:pic>
      <p:grpSp>
        <p:nvGrpSpPr>
          <p:cNvPr id="27" name="群組 26"/>
          <p:cNvGrpSpPr/>
          <p:nvPr/>
        </p:nvGrpSpPr>
        <p:grpSpPr>
          <a:xfrm>
            <a:off x="2483768" y="3795886"/>
            <a:ext cx="504056" cy="935260"/>
            <a:chOff x="1187624" y="3898678"/>
            <a:chExt cx="504056" cy="935260"/>
          </a:xfrm>
        </p:grpSpPr>
        <p:pic>
          <p:nvPicPr>
            <p:cNvPr id="10245" name="Picture 5" descr="\\marketing\Marketing\MarketingMaterials\DM\NAS\Software_Section_brochure\多媒體娛樂典藏中心(單起)_20171117彙HAN\Links\一鍵直播_1.png"/>
            <p:cNvPicPr>
              <a:picLocks noChangeAspect="1" noChangeArrowheads="1"/>
            </p:cNvPicPr>
            <p:nvPr/>
          </p:nvPicPr>
          <p:blipFill>
            <a:blip r:embed="rId6" cstate="print"/>
            <a:srcRect/>
            <a:stretch>
              <a:fillRect/>
            </a:stretch>
          </p:blipFill>
          <p:spPr bwMode="auto">
            <a:xfrm>
              <a:off x="1187624" y="3898678"/>
              <a:ext cx="504056" cy="935260"/>
            </a:xfrm>
            <a:prstGeom prst="rect">
              <a:avLst/>
            </a:prstGeom>
            <a:noFill/>
          </p:spPr>
        </p:pic>
        <p:pic>
          <p:nvPicPr>
            <p:cNvPr id="10244" name="Picture 4" descr="C:\Users\user\Desktop\180508_直播 Video Station&amp; Cinema28\Mobile_Qvideo_w1024.png"/>
            <p:cNvPicPr>
              <a:picLocks noChangeAspect="1" noChangeArrowheads="1"/>
            </p:cNvPicPr>
            <p:nvPr/>
          </p:nvPicPr>
          <p:blipFill>
            <a:blip r:embed="rId7" cstate="print"/>
            <a:srcRect/>
            <a:stretch>
              <a:fillRect/>
            </a:stretch>
          </p:blipFill>
          <p:spPr bwMode="auto">
            <a:xfrm>
              <a:off x="1293540" y="4199359"/>
              <a:ext cx="288032" cy="288032"/>
            </a:xfrm>
            <a:prstGeom prst="rect">
              <a:avLst/>
            </a:prstGeom>
            <a:noFill/>
          </p:spPr>
        </p:pic>
      </p:grpSp>
      <p:pic>
        <p:nvPicPr>
          <p:cNvPr id="1027" name="Picture 3" descr="C:\Users\user\Desktop\180508_直播 Video Station&amp; Cinema28\35276087_l.png"/>
          <p:cNvPicPr>
            <a:picLocks noChangeAspect="1" noChangeArrowheads="1"/>
          </p:cNvPicPr>
          <p:nvPr/>
        </p:nvPicPr>
        <p:blipFill>
          <a:blip r:embed="rId8" cstate="print"/>
          <a:stretch>
            <a:fillRect/>
          </a:stretch>
        </p:blipFill>
        <p:spPr bwMode="auto">
          <a:xfrm>
            <a:off x="5940152" y="2643758"/>
            <a:ext cx="3878621" cy="2342687"/>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Shape 260"/>
          <p:cNvSpPr txBox="1">
            <a:spLocks noGrp="1"/>
          </p:cNvSpPr>
          <p:nvPr>
            <p:ph type="title"/>
          </p:nvPr>
        </p:nvSpPr>
        <p:spPr>
          <a:xfrm>
            <a:off x="-72008" y="205978"/>
            <a:ext cx="9324528" cy="857250"/>
          </a:xfrm>
        </p:spPr>
        <p:txBody>
          <a:bodyPr>
            <a:noAutofit/>
          </a:bodyPr>
          <a:lstStyle/>
          <a:p>
            <a:pPr lvl="0">
              <a:lnSpc>
                <a:spcPts val="3500"/>
              </a:lnSpc>
            </a:pPr>
            <a:r>
              <a:rPr lang="en-US" altLang="zh-TW" sz="3400" dirty="0"/>
              <a:t>Diverse </a:t>
            </a:r>
            <a:r>
              <a:rPr lang="en-US" altLang="zh-TW" sz="3400" dirty="0" smtClean="0"/>
              <a:t>Video Streaming Platform to</a:t>
            </a:r>
            <a:br>
              <a:rPr lang="en-US" altLang="zh-TW" sz="3400" dirty="0" smtClean="0"/>
            </a:br>
            <a:r>
              <a:rPr lang="en-US" altLang="zh-TW" sz="3400" dirty="0" smtClean="0"/>
              <a:t>Meet All Your Needs</a:t>
            </a:r>
            <a:endParaRPr lang="zh-TW" altLang="en-US" sz="3400" dirty="0"/>
          </a:p>
        </p:txBody>
      </p:sp>
      <p:sp>
        <p:nvSpPr>
          <p:cNvPr id="261" name="Shape 261"/>
          <p:cNvSpPr/>
          <p:nvPr/>
        </p:nvSpPr>
        <p:spPr>
          <a:xfrm>
            <a:off x="2483768" y="1572023"/>
            <a:ext cx="2481932" cy="383700"/>
          </a:xfrm>
          <a:prstGeom prst="homePlate">
            <a:avLst>
              <a:gd name="adj" fmla="val 50000"/>
            </a:avLst>
          </a:prstGeom>
          <a:blipFill>
            <a:blip r:embed="rId3" cstate="print"/>
            <a:stretch>
              <a:fillRect/>
            </a:stretch>
          </a:blip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GB" sz="1400" b="1" dirty="0" smtClean="0">
                <a:solidFill>
                  <a:schemeClr val="bg1"/>
                </a:solidFill>
                <a:latin typeface="Arial" pitchFamily="34" charset="0"/>
                <a:cs typeface="Arial" pitchFamily="34" charset="0"/>
              </a:rPr>
              <a:t>Streaming(TV)</a:t>
            </a:r>
            <a:endParaRPr sz="1400" b="1" dirty="0">
              <a:solidFill>
                <a:schemeClr val="bg1"/>
              </a:solidFill>
              <a:latin typeface="Arial" pitchFamily="34" charset="0"/>
              <a:cs typeface="Arial" pitchFamily="34" charset="0"/>
            </a:endParaRPr>
          </a:p>
        </p:txBody>
      </p:sp>
      <p:pic>
        <p:nvPicPr>
          <p:cNvPr id="262" name="Shape 262"/>
          <p:cNvPicPr preferRelativeResize="0"/>
          <p:nvPr/>
        </p:nvPicPr>
        <p:blipFill>
          <a:blip r:embed="rId4" cstate="print">
            <a:alphaModFix/>
          </a:blip>
          <a:stretch>
            <a:fillRect/>
          </a:stretch>
        </p:blipFill>
        <p:spPr>
          <a:xfrm>
            <a:off x="5053658" y="1519711"/>
            <a:ext cx="624096" cy="468075"/>
          </a:xfrm>
          <a:prstGeom prst="rect">
            <a:avLst/>
          </a:prstGeom>
          <a:noFill/>
          <a:ln>
            <a:noFill/>
          </a:ln>
        </p:spPr>
      </p:pic>
      <p:pic>
        <p:nvPicPr>
          <p:cNvPr id="264" name="Shape 264"/>
          <p:cNvPicPr preferRelativeResize="0"/>
          <p:nvPr/>
        </p:nvPicPr>
        <p:blipFill>
          <a:blip r:embed="rId5" cstate="print">
            <a:alphaModFix/>
          </a:blip>
          <a:stretch>
            <a:fillRect/>
          </a:stretch>
        </p:blipFill>
        <p:spPr>
          <a:xfrm>
            <a:off x="5760008" y="1428531"/>
            <a:ext cx="1197639" cy="670675"/>
          </a:xfrm>
          <a:prstGeom prst="rect">
            <a:avLst/>
          </a:prstGeom>
          <a:noFill/>
          <a:ln>
            <a:noFill/>
          </a:ln>
        </p:spPr>
      </p:pic>
      <p:pic>
        <p:nvPicPr>
          <p:cNvPr id="265" name="Shape 265"/>
          <p:cNvPicPr preferRelativeResize="0"/>
          <p:nvPr/>
        </p:nvPicPr>
        <p:blipFill>
          <a:blip r:embed="rId6" cstate="print"/>
          <a:stretch>
            <a:fillRect/>
          </a:stretch>
        </p:blipFill>
        <p:spPr>
          <a:xfrm>
            <a:off x="7044283" y="1596060"/>
            <a:ext cx="1197650" cy="315400"/>
          </a:xfrm>
          <a:prstGeom prst="rect">
            <a:avLst/>
          </a:prstGeom>
          <a:noFill/>
          <a:ln>
            <a:noFill/>
          </a:ln>
        </p:spPr>
      </p:pic>
      <p:sp>
        <p:nvSpPr>
          <p:cNvPr id="266" name="Shape 266"/>
          <p:cNvSpPr/>
          <p:nvPr/>
        </p:nvSpPr>
        <p:spPr>
          <a:xfrm>
            <a:off x="2483768" y="2414024"/>
            <a:ext cx="2481932" cy="383700"/>
          </a:xfrm>
          <a:prstGeom prst="homePlate">
            <a:avLst>
              <a:gd name="adj" fmla="val 50000"/>
            </a:avLst>
          </a:prstGeom>
          <a:blipFill>
            <a:blip r:embed="rId3" cstate="print"/>
            <a:stretch>
              <a:fillRect/>
            </a:stretch>
          </a:blip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GB" sz="1400" b="1" dirty="0" smtClean="0">
                <a:solidFill>
                  <a:schemeClr val="bg1"/>
                </a:solidFill>
                <a:latin typeface="Arial" pitchFamily="34" charset="0"/>
                <a:cs typeface="Arial" pitchFamily="34" charset="0"/>
              </a:rPr>
              <a:t>Streaming(Web Browser)</a:t>
            </a:r>
            <a:endParaRPr sz="1400" b="1" dirty="0">
              <a:solidFill>
                <a:schemeClr val="bg1"/>
              </a:solidFill>
              <a:latin typeface="Arial" pitchFamily="34" charset="0"/>
              <a:cs typeface="Arial" pitchFamily="34" charset="0"/>
            </a:endParaRPr>
          </a:p>
        </p:txBody>
      </p:sp>
      <p:pic>
        <p:nvPicPr>
          <p:cNvPr id="267" name="Shape 267"/>
          <p:cNvPicPr preferRelativeResize="0"/>
          <p:nvPr/>
        </p:nvPicPr>
        <p:blipFill rotWithShape="1">
          <a:blip r:embed="rId7" cstate="print">
            <a:alphaModFix/>
          </a:blip>
          <a:srcRect l="6673" t="15169" r="6089" b="13309"/>
          <a:stretch/>
        </p:blipFill>
        <p:spPr>
          <a:xfrm>
            <a:off x="5053658" y="2165048"/>
            <a:ext cx="872100" cy="572700"/>
          </a:xfrm>
          <a:prstGeom prst="rect">
            <a:avLst/>
          </a:prstGeom>
          <a:noFill/>
          <a:ln>
            <a:noFill/>
          </a:ln>
        </p:spPr>
      </p:pic>
      <p:pic>
        <p:nvPicPr>
          <p:cNvPr id="268" name="Shape 268"/>
          <p:cNvPicPr preferRelativeResize="0"/>
          <p:nvPr/>
        </p:nvPicPr>
        <p:blipFill>
          <a:blip r:embed="rId8" cstate="print">
            <a:alphaModFix/>
          </a:blip>
          <a:stretch>
            <a:fillRect/>
          </a:stretch>
        </p:blipFill>
        <p:spPr>
          <a:xfrm>
            <a:off x="5203809" y="2197922"/>
            <a:ext cx="523099" cy="353125"/>
          </a:xfrm>
          <a:prstGeom prst="rect">
            <a:avLst/>
          </a:prstGeom>
          <a:noFill/>
          <a:ln>
            <a:noFill/>
          </a:ln>
        </p:spPr>
      </p:pic>
      <p:pic>
        <p:nvPicPr>
          <p:cNvPr id="269" name="Shape 269"/>
          <p:cNvPicPr preferRelativeResize="0"/>
          <p:nvPr/>
        </p:nvPicPr>
        <p:blipFill>
          <a:blip r:embed="rId9" cstate="print">
            <a:alphaModFix/>
          </a:blip>
          <a:stretch>
            <a:fillRect/>
          </a:stretch>
        </p:blipFill>
        <p:spPr>
          <a:xfrm>
            <a:off x="5974904" y="2165047"/>
            <a:ext cx="463225" cy="353118"/>
          </a:xfrm>
          <a:prstGeom prst="rect">
            <a:avLst/>
          </a:prstGeom>
          <a:noFill/>
          <a:ln>
            <a:noFill/>
          </a:ln>
        </p:spPr>
      </p:pic>
      <p:sp>
        <p:nvSpPr>
          <p:cNvPr id="270" name="Shape 270"/>
          <p:cNvSpPr/>
          <p:nvPr/>
        </p:nvSpPr>
        <p:spPr>
          <a:xfrm>
            <a:off x="2483768" y="3256025"/>
            <a:ext cx="2481932" cy="383700"/>
          </a:xfrm>
          <a:prstGeom prst="homePlate">
            <a:avLst>
              <a:gd name="adj" fmla="val 50000"/>
            </a:avLst>
          </a:prstGeom>
          <a:blipFill>
            <a:blip r:embed="rId3" cstate="print"/>
            <a:stretch>
              <a:fillRect/>
            </a:stretch>
          </a:blipFill>
          <a:ln w="9525" cap="flat" cmpd="sng">
            <a:noFill/>
            <a:prstDash val="solid"/>
            <a:round/>
            <a:headEnd type="none" w="sm" len="sm"/>
            <a:tailEnd type="none" w="sm" len="sm"/>
          </a:ln>
        </p:spPr>
        <p:txBody>
          <a:bodyPr spcFirstLastPara="1" wrap="square" lIns="91425" tIns="91425" rIns="91425" bIns="91425" anchor="ctr" anchorCtr="0">
            <a:noAutofit/>
          </a:bodyPr>
          <a:lstStyle/>
          <a:p>
            <a:pPr lvl="0"/>
            <a:r>
              <a:rPr lang="en-GB" altLang="zh-TW" sz="1400" b="1" dirty="0" smtClean="0">
                <a:solidFill>
                  <a:schemeClr val="bg1"/>
                </a:solidFill>
                <a:latin typeface="Arial" pitchFamily="34" charset="0"/>
                <a:cs typeface="Arial" pitchFamily="34" charset="0"/>
              </a:rPr>
              <a:t>Streaming</a:t>
            </a:r>
            <a:r>
              <a:rPr lang="en-GB" sz="1400" b="1" dirty="0">
                <a:solidFill>
                  <a:schemeClr val="bg1"/>
                </a:solidFill>
                <a:latin typeface="Arial" pitchFamily="34" charset="0"/>
                <a:cs typeface="Arial" pitchFamily="34" charset="0"/>
              </a:rPr>
              <a:t>(Phone/tablet)</a:t>
            </a:r>
            <a:endParaRPr sz="1400" b="1" dirty="0">
              <a:solidFill>
                <a:schemeClr val="bg1"/>
              </a:solidFill>
              <a:latin typeface="Arial" pitchFamily="34" charset="0"/>
              <a:cs typeface="Arial" pitchFamily="34" charset="0"/>
            </a:endParaRPr>
          </a:p>
        </p:txBody>
      </p:sp>
      <p:pic>
        <p:nvPicPr>
          <p:cNvPr id="271" name="Shape 271"/>
          <p:cNvPicPr preferRelativeResize="0"/>
          <p:nvPr/>
        </p:nvPicPr>
        <p:blipFill rotWithShape="1">
          <a:blip r:embed="rId10" cstate="print">
            <a:alphaModFix/>
          </a:blip>
          <a:srcRect l="23811" r="24232"/>
          <a:stretch/>
        </p:blipFill>
        <p:spPr>
          <a:xfrm>
            <a:off x="8285249" y="1507370"/>
            <a:ext cx="463215" cy="468075"/>
          </a:xfrm>
          <a:prstGeom prst="rect">
            <a:avLst/>
          </a:prstGeom>
          <a:noFill/>
          <a:ln>
            <a:noFill/>
          </a:ln>
        </p:spPr>
      </p:pic>
      <p:sp>
        <p:nvSpPr>
          <p:cNvPr id="272" name="Shape 272"/>
          <p:cNvSpPr txBox="1"/>
          <p:nvPr/>
        </p:nvSpPr>
        <p:spPr>
          <a:xfrm>
            <a:off x="5833021" y="2518173"/>
            <a:ext cx="747000" cy="353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dirty="0">
                <a:latin typeface="Arial" pitchFamily="34" charset="0"/>
                <a:cs typeface="Arial" pitchFamily="34" charset="0"/>
              </a:rPr>
              <a:t>QTS</a:t>
            </a:r>
            <a:endParaRPr dirty="0">
              <a:latin typeface="Arial" pitchFamily="34" charset="0"/>
              <a:cs typeface="Arial" pitchFamily="34" charset="0"/>
            </a:endParaRPr>
          </a:p>
        </p:txBody>
      </p:sp>
      <p:pic>
        <p:nvPicPr>
          <p:cNvPr id="273" name="Shape 273"/>
          <p:cNvPicPr preferRelativeResize="0"/>
          <p:nvPr/>
        </p:nvPicPr>
        <p:blipFill rotWithShape="1">
          <a:blip r:embed="rId11" cstate="print">
            <a:alphaModFix/>
          </a:blip>
          <a:srcRect l="29064" t="8169" r="30790" b="10138"/>
          <a:stretch/>
        </p:blipFill>
        <p:spPr>
          <a:xfrm>
            <a:off x="5053652" y="2965288"/>
            <a:ext cx="396684" cy="805575"/>
          </a:xfrm>
          <a:prstGeom prst="rect">
            <a:avLst/>
          </a:prstGeom>
          <a:noFill/>
          <a:ln>
            <a:noFill/>
          </a:ln>
        </p:spPr>
      </p:pic>
      <p:pic>
        <p:nvPicPr>
          <p:cNvPr id="274" name="Shape 274"/>
          <p:cNvPicPr preferRelativeResize="0"/>
          <p:nvPr/>
        </p:nvPicPr>
        <p:blipFill>
          <a:blip r:embed="rId12" cstate="print">
            <a:alphaModFix/>
          </a:blip>
          <a:stretch>
            <a:fillRect/>
          </a:stretch>
        </p:blipFill>
        <p:spPr>
          <a:xfrm>
            <a:off x="6792602" y="3307642"/>
            <a:ext cx="463225" cy="463225"/>
          </a:xfrm>
          <a:prstGeom prst="rect">
            <a:avLst/>
          </a:prstGeom>
          <a:noFill/>
          <a:ln>
            <a:noFill/>
          </a:ln>
        </p:spPr>
      </p:pic>
      <p:grpSp>
        <p:nvGrpSpPr>
          <p:cNvPr id="2" name="Shape 275"/>
          <p:cNvGrpSpPr/>
          <p:nvPr/>
        </p:nvGrpSpPr>
        <p:grpSpPr>
          <a:xfrm>
            <a:off x="5543648" y="2939676"/>
            <a:ext cx="1197658" cy="805575"/>
            <a:chOff x="7132475" y="4010175"/>
            <a:chExt cx="1486851" cy="989650"/>
          </a:xfrm>
        </p:grpSpPr>
        <p:pic>
          <p:nvPicPr>
            <p:cNvPr id="276" name="Shape 276"/>
            <p:cNvPicPr preferRelativeResize="0"/>
            <p:nvPr/>
          </p:nvPicPr>
          <p:blipFill rotWithShape="1">
            <a:blip r:embed="rId13" cstate="print">
              <a:alphaModFix/>
            </a:blip>
            <a:srcRect l="3421" t="4511" r="3598" b="4892"/>
            <a:stretch/>
          </p:blipFill>
          <p:spPr>
            <a:xfrm>
              <a:off x="7132475" y="4010175"/>
              <a:ext cx="1486851" cy="989650"/>
            </a:xfrm>
            <a:prstGeom prst="rect">
              <a:avLst/>
            </a:prstGeom>
            <a:noFill/>
            <a:ln>
              <a:noFill/>
            </a:ln>
          </p:spPr>
        </p:pic>
        <p:pic>
          <p:nvPicPr>
            <p:cNvPr id="277" name="Shape 277"/>
            <p:cNvPicPr preferRelativeResize="0"/>
            <p:nvPr/>
          </p:nvPicPr>
          <p:blipFill>
            <a:blip r:embed="rId14" cstate="print">
              <a:alphaModFix/>
            </a:blip>
            <a:stretch>
              <a:fillRect/>
            </a:stretch>
          </p:blipFill>
          <p:spPr>
            <a:xfrm>
              <a:off x="7233763" y="4067513"/>
              <a:ext cx="1284275" cy="890776"/>
            </a:xfrm>
            <a:prstGeom prst="rect">
              <a:avLst/>
            </a:prstGeom>
            <a:noFill/>
            <a:ln>
              <a:noFill/>
            </a:ln>
          </p:spPr>
        </p:pic>
      </p:grpSp>
      <p:sp>
        <p:nvSpPr>
          <p:cNvPr id="278" name="Shape 278"/>
          <p:cNvSpPr/>
          <p:nvPr/>
        </p:nvSpPr>
        <p:spPr>
          <a:xfrm>
            <a:off x="2483768" y="4098025"/>
            <a:ext cx="2481932" cy="383700"/>
          </a:xfrm>
          <a:prstGeom prst="homePlate">
            <a:avLst>
              <a:gd name="adj" fmla="val 50000"/>
            </a:avLst>
          </a:prstGeom>
          <a:blipFill>
            <a:blip r:embed="rId3" cstate="print"/>
            <a:stretch>
              <a:fillRect/>
            </a:stretch>
          </a:blip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GB" sz="1400" b="1" dirty="0" smtClean="0">
                <a:solidFill>
                  <a:schemeClr val="bg1"/>
                </a:solidFill>
                <a:latin typeface="Arial" pitchFamily="34" charset="0"/>
                <a:cs typeface="Arial" pitchFamily="34" charset="0"/>
              </a:rPr>
              <a:t>Local Playback </a:t>
            </a:r>
            <a:r>
              <a:rPr lang="en-GB" sz="1400" b="1" dirty="0">
                <a:solidFill>
                  <a:schemeClr val="bg1"/>
                </a:solidFill>
                <a:latin typeface="Arial" pitchFamily="34" charset="0"/>
                <a:cs typeface="Arial" pitchFamily="34" charset="0"/>
              </a:rPr>
              <a:t>(HDMI) </a:t>
            </a:r>
            <a:endParaRPr sz="1400" b="1" dirty="0">
              <a:solidFill>
                <a:schemeClr val="bg1"/>
              </a:solidFill>
              <a:latin typeface="Arial" pitchFamily="34" charset="0"/>
              <a:cs typeface="Arial" pitchFamily="34" charset="0"/>
            </a:endParaRPr>
          </a:p>
        </p:txBody>
      </p:sp>
      <p:pic>
        <p:nvPicPr>
          <p:cNvPr id="279" name="Shape 279"/>
          <p:cNvPicPr preferRelativeResize="0"/>
          <p:nvPr/>
        </p:nvPicPr>
        <p:blipFill>
          <a:blip r:embed="rId15" cstate="print">
            <a:alphaModFix/>
          </a:blip>
          <a:stretch>
            <a:fillRect/>
          </a:stretch>
        </p:blipFill>
        <p:spPr>
          <a:xfrm>
            <a:off x="5053658" y="3998423"/>
            <a:ext cx="983190" cy="805575"/>
          </a:xfrm>
          <a:prstGeom prst="rect">
            <a:avLst/>
          </a:prstGeom>
          <a:noFill/>
          <a:ln>
            <a:noFill/>
          </a:ln>
        </p:spPr>
      </p:pic>
      <p:pic>
        <p:nvPicPr>
          <p:cNvPr id="22" name="圖片 21"/>
          <p:cNvPicPr>
            <a:picLocks noChangeAspect="1"/>
          </p:cNvPicPr>
          <p:nvPr/>
        </p:nvPicPr>
        <p:blipFill>
          <a:blip r:embed="rId16" cstate="print"/>
          <a:stretch>
            <a:fillRect/>
          </a:stretch>
        </p:blipFill>
        <p:spPr>
          <a:xfrm>
            <a:off x="179512" y="2264242"/>
            <a:ext cx="2276292" cy="1422680"/>
          </a:xfrm>
          <a:prstGeom prst="rect">
            <a:avLst/>
          </a:prstGeom>
        </p:spPr>
      </p:pic>
      <p:pic>
        <p:nvPicPr>
          <p:cNvPr id="23" name="圖片 22"/>
          <p:cNvPicPr>
            <a:picLocks noChangeAspect="1"/>
          </p:cNvPicPr>
          <p:nvPr/>
        </p:nvPicPr>
        <p:blipFill>
          <a:blip r:embed="rId17" cstate="print">
            <a:extLst>
              <a:ext uri="{28A0092B-C50C-407E-A947-70E740481C1C}">
                <a14:useLocalDpi xmlns:a14="http://schemas.microsoft.com/office/drawing/2010/main" xmlns="" val="0"/>
              </a:ext>
            </a:extLst>
          </a:blip>
          <a:stretch>
            <a:fillRect/>
          </a:stretch>
        </p:blipFill>
        <p:spPr>
          <a:xfrm>
            <a:off x="245979" y="2954219"/>
            <a:ext cx="641586" cy="641586"/>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11267" name="Picture 3" descr="C:\Users\user\Desktop\180508_直播 Video Station&amp; Cinema28\04.png"/>
          <p:cNvPicPr>
            <a:picLocks noChangeAspect="1" noChangeArrowheads="1"/>
          </p:cNvPicPr>
          <p:nvPr/>
        </p:nvPicPr>
        <p:blipFill>
          <a:blip r:embed="rId3" cstate="print"/>
          <a:srcRect/>
          <a:stretch>
            <a:fillRect/>
          </a:stretch>
        </p:blipFill>
        <p:spPr bwMode="auto">
          <a:xfrm>
            <a:off x="4211960" y="2355726"/>
            <a:ext cx="4681538" cy="1656184"/>
          </a:xfrm>
          <a:prstGeom prst="rect">
            <a:avLst/>
          </a:prstGeom>
          <a:noFill/>
        </p:spPr>
      </p:pic>
      <p:sp>
        <p:nvSpPr>
          <p:cNvPr id="284" name="Shape 284"/>
          <p:cNvSpPr txBox="1">
            <a:spLocks noGrp="1"/>
          </p:cNvSpPr>
          <p:nvPr>
            <p:ph type="title"/>
          </p:nvPr>
        </p:nvSpPr>
        <p:spPr/>
        <p:txBody>
          <a:bodyPr>
            <a:noAutofit/>
          </a:bodyPr>
          <a:lstStyle/>
          <a:p>
            <a:pPr lvl="0"/>
            <a:r>
              <a:rPr lang="en-US" altLang="zh-TW" spc="-150" dirty="0"/>
              <a:t>Watch on </a:t>
            </a:r>
            <a:r>
              <a:rPr lang="en-US" altLang="zh-TW" spc="-150" dirty="0" smtClean="0"/>
              <a:t>Your Computer : </a:t>
            </a:r>
            <a:r>
              <a:rPr lang="en-GB" spc="-150" dirty="0" smtClean="0"/>
              <a:t>Windows / Mac</a:t>
            </a:r>
            <a:endParaRPr lang="en-GB" spc="-150" dirty="0"/>
          </a:p>
        </p:txBody>
      </p:sp>
      <p:sp>
        <p:nvSpPr>
          <p:cNvPr id="285" name="Shape 285"/>
          <p:cNvSpPr txBox="1">
            <a:spLocks noGrp="1"/>
          </p:cNvSpPr>
          <p:nvPr>
            <p:ph idx="1"/>
          </p:nvPr>
        </p:nvSpPr>
        <p:spPr>
          <a:xfrm>
            <a:off x="457200" y="1272159"/>
            <a:ext cx="8229600" cy="1227583"/>
          </a:xfrm>
        </p:spPr>
        <p:txBody>
          <a:bodyPr>
            <a:normAutofit/>
          </a:bodyPr>
          <a:lstStyle/>
          <a:p>
            <a:pPr marL="400050" indent="-285750">
              <a:lnSpc>
                <a:spcPts val="2800"/>
              </a:lnSpc>
              <a:buSzPts val="1800"/>
            </a:pPr>
            <a:r>
              <a:rPr lang="en-US" altLang="zh-TW" sz="1600" dirty="0" smtClean="0"/>
              <a:t>Play </a:t>
            </a:r>
            <a:r>
              <a:rPr lang="en-US" altLang="zh-TW" sz="1600" dirty="0"/>
              <a:t>videos </a:t>
            </a:r>
            <a:r>
              <a:rPr lang="en-US" altLang="zh-TW" sz="1600" dirty="0" smtClean="0"/>
              <a:t>directly through </a:t>
            </a:r>
            <a:r>
              <a:rPr lang="en-US" altLang="zh-TW" sz="1600" dirty="0"/>
              <a:t>various </a:t>
            </a:r>
            <a:r>
              <a:rPr lang="en-US" altLang="zh-TW" sz="1600" dirty="0" smtClean="0"/>
              <a:t>browsers</a:t>
            </a:r>
          </a:p>
          <a:p>
            <a:pPr marL="400050" indent="-285750">
              <a:lnSpc>
                <a:spcPts val="2800"/>
              </a:lnSpc>
              <a:buSzPts val="1800"/>
            </a:pPr>
            <a:r>
              <a:rPr lang="en-US" altLang="zh-TW" sz="1600" dirty="0" err="1"/>
              <a:t>QVHelper</a:t>
            </a:r>
            <a:r>
              <a:rPr lang="en-US" altLang="zh-TW" sz="1600" dirty="0"/>
              <a:t> streams videos to a third-party player on the computer</a:t>
            </a:r>
            <a:endParaRPr lang="zh-TW" altLang="en-US" sz="1600" dirty="0"/>
          </a:p>
        </p:txBody>
      </p:sp>
      <p:pic>
        <p:nvPicPr>
          <p:cNvPr id="288" name="Shape 288"/>
          <p:cNvPicPr preferRelativeResize="0"/>
          <p:nvPr/>
        </p:nvPicPr>
        <p:blipFill>
          <a:blip r:embed="rId4" cstate="print">
            <a:alphaModFix/>
          </a:blip>
          <a:stretch>
            <a:fillRect/>
          </a:stretch>
        </p:blipFill>
        <p:spPr>
          <a:xfrm>
            <a:off x="6516216" y="4155926"/>
            <a:ext cx="572700" cy="572700"/>
          </a:xfrm>
          <a:prstGeom prst="rect">
            <a:avLst/>
          </a:prstGeom>
          <a:noFill/>
          <a:ln>
            <a:noFill/>
          </a:ln>
        </p:spPr>
      </p:pic>
      <p:pic>
        <p:nvPicPr>
          <p:cNvPr id="289" name="Shape 289"/>
          <p:cNvPicPr preferRelativeResize="0"/>
          <p:nvPr/>
        </p:nvPicPr>
        <p:blipFill>
          <a:blip r:embed="rId5" cstate="print">
            <a:alphaModFix/>
          </a:blip>
          <a:stretch>
            <a:fillRect/>
          </a:stretch>
        </p:blipFill>
        <p:spPr>
          <a:xfrm>
            <a:off x="5148064" y="4155926"/>
            <a:ext cx="545219" cy="572700"/>
          </a:xfrm>
          <a:prstGeom prst="rect">
            <a:avLst/>
          </a:prstGeom>
          <a:noFill/>
          <a:ln>
            <a:noFill/>
          </a:ln>
        </p:spPr>
      </p:pic>
      <p:pic>
        <p:nvPicPr>
          <p:cNvPr id="290" name="Shape 290"/>
          <p:cNvPicPr preferRelativeResize="0"/>
          <p:nvPr/>
        </p:nvPicPr>
        <p:blipFill>
          <a:blip r:embed="rId6" cstate="print">
            <a:alphaModFix/>
          </a:blip>
          <a:stretch>
            <a:fillRect/>
          </a:stretch>
        </p:blipFill>
        <p:spPr>
          <a:xfrm>
            <a:off x="5839569" y="4155926"/>
            <a:ext cx="545218" cy="566337"/>
          </a:xfrm>
          <a:prstGeom prst="rect">
            <a:avLst/>
          </a:prstGeom>
          <a:noFill/>
          <a:ln>
            <a:noFill/>
          </a:ln>
        </p:spPr>
      </p:pic>
      <p:pic>
        <p:nvPicPr>
          <p:cNvPr id="291" name="Shape 291"/>
          <p:cNvPicPr preferRelativeResize="0"/>
          <p:nvPr/>
        </p:nvPicPr>
        <p:blipFill>
          <a:blip r:embed="rId7" cstate="print">
            <a:alphaModFix/>
          </a:blip>
          <a:stretch>
            <a:fillRect/>
          </a:stretch>
        </p:blipFill>
        <p:spPr>
          <a:xfrm>
            <a:off x="4499992" y="4155926"/>
            <a:ext cx="545218" cy="566337"/>
          </a:xfrm>
          <a:prstGeom prst="rect">
            <a:avLst/>
          </a:prstGeom>
          <a:noFill/>
          <a:ln>
            <a:noFill/>
          </a:ln>
        </p:spPr>
      </p:pic>
      <p:sp>
        <p:nvSpPr>
          <p:cNvPr id="292" name="Shape 292"/>
          <p:cNvSpPr/>
          <p:nvPr/>
        </p:nvSpPr>
        <p:spPr>
          <a:xfrm>
            <a:off x="4788024" y="2499742"/>
            <a:ext cx="3672408" cy="864096"/>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lvl="0"/>
            <a:r>
              <a:rPr lang="en-US" altLang="zh-TW" b="1" dirty="0" smtClean="0">
                <a:solidFill>
                  <a:schemeClr val="tx2">
                    <a:lumMod val="75000"/>
                  </a:schemeClr>
                </a:solidFill>
                <a:latin typeface="微軟正黑體" pitchFamily="34" charset="-120"/>
              </a:rPr>
              <a:t>S</a:t>
            </a:r>
            <a:r>
              <a:rPr lang="en-US" b="1" dirty="0" smtClean="0">
                <a:solidFill>
                  <a:schemeClr val="tx2">
                    <a:lumMod val="75000"/>
                  </a:schemeClr>
                </a:solidFill>
                <a:latin typeface="微軟正黑體" pitchFamily="34" charset="-120"/>
              </a:rPr>
              <a:t>upport </a:t>
            </a:r>
            <a:r>
              <a:rPr lang="en-US" b="1" dirty="0">
                <a:solidFill>
                  <a:schemeClr val="tx2">
                    <a:lumMod val="75000"/>
                  </a:schemeClr>
                </a:solidFill>
                <a:latin typeface="微軟正黑體" pitchFamily="34" charset="-120"/>
              </a:rPr>
              <a:t>third-party players on the computer </a:t>
            </a:r>
            <a:r>
              <a:rPr lang="en-US" b="1" dirty="0" smtClean="0">
                <a:solidFill>
                  <a:schemeClr val="tx2">
                    <a:lumMod val="75000"/>
                  </a:schemeClr>
                </a:solidFill>
                <a:latin typeface="微軟正黑體" pitchFamily="34" charset="-120"/>
              </a:rPr>
              <a:t>side</a:t>
            </a:r>
            <a:r>
              <a:rPr lang="zh-TW" altLang="en-US" b="1" dirty="0" smtClean="0">
                <a:solidFill>
                  <a:schemeClr val="tx2">
                    <a:lumMod val="75000"/>
                  </a:schemeClr>
                </a:solidFill>
                <a:latin typeface="微軟正黑體" pitchFamily="34" charset="-120"/>
              </a:rPr>
              <a:t>！</a:t>
            </a:r>
            <a:endParaRPr b="1" dirty="0">
              <a:solidFill>
                <a:schemeClr val="tx2">
                  <a:lumMod val="75000"/>
                </a:schemeClr>
              </a:solidFill>
              <a:latin typeface="微軟正黑體" pitchFamily="34" charset="-120"/>
            </a:endParaRPr>
          </a:p>
        </p:txBody>
      </p:sp>
      <p:pic>
        <p:nvPicPr>
          <p:cNvPr id="11266" name="Picture 2" descr="C:\Users\user\Desktop\180508_直播 Video Station&amp; Cinema28\13.png"/>
          <p:cNvPicPr>
            <a:picLocks noChangeAspect="1" noChangeArrowheads="1"/>
          </p:cNvPicPr>
          <p:nvPr/>
        </p:nvPicPr>
        <p:blipFill>
          <a:blip r:embed="rId8" cstate="print"/>
          <a:srcRect/>
          <a:stretch>
            <a:fillRect/>
          </a:stretch>
        </p:blipFill>
        <p:spPr bwMode="auto">
          <a:xfrm>
            <a:off x="0" y="2571750"/>
            <a:ext cx="4680520" cy="2749805"/>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Shape 297"/>
          <p:cNvSpPr txBox="1">
            <a:spLocks noGrp="1"/>
          </p:cNvSpPr>
          <p:nvPr>
            <p:ph type="title"/>
          </p:nvPr>
        </p:nvSpPr>
        <p:spPr/>
        <p:txBody>
          <a:bodyPr>
            <a:normAutofit/>
          </a:bodyPr>
          <a:lstStyle/>
          <a:p>
            <a:pPr lvl="0"/>
            <a:r>
              <a:rPr lang="en-US" altLang="zh-TW" dirty="0" smtClean="0"/>
              <a:t>The Advantages of </a:t>
            </a:r>
            <a:r>
              <a:rPr lang="en-US" altLang="zh-TW" dirty="0" err="1" smtClean="0"/>
              <a:t>QVHelper</a:t>
            </a:r>
            <a:endParaRPr lang="zh-TW" altLang="en-US" dirty="0"/>
          </a:p>
        </p:txBody>
      </p:sp>
      <p:sp>
        <p:nvSpPr>
          <p:cNvPr id="298" name="Shape 298"/>
          <p:cNvSpPr/>
          <p:nvPr/>
        </p:nvSpPr>
        <p:spPr>
          <a:xfrm>
            <a:off x="1799184" y="1457722"/>
            <a:ext cx="6589240" cy="697500"/>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lvl="0"/>
            <a:r>
              <a:rPr lang="en-US" b="1" dirty="0">
                <a:latin typeface="Arial" pitchFamily="34" charset="0"/>
                <a:cs typeface="Arial" pitchFamily="34" charset="0"/>
              </a:rPr>
              <a:t>F</a:t>
            </a:r>
            <a:r>
              <a:rPr lang="en-US" b="1" dirty="0" smtClean="0">
                <a:latin typeface="Arial" pitchFamily="34" charset="0"/>
                <a:cs typeface="Arial" pitchFamily="34" charset="0"/>
              </a:rPr>
              <a:t>ully </a:t>
            </a:r>
            <a:r>
              <a:rPr lang="en-US" b="1" dirty="0">
                <a:latin typeface="Arial" pitchFamily="34" charset="0"/>
                <a:cs typeface="Arial" pitchFamily="34" charset="0"/>
              </a:rPr>
              <a:t>support all kinds of video formats</a:t>
            </a:r>
            <a:endParaRPr b="1" dirty="0">
              <a:latin typeface="Arial" pitchFamily="34" charset="0"/>
              <a:cs typeface="Arial" pitchFamily="34" charset="0"/>
            </a:endParaRPr>
          </a:p>
        </p:txBody>
      </p:sp>
      <p:sp>
        <p:nvSpPr>
          <p:cNvPr id="13" name="向右箭號 12"/>
          <p:cNvSpPr/>
          <p:nvPr/>
        </p:nvSpPr>
        <p:spPr>
          <a:xfrm>
            <a:off x="899592" y="1532050"/>
            <a:ext cx="822194" cy="567232"/>
          </a:xfrm>
          <a:prstGeom prst="striped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Shape 298"/>
          <p:cNvSpPr/>
          <p:nvPr/>
        </p:nvSpPr>
        <p:spPr>
          <a:xfrm>
            <a:off x="395536" y="1376189"/>
            <a:ext cx="540568" cy="697500"/>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GB" sz="5000" b="1" dirty="0" smtClean="0">
                <a:solidFill>
                  <a:schemeClr val="accent4">
                    <a:lumMod val="75000"/>
                  </a:schemeClr>
                </a:solidFill>
                <a:latin typeface="DFZongYiW7-GB" pitchFamily="81" charset="-122"/>
                <a:ea typeface="DFZongYiW7-GB" pitchFamily="81" charset="-122"/>
              </a:rPr>
              <a:t>1</a:t>
            </a:r>
            <a:endParaRPr sz="5000" b="1" dirty="0">
              <a:solidFill>
                <a:schemeClr val="accent4">
                  <a:lumMod val="75000"/>
                </a:schemeClr>
              </a:solidFill>
              <a:latin typeface="DFZongYiW7-GB" pitchFamily="81" charset="-122"/>
              <a:ea typeface="DFZongYiW7-GB" pitchFamily="81" charset="-122"/>
            </a:endParaRPr>
          </a:p>
        </p:txBody>
      </p:sp>
      <p:sp>
        <p:nvSpPr>
          <p:cNvPr id="15" name="Shape 298"/>
          <p:cNvSpPr/>
          <p:nvPr/>
        </p:nvSpPr>
        <p:spPr>
          <a:xfrm>
            <a:off x="1799184" y="2261617"/>
            <a:ext cx="6589240" cy="697500"/>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r>
              <a:rPr lang="en-US" altLang="zh-TW" b="1" dirty="0">
                <a:latin typeface="Arial" pitchFamily="34" charset="0"/>
                <a:ea typeface="微軟正黑體" pitchFamily="34" charset="-120"/>
                <a:cs typeface="Arial" pitchFamily="34" charset="0"/>
              </a:rPr>
              <a:t>Does not affect NAS computing performance and effectively </a:t>
            </a:r>
            <a:r>
              <a:rPr lang="en-US" altLang="zh-TW" b="1" dirty="0" smtClean="0">
                <a:latin typeface="Arial" pitchFamily="34" charset="0"/>
                <a:ea typeface="微軟正黑體" pitchFamily="34" charset="-120"/>
                <a:cs typeface="Arial" pitchFamily="34" charset="0"/>
              </a:rPr>
              <a:t>offload </a:t>
            </a:r>
            <a:r>
              <a:rPr lang="en-US" altLang="zh-TW" b="1" dirty="0">
                <a:latin typeface="Arial" pitchFamily="34" charset="0"/>
                <a:ea typeface="微軟正黑體" pitchFamily="34" charset="-120"/>
                <a:cs typeface="Arial" pitchFamily="34" charset="0"/>
              </a:rPr>
              <a:t>NAS CPU load</a:t>
            </a:r>
            <a:endParaRPr lang="zh-TW" altLang="en-US" b="1" dirty="0">
              <a:latin typeface="Arial" pitchFamily="34" charset="0"/>
              <a:ea typeface="微軟正黑體" pitchFamily="34" charset="-120"/>
              <a:cs typeface="Arial" pitchFamily="34" charset="0"/>
            </a:endParaRPr>
          </a:p>
        </p:txBody>
      </p:sp>
      <p:sp>
        <p:nvSpPr>
          <p:cNvPr id="16" name="向右箭號 15"/>
          <p:cNvSpPr/>
          <p:nvPr/>
        </p:nvSpPr>
        <p:spPr>
          <a:xfrm>
            <a:off x="899592" y="2335945"/>
            <a:ext cx="822194" cy="567232"/>
          </a:xfrm>
          <a:prstGeom prst="striped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Shape 298"/>
          <p:cNvSpPr/>
          <p:nvPr/>
        </p:nvSpPr>
        <p:spPr>
          <a:xfrm>
            <a:off x="395536" y="2180084"/>
            <a:ext cx="540568" cy="697500"/>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GB" sz="5000" b="1" dirty="0" smtClean="0">
                <a:solidFill>
                  <a:schemeClr val="accent4">
                    <a:lumMod val="75000"/>
                  </a:schemeClr>
                </a:solidFill>
                <a:latin typeface="DFZongYiW7-GB" pitchFamily="81" charset="-122"/>
                <a:ea typeface="DFZongYiW7-GB" pitchFamily="81" charset="-122"/>
              </a:rPr>
              <a:t>2</a:t>
            </a:r>
            <a:endParaRPr sz="5000" b="1" dirty="0">
              <a:solidFill>
                <a:schemeClr val="accent4">
                  <a:lumMod val="75000"/>
                </a:schemeClr>
              </a:solidFill>
              <a:latin typeface="DFZongYiW7-GB" pitchFamily="81" charset="-122"/>
              <a:ea typeface="DFZongYiW7-GB" pitchFamily="81" charset="-122"/>
            </a:endParaRPr>
          </a:p>
        </p:txBody>
      </p:sp>
      <p:sp>
        <p:nvSpPr>
          <p:cNvPr id="18" name="Shape 298"/>
          <p:cNvSpPr/>
          <p:nvPr/>
        </p:nvSpPr>
        <p:spPr>
          <a:xfrm>
            <a:off x="1799184" y="3085331"/>
            <a:ext cx="6589240" cy="697500"/>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lvl="0"/>
            <a:r>
              <a:rPr lang="en-US" altLang="zh-TW" b="1" dirty="0">
                <a:latin typeface="Arial" pitchFamily="34" charset="0"/>
                <a:ea typeface="微軟正黑體" pitchFamily="34" charset="-120"/>
                <a:cs typeface="Arial" pitchFamily="34" charset="0"/>
              </a:rPr>
              <a:t>Perfect combination of professional </a:t>
            </a:r>
            <a:r>
              <a:rPr lang="en-US" altLang="zh-TW" b="1" dirty="0" smtClean="0">
                <a:latin typeface="Arial" pitchFamily="34" charset="0"/>
                <a:ea typeface="微軟正黑體" pitchFamily="34" charset="-120"/>
                <a:cs typeface="Arial" pitchFamily="34" charset="0"/>
              </a:rPr>
              <a:t>player: player specific functions can be used</a:t>
            </a:r>
            <a:endParaRPr b="1" dirty="0">
              <a:latin typeface="Arial" pitchFamily="34" charset="0"/>
              <a:ea typeface="微軟正黑體" pitchFamily="34" charset="-120"/>
              <a:cs typeface="Arial" pitchFamily="34" charset="0"/>
            </a:endParaRPr>
          </a:p>
        </p:txBody>
      </p:sp>
      <p:sp>
        <p:nvSpPr>
          <p:cNvPr id="19" name="向右箭號 18"/>
          <p:cNvSpPr/>
          <p:nvPr/>
        </p:nvSpPr>
        <p:spPr>
          <a:xfrm>
            <a:off x="899592" y="3159659"/>
            <a:ext cx="822194" cy="567232"/>
          </a:xfrm>
          <a:prstGeom prst="striped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Shape 298"/>
          <p:cNvSpPr/>
          <p:nvPr/>
        </p:nvSpPr>
        <p:spPr>
          <a:xfrm>
            <a:off x="395536" y="3003798"/>
            <a:ext cx="540568" cy="697500"/>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GB" sz="5000" b="1" dirty="0" smtClean="0">
                <a:solidFill>
                  <a:schemeClr val="accent4">
                    <a:lumMod val="75000"/>
                  </a:schemeClr>
                </a:solidFill>
                <a:latin typeface="DFZongYiW7-GB" pitchFamily="81" charset="-122"/>
                <a:ea typeface="DFZongYiW7-GB" pitchFamily="81" charset="-122"/>
              </a:rPr>
              <a:t>3</a:t>
            </a:r>
            <a:endParaRPr sz="5000" b="1" dirty="0">
              <a:solidFill>
                <a:schemeClr val="accent4">
                  <a:lumMod val="75000"/>
                </a:schemeClr>
              </a:solidFill>
              <a:latin typeface="DFZongYiW7-GB" pitchFamily="81" charset="-122"/>
              <a:ea typeface="DFZongYiW7-GB" pitchFamily="81" charset="-12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Shape 305"/>
          <p:cNvSpPr txBox="1">
            <a:spLocks noGrp="1"/>
          </p:cNvSpPr>
          <p:nvPr>
            <p:ph type="title"/>
          </p:nvPr>
        </p:nvSpPr>
        <p:spPr>
          <a:prstGeom prst="rect">
            <a:avLst/>
          </a:prstGeom>
        </p:spPr>
        <p:txBody>
          <a:bodyPr spcFirstLastPara="1" wrap="square" lIns="91425" tIns="91425" rIns="91425" bIns="91425" anchor="t" anchorCtr="0">
            <a:noAutofit/>
          </a:bodyPr>
          <a:lstStyle/>
          <a:p>
            <a:pPr lvl="0">
              <a:spcBef>
                <a:spcPts val="0"/>
              </a:spcBef>
            </a:pPr>
            <a:r>
              <a:rPr lang="en-US" altLang="zh-TW" dirty="0"/>
              <a:t>Video library on the go - </a:t>
            </a:r>
            <a:r>
              <a:rPr lang="en-US" altLang="zh-TW" dirty="0" err="1"/>
              <a:t>Qvideo</a:t>
            </a:r>
            <a:r>
              <a:rPr lang="en-US" altLang="zh-TW" dirty="0"/>
              <a:t> </a:t>
            </a:r>
            <a:endParaRPr dirty="0"/>
          </a:p>
        </p:txBody>
      </p:sp>
      <p:pic>
        <p:nvPicPr>
          <p:cNvPr id="13314" name="Picture 2" descr="\\marketing\Marketing\MarketingMaterials\DM\NAS\Software_Section_brochure\多媒體娛樂典藏中心(單起)_20171117彙HAN\Links\P81-1.png"/>
          <p:cNvPicPr>
            <a:picLocks noChangeAspect="1" noChangeArrowheads="1"/>
          </p:cNvPicPr>
          <p:nvPr/>
        </p:nvPicPr>
        <p:blipFill>
          <a:blip r:embed="rId3" cstate="print"/>
          <a:srcRect/>
          <a:stretch>
            <a:fillRect/>
          </a:stretch>
        </p:blipFill>
        <p:spPr bwMode="auto">
          <a:xfrm>
            <a:off x="6588224" y="2427396"/>
            <a:ext cx="2201341" cy="1375193"/>
          </a:xfrm>
          <a:prstGeom prst="rect">
            <a:avLst/>
          </a:prstGeom>
          <a:noFill/>
        </p:spPr>
      </p:pic>
      <p:pic>
        <p:nvPicPr>
          <p:cNvPr id="10" name="Picture 2" descr="C:\Users\user\Desktop\180508_直播 Video Station&amp; Cinema28\13.png"/>
          <p:cNvPicPr>
            <a:picLocks noChangeAspect="1" noChangeArrowheads="1"/>
          </p:cNvPicPr>
          <p:nvPr/>
        </p:nvPicPr>
        <p:blipFill>
          <a:blip r:embed="rId4" cstate="print"/>
          <a:srcRect/>
          <a:stretch>
            <a:fillRect/>
          </a:stretch>
        </p:blipFill>
        <p:spPr bwMode="auto">
          <a:xfrm>
            <a:off x="4139952" y="1995686"/>
            <a:ext cx="3347864" cy="1966870"/>
          </a:xfrm>
          <a:prstGeom prst="rect">
            <a:avLst/>
          </a:prstGeom>
          <a:noFill/>
        </p:spPr>
      </p:pic>
      <p:sp>
        <p:nvSpPr>
          <p:cNvPr id="11" name="Shape 306"/>
          <p:cNvSpPr txBox="1">
            <a:spLocks/>
          </p:cNvSpPr>
          <p:nvPr/>
        </p:nvSpPr>
        <p:spPr>
          <a:xfrm>
            <a:off x="5514603" y="1416176"/>
            <a:ext cx="3449885" cy="1080120"/>
          </a:xfrm>
          <a:prstGeom prst="rect">
            <a:avLst/>
          </a:prstGeom>
        </p:spPr>
        <p:txBody>
          <a:bodyPr spcFirstLastPara="1" vert="horz" wrap="square" lIns="91425" tIns="91425" rIns="91425" bIns="91425" rtlCol="0" anchor="t" anchorCtr="0">
            <a:noAutofit/>
          </a:bodyPr>
          <a:lstStyle/>
          <a:p>
            <a:pPr marL="0" marR="0" lvl="0" indent="0" algn="l" defTabSz="914400" rtl="0" eaLnBrk="1" fontAlgn="auto" latinLnBrk="0" hangingPunct="1">
              <a:lnSpc>
                <a:spcPct val="100000"/>
              </a:lnSpc>
              <a:spcBef>
                <a:spcPts val="0"/>
              </a:spcBef>
              <a:spcAft>
                <a:spcPts val="1600"/>
              </a:spcAft>
              <a:buClrTx/>
              <a:buSzTx/>
              <a:buFont typeface="Arial" pitchFamily="34" charset="0"/>
              <a:buNone/>
              <a:tabLst/>
              <a:defRPr/>
            </a:pPr>
            <a:endParaRPr kumimoji="0" lang="zh-TW" altLang="en-US" sz="1600" b="1" i="0" u="none" strike="noStrike" kern="1200" cap="none" spc="0" normalizeH="0" baseline="0" noProof="0" dirty="0">
              <a:ln>
                <a:noFill/>
              </a:ln>
              <a:solidFill>
                <a:schemeClr val="tx1"/>
              </a:solidFill>
              <a:effectLst/>
              <a:uLnTx/>
              <a:uFillTx/>
              <a:latin typeface="Arial" pitchFamily="34" charset="0"/>
              <a:ea typeface="微軟正黑體" pitchFamily="34" charset="-120"/>
              <a:cs typeface="+mn-cs"/>
            </a:endParaRPr>
          </a:p>
        </p:txBody>
      </p:sp>
      <p:sp>
        <p:nvSpPr>
          <p:cNvPr id="3" name="文字方塊 2"/>
          <p:cNvSpPr txBox="1"/>
          <p:nvPr/>
        </p:nvSpPr>
        <p:spPr>
          <a:xfrm>
            <a:off x="395536" y="1419622"/>
            <a:ext cx="3888432" cy="3146823"/>
          </a:xfrm>
          <a:prstGeom prst="rect">
            <a:avLst/>
          </a:prstGeom>
          <a:noFill/>
        </p:spPr>
        <p:txBody>
          <a:bodyPr wrap="square" rtlCol="0">
            <a:spAutoFit/>
          </a:bodyPr>
          <a:lstStyle/>
          <a:p>
            <a:pPr marL="400050" indent="-285750">
              <a:lnSpc>
                <a:spcPts val="2000"/>
              </a:lnSpc>
              <a:buSzPts val="1800"/>
              <a:buFont typeface="Arial" pitchFamily="34" charset="0"/>
              <a:buChar char="•"/>
            </a:pPr>
            <a:r>
              <a:rPr lang="sv-SE" altLang="zh-TW" sz="1400" b="1" dirty="0">
                <a:latin typeface="Arial" pitchFamily="34" charset="0"/>
                <a:ea typeface="微軟正黑體" pitchFamily="34" charset="-120"/>
              </a:rPr>
              <a:t>Support Android / iOS operation </a:t>
            </a:r>
            <a:r>
              <a:rPr lang="sv-SE" altLang="zh-TW" sz="1400" b="1" dirty="0" smtClean="0">
                <a:latin typeface="Arial" pitchFamily="34" charset="0"/>
                <a:ea typeface="微軟正黑體" pitchFamily="34" charset="-120"/>
              </a:rPr>
              <a:t>system</a:t>
            </a:r>
          </a:p>
          <a:p>
            <a:pPr marL="400050" indent="-285750">
              <a:lnSpc>
                <a:spcPts val="2000"/>
              </a:lnSpc>
              <a:buSzPts val="1800"/>
              <a:buFont typeface="Arial" pitchFamily="34" charset="0"/>
              <a:buChar char="•"/>
            </a:pPr>
            <a:r>
              <a:rPr lang="en-US" altLang="zh-TW" sz="1400" b="1" dirty="0">
                <a:latin typeface="Arial" pitchFamily="34" charset="0"/>
                <a:ea typeface="微軟正黑體" pitchFamily="34" charset="-120"/>
              </a:rPr>
              <a:t>Fully compatible with Video Station media </a:t>
            </a:r>
            <a:r>
              <a:rPr lang="en-US" altLang="zh-TW" sz="1400" b="1" dirty="0" smtClean="0">
                <a:latin typeface="Arial" pitchFamily="34" charset="0"/>
                <a:ea typeface="微軟正黑體" pitchFamily="34" charset="-120"/>
              </a:rPr>
              <a:t>library</a:t>
            </a:r>
          </a:p>
          <a:p>
            <a:pPr marL="400050" indent="-285750">
              <a:lnSpc>
                <a:spcPts val="2000"/>
              </a:lnSpc>
              <a:buSzPts val="1800"/>
              <a:buFont typeface="Arial" pitchFamily="34" charset="0"/>
              <a:buChar char="•"/>
            </a:pPr>
            <a:r>
              <a:rPr lang="en-US" altLang="zh-TW" sz="1400" b="1" dirty="0">
                <a:latin typeface="Arial" pitchFamily="34" charset="0"/>
                <a:ea typeface="微軟正黑體" pitchFamily="34" charset="-120"/>
              </a:rPr>
              <a:t>Sync all video play back </a:t>
            </a:r>
            <a:r>
              <a:rPr lang="en-US" altLang="zh-TW" sz="1400" b="1" dirty="0" smtClean="0">
                <a:latin typeface="Arial" pitchFamily="34" charset="0"/>
                <a:ea typeface="微軟正黑體" pitchFamily="34" charset="-120"/>
              </a:rPr>
              <a:t>record</a:t>
            </a:r>
          </a:p>
          <a:p>
            <a:pPr marL="400050" indent="-285750">
              <a:lnSpc>
                <a:spcPts val="2000"/>
              </a:lnSpc>
              <a:buSzPts val="1800"/>
              <a:buFont typeface="Arial" pitchFamily="34" charset="0"/>
              <a:buChar char="•"/>
            </a:pPr>
            <a:r>
              <a:rPr lang="en-US" altLang="zh-TW" sz="1400" b="1" dirty="0">
                <a:latin typeface="Arial" pitchFamily="34" charset="0"/>
                <a:ea typeface="微軟正黑體" pitchFamily="34" charset="-120"/>
              </a:rPr>
              <a:t>Support 360-degree video playback and VR mode. </a:t>
            </a:r>
            <a:endParaRPr lang="en-US" altLang="zh-TW" sz="1400" b="1" dirty="0" smtClean="0">
              <a:latin typeface="Arial" pitchFamily="34" charset="0"/>
              <a:ea typeface="微軟正黑體" pitchFamily="34" charset="-120"/>
            </a:endParaRPr>
          </a:p>
          <a:p>
            <a:pPr marL="400050" indent="-285750">
              <a:lnSpc>
                <a:spcPts val="2000"/>
              </a:lnSpc>
              <a:buSzPts val="1800"/>
              <a:buFont typeface="Arial" pitchFamily="34" charset="0"/>
              <a:buChar char="•"/>
            </a:pPr>
            <a:r>
              <a:rPr lang="en-US" altLang="zh-TW" sz="1400" b="1" dirty="0" smtClean="0">
                <a:latin typeface="Arial" pitchFamily="34" charset="0"/>
                <a:ea typeface="微軟正黑體" pitchFamily="34" charset="-120"/>
              </a:rPr>
              <a:t>Support </a:t>
            </a:r>
            <a:r>
              <a:rPr lang="en-US" altLang="zh-TW" sz="1400" b="1" dirty="0">
                <a:latin typeface="Arial" pitchFamily="34" charset="0"/>
                <a:ea typeface="微軟正黑體" pitchFamily="34" charset="-120"/>
              </a:rPr>
              <a:t>offline playback </a:t>
            </a:r>
            <a:endParaRPr lang="en-US" altLang="zh-TW" sz="1400" b="1" dirty="0" smtClean="0">
              <a:latin typeface="Arial" pitchFamily="34" charset="0"/>
              <a:ea typeface="微軟正黑體" pitchFamily="34" charset="-120"/>
            </a:endParaRPr>
          </a:p>
          <a:p>
            <a:pPr marL="400050" indent="-285750">
              <a:lnSpc>
                <a:spcPts val="2000"/>
              </a:lnSpc>
              <a:buSzPts val="1800"/>
              <a:buFont typeface="Arial" pitchFamily="34" charset="0"/>
              <a:buChar char="•"/>
            </a:pPr>
            <a:r>
              <a:rPr lang="en-US" altLang="zh-TW" sz="1400" b="1" dirty="0" smtClean="0">
                <a:latin typeface="Arial" pitchFamily="34" charset="0"/>
                <a:ea typeface="微軟正黑體" pitchFamily="34" charset="-120"/>
              </a:rPr>
              <a:t>Support </a:t>
            </a:r>
            <a:r>
              <a:rPr lang="en-US" altLang="zh-TW" sz="1400" b="1" dirty="0">
                <a:latin typeface="Arial" pitchFamily="34" charset="0"/>
                <a:ea typeface="微軟正黑體" pitchFamily="34" charset="-120"/>
              </a:rPr>
              <a:t>Resume Playback </a:t>
            </a:r>
          </a:p>
          <a:p>
            <a:pPr marL="400050" indent="-285750">
              <a:lnSpc>
                <a:spcPts val="2000"/>
              </a:lnSpc>
              <a:buSzPts val="1800"/>
              <a:buFont typeface="Arial" pitchFamily="34" charset="0"/>
              <a:buChar char="•"/>
            </a:pPr>
            <a:r>
              <a:rPr lang="en-US" altLang="zh-TW" sz="1400" b="1" dirty="0" smtClean="0">
                <a:latin typeface="Arial" pitchFamily="34" charset="0"/>
                <a:ea typeface="微軟正黑體" pitchFamily="34" charset="-120"/>
              </a:rPr>
              <a:t>Support </a:t>
            </a:r>
            <a:r>
              <a:rPr lang="en-US" altLang="zh-TW" sz="1400" b="1" dirty="0">
                <a:latin typeface="Arial" pitchFamily="34" charset="0"/>
                <a:ea typeface="微軟正黑體" pitchFamily="34" charset="-120"/>
              </a:rPr>
              <a:t>play with other players, such as MX Player, VLC Player, KODI </a:t>
            </a:r>
            <a:r>
              <a:rPr lang="en-US" altLang="zh-TW" sz="1400" b="1" dirty="0" smtClean="0">
                <a:latin typeface="Arial" pitchFamily="34" charset="0"/>
                <a:ea typeface="微軟正黑體" pitchFamily="34" charset="-120"/>
              </a:rPr>
              <a:t>etc.</a:t>
            </a:r>
          </a:p>
          <a:p>
            <a:pPr marL="400050" indent="-285750">
              <a:lnSpc>
                <a:spcPts val="2000"/>
              </a:lnSpc>
              <a:buSzPts val="1800"/>
              <a:buFont typeface="Arial" pitchFamily="34" charset="0"/>
              <a:buChar char="•"/>
            </a:pPr>
            <a:r>
              <a:rPr lang="en-US" altLang="zh-TW" sz="1400" b="1" dirty="0" smtClean="0">
                <a:latin typeface="Arial" pitchFamily="34" charset="0"/>
                <a:ea typeface="微軟正黑體" pitchFamily="34" charset="-120"/>
              </a:rPr>
              <a:t>Support Multi-room </a:t>
            </a:r>
            <a:r>
              <a:rPr lang="en-US" altLang="zh-TW" sz="1400" b="1" dirty="0">
                <a:latin typeface="Arial" pitchFamily="34" charset="0"/>
                <a:ea typeface="微軟正黑體" pitchFamily="34" charset="-120"/>
              </a:rPr>
              <a:t>Streaming</a:t>
            </a:r>
            <a:endParaRPr lang="zh-TW" altLang="en-US" sz="1400" b="1" dirty="0">
              <a:latin typeface="Arial" pitchFamily="34" charset="0"/>
              <a:ea typeface="微軟正黑體" pitchFamily="34" charset="-12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Shape 315"/>
          <p:cNvSpPr txBox="1">
            <a:spLocks noGrp="1"/>
          </p:cNvSpPr>
          <p:nvPr>
            <p:ph type="title"/>
          </p:nvPr>
        </p:nvSpPr>
        <p:spPr>
          <a:xfrm>
            <a:off x="0" y="264815"/>
            <a:ext cx="9144000" cy="857250"/>
          </a:xfrm>
        </p:spPr>
        <p:txBody>
          <a:bodyPr>
            <a:normAutofit/>
          </a:bodyPr>
          <a:lstStyle/>
          <a:p>
            <a:pPr lvl="0">
              <a:lnSpc>
                <a:spcPts val="3600"/>
              </a:lnSpc>
              <a:tabLst>
                <a:tab pos="2782888" algn="l"/>
              </a:tabLst>
            </a:pPr>
            <a:r>
              <a:rPr lang="en-US" altLang="zh-TW" dirty="0"/>
              <a:t>Enjoy Videos on Your Big TV - </a:t>
            </a:r>
            <a:r>
              <a:rPr lang="en-US" altLang="zh-TW" dirty="0" err="1"/>
              <a:t>Qmedia</a:t>
            </a:r>
            <a:endParaRPr lang="zh-TW" altLang="en-US" dirty="0"/>
          </a:p>
        </p:txBody>
      </p:sp>
      <p:pic>
        <p:nvPicPr>
          <p:cNvPr id="316" name="Shape 316"/>
          <p:cNvPicPr preferRelativeResize="0"/>
          <p:nvPr/>
        </p:nvPicPr>
        <p:blipFill rotWithShape="1">
          <a:blip r:embed="rId3" cstate="print">
            <a:alphaModFix/>
          </a:blip>
          <a:srcRect r="38834"/>
          <a:stretch/>
        </p:blipFill>
        <p:spPr>
          <a:xfrm>
            <a:off x="755577" y="2067694"/>
            <a:ext cx="3699501" cy="2652239"/>
          </a:xfrm>
          <a:prstGeom prst="rect">
            <a:avLst/>
          </a:prstGeom>
          <a:noFill/>
          <a:ln>
            <a:noFill/>
          </a:ln>
        </p:spPr>
      </p:pic>
      <p:sp>
        <p:nvSpPr>
          <p:cNvPr id="317" name="Shape 317"/>
          <p:cNvSpPr txBox="1"/>
          <p:nvPr/>
        </p:nvSpPr>
        <p:spPr>
          <a:xfrm>
            <a:off x="5571132" y="1611786"/>
            <a:ext cx="2889300" cy="487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GB" sz="1800" b="1" dirty="0" err="1">
                <a:latin typeface="Arial" pitchFamily="34" charset="0"/>
                <a:cs typeface="Arial" pitchFamily="34" charset="0"/>
              </a:rPr>
              <a:t>Qmedia</a:t>
            </a:r>
            <a:r>
              <a:rPr lang="en-GB" sz="1800" b="1" dirty="0">
                <a:latin typeface="Arial" pitchFamily="34" charset="0"/>
                <a:cs typeface="Arial" pitchFamily="34" charset="0"/>
              </a:rPr>
              <a:t> Android TV</a:t>
            </a:r>
            <a:endParaRPr sz="1800" b="1" dirty="0">
              <a:latin typeface="Arial" pitchFamily="34" charset="0"/>
              <a:cs typeface="Arial" pitchFamily="34" charset="0"/>
            </a:endParaRPr>
          </a:p>
        </p:txBody>
      </p:sp>
      <p:sp>
        <p:nvSpPr>
          <p:cNvPr id="318" name="Shape 318"/>
          <p:cNvSpPr txBox="1"/>
          <p:nvPr/>
        </p:nvSpPr>
        <p:spPr>
          <a:xfrm>
            <a:off x="5385366" y="2204102"/>
            <a:ext cx="2889300" cy="1735800"/>
          </a:xfrm>
          <a:prstGeom prst="rect">
            <a:avLst/>
          </a:prstGeom>
          <a:noFill/>
          <a:ln>
            <a:noFill/>
          </a:ln>
        </p:spPr>
        <p:txBody>
          <a:bodyPr spcFirstLastPara="1" wrap="square" lIns="91425" tIns="91425" rIns="91425" bIns="91425" anchor="t" anchorCtr="0">
            <a:noAutofit/>
          </a:bodyPr>
          <a:lstStyle/>
          <a:p>
            <a:pPr lvl="0"/>
            <a:r>
              <a:rPr lang="en-US" altLang="zh-TW" sz="1600" dirty="0">
                <a:latin typeface="Arial" pitchFamily="34" charset="0"/>
                <a:cs typeface="Arial" pitchFamily="34" charset="0"/>
              </a:rPr>
              <a:t>A Video Station application on the Android TV system, you can stream your NAS media files to the big screen, with intuitive operations, so that all your families can easily enjoy the big screen browsing.</a:t>
            </a:r>
            <a:endParaRPr sz="1600" b="1" dirty="0">
              <a:latin typeface="Arial" pitchFamily="34" charset="0"/>
              <a:cs typeface="Arial" pitchFamily="34" charset="0"/>
            </a:endParaRPr>
          </a:p>
        </p:txBody>
      </p:sp>
      <p:sp>
        <p:nvSpPr>
          <p:cNvPr id="13" name="矩形 12"/>
          <p:cNvSpPr/>
          <p:nvPr/>
        </p:nvSpPr>
        <p:spPr>
          <a:xfrm>
            <a:off x="5364088" y="2115842"/>
            <a:ext cx="2808312" cy="72008"/>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Shape 149"/>
          <p:cNvSpPr/>
          <p:nvPr/>
        </p:nvSpPr>
        <p:spPr>
          <a:xfrm>
            <a:off x="0" y="1399074"/>
            <a:ext cx="3491880" cy="432048"/>
          </a:xfrm>
          <a:prstGeom prst="snip2DiagRect">
            <a:avLst>
              <a:gd name="adj1" fmla="val 0"/>
              <a:gd name="adj2" fmla="val 0"/>
            </a:avLst>
          </a:prstGeom>
          <a:blipFill>
            <a:blip r:embed="rId5" cstate="print"/>
            <a:stretch>
              <a:fillRect/>
            </a:stretch>
          </a:blip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r>
              <a:rPr lang="en-US" altLang="zh-TW" sz="1600" b="1" dirty="0">
                <a:solidFill>
                  <a:schemeClr val="bg1"/>
                </a:solidFill>
                <a:latin typeface="Arial" pitchFamily="34" charset="0"/>
                <a:ea typeface="微軟正黑體" pitchFamily="34" charset="-120"/>
                <a:cs typeface="Arial" pitchFamily="34" charset="0"/>
              </a:rPr>
              <a:t>Big screen big enjoyment </a:t>
            </a:r>
            <a:r>
              <a:rPr lang="en-GB" sz="1600" b="1" spc="-300" dirty="0" smtClean="0">
                <a:solidFill>
                  <a:schemeClr val="bg1"/>
                </a:solidFill>
                <a:latin typeface="Arial" pitchFamily="34" charset="0"/>
                <a:cs typeface="Arial" pitchFamily="34" charset="0"/>
              </a:rPr>
              <a:t>&gt;&gt;&gt;</a:t>
            </a:r>
            <a:endParaRPr sz="1600" b="1" spc="-300" dirty="0">
              <a:solidFill>
                <a:schemeClr val="bg1"/>
              </a:solidFill>
              <a:latin typeface="Arial" pitchFamily="34" charset="0"/>
              <a:cs typeface="Arial"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Shape 323"/>
          <p:cNvSpPr txBox="1">
            <a:spLocks noGrp="1"/>
          </p:cNvSpPr>
          <p:nvPr>
            <p:ph type="title"/>
          </p:nvPr>
        </p:nvSpPr>
        <p:spPr/>
        <p:txBody>
          <a:bodyPr>
            <a:noAutofit/>
          </a:bodyPr>
          <a:lstStyle/>
          <a:p>
            <a:pPr lvl="0">
              <a:lnSpc>
                <a:spcPts val="3500"/>
              </a:lnSpc>
            </a:pPr>
            <a:r>
              <a:rPr lang="en-US" altLang="zh-TW" sz="3400" dirty="0"/>
              <a:t>DLNA </a:t>
            </a:r>
            <a:r>
              <a:rPr lang="en-US" altLang="zh-TW" sz="3400" dirty="0" smtClean="0"/>
              <a:t>Connects All Home</a:t>
            </a:r>
            <a:br>
              <a:rPr lang="en-US" altLang="zh-TW" sz="3400" dirty="0" smtClean="0"/>
            </a:br>
            <a:r>
              <a:rPr lang="en-US" altLang="zh-TW" sz="3400" dirty="0" smtClean="0"/>
              <a:t>Multimedia Devices</a:t>
            </a:r>
            <a:endParaRPr lang="zh-TW" altLang="en-US" sz="3400" dirty="0"/>
          </a:p>
        </p:txBody>
      </p:sp>
      <p:sp>
        <p:nvSpPr>
          <p:cNvPr id="324" name="Shape 324"/>
          <p:cNvSpPr txBox="1">
            <a:spLocks noGrp="1"/>
          </p:cNvSpPr>
          <p:nvPr>
            <p:ph idx="1"/>
          </p:nvPr>
        </p:nvSpPr>
        <p:spPr>
          <a:xfrm>
            <a:off x="457200" y="1200151"/>
            <a:ext cx="8219256" cy="626433"/>
          </a:xfrm>
        </p:spPr>
        <p:txBody>
          <a:bodyPr>
            <a:normAutofit/>
          </a:bodyPr>
          <a:lstStyle/>
          <a:p>
            <a:pPr lvl="1">
              <a:buNone/>
            </a:pPr>
            <a:r>
              <a:rPr lang="en-US" altLang="zh-TW" sz="1400" dirty="0" smtClean="0"/>
              <a:t>DLNA( Digital </a:t>
            </a:r>
            <a:r>
              <a:rPr lang="en-US" altLang="zh-TW" sz="1400" dirty="0"/>
              <a:t>Living Network </a:t>
            </a:r>
            <a:r>
              <a:rPr lang="en-US" altLang="zh-TW" sz="1400" dirty="0" smtClean="0"/>
              <a:t>Alliance</a:t>
            </a:r>
            <a:r>
              <a:rPr lang="en-US" altLang="zh-TW" sz="1400" dirty="0"/>
              <a:t>)</a:t>
            </a:r>
            <a:r>
              <a:rPr lang="en-US" altLang="zh-TW" sz="1400" dirty="0" smtClean="0"/>
              <a:t> is </a:t>
            </a:r>
            <a:r>
              <a:rPr lang="en-US" altLang="zh-TW" sz="1400" dirty="0"/>
              <a:t>to formulate a unified transmission specification that allows various brands and types of audio and video </a:t>
            </a:r>
            <a:r>
              <a:rPr lang="en-US" altLang="zh-TW" sz="1400" dirty="0" smtClean="0"/>
              <a:t>device to </a:t>
            </a:r>
            <a:r>
              <a:rPr lang="en-US" altLang="zh-TW" sz="1400" dirty="0"/>
              <a:t>communicate with each other.</a:t>
            </a:r>
            <a:endParaRPr lang="zh-TW" altLang="en-US" sz="1400" dirty="0"/>
          </a:p>
        </p:txBody>
      </p:sp>
      <p:sp>
        <p:nvSpPr>
          <p:cNvPr id="331" name="Shape 331"/>
          <p:cNvSpPr txBox="1"/>
          <p:nvPr/>
        </p:nvSpPr>
        <p:spPr>
          <a:xfrm>
            <a:off x="1979712" y="3363838"/>
            <a:ext cx="538567" cy="253564"/>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500" b="1" dirty="0">
                <a:solidFill>
                  <a:schemeClr val="accent1">
                    <a:lumMod val="50000"/>
                  </a:schemeClr>
                </a:solidFill>
                <a:latin typeface="Arial" pitchFamily="34" charset="0"/>
                <a:cs typeface="Arial" pitchFamily="34" charset="0"/>
              </a:rPr>
              <a:t>TV</a:t>
            </a:r>
            <a:endParaRPr sz="1500" b="1" dirty="0">
              <a:solidFill>
                <a:schemeClr val="accent1">
                  <a:lumMod val="50000"/>
                </a:schemeClr>
              </a:solidFill>
              <a:latin typeface="Arial" pitchFamily="34" charset="0"/>
              <a:cs typeface="Arial" pitchFamily="34" charset="0"/>
            </a:endParaRPr>
          </a:p>
        </p:txBody>
      </p:sp>
      <p:sp>
        <p:nvSpPr>
          <p:cNvPr id="332" name="Shape 332"/>
          <p:cNvSpPr txBox="1"/>
          <p:nvPr/>
        </p:nvSpPr>
        <p:spPr>
          <a:xfrm>
            <a:off x="5796136" y="3003798"/>
            <a:ext cx="1728192" cy="302236"/>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500" b="1" dirty="0">
                <a:solidFill>
                  <a:schemeClr val="accent1">
                    <a:lumMod val="50000"/>
                  </a:schemeClr>
                </a:solidFill>
                <a:latin typeface="Arial" pitchFamily="34" charset="0"/>
                <a:cs typeface="Arial" pitchFamily="34" charset="0"/>
              </a:rPr>
              <a:t>PlayStation 4 </a:t>
            </a:r>
            <a:endParaRPr sz="1500" b="1" dirty="0">
              <a:solidFill>
                <a:schemeClr val="accent1">
                  <a:lumMod val="50000"/>
                </a:schemeClr>
              </a:solidFill>
              <a:latin typeface="Arial" pitchFamily="34" charset="0"/>
              <a:cs typeface="Arial" pitchFamily="34" charset="0"/>
            </a:endParaRPr>
          </a:p>
        </p:txBody>
      </p:sp>
      <p:sp>
        <p:nvSpPr>
          <p:cNvPr id="333" name="Shape 333"/>
          <p:cNvSpPr txBox="1"/>
          <p:nvPr/>
        </p:nvSpPr>
        <p:spPr>
          <a:xfrm>
            <a:off x="969474" y="4567046"/>
            <a:ext cx="2020476" cy="304988"/>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400" b="1" dirty="0" smtClean="0">
                <a:solidFill>
                  <a:schemeClr val="accent1">
                    <a:lumMod val="50000"/>
                  </a:schemeClr>
                </a:solidFill>
                <a:latin typeface="Arial" pitchFamily="34" charset="0"/>
                <a:cs typeface="Arial" pitchFamily="34" charset="0"/>
              </a:rPr>
              <a:t>DLNA</a:t>
            </a:r>
            <a:r>
              <a:rPr lang="zh-TW" altLang="en-US" sz="1400" b="1" dirty="0" smtClean="0">
                <a:solidFill>
                  <a:schemeClr val="accent1">
                    <a:lumMod val="50000"/>
                  </a:schemeClr>
                </a:solidFill>
                <a:latin typeface="Arial" pitchFamily="34" charset="0"/>
                <a:cs typeface="Arial" pitchFamily="34" charset="0"/>
              </a:rPr>
              <a:t> </a:t>
            </a:r>
            <a:endParaRPr lang="en-US" altLang="zh-TW" sz="1400" b="1" dirty="0" smtClean="0">
              <a:solidFill>
                <a:schemeClr val="accent1">
                  <a:lumMod val="50000"/>
                </a:schemeClr>
              </a:solidFill>
              <a:latin typeface="Arial" pitchFamily="34" charset="0"/>
              <a:cs typeface="Arial" pitchFamily="34" charset="0"/>
            </a:endParaRPr>
          </a:p>
          <a:p>
            <a:pPr marL="0" lvl="0" indent="0" algn="ctr" rtl="0">
              <a:spcBef>
                <a:spcPts val="0"/>
              </a:spcBef>
              <a:spcAft>
                <a:spcPts val="0"/>
              </a:spcAft>
              <a:buNone/>
            </a:pPr>
            <a:r>
              <a:rPr lang="en-US" altLang="zh-TW" sz="1400" b="1" dirty="0" smtClean="0">
                <a:solidFill>
                  <a:schemeClr val="accent1">
                    <a:lumMod val="50000"/>
                  </a:schemeClr>
                </a:solidFill>
                <a:latin typeface="Arial" pitchFamily="34" charset="0"/>
                <a:cs typeface="Arial" pitchFamily="34" charset="0"/>
              </a:rPr>
              <a:t>Application</a:t>
            </a:r>
            <a:endParaRPr sz="1400" b="1" dirty="0">
              <a:solidFill>
                <a:schemeClr val="accent1">
                  <a:lumMod val="50000"/>
                </a:schemeClr>
              </a:solidFill>
              <a:latin typeface="Arial" pitchFamily="34" charset="0"/>
              <a:cs typeface="Arial" pitchFamily="34" charset="0"/>
            </a:endParaRPr>
          </a:p>
        </p:txBody>
      </p:sp>
      <p:sp>
        <p:nvSpPr>
          <p:cNvPr id="334" name="Shape 334"/>
          <p:cNvSpPr txBox="1"/>
          <p:nvPr/>
        </p:nvSpPr>
        <p:spPr>
          <a:xfrm>
            <a:off x="6744115" y="4083918"/>
            <a:ext cx="1344198" cy="253564"/>
          </a:xfrm>
          <a:prstGeom prst="rect">
            <a:avLst/>
          </a:prstGeom>
          <a:noFill/>
          <a:ln>
            <a:noFill/>
          </a:ln>
        </p:spPr>
        <p:txBody>
          <a:bodyPr spcFirstLastPara="1" wrap="square" lIns="91425" tIns="91425" rIns="91425" bIns="91425" anchor="ctr" anchorCtr="0">
            <a:noAutofit/>
          </a:bodyPr>
          <a:lstStyle/>
          <a:p>
            <a:pPr lvl="0" algn="ctr"/>
            <a:r>
              <a:rPr lang="en-GB" sz="1500" b="1" dirty="0">
                <a:solidFill>
                  <a:schemeClr val="accent1">
                    <a:lumMod val="50000"/>
                  </a:schemeClr>
                </a:solidFill>
                <a:latin typeface="Arial" pitchFamily="34" charset="0"/>
                <a:cs typeface="Arial" pitchFamily="34" charset="0"/>
              </a:rPr>
              <a:t>amplifier</a:t>
            </a:r>
            <a:endParaRPr sz="1500" b="1" dirty="0">
              <a:solidFill>
                <a:schemeClr val="accent1">
                  <a:lumMod val="50000"/>
                </a:schemeClr>
              </a:solidFill>
              <a:latin typeface="Arial" pitchFamily="34" charset="0"/>
              <a:cs typeface="Arial" pitchFamily="34" charset="0"/>
            </a:endParaRPr>
          </a:p>
        </p:txBody>
      </p:sp>
      <p:pic>
        <p:nvPicPr>
          <p:cNvPr id="26" name="圖片 25"/>
          <p:cNvPicPr>
            <a:picLocks noChangeAspect="1"/>
          </p:cNvPicPr>
          <p:nvPr/>
        </p:nvPicPr>
        <p:blipFill>
          <a:blip r:embed="rId3" cstate="print"/>
          <a:stretch>
            <a:fillRect/>
          </a:stretch>
        </p:blipFill>
        <p:spPr>
          <a:xfrm>
            <a:off x="3419872" y="3015673"/>
            <a:ext cx="2276292" cy="1422680"/>
          </a:xfrm>
          <a:prstGeom prst="rect">
            <a:avLst/>
          </a:prstGeom>
        </p:spPr>
      </p:pic>
      <p:pic>
        <p:nvPicPr>
          <p:cNvPr id="27" name="圖片 2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486339" y="3705650"/>
            <a:ext cx="641586" cy="641586"/>
          </a:xfrm>
          <a:prstGeom prst="rect">
            <a:avLst/>
          </a:prstGeom>
        </p:spPr>
      </p:pic>
      <p:sp>
        <p:nvSpPr>
          <p:cNvPr id="28" name="向右箭號 27"/>
          <p:cNvSpPr/>
          <p:nvPr/>
        </p:nvSpPr>
        <p:spPr>
          <a:xfrm rot="9714543">
            <a:off x="5895998" y="3855572"/>
            <a:ext cx="669654" cy="360040"/>
          </a:xfrm>
          <a:prstGeom prst="striped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26" name="Picture 2" descr="C:\Users\user\Desktop\180508_直播 Video Station&amp; Cinema28\16.png"/>
          <p:cNvPicPr>
            <a:picLocks noChangeAspect="1" noChangeArrowheads="1"/>
          </p:cNvPicPr>
          <p:nvPr/>
        </p:nvPicPr>
        <p:blipFill>
          <a:blip r:embed="rId5" cstate="print"/>
          <a:srcRect/>
          <a:stretch>
            <a:fillRect/>
          </a:stretch>
        </p:blipFill>
        <p:spPr bwMode="auto">
          <a:xfrm>
            <a:off x="5922915" y="1923678"/>
            <a:ext cx="1313381" cy="1080120"/>
          </a:xfrm>
          <a:prstGeom prst="rect">
            <a:avLst/>
          </a:prstGeom>
          <a:noFill/>
        </p:spPr>
      </p:pic>
      <p:pic>
        <p:nvPicPr>
          <p:cNvPr id="1027" name="Picture 3" descr="C:\Users\user\Desktop\180508_直播 Video Station&amp; Cinema28\15.png"/>
          <p:cNvPicPr>
            <a:picLocks noChangeAspect="1" noChangeArrowheads="1"/>
          </p:cNvPicPr>
          <p:nvPr/>
        </p:nvPicPr>
        <p:blipFill>
          <a:blip r:embed="rId6" cstate="print"/>
          <a:srcRect/>
          <a:stretch>
            <a:fillRect/>
          </a:stretch>
        </p:blipFill>
        <p:spPr bwMode="auto">
          <a:xfrm>
            <a:off x="1403648" y="2067694"/>
            <a:ext cx="1654993" cy="1265526"/>
          </a:xfrm>
          <a:prstGeom prst="rect">
            <a:avLst/>
          </a:prstGeom>
          <a:noFill/>
        </p:spPr>
      </p:pic>
      <p:pic>
        <p:nvPicPr>
          <p:cNvPr id="1028" name="Picture 4" descr="C:\Users\user\Desktop\180508_直播 Video Station&amp; Cinema28\14.png"/>
          <p:cNvPicPr>
            <a:picLocks noChangeAspect="1" noChangeArrowheads="1"/>
          </p:cNvPicPr>
          <p:nvPr/>
        </p:nvPicPr>
        <p:blipFill>
          <a:blip r:embed="rId7" cstate="print"/>
          <a:srcRect/>
          <a:stretch>
            <a:fillRect/>
          </a:stretch>
        </p:blipFill>
        <p:spPr bwMode="auto">
          <a:xfrm>
            <a:off x="6660232" y="3579862"/>
            <a:ext cx="1512168" cy="516510"/>
          </a:xfrm>
          <a:prstGeom prst="rect">
            <a:avLst/>
          </a:prstGeom>
          <a:noFill/>
        </p:spPr>
      </p:pic>
      <p:pic>
        <p:nvPicPr>
          <p:cNvPr id="1029" name="Picture 5" descr="C:\Users\user\Desktop\180508_直播 Video Station&amp; Cinema28\17.png"/>
          <p:cNvPicPr>
            <a:picLocks noChangeAspect="1" noChangeArrowheads="1"/>
          </p:cNvPicPr>
          <p:nvPr/>
        </p:nvPicPr>
        <p:blipFill>
          <a:blip r:embed="rId8" cstate="print"/>
          <a:srcRect/>
          <a:stretch>
            <a:fillRect/>
          </a:stretch>
        </p:blipFill>
        <p:spPr bwMode="auto">
          <a:xfrm>
            <a:off x="1763688" y="3507854"/>
            <a:ext cx="504056" cy="992421"/>
          </a:xfrm>
          <a:prstGeom prst="rect">
            <a:avLst/>
          </a:prstGeom>
          <a:noFill/>
        </p:spPr>
      </p:pic>
      <p:sp>
        <p:nvSpPr>
          <p:cNvPr id="25" name="向右箭號 24"/>
          <p:cNvSpPr/>
          <p:nvPr/>
        </p:nvSpPr>
        <p:spPr>
          <a:xfrm rot="8019790">
            <a:off x="5174636" y="2758238"/>
            <a:ext cx="669654" cy="360040"/>
          </a:xfrm>
          <a:prstGeom prst="striped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向右箭號 28"/>
          <p:cNvSpPr/>
          <p:nvPr/>
        </p:nvSpPr>
        <p:spPr>
          <a:xfrm rot="2759150">
            <a:off x="3231135" y="2757612"/>
            <a:ext cx="669654" cy="360040"/>
          </a:xfrm>
          <a:prstGeom prst="striped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向右箭號 29"/>
          <p:cNvSpPr/>
          <p:nvPr/>
        </p:nvSpPr>
        <p:spPr>
          <a:xfrm rot="851308">
            <a:off x="2661696" y="3872465"/>
            <a:ext cx="669654" cy="360040"/>
          </a:xfrm>
          <a:prstGeom prst="striped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9" name="Shape 339"/>
          <p:cNvSpPr/>
          <p:nvPr/>
        </p:nvSpPr>
        <p:spPr>
          <a:xfrm>
            <a:off x="2683127" y="4383634"/>
            <a:ext cx="3767401" cy="488400"/>
          </a:xfrm>
          <a:prstGeom prst="parallelogram">
            <a:avLst/>
          </a:prstGeom>
          <a:blipFill>
            <a:blip r:embed="rId9" cstate="print"/>
            <a:stretch>
              <a:fillRect/>
            </a:stretch>
          </a:blip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GB" sz="1400" b="1" dirty="0" smtClean="0">
                <a:solidFill>
                  <a:schemeClr val="bg1"/>
                </a:solidFill>
                <a:latin typeface="Arial" pitchFamily="34" charset="0"/>
                <a:cs typeface="Arial" pitchFamily="34" charset="0"/>
              </a:rPr>
              <a:t>QNAP</a:t>
            </a:r>
            <a:r>
              <a:rPr lang="zh-TW" altLang="en-US" sz="1400" b="1" dirty="0" smtClean="0">
                <a:solidFill>
                  <a:schemeClr val="bg1"/>
                </a:solidFill>
                <a:latin typeface="Arial" pitchFamily="34" charset="0"/>
                <a:cs typeface="Arial" pitchFamily="34" charset="0"/>
              </a:rPr>
              <a:t> </a:t>
            </a:r>
            <a:r>
              <a:rPr lang="en-GB" altLang="zh-TW" sz="1400" b="1" dirty="0">
                <a:solidFill>
                  <a:schemeClr val="bg1"/>
                </a:solidFill>
                <a:latin typeface="Arial" pitchFamily="34" charset="0"/>
                <a:cs typeface="Arial" pitchFamily="34" charset="0"/>
              </a:rPr>
              <a:t> </a:t>
            </a:r>
            <a:r>
              <a:rPr lang="en-GB" altLang="zh-TW" sz="1400" b="1" dirty="0" smtClean="0">
                <a:solidFill>
                  <a:schemeClr val="bg1"/>
                </a:solidFill>
                <a:latin typeface="Arial" pitchFamily="34" charset="0"/>
                <a:cs typeface="Arial" pitchFamily="34" charset="0"/>
              </a:rPr>
              <a:t>NAS</a:t>
            </a:r>
            <a:endParaRPr lang="en-GB" sz="1400" b="1" dirty="0" smtClean="0">
              <a:solidFill>
                <a:schemeClr val="bg1"/>
              </a:solidFill>
              <a:latin typeface="Arial" pitchFamily="34" charset="0"/>
              <a:cs typeface="Arial" pitchFamily="34" charset="0"/>
            </a:endParaRPr>
          </a:p>
          <a:p>
            <a:pPr algn="ctr"/>
            <a:r>
              <a:rPr lang="en-GB" altLang="zh-TW" sz="1400" b="1" dirty="0" smtClean="0">
                <a:solidFill>
                  <a:schemeClr val="bg1"/>
                </a:solidFill>
                <a:latin typeface="Arial" pitchFamily="34" charset="0"/>
                <a:ea typeface="Arial Unicode MS" panose="020B0604020202020204" pitchFamily="34" charset="-120"/>
                <a:cs typeface="Arial" pitchFamily="34" charset="0"/>
              </a:rPr>
              <a:t>Certified </a:t>
            </a:r>
            <a:r>
              <a:rPr lang="en-GB" altLang="zh-TW" sz="1400" b="1" dirty="0">
                <a:solidFill>
                  <a:schemeClr val="bg1"/>
                </a:solidFill>
                <a:latin typeface="Arial" pitchFamily="34" charset="0"/>
                <a:ea typeface="Arial Unicode MS" panose="020B0604020202020204" pitchFamily="34" charset="-120"/>
                <a:cs typeface="Arial" pitchFamily="34" charset="0"/>
              </a:rPr>
              <a:t>by DLNA </a:t>
            </a:r>
            <a:r>
              <a:rPr lang="en-GB" altLang="zh-TW" sz="1400" b="1" dirty="0" smtClean="0">
                <a:solidFill>
                  <a:schemeClr val="bg1"/>
                </a:solidFill>
                <a:latin typeface="Arial" pitchFamily="34" charset="0"/>
                <a:ea typeface="Arial Unicode MS" panose="020B0604020202020204" pitchFamily="34" charset="-120"/>
                <a:cs typeface="Arial" pitchFamily="34" charset="0"/>
              </a:rPr>
              <a:t>Association</a:t>
            </a:r>
            <a:endParaRPr lang="en-GB" altLang="zh-TW" sz="1400" b="1" dirty="0">
              <a:solidFill>
                <a:schemeClr val="bg1"/>
              </a:solidFill>
              <a:latin typeface="Arial" pitchFamily="34" charset="0"/>
              <a:ea typeface="Arial Unicode MS" panose="020B0604020202020204" pitchFamily="34" charset="-120"/>
              <a:cs typeface="Arial" pitchFamily="34" charset="0"/>
            </a:endParaRPr>
          </a:p>
        </p:txBody>
      </p:sp>
      <p:pic>
        <p:nvPicPr>
          <p:cNvPr id="1030" name="Picture 6" descr="C:\Users\user\Desktop\180508_直播 Video Station&amp; Cinema28\DLNA_LOGO.png"/>
          <p:cNvPicPr>
            <a:picLocks noChangeAspect="1" noChangeArrowheads="1"/>
          </p:cNvPicPr>
          <p:nvPr/>
        </p:nvPicPr>
        <p:blipFill>
          <a:blip r:embed="rId10" cstate="print"/>
          <a:srcRect/>
          <a:stretch>
            <a:fillRect/>
          </a:stretch>
        </p:blipFill>
        <p:spPr bwMode="auto">
          <a:xfrm>
            <a:off x="1858247" y="4052685"/>
            <a:ext cx="338688" cy="89276"/>
          </a:xfrm>
          <a:prstGeom prst="rect">
            <a:avLst/>
          </a:prstGeom>
          <a:noFill/>
        </p:spPr>
      </p:pic>
      <p:pic>
        <p:nvPicPr>
          <p:cNvPr id="32" name="Picture 6" descr="C:\Users\user\Desktop\180508_直播 Video Station&amp; Cinema28\DLNA_LOGO.png"/>
          <p:cNvPicPr>
            <a:picLocks noChangeAspect="1" noChangeArrowheads="1"/>
          </p:cNvPicPr>
          <p:nvPr/>
        </p:nvPicPr>
        <p:blipFill>
          <a:blip r:embed="rId11" cstate="print"/>
          <a:srcRect/>
          <a:stretch>
            <a:fillRect/>
          </a:stretch>
        </p:blipFill>
        <p:spPr bwMode="auto">
          <a:xfrm>
            <a:off x="6300192" y="2139702"/>
            <a:ext cx="648072" cy="170828"/>
          </a:xfrm>
          <a:prstGeom prst="rect">
            <a:avLst/>
          </a:prstGeom>
          <a:noFill/>
          <a:effectLst>
            <a:glow rad="101600">
              <a:schemeClr val="bg1">
                <a:alpha val="60000"/>
              </a:schemeClr>
            </a:glow>
          </a:effectLst>
        </p:spPr>
      </p:pic>
      <p:pic>
        <p:nvPicPr>
          <p:cNvPr id="34" name="Picture 6" descr="C:\Users\user\Desktop\180508_直播 Video Station&amp; Cinema28\DLNA_LOGO.png"/>
          <p:cNvPicPr>
            <a:picLocks noChangeAspect="1" noChangeArrowheads="1"/>
          </p:cNvPicPr>
          <p:nvPr/>
        </p:nvPicPr>
        <p:blipFill>
          <a:blip r:embed="rId12" cstate="print"/>
          <a:srcRect/>
          <a:stretch>
            <a:fillRect/>
          </a:stretch>
        </p:blipFill>
        <p:spPr bwMode="auto">
          <a:xfrm>
            <a:off x="1674349" y="2401848"/>
            <a:ext cx="1114782" cy="293850"/>
          </a:xfrm>
          <a:prstGeom prst="rect">
            <a:avLst/>
          </a:prstGeom>
          <a:noFill/>
          <a:effectLst>
            <a:glow rad="101600">
              <a:schemeClr val="bg1">
                <a:alpha val="60000"/>
              </a:schemeClr>
            </a:glow>
          </a:effectLst>
        </p:spPr>
      </p:pic>
      <p:pic>
        <p:nvPicPr>
          <p:cNvPr id="35" name="Picture 6" descr="C:\Users\user\Desktop\180508_直播 Video Station&amp; Cinema28\DLNA_LOGO.png"/>
          <p:cNvPicPr>
            <a:picLocks noChangeAspect="1" noChangeArrowheads="1"/>
          </p:cNvPicPr>
          <p:nvPr/>
        </p:nvPicPr>
        <p:blipFill>
          <a:blip r:embed="rId13" cstate="print"/>
          <a:srcRect/>
          <a:stretch>
            <a:fillRect/>
          </a:stretch>
        </p:blipFill>
        <p:spPr bwMode="auto">
          <a:xfrm>
            <a:off x="7524328" y="3770976"/>
            <a:ext cx="936104" cy="246752"/>
          </a:xfrm>
          <a:prstGeom prst="rect">
            <a:avLst/>
          </a:prstGeom>
          <a:noFill/>
          <a:effectLst>
            <a:glow rad="101600">
              <a:schemeClr val="bg1">
                <a:alpha val="60000"/>
              </a:schemeClr>
            </a:glow>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Shape 348"/>
          <p:cNvSpPr txBox="1">
            <a:spLocks noGrp="1"/>
          </p:cNvSpPr>
          <p:nvPr>
            <p:ph type="title"/>
          </p:nvPr>
        </p:nvSpPr>
        <p:spPr/>
        <p:txBody>
          <a:bodyPr>
            <a:normAutofit/>
          </a:bodyPr>
          <a:lstStyle/>
          <a:p>
            <a:pPr lvl="0"/>
            <a:r>
              <a:rPr lang="en-US" dirty="0" smtClean="0"/>
              <a:t>Powerful Add-on for KODI: </a:t>
            </a:r>
            <a:r>
              <a:rPr lang="en-GB" dirty="0" smtClean="0"/>
              <a:t>Video HD</a:t>
            </a:r>
            <a:endParaRPr lang="en-GB" dirty="0"/>
          </a:p>
        </p:txBody>
      </p:sp>
      <p:sp>
        <p:nvSpPr>
          <p:cNvPr id="350" name="Shape 350"/>
          <p:cNvSpPr txBox="1"/>
          <p:nvPr/>
        </p:nvSpPr>
        <p:spPr>
          <a:xfrm>
            <a:off x="5796136" y="1563638"/>
            <a:ext cx="2490300" cy="432048"/>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GB" sz="1800" b="1" dirty="0">
                <a:latin typeface="Arial" pitchFamily="34" charset="0"/>
                <a:cs typeface="Arial" pitchFamily="34" charset="0"/>
              </a:rPr>
              <a:t>QNAP Video HD</a:t>
            </a:r>
            <a:endParaRPr sz="1800" b="1" dirty="0">
              <a:latin typeface="Arial" pitchFamily="34" charset="0"/>
              <a:cs typeface="Arial" pitchFamily="34" charset="0"/>
            </a:endParaRPr>
          </a:p>
        </p:txBody>
      </p:sp>
      <p:sp>
        <p:nvSpPr>
          <p:cNvPr id="351" name="Shape 351"/>
          <p:cNvSpPr txBox="1"/>
          <p:nvPr/>
        </p:nvSpPr>
        <p:spPr>
          <a:xfrm>
            <a:off x="5148064" y="2163990"/>
            <a:ext cx="3428852" cy="2079300"/>
          </a:xfrm>
          <a:prstGeom prst="rect">
            <a:avLst/>
          </a:prstGeom>
          <a:noFill/>
          <a:ln>
            <a:noFill/>
          </a:ln>
        </p:spPr>
        <p:txBody>
          <a:bodyPr spcFirstLastPara="1" wrap="square" lIns="91425" tIns="91425" rIns="91425" bIns="91425" anchor="t" anchorCtr="0">
            <a:noAutofit/>
          </a:bodyPr>
          <a:lstStyle/>
          <a:p>
            <a:pPr lvl="1"/>
            <a:r>
              <a:rPr lang="en-US" altLang="zh-TW" sz="1400" dirty="0" smtClean="0">
                <a:latin typeface="Arial" pitchFamily="34" charset="0"/>
                <a:cs typeface="Arial" pitchFamily="34" charset="0"/>
              </a:rPr>
              <a:t>a </a:t>
            </a:r>
            <a:r>
              <a:rPr lang="en-US" altLang="zh-TW" sz="1400" dirty="0">
                <a:latin typeface="Arial" pitchFamily="34" charset="0"/>
                <a:cs typeface="Arial" pitchFamily="34" charset="0"/>
              </a:rPr>
              <a:t>free KODI </a:t>
            </a:r>
            <a:r>
              <a:rPr lang="en-US" altLang="zh-TW" sz="1400" dirty="0" smtClean="0">
                <a:latin typeface="Arial" pitchFamily="34" charset="0"/>
                <a:cs typeface="Arial" pitchFamily="34" charset="0"/>
              </a:rPr>
              <a:t>add-on </a:t>
            </a:r>
            <a:r>
              <a:rPr lang="en-US" altLang="zh-TW" sz="1400" dirty="0">
                <a:latin typeface="Arial" pitchFamily="34" charset="0"/>
                <a:cs typeface="Arial" pitchFamily="34" charset="0"/>
              </a:rPr>
              <a:t>with complete support for Video Station features, such as: playback progress, video classification, online subtitle search and other functions, combined with KODI powerful playback and video format decoding capabilities to provide the best user video Watch the experience</a:t>
            </a:r>
            <a:endParaRPr sz="1400" b="1" dirty="0">
              <a:solidFill>
                <a:schemeClr val="dk1"/>
              </a:solidFill>
              <a:latin typeface="Arial" pitchFamily="34" charset="0"/>
              <a:cs typeface="Arial" pitchFamily="34" charset="0"/>
            </a:endParaRPr>
          </a:p>
          <a:p>
            <a:pPr marL="0" lvl="0" indent="0" rtl="0">
              <a:spcBef>
                <a:spcPts val="0"/>
              </a:spcBef>
              <a:spcAft>
                <a:spcPts val="0"/>
              </a:spcAft>
              <a:buNone/>
            </a:pPr>
            <a:endParaRPr sz="1800" b="1" dirty="0">
              <a:latin typeface="Arial" pitchFamily="34" charset="0"/>
              <a:cs typeface="Arial" pitchFamily="34" charset="0"/>
            </a:endParaRPr>
          </a:p>
        </p:txBody>
      </p:sp>
      <p:sp>
        <p:nvSpPr>
          <p:cNvPr id="7" name="矩形 6"/>
          <p:cNvSpPr/>
          <p:nvPr/>
        </p:nvSpPr>
        <p:spPr>
          <a:xfrm>
            <a:off x="5652120" y="2043834"/>
            <a:ext cx="2808312" cy="72008"/>
          </a:xfrm>
          <a:prstGeom prst="rect">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Shape 149"/>
          <p:cNvSpPr/>
          <p:nvPr/>
        </p:nvSpPr>
        <p:spPr>
          <a:xfrm>
            <a:off x="0" y="1399074"/>
            <a:ext cx="3491880" cy="432048"/>
          </a:xfrm>
          <a:prstGeom prst="snip2DiagRect">
            <a:avLst>
              <a:gd name="adj1" fmla="val 0"/>
              <a:gd name="adj2" fmla="val 0"/>
            </a:avLst>
          </a:prstGeom>
          <a:blipFill>
            <a:blip r:embed="rId4" cstate="print"/>
            <a:stretch>
              <a:fillRect/>
            </a:stretch>
          </a:blipFill>
          <a:ln w="9525" cap="flat" cmpd="sng">
            <a:noFill/>
            <a:prstDash val="solid"/>
            <a:round/>
            <a:headEnd type="none" w="sm" len="sm"/>
            <a:tailEnd type="none" w="sm" len="sm"/>
          </a:ln>
        </p:spPr>
        <p:txBody>
          <a:bodyPr spcFirstLastPara="1" wrap="square" lIns="91425" tIns="91425" rIns="91425" bIns="91425" anchor="ctr" anchorCtr="0">
            <a:noAutofit/>
          </a:bodyPr>
          <a:lstStyle/>
          <a:p>
            <a:pPr lvl="0" algn="ctr"/>
            <a:r>
              <a:rPr lang="en-US" altLang="zh-TW" b="1" dirty="0" smtClean="0">
                <a:solidFill>
                  <a:schemeClr val="bg1"/>
                </a:solidFill>
                <a:latin typeface="Arial" pitchFamily="34" charset="0"/>
                <a:ea typeface="微軟正黑體" pitchFamily="34" charset="-120"/>
                <a:cs typeface="Arial" pitchFamily="34" charset="0"/>
              </a:rPr>
              <a:t>Local Playback </a:t>
            </a:r>
            <a:r>
              <a:rPr lang="en-GB" sz="1800" b="1" spc="-300" dirty="0" smtClean="0">
                <a:solidFill>
                  <a:schemeClr val="bg1"/>
                </a:solidFill>
                <a:latin typeface="微軟正黑體" pitchFamily="34" charset="-120"/>
              </a:rPr>
              <a:t>&gt;&gt;&gt;</a:t>
            </a:r>
            <a:endParaRPr sz="1800" b="1" spc="-300" dirty="0">
              <a:solidFill>
                <a:schemeClr val="bg1"/>
              </a:solidFill>
              <a:latin typeface="微軟正黑體" pitchFamily="34" charset="-120"/>
            </a:endParaRPr>
          </a:p>
        </p:txBody>
      </p:sp>
      <p:sp>
        <p:nvSpPr>
          <p:cNvPr id="9" name="圓角矩形 8"/>
          <p:cNvSpPr/>
          <p:nvPr/>
        </p:nvSpPr>
        <p:spPr>
          <a:xfrm>
            <a:off x="547532" y="2005690"/>
            <a:ext cx="3699016" cy="1455351"/>
          </a:xfrm>
          <a:prstGeom prst="roundRect">
            <a:avLst>
              <a:gd name="adj" fmla="val 1200"/>
            </a:avLst>
          </a:prstGeom>
          <a:noFill/>
          <a:ln>
            <a:solidFill>
              <a:srgbClr val="10C2BE"/>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pic>
        <p:nvPicPr>
          <p:cNvPr id="11" name="Picture 2" descr="D:\工作進行中\臨時PPT\20171018_2017 QNAP 多媒體娛樂\videostation_512.png"/>
          <p:cNvPicPr>
            <a:picLocks noChangeAspect="1" noChangeArrowheads="1"/>
          </p:cNvPicPr>
          <p:nvPr/>
        </p:nvPicPr>
        <p:blipFill>
          <a:blip r:embed="rId5" cstate="print"/>
          <a:srcRect/>
          <a:stretch>
            <a:fillRect/>
          </a:stretch>
        </p:blipFill>
        <p:spPr bwMode="auto">
          <a:xfrm>
            <a:off x="4572000" y="1707654"/>
            <a:ext cx="878492" cy="878492"/>
          </a:xfrm>
          <a:prstGeom prst="rect">
            <a:avLst/>
          </a:prstGeom>
          <a:noFill/>
        </p:spPr>
      </p:pic>
      <p:pic>
        <p:nvPicPr>
          <p:cNvPr id="12" name="Shape 224"/>
          <p:cNvPicPr preferRelativeResize="0"/>
          <p:nvPr/>
        </p:nvPicPr>
        <p:blipFill>
          <a:blip r:embed="rId6" cstate="print"/>
          <a:stretch>
            <a:fillRect/>
          </a:stretch>
        </p:blipFill>
        <p:spPr>
          <a:xfrm>
            <a:off x="1547664" y="2715766"/>
            <a:ext cx="2952328" cy="2269923"/>
          </a:xfrm>
          <a:prstGeom prst="rect">
            <a:avLst/>
          </a:prstGeom>
          <a:noFill/>
          <a:ln>
            <a:noFill/>
          </a:ln>
        </p:spPr>
      </p:pic>
      <p:grpSp>
        <p:nvGrpSpPr>
          <p:cNvPr id="13" name="群組 12"/>
          <p:cNvGrpSpPr/>
          <p:nvPr/>
        </p:nvGrpSpPr>
        <p:grpSpPr>
          <a:xfrm>
            <a:off x="1691680" y="2155060"/>
            <a:ext cx="2255194" cy="515055"/>
            <a:chOff x="6768271" y="2438027"/>
            <a:chExt cx="3814973" cy="871288"/>
          </a:xfrm>
        </p:grpSpPr>
        <p:grpSp>
          <p:nvGrpSpPr>
            <p:cNvPr id="14" name="群組 16"/>
            <p:cNvGrpSpPr/>
            <p:nvPr/>
          </p:nvGrpSpPr>
          <p:grpSpPr>
            <a:xfrm>
              <a:off x="6768271" y="2438027"/>
              <a:ext cx="840145" cy="840144"/>
              <a:chOff x="6268205" y="2438027"/>
              <a:chExt cx="840145" cy="840144"/>
            </a:xfrm>
          </p:grpSpPr>
          <p:sp>
            <p:nvSpPr>
              <p:cNvPr id="24" name="橢圓 23"/>
              <p:cNvSpPr/>
              <p:nvPr/>
            </p:nvSpPr>
            <p:spPr>
              <a:xfrm>
                <a:off x="6268205" y="2438027"/>
                <a:ext cx="840145" cy="84014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5" name="Picture 2" descr="D:\工作進行中\臨時PPT\20171018_2017 QNAP 多媒體娛樂\logo icon-02.png"/>
              <p:cNvPicPr>
                <a:picLocks noChangeAspect="1" noChangeArrowheads="1"/>
              </p:cNvPicPr>
              <p:nvPr/>
            </p:nvPicPr>
            <p:blipFill>
              <a:blip r:embed="rId7" cstate="print"/>
              <a:srcRect/>
              <a:stretch>
                <a:fillRect/>
              </a:stretch>
            </p:blipFill>
            <p:spPr bwMode="auto">
              <a:xfrm>
                <a:off x="6482520" y="2652341"/>
                <a:ext cx="442912" cy="436561"/>
              </a:xfrm>
              <a:prstGeom prst="rect">
                <a:avLst/>
              </a:prstGeom>
              <a:noFill/>
            </p:spPr>
          </p:pic>
        </p:grpSp>
        <p:grpSp>
          <p:nvGrpSpPr>
            <p:cNvPr id="15" name="群組 15"/>
            <p:cNvGrpSpPr/>
            <p:nvPr/>
          </p:nvGrpSpPr>
          <p:grpSpPr>
            <a:xfrm>
              <a:off x="9743099" y="2438029"/>
              <a:ext cx="840145" cy="840144"/>
              <a:chOff x="9243033" y="2438029"/>
              <a:chExt cx="840145" cy="840144"/>
            </a:xfrm>
          </p:grpSpPr>
          <p:sp>
            <p:nvSpPr>
              <p:cNvPr id="22" name="橢圓 6"/>
              <p:cNvSpPr/>
              <p:nvPr/>
            </p:nvSpPr>
            <p:spPr>
              <a:xfrm>
                <a:off x="9243033" y="2438029"/>
                <a:ext cx="840145" cy="840144"/>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3" name="Picture 3" descr="D:\工作進行中\臨時PPT\20171018_2017 QNAP 多媒體娛樂\logo icon-03.png"/>
              <p:cNvPicPr>
                <a:picLocks noChangeAspect="1" noChangeArrowheads="1"/>
              </p:cNvPicPr>
              <p:nvPr/>
            </p:nvPicPr>
            <p:blipFill>
              <a:blip r:embed="rId8" cstate="print"/>
              <a:srcRect/>
              <a:stretch>
                <a:fillRect/>
              </a:stretch>
            </p:blipFill>
            <p:spPr bwMode="auto">
              <a:xfrm>
                <a:off x="9447603" y="2561343"/>
                <a:ext cx="420543" cy="517443"/>
              </a:xfrm>
              <a:prstGeom prst="rect">
                <a:avLst/>
              </a:prstGeom>
              <a:noFill/>
            </p:spPr>
          </p:pic>
        </p:grpSp>
        <p:grpSp>
          <p:nvGrpSpPr>
            <p:cNvPr id="16" name="群組 13"/>
            <p:cNvGrpSpPr/>
            <p:nvPr/>
          </p:nvGrpSpPr>
          <p:grpSpPr>
            <a:xfrm>
              <a:off x="7743019" y="2469170"/>
              <a:ext cx="840145" cy="840145"/>
              <a:chOff x="7242953" y="2469170"/>
              <a:chExt cx="840145" cy="840145"/>
            </a:xfrm>
          </p:grpSpPr>
          <p:sp>
            <p:nvSpPr>
              <p:cNvPr id="20" name="橢圓 19"/>
              <p:cNvSpPr/>
              <p:nvPr/>
            </p:nvSpPr>
            <p:spPr>
              <a:xfrm>
                <a:off x="7242953" y="2469170"/>
                <a:ext cx="840145" cy="8401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1" name="Picture 4" descr="D:\工作進行中\臨時PPT\20171018_2017 QNAP 多媒體娛樂\logo icon-04.png"/>
              <p:cNvPicPr>
                <a:picLocks noChangeAspect="1" noChangeArrowheads="1"/>
              </p:cNvPicPr>
              <p:nvPr/>
            </p:nvPicPr>
            <p:blipFill>
              <a:blip r:embed="rId9" cstate="print"/>
              <a:srcRect/>
              <a:stretch>
                <a:fillRect/>
              </a:stretch>
            </p:blipFill>
            <p:spPr bwMode="auto">
              <a:xfrm>
                <a:off x="7396588" y="2540608"/>
                <a:ext cx="521152" cy="620784"/>
              </a:xfrm>
              <a:prstGeom prst="rect">
                <a:avLst/>
              </a:prstGeom>
              <a:noFill/>
            </p:spPr>
          </p:pic>
        </p:grpSp>
        <p:grpSp>
          <p:nvGrpSpPr>
            <p:cNvPr id="17" name="群組 14"/>
            <p:cNvGrpSpPr/>
            <p:nvPr/>
          </p:nvGrpSpPr>
          <p:grpSpPr>
            <a:xfrm>
              <a:off x="8717298" y="2438028"/>
              <a:ext cx="840145" cy="840145"/>
              <a:chOff x="8217232" y="2438028"/>
              <a:chExt cx="840145" cy="840145"/>
            </a:xfrm>
          </p:grpSpPr>
          <p:sp>
            <p:nvSpPr>
              <p:cNvPr id="18" name="橢圓 7"/>
              <p:cNvSpPr/>
              <p:nvPr/>
            </p:nvSpPr>
            <p:spPr>
              <a:xfrm>
                <a:off x="8217232" y="2438028"/>
                <a:ext cx="840145" cy="840145"/>
              </a:xfrm>
              <a:prstGeom prst="ellipse">
                <a:avLst/>
              </a:prstGeom>
              <a:solidFill>
                <a:srgbClr val="FD6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9" name="Picture 5" descr="D:\工作進行中\臨時PPT\20171018_2017 QNAP 多媒體娛樂\logo icon-01.png"/>
              <p:cNvPicPr>
                <a:picLocks noChangeAspect="1" noChangeArrowheads="1"/>
              </p:cNvPicPr>
              <p:nvPr/>
            </p:nvPicPr>
            <p:blipFill>
              <a:blip r:embed="rId10" cstate="print"/>
              <a:srcRect/>
              <a:stretch>
                <a:fillRect/>
              </a:stretch>
            </p:blipFill>
            <p:spPr bwMode="auto">
              <a:xfrm>
                <a:off x="8347047" y="2567844"/>
                <a:ext cx="580509" cy="580510"/>
              </a:xfrm>
              <a:prstGeom prst="rect">
                <a:avLst/>
              </a:prstGeom>
              <a:noFill/>
            </p:spPr>
          </p:pic>
        </p:grpSp>
      </p:grpSp>
      <p:pic>
        <p:nvPicPr>
          <p:cNvPr id="26" name="Picture 6" descr="D:\工作進行中\臨時PPT\20171018_2017 QNAP 多媒體娛樂\Kodi-logo-Thumbnail-light-transparent.png"/>
          <p:cNvPicPr>
            <a:picLocks noChangeAspect="1" noChangeArrowheads="1"/>
          </p:cNvPicPr>
          <p:nvPr/>
        </p:nvPicPr>
        <p:blipFill>
          <a:blip r:embed="rId11" cstate="print"/>
          <a:srcRect/>
          <a:stretch>
            <a:fillRect/>
          </a:stretch>
        </p:blipFill>
        <p:spPr bwMode="auto">
          <a:xfrm>
            <a:off x="399148" y="1995686"/>
            <a:ext cx="1508556" cy="1508556"/>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Shape 357"/>
          <p:cNvSpPr txBox="1">
            <a:spLocks noGrp="1"/>
          </p:cNvSpPr>
          <p:nvPr>
            <p:ph type="title"/>
          </p:nvPr>
        </p:nvSpPr>
        <p:spPr>
          <a:xfrm>
            <a:off x="3927177" y="1851670"/>
            <a:ext cx="5216823" cy="1800200"/>
          </a:xfrm>
        </p:spPr>
        <p:txBody>
          <a:bodyPr>
            <a:normAutofit/>
          </a:bodyPr>
          <a:lstStyle/>
          <a:p>
            <a:pPr lvl="0"/>
            <a:r>
              <a:rPr lang="en-GB" sz="3200" dirty="0" smtClean="0"/>
              <a:t>Cinema28</a:t>
            </a:r>
            <a:r>
              <a:rPr lang="en-US" altLang="zh-TW" sz="3200" dirty="0" smtClean="0"/>
              <a:t>: facilitate A perfect multi-room playback</a:t>
            </a:r>
            <a:br>
              <a:rPr lang="en-US" altLang="zh-TW" sz="3200" dirty="0" smtClean="0"/>
            </a:br>
            <a:r>
              <a:rPr lang="en-US" altLang="zh-TW" sz="1600" dirty="0"/>
              <a:t>Make every corner of your home awesome</a:t>
            </a:r>
            <a:endParaRPr lang="zh-TW" altLang="en-US" sz="16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Shape 362"/>
          <p:cNvSpPr txBox="1">
            <a:spLocks noGrp="1"/>
          </p:cNvSpPr>
          <p:nvPr>
            <p:ph type="title"/>
          </p:nvPr>
        </p:nvSpPr>
        <p:spPr/>
        <p:txBody>
          <a:bodyPr>
            <a:noAutofit/>
          </a:bodyPr>
          <a:lstStyle/>
          <a:p>
            <a:pPr lvl="0">
              <a:lnSpc>
                <a:spcPts val="3500"/>
              </a:lnSpc>
            </a:pPr>
            <a:r>
              <a:rPr lang="en-US" altLang="zh-TW" sz="3400" dirty="0" smtClean="0"/>
              <a:t>Setting Up These Devices is Really Painful...</a:t>
            </a:r>
            <a:endParaRPr lang="zh-TW" altLang="en-US" sz="3400" dirty="0"/>
          </a:p>
        </p:txBody>
      </p:sp>
      <p:pic>
        <p:nvPicPr>
          <p:cNvPr id="3074" name="Picture 2" descr="C:\Users\user\Desktop\180508_直播 Video Station&amp; Cinema28\19.png"/>
          <p:cNvPicPr>
            <a:picLocks noChangeAspect="1" noChangeArrowheads="1"/>
          </p:cNvPicPr>
          <p:nvPr/>
        </p:nvPicPr>
        <p:blipFill>
          <a:blip r:embed="rId3" cstate="print"/>
          <a:srcRect/>
          <a:stretch>
            <a:fillRect/>
          </a:stretch>
        </p:blipFill>
        <p:spPr bwMode="auto">
          <a:xfrm>
            <a:off x="4382692" y="1959168"/>
            <a:ext cx="4761308" cy="3169245"/>
          </a:xfrm>
          <a:prstGeom prst="rect">
            <a:avLst/>
          </a:prstGeom>
          <a:noFill/>
        </p:spPr>
      </p:pic>
      <p:pic>
        <p:nvPicPr>
          <p:cNvPr id="9" name="Picture 3" descr="C:\Users\user\Desktop\180508_直播 Video Station&amp; Cinema28\04.png"/>
          <p:cNvPicPr>
            <a:picLocks noChangeAspect="1" noChangeArrowheads="1"/>
          </p:cNvPicPr>
          <p:nvPr/>
        </p:nvPicPr>
        <p:blipFill>
          <a:blip r:embed="rId4" cstate="print"/>
          <a:srcRect/>
          <a:stretch>
            <a:fillRect/>
          </a:stretch>
        </p:blipFill>
        <p:spPr bwMode="auto">
          <a:xfrm flipH="1">
            <a:off x="5084652" y="1347614"/>
            <a:ext cx="3663812" cy="1296144"/>
          </a:xfrm>
          <a:prstGeom prst="rect">
            <a:avLst/>
          </a:prstGeom>
          <a:noFill/>
        </p:spPr>
      </p:pic>
      <p:sp>
        <p:nvSpPr>
          <p:cNvPr id="11" name="Shape 292"/>
          <p:cNvSpPr/>
          <p:nvPr/>
        </p:nvSpPr>
        <p:spPr>
          <a:xfrm>
            <a:off x="5568236" y="1383239"/>
            <a:ext cx="3180227" cy="864096"/>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lvl="0"/>
            <a:r>
              <a:rPr lang="en-US" altLang="zh-TW" sz="1600" b="1" dirty="0" smtClean="0">
                <a:latin typeface="Arial" pitchFamily="34" charset="0"/>
                <a:ea typeface="Arial Unicode MS" panose="020B0604020202020204" pitchFamily="34" charset="-120"/>
                <a:cs typeface="Arial" pitchFamily="34" charset="0"/>
              </a:rPr>
              <a:t>Dear, how can I resume playback from last time?</a:t>
            </a:r>
            <a:endParaRPr lang="zh-TW" altLang="en-US" sz="1600" b="1" dirty="0">
              <a:latin typeface="Arial" pitchFamily="34" charset="0"/>
              <a:ea typeface="Arial Unicode MS" panose="020B0604020202020204" pitchFamily="34" charset="-120"/>
              <a:cs typeface="Arial" pitchFamily="34" charset="0"/>
            </a:endParaRPr>
          </a:p>
        </p:txBody>
      </p:sp>
      <p:pic>
        <p:nvPicPr>
          <p:cNvPr id="13" name="Picture 2" descr="C:\Users\user\Desktop\180508_直播 Video Station&amp; Cinema28\20.png"/>
          <p:cNvPicPr>
            <a:picLocks noChangeAspect="1" noChangeArrowheads="1"/>
          </p:cNvPicPr>
          <p:nvPr/>
        </p:nvPicPr>
        <p:blipFill>
          <a:blip r:embed="rId5" cstate="print"/>
          <a:srcRect/>
          <a:stretch>
            <a:fillRect/>
          </a:stretch>
        </p:blipFill>
        <p:spPr bwMode="auto">
          <a:xfrm>
            <a:off x="0" y="1899429"/>
            <a:ext cx="4860032" cy="3244071"/>
          </a:xfrm>
          <a:prstGeom prst="rect">
            <a:avLst/>
          </a:prstGeom>
          <a:noFill/>
        </p:spPr>
      </p:pic>
      <p:pic>
        <p:nvPicPr>
          <p:cNvPr id="10" name="Picture 3" descr="C:\Users\user\Desktop\180508_直播 Video Station&amp; Cinema28\04.png"/>
          <p:cNvPicPr>
            <a:picLocks noChangeAspect="1" noChangeArrowheads="1"/>
          </p:cNvPicPr>
          <p:nvPr/>
        </p:nvPicPr>
        <p:blipFill>
          <a:blip r:embed="rId4" cstate="print"/>
          <a:srcRect/>
          <a:stretch>
            <a:fillRect/>
          </a:stretch>
        </p:blipFill>
        <p:spPr bwMode="auto">
          <a:xfrm>
            <a:off x="179512" y="1347614"/>
            <a:ext cx="3663812" cy="1296144"/>
          </a:xfrm>
          <a:prstGeom prst="rect">
            <a:avLst/>
          </a:prstGeom>
          <a:noFill/>
        </p:spPr>
      </p:pic>
      <p:sp>
        <p:nvSpPr>
          <p:cNvPr id="12" name="Shape 292"/>
          <p:cNvSpPr/>
          <p:nvPr/>
        </p:nvSpPr>
        <p:spPr>
          <a:xfrm>
            <a:off x="456647" y="1383239"/>
            <a:ext cx="3024336" cy="864096"/>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lvl="0"/>
            <a:r>
              <a:rPr lang="en-US" altLang="zh-TW" b="1" dirty="0">
                <a:latin typeface="Arial" pitchFamily="34" charset="0"/>
                <a:ea typeface="Arial Unicode MS" panose="020B0604020202020204" pitchFamily="34" charset="-120"/>
                <a:cs typeface="Arial" pitchFamily="34" charset="0"/>
              </a:rPr>
              <a:t>Daddy, I want to see the next episode of cartoon.</a:t>
            </a:r>
            <a:endParaRPr lang="zh-TW" altLang="en-US" b="1" dirty="0">
              <a:latin typeface="Arial" pitchFamily="34" charset="0"/>
              <a:ea typeface="Arial Unicode MS" panose="020B0604020202020204" pitchFamily="34" charset="-120"/>
              <a:cs typeface="Arial" pitchFamily="34" charset="0"/>
            </a:endParaRPr>
          </a:p>
        </p:txBody>
      </p:sp>
      <p:sp>
        <p:nvSpPr>
          <p:cNvPr id="367" name="Shape 367"/>
          <p:cNvSpPr txBox="1"/>
          <p:nvPr/>
        </p:nvSpPr>
        <p:spPr>
          <a:xfrm>
            <a:off x="2675052" y="2571750"/>
            <a:ext cx="1464900" cy="492000"/>
          </a:xfrm>
          <a:prstGeom prst="rect">
            <a:avLst/>
          </a:prstGeom>
          <a:noFill/>
          <a:ln>
            <a:noFill/>
          </a:ln>
        </p:spPr>
        <p:txBody>
          <a:bodyPr spcFirstLastPara="1" wrap="square" lIns="91425" tIns="91425" rIns="91425" bIns="91425" anchor="ctr" anchorCtr="0">
            <a:noAutofit/>
          </a:bodyPr>
          <a:lstStyle/>
          <a:p>
            <a:pPr lvl="0" algn="ctr"/>
            <a:r>
              <a:rPr lang="en-GB" sz="1400" b="1" dirty="0">
                <a:solidFill>
                  <a:srgbClr val="FFFFFF"/>
                </a:solidFill>
                <a:latin typeface="Arial Unicode MS" panose="020B0604020202020204" pitchFamily="34" charset="-120"/>
                <a:ea typeface="Arial Unicode MS" panose="020B0604020202020204" pitchFamily="34" charset="-120"/>
                <a:cs typeface="Arial Unicode MS" panose="020B0604020202020204" pitchFamily="34" charset="-120"/>
              </a:rPr>
              <a:t>Play finished..</a:t>
            </a:r>
            <a:endParaRPr sz="1400" b="1" dirty="0">
              <a:solidFill>
                <a:srgbClr val="FFFFFF"/>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0" y="205978"/>
            <a:ext cx="9144000" cy="857250"/>
          </a:xfrm>
          <a:prstGeom prst="rect">
            <a:avLst/>
          </a:prstGeom>
        </p:spPr>
        <p:txBody>
          <a:bodyPr spcFirstLastPara="1" wrap="square" lIns="91425" tIns="91425" rIns="91425" bIns="91425" anchor="ctr" anchorCtr="0">
            <a:noAutofit/>
          </a:bodyPr>
          <a:lstStyle/>
          <a:p>
            <a:pPr lvl="0">
              <a:spcBef>
                <a:spcPts val="0"/>
              </a:spcBef>
              <a:buClr>
                <a:schemeClr val="dk1"/>
              </a:buClr>
              <a:buSzPts val="1100"/>
            </a:pPr>
            <a:r>
              <a:rPr lang="en-US" altLang="zh-TW" sz="3600" dirty="0" smtClean="0"/>
              <a:t>Agenda</a:t>
            </a:r>
            <a:endParaRPr sz="3600" dirty="0"/>
          </a:p>
        </p:txBody>
      </p:sp>
      <p:sp>
        <p:nvSpPr>
          <p:cNvPr id="60" name="Shape 60"/>
          <p:cNvSpPr txBox="1">
            <a:spLocks noGrp="1"/>
          </p:cNvSpPr>
          <p:nvPr>
            <p:ph idx="1"/>
          </p:nvPr>
        </p:nvSpPr>
        <p:spPr>
          <a:xfrm>
            <a:off x="1619672" y="1203598"/>
            <a:ext cx="6480720" cy="2877493"/>
          </a:xfrm>
          <a:prstGeom prst="rect">
            <a:avLst/>
          </a:prstGeom>
        </p:spPr>
        <p:txBody>
          <a:bodyPr spcFirstLastPara="1" wrap="square" lIns="91425" tIns="91425" rIns="91425" bIns="91425" anchor="t" anchorCtr="0">
            <a:noAutofit/>
          </a:bodyPr>
          <a:lstStyle/>
          <a:p>
            <a:pPr marL="457200" lvl="0" indent="-342900">
              <a:lnSpc>
                <a:spcPts val="4400"/>
              </a:lnSpc>
              <a:buSzPts val="1800"/>
              <a:buNone/>
            </a:pPr>
            <a:r>
              <a:rPr lang="en-US" dirty="0"/>
              <a:t>Foreword: </a:t>
            </a:r>
            <a:r>
              <a:rPr lang="en-US" dirty="0" smtClean="0"/>
              <a:t>video file </a:t>
            </a:r>
            <a:r>
              <a:rPr lang="en-US" dirty="0"/>
              <a:t>and </a:t>
            </a:r>
            <a:r>
              <a:rPr lang="en-US" dirty="0" smtClean="0"/>
              <a:t>wireless network</a:t>
            </a:r>
          </a:p>
          <a:p>
            <a:pPr marL="457200" lvl="0" indent="-342900">
              <a:lnSpc>
                <a:spcPts val="4400"/>
              </a:lnSpc>
              <a:buSzPts val="1800"/>
              <a:buNone/>
            </a:pPr>
            <a:r>
              <a:rPr lang="en-US" dirty="0"/>
              <a:t>Video data storage and protection</a:t>
            </a:r>
            <a:endParaRPr dirty="0" smtClean="0"/>
          </a:p>
          <a:p>
            <a:pPr marL="457200" indent="-342900">
              <a:lnSpc>
                <a:spcPts val="4400"/>
              </a:lnSpc>
              <a:buSzPts val="1800"/>
              <a:buNone/>
            </a:pPr>
            <a:r>
              <a:rPr lang="en-US" altLang="zh-TW" dirty="0"/>
              <a:t>Build a wireless video streaming</a:t>
            </a:r>
            <a:r>
              <a:rPr lang="zh-TW" altLang="en-US" dirty="0"/>
              <a:t> </a:t>
            </a:r>
            <a:r>
              <a:rPr lang="en-US" altLang="zh-TW" dirty="0"/>
              <a:t>environment</a:t>
            </a:r>
          </a:p>
          <a:p>
            <a:pPr marL="457200" lvl="0" indent="-342900">
              <a:lnSpc>
                <a:spcPts val="4400"/>
              </a:lnSpc>
              <a:buSzPts val="1800"/>
              <a:buNone/>
            </a:pPr>
            <a:r>
              <a:rPr lang="en-US" dirty="0" smtClean="0"/>
              <a:t>Video management </a:t>
            </a:r>
            <a:r>
              <a:rPr lang="en-US" dirty="0"/>
              <a:t>(Video </a:t>
            </a:r>
            <a:r>
              <a:rPr lang="en-US" dirty="0" smtClean="0"/>
              <a:t>Station) </a:t>
            </a:r>
          </a:p>
          <a:p>
            <a:pPr marL="457200" lvl="0" indent="-342900">
              <a:lnSpc>
                <a:spcPts val="4400"/>
              </a:lnSpc>
              <a:buSzPts val="1800"/>
              <a:buNone/>
            </a:pPr>
            <a:r>
              <a:rPr lang="en-GB" dirty="0" smtClean="0"/>
              <a:t>Video playback</a:t>
            </a:r>
          </a:p>
          <a:p>
            <a:pPr marL="457200" lvl="0" indent="-342900">
              <a:lnSpc>
                <a:spcPts val="4400"/>
              </a:lnSpc>
              <a:buSzPts val="1800"/>
              <a:buNone/>
            </a:pPr>
            <a:endParaRPr lang="en-GB" dirty="0" smtClean="0"/>
          </a:p>
          <a:p>
            <a:pPr marL="457200" lvl="0" indent="-342900">
              <a:lnSpc>
                <a:spcPts val="4400"/>
              </a:lnSpc>
              <a:buSzPts val="1800"/>
              <a:buNone/>
            </a:pPr>
            <a:endParaRPr lang="en-GB" dirty="0" smtClean="0"/>
          </a:p>
        </p:txBody>
      </p:sp>
      <p:sp>
        <p:nvSpPr>
          <p:cNvPr id="6" name="向右箭號 5"/>
          <p:cNvSpPr/>
          <p:nvPr/>
        </p:nvSpPr>
        <p:spPr>
          <a:xfrm>
            <a:off x="971600" y="1400572"/>
            <a:ext cx="648072" cy="447105"/>
          </a:xfrm>
          <a:prstGeom prst="striped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Shape 298"/>
          <p:cNvSpPr/>
          <p:nvPr/>
        </p:nvSpPr>
        <p:spPr>
          <a:xfrm>
            <a:off x="467543" y="1275606"/>
            <a:ext cx="426088" cy="549785"/>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GB" sz="4600" b="1" dirty="0" smtClean="0">
                <a:solidFill>
                  <a:schemeClr val="accent4">
                    <a:lumMod val="75000"/>
                  </a:schemeClr>
                </a:solidFill>
                <a:latin typeface="DFZongYiW7-GB" pitchFamily="81" charset="-122"/>
                <a:ea typeface="DFZongYiW7-GB" pitchFamily="81" charset="-122"/>
              </a:rPr>
              <a:t>1</a:t>
            </a:r>
            <a:endParaRPr sz="4600" b="1" dirty="0">
              <a:solidFill>
                <a:schemeClr val="accent4">
                  <a:lumMod val="75000"/>
                </a:schemeClr>
              </a:solidFill>
              <a:latin typeface="DFZongYiW7-GB" pitchFamily="81" charset="-122"/>
              <a:ea typeface="DFZongYiW7-GB" pitchFamily="81" charset="-122"/>
            </a:endParaRPr>
          </a:p>
        </p:txBody>
      </p:sp>
      <p:sp>
        <p:nvSpPr>
          <p:cNvPr id="18" name="向右箭號 17"/>
          <p:cNvSpPr/>
          <p:nvPr/>
        </p:nvSpPr>
        <p:spPr>
          <a:xfrm>
            <a:off x="971600" y="1955676"/>
            <a:ext cx="648072" cy="447105"/>
          </a:xfrm>
          <a:prstGeom prst="striped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Shape 298"/>
          <p:cNvSpPr/>
          <p:nvPr/>
        </p:nvSpPr>
        <p:spPr>
          <a:xfrm>
            <a:off x="467543" y="1841103"/>
            <a:ext cx="426088" cy="549785"/>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GB" sz="4600" b="1" dirty="0" smtClean="0">
                <a:solidFill>
                  <a:schemeClr val="accent4">
                    <a:lumMod val="75000"/>
                  </a:schemeClr>
                </a:solidFill>
                <a:latin typeface="DFZongYiW7-GB" pitchFamily="81" charset="-122"/>
                <a:ea typeface="DFZongYiW7-GB" pitchFamily="81" charset="-122"/>
              </a:rPr>
              <a:t>2</a:t>
            </a:r>
            <a:endParaRPr sz="4600" b="1" dirty="0">
              <a:solidFill>
                <a:schemeClr val="accent4">
                  <a:lumMod val="75000"/>
                </a:schemeClr>
              </a:solidFill>
              <a:latin typeface="DFZongYiW7-GB" pitchFamily="81" charset="-122"/>
              <a:ea typeface="DFZongYiW7-GB" pitchFamily="81" charset="-122"/>
            </a:endParaRPr>
          </a:p>
        </p:txBody>
      </p:sp>
      <p:sp>
        <p:nvSpPr>
          <p:cNvPr id="20" name="向右箭號 19"/>
          <p:cNvSpPr/>
          <p:nvPr/>
        </p:nvSpPr>
        <p:spPr>
          <a:xfrm>
            <a:off x="971600" y="2502024"/>
            <a:ext cx="648072" cy="447105"/>
          </a:xfrm>
          <a:prstGeom prst="striped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Shape 298"/>
          <p:cNvSpPr/>
          <p:nvPr/>
        </p:nvSpPr>
        <p:spPr>
          <a:xfrm>
            <a:off x="467543" y="2406600"/>
            <a:ext cx="426088" cy="549785"/>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GB" sz="4600" b="1" dirty="0" smtClean="0">
                <a:solidFill>
                  <a:schemeClr val="accent4">
                    <a:lumMod val="75000"/>
                  </a:schemeClr>
                </a:solidFill>
                <a:latin typeface="DFZongYiW7-GB" pitchFamily="81" charset="-122"/>
                <a:ea typeface="DFZongYiW7-GB" pitchFamily="81" charset="-122"/>
              </a:rPr>
              <a:t>3</a:t>
            </a:r>
            <a:endParaRPr sz="4600" b="1" dirty="0">
              <a:solidFill>
                <a:schemeClr val="accent4">
                  <a:lumMod val="75000"/>
                </a:schemeClr>
              </a:solidFill>
              <a:latin typeface="DFZongYiW7-GB" pitchFamily="81" charset="-122"/>
              <a:ea typeface="DFZongYiW7-GB" pitchFamily="81" charset="-122"/>
            </a:endParaRPr>
          </a:p>
        </p:txBody>
      </p:sp>
      <p:sp>
        <p:nvSpPr>
          <p:cNvPr id="22" name="向右箭號 21"/>
          <p:cNvSpPr/>
          <p:nvPr/>
        </p:nvSpPr>
        <p:spPr>
          <a:xfrm>
            <a:off x="971600" y="3068191"/>
            <a:ext cx="648072" cy="447105"/>
          </a:xfrm>
          <a:prstGeom prst="striped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Shape 298"/>
          <p:cNvSpPr/>
          <p:nvPr/>
        </p:nvSpPr>
        <p:spPr>
          <a:xfrm>
            <a:off x="467543" y="2972097"/>
            <a:ext cx="426088" cy="549785"/>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GB" sz="4600" b="1" dirty="0" smtClean="0">
                <a:solidFill>
                  <a:schemeClr val="accent4">
                    <a:lumMod val="75000"/>
                  </a:schemeClr>
                </a:solidFill>
                <a:latin typeface="DFZongYiW7-GB" pitchFamily="81" charset="-122"/>
                <a:ea typeface="DFZongYiW7-GB" pitchFamily="81" charset="-122"/>
              </a:rPr>
              <a:t>4</a:t>
            </a:r>
            <a:endParaRPr sz="4600" b="1" dirty="0">
              <a:solidFill>
                <a:schemeClr val="accent4">
                  <a:lumMod val="75000"/>
                </a:schemeClr>
              </a:solidFill>
              <a:latin typeface="DFZongYiW7-GB" pitchFamily="81" charset="-122"/>
              <a:ea typeface="DFZongYiW7-GB" pitchFamily="81" charset="-122"/>
            </a:endParaRPr>
          </a:p>
        </p:txBody>
      </p:sp>
      <p:sp>
        <p:nvSpPr>
          <p:cNvPr id="24" name="向右箭號 23"/>
          <p:cNvSpPr/>
          <p:nvPr/>
        </p:nvSpPr>
        <p:spPr>
          <a:xfrm>
            <a:off x="971600" y="3633986"/>
            <a:ext cx="648072" cy="447105"/>
          </a:xfrm>
          <a:prstGeom prst="striped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Shape 298"/>
          <p:cNvSpPr/>
          <p:nvPr/>
        </p:nvSpPr>
        <p:spPr>
          <a:xfrm>
            <a:off x="467543" y="3537595"/>
            <a:ext cx="426088" cy="549785"/>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GB" sz="4600" b="1" dirty="0" smtClean="0">
                <a:solidFill>
                  <a:schemeClr val="accent4">
                    <a:lumMod val="75000"/>
                  </a:schemeClr>
                </a:solidFill>
                <a:latin typeface="DFZongYiW7-GB" pitchFamily="81" charset="-122"/>
                <a:ea typeface="DFZongYiW7-GB" pitchFamily="81" charset="-122"/>
              </a:rPr>
              <a:t>5</a:t>
            </a:r>
            <a:endParaRPr sz="4600" b="1" dirty="0">
              <a:solidFill>
                <a:schemeClr val="accent4">
                  <a:lumMod val="75000"/>
                </a:schemeClr>
              </a:solidFill>
              <a:latin typeface="DFZongYiW7-GB" pitchFamily="81" charset="-122"/>
              <a:ea typeface="DFZongYiW7-GB" pitchFamily="81" charset="-122"/>
            </a:endParaRPr>
          </a:p>
        </p:txBody>
      </p:sp>
      <p:sp>
        <p:nvSpPr>
          <p:cNvPr id="2" name="文字方塊 1"/>
          <p:cNvSpPr txBox="1"/>
          <p:nvPr/>
        </p:nvSpPr>
        <p:spPr>
          <a:xfrm>
            <a:off x="1763688" y="4081091"/>
            <a:ext cx="4464496" cy="584775"/>
          </a:xfrm>
          <a:prstGeom prst="rect">
            <a:avLst/>
          </a:prstGeom>
          <a:noFill/>
        </p:spPr>
        <p:txBody>
          <a:bodyPr wrap="square" rtlCol="0">
            <a:spAutoFit/>
          </a:bodyPr>
          <a:lstStyle/>
          <a:p>
            <a:pPr>
              <a:buFont typeface="Arial" pitchFamily="34" charset="0"/>
              <a:buChar char="•"/>
            </a:pPr>
            <a:r>
              <a:rPr lang="en-US" altLang="zh-TW" sz="1600" b="1" dirty="0" smtClean="0">
                <a:latin typeface="Arial" pitchFamily="34" charset="0"/>
                <a:cs typeface="Arial" pitchFamily="34" charset="0"/>
              </a:rPr>
              <a:t> Direct </a:t>
            </a:r>
            <a:r>
              <a:rPr lang="en-US" altLang="zh-TW" sz="1600" b="1" dirty="0">
                <a:latin typeface="Arial" pitchFamily="34" charset="0"/>
                <a:cs typeface="Arial" pitchFamily="34" charset="0"/>
              </a:rPr>
              <a:t>streaming from each device</a:t>
            </a:r>
            <a:endParaRPr lang="en-US" altLang="zh-TW" sz="1600" b="1" dirty="0" smtClean="0">
              <a:latin typeface="Arial" pitchFamily="34" charset="0"/>
              <a:cs typeface="Arial" pitchFamily="34" charset="0"/>
            </a:endParaRPr>
          </a:p>
          <a:p>
            <a:pPr>
              <a:buFont typeface="Arial" pitchFamily="34" charset="0"/>
              <a:buChar char="•"/>
            </a:pPr>
            <a:r>
              <a:rPr lang="en-US" altLang="zh-TW" sz="1600" b="1" dirty="0" smtClean="0">
                <a:latin typeface="Arial" pitchFamily="34" charset="0"/>
                <a:cs typeface="Arial" pitchFamily="34" charset="0"/>
              </a:rPr>
              <a:t> Cinema28 </a:t>
            </a:r>
            <a:r>
              <a:rPr lang="en-US" altLang="zh-TW" sz="1600" b="1" dirty="0">
                <a:latin typeface="Arial" pitchFamily="34" charset="0"/>
                <a:cs typeface="Arial" pitchFamily="34" charset="0"/>
              </a:rPr>
              <a:t>multi-room streaming</a:t>
            </a:r>
            <a:endParaRPr lang="zh-TW" altLang="en-US" sz="16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Shape 372"/>
          <p:cNvSpPr txBox="1">
            <a:spLocks noGrp="1"/>
          </p:cNvSpPr>
          <p:nvPr>
            <p:ph type="title"/>
          </p:nvPr>
        </p:nvSpPr>
        <p:spPr/>
        <p:txBody>
          <a:bodyPr>
            <a:normAutofit/>
          </a:bodyPr>
          <a:lstStyle/>
          <a:p>
            <a:pPr lvl="0"/>
            <a:r>
              <a:rPr lang="en-US" altLang="zh-TW" dirty="0"/>
              <a:t>What is </a:t>
            </a:r>
            <a:r>
              <a:rPr lang="en-US" altLang="zh-TW" dirty="0" smtClean="0"/>
              <a:t>Multi-room Video Streaming</a:t>
            </a:r>
            <a:r>
              <a:rPr lang="en-US" altLang="zh-TW" dirty="0"/>
              <a:t>?</a:t>
            </a:r>
            <a:endParaRPr lang="zh-TW" altLang="en-US" dirty="0"/>
          </a:p>
        </p:txBody>
      </p:sp>
      <p:sp>
        <p:nvSpPr>
          <p:cNvPr id="373" name="Shape 373"/>
          <p:cNvSpPr txBox="1">
            <a:spLocks noGrp="1"/>
          </p:cNvSpPr>
          <p:nvPr>
            <p:ph idx="1"/>
          </p:nvPr>
        </p:nvSpPr>
        <p:spPr>
          <a:xfrm>
            <a:off x="457200" y="1272159"/>
            <a:ext cx="5482952" cy="1443607"/>
          </a:xfrm>
        </p:spPr>
        <p:txBody>
          <a:bodyPr>
            <a:normAutofit/>
          </a:bodyPr>
          <a:lstStyle/>
          <a:p>
            <a:pPr lvl="0">
              <a:buNone/>
            </a:pPr>
            <a:r>
              <a:rPr lang="en-US" altLang="zh-TW" sz="1400" b="0" dirty="0"/>
              <a:t>Integrate multiple streaming devices and streaming protocols into a single interface for centralized management, allowing users to easily stream digital multimedia files to audio/video devices in every corner of the home.</a:t>
            </a:r>
            <a:endParaRPr lang="zh-TW" altLang="en-US" sz="1400" b="0" dirty="0"/>
          </a:p>
        </p:txBody>
      </p:sp>
      <p:pic>
        <p:nvPicPr>
          <p:cNvPr id="6" name="Picture 2" descr="C:\Users\user\Desktop\180508_直播 Video Station&amp; Cinema28\11.png"/>
          <p:cNvPicPr>
            <a:picLocks noChangeAspect="1" noChangeArrowheads="1"/>
          </p:cNvPicPr>
          <p:nvPr/>
        </p:nvPicPr>
        <p:blipFill>
          <a:blip r:embed="rId3" cstate="print"/>
          <a:srcRect/>
          <a:stretch>
            <a:fillRect/>
          </a:stretch>
        </p:blipFill>
        <p:spPr bwMode="auto">
          <a:xfrm>
            <a:off x="5148064" y="1635646"/>
            <a:ext cx="3744416" cy="2938934"/>
          </a:xfrm>
          <a:prstGeom prst="rect">
            <a:avLst/>
          </a:prstGeom>
          <a:noFill/>
        </p:spPr>
      </p:pic>
      <p:pic>
        <p:nvPicPr>
          <p:cNvPr id="2050" name="Picture 2" descr="C:\Users\user\Desktop\180508_直播 Video Station&amp; Cinema28\18.png"/>
          <p:cNvPicPr>
            <a:picLocks noChangeAspect="1" noChangeArrowheads="1"/>
          </p:cNvPicPr>
          <p:nvPr/>
        </p:nvPicPr>
        <p:blipFill>
          <a:blip r:embed="rId4" cstate="print"/>
          <a:srcRect/>
          <a:stretch>
            <a:fillRect/>
          </a:stretch>
        </p:blipFill>
        <p:spPr bwMode="auto">
          <a:xfrm flipH="1">
            <a:off x="-2" y="2223767"/>
            <a:ext cx="4139953" cy="2748756"/>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Shape 380"/>
          <p:cNvSpPr txBox="1">
            <a:spLocks noGrp="1"/>
          </p:cNvSpPr>
          <p:nvPr>
            <p:ph type="title"/>
          </p:nvPr>
        </p:nvSpPr>
        <p:spPr/>
        <p:txBody>
          <a:bodyPr>
            <a:normAutofit/>
          </a:bodyPr>
          <a:lstStyle/>
          <a:p>
            <a:pPr lvl="0"/>
            <a:r>
              <a:rPr lang="en-GB" dirty="0" smtClean="0"/>
              <a:t>Four Major Features of Cinema28</a:t>
            </a:r>
            <a:endParaRPr lang="zh-TW" altLang="en-US" dirty="0"/>
          </a:p>
        </p:txBody>
      </p:sp>
      <p:sp>
        <p:nvSpPr>
          <p:cNvPr id="382" name="Shape 382"/>
          <p:cNvSpPr/>
          <p:nvPr/>
        </p:nvSpPr>
        <p:spPr>
          <a:xfrm>
            <a:off x="2181570" y="2215262"/>
            <a:ext cx="5486774" cy="572700"/>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lvl="0"/>
            <a:r>
              <a:rPr lang="en-US" sz="1600" b="1" dirty="0">
                <a:latin typeface="Arial" pitchFamily="34" charset="0"/>
                <a:ea typeface="Arial Unicode MS" panose="020B0604020202020204" pitchFamily="34" charset="-120"/>
                <a:cs typeface="Arial" pitchFamily="34" charset="0"/>
              </a:rPr>
              <a:t>Supports up to eight types of </a:t>
            </a:r>
            <a:r>
              <a:rPr lang="en-US" sz="1600" b="1" dirty="0" smtClean="0">
                <a:latin typeface="Arial" pitchFamily="34" charset="0"/>
                <a:ea typeface="Arial Unicode MS" panose="020B0604020202020204" pitchFamily="34" charset="-120"/>
                <a:cs typeface="Arial" pitchFamily="34" charset="0"/>
              </a:rPr>
              <a:t>streaming protocols</a:t>
            </a:r>
            <a:endParaRPr sz="1600" b="1" dirty="0">
              <a:latin typeface="Arial" pitchFamily="34" charset="0"/>
              <a:ea typeface="Arial Unicode MS" panose="020B0604020202020204" pitchFamily="34" charset="-120"/>
              <a:cs typeface="Arial" pitchFamily="34" charset="0"/>
            </a:endParaRPr>
          </a:p>
        </p:txBody>
      </p:sp>
      <p:sp>
        <p:nvSpPr>
          <p:cNvPr id="383" name="Shape 383"/>
          <p:cNvSpPr/>
          <p:nvPr/>
        </p:nvSpPr>
        <p:spPr>
          <a:xfrm>
            <a:off x="2181570" y="2897562"/>
            <a:ext cx="5486774" cy="572700"/>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lvl="0"/>
            <a:r>
              <a:rPr lang="en-US" sz="1600" b="1" dirty="0">
                <a:latin typeface="Arial" pitchFamily="34" charset="0"/>
                <a:ea typeface="Arial Unicode MS" panose="020B0604020202020204" pitchFamily="34" charset="-120"/>
                <a:cs typeface="Arial" pitchFamily="34" charset="0"/>
              </a:rPr>
              <a:t>Intuitive stream operation and device setup</a:t>
            </a:r>
            <a:endParaRPr sz="1600" b="1" dirty="0">
              <a:latin typeface="Arial" pitchFamily="34" charset="0"/>
              <a:ea typeface="Arial Unicode MS" panose="020B0604020202020204" pitchFamily="34" charset="-120"/>
              <a:cs typeface="Arial" pitchFamily="34" charset="0"/>
            </a:endParaRPr>
          </a:p>
        </p:txBody>
      </p:sp>
      <p:sp>
        <p:nvSpPr>
          <p:cNvPr id="384" name="Shape 384"/>
          <p:cNvSpPr/>
          <p:nvPr/>
        </p:nvSpPr>
        <p:spPr>
          <a:xfrm>
            <a:off x="2181570" y="3579862"/>
            <a:ext cx="5486774" cy="572700"/>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lvl="0"/>
            <a:r>
              <a:rPr lang="en-US" sz="1600" b="1" dirty="0">
                <a:latin typeface="Arial" pitchFamily="34" charset="0"/>
                <a:ea typeface="Arial Unicode MS" panose="020B0604020202020204" pitchFamily="34" charset="-120"/>
                <a:cs typeface="Arial" pitchFamily="34" charset="0"/>
              </a:rPr>
              <a:t>Complete support for three video multimedia files</a:t>
            </a:r>
            <a:endParaRPr sz="1600" b="1" dirty="0">
              <a:latin typeface="Arial" pitchFamily="34" charset="0"/>
              <a:ea typeface="Arial Unicode MS" panose="020B0604020202020204" pitchFamily="34" charset="-120"/>
              <a:cs typeface="Arial" pitchFamily="34" charset="0"/>
            </a:endParaRPr>
          </a:p>
        </p:txBody>
      </p:sp>
      <p:pic>
        <p:nvPicPr>
          <p:cNvPr id="385" name="Shape 385"/>
          <p:cNvPicPr preferRelativeResize="0"/>
          <p:nvPr/>
        </p:nvPicPr>
        <p:blipFill>
          <a:blip r:embed="rId3" cstate="print">
            <a:alphaModFix/>
          </a:blip>
          <a:stretch>
            <a:fillRect/>
          </a:stretch>
        </p:blipFill>
        <p:spPr>
          <a:xfrm>
            <a:off x="7056888" y="1819312"/>
            <a:ext cx="2057012" cy="2086397"/>
          </a:xfrm>
          <a:prstGeom prst="rect">
            <a:avLst/>
          </a:prstGeom>
          <a:noFill/>
          <a:ln>
            <a:noFill/>
          </a:ln>
        </p:spPr>
      </p:pic>
      <p:sp>
        <p:nvSpPr>
          <p:cNvPr id="8" name="向右箭號 7"/>
          <p:cNvSpPr/>
          <p:nvPr/>
        </p:nvSpPr>
        <p:spPr>
          <a:xfrm>
            <a:off x="1259632" y="1532050"/>
            <a:ext cx="776408" cy="535644"/>
          </a:xfrm>
          <a:prstGeom prst="striped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Shape 298"/>
          <p:cNvSpPr/>
          <p:nvPr/>
        </p:nvSpPr>
        <p:spPr>
          <a:xfrm>
            <a:off x="755576" y="1376189"/>
            <a:ext cx="510465" cy="658658"/>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GB" sz="5000" b="1" dirty="0" smtClean="0">
                <a:solidFill>
                  <a:schemeClr val="accent4">
                    <a:lumMod val="75000"/>
                  </a:schemeClr>
                </a:solidFill>
                <a:latin typeface="DFZongYiW7-GB" pitchFamily="81" charset="-122"/>
                <a:ea typeface="DFZongYiW7-GB" pitchFamily="81" charset="-122"/>
              </a:rPr>
              <a:t>1</a:t>
            </a:r>
            <a:endParaRPr sz="5000" b="1" dirty="0">
              <a:solidFill>
                <a:schemeClr val="accent4">
                  <a:lumMod val="75000"/>
                </a:schemeClr>
              </a:solidFill>
              <a:latin typeface="DFZongYiW7-GB" pitchFamily="81" charset="-122"/>
              <a:ea typeface="DFZongYiW7-GB" pitchFamily="81" charset="-122"/>
            </a:endParaRPr>
          </a:p>
        </p:txBody>
      </p:sp>
      <p:sp>
        <p:nvSpPr>
          <p:cNvPr id="10" name="向右箭號 9"/>
          <p:cNvSpPr/>
          <p:nvPr/>
        </p:nvSpPr>
        <p:spPr>
          <a:xfrm>
            <a:off x="1259632" y="2231311"/>
            <a:ext cx="776408" cy="535644"/>
          </a:xfrm>
          <a:prstGeom prst="striped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Shape 298"/>
          <p:cNvSpPr/>
          <p:nvPr/>
        </p:nvSpPr>
        <p:spPr>
          <a:xfrm>
            <a:off x="755576" y="2075450"/>
            <a:ext cx="510465" cy="658658"/>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GB" sz="5000" b="1" dirty="0" smtClean="0">
                <a:solidFill>
                  <a:schemeClr val="accent4">
                    <a:lumMod val="75000"/>
                  </a:schemeClr>
                </a:solidFill>
                <a:latin typeface="DFZongYiW7-GB" pitchFamily="81" charset="-122"/>
                <a:ea typeface="DFZongYiW7-GB" pitchFamily="81" charset="-122"/>
              </a:rPr>
              <a:t>2</a:t>
            </a:r>
            <a:endParaRPr sz="5000" b="1" dirty="0">
              <a:solidFill>
                <a:schemeClr val="accent4">
                  <a:lumMod val="75000"/>
                </a:schemeClr>
              </a:solidFill>
              <a:latin typeface="DFZongYiW7-GB" pitchFamily="81" charset="-122"/>
              <a:ea typeface="DFZongYiW7-GB" pitchFamily="81" charset="-122"/>
            </a:endParaRPr>
          </a:p>
        </p:txBody>
      </p:sp>
      <p:sp>
        <p:nvSpPr>
          <p:cNvPr id="12" name="向右箭號 11"/>
          <p:cNvSpPr/>
          <p:nvPr/>
        </p:nvSpPr>
        <p:spPr>
          <a:xfrm>
            <a:off x="1259632" y="2930572"/>
            <a:ext cx="776408" cy="535644"/>
          </a:xfrm>
          <a:prstGeom prst="striped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Shape 298"/>
          <p:cNvSpPr/>
          <p:nvPr/>
        </p:nvSpPr>
        <p:spPr>
          <a:xfrm>
            <a:off x="755576" y="2774711"/>
            <a:ext cx="510465" cy="658658"/>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GB" sz="5000" b="1" dirty="0" smtClean="0">
                <a:solidFill>
                  <a:schemeClr val="accent4">
                    <a:lumMod val="75000"/>
                  </a:schemeClr>
                </a:solidFill>
                <a:latin typeface="DFZongYiW7-GB" pitchFamily="81" charset="-122"/>
                <a:ea typeface="DFZongYiW7-GB" pitchFamily="81" charset="-122"/>
              </a:rPr>
              <a:t>3</a:t>
            </a:r>
            <a:endParaRPr sz="5000" b="1" dirty="0">
              <a:solidFill>
                <a:schemeClr val="accent4">
                  <a:lumMod val="75000"/>
                </a:schemeClr>
              </a:solidFill>
              <a:latin typeface="DFZongYiW7-GB" pitchFamily="81" charset="-122"/>
              <a:ea typeface="DFZongYiW7-GB" pitchFamily="81" charset="-122"/>
            </a:endParaRPr>
          </a:p>
        </p:txBody>
      </p:sp>
      <p:sp>
        <p:nvSpPr>
          <p:cNvPr id="14" name="向右箭號 13"/>
          <p:cNvSpPr/>
          <p:nvPr/>
        </p:nvSpPr>
        <p:spPr>
          <a:xfrm>
            <a:off x="1259632" y="3629832"/>
            <a:ext cx="776408" cy="535644"/>
          </a:xfrm>
          <a:prstGeom prst="striped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Shape 298"/>
          <p:cNvSpPr/>
          <p:nvPr/>
        </p:nvSpPr>
        <p:spPr>
          <a:xfrm>
            <a:off x="755576" y="3473971"/>
            <a:ext cx="510465" cy="658658"/>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GB" sz="5000" b="1" dirty="0" smtClean="0">
                <a:solidFill>
                  <a:schemeClr val="accent4">
                    <a:lumMod val="75000"/>
                  </a:schemeClr>
                </a:solidFill>
                <a:latin typeface="DFZongYiW7-GB" pitchFamily="81" charset="-122"/>
                <a:ea typeface="DFZongYiW7-GB" pitchFamily="81" charset="-122"/>
              </a:rPr>
              <a:t>4</a:t>
            </a:r>
            <a:endParaRPr sz="5000" b="1" dirty="0">
              <a:solidFill>
                <a:schemeClr val="accent4">
                  <a:lumMod val="75000"/>
                </a:schemeClr>
              </a:solidFill>
              <a:latin typeface="DFZongYiW7-GB" pitchFamily="81" charset="-122"/>
              <a:ea typeface="DFZongYiW7-GB" pitchFamily="81" charset="-122"/>
            </a:endParaRPr>
          </a:p>
        </p:txBody>
      </p:sp>
      <p:sp>
        <p:nvSpPr>
          <p:cNvPr id="21" name="Shape 382"/>
          <p:cNvSpPr/>
          <p:nvPr/>
        </p:nvSpPr>
        <p:spPr>
          <a:xfrm>
            <a:off x="2063595" y="1532962"/>
            <a:ext cx="5486774" cy="572700"/>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457200" lvl="0" indent="-355600">
              <a:buSzPts val="2000"/>
            </a:pPr>
            <a:r>
              <a:rPr lang="en-US" altLang="zh-TW" sz="1600" b="1" dirty="0">
                <a:latin typeface="Arial" pitchFamily="34" charset="0"/>
                <a:ea typeface="Arial Unicode MS" panose="020B0604020202020204" pitchFamily="34" charset="-120"/>
                <a:cs typeface="Arial" pitchFamily="34" charset="0"/>
              </a:rPr>
              <a:t>One interface </a:t>
            </a:r>
            <a:r>
              <a:rPr lang="en-US" altLang="zh-TW" sz="1600" b="1" dirty="0" smtClean="0">
                <a:latin typeface="Arial" pitchFamily="34" charset="0"/>
                <a:ea typeface="Arial Unicode MS" panose="020B0604020202020204" pitchFamily="34" charset="-120"/>
                <a:cs typeface="Arial" pitchFamily="34" charset="0"/>
              </a:rPr>
              <a:t>monitors all </a:t>
            </a:r>
            <a:r>
              <a:rPr lang="en-US" altLang="zh-TW" sz="1600" b="1" dirty="0">
                <a:latin typeface="Arial" pitchFamily="34" charset="0"/>
                <a:ea typeface="Arial Unicode MS" panose="020B0604020202020204" pitchFamily="34" charset="-120"/>
                <a:cs typeface="Arial" pitchFamily="34" charset="0"/>
              </a:rPr>
              <a:t>device states</a:t>
            </a:r>
            <a:endParaRPr lang="zh-TW" altLang="en-US" sz="1600" b="1" dirty="0">
              <a:latin typeface="Arial" pitchFamily="34" charset="0"/>
              <a:ea typeface="Arial Unicode MS" panose="020B0604020202020204" pitchFamily="34" charset="-120"/>
              <a:cs typeface="Arial"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1" name="Shape 391"/>
          <p:cNvSpPr txBox="1">
            <a:spLocks noGrp="1"/>
          </p:cNvSpPr>
          <p:nvPr>
            <p:ph type="title"/>
          </p:nvPr>
        </p:nvSpPr>
        <p:spPr/>
        <p:txBody>
          <a:bodyPr>
            <a:normAutofit/>
          </a:bodyPr>
          <a:lstStyle/>
          <a:p>
            <a:pPr lvl="0"/>
            <a:r>
              <a:rPr lang="en-GB" dirty="0" smtClean="0"/>
              <a:t>Cinema28 </a:t>
            </a:r>
            <a:r>
              <a:rPr lang="en-US" altLang="zh-TW" dirty="0"/>
              <a:t>Support D</a:t>
            </a:r>
            <a:r>
              <a:rPr lang="en-US" altLang="zh-TW" dirty="0" smtClean="0"/>
              <a:t>evices</a:t>
            </a:r>
            <a:endParaRPr lang="zh-TW" altLang="en-US" dirty="0"/>
          </a:p>
        </p:txBody>
      </p:sp>
      <p:sp>
        <p:nvSpPr>
          <p:cNvPr id="392" name="Shape 392"/>
          <p:cNvSpPr txBox="1">
            <a:spLocks noGrp="1"/>
          </p:cNvSpPr>
          <p:nvPr>
            <p:ph idx="1"/>
          </p:nvPr>
        </p:nvSpPr>
        <p:spPr>
          <a:xfrm>
            <a:off x="457200" y="1200151"/>
            <a:ext cx="8507288" cy="3394472"/>
          </a:xfrm>
        </p:spPr>
        <p:txBody>
          <a:bodyPr>
            <a:normAutofit/>
          </a:bodyPr>
          <a:lstStyle/>
          <a:p>
            <a:pPr lvl="0">
              <a:buNone/>
            </a:pPr>
            <a:r>
              <a:rPr lang="en-US" altLang="zh-TW" sz="1800" dirty="0"/>
              <a:t>Cinema28 </a:t>
            </a:r>
            <a:r>
              <a:rPr lang="en-US" altLang="zh-TW" sz="1800" dirty="0" smtClean="0"/>
              <a:t>aims </a:t>
            </a:r>
            <a:r>
              <a:rPr lang="en-US" altLang="zh-TW" sz="1800" dirty="0"/>
              <a:t>to enhance your </a:t>
            </a:r>
            <a:r>
              <a:rPr lang="en-US" altLang="zh-TW" sz="1800" dirty="0" smtClean="0"/>
              <a:t>multi-room </a:t>
            </a:r>
            <a:r>
              <a:rPr lang="en-US" altLang="zh-TW" sz="1800" dirty="0"/>
              <a:t>streaming </a:t>
            </a:r>
            <a:r>
              <a:rPr lang="en-US" altLang="zh-TW" sz="1800" dirty="0" smtClean="0"/>
              <a:t>experience and can stream </a:t>
            </a:r>
            <a:r>
              <a:rPr lang="en-US" altLang="zh-TW" sz="1800" dirty="0"/>
              <a:t>files to eight different devices.</a:t>
            </a:r>
            <a:endParaRPr lang="zh-TW" altLang="en-US" sz="1800" dirty="0"/>
          </a:p>
        </p:txBody>
      </p:sp>
      <p:sp>
        <p:nvSpPr>
          <p:cNvPr id="16" name="Shape 227"/>
          <p:cNvSpPr/>
          <p:nvPr/>
        </p:nvSpPr>
        <p:spPr>
          <a:xfrm>
            <a:off x="1322381" y="2283718"/>
            <a:ext cx="711300" cy="711300"/>
          </a:xfrm>
          <a:prstGeom prst="ellipse">
            <a:avLst/>
          </a:prstGeom>
          <a:solidFill>
            <a:schemeClr val="lt1"/>
          </a:solidFill>
          <a:ln w="25400" cap="flat" cmpd="sng">
            <a:solidFill>
              <a:srgbClr val="3F3F3F"/>
            </a:solidFill>
            <a:prstDash val="solid"/>
            <a:round/>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dk1"/>
              </a:solidFill>
              <a:latin typeface="Arial"/>
              <a:ea typeface="Arial"/>
              <a:cs typeface="Arial"/>
              <a:sym typeface="Arial"/>
            </a:endParaRPr>
          </a:p>
        </p:txBody>
      </p:sp>
      <p:sp>
        <p:nvSpPr>
          <p:cNvPr id="17" name="Shape 228"/>
          <p:cNvSpPr/>
          <p:nvPr/>
        </p:nvSpPr>
        <p:spPr>
          <a:xfrm>
            <a:off x="1383948" y="2346946"/>
            <a:ext cx="588000" cy="588000"/>
          </a:xfrm>
          <a:prstGeom prst="ellipse">
            <a:avLst/>
          </a:prstGeom>
          <a:solidFill>
            <a:srgbClr val="EF8600"/>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dk1"/>
              </a:solidFill>
              <a:latin typeface="Arial"/>
              <a:ea typeface="Arial"/>
              <a:cs typeface="Arial"/>
              <a:sym typeface="Arial"/>
            </a:endParaRPr>
          </a:p>
        </p:txBody>
      </p:sp>
      <p:sp>
        <p:nvSpPr>
          <p:cNvPr id="18" name="Shape 229"/>
          <p:cNvSpPr/>
          <p:nvPr/>
        </p:nvSpPr>
        <p:spPr>
          <a:xfrm>
            <a:off x="3105476" y="2283718"/>
            <a:ext cx="711300" cy="711300"/>
          </a:xfrm>
          <a:prstGeom prst="ellipse">
            <a:avLst/>
          </a:prstGeom>
          <a:solidFill>
            <a:schemeClr val="lt1"/>
          </a:solidFill>
          <a:ln w="25400" cap="flat" cmpd="sng">
            <a:solidFill>
              <a:srgbClr val="3F3F3F"/>
            </a:solidFill>
            <a:prstDash val="solid"/>
            <a:round/>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dk1"/>
              </a:solidFill>
              <a:latin typeface="Arial"/>
              <a:ea typeface="Arial"/>
              <a:cs typeface="Arial"/>
              <a:sym typeface="Arial"/>
            </a:endParaRPr>
          </a:p>
        </p:txBody>
      </p:sp>
      <p:sp>
        <p:nvSpPr>
          <p:cNvPr id="19" name="Shape 230"/>
          <p:cNvSpPr/>
          <p:nvPr/>
        </p:nvSpPr>
        <p:spPr>
          <a:xfrm>
            <a:off x="3167043" y="2346946"/>
            <a:ext cx="588000" cy="588000"/>
          </a:xfrm>
          <a:prstGeom prst="ellipse">
            <a:avLst/>
          </a:prstGeom>
          <a:solidFill>
            <a:srgbClr val="0070C0"/>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dk1"/>
              </a:solidFill>
              <a:latin typeface="Arial"/>
              <a:ea typeface="Arial"/>
              <a:cs typeface="Arial"/>
              <a:sym typeface="Arial"/>
            </a:endParaRPr>
          </a:p>
        </p:txBody>
      </p:sp>
      <p:sp>
        <p:nvSpPr>
          <p:cNvPr id="20" name="Shape 231"/>
          <p:cNvSpPr/>
          <p:nvPr/>
        </p:nvSpPr>
        <p:spPr>
          <a:xfrm>
            <a:off x="6827802" y="2283718"/>
            <a:ext cx="711300" cy="711300"/>
          </a:xfrm>
          <a:prstGeom prst="ellipse">
            <a:avLst/>
          </a:prstGeom>
          <a:solidFill>
            <a:schemeClr val="lt1"/>
          </a:solidFill>
          <a:ln w="25400" cap="flat" cmpd="sng">
            <a:solidFill>
              <a:srgbClr val="3F3F3F"/>
            </a:solidFill>
            <a:prstDash val="solid"/>
            <a:round/>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dk1"/>
              </a:solidFill>
              <a:latin typeface="Arial"/>
              <a:ea typeface="Arial"/>
              <a:cs typeface="Arial"/>
              <a:sym typeface="Arial"/>
            </a:endParaRPr>
          </a:p>
        </p:txBody>
      </p:sp>
      <p:sp>
        <p:nvSpPr>
          <p:cNvPr id="21" name="Shape 232"/>
          <p:cNvSpPr/>
          <p:nvPr/>
        </p:nvSpPr>
        <p:spPr>
          <a:xfrm>
            <a:off x="6889369" y="2346946"/>
            <a:ext cx="588000" cy="588000"/>
          </a:xfrm>
          <a:prstGeom prst="ellipse">
            <a:avLst/>
          </a:prstGeom>
          <a:solidFill>
            <a:srgbClr val="1ED4DE"/>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dk1"/>
              </a:solidFill>
              <a:latin typeface="Arial"/>
              <a:ea typeface="Arial"/>
              <a:cs typeface="Arial"/>
              <a:sym typeface="Arial"/>
            </a:endParaRPr>
          </a:p>
        </p:txBody>
      </p:sp>
      <p:sp>
        <p:nvSpPr>
          <p:cNvPr id="22" name="Shape 233"/>
          <p:cNvSpPr/>
          <p:nvPr/>
        </p:nvSpPr>
        <p:spPr>
          <a:xfrm>
            <a:off x="3137796" y="3497433"/>
            <a:ext cx="711300" cy="711300"/>
          </a:xfrm>
          <a:prstGeom prst="ellipse">
            <a:avLst/>
          </a:prstGeom>
          <a:solidFill>
            <a:schemeClr val="lt1"/>
          </a:solidFill>
          <a:ln w="25400" cap="flat" cmpd="sng">
            <a:solidFill>
              <a:srgbClr val="3F3F3F"/>
            </a:solidFill>
            <a:prstDash val="solid"/>
            <a:round/>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dk1"/>
              </a:solidFill>
              <a:latin typeface="Arial"/>
              <a:ea typeface="Arial"/>
              <a:cs typeface="Arial"/>
              <a:sym typeface="Arial"/>
            </a:endParaRPr>
          </a:p>
        </p:txBody>
      </p:sp>
      <p:sp>
        <p:nvSpPr>
          <p:cNvPr id="23" name="Shape 234"/>
          <p:cNvSpPr/>
          <p:nvPr/>
        </p:nvSpPr>
        <p:spPr>
          <a:xfrm>
            <a:off x="3199364" y="3558999"/>
            <a:ext cx="588000" cy="588000"/>
          </a:xfrm>
          <a:prstGeom prst="ellipse">
            <a:avLst/>
          </a:prstGeom>
          <a:solidFill>
            <a:srgbClr val="E62949"/>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dk1"/>
              </a:solidFill>
              <a:latin typeface="Arial"/>
              <a:ea typeface="Arial"/>
              <a:cs typeface="Arial"/>
              <a:sym typeface="Arial"/>
            </a:endParaRPr>
          </a:p>
        </p:txBody>
      </p:sp>
      <p:sp>
        <p:nvSpPr>
          <p:cNvPr id="24" name="Shape 235"/>
          <p:cNvSpPr txBox="1"/>
          <p:nvPr/>
        </p:nvSpPr>
        <p:spPr>
          <a:xfrm>
            <a:off x="890965" y="2995018"/>
            <a:ext cx="1574100" cy="5001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3F3F3F"/>
              </a:buClr>
              <a:buSzPct val="25000"/>
              <a:buFont typeface="Arial"/>
              <a:buNone/>
            </a:pPr>
            <a:r>
              <a:rPr lang="zh-TW" sz="1200" b="1" i="0" u="none" strike="noStrike" cap="none">
                <a:solidFill>
                  <a:srgbClr val="3F3F3F"/>
                </a:solidFill>
                <a:latin typeface="Arial"/>
                <a:ea typeface="Arial"/>
                <a:cs typeface="Arial"/>
                <a:sym typeface="Arial"/>
              </a:rPr>
              <a:t>HDMI </a:t>
            </a:r>
          </a:p>
          <a:p>
            <a:pPr marL="0" marR="0" lvl="0" indent="0" algn="ctr" rtl="0">
              <a:lnSpc>
                <a:spcPct val="100000"/>
              </a:lnSpc>
              <a:spcBef>
                <a:spcPts val="0"/>
              </a:spcBef>
              <a:spcAft>
                <a:spcPts val="0"/>
              </a:spcAft>
              <a:buClr>
                <a:srgbClr val="3F3F3F"/>
              </a:buClr>
              <a:buSzPct val="25000"/>
              <a:buFont typeface="Arial"/>
              <a:buNone/>
            </a:pPr>
            <a:r>
              <a:rPr lang="zh-TW" sz="1200" b="1" i="0" u="none" strike="noStrike" cap="none">
                <a:solidFill>
                  <a:srgbClr val="3F3F3F"/>
                </a:solidFill>
                <a:latin typeface="Arial"/>
                <a:ea typeface="Arial"/>
                <a:cs typeface="Arial"/>
                <a:sym typeface="Arial"/>
              </a:rPr>
              <a:t>(Audio)</a:t>
            </a:r>
          </a:p>
        </p:txBody>
      </p:sp>
      <p:sp>
        <p:nvSpPr>
          <p:cNvPr id="25" name="Shape 236"/>
          <p:cNvSpPr txBox="1"/>
          <p:nvPr/>
        </p:nvSpPr>
        <p:spPr>
          <a:xfrm>
            <a:off x="6391290" y="3078743"/>
            <a:ext cx="1574100" cy="2154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3F3F3F"/>
              </a:buClr>
              <a:buSzPct val="25000"/>
              <a:buFont typeface="Arial"/>
              <a:buNone/>
            </a:pPr>
            <a:r>
              <a:rPr lang="zh-TW" sz="1200" b="1" i="0" u="none" strike="noStrike" cap="none" dirty="0">
                <a:solidFill>
                  <a:srgbClr val="3F3F3F"/>
                </a:solidFill>
                <a:latin typeface="Arial"/>
                <a:ea typeface="Arial"/>
                <a:cs typeface="Arial"/>
                <a:sym typeface="Arial"/>
              </a:rPr>
              <a:t>Bluetooth</a:t>
            </a:r>
          </a:p>
        </p:txBody>
      </p:sp>
      <p:sp>
        <p:nvSpPr>
          <p:cNvPr id="26" name="Shape 237"/>
          <p:cNvSpPr txBox="1"/>
          <p:nvPr/>
        </p:nvSpPr>
        <p:spPr>
          <a:xfrm>
            <a:off x="881042" y="4261035"/>
            <a:ext cx="1574100" cy="2154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3F3F3F"/>
              </a:buClr>
              <a:buSzPct val="25000"/>
              <a:buFont typeface="Arial"/>
              <a:buNone/>
            </a:pPr>
            <a:r>
              <a:rPr lang="zh-TW" sz="1200" b="1" i="0" u="none" strike="noStrike" cap="none">
                <a:solidFill>
                  <a:srgbClr val="3F3F3F"/>
                </a:solidFill>
                <a:latin typeface="Arial"/>
                <a:ea typeface="Arial"/>
                <a:cs typeface="Arial"/>
                <a:sym typeface="Arial"/>
              </a:rPr>
              <a:t>HDMI</a:t>
            </a:r>
          </a:p>
          <a:p>
            <a:pPr marL="0" marR="0" lvl="0" indent="0" algn="ctr" rtl="0">
              <a:lnSpc>
                <a:spcPct val="100000"/>
              </a:lnSpc>
              <a:spcBef>
                <a:spcPts val="0"/>
              </a:spcBef>
              <a:spcAft>
                <a:spcPts val="0"/>
              </a:spcAft>
              <a:buClr>
                <a:srgbClr val="3F3F3F"/>
              </a:buClr>
              <a:buSzPct val="25000"/>
              <a:buFont typeface="Arial"/>
              <a:buNone/>
            </a:pPr>
            <a:r>
              <a:rPr lang="zh-TW" sz="1200" b="1" i="0" u="none" strike="noStrike" cap="none">
                <a:solidFill>
                  <a:srgbClr val="3F3F3F"/>
                </a:solidFill>
                <a:latin typeface="Arial"/>
                <a:ea typeface="Arial"/>
                <a:cs typeface="Arial"/>
                <a:sym typeface="Arial"/>
              </a:rPr>
              <a:t>(HD Player)</a:t>
            </a:r>
          </a:p>
        </p:txBody>
      </p:sp>
      <p:sp>
        <p:nvSpPr>
          <p:cNvPr id="27" name="Shape 238"/>
          <p:cNvSpPr txBox="1"/>
          <p:nvPr/>
        </p:nvSpPr>
        <p:spPr>
          <a:xfrm>
            <a:off x="2724144" y="4261035"/>
            <a:ext cx="1574100" cy="2154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3F3F3F"/>
              </a:buClr>
              <a:buSzPct val="25000"/>
              <a:buFont typeface="Arial"/>
              <a:buNone/>
            </a:pPr>
            <a:r>
              <a:rPr lang="zh-TW" sz="1200" b="1" i="0" u="none" strike="noStrike" cap="none">
                <a:solidFill>
                  <a:srgbClr val="3F3F3F"/>
                </a:solidFill>
                <a:latin typeface="Arial"/>
                <a:ea typeface="Arial"/>
                <a:cs typeface="Arial"/>
                <a:sym typeface="Arial"/>
              </a:rPr>
              <a:t>Chromecast</a:t>
            </a:r>
          </a:p>
        </p:txBody>
      </p:sp>
      <p:sp>
        <p:nvSpPr>
          <p:cNvPr id="28" name="Shape 239"/>
          <p:cNvSpPr/>
          <p:nvPr/>
        </p:nvSpPr>
        <p:spPr>
          <a:xfrm>
            <a:off x="4965383" y="2283718"/>
            <a:ext cx="711300" cy="711300"/>
          </a:xfrm>
          <a:prstGeom prst="ellipse">
            <a:avLst/>
          </a:prstGeom>
          <a:solidFill>
            <a:schemeClr val="lt1"/>
          </a:solidFill>
          <a:ln w="25400" cap="flat" cmpd="sng">
            <a:solidFill>
              <a:srgbClr val="3F3F3F"/>
            </a:solidFill>
            <a:prstDash val="solid"/>
            <a:round/>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00B0F0"/>
              </a:solidFill>
              <a:latin typeface="Arial"/>
              <a:ea typeface="Arial"/>
              <a:cs typeface="Arial"/>
              <a:sym typeface="Arial"/>
            </a:endParaRPr>
          </a:p>
        </p:txBody>
      </p:sp>
      <p:sp>
        <p:nvSpPr>
          <p:cNvPr id="29" name="Shape 240"/>
          <p:cNvSpPr/>
          <p:nvPr/>
        </p:nvSpPr>
        <p:spPr>
          <a:xfrm>
            <a:off x="5026950" y="2346946"/>
            <a:ext cx="588000" cy="588000"/>
          </a:xfrm>
          <a:prstGeom prst="ellipse">
            <a:avLst/>
          </a:prstGeom>
          <a:solidFill>
            <a:srgbClr val="CC0000"/>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dk1"/>
              </a:solidFill>
              <a:latin typeface="Arial"/>
              <a:ea typeface="Arial"/>
              <a:cs typeface="Arial"/>
              <a:sym typeface="Arial"/>
            </a:endParaRPr>
          </a:p>
        </p:txBody>
      </p:sp>
      <p:sp>
        <p:nvSpPr>
          <p:cNvPr id="30" name="Shape 241"/>
          <p:cNvSpPr txBox="1"/>
          <p:nvPr/>
        </p:nvSpPr>
        <p:spPr>
          <a:xfrm>
            <a:off x="4533896" y="3093493"/>
            <a:ext cx="1574100" cy="2154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3F3F3F"/>
              </a:buClr>
              <a:buSzPct val="25000"/>
              <a:buFont typeface="Arial"/>
              <a:buNone/>
            </a:pPr>
            <a:r>
              <a:rPr lang="zh-TW" sz="1200" b="1" i="0" u="none" strike="noStrike" cap="none">
                <a:solidFill>
                  <a:srgbClr val="3F3F3F"/>
                </a:solidFill>
                <a:latin typeface="Arial"/>
                <a:ea typeface="Arial"/>
                <a:cs typeface="Arial"/>
                <a:sym typeface="Arial"/>
              </a:rPr>
              <a:t>USB DAC</a:t>
            </a:r>
          </a:p>
        </p:txBody>
      </p:sp>
      <p:sp>
        <p:nvSpPr>
          <p:cNvPr id="31" name="Shape 242"/>
          <p:cNvSpPr/>
          <p:nvPr/>
        </p:nvSpPr>
        <p:spPr>
          <a:xfrm>
            <a:off x="6815498" y="3510142"/>
            <a:ext cx="711300" cy="711300"/>
          </a:xfrm>
          <a:prstGeom prst="ellipse">
            <a:avLst/>
          </a:prstGeom>
          <a:solidFill>
            <a:schemeClr val="lt1"/>
          </a:solidFill>
          <a:ln w="25400" cap="flat" cmpd="sng">
            <a:solidFill>
              <a:srgbClr val="3F3F3F"/>
            </a:solidFill>
            <a:prstDash val="solid"/>
            <a:round/>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dk1"/>
              </a:solidFill>
              <a:latin typeface="Arial"/>
              <a:ea typeface="Arial"/>
              <a:cs typeface="Arial"/>
              <a:sym typeface="Arial"/>
            </a:endParaRPr>
          </a:p>
        </p:txBody>
      </p:sp>
      <p:sp>
        <p:nvSpPr>
          <p:cNvPr id="32" name="Shape 243"/>
          <p:cNvSpPr/>
          <p:nvPr/>
        </p:nvSpPr>
        <p:spPr>
          <a:xfrm>
            <a:off x="6877065" y="3571708"/>
            <a:ext cx="588000" cy="588000"/>
          </a:xfrm>
          <a:prstGeom prst="ellipse">
            <a:avLst/>
          </a:prstGeom>
          <a:solidFill>
            <a:srgbClr val="F4BD2D"/>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dk1"/>
              </a:solidFill>
              <a:latin typeface="Arial"/>
              <a:ea typeface="Arial"/>
              <a:cs typeface="Arial"/>
              <a:sym typeface="Arial"/>
            </a:endParaRPr>
          </a:p>
        </p:txBody>
      </p:sp>
      <p:sp>
        <p:nvSpPr>
          <p:cNvPr id="33" name="Shape 244"/>
          <p:cNvSpPr txBox="1"/>
          <p:nvPr/>
        </p:nvSpPr>
        <p:spPr>
          <a:xfrm>
            <a:off x="6410711" y="4270284"/>
            <a:ext cx="1574100" cy="2154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3F3F3F"/>
              </a:buClr>
              <a:buSzPct val="25000"/>
              <a:buFont typeface="Arial"/>
              <a:buNone/>
            </a:pPr>
            <a:r>
              <a:rPr lang="zh-TW" sz="1200" b="1" i="0" u="none" strike="noStrike" cap="none">
                <a:solidFill>
                  <a:srgbClr val="3F3F3F"/>
                </a:solidFill>
                <a:latin typeface="Arial"/>
                <a:ea typeface="Arial"/>
                <a:cs typeface="Arial"/>
                <a:sym typeface="Arial"/>
              </a:rPr>
              <a:t>AirPlay</a:t>
            </a:r>
          </a:p>
        </p:txBody>
      </p:sp>
      <p:sp>
        <p:nvSpPr>
          <p:cNvPr id="34" name="Shape 245"/>
          <p:cNvSpPr/>
          <p:nvPr/>
        </p:nvSpPr>
        <p:spPr>
          <a:xfrm>
            <a:off x="4969334" y="3495756"/>
            <a:ext cx="711300" cy="711300"/>
          </a:xfrm>
          <a:prstGeom prst="ellipse">
            <a:avLst/>
          </a:prstGeom>
          <a:solidFill>
            <a:schemeClr val="lt1"/>
          </a:solidFill>
          <a:ln w="25400" cap="flat" cmpd="sng">
            <a:solidFill>
              <a:srgbClr val="3F3F3F"/>
            </a:solidFill>
            <a:prstDash val="solid"/>
            <a:round/>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dk1"/>
              </a:solidFill>
              <a:latin typeface="Arial"/>
              <a:ea typeface="Arial"/>
              <a:cs typeface="Arial"/>
              <a:sym typeface="Arial"/>
            </a:endParaRPr>
          </a:p>
        </p:txBody>
      </p:sp>
      <p:sp>
        <p:nvSpPr>
          <p:cNvPr id="35" name="Shape 246"/>
          <p:cNvSpPr/>
          <p:nvPr/>
        </p:nvSpPr>
        <p:spPr>
          <a:xfrm>
            <a:off x="5030900" y="3557322"/>
            <a:ext cx="588000" cy="588000"/>
          </a:xfrm>
          <a:prstGeom prst="ellipse">
            <a:avLst/>
          </a:prstGeom>
          <a:solidFill>
            <a:srgbClr val="00B0F0"/>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dk1"/>
              </a:solidFill>
              <a:latin typeface="Arial"/>
              <a:ea typeface="Arial"/>
              <a:cs typeface="Arial"/>
              <a:sym typeface="Arial"/>
            </a:endParaRPr>
          </a:p>
        </p:txBody>
      </p:sp>
      <p:sp>
        <p:nvSpPr>
          <p:cNvPr id="36" name="Shape 247"/>
          <p:cNvSpPr txBox="1"/>
          <p:nvPr/>
        </p:nvSpPr>
        <p:spPr>
          <a:xfrm>
            <a:off x="4526456" y="4270283"/>
            <a:ext cx="1574100" cy="2154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3F3F3F"/>
              </a:buClr>
              <a:buSzPct val="25000"/>
              <a:buFont typeface="Arial"/>
              <a:buNone/>
            </a:pPr>
            <a:r>
              <a:rPr lang="zh-TW" sz="1200" b="1" i="0" u="none" strike="noStrike" cap="none">
                <a:solidFill>
                  <a:srgbClr val="3F3F3F"/>
                </a:solidFill>
                <a:latin typeface="Arial"/>
                <a:ea typeface="Arial"/>
                <a:cs typeface="Arial"/>
                <a:sym typeface="Arial"/>
              </a:rPr>
              <a:t>DLNA</a:t>
            </a:r>
          </a:p>
        </p:txBody>
      </p:sp>
      <p:sp>
        <p:nvSpPr>
          <p:cNvPr id="37" name="Shape 248"/>
          <p:cNvSpPr/>
          <p:nvPr/>
        </p:nvSpPr>
        <p:spPr>
          <a:xfrm>
            <a:off x="1462062" y="2426594"/>
            <a:ext cx="428700" cy="428700"/>
          </a:xfrm>
          <a:prstGeom prst="ellipse">
            <a:avLst/>
          </a:prstGeom>
          <a:blipFill rotWithShape="1">
            <a:blip r:embed="rId3" cstate="print">
              <a:alphaModFix/>
            </a:blip>
            <a:stretch>
              <a:fillRect/>
            </a:stretch>
          </a:blip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dk1"/>
              </a:solidFill>
              <a:latin typeface="Arial"/>
              <a:ea typeface="Arial"/>
              <a:cs typeface="Arial"/>
              <a:sym typeface="Arial"/>
            </a:endParaRPr>
          </a:p>
        </p:txBody>
      </p:sp>
      <p:sp>
        <p:nvSpPr>
          <p:cNvPr id="38" name="Shape 249"/>
          <p:cNvSpPr/>
          <p:nvPr/>
        </p:nvSpPr>
        <p:spPr>
          <a:xfrm>
            <a:off x="3248012" y="2426594"/>
            <a:ext cx="428700" cy="428700"/>
          </a:xfrm>
          <a:prstGeom prst="ellipse">
            <a:avLst/>
          </a:prstGeom>
          <a:blipFill rotWithShape="1">
            <a:blip r:embed="rId4" cstate="print">
              <a:alphaModFix/>
            </a:blip>
            <a:stretch>
              <a:fillRect/>
            </a:stretch>
          </a:blip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dk1"/>
              </a:solidFill>
              <a:latin typeface="Arial"/>
              <a:ea typeface="Arial"/>
              <a:cs typeface="Arial"/>
              <a:sym typeface="Arial"/>
            </a:endParaRPr>
          </a:p>
        </p:txBody>
      </p:sp>
      <p:sp>
        <p:nvSpPr>
          <p:cNvPr id="39" name="Shape 250"/>
          <p:cNvSpPr txBox="1"/>
          <p:nvPr/>
        </p:nvSpPr>
        <p:spPr>
          <a:xfrm>
            <a:off x="2676508" y="3110869"/>
            <a:ext cx="1574100" cy="5001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3F3F3F"/>
              </a:buClr>
              <a:buSzPct val="25000"/>
              <a:buFont typeface="Arial"/>
              <a:buNone/>
            </a:pPr>
            <a:r>
              <a:rPr lang="zh-TW" sz="1200" b="1" i="0" u="none" strike="noStrike" cap="none">
                <a:solidFill>
                  <a:srgbClr val="3F3F3F"/>
                </a:solidFill>
                <a:latin typeface="Arial"/>
                <a:ea typeface="Arial"/>
                <a:cs typeface="Arial"/>
                <a:sym typeface="Arial"/>
              </a:rPr>
              <a:t>Line Out</a:t>
            </a:r>
          </a:p>
        </p:txBody>
      </p:sp>
      <p:sp>
        <p:nvSpPr>
          <p:cNvPr id="40" name="Shape 251"/>
          <p:cNvSpPr/>
          <p:nvPr/>
        </p:nvSpPr>
        <p:spPr>
          <a:xfrm>
            <a:off x="5033962" y="2377829"/>
            <a:ext cx="548700" cy="548700"/>
          </a:xfrm>
          <a:prstGeom prst="ellipse">
            <a:avLst/>
          </a:prstGeom>
          <a:blipFill rotWithShape="1">
            <a:blip r:embed="rId5" cstate="print">
              <a:alphaModFix/>
            </a:blip>
            <a:stretch>
              <a:fillRect/>
            </a:stretch>
          </a:blip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dk1"/>
              </a:solidFill>
              <a:latin typeface="Arial"/>
              <a:ea typeface="Arial"/>
              <a:cs typeface="Arial"/>
              <a:sym typeface="Arial"/>
            </a:endParaRPr>
          </a:p>
        </p:txBody>
      </p:sp>
      <p:sp>
        <p:nvSpPr>
          <p:cNvPr id="41" name="Shape 252"/>
          <p:cNvSpPr/>
          <p:nvPr/>
        </p:nvSpPr>
        <p:spPr>
          <a:xfrm>
            <a:off x="6898900" y="2355156"/>
            <a:ext cx="539400" cy="539400"/>
          </a:xfrm>
          <a:prstGeom prst="ellipse">
            <a:avLst/>
          </a:prstGeom>
          <a:blipFill rotWithShape="1">
            <a:blip r:embed="rId6" cstate="print">
              <a:alphaModFix/>
            </a:blip>
            <a:stretch>
              <a:fillRect/>
            </a:stretch>
          </a:blip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dk1"/>
              </a:solidFill>
              <a:latin typeface="Arial"/>
              <a:ea typeface="Arial"/>
              <a:cs typeface="Arial"/>
              <a:sym typeface="Arial"/>
            </a:endParaRPr>
          </a:p>
        </p:txBody>
      </p:sp>
      <p:sp>
        <p:nvSpPr>
          <p:cNvPr id="42" name="Shape 253"/>
          <p:cNvSpPr/>
          <p:nvPr/>
        </p:nvSpPr>
        <p:spPr>
          <a:xfrm>
            <a:off x="6958034" y="3653018"/>
            <a:ext cx="428700" cy="428700"/>
          </a:xfrm>
          <a:prstGeom prst="ellipse">
            <a:avLst/>
          </a:prstGeom>
          <a:blipFill rotWithShape="1">
            <a:blip r:embed="rId7" cstate="print">
              <a:alphaModFix/>
            </a:blip>
            <a:stretch>
              <a:fillRect/>
            </a:stretch>
          </a:blip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dk1"/>
              </a:solidFill>
              <a:latin typeface="Arial"/>
              <a:ea typeface="Arial"/>
              <a:cs typeface="Arial"/>
              <a:sym typeface="Arial"/>
            </a:endParaRPr>
          </a:p>
        </p:txBody>
      </p:sp>
      <p:sp>
        <p:nvSpPr>
          <p:cNvPr id="43" name="Shape 254"/>
          <p:cNvSpPr/>
          <p:nvPr/>
        </p:nvSpPr>
        <p:spPr>
          <a:xfrm>
            <a:off x="5112209" y="3638632"/>
            <a:ext cx="428700" cy="428700"/>
          </a:xfrm>
          <a:prstGeom prst="ellipse">
            <a:avLst/>
          </a:prstGeom>
          <a:blipFill rotWithShape="1">
            <a:blip r:embed="rId8" cstate="print">
              <a:alphaModFix/>
            </a:blip>
            <a:stretch>
              <a:fillRect/>
            </a:stretch>
          </a:blip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dk1"/>
              </a:solidFill>
              <a:latin typeface="Arial"/>
              <a:ea typeface="Arial"/>
              <a:cs typeface="Arial"/>
              <a:sym typeface="Arial"/>
            </a:endParaRPr>
          </a:p>
        </p:txBody>
      </p:sp>
      <p:sp>
        <p:nvSpPr>
          <p:cNvPr id="44" name="Shape 255"/>
          <p:cNvSpPr/>
          <p:nvPr/>
        </p:nvSpPr>
        <p:spPr>
          <a:xfrm>
            <a:off x="3287511" y="3649557"/>
            <a:ext cx="428700" cy="428700"/>
          </a:xfrm>
          <a:prstGeom prst="ellipse">
            <a:avLst/>
          </a:prstGeom>
          <a:blipFill rotWithShape="1">
            <a:blip r:embed="rId9" cstate="print">
              <a:alphaModFix/>
            </a:blip>
            <a:stretch>
              <a:fillRect/>
            </a:stretch>
          </a:blip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dk1"/>
              </a:solidFill>
              <a:latin typeface="Arial"/>
              <a:ea typeface="Arial"/>
              <a:cs typeface="Arial"/>
              <a:sym typeface="Arial"/>
            </a:endParaRPr>
          </a:p>
        </p:txBody>
      </p:sp>
      <p:sp>
        <p:nvSpPr>
          <p:cNvPr id="45" name="Shape 256"/>
          <p:cNvSpPr/>
          <p:nvPr/>
        </p:nvSpPr>
        <p:spPr>
          <a:xfrm>
            <a:off x="1312865" y="3495856"/>
            <a:ext cx="711300" cy="711300"/>
          </a:xfrm>
          <a:prstGeom prst="ellipse">
            <a:avLst/>
          </a:prstGeom>
          <a:solidFill>
            <a:schemeClr val="lt1"/>
          </a:solidFill>
          <a:ln w="25400" cap="flat" cmpd="sng">
            <a:solidFill>
              <a:srgbClr val="3F3F3F"/>
            </a:solidFill>
            <a:prstDash val="solid"/>
            <a:round/>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dk1"/>
              </a:solidFill>
              <a:latin typeface="Arial"/>
              <a:ea typeface="Arial"/>
              <a:cs typeface="Arial"/>
              <a:sym typeface="Arial"/>
            </a:endParaRPr>
          </a:p>
        </p:txBody>
      </p:sp>
      <p:sp>
        <p:nvSpPr>
          <p:cNvPr id="46" name="Shape 257"/>
          <p:cNvSpPr/>
          <p:nvPr/>
        </p:nvSpPr>
        <p:spPr>
          <a:xfrm>
            <a:off x="1374432" y="3557422"/>
            <a:ext cx="588000" cy="588000"/>
          </a:xfrm>
          <a:prstGeom prst="ellipse">
            <a:avLst/>
          </a:prstGeom>
          <a:solidFill>
            <a:srgbClr val="996600"/>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996600"/>
              </a:solidFill>
              <a:latin typeface="Arial"/>
              <a:ea typeface="Arial"/>
              <a:cs typeface="Arial"/>
              <a:sym typeface="Arial"/>
            </a:endParaRPr>
          </a:p>
        </p:txBody>
      </p:sp>
      <p:sp>
        <p:nvSpPr>
          <p:cNvPr id="47" name="Shape 258"/>
          <p:cNvSpPr/>
          <p:nvPr/>
        </p:nvSpPr>
        <p:spPr>
          <a:xfrm>
            <a:off x="1452546" y="3638732"/>
            <a:ext cx="428700" cy="428700"/>
          </a:xfrm>
          <a:prstGeom prst="ellipse">
            <a:avLst/>
          </a:prstGeom>
          <a:blipFill rotWithShape="1">
            <a:blip r:embed="rId3" cstate="print">
              <a:alphaModFix/>
            </a:blip>
            <a:stretch>
              <a:fillRect/>
            </a:stretch>
          </a:blip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Shape 404"/>
          <p:cNvSpPr txBox="1">
            <a:spLocks noGrp="1"/>
          </p:cNvSpPr>
          <p:nvPr>
            <p:ph type="title"/>
          </p:nvPr>
        </p:nvSpPr>
        <p:spPr/>
        <p:txBody>
          <a:bodyPr>
            <a:noAutofit/>
          </a:bodyPr>
          <a:lstStyle/>
          <a:p>
            <a:pPr lvl="0">
              <a:lnSpc>
                <a:spcPts val="3500"/>
              </a:lnSpc>
            </a:pPr>
            <a:r>
              <a:rPr lang="en-US" altLang="zh-TW" sz="3400" dirty="0" smtClean="0"/>
              <a:t>Monitor all </a:t>
            </a:r>
            <a:r>
              <a:rPr lang="en-US" altLang="zh-TW" sz="3400" dirty="0"/>
              <a:t>multimedia devices </a:t>
            </a:r>
            <a:r>
              <a:rPr lang="en-US" altLang="zh-TW" sz="3400" dirty="0" smtClean="0"/>
              <a:t>in</a:t>
            </a:r>
            <a:br>
              <a:rPr lang="en-US" altLang="zh-TW" sz="3400" dirty="0" smtClean="0"/>
            </a:br>
            <a:r>
              <a:rPr lang="en-US" altLang="zh-TW" sz="3400" dirty="0" smtClean="0"/>
              <a:t>your </a:t>
            </a:r>
            <a:r>
              <a:rPr lang="en-US" altLang="zh-TW" sz="3400" dirty="0"/>
              <a:t>home</a:t>
            </a:r>
            <a:endParaRPr lang="zh-TW" altLang="en-US" sz="3400" dirty="0"/>
          </a:p>
        </p:txBody>
      </p:sp>
      <p:sp>
        <p:nvSpPr>
          <p:cNvPr id="7" name="向左箭號 6"/>
          <p:cNvSpPr/>
          <p:nvPr/>
        </p:nvSpPr>
        <p:spPr>
          <a:xfrm>
            <a:off x="5004048" y="1487459"/>
            <a:ext cx="3744416" cy="360040"/>
          </a:xfrm>
          <a:prstGeom prst="leftArrow">
            <a:avLst>
              <a:gd name="adj1" fmla="val 100000"/>
              <a:gd name="adj2" fmla="val 50000"/>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TW" sz="1300" b="1" dirty="0">
                <a:latin typeface="Arial" pitchFamily="34" charset="0"/>
                <a:cs typeface="Arial" pitchFamily="34" charset="0"/>
              </a:rPr>
              <a:t>Supports two modes for different scenario.</a:t>
            </a:r>
            <a:endParaRPr lang="zh-TW" altLang="zh-TW" sz="1300" b="1" dirty="0" smtClean="0">
              <a:latin typeface="Arial" pitchFamily="34" charset="0"/>
              <a:ea typeface="Microsoft JhengHei"/>
              <a:cs typeface="Arial" pitchFamily="34" charset="0"/>
              <a:sym typeface="Microsoft JhengHei"/>
            </a:endParaRPr>
          </a:p>
        </p:txBody>
      </p:sp>
      <p:sp>
        <p:nvSpPr>
          <p:cNvPr id="8" name="向右箭號 7"/>
          <p:cNvSpPr/>
          <p:nvPr/>
        </p:nvSpPr>
        <p:spPr>
          <a:xfrm>
            <a:off x="827584" y="4079747"/>
            <a:ext cx="3240360" cy="360040"/>
          </a:xfrm>
          <a:prstGeom prst="rightArrow">
            <a:avLst>
              <a:gd name="adj1" fmla="val 100000"/>
              <a:gd name="adj2" fmla="val 50000"/>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TW" sz="1300" b="1" dirty="0">
                <a:latin typeface="Arial" pitchFamily="34" charset="0"/>
                <a:cs typeface="Arial" pitchFamily="34" charset="0"/>
              </a:rPr>
              <a:t>Monitor statuses of all </a:t>
            </a:r>
            <a:r>
              <a:rPr lang="en-US" altLang="zh-TW" sz="1300" b="1" dirty="0" smtClean="0">
                <a:latin typeface="Arial" pitchFamily="34" charset="0"/>
                <a:cs typeface="Arial" pitchFamily="34" charset="0"/>
              </a:rPr>
              <a:t>equipment </a:t>
            </a:r>
            <a:endParaRPr lang="zh-TW" altLang="zh-TW" sz="1300" b="1" dirty="0" smtClean="0">
              <a:latin typeface="Arial" pitchFamily="34" charset="0"/>
              <a:ea typeface="Microsoft JhengHei"/>
              <a:cs typeface="Arial" pitchFamily="34" charset="0"/>
              <a:sym typeface="Microsoft JhengHei"/>
            </a:endParaRPr>
          </a:p>
        </p:txBody>
      </p:sp>
      <p:pic>
        <p:nvPicPr>
          <p:cNvPr id="10" name="Shape 330" descr="C:\Users\Han Tsai\Desktop\Cinema28直播發表會投影片\Qmedia_music_1.png"/>
          <p:cNvPicPr preferRelativeResize="0"/>
          <p:nvPr/>
        </p:nvPicPr>
        <p:blipFill>
          <a:blip r:embed="rId5" cstate="print"/>
          <a:stretch>
            <a:fillRect/>
          </a:stretch>
        </p:blipFill>
        <p:spPr>
          <a:xfrm>
            <a:off x="539552" y="771550"/>
            <a:ext cx="7651430" cy="421271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Shape 412"/>
          <p:cNvSpPr txBox="1">
            <a:spLocks noGrp="1"/>
          </p:cNvSpPr>
          <p:nvPr>
            <p:ph type="title"/>
          </p:nvPr>
        </p:nvSpPr>
        <p:spPr/>
        <p:txBody>
          <a:bodyPr>
            <a:noAutofit/>
          </a:bodyPr>
          <a:lstStyle/>
          <a:p>
            <a:pPr lvl="0">
              <a:lnSpc>
                <a:spcPts val="3500"/>
              </a:lnSpc>
              <a:tabLst>
                <a:tab pos="3317875" algn="l"/>
              </a:tabLst>
            </a:pPr>
            <a:r>
              <a:rPr lang="en-US" altLang="zh-TW" sz="3400" dirty="0"/>
              <a:t>Monitor </a:t>
            </a:r>
            <a:r>
              <a:rPr lang="en-US" altLang="zh-TW" sz="3400" dirty="0" smtClean="0"/>
              <a:t>all </a:t>
            </a:r>
            <a:r>
              <a:rPr lang="en-US" altLang="zh-TW" sz="3400" dirty="0"/>
              <a:t>multimedia devices </a:t>
            </a:r>
            <a:r>
              <a:rPr lang="en-US" altLang="zh-TW" sz="3400" dirty="0" smtClean="0"/>
              <a:t>in</a:t>
            </a:r>
            <a:br>
              <a:rPr lang="en-US" altLang="zh-TW" sz="3400" dirty="0" smtClean="0"/>
            </a:br>
            <a:r>
              <a:rPr lang="en-US" altLang="zh-TW" sz="3400" dirty="0" smtClean="0"/>
              <a:t>your </a:t>
            </a:r>
            <a:r>
              <a:rPr lang="en-US" altLang="zh-TW" sz="3400" dirty="0"/>
              <a:t>home</a:t>
            </a:r>
            <a:endParaRPr lang="zh-TW" altLang="en-US" sz="3400" dirty="0"/>
          </a:p>
        </p:txBody>
      </p:sp>
      <p:pic>
        <p:nvPicPr>
          <p:cNvPr id="413" name="Shape 413"/>
          <p:cNvPicPr preferRelativeResize="0"/>
          <p:nvPr/>
        </p:nvPicPr>
        <p:blipFill>
          <a:blip r:embed="rId3" cstate="print"/>
          <a:stretch>
            <a:fillRect/>
          </a:stretch>
        </p:blipFill>
        <p:spPr>
          <a:xfrm>
            <a:off x="2341880" y="1387599"/>
            <a:ext cx="2144679" cy="3416399"/>
          </a:xfrm>
          <a:prstGeom prst="rect">
            <a:avLst/>
          </a:prstGeom>
          <a:noFill/>
          <a:ln>
            <a:noFill/>
          </a:ln>
        </p:spPr>
      </p:pic>
      <p:pic>
        <p:nvPicPr>
          <p:cNvPr id="417" name="Shape 417"/>
          <p:cNvPicPr preferRelativeResize="0"/>
          <p:nvPr/>
        </p:nvPicPr>
        <p:blipFill>
          <a:blip r:embed="rId4" cstate="print"/>
          <a:stretch>
            <a:fillRect/>
          </a:stretch>
        </p:blipFill>
        <p:spPr>
          <a:xfrm>
            <a:off x="4650539" y="1400624"/>
            <a:ext cx="2158470" cy="3390352"/>
          </a:xfrm>
          <a:prstGeom prst="rect">
            <a:avLst/>
          </a:prstGeom>
          <a:noFill/>
          <a:ln>
            <a:noFill/>
          </a:ln>
        </p:spPr>
      </p:pic>
      <p:cxnSp>
        <p:nvCxnSpPr>
          <p:cNvPr id="24" name="肘形接點 23"/>
          <p:cNvCxnSpPr/>
          <p:nvPr/>
        </p:nvCxnSpPr>
        <p:spPr>
          <a:xfrm>
            <a:off x="1763688" y="1347614"/>
            <a:ext cx="792088" cy="144016"/>
          </a:xfrm>
          <a:prstGeom prst="bentConnector3">
            <a:avLst>
              <a:gd name="adj1" fmla="val 50000"/>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5" name="肘形接點 24"/>
          <p:cNvCxnSpPr/>
          <p:nvPr/>
        </p:nvCxnSpPr>
        <p:spPr>
          <a:xfrm flipV="1">
            <a:off x="1763688" y="1851670"/>
            <a:ext cx="1296144" cy="154390"/>
          </a:xfrm>
          <a:prstGeom prst="bentConnector3">
            <a:avLst>
              <a:gd name="adj1" fmla="val 29980"/>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30" name="肘形接點 29"/>
          <p:cNvCxnSpPr/>
          <p:nvPr/>
        </p:nvCxnSpPr>
        <p:spPr>
          <a:xfrm flipV="1">
            <a:off x="1763688" y="2940908"/>
            <a:ext cx="1296144" cy="154390"/>
          </a:xfrm>
          <a:prstGeom prst="bentConnector3">
            <a:avLst>
              <a:gd name="adj1" fmla="val 29980"/>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31" name="肘形接點 30"/>
          <p:cNvCxnSpPr/>
          <p:nvPr/>
        </p:nvCxnSpPr>
        <p:spPr>
          <a:xfrm rot="10800000">
            <a:off x="6228184" y="2427734"/>
            <a:ext cx="1224136" cy="216024"/>
          </a:xfrm>
          <a:prstGeom prst="bentConnector3">
            <a:avLst>
              <a:gd name="adj1" fmla="val 50000"/>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35" name="Shape 613"/>
          <p:cNvSpPr/>
          <p:nvPr/>
        </p:nvSpPr>
        <p:spPr>
          <a:xfrm>
            <a:off x="7020272" y="2355726"/>
            <a:ext cx="1872208" cy="1080120"/>
          </a:xfrm>
          <a:prstGeom prst="roundRect">
            <a:avLst>
              <a:gd name="adj" fmla="val 14362"/>
            </a:avLst>
          </a:prstGeom>
          <a:gradFill>
            <a:gsLst>
              <a:gs pos="0">
                <a:srgbClr val="BFCFEC"/>
              </a:gs>
              <a:gs pos="50000">
                <a:srgbClr val="BFCFEC"/>
              </a:gs>
              <a:gs pos="100000">
                <a:srgbClr val="DAE5F1">
                  <a:alpha val="0"/>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 name="Shape 139"/>
          <p:cNvSpPr/>
          <p:nvPr/>
        </p:nvSpPr>
        <p:spPr>
          <a:xfrm>
            <a:off x="7020272" y="2427734"/>
            <a:ext cx="1800200" cy="1080120"/>
          </a:xfrm>
          <a:prstGeom prst="roundRect">
            <a:avLst>
              <a:gd name="adj" fmla="val 16667"/>
            </a:avLst>
          </a:prstGeom>
          <a:noFill/>
          <a:ln w="9525" cap="flat" cmpd="sng">
            <a:noFill/>
            <a:prstDash val="solid"/>
            <a:round/>
            <a:headEnd type="none" w="sm" len="sm"/>
            <a:tailEnd type="none" w="sm" len="sm"/>
          </a:ln>
        </p:spPr>
        <p:txBody>
          <a:bodyPr spcFirstLastPara="1" wrap="square" lIns="91425" tIns="91425" rIns="91425" bIns="91425" anchor="t" anchorCtr="0">
            <a:noAutofit/>
          </a:bodyPr>
          <a:lstStyle/>
          <a:p>
            <a:pPr lvl="0" algn="ctr"/>
            <a:r>
              <a:rPr lang="en-US" altLang="zh-TW" sz="1400" b="1" dirty="0" smtClean="0">
                <a:latin typeface="Arial" pitchFamily="34" charset="0"/>
                <a:ea typeface="微軟正黑體" pitchFamily="34" charset="-120"/>
                <a:cs typeface="Arial" pitchFamily="34" charset="0"/>
              </a:rPr>
              <a:t>Playlist status, sorting </a:t>
            </a:r>
            <a:r>
              <a:rPr lang="en-US" altLang="zh-TW" sz="1400" b="1" dirty="0">
                <a:latin typeface="Arial" pitchFamily="34" charset="0"/>
                <a:ea typeface="微軟正黑體" pitchFamily="34" charset="-120"/>
                <a:cs typeface="Arial" pitchFamily="34" charset="0"/>
              </a:rPr>
              <a:t>and management</a:t>
            </a:r>
            <a:endParaRPr lang="zh-TW" altLang="en-US" sz="1400" b="1" dirty="0">
              <a:latin typeface="Arial" pitchFamily="34" charset="0"/>
              <a:ea typeface="微軟正黑體" pitchFamily="34" charset="-120"/>
              <a:cs typeface="Arial" pitchFamily="34" charset="0"/>
            </a:endParaRPr>
          </a:p>
        </p:txBody>
      </p:sp>
      <p:sp>
        <p:nvSpPr>
          <p:cNvPr id="13" name="Shape 613"/>
          <p:cNvSpPr/>
          <p:nvPr/>
        </p:nvSpPr>
        <p:spPr>
          <a:xfrm>
            <a:off x="107504" y="1203598"/>
            <a:ext cx="1872208" cy="504056"/>
          </a:xfrm>
          <a:prstGeom prst="roundRect">
            <a:avLst>
              <a:gd name="adj" fmla="val 14362"/>
            </a:avLst>
          </a:prstGeom>
          <a:gradFill>
            <a:gsLst>
              <a:gs pos="0">
                <a:srgbClr val="BFCFEC"/>
              </a:gs>
              <a:gs pos="50000">
                <a:srgbClr val="BFCFEC"/>
              </a:gs>
              <a:gs pos="100000">
                <a:srgbClr val="DAE5F1">
                  <a:alpha val="0"/>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 name="Shape 139"/>
          <p:cNvSpPr/>
          <p:nvPr/>
        </p:nvSpPr>
        <p:spPr>
          <a:xfrm>
            <a:off x="107504" y="1131590"/>
            <a:ext cx="1800200" cy="432048"/>
          </a:xfrm>
          <a:prstGeom prst="roundRect">
            <a:avLst>
              <a:gd name="adj" fmla="val 16667"/>
            </a:avLst>
          </a:prstGeom>
          <a:noFill/>
          <a:ln w="9525" cap="flat" cmpd="sng">
            <a:noFill/>
            <a:prstDash val="solid"/>
            <a:round/>
            <a:headEnd type="none" w="sm" len="sm"/>
            <a:tailEnd type="none" w="sm" len="sm"/>
          </a:ln>
        </p:spPr>
        <p:txBody>
          <a:bodyPr spcFirstLastPara="1" wrap="square" lIns="91425" tIns="91425" rIns="91425" bIns="91425" anchor="t" anchorCtr="0">
            <a:noAutofit/>
          </a:bodyPr>
          <a:lstStyle/>
          <a:p>
            <a:pPr lvl="0" algn="ctr"/>
            <a:r>
              <a:rPr lang="en-US" altLang="zh-TW" sz="1600" b="1" dirty="0" smtClean="0">
                <a:latin typeface="Arial" pitchFamily="34" charset="0"/>
                <a:ea typeface="微軟正黑體" pitchFamily="34" charset="-120"/>
                <a:cs typeface="Arial" pitchFamily="34" charset="0"/>
              </a:rPr>
              <a:t>Device Name</a:t>
            </a:r>
            <a:endParaRPr lang="zh-TW" altLang="en-US" sz="1600" b="1" dirty="0">
              <a:latin typeface="Arial" pitchFamily="34" charset="0"/>
              <a:ea typeface="微軟正黑體" pitchFamily="34" charset="-120"/>
              <a:cs typeface="Arial" pitchFamily="34" charset="0"/>
            </a:endParaRPr>
          </a:p>
        </p:txBody>
      </p:sp>
      <p:sp>
        <p:nvSpPr>
          <p:cNvPr id="19" name="Shape 613"/>
          <p:cNvSpPr/>
          <p:nvPr/>
        </p:nvSpPr>
        <p:spPr>
          <a:xfrm>
            <a:off x="107504" y="1851670"/>
            <a:ext cx="1872208" cy="504056"/>
          </a:xfrm>
          <a:prstGeom prst="roundRect">
            <a:avLst>
              <a:gd name="adj" fmla="val 14362"/>
            </a:avLst>
          </a:prstGeom>
          <a:gradFill>
            <a:gsLst>
              <a:gs pos="0">
                <a:srgbClr val="BFCFEC"/>
              </a:gs>
              <a:gs pos="50000">
                <a:srgbClr val="BFCFEC"/>
              </a:gs>
              <a:gs pos="100000">
                <a:srgbClr val="DAE5F1">
                  <a:alpha val="0"/>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 name="Shape 139"/>
          <p:cNvSpPr/>
          <p:nvPr/>
        </p:nvSpPr>
        <p:spPr>
          <a:xfrm>
            <a:off x="107504" y="1779662"/>
            <a:ext cx="1800200" cy="432048"/>
          </a:xfrm>
          <a:prstGeom prst="roundRect">
            <a:avLst>
              <a:gd name="adj" fmla="val 16667"/>
            </a:avLst>
          </a:prstGeom>
          <a:noFill/>
          <a:ln w="9525" cap="flat" cmpd="sng">
            <a:noFill/>
            <a:prstDash val="solid"/>
            <a:round/>
            <a:headEnd type="none" w="sm" len="sm"/>
            <a:tailEnd type="none" w="sm" len="sm"/>
          </a:ln>
        </p:spPr>
        <p:txBody>
          <a:bodyPr spcFirstLastPara="1" wrap="square" lIns="91425" tIns="91425" rIns="91425" bIns="91425" anchor="t" anchorCtr="0">
            <a:noAutofit/>
          </a:bodyPr>
          <a:lstStyle/>
          <a:p>
            <a:pPr algn="ctr"/>
            <a:r>
              <a:rPr lang="en-US" altLang="zh-TW" sz="1600" b="1" dirty="0" smtClean="0">
                <a:latin typeface="Arial" pitchFamily="34" charset="0"/>
                <a:ea typeface="微軟正黑體" pitchFamily="34" charset="-120"/>
                <a:cs typeface="Arial" pitchFamily="34" charset="0"/>
              </a:rPr>
              <a:t>User Info</a:t>
            </a:r>
            <a:endParaRPr lang="zh-TW" altLang="en-US" sz="1600" b="1" dirty="0" smtClean="0">
              <a:latin typeface="Arial" pitchFamily="34" charset="0"/>
              <a:ea typeface="微軟正黑體" pitchFamily="34" charset="-120"/>
              <a:cs typeface="Arial" pitchFamily="34" charset="0"/>
            </a:endParaRPr>
          </a:p>
        </p:txBody>
      </p:sp>
      <p:sp>
        <p:nvSpPr>
          <p:cNvPr id="28" name="Shape 613"/>
          <p:cNvSpPr/>
          <p:nvPr/>
        </p:nvSpPr>
        <p:spPr>
          <a:xfrm>
            <a:off x="107504" y="2804984"/>
            <a:ext cx="1872208" cy="2143030"/>
          </a:xfrm>
          <a:prstGeom prst="roundRect">
            <a:avLst>
              <a:gd name="adj" fmla="val 14362"/>
            </a:avLst>
          </a:prstGeom>
          <a:gradFill>
            <a:gsLst>
              <a:gs pos="0">
                <a:srgbClr val="BFCFEC"/>
              </a:gs>
              <a:gs pos="50000">
                <a:srgbClr val="BFCFEC"/>
              </a:gs>
              <a:gs pos="100000">
                <a:srgbClr val="DAE5F1">
                  <a:alpha val="0"/>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9" name="Shape 139"/>
          <p:cNvSpPr/>
          <p:nvPr/>
        </p:nvSpPr>
        <p:spPr>
          <a:xfrm>
            <a:off x="-180528" y="2931790"/>
            <a:ext cx="2366896" cy="1800200"/>
          </a:xfrm>
          <a:prstGeom prst="roundRect">
            <a:avLst>
              <a:gd name="adj" fmla="val 16667"/>
            </a:avLst>
          </a:prstGeom>
          <a:noFill/>
          <a:ln w="9525" cap="flat" cmpd="sng">
            <a:noFill/>
            <a:prstDash val="solid"/>
            <a:round/>
            <a:headEnd type="none" w="sm" len="sm"/>
            <a:tailEnd type="none" w="sm" len="sm"/>
          </a:ln>
        </p:spPr>
        <p:txBody>
          <a:bodyPr spcFirstLastPara="1" wrap="square" lIns="91425" tIns="91425" rIns="91425" bIns="91425" anchor="t" anchorCtr="0">
            <a:noAutofit/>
          </a:bodyPr>
          <a:lstStyle/>
          <a:p>
            <a:pPr lvl="0" algn="ctr"/>
            <a:r>
              <a:rPr lang="en-US" altLang="zh-TW" sz="1400" b="1" dirty="0" smtClean="0">
                <a:latin typeface="Arial" pitchFamily="34" charset="0"/>
                <a:ea typeface="微軟正黑體" pitchFamily="34" charset="-120"/>
                <a:cs typeface="Arial" pitchFamily="34" charset="0"/>
              </a:rPr>
              <a:t>Operation Settings:</a:t>
            </a:r>
          </a:p>
          <a:p>
            <a:pPr lvl="0" algn="ctr"/>
            <a:endParaRPr lang="zh-TW" altLang="en-US" sz="1400" b="1" dirty="0" smtClean="0">
              <a:latin typeface="Arial" pitchFamily="34" charset="0"/>
              <a:ea typeface="微軟正黑體" pitchFamily="34" charset="-120"/>
              <a:cs typeface="Arial" pitchFamily="34" charset="0"/>
            </a:endParaRPr>
          </a:p>
          <a:p>
            <a:pPr marL="288000" lvl="0" indent="-144000">
              <a:buSzPts val="1400"/>
              <a:buFont typeface="Arial" pitchFamily="34" charset="0"/>
              <a:buChar char="•"/>
            </a:pPr>
            <a:r>
              <a:rPr lang="en-US" altLang="zh-TW" sz="1400" b="1" dirty="0">
                <a:latin typeface="Arial" pitchFamily="34" charset="0"/>
                <a:ea typeface="微軟正黑體" pitchFamily="34" charset="-120"/>
                <a:cs typeface="Arial" pitchFamily="34" charset="0"/>
              </a:rPr>
              <a:t>Volume adjustment</a:t>
            </a:r>
          </a:p>
          <a:p>
            <a:pPr marL="288000" lvl="0" indent="-144000">
              <a:buSzPts val="1400"/>
              <a:buFont typeface="Arial" pitchFamily="34" charset="0"/>
              <a:buChar char="•"/>
            </a:pPr>
            <a:r>
              <a:rPr lang="en-US" altLang="zh-TW" sz="1400" b="1" dirty="0">
                <a:latin typeface="Arial" pitchFamily="34" charset="0"/>
                <a:ea typeface="微軟正黑體" pitchFamily="34" charset="-120"/>
                <a:cs typeface="Arial" pitchFamily="34" charset="0"/>
              </a:rPr>
              <a:t>Loop/Repeat</a:t>
            </a:r>
          </a:p>
          <a:p>
            <a:pPr marL="288000" lvl="0" indent="-144000">
              <a:buSzPts val="1400"/>
              <a:buFont typeface="Arial" pitchFamily="34" charset="0"/>
              <a:buChar char="•"/>
            </a:pPr>
            <a:r>
              <a:rPr lang="en-US" altLang="zh-TW" sz="1400" b="1" dirty="0">
                <a:latin typeface="Arial" pitchFamily="34" charset="0"/>
                <a:ea typeface="微軟正黑體" pitchFamily="34" charset="-120"/>
                <a:cs typeface="Arial" pitchFamily="34" charset="0"/>
              </a:rPr>
              <a:t>Shuffle Playback</a:t>
            </a:r>
          </a:p>
          <a:p>
            <a:pPr marL="288000" lvl="0" indent="-144000">
              <a:buSzPts val="1400"/>
              <a:buFont typeface="Arial" pitchFamily="34" charset="0"/>
              <a:buChar char="•"/>
            </a:pPr>
            <a:r>
              <a:rPr lang="en-US" altLang="zh-TW" sz="1400" b="1" dirty="0">
                <a:latin typeface="Arial" pitchFamily="34" charset="0"/>
                <a:ea typeface="微軟正黑體" pitchFamily="34" charset="-120"/>
                <a:cs typeface="Arial" pitchFamily="34" charset="0"/>
              </a:rPr>
              <a:t>Stream to other devices</a:t>
            </a:r>
            <a:endParaRPr lang="zh-TW" altLang="en-US" sz="1400" b="1" dirty="0">
              <a:latin typeface="Arial" pitchFamily="34" charset="0"/>
              <a:ea typeface="微軟正黑體" pitchFamily="34" charset="-120"/>
              <a:cs typeface="Arial"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Shape 427"/>
          <p:cNvSpPr txBox="1">
            <a:spLocks noGrp="1"/>
          </p:cNvSpPr>
          <p:nvPr>
            <p:ph type="title"/>
          </p:nvPr>
        </p:nvSpPr>
        <p:spPr/>
        <p:txBody>
          <a:bodyPr>
            <a:normAutofit/>
          </a:bodyPr>
          <a:lstStyle/>
          <a:p>
            <a:pPr lvl="0"/>
            <a:r>
              <a:rPr lang="en-US" altLang="zh-TW" dirty="0"/>
              <a:t>Easily drag and drop files in Cinema28</a:t>
            </a:r>
            <a:endParaRPr lang="zh-TW" altLang="en-US" dirty="0"/>
          </a:p>
        </p:txBody>
      </p:sp>
      <p:sp>
        <p:nvSpPr>
          <p:cNvPr id="9" name="內容版面配置區 8"/>
          <p:cNvSpPr>
            <a:spLocks noGrp="1"/>
          </p:cNvSpPr>
          <p:nvPr>
            <p:ph idx="1"/>
          </p:nvPr>
        </p:nvSpPr>
        <p:spPr>
          <a:xfrm>
            <a:off x="1043608" y="1265510"/>
            <a:ext cx="6861448" cy="3394472"/>
          </a:xfrm>
        </p:spPr>
        <p:txBody>
          <a:bodyPr>
            <a:normAutofit/>
          </a:bodyPr>
          <a:lstStyle/>
          <a:p>
            <a:pPr lvl="0">
              <a:buNone/>
            </a:pPr>
            <a:r>
              <a:rPr lang="en-US" altLang="zh-TW" sz="1800" dirty="0">
                <a:ea typeface="Arial Unicode MS" panose="020B0604020202020204" pitchFamily="34" charset="-120"/>
                <a:cs typeface="Arial" pitchFamily="34" charset="0"/>
              </a:rPr>
              <a:t>Drag </a:t>
            </a:r>
            <a:r>
              <a:rPr lang="en-US" altLang="zh-TW" sz="1800" dirty="0" smtClean="0">
                <a:ea typeface="Arial Unicode MS" panose="020B0604020202020204" pitchFamily="34" charset="-120"/>
                <a:cs typeface="Arial" pitchFamily="34" charset="0"/>
              </a:rPr>
              <a:t>multimedia </a:t>
            </a:r>
            <a:r>
              <a:rPr lang="en-US" altLang="zh-TW" sz="1800" dirty="0">
                <a:ea typeface="Arial Unicode MS" panose="020B0604020202020204" pitchFamily="34" charset="-120"/>
                <a:cs typeface="Arial" pitchFamily="34" charset="0"/>
              </a:rPr>
              <a:t>files directly to the device to play</a:t>
            </a:r>
            <a:endParaRPr lang="zh-TW" altLang="en-US" sz="1800" dirty="0">
              <a:ea typeface="Arial Unicode MS" panose="020B0604020202020204" pitchFamily="34" charset="-120"/>
              <a:cs typeface="Arial" pitchFamily="34" charset="0"/>
            </a:endParaRPr>
          </a:p>
        </p:txBody>
      </p:sp>
      <p:pic>
        <p:nvPicPr>
          <p:cNvPr id="429" name="Shape 429"/>
          <p:cNvPicPr preferRelativeResize="0"/>
          <p:nvPr/>
        </p:nvPicPr>
        <p:blipFill>
          <a:blip r:embed="rId3" cstate="print"/>
          <a:stretch>
            <a:fillRect/>
          </a:stretch>
        </p:blipFill>
        <p:spPr>
          <a:xfrm>
            <a:off x="1056613" y="1707746"/>
            <a:ext cx="6670733" cy="2880228"/>
          </a:xfrm>
          <a:prstGeom prst="rect">
            <a:avLst/>
          </a:prstGeom>
          <a:noFill/>
          <a:ln>
            <a:noFill/>
          </a:ln>
        </p:spPr>
      </p:pic>
      <p:cxnSp>
        <p:nvCxnSpPr>
          <p:cNvPr id="8" name="弧形接點 7"/>
          <p:cNvCxnSpPr/>
          <p:nvPr/>
        </p:nvCxnSpPr>
        <p:spPr>
          <a:xfrm>
            <a:off x="4932040" y="2931790"/>
            <a:ext cx="1368152" cy="432048"/>
          </a:xfrm>
          <a:prstGeom prst="curvedConnector3">
            <a:avLst>
              <a:gd name="adj1" fmla="val 50000"/>
            </a:avLst>
          </a:prstGeom>
          <a:ln w="38100">
            <a:solidFill>
              <a:schemeClr val="bg1"/>
            </a:solidFill>
            <a:prstDash val="dash"/>
            <a:headEnd type="arrow"/>
            <a:tailEnd type="arrow"/>
          </a:ln>
        </p:spPr>
        <p:style>
          <a:lnRef idx="1">
            <a:schemeClr val="accent1"/>
          </a:lnRef>
          <a:fillRef idx="0">
            <a:schemeClr val="accent1"/>
          </a:fillRef>
          <a:effectRef idx="0">
            <a:schemeClr val="accent1"/>
          </a:effectRef>
          <a:fontRef idx="minor">
            <a:schemeClr val="tx1"/>
          </a:fontRef>
        </p:style>
      </p:cxnSp>
      <p:sp>
        <p:nvSpPr>
          <p:cNvPr id="11" name="橢圓 10"/>
          <p:cNvSpPr/>
          <p:nvPr/>
        </p:nvSpPr>
        <p:spPr>
          <a:xfrm>
            <a:off x="6854919" y="3342501"/>
            <a:ext cx="720080" cy="720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30" name="Shape 430"/>
          <p:cNvPicPr preferRelativeResize="0"/>
          <p:nvPr/>
        </p:nvPicPr>
        <p:blipFill>
          <a:blip r:embed="rId4" cstate="print">
            <a:alphaModFix/>
          </a:blip>
          <a:stretch>
            <a:fillRect/>
          </a:stretch>
        </p:blipFill>
        <p:spPr>
          <a:xfrm>
            <a:off x="6926268" y="3413850"/>
            <a:ext cx="577382" cy="577382"/>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436" name="Shape 436"/>
          <p:cNvPicPr preferRelativeResize="0"/>
          <p:nvPr/>
        </p:nvPicPr>
        <p:blipFill>
          <a:blip r:embed="rId3" cstate="print"/>
          <a:stretch>
            <a:fillRect/>
          </a:stretch>
        </p:blipFill>
        <p:spPr>
          <a:xfrm>
            <a:off x="179513" y="1563638"/>
            <a:ext cx="6480720" cy="2784684"/>
          </a:xfrm>
          <a:prstGeom prst="rect">
            <a:avLst/>
          </a:prstGeom>
          <a:noFill/>
          <a:ln>
            <a:noFill/>
          </a:ln>
        </p:spPr>
      </p:pic>
      <p:sp>
        <p:nvSpPr>
          <p:cNvPr id="437" name="Shape 437"/>
          <p:cNvSpPr txBox="1">
            <a:spLocks noGrp="1"/>
          </p:cNvSpPr>
          <p:nvPr>
            <p:ph type="title"/>
          </p:nvPr>
        </p:nvSpPr>
        <p:spPr/>
        <p:txBody>
          <a:bodyPr>
            <a:normAutofit/>
          </a:bodyPr>
          <a:lstStyle/>
          <a:p>
            <a:pPr lvl="0"/>
            <a:r>
              <a:rPr lang="en-US" altLang="zh-TW" dirty="0"/>
              <a:t>Cinema28 Device Wizard</a:t>
            </a:r>
            <a:endParaRPr lang="zh-TW" altLang="en-US" dirty="0"/>
          </a:p>
        </p:txBody>
      </p:sp>
      <p:pic>
        <p:nvPicPr>
          <p:cNvPr id="438" name="Shape 438"/>
          <p:cNvPicPr preferRelativeResize="0"/>
          <p:nvPr/>
        </p:nvPicPr>
        <p:blipFill>
          <a:blip r:embed="rId4" cstate="print"/>
          <a:stretch>
            <a:fillRect/>
          </a:stretch>
        </p:blipFill>
        <p:spPr>
          <a:xfrm>
            <a:off x="5364088" y="1639240"/>
            <a:ext cx="3272402" cy="2013785"/>
          </a:xfrm>
          <a:prstGeom prst="rect">
            <a:avLst/>
          </a:prstGeom>
          <a:noFill/>
          <a:ln>
            <a:noFill/>
          </a:ln>
          <a:effectLst>
            <a:glow rad="101600">
              <a:schemeClr val="bg1">
                <a:alpha val="60000"/>
              </a:schemeClr>
            </a:glow>
          </a:effectLst>
        </p:spPr>
      </p:pic>
      <p:sp>
        <p:nvSpPr>
          <p:cNvPr id="7" name="向左箭號 6"/>
          <p:cNvSpPr/>
          <p:nvPr/>
        </p:nvSpPr>
        <p:spPr>
          <a:xfrm>
            <a:off x="4932040" y="1347614"/>
            <a:ext cx="4104456" cy="360040"/>
          </a:xfrm>
          <a:prstGeom prst="leftArrow">
            <a:avLst>
              <a:gd name="adj1" fmla="val 100000"/>
              <a:gd name="adj2" fmla="val 50000"/>
            </a:avLst>
          </a:prstGeom>
          <a:blipFill>
            <a:blip r:embed="rId5" cstate="print"/>
            <a:stretch>
              <a:fillRect/>
            </a:stretch>
          </a:blip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TW" sz="1600" b="1" dirty="0">
                <a:latin typeface="Arial" pitchFamily="34" charset="0"/>
                <a:cs typeface="Arial" pitchFamily="34" charset="0"/>
              </a:rPr>
              <a:t>Detect connection status of the device</a:t>
            </a:r>
            <a:endParaRPr lang="zh-TW" altLang="en-US" sz="1600" b="1" dirty="0">
              <a:latin typeface="Arial" pitchFamily="34" charset="0"/>
              <a:ea typeface="微軟正黑體" pitchFamily="34" charset="-120"/>
              <a:cs typeface="Arial" pitchFamily="34" charset="0"/>
            </a:endParaRPr>
          </a:p>
        </p:txBody>
      </p:sp>
      <p:sp>
        <p:nvSpPr>
          <p:cNvPr id="8" name="向右箭號 7"/>
          <p:cNvSpPr/>
          <p:nvPr/>
        </p:nvSpPr>
        <p:spPr>
          <a:xfrm>
            <a:off x="1187624" y="3795886"/>
            <a:ext cx="3960440" cy="360040"/>
          </a:xfrm>
          <a:prstGeom prst="rightArrow">
            <a:avLst>
              <a:gd name="adj1" fmla="val 100000"/>
              <a:gd name="adj2" fmla="val 50000"/>
            </a:avLst>
          </a:prstGeom>
          <a:blipFill>
            <a:blip r:embed="rId6" cstate="print"/>
            <a:stretch>
              <a:fillRect/>
            </a:stretch>
          </a:blip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dirty="0">
                <a:latin typeface="Arial" pitchFamily="34" charset="0"/>
                <a:cs typeface="Arial" pitchFamily="34" charset="0"/>
              </a:rPr>
              <a:t>Solve almost all kinds of difficulties</a:t>
            </a:r>
            <a:endParaRPr lang="zh-TW" altLang="en-US" sz="1600" b="1" dirty="0" smtClean="0">
              <a:latin typeface="Arial" pitchFamily="34" charset="0"/>
              <a:ea typeface="微軟正黑體" pitchFamily="34" charset="-120"/>
              <a:cs typeface="Arial"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Shape 445"/>
          <p:cNvSpPr txBox="1">
            <a:spLocks noGrp="1"/>
          </p:cNvSpPr>
          <p:nvPr>
            <p:ph type="title"/>
          </p:nvPr>
        </p:nvSpPr>
        <p:spPr/>
        <p:txBody>
          <a:bodyPr>
            <a:noAutofit/>
          </a:bodyPr>
          <a:lstStyle/>
          <a:p>
            <a:pPr lvl="0">
              <a:lnSpc>
                <a:spcPts val="3500"/>
              </a:lnSpc>
              <a:tabLst>
                <a:tab pos="3228975" algn="l"/>
              </a:tabLst>
            </a:pPr>
            <a:r>
              <a:rPr lang="en-US" altLang="zh-TW" sz="3400" dirty="0"/>
              <a:t>Comparison of general </a:t>
            </a:r>
            <a:r>
              <a:rPr lang="en-US" altLang="zh-TW" sz="3400" dirty="0" smtClean="0"/>
              <a:t>and</a:t>
            </a:r>
            <a:br>
              <a:rPr lang="en-US" altLang="zh-TW" sz="3400" dirty="0" smtClean="0"/>
            </a:br>
            <a:r>
              <a:rPr lang="en-US" altLang="zh-TW" sz="3400" dirty="0" smtClean="0"/>
              <a:t>multi-room </a:t>
            </a:r>
            <a:r>
              <a:rPr lang="en-US" altLang="zh-TW" sz="3400" dirty="0"/>
              <a:t>streaming</a:t>
            </a:r>
            <a:endParaRPr lang="zh-TW" altLang="en-US" sz="3400" dirty="0"/>
          </a:p>
        </p:txBody>
      </p:sp>
      <p:graphicFrame>
        <p:nvGraphicFramePr>
          <p:cNvPr id="446" name="Shape 446"/>
          <p:cNvGraphicFramePr/>
          <p:nvPr>
            <p:extLst>
              <p:ext uri="{D42A27DB-BD31-4B8C-83A1-F6EECF244321}">
                <p14:modId xmlns:p14="http://schemas.microsoft.com/office/powerpoint/2010/main" xmlns="" val="74241315"/>
              </p:ext>
            </p:extLst>
          </p:nvPr>
        </p:nvGraphicFramePr>
        <p:xfrm>
          <a:off x="952500" y="1619250"/>
          <a:ext cx="7311700" cy="2692765"/>
        </p:xfrm>
        <a:graphic>
          <a:graphicData uri="http://schemas.openxmlformats.org/drawingml/2006/table">
            <a:tbl>
              <a:tblPr>
                <a:tableStyleId>{EB9631B5-78F2-41C9-869B-9F39066F8104}</a:tableStyleId>
              </a:tblPr>
              <a:tblGrid>
                <a:gridCol w="1326100"/>
                <a:gridCol w="2992800"/>
                <a:gridCol w="2992800"/>
              </a:tblGrid>
              <a:tr h="445800">
                <a:tc>
                  <a:txBody>
                    <a:bodyPr/>
                    <a:lstStyle/>
                    <a:p>
                      <a:pPr marL="0" lvl="0" indent="0">
                        <a:spcBef>
                          <a:spcPts val="0"/>
                        </a:spcBef>
                        <a:spcAft>
                          <a:spcPts val="0"/>
                        </a:spcAft>
                        <a:buNone/>
                      </a:pPr>
                      <a:endParaRPr sz="1800" b="1" dirty="0">
                        <a:latin typeface="Arial" pitchFamily="34" charset="0"/>
                        <a:ea typeface="微軟正黑體" pitchFamily="34" charset="-120"/>
                        <a:cs typeface="Arial" pitchFamily="34" charset="0"/>
                      </a:endParaRPr>
                    </a:p>
                  </a:txBody>
                  <a:tcPr marL="91425" marR="91425" marT="91425" marB="91425" anchor="ctr">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lvl="0" indent="0" algn="ctr" rtl="0">
                        <a:spcBef>
                          <a:spcPts val="0"/>
                        </a:spcBef>
                        <a:spcAft>
                          <a:spcPts val="0"/>
                        </a:spcAft>
                        <a:buNone/>
                      </a:pPr>
                      <a:r>
                        <a:rPr lang="en-GB" sz="1800" b="1" dirty="0" smtClean="0">
                          <a:latin typeface="Arial" pitchFamily="34" charset="0"/>
                          <a:ea typeface="微軟正黑體" pitchFamily="34" charset="-120"/>
                          <a:cs typeface="Arial" pitchFamily="34" charset="0"/>
                        </a:rPr>
                        <a:t>General Video</a:t>
                      </a:r>
                      <a:r>
                        <a:rPr lang="en-GB" sz="1800" b="1" baseline="0" dirty="0" smtClean="0">
                          <a:latin typeface="Arial" pitchFamily="34" charset="0"/>
                          <a:ea typeface="微軟正黑體" pitchFamily="34" charset="-120"/>
                          <a:cs typeface="Arial" pitchFamily="34" charset="0"/>
                        </a:rPr>
                        <a:t> </a:t>
                      </a:r>
                      <a:r>
                        <a:rPr lang="en-GB" sz="1800" b="1" dirty="0" smtClean="0">
                          <a:latin typeface="Arial" pitchFamily="34" charset="0"/>
                          <a:ea typeface="微軟正黑體" pitchFamily="34" charset="-120"/>
                          <a:cs typeface="Arial" pitchFamily="34" charset="0"/>
                        </a:rPr>
                        <a:t>Streaming</a:t>
                      </a:r>
                      <a:endParaRPr sz="1800" b="1" dirty="0">
                        <a:latin typeface="Arial" pitchFamily="34" charset="0"/>
                        <a:ea typeface="微軟正黑體" pitchFamily="34" charset="-120"/>
                        <a:cs typeface="Arial" pitchFamily="34" charset="0"/>
                      </a:endParaRPr>
                    </a:p>
                  </a:txBody>
                  <a:tcPr marL="91425" marR="91425" marT="91425" marB="91425" anchor="ctr">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lvl="0" indent="0" algn="ctr" rtl="0">
                        <a:spcBef>
                          <a:spcPts val="0"/>
                        </a:spcBef>
                        <a:spcAft>
                          <a:spcPts val="0"/>
                        </a:spcAft>
                        <a:buNone/>
                      </a:pPr>
                      <a:r>
                        <a:rPr lang="en-GB" sz="1800" b="1" dirty="0" smtClean="0">
                          <a:latin typeface="Arial" pitchFamily="34" charset="0"/>
                          <a:ea typeface="微軟正黑體" pitchFamily="34" charset="-120"/>
                          <a:cs typeface="Arial" pitchFamily="34" charset="0"/>
                        </a:rPr>
                        <a:t>Multi-room</a:t>
                      </a:r>
                      <a:r>
                        <a:rPr lang="en-GB" sz="1800" b="1" baseline="0" dirty="0" smtClean="0">
                          <a:latin typeface="Arial" pitchFamily="34" charset="0"/>
                          <a:ea typeface="微軟正黑體" pitchFamily="34" charset="-120"/>
                          <a:cs typeface="Arial" pitchFamily="34" charset="0"/>
                        </a:rPr>
                        <a:t> Streaming</a:t>
                      </a:r>
                      <a:endParaRPr sz="1800" b="1" dirty="0">
                        <a:latin typeface="Arial" pitchFamily="34" charset="0"/>
                        <a:ea typeface="微軟正黑體" pitchFamily="34" charset="-120"/>
                        <a:cs typeface="Arial" pitchFamily="34" charset="0"/>
                      </a:endParaRPr>
                    </a:p>
                  </a:txBody>
                  <a:tcPr marL="91425" marR="91425" marT="91425" marB="91425" anchor="ctr">
                    <a:lnB w="12700" cap="flat" cmpd="sng" algn="ctr">
                      <a:solidFill>
                        <a:schemeClr val="tx1"/>
                      </a:solidFill>
                      <a:prstDash val="solid"/>
                      <a:round/>
                      <a:headEnd type="none" w="med" len="med"/>
                      <a:tailEnd type="none" w="med" len="med"/>
                    </a:lnB>
                    <a:solidFill>
                      <a:schemeClr val="accent4">
                        <a:lumMod val="20000"/>
                        <a:lumOff val="80000"/>
                      </a:schemeClr>
                    </a:solidFill>
                  </a:tcPr>
                </a:tc>
              </a:tr>
              <a:tr h="681175">
                <a:tc>
                  <a:txBody>
                    <a:bodyPr/>
                    <a:lstStyle/>
                    <a:p>
                      <a:pPr marL="0" lvl="0" indent="0" algn="ctr" rtl="0">
                        <a:spcBef>
                          <a:spcPts val="0"/>
                        </a:spcBef>
                        <a:spcAft>
                          <a:spcPts val="0"/>
                        </a:spcAft>
                        <a:buNone/>
                      </a:pPr>
                      <a:r>
                        <a:rPr lang="en-GB" sz="1800" b="1" dirty="0" smtClean="0">
                          <a:latin typeface="Arial" pitchFamily="34" charset="0"/>
                          <a:ea typeface="微軟正黑體" pitchFamily="34" charset="-120"/>
                          <a:cs typeface="Arial" pitchFamily="34" charset="0"/>
                        </a:rPr>
                        <a:t>Operation</a:t>
                      </a:r>
                      <a:endParaRPr sz="1800" b="1" dirty="0">
                        <a:latin typeface="Arial" pitchFamily="34" charset="0"/>
                        <a:ea typeface="微軟正黑體" pitchFamily="34" charset="-120"/>
                        <a:cs typeface="Arial" pitchFamily="34" charset="0"/>
                      </a:endParaRPr>
                    </a:p>
                  </a:txBody>
                  <a:tcPr marL="91425" marR="91425" marT="91425" marB="91425"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GB" sz="1400" b="0" dirty="0" smtClean="0">
                          <a:latin typeface="Arial" pitchFamily="34" charset="0"/>
                          <a:ea typeface="微軟正黑體" pitchFamily="34" charset="-120"/>
                          <a:cs typeface="Arial" pitchFamily="34" charset="0"/>
                        </a:rPr>
                        <a:t>Each device operates independently</a:t>
                      </a:r>
                      <a:endParaRPr sz="1400" b="0" dirty="0">
                        <a:latin typeface="Arial" pitchFamily="34" charset="0"/>
                        <a:ea typeface="微軟正黑體" pitchFamily="34" charset="-120"/>
                        <a:cs typeface="Arial" pitchFamily="34" charset="0"/>
                      </a:endParaRPr>
                    </a:p>
                  </a:txBody>
                  <a:tcPr marL="91425" marR="91425" marT="91425" marB="91425"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GB" sz="1400" b="0" dirty="0" smtClean="0">
                          <a:latin typeface="Arial" pitchFamily="34" charset="0"/>
                          <a:ea typeface="微軟正黑體" pitchFamily="34" charset="-120"/>
                          <a:cs typeface="Arial" pitchFamily="34" charset="0"/>
                        </a:rPr>
                        <a:t>Central Management</a:t>
                      </a:r>
                      <a:endParaRPr sz="1400" b="0" dirty="0">
                        <a:latin typeface="Arial" pitchFamily="34" charset="0"/>
                        <a:ea typeface="微軟正黑體" pitchFamily="34" charset="-120"/>
                        <a:cs typeface="Arial" pitchFamily="34" charset="0"/>
                      </a:endParaRPr>
                    </a:p>
                  </a:txBody>
                  <a:tcPr marL="91425" marR="91425" marT="91425" marB="91425"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81175">
                <a:tc>
                  <a:txBody>
                    <a:bodyPr/>
                    <a:lstStyle/>
                    <a:p>
                      <a:pPr marL="0" lvl="0" indent="0" algn="ctr" rtl="0">
                        <a:spcBef>
                          <a:spcPts val="0"/>
                        </a:spcBef>
                        <a:spcAft>
                          <a:spcPts val="0"/>
                        </a:spcAft>
                        <a:buNone/>
                      </a:pPr>
                      <a:r>
                        <a:rPr lang="en-GB" sz="1800" b="1" dirty="0" smtClean="0">
                          <a:latin typeface="Arial" pitchFamily="34" charset="0"/>
                          <a:ea typeface="微軟正黑體" pitchFamily="34" charset="-120"/>
                          <a:cs typeface="Arial" pitchFamily="34" charset="0"/>
                        </a:rPr>
                        <a:t>Flexibility</a:t>
                      </a:r>
                      <a:endParaRPr sz="1800" b="1" dirty="0">
                        <a:latin typeface="Arial" pitchFamily="34" charset="0"/>
                        <a:ea typeface="微軟正黑體" pitchFamily="34" charset="-120"/>
                        <a:cs typeface="Arial" pitchFamily="34" charset="0"/>
                      </a:endParaRPr>
                    </a:p>
                  </a:txBody>
                  <a:tcPr marL="91425" marR="91425" marT="91425" marB="91425"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US" sz="1400" b="0" dirty="0" smtClean="0">
                          <a:latin typeface="Arial" pitchFamily="34" charset="0"/>
                          <a:ea typeface="微軟正黑體" pitchFamily="34" charset="-120"/>
                          <a:cs typeface="Arial" pitchFamily="34" charset="0"/>
                        </a:rPr>
                        <a:t>High flexibility </a:t>
                      </a:r>
                    </a:p>
                    <a:p>
                      <a:pPr marL="0" lvl="0" indent="0" algn="ctr" rtl="0">
                        <a:spcBef>
                          <a:spcPts val="0"/>
                        </a:spcBef>
                        <a:spcAft>
                          <a:spcPts val="0"/>
                        </a:spcAft>
                        <a:buNone/>
                      </a:pPr>
                      <a:r>
                        <a:rPr lang="en-US" sz="1400" b="0" dirty="0" smtClean="0">
                          <a:latin typeface="Arial" pitchFamily="34" charset="0"/>
                          <a:ea typeface="微軟正黑體" pitchFamily="34" charset="-120"/>
                          <a:cs typeface="Arial" pitchFamily="34" charset="0"/>
                        </a:rPr>
                        <a:t>(not limited to space)</a:t>
                      </a:r>
                      <a:endParaRPr sz="1400" b="0" dirty="0">
                        <a:latin typeface="Arial" pitchFamily="34" charset="0"/>
                        <a:ea typeface="微軟正黑體" pitchFamily="34" charset="-120"/>
                        <a:cs typeface="Arial" pitchFamily="34" charset="0"/>
                      </a:endParaRPr>
                    </a:p>
                  </a:txBody>
                  <a:tcPr marL="91425" marR="91425" marT="91425" marB="91425"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US" sz="1400" b="0" dirty="0" smtClean="0">
                          <a:latin typeface="Arial" pitchFamily="34" charset="0"/>
                          <a:ea typeface="微軟正黑體" pitchFamily="34" charset="-120"/>
                          <a:cs typeface="Arial" pitchFamily="34" charset="0"/>
                        </a:rPr>
                        <a:t>Low Flexibility</a:t>
                      </a:r>
                      <a:endParaRPr sz="1400" b="0" dirty="0">
                        <a:latin typeface="Arial" pitchFamily="34" charset="0"/>
                        <a:ea typeface="微軟正黑體" pitchFamily="34" charset="-120"/>
                        <a:cs typeface="Arial" pitchFamily="34" charset="0"/>
                      </a:endParaRPr>
                    </a:p>
                    <a:p>
                      <a:pPr marL="0" lvl="0" indent="0" algn="ctr" rtl="0">
                        <a:spcBef>
                          <a:spcPts val="0"/>
                        </a:spcBef>
                        <a:spcAft>
                          <a:spcPts val="0"/>
                        </a:spcAft>
                        <a:buNone/>
                      </a:pPr>
                      <a:r>
                        <a:rPr lang="en-US" sz="1400" b="0" dirty="0" smtClean="0">
                          <a:latin typeface="Arial" pitchFamily="34" charset="0"/>
                          <a:ea typeface="微軟正黑體" pitchFamily="34" charset="-120"/>
                          <a:cs typeface="Arial" pitchFamily="34" charset="0"/>
                        </a:rPr>
                        <a:t>(devices</a:t>
                      </a:r>
                      <a:r>
                        <a:rPr lang="en-US" sz="1400" b="0" baseline="0" dirty="0" smtClean="0">
                          <a:latin typeface="Arial" pitchFamily="34" charset="0"/>
                          <a:ea typeface="微軟正黑體" pitchFamily="34" charset="-120"/>
                          <a:cs typeface="Arial" pitchFamily="34" charset="0"/>
                        </a:rPr>
                        <a:t> need to be within the same subnet</a:t>
                      </a:r>
                      <a:r>
                        <a:rPr lang="en-US" sz="1400" b="0" dirty="0" smtClean="0">
                          <a:latin typeface="Arial" pitchFamily="34" charset="0"/>
                          <a:ea typeface="微軟正黑體" pitchFamily="34" charset="-120"/>
                          <a:cs typeface="Arial" pitchFamily="34" charset="0"/>
                        </a:rPr>
                        <a:t>)</a:t>
                      </a:r>
                      <a:endParaRPr sz="1400" b="0" dirty="0">
                        <a:latin typeface="Arial" pitchFamily="34" charset="0"/>
                        <a:ea typeface="微軟正黑體" pitchFamily="34" charset="-120"/>
                        <a:cs typeface="Arial" pitchFamily="34" charset="0"/>
                      </a:endParaRPr>
                    </a:p>
                  </a:txBody>
                  <a:tcPr marL="91425" marR="91425" marT="91425" marB="91425"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81175">
                <a:tc>
                  <a:txBody>
                    <a:bodyPr/>
                    <a:lstStyle/>
                    <a:p>
                      <a:pPr marL="0" lvl="0" indent="0" algn="ctr" rtl="0">
                        <a:spcBef>
                          <a:spcPts val="0"/>
                        </a:spcBef>
                        <a:spcAft>
                          <a:spcPts val="0"/>
                        </a:spcAft>
                        <a:buNone/>
                      </a:pPr>
                      <a:r>
                        <a:rPr lang="en-GB" sz="1800" b="1" dirty="0" smtClean="0">
                          <a:latin typeface="Arial" pitchFamily="34" charset="0"/>
                          <a:ea typeface="微軟正黑體" pitchFamily="34" charset="-120"/>
                          <a:cs typeface="Arial" pitchFamily="34" charset="0"/>
                        </a:rPr>
                        <a:t>Device Status</a:t>
                      </a:r>
                      <a:endParaRPr sz="1800" b="1" dirty="0">
                        <a:latin typeface="Arial" pitchFamily="34" charset="0"/>
                        <a:ea typeface="微軟正黑體" pitchFamily="34" charset="-120"/>
                        <a:cs typeface="Arial" pitchFamily="34" charset="0"/>
                      </a:endParaRPr>
                    </a:p>
                  </a:txBody>
                  <a:tcPr marL="91425" marR="91425" marT="91425" marB="91425" anchor="ctr">
                    <a:lnT w="12700" cap="flat" cmpd="sng" algn="ctr">
                      <a:solidFill>
                        <a:schemeClr val="tx1"/>
                      </a:solidFill>
                      <a:prstDash val="solid"/>
                      <a:round/>
                      <a:headEnd type="none" w="med" len="med"/>
                      <a:tailEnd type="none" w="med" len="med"/>
                    </a:lnT>
                  </a:tcPr>
                </a:tc>
                <a:tc>
                  <a:txBody>
                    <a:bodyPr/>
                    <a:lstStyle/>
                    <a:p>
                      <a:pPr marL="0" lvl="0" indent="0" algn="ctr" rtl="0">
                        <a:spcBef>
                          <a:spcPts val="0"/>
                        </a:spcBef>
                        <a:spcAft>
                          <a:spcPts val="0"/>
                        </a:spcAft>
                        <a:buNone/>
                      </a:pPr>
                      <a:r>
                        <a:rPr lang="en-US" sz="1400" b="0" dirty="0" smtClean="0">
                          <a:latin typeface="Arial" pitchFamily="34" charset="0"/>
                          <a:ea typeface="微軟正黑體" pitchFamily="34" charset="-120"/>
                          <a:cs typeface="Arial" pitchFamily="34" charset="0"/>
                        </a:rPr>
                        <a:t>Can't know the status of each device</a:t>
                      </a:r>
                      <a:endParaRPr sz="1400" b="0" dirty="0">
                        <a:latin typeface="Arial" pitchFamily="34" charset="0"/>
                        <a:ea typeface="微軟正黑體" pitchFamily="34" charset="-120"/>
                        <a:cs typeface="Arial" pitchFamily="34" charset="0"/>
                      </a:endParaRPr>
                    </a:p>
                  </a:txBody>
                  <a:tcPr marL="91425" marR="91425" marT="91425" marB="91425" anchor="ctr">
                    <a:lnT w="12700" cap="flat" cmpd="sng" algn="ctr">
                      <a:solidFill>
                        <a:schemeClr val="tx1"/>
                      </a:solidFill>
                      <a:prstDash val="solid"/>
                      <a:round/>
                      <a:headEnd type="none" w="med" len="med"/>
                      <a:tailEnd type="none" w="med" len="med"/>
                    </a:lnT>
                  </a:tcPr>
                </a:tc>
                <a:tc>
                  <a:txBody>
                    <a:bodyPr/>
                    <a:lstStyle/>
                    <a:p>
                      <a:pPr marL="0" lvl="0" indent="0" algn="ctr" rtl="0">
                        <a:spcBef>
                          <a:spcPts val="0"/>
                        </a:spcBef>
                        <a:spcAft>
                          <a:spcPts val="0"/>
                        </a:spcAft>
                        <a:buNone/>
                      </a:pPr>
                      <a:r>
                        <a:rPr lang="en-US" sz="1400" b="0" dirty="0" smtClean="0">
                          <a:latin typeface="Arial" pitchFamily="34" charset="0"/>
                          <a:ea typeface="微軟正黑體" pitchFamily="34" charset="-120"/>
                          <a:cs typeface="Arial" pitchFamily="34" charset="0"/>
                        </a:rPr>
                        <a:t>Ability to control the use of each device</a:t>
                      </a:r>
                      <a:endParaRPr sz="1400" b="0" dirty="0">
                        <a:latin typeface="Arial" pitchFamily="34" charset="0"/>
                        <a:ea typeface="微軟正黑體" pitchFamily="34" charset="-120"/>
                        <a:cs typeface="Arial" pitchFamily="34" charset="0"/>
                      </a:endParaRPr>
                    </a:p>
                  </a:txBody>
                  <a:tcPr marL="91425" marR="91425" marT="91425" marB="91425" anchor="ctr">
                    <a:lnT w="12700" cap="flat" cmpd="sng" algn="ctr">
                      <a:solidFill>
                        <a:schemeClr val="tx1"/>
                      </a:solidFill>
                      <a:prstDash val="solid"/>
                      <a:round/>
                      <a:headEnd type="none" w="med" len="med"/>
                      <a:tailEnd type="none" w="med" len="med"/>
                    </a:lnT>
                  </a:tcPr>
                </a:tc>
              </a:tr>
            </a:tbl>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14" name="Shape 613"/>
          <p:cNvSpPr/>
          <p:nvPr/>
        </p:nvSpPr>
        <p:spPr>
          <a:xfrm>
            <a:off x="4140888" y="1275606"/>
            <a:ext cx="4751591" cy="3168352"/>
          </a:xfrm>
          <a:prstGeom prst="roundRect">
            <a:avLst>
              <a:gd name="adj" fmla="val 14362"/>
            </a:avLst>
          </a:prstGeom>
          <a:gradFill>
            <a:gsLst>
              <a:gs pos="0">
                <a:srgbClr val="BFCFEC"/>
              </a:gs>
              <a:gs pos="50000">
                <a:srgbClr val="BFCFEC"/>
              </a:gs>
              <a:gs pos="100000">
                <a:srgbClr val="DAE5F1">
                  <a:alpha val="0"/>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 name="Shape 613"/>
          <p:cNvSpPr/>
          <p:nvPr/>
        </p:nvSpPr>
        <p:spPr>
          <a:xfrm>
            <a:off x="323528" y="1275606"/>
            <a:ext cx="3600400" cy="3168352"/>
          </a:xfrm>
          <a:prstGeom prst="roundRect">
            <a:avLst>
              <a:gd name="adj" fmla="val 14362"/>
            </a:avLst>
          </a:prstGeom>
          <a:gradFill>
            <a:gsLst>
              <a:gs pos="0">
                <a:srgbClr val="BFCFEC"/>
              </a:gs>
              <a:gs pos="50000">
                <a:srgbClr val="BFCFEC"/>
              </a:gs>
              <a:gs pos="100000">
                <a:srgbClr val="DAE5F1">
                  <a:alpha val="0"/>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1" name="Shape 451"/>
          <p:cNvSpPr txBox="1">
            <a:spLocks noGrp="1"/>
          </p:cNvSpPr>
          <p:nvPr>
            <p:ph type="title"/>
          </p:nvPr>
        </p:nvSpPr>
        <p:spPr/>
        <p:txBody>
          <a:bodyPr>
            <a:noAutofit/>
          </a:bodyPr>
          <a:lstStyle/>
          <a:p>
            <a:pPr lvl="0"/>
            <a:r>
              <a:rPr lang="en-US" altLang="zh-TW" spc="-150" dirty="0" smtClean="0"/>
              <a:t>Meet </a:t>
            </a:r>
            <a:r>
              <a:rPr lang="en-US" altLang="zh-TW" spc="-150" dirty="0"/>
              <a:t>all </a:t>
            </a:r>
            <a:r>
              <a:rPr lang="en-US" altLang="zh-TW" spc="-150" dirty="0" smtClean="0"/>
              <a:t>Your Media Playback Scenarios</a:t>
            </a:r>
            <a:endParaRPr lang="zh-TW" altLang="en-US" spc="-150" dirty="0"/>
          </a:p>
        </p:txBody>
      </p:sp>
      <p:sp>
        <p:nvSpPr>
          <p:cNvPr id="453" name="Shape 453"/>
          <p:cNvSpPr txBox="1">
            <a:spLocks noGrp="1"/>
          </p:cNvSpPr>
          <p:nvPr>
            <p:ph type="body" idx="4294967295"/>
          </p:nvPr>
        </p:nvSpPr>
        <p:spPr>
          <a:xfrm>
            <a:off x="5116339" y="1203598"/>
            <a:ext cx="2840037" cy="45085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GB" sz="2400" dirty="0" smtClean="0"/>
              <a:t>In the House</a:t>
            </a:r>
            <a:endParaRPr sz="2400" dirty="0"/>
          </a:p>
        </p:txBody>
      </p:sp>
      <p:sp>
        <p:nvSpPr>
          <p:cNvPr id="457" name="Shape 457"/>
          <p:cNvSpPr txBox="1"/>
          <p:nvPr/>
        </p:nvSpPr>
        <p:spPr>
          <a:xfrm>
            <a:off x="539552" y="3975906"/>
            <a:ext cx="3384376" cy="452100"/>
          </a:xfrm>
          <a:prstGeom prst="rect">
            <a:avLst/>
          </a:prstGeom>
          <a:noFill/>
          <a:ln>
            <a:noFill/>
          </a:ln>
        </p:spPr>
        <p:txBody>
          <a:bodyPr spcFirstLastPara="1" wrap="square" lIns="91425" tIns="91425" rIns="91425" bIns="91425" anchor="t" anchorCtr="0">
            <a:noAutofit/>
          </a:bodyPr>
          <a:lstStyle/>
          <a:p>
            <a:pPr lvl="0"/>
            <a:r>
              <a:rPr lang="en-US" sz="1400" b="1" dirty="0">
                <a:latin typeface="Arial" pitchFamily="34" charset="0"/>
                <a:cs typeface="Arial" pitchFamily="34" charset="0"/>
              </a:rPr>
              <a:t>Enjoy video files stored </a:t>
            </a:r>
            <a:r>
              <a:rPr lang="en-US" sz="1400" b="1" dirty="0" smtClean="0">
                <a:latin typeface="Arial" pitchFamily="34" charset="0"/>
                <a:cs typeface="Arial" pitchFamily="34" charset="0"/>
              </a:rPr>
              <a:t>on the NAS </a:t>
            </a:r>
            <a:r>
              <a:rPr lang="en-US" sz="1400" b="1" dirty="0">
                <a:latin typeface="Arial" pitchFamily="34" charset="0"/>
                <a:cs typeface="Arial" pitchFamily="34" charset="0"/>
              </a:rPr>
              <a:t>at home through </a:t>
            </a:r>
            <a:r>
              <a:rPr lang="en-US" sz="1400" b="1" dirty="0" err="1" smtClean="0">
                <a:latin typeface="Arial" pitchFamily="34" charset="0"/>
                <a:cs typeface="Arial" pitchFamily="34" charset="0"/>
              </a:rPr>
              <a:t>Qvideo</a:t>
            </a:r>
            <a:r>
              <a:rPr lang="en-US" sz="1400" b="1" dirty="0" smtClean="0">
                <a:latin typeface="Arial" pitchFamily="34" charset="0"/>
                <a:cs typeface="Arial" pitchFamily="34" charset="0"/>
              </a:rPr>
              <a:t> </a:t>
            </a:r>
            <a:r>
              <a:rPr lang="en-US" sz="1400" b="1" dirty="0">
                <a:latin typeface="Arial" pitchFamily="34" charset="0"/>
                <a:cs typeface="Arial" pitchFamily="34" charset="0"/>
              </a:rPr>
              <a:t>mobile app</a:t>
            </a:r>
            <a:endParaRPr sz="1400" b="1" dirty="0">
              <a:latin typeface="Arial" pitchFamily="34" charset="0"/>
              <a:cs typeface="Arial" pitchFamily="34" charset="0"/>
            </a:endParaRPr>
          </a:p>
        </p:txBody>
      </p:sp>
      <p:sp>
        <p:nvSpPr>
          <p:cNvPr id="458" name="Shape 458"/>
          <p:cNvSpPr txBox="1"/>
          <p:nvPr/>
        </p:nvSpPr>
        <p:spPr>
          <a:xfrm>
            <a:off x="4283968" y="3975906"/>
            <a:ext cx="4608512" cy="452100"/>
          </a:xfrm>
          <a:prstGeom prst="rect">
            <a:avLst/>
          </a:prstGeom>
          <a:noFill/>
          <a:ln>
            <a:noFill/>
          </a:ln>
        </p:spPr>
        <p:txBody>
          <a:bodyPr spcFirstLastPara="1" wrap="square" lIns="91425" tIns="91425" rIns="91425" bIns="91425" anchor="t" anchorCtr="0">
            <a:noAutofit/>
          </a:bodyPr>
          <a:lstStyle/>
          <a:p>
            <a:pPr lvl="0"/>
            <a:r>
              <a:rPr lang="en-US" sz="1400" b="1" dirty="0">
                <a:latin typeface="Arial" pitchFamily="34" charset="0"/>
                <a:cs typeface="Arial" pitchFamily="34" charset="0"/>
              </a:rPr>
              <a:t>Use the Cinema28 to manage the home multimedia devices and stream videos to various rooms</a:t>
            </a:r>
            <a:endParaRPr lang="en-GB" sz="1400" b="1" dirty="0">
              <a:latin typeface="Arial" pitchFamily="34" charset="0"/>
              <a:cs typeface="Arial" pitchFamily="34" charset="0"/>
            </a:endParaRPr>
          </a:p>
        </p:txBody>
      </p:sp>
      <p:pic>
        <p:nvPicPr>
          <p:cNvPr id="10" name="Picture 2" descr="C:\Users\Han Tsai\Desktop\Cinema28直播發表會投影片\A_3.png"/>
          <p:cNvPicPr>
            <a:picLocks noChangeAspect="1" noChangeArrowheads="1"/>
          </p:cNvPicPr>
          <p:nvPr/>
        </p:nvPicPr>
        <p:blipFill>
          <a:blip r:embed="rId3" cstate="print"/>
          <a:srcRect/>
          <a:stretch>
            <a:fillRect/>
          </a:stretch>
        </p:blipFill>
        <p:spPr bwMode="auto">
          <a:xfrm>
            <a:off x="4405339" y="1779662"/>
            <a:ext cx="4119536" cy="2099354"/>
          </a:xfrm>
          <a:prstGeom prst="rect">
            <a:avLst/>
          </a:prstGeom>
          <a:noFill/>
        </p:spPr>
      </p:pic>
      <p:pic>
        <p:nvPicPr>
          <p:cNvPr id="4098" name="Picture 2" descr="C:\Users\user\Desktop\180508_直播 Video Station&amp; Cinema28\26-01.png"/>
          <p:cNvPicPr>
            <a:picLocks noChangeAspect="1" noChangeArrowheads="1"/>
          </p:cNvPicPr>
          <p:nvPr/>
        </p:nvPicPr>
        <p:blipFill>
          <a:blip r:embed="rId4" cstate="print"/>
          <a:srcRect/>
          <a:stretch>
            <a:fillRect/>
          </a:stretch>
        </p:blipFill>
        <p:spPr bwMode="auto">
          <a:xfrm>
            <a:off x="1497913" y="1851670"/>
            <a:ext cx="1970792" cy="1970008"/>
          </a:xfrm>
          <a:prstGeom prst="rect">
            <a:avLst/>
          </a:prstGeom>
          <a:noFill/>
        </p:spPr>
      </p:pic>
      <p:pic>
        <p:nvPicPr>
          <p:cNvPr id="456" name="Shape 456"/>
          <p:cNvPicPr preferRelativeResize="0"/>
          <p:nvPr/>
        </p:nvPicPr>
        <p:blipFill>
          <a:blip r:embed="rId5" cstate="print">
            <a:alphaModFix/>
          </a:blip>
          <a:stretch>
            <a:fillRect/>
          </a:stretch>
        </p:blipFill>
        <p:spPr>
          <a:xfrm>
            <a:off x="511364" y="2581658"/>
            <a:ext cx="1365344" cy="1238000"/>
          </a:xfrm>
          <a:prstGeom prst="rect">
            <a:avLst/>
          </a:prstGeom>
          <a:noFill/>
          <a:ln>
            <a:noFill/>
          </a:ln>
        </p:spPr>
      </p:pic>
      <p:sp>
        <p:nvSpPr>
          <p:cNvPr id="12" name="Shape 453"/>
          <p:cNvSpPr txBox="1">
            <a:spLocks/>
          </p:cNvSpPr>
          <p:nvPr/>
        </p:nvSpPr>
        <p:spPr>
          <a:xfrm>
            <a:off x="683568" y="1203598"/>
            <a:ext cx="2840037" cy="450850"/>
          </a:xfrm>
          <a:prstGeom prst="rect">
            <a:avLst/>
          </a:prstGeom>
        </p:spPr>
        <p:txBody>
          <a:bodyPr spcFirstLastPara="1" vert="horz" wrap="square" lIns="91425" tIns="91425" rIns="91425" bIns="91425" rtlCol="0" anchor="t" anchorCtr="0">
            <a:noAutofit/>
          </a:bodyPr>
          <a:lstStyle/>
          <a:p>
            <a:pPr lvl="0" algn="ctr"/>
            <a:r>
              <a:rPr lang="en-US" altLang="zh-TW" sz="2400" b="1" dirty="0" smtClean="0">
                <a:latin typeface="Arial Unicode MS" panose="020B0604020202020204" pitchFamily="34" charset="-120"/>
                <a:ea typeface="Arial Unicode MS" panose="020B0604020202020204" pitchFamily="34" charset="-120"/>
                <a:cs typeface="Arial Unicode MS" panose="020B0604020202020204" pitchFamily="34" charset="-120"/>
              </a:rPr>
              <a:t>Outdoor</a:t>
            </a:r>
            <a:endParaRPr lang="zh-TW" altLang="en-US" sz="2400" b="1" dirty="0">
              <a:latin typeface="Arial Unicode MS" panose="020B0604020202020204" pitchFamily="34" charset="-120"/>
              <a:ea typeface="Arial Unicode MS" panose="020B0604020202020204" pitchFamily="34" charset="-120"/>
              <a:cs typeface="Arial Unicode MS" panose="020B0604020202020204" pitchFamily="34" charset="-12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28" name="矩形 27"/>
          <p:cNvSpPr/>
          <p:nvPr/>
        </p:nvSpPr>
        <p:spPr>
          <a:xfrm>
            <a:off x="0" y="267494"/>
            <a:ext cx="9144000" cy="4320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1" name="Picture 2" descr="C:\Users\user\Desktop\180227_Roon x QNAP_ZH\15.png"/>
          <p:cNvPicPr>
            <a:picLocks noChangeAspect="1" noChangeArrowheads="1"/>
          </p:cNvPicPr>
          <p:nvPr/>
        </p:nvPicPr>
        <p:blipFill>
          <a:blip r:embed="rId3" cstate="print"/>
          <a:srcRect/>
          <a:stretch>
            <a:fillRect/>
          </a:stretch>
        </p:blipFill>
        <p:spPr bwMode="auto">
          <a:xfrm>
            <a:off x="2496142" y="627534"/>
            <a:ext cx="4551416" cy="4472058"/>
          </a:xfrm>
          <a:prstGeom prst="rect">
            <a:avLst/>
          </a:prstGeom>
          <a:noFill/>
        </p:spPr>
      </p:pic>
      <p:sp>
        <p:nvSpPr>
          <p:cNvPr id="14" name="Shape 504"/>
          <p:cNvSpPr txBox="1"/>
          <p:nvPr/>
        </p:nvSpPr>
        <p:spPr>
          <a:xfrm>
            <a:off x="5039544" y="3835344"/>
            <a:ext cx="1590144" cy="403615"/>
          </a:xfrm>
          <a:prstGeom prst="rect">
            <a:avLst/>
          </a:prstGeom>
          <a:noFill/>
          <a:ln>
            <a:noFill/>
          </a:ln>
        </p:spPr>
        <p:txBody>
          <a:bodyPr spcFirstLastPara="1" wrap="square" lIns="91425" tIns="91425" rIns="91425" bIns="91425" anchor="t" anchorCtr="0">
            <a:noAutofit/>
          </a:bodyPr>
          <a:lstStyle/>
          <a:p>
            <a:pPr lvl="0" algn="ctr"/>
            <a:r>
              <a:rPr lang="en-GB" altLang="zh-TW" sz="1600" b="1" dirty="0" smtClean="0">
                <a:latin typeface="Arial" pitchFamily="34" charset="0"/>
                <a:cs typeface="Arial" pitchFamily="34" charset="0"/>
              </a:rPr>
              <a:t>Cinema28 </a:t>
            </a:r>
            <a:endParaRPr lang="en-GB" altLang="zh-TW" sz="1600" b="1" dirty="0">
              <a:latin typeface="Arial" pitchFamily="34" charset="0"/>
              <a:cs typeface="Arial" pitchFamily="34" charset="0"/>
            </a:endParaRPr>
          </a:p>
        </p:txBody>
      </p:sp>
      <p:sp>
        <p:nvSpPr>
          <p:cNvPr id="15" name="Shape 507"/>
          <p:cNvSpPr txBox="1"/>
          <p:nvPr/>
        </p:nvSpPr>
        <p:spPr>
          <a:xfrm>
            <a:off x="3734452" y="1419622"/>
            <a:ext cx="1680810" cy="485400"/>
          </a:xfrm>
          <a:prstGeom prst="rect">
            <a:avLst/>
          </a:prstGeom>
          <a:noFill/>
          <a:ln>
            <a:noFill/>
          </a:ln>
        </p:spPr>
        <p:txBody>
          <a:bodyPr spcFirstLastPara="1" wrap="square" lIns="91425" tIns="91425" rIns="91425" bIns="91425" anchor="t" anchorCtr="0">
            <a:noAutofit/>
          </a:bodyPr>
          <a:lstStyle/>
          <a:p>
            <a:pPr lvl="0" algn="ctr"/>
            <a:r>
              <a:rPr lang="en-GB" altLang="zh-TW" sz="1600" b="1" dirty="0" smtClean="0">
                <a:latin typeface="Arial" pitchFamily="34" charset="0"/>
                <a:cs typeface="Arial" pitchFamily="34" charset="0"/>
              </a:rPr>
              <a:t>QNAP NAS</a:t>
            </a:r>
            <a:endParaRPr lang="en-GB" altLang="zh-TW" sz="1600" b="1" dirty="0">
              <a:latin typeface="Arial" pitchFamily="34" charset="0"/>
              <a:cs typeface="Arial" pitchFamily="34" charset="0"/>
            </a:endParaRPr>
          </a:p>
        </p:txBody>
      </p:sp>
      <p:sp>
        <p:nvSpPr>
          <p:cNvPr id="17" name="文字方塊 16"/>
          <p:cNvSpPr txBox="1"/>
          <p:nvPr/>
        </p:nvSpPr>
        <p:spPr>
          <a:xfrm>
            <a:off x="3775483" y="2556687"/>
            <a:ext cx="1656184" cy="984885"/>
          </a:xfrm>
          <a:prstGeom prst="rect">
            <a:avLst/>
          </a:prstGeom>
          <a:noFill/>
        </p:spPr>
        <p:txBody>
          <a:bodyPr wrap="square" rtlCol="0">
            <a:spAutoFit/>
          </a:bodyPr>
          <a:lstStyle/>
          <a:p>
            <a:pPr algn="ctr">
              <a:buClr>
                <a:schemeClr val="dk1"/>
              </a:buClr>
              <a:buSzPts val="1100"/>
            </a:pPr>
            <a:r>
              <a:rPr lang="en-US" altLang="zh-TW" sz="1400" b="1" dirty="0" smtClean="0">
                <a:solidFill>
                  <a:schemeClr val="dk1"/>
                </a:solidFill>
                <a:latin typeface="Arial" pitchFamily="34" charset="0"/>
                <a:ea typeface="微軟正黑體" pitchFamily="34" charset="-120"/>
                <a:cs typeface="Arial" pitchFamily="34" charset="0"/>
              </a:rPr>
              <a:t>The Golden Combination for video </a:t>
            </a:r>
            <a:r>
              <a:rPr lang="en-US" altLang="zh-TW" sz="1400" b="1" dirty="0">
                <a:solidFill>
                  <a:schemeClr val="dk1"/>
                </a:solidFill>
                <a:latin typeface="Arial" pitchFamily="34" charset="0"/>
                <a:ea typeface="微軟正黑體" pitchFamily="34" charset="-120"/>
                <a:cs typeface="Arial" pitchFamily="34" charset="0"/>
              </a:rPr>
              <a:t>streaming</a:t>
            </a:r>
          </a:p>
          <a:p>
            <a:pPr algn="ctr">
              <a:buClr>
                <a:schemeClr val="dk1"/>
              </a:buClr>
              <a:buSzPts val="1100"/>
            </a:pPr>
            <a:endParaRPr lang="zh-TW" altLang="en-US" sz="1600" b="1" dirty="0" smtClean="0">
              <a:latin typeface="Arial" pitchFamily="34" charset="0"/>
              <a:ea typeface="微軟正黑體" pitchFamily="34" charset="-120"/>
              <a:cs typeface="Arial" pitchFamily="34" charset="0"/>
            </a:endParaRPr>
          </a:p>
        </p:txBody>
      </p:sp>
      <p:sp>
        <p:nvSpPr>
          <p:cNvPr id="19" name="Shape 504"/>
          <p:cNvSpPr txBox="1"/>
          <p:nvPr/>
        </p:nvSpPr>
        <p:spPr>
          <a:xfrm>
            <a:off x="2375248" y="3835344"/>
            <a:ext cx="1590144" cy="403615"/>
          </a:xfrm>
          <a:prstGeom prst="rect">
            <a:avLst/>
          </a:prstGeom>
          <a:noFill/>
          <a:ln>
            <a:noFill/>
          </a:ln>
        </p:spPr>
        <p:txBody>
          <a:bodyPr spcFirstLastPara="1" wrap="square" lIns="91425" tIns="91425" rIns="91425" bIns="91425" anchor="t" anchorCtr="0">
            <a:noAutofit/>
          </a:bodyPr>
          <a:lstStyle/>
          <a:p>
            <a:pPr lvl="0" algn="ctr"/>
            <a:r>
              <a:rPr lang="en-GB" altLang="zh-TW" sz="1600" b="1" dirty="0" smtClean="0">
                <a:latin typeface="Arial" pitchFamily="34" charset="0"/>
                <a:cs typeface="Arial" pitchFamily="34" charset="0"/>
              </a:rPr>
              <a:t>Video Station </a:t>
            </a:r>
            <a:endParaRPr lang="en-GB" altLang="zh-TW" sz="1600" b="1" dirty="0">
              <a:latin typeface="Arial" pitchFamily="34" charset="0"/>
              <a:cs typeface="Arial" pitchFamily="34" charset="0"/>
            </a:endParaRPr>
          </a:p>
        </p:txBody>
      </p:sp>
      <p:pic>
        <p:nvPicPr>
          <p:cNvPr id="469" name="Shape 469"/>
          <p:cNvPicPr preferRelativeResize="0"/>
          <p:nvPr/>
        </p:nvPicPr>
        <p:blipFill>
          <a:blip r:embed="rId4" cstate="print">
            <a:alphaModFix/>
          </a:blip>
          <a:stretch>
            <a:fillRect/>
          </a:stretch>
        </p:blipFill>
        <p:spPr>
          <a:xfrm>
            <a:off x="2735288" y="2912939"/>
            <a:ext cx="931156" cy="882947"/>
          </a:xfrm>
          <a:prstGeom prst="rect">
            <a:avLst/>
          </a:prstGeom>
          <a:noFill/>
          <a:ln>
            <a:noFill/>
          </a:ln>
          <a:effectLst>
            <a:glow rad="101600">
              <a:schemeClr val="bg1">
                <a:alpha val="60000"/>
              </a:schemeClr>
            </a:glow>
          </a:effectLst>
        </p:spPr>
      </p:pic>
      <p:pic>
        <p:nvPicPr>
          <p:cNvPr id="468" name="Shape 468"/>
          <p:cNvPicPr preferRelativeResize="0"/>
          <p:nvPr/>
        </p:nvPicPr>
        <p:blipFill>
          <a:blip r:embed="rId5" cstate="print">
            <a:alphaModFix/>
          </a:blip>
          <a:stretch>
            <a:fillRect/>
          </a:stretch>
        </p:blipFill>
        <p:spPr>
          <a:xfrm>
            <a:off x="5475614" y="2925172"/>
            <a:ext cx="860074" cy="858481"/>
          </a:xfrm>
          <a:prstGeom prst="rect">
            <a:avLst/>
          </a:prstGeom>
          <a:noFill/>
          <a:ln>
            <a:noFill/>
          </a:ln>
          <a:effectLst>
            <a:glow rad="101600">
              <a:schemeClr val="bg1">
                <a:alpha val="60000"/>
              </a:schemeClr>
            </a:glow>
          </a:effectLst>
        </p:spPr>
      </p:pic>
      <p:pic>
        <p:nvPicPr>
          <p:cNvPr id="22" name="Shape 100"/>
          <p:cNvPicPr preferRelativeResize="0"/>
          <p:nvPr/>
        </p:nvPicPr>
        <p:blipFill rotWithShape="1">
          <a:blip r:embed="rId6" cstate="print">
            <a:alphaModFix/>
          </a:blip>
          <a:srcRect l="12942" r="28334"/>
          <a:stretch/>
        </p:blipFill>
        <p:spPr>
          <a:xfrm>
            <a:off x="4463480" y="465733"/>
            <a:ext cx="828606" cy="881881"/>
          </a:xfrm>
          <a:prstGeom prst="rect">
            <a:avLst/>
          </a:prstGeom>
          <a:noFill/>
          <a:ln>
            <a:noFill/>
          </a:ln>
        </p:spPr>
      </p:pic>
      <p:pic>
        <p:nvPicPr>
          <p:cNvPr id="21" name="Shape 94"/>
          <p:cNvPicPr preferRelativeResize="0"/>
          <p:nvPr/>
        </p:nvPicPr>
        <p:blipFill>
          <a:blip r:embed="rId7" cstate="print"/>
          <a:stretch>
            <a:fillRect/>
          </a:stretch>
        </p:blipFill>
        <p:spPr>
          <a:xfrm>
            <a:off x="3495249" y="339502"/>
            <a:ext cx="1219225" cy="1137944"/>
          </a:xfrm>
          <a:prstGeom prst="rect">
            <a:avLst/>
          </a:prstGeom>
          <a:noFill/>
          <a:ln>
            <a:noFill/>
          </a:ln>
        </p:spPr>
      </p:pic>
      <p:sp>
        <p:nvSpPr>
          <p:cNvPr id="25" name="向左箭號 24"/>
          <p:cNvSpPr/>
          <p:nvPr/>
        </p:nvSpPr>
        <p:spPr>
          <a:xfrm>
            <a:off x="5327576" y="1203598"/>
            <a:ext cx="3816424" cy="504056"/>
          </a:xfrm>
          <a:prstGeom prst="leftArrow">
            <a:avLst>
              <a:gd name="adj1" fmla="val 100000"/>
              <a:gd name="adj2" fmla="val 50000"/>
            </a:avLst>
          </a:prstGeom>
          <a:blipFill>
            <a:blip r:embed="rId8"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TW" sz="1200" b="1" dirty="0">
                <a:latin typeface="Arial" pitchFamily="34" charset="0"/>
                <a:ea typeface="Arial Unicode MS" panose="020B0604020202020204" pitchFamily="34" charset="-120"/>
                <a:cs typeface="Arial" pitchFamily="34" charset="0"/>
              </a:rPr>
              <a:t>Perfect </a:t>
            </a:r>
            <a:r>
              <a:rPr lang="en-US" altLang="zh-TW" sz="1200" b="1" dirty="0" smtClean="0">
                <a:latin typeface="Arial" pitchFamily="34" charset="0"/>
                <a:ea typeface="Arial Unicode MS" panose="020B0604020202020204" pitchFamily="34" charset="-120"/>
                <a:cs typeface="Arial" pitchFamily="34" charset="0"/>
              </a:rPr>
              <a:t>file </a:t>
            </a:r>
            <a:r>
              <a:rPr lang="en-US" altLang="zh-TW" sz="1200" b="1" dirty="0">
                <a:latin typeface="Arial" pitchFamily="34" charset="0"/>
                <a:ea typeface="Arial Unicode MS" panose="020B0604020202020204" pitchFamily="34" charset="-120"/>
                <a:cs typeface="Arial" pitchFamily="34" charset="0"/>
              </a:rPr>
              <a:t>protection </a:t>
            </a:r>
            <a:r>
              <a:rPr lang="en-US" altLang="zh-TW" sz="1200" b="1" dirty="0" smtClean="0">
                <a:latin typeface="Arial" pitchFamily="34" charset="0"/>
                <a:ea typeface="Arial Unicode MS" panose="020B0604020202020204" pitchFamily="34" charset="-120"/>
                <a:cs typeface="Arial" pitchFamily="34" charset="0"/>
              </a:rPr>
              <a:t>mechanism for videos</a:t>
            </a:r>
            <a:r>
              <a:rPr lang="en-US" altLang="zh-TW" sz="1200" b="1" dirty="0">
                <a:latin typeface="Arial" pitchFamily="34" charset="0"/>
                <a:ea typeface="Arial Unicode MS" panose="020B0604020202020204" pitchFamily="34" charset="-120"/>
                <a:cs typeface="Arial" pitchFamily="34" charset="0"/>
              </a:rPr>
              <a:t/>
            </a:r>
            <a:br>
              <a:rPr lang="en-US" altLang="zh-TW" sz="1200" b="1" dirty="0">
                <a:latin typeface="Arial" pitchFamily="34" charset="0"/>
                <a:ea typeface="Arial Unicode MS" panose="020B0604020202020204" pitchFamily="34" charset="-120"/>
                <a:cs typeface="Arial" pitchFamily="34" charset="0"/>
              </a:rPr>
            </a:br>
            <a:r>
              <a:rPr lang="en-US" altLang="zh-TW" sz="1200" b="1" spc="-150" dirty="0">
                <a:latin typeface="Arial" pitchFamily="34" charset="0"/>
                <a:ea typeface="Arial Unicode MS" panose="020B0604020202020204" pitchFamily="34" charset="-120"/>
                <a:cs typeface="Arial" pitchFamily="34" charset="0"/>
              </a:rPr>
              <a:t>+  </a:t>
            </a:r>
            <a:r>
              <a:rPr lang="en-US" altLang="zh-TW" sz="1200" b="1" dirty="0" smtClean="0">
                <a:latin typeface="Arial" pitchFamily="34" charset="0"/>
                <a:ea typeface="Arial Unicode MS" panose="020B0604020202020204" pitchFamily="34" charset="-120"/>
                <a:cs typeface="Arial" pitchFamily="34" charset="0"/>
              </a:rPr>
              <a:t>QWA-AC2600  </a:t>
            </a:r>
            <a:r>
              <a:rPr lang="en-US" altLang="zh-TW" sz="1200" b="1" dirty="0">
                <a:latin typeface="Arial" pitchFamily="34" charset="0"/>
                <a:ea typeface="Arial Unicode MS" panose="020B0604020202020204" pitchFamily="34" charset="-120"/>
                <a:cs typeface="Arial" pitchFamily="34" charset="0"/>
              </a:rPr>
              <a:t>PCIe  Wireless </a:t>
            </a:r>
            <a:r>
              <a:rPr lang="en-US" altLang="zh-TW" sz="1200" b="1" dirty="0" smtClean="0">
                <a:latin typeface="Arial" pitchFamily="34" charset="0"/>
                <a:ea typeface="Arial Unicode MS" panose="020B0604020202020204" pitchFamily="34" charset="-120"/>
                <a:cs typeface="Arial" pitchFamily="34" charset="0"/>
              </a:rPr>
              <a:t>Adapter</a:t>
            </a:r>
            <a:endParaRPr lang="en-US" altLang="zh-TW" sz="1200" b="1" dirty="0">
              <a:latin typeface="Arial" pitchFamily="34" charset="0"/>
              <a:ea typeface="Arial Unicode MS" panose="020B0604020202020204" pitchFamily="34" charset="-120"/>
              <a:cs typeface="Arial" pitchFamily="34" charset="0"/>
            </a:endParaRPr>
          </a:p>
        </p:txBody>
      </p:sp>
      <p:sp>
        <p:nvSpPr>
          <p:cNvPr id="26" name="向左箭號 25"/>
          <p:cNvSpPr/>
          <p:nvPr/>
        </p:nvSpPr>
        <p:spPr>
          <a:xfrm>
            <a:off x="6407696" y="3795886"/>
            <a:ext cx="2016224" cy="504056"/>
          </a:xfrm>
          <a:prstGeom prst="leftArrow">
            <a:avLst>
              <a:gd name="adj1" fmla="val 100000"/>
              <a:gd name="adj2" fmla="val 50000"/>
            </a:avLst>
          </a:prstGeom>
          <a:blipFill>
            <a:blip r:embed="rId8"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altLang="zh-TW" sz="1400" b="1" dirty="0">
                <a:latin typeface="Arial" pitchFamily="34" charset="0"/>
                <a:cs typeface="Arial" pitchFamily="34" charset="0"/>
              </a:rPr>
              <a:t>Multi-room </a:t>
            </a:r>
            <a:r>
              <a:rPr lang="en-GB" altLang="zh-TW" sz="1400" b="1" dirty="0" smtClean="0">
                <a:latin typeface="Arial" pitchFamily="34" charset="0"/>
                <a:cs typeface="Arial" pitchFamily="34" charset="0"/>
              </a:rPr>
              <a:t>control </a:t>
            </a:r>
            <a:r>
              <a:rPr lang="en-GB" altLang="zh-TW" sz="1400" b="1" dirty="0" err="1">
                <a:latin typeface="Arial" pitchFamily="34" charset="0"/>
                <a:cs typeface="Arial" pitchFamily="34" charset="0"/>
              </a:rPr>
              <a:t>center</a:t>
            </a:r>
            <a:endParaRPr lang="en-GB" altLang="zh-TW" sz="1400" b="1" dirty="0">
              <a:latin typeface="Arial" pitchFamily="34" charset="0"/>
              <a:cs typeface="Arial" pitchFamily="34" charset="0"/>
            </a:endParaRPr>
          </a:p>
        </p:txBody>
      </p:sp>
      <p:sp>
        <p:nvSpPr>
          <p:cNvPr id="27" name="向右箭號 26"/>
          <p:cNvSpPr/>
          <p:nvPr/>
        </p:nvSpPr>
        <p:spPr>
          <a:xfrm>
            <a:off x="107504" y="3795886"/>
            <a:ext cx="2376264" cy="504056"/>
          </a:xfrm>
          <a:prstGeom prst="rightArrow">
            <a:avLst>
              <a:gd name="adj1" fmla="val 100000"/>
              <a:gd name="adj2" fmla="val 50000"/>
            </a:avLst>
          </a:prstGeom>
          <a:blipFill>
            <a:blip r:embed="rId9"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TW" sz="1400" b="1" smtClean="0">
                <a:latin typeface="Arial" pitchFamily="34" charset="0"/>
                <a:cs typeface="Arial" pitchFamily="34" charset="0"/>
              </a:rPr>
              <a:t>Video library for flexible management</a:t>
            </a:r>
            <a:endParaRPr lang="en-US" altLang="zh-TW" sz="1400" b="1" dirty="0">
              <a:latin typeface="Arial" pitchFamily="34" charset="0"/>
              <a:cs typeface="Arial"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5123" name="Picture 3" descr="C:\Users\user\Desktop\180508_直播 Video Station&amp; Cinema28\28.png"/>
          <p:cNvPicPr>
            <a:picLocks noChangeAspect="1" noChangeArrowheads="1"/>
          </p:cNvPicPr>
          <p:nvPr/>
        </p:nvPicPr>
        <p:blipFill>
          <a:blip r:embed="rId3" cstate="print"/>
          <a:srcRect/>
          <a:stretch>
            <a:fillRect/>
          </a:stretch>
        </p:blipFill>
        <p:spPr bwMode="auto">
          <a:xfrm>
            <a:off x="3723606" y="2139702"/>
            <a:ext cx="3728714" cy="2592288"/>
          </a:xfrm>
          <a:prstGeom prst="rect">
            <a:avLst/>
          </a:prstGeom>
          <a:noFill/>
        </p:spPr>
      </p:pic>
      <p:sp>
        <p:nvSpPr>
          <p:cNvPr id="65" name="Shape 65"/>
          <p:cNvSpPr txBox="1">
            <a:spLocks noGrp="1"/>
          </p:cNvSpPr>
          <p:nvPr>
            <p:ph type="title"/>
          </p:nvPr>
        </p:nvSpPr>
        <p:spPr>
          <a:prstGeom prst="rect">
            <a:avLst/>
          </a:prstGeom>
        </p:spPr>
        <p:txBody>
          <a:bodyPr spcFirstLastPara="1" wrap="square" lIns="91425" tIns="91425" rIns="91425" bIns="91425" anchor="ctr" anchorCtr="0">
            <a:noAutofit/>
          </a:bodyPr>
          <a:lstStyle/>
          <a:p>
            <a:pPr lvl="0">
              <a:lnSpc>
                <a:spcPts val="3500"/>
              </a:lnSpc>
              <a:spcBef>
                <a:spcPts val="0"/>
              </a:spcBef>
            </a:pPr>
            <a:r>
              <a:rPr lang="en-US" sz="3400" dirty="0" smtClean="0"/>
              <a:t>Video: file size increases as</a:t>
            </a:r>
            <a:br>
              <a:rPr lang="en-US" sz="3400" dirty="0" smtClean="0"/>
            </a:br>
            <a:r>
              <a:rPr lang="en-US" sz="3400" dirty="0" smtClean="0"/>
              <a:t>video quality improves</a:t>
            </a:r>
            <a:endParaRPr sz="3400" dirty="0"/>
          </a:p>
        </p:txBody>
      </p:sp>
      <p:sp>
        <p:nvSpPr>
          <p:cNvPr id="66" name="Shape 66"/>
          <p:cNvSpPr txBox="1">
            <a:spLocks noGrp="1"/>
          </p:cNvSpPr>
          <p:nvPr>
            <p:ph idx="1"/>
          </p:nvPr>
        </p:nvSpPr>
        <p:spPr>
          <a:xfrm>
            <a:off x="457200" y="1200151"/>
            <a:ext cx="8229600" cy="1947663"/>
          </a:xfrm>
          <a:prstGeom prst="rect">
            <a:avLst/>
          </a:prstGeom>
        </p:spPr>
        <p:txBody>
          <a:bodyPr spcFirstLastPara="1" wrap="square" lIns="91425" tIns="91425" rIns="91425" bIns="91425" anchor="t" anchorCtr="0">
            <a:noAutofit/>
          </a:bodyPr>
          <a:lstStyle/>
          <a:p>
            <a:pPr marL="400050" indent="-285750">
              <a:buSzPts val="1800"/>
            </a:pPr>
            <a:r>
              <a:rPr lang="en-US" sz="1600" dirty="0" smtClean="0"/>
              <a:t>As technologies evolve, </a:t>
            </a:r>
            <a:r>
              <a:rPr lang="en-US" sz="1600" dirty="0"/>
              <a:t>the size of </a:t>
            </a:r>
            <a:r>
              <a:rPr lang="en-US" sz="1600" dirty="0" smtClean="0"/>
              <a:t>video files have </a:t>
            </a:r>
            <a:r>
              <a:rPr lang="en-US" sz="1600" dirty="0"/>
              <a:t>grown </a:t>
            </a:r>
            <a:r>
              <a:rPr lang="en-US" sz="1600" dirty="0" smtClean="0"/>
              <a:t>proportionally with </a:t>
            </a:r>
            <a:r>
              <a:rPr lang="en-US" sz="1600" dirty="0"/>
              <a:t>the </a:t>
            </a:r>
            <a:r>
              <a:rPr lang="en-US" sz="1600" dirty="0" smtClean="0"/>
              <a:t>resolution.</a:t>
            </a:r>
          </a:p>
          <a:p>
            <a:pPr marL="400050" indent="-285750">
              <a:buSzPts val="1800"/>
            </a:pPr>
            <a:r>
              <a:rPr lang="en-GB" sz="1600" dirty="0" smtClean="0"/>
              <a:t>VCD</a:t>
            </a:r>
            <a:r>
              <a:rPr lang="zh-TW" altLang="en-US" sz="1600" dirty="0" smtClean="0"/>
              <a:t> </a:t>
            </a:r>
            <a:r>
              <a:rPr lang="en-GB" sz="1200" dirty="0" smtClean="0"/>
              <a:t>(</a:t>
            </a:r>
            <a:r>
              <a:rPr lang="en-GB" sz="1200" dirty="0" smtClean="0">
                <a:solidFill>
                  <a:srgbClr val="222222"/>
                </a:solidFill>
                <a:highlight>
                  <a:srgbClr val="FFFFFF"/>
                </a:highlight>
              </a:rPr>
              <a:t>352×240</a:t>
            </a:r>
            <a:r>
              <a:rPr lang="en-GB" sz="1200" dirty="0"/>
              <a:t>) </a:t>
            </a:r>
            <a:r>
              <a:rPr lang="en-GB" sz="1600" dirty="0"/>
              <a:t>&gt; </a:t>
            </a:r>
            <a:r>
              <a:rPr lang="en-GB" sz="1600" dirty="0" smtClean="0"/>
              <a:t>DVD</a:t>
            </a:r>
            <a:r>
              <a:rPr lang="zh-TW" altLang="en-US" sz="1600" dirty="0" smtClean="0"/>
              <a:t> </a:t>
            </a:r>
            <a:r>
              <a:rPr lang="en-GB" sz="1200" dirty="0" smtClean="0">
                <a:solidFill>
                  <a:srgbClr val="222222"/>
                </a:solidFill>
                <a:highlight>
                  <a:srgbClr val="FFFFFF"/>
                </a:highlight>
              </a:rPr>
              <a:t>(</a:t>
            </a:r>
            <a:r>
              <a:rPr lang="en-GB" sz="1200" dirty="0">
                <a:solidFill>
                  <a:srgbClr val="222222"/>
                </a:solidFill>
                <a:highlight>
                  <a:srgbClr val="FFFFFF"/>
                </a:highlight>
              </a:rPr>
              <a:t>720X480)</a:t>
            </a:r>
            <a:r>
              <a:rPr lang="en-GB" sz="1200" dirty="0"/>
              <a:t> </a:t>
            </a:r>
            <a:r>
              <a:rPr lang="en-GB" sz="1600" dirty="0"/>
              <a:t>&gt;  </a:t>
            </a:r>
            <a:r>
              <a:rPr lang="en-GB" sz="1600" dirty="0" smtClean="0"/>
              <a:t>HD</a:t>
            </a:r>
            <a:r>
              <a:rPr lang="zh-TW" altLang="en-US" sz="1600" dirty="0" smtClean="0"/>
              <a:t> </a:t>
            </a:r>
            <a:r>
              <a:rPr lang="en-GB" sz="1200" dirty="0" smtClean="0">
                <a:solidFill>
                  <a:srgbClr val="222222"/>
                </a:solidFill>
                <a:highlight>
                  <a:srgbClr val="FFFFFF"/>
                </a:highlight>
              </a:rPr>
              <a:t>(</a:t>
            </a:r>
            <a:r>
              <a:rPr lang="en-GB" sz="1200" dirty="0">
                <a:solidFill>
                  <a:srgbClr val="222222"/>
                </a:solidFill>
                <a:highlight>
                  <a:srgbClr val="FFFFFF"/>
                </a:highlight>
              </a:rPr>
              <a:t>1280x720)</a:t>
            </a:r>
            <a:r>
              <a:rPr lang="en-GB" sz="1200" dirty="0"/>
              <a:t> </a:t>
            </a:r>
            <a:r>
              <a:rPr lang="en-GB" sz="1600" dirty="0"/>
              <a:t>&gt; </a:t>
            </a:r>
            <a:r>
              <a:rPr lang="en-GB" sz="1600" dirty="0" smtClean="0"/>
              <a:t>FHD</a:t>
            </a:r>
            <a:r>
              <a:rPr lang="zh-TW" altLang="en-US" sz="1600" dirty="0" smtClean="0"/>
              <a:t> </a:t>
            </a:r>
            <a:r>
              <a:rPr lang="en-GB" sz="1200" dirty="0" smtClean="0">
                <a:solidFill>
                  <a:srgbClr val="222222"/>
                </a:solidFill>
                <a:highlight>
                  <a:srgbClr val="FFFFFF"/>
                </a:highlight>
              </a:rPr>
              <a:t>(</a:t>
            </a:r>
            <a:r>
              <a:rPr lang="en-GB" sz="1200" dirty="0">
                <a:solidFill>
                  <a:srgbClr val="222222"/>
                </a:solidFill>
                <a:highlight>
                  <a:srgbClr val="FFFFFF"/>
                </a:highlight>
              </a:rPr>
              <a:t>1920x1080)</a:t>
            </a:r>
            <a:r>
              <a:rPr lang="en-GB" sz="1600" dirty="0"/>
              <a:t> &gt; 4K </a:t>
            </a:r>
            <a:r>
              <a:rPr lang="en-GB" sz="1600" dirty="0" smtClean="0"/>
              <a:t>UHD</a:t>
            </a:r>
            <a:r>
              <a:rPr lang="zh-TW" altLang="en-US" sz="1600" dirty="0" smtClean="0"/>
              <a:t> </a:t>
            </a:r>
            <a:r>
              <a:rPr lang="en-GB" sz="1200" dirty="0" smtClean="0">
                <a:solidFill>
                  <a:srgbClr val="222222"/>
                </a:solidFill>
                <a:highlight>
                  <a:srgbClr val="FFFFFF"/>
                </a:highlight>
              </a:rPr>
              <a:t>(3840x2160)</a:t>
            </a:r>
            <a:endParaRPr lang="en-GB" sz="1200" dirty="0">
              <a:highlight>
                <a:srgbClr val="FFFFFF"/>
              </a:highlight>
            </a:endParaRPr>
          </a:p>
          <a:p>
            <a:pPr marL="400050" indent="-285750">
              <a:buSzPts val="1800"/>
            </a:pPr>
            <a:r>
              <a:rPr lang="en-GB" sz="1600" dirty="0" smtClean="0"/>
              <a:t>AR </a:t>
            </a:r>
            <a:r>
              <a:rPr lang="en-GB" sz="1600" dirty="0"/>
              <a:t>/ VR </a:t>
            </a:r>
            <a:endParaRPr sz="1600" dirty="0"/>
          </a:p>
          <a:p>
            <a:pPr marL="0" lvl="0" indent="0">
              <a:spcBef>
                <a:spcPts val="1600"/>
              </a:spcBef>
              <a:spcAft>
                <a:spcPts val="1600"/>
              </a:spcAft>
              <a:buNone/>
            </a:pPr>
            <a:endParaRPr dirty="0"/>
          </a:p>
        </p:txBody>
      </p:sp>
      <p:pic>
        <p:nvPicPr>
          <p:cNvPr id="5122" name="Picture 2" descr="C:\Users\user\Desktop\180508_直播 Video Station&amp; Cinema28\27-01.png"/>
          <p:cNvPicPr>
            <a:picLocks noChangeAspect="1" noChangeArrowheads="1"/>
          </p:cNvPicPr>
          <p:nvPr/>
        </p:nvPicPr>
        <p:blipFill>
          <a:blip r:embed="rId4" cstate="print"/>
          <a:srcRect/>
          <a:stretch>
            <a:fillRect/>
          </a:stretch>
        </p:blipFill>
        <p:spPr bwMode="auto">
          <a:xfrm>
            <a:off x="2067421" y="2474986"/>
            <a:ext cx="2865161" cy="2146705"/>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Shape 475"/>
          <p:cNvSpPr txBox="1">
            <a:spLocks noGrp="1"/>
          </p:cNvSpPr>
          <p:nvPr>
            <p:ph type="title"/>
          </p:nvPr>
        </p:nvSpPr>
        <p:spPr>
          <a:xfrm>
            <a:off x="3962673" y="2067694"/>
            <a:ext cx="4929807" cy="706734"/>
          </a:xfrm>
          <a:prstGeom prst="rect">
            <a:avLst/>
          </a:prstGeom>
        </p:spPr>
        <p:txBody>
          <a:bodyPr spcFirstLastPara="1" wrap="square" lIns="91425" tIns="91425" rIns="91425" bIns="91425" anchor="ctr" anchorCtr="0">
            <a:noAutofit/>
          </a:bodyPr>
          <a:lstStyle/>
          <a:p>
            <a:pPr lvl="0">
              <a:spcBef>
                <a:spcPts val="0"/>
              </a:spcBef>
            </a:pPr>
            <a:r>
              <a:rPr lang="en-GB" sz="3200" dirty="0" smtClean="0"/>
              <a:t>QNAP Video </a:t>
            </a:r>
            <a:r>
              <a:rPr lang="en-GB" sz="3200" dirty="0"/>
              <a:t>Streaming </a:t>
            </a:r>
            <a:r>
              <a:rPr lang="en-GB" sz="3200" dirty="0" smtClean="0"/>
              <a:t>Solution </a:t>
            </a:r>
            <a:r>
              <a:rPr lang="en-GB" dirty="0" smtClean="0"/>
              <a:t/>
            </a:r>
            <a:br>
              <a:rPr lang="en-GB" dirty="0" smtClean="0"/>
            </a:br>
            <a:r>
              <a:rPr lang="en-US" altLang="zh-TW" dirty="0" smtClean="0"/>
              <a:t>Your </a:t>
            </a:r>
            <a:r>
              <a:rPr lang="en-US" altLang="zh-TW" dirty="0"/>
              <a:t>Best </a:t>
            </a:r>
            <a:r>
              <a:rPr lang="en-US" altLang="zh-TW" dirty="0" smtClean="0"/>
              <a:t>Choice!</a:t>
            </a:r>
            <a:endParaRPr dirty="0"/>
          </a:p>
        </p:txBody>
      </p:sp>
      <p:sp>
        <p:nvSpPr>
          <p:cNvPr id="4" name="文字方塊 3"/>
          <p:cNvSpPr txBox="1"/>
          <p:nvPr/>
        </p:nvSpPr>
        <p:spPr>
          <a:xfrm>
            <a:off x="3958865" y="4515966"/>
            <a:ext cx="4896544" cy="461665"/>
          </a:xfrm>
          <a:prstGeom prst="rect">
            <a:avLst/>
          </a:prstGeom>
          <a:noFill/>
        </p:spPr>
        <p:txBody>
          <a:bodyPr wrap="square" rtlCol="0">
            <a:spAutoFit/>
          </a:bodyPr>
          <a:lstStyle/>
          <a:p>
            <a:r>
              <a:rPr lang="en-US" altLang="zh-TW" sz="800" dirty="0" smtClean="0">
                <a:solidFill>
                  <a:schemeClr val="bg1"/>
                </a:solidFill>
                <a:latin typeface="Arial" pitchFamily="34" charset="0"/>
                <a:cs typeface="Arial" pitchFamily="34" charset="0"/>
              </a:rPr>
              <a:t>Copyright © 2018 QNAP Systems, Inc. All rights reserved. QNAP® and other names of QNAP Products are proprietary marks or registered trademarks of QNAP Systems, Inc. Other products and company names mentioned herein are trademarks of their respective holder</a:t>
            </a:r>
            <a:endParaRPr lang="zh-TW" altLang="en-US" sz="700" dirty="0">
              <a:solidFill>
                <a:schemeClr val="bg1"/>
              </a:solidFill>
              <a:latin typeface="Arial" pitchFamily="34" charset="0"/>
              <a:ea typeface="微軟正黑體" pitchFamily="34" charset="-120"/>
              <a:cs typeface="Arial"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pic>
        <p:nvPicPr>
          <p:cNvPr id="4099" name="Picture 3" descr="C:\Users\user\Desktop\180508_直播 Video Station&amp; Cinema28\01-01.png"/>
          <p:cNvPicPr>
            <a:picLocks noChangeAspect="1" noChangeArrowheads="1"/>
          </p:cNvPicPr>
          <p:nvPr/>
        </p:nvPicPr>
        <p:blipFill>
          <a:blip r:embed="rId3" cstate="print"/>
          <a:srcRect t="31859" b="31860"/>
          <a:stretch>
            <a:fillRect/>
          </a:stretch>
        </p:blipFill>
        <p:spPr bwMode="auto">
          <a:xfrm>
            <a:off x="-9524" y="2418209"/>
            <a:ext cx="9163048" cy="2016224"/>
          </a:xfrm>
          <a:prstGeom prst="rect">
            <a:avLst/>
          </a:prstGeom>
          <a:noFill/>
        </p:spPr>
      </p:pic>
      <p:sp>
        <p:nvSpPr>
          <p:cNvPr id="74" name="Shape 74"/>
          <p:cNvSpPr txBox="1">
            <a:spLocks noGrp="1"/>
          </p:cNvSpPr>
          <p:nvPr>
            <p:ph type="title"/>
          </p:nvPr>
        </p:nvSpPr>
        <p:spPr/>
        <p:txBody>
          <a:bodyPr>
            <a:normAutofit/>
          </a:bodyPr>
          <a:lstStyle/>
          <a:p>
            <a:pPr lvl="0"/>
            <a:r>
              <a:rPr lang="en-US" altLang="zh-TW" dirty="0"/>
              <a:t>The </a:t>
            </a:r>
            <a:r>
              <a:rPr lang="en-US" altLang="zh-TW" dirty="0" smtClean="0"/>
              <a:t>age </a:t>
            </a:r>
            <a:r>
              <a:rPr lang="en-US" altLang="zh-TW" dirty="0"/>
              <a:t>of wireless networks</a:t>
            </a:r>
            <a:endParaRPr lang="zh-TW" altLang="en-US" dirty="0"/>
          </a:p>
        </p:txBody>
      </p:sp>
      <p:sp>
        <p:nvSpPr>
          <p:cNvPr id="7" name="內容版面配置區 6"/>
          <p:cNvSpPr>
            <a:spLocks noGrp="1"/>
          </p:cNvSpPr>
          <p:nvPr>
            <p:ph idx="1"/>
          </p:nvPr>
        </p:nvSpPr>
        <p:spPr>
          <a:xfrm>
            <a:off x="251520" y="1128143"/>
            <a:ext cx="8784976" cy="1299591"/>
          </a:xfrm>
        </p:spPr>
        <p:txBody>
          <a:bodyPr>
            <a:normAutofit/>
          </a:bodyPr>
          <a:lstStyle/>
          <a:p>
            <a:pPr marL="400050" indent="-285750">
              <a:lnSpc>
                <a:spcPts val="2800"/>
              </a:lnSpc>
              <a:buSzPts val="1800"/>
            </a:pPr>
            <a:r>
              <a:rPr lang="en-US" altLang="zh-TW" sz="1600" dirty="0"/>
              <a:t>Wireless network will completely replace </a:t>
            </a:r>
            <a:r>
              <a:rPr lang="en-US" altLang="zh-TW" sz="1600" dirty="0" smtClean="0"/>
              <a:t>wired network </a:t>
            </a:r>
            <a:r>
              <a:rPr lang="en-US" altLang="zh-TW" sz="1600" dirty="0"/>
              <a:t>in the next 10 years, becoming the mainstream of future device </a:t>
            </a:r>
            <a:r>
              <a:rPr lang="en-US" altLang="zh-TW" sz="1600" dirty="0" smtClean="0"/>
              <a:t>networking</a:t>
            </a:r>
          </a:p>
          <a:p>
            <a:pPr marL="400050" indent="-285750">
              <a:lnSpc>
                <a:spcPts val="2800"/>
              </a:lnSpc>
              <a:buSzPts val="1800"/>
            </a:pPr>
            <a:r>
              <a:rPr lang="en-US" altLang="zh-TW" sz="1600" dirty="0" smtClean="0"/>
              <a:t>It </a:t>
            </a:r>
            <a:r>
              <a:rPr lang="en-US" altLang="zh-TW" sz="1600" dirty="0"/>
              <a:t>is estimated that by 2020 there will be 50 wireless networked devices in each home</a:t>
            </a:r>
            <a:endParaRPr lang="zh-TW" altLang="en-US" sz="1600" dirty="0"/>
          </a:p>
        </p:txBody>
      </p:sp>
      <p:sp>
        <p:nvSpPr>
          <p:cNvPr id="77" name="Shape 77"/>
          <p:cNvSpPr txBox="1"/>
          <p:nvPr/>
        </p:nvSpPr>
        <p:spPr>
          <a:xfrm>
            <a:off x="4661437" y="2990346"/>
            <a:ext cx="4202743" cy="445500"/>
          </a:xfrm>
          <a:prstGeom prst="rect">
            <a:avLst/>
          </a:prstGeom>
          <a:noFill/>
          <a:ln>
            <a:noFill/>
          </a:ln>
        </p:spPr>
        <p:txBody>
          <a:bodyPr spcFirstLastPara="1" wrap="square" lIns="91425" tIns="91425" rIns="91425" bIns="91425" anchor="t" anchorCtr="0">
            <a:noAutofit/>
          </a:bodyPr>
          <a:lstStyle/>
          <a:p>
            <a:pPr lvl="1"/>
            <a:r>
              <a:rPr lang="en-US" altLang="zh-TW" b="1" dirty="0" smtClean="0">
                <a:solidFill>
                  <a:schemeClr val="bg1"/>
                </a:solidFill>
                <a:effectLst>
                  <a:outerShdw blurRad="38100" dist="38100" dir="2700000" algn="tl">
                    <a:srgbClr val="000000">
                      <a:alpha val="43137"/>
                    </a:srgbClr>
                  </a:outerShdw>
                </a:effectLst>
                <a:latin typeface="微軟正黑體" pitchFamily="34" charset="-120"/>
              </a:rPr>
              <a:t>Most devices </a:t>
            </a:r>
            <a:r>
              <a:rPr lang="en-US" altLang="zh-TW" b="1" dirty="0">
                <a:solidFill>
                  <a:schemeClr val="bg1"/>
                </a:solidFill>
                <a:effectLst>
                  <a:outerShdw blurRad="38100" dist="38100" dir="2700000" algn="tl">
                    <a:srgbClr val="000000">
                      <a:alpha val="43137"/>
                    </a:srgbClr>
                  </a:outerShdw>
                </a:effectLst>
                <a:latin typeface="微軟正黑體" pitchFamily="34" charset="-120"/>
              </a:rPr>
              <a:t>in life </a:t>
            </a:r>
            <a:r>
              <a:rPr lang="en-US" altLang="zh-TW" b="1" dirty="0" smtClean="0">
                <a:solidFill>
                  <a:schemeClr val="bg1"/>
                </a:solidFill>
                <a:effectLst>
                  <a:outerShdw blurRad="38100" dist="38100" dir="2700000" algn="tl">
                    <a:srgbClr val="000000">
                      <a:alpha val="43137"/>
                    </a:srgbClr>
                  </a:outerShdw>
                </a:effectLst>
                <a:latin typeface="微軟正黑體" pitchFamily="34" charset="-120"/>
              </a:rPr>
              <a:t>are </a:t>
            </a:r>
            <a:r>
              <a:rPr lang="en-US" altLang="zh-TW" b="1" dirty="0">
                <a:solidFill>
                  <a:schemeClr val="bg1"/>
                </a:solidFill>
                <a:effectLst>
                  <a:outerShdw blurRad="38100" dist="38100" dir="2700000" algn="tl">
                    <a:srgbClr val="000000">
                      <a:alpha val="43137"/>
                    </a:srgbClr>
                  </a:outerShdw>
                </a:effectLst>
                <a:latin typeface="微軟正黑體" pitchFamily="34" charset="-120"/>
              </a:rPr>
              <a:t>dominated by wireless Internet </a:t>
            </a:r>
            <a:r>
              <a:rPr lang="en-US" altLang="zh-TW" b="1" dirty="0" smtClean="0">
                <a:solidFill>
                  <a:schemeClr val="bg1"/>
                </a:solidFill>
                <a:effectLst>
                  <a:outerShdw blurRad="38100" dist="38100" dir="2700000" algn="tl">
                    <a:srgbClr val="000000">
                      <a:alpha val="43137"/>
                    </a:srgbClr>
                  </a:outerShdw>
                </a:effectLst>
                <a:latin typeface="微軟正黑體" pitchFamily="34" charset="-120"/>
              </a:rPr>
              <a:t>connections</a:t>
            </a:r>
            <a:endParaRPr b="1" dirty="0">
              <a:solidFill>
                <a:schemeClr val="bg1"/>
              </a:solidFill>
              <a:effectLst>
                <a:outerShdw blurRad="38100" dist="38100" dir="2700000" algn="tl">
                  <a:srgbClr val="000000">
                    <a:alpha val="43137"/>
                  </a:srgbClr>
                </a:outerShdw>
              </a:effectLst>
              <a:latin typeface="微軟正黑體" pitchFamily="34" charset="-120"/>
            </a:endParaRPr>
          </a:p>
        </p:txBody>
      </p:sp>
      <p:pic>
        <p:nvPicPr>
          <p:cNvPr id="78" name="Shape 78" descr="Image result"/>
          <p:cNvPicPr preferRelativeResize="0"/>
          <p:nvPr/>
        </p:nvPicPr>
        <p:blipFill>
          <a:blip r:embed="rId4" cstate="print">
            <a:alphaModFix/>
          </a:blip>
          <a:stretch>
            <a:fillRect/>
          </a:stretch>
        </p:blipFill>
        <p:spPr>
          <a:xfrm>
            <a:off x="8532524" y="2418209"/>
            <a:ext cx="611476" cy="366900"/>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5122" name="Picture 2" descr="C:\Users\user\Desktop\180508_直播 Video Station&amp; Cinema28\02.png"/>
          <p:cNvPicPr>
            <a:picLocks noChangeAspect="1" noChangeArrowheads="1"/>
          </p:cNvPicPr>
          <p:nvPr/>
        </p:nvPicPr>
        <p:blipFill>
          <a:blip r:embed="rId3" cstate="print"/>
          <a:srcRect/>
          <a:stretch>
            <a:fillRect/>
          </a:stretch>
        </p:blipFill>
        <p:spPr bwMode="auto">
          <a:xfrm>
            <a:off x="0" y="2211711"/>
            <a:ext cx="4156942" cy="2770212"/>
          </a:xfrm>
          <a:prstGeom prst="rect">
            <a:avLst/>
          </a:prstGeom>
          <a:noFill/>
        </p:spPr>
      </p:pic>
      <p:pic>
        <p:nvPicPr>
          <p:cNvPr id="17" name="Picture 5" descr="C:\Users\user\Desktop\180508_直播 Video Station&amp; Cinema28\04.png"/>
          <p:cNvPicPr>
            <a:picLocks noChangeAspect="1" noChangeArrowheads="1"/>
          </p:cNvPicPr>
          <p:nvPr/>
        </p:nvPicPr>
        <p:blipFill>
          <a:blip r:embed="rId4" cstate="print"/>
          <a:srcRect/>
          <a:stretch>
            <a:fillRect/>
          </a:stretch>
        </p:blipFill>
        <p:spPr bwMode="auto">
          <a:xfrm>
            <a:off x="5796136" y="1275606"/>
            <a:ext cx="3240360" cy="1631159"/>
          </a:xfrm>
          <a:prstGeom prst="rect">
            <a:avLst/>
          </a:prstGeom>
          <a:noFill/>
        </p:spPr>
      </p:pic>
      <p:pic>
        <p:nvPicPr>
          <p:cNvPr id="5125" name="Picture 5" descr="C:\Users\user\Desktop\180508_直播 Video Station&amp; Cinema28\04.png"/>
          <p:cNvPicPr>
            <a:picLocks noChangeAspect="1" noChangeArrowheads="1"/>
          </p:cNvPicPr>
          <p:nvPr/>
        </p:nvPicPr>
        <p:blipFill>
          <a:blip r:embed="rId5" cstate="print"/>
          <a:srcRect/>
          <a:stretch>
            <a:fillRect/>
          </a:stretch>
        </p:blipFill>
        <p:spPr bwMode="auto">
          <a:xfrm>
            <a:off x="2051720" y="1466605"/>
            <a:ext cx="3775571" cy="1693821"/>
          </a:xfrm>
          <a:prstGeom prst="rect">
            <a:avLst/>
          </a:prstGeom>
          <a:noFill/>
        </p:spPr>
      </p:pic>
      <p:sp>
        <p:nvSpPr>
          <p:cNvPr id="83" name="Shape 83"/>
          <p:cNvSpPr txBox="1">
            <a:spLocks noGrp="1"/>
          </p:cNvSpPr>
          <p:nvPr>
            <p:ph type="title"/>
          </p:nvPr>
        </p:nvSpPr>
        <p:spPr>
          <a:prstGeom prst="rect">
            <a:avLst/>
          </a:prstGeom>
        </p:spPr>
        <p:txBody>
          <a:bodyPr spcFirstLastPara="1" wrap="square" lIns="91425" tIns="91425" rIns="91425" bIns="91425" anchor="ctr" anchorCtr="0">
            <a:noAutofit/>
          </a:bodyPr>
          <a:lstStyle/>
          <a:p>
            <a:pPr lvl="0">
              <a:spcBef>
                <a:spcPts val="0"/>
              </a:spcBef>
            </a:pPr>
            <a:r>
              <a:rPr lang="en-GB" dirty="0"/>
              <a:t>As </a:t>
            </a:r>
            <a:r>
              <a:rPr lang="en-GB" dirty="0" smtClean="0"/>
              <a:t>a v</a:t>
            </a:r>
            <a:r>
              <a:rPr lang="en-US" altLang="zh-TW" dirty="0" err="1" smtClean="0"/>
              <a:t>ideo</a:t>
            </a:r>
            <a:r>
              <a:rPr lang="en-GB" dirty="0" smtClean="0"/>
              <a:t> enthusiast</a:t>
            </a:r>
            <a:r>
              <a:rPr lang="en-GB" dirty="0"/>
              <a:t>......</a:t>
            </a:r>
            <a:endParaRPr dirty="0"/>
          </a:p>
        </p:txBody>
      </p:sp>
      <p:pic>
        <p:nvPicPr>
          <p:cNvPr id="14" name="Picture 5" descr="C:\Users\user\Desktop\180508_直播 Video Station&amp; Cinema28\04.png"/>
          <p:cNvPicPr>
            <a:picLocks noChangeAspect="1" noChangeArrowheads="1"/>
          </p:cNvPicPr>
          <p:nvPr/>
        </p:nvPicPr>
        <p:blipFill>
          <a:blip r:embed="rId5" cstate="print"/>
          <a:srcRect/>
          <a:stretch>
            <a:fillRect/>
          </a:stretch>
        </p:blipFill>
        <p:spPr bwMode="auto">
          <a:xfrm>
            <a:off x="4067944" y="2042669"/>
            <a:ext cx="3775571" cy="1693821"/>
          </a:xfrm>
          <a:prstGeom prst="rect">
            <a:avLst/>
          </a:prstGeom>
          <a:noFill/>
        </p:spPr>
      </p:pic>
      <p:pic>
        <p:nvPicPr>
          <p:cNvPr id="16" name="Picture 5" descr="C:\Users\user\Desktop\180508_直播 Video Station&amp; Cinema28\04.png"/>
          <p:cNvPicPr>
            <a:picLocks noChangeAspect="1" noChangeArrowheads="1"/>
          </p:cNvPicPr>
          <p:nvPr/>
        </p:nvPicPr>
        <p:blipFill>
          <a:blip r:embed="rId6" cstate="print"/>
          <a:srcRect/>
          <a:stretch>
            <a:fillRect/>
          </a:stretch>
        </p:blipFill>
        <p:spPr bwMode="auto">
          <a:xfrm>
            <a:off x="5580112" y="2834757"/>
            <a:ext cx="3240360" cy="1453711"/>
          </a:xfrm>
          <a:prstGeom prst="rect">
            <a:avLst/>
          </a:prstGeom>
          <a:noFill/>
        </p:spPr>
      </p:pic>
      <p:sp>
        <p:nvSpPr>
          <p:cNvPr id="86" name="Shape 86"/>
          <p:cNvSpPr/>
          <p:nvPr/>
        </p:nvSpPr>
        <p:spPr>
          <a:xfrm>
            <a:off x="2483768" y="1754637"/>
            <a:ext cx="2862739" cy="576064"/>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lvl="0"/>
            <a:r>
              <a:rPr lang="en-US" sz="1400" b="1" dirty="0">
                <a:solidFill>
                  <a:schemeClr val="tx2">
                    <a:lumMod val="75000"/>
                  </a:schemeClr>
                </a:solidFill>
                <a:latin typeface="Arial" pitchFamily="34" charset="0"/>
                <a:cs typeface="Arial" pitchFamily="34" charset="0"/>
              </a:rPr>
              <a:t>How to easily organize massive video </a:t>
            </a:r>
            <a:r>
              <a:rPr lang="en-US" sz="1400" b="1" dirty="0" smtClean="0">
                <a:solidFill>
                  <a:schemeClr val="tx2">
                    <a:lumMod val="75000"/>
                  </a:schemeClr>
                </a:solidFill>
                <a:latin typeface="Arial" pitchFamily="34" charset="0"/>
                <a:cs typeface="Arial" pitchFamily="34" charset="0"/>
              </a:rPr>
              <a:t>files?</a:t>
            </a:r>
            <a:endParaRPr sz="1400" b="1" dirty="0">
              <a:solidFill>
                <a:schemeClr val="tx2">
                  <a:lumMod val="75000"/>
                </a:schemeClr>
              </a:solidFill>
              <a:latin typeface="Arial" pitchFamily="34" charset="0"/>
              <a:cs typeface="Arial" pitchFamily="34" charset="0"/>
            </a:endParaRPr>
          </a:p>
        </p:txBody>
      </p:sp>
      <p:sp>
        <p:nvSpPr>
          <p:cNvPr id="85" name="Shape 85"/>
          <p:cNvSpPr/>
          <p:nvPr/>
        </p:nvSpPr>
        <p:spPr>
          <a:xfrm>
            <a:off x="6012160" y="1538613"/>
            <a:ext cx="2759576" cy="648072"/>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lvl="0">
              <a:buClr>
                <a:schemeClr val="dk1"/>
              </a:buClr>
              <a:buSzPts val="1100"/>
            </a:pPr>
            <a:r>
              <a:rPr lang="en-US" sz="1400" b="1" dirty="0">
                <a:solidFill>
                  <a:schemeClr val="tx2">
                    <a:lumMod val="75000"/>
                  </a:schemeClr>
                </a:solidFill>
                <a:latin typeface="Arial" pitchFamily="34" charset="0"/>
                <a:cs typeface="Arial" pitchFamily="34" charset="0"/>
              </a:rPr>
              <a:t>The use of multimedia devices is complicated to set up and </a:t>
            </a:r>
            <a:r>
              <a:rPr lang="en-US" sz="1400" b="1" dirty="0" smtClean="0">
                <a:solidFill>
                  <a:schemeClr val="tx2">
                    <a:lumMod val="75000"/>
                  </a:schemeClr>
                </a:solidFill>
                <a:latin typeface="Arial" pitchFamily="34" charset="0"/>
                <a:cs typeface="Arial" pitchFamily="34" charset="0"/>
              </a:rPr>
              <a:t>operate?</a:t>
            </a:r>
            <a:endParaRPr sz="1400" b="1" dirty="0">
              <a:solidFill>
                <a:schemeClr val="tx2">
                  <a:lumMod val="75000"/>
                </a:schemeClr>
              </a:solidFill>
              <a:latin typeface="Arial" pitchFamily="34" charset="0"/>
              <a:cs typeface="Arial" pitchFamily="34" charset="0"/>
            </a:endParaRPr>
          </a:p>
        </p:txBody>
      </p:sp>
      <p:sp>
        <p:nvSpPr>
          <p:cNvPr id="89" name="Shape 89"/>
          <p:cNvSpPr/>
          <p:nvPr/>
        </p:nvSpPr>
        <p:spPr>
          <a:xfrm>
            <a:off x="4427984" y="2283718"/>
            <a:ext cx="3168352" cy="648072"/>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lvl="0"/>
            <a:r>
              <a:rPr lang="en-US" sz="1400" b="1" dirty="0" smtClean="0">
                <a:solidFill>
                  <a:schemeClr val="tx2">
                    <a:lumMod val="75000"/>
                  </a:schemeClr>
                </a:solidFill>
                <a:latin typeface="Arial" pitchFamily="34" charset="0"/>
                <a:cs typeface="Arial" pitchFamily="34" charset="0"/>
              </a:rPr>
              <a:t>How to build an efficient video streaming network environment </a:t>
            </a:r>
            <a:r>
              <a:rPr lang="en-GB" sz="1400" b="1" dirty="0" smtClean="0">
                <a:solidFill>
                  <a:schemeClr val="tx2">
                    <a:lumMod val="75000"/>
                  </a:schemeClr>
                </a:solidFill>
                <a:latin typeface="Arial" pitchFamily="34" charset="0"/>
                <a:cs typeface="Arial" pitchFamily="34" charset="0"/>
              </a:rPr>
              <a:t>?</a:t>
            </a:r>
            <a:endParaRPr sz="1400" b="1" dirty="0">
              <a:solidFill>
                <a:schemeClr val="tx2">
                  <a:lumMod val="75000"/>
                </a:schemeClr>
              </a:solidFill>
              <a:latin typeface="Arial" pitchFamily="34" charset="0"/>
              <a:cs typeface="Arial" pitchFamily="34" charset="0"/>
            </a:endParaRPr>
          </a:p>
        </p:txBody>
      </p:sp>
      <p:sp>
        <p:nvSpPr>
          <p:cNvPr id="88" name="Shape 88"/>
          <p:cNvSpPr/>
          <p:nvPr/>
        </p:nvSpPr>
        <p:spPr>
          <a:xfrm>
            <a:off x="5940152" y="3003798"/>
            <a:ext cx="2880320" cy="648072"/>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lvl="0"/>
            <a:r>
              <a:rPr lang="en-US" sz="1400" b="1" dirty="0">
                <a:solidFill>
                  <a:schemeClr val="tx2">
                    <a:lumMod val="75000"/>
                  </a:schemeClr>
                </a:solidFill>
                <a:latin typeface="Arial" pitchFamily="34" charset="0"/>
                <a:cs typeface="Arial" pitchFamily="34" charset="0"/>
              </a:rPr>
              <a:t>How to choose the most suitable playback method?</a:t>
            </a:r>
            <a:endParaRPr sz="1400" b="1" dirty="0">
              <a:solidFill>
                <a:schemeClr val="tx2">
                  <a:lumMod val="75000"/>
                </a:schemeClr>
              </a:solidFill>
              <a:latin typeface="Arial" pitchFamily="34" charset="0"/>
              <a:cs typeface="Arial" pitchFamily="34" charset="0"/>
            </a:endParaRPr>
          </a:p>
        </p:txBody>
      </p:sp>
      <p:pic>
        <p:nvPicPr>
          <p:cNvPr id="15" name="Picture 5" descr="C:\Users\user\Desktop\180508_直播 Video Station&amp; Cinema28\04.png"/>
          <p:cNvPicPr>
            <a:picLocks noChangeAspect="1" noChangeArrowheads="1"/>
          </p:cNvPicPr>
          <p:nvPr/>
        </p:nvPicPr>
        <p:blipFill>
          <a:blip r:embed="rId6" cstate="print"/>
          <a:srcRect/>
          <a:stretch>
            <a:fillRect/>
          </a:stretch>
        </p:blipFill>
        <p:spPr bwMode="auto">
          <a:xfrm>
            <a:off x="1934047" y="2971997"/>
            <a:ext cx="3240360" cy="1453711"/>
          </a:xfrm>
          <a:prstGeom prst="rect">
            <a:avLst/>
          </a:prstGeom>
          <a:noFill/>
        </p:spPr>
      </p:pic>
      <p:sp>
        <p:nvSpPr>
          <p:cNvPr id="84" name="Shape 84"/>
          <p:cNvSpPr/>
          <p:nvPr/>
        </p:nvSpPr>
        <p:spPr>
          <a:xfrm>
            <a:off x="2217231" y="3231454"/>
            <a:ext cx="2745964" cy="504056"/>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lvl="0"/>
            <a:r>
              <a:rPr lang="en-US" sz="1400" b="1" dirty="0">
                <a:solidFill>
                  <a:schemeClr val="tx2">
                    <a:lumMod val="75000"/>
                  </a:schemeClr>
                </a:solidFill>
                <a:latin typeface="Arial" pitchFamily="34" charset="0"/>
                <a:cs typeface="Arial" pitchFamily="34" charset="0"/>
              </a:rPr>
              <a:t>How to store and protect a large number of audio and video </a:t>
            </a:r>
            <a:r>
              <a:rPr lang="en-US" sz="1400" b="1" dirty="0" smtClean="0">
                <a:solidFill>
                  <a:schemeClr val="tx2">
                    <a:lumMod val="75000"/>
                  </a:schemeClr>
                </a:solidFill>
                <a:latin typeface="Arial" pitchFamily="34" charset="0"/>
                <a:cs typeface="Arial" pitchFamily="34" charset="0"/>
              </a:rPr>
              <a:t>files</a:t>
            </a:r>
            <a:r>
              <a:rPr lang="en-US" sz="1400" b="1" dirty="0">
                <a:solidFill>
                  <a:schemeClr val="tx2">
                    <a:lumMod val="75000"/>
                  </a:schemeClr>
                </a:solidFill>
                <a:latin typeface="Arial" pitchFamily="34" charset="0"/>
                <a:cs typeface="Arial" pitchFamily="34" charset="0"/>
              </a:rPr>
              <a:t>?</a:t>
            </a:r>
            <a:endParaRPr sz="1400" b="1" dirty="0">
              <a:solidFill>
                <a:schemeClr val="tx2">
                  <a:lumMod val="7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26" name="Shape 613"/>
          <p:cNvSpPr/>
          <p:nvPr/>
        </p:nvSpPr>
        <p:spPr>
          <a:xfrm>
            <a:off x="3284637" y="1419622"/>
            <a:ext cx="2597546" cy="3024336"/>
          </a:xfrm>
          <a:prstGeom prst="roundRect">
            <a:avLst>
              <a:gd name="adj" fmla="val 14362"/>
            </a:avLst>
          </a:prstGeom>
          <a:gradFill>
            <a:gsLst>
              <a:gs pos="0">
                <a:srgbClr val="BFCFEC"/>
              </a:gs>
              <a:gs pos="50000">
                <a:srgbClr val="BFCFEC"/>
              </a:gs>
              <a:gs pos="100000">
                <a:srgbClr val="DAE5F1">
                  <a:alpha val="0"/>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7" name="Shape 613"/>
          <p:cNvSpPr/>
          <p:nvPr/>
        </p:nvSpPr>
        <p:spPr>
          <a:xfrm>
            <a:off x="6228184" y="1419622"/>
            <a:ext cx="2597546" cy="3024336"/>
          </a:xfrm>
          <a:prstGeom prst="roundRect">
            <a:avLst>
              <a:gd name="adj" fmla="val 14362"/>
            </a:avLst>
          </a:prstGeom>
          <a:gradFill>
            <a:gsLst>
              <a:gs pos="0">
                <a:srgbClr val="BFCFEC"/>
              </a:gs>
              <a:gs pos="50000">
                <a:srgbClr val="BFCFEC"/>
              </a:gs>
              <a:gs pos="100000">
                <a:srgbClr val="DAE5F1">
                  <a:alpha val="0"/>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5" name="Shape 613"/>
          <p:cNvSpPr/>
          <p:nvPr/>
        </p:nvSpPr>
        <p:spPr>
          <a:xfrm>
            <a:off x="323528" y="1419622"/>
            <a:ext cx="2664296" cy="3024336"/>
          </a:xfrm>
          <a:prstGeom prst="roundRect">
            <a:avLst>
              <a:gd name="adj" fmla="val 14362"/>
            </a:avLst>
          </a:prstGeom>
          <a:gradFill>
            <a:gsLst>
              <a:gs pos="0">
                <a:srgbClr val="BFCFEC"/>
              </a:gs>
              <a:gs pos="50000">
                <a:srgbClr val="BFCFEC"/>
              </a:gs>
              <a:gs pos="100000">
                <a:srgbClr val="DAE5F1">
                  <a:alpha val="0"/>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94" name="Shape 94"/>
          <p:cNvPicPr preferRelativeResize="0"/>
          <p:nvPr/>
        </p:nvPicPr>
        <p:blipFill>
          <a:blip r:embed="rId3" cstate="print"/>
          <a:stretch>
            <a:fillRect/>
          </a:stretch>
        </p:blipFill>
        <p:spPr>
          <a:xfrm>
            <a:off x="321984" y="1892557"/>
            <a:ext cx="1181710" cy="1102930"/>
          </a:xfrm>
          <a:prstGeom prst="rect">
            <a:avLst/>
          </a:prstGeom>
          <a:noFill/>
          <a:ln>
            <a:noFill/>
          </a:ln>
        </p:spPr>
      </p:pic>
      <p:sp>
        <p:nvSpPr>
          <p:cNvPr id="95" name="Shape 95"/>
          <p:cNvSpPr txBox="1">
            <a:spLocks noGrp="1"/>
          </p:cNvSpPr>
          <p:nvPr>
            <p:ph type="title"/>
          </p:nvPr>
        </p:nvSpPr>
        <p:spPr/>
        <p:txBody>
          <a:bodyPr>
            <a:noAutofit/>
          </a:bodyPr>
          <a:lstStyle/>
          <a:p>
            <a:pPr lvl="0">
              <a:lnSpc>
                <a:spcPts val="3800"/>
              </a:lnSpc>
            </a:pPr>
            <a:r>
              <a:rPr lang="en-US" altLang="zh-TW" sz="3400" dirty="0" smtClean="0"/>
              <a:t>Build </a:t>
            </a:r>
            <a:r>
              <a:rPr lang="en-US" altLang="zh-TW" sz="3400" dirty="0"/>
              <a:t>a </a:t>
            </a:r>
            <a:r>
              <a:rPr lang="en-US" altLang="zh-TW" sz="3400" dirty="0" smtClean="0"/>
              <a:t>wireless video</a:t>
            </a:r>
            <a:br>
              <a:rPr lang="en-US" altLang="zh-TW" sz="3400" dirty="0" smtClean="0"/>
            </a:br>
            <a:r>
              <a:rPr lang="en-US" altLang="zh-TW" sz="3400" dirty="0" smtClean="0"/>
              <a:t>playback environment</a:t>
            </a:r>
            <a:endParaRPr lang="zh-TW" altLang="en-US" sz="3400" dirty="0"/>
          </a:p>
        </p:txBody>
      </p:sp>
      <p:sp>
        <p:nvSpPr>
          <p:cNvPr id="97" name="Shape 97"/>
          <p:cNvSpPr txBox="1"/>
          <p:nvPr/>
        </p:nvSpPr>
        <p:spPr>
          <a:xfrm>
            <a:off x="6302821" y="3147814"/>
            <a:ext cx="2448272" cy="975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b="1" dirty="0" smtClean="0">
                <a:latin typeface="微軟正黑體" pitchFamily="34" charset="-120"/>
              </a:rPr>
              <a:t>Cinema28 </a:t>
            </a:r>
            <a:endParaRPr b="1" dirty="0">
              <a:latin typeface="微軟正黑體" pitchFamily="34" charset="-120"/>
            </a:endParaRPr>
          </a:p>
          <a:p>
            <a:pPr lvl="0" algn="ctr"/>
            <a:r>
              <a:rPr lang="en-GB" sz="1400" dirty="0">
                <a:latin typeface="微軟正黑體" pitchFamily="34" charset="-120"/>
              </a:rPr>
              <a:t>Multi-room audio and video control </a:t>
            </a:r>
            <a:r>
              <a:rPr lang="en-US" sz="1400" dirty="0" smtClean="0">
                <a:latin typeface="微軟正黑體" pitchFamily="34" charset="-120"/>
              </a:rPr>
              <a:t>center</a:t>
            </a:r>
            <a:endParaRPr lang="en-US" sz="1400" dirty="0">
              <a:latin typeface="微軟正黑體" pitchFamily="34" charset="-120"/>
            </a:endParaRPr>
          </a:p>
        </p:txBody>
      </p:sp>
      <p:sp>
        <p:nvSpPr>
          <p:cNvPr id="99" name="Shape 99"/>
          <p:cNvSpPr txBox="1"/>
          <p:nvPr/>
        </p:nvSpPr>
        <p:spPr>
          <a:xfrm>
            <a:off x="3110348" y="3147814"/>
            <a:ext cx="2959294" cy="975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b="1" dirty="0">
                <a:latin typeface="微軟正黑體" pitchFamily="34" charset="-120"/>
              </a:rPr>
              <a:t>Video Station </a:t>
            </a:r>
            <a:endParaRPr b="1" dirty="0">
              <a:latin typeface="微軟正黑體" pitchFamily="34" charset="-120"/>
            </a:endParaRPr>
          </a:p>
          <a:p>
            <a:pPr lvl="0" algn="ctr"/>
            <a:r>
              <a:rPr lang="en-US" sz="1400" dirty="0" smtClean="0">
                <a:latin typeface="微軟正黑體" pitchFamily="34" charset="-120"/>
              </a:rPr>
              <a:t>Video library for flexible management</a:t>
            </a:r>
            <a:endParaRPr sz="1400" dirty="0">
              <a:latin typeface="微軟正黑體" pitchFamily="34" charset="-120"/>
            </a:endParaRPr>
          </a:p>
        </p:txBody>
      </p:sp>
      <p:pic>
        <p:nvPicPr>
          <p:cNvPr id="100" name="Shape 100"/>
          <p:cNvPicPr preferRelativeResize="0"/>
          <p:nvPr/>
        </p:nvPicPr>
        <p:blipFill rotWithShape="1">
          <a:blip r:embed="rId4" cstate="print">
            <a:alphaModFix/>
          </a:blip>
          <a:srcRect l="12942" r="28334"/>
          <a:stretch/>
        </p:blipFill>
        <p:spPr>
          <a:xfrm>
            <a:off x="1291759" y="1617861"/>
            <a:ext cx="1374258" cy="1462616"/>
          </a:xfrm>
          <a:prstGeom prst="rect">
            <a:avLst/>
          </a:prstGeom>
          <a:noFill/>
          <a:ln>
            <a:noFill/>
          </a:ln>
        </p:spPr>
      </p:pic>
      <p:sp>
        <p:nvSpPr>
          <p:cNvPr id="102" name="Shape 102"/>
          <p:cNvSpPr txBox="1"/>
          <p:nvPr/>
        </p:nvSpPr>
        <p:spPr>
          <a:xfrm>
            <a:off x="136079" y="3147814"/>
            <a:ext cx="2944758" cy="975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b="1" dirty="0">
                <a:latin typeface="微軟正黑體" pitchFamily="34" charset="-120"/>
              </a:rPr>
              <a:t>QNAP NAS</a:t>
            </a:r>
            <a:endParaRPr b="1" dirty="0">
              <a:latin typeface="微軟正黑體" pitchFamily="34" charset="-120"/>
            </a:endParaRPr>
          </a:p>
          <a:p>
            <a:pPr lvl="0" algn="ctr"/>
            <a:r>
              <a:rPr lang="en-US" sz="1400" dirty="0" smtClean="0">
                <a:latin typeface="微軟正黑體" pitchFamily="34" charset="-120"/>
              </a:rPr>
              <a:t>Complete file </a:t>
            </a:r>
            <a:r>
              <a:rPr lang="en-US" sz="1400" dirty="0">
                <a:latin typeface="微軟正黑體" pitchFamily="34" charset="-120"/>
              </a:rPr>
              <a:t>protection </a:t>
            </a:r>
            <a:r>
              <a:rPr lang="en-US" sz="1400" dirty="0" smtClean="0">
                <a:latin typeface="微軟正黑體" pitchFamily="34" charset="-120"/>
              </a:rPr>
              <a:t>mechanism for videos</a:t>
            </a:r>
            <a:r>
              <a:rPr lang="en-GB" sz="1400" dirty="0">
                <a:latin typeface="微軟正黑體" pitchFamily="34" charset="-120"/>
              </a:rPr>
              <a:t/>
            </a:r>
            <a:br>
              <a:rPr lang="en-GB" sz="1400" dirty="0">
                <a:latin typeface="微軟正黑體" pitchFamily="34" charset="-120"/>
              </a:rPr>
            </a:br>
            <a:r>
              <a:rPr lang="en-GB" sz="1400" dirty="0">
                <a:latin typeface="微軟正黑體" pitchFamily="34" charset="-120"/>
              </a:rPr>
              <a:t>+ </a:t>
            </a:r>
            <a:r>
              <a:rPr lang="en-GB" sz="1400" dirty="0" smtClean="0">
                <a:latin typeface="微軟正黑體" pitchFamily="34" charset="-120"/>
              </a:rPr>
              <a:t> QWA-AC2600 </a:t>
            </a:r>
            <a:r>
              <a:rPr lang="en-GB" sz="1400" dirty="0" err="1" smtClean="0">
                <a:latin typeface="微軟正黑體" pitchFamily="34" charset="-120"/>
              </a:rPr>
              <a:t>PCIe</a:t>
            </a:r>
            <a:r>
              <a:rPr lang="en-GB" sz="1400" dirty="0" smtClean="0">
                <a:latin typeface="微軟正黑體" pitchFamily="34" charset="-120"/>
              </a:rPr>
              <a:t> </a:t>
            </a:r>
          </a:p>
          <a:p>
            <a:pPr lvl="0" algn="ctr"/>
            <a:r>
              <a:rPr lang="en-GB" sz="1400" dirty="0" smtClean="0">
                <a:latin typeface="微軟正黑體" pitchFamily="34" charset="-120"/>
              </a:rPr>
              <a:t>wireless adapter</a:t>
            </a:r>
            <a:endParaRPr sz="1400" dirty="0">
              <a:latin typeface="微軟正黑體" pitchFamily="34" charset="-120"/>
            </a:endParaRPr>
          </a:p>
        </p:txBody>
      </p:sp>
      <p:pic>
        <p:nvPicPr>
          <p:cNvPr id="104" name="Shape 104"/>
          <p:cNvPicPr preferRelativeResize="0"/>
          <p:nvPr/>
        </p:nvPicPr>
        <p:blipFill>
          <a:blip r:embed="rId5" cstate="print">
            <a:alphaModFix/>
          </a:blip>
          <a:stretch>
            <a:fillRect/>
          </a:stretch>
        </p:blipFill>
        <p:spPr>
          <a:xfrm>
            <a:off x="3902866" y="1662039"/>
            <a:ext cx="1374258" cy="1374258"/>
          </a:xfrm>
          <a:prstGeom prst="rect">
            <a:avLst/>
          </a:prstGeom>
          <a:noFill/>
          <a:ln>
            <a:noFill/>
          </a:ln>
        </p:spPr>
      </p:pic>
      <p:sp>
        <p:nvSpPr>
          <p:cNvPr id="16" name="Shape 128"/>
          <p:cNvSpPr/>
          <p:nvPr/>
        </p:nvSpPr>
        <p:spPr>
          <a:xfrm>
            <a:off x="2771800" y="1971405"/>
            <a:ext cx="755526" cy="755526"/>
          </a:xfrm>
          <a:prstGeom prst="mathPlus">
            <a:avLst>
              <a:gd name="adj1" fmla="val 23520"/>
            </a:avLst>
          </a:prstGeom>
          <a:solidFill>
            <a:srgbClr val="0B5394"/>
          </a:solidFill>
          <a:ln w="28575" cap="flat" cmpd="sng">
            <a:solidFill>
              <a:srgbClr val="C9DAF8"/>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 name="Shape 128"/>
          <p:cNvSpPr/>
          <p:nvPr/>
        </p:nvSpPr>
        <p:spPr>
          <a:xfrm>
            <a:off x="5670198" y="1971405"/>
            <a:ext cx="755526" cy="755526"/>
          </a:xfrm>
          <a:prstGeom prst="mathPlus">
            <a:avLst>
              <a:gd name="adj1" fmla="val 23520"/>
            </a:avLst>
          </a:prstGeom>
          <a:solidFill>
            <a:srgbClr val="0B5394"/>
          </a:solidFill>
          <a:ln w="28575" cap="flat" cmpd="sng">
            <a:solidFill>
              <a:srgbClr val="C9DAF8"/>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6146" name="Picture 2" descr="C:\Users\user\Desktop\180508_直播 Video Station&amp; Cinema28\Cinema28_512.png"/>
          <p:cNvPicPr>
            <a:picLocks noChangeAspect="1" noChangeArrowheads="1"/>
          </p:cNvPicPr>
          <p:nvPr/>
        </p:nvPicPr>
        <p:blipFill>
          <a:blip r:embed="rId6" cstate="print"/>
          <a:srcRect/>
          <a:stretch>
            <a:fillRect/>
          </a:stretch>
        </p:blipFill>
        <p:spPr bwMode="auto">
          <a:xfrm>
            <a:off x="6827862" y="1645273"/>
            <a:ext cx="1407790" cy="140779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3962673" y="2139702"/>
            <a:ext cx="5145831" cy="1080120"/>
          </a:xfrm>
          <a:prstGeom prst="rect">
            <a:avLst/>
          </a:prstGeom>
        </p:spPr>
        <p:txBody>
          <a:bodyPr spcFirstLastPara="1" wrap="square" lIns="91425" tIns="91425" rIns="91425" bIns="91425" anchor="ctr" anchorCtr="0">
            <a:noAutofit/>
          </a:bodyPr>
          <a:lstStyle/>
          <a:p>
            <a:pPr lvl="0">
              <a:spcBef>
                <a:spcPts val="0"/>
              </a:spcBef>
              <a:buClr>
                <a:schemeClr val="dk1"/>
              </a:buClr>
              <a:buSzPts val="1100"/>
            </a:pPr>
            <a:r>
              <a:rPr lang="en-GB" sz="3200" dirty="0"/>
              <a:t>Wireless </a:t>
            </a:r>
            <a:r>
              <a:rPr lang="en-GB" sz="3200" dirty="0" smtClean="0"/>
              <a:t>video  </a:t>
            </a:r>
            <a:r>
              <a:rPr lang="en-GB" sz="3200" dirty="0"/>
              <a:t>storage solution</a:t>
            </a:r>
            <a:endParaRPr sz="3200" dirty="0"/>
          </a:p>
          <a:p>
            <a:pPr lvl="0">
              <a:spcBef>
                <a:spcPts val="0"/>
              </a:spcBef>
            </a:pPr>
            <a:r>
              <a:rPr lang="en-US" sz="1600" dirty="0"/>
              <a:t>A storage device designed for </a:t>
            </a:r>
            <a:r>
              <a:rPr lang="en-US" altLang="zh-TW" sz="1600" dirty="0" err="1" smtClean="0"/>
              <a:t>vide</a:t>
            </a:r>
            <a:r>
              <a:rPr lang="en-US" sz="1600" dirty="0" err="1" smtClean="0"/>
              <a:t>ophile</a:t>
            </a:r>
            <a:endParaRPr sz="16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txBox="1">
            <a:spLocks noGrp="1"/>
          </p:cNvSpPr>
          <p:nvPr>
            <p:ph type="title"/>
          </p:nvPr>
        </p:nvSpPr>
        <p:spPr/>
        <p:txBody>
          <a:bodyPr>
            <a:noAutofit/>
          </a:bodyPr>
          <a:lstStyle/>
          <a:p>
            <a:pPr lvl="0">
              <a:lnSpc>
                <a:spcPts val="3800"/>
              </a:lnSpc>
            </a:pPr>
            <a:r>
              <a:rPr lang="en-US" altLang="zh-TW" sz="3400" dirty="0" smtClean="0"/>
              <a:t>Four major features for</a:t>
            </a:r>
            <a:br>
              <a:rPr lang="en-US" altLang="zh-TW" sz="3400" dirty="0" smtClean="0"/>
            </a:br>
            <a:r>
              <a:rPr lang="en-US" altLang="zh-TW" sz="3400" dirty="0" smtClean="0"/>
              <a:t>wireless </a:t>
            </a:r>
            <a:r>
              <a:rPr lang="en-US" altLang="zh-TW" sz="3400" dirty="0"/>
              <a:t>video </a:t>
            </a:r>
            <a:r>
              <a:rPr lang="en-US" altLang="zh-TW" sz="3400" dirty="0" smtClean="0"/>
              <a:t>storage/playback </a:t>
            </a:r>
            <a:r>
              <a:rPr lang="en-US" altLang="zh-TW" sz="3400" dirty="0"/>
              <a:t>solution </a:t>
            </a:r>
            <a:endParaRPr lang="zh-TW" altLang="en-US" sz="3400" dirty="0"/>
          </a:p>
        </p:txBody>
      </p:sp>
      <p:sp>
        <p:nvSpPr>
          <p:cNvPr id="115" name="Shape 115"/>
          <p:cNvSpPr txBox="1">
            <a:spLocks noGrp="1"/>
          </p:cNvSpPr>
          <p:nvPr>
            <p:ph idx="1"/>
          </p:nvPr>
        </p:nvSpPr>
        <p:spPr>
          <a:xfrm>
            <a:off x="2267744" y="1327736"/>
            <a:ext cx="6768752" cy="3024336"/>
          </a:xfrm>
        </p:spPr>
        <p:txBody>
          <a:bodyPr>
            <a:normAutofit fontScale="92500"/>
          </a:bodyPr>
          <a:lstStyle/>
          <a:p>
            <a:pPr marL="457200" lvl="0" indent="-457200">
              <a:lnSpc>
                <a:spcPts val="5500"/>
              </a:lnSpc>
              <a:buNone/>
            </a:pPr>
            <a:r>
              <a:rPr lang="en-US" altLang="zh-TW" dirty="0"/>
              <a:t>High-performance storage </a:t>
            </a:r>
            <a:r>
              <a:rPr lang="en-US" altLang="zh-TW" dirty="0" smtClean="0"/>
              <a:t>management</a:t>
            </a:r>
          </a:p>
          <a:p>
            <a:pPr marL="457200" lvl="0" indent="-457200">
              <a:lnSpc>
                <a:spcPts val="5500"/>
              </a:lnSpc>
              <a:buNone/>
            </a:pPr>
            <a:r>
              <a:rPr lang="en-US" altLang="zh-TW" dirty="0"/>
              <a:t>D</a:t>
            </a:r>
            <a:r>
              <a:rPr lang="en-US" altLang="zh-TW" dirty="0" smtClean="0"/>
              <a:t>irect access</a:t>
            </a:r>
            <a:r>
              <a:rPr lang="zh-TW" altLang="en-US" dirty="0" smtClean="0"/>
              <a:t> </a:t>
            </a:r>
            <a:r>
              <a:rPr lang="en-US" altLang="zh-TW" dirty="0" smtClean="0"/>
              <a:t>through wireless network</a:t>
            </a:r>
          </a:p>
          <a:p>
            <a:pPr marL="457200" lvl="0" indent="-457200">
              <a:lnSpc>
                <a:spcPts val="5500"/>
              </a:lnSpc>
              <a:buNone/>
            </a:pPr>
            <a:r>
              <a:rPr lang="en-US" altLang="zh-TW" dirty="0" smtClean="0"/>
              <a:t>Support complete video streaming methods</a:t>
            </a:r>
          </a:p>
          <a:p>
            <a:pPr marL="457200" lvl="0" indent="-457200">
              <a:lnSpc>
                <a:spcPts val="5500"/>
              </a:lnSpc>
              <a:buNone/>
            </a:pPr>
            <a:r>
              <a:rPr lang="en-US" altLang="zh-TW" dirty="0"/>
              <a:t>Cinema28 centralized </a:t>
            </a:r>
            <a:r>
              <a:rPr lang="en-US" altLang="zh-TW" dirty="0" smtClean="0"/>
              <a:t>video streaming management</a:t>
            </a:r>
            <a:endParaRPr lang="zh-TW" altLang="en-US" dirty="0"/>
          </a:p>
        </p:txBody>
      </p:sp>
      <p:sp>
        <p:nvSpPr>
          <p:cNvPr id="6" name="向右箭號 5"/>
          <p:cNvSpPr/>
          <p:nvPr/>
        </p:nvSpPr>
        <p:spPr>
          <a:xfrm>
            <a:off x="1403648" y="1532050"/>
            <a:ext cx="776408" cy="535644"/>
          </a:xfrm>
          <a:prstGeom prst="striped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Shape 298"/>
          <p:cNvSpPr/>
          <p:nvPr/>
        </p:nvSpPr>
        <p:spPr>
          <a:xfrm>
            <a:off x="899592" y="1376189"/>
            <a:ext cx="510465" cy="658658"/>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GB" sz="5000" b="1" dirty="0" smtClean="0">
                <a:solidFill>
                  <a:schemeClr val="accent4">
                    <a:lumMod val="75000"/>
                  </a:schemeClr>
                </a:solidFill>
                <a:latin typeface="DFZongYiW7-GB" pitchFamily="81" charset="-122"/>
                <a:ea typeface="DFZongYiW7-GB" pitchFamily="81" charset="-122"/>
              </a:rPr>
              <a:t>1</a:t>
            </a:r>
            <a:endParaRPr sz="5000" b="1" dirty="0">
              <a:solidFill>
                <a:schemeClr val="accent4">
                  <a:lumMod val="75000"/>
                </a:schemeClr>
              </a:solidFill>
              <a:latin typeface="DFZongYiW7-GB" pitchFamily="81" charset="-122"/>
              <a:ea typeface="DFZongYiW7-GB" pitchFamily="81" charset="-122"/>
            </a:endParaRPr>
          </a:p>
        </p:txBody>
      </p:sp>
      <p:sp>
        <p:nvSpPr>
          <p:cNvPr id="14" name="向右箭號 13"/>
          <p:cNvSpPr/>
          <p:nvPr/>
        </p:nvSpPr>
        <p:spPr>
          <a:xfrm>
            <a:off x="1403648" y="2231311"/>
            <a:ext cx="776408" cy="535644"/>
          </a:xfrm>
          <a:prstGeom prst="striped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Shape 298"/>
          <p:cNvSpPr/>
          <p:nvPr/>
        </p:nvSpPr>
        <p:spPr>
          <a:xfrm>
            <a:off x="899592" y="2075450"/>
            <a:ext cx="510465" cy="658658"/>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GB" sz="5000" b="1" dirty="0" smtClean="0">
                <a:solidFill>
                  <a:schemeClr val="accent4">
                    <a:lumMod val="75000"/>
                  </a:schemeClr>
                </a:solidFill>
                <a:latin typeface="DFZongYiW7-GB" pitchFamily="81" charset="-122"/>
                <a:ea typeface="DFZongYiW7-GB" pitchFamily="81" charset="-122"/>
              </a:rPr>
              <a:t>2</a:t>
            </a:r>
            <a:endParaRPr sz="5000" b="1" dirty="0">
              <a:solidFill>
                <a:schemeClr val="accent4">
                  <a:lumMod val="75000"/>
                </a:schemeClr>
              </a:solidFill>
              <a:latin typeface="DFZongYiW7-GB" pitchFamily="81" charset="-122"/>
              <a:ea typeface="DFZongYiW7-GB" pitchFamily="81" charset="-122"/>
            </a:endParaRPr>
          </a:p>
        </p:txBody>
      </p:sp>
      <p:sp>
        <p:nvSpPr>
          <p:cNvPr id="16" name="向右箭號 15"/>
          <p:cNvSpPr/>
          <p:nvPr/>
        </p:nvSpPr>
        <p:spPr>
          <a:xfrm>
            <a:off x="1403648" y="2930572"/>
            <a:ext cx="776408" cy="535644"/>
          </a:xfrm>
          <a:prstGeom prst="striped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Shape 298"/>
          <p:cNvSpPr/>
          <p:nvPr/>
        </p:nvSpPr>
        <p:spPr>
          <a:xfrm>
            <a:off x="899592" y="2774711"/>
            <a:ext cx="510465" cy="658658"/>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GB" sz="5000" b="1" dirty="0" smtClean="0">
                <a:solidFill>
                  <a:schemeClr val="accent4">
                    <a:lumMod val="75000"/>
                  </a:schemeClr>
                </a:solidFill>
                <a:latin typeface="DFZongYiW7-GB" pitchFamily="81" charset="-122"/>
                <a:ea typeface="DFZongYiW7-GB" pitchFamily="81" charset="-122"/>
              </a:rPr>
              <a:t>3</a:t>
            </a:r>
            <a:endParaRPr sz="5000" b="1" dirty="0">
              <a:solidFill>
                <a:schemeClr val="accent4">
                  <a:lumMod val="75000"/>
                </a:schemeClr>
              </a:solidFill>
              <a:latin typeface="DFZongYiW7-GB" pitchFamily="81" charset="-122"/>
              <a:ea typeface="DFZongYiW7-GB" pitchFamily="81" charset="-122"/>
            </a:endParaRPr>
          </a:p>
        </p:txBody>
      </p:sp>
      <p:sp>
        <p:nvSpPr>
          <p:cNvPr id="18" name="向右箭號 17"/>
          <p:cNvSpPr/>
          <p:nvPr/>
        </p:nvSpPr>
        <p:spPr>
          <a:xfrm>
            <a:off x="1403648" y="3629832"/>
            <a:ext cx="776408" cy="535644"/>
          </a:xfrm>
          <a:prstGeom prst="striped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Shape 298"/>
          <p:cNvSpPr/>
          <p:nvPr/>
        </p:nvSpPr>
        <p:spPr>
          <a:xfrm>
            <a:off x="899592" y="3473971"/>
            <a:ext cx="510465" cy="658658"/>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GB" sz="5000" b="1" dirty="0" smtClean="0">
                <a:solidFill>
                  <a:schemeClr val="accent4">
                    <a:lumMod val="75000"/>
                  </a:schemeClr>
                </a:solidFill>
                <a:latin typeface="DFZongYiW7-GB" pitchFamily="81" charset="-122"/>
                <a:ea typeface="DFZongYiW7-GB" pitchFamily="81" charset="-122"/>
              </a:rPr>
              <a:t>4</a:t>
            </a:r>
            <a:endParaRPr sz="5000" b="1" dirty="0">
              <a:solidFill>
                <a:schemeClr val="accent4">
                  <a:lumMod val="75000"/>
                </a:schemeClr>
              </a:solidFill>
              <a:latin typeface="DFZongYiW7-GB" pitchFamily="81" charset="-122"/>
              <a:ea typeface="DFZongYiW7-GB" pitchFamily="81" charset="-122"/>
            </a:endParaRPr>
          </a:p>
        </p:txBody>
      </p:sp>
    </p:spTree>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2565</TotalTime>
  <Words>1311</Words>
  <Application>Microsoft Office PowerPoint</Application>
  <PresentationFormat>如螢幕大小 (16:9)</PresentationFormat>
  <Paragraphs>221</Paragraphs>
  <Slides>40</Slides>
  <Notes>39</Notes>
  <HiddenSlides>0</HiddenSlides>
  <MMClips>0</MMClips>
  <ScaleCrop>false</ScaleCrop>
  <HeadingPairs>
    <vt:vector size="4" baseType="variant">
      <vt:variant>
        <vt:lpstr>佈景主題</vt:lpstr>
      </vt:variant>
      <vt:variant>
        <vt:i4>1</vt:i4>
      </vt:variant>
      <vt:variant>
        <vt:lpstr>投影片標題</vt:lpstr>
      </vt:variant>
      <vt:variant>
        <vt:i4>40</vt:i4>
      </vt:variant>
    </vt:vector>
  </HeadingPairs>
  <TitlesOfParts>
    <vt:vector size="41" baseType="lpstr">
      <vt:lpstr>Office 佈景主題</vt:lpstr>
      <vt:lpstr>投影片 1</vt:lpstr>
      <vt:lpstr>Build a perfect wireless video streaming environment</vt:lpstr>
      <vt:lpstr>Agenda</vt:lpstr>
      <vt:lpstr>Video: file size increases as video quality improves</vt:lpstr>
      <vt:lpstr>The age of wireless networks</vt:lpstr>
      <vt:lpstr>As a video enthusiast......</vt:lpstr>
      <vt:lpstr>Build a wireless video playback environment</vt:lpstr>
      <vt:lpstr>Wireless video  storage solution A storage device designed for videophile</vt:lpstr>
      <vt:lpstr>Four major features for wireless video storage/playback solution </vt:lpstr>
      <vt:lpstr>QNAP NAS Protect Your Multimedia Files</vt:lpstr>
      <vt:lpstr>Powerful hardware for audio/video</vt:lpstr>
      <vt:lpstr>QWA-AC2600 PCIe wireless adapter</vt:lpstr>
      <vt:lpstr>The Bottleneck of Video Wireless Streaming </vt:lpstr>
      <vt:lpstr>Direct access to data in the access point</vt:lpstr>
      <vt:lpstr>Create a Wireless Video Streaming Environment that can be shared</vt:lpstr>
      <vt:lpstr>投影片 16</vt:lpstr>
      <vt:lpstr>Optimized audio/video list/display</vt:lpstr>
      <vt:lpstr>Video Station: Three Major Management Features </vt:lpstr>
      <vt:lpstr>Video Playback Solution Supports all video playback platforms to meet all your needs </vt:lpstr>
      <vt:lpstr>QNAP offers three video playback methods</vt:lpstr>
      <vt:lpstr>Diverse Video Streaming Platform to Meet All Your Needs</vt:lpstr>
      <vt:lpstr>Watch on Your Computer : Windows / Mac</vt:lpstr>
      <vt:lpstr>The Advantages of QVHelper</vt:lpstr>
      <vt:lpstr>Video library on the go - Qvideo </vt:lpstr>
      <vt:lpstr>Enjoy Videos on Your Big TV - Qmedia</vt:lpstr>
      <vt:lpstr>DLNA Connects All Home Multimedia Devices</vt:lpstr>
      <vt:lpstr>Powerful Add-on for KODI: Video HD</vt:lpstr>
      <vt:lpstr>Cinema28: facilitate A perfect multi-room playback Make every corner of your home awesome</vt:lpstr>
      <vt:lpstr>Setting Up These Devices is Really Painful...</vt:lpstr>
      <vt:lpstr>What is Multi-room Video Streaming?</vt:lpstr>
      <vt:lpstr>Four Major Features of Cinema28</vt:lpstr>
      <vt:lpstr>Cinema28 Support Devices</vt:lpstr>
      <vt:lpstr>Monitor all multimedia devices in your home</vt:lpstr>
      <vt:lpstr>Monitor all multimedia devices in your home</vt:lpstr>
      <vt:lpstr>Easily drag and drop files in Cinema28</vt:lpstr>
      <vt:lpstr>Cinema28 Device Wizard</vt:lpstr>
      <vt:lpstr>Comparison of general and multi-room streaming</vt:lpstr>
      <vt:lpstr>Meet all Your Media Playback Scenarios</vt:lpstr>
      <vt:lpstr>投影片 39</vt:lpstr>
      <vt:lpstr>QNAP Video Streaming Solution  Your Best Choice!</vt:lpstr>
    </vt:vector>
  </TitlesOfParts>
  <Company>SYNNEX</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user</dc:creator>
  <cp:lastModifiedBy>user</cp:lastModifiedBy>
  <cp:revision>115</cp:revision>
  <dcterms:created xsi:type="dcterms:W3CDTF">2018-05-03T05:50:17Z</dcterms:created>
  <dcterms:modified xsi:type="dcterms:W3CDTF">2018-05-08T06:34:57Z</dcterms:modified>
</cp:coreProperties>
</file>