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9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中等深淺樣式 3 - 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89" autoAdjust="0"/>
  </p:normalViewPr>
  <p:slideViewPr>
    <p:cSldViewPr>
      <p:cViewPr varScale="1">
        <p:scale>
          <a:sx n="118" d="100"/>
          <a:sy n="118" d="100"/>
        </p:scale>
        <p:origin x="-258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fld id="{A3E1CAA9-7740-4D18-9357-69FB7A8E7FE9}" type="datetimeFigureOut">
              <a:rPr lang="zh-TW" altLang="en-US" smtClean="0"/>
              <a:pPr/>
              <a:t>2018/5/8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fld id="{9FA7273E-BC4A-441E-A941-3F31732B422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31625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itchFamily="34" charset="-120"/>
        <a:ea typeface="微軟正黑體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itchFamily="34" charset="-120"/>
        <a:ea typeface="微軟正黑體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itchFamily="34" charset="-120"/>
        <a:ea typeface="微軟正黑體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itchFamily="34" charset="-120"/>
        <a:ea typeface="微軟正黑體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itchFamily="34" charset="-120"/>
        <a:ea typeface="微軟正黑體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06019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47099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54083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22211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900804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82326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06654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845375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26955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5410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784195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822386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91573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378800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466883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949038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66311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362537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04298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07511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919399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0805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673239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081328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714147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115540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965147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832608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047861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466741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7291373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982511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98630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36031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618218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56039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06391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52109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76554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80508_直播 Video Station&amp; Cinema28\180508_直播 Video Station&amp; Cinema28-01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5" y="-11013"/>
            <a:ext cx="9143990" cy="5149648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3756069"/>
            <a:ext cx="7772400" cy="1102519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4498826"/>
            <a:ext cx="6400800" cy="4491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80508_直播 Video Station&amp; Cinema28\180508_直播 Video Station&amp; Cinema28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08" y="0"/>
            <a:ext cx="9133083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80508_直播 Video Station&amp; Cinema28\180508_直播 Video Station&amp; Cinema28-03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5147556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02633" y="2211710"/>
            <a:ext cx="5793903" cy="706734"/>
          </a:xfrm>
        </p:spPr>
        <p:txBody>
          <a:bodyPr anchor="t">
            <a:normAutofit/>
          </a:bodyPr>
          <a:lstStyle>
            <a:lvl1pPr algn="l">
              <a:defRPr sz="3400" b="1" cap="all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607433" y="2837727"/>
            <a:ext cx="5793903" cy="47706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pic>
        <p:nvPicPr>
          <p:cNvPr id="5" name="Picture 3" descr="C:\Users\user\Desktop\QNAP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83518"/>
            <a:ext cx="1289149" cy="23450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微軟正黑體" pitchFamily="34" charset="-12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微軟正黑體" pitchFamily="34" charset="-12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2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Char char="•"/>
        <a:defRPr sz="22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1pPr>
      <a:lvl2pPr marL="0" indent="0" algn="l" defTabSz="914400" rtl="0" eaLnBrk="1" latinLnBrk="0" hangingPunct="1">
        <a:spcBef>
          <a:spcPts val="0"/>
        </a:spcBef>
        <a:buFont typeface="Arial" pitchFamily="34" charset="0"/>
        <a:buChar char="•"/>
        <a:defRPr sz="22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2pPr>
      <a:lvl3pPr marL="0" indent="0" algn="l" defTabSz="914400" rtl="0" eaLnBrk="1" latinLnBrk="0" hangingPunct="1">
        <a:spcBef>
          <a:spcPts val="0"/>
        </a:spcBef>
        <a:buFont typeface="Arial" pitchFamily="34" charset="0"/>
        <a:buChar char="•"/>
        <a:defRPr sz="22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14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68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69.png"/><Relationship Id="rId9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2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25.png"/><Relationship Id="rId9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0.png"/><Relationship Id="rId4" Type="http://schemas.openxmlformats.org/officeDocument/2006/relationships/image" Target="../media/image118.png"/><Relationship Id="rId9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\\marketing\Marketing\Website\新網站\Landing-Page\Landing-page_qts434-sneakpreview\00_PSD\new_2018\youtube\w35\180508-c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user\Desktop\180508_直播 Video Station&amp; Cinema28\07-01.png"/>
          <p:cNvPicPr>
            <a:picLocks noChangeAspect="1" noChangeArrowheads="1"/>
          </p:cNvPicPr>
          <p:nvPr/>
        </p:nvPicPr>
        <p:blipFill>
          <a:blip r:embed="rId3" cstate="print"/>
          <a:srcRect b="8621"/>
          <a:stretch>
            <a:fillRect/>
          </a:stretch>
        </p:blipFill>
        <p:spPr bwMode="auto">
          <a:xfrm>
            <a:off x="6246515" y="1368980"/>
            <a:ext cx="2520280" cy="3096344"/>
          </a:xfrm>
          <a:prstGeom prst="rect">
            <a:avLst/>
          </a:prstGeom>
          <a:noFill/>
        </p:spPr>
      </p:pic>
      <p:pic>
        <p:nvPicPr>
          <p:cNvPr id="18" name="Picture 2" descr="C:\Users\user\Desktop\180508_直播 Video Station&amp; Cinema28\07-01.png"/>
          <p:cNvPicPr>
            <a:picLocks noChangeAspect="1" noChangeArrowheads="1"/>
          </p:cNvPicPr>
          <p:nvPr/>
        </p:nvPicPr>
        <p:blipFill>
          <a:blip r:embed="rId3" cstate="print"/>
          <a:srcRect b="8621"/>
          <a:stretch>
            <a:fillRect/>
          </a:stretch>
        </p:blipFill>
        <p:spPr bwMode="auto">
          <a:xfrm>
            <a:off x="3321943" y="1368980"/>
            <a:ext cx="2520280" cy="3096344"/>
          </a:xfrm>
          <a:prstGeom prst="rect">
            <a:avLst/>
          </a:prstGeom>
          <a:noFill/>
        </p:spPr>
      </p:pic>
      <p:sp>
        <p:nvSpPr>
          <p:cNvPr id="19" name="Shape 121"/>
          <p:cNvSpPr/>
          <p:nvPr/>
        </p:nvSpPr>
        <p:spPr>
          <a:xfrm>
            <a:off x="3278510" y="3327698"/>
            <a:ext cx="2596500" cy="97224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支援多種檔案備份方式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雲端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、異地、異機</a:t>
            </a:r>
          </a:p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完整保障</a:t>
            </a:r>
          </a:p>
        </p:txBody>
      </p:sp>
      <p:sp>
        <p:nvSpPr>
          <p:cNvPr id="20" name="Shape 122"/>
          <p:cNvSpPr txBox="1"/>
          <p:nvPr/>
        </p:nvSpPr>
        <p:spPr>
          <a:xfrm>
            <a:off x="3393951" y="1440988"/>
            <a:ext cx="23748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完善備份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機制</a:t>
            </a:r>
            <a:endParaRPr lang="en-GB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70" name="Picture 2" descr="C:\Users\user\Desktop\180508_直播 Video Station&amp; Cinema28\07-01.png"/>
          <p:cNvPicPr>
            <a:picLocks noChangeAspect="1" noChangeArrowheads="1"/>
          </p:cNvPicPr>
          <p:nvPr/>
        </p:nvPicPr>
        <p:blipFill>
          <a:blip r:embed="rId3" cstate="print"/>
          <a:srcRect b="8621"/>
          <a:stretch>
            <a:fillRect/>
          </a:stretch>
        </p:blipFill>
        <p:spPr bwMode="auto">
          <a:xfrm>
            <a:off x="438969" y="1368980"/>
            <a:ext cx="2520280" cy="3096344"/>
          </a:xfrm>
          <a:prstGeom prst="rect">
            <a:avLst/>
          </a:prstGeom>
          <a:noFill/>
        </p:spPr>
      </p:pic>
      <p:sp>
        <p:nvSpPr>
          <p:cNvPr id="120" name="Shape 12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 smtClean="0"/>
              <a:t>QNAP NAS </a:t>
            </a:r>
            <a:r>
              <a:rPr lang="zh-TW" altLang="en-US" dirty="0" smtClean="0"/>
              <a:t>保障</a:t>
            </a:r>
            <a:r>
              <a:rPr lang="zh-TW" altLang="en-US" dirty="0"/>
              <a:t>您</a:t>
            </a:r>
            <a:r>
              <a:rPr lang="zh-TW" altLang="en-US" dirty="0" smtClean="0"/>
              <a:t>的影音多媒體檔案</a:t>
            </a:r>
            <a:endParaRPr lang="zh-TW" altLang="en-US" dirty="0"/>
          </a:p>
        </p:txBody>
      </p:sp>
      <p:sp>
        <p:nvSpPr>
          <p:cNvPr id="121" name="Shape 121"/>
          <p:cNvSpPr/>
          <p:nvPr/>
        </p:nvSpPr>
        <p:spPr>
          <a:xfrm>
            <a:off x="395536" y="3327698"/>
            <a:ext cx="2596500" cy="97224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 err="1">
                <a:solidFill>
                  <a:schemeClr val="bg1"/>
                </a:solidFill>
                <a:latin typeface="微軟正黑體" pitchFamily="34" charset="-120"/>
              </a:rPr>
              <a:t>硬碟損壞保護機制</a:t>
            </a:r>
            <a:endParaRPr sz="1800" b="1" dirty="0">
              <a:solidFill>
                <a:schemeClr val="bg1"/>
              </a:solidFill>
              <a:latin typeface="微軟正黑體" pitchFamily="34" charset="-120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 err="1">
                <a:solidFill>
                  <a:schemeClr val="bg1"/>
                </a:solidFill>
                <a:latin typeface="微軟正黑體" pitchFamily="34" charset="-120"/>
              </a:rPr>
              <a:t>海量珍藏影片不怕消失</a:t>
            </a:r>
            <a:endParaRPr sz="1800" b="1" dirty="0">
              <a:solidFill>
                <a:schemeClr val="bg1"/>
              </a:solidFill>
              <a:latin typeface="微軟正黑體" pitchFamily="34" charset="-120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510977" y="1440988"/>
            <a:ext cx="23748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>
                <a:solidFill>
                  <a:schemeClr val="bg1"/>
                </a:solidFill>
                <a:latin typeface="微軟正黑體" pitchFamily="34" charset="-120"/>
              </a:rPr>
              <a:t>RAID安全保護機制</a:t>
            </a:r>
            <a:endParaRPr sz="2000" b="1" dirty="0">
              <a:solidFill>
                <a:schemeClr val="bg1"/>
              </a:solidFill>
              <a:latin typeface="微軟正黑體" pitchFamily="34" charset="-120"/>
            </a:endParaRPr>
          </a:p>
        </p:txBody>
      </p:sp>
      <p:pic>
        <p:nvPicPr>
          <p:cNvPr id="123" name="Shape 123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257501" y="1985979"/>
            <a:ext cx="1053676" cy="105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5" cstate="print"/>
          <a:stretch>
            <a:fillRect/>
          </a:stretch>
        </p:blipFill>
        <p:spPr>
          <a:xfrm>
            <a:off x="4154810" y="2089060"/>
            <a:ext cx="864096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>
          <a:blip r:embed="rId6" cstate="print"/>
          <a:stretch>
            <a:fillRect/>
          </a:stretch>
        </p:blipFill>
        <p:spPr>
          <a:xfrm>
            <a:off x="7082000" y="2095515"/>
            <a:ext cx="855326" cy="85532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121"/>
          <p:cNvSpPr/>
          <p:nvPr/>
        </p:nvSpPr>
        <p:spPr>
          <a:xfrm>
            <a:off x="6203082" y="3327698"/>
            <a:ext cx="2596500" cy="97224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遠離勒索病毒的威脅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Shape 122"/>
          <p:cNvSpPr txBox="1"/>
          <p:nvPr/>
        </p:nvSpPr>
        <p:spPr>
          <a:xfrm>
            <a:off x="6318523" y="1440988"/>
            <a:ext cx="23748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快照技術</a:t>
            </a:r>
            <a:endParaRPr lang="zh-TW" alt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613"/>
          <p:cNvSpPr/>
          <p:nvPr/>
        </p:nvSpPr>
        <p:spPr>
          <a:xfrm>
            <a:off x="6417568" y="3075806"/>
            <a:ext cx="2448272" cy="1296144"/>
          </a:xfrm>
          <a:prstGeom prst="roundRect">
            <a:avLst>
              <a:gd name="adj" fmla="val 14362"/>
            </a:avLst>
          </a:prstGeom>
          <a:gradFill>
            <a:gsLst>
              <a:gs pos="0">
                <a:srgbClr val="BFCFEC"/>
              </a:gs>
              <a:gs pos="50000">
                <a:srgbClr val="BFCFEC"/>
              </a:gs>
              <a:gs pos="100000">
                <a:srgbClr val="DAE5F1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613"/>
          <p:cNvSpPr/>
          <p:nvPr/>
        </p:nvSpPr>
        <p:spPr>
          <a:xfrm>
            <a:off x="6431285" y="1563638"/>
            <a:ext cx="2448272" cy="1296144"/>
          </a:xfrm>
          <a:prstGeom prst="roundRect">
            <a:avLst>
              <a:gd name="adj" fmla="val 14362"/>
            </a:avLst>
          </a:prstGeom>
          <a:gradFill>
            <a:gsLst>
              <a:gs pos="0">
                <a:srgbClr val="BFCFEC"/>
              </a:gs>
              <a:gs pos="50000">
                <a:srgbClr val="BFCFEC"/>
              </a:gs>
              <a:gs pos="100000">
                <a:srgbClr val="DAE5F1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666359" y="1923678"/>
            <a:ext cx="2088232" cy="457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6666359" y="3429000"/>
            <a:ext cx="2088232" cy="457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Shape 613"/>
          <p:cNvSpPr/>
          <p:nvPr/>
        </p:nvSpPr>
        <p:spPr>
          <a:xfrm>
            <a:off x="251520" y="1563638"/>
            <a:ext cx="2448272" cy="1296144"/>
          </a:xfrm>
          <a:prstGeom prst="roundRect">
            <a:avLst>
              <a:gd name="adj" fmla="val 14362"/>
            </a:avLst>
          </a:prstGeom>
          <a:gradFill>
            <a:gsLst>
              <a:gs pos="0">
                <a:srgbClr val="BFCFEC"/>
              </a:gs>
              <a:gs pos="50000">
                <a:srgbClr val="BFCFEC"/>
              </a:gs>
              <a:gs pos="100000">
                <a:srgbClr val="DAE5F1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95536" y="1923678"/>
            <a:ext cx="2088232" cy="457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Shape 139"/>
          <p:cNvSpPr/>
          <p:nvPr/>
        </p:nvSpPr>
        <p:spPr>
          <a:xfrm>
            <a:off x="6660232" y="3003798"/>
            <a:ext cx="2216752" cy="1011000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GB" altLang="zh-TW" b="1" dirty="0" smtClean="0">
                <a:latin typeface="微軟正黑體" pitchFamily="34" charset="-120"/>
                <a:ea typeface="微軟正黑體" pitchFamily="34" charset="-120"/>
              </a:rPr>
              <a:t>HDMI </a:t>
            </a:r>
            <a:r>
              <a:rPr lang="en-GB" altLang="zh-TW" b="1" dirty="0" err="1" smtClean="0">
                <a:latin typeface="微軟正黑體" pitchFamily="34" charset="-120"/>
                <a:ea typeface="微軟正黑體" pitchFamily="34" charset="-120"/>
              </a:rPr>
              <a:t>輸出</a:t>
            </a:r>
            <a:endParaRPr lang="en-GB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r>
              <a:rPr lang="en-GB" altLang="zh-TW" sz="6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GB" altLang="zh-TW" sz="6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</a:p>
          <a:p>
            <a:pPr lvl="0" algn="ctr"/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享受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en-GB" altLang="zh-TW" sz="1600" dirty="0" smtClean="0">
                <a:latin typeface="微軟正黑體" pitchFamily="34" charset="-120"/>
                <a:ea typeface="微軟正黑體" pitchFamily="34" charset="-120"/>
              </a:rPr>
              <a:t>K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高畫質</a:t>
            </a:r>
            <a:endParaRPr lang="zh-TW" alt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Shape 139"/>
          <p:cNvSpPr/>
          <p:nvPr/>
        </p:nvSpPr>
        <p:spPr>
          <a:xfrm>
            <a:off x="6660232" y="1491630"/>
            <a:ext cx="2216752" cy="1011000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音效輸出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r>
              <a:rPr lang="en-US" altLang="zh-TW" sz="6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600" b="1" dirty="0"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內建揚聲器</a:t>
            </a:r>
          </a:p>
          <a:p>
            <a:pPr lvl="0" algn="ctr">
              <a:buClr>
                <a:schemeClr val="dk1"/>
              </a:buClr>
              <a:buSzPts val="1100"/>
            </a:pPr>
            <a:r>
              <a:rPr lang="en-US" altLang="zh-TW" sz="1600" spc="-150" dirty="0" smtClean="0">
                <a:latin typeface="微軟正黑體" pitchFamily="34" charset="-120"/>
                <a:ea typeface="微軟正黑體" pitchFamily="34" charset="-120"/>
              </a:rPr>
              <a:t>3.5</a:t>
            </a:r>
            <a:r>
              <a:rPr lang="en-GB" sz="1600" spc="-150" dirty="0" smtClean="0">
                <a:latin typeface="微軟正黑體" pitchFamily="34" charset="-120"/>
                <a:ea typeface="微軟正黑體" pitchFamily="34" charset="-120"/>
              </a:rPr>
              <a:t>mm line out 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插孔</a:t>
            </a:r>
          </a:p>
        </p:txBody>
      </p:sp>
      <p:sp>
        <p:nvSpPr>
          <p:cNvPr id="13" name="Shape 613"/>
          <p:cNvSpPr/>
          <p:nvPr/>
        </p:nvSpPr>
        <p:spPr>
          <a:xfrm>
            <a:off x="251520" y="3075806"/>
            <a:ext cx="2448272" cy="1296144"/>
          </a:xfrm>
          <a:prstGeom prst="roundRect">
            <a:avLst>
              <a:gd name="adj" fmla="val 14362"/>
            </a:avLst>
          </a:prstGeom>
          <a:gradFill>
            <a:gsLst>
              <a:gs pos="0">
                <a:srgbClr val="BFCFEC"/>
              </a:gs>
              <a:gs pos="50000">
                <a:srgbClr val="BFCFEC"/>
              </a:gs>
              <a:gs pos="100000">
                <a:srgbClr val="DAE5F1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139"/>
          <p:cNvSpPr/>
          <p:nvPr/>
        </p:nvSpPr>
        <p:spPr>
          <a:xfrm>
            <a:off x="323528" y="3003798"/>
            <a:ext cx="2216752" cy="1011000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zh-TW" altLang="en-US" b="1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多媒體檔案傳輸</a:t>
            </a:r>
            <a:endParaRPr lang="en-GB" altLang="zh-TW" b="1" dirty="0" smtClean="0">
              <a:solidFill>
                <a:schemeClr val="dk1"/>
              </a:solidFill>
              <a:latin typeface="微軟正黑體" pitchFamily="34" charset="-120"/>
            </a:endParaRPr>
          </a:p>
          <a:p>
            <a:pPr lvl="0" algn="ctr">
              <a:buClr>
                <a:schemeClr val="dk1"/>
              </a:buClr>
              <a:buSzPts val="1100"/>
            </a:pPr>
            <a:r>
              <a:rPr lang="en-GB" altLang="zh-TW" sz="800" b="1" dirty="0" smtClean="0">
                <a:latin typeface="微軟正黑體" pitchFamily="34" charset="-120"/>
              </a:rPr>
              <a:t> </a:t>
            </a:r>
          </a:p>
          <a:p>
            <a:pPr lvl="0" algn="ctr">
              <a:buClr>
                <a:schemeClr val="dk1"/>
              </a:buClr>
              <a:buSzPts val="1100"/>
            </a:pPr>
            <a:r>
              <a:rPr lang="en-GB" altLang="zh-TW" sz="1600" dirty="0" smtClean="0">
                <a:latin typeface="微軟正黑體" pitchFamily="34" charset="-120"/>
                <a:ea typeface="微軟正黑體" pitchFamily="34" charset="-120"/>
              </a:rPr>
              <a:t>SD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記憶卡讀卡機</a:t>
            </a:r>
          </a:p>
          <a:p>
            <a:pPr lvl="0" algn="ctr"/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GB" altLang="zh-TW" sz="1600" spc="-150" dirty="0" smtClean="0">
                <a:latin typeface="微軟正黑體" pitchFamily="34" charset="-120"/>
                <a:ea typeface="微軟正黑體" pitchFamily="34" charset="-120"/>
              </a:rPr>
              <a:t>USB-C </a:t>
            </a:r>
            <a:r>
              <a:rPr lang="en-GB" altLang="zh-TW" sz="1600" spc="-150" dirty="0" err="1" smtClean="0">
                <a:latin typeface="微軟正黑體" pitchFamily="34" charset="-120"/>
                <a:ea typeface="微軟正黑體" pitchFamily="34" charset="-120"/>
              </a:rPr>
              <a:t>QuickAccess</a:t>
            </a:r>
            <a:r>
              <a:rPr lang="en-GB" altLang="zh-TW" sz="1600" spc="-150" dirty="0" smtClean="0">
                <a:latin typeface="微軟正黑體" pitchFamily="34" charset="-120"/>
                <a:ea typeface="微軟正黑體" pitchFamily="34" charset="-120"/>
              </a:rPr>
              <a:t> </a:t>
            </a:r>
          </a:p>
          <a:p>
            <a:pPr lvl="0" algn="ctr"/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快速存取埠</a:t>
            </a:r>
            <a:endParaRPr sz="1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 smtClean="0"/>
              <a:t>QNAP </a:t>
            </a:r>
            <a:r>
              <a:rPr lang="zh-TW" altLang="en-US" dirty="0" smtClean="0"/>
              <a:t>強力的影音硬體設備</a:t>
            </a:r>
            <a:endParaRPr lang="zh-TW" altLang="en-US" dirty="0"/>
          </a:p>
        </p:txBody>
      </p:sp>
      <p:pic>
        <p:nvPicPr>
          <p:cNvPr id="136" name="Shape 136"/>
          <p:cNvPicPr preferRelativeResize="0"/>
          <p:nvPr/>
        </p:nvPicPr>
        <p:blipFill rotWithShape="1">
          <a:blip r:embed="rId4" cstate="print">
            <a:alphaModFix/>
          </a:blip>
          <a:srcRect l="17692" r="20183"/>
          <a:stretch/>
        </p:blipFill>
        <p:spPr>
          <a:xfrm>
            <a:off x="4499514" y="1639775"/>
            <a:ext cx="2448750" cy="246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/>
          <p:nvPr/>
        </p:nvSpPr>
        <p:spPr>
          <a:xfrm>
            <a:off x="323528" y="1491630"/>
            <a:ext cx="2216752" cy="1011000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 err="1" smtClean="0">
                <a:solidFill>
                  <a:schemeClr val="dk1"/>
                </a:solidFill>
                <a:latin typeface="微軟正黑體" pitchFamily="34" charset="-120"/>
              </a:rPr>
              <a:t>高效影音處理</a:t>
            </a:r>
            <a:endParaRPr lang="en-GB" b="1" dirty="0" smtClean="0">
              <a:solidFill>
                <a:schemeClr val="dk1"/>
              </a:solidFill>
              <a:latin typeface="微軟正黑體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 b="1" dirty="0" smtClean="0">
                <a:latin typeface="微軟正黑體" pitchFamily="34" charset="-120"/>
              </a:rPr>
              <a:t> </a:t>
            </a:r>
            <a:endParaRPr lang="en-GB" sz="800" b="1" dirty="0">
              <a:latin typeface="微軟正黑體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dirty="0" err="1" smtClean="0">
                <a:latin typeface="微軟正黑體" pitchFamily="34" charset="-120"/>
              </a:rPr>
              <a:t>強效繪圖晶片</a:t>
            </a:r>
            <a:endParaRPr sz="1600" dirty="0">
              <a:latin typeface="微軟正黑體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err="1">
                <a:latin typeface="微軟正黑體" pitchFamily="34" charset="-120"/>
              </a:rPr>
              <a:t>支援硬體加速轉檔</a:t>
            </a:r>
            <a:r>
              <a:rPr lang="en-GB" sz="1600" dirty="0">
                <a:latin typeface="微軟正黑體" pitchFamily="34" charset="-120"/>
              </a:rPr>
              <a:t> </a:t>
            </a:r>
            <a:endParaRPr sz="1600" dirty="0">
              <a:latin typeface="微軟正黑體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95536" y="3429000"/>
            <a:ext cx="2088232" cy="457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5" name="Shape 135"/>
          <p:cNvPicPr preferRelativeResize="0"/>
          <p:nvPr/>
        </p:nvPicPr>
        <p:blipFill rotWithShape="1">
          <a:blip r:embed="rId5" cstate="print">
            <a:alphaModFix/>
          </a:blip>
          <a:srcRect l="10767" r="27599"/>
          <a:stretch/>
        </p:blipFill>
        <p:spPr>
          <a:xfrm>
            <a:off x="2219314" y="1669650"/>
            <a:ext cx="2370450" cy="240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</p:spPr>
        <p:txBody>
          <a:bodyPr>
            <a:normAutofit/>
          </a:bodyPr>
          <a:lstStyle/>
          <a:p>
            <a:pPr lvl="0"/>
            <a:r>
              <a:rPr lang="en-US" altLang="zh-TW" dirty="0" smtClean="0"/>
              <a:t>QWA-AC2600 </a:t>
            </a:r>
            <a:r>
              <a:rPr lang="en-US" altLang="zh-TW" dirty="0" err="1" smtClean="0"/>
              <a:t>PCIe</a:t>
            </a:r>
            <a:r>
              <a:rPr lang="en-US" altLang="zh-TW" dirty="0" smtClean="0"/>
              <a:t> </a:t>
            </a:r>
            <a:r>
              <a:rPr lang="zh-TW" altLang="en-US" dirty="0" smtClean="0"/>
              <a:t>雙頻無線網卡</a:t>
            </a:r>
            <a:endParaRPr lang="zh-TW" altLang="en-US" dirty="0"/>
          </a:p>
        </p:txBody>
      </p:sp>
      <p:sp>
        <p:nvSpPr>
          <p:cNvPr id="147" name="Shape 147"/>
          <p:cNvSpPr txBox="1"/>
          <p:nvPr/>
        </p:nvSpPr>
        <p:spPr>
          <a:xfrm>
            <a:off x="467544" y="2879102"/>
            <a:ext cx="3456000" cy="10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dk1"/>
                </a:solidFill>
                <a:latin typeface="微軟正黑體" pitchFamily="34" charset="-120"/>
              </a:rPr>
              <a:t>802.11ac (5GHz) </a:t>
            </a:r>
            <a:r>
              <a:rPr lang="en-GB" sz="1600" b="1" dirty="0" err="1">
                <a:solidFill>
                  <a:schemeClr val="dk1"/>
                </a:solidFill>
                <a:latin typeface="微軟正黑體" pitchFamily="34" charset="-120"/>
              </a:rPr>
              <a:t>可達</a:t>
            </a:r>
            <a:r>
              <a:rPr lang="en-GB" sz="1600" b="1" dirty="0">
                <a:solidFill>
                  <a:schemeClr val="dk1"/>
                </a:solidFill>
                <a:latin typeface="微軟正黑體" pitchFamily="34" charset="-120"/>
              </a:rPr>
              <a:t> 1733 Mbps</a:t>
            </a:r>
            <a:endParaRPr sz="1600" b="1" dirty="0">
              <a:solidFill>
                <a:schemeClr val="dk1"/>
              </a:solidFill>
              <a:latin typeface="微軟正黑體" pitchFamily="34" charset="-120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dk1"/>
                </a:solidFill>
                <a:latin typeface="微軟正黑體" pitchFamily="34" charset="-120"/>
              </a:rPr>
              <a:t>802.11n (2.4GHz) </a:t>
            </a:r>
            <a:r>
              <a:rPr lang="en-GB" sz="1600" b="1" dirty="0" err="1">
                <a:solidFill>
                  <a:schemeClr val="dk1"/>
                </a:solidFill>
                <a:latin typeface="微軟正黑體" pitchFamily="34" charset="-120"/>
              </a:rPr>
              <a:t>可達</a:t>
            </a:r>
            <a:r>
              <a:rPr lang="en-GB" sz="1600" b="1" dirty="0">
                <a:solidFill>
                  <a:schemeClr val="dk1"/>
                </a:solidFill>
                <a:latin typeface="微軟正黑體" pitchFamily="34" charset="-120"/>
              </a:rPr>
              <a:t> 800 Mbps</a:t>
            </a:r>
            <a:endParaRPr sz="1600" b="1" dirty="0">
              <a:solidFill>
                <a:schemeClr val="dk1"/>
              </a:solidFill>
              <a:latin typeface="微軟正黑體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微軟正黑體" pitchFamily="34" charset="-120"/>
            </a:endParaRPr>
          </a:p>
        </p:txBody>
      </p:sp>
      <p:sp>
        <p:nvSpPr>
          <p:cNvPr id="148" name="Shape 148"/>
          <p:cNvSpPr txBox="1"/>
          <p:nvPr/>
        </p:nvSpPr>
        <p:spPr>
          <a:xfrm>
            <a:off x="539552" y="2375046"/>
            <a:ext cx="324036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 dirty="0" smtClean="0">
                <a:latin typeface="微軟正黑體" pitchFamily="34" charset="-120"/>
              </a:rPr>
              <a:t>近 </a:t>
            </a:r>
            <a:r>
              <a:rPr lang="en-GB" sz="1800" b="1" dirty="0">
                <a:latin typeface="微軟正黑體" pitchFamily="34" charset="-120"/>
              </a:rPr>
              <a:t>2600 Mbps </a:t>
            </a:r>
            <a:r>
              <a:rPr lang="en-GB" sz="1800" b="1" dirty="0" err="1" smtClean="0">
                <a:latin typeface="微軟正黑體" pitchFamily="34" charset="-120"/>
              </a:rPr>
              <a:t>總傳輸頻寬</a:t>
            </a:r>
            <a:endParaRPr dirty="0">
              <a:latin typeface="微軟正黑體" pitchFamily="34" charset="-120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0" y="1726704"/>
            <a:ext cx="4211960" cy="432048"/>
          </a:xfrm>
          <a:prstGeom prst="snip2DiagRect">
            <a:avLst>
              <a:gd name="adj1" fmla="val 0"/>
              <a:gd name="adj2" fmla="val 0"/>
            </a:avLst>
          </a:prstGeom>
          <a:blipFill>
            <a:blip r:embed="rId3" cstate="print"/>
            <a:stretch>
              <a:fillRect/>
            </a:stretch>
          </a:blip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 smtClean="0">
                <a:solidFill>
                  <a:schemeClr val="bg1"/>
                </a:solidFill>
                <a:latin typeface="微軟正黑體" pitchFamily="34" charset="-120"/>
              </a:rPr>
              <a:t>    </a:t>
            </a:r>
            <a:r>
              <a:rPr lang="en-GB" sz="1800" b="1" dirty="0" err="1" smtClean="0">
                <a:solidFill>
                  <a:schemeClr val="bg1"/>
                </a:solidFill>
                <a:latin typeface="微軟正黑體" pitchFamily="34" charset="-120"/>
              </a:rPr>
              <a:t>突破多裝置同時無線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</a:t>
            </a:r>
            <a:r>
              <a:rPr lang="en-GB" sz="1800" b="1" dirty="0" err="1" smtClean="0">
                <a:solidFill>
                  <a:schemeClr val="bg1"/>
                </a:solidFill>
                <a:latin typeface="微軟正黑體" pitchFamily="34" charset="-120"/>
              </a:rPr>
              <a:t>網的瓶頸</a:t>
            </a:r>
            <a:r>
              <a:rPr lang="en-GB" sz="1800" b="1" dirty="0" smtClean="0">
                <a:solidFill>
                  <a:schemeClr val="bg1"/>
                </a:solidFill>
                <a:latin typeface="微軟正黑體" pitchFamily="34" charset="-120"/>
              </a:rPr>
              <a:t> </a:t>
            </a:r>
            <a:r>
              <a:rPr lang="en-GB" sz="1800" b="1" spc="-300" dirty="0" smtClean="0">
                <a:solidFill>
                  <a:schemeClr val="bg1"/>
                </a:solidFill>
                <a:latin typeface="微軟正黑體" pitchFamily="34" charset="-120"/>
              </a:rPr>
              <a:t>&gt;&gt;&gt;</a:t>
            </a:r>
            <a:endParaRPr sz="1800" b="1" spc="-300" dirty="0">
              <a:solidFill>
                <a:schemeClr val="bg1"/>
              </a:solidFill>
              <a:latin typeface="微軟正黑體" pitchFamily="34" charset="-120"/>
            </a:endParaRPr>
          </a:p>
        </p:txBody>
      </p:sp>
      <p:pic>
        <p:nvPicPr>
          <p:cNvPr id="10" name="Picture 2" descr="C:\Users\user\Desktop\0417_直播PPT對稿_QW-AC2600 802.11AC wifi card + Wirele\DSC_02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111669"/>
            <a:ext cx="4094911" cy="2278648"/>
          </a:xfrm>
          <a:prstGeom prst="rect">
            <a:avLst/>
          </a:prstGeom>
          <a:noFill/>
        </p:spPr>
      </p:pic>
      <p:pic>
        <p:nvPicPr>
          <p:cNvPr id="11" name="Picture 4" descr="WirelessAP St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431488">
            <a:off x="7770880" y="1690950"/>
            <a:ext cx="784447" cy="61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WirelessAP St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168512" flipH="1">
            <a:off x="4929629" y="1672583"/>
            <a:ext cx="784445" cy="61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5676731" y="1726023"/>
            <a:ext cx="2465111" cy="518845"/>
          </a:xfrm>
          <a:prstGeom prst="rect">
            <a:avLst/>
          </a:prstGeom>
          <a:noFill/>
        </p:spPr>
        <p:txBody>
          <a:bodyPr wrap="square" lIns="68586" tIns="34294" rIns="68586" bIns="34294" rtlCol="0">
            <a:spAutoFit/>
          </a:bodyPr>
          <a:lstStyle/>
          <a:p>
            <a:r>
              <a:rPr kumimoji="1" lang="en-US" altLang="zh-TW" sz="1400" b="1" dirty="0" smtClean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kumimoji="1"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組</a:t>
            </a:r>
            <a:r>
              <a:rPr kumimoji="1" lang="en-US" altLang="zh-TW" sz="1400" b="1" dirty="0" smtClean="0">
                <a:latin typeface="微軟正黑體" pitchFamily="34" charset="-120"/>
                <a:ea typeface="微軟正黑體" pitchFamily="34" charset="-120"/>
              </a:rPr>
              <a:t> Qualcomm QCA9984 </a:t>
            </a:r>
            <a:r>
              <a:rPr kumimoji="1"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提供同步雙頻無線功能</a:t>
            </a:r>
            <a:endParaRPr kumimoji="1" lang="de-DE" altLang="zh-TW" sz="14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 flipV="1">
            <a:off x="530027" y="2761375"/>
            <a:ext cx="3240360" cy="457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肘形接點 23"/>
          <p:cNvCxnSpPr/>
          <p:nvPr/>
        </p:nvCxnSpPr>
        <p:spPr>
          <a:xfrm flipV="1">
            <a:off x="4665662" y="1796171"/>
            <a:ext cx="1800200" cy="703571"/>
          </a:xfrm>
          <a:prstGeom prst="bentConnector3">
            <a:avLst>
              <a:gd name="adj1" fmla="val 50000"/>
            </a:avLst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>
            <a:off x="4737670" y="2595500"/>
            <a:ext cx="1728192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肘形接點 18"/>
          <p:cNvCxnSpPr/>
          <p:nvPr/>
        </p:nvCxnSpPr>
        <p:spPr>
          <a:xfrm>
            <a:off x="4665662" y="2715766"/>
            <a:ext cx="1800200" cy="1008112"/>
          </a:xfrm>
          <a:prstGeom prst="bentConnector3">
            <a:avLst>
              <a:gd name="adj1" fmla="val 50000"/>
            </a:avLst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Shape 15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mtClean="0"/>
              <a:t>無線影音串流存取的瓶頸</a:t>
            </a:r>
            <a:endParaRPr lang="zh-TW" altLang="en-US"/>
          </a:p>
        </p:txBody>
      </p:sp>
      <p:pic>
        <p:nvPicPr>
          <p:cNvPr id="155" name="Shape 155"/>
          <p:cNvPicPr preferRelativeResize="0"/>
          <p:nvPr/>
        </p:nvPicPr>
        <p:blipFill rotWithShape="1">
          <a:blip r:embed="rId3" cstate="print">
            <a:alphaModFix/>
          </a:blip>
          <a:srcRect l="12942" r="28334"/>
          <a:stretch/>
        </p:blipFill>
        <p:spPr>
          <a:xfrm>
            <a:off x="849238" y="1851670"/>
            <a:ext cx="973226" cy="107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/>
        </p:nvSpPr>
        <p:spPr>
          <a:xfrm>
            <a:off x="683568" y="3602575"/>
            <a:ext cx="48246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過去，多裝置需要透過無線基地台共同讀取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的資料。隨著影音檔案越來越大，資料傳輸的瓶頸往往卡在無線基地台與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之間的通道。</a:t>
            </a:r>
            <a:endParaRPr sz="1600" dirty="0">
              <a:latin typeface="微軟正黑體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0" name="Shape 160" descr="Image result for apple tv"/>
          <p:cNvPicPr preferRelativeResize="0"/>
          <p:nvPr/>
        </p:nvPicPr>
        <p:blipFill rotWithShape="1">
          <a:blip r:embed="rId4" cstate="print">
            <a:alphaModFix/>
          </a:blip>
          <a:srcRect l="25258" t="25622" r="39845" b="9214"/>
          <a:stretch/>
        </p:blipFill>
        <p:spPr>
          <a:xfrm>
            <a:off x="6825902" y="2211710"/>
            <a:ext cx="776350" cy="76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1425302" y="2427734"/>
            <a:ext cx="561375" cy="561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直線單箭頭接點 15"/>
          <p:cNvCxnSpPr/>
          <p:nvPr/>
        </p:nvCxnSpPr>
        <p:spPr>
          <a:xfrm>
            <a:off x="2001366" y="2427734"/>
            <a:ext cx="1728192" cy="0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user\Desktop\180508_直播 Video Station&amp; Cinema28\2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5422" y="2088856"/>
            <a:ext cx="677337" cy="599067"/>
          </a:xfrm>
          <a:prstGeom prst="rect">
            <a:avLst/>
          </a:prstGeom>
          <a:noFill/>
        </p:spPr>
      </p:pic>
      <p:pic>
        <p:nvPicPr>
          <p:cNvPr id="1027" name="Picture 3" descr="C:\Users\user\Desktop\180508_直播 Video Station&amp; Cinema28\2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550" y="1563638"/>
            <a:ext cx="1371707" cy="1383085"/>
          </a:xfrm>
          <a:prstGeom prst="rect">
            <a:avLst/>
          </a:prstGeom>
          <a:noFill/>
        </p:spPr>
      </p:pic>
      <p:pic>
        <p:nvPicPr>
          <p:cNvPr id="1028" name="Picture 4" descr="D:\結案\180306_x53Be PPT\Links\1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93854" y="1275606"/>
            <a:ext cx="1850554" cy="840359"/>
          </a:xfrm>
          <a:prstGeom prst="rect">
            <a:avLst/>
          </a:prstGeom>
          <a:noFill/>
        </p:spPr>
      </p:pic>
      <p:pic>
        <p:nvPicPr>
          <p:cNvPr id="1029" name="Picture 5" descr="D:\結案\180306_x53Be PPT\Links\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09878" y="3219822"/>
            <a:ext cx="1244725" cy="1017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直接存取大量影音檔案</a:t>
            </a:r>
            <a:endParaRPr lang="zh-TW" altLang="en-US" dirty="0"/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3" cstate="print">
            <a:alphaModFix/>
          </a:blip>
          <a:srcRect l="12942" r="28334"/>
          <a:stretch/>
        </p:blipFill>
        <p:spPr>
          <a:xfrm>
            <a:off x="971600" y="1851670"/>
            <a:ext cx="973226" cy="107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664941" y="3739258"/>
            <a:ext cx="4843163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600" dirty="0">
                <a:solidFill>
                  <a:schemeClr val="dk1"/>
                </a:solidFill>
                <a:latin typeface="微軟正黑體" pitchFamily="34" charset="-120"/>
                <a:ea typeface="微軟正黑體" panose="020B0604030504040204" pitchFamily="34" charset="-120"/>
              </a:rPr>
              <a:t>透過 </a:t>
            </a:r>
            <a:r>
              <a:rPr lang="en-US" altLang="zh-TW" sz="1600" dirty="0">
                <a:solidFill>
                  <a:schemeClr val="dk1"/>
                </a:solidFill>
                <a:latin typeface="微軟正黑體" pitchFamily="34" charset="-120"/>
                <a:ea typeface="微軟正黑體" panose="020B0604030504040204" pitchFamily="34" charset="-120"/>
              </a:rPr>
              <a:t>QWA-AC2600 </a:t>
            </a:r>
            <a:r>
              <a:rPr lang="zh-TW" altLang="en-US" sz="1600" dirty="0">
                <a:solidFill>
                  <a:schemeClr val="dk1"/>
                </a:solidFill>
                <a:latin typeface="微軟正黑體" pitchFamily="34" charset="-120"/>
                <a:ea typeface="微軟正黑體" panose="020B0604030504040204" pitchFamily="34" charset="-120"/>
              </a:rPr>
              <a:t>雙頻無線 </a:t>
            </a:r>
            <a:r>
              <a:rPr lang="en-US" altLang="zh-TW" sz="1600" dirty="0" err="1">
                <a:solidFill>
                  <a:schemeClr val="dk1"/>
                </a:solidFill>
                <a:latin typeface="微軟正黑體" pitchFamily="34" charset="-120"/>
                <a:ea typeface="微軟正黑體" panose="020B0604030504040204" pitchFamily="34" charset="-120"/>
              </a:rPr>
              <a:t>PCIe</a:t>
            </a:r>
            <a:r>
              <a:rPr lang="en-US" altLang="zh-TW" sz="1600" dirty="0">
                <a:solidFill>
                  <a:schemeClr val="dk1"/>
                </a:solidFill>
                <a:latin typeface="微軟正黑體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dirty="0">
                <a:solidFill>
                  <a:schemeClr val="dk1"/>
                </a:solidFill>
                <a:latin typeface="微軟正黑體" pitchFamily="34" charset="-120"/>
                <a:ea typeface="微軟正黑體" panose="020B0604030504040204" pitchFamily="34" charset="-120"/>
              </a:rPr>
              <a:t>擴充卡，裝置可與 </a:t>
            </a:r>
            <a:r>
              <a:rPr lang="en-US" altLang="zh-TW" sz="1600" dirty="0">
                <a:solidFill>
                  <a:schemeClr val="dk1"/>
                </a:solidFill>
                <a:latin typeface="微軟正黑體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600" dirty="0">
                <a:solidFill>
                  <a:schemeClr val="dk1"/>
                </a:solidFill>
                <a:latin typeface="微軟正黑體" pitchFamily="34" charset="-120"/>
                <a:ea typeface="微軟正黑體" panose="020B0604030504040204" pitchFamily="34" charset="-120"/>
              </a:rPr>
              <a:t>直接連線進行</a:t>
            </a:r>
            <a:r>
              <a:rPr lang="zh-TW" altLang="en-US" sz="1600" b="1" dirty="0">
                <a:solidFill>
                  <a:srgbClr val="FF0000"/>
                </a:solidFill>
                <a:latin typeface="微軟正黑體" pitchFamily="34" charset="-120"/>
                <a:ea typeface="微軟正黑體" panose="020B0604030504040204" pitchFamily="34" charset="-120"/>
              </a:rPr>
              <a:t>資料存取</a:t>
            </a:r>
            <a:r>
              <a:rPr lang="en-GB" sz="1600" dirty="0">
                <a:solidFill>
                  <a:schemeClr val="dk1"/>
                </a:solidFill>
                <a:latin typeface="微軟正黑體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600" dirty="0">
                <a:solidFill>
                  <a:schemeClr val="dk1"/>
                </a:solidFill>
                <a:latin typeface="微軟正黑體" pitchFamily="34" charset="-120"/>
                <a:ea typeface="微軟正黑體" panose="020B0604030504040204" pitchFamily="34" charset="-120"/>
              </a:rPr>
              <a:t>以減緩無線基地台</a:t>
            </a:r>
            <a:r>
              <a:rPr lang="en-GB" sz="1600" dirty="0" err="1">
                <a:solidFill>
                  <a:schemeClr val="dk1"/>
                </a:solidFill>
                <a:latin typeface="微軟正黑體" pitchFamily="34" charset="-120"/>
                <a:ea typeface="微軟正黑體" panose="020B0604030504040204" pitchFamily="34" charset="-120"/>
              </a:rPr>
              <a:t>的負載並達到最佳化的網路環境</a:t>
            </a:r>
            <a:r>
              <a:rPr lang="en-GB" sz="1600" dirty="0">
                <a:solidFill>
                  <a:schemeClr val="dk1"/>
                </a:solidFill>
                <a:latin typeface="微軟正黑體" pitchFamily="34" charset="-120"/>
                <a:ea typeface="微軟正黑體" panose="020B0604030504040204" pitchFamily="34" charset="-120"/>
              </a:rPr>
              <a:t>。</a:t>
            </a:r>
            <a:endParaRPr sz="1600" dirty="0">
              <a:solidFill>
                <a:schemeClr val="dk1"/>
              </a:solidFill>
              <a:latin typeface="微軟正黑體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5" name="Shape 185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572725" y="2536870"/>
            <a:ext cx="561375" cy="561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肘形接點 14"/>
          <p:cNvCxnSpPr/>
          <p:nvPr/>
        </p:nvCxnSpPr>
        <p:spPr>
          <a:xfrm flipV="1">
            <a:off x="2987824" y="1796172"/>
            <a:ext cx="3478038" cy="703570"/>
          </a:xfrm>
          <a:prstGeom prst="bentConnector3">
            <a:avLst>
              <a:gd name="adj1" fmla="val 71169"/>
            </a:avLst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>
            <a:off x="2987824" y="2595500"/>
            <a:ext cx="347803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肘形接點 16"/>
          <p:cNvCxnSpPr/>
          <p:nvPr/>
        </p:nvCxnSpPr>
        <p:spPr>
          <a:xfrm>
            <a:off x="2987824" y="2715766"/>
            <a:ext cx="3478038" cy="1008112"/>
          </a:xfrm>
          <a:prstGeom prst="bentConnector3">
            <a:avLst>
              <a:gd name="adj1" fmla="val 71852"/>
            </a:avLst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Shape 160" descr="Image result for apple tv"/>
          <p:cNvPicPr preferRelativeResize="0"/>
          <p:nvPr/>
        </p:nvPicPr>
        <p:blipFill rotWithShape="1">
          <a:blip r:embed="rId5" cstate="print">
            <a:alphaModFix/>
          </a:blip>
          <a:srcRect l="25258" t="25622" r="39845" b="9214"/>
          <a:stretch/>
        </p:blipFill>
        <p:spPr>
          <a:xfrm>
            <a:off x="6825902" y="2211710"/>
            <a:ext cx="776350" cy="76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4" descr="D:\結案\180306_x53Be PPT\Links\1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3854" y="1275606"/>
            <a:ext cx="1850554" cy="840359"/>
          </a:xfrm>
          <a:prstGeom prst="rect">
            <a:avLst/>
          </a:prstGeom>
          <a:noFill/>
        </p:spPr>
      </p:pic>
      <p:pic>
        <p:nvPicPr>
          <p:cNvPr id="20" name="Picture 5" descr="D:\結案\180306_x53Be PPT\Links\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09878" y="3219822"/>
            <a:ext cx="1244725" cy="1017822"/>
          </a:xfrm>
          <a:prstGeom prst="rect">
            <a:avLst/>
          </a:prstGeom>
          <a:noFill/>
        </p:spPr>
      </p:pic>
      <p:pic>
        <p:nvPicPr>
          <p:cNvPr id="14" name="Shape 94"/>
          <p:cNvPicPr preferRelativeResize="0"/>
          <p:nvPr/>
        </p:nvPicPr>
        <p:blipFill>
          <a:blip r:embed="rId8" cstate="print"/>
          <a:stretch>
            <a:fillRect/>
          </a:stretch>
        </p:blipFill>
        <p:spPr>
          <a:xfrm>
            <a:off x="1907704" y="1707654"/>
            <a:ext cx="1543028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user\Desktop\180508_直播 Video Station&amp; Cinema28\2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920" y="1563638"/>
            <a:ext cx="1008112" cy="11137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1669848" y="1811042"/>
            <a:ext cx="1985700" cy="1961400"/>
          </a:xfrm>
          <a:prstGeom prst="ellipse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</a:endParaRPr>
          </a:p>
        </p:txBody>
      </p:sp>
      <p:sp>
        <p:nvSpPr>
          <p:cNvPr id="26" name="Shape 191"/>
          <p:cNvSpPr/>
          <p:nvPr/>
        </p:nvSpPr>
        <p:spPr>
          <a:xfrm>
            <a:off x="1669848" y="1725133"/>
            <a:ext cx="1985700" cy="1961400"/>
          </a:xfrm>
          <a:prstGeom prst="ellipse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</a:endParaRPr>
          </a:p>
        </p:txBody>
      </p:sp>
      <p:sp>
        <p:nvSpPr>
          <p:cNvPr id="27" name="Shape 191"/>
          <p:cNvSpPr/>
          <p:nvPr/>
        </p:nvSpPr>
        <p:spPr>
          <a:xfrm>
            <a:off x="1606749" y="1725133"/>
            <a:ext cx="1985700" cy="1961400"/>
          </a:xfrm>
          <a:prstGeom prst="ellipse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mtClean="0"/>
              <a:t>打造多人共享的無線串流影音環境</a:t>
            </a:r>
            <a:endParaRPr lang="zh-TW" altLang="en-US"/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3" cstate="print">
            <a:alphaModFix/>
          </a:blip>
          <a:srcRect l="12942" r="28334"/>
          <a:stretch/>
        </p:blipFill>
        <p:spPr>
          <a:xfrm>
            <a:off x="2242065" y="2344067"/>
            <a:ext cx="841266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3214834" y="1617117"/>
            <a:ext cx="7239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1416898" y="3144317"/>
            <a:ext cx="7239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3214823" y="3144317"/>
            <a:ext cx="7239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 rotWithShape="1">
          <a:blip r:embed="rId7" cstate="print">
            <a:alphaModFix/>
          </a:blip>
          <a:srcRect b="8533"/>
          <a:stretch/>
        </p:blipFill>
        <p:spPr>
          <a:xfrm>
            <a:off x="5452323" y="1688060"/>
            <a:ext cx="2648069" cy="1282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5661822" y="1997752"/>
            <a:ext cx="223780" cy="186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>
          <a:blip r:embed="rId9" cstate="print">
            <a:alphaModFix/>
          </a:blip>
          <a:stretch>
            <a:fillRect/>
          </a:stretch>
        </p:blipFill>
        <p:spPr>
          <a:xfrm>
            <a:off x="5984354" y="1997751"/>
            <a:ext cx="238699" cy="186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>
          <a:blip r:embed="rId10" cstate="print">
            <a:alphaModFix/>
          </a:blip>
          <a:stretch>
            <a:fillRect/>
          </a:stretch>
        </p:blipFill>
        <p:spPr>
          <a:xfrm>
            <a:off x="6309894" y="1995686"/>
            <a:ext cx="253618" cy="17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>
          <a:blip r:embed="rId10" cstate="print">
            <a:alphaModFix/>
          </a:blip>
          <a:stretch>
            <a:fillRect/>
          </a:stretch>
        </p:blipFill>
        <p:spPr>
          <a:xfrm>
            <a:off x="6557184" y="2631402"/>
            <a:ext cx="240886" cy="17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6576234" y="2355574"/>
            <a:ext cx="212546" cy="17712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/>
          <p:nvPr/>
        </p:nvSpPr>
        <p:spPr>
          <a:xfrm>
            <a:off x="755576" y="4083918"/>
            <a:ext cx="4371900" cy="670200"/>
          </a:xfrm>
          <a:prstGeom prst="snip2DiagRect">
            <a:avLst>
              <a:gd name="adj1" fmla="val 0"/>
              <a:gd name="adj2" fmla="val 0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 err="1">
                <a:solidFill>
                  <a:schemeClr val="dk1"/>
                </a:solidFill>
                <a:latin typeface="微軟正黑體" pitchFamily="34" charset="-120"/>
              </a:rPr>
              <a:t>建立影音專屬的</a:t>
            </a:r>
            <a:r>
              <a:rPr lang="en-GB" sz="1800" b="1" dirty="0" err="1">
                <a:solidFill>
                  <a:srgbClr val="FF0000"/>
                </a:solidFill>
                <a:latin typeface="微軟正黑體" pitchFamily="34" charset="-120"/>
              </a:rPr>
              <a:t>安全私有</a:t>
            </a:r>
            <a:r>
              <a:rPr lang="en-GB" sz="1800" b="1" dirty="0" err="1">
                <a:solidFill>
                  <a:schemeClr val="dk1"/>
                </a:solidFill>
                <a:latin typeface="微軟正黑體" pitchFamily="34" charset="-120"/>
              </a:rPr>
              <a:t>網路應用</a:t>
            </a:r>
            <a:endParaRPr sz="1800" b="1" dirty="0">
              <a:latin typeface="微軟正黑體" pitchFamily="34" charset="-120"/>
            </a:endParaRPr>
          </a:p>
        </p:txBody>
      </p:sp>
      <p:pic>
        <p:nvPicPr>
          <p:cNvPr id="21" name="Shape 94"/>
          <p:cNvPicPr preferRelativeResize="0"/>
          <p:nvPr/>
        </p:nvPicPr>
        <p:blipFill>
          <a:blip r:embed="rId11" cstate="print"/>
          <a:stretch>
            <a:fillRect/>
          </a:stretch>
        </p:blipFill>
        <p:spPr>
          <a:xfrm>
            <a:off x="1240534" y="1347614"/>
            <a:ext cx="1224136" cy="1142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user\Desktop\180508_直播 Video Station&amp; Cinema28\2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400000">
            <a:off x="3931331" y="2435137"/>
            <a:ext cx="1224136" cy="777282"/>
          </a:xfrm>
          <a:prstGeom prst="rect">
            <a:avLst/>
          </a:prstGeom>
          <a:noFill/>
        </p:spPr>
      </p:pic>
      <p:pic>
        <p:nvPicPr>
          <p:cNvPr id="23" name="Shape 199"/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6901408" y="2376326"/>
            <a:ext cx="223780" cy="186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200"/>
          <p:cNvPicPr preferRelativeResize="0"/>
          <p:nvPr/>
        </p:nvPicPr>
        <p:blipFill>
          <a:blip r:embed="rId9" cstate="print">
            <a:alphaModFix/>
          </a:blip>
          <a:stretch>
            <a:fillRect/>
          </a:stretch>
        </p:blipFill>
        <p:spPr>
          <a:xfrm>
            <a:off x="7223940" y="2376325"/>
            <a:ext cx="238699" cy="186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201"/>
          <p:cNvPicPr preferRelativeResize="0"/>
          <p:nvPr/>
        </p:nvPicPr>
        <p:blipFill>
          <a:blip r:embed="rId10" cstate="print">
            <a:alphaModFix/>
          </a:blip>
          <a:stretch>
            <a:fillRect/>
          </a:stretch>
        </p:blipFill>
        <p:spPr>
          <a:xfrm>
            <a:off x="7549480" y="2374260"/>
            <a:ext cx="253618" cy="17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 descr="C:\Users\user\Desktop\180508_直播 Video Station&amp; Cinema28\25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02693" y="2787774"/>
            <a:ext cx="2625691" cy="9361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4178697" y="1995686"/>
            <a:ext cx="4713783" cy="1656184"/>
          </a:xfrm>
        </p:spPr>
        <p:txBody>
          <a:bodyPr>
            <a:normAutofit/>
          </a:bodyPr>
          <a:lstStyle/>
          <a:p>
            <a:pPr lvl="0">
              <a:lnSpc>
                <a:spcPts val="4400"/>
              </a:lnSpc>
            </a:pPr>
            <a:r>
              <a:rPr lang="en-GB" sz="4200" dirty="0" smtClean="0"/>
              <a:t>Video Station</a:t>
            </a:r>
            <a:br>
              <a:rPr lang="en-GB" sz="4200" dirty="0" smtClean="0"/>
            </a:br>
            <a:r>
              <a:rPr lang="zh-TW" altLang="en-US" sz="4200" dirty="0" smtClean="0"/>
              <a:t>影音管理中心</a:t>
            </a:r>
          </a:p>
          <a:p>
            <a:pPr lvl="0"/>
            <a:r>
              <a:rPr lang="zh-TW" altLang="en-US" sz="2400" dirty="0" smtClean="0"/>
              <a:t>專為影音愛好者打造的管理功能</a:t>
            </a:r>
            <a:endParaRPr lang="zh-TW" altLang="en-US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hape 218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40851" y="1326490"/>
            <a:ext cx="4433150" cy="279994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mtClean="0"/>
              <a:t>優化資料呈現</a:t>
            </a:r>
            <a:endParaRPr lang="zh-TW" altLang="en-US"/>
          </a:p>
        </p:txBody>
      </p:sp>
      <p:pic>
        <p:nvPicPr>
          <p:cNvPr id="220" name="Shape 220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572000" y="1491630"/>
            <a:ext cx="4132850" cy="2490797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 txBox="1"/>
          <p:nvPr/>
        </p:nvSpPr>
        <p:spPr>
          <a:xfrm>
            <a:off x="1111664" y="4030258"/>
            <a:ext cx="2236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過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去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5390263" y="4030258"/>
            <a:ext cx="2236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現在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smtClean="0"/>
              <a:t>Video Station </a:t>
            </a:r>
            <a:r>
              <a:rPr lang="zh-TW" altLang="en-US" smtClean="0"/>
              <a:t>影音管理三大特色</a:t>
            </a:r>
            <a:endParaRPr lang="zh-TW" altLang="en-US"/>
          </a:p>
        </p:txBody>
      </p:sp>
      <p:sp>
        <p:nvSpPr>
          <p:cNvPr id="228" name="Shape 228"/>
          <p:cNvSpPr/>
          <p:nvPr/>
        </p:nvSpPr>
        <p:spPr>
          <a:xfrm>
            <a:off x="3330436" y="1635646"/>
            <a:ext cx="2465700" cy="6468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>
                <a:latin typeface="微軟正黑體" pitchFamily="34" charset="-120"/>
              </a:rPr>
              <a:t>優化</a:t>
            </a:r>
            <a:endParaRPr sz="2000" b="1" dirty="0">
              <a:latin typeface="微軟正黑體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>
                <a:latin typeface="微軟正黑體" pitchFamily="34" charset="-120"/>
              </a:rPr>
              <a:t>影片資料呈現</a:t>
            </a:r>
            <a:endParaRPr sz="2000" b="1" dirty="0">
              <a:latin typeface="微軟正黑體" pitchFamily="34" charset="-120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539552" y="1635646"/>
            <a:ext cx="2465700" cy="6468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>
                <a:latin typeface="微軟正黑體" pitchFamily="34" charset="-120"/>
              </a:rPr>
              <a:t>高彈性</a:t>
            </a:r>
            <a:endParaRPr sz="2000" b="1" dirty="0">
              <a:latin typeface="微軟正黑體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>
                <a:latin typeface="微軟正黑體" pitchFamily="34" charset="-120"/>
              </a:rPr>
              <a:t>影片分類設定</a:t>
            </a:r>
            <a:endParaRPr sz="2000" b="1" dirty="0">
              <a:latin typeface="微軟正黑體" pitchFamily="34" charset="-120"/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6156176" y="1635646"/>
            <a:ext cx="2465700" cy="6468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>
                <a:latin typeface="微軟正黑體" pitchFamily="34" charset="-120"/>
              </a:rPr>
              <a:t>進階搜尋</a:t>
            </a:r>
            <a:endParaRPr sz="2000" b="1" dirty="0">
              <a:latin typeface="微軟正黑體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>
                <a:latin typeface="微軟正黑體" pitchFamily="34" charset="-120"/>
              </a:rPr>
              <a:t>檔案篩選功能</a:t>
            </a:r>
            <a:endParaRPr sz="2000" b="1" dirty="0">
              <a:latin typeface="微軟正黑體" pitchFamily="34" charset="-120"/>
            </a:endParaRPr>
          </a:p>
        </p:txBody>
      </p:sp>
      <p:sp>
        <p:nvSpPr>
          <p:cNvPr id="231" name="Shape 231"/>
          <p:cNvSpPr/>
          <p:nvPr/>
        </p:nvSpPr>
        <p:spPr>
          <a:xfrm>
            <a:off x="438969" y="2751634"/>
            <a:ext cx="2596500" cy="1476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Wingdings" pitchFamily="2" charset="2"/>
              <a:buChar char="ü"/>
            </a:pPr>
            <a:r>
              <a:rPr lang="en-GB" sz="1600" b="1" dirty="0" err="1" smtClean="0">
                <a:latin typeface="微軟正黑體" pitchFamily="34" charset="-120"/>
              </a:rPr>
              <a:t>客製化影片分類設定</a:t>
            </a:r>
            <a:endParaRPr sz="1600" b="1" dirty="0">
              <a:latin typeface="微軟正黑體" pitchFamily="34" charset="-120"/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Wingdings" pitchFamily="2" charset="2"/>
              <a:buChar char="ü"/>
            </a:pPr>
            <a:r>
              <a:rPr lang="en-GB" sz="1600" b="1" dirty="0" err="1">
                <a:latin typeface="微軟正黑體" pitchFamily="34" charset="-120"/>
              </a:rPr>
              <a:t>私人典藏分類</a:t>
            </a:r>
            <a:endParaRPr sz="1600" b="1" dirty="0">
              <a:latin typeface="微軟正黑體" pitchFamily="34" charset="-120"/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Wingdings" pitchFamily="2" charset="2"/>
              <a:buChar char="ü"/>
            </a:pPr>
            <a:r>
              <a:rPr lang="en-GB" sz="1600" b="1" dirty="0" err="1">
                <a:latin typeface="微軟正黑體" pitchFamily="34" charset="-120"/>
              </a:rPr>
              <a:t>自訂收藏與智慧收藏</a:t>
            </a:r>
            <a:endParaRPr sz="1600" b="1" dirty="0">
              <a:latin typeface="微軟正黑體" pitchFamily="34" charset="-120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3271644" y="2751634"/>
            <a:ext cx="2596500" cy="1476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Wingdings" pitchFamily="2" charset="2"/>
              <a:buChar char="ü"/>
            </a:pPr>
            <a:r>
              <a:rPr lang="en-GB" sz="1600" b="1" dirty="0" err="1" smtClean="0">
                <a:latin typeface="微軟正黑體" pitchFamily="34" charset="-120"/>
              </a:rPr>
              <a:t>電視劇季</a:t>
            </a:r>
            <a:r>
              <a:rPr lang="en-GB" sz="1600" b="1" dirty="0" err="1">
                <a:latin typeface="微軟正黑體" pitchFamily="34" charset="-120"/>
              </a:rPr>
              <a:t>、集資料呈現</a:t>
            </a:r>
            <a:endParaRPr sz="1600" b="1" dirty="0">
              <a:latin typeface="微軟正黑體" pitchFamily="34" charset="-120"/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Wingdings" pitchFamily="2" charset="2"/>
              <a:buChar char="ü"/>
            </a:pPr>
            <a:r>
              <a:rPr lang="en-GB" sz="1600" b="1" dirty="0" err="1">
                <a:latin typeface="微軟正黑體" pitchFamily="34" charset="-120"/>
              </a:rPr>
              <a:t>多元線上資料庫選擇</a:t>
            </a:r>
            <a:endParaRPr sz="1600" b="1" dirty="0">
              <a:latin typeface="微軟正黑體" pitchFamily="34" charset="-120"/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Wingdings" pitchFamily="2" charset="2"/>
              <a:buChar char="ü"/>
            </a:pPr>
            <a:r>
              <a:rPr lang="en-GB" sz="1600" b="1" dirty="0" err="1">
                <a:latin typeface="微軟正黑體" pitchFamily="34" charset="-120"/>
              </a:rPr>
              <a:t>電影電視劇海報呈現</a:t>
            </a:r>
            <a:endParaRPr sz="1600" b="1" dirty="0">
              <a:latin typeface="微軟正黑體" pitchFamily="34" charset="-120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6084168" y="2751634"/>
            <a:ext cx="2596500" cy="1476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Wingdings" pitchFamily="2" charset="2"/>
              <a:buChar char="ü"/>
            </a:pPr>
            <a:r>
              <a:rPr lang="en-GB" sz="1600" b="1" dirty="0" err="1" smtClean="0">
                <a:latin typeface="微軟正黑體" pitchFamily="34" charset="-120"/>
              </a:rPr>
              <a:t>多條件影片快速搜尋</a:t>
            </a:r>
            <a:endParaRPr sz="1600" b="1" dirty="0">
              <a:latin typeface="微軟正黑體" pitchFamily="34" charset="-120"/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Wingdings" pitchFamily="2" charset="2"/>
              <a:buChar char="ü"/>
            </a:pPr>
            <a:r>
              <a:rPr lang="en-GB" sz="1600" b="1" dirty="0" err="1">
                <a:latin typeface="微軟正黑體" pitchFamily="34" charset="-120"/>
              </a:rPr>
              <a:t>檔案媒體資訊篩選：導演、演員、發行日期</a:t>
            </a:r>
            <a:endParaRPr sz="1600" b="1" dirty="0">
              <a:latin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7544" y="2427734"/>
            <a:ext cx="2592288" cy="72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271702" y="2427734"/>
            <a:ext cx="2592288" cy="72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075859" y="2427734"/>
            <a:ext cx="2592288" cy="72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467544" y="1614487"/>
            <a:ext cx="2592288" cy="72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3271702" y="1614487"/>
            <a:ext cx="2592288" cy="72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6075859" y="1614487"/>
            <a:ext cx="2592288" cy="72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218" name="Picture 2" descr="C:\Users\user\Desktop\180508_直播 Video Station&amp; Cinema28\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15073" y="2536189"/>
            <a:ext cx="470794" cy="253884"/>
          </a:xfrm>
          <a:prstGeom prst="rect">
            <a:avLst/>
          </a:prstGeom>
          <a:noFill/>
        </p:spPr>
      </p:pic>
      <p:pic>
        <p:nvPicPr>
          <p:cNvPr id="19" name="Picture 2" descr="C:\Users\user\Desktop\180508_直播 Video Station&amp; Cinema28\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062229" y="2536189"/>
            <a:ext cx="470794" cy="253884"/>
          </a:xfrm>
          <a:prstGeom prst="rect">
            <a:avLst/>
          </a:prstGeom>
          <a:noFill/>
        </p:spPr>
      </p:pic>
      <p:pic>
        <p:nvPicPr>
          <p:cNvPr id="20" name="Picture 2" descr="C:\Users\user\Desktop\180508_直播 Video Station&amp; Cinema28\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872848" y="2536189"/>
            <a:ext cx="470794" cy="253884"/>
          </a:xfrm>
          <a:prstGeom prst="rect">
            <a:avLst/>
          </a:prstGeom>
          <a:noFill/>
        </p:spPr>
      </p:pic>
      <p:sp>
        <p:nvSpPr>
          <p:cNvPr id="22" name="矩形 21"/>
          <p:cNvSpPr/>
          <p:nvPr/>
        </p:nvSpPr>
        <p:spPr>
          <a:xfrm>
            <a:off x="2987824" y="1635646"/>
            <a:ext cx="72008" cy="79208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5803557" y="1635646"/>
            <a:ext cx="72008" cy="79208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8594923" y="1635646"/>
            <a:ext cx="72008" cy="79208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4106689" y="1937024"/>
            <a:ext cx="5037311" cy="1858862"/>
          </a:xfrm>
        </p:spPr>
        <p:txBody>
          <a:bodyPr>
            <a:normAutofit/>
          </a:bodyPr>
          <a:lstStyle/>
          <a:p>
            <a:pPr lvl="0">
              <a:lnSpc>
                <a:spcPts val="4400"/>
              </a:lnSpc>
            </a:pPr>
            <a:r>
              <a:rPr lang="en-US" altLang="zh-TW" sz="4200" dirty="0" smtClean="0"/>
              <a:t>QNAP</a:t>
            </a:r>
            <a:r>
              <a:rPr lang="zh-TW" altLang="en-US" sz="4200" dirty="0" smtClean="0"/>
              <a:t>影音播放</a:t>
            </a:r>
            <a:r>
              <a:rPr lang="en-US" altLang="zh-TW" sz="4200" dirty="0" smtClean="0"/>
              <a:t/>
            </a:r>
            <a:br>
              <a:rPr lang="en-US" altLang="zh-TW" sz="4200" dirty="0" smtClean="0"/>
            </a:br>
            <a:r>
              <a:rPr lang="zh-TW" altLang="en-US" sz="4200" dirty="0" smtClean="0"/>
              <a:t>解決方案</a:t>
            </a:r>
          </a:p>
          <a:p>
            <a:pPr lvl="0"/>
            <a:r>
              <a:rPr lang="zh-TW" altLang="en-US" sz="2400" dirty="0" smtClean="0"/>
              <a:t>各式播放平台，滿足您所有需求</a:t>
            </a:r>
            <a:endParaRPr lang="zh-TW" alt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685800" y="3814936"/>
            <a:ext cx="7772400" cy="1102519"/>
          </a:xfrm>
        </p:spPr>
        <p:txBody>
          <a:bodyPr>
            <a:normAutofit/>
          </a:bodyPr>
          <a:lstStyle/>
          <a:p>
            <a:pPr lvl="0"/>
            <a:r>
              <a:rPr lang="zh-TW" altLang="en-US" sz="4400" dirty="0" smtClean="0"/>
              <a:t>打造完美無線影音串流環境</a:t>
            </a:r>
            <a:endParaRPr lang="zh-TW" altLang="en-US" sz="4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ser\Desktop\180508_直播 Video Station&amp; Cinema28\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075806"/>
            <a:ext cx="2160240" cy="1737240"/>
          </a:xfrm>
          <a:prstGeom prst="rect">
            <a:avLst/>
          </a:prstGeom>
          <a:noFill/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mtClean="0"/>
              <a:t>QNAP提供三種影音播放方式</a:t>
            </a:r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body" idx="4294967295"/>
          </p:nvPr>
        </p:nvSpPr>
        <p:spPr>
          <a:xfrm>
            <a:off x="467544" y="1946275"/>
            <a:ext cx="2652018" cy="10969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600" dirty="0" err="1"/>
              <a:t>透過網頁瀏覽器、手機應用程式和智慧電視等裝置，來播放NAS上的多媒體檔案</a:t>
            </a:r>
            <a:r>
              <a:rPr lang="en-GB" sz="1600" dirty="0"/>
              <a:t>。</a:t>
            </a:r>
            <a:endParaRPr sz="1600" dirty="0"/>
          </a:p>
        </p:txBody>
      </p:sp>
      <p:sp>
        <p:nvSpPr>
          <p:cNvPr id="247" name="Shape 247"/>
          <p:cNvSpPr txBox="1">
            <a:spLocks noGrp="1"/>
          </p:cNvSpPr>
          <p:nvPr>
            <p:ph type="body" idx="4294967295"/>
          </p:nvPr>
        </p:nvSpPr>
        <p:spPr>
          <a:xfrm>
            <a:off x="3275856" y="1946275"/>
            <a:ext cx="2592288" cy="10969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600" dirty="0" err="1"/>
              <a:t>使用者可將NAS上的多媒體檔案同時投放至多個多媒體裝置上播放</a:t>
            </a:r>
            <a:r>
              <a:rPr lang="en-GB" sz="1600" dirty="0"/>
              <a:t>。</a:t>
            </a:r>
            <a:endParaRPr sz="1600" dirty="0"/>
          </a:p>
        </p:txBody>
      </p:sp>
      <p:sp>
        <p:nvSpPr>
          <p:cNvPr id="253" name="Shape 253"/>
          <p:cNvSpPr txBox="1">
            <a:spLocks noGrp="1"/>
          </p:cNvSpPr>
          <p:nvPr>
            <p:ph type="body" idx="4294967295"/>
          </p:nvPr>
        </p:nvSpPr>
        <p:spPr>
          <a:xfrm>
            <a:off x="6146651" y="1347614"/>
            <a:ext cx="2592288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b="1" dirty="0" err="1"/>
              <a:t>NAS本地播放</a:t>
            </a:r>
            <a:endParaRPr b="1" dirty="0"/>
          </a:p>
        </p:txBody>
      </p:sp>
      <p:sp>
        <p:nvSpPr>
          <p:cNvPr id="254" name="Shape 254"/>
          <p:cNvSpPr txBox="1">
            <a:spLocks noGrp="1"/>
          </p:cNvSpPr>
          <p:nvPr>
            <p:ph type="body" idx="4294967295"/>
          </p:nvPr>
        </p:nvSpPr>
        <p:spPr>
          <a:xfrm>
            <a:off x="6156176" y="1946275"/>
            <a:ext cx="2592288" cy="10969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600" dirty="0" err="1"/>
              <a:t>透過HDMI直接輸出至螢幕端，可搭配Linux</a:t>
            </a:r>
            <a:r>
              <a:rPr lang="en-GB" sz="1600" dirty="0"/>
              <a:t> Station 或 HD </a:t>
            </a:r>
            <a:r>
              <a:rPr lang="en-GB" sz="1600" dirty="0" err="1"/>
              <a:t>Station豐富影音套件使用</a:t>
            </a:r>
            <a:r>
              <a:rPr lang="en-GB" sz="1600" dirty="0"/>
              <a:t>。</a:t>
            </a:r>
            <a:endParaRPr sz="1600" dirty="0"/>
          </a:p>
        </p:txBody>
      </p:sp>
      <p:sp>
        <p:nvSpPr>
          <p:cNvPr id="244" name="Shape 244"/>
          <p:cNvSpPr txBox="1">
            <a:spLocks noGrp="1"/>
          </p:cNvSpPr>
          <p:nvPr>
            <p:ph type="body" idx="4294967295"/>
          </p:nvPr>
        </p:nvSpPr>
        <p:spPr>
          <a:xfrm>
            <a:off x="467543" y="1347614"/>
            <a:ext cx="2592289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b="1" dirty="0" err="1" smtClean="0"/>
              <a:t>一般影音串流</a:t>
            </a:r>
            <a:r>
              <a:rPr lang="en-GB" b="1" dirty="0" smtClean="0"/>
              <a:t> </a:t>
            </a:r>
            <a:endParaRPr b="1" dirty="0"/>
          </a:p>
        </p:txBody>
      </p:sp>
      <p:sp>
        <p:nvSpPr>
          <p:cNvPr id="19" name="Shape 244"/>
          <p:cNvSpPr txBox="1">
            <a:spLocks/>
          </p:cNvSpPr>
          <p:nvPr/>
        </p:nvSpPr>
        <p:spPr>
          <a:xfrm>
            <a:off x="3275857" y="1347614"/>
            <a:ext cx="2592288" cy="5730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 algn="ctr">
              <a:spcAft>
                <a:spcPts val="1600"/>
              </a:spcAft>
            </a:pPr>
            <a:r>
              <a:rPr lang="zh-TW" altLang="en-US" sz="2200" b="1" dirty="0">
                <a:latin typeface="Arial" pitchFamily="34" charset="0"/>
                <a:ea typeface="微軟正黑體" pitchFamily="34" charset="-120"/>
              </a:rPr>
              <a:t>多房影音串流</a:t>
            </a:r>
          </a:p>
        </p:txBody>
      </p:sp>
      <p:sp>
        <p:nvSpPr>
          <p:cNvPr id="20" name="矩形 19"/>
          <p:cNvSpPr/>
          <p:nvPr/>
        </p:nvSpPr>
        <p:spPr>
          <a:xfrm>
            <a:off x="467544" y="1851670"/>
            <a:ext cx="2592288" cy="720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3299309" y="1851670"/>
            <a:ext cx="2592288" cy="720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6131074" y="1851670"/>
            <a:ext cx="2592288" cy="720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42" name="Picture 2" descr="C:\Users\user\Desktop\180508_直播 Video Station&amp; Cinema28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2060" y="2963216"/>
            <a:ext cx="2437034" cy="1912790"/>
          </a:xfrm>
          <a:prstGeom prst="rect">
            <a:avLst/>
          </a:prstGeom>
          <a:noFill/>
        </p:spPr>
      </p:pic>
      <p:grpSp>
        <p:nvGrpSpPr>
          <p:cNvPr id="27" name="群組 26"/>
          <p:cNvGrpSpPr/>
          <p:nvPr/>
        </p:nvGrpSpPr>
        <p:grpSpPr>
          <a:xfrm>
            <a:off x="2483768" y="3795886"/>
            <a:ext cx="504056" cy="935260"/>
            <a:chOff x="1187624" y="3898678"/>
            <a:chExt cx="504056" cy="935260"/>
          </a:xfrm>
        </p:grpSpPr>
        <p:pic>
          <p:nvPicPr>
            <p:cNvPr id="10245" name="Picture 5" descr="\\marketing\Marketing\MarketingMaterials\DM\NAS\Software_Section_brochure\多媒體娛樂典藏中心(單起)_20171117彙HAN\Links\一鍵直播_1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87624" y="3898678"/>
              <a:ext cx="504056" cy="935260"/>
            </a:xfrm>
            <a:prstGeom prst="rect">
              <a:avLst/>
            </a:prstGeom>
            <a:noFill/>
          </p:spPr>
        </p:pic>
        <p:pic>
          <p:nvPicPr>
            <p:cNvPr id="10244" name="Picture 4" descr="C:\Users\user\Desktop\180508_直播 Video Station&amp; Cinema28\Mobile_Qvideo_w1024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93540" y="4199359"/>
              <a:ext cx="288032" cy="288032"/>
            </a:xfrm>
            <a:prstGeom prst="rect">
              <a:avLst/>
            </a:prstGeom>
            <a:noFill/>
          </p:spPr>
        </p:pic>
      </p:grpSp>
      <p:pic>
        <p:nvPicPr>
          <p:cNvPr id="23" name="Picture 3" descr="C:\Users\user\Desktop\180508_直播 Video Station&amp; Cinema28\35276087_l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940152" y="2643758"/>
            <a:ext cx="3878621" cy="2342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-72008" y="205978"/>
            <a:ext cx="9324528" cy="857250"/>
          </a:xfrm>
        </p:spPr>
        <p:txBody>
          <a:bodyPr>
            <a:normAutofit/>
          </a:bodyPr>
          <a:lstStyle/>
          <a:p>
            <a:pPr lvl="0"/>
            <a:r>
              <a:rPr lang="zh-TW" altLang="en-US" dirty="0" smtClean="0"/>
              <a:t>多樣化影音串流平台，滿足您使用需求</a:t>
            </a:r>
            <a:endParaRPr lang="zh-TW" altLang="en-US" dirty="0"/>
          </a:p>
        </p:txBody>
      </p:sp>
      <p:sp>
        <p:nvSpPr>
          <p:cNvPr id="261" name="Shape 261"/>
          <p:cNvSpPr/>
          <p:nvPr/>
        </p:nvSpPr>
        <p:spPr>
          <a:xfrm>
            <a:off x="2483768" y="1572023"/>
            <a:ext cx="2481932" cy="383700"/>
          </a:xfrm>
          <a:prstGeom prst="homePlate">
            <a:avLst>
              <a:gd name="adj" fmla="val 50000"/>
            </a:avLst>
          </a:prstGeom>
          <a:blipFill>
            <a:blip r:embed="rId3" cstate="print"/>
            <a:stretch>
              <a:fillRect/>
            </a:stretch>
          </a:blip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>
                <a:solidFill>
                  <a:schemeClr val="bg1"/>
                </a:solidFill>
                <a:latin typeface="微軟正黑體" pitchFamily="34" charset="-120"/>
              </a:rPr>
              <a:t>網路串流</a:t>
            </a:r>
            <a:r>
              <a:rPr lang="en-GB" b="1" dirty="0">
                <a:solidFill>
                  <a:schemeClr val="bg1"/>
                </a:solidFill>
                <a:latin typeface="微軟正黑體" pitchFamily="34" charset="-120"/>
              </a:rPr>
              <a:t> (</a:t>
            </a:r>
            <a:r>
              <a:rPr lang="en-GB" b="1" dirty="0" err="1">
                <a:solidFill>
                  <a:schemeClr val="bg1"/>
                </a:solidFill>
                <a:latin typeface="微軟正黑體" pitchFamily="34" charset="-120"/>
              </a:rPr>
              <a:t>電視</a:t>
            </a:r>
            <a:r>
              <a:rPr lang="en-GB" b="1" dirty="0">
                <a:solidFill>
                  <a:schemeClr val="bg1"/>
                </a:solidFill>
                <a:latin typeface="微軟正黑體" pitchFamily="34" charset="-120"/>
              </a:rPr>
              <a:t>)</a:t>
            </a:r>
            <a:endParaRPr b="1" dirty="0">
              <a:solidFill>
                <a:schemeClr val="bg1"/>
              </a:solidFill>
              <a:latin typeface="微軟正黑體" pitchFamily="34" charset="-120"/>
            </a:endParaRPr>
          </a:p>
        </p:txBody>
      </p:sp>
      <p:pic>
        <p:nvPicPr>
          <p:cNvPr id="262" name="Shape 262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5053658" y="1519711"/>
            <a:ext cx="624096" cy="46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5760008" y="1428531"/>
            <a:ext cx="1197639" cy="6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>
          <a:blip r:embed="rId6" cstate="print"/>
          <a:stretch>
            <a:fillRect/>
          </a:stretch>
        </p:blipFill>
        <p:spPr>
          <a:xfrm>
            <a:off x="7044283" y="1596060"/>
            <a:ext cx="1197650" cy="3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/>
          <p:nvPr/>
        </p:nvSpPr>
        <p:spPr>
          <a:xfrm>
            <a:off x="2483768" y="2414024"/>
            <a:ext cx="2481932" cy="383700"/>
          </a:xfrm>
          <a:prstGeom prst="homePlate">
            <a:avLst>
              <a:gd name="adj" fmla="val 50000"/>
            </a:avLst>
          </a:prstGeom>
          <a:blipFill>
            <a:blip r:embed="rId3" cstate="print"/>
            <a:stretch>
              <a:fillRect/>
            </a:stretch>
          </a:blip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>
                <a:solidFill>
                  <a:schemeClr val="bg1"/>
                </a:solidFill>
                <a:latin typeface="微軟正黑體" pitchFamily="34" charset="-120"/>
              </a:rPr>
              <a:t>網路串流</a:t>
            </a:r>
            <a:r>
              <a:rPr lang="en-GB" b="1" dirty="0">
                <a:solidFill>
                  <a:schemeClr val="bg1"/>
                </a:solidFill>
                <a:latin typeface="微軟正黑體" pitchFamily="34" charset="-120"/>
              </a:rPr>
              <a:t> (</a:t>
            </a:r>
            <a:r>
              <a:rPr lang="en-GB" b="1" dirty="0" err="1">
                <a:solidFill>
                  <a:schemeClr val="bg1"/>
                </a:solidFill>
                <a:latin typeface="微軟正黑體" pitchFamily="34" charset="-120"/>
              </a:rPr>
              <a:t>網頁</a:t>
            </a:r>
            <a:r>
              <a:rPr lang="en-GB" b="1" dirty="0">
                <a:solidFill>
                  <a:schemeClr val="bg1"/>
                </a:solidFill>
                <a:latin typeface="微軟正黑體" pitchFamily="34" charset="-120"/>
              </a:rPr>
              <a:t>)</a:t>
            </a:r>
            <a:endParaRPr b="1" dirty="0">
              <a:solidFill>
                <a:schemeClr val="bg1"/>
              </a:solidFill>
              <a:latin typeface="微軟正黑體" pitchFamily="34" charset="-120"/>
            </a:endParaRPr>
          </a:p>
        </p:txBody>
      </p:sp>
      <p:pic>
        <p:nvPicPr>
          <p:cNvPr id="267" name="Shape 267"/>
          <p:cNvPicPr preferRelativeResize="0"/>
          <p:nvPr/>
        </p:nvPicPr>
        <p:blipFill rotWithShape="1">
          <a:blip r:embed="rId7" cstate="print">
            <a:alphaModFix/>
          </a:blip>
          <a:srcRect l="6673" t="15169" r="6089" b="13309"/>
          <a:stretch/>
        </p:blipFill>
        <p:spPr>
          <a:xfrm>
            <a:off x="5053658" y="2165048"/>
            <a:ext cx="8721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5203809" y="2197922"/>
            <a:ext cx="523099" cy="35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>
          <a:blip r:embed="rId9" cstate="print">
            <a:alphaModFix/>
          </a:blip>
          <a:stretch>
            <a:fillRect/>
          </a:stretch>
        </p:blipFill>
        <p:spPr>
          <a:xfrm>
            <a:off x="5974904" y="2165047"/>
            <a:ext cx="463225" cy="35311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/>
          <p:nvPr/>
        </p:nvSpPr>
        <p:spPr>
          <a:xfrm>
            <a:off x="2483768" y="3256025"/>
            <a:ext cx="2481932" cy="383700"/>
          </a:xfrm>
          <a:prstGeom prst="homePlate">
            <a:avLst>
              <a:gd name="adj" fmla="val 50000"/>
            </a:avLst>
          </a:prstGeom>
          <a:blipFill>
            <a:blip r:embed="rId3" cstate="print"/>
            <a:stretch>
              <a:fillRect/>
            </a:stretch>
          </a:blip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>
                <a:solidFill>
                  <a:schemeClr val="bg1"/>
                </a:solidFill>
                <a:latin typeface="微軟正黑體" pitchFamily="34" charset="-120"/>
              </a:rPr>
              <a:t>網路串流</a:t>
            </a:r>
            <a:r>
              <a:rPr lang="en-GB" b="1" dirty="0">
                <a:solidFill>
                  <a:schemeClr val="bg1"/>
                </a:solidFill>
                <a:latin typeface="微軟正黑體" pitchFamily="34" charset="-120"/>
              </a:rPr>
              <a:t> (</a:t>
            </a:r>
            <a:r>
              <a:rPr lang="en-GB" b="1" dirty="0" err="1">
                <a:solidFill>
                  <a:schemeClr val="bg1"/>
                </a:solidFill>
                <a:latin typeface="微軟正黑體" pitchFamily="34" charset="-120"/>
              </a:rPr>
              <a:t>手機</a:t>
            </a:r>
            <a:r>
              <a:rPr lang="en-GB" b="1" dirty="0">
                <a:solidFill>
                  <a:schemeClr val="bg1"/>
                </a:solidFill>
                <a:latin typeface="微軟正黑體" pitchFamily="34" charset="-120"/>
              </a:rPr>
              <a:t>/</a:t>
            </a:r>
            <a:r>
              <a:rPr lang="en-GB" b="1" dirty="0" err="1">
                <a:solidFill>
                  <a:schemeClr val="bg1"/>
                </a:solidFill>
                <a:latin typeface="微軟正黑體" pitchFamily="34" charset="-120"/>
              </a:rPr>
              <a:t>平板</a:t>
            </a:r>
            <a:r>
              <a:rPr lang="en-GB" b="1" dirty="0">
                <a:solidFill>
                  <a:schemeClr val="bg1"/>
                </a:solidFill>
                <a:latin typeface="微軟正黑體" pitchFamily="34" charset="-120"/>
              </a:rPr>
              <a:t>)</a:t>
            </a:r>
            <a:endParaRPr b="1" dirty="0">
              <a:solidFill>
                <a:schemeClr val="bg1"/>
              </a:solidFill>
              <a:latin typeface="微軟正黑體" pitchFamily="34" charset="-120"/>
            </a:endParaRPr>
          </a:p>
        </p:txBody>
      </p:sp>
      <p:pic>
        <p:nvPicPr>
          <p:cNvPr id="271" name="Shape 271"/>
          <p:cNvPicPr preferRelativeResize="0"/>
          <p:nvPr/>
        </p:nvPicPr>
        <p:blipFill rotWithShape="1">
          <a:blip r:embed="rId10" cstate="print">
            <a:alphaModFix/>
          </a:blip>
          <a:srcRect l="23811" r="24232"/>
          <a:stretch/>
        </p:blipFill>
        <p:spPr>
          <a:xfrm>
            <a:off x="8285249" y="1507370"/>
            <a:ext cx="463215" cy="46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 txBox="1"/>
          <p:nvPr/>
        </p:nvSpPr>
        <p:spPr>
          <a:xfrm>
            <a:off x="5833021" y="2518173"/>
            <a:ext cx="747000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微軟正黑體" pitchFamily="34" charset="-120"/>
              </a:rPr>
              <a:t>QTS</a:t>
            </a:r>
            <a:endParaRPr dirty="0">
              <a:latin typeface="微軟正黑體" pitchFamily="34" charset="-120"/>
            </a:endParaRPr>
          </a:p>
        </p:txBody>
      </p:sp>
      <p:pic>
        <p:nvPicPr>
          <p:cNvPr id="273" name="Shape 273"/>
          <p:cNvPicPr preferRelativeResize="0"/>
          <p:nvPr/>
        </p:nvPicPr>
        <p:blipFill rotWithShape="1">
          <a:blip r:embed="rId11" cstate="print">
            <a:alphaModFix/>
          </a:blip>
          <a:srcRect l="29064" t="8169" r="30790" b="10138"/>
          <a:stretch/>
        </p:blipFill>
        <p:spPr>
          <a:xfrm>
            <a:off x="5053652" y="2965288"/>
            <a:ext cx="396684" cy="80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/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6792602" y="3307642"/>
            <a:ext cx="463225" cy="463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Shape 275"/>
          <p:cNvGrpSpPr/>
          <p:nvPr/>
        </p:nvGrpSpPr>
        <p:grpSpPr>
          <a:xfrm>
            <a:off x="5543648" y="2939676"/>
            <a:ext cx="1197658" cy="805575"/>
            <a:chOff x="7132475" y="4010175"/>
            <a:chExt cx="1486851" cy="989650"/>
          </a:xfrm>
        </p:grpSpPr>
        <p:pic>
          <p:nvPicPr>
            <p:cNvPr id="276" name="Shape 276"/>
            <p:cNvPicPr preferRelativeResize="0"/>
            <p:nvPr/>
          </p:nvPicPr>
          <p:blipFill rotWithShape="1">
            <a:blip r:embed="rId13" cstate="print">
              <a:alphaModFix/>
            </a:blip>
            <a:srcRect l="3421" t="4511" r="3598" b="4892"/>
            <a:stretch/>
          </p:blipFill>
          <p:spPr>
            <a:xfrm>
              <a:off x="7132475" y="4010175"/>
              <a:ext cx="1486851" cy="989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Shape 277"/>
            <p:cNvPicPr preferRelativeResize="0"/>
            <p:nvPr/>
          </p:nvPicPr>
          <p:blipFill>
            <a:blip r:embed="rId14" cstate="print">
              <a:alphaModFix/>
            </a:blip>
            <a:stretch>
              <a:fillRect/>
            </a:stretch>
          </p:blipFill>
          <p:spPr>
            <a:xfrm>
              <a:off x="7233763" y="4067513"/>
              <a:ext cx="1284275" cy="8907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8" name="Shape 278"/>
          <p:cNvSpPr/>
          <p:nvPr/>
        </p:nvSpPr>
        <p:spPr>
          <a:xfrm>
            <a:off x="2483768" y="4098025"/>
            <a:ext cx="2481932" cy="383700"/>
          </a:xfrm>
          <a:prstGeom prst="homePlate">
            <a:avLst>
              <a:gd name="adj" fmla="val 50000"/>
            </a:avLst>
          </a:prstGeom>
          <a:blipFill>
            <a:blip r:embed="rId3" cstate="print"/>
            <a:stretch>
              <a:fillRect/>
            </a:stretch>
          </a:blip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>
                <a:solidFill>
                  <a:schemeClr val="bg1"/>
                </a:solidFill>
                <a:latin typeface="微軟正黑體" pitchFamily="34" charset="-120"/>
              </a:rPr>
              <a:t>本地播放</a:t>
            </a:r>
            <a:r>
              <a:rPr lang="en-GB" b="1" dirty="0">
                <a:solidFill>
                  <a:schemeClr val="bg1"/>
                </a:solidFill>
                <a:latin typeface="微軟正黑體" pitchFamily="34" charset="-120"/>
              </a:rPr>
              <a:t> (HDMI) </a:t>
            </a:r>
            <a:endParaRPr b="1" dirty="0">
              <a:solidFill>
                <a:schemeClr val="bg1"/>
              </a:solidFill>
              <a:latin typeface="微軟正黑體" pitchFamily="34" charset="-120"/>
            </a:endParaRPr>
          </a:p>
        </p:txBody>
      </p:sp>
      <p:pic>
        <p:nvPicPr>
          <p:cNvPr id="279" name="Shape 279"/>
          <p:cNvPicPr preferRelativeResize="0"/>
          <p:nvPr/>
        </p:nvPicPr>
        <p:blipFill>
          <a:blip r:embed="rId15" cstate="print">
            <a:alphaModFix/>
          </a:blip>
          <a:stretch>
            <a:fillRect/>
          </a:stretch>
        </p:blipFill>
        <p:spPr>
          <a:xfrm>
            <a:off x="5053658" y="3998423"/>
            <a:ext cx="983190" cy="80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79512" y="2264242"/>
            <a:ext cx="2276292" cy="1422680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979" y="2954219"/>
            <a:ext cx="641586" cy="64158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user\Desktop\180508_直播 Video Station&amp; Cinema28\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355726"/>
            <a:ext cx="4681538" cy="1656184"/>
          </a:xfrm>
          <a:prstGeom prst="rect">
            <a:avLst/>
          </a:prstGeom>
          <a:noFill/>
        </p:spPr>
      </p:pic>
      <p:sp>
        <p:nvSpPr>
          <p:cNvPr id="284" name="Shape 28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在</a:t>
            </a:r>
            <a:r>
              <a:rPr lang="en-GB" dirty="0" smtClean="0"/>
              <a:t>Windows / Mac</a:t>
            </a:r>
            <a:r>
              <a:rPr lang="zh-TW" altLang="en-US" dirty="0" smtClean="0"/>
              <a:t>電腦上觀看</a:t>
            </a:r>
            <a:endParaRPr lang="en-GB" dirty="0"/>
          </a:p>
        </p:txBody>
      </p:sp>
      <p:sp>
        <p:nvSpPr>
          <p:cNvPr id="285" name="Shape 285"/>
          <p:cNvSpPr txBox="1">
            <a:spLocks noGrp="1"/>
          </p:cNvSpPr>
          <p:nvPr>
            <p:ph idx="1"/>
          </p:nvPr>
        </p:nvSpPr>
        <p:spPr>
          <a:xfrm>
            <a:off x="457200" y="1200151"/>
            <a:ext cx="8229600" cy="1227583"/>
          </a:xfrm>
        </p:spPr>
        <p:txBody>
          <a:bodyPr/>
          <a:lstStyle/>
          <a:p>
            <a:pPr lvl="0">
              <a:buNone/>
            </a:pPr>
            <a:r>
              <a:rPr lang="zh-TW" altLang="en-US" sz="2100" dirty="0"/>
              <a:t>您</a:t>
            </a:r>
            <a:r>
              <a:rPr lang="zh-TW" altLang="en-US" sz="2100" dirty="0" smtClean="0"/>
              <a:t>可透過各類瀏覽器播放影片，另外，可搭配</a:t>
            </a:r>
            <a:r>
              <a:rPr lang="en-US" altLang="zh-TW" sz="2100" dirty="0" err="1" smtClean="0"/>
              <a:t>QVHelper</a:t>
            </a:r>
            <a:r>
              <a:rPr lang="zh-TW" altLang="en-US" sz="2100" dirty="0" smtClean="0"/>
              <a:t>影音小幫手，將影片串流至電腦端的第三方播放器，輕鬆享受絕佳視聽饗宴。</a:t>
            </a:r>
          </a:p>
          <a:p>
            <a:pPr lvl="0"/>
            <a:endParaRPr lang="zh-TW" altLang="en-US" dirty="0"/>
          </a:p>
        </p:txBody>
      </p:sp>
      <p:pic>
        <p:nvPicPr>
          <p:cNvPr id="288" name="Shape 288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6516216" y="4155926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5148064" y="4155926"/>
            <a:ext cx="54521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5839569" y="4155926"/>
            <a:ext cx="545218" cy="566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Shape 291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4499992" y="4155926"/>
            <a:ext cx="545218" cy="566337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Shape 292"/>
          <p:cNvSpPr/>
          <p:nvPr/>
        </p:nvSpPr>
        <p:spPr>
          <a:xfrm>
            <a:off x="4788024" y="2499742"/>
            <a:ext cx="3672408" cy="86409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</a:rPr>
              <a:t>在電腦端也能支援第三方播放器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</a:rPr>
              <a:t>！</a:t>
            </a:r>
            <a:endParaRPr b="1" dirty="0">
              <a:solidFill>
                <a:schemeClr val="tx2">
                  <a:lumMod val="75000"/>
                </a:schemeClr>
              </a:solidFill>
              <a:latin typeface="微軟正黑體" pitchFamily="34" charset="-120"/>
            </a:endParaRPr>
          </a:p>
        </p:txBody>
      </p:sp>
      <p:pic>
        <p:nvPicPr>
          <p:cNvPr id="11266" name="Picture 2" descr="C:\Users\user\Desktop\180508_直播 Video Station&amp; Cinema28\1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571750"/>
            <a:ext cx="4680520" cy="27498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mtClean="0"/>
              <a:t>獨家！</a:t>
            </a:r>
            <a:r>
              <a:rPr lang="en-US" altLang="zh-TW" smtClean="0"/>
              <a:t>QVHelper</a:t>
            </a:r>
            <a:r>
              <a:rPr lang="zh-TW" altLang="en-US" smtClean="0"/>
              <a:t>影音小幫手的優勢</a:t>
            </a:r>
            <a:endParaRPr lang="zh-TW" altLang="en-US"/>
          </a:p>
        </p:txBody>
      </p:sp>
      <p:sp>
        <p:nvSpPr>
          <p:cNvPr id="298" name="Shape 298"/>
          <p:cNvSpPr/>
          <p:nvPr/>
        </p:nvSpPr>
        <p:spPr>
          <a:xfrm>
            <a:off x="1799184" y="1457722"/>
            <a:ext cx="6589240" cy="6975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 smtClean="0">
                <a:latin typeface="微軟正黑體" pitchFamily="34" charset="-120"/>
              </a:rPr>
              <a:t>不在擔心影音播放失敗</a:t>
            </a:r>
            <a:r>
              <a:rPr lang="en-GB" b="1" dirty="0" err="1">
                <a:latin typeface="微軟正黑體" pitchFamily="34" charset="-120"/>
              </a:rPr>
              <a:t>，可完整支援各式影音格式</a:t>
            </a:r>
            <a:endParaRPr b="1" dirty="0">
              <a:latin typeface="微軟正黑體" pitchFamily="34" charset="-120"/>
            </a:endParaRPr>
          </a:p>
        </p:txBody>
      </p:sp>
      <p:sp>
        <p:nvSpPr>
          <p:cNvPr id="13" name="向右箭號 12"/>
          <p:cNvSpPr/>
          <p:nvPr/>
        </p:nvSpPr>
        <p:spPr>
          <a:xfrm>
            <a:off x="899592" y="1532050"/>
            <a:ext cx="822194" cy="567232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298"/>
          <p:cNvSpPr/>
          <p:nvPr/>
        </p:nvSpPr>
        <p:spPr>
          <a:xfrm>
            <a:off x="395536" y="1376189"/>
            <a:ext cx="540568" cy="6975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b="1" dirty="0" smtClean="0">
                <a:solidFill>
                  <a:schemeClr val="accent4">
                    <a:lumMod val="75000"/>
                  </a:schemeClr>
                </a:solidFill>
                <a:latin typeface="DFZongYiW7-GB" pitchFamily="81" charset="-122"/>
                <a:ea typeface="DFZongYiW7-GB" pitchFamily="81" charset="-122"/>
              </a:rPr>
              <a:t>1</a:t>
            </a:r>
            <a:endParaRPr sz="5000" b="1" dirty="0">
              <a:solidFill>
                <a:schemeClr val="accent4">
                  <a:lumMod val="75000"/>
                </a:schemeClr>
              </a:solidFill>
              <a:latin typeface="DFZongYiW7-GB" pitchFamily="81" charset="-122"/>
              <a:ea typeface="DFZongYiW7-GB" pitchFamily="81" charset="-122"/>
            </a:endParaRPr>
          </a:p>
        </p:txBody>
      </p:sp>
      <p:sp>
        <p:nvSpPr>
          <p:cNvPr id="15" name="Shape 298"/>
          <p:cNvSpPr/>
          <p:nvPr/>
        </p:nvSpPr>
        <p:spPr>
          <a:xfrm>
            <a:off x="1799184" y="2261617"/>
            <a:ext cx="6589240" cy="6975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不影響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運算效能，有效分擔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CPU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負荷</a:t>
            </a:r>
          </a:p>
        </p:txBody>
      </p:sp>
      <p:sp>
        <p:nvSpPr>
          <p:cNvPr id="16" name="向右箭號 15"/>
          <p:cNvSpPr/>
          <p:nvPr/>
        </p:nvSpPr>
        <p:spPr>
          <a:xfrm>
            <a:off x="899592" y="2335945"/>
            <a:ext cx="822194" cy="567232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Shape 298"/>
          <p:cNvSpPr/>
          <p:nvPr/>
        </p:nvSpPr>
        <p:spPr>
          <a:xfrm>
            <a:off x="395536" y="2180084"/>
            <a:ext cx="540568" cy="6975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b="1" dirty="0" smtClean="0">
                <a:solidFill>
                  <a:schemeClr val="accent4">
                    <a:lumMod val="75000"/>
                  </a:schemeClr>
                </a:solidFill>
                <a:latin typeface="DFZongYiW7-GB" pitchFamily="81" charset="-122"/>
                <a:ea typeface="DFZongYiW7-GB" pitchFamily="81" charset="-122"/>
              </a:rPr>
              <a:t>2</a:t>
            </a:r>
            <a:endParaRPr sz="5000" b="1" dirty="0">
              <a:solidFill>
                <a:schemeClr val="accent4">
                  <a:lumMod val="75000"/>
                </a:schemeClr>
              </a:solidFill>
              <a:latin typeface="DFZongYiW7-GB" pitchFamily="81" charset="-122"/>
              <a:ea typeface="DFZongYiW7-GB" pitchFamily="81" charset="-122"/>
            </a:endParaRPr>
          </a:p>
        </p:txBody>
      </p:sp>
      <p:sp>
        <p:nvSpPr>
          <p:cNvPr id="18" name="Shape 298"/>
          <p:cNvSpPr/>
          <p:nvPr/>
        </p:nvSpPr>
        <p:spPr>
          <a:xfrm>
            <a:off x="1799184" y="3085331"/>
            <a:ext cx="6589240" cy="6975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altLang="zh-TW" b="1" dirty="0" err="1" smtClean="0">
                <a:latin typeface="微軟正黑體" pitchFamily="34" charset="-120"/>
                <a:ea typeface="微軟正黑體" pitchFamily="34" charset="-120"/>
              </a:rPr>
              <a:t>完美結合專業影音播放器，可搭配使用各播放器功能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向右箭號 18"/>
          <p:cNvSpPr/>
          <p:nvPr/>
        </p:nvSpPr>
        <p:spPr>
          <a:xfrm>
            <a:off x="899592" y="3159659"/>
            <a:ext cx="822194" cy="567232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Shape 298"/>
          <p:cNvSpPr/>
          <p:nvPr/>
        </p:nvSpPr>
        <p:spPr>
          <a:xfrm>
            <a:off x="395536" y="3003798"/>
            <a:ext cx="540568" cy="6975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b="1" dirty="0" smtClean="0">
                <a:solidFill>
                  <a:schemeClr val="accent4">
                    <a:lumMod val="75000"/>
                  </a:schemeClr>
                </a:solidFill>
                <a:latin typeface="DFZongYiW7-GB" pitchFamily="81" charset="-122"/>
                <a:ea typeface="DFZongYiW7-GB" pitchFamily="81" charset="-122"/>
              </a:rPr>
              <a:t>3</a:t>
            </a:r>
            <a:endParaRPr sz="5000" b="1" dirty="0">
              <a:solidFill>
                <a:schemeClr val="accent4">
                  <a:lumMod val="75000"/>
                </a:schemeClr>
              </a:solidFill>
              <a:latin typeface="DFZongYiW7-GB" pitchFamily="81" charset="-122"/>
              <a:ea typeface="DFZongYiW7-GB" pitchFamily="81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走到哪看到哪！Qvideo手機應用程式</a:t>
            </a:r>
            <a:endParaRPr/>
          </a:p>
        </p:txBody>
      </p:sp>
      <p:pic>
        <p:nvPicPr>
          <p:cNvPr id="13314" name="Picture 2" descr="\\marketing\Marketing\MarketingMaterials\DM\NAS\Software_Section_brochure\多媒體娛樂典藏中心(單起)_20171117彙HAN\Links\P81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2427396"/>
            <a:ext cx="2201341" cy="1375193"/>
          </a:xfrm>
          <a:prstGeom prst="rect">
            <a:avLst/>
          </a:prstGeom>
          <a:noFill/>
        </p:spPr>
      </p:pic>
      <p:pic>
        <p:nvPicPr>
          <p:cNvPr id="10" name="Picture 2" descr="C:\Users\user\Desktop\180508_直播 Video Station&amp; Cinema28\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995686"/>
            <a:ext cx="3347864" cy="1966870"/>
          </a:xfrm>
          <a:prstGeom prst="rect">
            <a:avLst/>
          </a:prstGeom>
          <a:noFill/>
        </p:spPr>
      </p:pic>
      <p:sp>
        <p:nvSpPr>
          <p:cNvPr id="11" name="Shape 306"/>
          <p:cNvSpPr txBox="1">
            <a:spLocks/>
          </p:cNvSpPr>
          <p:nvPr/>
        </p:nvSpPr>
        <p:spPr>
          <a:xfrm>
            <a:off x="5514603" y="1416176"/>
            <a:ext cx="3449885" cy="108012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微軟正黑體" pitchFamily="34" charset="-120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95536" y="1717258"/>
            <a:ext cx="37444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42900">
              <a:buSzPts val="1800"/>
              <a:buFont typeface="Arial" pitchFamily="34" charset="0"/>
              <a:buChar char="●"/>
            </a:pPr>
            <a:r>
              <a:rPr lang="en-GB" altLang="zh-TW" sz="1600" b="1" dirty="0">
                <a:latin typeface="Arial" pitchFamily="34" charset="0"/>
                <a:ea typeface="微軟正黑體" pitchFamily="34" charset="-120"/>
              </a:rPr>
              <a:t>Android / iOS </a:t>
            </a:r>
            <a:r>
              <a:rPr lang="zh-TW" altLang="en-US" sz="1600" b="1" dirty="0">
                <a:latin typeface="Arial" pitchFamily="34" charset="0"/>
                <a:ea typeface="微軟正黑體" pitchFamily="34" charset="-120"/>
              </a:rPr>
              <a:t>雙作業系統</a:t>
            </a:r>
            <a:r>
              <a:rPr lang="zh-TW" altLang="en-US" sz="1600" b="1" dirty="0" smtClean="0">
                <a:latin typeface="Arial" pitchFamily="34" charset="0"/>
                <a:ea typeface="微軟正黑體" pitchFamily="34" charset="-120"/>
              </a:rPr>
              <a:t>支援</a:t>
            </a:r>
            <a:endParaRPr lang="en-US" altLang="zh-TW" sz="1600" b="1" dirty="0" smtClean="0">
              <a:latin typeface="Arial" pitchFamily="34" charset="0"/>
              <a:ea typeface="微軟正黑體" pitchFamily="34" charset="-120"/>
            </a:endParaRPr>
          </a:p>
          <a:p>
            <a:pPr marL="457200" indent="-342900">
              <a:buSzPts val="1800"/>
              <a:buFont typeface="Arial" pitchFamily="34" charset="0"/>
              <a:buChar char="●"/>
            </a:pPr>
            <a:r>
              <a:rPr lang="zh-TW" altLang="en-US" sz="1600" b="1" dirty="0" smtClean="0">
                <a:latin typeface="Arial" pitchFamily="34" charset="0"/>
                <a:ea typeface="微軟正黑體" pitchFamily="34" charset="-120"/>
              </a:rPr>
              <a:t>完整</a:t>
            </a:r>
            <a:r>
              <a:rPr lang="zh-TW" altLang="en-US" sz="1600" b="1" dirty="0">
                <a:latin typeface="Arial" pitchFamily="34" charset="0"/>
                <a:ea typeface="微軟正黑體" pitchFamily="34" charset="-120"/>
              </a:rPr>
              <a:t>支援 </a:t>
            </a:r>
            <a:r>
              <a:rPr lang="en-GB" altLang="zh-TW" sz="1600" b="1" dirty="0">
                <a:latin typeface="Arial" pitchFamily="34" charset="0"/>
                <a:ea typeface="微軟正黑體" pitchFamily="34" charset="-120"/>
              </a:rPr>
              <a:t>Video Station </a:t>
            </a:r>
            <a:r>
              <a:rPr lang="zh-TW" altLang="en-US" sz="1600" b="1" dirty="0">
                <a:latin typeface="Arial" pitchFamily="34" charset="0"/>
                <a:ea typeface="微軟正黑體" pitchFamily="34" charset="-120"/>
              </a:rPr>
              <a:t>媒體</a:t>
            </a:r>
            <a:r>
              <a:rPr lang="zh-TW" altLang="en-US" sz="1600" b="1" dirty="0" smtClean="0">
                <a:latin typeface="Arial" pitchFamily="34" charset="0"/>
                <a:ea typeface="微軟正黑體" pitchFamily="34" charset="-120"/>
              </a:rPr>
              <a:t>資料庫</a:t>
            </a:r>
            <a:endParaRPr lang="en-US" altLang="zh-TW" sz="1600" b="1" dirty="0" smtClean="0">
              <a:latin typeface="Arial" pitchFamily="34" charset="0"/>
              <a:ea typeface="微軟正黑體" pitchFamily="34" charset="-120"/>
            </a:endParaRPr>
          </a:p>
          <a:p>
            <a:pPr marL="457200" indent="-342900">
              <a:buSzPts val="1800"/>
              <a:buFont typeface="Arial" pitchFamily="34" charset="0"/>
              <a:buChar char="●"/>
            </a:pPr>
            <a:r>
              <a:rPr lang="zh-TW" altLang="en-US" sz="1600" b="1" dirty="0">
                <a:latin typeface="Arial" pitchFamily="34" charset="0"/>
                <a:ea typeface="微軟正黑體" pitchFamily="34" charset="-120"/>
              </a:rPr>
              <a:t>同步影片播放</a:t>
            </a:r>
            <a:r>
              <a:rPr lang="zh-TW" altLang="en-US" sz="1600" b="1" dirty="0" smtClean="0">
                <a:latin typeface="Arial" pitchFamily="34" charset="0"/>
                <a:ea typeface="微軟正黑體" pitchFamily="34" charset="-120"/>
              </a:rPr>
              <a:t>紀錄</a:t>
            </a:r>
            <a:endParaRPr lang="en-US" altLang="zh-TW" sz="1600" b="1" dirty="0" smtClean="0">
              <a:latin typeface="Arial" pitchFamily="34" charset="0"/>
              <a:ea typeface="微軟正黑體" pitchFamily="34" charset="-120"/>
            </a:endParaRPr>
          </a:p>
          <a:p>
            <a:pPr marL="457200" indent="-342900">
              <a:buSzPts val="1800"/>
              <a:buFont typeface="Arial" pitchFamily="34" charset="0"/>
              <a:buChar char="●"/>
            </a:pPr>
            <a:r>
              <a:rPr lang="en-US" altLang="zh-TW" sz="1600" b="1" dirty="0" smtClean="0">
                <a:latin typeface="Arial" pitchFamily="34" charset="0"/>
                <a:ea typeface="微軟正黑體" pitchFamily="34" charset="-120"/>
              </a:rPr>
              <a:t>360 </a:t>
            </a:r>
            <a:r>
              <a:rPr lang="zh-TW" altLang="en-US" sz="1600" b="1" dirty="0">
                <a:latin typeface="Arial" pitchFamily="34" charset="0"/>
                <a:ea typeface="微軟正黑體" pitchFamily="34" charset="-120"/>
              </a:rPr>
              <a:t>影片播放和 </a:t>
            </a:r>
            <a:r>
              <a:rPr lang="en-GB" altLang="zh-TW" sz="1600" b="1" dirty="0">
                <a:latin typeface="Arial" pitchFamily="34" charset="0"/>
                <a:ea typeface="微軟正黑體" pitchFamily="34" charset="-120"/>
              </a:rPr>
              <a:t>VR </a:t>
            </a:r>
            <a:r>
              <a:rPr lang="zh-TW" altLang="en-US" sz="1600" b="1" dirty="0">
                <a:latin typeface="Arial" pitchFamily="34" charset="0"/>
                <a:ea typeface="微軟正黑體" pitchFamily="34" charset="-120"/>
              </a:rPr>
              <a:t>影片</a:t>
            </a:r>
            <a:r>
              <a:rPr lang="zh-TW" altLang="en-US" sz="1600" b="1" dirty="0" smtClean="0">
                <a:latin typeface="Arial" pitchFamily="34" charset="0"/>
                <a:ea typeface="微軟正黑體" pitchFamily="34" charset="-120"/>
              </a:rPr>
              <a:t>模式</a:t>
            </a:r>
            <a:endParaRPr lang="en-US" altLang="zh-TW" sz="1600" b="1" dirty="0" smtClean="0">
              <a:latin typeface="Arial" pitchFamily="34" charset="0"/>
              <a:ea typeface="微軟正黑體" pitchFamily="34" charset="-120"/>
            </a:endParaRPr>
          </a:p>
          <a:p>
            <a:pPr marL="457200" indent="-342900">
              <a:buSzPts val="1800"/>
              <a:buFont typeface="Arial" pitchFamily="34" charset="0"/>
              <a:buChar char="●"/>
            </a:pPr>
            <a:r>
              <a:rPr lang="zh-TW" altLang="en-US" sz="1600" b="1" dirty="0" smtClean="0">
                <a:latin typeface="Arial" pitchFamily="34" charset="0"/>
                <a:ea typeface="微軟正黑體" pitchFamily="34" charset="-120"/>
              </a:rPr>
              <a:t>影片</a:t>
            </a:r>
            <a:r>
              <a:rPr lang="zh-TW" altLang="en-US" sz="1600" b="1" dirty="0">
                <a:latin typeface="Arial" pitchFamily="34" charset="0"/>
                <a:ea typeface="微軟正黑體" pitchFamily="34" charset="-120"/>
              </a:rPr>
              <a:t>離線觀看 </a:t>
            </a:r>
            <a:endParaRPr lang="en-US" altLang="zh-TW" sz="1600" b="1" dirty="0" smtClean="0">
              <a:latin typeface="Arial" pitchFamily="34" charset="0"/>
              <a:ea typeface="微軟正黑體" pitchFamily="34" charset="-120"/>
            </a:endParaRPr>
          </a:p>
          <a:p>
            <a:pPr marL="457200" indent="-342900">
              <a:buSzPts val="1800"/>
              <a:buFont typeface="Arial" pitchFamily="34" charset="0"/>
              <a:buChar char="●"/>
            </a:pPr>
            <a:r>
              <a:rPr lang="zh-TW" altLang="en-US" sz="1600" b="1" dirty="0" smtClean="0">
                <a:latin typeface="Arial" pitchFamily="34" charset="0"/>
                <a:ea typeface="微軟正黑體" pitchFamily="34" charset="-120"/>
              </a:rPr>
              <a:t>一</a:t>
            </a:r>
            <a:r>
              <a:rPr lang="zh-TW" altLang="en-US" sz="1600" b="1" dirty="0">
                <a:latin typeface="Arial" pitchFamily="34" charset="0"/>
                <a:ea typeface="微軟正黑體" pitchFamily="34" charset="-120"/>
              </a:rPr>
              <a:t>鍵追劇支援第三方播放器播放</a:t>
            </a:r>
            <a:r>
              <a:rPr lang="en-US" altLang="zh-TW" sz="1600" b="1" dirty="0">
                <a:latin typeface="Arial" pitchFamily="34" charset="0"/>
                <a:ea typeface="微軟正黑體" pitchFamily="34" charset="-120"/>
              </a:rPr>
              <a:t>: </a:t>
            </a:r>
            <a:r>
              <a:rPr lang="en-GB" altLang="zh-TW" sz="1600" b="1" dirty="0">
                <a:latin typeface="Arial" pitchFamily="34" charset="0"/>
                <a:ea typeface="微軟正黑體" pitchFamily="34" charset="-120"/>
              </a:rPr>
              <a:t>MX Player</a:t>
            </a:r>
            <a:r>
              <a:rPr lang="zh-TW" altLang="en-GB" sz="1600" b="1" dirty="0">
                <a:latin typeface="Arial" pitchFamily="34" charset="0"/>
                <a:ea typeface="微軟正黑體" pitchFamily="34" charset="-120"/>
              </a:rPr>
              <a:t>、   </a:t>
            </a:r>
            <a:r>
              <a:rPr lang="en-GB" altLang="zh-TW" sz="1600" b="1" dirty="0">
                <a:latin typeface="Arial" pitchFamily="34" charset="0"/>
                <a:ea typeface="微軟正黑體" pitchFamily="34" charset="-120"/>
              </a:rPr>
              <a:t>VLC Player</a:t>
            </a:r>
            <a:r>
              <a:rPr lang="en-GB" altLang="zh-TW" sz="1600" b="1" dirty="0" smtClean="0">
                <a:latin typeface="Arial" pitchFamily="34" charset="0"/>
                <a:ea typeface="微軟正黑體" pitchFamily="34" charset="-120"/>
              </a:rPr>
              <a:t>...</a:t>
            </a:r>
          </a:p>
          <a:p>
            <a:pPr marL="457200" indent="-342900">
              <a:buSzPts val="1800"/>
              <a:buFont typeface="Arial" pitchFamily="34" charset="0"/>
              <a:buChar char="●"/>
            </a:pPr>
            <a:r>
              <a:rPr lang="zh-TW" altLang="en-US" sz="1600" b="1" dirty="0" smtClean="0">
                <a:latin typeface="Arial" pitchFamily="34" charset="0"/>
                <a:ea typeface="微軟正黑體" pitchFamily="34" charset="-120"/>
              </a:rPr>
              <a:t>多</a:t>
            </a:r>
            <a:r>
              <a:rPr lang="zh-TW" altLang="en-US" sz="1600" b="1" dirty="0">
                <a:latin typeface="Arial" pitchFamily="34" charset="0"/>
                <a:ea typeface="微軟正黑體" pitchFamily="34" charset="-120"/>
              </a:rPr>
              <a:t>房影音串</a:t>
            </a:r>
            <a:r>
              <a:rPr lang="zh-TW" altLang="en-US" sz="1600" b="1" dirty="0" smtClean="0">
                <a:latin typeface="Arial" pitchFamily="34" charset="0"/>
                <a:ea typeface="微軟正黑體" pitchFamily="34" charset="-120"/>
              </a:rPr>
              <a:t>流</a:t>
            </a:r>
            <a:r>
              <a:rPr lang="zh-TW" altLang="en-US" sz="1600" dirty="0">
                <a:latin typeface="微軟正黑體" pitchFamily="34" charset="-120"/>
              </a:rPr>
              <a:t/>
            </a:r>
            <a:br>
              <a:rPr lang="zh-TW" altLang="en-US" sz="1600" dirty="0">
                <a:latin typeface="微軟正黑體" pitchFamily="34" charset="-120"/>
              </a:rPr>
            </a:br>
            <a:endParaRPr lang="en-US" altLang="zh-TW" sz="1600" dirty="0">
              <a:latin typeface="微軟正黑體" pitchFamily="34" charset="-12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xfrm>
            <a:off x="0" y="264815"/>
            <a:ext cx="9144000" cy="857250"/>
          </a:xfrm>
        </p:spPr>
        <p:txBody>
          <a:bodyPr>
            <a:normAutofit fontScale="90000"/>
          </a:bodyPr>
          <a:lstStyle/>
          <a:p>
            <a:pPr lvl="0">
              <a:lnSpc>
                <a:spcPts val="3600"/>
              </a:lnSpc>
            </a:pPr>
            <a:r>
              <a:rPr lang="en-GB" dirty="0" err="1" smtClean="0"/>
              <a:t>Qmedia</a:t>
            </a:r>
            <a:r>
              <a:rPr lang="en-GB" dirty="0" smtClean="0"/>
              <a:t> </a:t>
            </a:r>
            <a:r>
              <a:rPr lang="en-GB" dirty="0" err="1" smtClean="0"/>
              <a:t>Andorid</a:t>
            </a:r>
            <a:r>
              <a:rPr lang="en-GB" dirty="0" smtClean="0"/>
              <a:t> / </a:t>
            </a:r>
            <a:r>
              <a:rPr lang="en-GB" sz="4700" dirty="0" smtClean="0"/>
              <a:t>Apple</a:t>
            </a:r>
            <a:r>
              <a:rPr lang="en-GB" dirty="0" smtClean="0"/>
              <a:t> TV</a:t>
            </a:r>
            <a:r>
              <a:rPr lang="zh-TW" altLang="en-US" dirty="0" smtClean="0"/>
              <a:t>應用程式</a:t>
            </a:r>
            <a:endParaRPr lang="zh-TW" altLang="en-US" dirty="0"/>
          </a:p>
        </p:txBody>
      </p:sp>
      <p:pic>
        <p:nvPicPr>
          <p:cNvPr id="316" name="Shape 316"/>
          <p:cNvPicPr preferRelativeResize="0"/>
          <p:nvPr/>
        </p:nvPicPr>
        <p:blipFill rotWithShape="1">
          <a:blip r:embed="rId3" cstate="print">
            <a:alphaModFix/>
          </a:blip>
          <a:srcRect r="38834"/>
          <a:stretch/>
        </p:blipFill>
        <p:spPr>
          <a:xfrm>
            <a:off x="755577" y="2067694"/>
            <a:ext cx="3699501" cy="265223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/>
          <p:nvPr/>
        </p:nvSpPr>
        <p:spPr>
          <a:xfrm>
            <a:off x="5571132" y="1611786"/>
            <a:ext cx="28893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 err="1">
                <a:latin typeface="微軟正黑體" pitchFamily="34" charset="-120"/>
              </a:rPr>
              <a:t>Qmedia</a:t>
            </a:r>
            <a:r>
              <a:rPr lang="en-GB" sz="1800" b="1" dirty="0">
                <a:latin typeface="微軟正黑體" pitchFamily="34" charset="-120"/>
              </a:rPr>
              <a:t> Android TV</a:t>
            </a:r>
            <a:endParaRPr sz="1800" b="1" dirty="0">
              <a:latin typeface="微軟正黑體" pitchFamily="34" charset="-120"/>
            </a:endParaRPr>
          </a:p>
        </p:txBody>
      </p:sp>
      <p:sp>
        <p:nvSpPr>
          <p:cNvPr id="318" name="Shape 318"/>
          <p:cNvSpPr txBox="1"/>
          <p:nvPr/>
        </p:nvSpPr>
        <p:spPr>
          <a:xfrm>
            <a:off x="5385366" y="2204102"/>
            <a:ext cx="2889300" cy="17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 err="1">
                <a:latin typeface="微軟正黑體" pitchFamily="34" charset="-120"/>
              </a:rPr>
              <a:t>為一款專屬於Android</a:t>
            </a:r>
            <a:r>
              <a:rPr lang="en-GB" sz="1800" b="1" dirty="0">
                <a:latin typeface="微軟正黑體" pitchFamily="34" charset="-120"/>
              </a:rPr>
              <a:t> </a:t>
            </a:r>
            <a:r>
              <a:rPr lang="en-GB" sz="1800" b="1" dirty="0" err="1">
                <a:latin typeface="微軟正黑體" pitchFamily="34" charset="-120"/>
              </a:rPr>
              <a:t>TV上的應用程式，可串流您NAS中的多媒體檔案至大螢幕上，簡易的電視操作行為，適合一家大小觀賞使用</a:t>
            </a:r>
            <a:r>
              <a:rPr lang="en-GB" sz="1800" b="1" dirty="0">
                <a:latin typeface="微軟正黑體" pitchFamily="34" charset="-120"/>
              </a:rPr>
              <a:t>。</a:t>
            </a:r>
            <a:endParaRPr sz="1800" b="1" dirty="0">
              <a:latin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364088" y="2115842"/>
            <a:ext cx="2808312" cy="720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Shape 149"/>
          <p:cNvSpPr/>
          <p:nvPr/>
        </p:nvSpPr>
        <p:spPr>
          <a:xfrm>
            <a:off x="0" y="1399074"/>
            <a:ext cx="3491880" cy="432048"/>
          </a:xfrm>
          <a:prstGeom prst="snip2DiagRect">
            <a:avLst>
              <a:gd name="adj1" fmla="val 0"/>
              <a:gd name="adj2" fmla="val 0"/>
            </a:avLst>
          </a:prstGeom>
          <a:blipFill>
            <a:blip r:embed="rId5" cstate="print"/>
            <a:stretch>
              <a:fillRect/>
            </a:stretch>
          </a:blip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大螢幕大享受 </a:t>
            </a:r>
            <a:r>
              <a:rPr lang="en-GB" sz="1800" b="1" dirty="0" smtClean="0">
                <a:solidFill>
                  <a:schemeClr val="bg1"/>
                </a:solidFill>
                <a:latin typeface="微軟正黑體" pitchFamily="34" charset="-120"/>
              </a:rPr>
              <a:t> </a:t>
            </a:r>
            <a:r>
              <a:rPr lang="en-GB" sz="1800" b="1" spc="-300" dirty="0" smtClean="0">
                <a:solidFill>
                  <a:schemeClr val="bg1"/>
                </a:solidFill>
                <a:latin typeface="微軟正黑體" pitchFamily="34" charset="-120"/>
              </a:rPr>
              <a:t>&gt;&gt;&gt;</a:t>
            </a:r>
            <a:endParaRPr sz="1800" b="1" spc="-300" dirty="0">
              <a:solidFill>
                <a:schemeClr val="bg1"/>
              </a:solidFill>
              <a:latin typeface="微軟正黑體" pitchFamily="34" charset="-12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 smtClean="0"/>
              <a:t>DLNA</a:t>
            </a:r>
            <a:r>
              <a:rPr lang="zh-TW" altLang="en-US" dirty="0" smtClean="0"/>
              <a:t>串起家中的多媒體檔案 </a:t>
            </a:r>
            <a:endParaRPr lang="zh-TW" altLang="en-US" dirty="0"/>
          </a:p>
        </p:txBody>
      </p:sp>
      <p:sp>
        <p:nvSpPr>
          <p:cNvPr id="324" name="Shape 324"/>
          <p:cNvSpPr txBox="1">
            <a:spLocks noGrp="1"/>
          </p:cNvSpPr>
          <p:nvPr>
            <p:ph idx="1"/>
          </p:nvPr>
        </p:nvSpPr>
        <p:spPr>
          <a:xfrm>
            <a:off x="457200" y="1200151"/>
            <a:ext cx="8229600" cy="795535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altLang="zh-TW" sz="1900" dirty="0" smtClean="0"/>
              <a:t>DLNA</a:t>
            </a:r>
            <a:r>
              <a:rPr lang="zh-TW" altLang="en-US" sz="1900" dirty="0" smtClean="0"/>
              <a:t>是「</a:t>
            </a:r>
            <a:r>
              <a:rPr lang="en-US" altLang="zh-TW" sz="1900" dirty="0" smtClean="0"/>
              <a:t>Digital Living Network Alliance</a:t>
            </a:r>
            <a:r>
              <a:rPr lang="zh-TW" altLang="en-US" sz="1900" dirty="0" smtClean="0"/>
              <a:t>」的簡稱，此聯盟的目的是制定一個統一的傳輸規範，讓各種不同廠牌、類型的影音機材能相互溝通。</a:t>
            </a:r>
            <a:endParaRPr lang="zh-TW" altLang="en-US" sz="1900" dirty="0"/>
          </a:p>
        </p:txBody>
      </p:sp>
      <p:sp>
        <p:nvSpPr>
          <p:cNvPr id="331" name="Shape 331"/>
          <p:cNvSpPr txBox="1"/>
          <p:nvPr/>
        </p:nvSpPr>
        <p:spPr>
          <a:xfrm>
            <a:off x="1979712" y="3363838"/>
            <a:ext cx="538567" cy="253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</a:rPr>
              <a:t>TV</a:t>
            </a:r>
            <a:endParaRPr sz="1500" b="1" dirty="0">
              <a:solidFill>
                <a:schemeClr val="accent1">
                  <a:lumMod val="50000"/>
                </a:schemeClr>
              </a:solidFill>
              <a:latin typeface="微軟正黑體" pitchFamily="34" charset="-120"/>
            </a:endParaRPr>
          </a:p>
        </p:txBody>
      </p:sp>
      <p:sp>
        <p:nvSpPr>
          <p:cNvPr id="332" name="Shape 332"/>
          <p:cNvSpPr txBox="1"/>
          <p:nvPr/>
        </p:nvSpPr>
        <p:spPr>
          <a:xfrm>
            <a:off x="5796136" y="3003798"/>
            <a:ext cx="1728192" cy="30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</a:rPr>
              <a:t>PlayStation 4 </a:t>
            </a:r>
            <a:endParaRPr sz="1500" b="1" dirty="0">
              <a:solidFill>
                <a:schemeClr val="accent1">
                  <a:lumMod val="50000"/>
                </a:schemeClr>
              </a:solidFill>
              <a:latin typeface="微軟正黑體" pitchFamily="34" charset="-120"/>
            </a:endParaRPr>
          </a:p>
        </p:txBody>
      </p:sp>
      <p:sp>
        <p:nvSpPr>
          <p:cNvPr id="333" name="Shape 333"/>
          <p:cNvSpPr txBox="1"/>
          <p:nvPr/>
        </p:nvSpPr>
        <p:spPr>
          <a:xfrm>
            <a:off x="1115616" y="4515966"/>
            <a:ext cx="2020476" cy="30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</a:rPr>
              <a:t>DLNA </a:t>
            </a:r>
            <a:r>
              <a:rPr lang="en-GB" sz="1500" b="1" dirty="0" err="1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</a:rPr>
              <a:t>應用程式</a:t>
            </a:r>
            <a:r>
              <a:rPr lang="en-GB" sz="1500" b="1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</a:rPr>
              <a:t> </a:t>
            </a:r>
            <a:endParaRPr sz="1500" b="1" dirty="0">
              <a:solidFill>
                <a:schemeClr val="accent1">
                  <a:lumMod val="50000"/>
                </a:schemeClr>
              </a:solidFill>
              <a:latin typeface="微軟正黑體" pitchFamily="34" charset="-120"/>
            </a:endParaRPr>
          </a:p>
        </p:txBody>
      </p:sp>
      <p:sp>
        <p:nvSpPr>
          <p:cNvPr id="334" name="Shape 334"/>
          <p:cNvSpPr txBox="1"/>
          <p:nvPr/>
        </p:nvSpPr>
        <p:spPr>
          <a:xfrm>
            <a:off x="6744115" y="4083918"/>
            <a:ext cx="1344198" cy="253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dirty="0" err="1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</a:rPr>
              <a:t>擴大機</a:t>
            </a:r>
            <a:endParaRPr sz="1500" b="1" dirty="0">
              <a:solidFill>
                <a:schemeClr val="accent1">
                  <a:lumMod val="50000"/>
                </a:schemeClr>
              </a:solidFill>
              <a:latin typeface="微軟正黑體" pitchFamily="34" charset="-120"/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3015673"/>
            <a:ext cx="2276292" cy="1422680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6339" y="3705650"/>
            <a:ext cx="641586" cy="641586"/>
          </a:xfrm>
          <a:prstGeom prst="rect">
            <a:avLst/>
          </a:prstGeom>
        </p:spPr>
      </p:pic>
      <p:sp>
        <p:nvSpPr>
          <p:cNvPr id="28" name="向右箭號 27"/>
          <p:cNvSpPr/>
          <p:nvPr/>
        </p:nvSpPr>
        <p:spPr>
          <a:xfrm rot="9714543">
            <a:off x="5895998" y="3855572"/>
            <a:ext cx="669654" cy="360040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C:\Users\user\Desktop\180508_直播 Video Station&amp; Cinema28\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2915" y="1923678"/>
            <a:ext cx="1313381" cy="1080120"/>
          </a:xfrm>
          <a:prstGeom prst="rect">
            <a:avLst/>
          </a:prstGeom>
          <a:noFill/>
        </p:spPr>
      </p:pic>
      <p:pic>
        <p:nvPicPr>
          <p:cNvPr id="1027" name="Picture 3" descr="C:\Users\user\Desktop\180508_直播 Video Station&amp; Cinema28\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2067694"/>
            <a:ext cx="1654993" cy="1265526"/>
          </a:xfrm>
          <a:prstGeom prst="rect">
            <a:avLst/>
          </a:prstGeom>
          <a:noFill/>
        </p:spPr>
      </p:pic>
      <p:pic>
        <p:nvPicPr>
          <p:cNvPr id="1028" name="Picture 4" descr="C:\Users\user\Desktop\180508_直播 Video Station&amp; Cinema28\1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3579862"/>
            <a:ext cx="1512168" cy="516510"/>
          </a:xfrm>
          <a:prstGeom prst="rect">
            <a:avLst/>
          </a:prstGeom>
          <a:noFill/>
        </p:spPr>
      </p:pic>
      <p:pic>
        <p:nvPicPr>
          <p:cNvPr id="1029" name="Picture 5" descr="C:\Users\user\Desktop\180508_直播 Video Station&amp; Cinema28\1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688" y="3507854"/>
            <a:ext cx="504056" cy="992421"/>
          </a:xfrm>
          <a:prstGeom prst="rect">
            <a:avLst/>
          </a:prstGeom>
          <a:noFill/>
        </p:spPr>
      </p:pic>
      <p:sp>
        <p:nvSpPr>
          <p:cNvPr id="25" name="向右箭號 24"/>
          <p:cNvSpPr/>
          <p:nvPr/>
        </p:nvSpPr>
        <p:spPr>
          <a:xfrm rot="8019790">
            <a:off x="5174636" y="2758238"/>
            <a:ext cx="669654" cy="360040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向右箭號 28"/>
          <p:cNvSpPr/>
          <p:nvPr/>
        </p:nvSpPr>
        <p:spPr>
          <a:xfrm rot="2759150">
            <a:off x="3231135" y="2757612"/>
            <a:ext cx="669654" cy="360040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向右箭號 29"/>
          <p:cNvSpPr/>
          <p:nvPr/>
        </p:nvSpPr>
        <p:spPr>
          <a:xfrm rot="851308">
            <a:off x="2661696" y="3872465"/>
            <a:ext cx="669654" cy="360040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9" name="Shape 339"/>
          <p:cNvSpPr/>
          <p:nvPr/>
        </p:nvSpPr>
        <p:spPr>
          <a:xfrm>
            <a:off x="3456255" y="4371950"/>
            <a:ext cx="2376264" cy="488400"/>
          </a:xfrm>
          <a:prstGeom prst="parallelogram">
            <a:avLst/>
          </a:prstGeom>
          <a:blipFill>
            <a:blip r:embed="rId9" cstate="print"/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dirty="0">
                <a:solidFill>
                  <a:schemeClr val="bg1"/>
                </a:solidFill>
                <a:latin typeface="微軟正黑體" pitchFamily="34" charset="-120"/>
              </a:rPr>
              <a:t>QNAP NAS</a:t>
            </a:r>
            <a:endParaRPr sz="1500" b="1" dirty="0">
              <a:solidFill>
                <a:schemeClr val="bg1"/>
              </a:solidFill>
              <a:latin typeface="微軟正黑體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dirty="0" err="1">
                <a:solidFill>
                  <a:schemeClr val="bg1"/>
                </a:solidFill>
                <a:latin typeface="微軟正黑體" pitchFamily="34" charset="-120"/>
              </a:rPr>
              <a:t>通過DLNA協會認證</a:t>
            </a:r>
            <a:endParaRPr sz="1500" b="1" dirty="0">
              <a:solidFill>
                <a:schemeClr val="bg1"/>
              </a:solidFill>
              <a:latin typeface="微軟正黑體" pitchFamily="34" charset="-120"/>
            </a:endParaRPr>
          </a:p>
        </p:txBody>
      </p:sp>
      <p:pic>
        <p:nvPicPr>
          <p:cNvPr id="1030" name="Picture 6" descr="C:\Users\user\Desktop\180508_直播 Video Station&amp; Cinema28\DLNA_LOGO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58247" y="4052685"/>
            <a:ext cx="338688" cy="89276"/>
          </a:xfrm>
          <a:prstGeom prst="rect">
            <a:avLst/>
          </a:prstGeom>
          <a:noFill/>
        </p:spPr>
      </p:pic>
      <p:pic>
        <p:nvPicPr>
          <p:cNvPr id="32" name="Picture 6" descr="C:\Users\user\Desktop\180508_直播 Video Station&amp; Cinema28\DLNA_LOGO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00192" y="2139702"/>
            <a:ext cx="648072" cy="17082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4" name="Picture 6" descr="C:\Users\user\Desktop\180508_直播 Video Station&amp; Cinema28\DLNA_LOGO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74349" y="2401848"/>
            <a:ext cx="1114782" cy="29385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5" name="Picture 6" descr="C:\Users\user\Desktop\180508_直播 Video Station&amp; Cinema28\DLNA_LOGO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24328" y="3770976"/>
            <a:ext cx="936104" cy="24675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smtClean="0"/>
              <a:t>KODI</a:t>
            </a:r>
            <a:r>
              <a:rPr lang="zh-TW" altLang="en-US" smtClean="0"/>
              <a:t>的強大影音套件</a:t>
            </a:r>
            <a:r>
              <a:rPr lang="en-US" altLang="zh-TW" smtClean="0"/>
              <a:t>- </a:t>
            </a:r>
            <a:r>
              <a:rPr lang="en-GB" smtClean="0"/>
              <a:t>Video HD</a:t>
            </a:r>
            <a:endParaRPr lang="en-GB"/>
          </a:p>
        </p:txBody>
      </p:sp>
      <p:sp>
        <p:nvSpPr>
          <p:cNvPr id="350" name="Shape 350"/>
          <p:cNvSpPr txBox="1"/>
          <p:nvPr/>
        </p:nvSpPr>
        <p:spPr>
          <a:xfrm>
            <a:off x="5796136" y="1563638"/>
            <a:ext cx="2490300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latin typeface="微軟正黑體" pitchFamily="34" charset="-120"/>
              </a:rPr>
              <a:t>QNAP Video HD</a:t>
            </a:r>
            <a:endParaRPr sz="1800" b="1" dirty="0">
              <a:latin typeface="微軟正黑體" pitchFamily="34" charset="-120"/>
            </a:endParaRPr>
          </a:p>
        </p:txBody>
      </p:sp>
      <p:sp>
        <p:nvSpPr>
          <p:cNvPr id="351" name="Shape 351"/>
          <p:cNvSpPr txBox="1"/>
          <p:nvPr/>
        </p:nvSpPr>
        <p:spPr>
          <a:xfrm>
            <a:off x="5715148" y="2162141"/>
            <a:ext cx="2889300" cy="20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 err="1">
                <a:latin typeface="微軟正黑體" pitchFamily="34" charset="-120"/>
              </a:rPr>
              <a:t>為一款安裝於KODI播放器上的套件，能</a:t>
            </a:r>
            <a:r>
              <a:rPr lang="en-GB" sz="1800" b="1" dirty="0" err="1">
                <a:solidFill>
                  <a:schemeClr val="dk1"/>
                </a:solidFill>
                <a:latin typeface="微軟正黑體" pitchFamily="34" charset="-120"/>
              </a:rPr>
              <a:t>完整支援</a:t>
            </a:r>
            <a:r>
              <a:rPr lang="en-GB" sz="1800" b="1" dirty="0">
                <a:solidFill>
                  <a:schemeClr val="dk1"/>
                </a:solidFill>
                <a:latin typeface="微軟正黑體" pitchFamily="34" charset="-120"/>
              </a:rPr>
              <a:t> Video Station </a:t>
            </a:r>
            <a:r>
              <a:rPr lang="en-GB" sz="1800" b="1" dirty="0" err="1">
                <a:solidFill>
                  <a:schemeClr val="dk1"/>
                </a:solidFill>
                <a:latin typeface="微軟正黑體" pitchFamily="34" charset="-120"/>
              </a:rPr>
              <a:t>上功能，並結合</a:t>
            </a:r>
            <a:r>
              <a:rPr lang="en-GB" sz="1800" b="1" dirty="0">
                <a:solidFill>
                  <a:schemeClr val="dk1"/>
                </a:solidFill>
                <a:latin typeface="微軟正黑體" pitchFamily="34" charset="-120"/>
              </a:rPr>
              <a:t> KODI </a:t>
            </a:r>
            <a:r>
              <a:rPr lang="en-GB" sz="1800" b="1" dirty="0" err="1">
                <a:solidFill>
                  <a:schemeClr val="dk1"/>
                </a:solidFill>
                <a:latin typeface="微軟正黑體" pitchFamily="34" charset="-120"/>
              </a:rPr>
              <a:t>強大的播放與影音格式解碼能力，提供使用者最佳的影片觀看體驗</a:t>
            </a:r>
            <a:r>
              <a:rPr lang="en-GB" sz="1800" b="1" dirty="0">
                <a:solidFill>
                  <a:schemeClr val="dk1"/>
                </a:solidFill>
                <a:latin typeface="微軟正黑體" pitchFamily="34" charset="-120"/>
              </a:rPr>
              <a:t>。</a:t>
            </a:r>
            <a:endParaRPr sz="1800" b="1" dirty="0">
              <a:solidFill>
                <a:schemeClr val="dk1"/>
              </a:solidFill>
              <a:latin typeface="微軟正黑體" pitchFamily="34" charset="-120"/>
            </a:endParaRPr>
          </a:p>
          <a:p>
            <a:pPr marL="0" lvl="0" indent="170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dirty="0">
              <a:solidFill>
                <a:schemeClr val="dk1"/>
              </a:solidFill>
              <a:latin typeface="微軟正黑體" pitchFamily="34" charset="-12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52120" y="2043834"/>
            <a:ext cx="2808312" cy="72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Shape 149"/>
          <p:cNvSpPr/>
          <p:nvPr/>
        </p:nvSpPr>
        <p:spPr>
          <a:xfrm>
            <a:off x="0" y="1399074"/>
            <a:ext cx="3491880" cy="432048"/>
          </a:xfrm>
          <a:prstGeom prst="snip2DiagRect">
            <a:avLst>
              <a:gd name="adj1" fmla="val 0"/>
              <a:gd name="adj2" fmla="val 0"/>
            </a:avLst>
          </a:prstGeom>
          <a:blipFill>
            <a:blip r:embed="rId4" cstate="print"/>
            <a:stretch>
              <a:fillRect/>
            </a:stretch>
          </a:blip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適用於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本地端播放</a:t>
            </a:r>
            <a:r>
              <a:rPr lang="en-GB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GB" sz="1800" b="1" spc="-300" dirty="0" smtClean="0">
                <a:solidFill>
                  <a:schemeClr val="bg1"/>
                </a:solidFill>
                <a:latin typeface="微軟正黑體" pitchFamily="34" charset="-120"/>
              </a:rPr>
              <a:t>&gt;&gt;&gt;</a:t>
            </a:r>
            <a:endParaRPr sz="1800" b="1" spc="-300" dirty="0">
              <a:solidFill>
                <a:schemeClr val="bg1"/>
              </a:solidFill>
              <a:latin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547532" y="2005690"/>
            <a:ext cx="3699016" cy="1455351"/>
          </a:xfrm>
          <a:prstGeom prst="roundRect">
            <a:avLst>
              <a:gd name="adj" fmla="val 1200"/>
            </a:avLst>
          </a:prstGeom>
          <a:noFill/>
          <a:ln>
            <a:solidFill>
              <a:srgbClr val="10C2BE"/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Picture 2" descr="D:\工作進行中\臨時PPT\20171018_2017 QNAP 多媒體娛樂\videostation_5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5596" y="1707654"/>
            <a:ext cx="878492" cy="878492"/>
          </a:xfrm>
          <a:prstGeom prst="rect">
            <a:avLst/>
          </a:prstGeom>
          <a:noFill/>
        </p:spPr>
      </p:pic>
      <p:pic>
        <p:nvPicPr>
          <p:cNvPr id="12" name="Shape 224"/>
          <p:cNvPicPr preferRelativeResize="0"/>
          <p:nvPr/>
        </p:nvPicPr>
        <p:blipFill>
          <a:blip r:embed="rId6" cstate="print"/>
          <a:stretch>
            <a:fillRect/>
          </a:stretch>
        </p:blipFill>
        <p:spPr>
          <a:xfrm>
            <a:off x="1547664" y="2715766"/>
            <a:ext cx="2952328" cy="22699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群組 12"/>
          <p:cNvGrpSpPr/>
          <p:nvPr/>
        </p:nvGrpSpPr>
        <p:grpSpPr>
          <a:xfrm>
            <a:off x="1691680" y="2155060"/>
            <a:ext cx="2255194" cy="515055"/>
            <a:chOff x="6768271" y="2438027"/>
            <a:chExt cx="3814973" cy="871288"/>
          </a:xfrm>
        </p:grpSpPr>
        <p:grpSp>
          <p:nvGrpSpPr>
            <p:cNvPr id="14" name="群組 16"/>
            <p:cNvGrpSpPr/>
            <p:nvPr/>
          </p:nvGrpSpPr>
          <p:grpSpPr>
            <a:xfrm>
              <a:off x="6768271" y="2438027"/>
              <a:ext cx="840145" cy="840144"/>
              <a:chOff x="6268205" y="2438027"/>
              <a:chExt cx="840145" cy="840144"/>
            </a:xfrm>
          </p:grpSpPr>
          <p:sp>
            <p:nvSpPr>
              <p:cNvPr id="24" name="橢圓 23"/>
              <p:cNvSpPr/>
              <p:nvPr/>
            </p:nvSpPr>
            <p:spPr>
              <a:xfrm>
                <a:off x="6268205" y="2438027"/>
                <a:ext cx="840145" cy="840144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25" name="Picture 2" descr="D:\工作進行中\臨時PPT\20171018_2017 QNAP 多媒體娛樂\logo icon-0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482520" y="2652341"/>
                <a:ext cx="442912" cy="436561"/>
              </a:xfrm>
              <a:prstGeom prst="rect">
                <a:avLst/>
              </a:prstGeom>
              <a:noFill/>
            </p:spPr>
          </p:pic>
        </p:grpSp>
        <p:grpSp>
          <p:nvGrpSpPr>
            <p:cNvPr id="15" name="群組 15"/>
            <p:cNvGrpSpPr/>
            <p:nvPr/>
          </p:nvGrpSpPr>
          <p:grpSpPr>
            <a:xfrm>
              <a:off x="9743099" y="2438029"/>
              <a:ext cx="840145" cy="840144"/>
              <a:chOff x="9243033" y="2438029"/>
              <a:chExt cx="840145" cy="840144"/>
            </a:xfrm>
          </p:grpSpPr>
          <p:sp>
            <p:nvSpPr>
              <p:cNvPr id="22" name="橢圓 6"/>
              <p:cNvSpPr/>
              <p:nvPr/>
            </p:nvSpPr>
            <p:spPr>
              <a:xfrm>
                <a:off x="9243033" y="2438029"/>
                <a:ext cx="840145" cy="8401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23" name="Picture 3" descr="D:\工作進行中\臨時PPT\20171018_2017 QNAP 多媒體娛樂\logo icon-03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9447603" y="2561343"/>
                <a:ext cx="420543" cy="517443"/>
              </a:xfrm>
              <a:prstGeom prst="rect">
                <a:avLst/>
              </a:prstGeom>
              <a:noFill/>
            </p:spPr>
          </p:pic>
        </p:grpSp>
        <p:grpSp>
          <p:nvGrpSpPr>
            <p:cNvPr id="16" name="群組 13"/>
            <p:cNvGrpSpPr/>
            <p:nvPr/>
          </p:nvGrpSpPr>
          <p:grpSpPr>
            <a:xfrm>
              <a:off x="7743019" y="2469170"/>
              <a:ext cx="840145" cy="840145"/>
              <a:chOff x="7242953" y="2469170"/>
              <a:chExt cx="840145" cy="840145"/>
            </a:xfrm>
          </p:grpSpPr>
          <p:sp>
            <p:nvSpPr>
              <p:cNvPr id="20" name="橢圓 19"/>
              <p:cNvSpPr/>
              <p:nvPr/>
            </p:nvSpPr>
            <p:spPr>
              <a:xfrm>
                <a:off x="7242953" y="2469170"/>
                <a:ext cx="840145" cy="84014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21" name="Picture 4" descr="D:\工作進行中\臨時PPT\20171018_2017 QNAP 多媒體娛樂\logo icon-04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7396588" y="2540608"/>
                <a:ext cx="521152" cy="620784"/>
              </a:xfrm>
              <a:prstGeom prst="rect">
                <a:avLst/>
              </a:prstGeom>
              <a:noFill/>
            </p:spPr>
          </p:pic>
        </p:grpSp>
        <p:grpSp>
          <p:nvGrpSpPr>
            <p:cNvPr id="17" name="群組 14"/>
            <p:cNvGrpSpPr/>
            <p:nvPr/>
          </p:nvGrpSpPr>
          <p:grpSpPr>
            <a:xfrm>
              <a:off x="8717298" y="2438028"/>
              <a:ext cx="840145" cy="840145"/>
              <a:chOff x="8217232" y="2438028"/>
              <a:chExt cx="840145" cy="840145"/>
            </a:xfrm>
          </p:grpSpPr>
          <p:sp>
            <p:nvSpPr>
              <p:cNvPr id="18" name="橢圓 7"/>
              <p:cNvSpPr/>
              <p:nvPr/>
            </p:nvSpPr>
            <p:spPr>
              <a:xfrm>
                <a:off x="8217232" y="2438028"/>
                <a:ext cx="840145" cy="840145"/>
              </a:xfrm>
              <a:prstGeom prst="ellipse">
                <a:avLst/>
              </a:prstGeom>
              <a:solidFill>
                <a:srgbClr val="FD6E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9" name="Picture 5" descr="D:\工作進行中\臨時PPT\20171018_2017 QNAP 多媒體娛樂\logo icon-01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8347047" y="2567844"/>
                <a:ext cx="580509" cy="58051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6" name="Picture 6" descr="D:\工作進行中\臨時PPT\20171018_2017 QNAP 多媒體娛樂\Kodi-logo-Thumbnail-light-transparent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9148" y="1995686"/>
            <a:ext cx="1508556" cy="15085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3927177" y="1923678"/>
            <a:ext cx="5216823" cy="1800200"/>
          </a:xfrm>
        </p:spPr>
        <p:txBody>
          <a:bodyPr>
            <a:normAutofit/>
          </a:bodyPr>
          <a:lstStyle/>
          <a:p>
            <a:pPr lvl="0"/>
            <a:r>
              <a:rPr lang="en-GB" sz="4200" dirty="0" smtClean="0"/>
              <a:t>Cinema28</a:t>
            </a:r>
            <a:r>
              <a:rPr lang="zh-TW" altLang="en-US" sz="4200" dirty="0" smtClean="0"/>
              <a:t>打造完美</a:t>
            </a:r>
            <a:r>
              <a:rPr lang="en-US" altLang="zh-TW" sz="4200" dirty="0" smtClean="0"/>
              <a:t/>
            </a:r>
            <a:br>
              <a:rPr lang="en-US" altLang="zh-TW" sz="4200" dirty="0" smtClean="0"/>
            </a:br>
            <a:r>
              <a:rPr lang="zh-TW" altLang="en-US" sz="4200" dirty="0" smtClean="0"/>
              <a:t>多房影音播放</a:t>
            </a:r>
          </a:p>
          <a:p>
            <a:pPr lvl="0"/>
            <a:r>
              <a:rPr lang="zh-TW" altLang="en-US" sz="2200" dirty="0" smtClean="0"/>
              <a:t>讓家中各角落皆有聲有色</a:t>
            </a:r>
            <a:endParaRPr lang="zh-TW" altLang="en-US" sz="2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mtClean="0"/>
              <a:t>各式多媒體設備造成的困擾</a:t>
            </a:r>
            <a:r>
              <a:rPr lang="en-US" altLang="zh-TW" smtClean="0"/>
              <a:t>...</a:t>
            </a:r>
            <a:endParaRPr lang="zh-TW" altLang="en-US"/>
          </a:p>
        </p:txBody>
      </p:sp>
      <p:pic>
        <p:nvPicPr>
          <p:cNvPr id="3074" name="Picture 2" descr="C:\Users\user\Desktop\180508_直播 Video Station&amp; Cinema28\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2692" y="1959168"/>
            <a:ext cx="4761308" cy="3169245"/>
          </a:xfrm>
          <a:prstGeom prst="rect">
            <a:avLst/>
          </a:prstGeom>
          <a:noFill/>
        </p:spPr>
      </p:pic>
      <p:pic>
        <p:nvPicPr>
          <p:cNvPr id="9" name="Picture 3" descr="C:\Users\user\Desktop\180508_直播 Video Station&amp; Cinema28\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084652" y="1347614"/>
            <a:ext cx="3663812" cy="1296144"/>
          </a:xfrm>
          <a:prstGeom prst="rect">
            <a:avLst/>
          </a:prstGeom>
          <a:noFill/>
        </p:spPr>
      </p:pic>
      <p:sp>
        <p:nvSpPr>
          <p:cNvPr id="11" name="Shape 292"/>
          <p:cNvSpPr/>
          <p:nvPr/>
        </p:nvSpPr>
        <p:spPr>
          <a:xfrm>
            <a:off x="5568237" y="1383239"/>
            <a:ext cx="3024336" cy="86409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老公，要怎麼將韓劇快轉至上次觀看位置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?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Picture 2" descr="C:\Users\user\Desktop\180508_直播 Video Station&amp; Cinema28\2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99429"/>
            <a:ext cx="4860032" cy="3244071"/>
          </a:xfrm>
          <a:prstGeom prst="rect">
            <a:avLst/>
          </a:prstGeom>
          <a:noFill/>
        </p:spPr>
      </p:pic>
      <p:pic>
        <p:nvPicPr>
          <p:cNvPr id="10" name="Picture 3" descr="C:\Users\user\Desktop\180508_直播 Video Station&amp; Cinema28\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347614"/>
            <a:ext cx="3663812" cy="1296144"/>
          </a:xfrm>
          <a:prstGeom prst="rect">
            <a:avLst/>
          </a:prstGeom>
          <a:noFill/>
        </p:spPr>
      </p:pic>
      <p:sp>
        <p:nvSpPr>
          <p:cNvPr id="12" name="Shape 292"/>
          <p:cNvSpPr/>
          <p:nvPr/>
        </p:nvSpPr>
        <p:spPr>
          <a:xfrm>
            <a:off x="456647" y="1383239"/>
            <a:ext cx="3024336" cy="86409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altLang="zh-TW" b="1" dirty="0" err="1" smtClean="0">
                <a:latin typeface="微軟正黑體" pitchFamily="34" charset="-120"/>
                <a:ea typeface="微軟正黑體" pitchFamily="34" charset="-120"/>
              </a:rPr>
              <a:t>爸爸，下一集的卡通該如何播放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?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7" name="Shape 367"/>
          <p:cNvSpPr txBox="1"/>
          <p:nvPr/>
        </p:nvSpPr>
        <p:spPr>
          <a:xfrm>
            <a:off x="2675052" y="2571750"/>
            <a:ext cx="14649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 err="1">
                <a:solidFill>
                  <a:srgbClr val="FFFFFF"/>
                </a:solidFill>
                <a:latin typeface="微軟正黑體" pitchFamily="34" charset="-120"/>
              </a:rPr>
              <a:t>播放完畢</a:t>
            </a:r>
            <a:r>
              <a:rPr lang="en-GB" sz="1600" b="1" dirty="0">
                <a:solidFill>
                  <a:srgbClr val="FFFFFF"/>
                </a:solidFill>
                <a:latin typeface="微軟正黑體" pitchFamily="34" charset="-120"/>
              </a:rPr>
              <a:t>..</a:t>
            </a:r>
            <a:endParaRPr sz="1600" b="1" dirty="0">
              <a:solidFill>
                <a:srgbClr val="FFFFFF"/>
              </a:solidFill>
              <a:latin typeface="微軟正黑體" pitchFamily="34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mtClean="0"/>
              <a:t>打造完美無線影音串流環境</a:t>
            </a: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idx="1"/>
          </p:nvPr>
        </p:nvSpPr>
        <p:spPr>
          <a:xfrm>
            <a:off x="1619672" y="1203598"/>
            <a:ext cx="6480720" cy="39399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dirty="0" err="1" smtClean="0"/>
              <a:t>前言：影音檔案與無線網路</a:t>
            </a:r>
            <a:endParaRPr dirty="0" smtClean="0"/>
          </a:p>
          <a:p>
            <a:pPr marL="457200" lvl="0" indent="-342900" rtl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dirty="0" err="1" smtClean="0"/>
              <a:t>影音資料儲存與保護</a:t>
            </a:r>
            <a:endParaRPr dirty="0" smtClean="0"/>
          </a:p>
          <a:p>
            <a:pPr marL="457200" lvl="0" indent="-342900">
              <a:lnSpc>
                <a:spcPts val="4400"/>
              </a:lnSpc>
              <a:buSzPts val="1800"/>
              <a:buNone/>
            </a:pPr>
            <a:r>
              <a:rPr lang="en-GB" altLang="zh-TW" dirty="0" err="1"/>
              <a:t>透過無線網卡打造無線影音串流網路</a:t>
            </a:r>
            <a:endParaRPr dirty="0" smtClean="0"/>
          </a:p>
          <a:p>
            <a:pPr marL="457200" lvl="0" indent="-342900">
              <a:lnSpc>
                <a:spcPts val="4400"/>
              </a:lnSpc>
              <a:buSzPts val="1800"/>
              <a:buNone/>
            </a:pPr>
            <a:r>
              <a:rPr lang="en-GB" altLang="zh-TW" dirty="0" err="1" smtClean="0"/>
              <a:t>影音資料管理</a:t>
            </a:r>
            <a:r>
              <a:rPr lang="en-GB" altLang="zh-TW" dirty="0" smtClean="0"/>
              <a:t> </a:t>
            </a:r>
            <a:r>
              <a:rPr lang="en-GB" altLang="zh-TW" dirty="0"/>
              <a:t>（Video </a:t>
            </a:r>
            <a:r>
              <a:rPr lang="en-GB" altLang="zh-TW" dirty="0" err="1"/>
              <a:t>Station影音管理中心</a:t>
            </a:r>
            <a:r>
              <a:rPr lang="en-GB" altLang="zh-TW" dirty="0"/>
              <a:t>）</a:t>
            </a:r>
            <a:endParaRPr dirty="0" smtClean="0"/>
          </a:p>
          <a:p>
            <a:pPr marL="457200" lvl="0" indent="-342900" rtl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dirty="0" err="1" smtClean="0"/>
              <a:t>影音播放方式</a:t>
            </a:r>
            <a:r>
              <a:rPr lang="en-GB" dirty="0" smtClean="0"/>
              <a:t> </a:t>
            </a:r>
            <a:endParaRPr dirty="0" smtClean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Wingdings" pitchFamily="2" charset="2"/>
              <a:buChar char="l"/>
            </a:pPr>
            <a:r>
              <a:rPr lang="en-GB" dirty="0" err="1" smtClean="0"/>
              <a:t>從各裝置直接串流播放</a:t>
            </a:r>
            <a:endParaRPr dirty="0" smtClean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Wingdings" pitchFamily="2" charset="2"/>
              <a:buChar char="l"/>
            </a:pPr>
            <a:r>
              <a:rPr lang="en-GB" dirty="0" smtClean="0"/>
              <a:t>透過Cinema28 </a:t>
            </a:r>
            <a:r>
              <a:rPr lang="en-GB" dirty="0" err="1" smtClean="0"/>
              <a:t>集中推播</a:t>
            </a:r>
            <a:endParaRPr dirty="0"/>
          </a:p>
        </p:txBody>
      </p:sp>
      <p:sp>
        <p:nvSpPr>
          <p:cNvPr id="6" name="向右箭號 5"/>
          <p:cNvSpPr/>
          <p:nvPr/>
        </p:nvSpPr>
        <p:spPr>
          <a:xfrm>
            <a:off x="971600" y="1400572"/>
            <a:ext cx="648072" cy="447105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Shape 298"/>
          <p:cNvSpPr/>
          <p:nvPr/>
        </p:nvSpPr>
        <p:spPr>
          <a:xfrm>
            <a:off x="467543" y="1275606"/>
            <a:ext cx="426088" cy="54978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600" b="1" dirty="0" smtClean="0">
                <a:solidFill>
                  <a:schemeClr val="accent4">
                    <a:lumMod val="75000"/>
                  </a:schemeClr>
                </a:solidFill>
                <a:latin typeface="DFZongYiW7-GB" pitchFamily="81" charset="-122"/>
                <a:ea typeface="DFZongYiW7-GB" pitchFamily="81" charset="-122"/>
              </a:rPr>
              <a:t>1</a:t>
            </a:r>
            <a:endParaRPr sz="4600" b="1" dirty="0">
              <a:solidFill>
                <a:schemeClr val="accent4">
                  <a:lumMod val="75000"/>
                </a:schemeClr>
              </a:solidFill>
              <a:latin typeface="DFZongYiW7-GB" pitchFamily="81" charset="-122"/>
              <a:ea typeface="DFZongYiW7-GB" pitchFamily="81" charset="-122"/>
            </a:endParaRPr>
          </a:p>
        </p:txBody>
      </p:sp>
      <p:sp>
        <p:nvSpPr>
          <p:cNvPr id="18" name="向右箭號 17"/>
          <p:cNvSpPr/>
          <p:nvPr/>
        </p:nvSpPr>
        <p:spPr>
          <a:xfrm>
            <a:off x="971600" y="1955676"/>
            <a:ext cx="648072" cy="447105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Shape 298"/>
          <p:cNvSpPr/>
          <p:nvPr/>
        </p:nvSpPr>
        <p:spPr>
          <a:xfrm>
            <a:off x="467543" y="1841103"/>
            <a:ext cx="426088" cy="54978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600" b="1" dirty="0" smtClean="0">
                <a:solidFill>
                  <a:schemeClr val="accent4">
                    <a:lumMod val="75000"/>
                  </a:schemeClr>
                </a:solidFill>
                <a:latin typeface="DFZongYiW7-GB" pitchFamily="81" charset="-122"/>
                <a:ea typeface="DFZongYiW7-GB" pitchFamily="81" charset="-122"/>
              </a:rPr>
              <a:t>2</a:t>
            </a:r>
            <a:endParaRPr sz="4600" b="1" dirty="0">
              <a:solidFill>
                <a:schemeClr val="accent4">
                  <a:lumMod val="75000"/>
                </a:schemeClr>
              </a:solidFill>
              <a:latin typeface="DFZongYiW7-GB" pitchFamily="81" charset="-122"/>
              <a:ea typeface="DFZongYiW7-GB" pitchFamily="81" charset="-122"/>
            </a:endParaRPr>
          </a:p>
        </p:txBody>
      </p:sp>
      <p:sp>
        <p:nvSpPr>
          <p:cNvPr id="20" name="向右箭號 19"/>
          <p:cNvSpPr/>
          <p:nvPr/>
        </p:nvSpPr>
        <p:spPr>
          <a:xfrm>
            <a:off x="971600" y="2502024"/>
            <a:ext cx="648072" cy="447105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Shape 298"/>
          <p:cNvSpPr/>
          <p:nvPr/>
        </p:nvSpPr>
        <p:spPr>
          <a:xfrm>
            <a:off x="467543" y="2406600"/>
            <a:ext cx="426088" cy="54978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600" b="1" dirty="0" smtClean="0">
                <a:solidFill>
                  <a:schemeClr val="accent4">
                    <a:lumMod val="75000"/>
                  </a:schemeClr>
                </a:solidFill>
                <a:latin typeface="DFZongYiW7-GB" pitchFamily="81" charset="-122"/>
                <a:ea typeface="DFZongYiW7-GB" pitchFamily="81" charset="-122"/>
              </a:rPr>
              <a:t>3</a:t>
            </a:r>
            <a:endParaRPr sz="4600" b="1" dirty="0">
              <a:solidFill>
                <a:schemeClr val="accent4">
                  <a:lumMod val="75000"/>
                </a:schemeClr>
              </a:solidFill>
              <a:latin typeface="DFZongYiW7-GB" pitchFamily="81" charset="-122"/>
              <a:ea typeface="DFZongYiW7-GB" pitchFamily="81" charset="-122"/>
            </a:endParaRPr>
          </a:p>
        </p:txBody>
      </p:sp>
      <p:sp>
        <p:nvSpPr>
          <p:cNvPr id="22" name="向右箭號 21"/>
          <p:cNvSpPr/>
          <p:nvPr/>
        </p:nvSpPr>
        <p:spPr>
          <a:xfrm>
            <a:off x="971600" y="3068191"/>
            <a:ext cx="648072" cy="447105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Shape 298"/>
          <p:cNvSpPr/>
          <p:nvPr/>
        </p:nvSpPr>
        <p:spPr>
          <a:xfrm>
            <a:off x="467543" y="2972097"/>
            <a:ext cx="426088" cy="54978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600" b="1" dirty="0" smtClean="0">
                <a:solidFill>
                  <a:schemeClr val="accent4">
                    <a:lumMod val="75000"/>
                  </a:schemeClr>
                </a:solidFill>
                <a:latin typeface="DFZongYiW7-GB" pitchFamily="81" charset="-122"/>
                <a:ea typeface="DFZongYiW7-GB" pitchFamily="81" charset="-122"/>
              </a:rPr>
              <a:t>4</a:t>
            </a:r>
            <a:endParaRPr sz="4600" b="1" dirty="0">
              <a:solidFill>
                <a:schemeClr val="accent4">
                  <a:lumMod val="75000"/>
                </a:schemeClr>
              </a:solidFill>
              <a:latin typeface="DFZongYiW7-GB" pitchFamily="81" charset="-122"/>
              <a:ea typeface="DFZongYiW7-GB" pitchFamily="81" charset="-122"/>
            </a:endParaRPr>
          </a:p>
        </p:txBody>
      </p:sp>
      <p:sp>
        <p:nvSpPr>
          <p:cNvPr id="24" name="向右箭號 23"/>
          <p:cNvSpPr/>
          <p:nvPr/>
        </p:nvSpPr>
        <p:spPr>
          <a:xfrm>
            <a:off x="971600" y="3633986"/>
            <a:ext cx="648072" cy="447105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Shape 298"/>
          <p:cNvSpPr/>
          <p:nvPr/>
        </p:nvSpPr>
        <p:spPr>
          <a:xfrm>
            <a:off x="467543" y="3537595"/>
            <a:ext cx="426088" cy="54978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600" b="1" dirty="0" smtClean="0">
                <a:solidFill>
                  <a:schemeClr val="accent4">
                    <a:lumMod val="75000"/>
                  </a:schemeClr>
                </a:solidFill>
                <a:latin typeface="DFZongYiW7-GB" pitchFamily="81" charset="-122"/>
                <a:ea typeface="DFZongYiW7-GB" pitchFamily="81" charset="-122"/>
              </a:rPr>
              <a:t>5</a:t>
            </a:r>
            <a:endParaRPr sz="4600" b="1" dirty="0">
              <a:solidFill>
                <a:schemeClr val="accent4">
                  <a:lumMod val="75000"/>
                </a:schemeClr>
              </a:solidFill>
              <a:latin typeface="DFZongYiW7-GB" pitchFamily="81" charset="-122"/>
              <a:ea typeface="DFZongYiW7-GB" pitchFamily="81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mtClean="0"/>
              <a:t>何謂多房影音串流</a:t>
            </a:r>
            <a:endParaRPr lang="zh-TW" altLang="en-US"/>
          </a:p>
        </p:txBody>
      </p:sp>
      <p:sp>
        <p:nvSpPr>
          <p:cNvPr id="373" name="Shape 373"/>
          <p:cNvSpPr txBox="1">
            <a:spLocks noGrp="1"/>
          </p:cNvSpPr>
          <p:nvPr>
            <p:ph idx="1"/>
          </p:nvPr>
        </p:nvSpPr>
        <p:spPr>
          <a:xfrm>
            <a:off x="457200" y="1200151"/>
            <a:ext cx="5482952" cy="3394472"/>
          </a:xfrm>
        </p:spPr>
        <p:txBody>
          <a:bodyPr/>
          <a:lstStyle/>
          <a:p>
            <a:pPr lvl="0">
              <a:buNone/>
            </a:pPr>
            <a:r>
              <a:rPr lang="zh-TW" altLang="en-US" dirty="0" smtClean="0"/>
              <a:t>將多種串流裝置、串流協定整合於單一介面集中管理，讓使用者可輕鬆地將數位多媒體檔案串流至家中各角落的影音裝置。</a:t>
            </a:r>
            <a:endParaRPr lang="zh-TW" altLang="en-US" dirty="0"/>
          </a:p>
        </p:txBody>
      </p:sp>
      <p:pic>
        <p:nvPicPr>
          <p:cNvPr id="6" name="Picture 2" descr="C:\Users\user\Desktop\180508_直播 Video Station&amp; Cinema28\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635646"/>
            <a:ext cx="3744416" cy="2938934"/>
          </a:xfrm>
          <a:prstGeom prst="rect">
            <a:avLst/>
          </a:prstGeom>
          <a:noFill/>
        </p:spPr>
      </p:pic>
      <p:pic>
        <p:nvPicPr>
          <p:cNvPr id="2050" name="Picture 2" descr="C:\Users\user\Desktop\180508_直播 Video Station&amp; Cinema28\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-2" y="2223767"/>
            <a:ext cx="4139953" cy="27487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smtClean="0"/>
              <a:t>Cinema28 </a:t>
            </a:r>
            <a:r>
              <a:rPr lang="zh-TW" altLang="en-US" smtClean="0"/>
              <a:t>多房影音系統的四大特色</a:t>
            </a:r>
            <a:endParaRPr lang="zh-TW" altLang="en-US"/>
          </a:p>
        </p:txBody>
      </p:sp>
      <p:sp>
        <p:nvSpPr>
          <p:cNvPr id="382" name="Shape 382"/>
          <p:cNvSpPr/>
          <p:nvPr/>
        </p:nvSpPr>
        <p:spPr>
          <a:xfrm>
            <a:off x="2325586" y="2215262"/>
            <a:ext cx="5486774" cy="5727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 smtClean="0">
                <a:latin typeface="微軟正黑體" pitchFamily="34" charset="-120"/>
              </a:rPr>
              <a:t>支援高達八種各式串流方式</a:t>
            </a:r>
            <a:endParaRPr sz="2000" b="1" dirty="0">
              <a:latin typeface="微軟正黑體" pitchFamily="34" charset="-120"/>
            </a:endParaRPr>
          </a:p>
        </p:txBody>
      </p:sp>
      <p:sp>
        <p:nvSpPr>
          <p:cNvPr id="383" name="Shape 383"/>
          <p:cNvSpPr/>
          <p:nvPr/>
        </p:nvSpPr>
        <p:spPr>
          <a:xfrm>
            <a:off x="2325586" y="2897562"/>
            <a:ext cx="5486774" cy="5727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 smtClean="0">
                <a:latin typeface="微軟正黑體" pitchFamily="34" charset="-120"/>
              </a:rPr>
              <a:t>直覺簡易的串流操作與裝置設定</a:t>
            </a:r>
            <a:endParaRPr sz="2000" b="1" dirty="0">
              <a:latin typeface="微軟正黑體" pitchFamily="34" charset="-120"/>
            </a:endParaRPr>
          </a:p>
        </p:txBody>
      </p:sp>
      <p:sp>
        <p:nvSpPr>
          <p:cNvPr id="384" name="Shape 384"/>
          <p:cNvSpPr/>
          <p:nvPr/>
        </p:nvSpPr>
        <p:spPr>
          <a:xfrm>
            <a:off x="2325586" y="3579862"/>
            <a:ext cx="5486774" cy="5727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 smtClean="0">
                <a:latin typeface="微軟正黑體" pitchFamily="34" charset="-120"/>
              </a:rPr>
              <a:t>完整支援三大影音多媒體檔案</a:t>
            </a:r>
            <a:endParaRPr sz="2000" b="1" dirty="0">
              <a:latin typeface="微軟正黑體" pitchFamily="34" charset="-120"/>
            </a:endParaRPr>
          </a:p>
        </p:txBody>
      </p:sp>
      <p:pic>
        <p:nvPicPr>
          <p:cNvPr id="385" name="Shape 385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6444208" y="1779662"/>
            <a:ext cx="2057012" cy="20863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向右箭號 7"/>
          <p:cNvSpPr/>
          <p:nvPr/>
        </p:nvSpPr>
        <p:spPr>
          <a:xfrm>
            <a:off x="1403648" y="1532050"/>
            <a:ext cx="776408" cy="535644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Shape 298"/>
          <p:cNvSpPr/>
          <p:nvPr/>
        </p:nvSpPr>
        <p:spPr>
          <a:xfrm>
            <a:off x="899592" y="1376189"/>
            <a:ext cx="510465" cy="65865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b="1" dirty="0" smtClean="0">
                <a:solidFill>
                  <a:schemeClr val="accent4">
                    <a:lumMod val="75000"/>
                  </a:schemeClr>
                </a:solidFill>
                <a:latin typeface="DFZongYiW7-GB" pitchFamily="81" charset="-122"/>
                <a:ea typeface="DFZongYiW7-GB" pitchFamily="81" charset="-122"/>
              </a:rPr>
              <a:t>1</a:t>
            </a:r>
            <a:endParaRPr sz="5000" b="1" dirty="0">
              <a:solidFill>
                <a:schemeClr val="accent4">
                  <a:lumMod val="75000"/>
                </a:schemeClr>
              </a:solidFill>
              <a:latin typeface="DFZongYiW7-GB" pitchFamily="81" charset="-122"/>
              <a:ea typeface="DFZongYiW7-GB" pitchFamily="81" charset="-122"/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1403648" y="2231311"/>
            <a:ext cx="776408" cy="535644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Shape 298"/>
          <p:cNvSpPr/>
          <p:nvPr/>
        </p:nvSpPr>
        <p:spPr>
          <a:xfrm>
            <a:off x="899592" y="2075450"/>
            <a:ext cx="510465" cy="65865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b="1" dirty="0" smtClean="0">
                <a:solidFill>
                  <a:schemeClr val="accent4">
                    <a:lumMod val="75000"/>
                  </a:schemeClr>
                </a:solidFill>
                <a:latin typeface="DFZongYiW7-GB" pitchFamily="81" charset="-122"/>
                <a:ea typeface="DFZongYiW7-GB" pitchFamily="81" charset="-122"/>
              </a:rPr>
              <a:t>2</a:t>
            </a:r>
            <a:endParaRPr sz="5000" b="1" dirty="0">
              <a:solidFill>
                <a:schemeClr val="accent4">
                  <a:lumMod val="75000"/>
                </a:schemeClr>
              </a:solidFill>
              <a:latin typeface="DFZongYiW7-GB" pitchFamily="81" charset="-122"/>
              <a:ea typeface="DFZongYiW7-GB" pitchFamily="81" charset="-122"/>
            </a:endParaRPr>
          </a:p>
        </p:txBody>
      </p:sp>
      <p:sp>
        <p:nvSpPr>
          <p:cNvPr id="12" name="向右箭號 11"/>
          <p:cNvSpPr/>
          <p:nvPr/>
        </p:nvSpPr>
        <p:spPr>
          <a:xfrm>
            <a:off x="1403648" y="2930572"/>
            <a:ext cx="776408" cy="535644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Shape 298"/>
          <p:cNvSpPr/>
          <p:nvPr/>
        </p:nvSpPr>
        <p:spPr>
          <a:xfrm>
            <a:off x="899592" y="2774711"/>
            <a:ext cx="510465" cy="65865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b="1" dirty="0" smtClean="0">
                <a:solidFill>
                  <a:schemeClr val="accent4">
                    <a:lumMod val="75000"/>
                  </a:schemeClr>
                </a:solidFill>
                <a:latin typeface="DFZongYiW7-GB" pitchFamily="81" charset="-122"/>
                <a:ea typeface="DFZongYiW7-GB" pitchFamily="81" charset="-122"/>
              </a:rPr>
              <a:t>3</a:t>
            </a:r>
            <a:endParaRPr sz="5000" b="1" dirty="0">
              <a:solidFill>
                <a:schemeClr val="accent4">
                  <a:lumMod val="75000"/>
                </a:schemeClr>
              </a:solidFill>
              <a:latin typeface="DFZongYiW7-GB" pitchFamily="81" charset="-122"/>
              <a:ea typeface="DFZongYiW7-GB" pitchFamily="81" charset="-122"/>
            </a:endParaRPr>
          </a:p>
        </p:txBody>
      </p:sp>
      <p:sp>
        <p:nvSpPr>
          <p:cNvPr id="14" name="向右箭號 13"/>
          <p:cNvSpPr/>
          <p:nvPr/>
        </p:nvSpPr>
        <p:spPr>
          <a:xfrm>
            <a:off x="1403648" y="3629832"/>
            <a:ext cx="776408" cy="535644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Shape 298"/>
          <p:cNvSpPr/>
          <p:nvPr/>
        </p:nvSpPr>
        <p:spPr>
          <a:xfrm>
            <a:off x="899592" y="3473971"/>
            <a:ext cx="510465" cy="65865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b="1" dirty="0" smtClean="0">
                <a:solidFill>
                  <a:schemeClr val="accent4">
                    <a:lumMod val="75000"/>
                  </a:schemeClr>
                </a:solidFill>
                <a:latin typeface="DFZongYiW7-GB" pitchFamily="81" charset="-122"/>
                <a:ea typeface="DFZongYiW7-GB" pitchFamily="81" charset="-122"/>
              </a:rPr>
              <a:t>4</a:t>
            </a:r>
            <a:endParaRPr sz="5000" b="1" dirty="0">
              <a:solidFill>
                <a:schemeClr val="accent4">
                  <a:lumMod val="75000"/>
                </a:schemeClr>
              </a:solidFill>
              <a:latin typeface="DFZongYiW7-GB" pitchFamily="81" charset="-122"/>
              <a:ea typeface="DFZongYiW7-GB" pitchFamily="81" charset="-122"/>
            </a:endParaRPr>
          </a:p>
        </p:txBody>
      </p:sp>
      <p:sp>
        <p:nvSpPr>
          <p:cNvPr id="21" name="Shape 382"/>
          <p:cNvSpPr/>
          <p:nvPr/>
        </p:nvSpPr>
        <p:spPr>
          <a:xfrm>
            <a:off x="2207611" y="1532962"/>
            <a:ext cx="5486774" cy="5727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>
              <a:buSzPts val="2000"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一個介面掌控所有裝置狀態</a:t>
            </a:r>
            <a:endParaRPr lang="zh-TW" altLang="en-US" sz="20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smtClean="0"/>
              <a:t>Cinema28 </a:t>
            </a:r>
            <a:r>
              <a:rPr lang="zh-TW" altLang="en-US" smtClean="0"/>
              <a:t>支援裝置</a:t>
            </a:r>
            <a:endParaRPr lang="zh-TW" altLang="en-US"/>
          </a:p>
        </p:txBody>
      </p:sp>
      <p:sp>
        <p:nvSpPr>
          <p:cNvPr id="392" name="Shape 39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zh-TW" altLang="en-US" dirty="0" smtClean="0"/>
              <a:t>為提升您的多房串流體驗而設計，以不同的影音裝置操作角度為出發，</a:t>
            </a:r>
            <a:r>
              <a:rPr lang="en-US" altLang="zh-TW" dirty="0" smtClean="0"/>
              <a:t>QNAP</a:t>
            </a:r>
            <a:r>
              <a:rPr lang="zh-TW" altLang="en-US" dirty="0" smtClean="0"/>
              <a:t>可支援同時串流檔案到八種不同的裝置。</a:t>
            </a:r>
          </a:p>
          <a:p>
            <a:pPr lvl="0"/>
            <a:endParaRPr lang="zh-TW" altLang="en-US" dirty="0"/>
          </a:p>
        </p:txBody>
      </p:sp>
      <p:sp>
        <p:nvSpPr>
          <p:cNvPr id="16" name="Shape 227"/>
          <p:cNvSpPr/>
          <p:nvPr/>
        </p:nvSpPr>
        <p:spPr>
          <a:xfrm>
            <a:off x="1322381" y="2283718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228"/>
          <p:cNvSpPr/>
          <p:nvPr/>
        </p:nvSpPr>
        <p:spPr>
          <a:xfrm>
            <a:off x="1383948" y="2346946"/>
            <a:ext cx="588000" cy="588000"/>
          </a:xfrm>
          <a:prstGeom prst="ellipse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229"/>
          <p:cNvSpPr/>
          <p:nvPr/>
        </p:nvSpPr>
        <p:spPr>
          <a:xfrm>
            <a:off x="3105476" y="2283718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230"/>
          <p:cNvSpPr/>
          <p:nvPr/>
        </p:nvSpPr>
        <p:spPr>
          <a:xfrm>
            <a:off x="3167043" y="2346946"/>
            <a:ext cx="588000" cy="588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231"/>
          <p:cNvSpPr/>
          <p:nvPr/>
        </p:nvSpPr>
        <p:spPr>
          <a:xfrm>
            <a:off x="6827802" y="2283718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232"/>
          <p:cNvSpPr/>
          <p:nvPr/>
        </p:nvSpPr>
        <p:spPr>
          <a:xfrm>
            <a:off x="6889369" y="2346946"/>
            <a:ext cx="588000" cy="588000"/>
          </a:xfrm>
          <a:prstGeom prst="ellipse">
            <a:avLst/>
          </a:prstGeom>
          <a:solidFill>
            <a:srgbClr val="1ED4D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33"/>
          <p:cNvSpPr/>
          <p:nvPr/>
        </p:nvSpPr>
        <p:spPr>
          <a:xfrm>
            <a:off x="3137796" y="3497433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4"/>
          <p:cNvSpPr/>
          <p:nvPr/>
        </p:nvSpPr>
        <p:spPr>
          <a:xfrm>
            <a:off x="3199364" y="3558999"/>
            <a:ext cx="588000" cy="588000"/>
          </a:xfrm>
          <a:prstGeom prst="ellipse">
            <a:avLst/>
          </a:prstGeom>
          <a:solidFill>
            <a:srgbClr val="E6294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35"/>
          <p:cNvSpPr txBox="1"/>
          <p:nvPr/>
        </p:nvSpPr>
        <p:spPr>
          <a:xfrm>
            <a:off x="890965" y="2995018"/>
            <a:ext cx="1574100" cy="50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HDMI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(Audio)</a:t>
            </a:r>
          </a:p>
        </p:txBody>
      </p:sp>
      <p:sp>
        <p:nvSpPr>
          <p:cNvPr id="25" name="Shape 236"/>
          <p:cNvSpPr txBox="1"/>
          <p:nvPr/>
        </p:nvSpPr>
        <p:spPr>
          <a:xfrm>
            <a:off x="6391290" y="3078743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Bluetooth</a:t>
            </a:r>
          </a:p>
        </p:txBody>
      </p:sp>
      <p:sp>
        <p:nvSpPr>
          <p:cNvPr id="26" name="Shape 237"/>
          <p:cNvSpPr txBox="1"/>
          <p:nvPr/>
        </p:nvSpPr>
        <p:spPr>
          <a:xfrm>
            <a:off x="881042" y="4261035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HDMI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(HD Player)</a:t>
            </a:r>
          </a:p>
        </p:txBody>
      </p:sp>
      <p:sp>
        <p:nvSpPr>
          <p:cNvPr id="27" name="Shape 238"/>
          <p:cNvSpPr txBox="1"/>
          <p:nvPr/>
        </p:nvSpPr>
        <p:spPr>
          <a:xfrm>
            <a:off x="2724144" y="4261035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Chromecast</a:t>
            </a:r>
          </a:p>
        </p:txBody>
      </p:sp>
      <p:sp>
        <p:nvSpPr>
          <p:cNvPr id="28" name="Shape 239"/>
          <p:cNvSpPr/>
          <p:nvPr/>
        </p:nvSpPr>
        <p:spPr>
          <a:xfrm>
            <a:off x="4965383" y="2283718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240"/>
          <p:cNvSpPr/>
          <p:nvPr/>
        </p:nvSpPr>
        <p:spPr>
          <a:xfrm>
            <a:off x="5026950" y="2346946"/>
            <a:ext cx="588000" cy="5880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241"/>
          <p:cNvSpPr txBox="1"/>
          <p:nvPr/>
        </p:nvSpPr>
        <p:spPr>
          <a:xfrm>
            <a:off x="4533896" y="3093493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USB DAC</a:t>
            </a:r>
          </a:p>
        </p:txBody>
      </p:sp>
      <p:sp>
        <p:nvSpPr>
          <p:cNvPr id="31" name="Shape 242"/>
          <p:cNvSpPr/>
          <p:nvPr/>
        </p:nvSpPr>
        <p:spPr>
          <a:xfrm>
            <a:off x="6815498" y="3510142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hape 243"/>
          <p:cNvSpPr/>
          <p:nvPr/>
        </p:nvSpPr>
        <p:spPr>
          <a:xfrm>
            <a:off x="6877065" y="3571708"/>
            <a:ext cx="588000" cy="588000"/>
          </a:xfrm>
          <a:prstGeom prst="ellipse">
            <a:avLst/>
          </a:prstGeom>
          <a:solidFill>
            <a:srgbClr val="F4BD2D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244"/>
          <p:cNvSpPr txBox="1"/>
          <p:nvPr/>
        </p:nvSpPr>
        <p:spPr>
          <a:xfrm>
            <a:off x="6410711" y="4270284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AirPlay</a:t>
            </a:r>
          </a:p>
        </p:txBody>
      </p:sp>
      <p:sp>
        <p:nvSpPr>
          <p:cNvPr id="34" name="Shape 245"/>
          <p:cNvSpPr/>
          <p:nvPr/>
        </p:nvSpPr>
        <p:spPr>
          <a:xfrm>
            <a:off x="4969334" y="3495756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246"/>
          <p:cNvSpPr/>
          <p:nvPr/>
        </p:nvSpPr>
        <p:spPr>
          <a:xfrm>
            <a:off x="5030900" y="3557322"/>
            <a:ext cx="588000" cy="588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247"/>
          <p:cNvSpPr txBox="1"/>
          <p:nvPr/>
        </p:nvSpPr>
        <p:spPr>
          <a:xfrm>
            <a:off x="4526456" y="4270283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DLNA</a:t>
            </a:r>
          </a:p>
        </p:txBody>
      </p:sp>
      <p:sp>
        <p:nvSpPr>
          <p:cNvPr id="37" name="Shape 248"/>
          <p:cNvSpPr/>
          <p:nvPr/>
        </p:nvSpPr>
        <p:spPr>
          <a:xfrm>
            <a:off x="1462062" y="2426594"/>
            <a:ext cx="428700" cy="428700"/>
          </a:xfrm>
          <a:prstGeom prst="ellipse">
            <a:avLst/>
          </a:prstGeom>
          <a:blipFill rotWithShape="1">
            <a:blip r:embed="rId3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249"/>
          <p:cNvSpPr/>
          <p:nvPr/>
        </p:nvSpPr>
        <p:spPr>
          <a:xfrm>
            <a:off x="3248012" y="2426594"/>
            <a:ext cx="428700" cy="428700"/>
          </a:xfrm>
          <a:prstGeom prst="ellipse">
            <a:avLst/>
          </a:prstGeom>
          <a:blipFill rotWithShape="1">
            <a:blip r:embed="rId4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250"/>
          <p:cNvSpPr txBox="1"/>
          <p:nvPr/>
        </p:nvSpPr>
        <p:spPr>
          <a:xfrm>
            <a:off x="2676508" y="3110869"/>
            <a:ext cx="1574100" cy="50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Line Out</a:t>
            </a:r>
          </a:p>
        </p:txBody>
      </p:sp>
      <p:sp>
        <p:nvSpPr>
          <p:cNvPr id="40" name="Shape 251"/>
          <p:cNvSpPr/>
          <p:nvPr/>
        </p:nvSpPr>
        <p:spPr>
          <a:xfrm>
            <a:off x="5033962" y="2377829"/>
            <a:ext cx="548700" cy="548700"/>
          </a:xfrm>
          <a:prstGeom prst="ellipse">
            <a:avLst/>
          </a:prstGeom>
          <a:blipFill rotWithShape="1">
            <a:blip r:embed="rId5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252"/>
          <p:cNvSpPr/>
          <p:nvPr/>
        </p:nvSpPr>
        <p:spPr>
          <a:xfrm>
            <a:off x="6898900" y="2355156"/>
            <a:ext cx="539400" cy="539400"/>
          </a:xfrm>
          <a:prstGeom prst="ellipse">
            <a:avLst/>
          </a:prstGeom>
          <a:blipFill rotWithShape="1">
            <a:blip r:embed="rId6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253"/>
          <p:cNvSpPr/>
          <p:nvPr/>
        </p:nvSpPr>
        <p:spPr>
          <a:xfrm>
            <a:off x="6958034" y="3653018"/>
            <a:ext cx="428700" cy="428700"/>
          </a:xfrm>
          <a:prstGeom prst="ellipse">
            <a:avLst/>
          </a:prstGeom>
          <a:blipFill rotWithShape="1">
            <a:blip r:embed="rId7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254"/>
          <p:cNvSpPr/>
          <p:nvPr/>
        </p:nvSpPr>
        <p:spPr>
          <a:xfrm>
            <a:off x="5112209" y="3638632"/>
            <a:ext cx="428700" cy="428700"/>
          </a:xfrm>
          <a:prstGeom prst="ellipse">
            <a:avLst/>
          </a:prstGeom>
          <a:blipFill rotWithShape="1">
            <a:blip r:embed="rId8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255"/>
          <p:cNvSpPr/>
          <p:nvPr/>
        </p:nvSpPr>
        <p:spPr>
          <a:xfrm>
            <a:off x="3287511" y="3649557"/>
            <a:ext cx="428700" cy="428700"/>
          </a:xfrm>
          <a:prstGeom prst="ellipse">
            <a:avLst/>
          </a:prstGeom>
          <a:blipFill rotWithShape="1">
            <a:blip r:embed="rId9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256"/>
          <p:cNvSpPr/>
          <p:nvPr/>
        </p:nvSpPr>
        <p:spPr>
          <a:xfrm>
            <a:off x="1312865" y="3495856"/>
            <a:ext cx="711300" cy="7113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257"/>
          <p:cNvSpPr/>
          <p:nvPr/>
        </p:nvSpPr>
        <p:spPr>
          <a:xfrm>
            <a:off x="1374432" y="3557422"/>
            <a:ext cx="588000" cy="588000"/>
          </a:xfrm>
          <a:prstGeom prst="ellipse">
            <a:avLst/>
          </a:prstGeom>
          <a:solidFill>
            <a:srgbClr val="996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99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258"/>
          <p:cNvSpPr/>
          <p:nvPr/>
        </p:nvSpPr>
        <p:spPr>
          <a:xfrm>
            <a:off x="1452546" y="3638732"/>
            <a:ext cx="428700" cy="428700"/>
          </a:xfrm>
          <a:prstGeom prst="ellipse">
            <a:avLst/>
          </a:prstGeom>
          <a:blipFill rotWithShape="1">
            <a:blip r:embed="rId3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mtClean="0"/>
              <a:t>掌控家中所有多媒體裝置</a:t>
            </a:r>
            <a:endParaRPr lang="zh-TW" altLang="en-US"/>
          </a:p>
        </p:txBody>
      </p:sp>
      <p:pic>
        <p:nvPicPr>
          <p:cNvPr id="6" name="Shape 285" descr="C:\Users\Han Tsai\Desktop\Cinema28直播發表會投影片\Qmedia_music_1.png"/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971600" y="983403"/>
            <a:ext cx="7200800" cy="39646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向左箭號 6"/>
          <p:cNvSpPr/>
          <p:nvPr/>
        </p:nvSpPr>
        <p:spPr>
          <a:xfrm>
            <a:off x="5004048" y="1487459"/>
            <a:ext cx="3600400" cy="360040"/>
          </a:xfrm>
          <a:prstGeom prst="leftArrow">
            <a:avLst>
              <a:gd name="adj1" fmla="val 100000"/>
              <a:gd name="adj2" fmla="val 50000"/>
            </a:avLst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兩種模式提供不同情境使用</a:t>
            </a:r>
          </a:p>
        </p:txBody>
      </p:sp>
      <p:sp>
        <p:nvSpPr>
          <p:cNvPr id="8" name="向右箭號 7"/>
          <p:cNvSpPr/>
          <p:nvPr/>
        </p:nvSpPr>
        <p:spPr>
          <a:xfrm>
            <a:off x="827584" y="4079747"/>
            <a:ext cx="3240360" cy="360040"/>
          </a:xfrm>
          <a:prstGeom prst="rightArrow">
            <a:avLst>
              <a:gd name="adj1" fmla="val 100000"/>
              <a:gd name="adj2" fmla="val 50000"/>
            </a:avLst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zh-TW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一手掌握所有裝置狀態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mtClean="0"/>
              <a:t>掌控家中所有多媒體裝置</a:t>
            </a:r>
            <a:endParaRPr lang="zh-TW" altLang="en-US"/>
          </a:p>
        </p:txBody>
      </p:sp>
      <p:pic>
        <p:nvPicPr>
          <p:cNvPr id="413" name="Shape 413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330384" y="1387599"/>
            <a:ext cx="2167672" cy="34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Shape 417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645937" y="1400624"/>
            <a:ext cx="2167675" cy="33903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肘形接點 23"/>
          <p:cNvCxnSpPr/>
          <p:nvPr/>
        </p:nvCxnSpPr>
        <p:spPr>
          <a:xfrm>
            <a:off x="1763688" y="1347614"/>
            <a:ext cx="792088" cy="144016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肘形接點 24"/>
          <p:cNvCxnSpPr/>
          <p:nvPr/>
        </p:nvCxnSpPr>
        <p:spPr>
          <a:xfrm flipV="1">
            <a:off x="1763688" y="1851670"/>
            <a:ext cx="1296144" cy="154390"/>
          </a:xfrm>
          <a:prstGeom prst="bentConnector3">
            <a:avLst>
              <a:gd name="adj1" fmla="val 29980"/>
            </a:avLst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肘形接點 29"/>
          <p:cNvCxnSpPr/>
          <p:nvPr/>
        </p:nvCxnSpPr>
        <p:spPr>
          <a:xfrm flipV="1">
            <a:off x="1763688" y="2940908"/>
            <a:ext cx="1296144" cy="154390"/>
          </a:xfrm>
          <a:prstGeom prst="bentConnector3">
            <a:avLst>
              <a:gd name="adj1" fmla="val 29980"/>
            </a:avLst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肘形接點 30"/>
          <p:cNvCxnSpPr/>
          <p:nvPr/>
        </p:nvCxnSpPr>
        <p:spPr>
          <a:xfrm rot="10800000">
            <a:off x="6228184" y="2427734"/>
            <a:ext cx="1224136" cy="216024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hape 613"/>
          <p:cNvSpPr/>
          <p:nvPr/>
        </p:nvSpPr>
        <p:spPr>
          <a:xfrm>
            <a:off x="7020272" y="2499742"/>
            <a:ext cx="1872208" cy="1080120"/>
          </a:xfrm>
          <a:prstGeom prst="roundRect">
            <a:avLst>
              <a:gd name="adj" fmla="val 14362"/>
            </a:avLst>
          </a:prstGeom>
          <a:gradFill>
            <a:gsLst>
              <a:gs pos="0">
                <a:srgbClr val="BFCFEC"/>
              </a:gs>
              <a:gs pos="50000">
                <a:srgbClr val="BFCFEC"/>
              </a:gs>
              <a:gs pos="100000">
                <a:srgbClr val="DAE5F1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139"/>
          <p:cNvSpPr/>
          <p:nvPr/>
        </p:nvSpPr>
        <p:spPr>
          <a:xfrm>
            <a:off x="7020272" y="2427734"/>
            <a:ext cx="1800200" cy="1080120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播放清單狀態</a:t>
            </a:r>
          </a:p>
          <a:p>
            <a:pPr lvl="0"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播放清單排序與管理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Shape 613"/>
          <p:cNvSpPr/>
          <p:nvPr/>
        </p:nvSpPr>
        <p:spPr>
          <a:xfrm>
            <a:off x="107504" y="1203598"/>
            <a:ext cx="1872208" cy="504056"/>
          </a:xfrm>
          <a:prstGeom prst="roundRect">
            <a:avLst>
              <a:gd name="adj" fmla="val 14362"/>
            </a:avLst>
          </a:prstGeom>
          <a:gradFill>
            <a:gsLst>
              <a:gs pos="0">
                <a:srgbClr val="BFCFEC"/>
              </a:gs>
              <a:gs pos="50000">
                <a:srgbClr val="BFCFEC"/>
              </a:gs>
              <a:gs pos="100000">
                <a:srgbClr val="DAE5F1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39"/>
          <p:cNvSpPr/>
          <p:nvPr/>
        </p:nvSpPr>
        <p:spPr>
          <a:xfrm>
            <a:off x="107504" y="1131590"/>
            <a:ext cx="1800200" cy="432048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裝置名稱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Shape 613"/>
          <p:cNvSpPr/>
          <p:nvPr/>
        </p:nvSpPr>
        <p:spPr>
          <a:xfrm>
            <a:off x="107504" y="1851670"/>
            <a:ext cx="1872208" cy="504056"/>
          </a:xfrm>
          <a:prstGeom prst="roundRect">
            <a:avLst>
              <a:gd name="adj" fmla="val 14362"/>
            </a:avLst>
          </a:prstGeom>
          <a:gradFill>
            <a:gsLst>
              <a:gs pos="0">
                <a:srgbClr val="BFCFEC"/>
              </a:gs>
              <a:gs pos="50000">
                <a:srgbClr val="BFCFEC"/>
              </a:gs>
              <a:gs pos="100000">
                <a:srgbClr val="DAE5F1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139"/>
          <p:cNvSpPr/>
          <p:nvPr/>
        </p:nvSpPr>
        <p:spPr>
          <a:xfrm>
            <a:off x="107504" y="1779662"/>
            <a:ext cx="1800200" cy="432048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使用者資訊</a:t>
            </a:r>
          </a:p>
        </p:txBody>
      </p:sp>
      <p:sp>
        <p:nvSpPr>
          <p:cNvPr id="28" name="Shape 613"/>
          <p:cNvSpPr/>
          <p:nvPr/>
        </p:nvSpPr>
        <p:spPr>
          <a:xfrm>
            <a:off x="107504" y="2804984"/>
            <a:ext cx="1872208" cy="2143030"/>
          </a:xfrm>
          <a:prstGeom prst="roundRect">
            <a:avLst>
              <a:gd name="adj" fmla="val 14362"/>
            </a:avLst>
          </a:prstGeom>
          <a:gradFill>
            <a:gsLst>
              <a:gs pos="0">
                <a:srgbClr val="BFCFEC"/>
              </a:gs>
              <a:gs pos="50000">
                <a:srgbClr val="BFCFEC"/>
              </a:gs>
              <a:gs pos="100000">
                <a:srgbClr val="DAE5F1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139"/>
          <p:cNvSpPr/>
          <p:nvPr/>
        </p:nvSpPr>
        <p:spPr>
          <a:xfrm>
            <a:off x="107504" y="2732976"/>
            <a:ext cx="1800200" cy="2215038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操作設定：</a:t>
            </a:r>
          </a:p>
          <a:p>
            <a:pPr marL="288000" lvl="0" indent="-144000">
              <a:buSzPts val="1400"/>
              <a:buFont typeface="Arial" pitchFamily="34" charset="0"/>
              <a:buChar char="•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音量調整</a:t>
            </a:r>
          </a:p>
          <a:p>
            <a:pPr marL="288000" lvl="0" indent="-144000">
              <a:buSzPts val="1400"/>
              <a:buFont typeface="Arial" pitchFamily="34" charset="0"/>
              <a:buChar char="•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循環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/ 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重複播放</a:t>
            </a:r>
          </a:p>
          <a:p>
            <a:pPr marL="288000" lvl="0" indent="-144000">
              <a:buSzPts val="1400"/>
              <a:buFont typeface="Arial" pitchFamily="34" charset="0"/>
              <a:buChar char="•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隨機播放</a:t>
            </a:r>
          </a:p>
          <a:p>
            <a:pPr marL="288000" lvl="0" indent="-144000">
              <a:buSzPts val="1400"/>
              <a:buFont typeface="Arial" pitchFamily="34" charset="0"/>
              <a:buChar char="•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串流至其他設備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smtClean="0"/>
              <a:t>Cinema28 </a:t>
            </a:r>
            <a:r>
              <a:rPr lang="zh-TW" altLang="en-US" smtClean="0"/>
              <a:t>輕鬆拖拉操作</a:t>
            </a:r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950912" y="1200151"/>
            <a:ext cx="6861448" cy="3394472"/>
          </a:xfrm>
        </p:spPr>
        <p:txBody>
          <a:bodyPr/>
          <a:lstStyle/>
          <a:p>
            <a:pPr lvl="0">
              <a:buNone/>
            </a:pPr>
            <a:r>
              <a:rPr lang="zh-TW" altLang="en-US" sz="2400" dirty="0" smtClean="0">
                <a:latin typeface="微軟正黑體" pitchFamily="34" charset="-120"/>
              </a:rPr>
              <a:t>直接將欲播放多媒體檔案拖拉至裝置上即可播放</a:t>
            </a:r>
          </a:p>
          <a:p>
            <a:pPr>
              <a:buNone/>
            </a:pPr>
            <a:endParaRPr lang="zh-TW" altLang="en-US" dirty="0"/>
          </a:p>
        </p:txBody>
      </p:sp>
      <p:pic>
        <p:nvPicPr>
          <p:cNvPr id="429" name="Shape 429"/>
          <p:cNvPicPr preferRelativeResize="0"/>
          <p:nvPr/>
        </p:nvPicPr>
        <p:blipFill rotWithShape="1">
          <a:blip r:embed="rId3" cstate="print">
            <a:alphaModFix/>
          </a:blip>
          <a:srcRect t="18466" b="5069"/>
          <a:stretch/>
        </p:blipFill>
        <p:spPr>
          <a:xfrm>
            <a:off x="1043608" y="1707746"/>
            <a:ext cx="6696744" cy="28802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弧形接點 7"/>
          <p:cNvCxnSpPr/>
          <p:nvPr/>
        </p:nvCxnSpPr>
        <p:spPr>
          <a:xfrm>
            <a:off x="4932040" y="2931790"/>
            <a:ext cx="1368152" cy="432048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橢圓 10"/>
          <p:cNvSpPr/>
          <p:nvPr/>
        </p:nvSpPr>
        <p:spPr>
          <a:xfrm>
            <a:off x="6854919" y="3342501"/>
            <a:ext cx="720080" cy="720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30" name="Shape 430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6926268" y="3413850"/>
            <a:ext cx="577382" cy="577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Shape 436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79513" y="1707654"/>
            <a:ext cx="6480720" cy="2808331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Shape 43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smtClean="0"/>
              <a:t>Cinema28 </a:t>
            </a:r>
            <a:r>
              <a:rPr lang="zh-TW" altLang="en-US" smtClean="0"/>
              <a:t>裝置精靈</a:t>
            </a:r>
            <a:endParaRPr lang="zh-TW" altLang="en-US"/>
          </a:p>
        </p:txBody>
      </p:sp>
      <p:pic>
        <p:nvPicPr>
          <p:cNvPr id="438" name="Shape 438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5364088" y="1635646"/>
            <a:ext cx="3272402" cy="202097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向左箭號 6"/>
          <p:cNvSpPr/>
          <p:nvPr/>
        </p:nvSpPr>
        <p:spPr>
          <a:xfrm>
            <a:off x="5041119" y="1347614"/>
            <a:ext cx="3600400" cy="360040"/>
          </a:xfrm>
          <a:prstGeom prst="leftArrow">
            <a:avLst>
              <a:gd name="adj1" fmla="val 100000"/>
              <a:gd name="adj2" fmla="val 50000"/>
            </a:avLst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解決裝置安裝疑難雜症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向右箭號 7"/>
          <p:cNvSpPr/>
          <p:nvPr/>
        </p:nvSpPr>
        <p:spPr>
          <a:xfrm>
            <a:off x="1331640" y="3795886"/>
            <a:ext cx="3240360" cy="360040"/>
          </a:xfrm>
          <a:prstGeom prst="rightArrow">
            <a:avLst>
              <a:gd name="adj1" fmla="val 100000"/>
              <a:gd name="adj2" fmla="val 50000"/>
            </a:avLst>
          </a:prstGeom>
          <a:blipFill>
            <a:blip r:embed="rId6" cstate="print"/>
            <a:stretch>
              <a:fillRect/>
            </a:stretch>
          </a:blip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掌握您各裝置連線狀態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mtClean="0"/>
              <a:t>一般串流與多房串流的比較</a:t>
            </a:r>
            <a:endParaRPr lang="zh-TW" altLang="en-US"/>
          </a:p>
        </p:txBody>
      </p:sp>
      <p:graphicFrame>
        <p:nvGraphicFramePr>
          <p:cNvPr id="446" name="Shape 446"/>
          <p:cNvGraphicFramePr/>
          <p:nvPr>
            <p:extLst>
              <p:ext uri="{D42A27DB-BD31-4B8C-83A1-F6EECF244321}">
                <p14:modId xmlns:p14="http://schemas.microsoft.com/office/powerpoint/2010/main" xmlns="" val="2894411939"/>
              </p:ext>
            </p:extLst>
          </p:nvPr>
        </p:nvGraphicFramePr>
        <p:xfrm>
          <a:off x="952500" y="1619250"/>
          <a:ext cx="7311700" cy="2500695"/>
        </p:xfrm>
        <a:graphic>
          <a:graphicData uri="http://schemas.openxmlformats.org/drawingml/2006/table">
            <a:tbl>
              <a:tblPr>
                <a:tableStyleId>{EB9631B5-78F2-41C9-869B-9F39066F8104}</a:tableStyleId>
              </a:tblPr>
              <a:tblGrid>
                <a:gridCol w="1326100"/>
                <a:gridCol w="2992800"/>
                <a:gridCol w="2992800"/>
              </a:tblGrid>
              <a:tr h="4458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 err="1">
                          <a:latin typeface="微軟正黑體" pitchFamily="34" charset="-120"/>
                          <a:ea typeface="微軟正黑體" pitchFamily="34" charset="-120"/>
                        </a:rPr>
                        <a:t>一般影音串流</a:t>
                      </a:r>
                      <a:endParaRPr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 err="1">
                          <a:latin typeface="微軟正黑體" pitchFamily="34" charset="-120"/>
                          <a:ea typeface="微軟正黑體" pitchFamily="34" charset="-120"/>
                        </a:rPr>
                        <a:t>多房影音串流</a:t>
                      </a:r>
                      <a:endParaRPr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81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 err="1">
                          <a:latin typeface="微軟正黑體" pitchFamily="34" charset="-120"/>
                          <a:ea typeface="微軟正黑體" pitchFamily="34" charset="-120"/>
                        </a:rPr>
                        <a:t>操作方式</a:t>
                      </a:r>
                      <a:endParaRPr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 err="1">
                          <a:latin typeface="微軟正黑體" pitchFamily="34" charset="-120"/>
                          <a:ea typeface="微軟正黑體" pitchFamily="34" charset="-120"/>
                        </a:rPr>
                        <a:t>各裝置獨立操作</a:t>
                      </a:r>
                      <a:endParaRPr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 err="1">
                          <a:latin typeface="微軟正黑體" pitchFamily="34" charset="-120"/>
                          <a:ea typeface="微軟正黑體" pitchFamily="34" charset="-120"/>
                        </a:rPr>
                        <a:t>一個介面統一管理</a:t>
                      </a:r>
                      <a:endParaRPr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1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 err="1">
                          <a:latin typeface="微軟正黑體" pitchFamily="34" charset="-120"/>
                          <a:ea typeface="微軟正黑體" pitchFamily="34" charset="-120"/>
                        </a:rPr>
                        <a:t>使用彈性</a:t>
                      </a:r>
                      <a:endParaRPr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 err="1" smtClean="0">
                          <a:latin typeface="微軟正黑體" pitchFamily="34" charset="-120"/>
                          <a:ea typeface="微軟正黑體" pitchFamily="34" charset="-120"/>
                        </a:rPr>
                        <a:t>彈性高</a:t>
                      </a:r>
                      <a:endParaRPr lang="en-GB" sz="16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不受限於空間</a:t>
                      </a:r>
                      <a:r>
                        <a:rPr lang="en-US" altLang="zh-TW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lang="en-GB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 err="1">
                          <a:latin typeface="微軟正黑體" pitchFamily="34" charset="-120"/>
                          <a:ea typeface="微軟正黑體" pitchFamily="34" charset="-120"/>
                        </a:rPr>
                        <a:t>彈性較低</a:t>
                      </a:r>
                      <a:r>
                        <a:rPr lang="en-GB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需</a:t>
                      </a:r>
                      <a:r>
                        <a:rPr lang="en-GB" sz="1600" b="1" dirty="0" err="1" smtClean="0">
                          <a:latin typeface="微軟正黑體" pitchFamily="34" charset="-120"/>
                          <a:ea typeface="微軟正黑體" pitchFamily="34" charset="-120"/>
                        </a:rPr>
                        <a:t>在同</a:t>
                      </a: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網段</a:t>
                      </a:r>
                      <a:r>
                        <a:rPr lang="en-GB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內</a:t>
                      </a:r>
                      <a:r>
                        <a:rPr lang="en-GB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1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 err="1">
                          <a:latin typeface="微軟正黑體" pitchFamily="34" charset="-120"/>
                          <a:ea typeface="微軟正黑體" pitchFamily="34" charset="-120"/>
                        </a:rPr>
                        <a:t>裝置狀態</a:t>
                      </a:r>
                      <a:endParaRPr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 err="1">
                          <a:latin typeface="微軟正黑體" pitchFamily="34" charset="-120"/>
                          <a:ea typeface="微軟正黑體" pitchFamily="34" charset="-120"/>
                        </a:rPr>
                        <a:t>無法得知各裝置使用狀態</a:t>
                      </a:r>
                      <a:endParaRPr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 err="1">
                          <a:latin typeface="微軟正黑體" pitchFamily="34" charset="-120"/>
                          <a:ea typeface="微軟正黑體" pitchFamily="34" charset="-120"/>
                        </a:rPr>
                        <a:t>可掌控各裝置使用狀態</a:t>
                      </a:r>
                      <a:endParaRPr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613"/>
          <p:cNvSpPr/>
          <p:nvPr/>
        </p:nvSpPr>
        <p:spPr>
          <a:xfrm>
            <a:off x="4140888" y="1275606"/>
            <a:ext cx="4751591" cy="3168352"/>
          </a:xfrm>
          <a:prstGeom prst="roundRect">
            <a:avLst>
              <a:gd name="adj" fmla="val 14362"/>
            </a:avLst>
          </a:prstGeom>
          <a:gradFill>
            <a:gsLst>
              <a:gs pos="0">
                <a:srgbClr val="BFCFEC"/>
              </a:gs>
              <a:gs pos="50000">
                <a:srgbClr val="BFCFEC"/>
              </a:gs>
              <a:gs pos="100000">
                <a:srgbClr val="DAE5F1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613"/>
          <p:cNvSpPr/>
          <p:nvPr/>
        </p:nvSpPr>
        <p:spPr>
          <a:xfrm>
            <a:off x="323528" y="1275606"/>
            <a:ext cx="3600400" cy="3168352"/>
          </a:xfrm>
          <a:prstGeom prst="roundRect">
            <a:avLst>
              <a:gd name="adj" fmla="val 14362"/>
            </a:avLst>
          </a:prstGeom>
          <a:gradFill>
            <a:gsLst>
              <a:gs pos="0">
                <a:srgbClr val="BFCFEC"/>
              </a:gs>
              <a:gs pos="50000">
                <a:srgbClr val="BFCFEC"/>
              </a:gs>
              <a:gs pos="100000">
                <a:srgbClr val="DAE5F1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Shape 45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mtClean="0"/>
              <a:t>滿足您的各式影音播放情境</a:t>
            </a:r>
            <a:endParaRPr lang="zh-TW" altLang="en-US"/>
          </a:p>
        </p:txBody>
      </p:sp>
      <p:sp>
        <p:nvSpPr>
          <p:cNvPr id="453" name="Shape 453"/>
          <p:cNvSpPr txBox="1">
            <a:spLocks noGrp="1"/>
          </p:cNvSpPr>
          <p:nvPr>
            <p:ph type="body" idx="4294967295"/>
          </p:nvPr>
        </p:nvSpPr>
        <p:spPr>
          <a:xfrm>
            <a:off x="5116339" y="1203598"/>
            <a:ext cx="2840037" cy="4508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 dirty="0" err="1"/>
              <a:t>回到家中</a:t>
            </a:r>
            <a:endParaRPr sz="2400" dirty="0"/>
          </a:p>
        </p:txBody>
      </p:sp>
      <p:sp>
        <p:nvSpPr>
          <p:cNvPr id="457" name="Shape 457"/>
          <p:cNvSpPr txBox="1"/>
          <p:nvPr/>
        </p:nvSpPr>
        <p:spPr>
          <a:xfrm>
            <a:off x="539552" y="4155926"/>
            <a:ext cx="324036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dirty="0" err="1">
                <a:latin typeface="微軟正黑體" pitchFamily="34" charset="-120"/>
              </a:rPr>
              <a:t>透過</a:t>
            </a:r>
            <a:r>
              <a:rPr lang="en-GB" sz="1500" b="1" dirty="0" err="1" smtClean="0">
                <a:latin typeface="微軟正黑體" pitchFamily="34" charset="-120"/>
              </a:rPr>
              <a:t>Qvideo手機應用程式欣賞存放在家中</a:t>
            </a:r>
            <a:r>
              <a:rPr lang="en-GB" sz="1500" b="1" dirty="0" err="1">
                <a:latin typeface="微軟正黑體" pitchFamily="34" charset="-120"/>
              </a:rPr>
              <a:t>NAS的影音檔案</a:t>
            </a:r>
            <a:endParaRPr sz="1500" b="1" dirty="0">
              <a:latin typeface="微軟正黑體" pitchFamily="34" charset="-120"/>
            </a:endParaRPr>
          </a:p>
        </p:txBody>
      </p:sp>
      <p:sp>
        <p:nvSpPr>
          <p:cNvPr id="458" name="Shape 458"/>
          <p:cNvSpPr txBox="1"/>
          <p:nvPr/>
        </p:nvSpPr>
        <p:spPr>
          <a:xfrm>
            <a:off x="4830408" y="4155926"/>
            <a:ext cx="34140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dirty="0">
                <a:latin typeface="微軟正黑體" pitchFamily="34" charset="-120"/>
              </a:rPr>
              <a:t>使用Cinema28管理家中多媒體裝置，</a:t>
            </a:r>
            <a:r>
              <a:rPr lang="en-GB" sz="1500" b="1" dirty="0" smtClean="0">
                <a:latin typeface="微軟正黑體" pitchFamily="34" charset="-120"/>
              </a:rPr>
              <a:t>將影音串流至各個房間角落</a:t>
            </a:r>
            <a:endParaRPr lang="en-GB" sz="1500" b="1" dirty="0">
              <a:latin typeface="微軟正黑體" pitchFamily="34" charset="-120"/>
            </a:endParaRPr>
          </a:p>
        </p:txBody>
      </p:sp>
      <p:pic>
        <p:nvPicPr>
          <p:cNvPr id="10" name="Picture 2" descr="C:\Users\Han Tsai\Desktop\Cinema28直播發表會投影片\A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851670"/>
            <a:ext cx="4650310" cy="2369841"/>
          </a:xfrm>
          <a:prstGeom prst="rect">
            <a:avLst/>
          </a:prstGeom>
          <a:noFill/>
        </p:spPr>
      </p:pic>
      <p:pic>
        <p:nvPicPr>
          <p:cNvPr id="4098" name="Picture 2" descr="C:\Users\user\Desktop\180508_直播 Video Station&amp; Cinema28\26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0722" y="1779663"/>
            <a:ext cx="2305174" cy="2304256"/>
          </a:xfrm>
          <a:prstGeom prst="rect">
            <a:avLst/>
          </a:prstGeom>
          <a:noFill/>
        </p:spPr>
      </p:pic>
      <p:pic>
        <p:nvPicPr>
          <p:cNvPr id="456" name="Shape 456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395536" y="2571750"/>
            <a:ext cx="1597000" cy="1448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453"/>
          <p:cNvSpPr txBox="1">
            <a:spLocks/>
          </p:cNvSpPr>
          <p:nvPr/>
        </p:nvSpPr>
        <p:spPr>
          <a:xfrm>
            <a:off x="683568" y="1203598"/>
            <a:ext cx="2840037" cy="4508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出門在外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267494"/>
            <a:ext cx="9144000" cy="4320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Picture 2" descr="C:\Users\user\Desktop\180227_Roon x QNAP_ZH\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6142" y="627534"/>
            <a:ext cx="4551416" cy="4472058"/>
          </a:xfrm>
          <a:prstGeom prst="rect">
            <a:avLst/>
          </a:prstGeom>
          <a:noFill/>
        </p:spPr>
      </p:pic>
      <p:sp>
        <p:nvSpPr>
          <p:cNvPr id="14" name="Shape 504"/>
          <p:cNvSpPr txBox="1"/>
          <p:nvPr/>
        </p:nvSpPr>
        <p:spPr>
          <a:xfrm>
            <a:off x="5039544" y="3835344"/>
            <a:ext cx="1590144" cy="40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GB" altLang="zh-TW" sz="1600" b="1" dirty="0" smtClean="0">
                <a:latin typeface="Arial" pitchFamily="34" charset="0"/>
                <a:cs typeface="Arial" pitchFamily="34" charset="0"/>
              </a:rPr>
              <a:t>Cinema28 </a:t>
            </a:r>
            <a:endParaRPr lang="en-GB" altLang="zh-TW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hape 507"/>
          <p:cNvSpPr txBox="1"/>
          <p:nvPr/>
        </p:nvSpPr>
        <p:spPr>
          <a:xfrm>
            <a:off x="3734452" y="1419622"/>
            <a:ext cx="168081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GB" altLang="zh-TW" sz="1600" b="1" dirty="0" smtClean="0">
                <a:latin typeface="Arial" pitchFamily="34" charset="0"/>
                <a:cs typeface="Arial" pitchFamily="34" charset="0"/>
              </a:rPr>
              <a:t>QNAP NAS</a:t>
            </a:r>
            <a:endParaRPr lang="en-GB" altLang="zh-TW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711870" y="2651650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zh-TW" altLang="en-US" sz="1600" b="1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影音串流</a:t>
            </a:r>
          </a:p>
          <a:p>
            <a:pPr lvl="0" algn="ctr">
              <a:buClr>
                <a:schemeClr val="dk1"/>
              </a:buClr>
              <a:buSzPts val="1100"/>
            </a:pPr>
            <a:r>
              <a:rPr lang="zh-TW" altLang="en-US" sz="1600" b="1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黃金三角組合</a:t>
            </a:r>
            <a:endParaRPr lang="zh-TW" altLang="en-US" sz="16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Shape 504"/>
          <p:cNvSpPr txBox="1"/>
          <p:nvPr/>
        </p:nvSpPr>
        <p:spPr>
          <a:xfrm>
            <a:off x="2375248" y="3835344"/>
            <a:ext cx="1590144" cy="40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GB" altLang="zh-TW" sz="1600" b="1" dirty="0" smtClean="0">
                <a:latin typeface="Arial" pitchFamily="34" charset="0"/>
                <a:cs typeface="Arial" pitchFamily="34" charset="0"/>
              </a:rPr>
              <a:t>Video Station </a:t>
            </a:r>
            <a:endParaRPr lang="en-GB" altLang="zh-TW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69" name="Shape 469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2735288" y="2912939"/>
            <a:ext cx="931156" cy="882947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68" name="Shape 468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5475614" y="2925172"/>
            <a:ext cx="860074" cy="858481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2" name="Shape 100"/>
          <p:cNvPicPr preferRelativeResize="0"/>
          <p:nvPr/>
        </p:nvPicPr>
        <p:blipFill rotWithShape="1">
          <a:blip r:embed="rId6" cstate="print">
            <a:alphaModFix/>
          </a:blip>
          <a:srcRect l="12942" r="28334"/>
          <a:stretch/>
        </p:blipFill>
        <p:spPr>
          <a:xfrm>
            <a:off x="4463480" y="465733"/>
            <a:ext cx="828606" cy="881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94"/>
          <p:cNvPicPr preferRelativeResize="0"/>
          <p:nvPr/>
        </p:nvPicPr>
        <p:blipFill>
          <a:blip r:embed="rId7" cstate="print"/>
          <a:stretch>
            <a:fillRect/>
          </a:stretch>
        </p:blipFill>
        <p:spPr>
          <a:xfrm>
            <a:off x="3495249" y="339502"/>
            <a:ext cx="1219225" cy="113794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向左箭號 24"/>
          <p:cNvSpPr/>
          <p:nvPr/>
        </p:nvSpPr>
        <p:spPr>
          <a:xfrm>
            <a:off x="5327576" y="1203598"/>
            <a:ext cx="3420888" cy="504056"/>
          </a:xfrm>
          <a:prstGeom prst="leftArrow">
            <a:avLst>
              <a:gd name="adj1" fmla="val 100000"/>
              <a:gd name="adj2" fmla="val 50000"/>
            </a:avLst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完善影音檔案保護機制</a:t>
            </a:r>
            <a:b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QWA-AC2600 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雙頻無線 </a:t>
            </a:r>
            <a:r>
              <a:rPr lang="en-US" altLang="zh-TW" sz="14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PCIe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擴充卡</a:t>
            </a:r>
          </a:p>
        </p:txBody>
      </p:sp>
      <p:sp>
        <p:nvSpPr>
          <p:cNvPr id="26" name="向左箭號 25"/>
          <p:cNvSpPr/>
          <p:nvPr/>
        </p:nvSpPr>
        <p:spPr>
          <a:xfrm>
            <a:off x="6407696" y="3795886"/>
            <a:ext cx="2016224" cy="504056"/>
          </a:xfrm>
          <a:prstGeom prst="leftArrow">
            <a:avLst>
              <a:gd name="adj1" fmla="val 100000"/>
              <a:gd name="adj2" fmla="val 50000"/>
            </a:avLst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多房影音控制中心</a:t>
            </a:r>
            <a:endParaRPr lang="zh-TW" altLang="en-US" sz="1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向右箭號 26"/>
          <p:cNvSpPr/>
          <p:nvPr/>
        </p:nvSpPr>
        <p:spPr>
          <a:xfrm>
            <a:off x="107504" y="3795886"/>
            <a:ext cx="2376264" cy="504056"/>
          </a:xfrm>
          <a:prstGeom prst="rightArrow">
            <a:avLst>
              <a:gd name="adj1" fmla="val 100000"/>
              <a:gd name="adj2" fmla="val 50000"/>
            </a:avLst>
          </a:prstGeom>
          <a:blipFill>
            <a:blip r:embed="rId9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高彈性影音管理媒體庫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180508_直播 Video Station&amp; Cinema28\2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283718"/>
            <a:ext cx="3728714" cy="2592288"/>
          </a:xfrm>
          <a:prstGeom prst="rect">
            <a:avLst/>
          </a:prstGeom>
          <a:noFill/>
        </p:spPr>
      </p:pic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zh-TW" altLang="en-US" dirty="0"/>
              <a:t>高畫質影音大檔時代來臨</a:t>
            </a:r>
            <a:endParaRPr dirty="0"/>
          </a:p>
        </p:txBody>
      </p:sp>
      <p:sp>
        <p:nvSpPr>
          <p:cNvPr id="66" name="Shape 66"/>
          <p:cNvSpPr txBox="1">
            <a:spLocks noGrp="1"/>
          </p:cNvSpPr>
          <p:nvPr>
            <p:ph idx="1"/>
          </p:nvPr>
        </p:nvSpPr>
        <p:spPr>
          <a:xfrm>
            <a:off x="457200" y="1200151"/>
            <a:ext cx="8229600" cy="1947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 err="1"/>
              <a:t>隨著時代的演進，影片的大小隨著解析度高低呈現正成長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/>
              <a:t>VCD</a:t>
            </a:r>
            <a:r>
              <a:rPr lang="en-GB" sz="1200" dirty="0"/>
              <a:t>(</a:t>
            </a:r>
            <a:r>
              <a:rPr lang="en-GB" sz="1200" dirty="0">
                <a:solidFill>
                  <a:srgbClr val="222222"/>
                </a:solidFill>
                <a:highlight>
                  <a:srgbClr val="FFFFFF"/>
                </a:highlight>
              </a:rPr>
              <a:t>352×240</a:t>
            </a:r>
            <a:r>
              <a:rPr lang="en-GB" sz="1200" dirty="0" smtClean="0"/>
              <a:t>)</a:t>
            </a:r>
            <a:r>
              <a:rPr lang="zh-TW" altLang="en-US" sz="1200" dirty="0" smtClean="0"/>
              <a:t> </a:t>
            </a: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sym typeface="Wingdings" panose="05000000000000000000" pitchFamily="2" charset="2"/>
              </a:rPr>
              <a:t> </a:t>
            </a:r>
            <a:r>
              <a:rPr lang="en-GB" dirty="0" smtClean="0"/>
              <a:t>DVD</a:t>
            </a:r>
            <a:r>
              <a:rPr lang="en-GB" sz="1200" dirty="0" smtClean="0">
                <a:solidFill>
                  <a:srgbClr val="222222"/>
                </a:solidFill>
                <a:highlight>
                  <a:srgbClr val="FFFFFF"/>
                </a:highlight>
              </a:rPr>
              <a:t>(720X480</a:t>
            </a:r>
            <a:r>
              <a:rPr lang="en-GB" sz="1200" dirty="0">
                <a:solidFill>
                  <a:srgbClr val="222222"/>
                </a:solidFill>
                <a:highlight>
                  <a:srgbClr val="FFFFFF"/>
                </a:highlight>
              </a:rPr>
              <a:t>)</a:t>
            </a:r>
            <a:r>
              <a:rPr lang="en-GB" dirty="0"/>
              <a:t> </a:t>
            </a: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en-GB" dirty="0" smtClean="0"/>
              <a:t> </a:t>
            </a:r>
            <a:r>
              <a:rPr lang="en-GB" dirty="0"/>
              <a:t>HD</a:t>
            </a:r>
            <a:r>
              <a:rPr lang="en-GB" sz="1200" dirty="0">
                <a:solidFill>
                  <a:srgbClr val="222222"/>
                </a:solidFill>
                <a:highlight>
                  <a:srgbClr val="FFFFFF"/>
                </a:highlight>
              </a:rPr>
              <a:t>(1280x720</a:t>
            </a:r>
            <a:r>
              <a:rPr lang="en-GB" sz="1200" dirty="0" smtClean="0">
                <a:solidFill>
                  <a:srgbClr val="222222"/>
                </a:solidFill>
                <a:highlight>
                  <a:srgbClr val="FFFFFF"/>
                </a:highlight>
              </a:rPr>
              <a:t>)</a:t>
            </a:r>
            <a:r>
              <a:rPr lang="zh-TW" altLang="en-US" dirty="0">
                <a:highlight>
                  <a:srgbClr val="FFFFFF"/>
                </a:highlight>
              </a:rPr>
              <a:t> </a:t>
            </a:r>
            <a:r>
              <a:rPr lang="en-US" altLang="zh-TW" dirty="0" smtClean="0">
                <a:highlight>
                  <a:srgbClr val="FFFFFF"/>
                </a:highlight>
                <a:sym typeface="Wingdings" panose="05000000000000000000" pitchFamily="2" charset="2"/>
              </a:rPr>
              <a:t></a:t>
            </a:r>
            <a:r>
              <a:rPr lang="en-GB" dirty="0" smtClean="0"/>
              <a:t> FHD</a:t>
            </a:r>
            <a:r>
              <a:rPr lang="en-GB" sz="1200" dirty="0" smtClean="0">
                <a:solidFill>
                  <a:srgbClr val="222222"/>
                </a:solidFill>
                <a:highlight>
                  <a:srgbClr val="FFFFFF"/>
                </a:highlight>
              </a:rPr>
              <a:t>(1920x1080) </a:t>
            </a:r>
            <a:r>
              <a:rPr lang="en-GB" dirty="0" smtClean="0">
                <a:highlight>
                  <a:srgbClr val="FFFFFF"/>
                </a:highlight>
                <a:sym typeface="Wingdings" panose="05000000000000000000" pitchFamily="2" charset="2"/>
              </a:rPr>
              <a:t> </a:t>
            </a:r>
            <a:r>
              <a:rPr lang="en-GB" dirty="0" smtClean="0"/>
              <a:t>4K </a:t>
            </a:r>
            <a:r>
              <a:rPr lang="en-GB" dirty="0"/>
              <a:t>UHD</a:t>
            </a:r>
            <a:r>
              <a:rPr lang="en-GB" sz="1200" dirty="0">
                <a:solidFill>
                  <a:srgbClr val="222222"/>
                </a:solidFill>
                <a:highlight>
                  <a:srgbClr val="FFFFFF"/>
                </a:highlight>
              </a:rPr>
              <a:t>(3840x2160)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/>
              <a:t>AR / VR </a:t>
            </a:r>
            <a:r>
              <a:rPr lang="en-GB" dirty="0" err="1"/>
              <a:t>影像</a:t>
            </a:r>
            <a:endParaRPr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5122" name="Picture 2" descr="C:\Users\user\Desktop\180508_直播 Video Station&amp; Cinema28\27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5" y="2619002"/>
            <a:ext cx="2865161" cy="21467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>
            <a:spLocks noGrp="1"/>
          </p:cNvSpPr>
          <p:nvPr>
            <p:ph type="title"/>
          </p:nvPr>
        </p:nvSpPr>
        <p:spPr>
          <a:xfrm>
            <a:off x="3962673" y="2369072"/>
            <a:ext cx="4929807" cy="7067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QNAP影音串流解決方案</a:t>
            </a: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是您最好的選擇</a:t>
            </a:r>
            <a:r>
              <a:rPr lang="en-GB" dirty="0"/>
              <a:t>！</a:t>
            </a:r>
            <a:endParaRPr dirty="0"/>
          </a:p>
        </p:txBody>
      </p:sp>
      <p:sp>
        <p:nvSpPr>
          <p:cNvPr id="4" name="文字方塊 3"/>
          <p:cNvSpPr txBox="1"/>
          <p:nvPr/>
        </p:nvSpPr>
        <p:spPr>
          <a:xfrm>
            <a:off x="3958865" y="4659982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7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lang="zh-TW" altLang="en-US" sz="7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180508_直播 Video Station&amp; Cinema28\01-01.png"/>
          <p:cNvPicPr>
            <a:picLocks noChangeAspect="1" noChangeArrowheads="1"/>
          </p:cNvPicPr>
          <p:nvPr/>
        </p:nvPicPr>
        <p:blipFill>
          <a:blip r:embed="rId3" cstate="print"/>
          <a:srcRect t="31859" b="31860"/>
          <a:stretch>
            <a:fillRect/>
          </a:stretch>
        </p:blipFill>
        <p:spPr bwMode="auto">
          <a:xfrm>
            <a:off x="-9524" y="2418209"/>
            <a:ext cx="9163048" cy="2016224"/>
          </a:xfrm>
          <a:prstGeom prst="rect">
            <a:avLst/>
          </a:prstGeom>
          <a:noFill/>
        </p:spPr>
      </p:pic>
      <p:sp>
        <p:nvSpPr>
          <p:cNvPr id="74" name="Shape 7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mtClean="0"/>
              <a:t>屬於無線網路的年代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251520" y="1275606"/>
            <a:ext cx="7776864" cy="1947663"/>
          </a:xfrm>
        </p:spPr>
        <p:txBody>
          <a:bodyPr>
            <a:normAutofit/>
          </a:bodyPr>
          <a:lstStyle/>
          <a:p>
            <a:pPr marL="457200" indent="-342900">
              <a:lnSpc>
                <a:spcPts val="2800"/>
              </a:lnSpc>
              <a:buSzPts val="1800"/>
              <a:buFont typeface="Arial" pitchFamily="34" charset="0"/>
              <a:buChar char="●"/>
            </a:pPr>
            <a:r>
              <a:rPr lang="zh-TW" altLang="en-US" dirty="0" smtClean="0"/>
              <a:t>無線網路將會在下一個</a:t>
            </a:r>
            <a:r>
              <a:rPr lang="en-US" altLang="zh-TW" dirty="0" smtClean="0"/>
              <a:t>10</a:t>
            </a:r>
            <a:r>
              <a:rPr lang="zh-TW" altLang="en-US" dirty="0" smtClean="0"/>
              <a:t>年全面取代有線，成為未來裝置連網的主流 </a:t>
            </a:r>
          </a:p>
          <a:p>
            <a:pPr marL="457200" indent="-342900">
              <a:lnSpc>
                <a:spcPts val="2800"/>
              </a:lnSpc>
              <a:buSzPts val="1800"/>
              <a:buFont typeface="Arial" pitchFamily="34" charset="0"/>
              <a:buChar char="●"/>
            </a:pPr>
            <a:r>
              <a:rPr lang="zh-TW" altLang="en-US" dirty="0" smtClean="0"/>
              <a:t>預估至</a:t>
            </a:r>
            <a:r>
              <a:rPr lang="en-US" altLang="zh-TW" dirty="0" smtClean="0"/>
              <a:t>2020</a:t>
            </a:r>
            <a:r>
              <a:rPr lang="zh-TW" altLang="en-US" dirty="0" smtClean="0"/>
              <a:t>年，每個家庭中會有</a:t>
            </a:r>
            <a:r>
              <a:rPr lang="en-US" altLang="zh-TW" dirty="0" smtClean="0"/>
              <a:t>50</a:t>
            </a:r>
            <a:r>
              <a:rPr lang="zh-TW" altLang="en-US" dirty="0" smtClean="0"/>
              <a:t>個無線連網網路的裝置</a:t>
            </a:r>
            <a:endParaRPr lang="zh-TW" altLang="en-US" dirty="0"/>
          </a:p>
        </p:txBody>
      </p:sp>
      <p:sp>
        <p:nvSpPr>
          <p:cNvPr id="77" name="Shape 77"/>
          <p:cNvSpPr txBox="1"/>
          <p:nvPr/>
        </p:nvSpPr>
        <p:spPr>
          <a:xfrm>
            <a:off x="4815963" y="3210297"/>
            <a:ext cx="4076517" cy="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生活中各裝置都以無線網路連線為主流</a:t>
            </a:r>
            <a:endParaRPr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</a:endParaRPr>
          </a:p>
        </p:txBody>
      </p:sp>
      <p:pic>
        <p:nvPicPr>
          <p:cNvPr id="78" name="Shape 78" descr="Image result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8244408" y="1923678"/>
            <a:ext cx="611476" cy="3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180508_直播 Video Station&amp; Cinema28\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11711"/>
            <a:ext cx="4156942" cy="2770212"/>
          </a:xfrm>
          <a:prstGeom prst="rect">
            <a:avLst/>
          </a:prstGeom>
          <a:noFill/>
        </p:spPr>
      </p:pic>
      <p:pic>
        <p:nvPicPr>
          <p:cNvPr id="15" name="Picture 5" descr="C:\Users\user\Desktop\180508_直播 Video Station&amp; Cinema28\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2906765"/>
            <a:ext cx="3240360" cy="1453711"/>
          </a:xfrm>
          <a:prstGeom prst="rect">
            <a:avLst/>
          </a:prstGeom>
          <a:noFill/>
        </p:spPr>
      </p:pic>
      <p:pic>
        <p:nvPicPr>
          <p:cNvPr id="17" name="Picture 5" descr="C:\Users\user\Desktop\180508_直播 Video Station&amp; Cinema28\0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275606"/>
            <a:ext cx="3240360" cy="1631159"/>
          </a:xfrm>
          <a:prstGeom prst="rect">
            <a:avLst/>
          </a:prstGeom>
          <a:noFill/>
        </p:spPr>
      </p:pic>
      <p:pic>
        <p:nvPicPr>
          <p:cNvPr id="5125" name="Picture 5" descr="C:\Users\user\Desktop\180508_直播 Video Station&amp; Cinema28\0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1466605"/>
            <a:ext cx="3775571" cy="1693821"/>
          </a:xfrm>
          <a:prstGeom prst="rect">
            <a:avLst/>
          </a:prstGeom>
          <a:noFill/>
        </p:spPr>
      </p:pic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身為影音愛好者...</a:t>
            </a:r>
            <a:endParaRPr/>
          </a:p>
        </p:txBody>
      </p:sp>
      <p:sp>
        <p:nvSpPr>
          <p:cNvPr id="84" name="Shape 84"/>
          <p:cNvSpPr/>
          <p:nvPr/>
        </p:nvSpPr>
        <p:spPr>
          <a:xfrm>
            <a:off x="2493293" y="3166222"/>
            <a:ext cx="2016224" cy="50405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600" b="1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anose="020B0604030504040204" pitchFamily="34" charset="-120"/>
              </a:rPr>
              <a:t>如何儲存保護大量影音媒體檔案？</a:t>
            </a:r>
            <a:endParaRPr lang="en-US" altLang="zh-TW" sz="1600" b="1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Picture 5" descr="C:\Users\user\Desktop\180508_直播 Video Station&amp; Cinema28\0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2042669"/>
            <a:ext cx="3775571" cy="1693821"/>
          </a:xfrm>
          <a:prstGeom prst="rect">
            <a:avLst/>
          </a:prstGeom>
          <a:noFill/>
        </p:spPr>
      </p:pic>
      <p:pic>
        <p:nvPicPr>
          <p:cNvPr id="16" name="Picture 5" descr="C:\Users\user\Desktop\180508_直播 Video Station&amp; Cinema28\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834757"/>
            <a:ext cx="3240360" cy="1453711"/>
          </a:xfrm>
          <a:prstGeom prst="rect">
            <a:avLst/>
          </a:prstGeom>
          <a:noFill/>
        </p:spPr>
      </p:pic>
      <p:sp>
        <p:nvSpPr>
          <p:cNvPr id="86" name="Shape 86"/>
          <p:cNvSpPr/>
          <p:nvPr/>
        </p:nvSpPr>
        <p:spPr>
          <a:xfrm>
            <a:off x="2627784" y="1754637"/>
            <a:ext cx="2448272" cy="57606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 err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</a:rPr>
              <a:t>如何輕鬆整理海量的影片檔案</a:t>
            </a:r>
            <a:r>
              <a:rPr lang="en-GB" sz="1600" b="1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</a:rPr>
              <a:t>？</a:t>
            </a:r>
            <a:endParaRPr sz="1600" b="1" dirty="0">
              <a:solidFill>
                <a:schemeClr val="tx2">
                  <a:lumMod val="75000"/>
                </a:schemeClr>
              </a:solidFill>
              <a:latin typeface="微軟正黑體" pitchFamily="34" charset="-120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6132904" y="1538613"/>
            <a:ext cx="2759576" cy="64807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b="1" dirty="0" err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</a:rPr>
              <a:t>多媒體裝置使用設定與操作複雜</a:t>
            </a:r>
            <a:r>
              <a:rPr lang="en-GB" sz="1600" b="1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</a:rPr>
              <a:t>？</a:t>
            </a:r>
            <a:endParaRPr sz="1600" b="1" dirty="0">
              <a:solidFill>
                <a:schemeClr val="tx2">
                  <a:lumMod val="75000"/>
                </a:schemeClr>
              </a:solidFill>
              <a:latin typeface="微軟正黑體" pitchFamily="34" charset="-120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4572000" y="2330701"/>
            <a:ext cx="2664296" cy="64807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 err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</a:rPr>
              <a:t>如何打造高效的影音串流網路環境</a:t>
            </a:r>
            <a:r>
              <a:rPr lang="en-GB" sz="1600" b="1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</a:rPr>
              <a:t>？</a:t>
            </a:r>
            <a:endParaRPr sz="1600" b="1" dirty="0">
              <a:solidFill>
                <a:schemeClr val="tx2">
                  <a:lumMod val="75000"/>
                </a:schemeClr>
              </a:solidFill>
              <a:latin typeface="微軟正黑體" pitchFamily="34" charset="-120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5940152" y="3012681"/>
            <a:ext cx="2376264" cy="64807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 err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</a:rPr>
              <a:t>該如何選擇最自己最適合的播放方式</a:t>
            </a:r>
            <a:r>
              <a:rPr lang="en-GB" sz="1600" b="1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</a:rPr>
              <a:t>？</a:t>
            </a:r>
            <a:endParaRPr sz="1600" b="1" dirty="0">
              <a:solidFill>
                <a:schemeClr val="tx2">
                  <a:lumMod val="75000"/>
                </a:schemeClr>
              </a:solidFill>
              <a:latin typeface="微軟正黑體" pitchFamily="34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613"/>
          <p:cNvSpPr/>
          <p:nvPr/>
        </p:nvSpPr>
        <p:spPr>
          <a:xfrm>
            <a:off x="3284637" y="1419622"/>
            <a:ext cx="2597546" cy="3024336"/>
          </a:xfrm>
          <a:prstGeom prst="roundRect">
            <a:avLst>
              <a:gd name="adj" fmla="val 14362"/>
            </a:avLst>
          </a:prstGeom>
          <a:gradFill>
            <a:gsLst>
              <a:gs pos="0">
                <a:srgbClr val="BFCFEC"/>
              </a:gs>
              <a:gs pos="50000">
                <a:srgbClr val="BFCFEC"/>
              </a:gs>
              <a:gs pos="100000">
                <a:srgbClr val="DAE5F1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613"/>
          <p:cNvSpPr/>
          <p:nvPr/>
        </p:nvSpPr>
        <p:spPr>
          <a:xfrm>
            <a:off x="6228184" y="1419622"/>
            <a:ext cx="2597546" cy="3024336"/>
          </a:xfrm>
          <a:prstGeom prst="roundRect">
            <a:avLst>
              <a:gd name="adj" fmla="val 14362"/>
            </a:avLst>
          </a:prstGeom>
          <a:gradFill>
            <a:gsLst>
              <a:gs pos="0">
                <a:srgbClr val="BFCFEC"/>
              </a:gs>
              <a:gs pos="50000">
                <a:srgbClr val="BFCFEC"/>
              </a:gs>
              <a:gs pos="100000">
                <a:srgbClr val="DAE5F1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613"/>
          <p:cNvSpPr/>
          <p:nvPr/>
        </p:nvSpPr>
        <p:spPr>
          <a:xfrm>
            <a:off x="323528" y="1419622"/>
            <a:ext cx="2664296" cy="3024336"/>
          </a:xfrm>
          <a:prstGeom prst="roundRect">
            <a:avLst>
              <a:gd name="adj" fmla="val 14362"/>
            </a:avLst>
          </a:prstGeom>
          <a:gradFill>
            <a:gsLst>
              <a:gs pos="0">
                <a:srgbClr val="BFCFEC"/>
              </a:gs>
              <a:gs pos="50000">
                <a:srgbClr val="BFCFEC"/>
              </a:gs>
              <a:gs pos="100000">
                <a:srgbClr val="DAE5F1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Shape 94"/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321984" y="1892557"/>
            <a:ext cx="1181710" cy="110293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mtClean="0"/>
              <a:t>打造無線影音播放系統您需要</a:t>
            </a:r>
            <a:endParaRPr lang="zh-TW" altLang="en-US"/>
          </a:p>
        </p:txBody>
      </p:sp>
      <p:sp>
        <p:nvSpPr>
          <p:cNvPr id="97" name="Shape 97"/>
          <p:cNvSpPr txBox="1"/>
          <p:nvPr/>
        </p:nvSpPr>
        <p:spPr>
          <a:xfrm>
            <a:off x="6300192" y="3147814"/>
            <a:ext cx="2448272" cy="9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smtClean="0">
                <a:latin typeface="微軟正黑體" pitchFamily="34" charset="-120"/>
              </a:rPr>
              <a:t>Cinema28 </a:t>
            </a:r>
            <a:endParaRPr b="1" dirty="0">
              <a:latin typeface="微軟正黑體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err="1">
                <a:latin typeface="微軟正黑體" pitchFamily="34" charset="-120"/>
              </a:rPr>
              <a:t>多房影音控制中心</a:t>
            </a:r>
            <a:endParaRPr sz="1600" dirty="0">
              <a:latin typeface="微軟正黑體" pitchFamily="34" charset="-120"/>
            </a:endParaRPr>
          </a:p>
        </p:txBody>
      </p:sp>
      <p:sp>
        <p:nvSpPr>
          <p:cNvPr id="99" name="Shape 99"/>
          <p:cNvSpPr txBox="1"/>
          <p:nvPr/>
        </p:nvSpPr>
        <p:spPr>
          <a:xfrm>
            <a:off x="3275856" y="3147814"/>
            <a:ext cx="2592288" cy="9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微軟正黑體" pitchFamily="34" charset="-120"/>
              </a:rPr>
              <a:t>Video Station </a:t>
            </a:r>
            <a:endParaRPr b="1" dirty="0">
              <a:latin typeface="微軟正黑體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err="1">
                <a:latin typeface="微軟正黑體" pitchFamily="34" charset="-120"/>
              </a:rPr>
              <a:t>高彈性影音管理媒體庫</a:t>
            </a:r>
            <a:endParaRPr sz="1600" dirty="0">
              <a:latin typeface="微軟正黑體" pitchFamily="34" charset="-120"/>
            </a:endParaRPr>
          </a:p>
        </p:txBody>
      </p:sp>
      <p:pic>
        <p:nvPicPr>
          <p:cNvPr id="100" name="Shape 100"/>
          <p:cNvPicPr preferRelativeResize="0"/>
          <p:nvPr/>
        </p:nvPicPr>
        <p:blipFill rotWithShape="1">
          <a:blip r:embed="rId4" cstate="print">
            <a:alphaModFix/>
          </a:blip>
          <a:srcRect l="12942" r="28334"/>
          <a:stretch/>
        </p:blipFill>
        <p:spPr>
          <a:xfrm>
            <a:off x="1291759" y="1617861"/>
            <a:ext cx="1374258" cy="146261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/>
          <p:nvPr/>
        </p:nvSpPr>
        <p:spPr>
          <a:xfrm>
            <a:off x="136079" y="3147814"/>
            <a:ext cx="2944758" cy="9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微軟正黑體" pitchFamily="34" charset="-120"/>
              </a:rPr>
              <a:t>QNAP NAS</a:t>
            </a:r>
            <a:endParaRPr b="1" dirty="0">
              <a:latin typeface="微軟正黑體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err="1">
                <a:latin typeface="微軟正黑體" pitchFamily="34" charset="-120"/>
              </a:rPr>
              <a:t>完善影音檔案保護機制</a:t>
            </a:r>
            <a:r>
              <a:rPr lang="en-GB" sz="1600" dirty="0">
                <a:latin typeface="微軟正黑體" pitchFamily="34" charset="-120"/>
              </a:rPr>
              <a:t/>
            </a:r>
            <a:br>
              <a:rPr lang="en-GB" sz="1600" dirty="0">
                <a:latin typeface="微軟正黑體" pitchFamily="34" charset="-120"/>
              </a:rPr>
            </a:br>
            <a:r>
              <a:rPr lang="en-GB" sz="1600" spc="-150" dirty="0">
                <a:latin typeface="微軟正黑體" pitchFamily="34" charset="-120"/>
              </a:rPr>
              <a:t>+ QWA-AC2600 </a:t>
            </a:r>
            <a:r>
              <a:rPr lang="en-GB" sz="1600" dirty="0" err="1" smtClean="0">
                <a:latin typeface="微軟正黑體" pitchFamily="34" charset="-120"/>
              </a:rPr>
              <a:t>雙頻無線</a:t>
            </a:r>
            <a:endParaRPr lang="en-GB" sz="1600" dirty="0" smtClean="0">
              <a:latin typeface="微軟正黑體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err="1" smtClean="0">
                <a:latin typeface="微軟正黑體" pitchFamily="34" charset="-120"/>
              </a:rPr>
              <a:t>PCIe</a:t>
            </a:r>
            <a:r>
              <a:rPr lang="en-GB" sz="1600" dirty="0" smtClean="0">
                <a:latin typeface="微軟正黑體" pitchFamily="34" charset="-120"/>
              </a:rPr>
              <a:t> </a:t>
            </a:r>
            <a:r>
              <a:rPr lang="en-GB" sz="1600" dirty="0" err="1">
                <a:latin typeface="微軟正黑體" pitchFamily="34" charset="-120"/>
              </a:rPr>
              <a:t>擴充卡</a:t>
            </a:r>
            <a:endParaRPr sz="1600" dirty="0">
              <a:latin typeface="微軟正黑體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微軟正黑體" pitchFamily="34" charset="-120"/>
            </a:endParaRPr>
          </a:p>
        </p:txBody>
      </p:sp>
      <p:pic>
        <p:nvPicPr>
          <p:cNvPr id="104" name="Shape 104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3902866" y="1662039"/>
            <a:ext cx="1374258" cy="137425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28"/>
          <p:cNvSpPr/>
          <p:nvPr/>
        </p:nvSpPr>
        <p:spPr>
          <a:xfrm>
            <a:off x="2771800" y="1971405"/>
            <a:ext cx="755526" cy="755526"/>
          </a:xfrm>
          <a:prstGeom prst="mathPlus">
            <a:avLst>
              <a:gd name="adj1" fmla="val 23520"/>
            </a:avLst>
          </a:prstGeom>
          <a:solidFill>
            <a:srgbClr val="0B5394"/>
          </a:solidFill>
          <a:ln w="28575" cap="flat" cmpd="sng">
            <a:solidFill>
              <a:srgbClr val="C9DAF8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Shape 128"/>
          <p:cNvSpPr/>
          <p:nvPr/>
        </p:nvSpPr>
        <p:spPr>
          <a:xfrm>
            <a:off x="5670198" y="1971405"/>
            <a:ext cx="755526" cy="755526"/>
          </a:xfrm>
          <a:prstGeom prst="mathPlus">
            <a:avLst>
              <a:gd name="adj1" fmla="val 23520"/>
            </a:avLst>
          </a:prstGeom>
          <a:solidFill>
            <a:srgbClr val="0B5394"/>
          </a:solidFill>
          <a:ln w="28575" cap="flat" cmpd="sng">
            <a:solidFill>
              <a:srgbClr val="C9DAF8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46" name="Picture 2" descr="C:\Users\user\Desktop\180508_直播 Video Station&amp; Cinema28\Cinema28_5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7862" y="1645273"/>
            <a:ext cx="1407790" cy="14077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3962673" y="2211710"/>
            <a:ext cx="5145831" cy="10801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200" dirty="0" err="1"/>
              <a:t>無線影音儲存方案</a:t>
            </a:r>
            <a:endParaRPr sz="42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 err="1"/>
              <a:t>專為影音愛好者設計的儲存裝置</a:t>
            </a:r>
            <a:endParaRPr sz="2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mtClean="0"/>
              <a:t>無線影音儲存方案具備</a:t>
            </a:r>
            <a:r>
              <a:rPr lang="en-US" altLang="zh-TW" smtClean="0"/>
              <a:t>4</a:t>
            </a:r>
            <a:r>
              <a:rPr lang="zh-TW" altLang="en-US" smtClean="0"/>
              <a:t>大特點</a:t>
            </a:r>
            <a:endParaRPr lang="zh-TW" altLang="en-US"/>
          </a:p>
        </p:txBody>
      </p:sp>
      <p:sp>
        <p:nvSpPr>
          <p:cNvPr id="115" name="Shape 115"/>
          <p:cNvSpPr txBox="1">
            <a:spLocks noGrp="1"/>
          </p:cNvSpPr>
          <p:nvPr>
            <p:ph idx="1"/>
          </p:nvPr>
        </p:nvSpPr>
        <p:spPr>
          <a:xfrm>
            <a:off x="2267744" y="1347614"/>
            <a:ext cx="6048672" cy="3024336"/>
          </a:xfrm>
        </p:spPr>
        <p:txBody>
          <a:bodyPr>
            <a:normAutofit/>
          </a:bodyPr>
          <a:lstStyle/>
          <a:p>
            <a:pPr marL="457200" lvl="0" indent="-457200">
              <a:lnSpc>
                <a:spcPts val="5500"/>
              </a:lnSpc>
              <a:buNone/>
            </a:pPr>
            <a:r>
              <a:rPr lang="zh-TW" altLang="en-US" dirty="0" smtClean="0"/>
              <a:t>高效能的儲存管理</a:t>
            </a:r>
          </a:p>
          <a:p>
            <a:pPr marL="457200" lvl="0" indent="-457200">
              <a:lnSpc>
                <a:spcPts val="5500"/>
              </a:lnSpc>
              <a:buNone/>
            </a:pPr>
            <a:r>
              <a:rPr lang="zh-TW" altLang="en-US" dirty="0" smtClean="0"/>
              <a:t>無線直接存取</a:t>
            </a:r>
          </a:p>
          <a:p>
            <a:pPr marL="457200" lvl="0" indent="-457200">
              <a:lnSpc>
                <a:spcPts val="5500"/>
              </a:lnSpc>
              <a:buNone/>
            </a:pPr>
            <a:r>
              <a:rPr lang="zh-TW" altLang="en-US" dirty="0" smtClean="0"/>
              <a:t>完整的播放串流途徑</a:t>
            </a:r>
          </a:p>
          <a:p>
            <a:pPr marL="457200" lvl="0" indent="-457200">
              <a:lnSpc>
                <a:spcPts val="5500"/>
              </a:lnSpc>
              <a:buNone/>
            </a:pPr>
            <a:r>
              <a:rPr lang="zh-TW" altLang="en-US" dirty="0" smtClean="0"/>
              <a:t>結合</a:t>
            </a:r>
            <a:r>
              <a:rPr lang="en-US" altLang="zh-TW" dirty="0" smtClean="0"/>
              <a:t>Cinema28 </a:t>
            </a:r>
            <a:r>
              <a:rPr lang="zh-TW" altLang="en-US" dirty="0" smtClean="0"/>
              <a:t>集中推播管理</a:t>
            </a:r>
          </a:p>
          <a:p>
            <a:pPr marL="457200" lvl="0" indent="-457200">
              <a:buFont typeface="+mj-lt"/>
              <a:buAutoNum type="arabicPeriod"/>
            </a:pPr>
            <a:endParaRPr lang="zh-TW" altLang="en-US" dirty="0"/>
          </a:p>
        </p:txBody>
      </p:sp>
      <p:sp>
        <p:nvSpPr>
          <p:cNvPr id="6" name="向右箭號 5"/>
          <p:cNvSpPr/>
          <p:nvPr/>
        </p:nvSpPr>
        <p:spPr>
          <a:xfrm>
            <a:off x="1403648" y="1532050"/>
            <a:ext cx="776408" cy="535644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Shape 298"/>
          <p:cNvSpPr/>
          <p:nvPr/>
        </p:nvSpPr>
        <p:spPr>
          <a:xfrm>
            <a:off x="899592" y="1376189"/>
            <a:ext cx="510465" cy="65865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b="1" dirty="0" smtClean="0">
                <a:solidFill>
                  <a:schemeClr val="accent4">
                    <a:lumMod val="75000"/>
                  </a:schemeClr>
                </a:solidFill>
                <a:latin typeface="DFZongYiW7-GB" pitchFamily="81" charset="-122"/>
                <a:ea typeface="DFZongYiW7-GB" pitchFamily="81" charset="-122"/>
              </a:rPr>
              <a:t>1</a:t>
            </a:r>
            <a:endParaRPr sz="5000" b="1" dirty="0">
              <a:solidFill>
                <a:schemeClr val="accent4">
                  <a:lumMod val="75000"/>
                </a:schemeClr>
              </a:solidFill>
              <a:latin typeface="DFZongYiW7-GB" pitchFamily="81" charset="-122"/>
              <a:ea typeface="DFZongYiW7-GB" pitchFamily="81" charset="-122"/>
            </a:endParaRPr>
          </a:p>
        </p:txBody>
      </p:sp>
      <p:sp>
        <p:nvSpPr>
          <p:cNvPr id="14" name="向右箭號 13"/>
          <p:cNvSpPr/>
          <p:nvPr/>
        </p:nvSpPr>
        <p:spPr>
          <a:xfrm>
            <a:off x="1403648" y="2231311"/>
            <a:ext cx="776408" cy="535644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Shape 298"/>
          <p:cNvSpPr/>
          <p:nvPr/>
        </p:nvSpPr>
        <p:spPr>
          <a:xfrm>
            <a:off x="899592" y="2075450"/>
            <a:ext cx="510465" cy="65865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b="1" dirty="0" smtClean="0">
                <a:solidFill>
                  <a:schemeClr val="accent4">
                    <a:lumMod val="75000"/>
                  </a:schemeClr>
                </a:solidFill>
                <a:latin typeface="DFZongYiW7-GB" pitchFamily="81" charset="-122"/>
                <a:ea typeface="DFZongYiW7-GB" pitchFamily="81" charset="-122"/>
              </a:rPr>
              <a:t>2</a:t>
            </a:r>
            <a:endParaRPr sz="5000" b="1" dirty="0">
              <a:solidFill>
                <a:schemeClr val="accent4">
                  <a:lumMod val="75000"/>
                </a:schemeClr>
              </a:solidFill>
              <a:latin typeface="DFZongYiW7-GB" pitchFamily="81" charset="-122"/>
              <a:ea typeface="DFZongYiW7-GB" pitchFamily="81" charset="-122"/>
            </a:endParaRPr>
          </a:p>
        </p:txBody>
      </p:sp>
      <p:sp>
        <p:nvSpPr>
          <p:cNvPr id="16" name="向右箭號 15"/>
          <p:cNvSpPr/>
          <p:nvPr/>
        </p:nvSpPr>
        <p:spPr>
          <a:xfrm>
            <a:off x="1403648" y="2930572"/>
            <a:ext cx="776408" cy="535644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Shape 298"/>
          <p:cNvSpPr/>
          <p:nvPr/>
        </p:nvSpPr>
        <p:spPr>
          <a:xfrm>
            <a:off x="899592" y="2774711"/>
            <a:ext cx="510465" cy="65865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b="1" dirty="0" smtClean="0">
                <a:solidFill>
                  <a:schemeClr val="accent4">
                    <a:lumMod val="75000"/>
                  </a:schemeClr>
                </a:solidFill>
                <a:latin typeface="DFZongYiW7-GB" pitchFamily="81" charset="-122"/>
                <a:ea typeface="DFZongYiW7-GB" pitchFamily="81" charset="-122"/>
              </a:rPr>
              <a:t>3</a:t>
            </a:r>
            <a:endParaRPr sz="5000" b="1" dirty="0">
              <a:solidFill>
                <a:schemeClr val="accent4">
                  <a:lumMod val="75000"/>
                </a:schemeClr>
              </a:solidFill>
              <a:latin typeface="DFZongYiW7-GB" pitchFamily="81" charset="-122"/>
              <a:ea typeface="DFZongYiW7-GB" pitchFamily="81" charset="-122"/>
            </a:endParaRPr>
          </a:p>
        </p:txBody>
      </p:sp>
      <p:sp>
        <p:nvSpPr>
          <p:cNvPr id="18" name="向右箭號 17"/>
          <p:cNvSpPr/>
          <p:nvPr/>
        </p:nvSpPr>
        <p:spPr>
          <a:xfrm>
            <a:off x="1403648" y="3629832"/>
            <a:ext cx="776408" cy="535644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Shape 298"/>
          <p:cNvSpPr/>
          <p:nvPr/>
        </p:nvSpPr>
        <p:spPr>
          <a:xfrm>
            <a:off x="899592" y="3473971"/>
            <a:ext cx="510465" cy="65865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b="1" dirty="0" smtClean="0">
                <a:solidFill>
                  <a:schemeClr val="accent4">
                    <a:lumMod val="75000"/>
                  </a:schemeClr>
                </a:solidFill>
                <a:latin typeface="DFZongYiW7-GB" pitchFamily="81" charset="-122"/>
                <a:ea typeface="DFZongYiW7-GB" pitchFamily="81" charset="-122"/>
              </a:rPr>
              <a:t>4</a:t>
            </a:r>
            <a:endParaRPr sz="5000" b="1" dirty="0">
              <a:solidFill>
                <a:schemeClr val="accent4">
                  <a:lumMod val="75000"/>
                </a:schemeClr>
              </a:solidFill>
              <a:latin typeface="DFZongYiW7-GB" pitchFamily="81" charset="-122"/>
              <a:ea typeface="DFZongYiW7-GB" pitchFamily="81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1105</Words>
  <Application>Microsoft Office PowerPoint</Application>
  <PresentationFormat>如螢幕大小 (16:9)</PresentationFormat>
  <Paragraphs>231</Paragraphs>
  <Slides>40</Slides>
  <Notes>39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1" baseType="lpstr">
      <vt:lpstr>Office 佈景主題</vt:lpstr>
      <vt:lpstr>投影片 1</vt:lpstr>
      <vt:lpstr>打造完美無線影音串流環境</vt:lpstr>
      <vt:lpstr>打造完美無線影音串流環境</vt:lpstr>
      <vt:lpstr>高畫質影音大檔時代來臨</vt:lpstr>
      <vt:lpstr>屬於無線網路的年代</vt:lpstr>
      <vt:lpstr>身為影音愛好者...</vt:lpstr>
      <vt:lpstr>打造無線影音播放系統您需要</vt:lpstr>
      <vt:lpstr>無線影音儲存方案 專為影音愛好者設計的儲存裝置</vt:lpstr>
      <vt:lpstr>無線影音儲存方案具備4大特點</vt:lpstr>
      <vt:lpstr>QNAP NAS 保障您的影音多媒體檔案</vt:lpstr>
      <vt:lpstr>QNAP 強力的影音硬體設備</vt:lpstr>
      <vt:lpstr>QWA-AC2600 PCIe 雙頻無線網卡</vt:lpstr>
      <vt:lpstr>無線影音串流存取的瓶頸</vt:lpstr>
      <vt:lpstr>直接存取大量影音檔案</vt:lpstr>
      <vt:lpstr>打造多人共享的無線串流影音環境</vt:lpstr>
      <vt:lpstr>Video Station 影音管理中心 專為影音愛好者打造的管理功能</vt:lpstr>
      <vt:lpstr>優化資料呈現</vt:lpstr>
      <vt:lpstr>Video Station 影音管理三大特色</vt:lpstr>
      <vt:lpstr>QNAP影音播放 解決方案 各式播放平台，滿足您所有需求</vt:lpstr>
      <vt:lpstr>QNAP提供三種影音播放方式</vt:lpstr>
      <vt:lpstr>多樣化影音串流平台，滿足您使用需求</vt:lpstr>
      <vt:lpstr>在Windows / Mac電腦上觀看</vt:lpstr>
      <vt:lpstr>獨家！QVHelper影音小幫手的優勢</vt:lpstr>
      <vt:lpstr>走到哪看到哪！Qvideo手機應用程式</vt:lpstr>
      <vt:lpstr>Qmedia Andorid / Apple TV應用程式</vt:lpstr>
      <vt:lpstr>DLNA串起家中的多媒體檔案 </vt:lpstr>
      <vt:lpstr>KODI的強大影音套件- Video HD</vt:lpstr>
      <vt:lpstr>Cinema28打造完美 多房影音播放 讓家中各角落皆有聲有色</vt:lpstr>
      <vt:lpstr>各式多媒體設備造成的困擾...</vt:lpstr>
      <vt:lpstr>何謂多房影音串流</vt:lpstr>
      <vt:lpstr>Cinema28 多房影音系統的四大特色</vt:lpstr>
      <vt:lpstr>Cinema28 支援裝置</vt:lpstr>
      <vt:lpstr>掌控家中所有多媒體裝置</vt:lpstr>
      <vt:lpstr>掌控家中所有多媒體裝置</vt:lpstr>
      <vt:lpstr>Cinema28 輕鬆拖拉操作</vt:lpstr>
      <vt:lpstr>Cinema28 裝置精靈</vt:lpstr>
      <vt:lpstr>一般串流與多房串流的比較</vt:lpstr>
      <vt:lpstr>滿足您的各式影音播放情境</vt:lpstr>
      <vt:lpstr>投影片 39</vt:lpstr>
      <vt:lpstr>QNAP影音串流解決方案 是您最好的選擇！</vt:lpstr>
    </vt:vector>
  </TitlesOfParts>
  <Company>SYNNEX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user</cp:lastModifiedBy>
  <cp:revision>86</cp:revision>
  <dcterms:created xsi:type="dcterms:W3CDTF">2018-05-03T05:50:17Z</dcterms:created>
  <dcterms:modified xsi:type="dcterms:W3CDTF">2018-05-08T06:17:12Z</dcterms:modified>
</cp:coreProperties>
</file>