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39" r:id="rId2"/>
    <p:sldId id="341" r:id="rId3"/>
    <p:sldId id="322" r:id="rId4"/>
    <p:sldId id="296" r:id="rId5"/>
    <p:sldId id="323" r:id="rId6"/>
    <p:sldId id="273" r:id="rId7"/>
    <p:sldId id="266" r:id="rId8"/>
    <p:sldId id="269" r:id="rId9"/>
    <p:sldId id="282" r:id="rId10"/>
    <p:sldId id="331" r:id="rId11"/>
    <p:sldId id="326" r:id="rId12"/>
    <p:sldId id="286" r:id="rId13"/>
    <p:sldId id="318" r:id="rId14"/>
    <p:sldId id="305" r:id="rId15"/>
    <p:sldId id="319" r:id="rId16"/>
    <p:sldId id="311" r:id="rId17"/>
    <p:sldId id="320" r:id="rId18"/>
    <p:sldId id="321" r:id="rId19"/>
    <p:sldId id="330" r:id="rId20"/>
    <p:sldId id="312" r:id="rId21"/>
    <p:sldId id="328" r:id="rId22"/>
    <p:sldId id="325" r:id="rId23"/>
    <p:sldId id="259" r:id="rId24"/>
    <p:sldId id="262" r:id="rId25"/>
    <p:sldId id="301" r:id="rId26"/>
    <p:sldId id="270" r:id="rId27"/>
    <p:sldId id="299" r:id="rId28"/>
    <p:sldId id="274" r:id="rId29"/>
    <p:sldId id="276" r:id="rId30"/>
    <p:sldId id="333" r:id="rId31"/>
    <p:sldId id="334" r:id="rId32"/>
    <p:sldId id="256" r:id="rId33"/>
    <p:sldId id="261" r:id="rId34"/>
    <p:sldId id="336" r:id="rId35"/>
    <p:sldId id="340" r:id="rId36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2060"/>
    <a:srgbClr val="001642"/>
    <a:srgbClr val="FF9966"/>
    <a:srgbClr val="1A465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8" autoAdjust="0"/>
    <p:restoredTop sz="96777" autoAdjust="0"/>
  </p:normalViewPr>
  <p:slideViewPr>
    <p:cSldViewPr>
      <p:cViewPr>
        <p:scale>
          <a:sx n="130" d="100"/>
          <a:sy n="130" d="100"/>
        </p:scale>
        <p:origin x="-1675" y="-55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2018/5/3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997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1871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591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9384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4030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452789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10807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43194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2711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66183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22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56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997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7674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演示SSD快取、關閉Qtier和開啟Qtier間針對連續檔案傳檔的效能差異。</a:t>
            </a:r>
          </a:p>
        </p:txBody>
      </p:sp>
    </p:spTree>
    <p:extLst>
      <p:ext uri="{BB962C8B-B14F-4D97-AF65-F5344CB8AC3E}">
        <p14:creationId xmlns="" xmlns:p14="http://schemas.microsoft.com/office/powerpoint/2010/main" val="3223045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569424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6552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97861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29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&gt; eSATA &lt; JBOD &gt; LUN backup &gt; to other NAS</a:t>
            </a:r>
          </a:p>
        </p:txBody>
      </p:sp>
    </p:spTree>
    <p:extLst>
      <p:ext uri="{BB962C8B-B14F-4D97-AF65-F5344CB8AC3E}">
        <p14:creationId xmlns="" xmlns:p14="http://schemas.microsoft.com/office/powerpoint/2010/main" val="216909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648815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28477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243928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47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27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buNone/>
            </a:pPr>
            <a:endParaRPr lang="zh-TW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610828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120876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14073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buNone/>
            </a:pPr>
            <a:endParaRPr lang="en-US" altLang="zh-TW" sz="2800" b="0" i="0" u="none" strike="noStrike" kern="1200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729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9987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68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43996" cy="5143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內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" y="0"/>
            <a:ext cx="9143998" cy="5143499"/>
          </a:xfrm>
          <a:prstGeom prst="rect">
            <a:avLst/>
          </a:prstGeom>
          <a:noFill/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187624" y="0"/>
            <a:ext cx="7956376" cy="8435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51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tiff"/><Relationship Id="rId5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65.tiff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png"/><Relationship Id="rId4" Type="http://schemas.openxmlformats.org/officeDocument/2006/relationships/image" Target="../media/image89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tiff"/><Relationship Id="rId3" Type="http://schemas.openxmlformats.org/officeDocument/2006/relationships/image" Target="../media/image91.tiff"/><Relationship Id="rId7" Type="http://schemas.openxmlformats.org/officeDocument/2006/relationships/image" Target="../media/image9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34.tiff"/><Relationship Id="rId4" Type="http://schemas.openxmlformats.org/officeDocument/2006/relationships/image" Target="../media/image92.tiff"/><Relationship Id="rId9" Type="http://schemas.openxmlformats.org/officeDocument/2006/relationships/image" Target="../media/image97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0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380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17"/>
          <p:cNvSpPr/>
          <p:nvPr/>
        </p:nvSpPr>
        <p:spPr>
          <a:xfrm>
            <a:off x="539552" y="2005956"/>
            <a:ext cx="8247290" cy="1718502"/>
          </a:xfrm>
          <a:prstGeom prst="roundRect">
            <a:avLst>
              <a:gd name="adj" fmla="val 7641"/>
            </a:avLst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圖片 14" descr="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987574"/>
            <a:ext cx="7215238" cy="548679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CN" altLang="en-US" sz="3600" dirty="0">
                <a:sym typeface="Arial"/>
              </a:rPr>
              <a:t>現場展示</a:t>
            </a:r>
            <a:r>
              <a:rPr lang="en-US" altLang="zh-CN" sz="3600" dirty="0">
                <a:sym typeface="Arial"/>
              </a:rPr>
              <a:t> </a:t>
            </a:r>
            <a:r>
              <a:rPr lang="en-US" altLang="zh-Hant" sz="3600" dirty="0">
                <a:sym typeface="Arial"/>
              </a:rPr>
              <a:t>10GbE </a:t>
            </a:r>
            <a:r>
              <a:rPr lang="zh-CN" altLang="en-US" sz="3600" dirty="0">
                <a:sym typeface="Arial"/>
              </a:rPr>
              <a:t>網路</a:t>
            </a:r>
            <a:r>
              <a:rPr lang="zh-Hant" altLang="en-US" sz="3600" dirty="0">
                <a:sym typeface="Arial"/>
              </a:rPr>
              <a:t>效能</a:t>
            </a:r>
            <a:endParaRPr lang="zh-TW" altLang="en-US" sz="3600" dirty="0">
              <a:sym typeface="Arial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idx="4294967295"/>
          </p:nvPr>
        </p:nvSpPr>
        <p:spPr>
          <a:xfrm>
            <a:off x="914400" y="972737"/>
            <a:ext cx="8229600" cy="4206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-3429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TS-1263XU </a:t>
            </a:r>
            <a:r>
              <a:rPr lang="zh-Hant" altLang="en-US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提供 </a:t>
            </a:r>
            <a:r>
              <a:rPr lang="en-US" altLang="zh-Hant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1 x 10GbE 10GBASE-T </a:t>
            </a:r>
            <a:r>
              <a:rPr lang="zh-Hant" altLang="en-US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埠，無需額外花費</a:t>
            </a:r>
            <a:endParaRPr lang="en-US" altLang="zh-Hant" sz="1800" dirty="0">
              <a:solidFill>
                <a:schemeClr val="bg1"/>
              </a:solidFill>
              <a:latin typeface="微軟正黑體" pitchFamily="34" charset="-12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539552" y="3796466"/>
            <a:ext cx="27363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＊ </a:t>
            </a:r>
            <a:r>
              <a:rPr lang="ja-JP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測試</a:t>
            </a:r>
            <a:r>
              <a:rPr lang="ja-JP" altLang="en-US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於 </a:t>
            </a:r>
            <a:r>
              <a:rPr lang="en-US" altLang="zh-Hant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ja-JP" altLang="en-US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實驗室，數據會因實際環境而有所不同</a:t>
            </a:r>
            <a:r>
              <a:rPr lang="ja-JP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Hant" sz="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BC02794-210B-754D-A6D6-51B7453A1B53}"/>
              </a:ext>
            </a:extLst>
          </p:cNvPr>
          <p:cNvSpPr/>
          <p:nvPr/>
        </p:nvSpPr>
        <p:spPr>
          <a:xfrm>
            <a:off x="4716016" y="4147215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客戶</a:t>
            </a:r>
            <a:r>
              <a:rPr lang="ja-JP" altLang="en-US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端 </a:t>
            </a:r>
            <a:r>
              <a:rPr lang="en-US" altLang="en-US" sz="8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PC：Windows</a:t>
            </a:r>
            <a:r>
              <a:rPr lang="en-US" altLang="en-US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10, Intel Core i7-6700 3.4 GHz, 32GB RAM, </a:t>
            </a:r>
            <a:endParaRPr lang="en-US" altLang="en-US" sz="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                  </a:t>
            </a:r>
            <a:r>
              <a:rPr lang="en-US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en-US" altLang="en-US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LAN-10G2T-X550 </a:t>
            </a:r>
            <a:r>
              <a:rPr lang="ja-JP" altLang="en-US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網路卡</a:t>
            </a:r>
            <a:r>
              <a:rPr lang="en-US" altLang="ja-JP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en-US" sz="8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IOMeter</a:t>
            </a:r>
            <a:r>
              <a:rPr lang="en-US" altLang="en-US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2M </a:t>
            </a:r>
            <a:r>
              <a:rPr lang="ja-JP" altLang="en-US" sz="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持續傳輸</a:t>
            </a:r>
            <a:endParaRPr lang="en-US" altLang="en-US" sz="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61438" y="2572330"/>
            <a:ext cx="167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zh-TW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079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804248" y="3230824"/>
            <a:ext cx="167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</a:t>
            </a:r>
            <a:r>
              <a:rPr lang="en-US" altLang="zh-TW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14348" y="228600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</a:t>
            </a:r>
            <a:endParaRPr lang="zh-TW" alt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4348" y="300379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75656" y="2428314"/>
            <a:ext cx="6552728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475656" y="3116456"/>
            <a:ext cx="6336704" cy="144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 descr="highligh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08234"/>
            <a:ext cx="1763688" cy="528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B28EA1E-6FA6-7545-86F9-F7CF2597449B}"/>
              </a:ext>
            </a:extLst>
          </p:cNvPr>
          <p:cNvSpPr/>
          <p:nvPr/>
        </p:nvSpPr>
        <p:spPr>
          <a:xfrm>
            <a:off x="611560" y="1871657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Hant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=""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683568" y="4147215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 </a:t>
            </a:r>
            <a:r>
              <a:rPr lang="en-US" altLang="zh-Hant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x 10GbE </a:t>
            </a:r>
            <a:r>
              <a:rPr lang="en-US" altLang="zh-Hant" sz="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Hant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ja-JP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傳輸測試環境：</a:t>
            </a:r>
            <a:br>
              <a:rPr lang="ja-JP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NAS： TS-1263XU</a:t>
            </a:r>
            <a:br>
              <a:rPr lang="en-US" altLang="zh-Hant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OS：QTS 4.3.4</a:t>
            </a:r>
            <a:br>
              <a:rPr lang="en-US" altLang="zh-Hant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ja-JP" altLang="en-US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磁碟群組：</a:t>
            </a:r>
            <a:r>
              <a:rPr lang="en-US" altLang="zh-Hant" sz="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RAID 5; 12 x Intel SSDSC2BB240G4 SSD</a:t>
            </a:r>
            <a:endParaRPr lang="en-US" altLang="zh-Hant" sz="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82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MARKETING\Marketing\To 亞彣\0430\TS-x63XU-P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1131590"/>
            <a:ext cx="7620000" cy="4394200"/>
          </a:xfrm>
          <a:prstGeom prst="rect">
            <a:avLst/>
          </a:prstGeom>
          <a:noFill/>
        </p:spPr>
      </p:pic>
      <p:pic>
        <p:nvPicPr>
          <p:cNvPr id="4" name="圖片 12">
            <a:extLst>
              <a:ext uri="{FF2B5EF4-FFF2-40B4-BE49-F238E27FC236}">
                <a16:creationId xmlns="" xmlns:a16="http://schemas.microsoft.com/office/drawing/2014/main" id="{B8AE9D12-A040-FA42-9BBF-0252462999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879165"/>
            <a:ext cx="841368" cy="663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1">
            <a:extLst>
              <a:ext uri="{FF2B5EF4-FFF2-40B4-BE49-F238E27FC236}">
                <a16:creationId xmlns="" xmlns:a16="http://schemas.microsoft.com/office/drawing/2014/main" id="{0984C259-E4C7-7E40-92F5-D562377B5B71}"/>
              </a:ext>
            </a:extLst>
          </p:cNvPr>
          <p:cNvSpPr txBox="1"/>
          <p:nvPr/>
        </p:nvSpPr>
        <p:spPr>
          <a:xfrm>
            <a:off x="426631" y="1491630"/>
            <a:ext cx="4017817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zh-TW" altLang="en-US" sz="1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極速 </a:t>
            </a:r>
            <a:r>
              <a:rPr kumimoji="1" lang="en-US" altLang="zh-TW" sz="1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64-bit </a:t>
            </a:r>
            <a:r>
              <a:rPr kumimoji="1" lang="zh-TW" altLang="en-US" sz="1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四核 </a:t>
            </a:r>
            <a:r>
              <a:rPr kumimoji="1" lang="en-US" altLang="zh-TW" sz="24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2.0</a:t>
            </a:r>
            <a:r>
              <a:rPr kumimoji="1" lang="en-US" altLang="zh-TW" sz="1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 GHz </a:t>
            </a:r>
            <a:r>
              <a:rPr kumimoji="1" lang="en-US" altLang="zh-TW" sz="1800" b="1" dirty="0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SoC</a:t>
            </a:r>
            <a:endParaRPr kumimoji="1" lang="en-US" altLang="zh-TW" sz="18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  <a:p>
            <a:r>
              <a:rPr kumimoji="1" lang="zh-Hant" altLang="en-US" sz="1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長期供貨的嵌入式</a:t>
            </a:r>
            <a:r>
              <a:rPr kumimoji="1" lang="en-US" altLang="zh-Hant" sz="1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 G </a:t>
            </a:r>
            <a:r>
              <a:rPr kumimoji="1" lang="zh-Hant" altLang="en-US" sz="1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系列處理器</a:t>
            </a:r>
            <a:endParaRPr kumimoji="1" lang="zh-TW" altLang="en-US" sz="18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="" xmlns:a16="http://schemas.microsoft.com/office/drawing/2014/main" id="{6EE71514-9A1A-A846-B657-A77BE3B85372}"/>
              </a:ext>
            </a:extLst>
          </p:cNvPr>
          <p:cNvSpPr txBox="1"/>
          <p:nvPr/>
        </p:nvSpPr>
        <p:spPr>
          <a:xfrm>
            <a:off x="7500267" y="1348112"/>
            <a:ext cx="1412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i="1" dirty="0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GX-420MC</a:t>
            </a:r>
            <a:endParaRPr kumimoji="1" lang="zh-TW" altLang="en-US" sz="1600" b="1" i="1" dirty="0">
              <a:solidFill>
                <a:srgbClr val="002060"/>
              </a:solidFill>
              <a:latin typeface="+mj-lt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7" name="Shape 233">
            <a:extLst>
              <a:ext uri="{FF2B5EF4-FFF2-40B4-BE49-F238E27FC236}">
                <a16:creationId xmlns="" xmlns:a16="http://schemas.microsoft.com/office/drawing/2014/main" id="{0607900A-5AA2-9D46-9AC6-CD9C815151CA}"/>
              </a:ext>
            </a:extLst>
          </p:cNvPr>
          <p:cNvSpPr/>
          <p:nvPr/>
        </p:nvSpPr>
        <p:spPr>
          <a:xfrm>
            <a:off x="3899867" y="1059582"/>
            <a:ext cx="3714557" cy="1043771"/>
          </a:xfrm>
          <a:prstGeom prst="parallelogram">
            <a:avLst>
              <a:gd name="adj" fmla="val 2442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ED6D5D-1070-964F-9DE5-50B51094F92F}"/>
              </a:ext>
            </a:extLst>
          </p:cNvPr>
          <p:cNvSpPr txBox="1"/>
          <p:nvPr/>
        </p:nvSpPr>
        <p:spPr>
          <a:xfrm>
            <a:off x="4318907" y="1131886"/>
            <a:ext cx="3130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altLang="zh-Hant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AES-NI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硬體加密引擎</a:t>
            </a:r>
            <a:endParaRPr lang="en-US" altLang="zh-Hant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 x SODIMM DDR3L </a:t>
            </a:r>
          </a:p>
          <a:p>
            <a:pPr>
              <a:buClr>
                <a:schemeClr val="bg1"/>
              </a:buClr>
            </a:pP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記憶體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最高達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F8113AF4-036F-4743-8916-267C6727AAC6}"/>
              </a:ext>
            </a:extLst>
          </p:cNvPr>
          <p:cNvSpPr txBox="1"/>
          <p:nvPr/>
        </p:nvSpPr>
        <p:spPr>
          <a:xfrm>
            <a:off x="6206783" y="1852023"/>
            <a:ext cx="1570452" cy="961608"/>
          </a:xfrm>
          <a:prstGeom prst="roundRect">
            <a:avLst>
              <a:gd name="adj" fmla="val 13163"/>
            </a:avLst>
          </a:prstGeom>
          <a:solidFill>
            <a:srgbClr val="3366FF"/>
          </a:solidFill>
          <a:ln w="19050">
            <a:solidFill>
              <a:schemeClr val="bg1">
                <a:alpha val="79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Hant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16GB</a:t>
            </a:r>
          </a:p>
          <a:p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(2 x 8GB)</a:t>
            </a:r>
            <a:endParaRPr lang="zh-TW" altLang="en-US" sz="2600" dirty="0">
              <a:latin typeface="+mj-lt"/>
            </a:endParaRPr>
          </a:p>
        </p:txBody>
      </p:sp>
      <p:pic>
        <p:nvPicPr>
          <p:cNvPr id="10" name="圖片 5" descr="RAM-0715-2.png">
            <a:extLst>
              <a:ext uri="{FF2B5EF4-FFF2-40B4-BE49-F238E27FC236}">
                <a16:creationId xmlns="" xmlns:a16="http://schemas.microsoft.com/office/drawing/2014/main" id="{4809A8C5-7A71-DA40-8D07-2E69278A1C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235" y="2158914"/>
            <a:ext cx="1366765" cy="701366"/>
          </a:xfrm>
          <a:prstGeom prst="rect">
            <a:avLst/>
          </a:prstGeom>
        </p:spPr>
      </p:pic>
      <p:pic>
        <p:nvPicPr>
          <p:cNvPr id="11" name="圖片 5" descr="RAM-0715-2.png">
            <a:extLst>
              <a:ext uri="{FF2B5EF4-FFF2-40B4-BE49-F238E27FC236}">
                <a16:creationId xmlns="" xmlns:a16="http://schemas.microsoft.com/office/drawing/2014/main" id="{3746962B-6FD1-AE46-AC84-6B3F932579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397" y="1616747"/>
            <a:ext cx="1366765" cy="70136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18572F9C-4A5C-6D4E-A678-5B89251E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Hant" altLang="en-US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長期支援性的 </a:t>
            </a:r>
            <a:r>
              <a:rPr lang="en-US" altLang="zh-Hant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AMD </a:t>
            </a:r>
            <a:r>
              <a:rPr lang="zh-Hant" altLang="en-US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四核心</a:t>
            </a:r>
            <a:r>
              <a:rPr lang="en-US" altLang="zh-Hant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2.0 GHz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634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/>
          <p:cNvGrpSpPr/>
          <p:nvPr/>
        </p:nvGrpSpPr>
        <p:grpSpPr>
          <a:xfrm>
            <a:off x="319350" y="1131590"/>
            <a:ext cx="8501122" cy="3816424"/>
            <a:chOff x="285720" y="1004959"/>
            <a:chExt cx="8501122" cy="2790927"/>
          </a:xfrm>
        </p:grpSpPr>
        <p:sp>
          <p:nvSpPr>
            <p:cNvPr id="21" name="圓角矩形 20"/>
            <p:cNvSpPr/>
            <p:nvPr/>
          </p:nvSpPr>
          <p:spPr>
            <a:xfrm>
              <a:off x="285720" y="1004959"/>
              <a:ext cx="8501122" cy="2786082"/>
            </a:xfrm>
            <a:prstGeom prst="roundRect">
              <a:avLst>
                <a:gd name="adj" fmla="val 6860"/>
              </a:avLst>
            </a:prstGeom>
            <a:noFill/>
            <a:ln w="38100" cap="flat" cmpd="sng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" name="直線接點 29"/>
            <p:cNvCxnSpPr/>
            <p:nvPr/>
          </p:nvCxnSpPr>
          <p:spPr>
            <a:xfrm>
              <a:off x="4534192" y="1059582"/>
              <a:ext cx="0" cy="273630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AB1A46-3AF8-0342-A5DC-9DB9DA6A2E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40331" b="32781"/>
          <a:stretch>
            <a:fillRect/>
          </a:stretch>
        </p:blipFill>
        <p:spPr>
          <a:xfrm>
            <a:off x="395536" y="3723878"/>
            <a:ext cx="7416824" cy="1246905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b="1" i="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TS-463XU &amp; TS-463XU-RP</a:t>
            </a:r>
          </a:p>
        </p:txBody>
      </p:sp>
      <p:sp>
        <p:nvSpPr>
          <p:cNvPr id="131" name="Shape 131"/>
          <p:cNvSpPr/>
          <p:nvPr/>
        </p:nvSpPr>
        <p:spPr>
          <a:xfrm>
            <a:off x="823406" y="1275606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TS-463XU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=""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5068458" y="1275606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TS-463XU-RP-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en-US" sz="2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50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353814" y="3079796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50W</a:t>
            </a:r>
          </a:p>
        </p:txBody>
      </p:sp>
      <p:sp>
        <p:nvSpPr>
          <p:cNvPr id="28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376134" y="423249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4-bay</a:t>
            </a:r>
            <a:endParaRPr lang="zh-TW" sz="20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398" y="3079796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894274" y="3139369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1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6638954" y="3079796"/>
            <a:ext cx="185738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250W</a:t>
            </a:r>
            <a:endParaRPr lang="en-US" sz="30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5880" y="3079796"/>
            <a:ext cx="1571636" cy="500066"/>
          </a:xfrm>
          <a:prstGeom prst="rect">
            <a:avLst/>
          </a:prstGeom>
          <a:noFill/>
        </p:spPr>
      </p:pic>
      <p:sp>
        <p:nvSpPr>
          <p:cNvPr id="43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138756" y="3139369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026" name="Picture 2" descr="C:\Users\Yvonne Tsai\Desktop\TS-463XU-Back.png"/>
          <p:cNvPicPr>
            <a:picLocks noChangeAspect="1" noChangeArrowheads="1"/>
          </p:cNvPicPr>
          <p:nvPr/>
        </p:nvPicPr>
        <p:blipFill>
          <a:blip r:embed="rId5" cstate="print"/>
          <a:srcRect t="31883" b="30038"/>
          <a:stretch>
            <a:fillRect/>
          </a:stretch>
        </p:blipFill>
        <p:spPr bwMode="auto">
          <a:xfrm>
            <a:off x="607382" y="2152372"/>
            <a:ext cx="3629203" cy="864096"/>
          </a:xfrm>
          <a:prstGeom prst="rect">
            <a:avLst/>
          </a:prstGeom>
          <a:noFill/>
        </p:spPr>
      </p:pic>
      <p:pic>
        <p:nvPicPr>
          <p:cNvPr id="18" name="Picture 2" descr="C:\Users\Yvonne Tsai\Desktop\TS-463XU-Back.png"/>
          <p:cNvPicPr>
            <a:picLocks noChangeAspect="1" noChangeArrowheads="1"/>
          </p:cNvPicPr>
          <p:nvPr/>
        </p:nvPicPr>
        <p:blipFill>
          <a:blip r:embed="rId6" cstate="print"/>
          <a:srcRect t="35185" b="29630"/>
          <a:stretch>
            <a:fillRect/>
          </a:stretch>
        </p:blipFill>
        <p:spPr bwMode="auto">
          <a:xfrm>
            <a:off x="4927862" y="2224380"/>
            <a:ext cx="3600400" cy="792088"/>
          </a:xfrm>
          <a:prstGeom prst="rect">
            <a:avLst/>
          </a:prstGeom>
          <a:noFill/>
        </p:spPr>
      </p:pic>
      <p:sp>
        <p:nvSpPr>
          <p:cNvPr id="19" name="圓角矩形 18"/>
          <p:cNvSpPr/>
          <p:nvPr/>
        </p:nvSpPr>
        <p:spPr>
          <a:xfrm>
            <a:off x="2839630" y="2512412"/>
            <a:ext cx="1296144" cy="432048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7160110" y="2512412"/>
            <a:ext cx="1296144" cy="432048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3629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Yvonne Tsai\Desktop\TS-863XU-RP_B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03598"/>
            <a:ext cx="3600400" cy="2251203"/>
          </a:xfrm>
          <a:prstGeom prst="rect">
            <a:avLst/>
          </a:prstGeom>
          <a:noFill/>
        </p:spPr>
      </p:pic>
      <p:pic>
        <p:nvPicPr>
          <p:cNvPr id="2053" name="Picture 5" descr="C:\Users\Yvonne Tsai\Desktop\TS-863XU_Ba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39614"/>
            <a:ext cx="3512484" cy="2196232"/>
          </a:xfrm>
          <a:prstGeom prst="rect">
            <a:avLst/>
          </a:prstGeom>
          <a:noFill/>
        </p:spPr>
      </p:pic>
      <p:grpSp>
        <p:nvGrpSpPr>
          <p:cNvPr id="31" name="群組 30"/>
          <p:cNvGrpSpPr/>
          <p:nvPr/>
        </p:nvGrpSpPr>
        <p:grpSpPr>
          <a:xfrm>
            <a:off x="319350" y="987574"/>
            <a:ext cx="8501122" cy="3960440"/>
            <a:chOff x="285720" y="1004959"/>
            <a:chExt cx="8501122" cy="2790927"/>
          </a:xfrm>
        </p:grpSpPr>
        <p:sp>
          <p:nvSpPr>
            <p:cNvPr id="32" name="圓角矩形 31"/>
            <p:cNvSpPr/>
            <p:nvPr/>
          </p:nvSpPr>
          <p:spPr>
            <a:xfrm>
              <a:off x="285720" y="1004959"/>
              <a:ext cx="8501122" cy="2786082"/>
            </a:xfrm>
            <a:prstGeom prst="roundRect">
              <a:avLst>
                <a:gd name="adj" fmla="val 6860"/>
              </a:avLst>
            </a:prstGeom>
            <a:noFill/>
            <a:ln w="38100" cap="flat" cmpd="sng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" name="直線接點 32"/>
            <p:cNvCxnSpPr/>
            <p:nvPr/>
          </p:nvCxnSpPr>
          <p:spPr>
            <a:xfrm>
              <a:off x="4534192" y="1059582"/>
              <a:ext cx="0" cy="273630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/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0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103680" y="423249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8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-bay</a:t>
            </a:r>
            <a:endParaRPr lang="zh-TW" sz="20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TS-863XU &amp; TS-863XU-RP</a:t>
            </a:r>
            <a:endParaRPr lang="en-US" b="1" i="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0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245896" y="3003798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50W</a:t>
            </a: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98" y="3003798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888574" y="3075236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1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6588224" y="3003798"/>
            <a:ext cx="185738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250W</a:t>
            </a:r>
            <a:endParaRPr lang="en-US" sz="30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1978" y="3003798"/>
            <a:ext cx="1571636" cy="500066"/>
          </a:xfrm>
          <a:prstGeom prst="rect">
            <a:avLst/>
          </a:prstGeom>
          <a:noFill/>
        </p:spPr>
      </p:pic>
      <p:sp>
        <p:nvSpPr>
          <p:cNvPr id="43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174854" y="3075236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8" name="Shape 131">
            <a:extLst>
              <a:ext uri="{FF2B5EF4-FFF2-40B4-BE49-F238E27FC236}">
                <a16:creationId xmlns="" xmlns:a16="http://schemas.microsoft.com/office/drawing/2014/main" id="{C35AA4E7-660E-164D-8008-52BF8C1C3926}"/>
              </a:ext>
            </a:extLst>
          </p:cNvPr>
          <p:cNvSpPr/>
          <p:nvPr/>
        </p:nvSpPr>
        <p:spPr>
          <a:xfrm>
            <a:off x="4932610" y="1131590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TS-863XU-RP-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en-US" sz="2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19" name="Shape 131">
            <a:extLst>
              <a:ext uri="{FF2B5EF4-FFF2-40B4-BE49-F238E27FC236}">
                <a16:creationId xmlns="" xmlns:a16="http://schemas.microsoft.com/office/drawing/2014/main" id="{5DD434EF-9536-2847-8148-8DDBE15771C5}"/>
              </a:ext>
            </a:extLst>
          </p:cNvPr>
          <p:cNvSpPr/>
          <p:nvPr/>
        </p:nvSpPr>
        <p:spPr>
          <a:xfrm>
            <a:off x="755576" y="1131590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TS-863XU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88DBAF5-9E58-0C42-A6A3-4F773CA52E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37009" b="29242"/>
          <a:stretch/>
        </p:blipFill>
        <p:spPr>
          <a:xfrm>
            <a:off x="683568" y="3583943"/>
            <a:ext cx="6808271" cy="1436079"/>
          </a:xfrm>
          <a:prstGeom prst="rect">
            <a:avLst/>
          </a:prstGeom>
        </p:spPr>
      </p:pic>
      <p:sp>
        <p:nvSpPr>
          <p:cNvPr id="34" name="圓角矩形 33"/>
          <p:cNvSpPr/>
          <p:nvPr/>
        </p:nvSpPr>
        <p:spPr>
          <a:xfrm>
            <a:off x="3203848" y="2211710"/>
            <a:ext cx="864096" cy="732750"/>
          </a:xfrm>
          <a:prstGeom prst="roundRect">
            <a:avLst>
              <a:gd name="adj" fmla="val 9982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7596336" y="2212324"/>
            <a:ext cx="811914" cy="751091"/>
          </a:xfrm>
          <a:prstGeom prst="roundRect">
            <a:avLst>
              <a:gd name="adj" fmla="val 13696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832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/>
          <p:cNvGrpSpPr/>
          <p:nvPr/>
        </p:nvGrpSpPr>
        <p:grpSpPr>
          <a:xfrm>
            <a:off x="319350" y="987574"/>
            <a:ext cx="8501122" cy="3960440"/>
            <a:chOff x="285720" y="1004959"/>
            <a:chExt cx="8501122" cy="2790927"/>
          </a:xfrm>
        </p:grpSpPr>
        <p:sp>
          <p:nvSpPr>
            <p:cNvPr id="37" name="圓角矩形 36"/>
            <p:cNvSpPr/>
            <p:nvPr/>
          </p:nvSpPr>
          <p:spPr>
            <a:xfrm>
              <a:off x="285720" y="1004959"/>
              <a:ext cx="8501122" cy="2786082"/>
            </a:xfrm>
            <a:prstGeom prst="roundRect">
              <a:avLst>
                <a:gd name="adj" fmla="val 6860"/>
              </a:avLst>
            </a:prstGeom>
            <a:noFill/>
            <a:ln w="38100" cap="flat" cmpd="sng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" name="直線接點 37"/>
            <p:cNvCxnSpPr/>
            <p:nvPr/>
          </p:nvCxnSpPr>
          <p:spPr>
            <a:xfrm>
              <a:off x="4534192" y="1059582"/>
              <a:ext cx="0" cy="273630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4" name="Picture 4" descr="C:\Users\Yvonne Tsai\Desktop\TS-863XU-RP_Back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1203598"/>
            <a:ext cx="3600400" cy="2251202"/>
          </a:xfrm>
          <a:prstGeom prst="rect">
            <a:avLst/>
          </a:prstGeom>
          <a:noFill/>
        </p:spPr>
      </p:pic>
      <p:pic>
        <p:nvPicPr>
          <p:cNvPr id="28" name="Picture 5" descr="C:\Users\Yvonne Tsai\Desktop\TS-863XU_Back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1239614"/>
            <a:ext cx="3512484" cy="2196231"/>
          </a:xfrm>
          <a:prstGeom prst="rect">
            <a:avLst/>
          </a:prstGeom>
          <a:noFill/>
        </p:spPr>
      </p:pic>
      <p:sp>
        <p:nvSpPr>
          <p:cNvPr id="43" name="圓角矩形 42"/>
          <p:cNvSpPr/>
          <p:nvPr/>
        </p:nvSpPr>
        <p:spPr>
          <a:xfrm>
            <a:off x="3203848" y="2211710"/>
            <a:ext cx="864096" cy="732750"/>
          </a:xfrm>
          <a:prstGeom prst="roundRect">
            <a:avLst>
              <a:gd name="adj" fmla="val 9982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圓角矩形 43"/>
          <p:cNvSpPr/>
          <p:nvPr/>
        </p:nvSpPr>
        <p:spPr>
          <a:xfrm>
            <a:off x="7596336" y="2212324"/>
            <a:ext cx="811914" cy="751091"/>
          </a:xfrm>
          <a:prstGeom prst="roundRect">
            <a:avLst>
              <a:gd name="adj" fmla="val 13696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F33EA4-B99D-D84C-8D3C-34B8C7695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3210" b="29398"/>
          <a:stretch/>
        </p:blipFill>
        <p:spPr>
          <a:xfrm>
            <a:off x="644050" y="3467285"/>
            <a:ext cx="6952286" cy="1624745"/>
          </a:xfrm>
          <a:prstGeom prst="rect">
            <a:avLst/>
          </a:prstGeom>
        </p:spPr>
      </p:pic>
      <p:sp>
        <p:nvSpPr>
          <p:cNvPr id="22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175688" y="423249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12-bay</a:t>
            </a:r>
            <a:endParaRPr lang="zh-TW" sz="20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TS-1263XU &amp; TS-1263XU-RP</a:t>
            </a:r>
            <a:endParaRPr lang="en-US" b="1" i="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285984" y="3079796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350W</a:t>
            </a: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075806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928662" y="3147244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0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6660232" y="3079796"/>
            <a:ext cx="185738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300W</a:t>
            </a:r>
            <a:endParaRPr lang="en-US" sz="30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075806"/>
            <a:ext cx="1571636" cy="500066"/>
          </a:xfrm>
          <a:prstGeom prst="rect">
            <a:avLst/>
          </a:prstGeom>
          <a:noFill/>
        </p:spPr>
      </p:pic>
      <p:sp>
        <p:nvSpPr>
          <p:cNvPr id="42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214942" y="3147244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6" name="Shape 131">
            <a:extLst>
              <a:ext uri="{FF2B5EF4-FFF2-40B4-BE49-F238E27FC236}">
                <a16:creationId xmlns="" xmlns:a16="http://schemas.microsoft.com/office/drawing/2014/main" id="{711B5D3A-217D-2243-BE2A-626BCDB8D200}"/>
              </a:ext>
            </a:extLst>
          </p:cNvPr>
          <p:cNvSpPr/>
          <p:nvPr/>
        </p:nvSpPr>
        <p:spPr>
          <a:xfrm>
            <a:off x="5000628" y="1102554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TS-1263XU-RP-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en-US" sz="2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27" name="Shape 131">
            <a:extLst>
              <a:ext uri="{FF2B5EF4-FFF2-40B4-BE49-F238E27FC236}">
                <a16:creationId xmlns="" xmlns:a16="http://schemas.microsoft.com/office/drawing/2014/main" id="{91212BD2-825B-D749-B5C2-8AC4F3D509DB}"/>
              </a:ext>
            </a:extLst>
          </p:cNvPr>
          <p:cNvSpPr/>
          <p:nvPr/>
        </p:nvSpPr>
        <p:spPr>
          <a:xfrm>
            <a:off x="827584" y="1102554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TS-1263XU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</p:spTree>
    <p:extLst>
      <p:ext uri="{BB962C8B-B14F-4D97-AF65-F5344CB8AC3E}">
        <p14:creationId xmlns="" xmlns:p14="http://schemas.microsoft.com/office/powerpoint/2010/main" val="29776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11">
            <a:extLst>
              <a:ext uri="{FF2B5EF4-FFF2-40B4-BE49-F238E27FC236}">
                <a16:creationId xmlns="" xmlns:a16="http://schemas.microsoft.com/office/drawing/2014/main" id="{033CD343-C4F2-4142-90B7-279FEE1516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87" y="2283718"/>
            <a:ext cx="4706379" cy="2942010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zh-Hant" altLang="en-US" sz="36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可擴充至高達 </a:t>
            </a:r>
            <a:r>
              <a:rPr lang="en-US" altLang="zh-Hant" sz="36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16GB</a:t>
            </a:r>
            <a:r>
              <a:rPr lang="zh-Hant" altLang="en-US" sz="36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 </a:t>
            </a:r>
            <a:r>
              <a:rPr lang="en-US" altLang="zh-Hant" sz="36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DDR3L </a:t>
            </a:r>
            <a:r>
              <a:rPr lang="zh-Hant" altLang="en-US" sz="36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記憶體</a:t>
            </a:r>
            <a:endParaRPr lang="en-US" sz="3600" b="1" i="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8" name="文字方塊 39">
            <a:extLst>
              <a:ext uri="{FF2B5EF4-FFF2-40B4-BE49-F238E27FC236}">
                <a16:creationId xmlns="" xmlns:a16="http://schemas.microsoft.com/office/drawing/2014/main" id="{1648B8B2-F303-3240-8219-36D71DC9168E}"/>
              </a:ext>
            </a:extLst>
          </p:cNvPr>
          <p:cNvSpPr txBox="1"/>
          <p:nvPr/>
        </p:nvSpPr>
        <p:spPr>
          <a:xfrm>
            <a:off x="5490429" y="875349"/>
            <a:ext cx="3491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chemeClr val="bg1"/>
              </a:buClr>
            </a:pPr>
            <a:r>
              <a:rPr lang="zh-TW" altLang="en-US" sz="2667" b="1" dirty="0">
                <a:solidFill>
                  <a:srgbClr val="002060"/>
                </a:solidFill>
                <a:ea typeface="微軟正黑體" pitchFamily="34" charset="-120"/>
              </a:rPr>
              <a:t>最高</a:t>
            </a:r>
            <a:r>
              <a:rPr lang="zh-Hant" altLang="en-US" sz="2667" b="1" dirty="0">
                <a:solidFill>
                  <a:srgbClr val="002060"/>
                </a:solidFill>
                <a:ea typeface="微軟正黑體" pitchFamily="34" charset="-120"/>
              </a:rPr>
              <a:t>可擴充至</a:t>
            </a:r>
            <a:r>
              <a:rPr lang="en-US" altLang="zh-TW" sz="4000" b="1" dirty="0">
                <a:solidFill>
                  <a:srgbClr val="C00000"/>
                </a:solidFill>
                <a:ea typeface="微軟正黑體" pitchFamily="34" charset="-120"/>
              </a:rPr>
              <a:t>16GB</a:t>
            </a:r>
            <a:endParaRPr lang="en-US" sz="40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342D21C4-F394-5445-86CB-FD8F0F4C54F4}"/>
              </a:ext>
            </a:extLst>
          </p:cNvPr>
          <p:cNvGrpSpPr/>
          <p:nvPr/>
        </p:nvGrpSpPr>
        <p:grpSpPr>
          <a:xfrm>
            <a:off x="323528" y="951045"/>
            <a:ext cx="5094893" cy="586311"/>
            <a:chOff x="4047893" y="990696"/>
            <a:chExt cx="3967264" cy="439733"/>
          </a:xfrm>
        </p:grpSpPr>
        <p:sp>
          <p:nvSpPr>
            <p:cNvPr id="20" name="圓角矩形 19">
              <a:extLst>
                <a:ext uri="{FF2B5EF4-FFF2-40B4-BE49-F238E27FC236}">
                  <a16:creationId xmlns="" xmlns:a16="http://schemas.microsoft.com/office/drawing/2014/main" id="{8BCCDCC6-C57F-454D-9400-BB1C02AD9FCF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21" name="文字方塊 21">
              <a:extLst>
                <a:ext uri="{FF2B5EF4-FFF2-40B4-BE49-F238E27FC236}">
                  <a16:creationId xmlns="" xmlns:a16="http://schemas.microsoft.com/office/drawing/2014/main" id="{A8F10977-5D61-9E44-803B-57ED5D722245}"/>
                </a:ext>
              </a:extLst>
            </p:cNvPr>
            <p:cNvSpPr txBox="1"/>
            <p:nvPr/>
          </p:nvSpPr>
          <p:spPr>
            <a:xfrm>
              <a:off x="4070945" y="1030319"/>
              <a:ext cx="3901685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Hant" sz="2667" b="1" dirty="0">
                  <a:solidFill>
                    <a:srgbClr val="0070C0"/>
                  </a:solidFill>
                  <a:ea typeface="微軟正黑體" pitchFamily="34" charset="-120"/>
                </a:rPr>
                <a:t>2</a:t>
              </a:r>
              <a:r>
                <a:rPr lang="zh-Hant" altLang="en-US" sz="2667" b="1" dirty="0">
                  <a:solidFill>
                    <a:srgbClr val="0070C0"/>
                  </a:solidFill>
                  <a:ea typeface="微軟正黑體" pitchFamily="34" charset="-120"/>
                </a:rPr>
                <a:t> 個 </a:t>
              </a:r>
              <a:r>
                <a:rPr lang="en-US" altLang="zh-Hant" sz="2667" b="1" dirty="0">
                  <a:solidFill>
                    <a:srgbClr val="0070C0"/>
                  </a:solidFill>
                  <a:ea typeface="微軟正黑體" pitchFamily="34" charset="-120"/>
                </a:rPr>
                <a:t>DDR3L</a:t>
              </a:r>
              <a:r>
                <a:rPr lang="zh-Hant" altLang="en-US" sz="2667" b="1" dirty="0">
                  <a:solidFill>
                    <a:srgbClr val="0070C0"/>
                  </a:solidFill>
                  <a:ea typeface="微軟正黑體" pitchFamily="34" charset="-120"/>
                </a:rPr>
                <a:t> </a:t>
              </a:r>
              <a:r>
                <a:rPr lang="en-US" altLang="zh-Hant" sz="2667" b="1" dirty="0">
                  <a:solidFill>
                    <a:srgbClr val="0070C0"/>
                  </a:solidFill>
                  <a:ea typeface="微軟正黑體" pitchFamily="34" charset="-120"/>
                </a:rPr>
                <a:t>SODIMM</a:t>
              </a:r>
              <a:r>
                <a:rPr lang="zh-Hant" altLang="en-US" sz="2667" b="1" dirty="0">
                  <a:solidFill>
                    <a:srgbClr val="0070C0"/>
                  </a:solidFill>
                  <a:ea typeface="微軟正黑體" pitchFamily="34" charset="-120"/>
                </a:rPr>
                <a:t> 記憶體插槽</a:t>
              </a:r>
              <a:endParaRPr lang="en-US" altLang="zh-TW" sz="2667" b="1" dirty="0">
                <a:solidFill>
                  <a:srgbClr val="0070C0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" name="群組 7">
            <a:extLst>
              <a:ext uri="{FF2B5EF4-FFF2-40B4-BE49-F238E27FC236}">
                <a16:creationId xmlns="" xmlns:a16="http://schemas.microsoft.com/office/drawing/2014/main" id="{BB2EB7F0-293A-F248-9B79-4CC454AAF896}"/>
              </a:ext>
            </a:extLst>
          </p:cNvPr>
          <p:cNvGrpSpPr/>
          <p:nvPr/>
        </p:nvGrpSpPr>
        <p:grpSpPr>
          <a:xfrm>
            <a:off x="4548717" y="1923678"/>
            <a:ext cx="4271755" cy="2548156"/>
            <a:chOff x="5132111" y="1080925"/>
            <a:chExt cx="3203816" cy="1911117"/>
          </a:xfrm>
        </p:grpSpPr>
        <p:grpSp>
          <p:nvGrpSpPr>
            <p:cNvPr id="23" name="群組 4">
              <a:extLst>
                <a:ext uri="{FF2B5EF4-FFF2-40B4-BE49-F238E27FC236}">
                  <a16:creationId xmlns="" xmlns:a16="http://schemas.microsoft.com/office/drawing/2014/main" id="{F2670DD6-A9D5-8D4E-92DB-2D3CDECBAA30}"/>
                </a:ext>
              </a:extLst>
            </p:cNvPr>
            <p:cNvGrpSpPr/>
            <p:nvPr/>
          </p:nvGrpSpPr>
          <p:grpSpPr>
            <a:xfrm>
              <a:off x="5489301" y="1080925"/>
              <a:ext cx="2846626" cy="1911117"/>
              <a:chOff x="5014380" y="1083035"/>
              <a:chExt cx="2846626" cy="1911117"/>
            </a:xfrm>
          </p:grpSpPr>
          <p:sp>
            <p:nvSpPr>
              <p:cNvPr id="28" name="Shape 108">
                <a:extLst>
                  <a:ext uri="{FF2B5EF4-FFF2-40B4-BE49-F238E27FC236}">
                    <a16:creationId xmlns="" xmlns:a16="http://schemas.microsoft.com/office/drawing/2014/main" id="{61A591EF-29DD-9C49-82A2-2714F406BEBD}"/>
                  </a:ext>
                </a:extLst>
              </p:cNvPr>
              <p:cNvSpPr/>
              <p:nvPr/>
            </p:nvSpPr>
            <p:spPr>
              <a:xfrm>
                <a:off x="5014380" y="1083035"/>
                <a:ext cx="2846626" cy="19111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108">
                <a:extLst>
                  <a:ext uri="{FF2B5EF4-FFF2-40B4-BE49-F238E27FC236}">
                    <a16:creationId xmlns="" xmlns:a16="http://schemas.microsoft.com/office/drawing/2014/main" id="{84E3885E-649F-8A4F-97B9-DB4E20C47DDB}"/>
                  </a:ext>
                </a:extLst>
              </p:cNvPr>
              <p:cNvSpPr/>
              <p:nvPr/>
            </p:nvSpPr>
            <p:spPr>
              <a:xfrm>
                <a:off x="5158396" y="2019140"/>
                <a:ext cx="2549164" cy="727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5">
                <a:extLst>
                  <a:ext uri="{FF2B5EF4-FFF2-40B4-BE49-F238E27FC236}">
                    <a16:creationId xmlns="" xmlns:a16="http://schemas.microsoft.com/office/drawing/2014/main" id="{B55F2BE3-607F-EE4F-A41E-4B5B96AA48D3}"/>
                  </a:ext>
                </a:extLst>
              </p:cNvPr>
              <p:cNvSpPr txBox="1"/>
              <p:nvPr/>
            </p:nvSpPr>
            <p:spPr>
              <a:xfrm>
                <a:off x="5158396" y="1155044"/>
                <a:ext cx="2344345" cy="936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0" tIns="60933" rIns="121900" bIns="60933" anchor="t" anchorCtr="0">
                <a:noAutofit/>
              </a:bodyPr>
              <a:lstStyle/>
              <a:p>
                <a:pPr algn="ctr">
                  <a:buClr>
                    <a:srgbClr val="FF6600"/>
                  </a:buClr>
                  <a:buSzPct val="25000"/>
                </a:pPr>
                <a:r>
                  <a:rPr lang="en-US" altLang="zh-TW" sz="3200" b="1" dirty="0">
                    <a:solidFill>
                      <a:schemeClr val="bg1"/>
                    </a:solidFill>
                    <a:sym typeface="Arial"/>
                  </a:rPr>
                  <a:t>QNAP</a:t>
                </a:r>
              </a:p>
              <a:p>
                <a:pPr algn="ctr">
                  <a:buClr>
                    <a:srgbClr val="FF6600"/>
                  </a:buClr>
                  <a:buSzPct val="25000"/>
                </a:pPr>
                <a:r>
                  <a:rPr lang="zh-TW" altLang="en-US" sz="3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sym typeface="Arial"/>
                  </a:rPr>
                  <a:t>選購配件</a:t>
                </a:r>
              </a:p>
            </p:txBody>
          </p:sp>
          <p:sp>
            <p:nvSpPr>
              <p:cNvPr id="38" name="矩形 26">
                <a:extLst>
                  <a:ext uri="{FF2B5EF4-FFF2-40B4-BE49-F238E27FC236}">
                    <a16:creationId xmlns="" xmlns:a16="http://schemas.microsoft.com/office/drawing/2014/main" id="{321A237A-B61C-BB4B-BA95-EA87F2C5FF08}"/>
                  </a:ext>
                </a:extLst>
              </p:cNvPr>
              <p:cNvSpPr/>
              <p:nvPr/>
            </p:nvSpPr>
            <p:spPr>
              <a:xfrm>
                <a:off x="5145286" y="2091148"/>
                <a:ext cx="1510696" cy="561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Clr>
                    <a:srgbClr val="FF6600"/>
                  </a:buClr>
                  <a:buSzPct val="25000"/>
                </a:pPr>
                <a:r>
                  <a:rPr lang="en-US" altLang="zh-TW" sz="2133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4GB</a:t>
                </a:r>
                <a:r>
                  <a:rPr lang="zh-Hant" altLang="en-US" sz="2133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、</a:t>
                </a:r>
                <a:r>
                  <a:rPr lang="en-US" altLang="zh-TW" sz="2133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8GB</a:t>
                </a:r>
                <a:r>
                  <a:rPr lang="zh-Hant" altLang="en-US" sz="2133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、</a:t>
                </a:r>
                <a:endParaRPr lang="en-US" altLang="zh-Hant" sz="2133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0">
                  <a:buClr>
                    <a:srgbClr val="FF6600"/>
                  </a:buClr>
                  <a:buSzPct val="25000"/>
                </a:pPr>
                <a:r>
                  <a:rPr lang="en-US" altLang="zh-Hant" sz="2133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16GB</a:t>
                </a:r>
                <a:r>
                  <a:rPr lang="zh-Hant" altLang="en-US" sz="2133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zh-TW" altLang="en-US" sz="2133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記憶體</a:t>
                </a:r>
              </a:p>
            </p:txBody>
          </p:sp>
        </p:grpSp>
        <p:sp>
          <p:nvSpPr>
            <p:cNvPr id="24" name="等腰三角形 24">
              <a:extLst>
                <a:ext uri="{FF2B5EF4-FFF2-40B4-BE49-F238E27FC236}">
                  <a16:creationId xmlns="" xmlns:a16="http://schemas.microsoft.com/office/drawing/2014/main" id="{AB0DB24D-EE65-A14B-9E7A-8F9D109E5AE2}"/>
                </a:ext>
              </a:extLst>
            </p:cNvPr>
            <p:cNvSpPr/>
            <p:nvPr/>
          </p:nvSpPr>
          <p:spPr>
            <a:xfrm>
              <a:off x="5132111" y="1261168"/>
              <a:ext cx="714379" cy="28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43" name="文字方塊 30">
            <a:extLst>
              <a:ext uri="{FF2B5EF4-FFF2-40B4-BE49-F238E27FC236}">
                <a16:creationId xmlns="" xmlns:a16="http://schemas.microsoft.com/office/drawing/2014/main" id="{5AC99A88-ACCD-214E-B0FE-B0E748CFD923}"/>
              </a:ext>
            </a:extLst>
          </p:cNvPr>
          <p:cNvSpPr txBox="1"/>
          <p:nvPr/>
        </p:nvSpPr>
        <p:spPr>
          <a:xfrm>
            <a:off x="610566" y="1735515"/>
            <a:ext cx="38066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2133" b="1" dirty="0">
                <a:solidFill>
                  <a:srgbClr val="7030A0"/>
                </a:solidFill>
                <a:ea typeface="微軟正黑體" pitchFamily="34" charset="-120"/>
              </a:rPr>
              <a:t>預載 </a:t>
            </a:r>
            <a:r>
              <a:rPr lang="en-US" altLang="zh-Hant" sz="2133" b="1" dirty="0">
                <a:solidFill>
                  <a:srgbClr val="002060"/>
                </a:solidFill>
                <a:ea typeface="微軟正黑體" pitchFamily="34" charset="-120"/>
              </a:rPr>
              <a:t>1</a:t>
            </a:r>
            <a:r>
              <a:rPr lang="zh-Hant" altLang="en-US" sz="2133" b="1" dirty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Hant" sz="2133" b="1" dirty="0">
                <a:solidFill>
                  <a:srgbClr val="002060"/>
                </a:solidFill>
                <a:ea typeface="微軟正黑體" pitchFamily="34" charset="-120"/>
              </a:rPr>
              <a:t>x</a:t>
            </a:r>
            <a:r>
              <a:rPr lang="zh-Hant" altLang="en-US" sz="2133" b="1" dirty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Hant" sz="2133" b="1" dirty="0">
                <a:solidFill>
                  <a:srgbClr val="002060"/>
                </a:solidFill>
                <a:ea typeface="微軟正黑體" pitchFamily="34" charset="-120"/>
              </a:rPr>
              <a:t>4GB</a:t>
            </a:r>
            <a:r>
              <a:rPr lang="zh-Hant" altLang="en-US" sz="2133" b="1" dirty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Hant" sz="2133" b="1" dirty="0">
                <a:solidFill>
                  <a:srgbClr val="002060"/>
                </a:solidFill>
                <a:ea typeface="微軟正黑體" pitchFamily="34" charset="-120"/>
              </a:rPr>
              <a:t>DDR3L</a:t>
            </a:r>
            <a:r>
              <a:rPr lang="zh-Hant" altLang="en-US" sz="2133" b="1" dirty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Hant" sz="2133" b="1" dirty="0">
                <a:solidFill>
                  <a:srgbClr val="002060"/>
                </a:solidFill>
                <a:ea typeface="微軟正黑體" pitchFamily="34" charset="-120"/>
              </a:rPr>
              <a:t>SODIMM</a:t>
            </a:r>
          </a:p>
        </p:txBody>
      </p:sp>
      <p:pic>
        <p:nvPicPr>
          <p:cNvPr id="1026" name="Picture 2" descr="C:\Users\Yvonne Tsai\Desktop\kingston_4gb_1600mhz_ddr3l_sodimm_1.35v_101092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6789" flipH="1">
            <a:off x="6947314" y="3194286"/>
            <a:ext cx="1440160" cy="940780"/>
          </a:xfrm>
          <a:prstGeom prst="rect">
            <a:avLst/>
          </a:prstGeom>
          <a:noFill/>
        </p:spPr>
      </p:pic>
      <p:pic>
        <p:nvPicPr>
          <p:cNvPr id="25" name="Picture 4" descr="C:\Users\user\Desktop\TS-x32XU新品介紹PPT\12-01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598" y="2283718"/>
            <a:ext cx="1512321" cy="151393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403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A2657A-68D0-6A4C-B14D-5F3C577341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6552" b="34786"/>
          <a:stretch/>
        </p:blipFill>
        <p:spPr>
          <a:xfrm>
            <a:off x="302888" y="2139702"/>
            <a:ext cx="8589592" cy="1538724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3400"/>
            </a:pPr>
            <a:r>
              <a:rPr lang="en-US" altLang="zh-Hant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4-bay</a:t>
            </a:r>
            <a:r>
              <a:rPr lang="zh-Hant" altLang="en-US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正面</a:t>
            </a:r>
            <a:r>
              <a:rPr lang="en-US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硬體配置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2987825" y="1208610"/>
            <a:ext cx="1584176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CN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前方</a:t>
            </a:r>
            <a:r>
              <a:rPr lang="en-US" altLang="zh-CN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USB </a:t>
            </a:r>
            <a:r>
              <a:rPr lang="zh-CN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備份鍵</a:t>
            </a:r>
            <a:endParaRPr lang="en-US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6945871" y="1203598"/>
            <a:ext cx="1514561" cy="3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電源按鍵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4" name="Shape 247">
            <a:extLst>
              <a:ext uri="{FF2B5EF4-FFF2-40B4-BE49-F238E27FC236}">
                <a16:creationId xmlns="" xmlns:a16="http://schemas.microsoft.com/office/drawing/2014/main" id="{7E379954-B87E-AF42-B774-5119CD00B5C6}"/>
              </a:ext>
            </a:extLst>
          </p:cNvPr>
          <p:cNvSpPr/>
          <p:nvPr/>
        </p:nvSpPr>
        <p:spPr>
          <a:xfrm rot="5400000">
            <a:off x="6800691" y="2488213"/>
            <a:ext cx="208642" cy="921608"/>
          </a:xfrm>
          <a:prstGeom prst="rect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17" name="Shape 250">
            <a:extLst>
              <a:ext uri="{FF2B5EF4-FFF2-40B4-BE49-F238E27FC236}">
                <a16:creationId xmlns="" xmlns:a16="http://schemas.microsoft.com/office/drawing/2014/main" id="{BD45411A-06CB-B246-8238-DC275854C7F1}"/>
              </a:ext>
            </a:extLst>
          </p:cNvPr>
          <p:cNvCxnSpPr>
            <a:cxnSpLocks/>
            <a:endCxn id="249" idx="2"/>
          </p:cNvCxnSpPr>
          <p:nvPr/>
        </p:nvCxnSpPr>
        <p:spPr>
          <a:xfrm flipV="1">
            <a:off x="7688015" y="1541706"/>
            <a:ext cx="15137" cy="1312815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8" name="Shape 246">
            <a:extLst>
              <a:ext uri="{FF2B5EF4-FFF2-40B4-BE49-F238E27FC236}">
                <a16:creationId xmlns="" xmlns:a16="http://schemas.microsoft.com/office/drawing/2014/main" id="{8BD329F5-7B3F-4045-A2B9-760FD27D69FB}"/>
              </a:ext>
            </a:extLst>
          </p:cNvPr>
          <p:cNvSpPr txBox="1"/>
          <p:nvPr/>
        </p:nvSpPr>
        <p:spPr>
          <a:xfrm>
            <a:off x="4818982" y="1209210"/>
            <a:ext cx="1481210" cy="28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</a:t>
            </a: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狀態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</a:t>
            </a: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</a:p>
        </p:txBody>
      </p:sp>
      <p:cxnSp>
        <p:nvCxnSpPr>
          <p:cNvPr id="19" name="Shape 248">
            <a:extLst>
              <a:ext uri="{FF2B5EF4-FFF2-40B4-BE49-F238E27FC236}">
                <a16:creationId xmlns="" xmlns:a16="http://schemas.microsoft.com/office/drawing/2014/main" id="{4249AE7F-8CDD-BF46-8B3F-0D799B4C0EFC}"/>
              </a:ext>
            </a:extLst>
          </p:cNvPr>
          <p:cNvCxnSpPr>
            <a:cxnSpLocks/>
            <a:stCxn id="18" idx="2"/>
            <a:endCxn id="44" idx="1"/>
          </p:cNvCxnSpPr>
          <p:nvPr/>
        </p:nvCxnSpPr>
        <p:spPr>
          <a:xfrm rot="16200000" flipH="1">
            <a:off x="5556828" y="1496511"/>
            <a:ext cx="1350943" cy="13454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1" name="Shape 247">
            <a:extLst>
              <a:ext uri="{FF2B5EF4-FFF2-40B4-BE49-F238E27FC236}">
                <a16:creationId xmlns="" xmlns:a16="http://schemas.microsoft.com/office/drawing/2014/main" id="{85E630C9-B4F3-F84C-BDA6-10C224C23667}"/>
              </a:ext>
            </a:extLst>
          </p:cNvPr>
          <p:cNvSpPr/>
          <p:nvPr/>
        </p:nvSpPr>
        <p:spPr>
          <a:xfrm rot="5400000">
            <a:off x="6045195" y="2792939"/>
            <a:ext cx="208642" cy="301353"/>
          </a:xfrm>
          <a:prstGeom prst="rect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Shape 247">
            <a:extLst>
              <a:ext uri="{FF2B5EF4-FFF2-40B4-BE49-F238E27FC236}">
                <a16:creationId xmlns="" xmlns:a16="http://schemas.microsoft.com/office/drawing/2014/main" id="{0311B7AB-2973-334A-BF62-7ECE9EBFEFD1}"/>
              </a:ext>
            </a:extLst>
          </p:cNvPr>
          <p:cNvSpPr/>
          <p:nvPr/>
        </p:nvSpPr>
        <p:spPr>
          <a:xfrm rot="5400000">
            <a:off x="1738035" y="2777253"/>
            <a:ext cx="208642" cy="301353"/>
          </a:xfrm>
          <a:prstGeom prst="rect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24" name="Shape 248">
            <a:extLst>
              <a:ext uri="{FF2B5EF4-FFF2-40B4-BE49-F238E27FC236}">
                <a16:creationId xmlns="" xmlns:a16="http://schemas.microsoft.com/office/drawing/2014/main" id="{CDB496F1-65FE-6747-8E57-D89A4FD4898B}"/>
              </a:ext>
            </a:extLst>
          </p:cNvPr>
          <p:cNvCxnSpPr>
            <a:cxnSpLocks/>
            <a:stCxn id="25" idx="2"/>
            <a:endCxn id="22" idx="1"/>
          </p:cNvCxnSpPr>
          <p:nvPr/>
        </p:nvCxnSpPr>
        <p:spPr>
          <a:xfrm rot="5400000">
            <a:off x="1356744" y="1984979"/>
            <a:ext cx="1324242" cy="35301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" name="Shape 246">
            <a:extLst>
              <a:ext uri="{FF2B5EF4-FFF2-40B4-BE49-F238E27FC236}">
                <a16:creationId xmlns="" xmlns:a16="http://schemas.microsoft.com/office/drawing/2014/main" id="{110092DD-6A23-F645-9D30-70FBE4B74CA2}"/>
              </a:ext>
            </a:extLst>
          </p:cNvPr>
          <p:cNvSpPr txBox="1"/>
          <p:nvPr/>
        </p:nvSpPr>
        <p:spPr>
          <a:xfrm>
            <a:off x="1662886" y="1203598"/>
            <a:ext cx="1064976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USB 2.0</a:t>
            </a:r>
          </a:p>
        </p:txBody>
      </p:sp>
      <p:cxnSp>
        <p:nvCxnSpPr>
          <p:cNvPr id="45" name="Shape 248">
            <a:extLst>
              <a:ext uri="{FF2B5EF4-FFF2-40B4-BE49-F238E27FC236}">
                <a16:creationId xmlns="" xmlns:a16="http://schemas.microsoft.com/office/drawing/2014/main" id="{7878B332-E824-BE43-8D73-0F66BA957B3E}"/>
              </a:ext>
            </a:extLst>
          </p:cNvPr>
          <p:cNvCxnSpPr>
            <a:cxnSpLocks/>
            <a:stCxn id="246" idx="2"/>
            <a:endCxn id="21" idx="2"/>
          </p:cNvCxnSpPr>
          <p:nvPr/>
        </p:nvCxnSpPr>
        <p:spPr>
          <a:xfrm rot="16200000" flipH="1">
            <a:off x="4169758" y="1114533"/>
            <a:ext cx="1439237" cy="2218927"/>
          </a:xfrm>
          <a:prstGeom prst="bentConnector2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="" xmlns:p14="http://schemas.microsoft.com/office/powerpoint/2010/main" val="314436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6" name="Picture 9" descr="Picture 9">
            <a:extLst>
              <a:ext uri="{FF2B5EF4-FFF2-40B4-BE49-F238E27FC236}">
                <a16:creationId xmlns="" xmlns:a16="http://schemas.microsoft.com/office/drawing/2014/main" id="{A3057A6C-6330-0349-935E-2B15D88C2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rcRect t="42158" b="26091"/>
          <a:stretch>
            <a:fillRect/>
          </a:stretch>
        </p:blipFill>
        <p:spPr>
          <a:xfrm>
            <a:off x="539552" y="2109445"/>
            <a:ext cx="7951236" cy="157783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3400"/>
            </a:pPr>
            <a:r>
              <a:rPr lang="en-US" altLang="zh-Hant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8-bay / 12-bay </a:t>
            </a:r>
            <a:r>
              <a:rPr lang="zh-Hant" altLang="en-US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正面</a:t>
            </a:r>
            <a:r>
              <a:rPr lang="en-US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硬體配置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7452320" y="1343185"/>
            <a:ext cx="1153948" cy="3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電源按鍵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5392235" y="1059582"/>
            <a:ext cx="18440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指示燈：</a:t>
            </a:r>
            <a:endParaRPr lang="en-US" altLang="zh-Hant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系統狀態</a:t>
            </a:r>
            <a:endParaRPr lang="en-US" altLang="zh-Hant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endParaRPr lang="en-US" altLang="zh-Hant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USB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儲存擴充裝置</a:t>
            </a:r>
            <a:endParaRPr lang="en-US" altLang="zh-Hant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16200000" flipV="1">
            <a:off x="7653926" y="2048347"/>
            <a:ext cx="758773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4" name="Shape 247">
            <a:extLst>
              <a:ext uri="{FF2B5EF4-FFF2-40B4-BE49-F238E27FC236}">
                <a16:creationId xmlns="" xmlns:a16="http://schemas.microsoft.com/office/drawing/2014/main" id="{7E379954-B87E-AF42-B774-5119CD00B5C6}"/>
              </a:ext>
            </a:extLst>
          </p:cNvPr>
          <p:cNvSpPr/>
          <p:nvPr/>
        </p:nvSpPr>
        <p:spPr>
          <a:xfrm rot="5400000">
            <a:off x="7888611" y="2711523"/>
            <a:ext cx="346626" cy="21109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5" name="Shape 248">
            <a:extLst>
              <a:ext uri="{FF2B5EF4-FFF2-40B4-BE49-F238E27FC236}">
                <a16:creationId xmlns="" xmlns:a16="http://schemas.microsoft.com/office/drawing/2014/main" id="{7878B332-E824-BE43-8D73-0F66BA957B3E}"/>
              </a:ext>
            </a:extLst>
          </p:cNvPr>
          <p:cNvCxnSpPr>
            <a:cxnSpLocks/>
            <a:endCxn id="44" idx="2"/>
          </p:cNvCxnSpPr>
          <p:nvPr/>
        </p:nvCxnSpPr>
        <p:spPr>
          <a:xfrm>
            <a:off x="6317116" y="1228384"/>
            <a:ext cx="1639260" cy="158868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7" name="Shape 250">
            <a:extLst>
              <a:ext uri="{FF2B5EF4-FFF2-40B4-BE49-F238E27FC236}">
                <a16:creationId xmlns="" xmlns:a16="http://schemas.microsoft.com/office/drawing/2014/main" id="{BD45411A-06CB-B246-8238-DC275854C7F1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64422" y="2280332"/>
            <a:ext cx="758773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13" name="Picture 10" descr="Picture 10">
            <a:extLst>
              <a:ext uri="{FF2B5EF4-FFF2-40B4-BE49-F238E27FC236}">
                <a16:creationId xmlns="" xmlns:a16="http://schemas.microsoft.com/office/drawing/2014/main" id="{B209A0D1-F1A6-B94E-891C-22687CDD4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rcRect t="39217" b="27026"/>
          <a:stretch>
            <a:fillRect/>
          </a:stretch>
        </p:blipFill>
        <p:spPr>
          <a:xfrm>
            <a:off x="611560" y="4155926"/>
            <a:ext cx="2769730" cy="58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9" descr="Picture 9">
            <a:extLst>
              <a:ext uri="{FF2B5EF4-FFF2-40B4-BE49-F238E27FC236}">
                <a16:creationId xmlns="" xmlns:a16="http://schemas.microsoft.com/office/drawing/2014/main" id="{D549F273-FF44-F847-8BAE-3223A563B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/>
          </a:blip>
          <a:srcRect t="42158" b="26091"/>
          <a:stretch>
            <a:fillRect/>
          </a:stretch>
        </p:blipFill>
        <p:spPr>
          <a:xfrm>
            <a:off x="4624150" y="4155926"/>
            <a:ext cx="2854331" cy="56641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3ECFC723-DFF2-6141-AE6E-129F3BCFB231}"/>
              </a:ext>
            </a:extLst>
          </p:cNvPr>
          <p:cNvSpPr/>
          <p:nvPr/>
        </p:nvSpPr>
        <p:spPr>
          <a:xfrm>
            <a:off x="2267744" y="1563638"/>
            <a:ext cx="1122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硬碟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狀態燈</a:t>
            </a:r>
            <a:r>
              <a:rPr lang="en-US" altLang="zh-Hant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4" name="Shape 249">
            <a:extLst>
              <a:ext uri="{FF2B5EF4-FFF2-40B4-BE49-F238E27FC236}">
                <a16:creationId xmlns="" xmlns:a16="http://schemas.microsoft.com/office/drawing/2014/main" id="{49A6F08A-8C65-3543-B68F-0BB48DE723C3}"/>
              </a:ext>
            </a:extLst>
          </p:cNvPr>
          <p:cNvSpPr txBox="1"/>
          <p:nvPr/>
        </p:nvSpPr>
        <p:spPr>
          <a:xfrm>
            <a:off x="3255998" y="4346329"/>
            <a:ext cx="1656184" cy="45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TS-1263XU-4G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TS-1263XU-RP-4G</a:t>
            </a:r>
            <a:endParaRPr sz="1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8" name="Shape 249">
            <a:extLst>
              <a:ext uri="{FF2B5EF4-FFF2-40B4-BE49-F238E27FC236}">
                <a16:creationId xmlns="" xmlns:a16="http://schemas.microsoft.com/office/drawing/2014/main" id="{13D42C9F-4DFB-6340-A138-23163B3F15A0}"/>
              </a:ext>
            </a:extLst>
          </p:cNvPr>
          <p:cNvSpPr txBox="1"/>
          <p:nvPr/>
        </p:nvSpPr>
        <p:spPr>
          <a:xfrm>
            <a:off x="7360454" y="4346329"/>
            <a:ext cx="1656184" cy="45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TS-863XU-4G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TS-863XU-RP-4G</a:t>
            </a:r>
            <a:endParaRPr sz="1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1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C78913-9AA5-BE45-83CE-F6FCBDE35E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5953" b="33015"/>
          <a:stretch/>
        </p:blipFill>
        <p:spPr>
          <a:xfrm>
            <a:off x="1055920" y="1562475"/>
            <a:ext cx="6232162" cy="12087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D6BF0A0-182A-7E48-9FFD-9CBB6463E2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6579" b="32807"/>
          <a:stretch/>
        </p:blipFill>
        <p:spPr>
          <a:xfrm>
            <a:off x="797081" y="3207533"/>
            <a:ext cx="7112000" cy="1360790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3400"/>
            </a:pPr>
            <a:r>
              <a:rPr lang="en-US" altLang="zh-Hant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4-bay </a:t>
            </a:r>
            <a:r>
              <a:rPr lang="zh-Hant" altLang="en-US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背面</a:t>
            </a:r>
            <a:r>
              <a:rPr lang="en-US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硬體配置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35496" y="3867894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系統重置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2411760" y="987574"/>
            <a:ext cx="12016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 x 1GbE RJ45</a:t>
            </a: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308304" y="1851670"/>
            <a:ext cx="1835696" cy="473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供應器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TS-463XU: 250W</a:t>
            </a:r>
          </a:p>
        </p:txBody>
      </p:sp>
      <p:sp>
        <p:nvSpPr>
          <p:cNvPr id="51" name="Shape 266">
            <a:extLst>
              <a:ext uri="{FF2B5EF4-FFF2-40B4-BE49-F238E27FC236}">
                <a16:creationId xmlns=""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899592" y="987574"/>
            <a:ext cx="1599664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USB 3.0 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lang="en-US" altLang="zh-Hant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USB 2.0 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0" name="Shape 256">
            <a:extLst>
              <a:ext uri="{FF2B5EF4-FFF2-40B4-BE49-F238E27FC236}">
                <a16:creationId xmlns="" xmlns:a16="http://schemas.microsoft.com/office/drawing/2014/main" id="{E2F5DC7A-9ECD-7C4C-94D2-AEF7148D7324}"/>
              </a:ext>
            </a:extLst>
          </p:cNvPr>
          <p:cNvSpPr txBox="1"/>
          <p:nvPr/>
        </p:nvSpPr>
        <p:spPr>
          <a:xfrm>
            <a:off x="3966602" y="987574"/>
            <a:ext cx="2765638" cy="6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Gen2 x4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半</a:t>
            </a: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高式 </a:t>
            </a:r>
            <a:r>
              <a:rPr lang="en-US" alt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擴充插槽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 flipV="1">
            <a:off x="6588226" y="1995686"/>
            <a:ext cx="720079" cy="28803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7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4949377" y="2073612"/>
            <a:ext cx="2222423" cy="631172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2642185" y="2181206"/>
            <a:ext cx="593144" cy="40955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2021145" y="2327351"/>
            <a:ext cx="612842" cy="2709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hape 250">
            <a:extLst>
              <a:ext uri="{FF2B5EF4-FFF2-40B4-BE49-F238E27FC236}">
                <a16:creationId xmlns="" xmlns:a16="http://schemas.microsoft.com/office/drawing/2014/main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32820" y="1805619"/>
            <a:ext cx="648071" cy="3619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4" name="Shape 250">
            <a:extLst>
              <a:ext uri="{FF2B5EF4-FFF2-40B4-BE49-F238E27FC236}">
                <a16:creationId xmlns="" xmlns:a16="http://schemas.microsoft.com/office/drawing/2014/main" id="{E7AAB214-DC3B-A341-9F0C-EDEE378879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44065" y="1371492"/>
            <a:ext cx="767838" cy="72008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0" name="Shape 250">
            <a:extLst>
              <a:ext uri="{FF2B5EF4-FFF2-40B4-BE49-F238E27FC236}">
                <a16:creationId xmlns="" xmlns:a16="http://schemas.microsoft.com/office/drawing/2014/main" id="{56EA7E09-8D5F-3B44-A383-091764923E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57454" y="1509830"/>
            <a:ext cx="792088" cy="75568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1" name="Shape 250">
            <a:extLst>
              <a:ext uri="{FF2B5EF4-FFF2-40B4-BE49-F238E27FC236}">
                <a16:creationId xmlns="" xmlns:a16="http://schemas.microsoft.com/office/drawing/2014/main" id="{94D16204-F667-D04C-80F6-BAA617BF231A}"/>
              </a:ext>
            </a:extLst>
          </p:cNvPr>
          <p:cNvCxnSpPr>
            <a:cxnSpLocks/>
          </p:cNvCxnSpPr>
          <p:nvPr/>
        </p:nvCxnSpPr>
        <p:spPr>
          <a:xfrm>
            <a:off x="899592" y="4011910"/>
            <a:ext cx="648449" cy="23526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2" name="Shape 271">
            <a:extLst>
              <a:ext uri="{FF2B5EF4-FFF2-40B4-BE49-F238E27FC236}">
                <a16:creationId xmlns="" xmlns:a16="http://schemas.microsoft.com/office/drawing/2014/main" id="{91468B35-3A5E-D346-A67C-87DCD1350CD1}"/>
              </a:ext>
            </a:extLst>
          </p:cNvPr>
          <p:cNvSpPr txBox="1"/>
          <p:nvPr/>
        </p:nvSpPr>
        <p:spPr>
          <a:xfrm>
            <a:off x="7273905" y="3003798"/>
            <a:ext cx="2122631" cy="49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雙</a:t>
            </a: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供應器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TS-463XU: 2 x 250W</a:t>
            </a:r>
          </a:p>
        </p:txBody>
      </p:sp>
      <p:sp>
        <p:nvSpPr>
          <p:cNvPr id="45" name="Rounded Rectangle 30">
            <a:extLst>
              <a:ext uri="{FF2B5EF4-FFF2-40B4-BE49-F238E27FC236}">
                <a16:creationId xmlns="" xmlns:a16="http://schemas.microsoft.com/office/drawing/2014/main" id="{DB89C824-9929-7A40-8B57-E207D5302766}"/>
              </a:ext>
            </a:extLst>
          </p:cNvPr>
          <p:cNvSpPr/>
          <p:nvPr/>
        </p:nvSpPr>
        <p:spPr>
          <a:xfrm>
            <a:off x="5183560" y="3775885"/>
            <a:ext cx="2592288" cy="766365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ounded Rectangle 30">
            <a:extLst>
              <a:ext uri="{FF2B5EF4-FFF2-40B4-BE49-F238E27FC236}">
                <a16:creationId xmlns="" xmlns:a16="http://schemas.microsoft.com/office/drawing/2014/main" id="{81BDC787-A32B-EA46-A316-3441EFA006BA}"/>
              </a:ext>
            </a:extLst>
          </p:cNvPr>
          <p:cNvSpPr/>
          <p:nvPr/>
        </p:nvSpPr>
        <p:spPr>
          <a:xfrm>
            <a:off x="3236321" y="2147752"/>
            <a:ext cx="1350088" cy="309657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hape 267">
            <a:extLst>
              <a:ext uri="{FF2B5EF4-FFF2-40B4-BE49-F238E27FC236}">
                <a16:creationId xmlns="" xmlns:a16="http://schemas.microsoft.com/office/drawing/2014/main" id="{DC2A6E0B-9BDC-F540-9D5A-9DDE6B1D50FE}"/>
              </a:ext>
            </a:extLst>
          </p:cNvPr>
          <p:cNvCxnSpPr>
            <a:cxnSpLocks/>
            <a:stCxn id="42" idx="2"/>
          </p:cNvCxnSpPr>
          <p:nvPr/>
        </p:nvCxnSpPr>
        <p:spPr>
          <a:xfrm rot="5400000">
            <a:off x="7668938" y="3273440"/>
            <a:ext cx="443471" cy="889096"/>
          </a:xfrm>
          <a:prstGeom prst="bentConnector2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="" xmlns:p14="http://schemas.microsoft.com/office/powerpoint/2010/main" val="24646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B89FFB-64EB-FF4A-99B1-159D9430C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0359" b="22574"/>
          <a:stretch/>
        </p:blipFill>
        <p:spPr>
          <a:xfrm>
            <a:off x="772586" y="3235300"/>
            <a:ext cx="6031662" cy="1774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58947B-0184-6247-B8F4-FD6CFFF82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9440" b="21334"/>
          <a:stretch/>
        </p:blipFill>
        <p:spPr>
          <a:xfrm>
            <a:off x="772586" y="1245273"/>
            <a:ext cx="6080209" cy="1870652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3400"/>
            </a:pPr>
            <a:r>
              <a:rPr lang="en-US" altLang="zh-Hant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8-/12-bay </a:t>
            </a:r>
            <a:r>
              <a:rPr lang="zh-Hant" altLang="en-US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背面</a:t>
            </a:r>
            <a:r>
              <a:rPr lang="en-US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硬體配置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2016" y="4547241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 err="1">
                <a:solidFill>
                  <a:srgbClr val="002060"/>
                </a:solidFill>
                <a:ea typeface="微軟正黑體" pitchFamily="34" charset="-120"/>
                <a:sym typeface="Arial"/>
              </a:rPr>
              <a:t>系統重置</a:t>
            </a:r>
            <a:endParaRPr sz="1300" b="1" dirty="0">
              <a:solidFill>
                <a:srgbClr val="002060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2516949" y="853566"/>
            <a:ext cx="1548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 x 1GbE 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RJ-45</a:t>
            </a: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791280" y="1727398"/>
            <a:ext cx="2050234" cy="68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供應器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TS-863XU: 250W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TS-1263XU: 350W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1" name="Shape 266">
            <a:extLst>
              <a:ext uri="{FF2B5EF4-FFF2-40B4-BE49-F238E27FC236}">
                <a16:creationId xmlns=""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971600" y="843558"/>
            <a:ext cx="1527656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USB 3.0 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lang="en-US" altLang="zh-Hant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USB 2.0 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0" name="Shape 256">
            <a:extLst>
              <a:ext uri="{FF2B5EF4-FFF2-40B4-BE49-F238E27FC236}">
                <a16:creationId xmlns="" xmlns:a16="http://schemas.microsoft.com/office/drawing/2014/main" id="{E2F5DC7A-9ECD-7C4C-94D2-AEF7148D7324}"/>
              </a:ext>
            </a:extLst>
          </p:cNvPr>
          <p:cNvSpPr txBox="1"/>
          <p:nvPr/>
        </p:nvSpPr>
        <p:spPr>
          <a:xfrm>
            <a:off x="3950575" y="869312"/>
            <a:ext cx="3285721" cy="6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Gen2 x4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半</a:t>
            </a: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高式 </a:t>
            </a:r>
            <a:r>
              <a:rPr lang="en-US" alt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擴充插槽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3" name="Shape 267"/>
          <p:cNvCxnSpPr>
            <a:cxnSpLocks/>
            <a:endCxn id="47" idx="0"/>
          </p:cNvCxnSpPr>
          <p:nvPr/>
        </p:nvCxnSpPr>
        <p:spPr>
          <a:xfrm rot="10800000" flipV="1">
            <a:off x="5910570" y="1842830"/>
            <a:ext cx="900992" cy="92840"/>
          </a:xfrm>
          <a:prstGeom prst="bentConnector2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7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5316892" y="1935670"/>
            <a:ext cx="1187355" cy="1057700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2340576" y="2453642"/>
            <a:ext cx="593144" cy="40955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1726910" y="2592252"/>
            <a:ext cx="612842" cy="2709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hape 250">
            <a:extLst>
              <a:ext uri="{FF2B5EF4-FFF2-40B4-BE49-F238E27FC236}">
                <a16:creationId xmlns="" xmlns:a16="http://schemas.microsoft.com/office/drawing/2014/main" id="{34EFE5C5-CFB5-4A4E-B94F-08FF38EC2A0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32112" y="1720259"/>
            <a:ext cx="1038787" cy="4166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4" name="Shape 250">
            <a:extLst>
              <a:ext uri="{FF2B5EF4-FFF2-40B4-BE49-F238E27FC236}">
                <a16:creationId xmlns="" xmlns:a16="http://schemas.microsoft.com/office/drawing/2014/main" id="{E7AAB214-DC3B-A341-9F0C-EDEE378879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75031" y="1239964"/>
            <a:ext cx="759789" cy="66620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0" name="Shape 250">
            <a:extLst>
              <a:ext uri="{FF2B5EF4-FFF2-40B4-BE49-F238E27FC236}">
                <a16:creationId xmlns="" xmlns:a16="http://schemas.microsoft.com/office/drawing/2014/main" id="{56EA7E09-8D5F-3B44-A383-091764923E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55952" y="1772915"/>
            <a:ext cx="1157649" cy="43020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1" name="Shape 250">
            <a:extLst>
              <a:ext uri="{FF2B5EF4-FFF2-40B4-BE49-F238E27FC236}">
                <a16:creationId xmlns="" xmlns:a16="http://schemas.microsoft.com/office/drawing/2014/main" id="{94D16204-F667-D04C-80F6-BAA617BF231A}"/>
              </a:ext>
            </a:extLst>
          </p:cNvPr>
          <p:cNvCxnSpPr>
            <a:cxnSpLocks/>
          </p:cNvCxnSpPr>
          <p:nvPr/>
        </p:nvCxnSpPr>
        <p:spPr>
          <a:xfrm>
            <a:off x="899592" y="4691257"/>
            <a:ext cx="623952" cy="3072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2" name="Shape 271">
            <a:extLst>
              <a:ext uri="{FF2B5EF4-FFF2-40B4-BE49-F238E27FC236}">
                <a16:creationId xmlns="" xmlns:a16="http://schemas.microsoft.com/office/drawing/2014/main" id="{91468B35-3A5E-D346-A67C-87DCD1350CD1}"/>
              </a:ext>
            </a:extLst>
          </p:cNvPr>
          <p:cNvSpPr txBox="1"/>
          <p:nvPr/>
        </p:nvSpPr>
        <p:spPr>
          <a:xfrm>
            <a:off x="6729247" y="3487879"/>
            <a:ext cx="2318678" cy="634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Hant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雙</a:t>
            </a:r>
            <a:r>
              <a:rPr lang="en-US" sz="1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供應器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TS-863XU: 2 x 250W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TS-1263XU: 2 x 350W</a:t>
            </a:r>
          </a:p>
        </p:txBody>
      </p:sp>
      <p:sp>
        <p:nvSpPr>
          <p:cNvPr id="45" name="Rounded Rectangle 30">
            <a:extLst>
              <a:ext uri="{FF2B5EF4-FFF2-40B4-BE49-F238E27FC236}">
                <a16:creationId xmlns="" xmlns:a16="http://schemas.microsoft.com/office/drawing/2014/main" id="{DB89C824-9929-7A40-8B57-E207D5302766}"/>
              </a:ext>
            </a:extLst>
          </p:cNvPr>
          <p:cNvSpPr/>
          <p:nvPr/>
        </p:nvSpPr>
        <p:spPr>
          <a:xfrm>
            <a:off x="5301998" y="3755152"/>
            <a:ext cx="1106186" cy="12544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ounded Rectangle 30">
            <a:extLst>
              <a:ext uri="{FF2B5EF4-FFF2-40B4-BE49-F238E27FC236}">
                <a16:creationId xmlns="" xmlns:a16="http://schemas.microsoft.com/office/drawing/2014/main" id="{81BDC787-A32B-EA46-A316-3441EFA006BA}"/>
              </a:ext>
            </a:extLst>
          </p:cNvPr>
          <p:cNvSpPr/>
          <p:nvPr/>
        </p:nvSpPr>
        <p:spPr>
          <a:xfrm>
            <a:off x="3880651" y="1985258"/>
            <a:ext cx="475325" cy="1081180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hape 267">
            <a:extLst>
              <a:ext uri="{FF2B5EF4-FFF2-40B4-BE49-F238E27FC236}">
                <a16:creationId xmlns="" xmlns:a16="http://schemas.microsoft.com/office/drawing/2014/main" id="{DC2A6E0B-9BDC-F540-9D5A-9DDE6B1D50FE}"/>
              </a:ext>
            </a:extLst>
          </p:cNvPr>
          <p:cNvCxnSpPr>
            <a:cxnSpLocks/>
            <a:endCxn id="45" idx="0"/>
          </p:cNvCxnSpPr>
          <p:nvPr/>
        </p:nvCxnSpPr>
        <p:spPr>
          <a:xfrm rot="10800000" flipV="1">
            <a:off x="5855092" y="3612724"/>
            <a:ext cx="884463" cy="142427"/>
          </a:xfrm>
          <a:prstGeom prst="bentConnector2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9" name="橢圓 28">
            <a:extLst>
              <a:ext uri="{FF2B5EF4-FFF2-40B4-BE49-F238E27FC236}">
                <a16:creationId xmlns="" xmlns:a16="http://schemas.microsoft.com/office/drawing/2014/main" id="{6CCCE09A-77FE-7B4B-B85B-C07FD3C00408}"/>
              </a:ext>
            </a:extLst>
          </p:cNvPr>
          <p:cNvSpPr/>
          <p:nvPr/>
        </p:nvSpPr>
        <p:spPr>
          <a:xfrm>
            <a:off x="1525385" y="2590152"/>
            <a:ext cx="191125" cy="191125"/>
          </a:xfrm>
          <a:prstGeom prst="ellipse">
            <a:avLst/>
          </a:prstGeom>
          <a:solidFill>
            <a:srgbClr val="B5B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30" name="橢圓 29">
            <a:extLst>
              <a:ext uri="{FF2B5EF4-FFF2-40B4-BE49-F238E27FC236}">
                <a16:creationId xmlns="" xmlns:a16="http://schemas.microsoft.com/office/drawing/2014/main" id="{00865203-D11C-5F49-9FDA-EE6C46368A9E}"/>
              </a:ext>
            </a:extLst>
          </p:cNvPr>
          <p:cNvSpPr/>
          <p:nvPr/>
        </p:nvSpPr>
        <p:spPr>
          <a:xfrm>
            <a:off x="1560011" y="4237921"/>
            <a:ext cx="191125" cy="191125"/>
          </a:xfrm>
          <a:prstGeom prst="ellipse">
            <a:avLst/>
          </a:prstGeom>
          <a:solidFill>
            <a:srgbClr val="B5B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</p:spTree>
    <p:extLst>
      <p:ext uri="{BB962C8B-B14F-4D97-AF65-F5344CB8AC3E}">
        <p14:creationId xmlns="" xmlns:p14="http://schemas.microsoft.com/office/powerpoint/2010/main" val="7039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34" descr="Windows Server 2016 R2.png">
            <a:extLst>
              <a:ext uri="{FF2B5EF4-FFF2-40B4-BE49-F238E27FC236}">
                <a16:creationId xmlns="" xmlns:a16="http://schemas.microsoft.com/office/drawing/2014/main" id="{5159BF4C-5748-244D-A64B-AC3FAE6E6F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12671"/>
          <a:stretch>
            <a:fillRect/>
          </a:stretch>
        </p:blipFill>
        <p:spPr>
          <a:xfrm>
            <a:off x="5220070" y="3363838"/>
            <a:ext cx="348942" cy="43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1836954-7D33-0944-8198-05496CADDF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469433"/>
            <a:ext cx="296852" cy="254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920847C-C2AB-3345-A5FD-92006D0DB3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8220" y="3511840"/>
            <a:ext cx="381669" cy="212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371C8658-29F1-F44F-BD1C-93B6C12DA38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3899" y="3437625"/>
            <a:ext cx="286253" cy="2862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7" descr="AMD.png">
            <a:extLst>
              <a:ext uri="{FF2B5EF4-FFF2-40B4-BE49-F238E27FC236}">
                <a16:creationId xmlns="" xmlns:a16="http://schemas.microsoft.com/office/drawing/2014/main" id="{129928FA-00C6-4A4D-830C-1DDE81F2F62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1169" y="3415661"/>
            <a:ext cx="361031" cy="308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30"/>
          <p:cNvGrpSpPr/>
          <p:nvPr/>
        </p:nvGrpSpPr>
        <p:grpSpPr>
          <a:xfrm>
            <a:off x="467544" y="3291830"/>
            <a:ext cx="3960440" cy="432048"/>
            <a:chOff x="467544" y="3291830"/>
            <a:chExt cx="3960440" cy="432048"/>
          </a:xfrm>
        </p:grpSpPr>
        <p:sp>
          <p:nvSpPr>
            <p:cNvPr id="28" name="平行四邊形 27"/>
            <p:cNvSpPr/>
            <p:nvPr/>
          </p:nvSpPr>
          <p:spPr>
            <a:xfrm>
              <a:off x="467544" y="3291830"/>
              <a:ext cx="3960440" cy="432048"/>
            </a:xfrm>
            <a:prstGeom prst="parallelogram">
              <a:avLst>
                <a:gd name="adj" fmla="val 43013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467544" y="3346272"/>
              <a:ext cx="39604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AMD GX-420MC 64</a:t>
              </a:r>
              <a:r>
                <a:rPr lang="zh-TW" altLang="en-US" sz="15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位元 四核心 </a:t>
              </a:r>
              <a:r>
                <a:rPr lang="en-US" altLang="zh-TW" sz="15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2.0 GHz</a:t>
              </a:r>
              <a:endParaRPr lang="zh-TW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395536" y="120359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單電源款與雙電源款機架式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80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4807E0B-A570-8C4C-9E5A-DD267B0F41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0359" b="22574"/>
          <a:stretch/>
        </p:blipFill>
        <p:spPr>
          <a:xfrm>
            <a:off x="1138796" y="3347349"/>
            <a:ext cx="6031662" cy="1774294"/>
          </a:xfrm>
          <a:prstGeom prst="rect">
            <a:avLst/>
          </a:prstGeom>
        </p:spPr>
      </p:pic>
      <p:pic>
        <p:nvPicPr>
          <p:cNvPr id="43" name="圖片 42" descr="LAN-1G2T-D.jpg">
            <a:extLst>
              <a:ext uri="{FF2B5EF4-FFF2-40B4-BE49-F238E27FC236}">
                <a16:creationId xmlns="" xmlns:a16="http://schemas.microsoft.com/office/drawing/2014/main" id="{3FFB684A-C065-9544-99E4-53DF5CD31B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157" t="13441" r="9298" b="12940"/>
          <a:stretch>
            <a:fillRect/>
          </a:stretch>
        </p:blipFill>
        <p:spPr>
          <a:xfrm>
            <a:off x="2862204" y="1899411"/>
            <a:ext cx="954040" cy="850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TW" altLang="en-US" dirty="0">
                <a:solidFill>
                  <a:srgbClr val="FFFFFF"/>
                </a:solidFill>
                <a:latin typeface="+mj-lt"/>
                <a:ea typeface="Microsoft JhengHei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PCIe</a:t>
            </a:r>
            <a:r>
              <a:rPr lang="zh-TW" altLang="en-US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Hant" altLang="en-US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擴充槽彈性部署</a:t>
            </a:r>
            <a:endParaRPr lang="zh-TW" altLang="en-US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6" name="Elbow Connector 25">
            <a:extLst>
              <a:ext uri="{FF2B5EF4-FFF2-40B4-BE49-F238E27FC236}">
                <a16:creationId xmlns="" xmlns:a16="http://schemas.microsoft.com/office/drawing/2014/main" id="{8D7E7437-1C2C-8F47-906E-9745188FAD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22872" y="3352181"/>
            <a:ext cx="583070" cy="479041"/>
          </a:xfrm>
          <a:prstGeom prst="bentConnector3">
            <a:avLst>
              <a:gd name="adj1" fmla="val 100862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74F086-87E3-4B4A-B5C1-8607F6869489}"/>
              </a:ext>
            </a:extLst>
          </p:cNvPr>
          <p:cNvSpPr txBox="1"/>
          <p:nvPr/>
        </p:nvSpPr>
        <p:spPr>
          <a:xfrm>
            <a:off x="4911129" y="3097292"/>
            <a:ext cx="1653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PCIe 2 : Gen2 x4</a:t>
            </a:r>
          </a:p>
        </p:txBody>
      </p:sp>
      <p:sp>
        <p:nvSpPr>
          <p:cNvPr id="20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 flipH="1">
            <a:off x="4161750" y="3863448"/>
            <a:ext cx="626274" cy="1242659"/>
          </a:xfrm>
          <a:prstGeom prst="roundRect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37">
            <a:extLst>
              <a:ext uri="{FF2B5EF4-FFF2-40B4-BE49-F238E27FC236}">
                <a16:creationId xmlns="" xmlns:a16="http://schemas.microsoft.com/office/drawing/2014/main" id="{FB2AAA3C-F393-0144-AFD8-881114CF8F1B}"/>
              </a:ext>
            </a:extLst>
          </p:cNvPr>
          <p:cNvSpPr txBox="1"/>
          <p:nvPr/>
        </p:nvSpPr>
        <p:spPr>
          <a:xfrm>
            <a:off x="6372200" y="3120786"/>
            <a:ext cx="2405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1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高達 </a:t>
            </a:r>
            <a:r>
              <a:rPr lang="en-US" altLang="zh-Hant" sz="1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20Gb/s </a:t>
            </a:r>
            <a:r>
              <a:rPr lang="zh-Hant" altLang="en-US" sz="1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理論傳輸速度</a:t>
            </a:r>
            <a:endParaRPr lang="en-US" altLang="zh-Hant" sz="1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=""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264226" y="773439"/>
            <a:ext cx="8268214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b="1" dirty="0">
                <a:ea typeface="微軟正黑體" pitchFamily="34" charset="-120"/>
              </a:rPr>
              <a:t>TS-</a:t>
            </a:r>
            <a:r>
              <a:rPr lang="en-US" altLang="zh-Hant" b="1" dirty="0">
                <a:ea typeface="微軟正黑體" pitchFamily="34" charset="-120"/>
              </a:rPr>
              <a:t>x63</a:t>
            </a:r>
            <a:r>
              <a:rPr lang="en-US" b="1" dirty="0">
                <a:ea typeface="微軟正黑體" pitchFamily="34" charset="-120"/>
              </a:rPr>
              <a:t>X</a:t>
            </a:r>
            <a:r>
              <a:rPr lang="en-US" altLang="zh-Hant" b="1" dirty="0">
                <a:ea typeface="微軟正黑體" pitchFamily="34" charset="-120"/>
              </a:rPr>
              <a:t>U</a:t>
            </a:r>
            <a:r>
              <a:rPr lang="en-US" b="1" dirty="0">
                <a:ea typeface="微軟正黑體" pitchFamily="34" charset="-120"/>
              </a:rPr>
              <a:t> </a:t>
            </a:r>
            <a:r>
              <a:rPr lang="zh-Hant" altLang="en-US" b="1" dirty="0">
                <a:ea typeface="微軟正黑體" pitchFamily="34" charset="-120"/>
              </a:rPr>
              <a:t>具一個半高 </a:t>
            </a:r>
            <a:r>
              <a:rPr lang="en-US" altLang="zh-Hant" b="1" dirty="0" err="1">
                <a:ea typeface="微軟正黑體" pitchFamily="34" charset="-120"/>
              </a:rPr>
              <a:t>PCIe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en-US" altLang="zh-Hant" b="1" dirty="0">
                <a:ea typeface="微軟正黑體" pitchFamily="34" charset="-120"/>
              </a:rPr>
              <a:t>Gen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en-US" altLang="zh-Hant" b="1" dirty="0">
                <a:ea typeface="微軟正黑體" pitchFamily="34" charset="-120"/>
              </a:rPr>
              <a:t>2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en-US" altLang="zh-Hant" b="1" dirty="0">
                <a:ea typeface="微軟正黑體" pitchFamily="34" charset="-120"/>
              </a:rPr>
              <a:t>x4 </a:t>
            </a:r>
            <a:r>
              <a:rPr lang="zh-Hant" altLang="en-US" b="1" dirty="0">
                <a:ea typeface="微軟正黑體" pitchFamily="34" charset="-120"/>
              </a:rPr>
              <a:t>擴充插槽，預載的</a:t>
            </a:r>
            <a:r>
              <a:rPr lang="en-US" altLang="zh-Hant" b="1" dirty="0">
                <a:ea typeface="微軟正黑體" pitchFamily="34" charset="-120"/>
              </a:rPr>
              <a:t> 10GBASE-T </a:t>
            </a:r>
            <a:r>
              <a:rPr lang="zh-CN" altLang="en-US" b="1" dirty="0">
                <a:ea typeface="微軟正黑體" pitchFamily="34" charset="-120"/>
              </a:rPr>
              <a:t>網卡</a:t>
            </a:r>
            <a:r>
              <a:rPr lang="zh-Hant" altLang="en-US" b="1" dirty="0">
                <a:ea typeface="微軟正黑體" pitchFamily="34" charset="-120"/>
              </a:rPr>
              <a:t>可替換成</a:t>
            </a:r>
            <a:endParaRPr lang="en-US" altLang="zh-Hant" b="1" dirty="0">
              <a:ea typeface="微軟正黑體" pitchFamily="34" charset="-120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zh-Hant" altLang="en-US" b="1" dirty="0">
                <a:ea typeface="微軟正黑體" pitchFamily="34" charset="-120"/>
              </a:rPr>
              <a:t>各式 </a:t>
            </a:r>
            <a:r>
              <a:rPr lang="en-US" altLang="zh-Hant" b="1" dirty="0">
                <a:ea typeface="微軟正黑體" pitchFamily="34" charset="-120"/>
              </a:rPr>
              <a:t>PCIe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zh-TW" altLang="en-US" b="1" dirty="0">
                <a:ea typeface="微軟正黑體" pitchFamily="34" charset="-120"/>
              </a:rPr>
              <a:t>擴充卡</a:t>
            </a:r>
          </a:p>
        </p:txBody>
      </p:sp>
      <p:grpSp>
        <p:nvGrpSpPr>
          <p:cNvPr id="3" name="群組 23">
            <a:extLst>
              <a:ext uri="{FF2B5EF4-FFF2-40B4-BE49-F238E27FC236}">
                <a16:creationId xmlns="" xmlns:a16="http://schemas.microsoft.com/office/drawing/2014/main" id="{4813F102-87FC-9D4A-997C-DCCB3CD7E5C6}"/>
              </a:ext>
            </a:extLst>
          </p:cNvPr>
          <p:cNvGrpSpPr/>
          <p:nvPr/>
        </p:nvGrpSpPr>
        <p:grpSpPr>
          <a:xfrm>
            <a:off x="2422029" y="1420599"/>
            <a:ext cx="1972665" cy="439733"/>
            <a:chOff x="4047893" y="990696"/>
            <a:chExt cx="3967264" cy="439733"/>
          </a:xfrm>
        </p:grpSpPr>
        <p:sp>
          <p:nvSpPr>
            <p:cNvPr id="25" name="圓角矩形 24">
              <a:extLst>
                <a:ext uri="{FF2B5EF4-FFF2-40B4-BE49-F238E27FC236}">
                  <a16:creationId xmlns="" xmlns:a16="http://schemas.microsoft.com/office/drawing/2014/main" id="{61CB91C3-0DE2-5843-9FDE-55DBC20D6A08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="" xmlns:a16="http://schemas.microsoft.com/office/drawing/2014/main" id="{CE870AEA-28FF-E643-B15A-264FACFD2D25}"/>
                </a:ext>
              </a:extLst>
            </p:cNvPr>
            <p:cNvSpPr txBox="1"/>
            <p:nvPr/>
          </p:nvSpPr>
          <p:spPr>
            <a:xfrm>
              <a:off x="4070942" y="1030319"/>
              <a:ext cx="3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Hant" altLang="en-US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en-US" altLang="zh-Hant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 x </a:t>
              </a:r>
              <a:r>
                <a:rPr lang="en-US" altLang="zh-Hant" sz="1600" b="1" dirty="0" err="1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GbE</a:t>
              </a:r>
              <a:r>
                <a:rPr lang="en-US" altLang="zh-Hant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Hant" altLang="en-US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網路埠</a:t>
              </a:r>
              <a:endParaRPr lang="en-US" altLang="zh-TW" sz="1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5" name="群組 33">
            <a:extLst>
              <a:ext uri="{FF2B5EF4-FFF2-40B4-BE49-F238E27FC236}">
                <a16:creationId xmlns="" xmlns:a16="http://schemas.microsoft.com/office/drawing/2014/main" id="{C0A0E8DB-ACE3-F240-B002-52DACD2ECC73}"/>
              </a:ext>
            </a:extLst>
          </p:cNvPr>
          <p:cNvGrpSpPr/>
          <p:nvPr/>
        </p:nvGrpSpPr>
        <p:grpSpPr>
          <a:xfrm>
            <a:off x="4621737" y="1420085"/>
            <a:ext cx="1990656" cy="439733"/>
            <a:chOff x="4047893" y="990696"/>
            <a:chExt cx="3986795" cy="439733"/>
          </a:xfrm>
        </p:grpSpPr>
        <p:sp>
          <p:nvSpPr>
            <p:cNvPr id="35" name="圓角矩形 34">
              <a:extLst>
                <a:ext uri="{FF2B5EF4-FFF2-40B4-BE49-F238E27FC236}">
                  <a16:creationId xmlns="" xmlns:a16="http://schemas.microsoft.com/office/drawing/2014/main" id="{02D971CE-D792-D64C-A3E7-272BA2BE6220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="" xmlns:a16="http://schemas.microsoft.com/office/drawing/2014/main" id="{B02C186D-082D-7540-BA0A-6F36620A1522}"/>
                </a:ext>
              </a:extLst>
            </p:cNvPr>
            <p:cNvSpPr txBox="1"/>
            <p:nvPr/>
          </p:nvSpPr>
          <p:spPr>
            <a:xfrm>
              <a:off x="4070945" y="1030319"/>
              <a:ext cx="39637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t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10G SFP+ </a:t>
              </a:r>
              <a:r>
                <a:rPr lang="zh-Hant" altLang="en-US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網路埠</a:t>
              </a:r>
              <a:endParaRPr lang="en-US" altLang="zh-TW" sz="1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34" name="群組 36">
            <a:extLst>
              <a:ext uri="{FF2B5EF4-FFF2-40B4-BE49-F238E27FC236}">
                <a16:creationId xmlns="" xmlns:a16="http://schemas.microsoft.com/office/drawing/2014/main" id="{82808CBA-2682-C84E-9D7B-335A8E5E5700}"/>
              </a:ext>
            </a:extLst>
          </p:cNvPr>
          <p:cNvGrpSpPr/>
          <p:nvPr/>
        </p:nvGrpSpPr>
        <p:grpSpPr>
          <a:xfrm>
            <a:off x="6727248" y="1426984"/>
            <a:ext cx="1715951" cy="439733"/>
            <a:chOff x="4047893" y="990696"/>
            <a:chExt cx="3986795" cy="439733"/>
          </a:xfrm>
        </p:grpSpPr>
        <p:sp>
          <p:nvSpPr>
            <p:cNvPr id="37" name="圓角矩形 36">
              <a:extLst>
                <a:ext uri="{FF2B5EF4-FFF2-40B4-BE49-F238E27FC236}">
                  <a16:creationId xmlns="" xmlns:a16="http://schemas.microsoft.com/office/drawing/2014/main" id="{A3670143-38B5-3C45-8213-945F9728CA53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="" xmlns:a16="http://schemas.microsoft.com/office/drawing/2014/main" id="{E80A2469-5D40-A845-9832-C71DEB54E430}"/>
                </a:ext>
              </a:extLst>
            </p:cNvPr>
            <p:cNvSpPr txBox="1"/>
            <p:nvPr/>
          </p:nvSpPr>
          <p:spPr>
            <a:xfrm>
              <a:off x="4070943" y="1030319"/>
              <a:ext cx="39637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Hant" altLang="en-US" sz="1600" b="1" dirty="0">
                  <a:solidFill>
                    <a:srgbClr val="0070C0"/>
                  </a:solidFill>
                  <a:ea typeface="微軟正黑體" pitchFamily="34" charset="-120"/>
                </a:rPr>
                <a:t> 雙頻無線網路</a:t>
              </a:r>
              <a:endParaRPr lang="en-US" altLang="zh-TW" sz="1600" b="1" dirty="0">
                <a:solidFill>
                  <a:srgbClr val="0070C0"/>
                </a:solidFill>
                <a:ea typeface="微軟正黑體" pitchFamily="34" charset="-120"/>
              </a:endParaRPr>
            </a:p>
          </p:txBody>
        </p:sp>
      </p:grpSp>
      <p:pic>
        <p:nvPicPr>
          <p:cNvPr id="41" name="圖片 40">
            <a:extLst>
              <a:ext uri="{FF2B5EF4-FFF2-40B4-BE49-F238E27FC236}">
                <a16:creationId xmlns="" xmlns:a16="http://schemas.microsoft.com/office/drawing/2014/main" id="{7674B5F5-0410-4546-88CF-27C9E6BDF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710" b="18707"/>
          <a:stretch/>
        </p:blipFill>
        <p:spPr>
          <a:xfrm>
            <a:off x="376796" y="1835684"/>
            <a:ext cx="1524000" cy="999476"/>
          </a:xfrm>
          <a:prstGeom prst="rect">
            <a:avLst/>
          </a:prstGeom>
        </p:spPr>
      </p:pic>
      <p:sp>
        <p:nvSpPr>
          <p:cNvPr id="42" name="Rectangle 42">
            <a:extLst>
              <a:ext uri="{FF2B5EF4-FFF2-40B4-BE49-F238E27FC236}">
                <a16:creationId xmlns="" xmlns:a16="http://schemas.microsoft.com/office/drawing/2014/main" id="{9490B181-7FCD-084F-AEAE-AB03E448FB2B}"/>
              </a:ext>
            </a:extLst>
          </p:cNvPr>
          <p:cNvSpPr/>
          <p:nvPr/>
        </p:nvSpPr>
        <p:spPr>
          <a:xfrm>
            <a:off x="205881" y="2619658"/>
            <a:ext cx="22915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QM2-2S, QM2-2S10G1T</a:t>
            </a:r>
          </a:p>
          <a:p>
            <a:r>
              <a:rPr lang="en-US" sz="1000" b="1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QM2-2P, QM2-2P10G1T  </a:t>
            </a:r>
          </a:p>
          <a:p>
            <a:r>
              <a:rPr lang="en-US" sz="1000" b="1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QM2-2S-220A, QM2-2P-244A 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="" xmlns:a16="http://schemas.microsoft.com/office/drawing/2014/main" id="{2945F569-F279-7347-B07A-16313CDAB358}"/>
              </a:ext>
            </a:extLst>
          </p:cNvPr>
          <p:cNvSpPr txBox="1"/>
          <p:nvPr/>
        </p:nvSpPr>
        <p:spPr>
          <a:xfrm>
            <a:off x="2862204" y="2665480"/>
            <a:ext cx="1136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LAN-1G2T-I210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="" xmlns:a16="http://schemas.microsoft.com/office/drawing/2014/main" id="{1DAE150B-41A4-1348-9D30-82AF922586A7}"/>
              </a:ext>
            </a:extLst>
          </p:cNvPr>
          <p:cNvSpPr txBox="1"/>
          <p:nvPr/>
        </p:nvSpPr>
        <p:spPr>
          <a:xfrm>
            <a:off x="4926155" y="2675718"/>
            <a:ext cx="1265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LAN-10G2SF-MLX</a:t>
            </a:r>
          </a:p>
        </p:txBody>
      </p:sp>
      <p:pic>
        <p:nvPicPr>
          <p:cNvPr id="47" name="Picture 2" descr="C:\Users\user\Desktop\0417_直播PPT對稿_QW-AC2600 802.11AC wifi card + Wirele\DSC_0207.png">
            <a:extLst>
              <a:ext uri="{FF2B5EF4-FFF2-40B4-BE49-F238E27FC236}">
                <a16:creationId xmlns="" xmlns:a16="http://schemas.microsoft.com/office/drawing/2014/main" id="{D07D121E-4E6B-2F4A-953C-E92F18C3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9387" y="1916547"/>
            <a:ext cx="1599427" cy="890015"/>
          </a:xfrm>
          <a:prstGeom prst="rect">
            <a:avLst/>
          </a:prstGeom>
          <a:noFill/>
        </p:spPr>
      </p:pic>
      <p:sp>
        <p:nvSpPr>
          <p:cNvPr id="48" name="TextBox 22">
            <a:extLst>
              <a:ext uri="{FF2B5EF4-FFF2-40B4-BE49-F238E27FC236}">
                <a16:creationId xmlns="" xmlns:a16="http://schemas.microsoft.com/office/drawing/2014/main" id="{606D1AB1-16C0-2A41-B746-A2B3C5AAE5AA}"/>
              </a:ext>
            </a:extLst>
          </p:cNvPr>
          <p:cNvSpPr txBox="1"/>
          <p:nvPr/>
        </p:nvSpPr>
        <p:spPr>
          <a:xfrm>
            <a:off x="7060159" y="2643758"/>
            <a:ext cx="10390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</a:t>
            </a:r>
            <a:r>
              <a:rPr lang="en-US" altLang="zh-Hant" sz="1000" b="1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WA-AC2600</a:t>
            </a:r>
            <a:endParaRPr lang="en-US" sz="1000" b="1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="" xmlns:a16="http://schemas.microsoft.com/office/drawing/2014/main" id="{05FA57EA-8727-F148-B59A-FE822A77257F}"/>
              </a:ext>
            </a:extLst>
          </p:cNvPr>
          <p:cNvSpPr txBox="1"/>
          <p:nvPr/>
        </p:nvSpPr>
        <p:spPr>
          <a:xfrm>
            <a:off x="206658" y="4815031"/>
            <a:ext cx="1341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50" b="1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TS-1263XU-RP</a:t>
            </a:r>
            <a:endParaRPr lang="en-US" altLang="zh-TW" sz="1050" b="1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50" name="群組 23">
            <a:extLst>
              <a:ext uri="{FF2B5EF4-FFF2-40B4-BE49-F238E27FC236}">
                <a16:creationId xmlns="" xmlns:a16="http://schemas.microsoft.com/office/drawing/2014/main" id="{A16B74B9-6DE9-0B42-9154-FD55015EC7D8}"/>
              </a:ext>
            </a:extLst>
          </p:cNvPr>
          <p:cNvGrpSpPr/>
          <p:nvPr/>
        </p:nvGrpSpPr>
        <p:grpSpPr>
          <a:xfrm>
            <a:off x="208076" y="1419622"/>
            <a:ext cx="2069405" cy="439733"/>
            <a:chOff x="3934969" y="990696"/>
            <a:chExt cx="4161820" cy="439733"/>
          </a:xfrm>
        </p:grpSpPr>
        <p:sp>
          <p:nvSpPr>
            <p:cNvPr id="51" name="圓角矩形 24">
              <a:extLst>
                <a:ext uri="{FF2B5EF4-FFF2-40B4-BE49-F238E27FC236}">
                  <a16:creationId xmlns="" xmlns:a16="http://schemas.microsoft.com/office/drawing/2014/main" id="{2619D2F9-89AF-AD42-A750-B013C9292CB9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文字方塊 27">
              <a:extLst>
                <a:ext uri="{FF2B5EF4-FFF2-40B4-BE49-F238E27FC236}">
                  <a16:creationId xmlns="" xmlns:a16="http://schemas.microsoft.com/office/drawing/2014/main" id="{250B6498-9C07-4043-B1BB-0A2151A4CCB9}"/>
                </a:ext>
              </a:extLst>
            </p:cNvPr>
            <p:cNvSpPr txBox="1"/>
            <p:nvPr/>
          </p:nvSpPr>
          <p:spPr>
            <a:xfrm>
              <a:off x="3934969" y="1068204"/>
              <a:ext cx="4161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t" sz="14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M.2 SSD / 10GbE </a:t>
              </a:r>
              <a:r>
                <a:rPr lang="zh-Hant" altLang="en-US" sz="14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埠</a:t>
              </a:r>
              <a:endParaRPr lang="en-US" altLang="zh-TW" sz="1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53" name="圖片 29" descr="未命名-4.png">
            <a:extLst>
              <a:ext uri="{FF2B5EF4-FFF2-40B4-BE49-F238E27FC236}">
                <a16:creationId xmlns="" xmlns:a16="http://schemas.microsoft.com/office/drawing/2014/main" id="{C32EDFCC-31A8-0649-9013-F078FCC3BF0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2378" y="1971534"/>
            <a:ext cx="1293361" cy="769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01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4BF31C-BB5C-7C4D-8CD9-1C97EDADD0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995686"/>
            <a:ext cx="1013012" cy="1013012"/>
          </a:xfrm>
          <a:prstGeom prst="rect">
            <a:avLst/>
          </a:prstGeom>
        </p:spPr>
      </p:pic>
      <p:sp>
        <p:nvSpPr>
          <p:cNvPr id="6" name="Shape 287">
            <a:extLst>
              <a:ext uri="{FF2B5EF4-FFF2-40B4-BE49-F238E27FC236}">
                <a16:creationId xmlns="" xmlns:a16="http://schemas.microsoft.com/office/drawing/2014/main" id="{87FCCFEE-C2F3-C043-BAB3-EF65D10D17C6}"/>
              </a:ext>
            </a:extLst>
          </p:cNvPr>
          <p:cNvSpPr txBox="1">
            <a:spLocks/>
          </p:cNvSpPr>
          <p:nvPr/>
        </p:nvSpPr>
        <p:spPr>
          <a:xfrm>
            <a:off x="467544" y="2379504"/>
            <a:ext cx="4042792" cy="115212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marL="342900" indent="-342900" algn="l">
              <a:buSzPts val="3200"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記憶體升級</a:t>
            </a:r>
            <a:endParaRPr lang="en-US" altLang="zh-CN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 algn="l">
              <a:buSzPts val="3200"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換裝</a:t>
            </a: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PCIe 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擴充卡</a:t>
            </a:r>
            <a:endParaRPr lang="en-US" altLang="zh-CN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9A9D2-25FB-164B-93AA-5320139862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67744" y="1224731"/>
            <a:ext cx="5976664" cy="842963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現場實作 </a:t>
            </a:r>
            <a:r>
              <a:rPr lang="en-US" altLang="zh-TW" dirty="0">
                <a:solidFill>
                  <a:schemeClr val="bg1"/>
                </a:solidFill>
              </a:rPr>
              <a:t>- </a:t>
            </a:r>
            <a:r>
              <a:rPr lang="zh-CN" altLang="en-US" dirty="0">
                <a:solidFill>
                  <a:schemeClr val="bg1"/>
                </a:solidFill>
              </a:rPr>
              <a:t>硬體升級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圖片 40">
            <a:extLst>
              <a:ext uri="{FF2B5EF4-FFF2-40B4-BE49-F238E27FC236}">
                <a16:creationId xmlns="" xmlns:a16="http://schemas.microsoft.com/office/drawing/2014/main" id="{326A4182-F2F5-784C-BEAC-3871DFEFB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710" b="18707"/>
          <a:stretch/>
        </p:blipFill>
        <p:spPr>
          <a:xfrm>
            <a:off x="3779912" y="2657294"/>
            <a:ext cx="1524000" cy="999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73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24"/>
          <p:cNvSpPr/>
          <p:nvPr/>
        </p:nvSpPr>
        <p:spPr>
          <a:xfrm>
            <a:off x="352868" y="3292482"/>
            <a:ext cx="2862029" cy="1159532"/>
          </a:xfrm>
          <a:prstGeom prst="roundRect">
            <a:avLst>
              <a:gd name="adj" fmla="val 7805"/>
            </a:avLst>
          </a:prstGeom>
          <a:solidFill>
            <a:srgbClr val="660066">
              <a:alpha val="2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668166" y="4053131"/>
            <a:ext cx="2471863" cy="327158"/>
          </a:xfrm>
          <a:prstGeom prst="roundRect">
            <a:avLst>
              <a:gd name="adj" fmla="val 20433"/>
            </a:avLst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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dirty="0">
                <a:sym typeface="Microsoft JhengHei"/>
              </a:rPr>
              <a:t> QNAP</a:t>
            </a:r>
            <a:r>
              <a:rPr lang="en-US" altLang="zh-TW" dirty="0">
                <a:sym typeface="Microsoft JhengHei"/>
              </a:rPr>
              <a:t> </a:t>
            </a:r>
            <a:r>
              <a:rPr lang="zh-TW" dirty="0">
                <a:sym typeface="Microsoft JhengHei"/>
              </a:rPr>
              <a:t>領先的混合儲存技術</a:t>
            </a:r>
          </a:p>
        </p:txBody>
      </p:sp>
      <p:grpSp>
        <p:nvGrpSpPr>
          <p:cNvPr id="314" name="Shape 314"/>
          <p:cNvGrpSpPr/>
          <p:nvPr/>
        </p:nvGrpSpPr>
        <p:grpSpPr>
          <a:xfrm>
            <a:off x="3521220" y="915566"/>
            <a:ext cx="5227244" cy="3966190"/>
            <a:chOff x="3709700" y="1228800"/>
            <a:chExt cx="4722550" cy="3583250"/>
          </a:xfrm>
        </p:grpSpPr>
        <p:pic>
          <p:nvPicPr>
            <p:cNvPr id="315" name="Shape 315" descr="2_Qtier-01.png"/>
            <p:cNvPicPr preferRelativeResize="0"/>
            <p:nvPr/>
          </p:nvPicPr>
          <p:blipFill rotWithShape="1">
            <a:blip r:embed="rId3" cstate="print">
              <a:alphaModFix/>
            </a:blip>
            <a:srcRect l="1858" r="1848"/>
            <a:stretch/>
          </p:blipFill>
          <p:spPr>
            <a:xfrm>
              <a:off x="3709700" y="1299150"/>
              <a:ext cx="4692602" cy="351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Shape 316"/>
            <p:cNvSpPr txBox="1"/>
            <p:nvPr/>
          </p:nvSpPr>
          <p:spPr>
            <a:xfrm>
              <a:off x="3918450" y="165085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檔案伺服器</a:t>
              </a:r>
            </a:p>
          </p:txBody>
        </p:sp>
        <p:sp>
          <p:nvSpPr>
            <p:cNvPr id="317" name="Shape 317"/>
            <p:cNvSpPr txBox="1"/>
            <p:nvPr/>
          </p:nvSpPr>
          <p:spPr>
            <a:xfrm>
              <a:off x="4867325" y="129915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網站伺服器</a:t>
              </a:r>
            </a:p>
          </p:txBody>
        </p:sp>
        <p:sp>
          <p:nvSpPr>
            <p:cNvPr id="318" name="Shape 318"/>
            <p:cNvSpPr txBox="1"/>
            <p:nvPr/>
          </p:nvSpPr>
          <p:spPr>
            <a:xfrm>
              <a:off x="5982500" y="122880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電郵伺服器</a:t>
              </a:r>
            </a:p>
          </p:txBody>
        </p:sp>
        <p:sp>
          <p:nvSpPr>
            <p:cNvPr id="319" name="Shape 319"/>
            <p:cNvSpPr txBox="1"/>
            <p:nvPr/>
          </p:nvSpPr>
          <p:spPr>
            <a:xfrm>
              <a:off x="7305775" y="1650850"/>
              <a:ext cx="934200" cy="225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VDI 建立</a:t>
              </a:r>
            </a:p>
          </p:txBody>
        </p:sp>
        <p:sp>
          <p:nvSpPr>
            <p:cNvPr id="320" name="Shape 320"/>
            <p:cNvSpPr txBox="1"/>
            <p:nvPr/>
          </p:nvSpPr>
          <p:spPr>
            <a:xfrm>
              <a:off x="4984304" y="2139578"/>
              <a:ext cx="2290400" cy="396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     資料分層、應用分層</a:t>
              </a:r>
            </a:p>
          </p:txBody>
        </p:sp>
        <p:sp>
          <p:nvSpPr>
            <p:cNvPr id="321" name="Shape 321"/>
            <p:cNvSpPr txBox="1"/>
            <p:nvPr/>
          </p:nvSpPr>
          <p:spPr>
            <a:xfrm>
              <a:off x="4503850" y="2884700"/>
              <a:ext cx="10683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 dirty="0">
                  <a:solidFill>
                    <a:srgbClr val="262626"/>
                  </a:solidFill>
                </a:rPr>
                <a:t>PCIE NVMe,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800" b="1" dirty="0">
                  <a:solidFill>
                    <a:srgbClr val="262626"/>
                  </a:solidFill>
                </a:rPr>
                <a:t>M.2, SSD RAID </a:t>
              </a:r>
            </a:p>
          </p:txBody>
        </p:sp>
        <p:sp>
          <p:nvSpPr>
            <p:cNvPr id="322" name="Shape 322"/>
            <p:cNvSpPr txBox="1"/>
            <p:nvPr/>
          </p:nvSpPr>
          <p:spPr>
            <a:xfrm>
              <a:off x="6165675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>
                  <a:solidFill>
                    <a:srgbClr val="262626"/>
                  </a:solidFill>
                </a:rPr>
                <a:t>SAS HDD </a:t>
              </a:r>
              <a:br>
                <a:rPr lang="zh-TW" sz="800" b="1">
                  <a:solidFill>
                    <a:srgbClr val="262626"/>
                  </a:solidFill>
                </a:rPr>
              </a:br>
              <a:r>
                <a:rPr lang="zh-TW" sz="800" b="1">
                  <a:solidFill>
                    <a:srgbClr val="262626"/>
                  </a:solidFill>
                </a:rPr>
                <a:t>RAID</a:t>
              </a:r>
            </a:p>
          </p:txBody>
        </p:sp>
        <p:sp>
          <p:nvSpPr>
            <p:cNvPr id="323" name="Shape 323"/>
            <p:cNvSpPr txBox="1"/>
            <p:nvPr/>
          </p:nvSpPr>
          <p:spPr>
            <a:xfrm>
              <a:off x="7662150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 dirty="0">
                  <a:solidFill>
                    <a:srgbClr val="262626"/>
                  </a:solidFill>
                </a:rPr>
                <a:t>NL、SATA HDD RAID</a:t>
              </a:r>
            </a:p>
          </p:txBody>
        </p:sp>
        <p:sp>
          <p:nvSpPr>
            <p:cNvPr id="324" name="Shape 324"/>
            <p:cNvSpPr txBox="1"/>
            <p:nvPr/>
          </p:nvSpPr>
          <p:spPr>
            <a:xfrm>
              <a:off x="4893750" y="3897925"/>
              <a:ext cx="22596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</a:t>
              </a:r>
            </a:p>
          </p:txBody>
        </p:sp>
        <p:sp>
          <p:nvSpPr>
            <p:cNvPr id="325" name="Shape 325"/>
            <p:cNvSpPr txBox="1"/>
            <p:nvPr/>
          </p:nvSpPr>
          <p:spPr>
            <a:xfrm>
              <a:off x="3709700" y="4412275"/>
              <a:ext cx="12690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本機</a:t>
              </a:r>
            </a:p>
          </p:txBody>
        </p:sp>
        <p:sp>
          <p:nvSpPr>
            <p:cNvPr id="326" name="Shape 326"/>
            <p:cNvSpPr txBox="1"/>
            <p:nvPr/>
          </p:nvSpPr>
          <p:spPr>
            <a:xfrm>
              <a:off x="4622550" y="3571150"/>
              <a:ext cx="27432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自動分層</a:t>
              </a:r>
            </a:p>
          </p:txBody>
        </p:sp>
        <p:sp>
          <p:nvSpPr>
            <p:cNvPr id="327" name="Shape 327"/>
            <p:cNvSpPr txBox="1"/>
            <p:nvPr/>
          </p:nvSpPr>
          <p:spPr>
            <a:xfrm>
              <a:off x="5371450" y="4412275"/>
              <a:ext cx="13101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擴充裝置1</a:t>
              </a:r>
            </a:p>
          </p:txBody>
        </p:sp>
        <p:sp>
          <p:nvSpPr>
            <p:cNvPr id="328" name="Shape 328"/>
            <p:cNvSpPr txBox="1"/>
            <p:nvPr/>
          </p:nvSpPr>
          <p:spPr>
            <a:xfrm>
              <a:off x="7141551" y="4412275"/>
              <a:ext cx="995608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擴充裝置2</a:t>
              </a:r>
            </a:p>
          </p:txBody>
        </p:sp>
      </p:grpSp>
      <p:sp>
        <p:nvSpPr>
          <p:cNvPr id="19" name="圓角矩形 18"/>
          <p:cNvSpPr/>
          <p:nvPr/>
        </p:nvSpPr>
        <p:spPr>
          <a:xfrm>
            <a:off x="352868" y="1563782"/>
            <a:ext cx="2862030" cy="1320348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83960" y="1873967"/>
            <a:ext cx="2456069" cy="1010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可使用</a:t>
            </a:r>
            <a:r>
              <a:rPr lang="en-US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en-US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 </a:t>
            </a:r>
          </a:p>
          <a:p>
            <a:pPr marL="44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支援高速連續和隨機讀寫需求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34903" y="3612031"/>
            <a:ext cx="18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559716" y="3679186"/>
            <a:ext cx="2655182" cy="730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檔案、網站、郵件服務</a:t>
            </a:r>
          </a:p>
          <a:p>
            <a:pPr marL="101600" lvl="0">
              <a:spcBef>
                <a:spcPts val="600"/>
              </a:spcBef>
              <a:buClr>
                <a:srgbClr val="073763"/>
              </a:buClr>
              <a:buSzPct val="100000"/>
            </a:pPr>
            <a:r>
              <a:rPr lang="zh-TW" altLang="en-US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虛擬桌面與資料庫應用</a:t>
            </a:r>
            <a:r>
              <a:rPr lang="zh-TW" altLang="en-US" sz="1800" b="1" dirty="0">
                <a:solidFill>
                  <a:srgbClr val="4A86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</a:p>
        </p:txBody>
      </p:sp>
      <p:sp>
        <p:nvSpPr>
          <p:cNvPr id="7" name="＞形箭號 6"/>
          <p:cNvSpPr/>
          <p:nvPr/>
        </p:nvSpPr>
        <p:spPr>
          <a:xfrm>
            <a:off x="494039" y="1989355"/>
            <a:ext cx="197989" cy="173742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9" name="＞形箭號 28"/>
          <p:cNvSpPr/>
          <p:nvPr/>
        </p:nvSpPr>
        <p:spPr>
          <a:xfrm>
            <a:off x="494039" y="2326683"/>
            <a:ext cx="197989" cy="173742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0" name="＞形箭號 29"/>
          <p:cNvSpPr/>
          <p:nvPr/>
        </p:nvSpPr>
        <p:spPr>
          <a:xfrm>
            <a:off x="494039" y="3774775"/>
            <a:ext cx="197989" cy="173742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352868" y="3238999"/>
            <a:ext cx="2862030" cy="376032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適用情境</a:t>
            </a:r>
          </a:p>
        </p:txBody>
      </p:sp>
      <p:sp>
        <p:nvSpPr>
          <p:cNvPr id="34" name="圓角矩形 33"/>
          <p:cNvSpPr/>
          <p:nvPr/>
        </p:nvSpPr>
        <p:spPr>
          <a:xfrm>
            <a:off x="352868" y="1464943"/>
            <a:ext cx="2862030" cy="37603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技術優勢</a:t>
            </a:r>
          </a:p>
        </p:txBody>
      </p:sp>
      <p:sp>
        <p:nvSpPr>
          <p:cNvPr id="39" name="＞形箭號 38"/>
          <p:cNvSpPr/>
          <p:nvPr/>
        </p:nvSpPr>
        <p:spPr>
          <a:xfrm>
            <a:off x="465468" y="4120052"/>
            <a:ext cx="197989" cy="173742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1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自動分層兼具高效能與大容量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2555776" y="805845"/>
            <a:ext cx="6544499" cy="4214177"/>
            <a:chOff x="1545025" y="2929875"/>
            <a:chExt cx="5910300" cy="3805800"/>
          </a:xfrm>
        </p:grpSpPr>
        <p:sp>
          <p:nvSpPr>
            <p:cNvPr id="148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149" name="Shape 149" descr="1_Qtier-01-01.png"/>
            <p:cNvPicPr preferRelativeResize="0"/>
            <p:nvPr/>
          </p:nvPicPr>
          <p:blipFill rotWithShape="1">
            <a:blip r:embed="rId3" cstate="print">
              <a:alphaModFix/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熱資料</a:t>
              </a:r>
            </a:p>
          </p:txBody>
        </p:sp>
        <p:sp>
          <p:nvSpPr>
            <p:cNvPr id="151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暖資料</a:t>
              </a:r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冷資料</a:t>
              </a:r>
            </a:p>
          </p:txBody>
        </p:sp>
        <p:sp>
          <p:nvSpPr>
            <p:cNvPr id="153" name="Shape 153"/>
            <p:cNvSpPr txBox="1"/>
            <p:nvPr/>
          </p:nvSpPr>
          <p:spPr>
            <a:xfrm>
              <a:off x="2172950" y="4193975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資料存取行為改變</a:t>
              </a:r>
            </a:p>
          </p:txBody>
        </p:sp>
        <p:sp>
          <p:nvSpPr>
            <p:cNvPr id="154" name="Shape 154"/>
            <p:cNvSpPr txBox="1"/>
            <p:nvPr/>
          </p:nvSpPr>
          <p:spPr>
            <a:xfrm>
              <a:off x="3914249" y="3117774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分層前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頻繁存取資料效能未優化</a:t>
              </a:r>
              <a:endParaRPr lang="zh-TW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5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開始分層</a:t>
              </a:r>
            </a:p>
          </p:txBody>
        </p:sp>
        <p:sp>
          <p:nvSpPr>
            <p:cNvPr id="156" name="Shape 156"/>
            <p:cNvSpPr txBox="1"/>
            <p:nvPr/>
          </p:nvSpPr>
          <p:spPr>
            <a:xfrm>
              <a:off x="3914249" y="5625885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分層後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頻繁存取資料效能已優化</a:t>
              </a:r>
              <a:endParaRPr lang="zh-TW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3702700" y="46713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Qtier</a:t>
              </a:r>
              <a:r>
                <a:rPr 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引擎</a:t>
              </a:r>
            </a:p>
          </p:txBody>
        </p:sp>
      </p:grpSp>
      <p:sp>
        <p:nvSpPr>
          <p:cNvPr id="16" name="Shape 448"/>
          <p:cNvSpPr txBox="1"/>
          <p:nvPr/>
        </p:nvSpPr>
        <p:spPr>
          <a:xfrm>
            <a:off x="0" y="3219823"/>
            <a:ext cx="3419872" cy="187220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lvl="0" indent="-342900">
              <a:spcBef>
                <a:spcPts val="450"/>
              </a:spcBef>
              <a:buClr>
                <a:srgbClr val="002060"/>
              </a:buClr>
              <a:buSzPct val="100000"/>
              <a:buFont typeface="Wingdings" charset="2"/>
              <a:buChar char="l"/>
            </a:pPr>
            <a:r>
              <a:rPr lang="zh-TW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自動將冷熱資料在</a:t>
            </a:r>
            <a:r>
              <a:rPr lang="en-US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20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02060"/>
              </a:buClr>
              <a:buSzPct val="100000"/>
            </a:pPr>
            <a: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SD與</a:t>
            </a:r>
            <a:r>
              <a:rPr lang="en-US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  <a:r>
              <a:rPr lang="en-US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層間移動</a:t>
            </a:r>
            <a:br>
              <a:rPr lang="zh-TW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02060"/>
              </a:buClr>
              <a:buSzPct val="100000"/>
              <a:buFont typeface="Wingdings" charset="2"/>
              <a:buChar char="l"/>
            </a:pPr>
            <a:r>
              <a:rPr lang="en-US" altLang="zh-TW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加速容量不受記憶體大小限制</a:t>
            </a:r>
            <a: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4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/>
        </p:nvSpPr>
        <p:spPr>
          <a:xfrm>
            <a:off x="107504" y="1220804"/>
            <a:ext cx="8947200" cy="1258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57175" marR="0" lvl="0" indent="-155575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sz="40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Tiering On Demand</a:t>
            </a:r>
            <a:r>
              <a:rPr lang="zh-TW" sz="30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5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(選擇資料夾做自動分層)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107504" y="1148796"/>
            <a:ext cx="5742675" cy="10160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002060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en-US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容量很貴，選擇關鍵應用才划算</a:t>
            </a:r>
          </a:p>
          <a:p>
            <a:pPr marL="457200" lvl="0" indent="-355600" rtl="0">
              <a:spcBef>
                <a:spcPts val="0"/>
              </a:spcBef>
              <a:buClr>
                <a:srgbClr val="002060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針對個別共用資料夾或</a:t>
            </a:r>
            <a:r>
              <a:rPr lang="en-US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  <a:r>
              <a:rPr lang="en-US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啟用</a:t>
            </a:r>
            <a:r>
              <a:rPr lang="en-US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None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92001" y="2012892"/>
            <a:ext cx="4450359" cy="2719098"/>
          </a:xfrm>
          <a:prstGeom prst="rect">
            <a:avLst/>
          </a:prstGeom>
          <a:noFill/>
          <a:ln w="6350" cmpd="sng">
            <a:solidFill>
              <a:schemeClr val="bg1">
                <a:lumMod val="85000"/>
              </a:schemeClr>
            </a:solidFill>
          </a:ln>
        </p:spPr>
      </p:pic>
      <p:grpSp>
        <p:nvGrpSpPr>
          <p:cNvPr id="3" name="群組 2"/>
          <p:cNvGrpSpPr/>
          <p:nvPr/>
        </p:nvGrpSpPr>
        <p:grpSpPr>
          <a:xfrm>
            <a:off x="4499992" y="1563638"/>
            <a:ext cx="5466632" cy="3042864"/>
            <a:chOff x="4758905" y="1204775"/>
            <a:chExt cx="5228375" cy="2847340"/>
          </a:xfrm>
        </p:grpSpPr>
        <p:sp>
          <p:nvSpPr>
            <p:cNvPr id="271" name="Shape 271"/>
            <p:cNvSpPr txBox="1"/>
            <p:nvPr/>
          </p:nvSpPr>
          <p:spPr>
            <a:xfrm>
              <a:off x="7717580" y="1992154"/>
              <a:ext cx="1755477" cy="3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熱資料</a:t>
              </a:r>
              <a:r>
                <a:rPr lang="zh-TW" altLang="en-US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&amp;</a:t>
              </a:r>
              <a:r>
                <a:rPr lang="zh-TW" altLang="en-US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en-US" altLang="zh-TW" sz="1600" b="1" dirty="0">
                <a:solidFill>
                  <a:srgbClr val="FF0000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即時</a:t>
              </a:r>
              <a:r>
                <a:rPr lang="en-US" alt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IO</a:t>
              </a:r>
              <a:r>
                <a:rPr lang="en-US" alt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需求</a:t>
              </a:r>
            </a:p>
          </p:txBody>
        </p:sp>
        <p:pic>
          <p:nvPicPr>
            <p:cNvPr id="2" name="圖片 1" descr="分層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905" y="1204775"/>
              <a:ext cx="3204525" cy="2847340"/>
            </a:xfrm>
            <a:prstGeom prst="rect">
              <a:avLst/>
            </a:prstGeom>
          </p:spPr>
        </p:pic>
        <p:sp>
          <p:nvSpPr>
            <p:cNvPr id="272" name="Shape 272"/>
            <p:cNvSpPr txBox="1"/>
            <p:nvPr/>
          </p:nvSpPr>
          <p:spPr>
            <a:xfrm>
              <a:off x="7719590" y="2887944"/>
              <a:ext cx="2267690" cy="3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冷資料</a:t>
              </a:r>
              <a:r>
                <a:rPr lang="zh-TW" altLang="en-US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&amp;</a:t>
              </a:r>
              <a:r>
                <a:rPr lang="zh-TW" altLang="en-US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en-US" altLang="zh-TW" sz="1600" b="1" dirty="0">
                <a:solidFill>
                  <a:srgbClr val="0857E7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停用</a:t>
              </a:r>
              <a:r>
                <a:rPr lang="en-US" alt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en-US" alt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資料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5714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4786314" y="3184744"/>
            <a:ext cx="6143668" cy="1030080"/>
          </a:xfrm>
          <a:prstGeom prst="parallelogram">
            <a:avLst>
              <a:gd name="adj" fmla="val 55727"/>
            </a:avLst>
          </a:prstGeom>
          <a:solidFill>
            <a:schemeClr val="accent5">
              <a:lumMod val="5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786314" y="1928808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chemeClr val="accent5">
                <a:lumMod val="5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QTS </a:t>
            </a:r>
            <a:r>
              <a:rPr lang="zh-TW" altLang="en-US" dirty="0"/>
              <a:t>與虛擬化應用提升生產力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857370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7686" y="1000114"/>
            <a:ext cx="4643470" cy="7232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一機多系統</a:t>
            </a:r>
            <a:endParaRPr lang="en-US" altLang="zh-TW" sz="2400" b="1" dirty="0">
              <a:solidFill>
                <a:schemeClr val="accent6">
                  <a:lumMod val="75000"/>
                </a:schemeClr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zh-TW" altLang="en-US" sz="1500" b="1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運行</a:t>
            </a:r>
            <a:r>
              <a:rPr lang="en-US" altLang="zh-TW" sz="1500" b="1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500" b="1" dirty="0">
                <a:solidFill>
                  <a:srgbClr val="00206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Windows/Linux </a:t>
            </a:r>
            <a:r>
              <a:rPr lang="zh-TW" altLang="en-US" sz="1500" b="1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虛擬機與各式軟體容器</a:t>
            </a:r>
            <a:endParaRPr lang="en-US" sz="1500" b="1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121" y="1018933"/>
            <a:ext cx="4714908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4.3.4 </a:t>
            </a:r>
            <a:r>
              <a:rPr lang="zh-TW" altLang="en-US" sz="2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儲存管理</a:t>
            </a:r>
            <a:endParaRPr lang="en-US" altLang="zh-TW" sz="2000" b="1" dirty="0">
              <a:solidFill>
                <a:srgbClr val="0070C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defRPr/>
            </a:pPr>
            <a:r>
              <a:rPr lang="zh-TW" altLang="en-US" sz="2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介面、快照、與多媒體中心</a:t>
            </a:r>
            <a:endParaRPr lang="en-US" altLang="zh-TW" sz="2000" b="1" dirty="0">
              <a:solidFill>
                <a:srgbClr val="0070C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44" y="2149628"/>
            <a:ext cx="2786050" cy="707874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000" b="1" dirty="0">
                <a:solidFill>
                  <a:srgbClr val="FFFF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虛擬機工作站</a:t>
            </a:r>
            <a:endParaRPr lang="en-US" altLang="zh-TW" sz="2000" b="1" dirty="0">
              <a:solidFill>
                <a:srgbClr val="FFFF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(Virtualization Station)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7982" y="3357568"/>
            <a:ext cx="2714612" cy="707874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FF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軟體容器工作站</a:t>
            </a:r>
            <a:endParaRPr lang="en-US" altLang="zh-TW" sz="2000" b="1" dirty="0">
              <a:solidFill>
                <a:srgbClr val="FFFF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(Container Station)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2071684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3312562"/>
            <a:ext cx="785818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67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611"/>
          <p:cNvSpPr/>
          <p:nvPr/>
        </p:nvSpPr>
        <p:spPr>
          <a:xfrm flipV="1">
            <a:off x="251520" y="1260104"/>
            <a:ext cx="8682552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3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323">
            <a:extLst>
              <a:ext uri="{FF2B5EF4-FFF2-40B4-BE49-F238E27FC236}">
                <a16:creationId xmlns="" xmlns:a16="http://schemas.microsoft.com/office/drawing/2014/main" id="{DBFF229C-5B17-7D43-8BA1-AD1AF62C1EDE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495035" y="1467017"/>
            <a:ext cx="3847334" cy="3073963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3A7A5C-7DD9-DA41-9882-28004CB0B4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283718"/>
            <a:ext cx="5080000" cy="3175000"/>
          </a:xfrm>
          <a:prstGeom prst="rect">
            <a:avLst/>
          </a:prstGeom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最實惠</a:t>
            </a: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與高效率</a:t>
            </a:r>
            <a:r>
              <a:rPr lang="en-US" sz="3600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的企業級快照防護</a:t>
            </a:r>
            <a:r>
              <a:rPr lang="zh-TW" altLang="en-US" b="0" dirty="0"/>
              <a:t/>
            </a:r>
            <a:br>
              <a:rPr lang="zh-TW" altLang="en-US" b="0" dirty="0"/>
            </a:b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8" name="文字方塊 14">
            <a:extLst>
              <a:ext uri="{FF2B5EF4-FFF2-40B4-BE49-F238E27FC236}">
                <a16:creationId xmlns="" xmlns:a16="http://schemas.microsoft.com/office/drawing/2014/main" id="{7E5DFAF5-33F5-AD49-8A16-064537F210B5}"/>
              </a:ext>
            </a:extLst>
          </p:cNvPr>
          <p:cNvSpPr txBox="1"/>
          <p:nvPr/>
        </p:nvSpPr>
        <p:spPr>
          <a:xfrm>
            <a:off x="7316000" y="1435686"/>
            <a:ext cx="114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最超值的</a:t>
            </a:r>
          </a:p>
          <a:p>
            <a:r>
              <a:rPr lang="zh-TW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備份選擇</a:t>
            </a:r>
          </a:p>
        </p:txBody>
      </p:sp>
      <p:sp>
        <p:nvSpPr>
          <p:cNvPr id="22" name="矩形 21"/>
          <p:cNvSpPr/>
          <p:nvPr/>
        </p:nvSpPr>
        <p:spPr>
          <a:xfrm>
            <a:off x="6310936" y="1343156"/>
            <a:ext cx="1000785" cy="1466064"/>
          </a:xfrm>
          <a:prstGeom prst="rect">
            <a:avLst/>
          </a:prstGeom>
          <a:solidFill>
            <a:srgbClr val="00A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5985708" y="1500736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331">
            <a:extLst>
              <a:ext uri="{FF2B5EF4-FFF2-40B4-BE49-F238E27FC236}">
                <a16:creationId xmlns="" xmlns:a16="http://schemas.microsoft.com/office/drawing/2014/main" id="{016B38B9-F8EA-D64B-AAFF-C599D0B45C85}"/>
              </a:ext>
            </a:extLst>
          </p:cNvPr>
          <p:cNvSpPr txBox="1"/>
          <p:nvPr/>
        </p:nvSpPr>
        <p:spPr>
          <a:xfrm>
            <a:off x="5996280" y="2097797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5981744" y="1482593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1024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5991052" y="2095920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26">
            <a:extLst>
              <a:ext uri="{FF2B5EF4-FFF2-40B4-BE49-F238E27FC236}">
                <a16:creationId xmlns="" xmlns:a16="http://schemas.microsoft.com/office/drawing/2014/main" id="{4B1ABAFA-A470-F349-AEEA-F58BB04DE3C0}"/>
              </a:ext>
            </a:extLst>
          </p:cNvPr>
          <p:cNvSpPr/>
          <p:nvPr/>
        </p:nvSpPr>
        <p:spPr>
          <a:xfrm>
            <a:off x="4501457" y="1343156"/>
            <a:ext cx="1805577" cy="1466064"/>
          </a:xfrm>
          <a:prstGeom prst="wedgeRectCallout">
            <a:avLst>
              <a:gd name="adj1" fmla="val -17182"/>
              <a:gd name="adj2" fmla="val 50005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328">
            <a:extLst>
              <a:ext uri="{FF2B5EF4-FFF2-40B4-BE49-F238E27FC236}">
                <a16:creationId xmlns="" xmlns:a16="http://schemas.microsoft.com/office/drawing/2014/main" id="{BDDC8E57-37A6-694A-817B-B9F36FBED687}"/>
              </a:ext>
            </a:extLst>
          </p:cNvPr>
          <p:cNvSpPr txBox="1"/>
          <p:nvPr/>
        </p:nvSpPr>
        <p:spPr>
          <a:xfrm>
            <a:off x="4593696" y="1848464"/>
            <a:ext cx="25384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 smtClean="0">
                <a:solidFill>
                  <a:schemeClr val="lt1"/>
                </a:solidFill>
              </a:rPr>
              <a:t>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27">
            <a:extLst>
              <a:ext uri="{FF2B5EF4-FFF2-40B4-BE49-F238E27FC236}">
                <a16:creationId xmlns="" xmlns:a16="http://schemas.microsoft.com/office/drawing/2014/main" id="{3084386D-AD9F-8F4B-A98D-087C6AA8B5FD}"/>
              </a:ext>
            </a:extLst>
          </p:cNvPr>
          <p:cNvSpPr txBox="1"/>
          <p:nvPr/>
        </p:nvSpPr>
        <p:spPr>
          <a:xfrm>
            <a:off x="4621977" y="2099858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sz="16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/</a:t>
            </a: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LUN最大快照數量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5" name="Shape 332">
            <a:extLst>
              <a:ext uri="{FF2B5EF4-FFF2-40B4-BE49-F238E27FC236}">
                <a16:creationId xmlns="" xmlns:a16="http://schemas.microsoft.com/office/drawing/2014/main" id="{EAE1D39C-F6B4-6944-9B43-F6E54F68F7A0}"/>
              </a:ext>
            </a:extLst>
          </p:cNvPr>
          <p:cNvSpPr txBox="1"/>
          <p:nvPr/>
        </p:nvSpPr>
        <p:spPr>
          <a:xfrm>
            <a:off x="4597672" y="1394654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7" name="Picture 3" descr="\\Marketing\Marketing\MarketingMaterials\DM\NAS\Software_Section_brochure\QNAP product icon_20170816-assets\Snapshot.png">
            <a:extLst>
              <a:ext uri="{FF2B5EF4-FFF2-40B4-BE49-F238E27FC236}">
                <a16:creationId xmlns="" xmlns:a16="http://schemas.microsoft.com/office/drawing/2014/main" id="{76FB8646-4440-9A4E-AF9D-E30BF3EE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602" y="1878458"/>
            <a:ext cx="941625" cy="94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12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9512" y="4681870"/>
            <a:ext cx="6697136" cy="253908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*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QVR Pro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正式發行時，正式頻道授權數請參閱</a:t>
            </a:r>
            <a:r>
              <a:rPr lang="en-US" altLang="zh-TW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QNAP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官網</a:t>
            </a:r>
            <a:r>
              <a:rPr lang="zh-TW" altLang="en-US" sz="105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．</a:t>
            </a:r>
            <a:endParaRPr lang="en-US" sz="1050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85720" y="1000114"/>
            <a:ext cx="8501122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993668"/>
            <a:ext cx="642942" cy="643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910" y="1648428"/>
            <a:ext cx="2357454" cy="7386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Surveillance Station 5.1</a:t>
            </a: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預設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4 </a:t>
            </a:r>
            <a:r>
              <a:rPr lang="zh-TW" alt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路免費頻道授權</a:t>
            </a:r>
            <a:endParaRPr lang="en-US" sz="1500" b="1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最高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40</a:t>
            </a:r>
            <a:r>
              <a:rPr lang="en-US" sz="1200" b="1" dirty="0"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zh-TW" altLang="en-US" sz="1200" b="1" dirty="0">
                <a:latin typeface="Microsoft JhengHei" charset="-120"/>
                <a:ea typeface="Microsoft JhengHei" charset="-120"/>
                <a:cs typeface="Microsoft JhengHei" charset="-120"/>
              </a:rPr>
              <a:t>路</a:t>
            </a:r>
            <a:r>
              <a:rPr lang="en-US" altLang="zh-TW" sz="1200" b="1" dirty="0">
                <a:latin typeface="Microsoft JhengHei" charset="-120"/>
                <a:ea typeface="Microsoft JhengHei" charset="-120"/>
                <a:cs typeface="Microsoft JhengHei" charset="-120"/>
              </a:rPr>
              <a:t> (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額外購買授權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)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56" y="2678117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6116" y="1648428"/>
            <a:ext cx="2214578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QVR Pro</a:t>
            </a: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預設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8 </a:t>
            </a:r>
            <a:r>
              <a:rPr lang="zh-TW" alt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路免費頻道授權</a:t>
            </a:r>
            <a:endParaRPr lang="en-US" sz="1500" b="1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最高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128 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(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額外購買授權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)</a:t>
            </a:r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22794" y="2439970"/>
            <a:ext cx="3797478" cy="2292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577" y="3644335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668"/>
            <a:ext cx="642942" cy="642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00760" y="1648428"/>
            <a:ext cx="2571768" cy="5078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QUSBCam2</a:t>
            </a: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高達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1080p 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的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USB Webcam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錄影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43372" y="1005486"/>
            <a:ext cx="642942" cy="642942"/>
          </a:xfrm>
          <a:prstGeom prst="rect">
            <a:avLst/>
          </a:prstGeom>
        </p:spPr>
      </p:pic>
      <p:pic>
        <p:nvPicPr>
          <p:cNvPr id="23" name="Picture 10" descr="Picture 10">
            <a:extLst>
              <a:ext uri="{FF2B5EF4-FFF2-40B4-BE49-F238E27FC236}">
                <a16:creationId xmlns="" xmlns:a16="http://schemas.microsoft.com/office/drawing/2014/main" id="{4BA1033A-3CA4-5743-8168-87075DDCAE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/>
          </a:blip>
          <a:srcRect t="39217" b="27026"/>
          <a:stretch>
            <a:fillRect/>
          </a:stretch>
        </p:blipFill>
        <p:spPr>
          <a:xfrm>
            <a:off x="6013456" y="4083918"/>
            <a:ext cx="3024336" cy="638051"/>
          </a:xfrm>
          <a:prstGeom prst="rect">
            <a:avLst/>
          </a:prstGeom>
          <a:ln w="12700">
            <a:miter lim="4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zh-Hant" altLang="en-US" sz="4000" dirty="0"/>
              <a:t>大容量的專業智慧型</a:t>
            </a:r>
            <a:r>
              <a:rPr lang="zh-TW" altLang="en-US" sz="4000" dirty="0"/>
              <a:t>影像</a:t>
            </a:r>
            <a:r>
              <a:rPr lang="zh-Hant" altLang="en-US" sz="4000" dirty="0"/>
              <a:t>監控</a:t>
            </a:r>
            <a:endParaRPr lang="zh-TW" alt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1609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66459" y="3364127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傳統 </a:t>
            </a:r>
            <a:r>
              <a:rPr lang="en-US" altLang="zh-TW" sz="4000" dirty="0" err="1"/>
              <a:t>iSCSI</a:t>
            </a:r>
            <a:r>
              <a:rPr lang="en-US" altLang="zh-TW" sz="4000" dirty="0"/>
              <a:t> / JBOD</a:t>
            </a:r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擴充儲存空間</a:t>
            </a:r>
            <a:endParaRPr lang="zh-TW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16758" y="699542"/>
            <a:ext cx="8638399" cy="84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2000" b="1" dirty="0" err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NAS+iSCSI</a:t>
            </a:r>
            <a:r>
              <a:rPr lang="en-US" alt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Target </a:t>
            </a:r>
            <a:r>
              <a:rPr lang="zh-TW" altLang="en-US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：使用端無法得知儲存狀態，且功能限於資料存取</a:t>
            </a:r>
          </a:p>
        </p:txBody>
      </p:sp>
      <p:cxnSp>
        <p:nvCxnSpPr>
          <p:cNvPr id="38" name="Shape 478"/>
          <p:cNvCxnSpPr/>
          <p:nvPr/>
        </p:nvCxnSpPr>
        <p:spPr>
          <a:xfrm>
            <a:off x="2500588" y="3999664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" name="Shape 478"/>
          <p:cNvCxnSpPr/>
          <p:nvPr/>
        </p:nvCxnSpPr>
        <p:spPr>
          <a:xfrm>
            <a:off x="2546795" y="3999664"/>
            <a:ext cx="4025157" cy="0"/>
          </a:xfrm>
          <a:prstGeom prst="straightConnector1">
            <a:avLst/>
          </a:prstGeom>
          <a:noFill/>
          <a:ln w="38100" cap="flat" cmpd="sng">
            <a:solidFill>
              <a:srgbClr val="D955D1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32" name="Shape 478"/>
          <p:cNvCxnSpPr/>
          <p:nvPr/>
        </p:nvCxnSpPr>
        <p:spPr>
          <a:xfrm>
            <a:off x="1856869" y="2001599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3366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" name="Shape 478"/>
          <p:cNvCxnSpPr/>
          <p:nvPr/>
        </p:nvCxnSpPr>
        <p:spPr>
          <a:xfrm>
            <a:off x="1903076" y="2001599"/>
            <a:ext cx="4025157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40000"/>
                <a:lumOff val="6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49" y="3538569"/>
            <a:ext cx="2235756" cy="7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29637" y="3354613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hape 475"/>
          <p:cNvSpPr txBox="1"/>
          <p:nvPr/>
        </p:nvSpPr>
        <p:spPr>
          <a:xfrm>
            <a:off x="1283076" y="2207614"/>
            <a:ext cx="1108770" cy="204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TS-463XU-RP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475"/>
          <p:cNvSpPr txBox="1"/>
          <p:nvPr/>
        </p:nvSpPr>
        <p:spPr>
          <a:xfrm>
            <a:off x="4435260" y="4163280"/>
            <a:ext cx="1735242" cy="2320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UX-1200U-RP#1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Shape 475"/>
          <p:cNvSpPr txBox="1"/>
          <p:nvPr/>
        </p:nvSpPr>
        <p:spPr>
          <a:xfrm>
            <a:off x="6946624" y="4171951"/>
            <a:ext cx="1610771" cy="2320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UX-1200U-RP#2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Shape 475"/>
          <p:cNvSpPr txBox="1"/>
          <p:nvPr/>
        </p:nvSpPr>
        <p:spPr>
          <a:xfrm>
            <a:off x="1309361" y="4188377"/>
            <a:ext cx="1527546" cy="14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TS-1263XU-RP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534222" y="3880602"/>
            <a:ext cx="561598" cy="380114"/>
            <a:chOff x="6501126" y="1235555"/>
            <a:chExt cx="644461" cy="436200"/>
          </a:xfrm>
        </p:grpSpPr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1126" y="1235555"/>
              <a:ext cx="349174" cy="417356"/>
            </a:xfrm>
            <a:prstGeom prst="rect">
              <a:avLst/>
            </a:prstGeom>
          </p:spPr>
        </p:pic>
        <p:sp>
          <p:nvSpPr>
            <p:cNvPr id="30" name="圓角矩形 29"/>
            <p:cNvSpPr/>
            <p:nvPr/>
          </p:nvSpPr>
          <p:spPr>
            <a:xfrm>
              <a:off x="6623349" y="1486443"/>
              <a:ext cx="522238" cy="185312"/>
            </a:xfrm>
            <a:prstGeom prst="roundRect">
              <a:avLst/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/>
                <a:t>RAID</a:t>
              </a:r>
              <a:endParaRPr kumimoji="1" lang="zh-TW" altLang="en-US" sz="800" dirty="0"/>
            </a:p>
          </p:txBody>
        </p:sp>
      </p:grpSp>
      <p:sp>
        <p:nvSpPr>
          <p:cNvPr id="37" name="Shape 475"/>
          <p:cNvSpPr txBox="1"/>
          <p:nvPr/>
        </p:nvSpPr>
        <p:spPr>
          <a:xfrm>
            <a:off x="6334556" y="2170111"/>
            <a:ext cx="1224136" cy="23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TS-1263XU-RP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" name="Shape 471"/>
          <p:cNvPicPr preferRelativeResize="0"/>
          <p:nvPr/>
        </p:nvPicPr>
        <p:blipFill rotWithShape="1">
          <a:blip r:embed="rId6" cstate="print">
            <a:alphaModFix/>
          </a:blip>
          <a:srcRect l="14199" t="17401" r="15816" b="22553"/>
          <a:stretch/>
        </p:blipFill>
        <p:spPr>
          <a:xfrm>
            <a:off x="3447241" y="1587009"/>
            <a:ext cx="1012860" cy="7707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6E7766C-0F18-2240-8727-5C4191ED4436}"/>
              </a:ext>
            </a:extLst>
          </p:cNvPr>
          <p:cNvSpPr/>
          <p:nvPr/>
        </p:nvSpPr>
        <p:spPr>
          <a:xfrm>
            <a:off x="15992" y="3130786"/>
            <a:ext cx="8181271" cy="384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NAS+JBOD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：使用實體連線端口有限，並需以本機做 </a:t>
            </a:r>
            <a:r>
              <a:rPr lang="en-US" alt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保護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E396E33-3639-1E41-89C2-066E079B76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36552" b="34786"/>
          <a:stretch/>
        </p:blipFill>
        <p:spPr>
          <a:xfrm>
            <a:off x="807129" y="1777460"/>
            <a:ext cx="2191893" cy="392651"/>
          </a:xfrm>
          <a:prstGeom prst="rect">
            <a:avLst/>
          </a:prstGeom>
        </p:spPr>
      </p:pic>
      <p:pic>
        <p:nvPicPr>
          <p:cNvPr id="36" name="圖片 35" descr="資料夾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21" y="1614360"/>
            <a:ext cx="403140" cy="299480"/>
          </a:xfrm>
          <a:prstGeom prst="rect">
            <a:avLst/>
          </a:prstGeom>
        </p:spPr>
      </p:pic>
      <p:pic>
        <p:nvPicPr>
          <p:cNvPr id="33" name="Picture 10" descr="Picture 10">
            <a:extLst>
              <a:ext uri="{FF2B5EF4-FFF2-40B4-BE49-F238E27FC236}">
                <a16:creationId xmlns="" xmlns:a16="http://schemas.microsoft.com/office/drawing/2014/main" id="{F76B2AC7-9E90-524D-8AF6-BEE30F2ED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/>
          </a:blip>
          <a:srcRect t="39217" b="27026"/>
          <a:stretch>
            <a:fillRect/>
          </a:stretch>
        </p:blipFill>
        <p:spPr>
          <a:xfrm>
            <a:off x="5710312" y="1702783"/>
            <a:ext cx="2324711" cy="4904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7260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475">
            <a:extLst>
              <a:ext uri="{FF2B5EF4-FFF2-40B4-BE49-F238E27FC236}">
                <a16:creationId xmlns="" xmlns:a16="http://schemas.microsoft.com/office/drawing/2014/main" id="{83EAB6B0-A164-1149-AA68-AA89C13BA66D}"/>
              </a:ext>
            </a:extLst>
          </p:cNvPr>
          <p:cNvSpPr txBox="1"/>
          <p:nvPr/>
        </p:nvSpPr>
        <p:spPr>
          <a:xfrm>
            <a:off x="3530451" y="2932564"/>
            <a:ext cx="1224136" cy="23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TS-1263XU-RP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89571" y="887226"/>
            <a:ext cx="3258293" cy="3029412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endParaRPr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699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en-US" alt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VJBOD 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功能直接建立遠端 </a:t>
            </a:r>
            <a:r>
              <a:rPr lang="en-US" alt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，並掛載成為本機磁碟</a:t>
            </a:r>
            <a:r>
              <a:rPr lang="zh-CN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或是提供遠端</a:t>
            </a:r>
            <a:r>
              <a:rPr lang="en-US" altLang="zh-CN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NAS </a:t>
            </a:r>
            <a:r>
              <a:rPr lang="zh-CN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儲存空間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69900" lvl="0" indent="-342900" rtl="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建立儲存池、擷取快照、</a:t>
            </a:r>
            <a:b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使用媒體櫃、用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Qsirch</a:t>
            </a:r>
            <a:b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智慧搜尋等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，讓 </a:t>
            </a:r>
            <a: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儲存空間</a:t>
            </a: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使用率最大化。</a:t>
            </a:r>
            <a:endParaRPr lang="zh-TW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360"/>
              </a:spcBef>
              <a:buClr>
                <a:srgbClr val="044981"/>
              </a:buClr>
            </a:pPr>
            <a:endParaRPr sz="16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72008" y="4896600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zh-TW" sz="4000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iSCSI VJBOD </a:t>
            </a:r>
            <a:r>
              <a:rPr lang="zh-TW" sz="40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取代</a:t>
            </a:r>
            <a:r>
              <a:rPr lang="zh-TW" altLang="en-US" sz="40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40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JBOD</a:t>
            </a:r>
            <a:endParaRPr lang="zh-TW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3934976" y="1302933"/>
            <a:ext cx="4820916" cy="2895824"/>
            <a:chOff x="3934976" y="1500438"/>
            <a:chExt cx="4820916" cy="2895824"/>
          </a:xfrm>
        </p:grpSpPr>
        <p:sp>
          <p:nvSpPr>
            <p:cNvPr id="9" name="Shape 475"/>
            <p:cNvSpPr txBox="1"/>
            <p:nvPr/>
          </p:nvSpPr>
          <p:spPr>
            <a:xfrm>
              <a:off x="4432730" y="1784058"/>
              <a:ext cx="982147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200" dirty="0"/>
                <a:t>Container Station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" name="Shape 475"/>
            <p:cNvSpPr txBox="1"/>
            <p:nvPr/>
          </p:nvSpPr>
          <p:spPr>
            <a:xfrm>
              <a:off x="5115472" y="2216912"/>
              <a:ext cx="1337154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x</a:t>
              </a:r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10GBASE-T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 x </a:t>
              </a:r>
              <a:r>
                <a:rPr lang="en-US" altLang="zh-TW" sz="1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GbE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475"/>
            <p:cNvSpPr txBox="1"/>
            <p:nvPr/>
          </p:nvSpPr>
          <p:spPr>
            <a:xfrm>
              <a:off x="4806086" y="3755426"/>
              <a:ext cx="1682496" cy="52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 dirty="0">
                  <a:latin typeface="微軟正黑體" pitchFamily="34" charset="-120"/>
                  <a:ea typeface="微軟正黑體" pitchFamily="34" charset="-120"/>
                </a:rPr>
                <a:t>乙太網路，彈性連線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3" name="Shape 475"/>
            <p:cNvSpPr txBox="1"/>
            <p:nvPr/>
          </p:nvSpPr>
          <p:spPr>
            <a:xfrm>
              <a:off x="7688275" y="4128418"/>
              <a:ext cx="1067617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虛擬儲存池 </a:t>
              </a:r>
              <a:r>
                <a:rPr lang="en-US" altLang="zh-TW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2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5" name="Shape 475"/>
            <p:cNvSpPr txBox="1"/>
            <p:nvPr/>
          </p:nvSpPr>
          <p:spPr>
            <a:xfrm>
              <a:off x="7648098" y="2078672"/>
              <a:ext cx="1092563" cy="257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zh-TW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i</a:t>
              </a:r>
              <a:r>
                <a:rPr lang="en-US" altLang="zh-TW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SCSI</a:t>
              </a:r>
              <a:r>
                <a:rPr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LUN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2" name="Shape 467"/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7753765" y="2502255"/>
              <a:ext cx="955150" cy="69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Shape 475"/>
            <p:cNvSpPr txBox="1"/>
            <p:nvPr/>
          </p:nvSpPr>
          <p:spPr>
            <a:xfrm>
              <a:off x="7680960" y="3203182"/>
              <a:ext cx="1064530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虛擬儲存池 </a:t>
              </a:r>
              <a:r>
                <a:rPr lang="en-US" altLang="zh-TW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1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3" name="Shape 467"/>
            <p:cNvPicPr preferRelativeResize="0"/>
            <p:nvPr/>
          </p:nvPicPr>
          <p:blipFill>
            <a:blip r:embed="rId4" cstate="print"/>
            <a:srcRect r="36396"/>
            <a:stretch>
              <a:fillRect/>
            </a:stretch>
          </p:blipFill>
          <p:spPr>
            <a:xfrm>
              <a:off x="7818480" y="3553395"/>
              <a:ext cx="607510" cy="59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8"/>
            <p:cNvPicPr>
              <a:picLocks noChangeAspect="1"/>
            </p:cNvPicPr>
            <p:nvPr/>
          </p:nvPicPr>
          <p:blipFill rotWithShape="1">
            <a:blip r:embed="rId5" cstate="print">
              <a:extLst/>
            </a:blip>
            <a:srcRect l="9169" t="5367" r="9013" b="4819"/>
            <a:stretch/>
          </p:blipFill>
          <p:spPr>
            <a:xfrm>
              <a:off x="7702905" y="1500438"/>
              <a:ext cx="936104" cy="578234"/>
            </a:xfrm>
            <a:prstGeom prst="rect">
              <a:avLst/>
            </a:prstGeom>
          </p:spPr>
        </p:pic>
        <p:pic>
          <p:nvPicPr>
            <p:cNvPr id="2050" name="Picture 2" descr="\\Marketing\Marketing\MarketingMaterials\DM\NAS\Software_Section_brochure\QNAP product icon_20170816-assets\Container_statio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34976" y="1671530"/>
              <a:ext cx="494148" cy="494922"/>
            </a:xfrm>
            <a:prstGeom prst="rect">
              <a:avLst/>
            </a:prstGeom>
            <a:noFill/>
          </p:spPr>
        </p:pic>
        <p:cxnSp>
          <p:nvCxnSpPr>
            <p:cNvPr id="25" name="Shape 482"/>
            <p:cNvCxnSpPr/>
            <p:nvPr/>
          </p:nvCxnSpPr>
          <p:spPr>
            <a:xfrm>
              <a:off x="5216977" y="2984602"/>
              <a:ext cx="2322085" cy="128259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8" name="Shape 482"/>
            <p:cNvCxnSpPr/>
            <p:nvPr/>
          </p:nvCxnSpPr>
          <p:spPr>
            <a:xfrm flipV="1">
              <a:off x="5216977" y="1870020"/>
              <a:ext cx="2471298" cy="853633"/>
            </a:xfrm>
            <a:prstGeom prst="bentConnector3">
              <a:avLst>
                <a:gd name="adj1" fmla="val 45560"/>
              </a:avLst>
            </a:prstGeom>
            <a:noFill/>
            <a:ln w="38100" cap="flat" cmpd="sng">
              <a:solidFill>
                <a:schemeClr val="accent5">
                  <a:lumMod val="75000"/>
                </a:schemeClr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33" name="Shape 482"/>
            <p:cNvCxnSpPr/>
            <p:nvPr/>
          </p:nvCxnSpPr>
          <p:spPr>
            <a:xfrm flipV="1">
              <a:off x="5216977" y="2841746"/>
              <a:ext cx="2536788" cy="4820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35" name="Picture 1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3285" y="3195867"/>
              <a:ext cx="526306" cy="53538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6" name="圓角矩形 35"/>
            <p:cNvSpPr/>
            <p:nvPr/>
          </p:nvSpPr>
          <p:spPr>
            <a:xfrm>
              <a:off x="4923804" y="3517708"/>
              <a:ext cx="593465" cy="237718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/>
                <a:t>RAID</a:t>
              </a:r>
              <a:endParaRPr kumimoji="1" lang="zh-TW" altLang="en-US" sz="800" dirty="0"/>
            </a:p>
          </p:txBody>
        </p:sp>
        <p:pic>
          <p:nvPicPr>
            <p:cNvPr id="37" name="圖片 36" descr="分享器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806" y="2621815"/>
              <a:ext cx="1146008" cy="452228"/>
            </a:xfrm>
            <a:prstGeom prst="rect">
              <a:avLst/>
            </a:prstGeom>
          </p:spPr>
        </p:pic>
      </p:grpSp>
      <p:pic>
        <p:nvPicPr>
          <p:cNvPr id="27" name="Picture 10" descr="Picture 10">
            <a:extLst>
              <a:ext uri="{FF2B5EF4-FFF2-40B4-BE49-F238E27FC236}">
                <a16:creationId xmlns="" xmlns:a16="http://schemas.microsoft.com/office/drawing/2014/main" id="{3BFF99BB-5753-7A42-8108-28878B2373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/>
          </a:blip>
          <a:srcRect t="39217" b="27026"/>
          <a:stretch>
            <a:fillRect/>
          </a:stretch>
        </p:blipFill>
        <p:spPr>
          <a:xfrm>
            <a:off x="3139015" y="2446226"/>
            <a:ext cx="2324711" cy="4904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874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1907704" y="720080"/>
            <a:ext cx="7236296" cy="4423420"/>
            <a:chOff x="1907704" y="699542"/>
            <a:chExt cx="7236296" cy="4443958"/>
          </a:xfrm>
        </p:grpSpPr>
        <p:sp>
          <p:nvSpPr>
            <p:cNvPr id="24" name="矩形 23"/>
            <p:cNvSpPr/>
            <p:nvPr/>
          </p:nvSpPr>
          <p:spPr>
            <a:xfrm>
              <a:off x="5260065" y="4011910"/>
              <a:ext cx="2771800" cy="11315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372200" y="699542"/>
              <a:ext cx="2771800" cy="44439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平行四邊形 20"/>
            <p:cNvSpPr/>
            <p:nvPr/>
          </p:nvSpPr>
          <p:spPr>
            <a:xfrm>
              <a:off x="1907704" y="699542"/>
              <a:ext cx="7236296" cy="4443958"/>
            </a:xfrm>
            <a:prstGeom prst="parallelogram">
              <a:avLst>
                <a:gd name="adj" fmla="val 84402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5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5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 dirty="0">
                <a:solidFill>
                  <a:srgbClr val="FFFFFF"/>
                </a:solidFill>
                <a:latin typeface="+mj-lt"/>
                <a:ea typeface="Microsoft JhengHei"/>
              </a:rPr>
              <a:t>全面升級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Microsoft JhengHei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+mj-lt"/>
                <a:ea typeface="Microsoft JhengHei"/>
              </a:rPr>
              <a:t>10</a:t>
            </a:r>
            <a:r>
              <a:rPr lang="en-US" dirty="0">
                <a:solidFill>
                  <a:srgbClr val="FFFFFF"/>
                </a:solidFill>
                <a:latin typeface="+mj-lt"/>
                <a:ea typeface="Microsoft JhengHei"/>
              </a:rPr>
              <a:t>GbE 10GBASE-T </a:t>
            </a:r>
            <a:r>
              <a:rPr lang="zh-TW" altLang="en-US" dirty="0">
                <a:solidFill>
                  <a:srgbClr val="FFFFFF"/>
                </a:solidFill>
                <a:latin typeface="Microsoft JhengHei"/>
                <a:ea typeface="Microsoft JhengHei"/>
              </a:rPr>
              <a:t>網路埠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2429299" y="2278395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  <a:ea typeface="微軟正黑體" pitchFamily="34" charset="-120"/>
              </a:rPr>
              <a:t>1 x 10GbE SFP+</a:t>
            </a:r>
            <a:endParaRPr lang="en-US" sz="20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76D7FF00-F7CD-9C43-B241-F1AD9187E287}"/>
              </a:ext>
            </a:extLst>
          </p:cNvPr>
          <p:cNvSpPr/>
          <p:nvPr/>
        </p:nvSpPr>
        <p:spPr>
          <a:xfrm>
            <a:off x="4716016" y="1995686"/>
            <a:ext cx="42242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100" b="1" dirty="0">
                <a:solidFill>
                  <a:srgbClr val="002060"/>
                </a:solidFill>
                <a:ea typeface="微軟正黑體" pitchFamily="34" charset="-120"/>
              </a:rPr>
              <a:t>除同樣具備高速資料吞吐能力外，</a:t>
            </a:r>
            <a:endParaRPr lang="en-US" altLang="zh-TW" sz="2100" b="1" dirty="0">
              <a:solidFill>
                <a:srgbClr val="002060"/>
              </a:solidFill>
              <a:ea typeface="微軟正黑體" pitchFamily="34" charset="-120"/>
            </a:endParaRPr>
          </a:p>
          <a:p>
            <a:r>
              <a:rPr lang="zh-TW" altLang="en-US" sz="2100" b="1" dirty="0">
                <a:solidFill>
                  <a:srgbClr val="002060"/>
                </a:solidFill>
                <a:ea typeface="微軟正黑體" pitchFamily="34" charset="-120"/>
              </a:rPr>
              <a:t>更提供</a:t>
            </a:r>
            <a:r>
              <a:rPr lang="en-US" altLang="zh-TW" sz="2100" b="1" dirty="0">
                <a:solidFill>
                  <a:srgbClr val="002060"/>
                </a:solidFill>
                <a:ea typeface="微軟正黑體" pitchFamily="34" charset="-120"/>
              </a:rPr>
              <a:t> Multi-Gigabit </a:t>
            </a:r>
            <a:r>
              <a:rPr lang="zh-CN" altLang="en-US" sz="2100" b="1" dirty="0">
                <a:solidFill>
                  <a:srgbClr val="002060"/>
                </a:solidFill>
                <a:ea typeface="微軟正黑體" pitchFamily="34" charset="-120"/>
              </a:rPr>
              <a:t>支援</a:t>
            </a:r>
            <a:endParaRPr lang="zh-TW" altLang="en-US" sz="21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976A579-F870-ED4B-A7D1-F88A05B91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5546" b="20842"/>
          <a:stretch/>
        </p:blipFill>
        <p:spPr>
          <a:xfrm>
            <a:off x="2429299" y="2944131"/>
            <a:ext cx="5080000" cy="1702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74F9B7-0A96-6542-8D18-399079E55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6923" b="19941"/>
          <a:stretch/>
        </p:blipFill>
        <p:spPr>
          <a:xfrm>
            <a:off x="89547" y="987574"/>
            <a:ext cx="3861573" cy="1282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6BCDD4-BCDE-1F4A-B9B9-6056E56BCD72}"/>
              </a:ext>
            </a:extLst>
          </p:cNvPr>
          <p:cNvSpPr txBox="1"/>
          <p:nvPr/>
        </p:nvSpPr>
        <p:spPr>
          <a:xfrm>
            <a:off x="251520" y="221171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TS-x63U-RP</a:t>
            </a:r>
            <a:endParaRPr lang="en-US" sz="1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1B1BD51-591C-DD44-9850-623223BC9309}"/>
              </a:ext>
            </a:extLst>
          </p:cNvPr>
          <p:cNvSpPr txBox="1"/>
          <p:nvPr/>
        </p:nvSpPr>
        <p:spPr>
          <a:xfrm>
            <a:off x="2573314" y="4587974"/>
            <a:ext cx="1710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TS-x63XU-RP</a:t>
            </a:r>
            <a:endParaRPr lang="en-US" sz="1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AA25DA11-821F-B542-B15D-D9D47AA00386}"/>
              </a:ext>
            </a:extLst>
          </p:cNvPr>
          <p:cNvSpPr/>
          <p:nvPr/>
        </p:nvSpPr>
        <p:spPr>
          <a:xfrm>
            <a:off x="2106724" y="1496344"/>
            <a:ext cx="322575" cy="7440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A16D113E-675C-CE4A-AFBD-28B97E38B5E7}"/>
              </a:ext>
            </a:extLst>
          </p:cNvPr>
          <p:cNvSpPr/>
          <p:nvPr/>
        </p:nvSpPr>
        <p:spPr>
          <a:xfrm>
            <a:off x="5101399" y="3639104"/>
            <a:ext cx="352236" cy="8631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hape 248">
            <a:extLst>
              <a:ext uri="{FF2B5EF4-FFF2-40B4-BE49-F238E27FC236}">
                <a16:creationId xmlns="" xmlns:a16="http://schemas.microsoft.com/office/drawing/2014/main" id="{DDB81390-63D8-2A4A-B3F1-A110C9E4023C}"/>
              </a:ext>
            </a:extLst>
          </p:cNvPr>
          <p:cNvCxnSpPr>
            <a:cxnSpLocks/>
            <a:endCxn id="5" idx="1"/>
          </p:cNvCxnSpPr>
          <p:nvPr/>
        </p:nvCxnSpPr>
        <p:spPr>
          <a:xfrm rot="16200000" flipH="1">
            <a:off x="2244315" y="2293466"/>
            <a:ext cx="208680" cy="161288"/>
          </a:xfrm>
          <a:prstGeom prst="bentConnector2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" name="Shape 248">
            <a:extLst>
              <a:ext uri="{FF2B5EF4-FFF2-40B4-BE49-F238E27FC236}">
                <a16:creationId xmlns="" xmlns:a16="http://schemas.microsoft.com/office/drawing/2014/main" id="{41898BD8-E3DB-F440-BA21-06D749650357}"/>
              </a:ext>
            </a:extLst>
          </p:cNvPr>
          <p:cNvCxnSpPr>
            <a:cxnSpLocks/>
          </p:cNvCxnSpPr>
          <p:nvPr/>
        </p:nvCxnSpPr>
        <p:spPr>
          <a:xfrm rot="5400000">
            <a:off x="5073803" y="3270457"/>
            <a:ext cx="556944" cy="167642"/>
          </a:xfrm>
          <a:prstGeom prst="bentConnector3">
            <a:avLst>
              <a:gd name="adj1" fmla="val 42182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CF8F8FD-C397-014B-883D-7196FABB37D3}"/>
              </a:ext>
            </a:extLst>
          </p:cNvPr>
          <p:cNvSpPr txBox="1"/>
          <p:nvPr/>
        </p:nvSpPr>
        <p:spPr>
          <a:xfrm>
            <a:off x="4719908" y="2715766"/>
            <a:ext cx="2590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  <a:ea typeface="微軟正黑體" pitchFamily="34" charset="-120"/>
              </a:rPr>
              <a:t>1 x 10GbE 10GBASE-T</a:t>
            </a:r>
            <a:endParaRPr lang="en-US" sz="20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88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dirty="0">
                <a:solidFill>
                  <a:schemeClr val="lt1"/>
                </a:solidFill>
                <a:latin typeface="微軟正黑體" pitchFamily="34" charset="-120"/>
                <a:sym typeface="Arial"/>
              </a:rPr>
              <a:t>設備監控上的好幫手</a:t>
            </a:r>
            <a:endParaRPr kumimoji="1" lang="zh-TW" altLang="en-US" dirty="0"/>
          </a:p>
        </p:txBody>
      </p:sp>
      <p:pic>
        <p:nvPicPr>
          <p:cNvPr id="4" name="Picture 2" descr="QRM+1.0 App center 頁面圖_for web_文字_中文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0866" y="627534"/>
            <a:ext cx="9719410" cy="440858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23528" y="192367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系統管理者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3528" y="307580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操作者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99592" y="437195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持續監控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83768" y="437195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狀況排除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95936" y="437195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原因分析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508104" y="437195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防範未然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92280" y="4515966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代理式監控</a:t>
            </a:r>
            <a:endParaRPr lang="zh-TW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092280" y="3246244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代理式監控</a:t>
            </a:r>
            <a:endParaRPr lang="zh-TW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020272" y="192367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無代理式監控</a:t>
            </a:r>
            <a:endParaRPr lang="zh-TW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220072" y="185167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KVM-over-IP</a:t>
            </a:r>
            <a:endParaRPr lang="zh-TW" altLang="en-US" sz="12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596336" y="1659094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具備 </a:t>
            </a:r>
            <a:r>
              <a:rPr lang="en-US" altLang="zh-TW" sz="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IPMI</a:t>
            </a:r>
            <a:r>
              <a:rPr lang="zh-TW" altLang="en-US" sz="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介面之伺服器</a:t>
            </a:r>
            <a:endParaRPr lang="en-US" altLang="zh-TW" sz="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740352" y="2955238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zh-TW" altLang="en-US" sz="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伺服器</a:t>
            </a:r>
            <a:endParaRPr lang="en-US" altLang="zh-TW" sz="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668344" y="4251382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Linux </a:t>
            </a:r>
            <a:r>
              <a:rPr lang="zh-TW" altLang="en-US" sz="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伺服器</a:t>
            </a:r>
            <a:endParaRPr lang="en-US" altLang="zh-TW" sz="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164288" y="1742826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IPMI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164288" y="3033108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endParaRPr lang="en-US" altLang="zh-TW" sz="9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164288" y="432925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endParaRPr lang="en-US" altLang="zh-TW" sz="9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Picture 10" descr="Picture 10">
            <a:extLst>
              <a:ext uri="{FF2B5EF4-FFF2-40B4-BE49-F238E27FC236}">
                <a16:creationId xmlns="" xmlns:a16="http://schemas.microsoft.com/office/drawing/2014/main" id="{4BA1033A-3CA4-5743-8168-87075DDCA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rcRect t="39217" b="27026"/>
          <a:stretch>
            <a:fillRect/>
          </a:stretch>
        </p:blipFill>
        <p:spPr>
          <a:xfrm>
            <a:off x="1979712" y="2067694"/>
            <a:ext cx="2843526" cy="5999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7339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solidFill>
                  <a:srgbClr val="FFFFFF"/>
                </a:solidFill>
              </a:rPr>
              <a:t>QRM+ </a:t>
            </a:r>
            <a:r>
              <a:rPr lang="zh-TW" altLang="en-US" sz="3200" dirty="0">
                <a:solidFill>
                  <a:srgbClr val="FFFFFF"/>
                </a:solidFill>
                <a:latin typeface="微軟正黑體" pitchFamily="34" charset="-120"/>
              </a:rPr>
              <a:t>簡化您的設備管理工作流程</a:t>
            </a:r>
            <a:endParaRPr kumimoji="1" lang="zh-TW" altLang="en-US" sz="3200" dirty="0"/>
          </a:p>
        </p:txBody>
      </p:sp>
      <p:pic>
        <p:nvPicPr>
          <p:cNvPr id="4" name="圖片 3" descr="括弧-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42" y="2783321"/>
            <a:ext cx="1573265" cy="1072531"/>
          </a:xfrm>
          <a:prstGeom prst="rect">
            <a:avLst/>
          </a:prstGeom>
        </p:spPr>
      </p:pic>
      <p:sp>
        <p:nvSpPr>
          <p:cNvPr id="6" name="Shape 2622"/>
          <p:cNvSpPr/>
          <p:nvPr/>
        </p:nvSpPr>
        <p:spPr>
          <a:xfrm>
            <a:off x="6959961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防範未然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Shape 2622"/>
          <p:cNvSpPr/>
          <p:nvPr/>
        </p:nvSpPr>
        <p:spPr>
          <a:xfrm>
            <a:off x="5117333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原因分析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Shape 2622"/>
          <p:cNvSpPr/>
          <p:nvPr/>
        </p:nvSpPr>
        <p:spPr>
          <a:xfrm>
            <a:off x="3274706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狀況排除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Shape 2622"/>
          <p:cNvSpPr/>
          <p:nvPr/>
        </p:nvSpPr>
        <p:spPr>
          <a:xfrm>
            <a:off x="143207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持續監控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Shape 2594"/>
          <p:cNvSpPr txBox="1"/>
          <p:nvPr/>
        </p:nvSpPr>
        <p:spPr>
          <a:xfrm>
            <a:off x="5489855" y="1783864"/>
            <a:ext cx="2387260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</a:t>
            </a:r>
            <a:endParaRPr lang="en-US" altLang="zh-TW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SzPct val="25000"/>
            </a:pP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裝置監控介面</a:t>
            </a:r>
            <a:endParaRPr lang="de-DE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2603"/>
          <p:cNvSpPr txBox="1"/>
          <p:nvPr/>
        </p:nvSpPr>
        <p:spPr>
          <a:xfrm>
            <a:off x="1372927" y="3794427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遠端設備資料收集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儀表板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sz="1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網路拓墣圖</a:t>
            </a: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en-US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de-DE" altLang="zh-TW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>
              <a:buSzPct val="25000"/>
            </a:pPr>
            <a:endParaRPr lang="de-DE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" name="Shape 2607"/>
          <p:cNvSpPr txBox="1"/>
          <p:nvPr/>
        </p:nvSpPr>
        <p:spPr>
          <a:xfrm>
            <a:off x="6952891" y="3801901"/>
            <a:ext cx="1496404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警報與通知</a:t>
            </a:r>
            <a:endParaRPr lang="en-US" altLang="zh-TW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日誌管理</a:t>
            </a:r>
            <a:endParaRPr lang="en-US" altLang="zh-TW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14" name="Shape 2609"/>
          <p:cNvSpPr txBox="1"/>
          <p:nvPr/>
        </p:nvSpPr>
        <p:spPr>
          <a:xfrm>
            <a:off x="3222496" y="3794427"/>
            <a:ext cx="20228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支援</a:t>
            </a:r>
            <a:r>
              <a:rPr lang="en-US" altLang="zh-TW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de-DE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IPMI </a:t>
            </a: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管理功能</a:t>
            </a:r>
            <a:endParaRPr lang="en-US" altLang="zh-TW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整合型遠端桌面</a:t>
            </a: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15" name="Shape 2624"/>
          <p:cNvSpPr txBox="1"/>
          <p:nvPr/>
        </p:nvSpPr>
        <p:spPr>
          <a:xfrm>
            <a:off x="5223945" y="3794427"/>
            <a:ext cx="1550323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歷史趨勢分析</a:t>
            </a:r>
            <a:endParaRPr lang="en-US" altLang="zh-TW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遠端錄影回放</a:t>
            </a: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pic>
        <p:nvPicPr>
          <p:cNvPr id="16" name="Shape 262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2622"/>
          <p:cNvSpPr/>
          <p:nvPr/>
        </p:nvSpPr>
        <p:spPr>
          <a:xfrm>
            <a:off x="1432079" y="1465659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新增裝置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 descr="qpulse_5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1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/>
        </p:nvSpPr>
        <p:spPr>
          <a:xfrm>
            <a:off x="216024" y="2427734"/>
            <a:ext cx="4788024" cy="76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</a:pPr>
            <a:r>
              <a:rPr lang="en-US" sz="3400" b="1" i="0" u="none" strike="noStrike" cap="none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創造你的私人雲端平台</a:t>
            </a:r>
            <a:endParaRPr sz="3400" b="0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41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 err="1">
                <a:sym typeface="Arial"/>
              </a:rPr>
              <a:t>QIoT</a:t>
            </a:r>
            <a:r>
              <a:rPr lang="en-US" dirty="0">
                <a:sym typeface="Arial"/>
              </a:rPr>
              <a:t> Suite </a:t>
            </a:r>
            <a:r>
              <a:rPr lang="en-US" dirty="0" err="1">
                <a:sym typeface="Arial"/>
              </a:rPr>
              <a:t>Lite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基本架構</a:t>
            </a:r>
            <a:endParaRPr dirty="0"/>
          </a:p>
        </p:txBody>
      </p:sp>
      <p:grpSp>
        <p:nvGrpSpPr>
          <p:cNvPr id="117" name="Shape 117"/>
          <p:cNvGrpSpPr/>
          <p:nvPr/>
        </p:nvGrpSpPr>
        <p:grpSpPr>
          <a:xfrm>
            <a:off x="357158" y="888895"/>
            <a:ext cx="8295993" cy="3897433"/>
            <a:chOff x="357158" y="888895"/>
            <a:chExt cx="8295993" cy="3897433"/>
          </a:xfrm>
        </p:grpSpPr>
        <p:pic>
          <p:nvPicPr>
            <p:cNvPr id="118" name="Shape 118" descr="P5.png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57158" y="888895"/>
              <a:ext cx="8295993" cy="3897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Shape 119"/>
            <p:cNvSpPr txBox="1"/>
            <p:nvPr/>
          </p:nvSpPr>
          <p:spPr>
            <a:xfrm>
              <a:off x="3786182" y="2500312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使用者管理</a:t>
              </a:r>
              <a:endParaRPr sz="16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3786182" y="2981740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設備管理</a:t>
              </a:r>
              <a:endParaRPr sz="16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21" name="Shape 121"/>
            <p:cNvSpPr txBox="1"/>
            <p:nvPr/>
          </p:nvSpPr>
          <p:spPr>
            <a:xfrm>
              <a:off x="3786182" y="3481806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規則引擎</a:t>
              </a:r>
              <a:endParaRPr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22" name="Shape 122"/>
            <p:cNvSpPr txBox="1"/>
            <p:nvPr/>
          </p:nvSpPr>
          <p:spPr>
            <a:xfrm>
              <a:off x="3786182" y="3929072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資料儀表板</a:t>
              </a:r>
              <a:endParaRPr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23" name="Shape 123"/>
            <p:cNvSpPr txBox="1"/>
            <p:nvPr/>
          </p:nvSpPr>
          <p:spPr>
            <a:xfrm>
              <a:off x="6072198" y="1415473"/>
              <a:ext cx="1643074" cy="584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第三方資料交換服務</a:t>
              </a:r>
              <a:endParaRPr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24" name="Shape 124"/>
            <p:cNvSpPr txBox="1"/>
            <p:nvPr/>
          </p:nvSpPr>
          <p:spPr>
            <a:xfrm>
              <a:off x="6000760" y="2071684"/>
              <a:ext cx="1857388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平台即服務(PaaS)</a:t>
              </a:r>
              <a:endParaRPr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25" name="Shape 125"/>
            <p:cNvSpPr txBox="1"/>
            <p:nvPr/>
          </p:nvSpPr>
          <p:spPr>
            <a:xfrm>
              <a:off x="6000760" y="2571750"/>
              <a:ext cx="1857388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軟體即服務(SaaS)</a:t>
              </a:r>
              <a:endParaRPr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26" name="Shape 126"/>
            <p:cNvSpPr txBox="1"/>
            <p:nvPr/>
          </p:nvSpPr>
          <p:spPr>
            <a:xfrm>
              <a:off x="6143636" y="3429006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公司系統</a:t>
              </a:r>
              <a:endParaRPr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27" name="Shape 127"/>
            <p:cNvSpPr txBox="1"/>
            <p:nvPr/>
          </p:nvSpPr>
          <p:spPr>
            <a:xfrm>
              <a:off x="6143636" y="3876272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行動設備</a:t>
              </a:r>
              <a:endParaRPr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705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 descr="Shape 9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00031" y="1142990"/>
            <a:ext cx="5443539" cy="371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2928926" y="4417039"/>
            <a:ext cx="1798636" cy="36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3399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資料傳輸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34" name="Shape 134"/>
          <p:cNvGrpSpPr/>
          <p:nvPr/>
        </p:nvGrpSpPr>
        <p:grpSpPr>
          <a:xfrm>
            <a:off x="2589209" y="4428070"/>
            <a:ext cx="292105" cy="302142"/>
            <a:chOff x="-1" y="-1"/>
            <a:chExt cx="292104" cy="302141"/>
          </a:xfrm>
        </p:grpSpPr>
        <p:sp>
          <p:nvSpPr>
            <p:cNvPr id="135" name="Shape 135"/>
            <p:cNvSpPr/>
            <p:nvPr/>
          </p:nvSpPr>
          <p:spPr>
            <a:xfrm>
              <a:off x="-1" y="11529"/>
              <a:ext cx="292104" cy="279101"/>
            </a:xfrm>
            <a:prstGeom prst="ellipse">
              <a:avLst/>
            </a:prstGeom>
            <a:solidFill>
              <a:srgbClr val="F40C80"/>
            </a:solidFill>
            <a:ln>
              <a:noFill/>
            </a:ln>
            <a:effectLst>
              <a:outerShdw blurRad="635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42775" y="-1"/>
              <a:ext cx="206548" cy="302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9FAFB"/>
                </a:buClr>
                <a:buSzPts val="1400"/>
                <a:buFont typeface="Helvetica Neue"/>
                <a:buNone/>
              </a:pPr>
              <a:r>
                <a:rPr lang="en-US" sz="1400" b="1" i="0" u="none" strike="noStrike" cap="none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</a:t>
              </a:r>
              <a:endParaRPr/>
            </a:p>
          </p:txBody>
        </p:sp>
      </p:grpSp>
      <p:grpSp>
        <p:nvGrpSpPr>
          <p:cNvPr id="137" name="Shape 137"/>
          <p:cNvGrpSpPr/>
          <p:nvPr/>
        </p:nvGrpSpPr>
        <p:grpSpPr>
          <a:xfrm>
            <a:off x="452434" y="1427694"/>
            <a:ext cx="293690" cy="302143"/>
            <a:chOff x="0" y="-1"/>
            <a:chExt cx="293688" cy="302141"/>
          </a:xfrm>
        </p:grpSpPr>
        <p:sp>
          <p:nvSpPr>
            <p:cNvPr id="138" name="Shape 138"/>
            <p:cNvSpPr/>
            <p:nvPr/>
          </p:nvSpPr>
          <p:spPr>
            <a:xfrm>
              <a:off x="0" y="11529"/>
              <a:ext cx="293688" cy="2791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635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 txBox="1"/>
            <p:nvPr/>
          </p:nvSpPr>
          <p:spPr>
            <a:xfrm>
              <a:off x="43007" y="-1"/>
              <a:ext cx="207671" cy="302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9FAFB"/>
                </a:buClr>
                <a:buSzPts val="1400"/>
                <a:buFont typeface="Helvetica Neue"/>
                <a:buNone/>
              </a:pPr>
              <a:r>
                <a:rPr lang="en-US" sz="1400" b="1" i="0" u="none" strike="noStrike" cap="none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/>
            </a:p>
          </p:txBody>
        </p:sp>
      </p:grpSp>
      <p:sp>
        <p:nvSpPr>
          <p:cNvPr id="140" name="Shape 140"/>
          <p:cNvSpPr txBox="1"/>
          <p:nvPr/>
        </p:nvSpPr>
        <p:spPr>
          <a:xfrm>
            <a:off x="201596" y="1785932"/>
            <a:ext cx="1798636" cy="36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資料收集與運作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1" name="Shape 141"/>
          <p:cNvGrpSpPr/>
          <p:nvPr/>
        </p:nvGrpSpPr>
        <p:grpSpPr>
          <a:xfrm>
            <a:off x="3952873" y="1180841"/>
            <a:ext cx="293690" cy="302142"/>
            <a:chOff x="-1" y="0"/>
            <a:chExt cx="293689" cy="302141"/>
          </a:xfrm>
        </p:grpSpPr>
        <p:sp>
          <p:nvSpPr>
            <p:cNvPr id="142" name="Shape 142"/>
            <p:cNvSpPr/>
            <p:nvPr/>
          </p:nvSpPr>
          <p:spPr>
            <a:xfrm>
              <a:off x="-1" y="10806"/>
              <a:ext cx="293689" cy="280547"/>
            </a:xfrm>
            <a:prstGeom prst="ellipse">
              <a:avLst/>
            </a:prstGeom>
            <a:solidFill>
              <a:srgbClr val="F79931"/>
            </a:solidFill>
            <a:ln>
              <a:noFill/>
            </a:ln>
            <a:effectLst>
              <a:outerShdw blurRad="635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Shape 143"/>
            <p:cNvSpPr txBox="1"/>
            <p:nvPr/>
          </p:nvSpPr>
          <p:spPr>
            <a:xfrm>
              <a:off x="43007" y="0"/>
              <a:ext cx="207670" cy="302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9FAFB"/>
                </a:buClr>
                <a:buSzPts val="1400"/>
                <a:buFont typeface="Helvetica Neue"/>
                <a:buNone/>
              </a:pPr>
              <a:r>
                <a:rPr lang="en-US" sz="1400" b="1" i="0" u="none" strike="noStrike" cap="none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</a:t>
              </a:r>
              <a:endParaRPr/>
            </a:p>
          </p:txBody>
        </p:sp>
      </p:grpSp>
      <p:sp>
        <p:nvSpPr>
          <p:cNvPr id="144" name="Shape 144"/>
          <p:cNvSpPr txBox="1"/>
          <p:nvPr/>
        </p:nvSpPr>
        <p:spPr>
          <a:xfrm>
            <a:off x="4357686" y="1071552"/>
            <a:ext cx="1285884" cy="6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6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EF86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分析結果並</a:t>
            </a:r>
            <a:endParaRPr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6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EF86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執行指令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5857883" y="736038"/>
            <a:ext cx="3286117" cy="442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 err="1">
                <a:sym typeface="Arial"/>
              </a:rPr>
              <a:t>智慧農業應用</a:t>
            </a:r>
            <a:endParaRPr dirty="0"/>
          </a:p>
        </p:txBody>
      </p:sp>
      <p:sp>
        <p:nvSpPr>
          <p:cNvPr id="147" name="Shape 147"/>
          <p:cNvSpPr txBox="1"/>
          <p:nvPr/>
        </p:nvSpPr>
        <p:spPr>
          <a:xfrm>
            <a:off x="6072198" y="843558"/>
            <a:ext cx="2857520" cy="175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61909" marR="0" lvl="0" indent="-619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數據分析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endParaRPr sz="16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61909" marR="0" lvl="0" indent="-619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即時採取行動並執行指令</a:t>
            </a:r>
            <a:endParaRPr sz="1600" b="0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61909" marR="0" lvl="0" indent="-619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更有效的操作</a:t>
            </a:r>
            <a:endParaRPr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1909" marR="0" lvl="0" indent="-619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61909" marR="0" lvl="0" indent="-619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視覺化資料呈現</a:t>
            </a:r>
            <a:endParaRPr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1909" marR="0" lvl="0" indent="-619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有效最佳化農場的控管</a:t>
            </a:r>
            <a:endParaRPr sz="1600" b="0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grpSp>
        <p:nvGrpSpPr>
          <p:cNvPr id="148" name="Shape 148"/>
          <p:cNvGrpSpPr/>
          <p:nvPr/>
        </p:nvGrpSpPr>
        <p:grpSpPr>
          <a:xfrm>
            <a:off x="6298450" y="2691897"/>
            <a:ext cx="2405033" cy="2532033"/>
            <a:chOff x="0" y="0"/>
            <a:chExt cx="2405033" cy="2532033"/>
          </a:xfrm>
        </p:grpSpPr>
        <p:pic>
          <p:nvPicPr>
            <p:cNvPr id="149" name="Shape 149" descr="1504329112374.JPEG.jpg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15900" y="139700"/>
              <a:ext cx="1973233" cy="1973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Shape 150" descr="1504329112374.JPEG.jpg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0" y="0"/>
              <a:ext cx="2405033" cy="253203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209679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="" xmlns:a16="http://schemas.microsoft.com/office/drawing/2014/main" id="{28772618-AB6A-DC49-8372-91339F23BA21}"/>
              </a:ext>
            </a:extLst>
          </p:cNvPr>
          <p:cNvSpPr txBox="1">
            <a:spLocks/>
          </p:cNvSpPr>
          <p:nvPr/>
        </p:nvSpPr>
        <p:spPr>
          <a:xfrm>
            <a:off x="467544" y="1419622"/>
            <a:ext cx="8064896" cy="796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r>
              <a:rPr lang="en-US" altLang="zh-CN" sz="45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NAS </a:t>
            </a:r>
            <a:r>
              <a:rPr lang="zh-TW" altLang="en-US" sz="45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是您最好的選擇</a:t>
            </a:r>
            <a:endParaRPr lang="en-US" altLang="zh-CN" sz="4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0" y="4948014"/>
            <a:ext cx="6804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="" xmlns:p14="http://schemas.microsoft.com/office/powerpoint/2010/main" val="34839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D4F105C-3CFB-6B49-966D-A5406FAB4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359" r="34711" b="22574"/>
          <a:stretch/>
        </p:blipFill>
        <p:spPr>
          <a:xfrm>
            <a:off x="5348935" y="1826520"/>
            <a:ext cx="3937973" cy="1774294"/>
          </a:xfrm>
          <a:prstGeom prst="rect">
            <a:avLst/>
          </a:prstGeom>
        </p:spPr>
      </p:pic>
      <p:pic>
        <p:nvPicPr>
          <p:cNvPr id="19" name="圖片 18" descr="highligh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1185852"/>
            <a:ext cx="2643206" cy="52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dirty="0"/>
              <a:t>Multi-Gigabit</a:t>
            </a:r>
            <a:r>
              <a:rPr lang="zh-Hant" altLang="en-US" dirty="0"/>
              <a:t> </a:t>
            </a:r>
            <a:r>
              <a:rPr lang="en-US" altLang="zh-Hant" dirty="0"/>
              <a:t>10GBASE-T </a:t>
            </a:r>
            <a:r>
              <a:rPr lang="zh-Hant" altLang="en-US" dirty="0"/>
              <a:t>埠</a:t>
            </a:r>
            <a:endParaRPr lang="en-US" dirty="0"/>
          </a:p>
        </p:txBody>
      </p:sp>
      <p:pic>
        <p:nvPicPr>
          <p:cNvPr id="15" name="Picture 4" descr="C:\Users\user\Desktop\21_PPT對稿QNAP AQC107 10G網卡\15-1-01.png">
            <a:extLst>
              <a:ext uri="{FF2B5EF4-FFF2-40B4-BE49-F238E27FC236}">
                <a16:creationId xmlns="" xmlns:a16="http://schemas.microsoft.com/office/drawing/2014/main" id="{9B070A9E-AA50-9040-BA17-22A6B3F0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534" y="170765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6" name="Picture 5" descr="C:\Users\user\Desktop\21_PPT對稿QNAP AQC107 10G網卡\15-2-01.png">
            <a:extLst>
              <a:ext uri="{FF2B5EF4-FFF2-40B4-BE49-F238E27FC236}">
                <a16:creationId xmlns="" xmlns:a16="http://schemas.microsoft.com/office/drawing/2014/main" id="{D00DDF4B-0607-9540-B6CD-A6C74CA6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6534" y="27372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7" name="Picture 6" descr="C:\Users\user\Desktop\21_PPT對稿QNAP AQC107 10G網卡\15-3-01.png">
            <a:extLst>
              <a:ext uri="{FF2B5EF4-FFF2-40B4-BE49-F238E27FC236}">
                <a16:creationId xmlns="" xmlns:a16="http://schemas.microsoft.com/office/drawing/2014/main" id="{8D1D06E5-B51F-624E-AAA1-E4713C0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6534" y="3795886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0" name="文字方塊 16">
            <a:extLst>
              <a:ext uri="{FF2B5EF4-FFF2-40B4-BE49-F238E27FC236}">
                <a16:creationId xmlns=""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4057911" y="1285866"/>
            <a:ext cx="194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多種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連線速度</a:t>
            </a:r>
          </a:p>
        </p:txBody>
      </p:sp>
      <p:sp>
        <p:nvSpPr>
          <p:cNvPr id="22" name="平行四邊形 28">
            <a:extLst>
              <a:ext uri="{FF2B5EF4-FFF2-40B4-BE49-F238E27FC236}">
                <a16:creationId xmlns="" xmlns:a16="http://schemas.microsoft.com/office/drawing/2014/main" id="{9EBA14F4-B466-1347-A151-086C7366F1C9}"/>
              </a:ext>
            </a:extLst>
          </p:cNvPr>
          <p:cNvSpPr/>
          <p:nvPr/>
        </p:nvSpPr>
        <p:spPr>
          <a:xfrm>
            <a:off x="4071934" y="2262202"/>
            <a:ext cx="748630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6">
            <a:extLst>
              <a:ext uri="{FF2B5EF4-FFF2-40B4-BE49-F238E27FC236}">
                <a16:creationId xmlns="" xmlns:a16="http://schemas.microsoft.com/office/drawing/2014/main" id="{19884504-A504-3546-9BD5-832B1330BA24}"/>
              </a:ext>
            </a:extLst>
          </p:cNvPr>
          <p:cNvSpPr txBox="1"/>
          <p:nvPr/>
        </p:nvSpPr>
        <p:spPr>
          <a:xfrm>
            <a:off x="4071934" y="221171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4" name="平行四邊形 29">
            <a:extLst>
              <a:ext uri="{FF2B5EF4-FFF2-40B4-BE49-F238E27FC236}">
                <a16:creationId xmlns="" xmlns:a16="http://schemas.microsoft.com/office/drawing/2014/main" id="{2660CD5C-C324-F544-9A45-8CAC291E2B8F}"/>
              </a:ext>
            </a:extLst>
          </p:cNvPr>
          <p:cNvSpPr/>
          <p:nvPr/>
        </p:nvSpPr>
        <p:spPr>
          <a:xfrm>
            <a:off x="2285984" y="3286130"/>
            <a:ext cx="2494078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5G/2.5G/1G/100M</a:t>
            </a:r>
            <a:endParaRPr lang="zh-TW" altLang="en-US" b="1" dirty="0"/>
          </a:p>
        </p:txBody>
      </p:sp>
      <p:sp>
        <p:nvSpPr>
          <p:cNvPr id="25" name="平行四邊形 33">
            <a:extLst>
              <a:ext uri="{FF2B5EF4-FFF2-40B4-BE49-F238E27FC236}">
                <a16:creationId xmlns="" xmlns:a16="http://schemas.microsoft.com/office/drawing/2014/main" id="{8254316B-05A3-094E-83B0-81E321888BA0}"/>
              </a:ext>
            </a:extLst>
          </p:cNvPr>
          <p:cNvSpPr/>
          <p:nvPr/>
        </p:nvSpPr>
        <p:spPr>
          <a:xfrm>
            <a:off x="3615970" y="4385825"/>
            <a:ext cx="888086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34">
            <a:extLst>
              <a:ext uri="{FF2B5EF4-FFF2-40B4-BE49-F238E27FC236}">
                <a16:creationId xmlns="" xmlns:a16="http://schemas.microsoft.com/office/drawing/2014/main" id="{CC94DA77-6FC1-5641-80C1-17D36056FF3C}"/>
              </a:ext>
            </a:extLst>
          </p:cNvPr>
          <p:cNvSpPr txBox="1"/>
          <p:nvPr/>
        </p:nvSpPr>
        <p:spPr>
          <a:xfrm>
            <a:off x="3589859" y="4381079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未連接</a:t>
            </a:r>
          </a:p>
        </p:txBody>
      </p:sp>
      <p:sp>
        <p:nvSpPr>
          <p:cNvPr id="34" name="Shape 225">
            <a:extLst>
              <a:ext uri="{FF2B5EF4-FFF2-40B4-BE49-F238E27FC236}">
                <a16:creationId xmlns=""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8532440" y="2499742"/>
            <a:ext cx="320531" cy="101937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" name="Shape 218">
            <a:extLst>
              <a:ext uri="{FF2B5EF4-FFF2-40B4-BE49-F238E27FC236}">
                <a16:creationId xmlns="" xmlns:a16="http://schemas.microsoft.com/office/drawing/2014/main" id="{8606360B-08BA-674C-9EF7-4422CB5DCC2B}"/>
              </a:ext>
            </a:extLst>
          </p:cNvPr>
          <p:cNvCxnSpPr>
            <a:cxnSpLocks/>
          </p:cNvCxnSpPr>
          <p:nvPr/>
        </p:nvCxnSpPr>
        <p:spPr>
          <a:xfrm>
            <a:off x="6280891" y="1484578"/>
            <a:ext cx="2411814" cy="1015164"/>
          </a:xfrm>
          <a:prstGeom prst="bentConnector3">
            <a:avLst>
              <a:gd name="adj1" fmla="val 9904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0" name="Picture 5" descr="C:\Users\user\Desktop\21_PPT對稿QNAP AQC107 10G網卡\_DSC1587.png">
            <a:extLst>
              <a:ext uri="{FF2B5EF4-FFF2-40B4-BE49-F238E27FC236}">
                <a16:creationId xmlns="" xmlns:a16="http://schemas.microsoft.com/office/drawing/2014/main" id="{032FD18C-B1C4-3547-ACF2-75214964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926823" y="850178"/>
            <a:ext cx="1908491" cy="1192806"/>
          </a:xfrm>
          <a:prstGeom prst="rect">
            <a:avLst/>
          </a:prstGeom>
          <a:noFill/>
        </p:spPr>
      </p:pic>
      <p:sp>
        <p:nvSpPr>
          <p:cNvPr id="32" name="Shape 179">
            <a:extLst>
              <a:ext uri="{FF2B5EF4-FFF2-40B4-BE49-F238E27FC236}">
                <a16:creationId xmlns="" xmlns:a16="http://schemas.microsoft.com/office/drawing/2014/main" id="{8A479C9B-93A1-6E45-B021-22418C724FF3}"/>
              </a:ext>
            </a:extLst>
          </p:cNvPr>
          <p:cNvSpPr/>
          <p:nvPr/>
        </p:nvSpPr>
        <p:spPr>
          <a:xfrm>
            <a:off x="0" y="888771"/>
            <a:ext cx="3714744" cy="517315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37" name="Picture 3" descr="C:\Users\user\Desktop\21_PPT對稿QNAP AQC107 10G網卡\_DSC1513-1.png">
            <a:extLst>
              <a:ext uri="{FF2B5EF4-FFF2-40B4-BE49-F238E27FC236}">
                <a16:creationId xmlns="" xmlns:a16="http://schemas.microsoft.com/office/drawing/2014/main" id="{E7DAAA34-4168-FB45-B3FA-9F1549C51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148" y="1615121"/>
            <a:ext cx="2163691" cy="1701653"/>
          </a:xfrm>
          <a:prstGeom prst="rect">
            <a:avLst/>
          </a:prstGeom>
          <a:noFill/>
        </p:spPr>
      </p:pic>
      <p:grpSp>
        <p:nvGrpSpPr>
          <p:cNvPr id="38" name="Shape 272">
            <a:extLst>
              <a:ext uri="{FF2B5EF4-FFF2-40B4-BE49-F238E27FC236}">
                <a16:creationId xmlns="" xmlns:a16="http://schemas.microsoft.com/office/drawing/2014/main" id="{84F92E9F-97BC-7A48-A897-7ED1D9A2FB87}"/>
              </a:ext>
            </a:extLst>
          </p:cNvPr>
          <p:cNvGrpSpPr/>
          <p:nvPr/>
        </p:nvGrpSpPr>
        <p:grpSpPr>
          <a:xfrm>
            <a:off x="1408118" y="2032714"/>
            <a:ext cx="537308" cy="548328"/>
            <a:chOff x="810550" y="2950875"/>
            <a:chExt cx="1512000" cy="1575600"/>
          </a:xfrm>
        </p:grpSpPr>
        <p:sp>
          <p:nvSpPr>
            <p:cNvPr id="39" name="Shape 273">
              <a:extLst>
                <a:ext uri="{FF2B5EF4-FFF2-40B4-BE49-F238E27FC236}">
                  <a16:creationId xmlns="" xmlns:a16="http://schemas.microsoft.com/office/drawing/2014/main" id="{767A93D9-0EEA-6C48-8C49-B1D20EA01032}"/>
                </a:ext>
              </a:extLst>
            </p:cNvPr>
            <p:cNvSpPr/>
            <p:nvPr/>
          </p:nvSpPr>
          <p:spPr>
            <a:xfrm>
              <a:off x="810550" y="2950875"/>
              <a:ext cx="1512000" cy="15756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40" name="Shape 274">
              <a:extLst>
                <a:ext uri="{FF2B5EF4-FFF2-40B4-BE49-F238E27FC236}">
                  <a16:creationId xmlns="" xmlns:a16="http://schemas.microsoft.com/office/drawing/2014/main" id="{A59E18EB-3227-9A4B-912A-AD5A913AECE5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</a:blip>
            <a:srcRect l="20539" t="16504" r="48564" b="19748"/>
            <a:stretch/>
          </p:blipFill>
          <p:spPr>
            <a:xfrm>
              <a:off x="842463" y="3028288"/>
              <a:ext cx="1402575" cy="1420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圓角矩形 35">
            <a:extLst>
              <a:ext uri="{FF2B5EF4-FFF2-40B4-BE49-F238E27FC236}">
                <a16:creationId xmlns="" xmlns:a16="http://schemas.microsoft.com/office/drawing/2014/main" id="{88DB0B63-DCF6-0C49-9CE2-66F4693C0E5E}"/>
              </a:ext>
            </a:extLst>
          </p:cNvPr>
          <p:cNvSpPr/>
          <p:nvPr/>
        </p:nvSpPr>
        <p:spPr>
          <a:xfrm>
            <a:off x="-468560" y="3631730"/>
            <a:ext cx="4032448" cy="14757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275">
            <a:extLst>
              <a:ext uri="{FF2B5EF4-FFF2-40B4-BE49-F238E27FC236}">
                <a16:creationId xmlns="" xmlns:a16="http://schemas.microsoft.com/office/drawing/2014/main" id="{929B5E6F-9466-044C-AAAE-154474DF6FBD}"/>
              </a:ext>
            </a:extLst>
          </p:cNvPr>
          <p:cNvSpPr/>
          <p:nvPr/>
        </p:nvSpPr>
        <p:spPr>
          <a:xfrm>
            <a:off x="-25897" y="3307598"/>
            <a:ext cx="2491101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sz="1400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採用 </a:t>
            </a:r>
            <a:r>
              <a:rPr lang="en-US" altLang="zh-TW" sz="1400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 IC </a:t>
            </a:r>
            <a:r>
              <a:rPr lang="zh-TW" altLang="en-US" sz="1400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各大廠商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" name="Shape 286">
            <a:extLst>
              <a:ext uri="{FF2B5EF4-FFF2-40B4-BE49-F238E27FC236}">
                <a16:creationId xmlns="" xmlns:a16="http://schemas.microsoft.com/office/drawing/2014/main" id="{55E64726-EDB5-AC44-ABC5-BFE4A6810CB5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rcRect l="17218" t="15390" r="17229" b="11755"/>
          <a:stretch>
            <a:fillRect/>
          </a:stretch>
        </p:blipFill>
        <p:spPr>
          <a:xfrm>
            <a:off x="179512" y="3709809"/>
            <a:ext cx="86409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287">
            <a:extLst>
              <a:ext uri="{FF2B5EF4-FFF2-40B4-BE49-F238E27FC236}">
                <a16:creationId xmlns="" xmlns:a16="http://schemas.microsoft.com/office/drawing/2014/main" id="{4DCCA126-23AA-9849-BF37-54C519F11918}"/>
              </a:ext>
            </a:extLst>
          </p:cNvPr>
          <p:cNvPicPr preferRelativeResize="0"/>
          <p:nvPr/>
        </p:nvPicPr>
        <p:blipFill>
          <a:blip r:embed="rId11" cstate="print">
            <a:alphaModFix/>
          </a:blip>
          <a:srcRect l="10085" t="15391" r="13437" b="11754"/>
          <a:stretch>
            <a:fillRect/>
          </a:stretch>
        </p:blipFill>
        <p:spPr>
          <a:xfrm>
            <a:off x="1187624" y="3709809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289">
            <a:extLst>
              <a:ext uri="{FF2B5EF4-FFF2-40B4-BE49-F238E27FC236}">
                <a16:creationId xmlns="" xmlns:a16="http://schemas.microsoft.com/office/drawing/2014/main" id="{CEBFBD2B-6DFA-9B40-BC81-3764FB0C12A0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rcRect l="5710" t="10879" r="14347" b="12965"/>
          <a:stretch>
            <a:fillRect/>
          </a:stretch>
        </p:blipFill>
        <p:spPr>
          <a:xfrm>
            <a:off x="1187624" y="4386847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290">
            <a:extLst>
              <a:ext uri="{FF2B5EF4-FFF2-40B4-BE49-F238E27FC236}">
                <a16:creationId xmlns="" xmlns:a16="http://schemas.microsoft.com/office/drawing/2014/main" id="{D617874F-E45A-D549-A36F-24B38C0695DD}"/>
              </a:ext>
            </a:extLst>
          </p:cNvPr>
          <p:cNvPicPr preferRelativeResize="0"/>
          <p:nvPr/>
        </p:nvPicPr>
        <p:blipFill>
          <a:blip r:embed="rId13" cstate="print">
            <a:alphaModFix/>
          </a:blip>
          <a:srcRect t="14767" b="15325"/>
          <a:stretch>
            <a:fillRect/>
          </a:stretch>
        </p:blipFill>
        <p:spPr>
          <a:xfrm>
            <a:off x="2324400" y="3709809"/>
            <a:ext cx="1083058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矩形 43">
            <a:extLst>
              <a:ext uri="{FF2B5EF4-FFF2-40B4-BE49-F238E27FC236}">
                <a16:creationId xmlns="" xmlns:a16="http://schemas.microsoft.com/office/drawing/2014/main" id="{52F6A9AD-5D7C-954D-9AD3-596BD0EF8B5F}"/>
              </a:ext>
            </a:extLst>
          </p:cNvPr>
          <p:cNvSpPr/>
          <p:nvPr/>
        </p:nvSpPr>
        <p:spPr>
          <a:xfrm>
            <a:off x="179512" y="4387420"/>
            <a:ext cx="90000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Shape 288">
            <a:extLst>
              <a:ext uri="{FF2B5EF4-FFF2-40B4-BE49-F238E27FC236}">
                <a16:creationId xmlns="" xmlns:a16="http://schemas.microsoft.com/office/drawing/2014/main" id="{58727F09-C0E9-B84E-91EF-2BC014BB8662}"/>
              </a:ext>
            </a:extLst>
          </p:cNvPr>
          <p:cNvPicPr preferRelativeResize="0"/>
          <p:nvPr/>
        </p:nvPicPr>
        <p:blipFill>
          <a:blip r:embed="rId14" cstate="print">
            <a:alphaModFix/>
          </a:blip>
          <a:stretch>
            <a:fillRect/>
          </a:stretch>
        </p:blipFill>
        <p:spPr>
          <a:xfrm>
            <a:off x="215422" y="4429889"/>
            <a:ext cx="805429" cy="42273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矩形 44">
            <a:extLst>
              <a:ext uri="{FF2B5EF4-FFF2-40B4-BE49-F238E27FC236}">
                <a16:creationId xmlns="" xmlns:a16="http://schemas.microsoft.com/office/drawing/2014/main" id="{870EE566-136E-2A47-A9C7-40499D611634}"/>
              </a:ext>
            </a:extLst>
          </p:cNvPr>
          <p:cNvSpPr/>
          <p:nvPr/>
        </p:nvSpPr>
        <p:spPr>
          <a:xfrm>
            <a:off x="2319209" y="4387420"/>
            <a:ext cx="110066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Shape 291">
            <a:extLst>
              <a:ext uri="{FF2B5EF4-FFF2-40B4-BE49-F238E27FC236}">
                <a16:creationId xmlns="" xmlns:a16="http://schemas.microsoft.com/office/drawing/2014/main" id="{84ADD6F2-3E61-C74B-A6E7-7CC34E0AF316}"/>
              </a:ext>
            </a:extLst>
          </p:cNvPr>
          <p:cNvPicPr preferRelativeResize="0"/>
          <p:nvPr/>
        </p:nvPicPr>
        <p:blipFill>
          <a:blip r:embed="rId15" cstate="print">
            <a:alphaModFix/>
          </a:blip>
          <a:stretch>
            <a:fillRect/>
          </a:stretch>
        </p:blipFill>
        <p:spPr>
          <a:xfrm>
            <a:off x="2360442" y="4573905"/>
            <a:ext cx="985495" cy="17030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文字方塊 16">
            <a:extLst>
              <a:ext uri="{FF2B5EF4-FFF2-40B4-BE49-F238E27FC236}">
                <a16:creationId xmlns="" xmlns:a16="http://schemas.microsoft.com/office/drawing/2014/main" id="{4C63A66F-2D36-8941-8B7C-F53DEAB88A2E}"/>
              </a:ext>
            </a:extLst>
          </p:cNvPr>
          <p:cNvSpPr txBox="1"/>
          <p:nvPr/>
        </p:nvSpPr>
        <p:spPr>
          <a:xfrm>
            <a:off x="-40115" y="955802"/>
            <a:ext cx="3604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基於</a:t>
            </a:r>
            <a:r>
              <a:rPr lang="en-US" altLang="zh-CN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Aquantia</a:t>
            </a:r>
            <a:r>
              <a:rPr lang="en-US" altLang="zh-CN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AQC107</a:t>
            </a:r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晶片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314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D4F105C-3CFB-6B49-966D-A5406FAB4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359" r="34711" b="22574"/>
          <a:stretch/>
        </p:blipFill>
        <p:spPr>
          <a:xfrm>
            <a:off x="5364088" y="2139702"/>
            <a:ext cx="3937973" cy="1774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五速支援，就地升級</a:t>
            </a:r>
            <a:endParaRPr lang="en-US" dirty="0"/>
          </a:p>
        </p:txBody>
      </p:sp>
      <p:sp>
        <p:nvSpPr>
          <p:cNvPr id="20" name="文字方塊 16">
            <a:extLst>
              <a:ext uri="{FF2B5EF4-FFF2-40B4-BE49-F238E27FC236}">
                <a16:creationId xmlns=""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4057911" y="1285866"/>
            <a:ext cx="194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多種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連線速度</a:t>
            </a:r>
          </a:p>
        </p:txBody>
      </p:sp>
      <p:sp>
        <p:nvSpPr>
          <p:cNvPr id="34" name="Shape 225">
            <a:extLst>
              <a:ext uri="{FF2B5EF4-FFF2-40B4-BE49-F238E27FC236}">
                <a16:creationId xmlns=""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8532440" y="2787774"/>
            <a:ext cx="320531" cy="101937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" name="Shape 253">
            <a:extLst>
              <a:ext uri="{FF2B5EF4-FFF2-40B4-BE49-F238E27FC236}">
                <a16:creationId xmlns="" xmlns:a16="http://schemas.microsoft.com/office/drawing/2014/main" id="{F22D3C15-3BD0-EC4D-A1CB-1AD817C627B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764836192"/>
              </p:ext>
            </p:extLst>
          </p:nvPr>
        </p:nvGraphicFramePr>
        <p:xfrm>
          <a:off x="200235" y="875855"/>
          <a:ext cx="3464364" cy="219762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</a:t>
                      </a:r>
                      <a:endParaRPr lang="en-US" altLang="zh-TW" sz="1400" b="1" dirty="0">
                        <a:latin typeface="Arial" pitchFamily="34" charset="0"/>
                        <a:cs typeface="Arial" pitchFamily="34" charset="0"/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&amp; CAT 7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82983346-9A37-1C46-ACB5-724D4891F01E}"/>
              </a:ext>
            </a:extLst>
          </p:cNvPr>
          <p:cNvSpPr/>
          <p:nvPr/>
        </p:nvSpPr>
        <p:spPr>
          <a:xfrm>
            <a:off x="3777312" y="843558"/>
            <a:ext cx="4572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  <a:endParaRPr lang="en-US" altLang="zh-TW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lnSpc>
                <a:spcPts val="2600"/>
              </a:lnSpc>
              <a:buNone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搭配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 QNAP 10G </a:t>
            </a:r>
            <a:r>
              <a:rPr lang="zh-CN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交換器，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原有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 RJ45 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網路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CN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佈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線環境</a:t>
            </a:r>
            <a:r>
              <a:rPr lang="zh-Hant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速度可直接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升級！ </a:t>
            </a:r>
            <a:endParaRPr lang="en-US" alt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6" name="Shape 218">
            <a:extLst>
              <a:ext uri="{FF2B5EF4-FFF2-40B4-BE49-F238E27FC236}">
                <a16:creationId xmlns="" xmlns:a16="http://schemas.microsoft.com/office/drawing/2014/main" id="{8606360B-08BA-674C-9EF7-4422CB5DCC2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12360" y="1923678"/>
            <a:ext cx="1368152" cy="360040"/>
          </a:xfrm>
          <a:prstGeom prst="bentConnector3">
            <a:avLst>
              <a:gd name="adj1" fmla="val 145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1" name="圖片 41" descr="04.png">
            <a:extLst>
              <a:ext uri="{FF2B5EF4-FFF2-40B4-BE49-F238E27FC236}">
                <a16:creationId xmlns="" xmlns:a16="http://schemas.microsoft.com/office/drawing/2014/main" id="{FCA5C29A-A9EB-1944-8F73-40EBCF7CE7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19" y="3554839"/>
            <a:ext cx="3500462" cy="13573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26BAE41-4679-8146-99BE-9FFDFE9A35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875" y="3912029"/>
            <a:ext cx="3294232" cy="707851"/>
          </a:xfrm>
          <a:prstGeom prst="rect">
            <a:avLst/>
          </a:prstGeom>
        </p:spPr>
      </p:pic>
      <p:pic>
        <p:nvPicPr>
          <p:cNvPr id="28" name="圖片 29" descr="bar.png">
            <a:extLst>
              <a:ext uri="{FF2B5EF4-FFF2-40B4-BE49-F238E27FC236}">
                <a16:creationId xmlns="" xmlns:a16="http://schemas.microsoft.com/office/drawing/2014/main" id="{5CE91CEC-C99B-1D49-B9EC-4C028F262B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785" y="3269086"/>
            <a:ext cx="2357454" cy="500066"/>
          </a:xfrm>
          <a:prstGeom prst="rect">
            <a:avLst/>
          </a:prstGeom>
        </p:spPr>
      </p:pic>
      <p:sp>
        <p:nvSpPr>
          <p:cNvPr id="30" name="文字方塊 16">
            <a:extLst>
              <a:ext uri="{FF2B5EF4-FFF2-40B4-BE49-F238E27FC236}">
                <a16:creationId xmlns="" xmlns:a16="http://schemas.microsoft.com/office/drawing/2014/main" id="{F66A2818-DB49-A842-A83C-0B8A4A0B5C9B}"/>
              </a:ext>
            </a:extLst>
          </p:cNvPr>
          <p:cNvSpPr txBox="1"/>
          <p:nvPr/>
        </p:nvSpPr>
        <p:spPr>
          <a:xfrm>
            <a:off x="928099" y="3340525"/>
            <a:ext cx="2101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QSW-1208-8C</a:t>
            </a:r>
            <a:endParaRPr lang="zh-TW" altLang="en-US" sz="20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1" name="Picture 30" descr="C:\Users\user\Desktop\21_PPT對稿QNAP AQC107 10G網卡\29384737_xxl.png">
            <a:extLst>
              <a:ext uri="{FF2B5EF4-FFF2-40B4-BE49-F238E27FC236}">
                <a16:creationId xmlns="" xmlns:a16="http://schemas.microsoft.com/office/drawing/2014/main" id="{894019D0-69DD-9743-BA23-E40312162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5926" t="29630" r="9877" b="10906"/>
          <a:stretch>
            <a:fillRect/>
          </a:stretch>
        </p:blipFill>
        <p:spPr bwMode="auto">
          <a:xfrm>
            <a:off x="3491880" y="4083918"/>
            <a:ext cx="1973415" cy="15374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860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P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8635" y="1275606"/>
            <a:ext cx="3635653" cy="32403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10GbE 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更適企業級備份與災難復原</a:t>
            </a:r>
            <a:endParaRPr lang="zh-TW" altLang="en-US" sz="3600" dirty="0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idx="4294967295"/>
          </p:nvPr>
        </p:nvSpPr>
        <p:spPr>
          <a:xfrm>
            <a:off x="179512" y="977478"/>
            <a:ext cx="8229600" cy="3394472"/>
          </a:xfrm>
          <a:prstGeom prst="rect">
            <a:avLst/>
          </a:prstGeom>
        </p:spPr>
        <p:txBody>
          <a:bodyPr/>
          <a:lstStyle/>
          <a:p>
            <a:pPr marL="342865" lvl="0" indent="-304765">
              <a:buClr>
                <a:srgbClr val="000000"/>
              </a:buClr>
              <a:buNone/>
            </a:pPr>
            <a:r>
              <a:rPr lang="zh-TW" altLang="en-US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經濟實惠的企業級災難復原解決方案</a:t>
            </a:r>
            <a:endParaRPr lang="en-US" altLang="zh-TW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865" lvl="0" indent="-304765">
              <a:buClr>
                <a:srgbClr val="000000"/>
              </a:buClr>
              <a:buFont typeface="Wingdings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高效的資料備份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865" lvl="0" indent="-304765">
              <a:buClr>
                <a:srgbClr val="000000"/>
              </a:buClr>
              <a:buFont typeface="Wingdings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及時的災難復原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865" lvl="0" indent="-304765">
              <a:buClr>
                <a:srgbClr val="000000"/>
              </a:buClr>
              <a:buFont typeface="Wingdings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妥善保存機密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865" lvl="0" indent="-304765">
              <a:buClr>
                <a:srgbClr val="000000"/>
              </a:buClr>
              <a:buNone/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及敏感性資料</a:t>
            </a:r>
            <a:endParaRPr lang="zh-TW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98"/>
          <p:cNvSpPr txBox="1"/>
          <p:nvPr/>
        </p:nvSpPr>
        <p:spPr>
          <a:xfrm>
            <a:off x="4870292" y="2283718"/>
            <a:ext cx="928694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endParaRPr lang="zh-TW" sz="2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Shape 98"/>
          <p:cNvSpPr txBox="1"/>
          <p:nvPr/>
        </p:nvSpPr>
        <p:spPr>
          <a:xfrm>
            <a:off x="4655978" y="4585124"/>
            <a:ext cx="1500198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災難復原</a:t>
            </a:r>
            <a:endParaRPr lang="zh-TW" sz="2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10" descr="Picture 10">
            <a:extLst>
              <a:ext uri="{FF2B5EF4-FFF2-40B4-BE49-F238E27FC236}">
                <a16:creationId xmlns="" xmlns:a16="http://schemas.microsoft.com/office/drawing/2014/main" id="{F857004D-34BB-D840-B566-629570B93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rcRect t="39217" b="27026"/>
          <a:stretch>
            <a:fillRect/>
          </a:stretch>
        </p:blipFill>
        <p:spPr>
          <a:xfrm>
            <a:off x="6454552" y="3003798"/>
            <a:ext cx="2671454" cy="56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1B26A9-D4D9-3A41-AC1C-F31EB10CE9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9734" y="2341990"/>
            <a:ext cx="2359164" cy="1474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60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P2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357436"/>
            <a:ext cx="2075209" cy="2071702"/>
          </a:xfrm>
          <a:prstGeom prst="rect">
            <a:avLst/>
          </a:prstGeom>
        </p:spPr>
      </p:pic>
      <p:pic>
        <p:nvPicPr>
          <p:cNvPr id="23" name="圖片 22" descr="P2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2357436"/>
            <a:ext cx="2075209" cy="2071702"/>
          </a:xfrm>
          <a:prstGeom prst="rect">
            <a:avLst/>
          </a:prstGeom>
        </p:spPr>
      </p:pic>
      <p:pic>
        <p:nvPicPr>
          <p:cNvPr id="22" name="圖片 21" descr="P2-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2357437"/>
            <a:ext cx="2075209" cy="20717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dirty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單一入口實現資料的備份及備援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idx="4294967295"/>
          </p:nvPr>
        </p:nvSpPr>
        <p:spPr>
          <a:xfrm>
            <a:off x="827584" y="1200151"/>
            <a:ext cx="7859216" cy="3394472"/>
          </a:xfrm>
          <a:prstGeom prst="rect">
            <a:avLst/>
          </a:prstGeom>
        </p:spPr>
        <p:txBody>
          <a:bodyPr/>
          <a:lstStyle/>
          <a:p>
            <a:pPr marL="342900" lvl="0" indent="-165100">
              <a:lnSpc>
                <a:spcPct val="100000"/>
              </a:lnSpc>
              <a:buClr>
                <a:srgbClr val="0E7988"/>
              </a:buClr>
              <a:buSzPct val="25000"/>
              <a:buNone/>
            </a:pPr>
            <a:r>
              <a:rPr lang="en-US" altLang="zh-TW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Hybrid Backup Sync</a:t>
            </a:r>
          </a:p>
          <a:p>
            <a:pPr marL="342900" lvl="0" indent="-165100">
              <a:lnSpc>
                <a:spcPct val="100000"/>
              </a:lnSpc>
              <a:buClr>
                <a:srgbClr val="0E7988"/>
              </a:buClr>
              <a:buSzPct val="25000"/>
              <a:buNone/>
            </a:pPr>
            <a:r>
              <a: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混合型備份與同步中心</a:t>
            </a:r>
          </a:p>
        </p:txBody>
      </p:sp>
      <p:pic>
        <p:nvPicPr>
          <p:cNvPr id="13" name="圖片 12" descr="Hybrid Bakcup Syn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200151"/>
            <a:ext cx="857256" cy="857256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071538" y="246459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備份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3500430" y="246459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還原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929322" y="246459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同步</a:t>
            </a:r>
          </a:p>
        </p:txBody>
      </p:sp>
    </p:spTree>
    <p:extLst>
      <p:ext uri="{BB962C8B-B14F-4D97-AF65-F5344CB8AC3E}">
        <p14:creationId xmlns="" xmlns:p14="http://schemas.microsoft.com/office/powerpoint/2010/main" val="130300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備份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–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混合雲整合方案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 descr="P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1" y="1285866"/>
            <a:ext cx="3402851" cy="340460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857487" y="2272727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雲端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71999" y="2272727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本地端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714743" y="364332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異地端</a:t>
            </a:r>
          </a:p>
        </p:txBody>
      </p:sp>
      <p:grpSp>
        <p:nvGrpSpPr>
          <p:cNvPr id="12" name="Shape 56"/>
          <p:cNvGrpSpPr/>
          <p:nvPr/>
        </p:nvGrpSpPr>
        <p:grpSpPr>
          <a:xfrm>
            <a:off x="357157" y="2192017"/>
            <a:ext cx="1606753" cy="786226"/>
            <a:chOff x="251519" y="2499741"/>
            <a:chExt cx="1944216" cy="951356"/>
          </a:xfrm>
        </p:grpSpPr>
        <p:pic>
          <p:nvPicPr>
            <p:cNvPr id="13" name="Shape 57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58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59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1763688" y="3003798"/>
              <a:ext cx="432047" cy="43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60"/>
            <p:cNvPicPr preferRelativeResize="0"/>
            <p:nvPr/>
          </p:nvPicPr>
          <p:blipFill rotWithShape="1">
            <a:blip r:embed="rId7" cstate="print">
              <a:alphaModFix/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61"/>
            <p:cNvPicPr preferRelativeResize="0"/>
            <p:nvPr/>
          </p:nvPicPr>
          <p:blipFill rotWithShape="1">
            <a:blip r:embed="rId8" cstate="print">
              <a:alphaModFix/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62"/>
            <p:cNvPicPr preferRelativeResize="0"/>
            <p:nvPr/>
          </p:nvPicPr>
          <p:blipFill rotWithShape="1">
            <a:blip r:embed="rId9" cstate="print">
              <a:alphaModFix/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63"/>
            <p:cNvPicPr preferRelativeResize="0"/>
            <p:nvPr/>
          </p:nvPicPr>
          <p:blipFill rotWithShape="1">
            <a:blip r:embed="rId10" cstate="print">
              <a:alphaModFix/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圖片 21" descr="P3-2-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28793" y="1691951"/>
            <a:ext cx="1084456" cy="1281087"/>
          </a:xfrm>
          <a:prstGeom prst="rect">
            <a:avLst/>
          </a:prstGeom>
        </p:spPr>
      </p:pic>
      <p:pic>
        <p:nvPicPr>
          <p:cNvPr id="23" name="圖片 22" descr="P3-2-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1538" y="4000510"/>
            <a:ext cx="1785950" cy="753677"/>
          </a:xfrm>
          <a:prstGeom prst="rect">
            <a:avLst/>
          </a:prstGeom>
        </p:spPr>
      </p:pic>
      <p:pic>
        <p:nvPicPr>
          <p:cNvPr id="33" name="圖片 32" descr="P3-2-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72263" y="2201822"/>
            <a:ext cx="2071703" cy="7799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10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多重版本備份</a:t>
            </a:r>
          </a:p>
        </p:txBody>
      </p:sp>
      <p:sp>
        <p:nvSpPr>
          <p:cNvPr id="4" name="文字版面配置區 2"/>
          <p:cNvSpPr txBox="1">
            <a:spLocks/>
          </p:cNvSpPr>
          <p:nvPr/>
        </p:nvSpPr>
        <p:spPr>
          <a:xfrm>
            <a:off x="2123631" y="1142990"/>
            <a:ext cx="2760101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簡單版本備份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7" name="圖片 6" descr="P5-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1714494"/>
            <a:ext cx="8371966" cy="228601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013820" y="3192667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JAN.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71142" y="3192667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APR.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799902" y="3192667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SEP.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57224" y="3192667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DEC.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43108" y="3071816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</a:rPr>
              <a:t>NOW</a:t>
            </a:r>
            <a:endParaRPr lang="zh-TW" altLang="en-US" sz="1600" b="1" dirty="0">
              <a:solidFill>
                <a:srgbClr val="0070C0"/>
              </a:solidFill>
            </a:endParaRPr>
          </a:p>
        </p:txBody>
      </p:sp>
      <p:sp>
        <p:nvSpPr>
          <p:cNvPr id="13" name="文字版面配置區 2"/>
          <p:cNvSpPr txBox="1">
            <a:spLocks/>
          </p:cNvSpPr>
          <p:nvPr/>
        </p:nvSpPr>
        <p:spPr>
          <a:xfrm>
            <a:off x="4526543" y="1142990"/>
            <a:ext cx="2760101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智慧型版本備份</a:t>
            </a:r>
          </a:p>
        </p:txBody>
      </p:sp>
    </p:spTree>
    <p:extLst>
      <p:ext uri="{BB962C8B-B14F-4D97-AF65-F5344CB8AC3E}">
        <p14:creationId xmlns="" xmlns:p14="http://schemas.microsoft.com/office/powerpoint/2010/main" val="20957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1324</Words>
  <Application>Microsoft Office PowerPoint</Application>
  <PresentationFormat>如螢幕大小 (16:9)</PresentationFormat>
  <Paragraphs>354</Paragraphs>
  <Slides>35</Slides>
  <Notes>29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Office 佈景主題</vt:lpstr>
      <vt:lpstr>投影片 1</vt:lpstr>
      <vt:lpstr>投影片 2</vt:lpstr>
      <vt:lpstr>全面升級 10GbE 10GBASE-T 網路埠</vt:lpstr>
      <vt:lpstr>Multi-Gigabit 10GBASE-T 埠</vt:lpstr>
      <vt:lpstr>五速支援，就地升級</vt:lpstr>
      <vt:lpstr>10GbE 更適企業級備份與災難復原</vt:lpstr>
      <vt:lpstr>單一入口實現資料的備份及備援</vt:lpstr>
      <vt:lpstr>備份 – 混合雲整合方案</vt:lpstr>
      <vt:lpstr>多重版本備份</vt:lpstr>
      <vt:lpstr>現場展示 10GbE 網路效能</vt:lpstr>
      <vt:lpstr>長期支援性的 AMD 四核心 2.0 GHz</vt:lpstr>
      <vt:lpstr>TS-463XU &amp; TS-463XU-RP</vt:lpstr>
      <vt:lpstr>TS-863XU &amp; TS-863XU-RP</vt:lpstr>
      <vt:lpstr>TS-1263XU &amp; TS-1263XU-RP</vt:lpstr>
      <vt:lpstr>可擴充至高達 16GB DDR3L 記憶體</vt:lpstr>
      <vt:lpstr>4-bay 正面硬體配置</vt:lpstr>
      <vt:lpstr>8-bay / 12-bay 正面硬體配置</vt:lpstr>
      <vt:lpstr>4-bay 背面硬體配置</vt:lpstr>
      <vt:lpstr>8-/12-bay 背面硬體配置</vt:lpstr>
      <vt:lpstr> PCIe 擴充槽彈性部署</vt:lpstr>
      <vt:lpstr>現場實作 - 硬體升級</vt:lpstr>
      <vt:lpstr> QNAP 領先的混合儲存技術</vt:lpstr>
      <vt:lpstr>自動分層兼具高效能與大容量</vt:lpstr>
      <vt:lpstr>Tiering On Demand (選擇資料夾做自動分層)</vt:lpstr>
      <vt:lpstr>QTS 與虛擬化應用提升生產力</vt:lpstr>
      <vt:lpstr> 最實惠與高效率的企業級快照防護 </vt:lpstr>
      <vt:lpstr>大容量的專業智慧型影像監控</vt:lpstr>
      <vt:lpstr>傳統 iSCSI / JBOD擴充儲存空間</vt:lpstr>
      <vt:lpstr>iSCSI VJBOD 取代 JBOD</vt:lpstr>
      <vt:lpstr>設備監控上的好幫手</vt:lpstr>
      <vt:lpstr>QRM+ 簡化您的設備管理工作流程</vt:lpstr>
      <vt:lpstr>投影片 32</vt:lpstr>
      <vt:lpstr>QIoT Suite Lite 基本架構</vt:lpstr>
      <vt:lpstr>智慧農業應用</vt:lpstr>
      <vt:lpstr>投影片 35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Yvonne Tsai</cp:lastModifiedBy>
  <cp:revision>258</cp:revision>
  <cp:lastPrinted>2018-03-08T15:25:40Z</cp:lastPrinted>
  <dcterms:created xsi:type="dcterms:W3CDTF">2018-01-29T03:04:07Z</dcterms:created>
  <dcterms:modified xsi:type="dcterms:W3CDTF">2018-05-03T05:50:43Z</dcterms:modified>
</cp:coreProperties>
</file>