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9" r:id="rId2"/>
    <p:sldId id="352" r:id="rId3"/>
    <p:sldId id="322" r:id="rId4"/>
    <p:sldId id="296" r:id="rId5"/>
    <p:sldId id="323" r:id="rId6"/>
    <p:sldId id="273" r:id="rId7"/>
    <p:sldId id="266" r:id="rId8"/>
    <p:sldId id="269" r:id="rId9"/>
    <p:sldId id="282" r:id="rId10"/>
    <p:sldId id="331" r:id="rId11"/>
    <p:sldId id="326" r:id="rId12"/>
    <p:sldId id="286" r:id="rId13"/>
    <p:sldId id="318" r:id="rId14"/>
    <p:sldId id="305" r:id="rId15"/>
    <p:sldId id="319" r:id="rId16"/>
    <p:sldId id="311" r:id="rId17"/>
    <p:sldId id="320" r:id="rId18"/>
    <p:sldId id="321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33" r:id="rId31"/>
    <p:sldId id="334" r:id="rId32"/>
    <p:sldId id="256" r:id="rId33"/>
    <p:sldId id="261" r:id="rId34"/>
    <p:sldId id="336" r:id="rId35"/>
    <p:sldId id="340" r:id="rId3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A4652"/>
    <a:srgbClr val="002060"/>
    <a:srgbClr val="001642"/>
    <a:srgbClr val="FF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2" autoAdjust="0"/>
    <p:restoredTop sz="95470" autoAdjust="0"/>
  </p:normalViewPr>
  <p:slideViewPr>
    <p:cSldViewPr>
      <p:cViewPr varScale="1">
        <p:scale>
          <a:sx n="158" d="100"/>
          <a:sy n="158" d="100"/>
        </p:scale>
        <p:origin x="-936" y="-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97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871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591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384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403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52789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1080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4319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2711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66183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5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97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67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演示SSD快取、關閉Qtier和開啟Qtier間針對連續檔案傳檔的效能差異。</a:t>
            </a:r>
          </a:p>
        </p:txBody>
      </p:sp>
    </p:spTree>
    <p:extLst>
      <p:ext uri="{BB962C8B-B14F-4D97-AF65-F5344CB8AC3E}">
        <p14:creationId xmlns="" xmlns:p14="http://schemas.microsoft.com/office/powerpoint/2010/main" val="3223045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569424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6552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97861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29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  <p:extLst>
      <p:ext uri="{BB962C8B-B14F-4D97-AF65-F5344CB8AC3E}">
        <p14:creationId xmlns="" xmlns:p14="http://schemas.microsoft.com/office/powerpoint/2010/main" val="216909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648815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28477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24392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47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2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None/>
            </a:pPr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610828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12087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4073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None/>
            </a:pPr>
            <a:endParaRPr lang="en-US" altLang="zh-TW" sz="2800" b="0" i="0" u="none" strike="noStrike" kern="1200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729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98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68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封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0"/>
            <a:ext cx="9143998" cy="5143499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84355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</a:t>
            </a:r>
            <a:r>
              <a:rPr lang="zh-TW" altLang="en-US" dirty="0"/>
              <a:t>以編輯母片標題樣式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0"/>
            <a:ext cx="9143998" cy="5143498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355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</a:t>
            </a:r>
            <a:r>
              <a:rPr lang="zh-TW" altLang="en-US" dirty="0"/>
              <a:t>以編輯母片標題樣式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63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tiff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f"/><Relationship Id="rId3" Type="http://schemas.openxmlformats.org/officeDocument/2006/relationships/image" Target="../media/image92.tiff"/><Relationship Id="rId7" Type="http://schemas.openxmlformats.org/officeDocument/2006/relationships/image" Target="../media/image9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35.tiff"/><Relationship Id="rId4" Type="http://schemas.openxmlformats.org/officeDocument/2006/relationships/image" Target="../media/image93.tiff"/><Relationship Id="rId9" Type="http://schemas.openxmlformats.org/officeDocument/2006/relationships/image" Target="../media/image98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0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380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539552" y="2005956"/>
            <a:ext cx="8247290" cy="1718502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987574"/>
            <a:ext cx="7215238" cy="548679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dirty="0" smtClean="0">
                <a:sym typeface="Arial"/>
              </a:rPr>
              <a:t>Demo: solid </a:t>
            </a:r>
            <a:r>
              <a:rPr lang="en-US" altLang="zh-Hant" dirty="0" smtClean="0">
                <a:sym typeface="Arial"/>
              </a:rPr>
              <a:t>10GbE </a:t>
            </a:r>
            <a:r>
              <a:rPr lang="en-US" altLang="zh-CN" dirty="0" smtClean="0">
                <a:sym typeface="Arial"/>
              </a:rPr>
              <a:t>performance</a:t>
            </a:r>
            <a:endParaRPr lang="zh-TW" altLang="en-US" sz="3600" dirty="0"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4294967295"/>
          </p:nvPr>
        </p:nvSpPr>
        <p:spPr>
          <a:xfrm>
            <a:off x="914400" y="972737"/>
            <a:ext cx="7041976" cy="4206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fr-FR" altLang="zh-TW" sz="180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The TS-1263XU provides 1 x 10GbE 10GBASE-T 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707904" y="4105404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Client</a:t>
            </a:r>
            <a:r>
              <a:rPr lang="ja-JP" altLang="en-US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PC：Windows</a:t>
            </a:r>
            <a:r>
              <a:rPr lang="en-US" altLang="en-US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10, Intel Core i7-6700 3.4 GHz, 32GB RAM, </a:t>
            </a:r>
          </a:p>
          <a:p>
            <a:r>
              <a:rPr lang="zh-TW" altLang="en-US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                   </a:t>
            </a:r>
            <a:r>
              <a:rPr lang="en-US" altLang="en-US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LAN-10G2T-X550 </a:t>
            </a:r>
            <a:r>
              <a:rPr lang="en-US" altLang="ja-JP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card, </a:t>
            </a:r>
            <a:r>
              <a:rPr lang="en-US" altLang="en-US" sz="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IOMeter</a:t>
            </a:r>
            <a:r>
              <a:rPr lang="en-US" altLang="en-US" sz="800" b="1" dirty="0" smtClean="0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2M</a:t>
            </a:r>
            <a:endParaRPr lang="en-US" altLang="en-US" sz="800" b="1" dirty="0">
              <a:solidFill>
                <a:srgbClr val="00206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61438" y="2572330"/>
            <a:ext cx="167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1079 </a:t>
            </a:r>
            <a:r>
              <a:rPr lang="en-US" altLang="zh-TW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44208" y="3230824"/>
            <a:ext cx="167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602 MB/s</a:t>
            </a:r>
            <a:endParaRPr lang="zh-TW" alt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4348" y="228600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zh-TW" alt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00379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656" y="2428314"/>
            <a:ext cx="6552728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475656" y="3147814"/>
            <a:ext cx="5760640" cy="1126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8234"/>
            <a:ext cx="1763688" cy="528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611560" y="187165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 err="1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iSCSI</a:t>
            </a:r>
            <a:r>
              <a:rPr lang="en-US" altLang="zh-Hant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=""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611560" y="3867894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Tested in QNAP Labs. Figures may vary by environment.</a:t>
            </a:r>
          </a:p>
          <a:p>
            <a:endParaRPr lang="en-US" altLang="en-US" sz="800" b="1" dirty="0" smtClean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 x 10GbE </a:t>
            </a:r>
            <a:r>
              <a:rPr lang="en-US" altLang="en-US" sz="800" b="1" dirty="0" err="1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iSCSI</a:t>
            </a:r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test environment：</a:t>
            </a:r>
            <a:b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NAS： TS-1263XU</a:t>
            </a:r>
            <a:b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OS：QTS 4.3.4</a:t>
            </a:r>
            <a:b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en-US" sz="800" b="1" dirty="0" err="1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Volume：RAID</a:t>
            </a:r>
            <a:r>
              <a:rPr lang="en-US" altLang="en-US" sz="8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5; 12 x Intel SSDSC2BB240G4 SSD</a:t>
            </a:r>
          </a:p>
        </p:txBody>
      </p:sp>
    </p:spTree>
    <p:extLst>
      <p:ext uri="{BB962C8B-B14F-4D97-AF65-F5344CB8AC3E}">
        <p14:creationId xmlns="" xmlns:p14="http://schemas.microsoft.com/office/powerpoint/2010/main" val="303823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MARKETING\Marketing\To 亞彣\0430\TS-x63XU-P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1147068"/>
            <a:ext cx="7620000" cy="4394200"/>
          </a:xfrm>
          <a:prstGeom prst="rect">
            <a:avLst/>
          </a:prstGeom>
          <a:noFill/>
        </p:spPr>
      </p:pic>
      <p:pic>
        <p:nvPicPr>
          <p:cNvPr id="4" name="圖片 12">
            <a:extLst>
              <a:ext uri="{FF2B5EF4-FFF2-40B4-BE49-F238E27FC236}">
                <a16:creationId xmlns="" xmlns:a16="http://schemas.microsoft.com/office/drawing/2014/main" id="{B8AE9D12-A040-FA42-9BBF-025246299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843558"/>
            <a:ext cx="841368" cy="663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1">
            <a:extLst>
              <a:ext uri="{FF2B5EF4-FFF2-40B4-BE49-F238E27FC236}">
                <a16:creationId xmlns="" xmlns:a16="http://schemas.microsoft.com/office/drawing/2014/main" id="{0984C259-E4C7-7E40-92F5-D562377B5B71}"/>
              </a:ext>
            </a:extLst>
          </p:cNvPr>
          <p:cNvSpPr txBox="1"/>
          <p:nvPr/>
        </p:nvSpPr>
        <p:spPr>
          <a:xfrm>
            <a:off x="498639" y="1637387"/>
            <a:ext cx="428938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zh-TW" b="1" dirty="0" smtClean="0">
                <a:solidFill>
                  <a:srgbClr val="00206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64-bit 4-core 2.0 GHz </a:t>
            </a:r>
            <a:r>
              <a:rPr kumimoji="1" lang="en-US" altLang="zh-TW" b="1" dirty="0" err="1" smtClean="0">
                <a:solidFill>
                  <a:srgbClr val="00206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SoC</a:t>
            </a:r>
            <a:endParaRPr kumimoji="1" lang="en-US" altLang="zh-TW" b="1" dirty="0" smtClean="0">
              <a:solidFill>
                <a:srgbClr val="002060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kumimoji="1" lang="en-US" altLang="zh-TW" b="1" dirty="0" smtClean="0">
                <a:solidFill>
                  <a:srgbClr val="00206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AMD GX-420MC processor</a:t>
            </a:r>
          </a:p>
        </p:txBody>
      </p:sp>
      <p:sp>
        <p:nvSpPr>
          <p:cNvPr id="7" name="Shape 233">
            <a:extLst>
              <a:ext uri="{FF2B5EF4-FFF2-40B4-BE49-F238E27FC236}">
                <a16:creationId xmlns="" xmlns:a16="http://schemas.microsoft.com/office/drawing/2014/main" id="{0607900A-5AA2-9D46-9AC6-CD9C815151CA}"/>
              </a:ext>
            </a:extLst>
          </p:cNvPr>
          <p:cNvSpPr/>
          <p:nvPr/>
        </p:nvSpPr>
        <p:spPr>
          <a:xfrm>
            <a:off x="3899867" y="1059583"/>
            <a:ext cx="3714557" cy="936104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ED6D5D-1070-964F-9DE5-50B51094F92F}"/>
              </a:ext>
            </a:extLst>
          </p:cNvPr>
          <p:cNvSpPr txBox="1"/>
          <p:nvPr/>
        </p:nvSpPr>
        <p:spPr>
          <a:xfrm>
            <a:off x="4211960" y="1131590"/>
            <a:ext cx="3130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Hant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AES-NI encryption acceleration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TW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SODIMM DDR3L </a:t>
            </a:r>
          </a:p>
          <a:p>
            <a:pPr>
              <a:buClr>
                <a:schemeClr val="bg1"/>
              </a:buClr>
            </a:pPr>
            <a:r>
              <a:rPr lang="en-US" altLang="zh-Hant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    memory up to</a:t>
            </a:r>
            <a:endParaRPr lang="en-US" altLang="zh-TW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F8113AF4-036F-4743-8916-267C6727AAC6}"/>
              </a:ext>
            </a:extLst>
          </p:cNvPr>
          <p:cNvSpPr txBox="1"/>
          <p:nvPr/>
        </p:nvSpPr>
        <p:spPr>
          <a:xfrm>
            <a:off x="6012160" y="1742778"/>
            <a:ext cx="1570452" cy="895290"/>
          </a:xfrm>
          <a:prstGeom prst="roundRect">
            <a:avLst>
              <a:gd name="adj" fmla="val 13163"/>
            </a:avLst>
          </a:prstGeom>
          <a:solidFill>
            <a:srgbClr val="3366FF"/>
          </a:solidFill>
          <a:ln w="19050">
            <a:solidFill>
              <a:schemeClr val="bg1">
                <a:alpha val="79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400" b="1" dirty="0" smtClean="0">
                <a:solidFill>
                  <a:schemeClr val="bg1"/>
                </a:solidFill>
                <a:ea typeface="微軟正黑體" pitchFamily="34" charset="-120"/>
              </a:rPr>
              <a:t>16GB</a:t>
            </a:r>
          </a:p>
          <a:p>
            <a:r>
              <a:rPr lang="en-US" altLang="zh-TW" sz="2400" b="1" dirty="0" smtClean="0">
                <a:solidFill>
                  <a:schemeClr val="bg1"/>
                </a:solidFill>
                <a:ea typeface="微軟正黑體" pitchFamily="34" charset="-120"/>
              </a:rPr>
              <a:t>(2 x 8GB)</a:t>
            </a:r>
            <a:endParaRPr lang="zh-TW" altLang="en-US" sz="2400" dirty="0"/>
          </a:p>
        </p:txBody>
      </p:sp>
      <p:pic>
        <p:nvPicPr>
          <p:cNvPr id="10" name="圖片 5" descr="RAM-0715-2.png">
            <a:extLst>
              <a:ext uri="{FF2B5EF4-FFF2-40B4-BE49-F238E27FC236}">
                <a16:creationId xmlns="" xmlns:a16="http://schemas.microsoft.com/office/drawing/2014/main" id="{4809A8C5-7A71-DA40-8D07-2E69278A1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731" y="2158914"/>
            <a:ext cx="1366765" cy="701366"/>
          </a:xfrm>
          <a:prstGeom prst="rect">
            <a:avLst/>
          </a:prstGeom>
        </p:spPr>
      </p:pic>
      <p:pic>
        <p:nvPicPr>
          <p:cNvPr id="11" name="圖片 5" descr="RAM-0715-2.png">
            <a:extLst>
              <a:ext uri="{FF2B5EF4-FFF2-40B4-BE49-F238E27FC236}">
                <a16:creationId xmlns="" xmlns:a16="http://schemas.microsoft.com/office/drawing/2014/main" id="{3746962B-6FD1-AE46-AC84-6B3F93257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93" y="1616747"/>
            <a:ext cx="1366765" cy="70136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18572F9C-4A5C-6D4E-A678-5B89251E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zh-Hant" dirty="0" smtClean="0">
                <a:sym typeface="Microsoft JhengHei"/>
              </a:rPr>
              <a:t>AMD quad-core 2.0 GHz processor</a:t>
            </a:r>
            <a:endParaRPr lang="en-US" dirty="0"/>
          </a:p>
        </p:txBody>
      </p:sp>
      <p:sp>
        <p:nvSpPr>
          <p:cNvPr id="14" name="文字方塊 1">
            <a:extLst>
              <a:ext uri="{FF2B5EF4-FFF2-40B4-BE49-F238E27FC236}">
                <a16:creationId xmlns="" xmlns:a16="http://schemas.microsoft.com/office/drawing/2014/main" id="{A602E3EB-88D0-C147-A4DB-12DACF419555}"/>
              </a:ext>
            </a:extLst>
          </p:cNvPr>
          <p:cNvSpPr txBox="1"/>
          <p:nvPr/>
        </p:nvSpPr>
        <p:spPr>
          <a:xfrm>
            <a:off x="1331640" y="1203598"/>
            <a:ext cx="25317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zh-TW" b="1" dirty="0" smtClean="0">
                <a:solidFill>
                  <a:srgbClr val="00206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Long-term support</a:t>
            </a:r>
          </a:p>
        </p:txBody>
      </p:sp>
    </p:spTree>
    <p:extLst>
      <p:ext uri="{BB962C8B-B14F-4D97-AF65-F5344CB8AC3E}">
        <p14:creationId xmlns="" xmlns:p14="http://schemas.microsoft.com/office/powerpoint/2010/main" val="336348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319350" y="1131590"/>
            <a:ext cx="8501122" cy="3816424"/>
            <a:chOff x="285720" y="1004959"/>
            <a:chExt cx="8501122" cy="2790927"/>
          </a:xfrm>
        </p:grpSpPr>
        <p:sp>
          <p:nvSpPr>
            <p:cNvPr id="21" name="圓角矩形 20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直線接點 29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AB1A46-3AF8-0342-A5DC-9DB9DA6A2E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0331" b="32781"/>
          <a:stretch>
            <a:fillRect/>
          </a:stretch>
        </p:blipFill>
        <p:spPr>
          <a:xfrm>
            <a:off x="395536" y="3723878"/>
            <a:ext cx="7416824" cy="1246905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 smtClean="0">
                <a:sym typeface="Arial"/>
              </a:rPr>
              <a:t>TS-463XU &amp; TS-463XU-RP</a:t>
            </a:r>
            <a:endParaRPr lang="en-US" dirty="0"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823406" y="1275606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TS-463XU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=""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068458" y="1275606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TS-463XU-RP-</a:t>
            </a:r>
            <a:r>
              <a:rPr lang="en-US" sz="2500" b="1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RAM (1x 4GB) </a:t>
            </a:r>
          </a:p>
        </p:txBody>
      </p:sp>
      <p:sp>
        <p:nvSpPr>
          <p:cNvPr id="5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353814" y="3079796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50W</a:t>
            </a:r>
          </a:p>
        </p:txBody>
      </p:sp>
      <p:sp>
        <p:nvSpPr>
          <p:cNvPr id="28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376134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4-bay</a:t>
            </a:r>
            <a:endParaRPr lang="zh-TW" sz="20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98" y="3079796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894274" y="3139369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Single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38954" y="3079796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250W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79796"/>
            <a:ext cx="1728192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872002" y="3132081"/>
            <a:ext cx="1500198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8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Redundant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026" name="Picture 2" descr="C:\Users\Yvonne Tsai\Desktop\TS-463XU-Back.png"/>
          <p:cNvPicPr>
            <a:picLocks noChangeAspect="1" noChangeArrowheads="1"/>
          </p:cNvPicPr>
          <p:nvPr/>
        </p:nvPicPr>
        <p:blipFill>
          <a:blip r:embed="rId5" cstate="print"/>
          <a:srcRect t="31883" b="30038"/>
          <a:stretch>
            <a:fillRect/>
          </a:stretch>
        </p:blipFill>
        <p:spPr bwMode="auto">
          <a:xfrm>
            <a:off x="607382" y="2152372"/>
            <a:ext cx="3629203" cy="864096"/>
          </a:xfrm>
          <a:prstGeom prst="rect">
            <a:avLst/>
          </a:prstGeom>
          <a:noFill/>
        </p:spPr>
      </p:pic>
      <p:pic>
        <p:nvPicPr>
          <p:cNvPr id="18" name="Picture 2" descr="C:\Users\Yvonne Tsai\Desktop\TS-463XU-Back.png"/>
          <p:cNvPicPr>
            <a:picLocks noChangeAspect="1" noChangeArrowheads="1"/>
          </p:cNvPicPr>
          <p:nvPr/>
        </p:nvPicPr>
        <p:blipFill>
          <a:blip r:embed="rId6" cstate="print"/>
          <a:srcRect t="35185" b="29630"/>
          <a:stretch>
            <a:fillRect/>
          </a:stretch>
        </p:blipFill>
        <p:spPr bwMode="auto">
          <a:xfrm>
            <a:off x="4927862" y="2224380"/>
            <a:ext cx="3600400" cy="792088"/>
          </a:xfrm>
          <a:prstGeom prst="rect">
            <a:avLst/>
          </a:prstGeom>
          <a:noFill/>
        </p:spPr>
      </p:pic>
      <p:sp>
        <p:nvSpPr>
          <p:cNvPr id="19" name="圓角矩形 18"/>
          <p:cNvSpPr/>
          <p:nvPr/>
        </p:nvSpPr>
        <p:spPr>
          <a:xfrm>
            <a:off x="2839630" y="2512412"/>
            <a:ext cx="1296144" cy="43204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7160110" y="2512412"/>
            <a:ext cx="1296144" cy="43204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36296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Yvonne Tsai\Desktop\TS-863XU-RP_B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03598"/>
            <a:ext cx="3600400" cy="2251203"/>
          </a:xfrm>
          <a:prstGeom prst="rect">
            <a:avLst/>
          </a:prstGeom>
          <a:noFill/>
        </p:spPr>
      </p:pic>
      <p:pic>
        <p:nvPicPr>
          <p:cNvPr id="2053" name="Picture 5" descr="C:\Users\Yvonne Tsai\Desktop\TS-863XU_B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39614"/>
            <a:ext cx="3512484" cy="2196232"/>
          </a:xfrm>
          <a:prstGeom prst="rect">
            <a:avLst/>
          </a:prstGeom>
          <a:noFill/>
        </p:spPr>
      </p:pic>
      <p:grpSp>
        <p:nvGrpSpPr>
          <p:cNvPr id="31" name="群組 30"/>
          <p:cNvGrpSpPr/>
          <p:nvPr/>
        </p:nvGrpSpPr>
        <p:grpSpPr>
          <a:xfrm>
            <a:off x="319350" y="987574"/>
            <a:ext cx="8501122" cy="3960440"/>
            <a:chOff x="285720" y="1004959"/>
            <a:chExt cx="8501122" cy="2790927"/>
          </a:xfrm>
        </p:grpSpPr>
        <p:sp>
          <p:nvSpPr>
            <p:cNvPr id="32" name="圓角矩形 31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" name="直線接點 32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103680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sz="20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 smtClean="0">
                <a:sym typeface="Arial"/>
              </a:rPr>
              <a:t>TS-863XU &amp; TS-863XU-RP</a:t>
            </a:r>
            <a:endParaRPr lang="en-US" dirty="0">
              <a:sym typeface="Arial"/>
            </a:endParaRPr>
          </a:p>
        </p:txBody>
      </p:sp>
      <p:sp>
        <p:nvSpPr>
          <p:cNvPr id="5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45896" y="3003798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2</a:t>
            </a: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50W</a:t>
            </a: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98" y="3003798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888574" y="3075236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Single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60232" y="3003798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2 x 250W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0666" y="3003798"/>
            <a:ext cx="1671574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988658" y="3075236"/>
            <a:ext cx="1428760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Redundant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8DBAF5-9E58-0C42-A6A3-4F773CA52E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7009" b="29242"/>
          <a:stretch/>
        </p:blipFill>
        <p:spPr>
          <a:xfrm>
            <a:off x="683568" y="3583943"/>
            <a:ext cx="6808271" cy="1436079"/>
          </a:xfrm>
          <a:prstGeom prst="rect">
            <a:avLst/>
          </a:prstGeom>
        </p:spPr>
      </p:pic>
      <p:sp>
        <p:nvSpPr>
          <p:cNvPr id="34" name="圓角矩形 33"/>
          <p:cNvSpPr/>
          <p:nvPr/>
        </p:nvSpPr>
        <p:spPr>
          <a:xfrm>
            <a:off x="3203848" y="2211710"/>
            <a:ext cx="864096" cy="732750"/>
          </a:xfrm>
          <a:prstGeom prst="roundRect">
            <a:avLst>
              <a:gd name="adj" fmla="val 9982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7596336" y="2212324"/>
            <a:ext cx="811914" cy="751091"/>
          </a:xfrm>
          <a:prstGeom prst="roundRect">
            <a:avLst>
              <a:gd name="adj" fmla="val 1369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xmlns="" id="{C35AA4E7-660E-164D-8008-52BF8C1C3926}"/>
              </a:ext>
            </a:extLst>
          </p:cNvPr>
          <p:cNvSpPr/>
          <p:nvPr/>
        </p:nvSpPr>
        <p:spPr>
          <a:xfrm>
            <a:off x="4932610" y="1131590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TS-863XU-RP-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22" name="Shape 131">
            <a:extLst>
              <a:ext uri="{FF2B5EF4-FFF2-40B4-BE49-F238E27FC236}">
                <a16:creationId xmlns:a16="http://schemas.microsoft.com/office/drawing/2014/main" xmlns="" id="{5DD434EF-9536-2847-8148-8DDBE15771C5}"/>
              </a:ext>
            </a:extLst>
          </p:cNvPr>
          <p:cNvSpPr/>
          <p:nvPr/>
        </p:nvSpPr>
        <p:spPr>
          <a:xfrm>
            <a:off x="755576" y="1131590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</p:spTree>
    <p:extLst>
      <p:ext uri="{BB962C8B-B14F-4D97-AF65-F5344CB8AC3E}">
        <p14:creationId xmlns="" xmlns:p14="http://schemas.microsoft.com/office/powerpoint/2010/main" val="218324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/>
          <p:cNvGrpSpPr/>
          <p:nvPr/>
        </p:nvGrpSpPr>
        <p:grpSpPr>
          <a:xfrm>
            <a:off x="319350" y="987574"/>
            <a:ext cx="8501122" cy="3960440"/>
            <a:chOff x="285720" y="1004959"/>
            <a:chExt cx="8501122" cy="2790927"/>
          </a:xfrm>
        </p:grpSpPr>
        <p:sp>
          <p:nvSpPr>
            <p:cNvPr id="37" name="圓角矩形 36"/>
            <p:cNvSpPr/>
            <p:nvPr/>
          </p:nvSpPr>
          <p:spPr>
            <a:xfrm>
              <a:off x="285720" y="1004959"/>
              <a:ext cx="8501122" cy="2786082"/>
            </a:xfrm>
            <a:prstGeom prst="roundRect">
              <a:avLst>
                <a:gd name="adj" fmla="val 6860"/>
              </a:avLst>
            </a:prstGeom>
            <a:noFill/>
            <a:ln w="38100" cap="flat" cmpd="sng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4534192" y="1059582"/>
              <a:ext cx="0" cy="273630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4" name="Picture 4" descr="C:\Users\Yvonne Tsai\Desktop\TS-863XU-RP_Back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1203598"/>
            <a:ext cx="3600400" cy="2251202"/>
          </a:xfrm>
          <a:prstGeom prst="rect">
            <a:avLst/>
          </a:prstGeom>
          <a:noFill/>
        </p:spPr>
      </p:pic>
      <p:pic>
        <p:nvPicPr>
          <p:cNvPr id="28" name="Picture 5" descr="C:\Users\Yvonne Tsai\Desktop\TS-863XU_Back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239614"/>
            <a:ext cx="3512484" cy="2196231"/>
          </a:xfrm>
          <a:prstGeom prst="rect">
            <a:avLst/>
          </a:prstGeom>
          <a:noFill/>
        </p:spPr>
      </p:pic>
      <p:sp>
        <p:nvSpPr>
          <p:cNvPr id="43" name="圓角矩形 42"/>
          <p:cNvSpPr/>
          <p:nvPr/>
        </p:nvSpPr>
        <p:spPr>
          <a:xfrm>
            <a:off x="3203848" y="2211710"/>
            <a:ext cx="864096" cy="732750"/>
          </a:xfrm>
          <a:prstGeom prst="roundRect">
            <a:avLst>
              <a:gd name="adj" fmla="val 9982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7596336" y="2212324"/>
            <a:ext cx="811914" cy="751091"/>
          </a:xfrm>
          <a:prstGeom prst="roundRect">
            <a:avLst>
              <a:gd name="adj" fmla="val 1369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F33EA4-B99D-D84C-8D3C-34B8C7695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3210" b="29398"/>
          <a:stretch/>
        </p:blipFill>
        <p:spPr>
          <a:xfrm>
            <a:off x="644050" y="3467285"/>
            <a:ext cx="6952286" cy="1624745"/>
          </a:xfrm>
          <a:prstGeom prst="rect">
            <a:avLst/>
          </a:prstGeom>
        </p:spPr>
      </p:pic>
      <p:sp>
        <p:nvSpPr>
          <p:cNvPr id="22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175688" y="423249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sz="20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>
                <a:sym typeface="Arial"/>
              </a:rPr>
              <a:t>TS-1263XU &amp; TS-1263XU-RP</a:t>
            </a:r>
          </a:p>
        </p:txBody>
      </p:sp>
      <p:sp>
        <p:nvSpPr>
          <p:cNvPr id="34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85984" y="3079796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350W</a:t>
            </a: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075806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928662" y="314724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Single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0" name="Shape 131">
            <a:extLst>
              <a:ext uri="{FF2B5EF4-FFF2-40B4-BE49-F238E27FC236}">
                <a16:creationId xmlns=""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60232" y="3079796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2 x 300W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41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075806"/>
            <a:ext cx="1639654" cy="500066"/>
          </a:xfrm>
          <a:prstGeom prst="rect">
            <a:avLst/>
          </a:prstGeom>
          <a:noFill/>
        </p:spPr>
      </p:pic>
      <p:sp>
        <p:nvSpPr>
          <p:cNvPr id="42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004048" y="3147244"/>
            <a:ext cx="1445290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Redundant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xmlns="" id="{711B5D3A-217D-2243-BE2A-626BCDB8D200}"/>
              </a:ext>
            </a:extLst>
          </p:cNvPr>
          <p:cNvSpPr/>
          <p:nvPr/>
        </p:nvSpPr>
        <p:spPr>
          <a:xfrm>
            <a:off x="5000628" y="1102554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TS-1263XU-RP-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25" name="Shape 131">
            <a:extLst>
              <a:ext uri="{FF2B5EF4-FFF2-40B4-BE49-F238E27FC236}">
                <a16:creationId xmlns:a16="http://schemas.microsoft.com/office/drawing/2014/main" xmlns="" id="{91212BD2-825B-D749-B5C2-8AC4F3D509DB}"/>
              </a:ext>
            </a:extLst>
          </p:cNvPr>
          <p:cNvSpPr/>
          <p:nvPr/>
        </p:nvSpPr>
        <p:spPr>
          <a:xfrm>
            <a:off x="827584" y="1102554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TS-1263XU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</p:spTree>
    <p:extLst>
      <p:ext uri="{BB962C8B-B14F-4D97-AF65-F5344CB8AC3E}">
        <p14:creationId xmlns="" xmlns:p14="http://schemas.microsoft.com/office/powerpoint/2010/main" val="2977616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11">
            <a:extLst>
              <a:ext uri="{FF2B5EF4-FFF2-40B4-BE49-F238E27FC236}">
                <a16:creationId xmlns="" xmlns:a16="http://schemas.microsoft.com/office/drawing/2014/main" id="{033CD343-C4F2-4142-90B7-279FEE1516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87" y="2355726"/>
            <a:ext cx="4706379" cy="294201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dirty="0">
                <a:sym typeface="Microsoft JhengHei"/>
              </a:rPr>
              <a:t>Up to 16GB</a:t>
            </a:r>
            <a:r>
              <a:rPr lang="zh-Hant" altLang="en-US" dirty="0">
                <a:sym typeface="Microsoft JhengHei"/>
              </a:rPr>
              <a:t> </a:t>
            </a:r>
            <a:r>
              <a:rPr lang="en-US" altLang="zh-Hant" dirty="0">
                <a:sym typeface="Microsoft JhengHei"/>
              </a:rPr>
              <a:t>DDR3L memory</a:t>
            </a:r>
            <a:endParaRPr lang="en-US" dirty="0">
              <a:sym typeface="Arial"/>
            </a:endParaRPr>
          </a:p>
        </p:txBody>
      </p:sp>
      <p:sp>
        <p:nvSpPr>
          <p:cNvPr id="18" name="文字方塊 39">
            <a:extLst>
              <a:ext uri="{FF2B5EF4-FFF2-40B4-BE49-F238E27FC236}">
                <a16:creationId xmlns="" xmlns:a16="http://schemas.microsoft.com/office/drawing/2014/main" id="{1648B8B2-F303-3240-8219-36D71DC9168E}"/>
              </a:ext>
            </a:extLst>
          </p:cNvPr>
          <p:cNvSpPr txBox="1"/>
          <p:nvPr/>
        </p:nvSpPr>
        <p:spPr>
          <a:xfrm>
            <a:off x="5148064" y="915566"/>
            <a:ext cx="349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chemeClr val="bg1"/>
              </a:buClr>
            </a:pPr>
            <a:r>
              <a:rPr lang="en-US" altLang="zh-TW" sz="2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Up to </a:t>
            </a:r>
            <a:r>
              <a:rPr lang="en-US" altLang="zh-TW" sz="3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16GB</a:t>
            </a:r>
            <a:endParaRPr lang="en-US" sz="3600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342D21C4-F394-5445-86CB-FD8F0F4C54F4}"/>
              </a:ext>
            </a:extLst>
          </p:cNvPr>
          <p:cNvGrpSpPr/>
          <p:nvPr/>
        </p:nvGrpSpPr>
        <p:grpSpPr>
          <a:xfrm>
            <a:off x="323529" y="951045"/>
            <a:ext cx="4752528" cy="586311"/>
            <a:chOff x="4047893" y="990696"/>
            <a:chExt cx="3967264" cy="439733"/>
          </a:xfrm>
        </p:grpSpPr>
        <p:sp>
          <p:nvSpPr>
            <p:cNvPr id="20" name="圓角矩形 19">
              <a:extLst>
                <a:ext uri="{FF2B5EF4-FFF2-40B4-BE49-F238E27FC236}">
                  <a16:creationId xmlns="" xmlns:a16="http://schemas.microsoft.com/office/drawing/2014/main" id="{8BCCDCC6-C57F-454D-9400-BB1C02AD9FCF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文字方塊 21">
              <a:extLst>
                <a:ext uri="{FF2B5EF4-FFF2-40B4-BE49-F238E27FC236}">
                  <a16:creationId xmlns="" xmlns:a16="http://schemas.microsoft.com/office/drawing/2014/main" id="{A8F10977-5D61-9E44-803B-57ED5D722245}"/>
                </a:ext>
              </a:extLst>
            </p:cNvPr>
            <p:cNvSpPr txBox="1"/>
            <p:nvPr/>
          </p:nvSpPr>
          <p:spPr>
            <a:xfrm>
              <a:off x="4070945" y="1030319"/>
              <a:ext cx="390168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ant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</a:t>
              </a:r>
              <a:r>
                <a:rPr lang="zh-Hant" altLang="en-US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x</a:t>
              </a:r>
              <a:r>
                <a:rPr lang="zh-Hant" altLang="en-US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DDR3L</a:t>
              </a:r>
              <a:r>
                <a:rPr lang="zh-Hant" altLang="en-US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SODIMM</a:t>
              </a:r>
              <a:r>
                <a:rPr lang="zh-Hant" altLang="en-US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RAM slots</a:t>
              </a:r>
              <a:endParaRPr lang="en-US" altLang="zh-TW" sz="24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22" name="群組 7">
            <a:extLst>
              <a:ext uri="{FF2B5EF4-FFF2-40B4-BE49-F238E27FC236}">
                <a16:creationId xmlns="" xmlns:a16="http://schemas.microsoft.com/office/drawing/2014/main" id="{BB2EB7F0-293A-F248-9B79-4CC454AAF896}"/>
              </a:ext>
            </a:extLst>
          </p:cNvPr>
          <p:cNvGrpSpPr/>
          <p:nvPr/>
        </p:nvGrpSpPr>
        <p:grpSpPr>
          <a:xfrm>
            <a:off x="4499992" y="1895802"/>
            <a:ext cx="4271755" cy="2404140"/>
            <a:chOff x="5132111" y="1188937"/>
            <a:chExt cx="3203816" cy="1803105"/>
          </a:xfrm>
        </p:grpSpPr>
        <p:grpSp>
          <p:nvGrpSpPr>
            <p:cNvPr id="23" name="群組 4">
              <a:extLst>
                <a:ext uri="{FF2B5EF4-FFF2-40B4-BE49-F238E27FC236}">
                  <a16:creationId xmlns="" xmlns:a16="http://schemas.microsoft.com/office/drawing/2014/main" id="{F2670DD6-A9D5-8D4E-92DB-2D3CDECBAA30}"/>
                </a:ext>
              </a:extLst>
            </p:cNvPr>
            <p:cNvGrpSpPr/>
            <p:nvPr/>
          </p:nvGrpSpPr>
          <p:grpSpPr>
            <a:xfrm>
              <a:off x="5489301" y="1188937"/>
              <a:ext cx="2846626" cy="1803105"/>
              <a:chOff x="5014380" y="1191047"/>
              <a:chExt cx="2846626" cy="1803105"/>
            </a:xfrm>
          </p:grpSpPr>
          <p:sp>
            <p:nvSpPr>
              <p:cNvPr id="28" name="Shape 108">
                <a:extLst>
                  <a:ext uri="{FF2B5EF4-FFF2-40B4-BE49-F238E27FC236}">
                    <a16:creationId xmlns="" xmlns:a16="http://schemas.microsoft.com/office/drawing/2014/main" id="{61A591EF-29DD-9C49-82A2-2714F406BEBD}"/>
                  </a:ext>
                </a:extLst>
              </p:cNvPr>
              <p:cNvSpPr/>
              <p:nvPr/>
            </p:nvSpPr>
            <p:spPr>
              <a:xfrm>
                <a:off x="5014380" y="1191047"/>
                <a:ext cx="2846626" cy="18031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108">
                <a:extLst>
                  <a:ext uri="{FF2B5EF4-FFF2-40B4-BE49-F238E27FC236}">
                    <a16:creationId xmlns="" xmlns:a16="http://schemas.microsoft.com/office/drawing/2014/main" id="{84E3885E-649F-8A4F-97B9-DB4E20C47DDB}"/>
                  </a:ext>
                </a:extLst>
              </p:cNvPr>
              <p:cNvSpPr/>
              <p:nvPr/>
            </p:nvSpPr>
            <p:spPr>
              <a:xfrm>
                <a:off x="5158396" y="2019140"/>
                <a:ext cx="2549164" cy="7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5">
                <a:extLst>
                  <a:ext uri="{FF2B5EF4-FFF2-40B4-BE49-F238E27FC236}">
                    <a16:creationId xmlns="" xmlns:a16="http://schemas.microsoft.com/office/drawing/2014/main" id="{B55F2BE3-607F-EE4F-A41E-4B5B96AA48D3}"/>
                  </a:ext>
                </a:extLst>
              </p:cNvPr>
              <p:cNvSpPr txBox="1"/>
              <p:nvPr/>
            </p:nvSpPr>
            <p:spPr>
              <a:xfrm>
                <a:off x="5089238" y="1317062"/>
                <a:ext cx="2631142" cy="684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0" tIns="60933" rIns="121900" bIns="60933" anchor="t" anchorCtr="0">
                <a:noAutofit/>
              </a:bodyPr>
              <a:lstStyle/>
              <a:p>
                <a:pPr algn="ctr">
                  <a:buClr>
                    <a:srgbClr val="FF6600"/>
                  </a:buClr>
                  <a:buSzPct val="25000"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  <a:sym typeface="Arial"/>
                  </a:rPr>
                  <a:t>QNAP</a:t>
                </a:r>
              </a:p>
              <a:p>
                <a:pPr algn="ctr">
                  <a:buClr>
                    <a:srgbClr val="FF6600"/>
                  </a:buClr>
                  <a:buSzPct val="25000"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  <a:sym typeface="Arial"/>
                  </a:rPr>
                  <a:t>optional accessories</a:t>
                </a:r>
                <a:endParaRPr lang="zh-TW" altLang="en-US" sz="24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endParaRPr>
              </a:p>
            </p:txBody>
          </p:sp>
          <p:sp>
            <p:nvSpPr>
              <p:cNvPr id="38" name="矩形 26">
                <a:extLst>
                  <a:ext uri="{FF2B5EF4-FFF2-40B4-BE49-F238E27FC236}">
                    <a16:creationId xmlns="" xmlns:a16="http://schemas.microsoft.com/office/drawing/2014/main" id="{321A237A-B61C-BB4B-BA95-EA87F2C5FF08}"/>
                  </a:ext>
                </a:extLst>
              </p:cNvPr>
              <p:cNvSpPr/>
              <p:nvPr/>
            </p:nvSpPr>
            <p:spPr>
              <a:xfrm>
                <a:off x="5145286" y="2091148"/>
                <a:ext cx="1672144" cy="561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Clr>
                    <a:srgbClr val="FF6600"/>
                  </a:buClr>
                  <a:buSzPct val="25000"/>
                </a:pPr>
                <a:r>
                  <a:rPr lang="en-US" altLang="zh-TW" sz="2133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4GB, 8GB,</a:t>
                </a:r>
              </a:p>
              <a:p>
                <a:pPr lvl="0">
                  <a:buClr>
                    <a:srgbClr val="FF6600"/>
                  </a:buClr>
                  <a:buSzPct val="25000"/>
                </a:pPr>
                <a:r>
                  <a:rPr lang="en-US" altLang="zh-Hant" sz="2133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16GB</a:t>
                </a:r>
                <a:r>
                  <a:rPr lang="zh-Hant" altLang="en-US" sz="2133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TW" sz="2133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RAM</a:t>
                </a:r>
                <a:endParaRPr lang="zh-TW" altLang="en-US" sz="21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sp>
          <p:nvSpPr>
            <p:cNvPr id="24" name="等腰三角形 24">
              <a:extLst>
                <a:ext uri="{FF2B5EF4-FFF2-40B4-BE49-F238E27FC236}">
                  <a16:creationId xmlns="" xmlns:a16="http://schemas.microsoft.com/office/drawing/2014/main" id="{AB0DB24D-EE65-A14B-9E7A-8F9D109E5AE2}"/>
                </a:ext>
              </a:extLst>
            </p:cNvPr>
            <p:cNvSpPr/>
            <p:nvPr/>
          </p:nvSpPr>
          <p:spPr>
            <a:xfrm>
              <a:off x="5132111" y="1261168"/>
              <a:ext cx="714379" cy="28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43" name="文字方塊 30">
            <a:extLst>
              <a:ext uri="{FF2B5EF4-FFF2-40B4-BE49-F238E27FC236}">
                <a16:creationId xmlns="" xmlns:a16="http://schemas.microsoft.com/office/drawing/2014/main" id="{5AC99A88-ACCD-214E-B0FE-B0E748CFD923}"/>
              </a:ext>
            </a:extLst>
          </p:cNvPr>
          <p:cNvSpPr txBox="1"/>
          <p:nvPr/>
        </p:nvSpPr>
        <p:spPr>
          <a:xfrm>
            <a:off x="154502" y="1635646"/>
            <a:ext cx="480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2000" b="1" dirty="0" smtClean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Preinstalled with</a:t>
            </a:r>
          </a:p>
          <a:p>
            <a:pPr algn="ctr"/>
            <a:r>
              <a:rPr lang="zh-Hant" altLang="en-US" sz="2000" b="1" dirty="0" smtClean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</a:t>
            </a:r>
            <a:r>
              <a:rPr lang="zh-Hant" altLang="en-US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x</a:t>
            </a:r>
            <a:r>
              <a:rPr lang="zh-Hant" altLang="en-US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4GB</a:t>
            </a:r>
            <a:r>
              <a:rPr lang="zh-Hant" altLang="en-US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DDR3L</a:t>
            </a:r>
            <a:r>
              <a:rPr lang="zh-Hant" altLang="en-US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SODIMM</a:t>
            </a:r>
          </a:p>
        </p:txBody>
      </p:sp>
      <p:pic>
        <p:nvPicPr>
          <p:cNvPr id="1026" name="Picture 2" descr="C:\Users\Yvonne Tsai\Desktop\kingston_4gb_1600mhz_ddr3l_sodimm_1.35v_101092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6789" flipH="1">
            <a:off x="6947314" y="3022395"/>
            <a:ext cx="1440160" cy="940780"/>
          </a:xfrm>
          <a:prstGeom prst="rect">
            <a:avLst/>
          </a:prstGeom>
          <a:noFill/>
        </p:spPr>
      </p:pic>
      <p:pic>
        <p:nvPicPr>
          <p:cNvPr id="25" name="Picture 4" descr="C:\Users\user\Desktop\TS-x32XU新品介紹PPT\12-01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497975"/>
            <a:ext cx="1512321" cy="151393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4035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A2657A-68D0-6A4C-B14D-5F3C577341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6552" b="34786"/>
          <a:stretch/>
        </p:blipFill>
        <p:spPr>
          <a:xfrm>
            <a:off x="302888" y="2139702"/>
            <a:ext cx="8589592" cy="153872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/>
              <a:t>4-bay</a:t>
            </a:r>
            <a:r>
              <a:rPr lang="zh-Hant" altLang="en-US" dirty="0"/>
              <a:t> </a:t>
            </a:r>
            <a:r>
              <a:rPr lang="en-US" altLang="zh-Hant" dirty="0"/>
              <a:t>front view</a:t>
            </a:r>
            <a:endParaRPr dirty="0"/>
          </a:p>
        </p:txBody>
      </p:sp>
      <p:sp>
        <p:nvSpPr>
          <p:cNvPr id="246" name="Shape 246"/>
          <p:cNvSpPr txBox="1"/>
          <p:nvPr/>
        </p:nvSpPr>
        <p:spPr>
          <a:xfrm>
            <a:off x="2987824" y="1123853"/>
            <a:ext cx="1788759" cy="51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CN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USB one touch copy button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6945871" y="1123853"/>
            <a:ext cx="1514561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Power button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4" name="Shape 247">
            <a:extLst>
              <a:ext uri="{FF2B5EF4-FFF2-40B4-BE49-F238E27FC236}">
                <a16:creationId xmlns="" xmlns:a16="http://schemas.microsoft.com/office/drawing/2014/main" id="{7E379954-B87E-AF42-B774-5119CD00B5C6}"/>
              </a:ext>
            </a:extLst>
          </p:cNvPr>
          <p:cNvSpPr/>
          <p:nvPr/>
        </p:nvSpPr>
        <p:spPr>
          <a:xfrm rot="5400000">
            <a:off x="6800691" y="2488213"/>
            <a:ext cx="208642" cy="921608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17" name="Shape 250">
            <a:extLst>
              <a:ext uri="{FF2B5EF4-FFF2-40B4-BE49-F238E27FC236}">
                <a16:creationId xmlns="" xmlns:a16="http://schemas.microsoft.com/office/drawing/2014/main" id="{BD45411A-06CB-B246-8238-DC275854C7F1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7688015" y="1461961"/>
            <a:ext cx="15137" cy="1392561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8" name="Shape 246">
            <a:extLst>
              <a:ext uri="{FF2B5EF4-FFF2-40B4-BE49-F238E27FC236}">
                <a16:creationId xmlns="" xmlns:a16="http://schemas.microsoft.com/office/drawing/2014/main" id="{8BD329F5-7B3F-4045-A2B9-760FD27D69FB}"/>
              </a:ext>
            </a:extLst>
          </p:cNvPr>
          <p:cNvSpPr txBox="1"/>
          <p:nvPr/>
        </p:nvSpPr>
        <p:spPr>
          <a:xfrm>
            <a:off x="5436096" y="1123853"/>
            <a:ext cx="792087" cy="930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LEDs: </a:t>
            </a:r>
            <a:endParaRPr lang="en-US" altLang="zh-Hant" sz="1400" b="1" dirty="0" smtClean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Status</a:t>
            </a: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, </a:t>
            </a:r>
            <a:endParaRPr lang="en-US" altLang="zh-Hant" sz="1400" b="1" dirty="0" smtClean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LAN</a:t>
            </a: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, </a:t>
            </a:r>
            <a:endParaRPr lang="en-US" altLang="zh-Hant" sz="1400" b="1" dirty="0" smtClean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HDD</a:t>
            </a:r>
            <a:endParaRPr lang="en-US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19" name="Shape 248">
            <a:extLst>
              <a:ext uri="{FF2B5EF4-FFF2-40B4-BE49-F238E27FC236}">
                <a16:creationId xmlns="" xmlns:a16="http://schemas.microsoft.com/office/drawing/2014/main" id="{4249AE7F-8CDD-BF46-8B3F-0D799B4C0EFC}"/>
              </a:ext>
            </a:extLst>
          </p:cNvPr>
          <p:cNvCxnSpPr>
            <a:cxnSpLocks/>
            <a:stCxn id="18" idx="2"/>
            <a:endCxn id="44" idx="1"/>
          </p:cNvCxnSpPr>
          <p:nvPr/>
        </p:nvCxnSpPr>
        <p:spPr>
          <a:xfrm rot="16200000" flipH="1">
            <a:off x="5973472" y="1913155"/>
            <a:ext cx="790209" cy="107287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1" name="Shape 247">
            <a:extLst>
              <a:ext uri="{FF2B5EF4-FFF2-40B4-BE49-F238E27FC236}">
                <a16:creationId xmlns="" xmlns:a16="http://schemas.microsoft.com/office/drawing/2014/main" id="{85E630C9-B4F3-F84C-BDA6-10C224C23667}"/>
              </a:ext>
            </a:extLst>
          </p:cNvPr>
          <p:cNvSpPr/>
          <p:nvPr/>
        </p:nvSpPr>
        <p:spPr>
          <a:xfrm rot="5400000">
            <a:off x="6045195" y="2792939"/>
            <a:ext cx="208642" cy="301353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Shape 247">
            <a:extLst>
              <a:ext uri="{FF2B5EF4-FFF2-40B4-BE49-F238E27FC236}">
                <a16:creationId xmlns="" xmlns:a16="http://schemas.microsoft.com/office/drawing/2014/main" id="{0311B7AB-2973-334A-BF62-7ECE9EBFEFD1}"/>
              </a:ext>
            </a:extLst>
          </p:cNvPr>
          <p:cNvSpPr/>
          <p:nvPr/>
        </p:nvSpPr>
        <p:spPr>
          <a:xfrm rot="5400000">
            <a:off x="1738035" y="2777253"/>
            <a:ext cx="208642" cy="301353"/>
          </a:xfrm>
          <a:prstGeom prst="rect">
            <a:avLst/>
          </a:prstGeom>
          <a:noFill/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4" name="Shape 248">
            <a:extLst>
              <a:ext uri="{FF2B5EF4-FFF2-40B4-BE49-F238E27FC236}">
                <a16:creationId xmlns="" xmlns:a16="http://schemas.microsoft.com/office/drawing/2014/main" id="{CDB496F1-65FE-6747-8E57-D89A4FD4898B}"/>
              </a:ext>
            </a:extLst>
          </p:cNvPr>
          <p:cNvCxnSpPr>
            <a:cxnSpLocks/>
            <a:stCxn id="25" idx="2"/>
            <a:endCxn id="22" idx="1"/>
          </p:cNvCxnSpPr>
          <p:nvPr/>
        </p:nvCxnSpPr>
        <p:spPr>
          <a:xfrm rot="5400000">
            <a:off x="1316872" y="1945106"/>
            <a:ext cx="1403987" cy="35301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" name="Shape 246">
            <a:extLst>
              <a:ext uri="{FF2B5EF4-FFF2-40B4-BE49-F238E27FC236}">
                <a16:creationId xmlns="" xmlns:a16="http://schemas.microsoft.com/office/drawing/2014/main" id="{110092DD-6A23-F645-9D30-70FBE4B74CA2}"/>
              </a:ext>
            </a:extLst>
          </p:cNvPr>
          <p:cNvSpPr txBox="1"/>
          <p:nvPr/>
        </p:nvSpPr>
        <p:spPr>
          <a:xfrm>
            <a:off x="1662886" y="1123853"/>
            <a:ext cx="1064976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USB 2.0</a:t>
            </a:r>
          </a:p>
        </p:txBody>
      </p:sp>
      <p:cxnSp>
        <p:nvCxnSpPr>
          <p:cNvPr id="45" name="Shape 248">
            <a:extLst>
              <a:ext uri="{FF2B5EF4-FFF2-40B4-BE49-F238E27FC236}">
                <a16:creationId xmlns="" xmlns:a16="http://schemas.microsoft.com/office/drawing/2014/main" id="{7878B332-E824-BE43-8D73-0F66BA957B3E}"/>
              </a:ext>
            </a:extLst>
          </p:cNvPr>
          <p:cNvCxnSpPr>
            <a:cxnSpLocks/>
            <a:stCxn id="246" idx="2"/>
            <a:endCxn id="21" idx="2"/>
          </p:cNvCxnSpPr>
          <p:nvPr/>
        </p:nvCxnSpPr>
        <p:spPr>
          <a:xfrm rot="16200000" flipH="1">
            <a:off x="4286537" y="1231313"/>
            <a:ext cx="1307970" cy="2116636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="" xmlns:p14="http://schemas.microsoft.com/office/powerpoint/2010/main" val="314436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6" name="Picture 9" descr="Picture 9">
            <a:extLst>
              <a:ext uri="{FF2B5EF4-FFF2-40B4-BE49-F238E27FC236}">
                <a16:creationId xmlns="" xmlns:a16="http://schemas.microsoft.com/office/drawing/2014/main" id="{A3057A6C-6330-0349-935E-2B15D88C2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 t="42158" b="26091"/>
          <a:stretch>
            <a:fillRect/>
          </a:stretch>
        </p:blipFill>
        <p:spPr>
          <a:xfrm>
            <a:off x="539552" y="2109445"/>
            <a:ext cx="7951236" cy="157783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/>
              <a:t>8-bay / 12-bay front view</a:t>
            </a:r>
            <a:endParaRPr dirty="0"/>
          </a:p>
        </p:txBody>
      </p:sp>
      <p:sp>
        <p:nvSpPr>
          <p:cNvPr id="249" name="Shape 249"/>
          <p:cNvSpPr txBox="1"/>
          <p:nvPr/>
        </p:nvSpPr>
        <p:spPr>
          <a:xfrm>
            <a:off x="7452320" y="1343185"/>
            <a:ext cx="1564318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Power button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5392235" y="1059582"/>
            <a:ext cx="18440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LEDs: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Status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LAN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Expansion unit</a:t>
            </a: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7653926" y="2048347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4" name="Shape 247">
            <a:extLst>
              <a:ext uri="{FF2B5EF4-FFF2-40B4-BE49-F238E27FC236}">
                <a16:creationId xmlns="" xmlns:a16="http://schemas.microsoft.com/office/drawing/2014/main" id="{7E379954-B87E-AF42-B774-5119CD00B5C6}"/>
              </a:ext>
            </a:extLst>
          </p:cNvPr>
          <p:cNvSpPr/>
          <p:nvPr/>
        </p:nvSpPr>
        <p:spPr>
          <a:xfrm rot="5400000">
            <a:off x="7888611" y="2711523"/>
            <a:ext cx="346626" cy="21109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" name="Shape 248">
            <a:extLst>
              <a:ext uri="{FF2B5EF4-FFF2-40B4-BE49-F238E27FC236}">
                <a16:creationId xmlns="" xmlns:a16="http://schemas.microsoft.com/office/drawing/2014/main" id="{7878B332-E824-BE43-8D73-0F66BA957B3E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6317116" y="1228384"/>
            <a:ext cx="1639260" cy="158868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7" name="Shape 250">
            <a:extLst>
              <a:ext uri="{FF2B5EF4-FFF2-40B4-BE49-F238E27FC236}">
                <a16:creationId xmlns="" xmlns:a16="http://schemas.microsoft.com/office/drawing/2014/main" id="{BD45411A-06CB-B246-8238-DC275854C7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64422" y="2280332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3" name="Picture 10" descr="Picture 10">
            <a:extLst>
              <a:ext uri="{FF2B5EF4-FFF2-40B4-BE49-F238E27FC236}">
                <a16:creationId xmlns="" xmlns:a16="http://schemas.microsoft.com/office/drawing/2014/main" id="{B209A0D1-F1A6-B94E-891C-22687CDD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 t="39217" b="27026"/>
          <a:stretch>
            <a:fillRect/>
          </a:stretch>
        </p:blipFill>
        <p:spPr>
          <a:xfrm>
            <a:off x="611560" y="4155926"/>
            <a:ext cx="2769730" cy="58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Picture 9">
            <a:extLst>
              <a:ext uri="{FF2B5EF4-FFF2-40B4-BE49-F238E27FC236}">
                <a16:creationId xmlns="" xmlns:a16="http://schemas.microsoft.com/office/drawing/2014/main" id="{D549F273-FF44-F847-8BAE-3223A563B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rcRect t="42158" b="26091"/>
          <a:stretch>
            <a:fillRect/>
          </a:stretch>
        </p:blipFill>
        <p:spPr>
          <a:xfrm>
            <a:off x="4624150" y="4155926"/>
            <a:ext cx="2854331" cy="5664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3ECFC723-DFF2-6141-AE6E-129F3BCFB231}"/>
              </a:ext>
            </a:extLst>
          </p:cNvPr>
          <p:cNvSpPr/>
          <p:nvPr/>
        </p:nvSpPr>
        <p:spPr>
          <a:xfrm>
            <a:off x="1989624" y="1563638"/>
            <a:ext cx="1678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HDD Status LEDs</a:t>
            </a:r>
          </a:p>
        </p:txBody>
      </p:sp>
      <p:sp>
        <p:nvSpPr>
          <p:cNvPr id="14" name="Shape 249">
            <a:extLst>
              <a:ext uri="{FF2B5EF4-FFF2-40B4-BE49-F238E27FC236}">
                <a16:creationId xmlns="" xmlns:a16="http://schemas.microsoft.com/office/drawing/2014/main" id="{49A6F08A-8C65-3543-B68F-0BB48DE723C3}"/>
              </a:ext>
            </a:extLst>
          </p:cNvPr>
          <p:cNvSpPr txBox="1"/>
          <p:nvPr/>
        </p:nvSpPr>
        <p:spPr>
          <a:xfrm>
            <a:off x="3255998" y="4346329"/>
            <a:ext cx="1656184" cy="45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TS-1263XU-4G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TS-1263XU-RP-4G</a:t>
            </a:r>
            <a:endParaRPr sz="10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49">
            <a:extLst>
              <a:ext uri="{FF2B5EF4-FFF2-40B4-BE49-F238E27FC236}">
                <a16:creationId xmlns="" xmlns:a16="http://schemas.microsoft.com/office/drawing/2014/main" id="{13D42C9F-4DFB-6340-A138-23163B3F15A0}"/>
              </a:ext>
            </a:extLst>
          </p:cNvPr>
          <p:cNvSpPr txBox="1"/>
          <p:nvPr/>
        </p:nvSpPr>
        <p:spPr>
          <a:xfrm>
            <a:off x="7360454" y="4346329"/>
            <a:ext cx="1656184" cy="45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TS-863XU-4G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TS-863XU-RP-4G</a:t>
            </a:r>
            <a:endParaRPr sz="10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154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C78913-9AA5-BE45-83CE-F6FCBDE35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5953" b="33015"/>
          <a:stretch/>
        </p:blipFill>
        <p:spPr>
          <a:xfrm>
            <a:off x="754500" y="1562475"/>
            <a:ext cx="6232162" cy="12087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D6BF0A0-182A-7E48-9FFD-9CBB6463E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6579" b="32807"/>
          <a:stretch/>
        </p:blipFill>
        <p:spPr>
          <a:xfrm>
            <a:off x="495661" y="3207533"/>
            <a:ext cx="7112000" cy="1360790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/>
              <a:t>4-bay rear view</a:t>
            </a:r>
            <a:endParaRPr dirty="0"/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286806" y="1995686"/>
            <a:ext cx="720079" cy="2880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4647957" y="2073612"/>
            <a:ext cx="2222423" cy="631172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2340765" y="2181206"/>
            <a:ext cx="593144" cy="40955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719725" y="2327351"/>
            <a:ext cx="612842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="" xmlns:a16="http://schemas.microsoft.com/office/drawing/2014/main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79901" y="1754120"/>
            <a:ext cx="656123" cy="13114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" name="Shape 250">
            <a:extLst>
              <a:ext uri="{FF2B5EF4-FFF2-40B4-BE49-F238E27FC236}">
                <a16:creationId xmlns="" xmlns:a16="http://schemas.microsoft.com/office/drawing/2014/main" id="{E7AAB214-DC3B-A341-9F0C-EDEE378879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42645" y="1371492"/>
            <a:ext cx="767838" cy="7200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" name="Shape 250">
            <a:extLst>
              <a:ext uri="{FF2B5EF4-FFF2-40B4-BE49-F238E27FC236}">
                <a16:creationId xmlns="" xmlns:a16="http://schemas.microsoft.com/office/drawing/2014/main" id="{56EA7E09-8D5F-3B44-A383-091764923E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56034" y="1509830"/>
            <a:ext cx="792088" cy="75568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="" xmlns:a16="http://schemas.microsoft.com/office/drawing/2014/main" id="{94D16204-F667-D04C-80F6-BAA617BF231A}"/>
              </a:ext>
            </a:extLst>
          </p:cNvPr>
          <p:cNvCxnSpPr>
            <a:cxnSpLocks/>
          </p:cNvCxnSpPr>
          <p:nvPr/>
        </p:nvCxnSpPr>
        <p:spPr>
          <a:xfrm>
            <a:off x="598172" y="4011910"/>
            <a:ext cx="648449" cy="23526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5" name="Rounded Rectangle 30">
            <a:extLst>
              <a:ext uri="{FF2B5EF4-FFF2-40B4-BE49-F238E27FC236}">
                <a16:creationId xmlns="" xmlns:a16="http://schemas.microsoft.com/office/drawing/2014/main" id="{DB89C824-9929-7A40-8B57-E207D5302766}"/>
              </a:ext>
            </a:extLst>
          </p:cNvPr>
          <p:cNvSpPr/>
          <p:nvPr/>
        </p:nvSpPr>
        <p:spPr>
          <a:xfrm>
            <a:off x="4882140" y="3775885"/>
            <a:ext cx="2592288" cy="766365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="" xmlns:a16="http://schemas.microsoft.com/office/drawing/2014/main" id="{81BDC787-A32B-EA46-A316-3441EFA006BA}"/>
              </a:ext>
            </a:extLst>
          </p:cNvPr>
          <p:cNvSpPr/>
          <p:nvPr/>
        </p:nvSpPr>
        <p:spPr>
          <a:xfrm>
            <a:off x="2934901" y="2147752"/>
            <a:ext cx="1350088" cy="309657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="" xmlns:a16="http://schemas.microsoft.com/office/drawing/2014/main" id="{DC2A6E0B-9BDC-F540-9D5A-9DDE6B1D50FE}"/>
              </a:ext>
            </a:extLst>
          </p:cNvPr>
          <p:cNvCxnSpPr>
            <a:cxnSpLocks/>
          </p:cNvCxnSpPr>
          <p:nvPr/>
        </p:nvCxnSpPr>
        <p:spPr>
          <a:xfrm rot="5400000">
            <a:off x="7367518" y="3273440"/>
            <a:ext cx="443471" cy="889096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2" name="Shape 259"/>
          <p:cNvSpPr txBox="1"/>
          <p:nvPr/>
        </p:nvSpPr>
        <p:spPr>
          <a:xfrm>
            <a:off x="-36512" y="3848149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Reset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3" name="Shape 266"/>
          <p:cNvSpPr txBox="1"/>
          <p:nvPr/>
        </p:nvSpPr>
        <p:spPr>
          <a:xfrm>
            <a:off x="2110339" y="915566"/>
            <a:ext cx="15841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1GbE RJ45 LAN </a:t>
            </a:r>
            <a:r>
              <a:rPr lang="en-US" altLang="zh-TW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ports</a:t>
            </a:r>
            <a:endParaRPr lang="en-US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4" name="Shape 271"/>
          <p:cNvSpPr txBox="1"/>
          <p:nvPr/>
        </p:nvSpPr>
        <p:spPr>
          <a:xfrm>
            <a:off x="7092280" y="1851670"/>
            <a:ext cx="1835696" cy="47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Single PSU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TS-463XU: 250W</a:t>
            </a:r>
          </a:p>
        </p:txBody>
      </p:sp>
      <p:sp>
        <p:nvSpPr>
          <p:cNvPr id="25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166124" y="915566"/>
            <a:ext cx="1887696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USB 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3.1 Gen 1</a:t>
            </a:r>
            <a:endParaRPr lang="en-US" altLang="zh-Hant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USB 2.0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6" name="Shape 256">
            <a:extLst>
              <a:ext uri="{FF2B5EF4-FFF2-40B4-BE49-F238E27FC236}">
                <a16:creationId xmlns=""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3665182" y="915566"/>
            <a:ext cx="2765638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2.0 </a:t>
            </a: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x4</a:t>
            </a:r>
            <a:r>
              <a:rPr lang="zh-Hant" alt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half-height PCIe slot</a:t>
            </a:r>
            <a:endParaRPr lang="en-US" altLang="zh-TW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Shape 271">
            <a:extLst>
              <a:ext uri="{FF2B5EF4-FFF2-40B4-BE49-F238E27FC236}">
                <a16:creationId xmlns="" xmlns:a16="http://schemas.microsoft.com/office/drawing/2014/main" id="{91468B35-3A5E-D346-A67C-87DCD1350CD1}"/>
              </a:ext>
            </a:extLst>
          </p:cNvPr>
          <p:cNvSpPr txBox="1"/>
          <p:nvPr/>
        </p:nvSpPr>
        <p:spPr>
          <a:xfrm>
            <a:off x="6948264" y="2931790"/>
            <a:ext cx="2376264" cy="49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Dual PSU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TS-463XU-RP: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250W</a:t>
            </a:r>
          </a:p>
        </p:txBody>
      </p:sp>
    </p:spTree>
    <p:extLst>
      <p:ext uri="{BB962C8B-B14F-4D97-AF65-F5344CB8AC3E}">
        <p14:creationId xmlns="" xmlns:p14="http://schemas.microsoft.com/office/powerpoint/2010/main" val="246460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B89FFB-64EB-FF4A-99B1-159D9430C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359" b="22574"/>
          <a:stretch/>
        </p:blipFill>
        <p:spPr>
          <a:xfrm>
            <a:off x="772586" y="3235300"/>
            <a:ext cx="6031662" cy="1774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58947B-0184-6247-B8F4-FD6CFFF82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9440" b="21334"/>
          <a:stretch/>
        </p:blipFill>
        <p:spPr>
          <a:xfrm>
            <a:off x="772586" y="1245273"/>
            <a:ext cx="6080209" cy="1870652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3400"/>
            </a:pPr>
            <a:r>
              <a:rPr lang="en-US" altLang="zh-Hant" dirty="0"/>
              <a:t>8-/12-bay rear view</a:t>
            </a:r>
            <a:endParaRPr dirty="0"/>
          </a:p>
        </p:txBody>
      </p:sp>
      <p:sp>
        <p:nvSpPr>
          <p:cNvPr id="259" name="Shape 259"/>
          <p:cNvSpPr txBox="1"/>
          <p:nvPr/>
        </p:nvSpPr>
        <p:spPr>
          <a:xfrm>
            <a:off x="192900" y="4547241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Reset</a:t>
            </a:r>
            <a:endParaRPr sz="13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555776" y="843558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1GbE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RJ-45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LAN 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ports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791280" y="1727398"/>
            <a:ext cx="2050234" cy="68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Single PSU</a:t>
            </a:r>
            <a:endParaRPr lang="en-US" altLang="zh-TW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TS-863XU: 250W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TS-1263XU: 350W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83568" y="843558"/>
            <a:ext cx="1743680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USB 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3.1 Gen 1</a:t>
            </a:r>
            <a:endParaRPr lang="en-US" altLang="zh-Hant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USB 2.0</a:t>
            </a:r>
            <a:endParaRPr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=""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4238607" y="843558"/>
            <a:ext cx="3285721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2.0 </a:t>
            </a: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x4</a:t>
            </a:r>
            <a:r>
              <a:rPr lang="zh-Hant" alt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half-height</a:t>
            </a:r>
            <a:r>
              <a:rPr lang="zh-TW" alt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 </a:t>
            </a: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slot</a:t>
            </a:r>
          </a:p>
        </p:txBody>
      </p:sp>
      <p:cxnSp>
        <p:nvCxnSpPr>
          <p:cNvPr id="43" name="Shape 267"/>
          <p:cNvCxnSpPr>
            <a:cxnSpLocks/>
            <a:endCxn id="47" idx="0"/>
          </p:cNvCxnSpPr>
          <p:nvPr/>
        </p:nvCxnSpPr>
        <p:spPr>
          <a:xfrm rot="10800000" flipV="1">
            <a:off x="5910570" y="1842830"/>
            <a:ext cx="900992" cy="92840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5316892" y="1935670"/>
            <a:ext cx="1187355" cy="105770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2340576" y="2453642"/>
            <a:ext cx="593144" cy="40955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726910" y="2592252"/>
            <a:ext cx="612842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="" xmlns:a16="http://schemas.microsoft.com/office/drawing/2014/main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32112" y="1720259"/>
            <a:ext cx="1038787" cy="4166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" name="Shape 250">
            <a:extLst>
              <a:ext uri="{FF2B5EF4-FFF2-40B4-BE49-F238E27FC236}">
                <a16:creationId xmlns="" xmlns:a16="http://schemas.microsoft.com/office/drawing/2014/main" id="{E7AAB214-DC3B-A341-9F0C-EDEE378879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75031" y="1239964"/>
            <a:ext cx="759789" cy="66620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" name="Shape 250">
            <a:extLst>
              <a:ext uri="{FF2B5EF4-FFF2-40B4-BE49-F238E27FC236}">
                <a16:creationId xmlns="" xmlns:a16="http://schemas.microsoft.com/office/drawing/2014/main" id="{56EA7E09-8D5F-3B44-A383-091764923E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55952" y="1772915"/>
            <a:ext cx="1157649" cy="43020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="" xmlns:a16="http://schemas.microsoft.com/office/drawing/2014/main" id="{94D16204-F667-D04C-80F6-BAA617BF231A}"/>
              </a:ext>
            </a:extLst>
          </p:cNvPr>
          <p:cNvCxnSpPr>
            <a:cxnSpLocks/>
          </p:cNvCxnSpPr>
          <p:nvPr/>
        </p:nvCxnSpPr>
        <p:spPr>
          <a:xfrm>
            <a:off x="899592" y="4691257"/>
            <a:ext cx="623952" cy="3072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2" name="Shape 271">
            <a:extLst>
              <a:ext uri="{FF2B5EF4-FFF2-40B4-BE49-F238E27FC236}">
                <a16:creationId xmlns="" xmlns:a16="http://schemas.microsoft.com/office/drawing/2014/main" id="{91468B35-3A5E-D346-A67C-87DCD1350CD1}"/>
              </a:ext>
            </a:extLst>
          </p:cNvPr>
          <p:cNvSpPr txBox="1"/>
          <p:nvPr/>
        </p:nvSpPr>
        <p:spPr>
          <a:xfrm>
            <a:off x="6729247" y="3487879"/>
            <a:ext cx="2318678" cy="63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Dual PSU</a:t>
            </a:r>
            <a:endParaRPr lang="en-US" altLang="zh-TW" sz="14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TS-863XU-RP: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250W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TS-1263XU-RP: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350W</a:t>
            </a:r>
          </a:p>
        </p:txBody>
      </p:sp>
      <p:sp>
        <p:nvSpPr>
          <p:cNvPr id="45" name="Rounded Rectangle 30">
            <a:extLst>
              <a:ext uri="{FF2B5EF4-FFF2-40B4-BE49-F238E27FC236}">
                <a16:creationId xmlns="" xmlns:a16="http://schemas.microsoft.com/office/drawing/2014/main" id="{DB89C824-9929-7A40-8B57-E207D5302766}"/>
              </a:ext>
            </a:extLst>
          </p:cNvPr>
          <p:cNvSpPr/>
          <p:nvPr/>
        </p:nvSpPr>
        <p:spPr>
          <a:xfrm>
            <a:off x="5301998" y="3755152"/>
            <a:ext cx="1106186" cy="12544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="" xmlns:a16="http://schemas.microsoft.com/office/drawing/2014/main" id="{81BDC787-A32B-EA46-A316-3441EFA006BA}"/>
              </a:ext>
            </a:extLst>
          </p:cNvPr>
          <p:cNvSpPr/>
          <p:nvPr/>
        </p:nvSpPr>
        <p:spPr>
          <a:xfrm>
            <a:off x="3880651" y="1985258"/>
            <a:ext cx="475325" cy="108118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="" xmlns:a16="http://schemas.microsoft.com/office/drawing/2014/main" id="{DC2A6E0B-9BDC-F540-9D5A-9DDE6B1D50FE}"/>
              </a:ext>
            </a:extLst>
          </p:cNvPr>
          <p:cNvCxnSpPr>
            <a:cxnSpLocks/>
            <a:endCxn id="45" idx="0"/>
          </p:cNvCxnSpPr>
          <p:nvPr/>
        </p:nvCxnSpPr>
        <p:spPr>
          <a:xfrm rot="10800000" flipV="1">
            <a:off x="5855092" y="3612724"/>
            <a:ext cx="884463" cy="142427"/>
          </a:xfrm>
          <a:prstGeom prst="bentConnector2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9" name="橢圓 28">
            <a:extLst>
              <a:ext uri="{FF2B5EF4-FFF2-40B4-BE49-F238E27FC236}">
                <a16:creationId xmlns="" xmlns:a16="http://schemas.microsoft.com/office/drawing/2014/main" id="{6CCCE09A-77FE-7B4B-B85B-C07FD3C00408}"/>
              </a:ext>
            </a:extLst>
          </p:cNvPr>
          <p:cNvSpPr/>
          <p:nvPr/>
        </p:nvSpPr>
        <p:spPr>
          <a:xfrm>
            <a:off x="1525385" y="2590152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30" name="橢圓 29">
            <a:extLst>
              <a:ext uri="{FF2B5EF4-FFF2-40B4-BE49-F238E27FC236}">
                <a16:creationId xmlns="" xmlns:a16="http://schemas.microsoft.com/office/drawing/2014/main" id="{00865203-D11C-5F49-9FDA-EE6C46368A9E}"/>
              </a:ext>
            </a:extLst>
          </p:cNvPr>
          <p:cNvSpPr/>
          <p:nvPr/>
        </p:nvSpPr>
        <p:spPr>
          <a:xfrm>
            <a:off x="1560011" y="4237921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</p:spTree>
    <p:extLst>
      <p:ext uri="{BB962C8B-B14F-4D97-AF65-F5344CB8AC3E}">
        <p14:creationId xmlns="" xmlns:p14="http://schemas.microsoft.com/office/powerpoint/2010/main" val="70399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34" descr="Windows Server 2016 R2.png">
            <a:extLst>
              <a:ext uri="{FF2B5EF4-FFF2-40B4-BE49-F238E27FC236}">
                <a16:creationId xmlns="" xmlns:a16="http://schemas.microsoft.com/office/drawing/2014/main" id="{5159BF4C-5748-244D-A64B-AC3FAE6E6F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2671"/>
          <a:stretch>
            <a:fillRect/>
          </a:stretch>
        </p:blipFill>
        <p:spPr>
          <a:xfrm>
            <a:off x="5220070" y="3363838"/>
            <a:ext cx="348942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1836954-7D33-0944-8198-05496CADDF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469433"/>
            <a:ext cx="296852" cy="254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920847C-C2AB-3345-A5FD-92006D0DB3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8220" y="3511840"/>
            <a:ext cx="381669" cy="212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371C8658-29F1-F44F-BD1C-93B6C12DA38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3899" y="3437625"/>
            <a:ext cx="286253" cy="286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7" descr="AMD.png">
            <a:extLst>
              <a:ext uri="{FF2B5EF4-FFF2-40B4-BE49-F238E27FC236}">
                <a16:creationId xmlns="" xmlns:a16="http://schemas.microsoft.com/office/drawing/2014/main" id="{129928FA-00C6-4A4D-830C-1DDE81F2F6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1169" y="3415661"/>
            <a:ext cx="361031" cy="308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30"/>
          <p:cNvGrpSpPr/>
          <p:nvPr/>
        </p:nvGrpSpPr>
        <p:grpSpPr>
          <a:xfrm>
            <a:off x="467544" y="3425972"/>
            <a:ext cx="3888432" cy="307777"/>
            <a:chOff x="467544" y="3277022"/>
            <a:chExt cx="3960440" cy="461666"/>
          </a:xfrm>
        </p:grpSpPr>
        <p:sp>
          <p:nvSpPr>
            <p:cNvPr id="28" name="平行四邊形 27"/>
            <p:cNvSpPr/>
            <p:nvPr/>
          </p:nvSpPr>
          <p:spPr>
            <a:xfrm>
              <a:off x="467544" y="3291830"/>
              <a:ext cx="3960440" cy="432048"/>
            </a:xfrm>
            <a:prstGeom prst="parallelogram">
              <a:avLst>
                <a:gd name="adj" fmla="val 4301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467544" y="3277022"/>
              <a:ext cx="3960440" cy="461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AMD GX-420MC 64bit quad-core 2.0 GHz</a:t>
              </a: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395536" y="120359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Rackmount</a:t>
            </a:r>
            <a:r>
              <a:rPr lang="en-US" altLang="zh-TW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NAS with single &amp; redundant power</a:t>
            </a:r>
          </a:p>
        </p:txBody>
      </p:sp>
    </p:spTree>
    <p:extLst>
      <p:ext uri="{BB962C8B-B14F-4D97-AF65-F5344CB8AC3E}">
        <p14:creationId xmlns="" xmlns:p14="http://schemas.microsoft.com/office/powerpoint/2010/main" val="33380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4807E0B-A570-8C4C-9E5A-DD267B0F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359" b="22574"/>
          <a:stretch/>
        </p:blipFill>
        <p:spPr>
          <a:xfrm>
            <a:off x="1138796" y="3347349"/>
            <a:ext cx="6031662" cy="1774294"/>
          </a:xfrm>
          <a:prstGeom prst="rect">
            <a:avLst/>
          </a:prstGeom>
        </p:spPr>
      </p:pic>
      <p:pic>
        <p:nvPicPr>
          <p:cNvPr id="43" name="圖片 42" descr="LAN-1G2T-D.jpg">
            <a:extLst>
              <a:ext uri="{FF2B5EF4-FFF2-40B4-BE49-F238E27FC236}">
                <a16:creationId xmlns="" xmlns:a16="http://schemas.microsoft.com/office/drawing/2014/main" id="{3FFB684A-C065-9544-99E4-53DF5CD31B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157" t="13441" r="9298" b="12940"/>
          <a:stretch>
            <a:fillRect/>
          </a:stretch>
        </p:blipFill>
        <p:spPr>
          <a:xfrm>
            <a:off x="2862204" y="1899411"/>
            <a:ext cx="954040" cy="850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TW" altLang="en-US" dirty="0"/>
              <a:t> </a:t>
            </a:r>
            <a:r>
              <a:rPr lang="en-US" altLang="zh-TW" dirty="0"/>
              <a:t>PCIe</a:t>
            </a:r>
            <a:r>
              <a:rPr lang="zh-TW" altLang="en-US" dirty="0"/>
              <a:t> </a:t>
            </a:r>
            <a:r>
              <a:rPr lang="en-US" altLang="zh-Hant" dirty="0"/>
              <a:t>slot for versatile applications</a:t>
            </a:r>
            <a:endParaRPr lang="zh-TW" altLang="en-US" dirty="0"/>
          </a:p>
        </p:txBody>
      </p:sp>
      <p:cxnSp>
        <p:nvCxnSpPr>
          <p:cNvPr id="26" name="Elbow Connector 25">
            <a:extLst>
              <a:ext uri="{FF2B5EF4-FFF2-40B4-BE49-F238E27FC236}">
                <a16:creationId xmlns="" xmlns:a16="http://schemas.microsoft.com/office/drawing/2014/main" id="{8D7E7437-1C2C-8F47-906E-9745188FAD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22872" y="3352181"/>
            <a:ext cx="583070" cy="479041"/>
          </a:xfrm>
          <a:prstGeom prst="bentConnector3">
            <a:avLst>
              <a:gd name="adj1" fmla="val 100862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74F086-87E3-4B4A-B5C1-8607F6869489}"/>
              </a:ext>
            </a:extLst>
          </p:cNvPr>
          <p:cNvSpPr txBox="1"/>
          <p:nvPr/>
        </p:nvSpPr>
        <p:spPr>
          <a:xfrm>
            <a:off x="4911128" y="3147814"/>
            <a:ext cx="2037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PCIe</a:t>
            </a:r>
            <a:r>
              <a:rPr lang="en-US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2.0 x4</a:t>
            </a:r>
            <a:endParaRPr lang="en-US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30">
            <a:extLst>
              <a:ext uri="{FF2B5EF4-FFF2-40B4-BE49-F238E27FC236}">
                <a16:creationId xmlns="" xmlns:a16="http://schemas.microsoft.com/office/drawing/2014/main" id="{F003FA34-C2E8-3F40-9E4F-06D258389F97}"/>
              </a:ext>
            </a:extLst>
          </p:cNvPr>
          <p:cNvSpPr/>
          <p:nvPr/>
        </p:nvSpPr>
        <p:spPr>
          <a:xfrm flipH="1">
            <a:off x="4161750" y="3863448"/>
            <a:ext cx="626274" cy="1242659"/>
          </a:xfrm>
          <a:prstGeom prst="round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=""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264226" y="773439"/>
            <a:ext cx="8268214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x63</a:t>
            </a:r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X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</a:t>
            </a:r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has a half-height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2.0 x4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expansion </a:t>
            </a:r>
            <a:r>
              <a:rPr lang="en-US" altLang="zh-Hant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slot, and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the pre-installed 10GBASE-T card can be replaced with many other PCIe cards.</a:t>
            </a:r>
            <a:endParaRPr lang="zh-TW" altLang="en-US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" name="群組 23">
            <a:extLst>
              <a:ext uri="{FF2B5EF4-FFF2-40B4-BE49-F238E27FC236}">
                <a16:creationId xmlns="" xmlns:a16="http://schemas.microsoft.com/office/drawing/2014/main" id="{4813F102-87FC-9D4A-997C-DCCB3CD7E5C6}"/>
              </a:ext>
            </a:extLst>
          </p:cNvPr>
          <p:cNvGrpSpPr/>
          <p:nvPr/>
        </p:nvGrpSpPr>
        <p:grpSpPr>
          <a:xfrm>
            <a:off x="2422029" y="1420599"/>
            <a:ext cx="1972665" cy="439733"/>
            <a:chOff x="4047893" y="990696"/>
            <a:chExt cx="3967264" cy="439733"/>
          </a:xfrm>
        </p:grpSpPr>
        <p:sp>
          <p:nvSpPr>
            <p:cNvPr id="25" name="圓角矩形 24">
              <a:extLst>
                <a:ext uri="{FF2B5EF4-FFF2-40B4-BE49-F238E27FC236}">
                  <a16:creationId xmlns="" xmlns:a16="http://schemas.microsoft.com/office/drawing/2014/main" id="{61CB91C3-0DE2-5843-9FDE-55DBC20D6A08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="" xmlns:a16="http://schemas.microsoft.com/office/drawing/2014/main" id="{CE870AEA-28FF-E643-B15A-264FACFD2D25}"/>
                </a:ext>
              </a:extLst>
            </p:cNvPr>
            <p:cNvSpPr txBox="1"/>
            <p:nvPr/>
          </p:nvSpPr>
          <p:spPr>
            <a:xfrm>
              <a:off x="4070942" y="1030319"/>
              <a:ext cx="3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ant" altLang="en-US" sz="1600" b="1" dirty="0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Hant" sz="1600" b="1" dirty="0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</a:t>
              </a:r>
              <a:r>
                <a:rPr lang="en-US" altLang="zh-Hant" sz="1600" b="1" dirty="0" err="1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GbE</a:t>
              </a:r>
              <a:r>
                <a:rPr lang="en-US" altLang="zh-Hant" sz="1600" b="1" dirty="0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LAN</a:t>
              </a:r>
              <a:endParaRPr lang="en-US" altLang="zh-TW" sz="16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4" name="群組 33">
            <a:extLst>
              <a:ext uri="{FF2B5EF4-FFF2-40B4-BE49-F238E27FC236}">
                <a16:creationId xmlns="" xmlns:a16="http://schemas.microsoft.com/office/drawing/2014/main" id="{C0A0E8DB-ACE3-F240-B002-52DACD2ECC73}"/>
              </a:ext>
            </a:extLst>
          </p:cNvPr>
          <p:cNvGrpSpPr/>
          <p:nvPr/>
        </p:nvGrpSpPr>
        <p:grpSpPr>
          <a:xfrm>
            <a:off x="4621737" y="1420085"/>
            <a:ext cx="1990656" cy="439733"/>
            <a:chOff x="4047893" y="990696"/>
            <a:chExt cx="3986795" cy="439733"/>
          </a:xfrm>
        </p:grpSpPr>
        <p:sp>
          <p:nvSpPr>
            <p:cNvPr id="35" name="圓角矩形 34">
              <a:extLst>
                <a:ext uri="{FF2B5EF4-FFF2-40B4-BE49-F238E27FC236}">
                  <a16:creationId xmlns="" xmlns:a16="http://schemas.microsoft.com/office/drawing/2014/main" id="{02D971CE-D792-D64C-A3E7-272BA2BE6220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="" xmlns:a16="http://schemas.microsoft.com/office/drawing/2014/main" id="{B02C186D-082D-7540-BA0A-6F36620A1522}"/>
                </a:ext>
              </a:extLst>
            </p:cNvPr>
            <p:cNvSpPr txBox="1"/>
            <p:nvPr/>
          </p:nvSpPr>
          <p:spPr>
            <a:xfrm>
              <a:off x="4070945" y="1030319"/>
              <a:ext cx="39637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t" sz="1600" b="1" dirty="0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10G SFP+ LAN</a:t>
              </a:r>
              <a:endParaRPr lang="en-US" altLang="zh-TW" sz="16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5" name="群組 36">
            <a:extLst>
              <a:ext uri="{FF2B5EF4-FFF2-40B4-BE49-F238E27FC236}">
                <a16:creationId xmlns="" xmlns:a16="http://schemas.microsoft.com/office/drawing/2014/main" id="{82808CBA-2682-C84E-9D7B-335A8E5E5700}"/>
              </a:ext>
            </a:extLst>
          </p:cNvPr>
          <p:cNvGrpSpPr/>
          <p:nvPr/>
        </p:nvGrpSpPr>
        <p:grpSpPr>
          <a:xfrm>
            <a:off x="6727248" y="1426984"/>
            <a:ext cx="2021216" cy="439733"/>
            <a:chOff x="4047893" y="990696"/>
            <a:chExt cx="4696040" cy="439733"/>
          </a:xfrm>
        </p:grpSpPr>
        <p:sp>
          <p:nvSpPr>
            <p:cNvPr id="37" name="圓角矩形 36">
              <a:extLst>
                <a:ext uri="{FF2B5EF4-FFF2-40B4-BE49-F238E27FC236}">
                  <a16:creationId xmlns="" xmlns:a16="http://schemas.microsoft.com/office/drawing/2014/main" id="{A3670143-38B5-3C45-8213-945F9728CA53}"/>
                </a:ext>
              </a:extLst>
            </p:cNvPr>
            <p:cNvSpPr/>
            <p:nvPr/>
          </p:nvSpPr>
          <p:spPr>
            <a:xfrm>
              <a:off x="4047893" y="990696"/>
              <a:ext cx="4696040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="" xmlns:a16="http://schemas.microsoft.com/office/drawing/2014/main" id="{E80A2469-5D40-A845-9832-C71DEB54E430}"/>
                </a:ext>
              </a:extLst>
            </p:cNvPr>
            <p:cNvSpPr txBox="1"/>
            <p:nvPr/>
          </p:nvSpPr>
          <p:spPr>
            <a:xfrm>
              <a:off x="4059494" y="1035597"/>
              <a:ext cx="4684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ant" altLang="en-US" sz="1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14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2.4G/5G wireless AP</a:t>
              </a:r>
              <a:endParaRPr lang="en-US" altLang="zh-TW" sz="14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7674B5F5-0410-4546-88CF-27C9E6BDF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10" b="18707"/>
          <a:stretch/>
        </p:blipFill>
        <p:spPr>
          <a:xfrm>
            <a:off x="376796" y="1835684"/>
            <a:ext cx="1524000" cy="999476"/>
          </a:xfrm>
          <a:prstGeom prst="rect">
            <a:avLst/>
          </a:prstGeom>
        </p:spPr>
      </p:pic>
      <p:sp>
        <p:nvSpPr>
          <p:cNvPr id="42" name="Rectangle 42">
            <a:extLst>
              <a:ext uri="{FF2B5EF4-FFF2-40B4-BE49-F238E27FC236}">
                <a16:creationId xmlns="" xmlns:a16="http://schemas.microsoft.com/office/drawing/2014/main" id="{9490B181-7FCD-084F-AEAE-AB03E448FB2B}"/>
              </a:ext>
            </a:extLst>
          </p:cNvPr>
          <p:cNvSpPr/>
          <p:nvPr/>
        </p:nvSpPr>
        <p:spPr>
          <a:xfrm>
            <a:off x="461671" y="2639983"/>
            <a:ext cx="22915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QM2-2S, QM2-2S10G1T</a:t>
            </a:r>
          </a:p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QM2-2P, QM2-2P10G1T  </a:t>
            </a:r>
          </a:p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QM2-2S-220A, QM2-2P-244A 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="" xmlns:a16="http://schemas.microsoft.com/office/drawing/2014/main" id="{2945F569-F279-7347-B07A-16313CDAB358}"/>
              </a:ext>
            </a:extLst>
          </p:cNvPr>
          <p:cNvSpPr txBox="1"/>
          <p:nvPr/>
        </p:nvSpPr>
        <p:spPr>
          <a:xfrm>
            <a:off x="2915816" y="2639983"/>
            <a:ext cx="10118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LAN-1G2T-I210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="" xmlns:a16="http://schemas.microsoft.com/office/drawing/2014/main" id="{1DAE150B-41A4-1348-9D30-82AF922586A7}"/>
              </a:ext>
            </a:extLst>
          </p:cNvPr>
          <p:cNvSpPr txBox="1"/>
          <p:nvPr/>
        </p:nvSpPr>
        <p:spPr>
          <a:xfrm>
            <a:off x="5056068" y="2639983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LAN-10G2SF-MLX</a:t>
            </a:r>
          </a:p>
        </p:txBody>
      </p:sp>
      <p:pic>
        <p:nvPicPr>
          <p:cNvPr id="47" name="Picture 2" descr="C:\Users\user\Desktop\0417_直播PPT對稿_QW-AC2600 802.11AC wifi card + Wirele\DSC_0207.png">
            <a:extLst>
              <a:ext uri="{FF2B5EF4-FFF2-40B4-BE49-F238E27FC236}">
                <a16:creationId xmlns="" xmlns:a16="http://schemas.microsoft.com/office/drawing/2014/main" id="{D07D121E-4E6B-2F4A-953C-E92F18C3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9387" y="1916547"/>
            <a:ext cx="1599427" cy="890015"/>
          </a:xfrm>
          <a:prstGeom prst="rect">
            <a:avLst/>
          </a:prstGeom>
          <a:noFill/>
        </p:spPr>
      </p:pic>
      <p:sp>
        <p:nvSpPr>
          <p:cNvPr id="48" name="TextBox 22">
            <a:extLst>
              <a:ext uri="{FF2B5EF4-FFF2-40B4-BE49-F238E27FC236}">
                <a16:creationId xmlns="" xmlns:a16="http://schemas.microsoft.com/office/drawing/2014/main" id="{606D1AB1-16C0-2A41-B746-A2B3C5AAE5AA}"/>
              </a:ext>
            </a:extLst>
          </p:cNvPr>
          <p:cNvSpPr txBox="1"/>
          <p:nvPr/>
        </p:nvSpPr>
        <p:spPr>
          <a:xfrm>
            <a:off x="6948264" y="2639983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Q</a:t>
            </a:r>
            <a:r>
              <a:rPr lang="en-US" altLang="zh-Hant" sz="9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WA-AC2600</a:t>
            </a:r>
            <a:endParaRPr lang="en-US" sz="900" b="1" dirty="0">
              <a:solidFill>
                <a:srgbClr val="002060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="" xmlns:a16="http://schemas.microsoft.com/office/drawing/2014/main" id="{05FA57EA-8727-F148-B59A-FE822A77257F}"/>
              </a:ext>
            </a:extLst>
          </p:cNvPr>
          <p:cNvSpPr txBox="1"/>
          <p:nvPr/>
        </p:nvSpPr>
        <p:spPr>
          <a:xfrm>
            <a:off x="206658" y="4815031"/>
            <a:ext cx="13410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5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TS-1263XU-RP</a:t>
            </a:r>
            <a:endParaRPr lang="en-US" altLang="zh-TW" sz="1050" b="1" dirty="0">
              <a:solidFill>
                <a:srgbClr val="002060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grpSp>
        <p:nvGrpSpPr>
          <p:cNvPr id="6" name="群組 23">
            <a:extLst>
              <a:ext uri="{FF2B5EF4-FFF2-40B4-BE49-F238E27FC236}">
                <a16:creationId xmlns="" xmlns:a16="http://schemas.microsoft.com/office/drawing/2014/main" id="{A16B74B9-6DE9-0B42-9154-FD55015EC7D8}"/>
              </a:ext>
            </a:extLst>
          </p:cNvPr>
          <p:cNvGrpSpPr/>
          <p:nvPr/>
        </p:nvGrpSpPr>
        <p:grpSpPr>
          <a:xfrm>
            <a:off x="208076" y="1419622"/>
            <a:ext cx="2069405" cy="439733"/>
            <a:chOff x="3934969" y="990696"/>
            <a:chExt cx="4161820" cy="439733"/>
          </a:xfrm>
        </p:grpSpPr>
        <p:sp>
          <p:nvSpPr>
            <p:cNvPr id="51" name="圓角矩形 24">
              <a:extLst>
                <a:ext uri="{FF2B5EF4-FFF2-40B4-BE49-F238E27FC236}">
                  <a16:creationId xmlns="" xmlns:a16="http://schemas.microsoft.com/office/drawing/2014/main" id="{2619D2F9-89AF-AD42-A750-B013C9292CB9}"/>
                </a:ext>
              </a:extLst>
            </p:cNvPr>
            <p:cNvSpPr/>
            <p:nvPr/>
          </p:nvSpPr>
          <p:spPr>
            <a:xfrm>
              <a:off x="404789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文字方塊 27">
              <a:extLst>
                <a:ext uri="{FF2B5EF4-FFF2-40B4-BE49-F238E27FC236}">
                  <a16:creationId xmlns="" xmlns:a16="http://schemas.microsoft.com/office/drawing/2014/main" id="{250B6498-9C07-4043-B1BB-0A2151A4CCB9}"/>
                </a:ext>
              </a:extLst>
            </p:cNvPr>
            <p:cNvSpPr txBox="1"/>
            <p:nvPr/>
          </p:nvSpPr>
          <p:spPr>
            <a:xfrm>
              <a:off x="3934969" y="1068204"/>
              <a:ext cx="4161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t" sz="1400" b="1" dirty="0">
                  <a:solidFill>
                    <a:srgbClr val="0070C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M.2 SSD / 10GbE port</a:t>
              </a:r>
              <a:endParaRPr lang="en-US" altLang="zh-TW" sz="14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pic>
        <p:nvPicPr>
          <p:cNvPr id="53" name="圖片 29" descr="未命名-4.png">
            <a:extLst>
              <a:ext uri="{FF2B5EF4-FFF2-40B4-BE49-F238E27FC236}">
                <a16:creationId xmlns="" xmlns:a16="http://schemas.microsoft.com/office/drawing/2014/main" id="{C32EDFCC-31A8-0649-9013-F078FCC3BF0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2378" y="1971534"/>
            <a:ext cx="1293361" cy="769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0191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139702"/>
            <a:ext cx="868996" cy="868996"/>
          </a:xfrm>
          <a:prstGeom prst="rect">
            <a:avLst/>
          </a:prstGeom>
        </p:spPr>
      </p:pic>
      <p:sp>
        <p:nvSpPr>
          <p:cNvPr id="6" name="Shape 287">
            <a:extLst>
              <a:ext uri="{FF2B5EF4-FFF2-40B4-BE49-F238E27FC236}">
                <a16:creationId xmlns="" xmlns:a16="http://schemas.microsoft.com/office/drawing/2014/main" id="{87FCCFEE-C2F3-C043-BAB3-EF65D10D17C6}"/>
              </a:ext>
            </a:extLst>
          </p:cNvPr>
          <p:cNvSpPr txBox="1">
            <a:spLocks/>
          </p:cNvSpPr>
          <p:nvPr/>
        </p:nvSpPr>
        <p:spPr>
          <a:xfrm>
            <a:off x="467544" y="2379504"/>
            <a:ext cx="4042792" cy="115212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marL="342900" indent="-342900" algn="l">
              <a:buSzPts val="3200"/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Memory</a:t>
            </a:r>
          </a:p>
          <a:p>
            <a:pPr marL="342900" indent="-342900" algn="l">
              <a:buSzPts val="3200"/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PCIe card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9A9D2-25FB-164B-93AA-5320139862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7744" y="1203598"/>
            <a:ext cx="5976664" cy="8429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  <a:cs typeface="Arial" pitchFamily="34" charset="0"/>
              </a:rPr>
              <a:t>Hardware upgrade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圖片 40">
            <a:extLst>
              <a:ext uri="{FF2B5EF4-FFF2-40B4-BE49-F238E27FC236}">
                <a16:creationId xmlns="" xmlns:a16="http://schemas.microsoft.com/office/drawing/2014/main" id="{326A4182-F2F5-784C-BEAC-3871DFEFB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10" b="18707"/>
          <a:stretch/>
        </p:blipFill>
        <p:spPr>
          <a:xfrm>
            <a:off x="3059832" y="2859782"/>
            <a:ext cx="1296144" cy="850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300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dirty="0">
                <a:sym typeface="Microsoft JhengHei"/>
              </a:rPr>
              <a:t> </a:t>
            </a:r>
            <a:r>
              <a:rPr lang="en-US" altLang="zh-TW" dirty="0">
                <a:sym typeface="Microsoft JhengHei"/>
              </a:rPr>
              <a:t>The leading hybrid storage NAS</a:t>
            </a:r>
            <a:endParaRPr lang="zh-TW" dirty="0">
              <a:sym typeface="Microsoft JhengHei"/>
            </a:endParaRPr>
          </a:p>
        </p:txBody>
      </p:sp>
      <p:grpSp>
        <p:nvGrpSpPr>
          <p:cNvPr id="2" name="Shape 376">
            <a:extLst>
              <a:ext uri="{FF2B5EF4-FFF2-40B4-BE49-F238E27FC236}">
                <a16:creationId xmlns="" xmlns:a16="http://schemas.microsoft.com/office/drawing/2014/main" id="{31B5983E-B8E8-CE4A-91A5-CDF9A899A5A6}"/>
              </a:ext>
            </a:extLst>
          </p:cNvPr>
          <p:cNvGrpSpPr/>
          <p:nvPr/>
        </p:nvGrpSpPr>
        <p:grpSpPr>
          <a:xfrm>
            <a:off x="3627069" y="1119234"/>
            <a:ext cx="4696985" cy="3563852"/>
            <a:chOff x="3709700" y="1228800"/>
            <a:chExt cx="4722550" cy="3583250"/>
          </a:xfrm>
        </p:grpSpPr>
        <p:pic>
          <p:nvPicPr>
            <p:cNvPr id="32" name="Shape 377" descr="2_Qtier-01.png">
              <a:extLst>
                <a:ext uri="{FF2B5EF4-FFF2-40B4-BE49-F238E27FC236}">
                  <a16:creationId xmlns="" xmlns:a16="http://schemas.microsoft.com/office/drawing/2014/main" id="{7A809318-456B-1F42-A37B-4D024225FAD4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</a:blip>
            <a:srcRect l="1858" r="1848"/>
            <a:stretch/>
          </p:blipFill>
          <p:spPr>
            <a:xfrm>
              <a:off x="3718575" y="1299150"/>
              <a:ext cx="4692603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Shape 378">
              <a:extLst>
                <a:ext uri="{FF2B5EF4-FFF2-40B4-BE49-F238E27FC236}">
                  <a16:creationId xmlns="" xmlns:a16="http://schemas.microsoft.com/office/drawing/2014/main" id="{FD5BD199-D8A6-DA44-B275-734E0B186EBE}"/>
                </a:ext>
              </a:extLst>
            </p:cNvPr>
            <p:cNvSpPr txBox="1"/>
            <p:nvPr/>
          </p:nvSpPr>
          <p:spPr>
            <a:xfrm>
              <a:off x="3935774" y="1650850"/>
              <a:ext cx="806599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File server</a:t>
              </a:r>
            </a:p>
          </p:txBody>
        </p:sp>
        <p:sp>
          <p:nvSpPr>
            <p:cNvPr id="36" name="Shape 379">
              <a:extLst>
                <a:ext uri="{FF2B5EF4-FFF2-40B4-BE49-F238E27FC236}">
                  <a16:creationId xmlns="" xmlns:a16="http://schemas.microsoft.com/office/drawing/2014/main" id="{0CC2C32A-73E1-9B42-AD27-264E199C20F2}"/>
                </a:ext>
              </a:extLst>
            </p:cNvPr>
            <p:cNvSpPr txBox="1"/>
            <p:nvPr/>
          </p:nvSpPr>
          <p:spPr>
            <a:xfrm>
              <a:off x="4891875" y="1299150"/>
              <a:ext cx="8454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900" b="1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Web server</a:t>
              </a:r>
            </a:p>
          </p:txBody>
        </p:sp>
        <p:sp>
          <p:nvSpPr>
            <p:cNvPr id="38" name="Shape 380">
              <a:extLst>
                <a:ext uri="{FF2B5EF4-FFF2-40B4-BE49-F238E27FC236}">
                  <a16:creationId xmlns="" xmlns:a16="http://schemas.microsoft.com/office/drawing/2014/main" id="{5650B9A6-CA2D-1545-A4DF-41C521A195A3}"/>
                </a:ext>
              </a:extLst>
            </p:cNvPr>
            <p:cNvSpPr txBox="1"/>
            <p:nvPr/>
          </p:nvSpPr>
          <p:spPr>
            <a:xfrm>
              <a:off x="5930849" y="1228800"/>
              <a:ext cx="981548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Email Server</a:t>
              </a:r>
            </a:p>
          </p:txBody>
        </p:sp>
        <p:sp>
          <p:nvSpPr>
            <p:cNvPr id="40" name="Shape 381">
              <a:extLst>
                <a:ext uri="{FF2B5EF4-FFF2-40B4-BE49-F238E27FC236}">
                  <a16:creationId xmlns="" xmlns:a16="http://schemas.microsoft.com/office/drawing/2014/main" id="{4109D2F0-75EC-1F42-A181-49BFC1DF18A8}"/>
                </a:ext>
              </a:extLst>
            </p:cNvPr>
            <p:cNvSpPr txBox="1"/>
            <p:nvPr/>
          </p:nvSpPr>
          <p:spPr>
            <a:xfrm>
              <a:off x="7177924" y="1650850"/>
              <a:ext cx="1096527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Virtual Desktop Application</a:t>
              </a:r>
            </a:p>
          </p:txBody>
        </p:sp>
        <p:sp>
          <p:nvSpPr>
            <p:cNvPr id="41" name="Shape 382">
              <a:extLst>
                <a:ext uri="{FF2B5EF4-FFF2-40B4-BE49-F238E27FC236}">
                  <a16:creationId xmlns="" xmlns:a16="http://schemas.microsoft.com/office/drawing/2014/main" id="{38E458D5-8B41-7448-8C3D-72EDC19902D2}"/>
                </a:ext>
              </a:extLst>
            </p:cNvPr>
            <p:cNvSpPr txBox="1"/>
            <p:nvPr/>
          </p:nvSpPr>
          <p:spPr>
            <a:xfrm>
              <a:off x="4912526" y="2163096"/>
              <a:ext cx="2281244" cy="4980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Triggered by events, data tiering</a:t>
              </a:r>
            </a:p>
          </p:txBody>
        </p:sp>
        <p:sp>
          <p:nvSpPr>
            <p:cNvPr id="42" name="Shape 383">
              <a:extLst>
                <a:ext uri="{FF2B5EF4-FFF2-40B4-BE49-F238E27FC236}">
                  <a16:creationId xmlns="" xmlns:a16="http://schemas.microsoft.com/office/drawing/2014/main" id="{0AEC3CD4-0586-B74F-863F-73123CCC51A9}"/>
                </a:ext>
              </a:extLst>
            </p:cNvPr>
            <p:cNvSpPr txBox="1"/>
            <p:nvPr/>
          </p:nvSpPr>
          <p:spPr>
            <a:xfrm>
              <a:off x="4503850" y="2761622"/>
              <a:ext cx="1024722" cy="687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sz="800" b="1" dirty="0" err="1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PCIe</a:t>
              </a:r>
              <a:r>
                <a:rPr lang="en-US" sz="800" b="1" dirty="0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00" b="1" dirty="0" err="1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NVMe</a:t>
              </a:r>
              <a:r>
                <a:rPr lang="en-US" sz="800" b="1" dirty="0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, </a:t>
              </a:r>
            </a:p>
            <a:p>
              <a:pPr lvl="0"/>
              <a:r>
                <a:rPr lang="en-US" sz="800" b="1" dirty="0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M.2, SSD RAID </a:t>
              </a:r>
            </a:p>
          </p:txBody>
        </p:sp>
        <p:sp>
          <p:nvSpPr>
            <p:cNvPr id="43" name="Shape 384">
              <a:extLst>
                <a:ext uri="{FF2B5EF4-FFF2-40B4-BE49-F238E27FC236}">
                  <a16:creationId xmlns="" xmlns:a16="http://schemas.microsoft.com/office/drawing/2014/main" id="{0093863F-F354-5F49-A38A-6CC9E339A7A4}"/>
                </a:ext>
              </a:extLst>
            </p:cNvPr>
            <p:cNvSpPr txBox="1"/>
            <p:nvPr/>
          </p:nvSpPr>
          <p:spPr>
            <a:xfrm>
              <a:off x="6165675" y="2761622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8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SAS HDD </a:t>
              </a:r>
              <a:br>
                <a:rPr lang="en" sz="8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" sz="800" b="1" dirty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RAID</a:t>
              </a:r>
            </a:p>
          </p:txBody>
        </p:sp>
        <p:sp>
          <p:nvSpPr>
            <p:cNvPr id="44" name="Shape 385">
              <a:extLst>
                <a:ext uri="{FF2B5EF4-FFF2-40B4-BE49-F238E27FC236}">
                  <a16:creationId xmlns="" xmlns:a16="http://schemas.microsoft.com/office/drawing/2014/main" id="{1F0E900E-5FC5-1E41-AF85-E1FE27B267F0}"/>
                </a:ext>
              </a:extLst>
            </p:cNvPr>
            <p:cNvSpPr txBox="1"/>
            <p:nvPr/>
          </p:nvSpPr>
          <p:spPr>
            <a:xfrm>
              <a:off x="7662150" y="2761622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sz="800" b="1" dirty="0" smtClean="0">
                  <a:solidFill>
                    <a:srgbClr val="262626"/>
                  </a:solidFill>
                  <a:latin typeface="Arial" pitchFamily="34" charset="0"/>
                  <a:cs typeface="Arial" pitchFamily="34" charset="0"/>
                </a:rPr>
                <a:t>NL, SATA HDD RAID</a:t>
              </a:r>
              <a:endParaRPr lang="en" sz="8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Shape 386">
              <a:extLst>
                <a:ext uri="{FF2B5EF4-FFF2-40B4-BE49-F238E27FC236}">
                  <a16:creationId xmlns="" xmlns:a16="http://schemas.microsoft.com/office/drawing/2014/main" id="{CA6E56A2-A33E-F348-A360-8C505F9938EE}"/>
                </a:ext>
              </a:extLst>
            </p:cNvPr>
            <p:cNvSpPr txBox="1"/>
            <p:nvPr/>
          </p:nvSpPr>
          <p:spPr>
            <a:xfrm>
              <a:off x="50461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Local NAS</a:t>
              </a:r>
            </a:p>
          </p:txBody>
        </p:sp>
        <p:sp>
          <p:nvSpPr>
            <p:cNvPr id="46" name="Shape 387">
              <a:extLst>
                <a:ext uri="{FF2B5EF4-FFF2-40B4-BE49-F238E27FC236}">
                  <a16:creationId xmlns="" xmlns:a16="http://schemas.microsoft.com/office/drawing/2014/main" id="{C41E1B7B-76D0-0A43-915C-DD8FD104398A}"/>
                </a:ext>
              </a:extLst>
            </p:cNvPr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Local NAS</a:t>
              </a:r>
            </a:p>
          </p:txBody>
        </p:sp>
        <p:sp>
          <p:nvSpPr>
            <p:cNvPr id="47" name="Shape 388">
              <a:extLst>
                <a:ext uri="{FF2B5EF4-FFF2-40B4-BE49-F238E27FC236}">
                  <a16:creationId xmlns="" xmlns:a16="http://schemas.microsoft.com/office/drawing/2014/main" id="{955CA4D2-04B8-8A4B-B812-0F3B3A14C537}"/>
                </a:ext>
              </a:extLst>
            </p:cNvPr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400" b="1" dirty="0">
                  <a:latin typeface="Arial" pitchFamily="34" charset="0"/>
                  <a:cs typeface="Arial" pitchFamily="34" charset="0"/>
                </a:rPr>
                <a:t>Qtier storage pool</a:t>
              </a:r>
            </a:p>
          </p:txBody>
        </p:sp>
        <p:sp>
          <p:nvSpPr>
            <p:cNvPr id="48" name="Shape 389">
              <a:extLst>
                <a:ext uri="{FF2B5EF4-FFF2-40B4-BE49-F238E27FC236}">
                  <a16:creationId xmlns="" xmlns:a16="http://schemas.microsoft.com/office/drawing/2014/main" id="{CD9B5C98-15AF-314A-B862-E2302FDFA267}"/>
                </a:ext>
              </a:extLst>
            </p:cNvPr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Expansion unit 1</a:t>
              </a:r>
            </a:p>
          </p:txBody>
        </p:sp>
        <p:sp>
          <p:nvSpPr>
            <p:cNvPr id="49" name="Shape 390">
              <a:extLst>
                <a:ext uri="{FF2B5EF4-FFF2-40B4-BE49-F238E27FC236}">
                  <a16:creationId xmlns="" xmlns:a16="http://schemas.microsoft.com/office/drawing/2014/main" id="{6BF72B9E-A3C0-9F4F-967F-ECF74339D568}"/>
                </a:ext>
              </a:extLst>
            </p:cNvPr>
            <p:cNvSpPr txBox="1"/>
            <p:nvPr/>
          </p:nvSpPr>
          <p:spPr>
            <a:xfrm>
              <a:off x="7141550" y="4412275"/>
              <a:ext cx="12414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Expansion unit 2</a:t>
              </a:r>
            </a:p>
          </p:txBody>
        </p:sp>
      </p:grpSp>
      <p:sp>
        <p:nvSpPr>
          <p:cNvPr id="50" name="圓角矩形 18">
            <a:extLst>
              <a:ext uri="{FF2B5EF4-FFF2-40B4-BE49-F238E27FC236}">
                <a16:creationId xmlns="" xmlns:a16="http://schemas.microsoft.com/office/drawing/2014/main" id="{643131E8-3E50-604D-9FD1-AD675544F64A}"/>
              </a:ext>
            </a:extLst>
          </p:cNvPr>
          <p:cNvSpPr/>
          <p:nvPr/>
        </p:nvSpPr>
        <p:spPr>
          <a:xfrm>
            <a:off x="344053" y="3438843"/>
            <a:ext cx="3154003" cy="1148338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圓角矩形 19">
            <a:extLst>
              <a:ext uri="{FF2B5EF4-FFF2-40B4-BE49-F238E27FC236}">
                <a16:creationId xmlns="" xmlns:a16="http://schemas.microsoft.com/office/drawing/2014/main" id="{AB7A09F1-EC73-7E44-AE4F-8D99F093A0F4}"/>
              </a:ext>
            </a:extLst>
          </p:cNvPr>
          <p:cNvSpPr/>
          <p:nvPr/>
        </p:nvSpPr>
        <p:spPr>
          <a:xfrm>
            <a:off x="2121648" y="4127369"/>
            <a:ext cx="1269014" cy="356574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</a:t>
            </a:r>
          </a:p>
        </p:txBody>
      </p:sp>
      <p:sp>
        <p:nvSpPr>
          <p:cNvPr id="52" name="圓角矩形 20">
            <a:extLst>
              <a:ext uri="{FF2B5EF4-FFF2-40B4-BE49-F238E27FC236}">
                <a16:creationId xmlns="" xmlns:a16="http://schemas.microsoft.com/office/drawing/2014/main" id="{657AA260-7CDA-8949-88B6-0D9BD1D33F26}"/>
              </a:ext>
            </a:extLst>
          </p:cNvPr>
          <p:cNvSpPr/>
          <p:nvPr/>
        </p:nvSpPr>
        <p:spPr>
          <a:xfrm>
            <a:off x="359955" y="1711695"/>
            <a:ext cx="3154004" cy="1307601"/>
          </a:xfrm>
          <a:prstGeom prst="roundRect">
            <a:avLst>
              <a:gd name="adj" fmla="val 11233"/>
            </a:avLst>
          </a:prstGeom>
          <a:solidFill>
            <a:srgbClr val="2DA0B5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3" name="矩形 21">
            <a:extLst>
              <a:ext uri="{FF2B5EF4-FFF2-40B4-BE49-F238E27FC236}">
                <a16:creationId xmlns="" xmlns:a16="http://schemas.microsoft.com/office/drawing/2014/main" id="{83CEBBB5-DC66-AE46-8149-D95F8BE47976}"/>
              </a:ext>
            </a:extLst>
          </p:cNvPr>
          <p:cNvSpPr/>
          <p:nvPr/>
        </p:nvSpPr>
        <p:spPr>
          <a:xfrm>
            <a:off x="564804" y="2050791"/>
            <a:ext cx="26295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SSD as storage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Satisfy both random and sequential usages</a:t>
            </a:r>
          </a:p>
        </p:txBody>
      </p:sp>
      <p:sp>
        <p:nvSpPr>
          <p:cNvPr id="54" name="文字方塊 22">
            <a:extLst>
              <a:ext uri="{FF2B5EF4-FFF2-40B4-BE49-F238E27FC236}">
                <a16:creationId xmlns="" xmlns:a16="http://schemas.microsoft.com/office/drawing/2014/main" id="{8DC6DB2C-B4D2-AB45-9D1D-7E2BAFCFAF9A}"/>
              </a:ext>
            </a:extLst>
          </p:cNvPr>
          <p:cNvSpPr txBox="1"/>
          <p:nvPr/>
        </p:nvSpPr>
        <p:spPr>
          <a:xfrm>
            <a:off x="1900257" y="3750198"/>
            <a:ext cx="2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55" name="矩形 23">
            <a:extLst>
              <a:ext uri="{FF2B5EF4-FFF2-40B4-BE49-F238E27FC236}">
                <a16:creationId xmlns="" xmlns:a16="http://schemas.microsoft.com/office/drawing/2014/main" id="{AC63A1E2-3CE2-3A47-8C24-83943FE1081E}"/>
              </a:ext>
            </a:extLst>
          </p:cNvPr>
          <p:cNvSpPr/>
          <p:nvPr/>
        </p:nvSpPr>
        <p:spPr>
          <a:xfrm>
            <a:off x="548902" y="3867894"/>
            <a:ext cx="18873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4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File Server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4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Web Server</a:t>
            </a:r>
          </a:p>
        </p:txBody>
      </p:sp>
      <p:sp>
        <p:nvSpPr>
          <p:cNvPr id="56" name="＞形箭號 24">
            <a:extLst>
              <a:ext uri="{FF2B5EF4-FFF2-40B4-BE49-F238E27FC236}">
                <a16:creationId xmlns="" xmlns:a16="http://schemas.microsoft.com/office/drawing/2014/main" id="{55A58082-172F-8549-A734-224AFC2B0C90}"/>
              </a:ext>
            </a:extLst>
          </p:cNvPr>
          <p:cNvSpPr/>
          <p:nvPr/>
        </p:nvSpPr>
        <p:spPr>
          <a:xfrm>
            <a:off x="475407" y="212619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7" name="＞形箭號 25">
            <a:extLst>
              <a:ext uri="{FF2B5EF4-FFF2-40B4-BE49-F238E27FC236}">
                <a16:creationId xmlns="" xmlns:a16="http://schemas.microsoft.com/office/drawing/2014/main" id="{B7E46433-C539-6E4E-8D18-CAB8BDA09B3B}"/>
              </a:ext>
            </a:extLst>
          </p:cNvPr>
          <p:cNvSpPr/>
          <p:nvPr/>
        </p:nvSpPr>
        <p:spPr>
          <a:xfrm>
            <a:off x="475407" y="2463525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58" name="＞形箭號 26">
            <a:extLst>
              <a:ext uri="{FF2B5EF4-FFF2-40B4-BE49-F238E27FC236}">
                <a16:creationId xmlns="" xmlns:a16="http://schemas.microsoft.com/office/drawing/2014/main" id="{ACEC2875-BA87-834D-BC8D-D6CC205A83F4}"/>
              </a:ext>
            </a:extLst>
          </p:cNvPr>
          <p:cNvSpPr/>
          <p:nvPr/>
        </p:nvSpPr>
        <p:spPr>
          <a:xfrm>
            <a:off x="459505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9" name="圓角矩形 27">
            <a:extLst>
              <a:ext uri="{FF2B5EF4-FFF2-40B4-BE49-F238E27FC236}">
                <a16:creationId xmlns="" xmlns:a16="http://schemas.microsoft.com/office/drawing/2014/main" id="{728E194F-BFB2-F242-ADE3-76B518F44D13}"/>
              </a:ext>
            </a:extLst>
          </p:cNvPr>
          <p:cNvSpPr/>
          <p:nvPr/>
        </p:nvSpPr>
        <p:spPr>
          <a:xfrm>
            <a:off x="344053" y="3409702"/>
            <a:ext cx="3154004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Cases</a:t>
            </a:r>
            <a:endParaRPr lang="zh-TW" altLang="zh-TW" sz="16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60" name="圓角矩形 28">
            <a:extLst>
              <a:ext uri="{FF2B5EF4-FFF2-40B4-BE49-F238E27FC236}">
                <a16:creationId xmlns="" xmlns:a16="http://schemas.microsoft.com/office/drawing/2014/main" id="{1E916CEB-A1FF-4A4F-B61B-67D288094F17}"/>
              </a:ext>
            </a:extLst>
          </p:cNvPr>
          <p:cNvSpPr/>
          <p:nvPr/>
        </p:nvSpPr>
        <p:spPr>
          <a:xfrm>
            <a:off x="359955" y="1635646"/>
            <a:ext cx="3154004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altLang="zh-TW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Advantages</a:t>
            </a:r>
            <a:endParaRPr lang="zh-TW" altLang="zh-TW" sz="16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61" name="＞形箭號 29">
            <a:extLst>
              <a:ext uri="{FF2B5EF4-FFF2-40B4-BE49-F238E27FC236}">
                <a16:creationId xmlns="" xmlns:a16="http://schemas.microsoft.com/office/drawing/2014/main" id="{6FAB64F5-CE3E-2A4C-BA30-FF6F6EA8C2E9}"/>
              </a:ext>
            </a:extLst>
          </p:cNvPr>
          <p:cNvSpPr/>
          <p:nvPr/>
        </p:nvSpPr>
        <p:spPr>
          <a:xfrm>
            <a:off x="463194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62" name="矩形 1">
            <a:extLst>
              <a:ext uri="{FF2B5EF4-FFF2-40B4-BE49-F238E27FC236}">
                <a16:creationId xmlns="" xmlns:a16="http://schemas.microsoft.com/office/drawing/2014/main" id="{73F9BBD8-88A5-9B4E-9764-3585565D875A}"/>
              </a:ext>
            </a:extLst>
          </p:cNvPr>
          <p:cNvSpPr/>
          <p:nvPr/>
        </p:nvSpPr>
        <p:spPr>
          <a:xfrm>
            <a:off x="2018494" y="3867894"/>
            <a:ext cx="14795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4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Mail Server</a:t>
            </a:r>
          </a:p>
          <a:p>
            <a:pPr marL="101600" lvl="0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" altLang="zh-TW" sz="14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VDI Hosting  </a:t>
            </a:r>
          </a:p>
        </p:txBody>
      </p:sp>
      <p:sp>
        <p:nvSpPr>
          <p:cNvPr id="63" name="＞形箭號 31">
            <a:extLst>
              <a:ext uri="{FF2B5EF4-FFF2-40B4-BE49-F238E27FC236}">
                <a16:creationId xmlns="" xmlns:a16="http://schemas.microsoft.com/office/drawing/2014/main" id="{77D91311-18D2-694D-B3EA-B4B3D6A92EE8}"/>
              </a:ext>
            </a:extLst>
          </p:cNvPr>
          <p:cNvSpPr/>
          <p:nvPr/>
        </p:nvSpPr>
        <p:spPr>
          <a:xfrm>
            <a:off x="1904132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4" name="＞形箭號 32">
            <a:extLst>
              <a:ext uri="{FF2B5EF4-FFF2-40B4-BE49-F238E27FC236}">
                <a16:creationId xmlns="" xmlns:a16="http://schemas.microsoft.com/office/drawing/2014/main" id="{AD726059-74AC-FE49-AC2A-DFF79F2D3E8F}"/>
              </a:ext>
            </a:extLst>
          </p:cNvPr>
          <p:cNvSpPr/>
          <p:nvPr/>
        </p:nvSpPr>
        <p:spPr>
          <a:xfrm>
            <a:off x="1907821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18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" dirty="0"/>
              <a:t>Hybrid Storage System </a:t>
            </a:r>
            <a:endParaRPr lang="zh-TW" dirty="0">
              <a:sym typeface="Microsoft JhengHei"/>
            </a:endParaRPr>
          </a:p>
        </p:txBody>
      </p:sp>
      <p:sp>
        <p:nvSpPr>
          <p:cNvPr id="15" name="Shape 203">
            <a:extLst>
              <a:ext uri="{FF2B5EF4-FFF2-40B4-BE49-F238E27FC236}">
                <a16:creationId xmlns="" xmlns:a16="http://schemas.microsoft.com/office/drawing/2014/main" id="{F71112DA-2C93-EF40-BC8C-67683AC38A1C}"/>
              </a:ext>
            </a:extLst>
          </p:cNvPr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2" name="Shape 205">
            <a:extLst>
              <a:ext uri="{FF2B5EF4-FFF2-40B4-BE49-F238E27FC236}">
                <a16:creationId xmlns="" xmlns:a16="http://schemas.microsoft.com/office/drawing/2014/main" id="{B980D981-8948-2540-8347-0B59C490E629}"/>
              </a:ext>
            </a:extLst>
          </p:cNvPr>
          <p:cNvGrpSpPr/>
          <p:nvPr/>
        </p:nvGrpSpPr>
        <p:grpSpPr>
          <a:xfrm>
            <a:off x="2747191" y="782689"/>
            <a:ext cx="6580459" cy="4237333"/>
            <a:chOff x="1545025" y="2929875"/>
            <a:chExt cx="5910300" cy="3805800"/>
          </a:xfrm>
        </p:grpSpPr>
        <p:sp>
          <p:nvSpPr>
            <p:cNvPr id="18" name="Shape 206">
              <a:extLst>
                <a:ext uri="{FF2B5EF4-FFF2-40B4-BE49-F238E27FC236}">
                  <a16:creationId xmlns="" xmlns:a16="http://schemas.microsoft.com/office/drawing/2014/main" id="{202E3880-9C30-2D47-9D47-12963B2D2F86}"/>
                </a:ext>
              </a:extLst>
            </p:cNvPr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110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19" name="Shape 207" descr="1_Qtier-01-01.png">
              <a:extLst>
                <a:ext uri="{FF2B5EF4-FFF2-40B4-BE49-F238E27FC236}">
                  <a16:creationId xmlns="" xmlns:a16="http://schemas.microsoft.com/office/drawing/2014/main" id="{1B564E19-12A2-5E49-9DDC-AC4F79DA7A9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hape 208">
              <a:extLst>
                <a:ext uri="{FF2B5EF4-FFF2-40B4-BE49-F238E27FC236}">
                  <a16:creationId xmlns="" xmlns:a16="http://schemas.microsoft.com/office/drawing/2014/main" id="{1FB05CEA-50EE-8D4A-820A-3B59EEED047D}"/>
                </a:ext>
              </a:extLst>
            </p:cNvPr>
            <p:cNvSpPr txBox="1"/>
            <p:nvPr/>
          </p:nvSpPr>
          <p:spPr>
            <a:xfrm>
              <a:off x="1826450" y="32094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>
                  <a:solidFill>
                    <a:srgbClr val="262626"/>
                  </a:solidFill>
                  <a:latin typeface="+mj-lt"/>
                </a:rPr>
                <a:t>Frequently-accessed data</a:t>
              </a:r>
            </a:p>
          </p:txBody>
        </p:sp>
        <p:sp>
          <p:nvSpPr>
            <p:cNvPr id="21" name="Shape 209">
              <a:extLst>
                <a:ext uri="{FF2B5EF4-FFF2-40B4-BE49-F238E27FC236}">
                  <a16:creationId xmlns="" xmlns:a16="http://schemas.microsoft.com/office/drawing/2014/main" id="{03EFD2C7-268B-3446-B1DF-14C4D75BCD3A}"/>
                </a:ext>
              </a:extLst>
            </p:cNvPr>
            <p:cNvSpPr txBox="1"/>
            <p:nvPr/>
          </p:nvSpPr>
          <p:spPr>
            <a:xfrm>
              <a:off x="1826450" y="34035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dirty="0">
                  <a:solidFill>
                    <a:srgbClr val="262626"/>
                  </a:solidFill>
                  <a:latin typeface="+mj-lt"/>
                </a:rPr>
                <a:t>Infrequently-accessed data</a:t>
              </a:r>
            </a:p>
          </p:txBody>
        </p:sp>
        <p:sp>
          <p:nvSpPr>
            <p:cNvPr id="22" name="Shape 210">
              <a:extLst>
                <a:ext uri="{FF2B5EF4-FFF2-40B4-BE49-F238E27FC236}">
                  <a16:creationId xmlns="" xmlns:a16="http://schemas.microsoft.com/office/drawing/2014/main" id="{44E28525-14F6-D64B-9358-DD448DADABB5}"/>
                </a:ext>
              </a:extLst>
            </p:cNvPr>
            <p:cNvSpPr txBox="1"/>
            <p:nvPr/>
          </p:nvSpPr>
          <p:spPr>
            <a:xfrm>
              <a:off x="1826450" y="3605675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>
                  <a:solidFill>
                    <a:srgbClr val="262626"/>
                  </a:solidFill>
                  <a:latin typeface="+mj-lt"/>
                </a:rPr>
                <a:t>Rarely-accessed data</a:t>
              </a:r>
            </a:p>
          </p:txBody>
        </p:sp>
        <p:sp>
          <p:nvSpPr>
            <p:cNvPr id="23" name="Shape 211">
              <a:extLst>
                <a:ext uri="{FF2B5EF4-FFF2-40B4-BE49-F238E27FC236}">
                  <a16:creationId xmlns="" xmlns:a16="http://schemas.microsoft.com/office/drawing/2014/main" id="{3D34DFA7-978A-3041-97D5-88BA24C16BB5}"/>
                </a:ext>
              </a:extLst>
            </p:cNvPr>
            <p:cNvSpPr txBox="1"/>
            <p:nvPr/>
          </p:nvSpPr>
          <p:spPr>
            <a:xfrm>
              <a:off x="2172950" y="4117325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Changes in data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access patterns</a:t>
              </a:r>
            </a:p>
          </p:txBody>
        </p:sp>
        <p:sp>
          <p:nvSpPr>
            <p:cNvPr id="24" name="Shape 212">
              <a:extLst>
                <a:ext uri="{FF2B5EF4-FFF2-40B4-BE49-F238E27FC236}">
                  <a16:creationId xmlns="" xmlns:a16="http://schemas.microsoft.com/office/drawing/2014/main" id="{4FA4CDE9-3053-1740-B708-3E9300FB08B7}"/>
                </a:ext>
              </a:extLst>
            </p:cNvPr>
            <p:cNvSpPr txBox="1"/>
            <p:nvPr/>
          </p:nvSpPr>
          <p:spPr>
            <a:xfrm>
              <a:off x="3914249" y="3091500"/>
              <a:ext cx="2627851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Before tiering: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Frequently-accessed data </a:t>
              </a:r>
              <a:br>
                <a:rPr lang="en" sz="8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performance is not optimized</a:t>
              </a: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/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5" name="Shape 213">
              <a:extLst>
                <a:ext uri="{FF2B5EF4-FFF2-40B4-BE49-F238E27FC236}">
                  <a16:creationId xmlns="" xmlns:a16="http://schemas.microsoft.com/office/drawing/2014/main" id="{F39D0980-CBF8-884C-BA2A-7C1587931CC6}"/>
                </a:ext>
              </a:extLst>
            </p:cNvPr>
            <p:cNvSpPr txBox="1"/>
            <p:nvPr/>
          </p:nvSpPr>
          <p:spPr>
            <a:xfrm>
              <a:off x="5853925" y="4202975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Start data tiering</a:t>
              </a:r>
            </a:p>
          </p:txBody>
        </p:sp>
        <p:sp>
          <p:nvSpPr>
            <p:cNvPr id="26" name="Shape 214">
              <a:extLst>
                <a:ext uri="{FF2B5EF4-FFF2-40B4-BE49-F238E27FC236}">
                  <a16:creationId xmlns="" xmlns:a16="http://schemas.microsoft.com/office/drawing/2014/main" id="{4A5B3A8E-A123-5244-A9A8-BA90CE0DEE5F}"/>
                </a:ext>
              </a:extLst>
            </p:cNvPr>
            <p:cNvSpPr txBox="1"/>
            <p:nvPr/>
          </p:nvSpPr>
          <p:spPr>
            <a:xfrm>
              <a:off x="3968325" y="5726375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>After tiering: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Frequently-accessed data </a:t>
              </a:r>
              <a:br>
                <a:rPr lang="en" sz="800" b="1" dirty="0">
                  <a:solidFill>
                    <a:srgbClr val="262626"/>
                  </a:solidFill>
                  <a:latin typeface="+mj-lt"/>
                </a:rPr>
              </a:br>
              <a:r>
                <a:rPr lang="en" sz="800" b="1" dirty="0">
                  <a:solidFill>
                    <a:srgbClr val="262626"/>
                  </a:solidFill>
                  <a:latin typeface="+mj-lt"/>
                </a:rPr>
                <a:t>performance is optimized</a:t>
              </a:r>
              <a:r>
                <a:rPr lang="en" sz="900" b="1" dirty="0">
                  <a:solidFill>
                    <a:srgbClr val="262626"/>
                  </a:solidFill>
                  <a:latin typeface="+mj-lt"/>
                </a:rPr>
                <a:t/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7" name="Shape 215">
              <a:extLst>
                <a:ext uri="{FF2B5EF4-FFF2-40B4-BE49-F238E27FC236}">
                  <a16:creationId xmlns="" xmlns:a16="http://schemas.microsoft.com/office/drawing/2014/main" id="{9E9701FB-3AC5-A54B-8544-193CA71EB88F}"/>
                </a:ext>
              </a:extLst>
            </p:cNvPr>
            <p:cNvSpPr txBox="1"/>
            <p:nvPr/>
          </p:nvSpPr>
          <p:spPr>
            <a:xfrm>
              <a:off x="3702700" y="45951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rgbClr val="262626"/>
                  </a:solidFill>
                  <a:latin typeface="+mj-lt"/>
                </a:rPr>
                <a:t>How Qtier Works</a:t>
              </a:r>
            </a:p>
          </p:txBody>
        </p:sp>
        <p:sp>
          <p:nvSpPr>
            <p:cNvPr id="28" name="Shape 216">
              <a:extLst>
                <a:ext uri="{FF2B5EF4-FFF2-40B4-BE49-F238E27FC236}">
                  <a16:creationId xmlns="" xmlns:a16="http://schemas.microsoft.com/office/drawing/2014/main" id="{3BC5F747-43B0-704F-B42F-55D1AF87A641}"/>
                </a:ext>
              </a:extLst>
            </p:cNvPr>
            <p:cNvSpPr txBox="1"/>
            <p:nvPr/>
          </p:nvSpPr>
          <p:spPr>
            <a:xfrm>
              <a:off x="3589550" y="4750025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  <a:latin typeface="+mj-lt"/>
              </a:endParaRPr>
            </a:p>
          </p:txBody>
        </p:sp>
      </p:grpSp>
      <p:sp>
        <p:nvSpPr>
          <p:cNvPr id="29" name="Shape 448">
            <a:extLst>
              <a:ext uri="{FF2B5EF4-FFF2-40B4-BE49-F238E27FC236}">
                <a16:creationId xmlns="" xmlns:a16="http://schemas.microsoft.com/office/drawing/2014/main" id="{0F0BB80C-E3D1-C542-83EE-FC7EE9C11F63}"/>
              </a:ext>
            </a:extLst>
          </p:cNvPr>
          <p:cNvSpPr txBox="1"/>
          <p:nvPr/>
        </p:nvSpPr>
        <p:spPr>
          <a:xfrm>
            <a:off x="107504" y="3219822"/>
            <a:ext cx="2916906" cy="165618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-US" altLang="zh-TW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Automatically </a:t>
            </a:r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moves data </a:t>
            </a: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endParaRPr lang="en-US" altLang="zh-TW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</a:t>
            </a:r>
            <a:r>
              <a:rPr lang="en-US" altLang="zh-TW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between </a:t>
            </a:r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different </a:t>
            </a:r>
            <a:r>
              <a:rPr lang="en-US" altLang="zh-TW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tiers</a:t>
            </a:r>
          </a:p>
          <a:p>
            <a:pPr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-US" altLang="zh-TW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SSD </a:t>
            </a:r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cache capacity will </a:t>
            </a:r>
            <a:endParaRPr lang="en-US" altLang="zh-TW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</a:t>
            </a:r>
            <a:r>
              <a:rPr lang="en-US" altLang="zh-TW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not </a:t>
            </a:r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be limited by RAM size</a:t>
            </a:r>
            <a:endParaRPr lang="zh-TW" altLang="zh-TW" sz="1600" b="1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49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107504" y="1220804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" dirty="0" err="1"/>
              <a:t>Qtier</a:t>
            </a:r>
            <a:r>
              <a:rPr lang="en" dirty="0"/>
              <a:t> 2.0 Tiering On Demand </a:t>
            </a:r>
            <a:endParaRPr lang="zh-TW" dirty="0">
              <a:sym typeface="Microsoft JhengHei"/>
            </a:endParaRPr>
          </a:p>
        </p:txBody>
      </p:sp>
      <p:sp>
        <p:nvSpPr>
          <p:cNvPr id="10" name="Shape 332">
            <a:extLst>
              <a:ext uri="{FF2B5EF4-FFF2-40B4-BE49-F238E27FC236}">
                <a16:creationId xmlns="" xmlns:a16="http://schemas.microsoft.com/office/drawing/2014/main" id="{31210359-B76C-7F4A-8FC0-C223FB9BCF74}"/>
              </a:ext>
            </a:extLst>
          </p:cNvPr>
          <p:cNvSpPr txBox="1"/>
          <p:nvPr/>
        </p:nvSpPr>
        <p:spPr>
          <a:xfrm>
            <a:off x="292001" y="1122563"/>
            <a:ext cx="7963786" cy="87375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SSD 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only has limited capacity that can be used on key applications 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Enable 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 disable auto-tiering for individual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shared folder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or iSCSI LUN</a:t>
            </a:r>
            <a:endParaRPr b="1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Shape 333">
            <a:extLst>
              <a:ext uri="{FF2B5EF4-FFF2-40B4-BE49-F238E27FC236}">
                <a16:creationId xmlns="" xmlns:a16="http://schemas.microsoft.com/office/drawing/2014/main" id="{0D5C5578-F2E9-A04D-939F-5E76ADAC6B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19646" r="18609" b="2958"/>
          <a:stretch/>
        </p:blipFill>
        <p:spPr>
          <a:xfrm>
            <a:off x="467544" y="1923678"/>
            <a:ext cx="4353540" cy="2641697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2" name="Shape 335">
            <a:extLst>
              <a:ext uri="{FF2B5EF4-FFF2-40B4-BE49-F238E27FC236}">
                <a16:creationId xmlns="" xmlns:a16="http://schemas.microsoft.com/office/drawing/2014/main" id="{EA3619FD-0511-9843-86CD-1B8FAF93971A}"/>
              </a:ext>
            </a:extLst>
          </p:cNvPr>
          <p:cNvSpPr txBox="1"/>
          <p:nvPr/>
        </p:nvSpPr>
        <p:spPr>
          <a:xfrm>
            <a:off x="7452320" y="2565940"/>
            <a:ext cx="1698029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Hot data and reserved block</a:t>
            </a:r>
          </a:p>
        </p:txBody>
      </p:sp>
      <p:pic>
        <p:nvPicPr>
          <p:cNvPr id="13" name="圖片 14" descr="分層.png">
            <a:extLst>
              <a:ext uri="{FF2B5EF4-FFF2-40B4-BE49-F238E27FC236}">
                <a16:creationId xmlns="" xmlns:a16="http://schemas.microsoft.com/office/drawing/2014/main" id="{46B3B3B8-2894-B742-BDB5-B2E088A13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1" y="1755746"/>
            <a:ext cx="3350556" cy="3042864"/>
          </a:xfrm>
          <a:prstGeom prst="rect">
            <a:avLst/>
          </a:prstGeom>
        </p:spPr>
      </p:pic>
      <p:sp>
        <p:nvSpPr>
          <p:cNvPr id="14" name="Shape 272">
            <a:extLst>
              <a:ext uri="{FF2B5EF4-FFF2-40B4-BE49-F238E27FC236}">
                <a16:creationId xmlns="" xmlns:a16="http://schemas.microsoft.com/office/drawing/2014/main" id="{590C526A-4614-084C-84AD-B769B070D3AE}"/>
              </a:ext>
            </a:extLst>
          </p:cNvPr>
          <p:cNvSpPr txBox="1"/>
          <p:nvPr/>
        </p:nvSpPr>
        <p:spPr>
          <a:xfrm>
            <a:off x="7452320" y="3574790"/>
            <a:ext cx="1449983" cy="509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Cold </a:t>
            </a:r>
            <a:r>
              <a:rPr lang="en" altLang="zh-TW" b="1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and archived data </a:t>
            </a:r>
          </a:p>
        </p:txBody>
      </p:sp>
    </p:spTree>
    <p:extLst>
      <p:ext uri="{BB962C8B-B14F-4D97-AF65-F5344CB8AC3E}">
        <p14:creationId xmlns="" xmlns:p14="http://schemas.microsoft.com/office/powerpoint/2010/main" val="35714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65036" y="3184744"/>
            <a:ext cx="6143668" cy="1030080"/>
          </a:xfrm>
          <a:prstGeom prst="parallelogram">
            <a:avLst>
              <a:gd name="adj" fmla="val 55727"/>
            </a:avLst>
          </a:prstGeom>
          <a:solidFill>
            <a:schemeClr val="accent5">
              <a:lumMod val="5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3" name="群組 11"/>
          <p:cNvGrpSpPr/>
          <p:nvPr/>
        </p:nvGrpSpPr>
        <p:grpSpPr>
          <a:xfrm>
            <a:off x="4743758" y="1928808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chemeClr val="accent5">
                <a:lumMod val="5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QTS </a:t>
            </a:r>
            <a:r>
              <a:rPr lang="en-US" altLang="zh-TW" dirty="0"/>
              <a:t>and virtualization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8" y="1857370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5074" y="1000114"/>
            <a:ext cx="4643470" cy="7232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Multi-OS in One</a:t>
            </a:r>
          </a:p>
          <a:p>
            <a:pPr algn="ctr" eaLnBrk="1" hangingPunct="1">
              <a:defRPr/>
            </a:pPr>
            <a:r>
              <a:rPr lang="en-US" altLang="zh-TW" sz="1500" b="1" dirty="0">
                <a:solidFill>
                  <a:srgbClr val="00206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Run Windows/Linux VMs and containers</a:t>
            </a:r>
            <a:endParaRPr lang="en-US" sz="1500" b="1" dirty="0">
              <a:solidFill>
                <a:srgbClr val="00206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3" y="969583"/>
            <a:ext cx="3960440" cy="95409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 dirty="0">
                <a:solidFill>
                  <a:srgbClr val="00206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4.3.4 storage and snapshot management plus multimedia</a:t>
            </a:r>
          </a:p>
          <a:p>
            <a:pPr eaLnBrk="1" hangingPunct="1">
              <a:defRPr/>
            </a:pPr>
            <a:r>
              <a:rPr lang="en-US" altLang="zh-TW" b="1" dirty="0">
                <a:solidFill>
                  <a:srgbClr val="00206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enhancements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3988" y="2149628"/>
            <a:ext cx="2786050" cy="43087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FF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Virtualization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9880" y="3484346"/>
            <a:ext cx="2714612" cy="43087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FF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Container 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138" y="2071684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138" y="3312562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674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11"/>
          <p:cNvSpPr/>
          <p:nvPr/>
        </p:nvSpPr>
        <p:spPr>
          <a:xfrm flipV="1">
            <a:off x="251520" y="1260104"/>
            <a:ext cx="8682552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="" xmlns:a16="http://schemas.microsoft.com/office/drawing/2014/main" id="{DBFF229C-5B17-7D43-8BA1-AD1AF62C1EDE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95035" y="1467017"/>
            <a:ext cx="3847334" cy="307396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3A7A5C-7DD9-DA41-9882-28004CB0B4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283718"/>
            <a:ext cx="5080000" cy="3175000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dirty="0"/>
              <a:t> Snapshot data protection</a:t>
            </a:r>
            <a:r>
              <a:rPr lang="zh-TW" altLang="en-US" dirty="0"/>
              <a:t/>
            </a:r>
            <a:br>
              <a:rPr lang="zh-TW" altLang="en-US" dirty="0"/>
            </a:br>
            <a:endParaRPr dirty="0">
              <a:sym typeface="Arial"/>
            </a:endParaRPr>
          </a:p>
        </p:txBody>
      </p:sp>
      <p:sp>
        <p:nvSpPr>
          <p:cNvPr id="18" name="文字方塊 14">
            <a:extLst>
              <a:ext uri="{FF2B5EF4-FFF2-40B4-BE49-F238E27FC236}">
                <a16:creationId xmlns="" xmlns:a16="http://schemas.microsoft.com/office/drawing/2014/main" id="{7E5DFAF5-33F5-AD49-8A16-064537F210B5}"/>
              </a:ext>
            </a:extLst>
          </p:cNvPr>
          <p:cNvSpPr txBox="1"/>
          <p:nvPr/>
        </p:nvSpPr>
        <p:spPr>
          <a:xfrm>
            <a:off x="7327802" y="1293399"/>
            <a:ext cx="1590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Protection against </a:t>
            </a:r>
            <a:r>
              <a:rPr lang="en-US" altLang="zh-TW" sz="1600" b="1" dirty="0" err="1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ransomware</a:t>
            </a:r>
            <a:r>
              <a:rPr lang="en-US" altLang="zh-TW" sz="16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!</a:t>
            </a:r>
            <a:endParaRPr lang="zh-TW" altLang="en-US" sz="16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310936" y="1343156"/>
            <a:ext cx="1000785" cy="1466064"/>
          </a:xfrm>
          <a:prstGeom prst="rect">
            <a:avLst/>
          </a:prstGeom>
          <a:solidFill>
            <a:srgbClr val="00A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85708" y="1500736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="" xmlns:a16="http://schemas.microsoft.com/office/drawing/2014/main" id="{016B38B9-F8EA-D64B-AAFF-C599D0B45C85}"/>
              </a:ext>
            </a:extLst>
          </p:cNvPr>
          <p:cNvSpPr txBox="1"/>
          <p:nvPr/>
        </p:nvSpPr>
        <p:spPr>
          <a:xfrm>
            <a:off x="5996280" y="2097797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81744" y="148259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5991052" y="209592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9" name="Shape 326">
            <a:extLst>
              <a:ext uri="{FF2B5EF4-FFF2-40B4-BE49-F238E27FC236}">
                <a16:creationId xmlns="" xmlns:a16="http://schemas.microsoft.com/office/drawing/2014/main" id="{4B1ABAFA-A470-F349-AEEA-F58BB04DE3C0}"/>
              </a:ext>
            </a:extLst>
          </p:cNvPr>
          <p:cNvSpPr/>
          <p:nvPr/>
        </p:nvSpPr>
        <p:spPr>
          <a:xfrm>
            <a:off x="4501457" y="1343156"/>
            <a:ext cx="1805577" cy="1466064"/>
          </a:xfrm>
          <a:prstGeom prst="wedgeRectCallout">
            <a:avLst>
              <a:gd name="adj1" fmla="val -17182"/>
              <a:gd name="adj2" fmla="val 5000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28">
            <a:extLst>
              <a:ext uri="{FF2B5EF4-FFF2-40B4-BE49-F238E27FC236}">
                <a16:creationId xmlns="" xmlns:a16="http://schemas.microsoft.com/office/drawing/2014/main" id="{BDDC8E57-37A6-694A-817B-B9F36FBED687}"/>
              </a:ext>
            </a:extLst>
          </p:cNvPr>
          <p:cNvSpPr txBox="1"/>
          <p:nvPr/>
        </p:nvSpPr>
        <p:spPr>
          <a:xfrm>
            <a:off x="4593696" y="1848464"/>
            <a:ext cx="25384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="" xmlns:a16="http://schemas.microsoft.com/office/drawing/2014/main" id="{3084386D-AD9F-8F4B-A98D-087C6AA8B5FD}"/>
              </a:ext>
            </a:extLst>
          </p:cNvPr>
          <p:cNvSpPr txBox="1"/>
          <p:nvPr/>
        </p:nvSpPr>
        <p:spPr>
          <a:xfrm>
            <a:off x="4621977" y="2099858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Max per volume/LUN</a:t>
            </a:r>
            <a:endParaRPr sz="1600" b="1" u="none" strike="noStrike" cap="none" dirty="0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="" xmlns:a16="http://schemas.microsoft.com/office/drawing/2014/main" id="{EAE1D39C-F6B4-6944-9B43-F6E54F68F7A0}"/>
              </a:ext>
            </a:extLst>
          </p:cNvPr>
          <p:cNvSpPr txBox="1"/>
          <p:nvPr/>
        </p:nvSpPr>
        <p:spPr>
          <a:xfrm>
            <a:off x="4597672" y="1538670"/>
            <a:ext cx="1584176" cy="38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Max per NAS</a:t>
            </a:r>
            <a:endParaRPr sz="1600" b="1" u="none" strike="noStrike" cap="none" dirty="0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="" xmlns:a16="http://schemas.microsoft.com/office/drawing/2014/main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602" y="1990165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1223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9512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00114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141696"/>
            <a:ext cx="2571766" cy="1477047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915566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10" y="1557544"/>
            <a:ext cx="2357454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Surveillance Station 5.1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Free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 camera channels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Max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40</a:t>
            </a:r>
            <a:r>
              <a:rPr lang="en-US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channels (optional licenses)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56" y="2881905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141698"/>
            <a:ext cx="2571768" cy="1495966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557544"/>
            <a:ext cx="2366004" cy="110798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QVR Pro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Free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 </a:t>
            </a:r>
            <a:r>
              <a:rPr lang="en-US" altLang="zh-TW" sz="1500" b="1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camera channels</a:t>
            </a:r>
            <a:endParaRPr lang="en-US" sz="15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Max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128 channels (optional licenses)</a:t>
            </a: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98148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2794" y="2643758"/>
            <a:ext cx="3797478" cy="2292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77" y="3848123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141697"/>
            <a:ext cx="2643206" cy="1495967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15566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557544"/>
            <a:ext cx="2571768" cy="6924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Up to 1080p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recording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43372" y="927384"/>
            <a:ext cx="642942" cy="642942"/>
          </a:xfrm>
          <a:prstGeom prst="rect">
            <a:avLst/>
          </a:prstGeom>
        </p:spPr>
      </p:pic>
      <p:pic>
        <p:nvPicPr>
          <p:cNvPr id="23" name="Picture 10" descr="Picture 10">
            <a:extLst>
              <a:ext uri="{FF2B5EF4-FFF2-40B4-BE49-F238E27FC236}">
                <a16:creationId xmlns="" xmlns:a16="http://schemas.microsoft.com/office/drawing/2014/main" id="{4BA1033A-3CA4-5743-8168-87075DDCAE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/>
          </a:blip>
          <a:srcRect t="39217" b="27026"/>
          <a:stretch>
            <a:fillRect/>
          </a:stretch>
        </p:blipFill>
        <p:spPr>
          <a:xfrm>
            <a:off x="6013456" y="4287706"/>
            <a:ext cx="3024336" cy="638051"/>
          </a:xfrm>
          <a:prstGeom prst="rect">
            <a:avLst/>
          </a:prstGeom>
          <a:ln w="12700">
            <a:miter lim="4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Hant" dirty="0"/>
              <a:t>High-capacity surveillance solution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60984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66459" y="3364127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dirty="0"/>
              <a:t>Use iSCSI</a:t>
            </a:r>
            <a:r>
              <a:rPr lang="zh-TW" altLang="en-US" dirty="0"/>
              <a:t> </a:t>
            </a:r>
            <a:r>
              <a:rPr lang="en-US" dirty="0"/>
              <a:t>/</a:t>
            </a:r>
            <a:r>
              <a:rPr lang="zh-TW" altLang="en-US" dirty="0"/>
              <a:t> </a:t>
            </a:r>
            <a:r>
              <a:rPr lang="en-US" dirty="0"/>
              <a:t>JBOD to Expand NAS</a:t>
            </a:r>
            <a:endParaRPr lang="zh-TW" dirty="0">
              <a:sym typeface="Microsoft JhengHe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6758" y="858654"/>
            <a:ext cx="9127242" cy="84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-US" altLang="zh-TW" b="1" dirty="0" err="1" smtClean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NAS+iSCSI</a:t>
            </a:r>
            <a:r>
              <a:rPr lang="en-US" altLang="zh-TW" b="1" dirty="0" smtClean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Target </a:t>
            </a:r>
            <a:r>
              <a:rPr lang="zh-TW" altLang="en-US" b="1" dirty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lang="en-US" dirty="0">
                <a:latin typeface="Arial" pitchFamily="34" charset="0"/>
                <a:cs typeface="Arial" pitchFamily="34" charset="0"/>
              </a:rPr>
              <a:t> Limited functions without knowing target storage condition</a:t>
            </a:r>
            <a:endParaRPr lang="zh-TW" altLang="en-US" b="1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cxnSp>
        <p:nvCxnSpPr>
          <p:cNvPr id="38" name="Shape 478"/>
          <p:cNvCxnSpPr/>
          <p:nvPr/>
        </p:nvCxnSpPr>
        <p:spPr>
          <a:xfrm>
            <a:off x="2500588" y="3999664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" name="Shape 478"/>
          <p:cNvCxnSpPr/>
          <p:nvPr/>
        </p:nvCxnSpPr>
        <p:spPr>
          <a:xfrm>
            <a:off x="2546795" y="3999664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2" name="Shape 478"/>
          <p:cNvCxnSpPr/>
          <p:nvPr/>
        </p:nvCxnSpPr>
        <p:spPr>
          <a:xfrm>
            <a:off x="1856869" y="2088895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" name="Shape 478"/>
          <p:cNvCxnSpPr/>
          <p:nvPr/>
        </p:nvCxnSpPr>
        <p:spPr>
          <a:xfrm>
            <a:off x="1903076" y="2088895"/>
            <a:ext cx="4025157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9" y="3538569"/>
            <a:ext cx="2235756" cy="7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29637" y="3354613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hape 475"/>
          <p:cNvSpPr txBox="1"/>
          <p:nvPr/>
        </p:nvSpPr>
        <p:spPr>
          <a:xfrm>
            <a:off x="1374998" y="2294910"/>
            <a:ext cx="1108770" cy="20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TS-463XU-RP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3" name="Shape 475"/>
          <p:cNvSpPr txBox="1"/>
          <p:nvPr/>
        </p:nvSpPr>
        <p:spPr>
          <a:xfrm>
            <a:off x="4435260" y="4163280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UX-1200U-RP#1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5" name="Shape 475"/>
          <p:cNvSpPr txBox="1"/>
          <p:nvPr/>
        </p:nvSpPr>
        <p:spPr>
          <a:xfrm>
            <a:off x="6946624" y="4171951"/>
            <a:ext cx="1610771" cy="232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UX-1200U-RP#2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31" name="Shape 475"/>
          <p:cNvSpPr txBox="1"/>
          <p:nvPr/>
        </p:nvSpPr>
        <p:spPr>
          <a:xfrm>
            <a:off x="1309361" y="4188377"/>
            <a:ext cx="1527546" cy="14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grpSp>
        <p:nvGrpSpPr>
          <p:cNvPr id="2" name="群組 27"/>
          <p:cNvGrpSpPr/>
          <p:nvPr/>
        </p:nvGrpSpPr>
        <p:grpSpPr>
          <a:xfrm>
            <a:off x="467544" y="3856551"/>
            <a:ext cx="648071" cy="443391"/>
            <a:chOff x="6424610" y="1235555"/>
            <a:chExt cx="743693" cy="508814"/>
          </a:xfrm>
        </p:grpSpPr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4610" y="1235555"/>
              <a:ext cx="425690" cy="508814"/>
            </a:xfrm>
            <a:prstGeom prst="rect">
              <a:avLst/>
            </a:prstGeom>
          </p:spPr>
        </p:pic>
        <p:sp>
          <p:nvSpPr>
            <p:cNvPr id="30" name="圓角矩形 29"/>
            <p:cNvSpPr/>
            <p:nvPr/>
          </p:nvSpPr>
          <p:spPr>
            <a:xfrm>
              <a:off x="6646065" y="1551505"/>
              <a:ext cx="522238" cy="185312"/>
            </a:xfrm>
            <a:prstGeom prst="roundRect">
              <a:avLst/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b="1" dirty="0">
                  <a:latin typeface="Arial" pitchFamily="34" charset="0"/>
                  <a:cs typeface="Arial" pitchFamily="34" charset="0"/>
                </a:rPr>
                <a:t>RAID</a:t>
              </a:r>
              <a:endParaRPr kumimoji="1" lang="zh-TW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Shape 475"/>
          <p:cNvSpPr txBox="1"/>
          <p:nvPr/>
        </p:nvSpPr>
        <p:spPr>
          <a:xfrm>
            <a:off x="6334556" y="2257407"/>
            <a:ext cx="1224136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34" name="Shape 471"/>
          <p:cNvPicPr preferRelativeResize="0"/>
          <p:nvPr/>
        </p:nvPicPr>
        <p:blipFill rotWithShape="1">
          <a:blip r:embed="rId6" cstate="print">
            <a:alphaModFix/>
          </a:blip>
          <a:srcRect l="14199" t="17401" r="15816" b="22553"/>
          <a:stretch/>
        </p:blipFill>
        <p:spPr>
          <a:xfrm>
            <a:off x="3779912" y="1674305"/>
            <a:ext cx="1012860" cy="77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6E7766C-0F18-2240-8727-5C4191ED4436}"/>
              </a:ext>
            </a:extLst>
          </p:cNvPr>
          <p:cNvSpPr/>
          <p:nvPr/>
        </p:nvSpPr>
        <p:spPr>
          <a:xfrm>
            <a:off x="15992" y="3130786"/>
            <a:ext cx="8181271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-US" altLang="zh-TW" b="1" dirty="0" smtClean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NAS+JBOD</a:t>
            </a:r>
            <a:r>
              <a:rPr lang="zh-TW" altLang="en-US" b="1" dirty="0">
                <a:solidFill>
                  <a:srgbClr val="00206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lang="en-US" dirty="0">
                <a:latin typeface="Arial" pitchFamily="34" charset="0"/>
                <a:cs typeface="Arial" pitchFamily="34" charset="0"/>
              </a:rPr>
              <a:t> Limited ports with RAID protection on the host</a:t>
            </a:r>
            <a:endParaRPr lang="zh-TW" altLang="en-US" b="1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E396E33-3639-1E41-89C2-066E079B76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36552" b="34786"/>
          <a:stretch/>
        </p:blipFill>
        <p:spPr>
          <a:xfrm>
            <a:off x="807129" y="1864756"/>
            <a:ext cx="2191893" cy="392651"/>
          </a:xfrm>
          <a:prstGeom prst="rect">
            <a:avLst/>
          </a:prstGeom>
        </p:spPr>
      </p:pic>
      <p:pic>
        <p:nvPicPr>
          <p:cNvPr id="36" name="圖片 35" descr="資料夾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43" y="1701656"/>
            <a:ext cx="403140" cy="299480"/>
          </a:xfrm>
          <a:prstGeom prst="rect">
            <a:avLst/>
          </a:prstGeom>
        </p:spPr>
      </p:pic>
      <p:pic>
        <p:nvPicPr>
          <p:cNvPr id="33" name="Picture 10" descr="Picture 10">
            <a:extLst>
              <a:ext uri="{FF2B5EF4-FFF2-40B4-BE49-F238E27FC236}">
                <a16:creationId xmlns="" xmlns:a16="http://schemas.microsoft.com/office/drawing/2014/main" id="{F76B2AC7-9E90-524D-8AF6-BEE30F2ED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/>
          </a:blip>
          <a:srcRect t="39217" b="27026"/>
          <a:stretch>
            <a:fillRect/>
          </a:stretch>
        </p:blipFill>
        <p:spPr>
          <a:xfrm>
            <a:off x="5710312" y="1790079"/>
            <a:ext cx="2324711" cy="4904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726092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475">
            <a:extLst>
              <a:ext uri="{FF2B5EF4-FFF2-40B4-BE49-F238E27FC236}">
                <a16:creationId xmlns="" xmlns:a16="http://schemas.microsoft.com/office/drawing/2014/main" id="{83EAB6B0-A164-1149-AA68-AA89C13BA66D}"/>
              </a:ext>
            </a:extLst>
          </p:cNvPr>
          <p:cNvSpPr txBox="1"/>
          <p:nvPr/>
        </p:nvSpPr>
        <p:spPr>
          <a:xfrm>
            <a:off x="3491880" y="2932564"/>
            <a:ext cx="1224136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TS-1263XU-RP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72008" y="4896600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dirty="0"/>
              <a:t>Replacing</a:t>
            </a:r>
            <a:r>
              <a:rPr lang="en" dirty="0"/>
              <a:t> JBOD with iSCSI VJBOD </a:t>
            </a:r>
            <a:endParaRPr lang="zh-TW" dirty="0">
              <a:sym typeface="Microsoft JhengHei"/>
            </a:endParaRPr>
          </a:p>
        </p:txBody>
      </p:sp>
      <p:sp>
        <p:nvSpPr>
          <p:cNvPr id="9" name="Shape 475"/>
          <p:cNvSpPr txBox="1"/>
          <p:nvPr/>
        </p:nvSpPr>
        <p:spPr>
          <a:xfrm>
            <a:off x="4394159" y="1586553"/>
            <a:ext cx="982147" cy="34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Container Station</a:t>
            </a:r>
            <a:endParaRPr 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0" name="Shape 475"/>
          <p:cNvSpPr txBox="1"/>
          <p:nvPr/>
        </p:nvSpPr>
        <p:spPr>
          <a:xfrm>
            <a:off x="5076901" y="2019407"/>
            <a:ext cx="1337154" cy="34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1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zh-TW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x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10GBASE-T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2 x </a:t>
            </a:r>
            <a:r>
              <a:rPr lang="en-US" altLang="zh-TW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GbE</a:t>
            </a:r>
            <a:endParaRPr 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3" name="Shape 475"/>
          <p:cNvSpPr txBox="1"/>
          <p:nvPr/>
        </p:nvSpPr>
        <p:spPr>
          <a:xfrm>
            <a:off x="7649704" y="3930913"/>
            <a:ext cx="1067617" cy="267844"/>
          </a:xfrm>
          <a:prstGeom prst="rect">
            <a:avLst/>
          </a:prstGeom>
          <a:solidFill>
            <a:srgbClr val="3B7AE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1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Virtual pool 2</a:t>
            </a:r>
            <a:endParaRPr lang="zh-TW" sz="11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5" name="Shape 475"/>
          <p:cNvSpPr txBox="1"/>
          <p:nvPr/>
        </p:nvSpPr>
        <p:spPr>
          <a:xfrm>
            <a:off x="7609527" y="1881167"/>
            <a:ext cx="1092563" cy="257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zh-TW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i</a:t>
            </a:r>
            <a:r>
              <a:rPr lang="en-US" altLang="zh-TW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SCSI</a:t>
            </a:r>
            <a:r>
              <a:rPr lang="zh-TW" altLang="en-US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 </a:t>
            </a:r>
            <a:r>
              <a:rPr lang="en-US" altLang="zh-TW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LUN</a:t>
            </a:r>
            <a:endParaRPr lang="zh-TW" sz="11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2" name="Shape 46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753765" y="2304750"/>
            <a:ext cx="955150" cy="69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475"/>
          <p:cNvSpPr txBox="1"/>
          <p:nvPr/>
        </p:nvSpPr>
        <p:spPr>
          <a:xfrm>
            <a:off x="7642388" y="3005677"/>
            <a:ext cx="1106075" cy="257734"/>
          </a:xfrm>
          <a:prstGeom prst="rect">
            <a:avLst/>
          </a:prstGeom>
          <a:solidFill>
            <a:srgbClr val="8C55D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1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Virtual pool 1</a:t>
            </a:r>
            <a:endParaRPr lang="zh-TW" sz="11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3" name="Shape 467"/>
          <p:cNvPicPr preferRelativeResize="0"/>
          <p:nvPr/>
        </p:nvPicPr>
        <p:blipFill>
          <a:blip r:embed="rId4" cstate="print"/>
          <a:srcRect r="36396"/>
          <a:stretch>
            <a:fillRect/>
          </a:stretch>
        </p:blipFill>
        <p:spPr>
          <a:xfrm>
            <a:off x="7818480" y="3355890"/>
            <a:ext cx="607510" cy="59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8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9169" t="5367" r="9013" b="4819"/>
          <a:stretch/>
        </p:blipFill>
        <p:spPr>
          <a:xfrm>
            <a:off x="7702905" y="1302933"/>
            <a:ext cx="936104" cy="578234"/>
          </a:xfrm>
          <a:prstGeom prst="rect">
            <a:avLst/>
          </a:prstGeom>
        </p:spPr>
      </p:pic>
      <p:pic>
        <p:nvPicPr>
          <p:cNvPr id="2050" name="Picture 2" descr="\\Marketing\Marketing\MarketingMaterials\DM\NAS\Software_Section_brochure\QNAP product icon_20170816-assets\Container_stat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976" y="1474025"/>
            <a:ext cx="494148" cy="494922"/>
          </a:xfrm>
          <a:prstGeom prst="rect">
            <a:avLst/>
          </a:prstGeom>
          <a:noFill/>
        </p:spPr>
      </p:pic>
      <p:cxnSp>
        <p:nvCxnSpPr>
          <p:cNvPr id="25" name="Shape 482"/>
          <p:cNvCxnSpPr/>
          <p:nvPr/>
        </p:nvCxnSpPr>
        <p:spPr>
          <a:xfrm>
            <a:off x="5216977" y="2787097"/>
            <a:ext cx="2322085" cy="1282596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28" name="Shape 482"/>
          <p:cNvCxnSpPr/>
          <p:nvPr/>
        </p:nvCxnSpPr>
        <p:spPr>
          <a:xfrm flipV="1">
            <a:off x="5216977" y="1672515"/>
            <a:ext cx="2471298" cy="853633"/>
          </a:xfrm>
          <a:prstGeom prst="bentConnector3">
            <a:avLst>
              <a:gd name="adj1" fmla="val 45560"/>
            </a:avLst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3" name="Shape 482"/>
          <p:cNvCxnSpPr/>
          <p:nvPr/>
        </p:nvCxnSpPr>
        <p:spPr>
          <a:xfrm flipV="1">
            <a:off x="5216977" y="2644241"/>
            <a:ext cx="2536788" cy="482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35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5" y="2931790"/>
            <a:ext cx="503575" cy="60195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圓角矩形 35"/>
          <p:cNvSpPr/>
          <p:nvPr/>
        </p:nvSpPr>
        <p:spPr>
          <a:xfrm>
            <a:off x="4885233" y="3342144"/>
            <a:ext cx="622871" cy="237718"/>
          </a:xfrm>
          <a:prstGeom prst="roundRect">
            <a:avLst>
              <a:gd name="adj" fmla="val 50000"/>
            </a:avLst>
          </a:prstGeom>
          <a:solidFill>
            <a:srgbClr val="41BEC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00" b="1" dirty="0">
                <a:latin typeface="Arial" pitchFamily="34" charset="0"/>
                <a:cs typeface="Arial" pitchFamily="34" charset="0"/>
              </a:rPr>
              <a:t>RAID</a:t>
            </a:r>
            <a:endParaRPr kumimoji="1" lang="zh-TW" altLang="en-US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圖片 36" descr="分享器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6" y="2424310"/>
            <a:ext cx="1146008" cy="452228"/>
          </a:xfrm>
          <a:prstGeom prst="rect">
            <a:avLst/>
          </a:prstGeom>
        </p:spPr>
      </p:pic>
      <p:pic>
        <p:nvPicPr>
          <p:cNvPr id="27" name="Picture 10" descr="Picture 10">
            <a:extLst>
              <a:ext uri="{FF2B5EF4-FFF2-40B4-BE49-F238E27FC236}">
                <a16:creationId xmlns="" xmlns:a16="http://schemas.microsoft.com/office/drawing/2014/main" id="{3BFF99BB-5753-7A42-8108-28878B2373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/>
          </a:blip>
          <a:srcRect t="39217" b="27026"/>
          <a:stretch>
            <a:fillRect/>
          </a:stretch>
        </p:blipFill>
        <p:spPr>
          <a:xfrm>
            <a:off x="3139015" y="2446226"/>
            <a:ext cx="2324711" cy="49044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498">
            <a:extLst>
              <a:ext uri="{FF2B5EF4-FFF2-40B4-BE49-F238E27FC236}">
                <a16:creationId xmlns="" xmlns:a16="http://schemas.microsoft.com/office/drawing/2014/main" id="{5C3DD68A-7978-3E4E-BDCB-107309A75764}"/>
              </a:ext>
            </a:extLst>
          </p:cNvPr>
          <p:cNvSpPr txBox="1"/>
          <p:nvPr/>
        </p:nvSpPr>
        <p:spPr>
          <a:xfrm>
            <a:off x="142925" y="1381053"/>
            <a:ext cx="3060923" cy="284025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 </a:t>
            </a: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Uses 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VJBOD to mount a </a:t>
            </a:r>
            <a:endParaRPr lang="en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LUN as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local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disk</a:t>
            </a:r>
          </a:p>
          <a:p>
            <a:pPr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endParaRPr lang="en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</a:t>
            </a: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Calibri"/>
              </a:rPr>
              <a:t> </a:t>
            </a: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Create 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Storage Pool, take </a:t>
            </a:r>
            <a:endParaRPr lang="en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snapshot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use media </a:t>
            </a:r>
            <a:b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library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Qsirch indexing </a:t>
            </a:r>
            <a:endParaRPr lang="en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endParaRPr lang="en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●</a:t>
            </a: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Calibri"/>
              </a:rPr>
              <a:t> </a:t>
            </a:r>
            <a:r>
              <a:rPr lang="en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Fully </a:t>
            </a:r>
            <a:r>
              <a:rPr lang="en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utilize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storage space 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-3556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NAS</a:t>
            </a:r>
            <a:endParaRPr lang="en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Shape 475">
            <a:extLst>
              <a:ext uri="{FF2B5EF4-FFF2-40B4-BE49-F238E27FC236}">
                <a16:creationId xmlns="" xmlns:a16="http://schemas.microsoft.com/office/drawing/2014/main" id="{B3217469-0B52-9C42-BE45-E28162453F8B}"/>
              </a:ext>
            </a:extLst>
          </p:cNvPr>
          <p:cNvSpPr txBox="1"/>
          <p:nvPr/>
        </p:nvSpPr>
        <p:spPr>
          <a:xfrm>
            <a:off x="4767515" y="3651869"/>
            <a:ext cx="1532677" cy="42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Ethernet,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zh-TW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</a:t>
            </a:r>
            <a:r>
              <a:rPr lang="en-US" altLang="zh-TW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lexible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connection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0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1907704" y="720080"/>
            <a:ext cx="7236296" cy="4423420"/>
            <a:chOff x="1907704" y="699542"/>
            <a:chExt cx="7236296" cy="4443958"/>
          </a:xfrm>
        </p:grpSpPr>
        <p:sp>
          <p:nvSpPr>
            <p:cNvPr id="24" name="矩形 23"/>
            <p:cNvSpPr/>
            <p:nvPr/>
          </p:nvSpPr>
          <p:spPr>
            <a:xfrm>
              <a:off x="5260065" y="4011910"/>
              <a:ext cx="2771800" cy="1131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72200" y="699542"/>
              <a:ext cx="2771800" cy="44439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平行四邊形 20"/>
            <p:cNvSpPr/>
            <p:nvPr/>
          </p:nvSpPr>
          <p:spPr>
            <a:xfrm>
              <a:off x="1907704" y="699542"/>
              <a:ext cx="7236296" cy="4443958"/>
            </a:xfrm>
            <a:prstGeom prst="parallelogram">
              <a:avLst>
                <a:gd name="adj" fmla="val 84402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5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5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CN" dirty="0" smtClean="0"/>
              <a:t>Upgraded 10GbE port: 10GBASE-T</a:t>
            </a:r>
            <a:endParaRPr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2429299" y="2278395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1 x 10GbE SFP+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76D7FF00-F7CD-9C43-B241-F1AD9187E287}"/>
              </a:ext>
            </a:extLst>
          </p:cNvPr>
          <p:cNvSpPr/>
          <p:nvPr/>
        </p:nvSpPr>
        <p:spPr>
          <a:xfrm>
            <a:off x="4671200" y="1983775"/>
            <a:ext cx="4249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Offers the same 10GbE performance,</a:t>
            </a:r>
            <a:endParaRPr lang="zh-TW" altLang="en-US" b="1" dirty="0" smtClean="0">
              <a:solidFill>
                <a:srgbClr val="002060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  <a:p>
            <a:r>
              <a:rPr lang="en-US" altLang="zh-TW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but adds Multi-Gigabit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76A579-F870-ED4B-A7D1-F88A05B9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5546" b="20842"/>
          <a:stretch/>
        </p:blipFill>
        <p:spPr>
          <a:xfrm>
            <a:off x="2429299" y="2944131"/>
            <a:ext cx="5080000" cy="1702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74F9B7-0A96-6542-8D18-399079E55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6923" b="19941"/>
          <a:stretch/>
        </p:blipFill>
        <p:spPr>
          <a:xfrm>
            <a:off x="89547" y="987574"/>
            <a:ext cx="3861573" cy="1282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6BCDD4-BCDE-1F4A-B9B9-6056E56BCD72}"/>
              </a:ext>
            </a:extLst>
          </p:cNvPr>
          <p:cNvSpPr txBox="1"/>
          <p:nvPr/>
        </p:nvSpPr>
        <p:spPr>
          <a:xfrm>
            <a:off x="251520" y="221171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Arial" pitchFamily="34" charset="0"/>
                <a:ea typeface="Arial Unicode MS" pitchFamily="34" charset="-120"/>
                <a:cs typeface="Arial" pitchFamily="34" charset="0"/>
              </a:rPr>
              <a:t>TS-x63U-RP</a:t>
            </a:r>
            <a:endParaRPr lang="en-US" sz="1100" b="1" dirty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B1BD51-591C-DD44-9850-623223BC9309}"/>
              </a:ext>
            </a:extLst>
          </p:cNvPr>
          <p:cNvSpPr txBox="1"/>
          <p:nvPr/>
        </p:nvSpPr>
        <p:spPr>
          <a:xfrm>
            <a:off x="2573314" y="4587974"/>
            <a:ext cx="1710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Arial" pitchFamily="34" charset="0"/>
                <a:ea typeface="Arial Unicode MS" pitchFamily="34" charset="-120"/>
                <a:cs typeface="Arial" pitchFamily="34" charset="0"/>
              </a:rPr>
              <a:t>TS-x63XU-RP</a:t>
            </a:r>
            <a:endParaRPr lang="en-US" sz="1100" b="1" dirty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AA25DA11-821F-B542-B15D-D9D47AA00386}"/>
              </a:ext>
            </a:extLst>
          </p:cNvPr>
          <p:cNvSpPr/>
          <p:nvPr/>
        </p:nvSpPr>
        <p:spPr>
          <a:xfrm>
            <a:off x="2106724" y="1496344"/>
            <a:ext cx="322575" cy="7440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A16D113E-675C-CE4A-AFBD-28B97E38B5E7}"/>
              </a:ext>
            </a:extLst>
          </p:cNvPr>
          <p:cNvSpPr/>
          <p:nvPr/>
        </p:nvSpPr>
        <p:spPr>
          <a:xfrm>
            <a:off x="5101399" y="3639104"/>
            <a:ext cx="352236" cy="8631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hape 248">
            <a:extLst>
              <a:ext uri="{FF2B5EF4-FFF2-40B4-BE49-F238E27FC236}">
                <a16:creationId xmlns="" xmlns:a16="http://schemas.microsoft.com/office/drawing/2014/main" id="{DDB81390-63D8-2A4A-B3F1-A110C9E4023C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2259703" y="2278076"/>
            <a:ext cx="177904" cy="161288"/>
          </a:xfrm>
          <a:prstGeom prst="bentConnector2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" name="Shape 248">
            <a:extLst>
              <a:ext uri="{FF2B5EF4-FFF2-40B4-BE49-F238E27FC236}">
                <a16:creationId xmlns="" xmlns:a16="http://schemas.microsoft.com/office/drawing/2014/main" id="{41898BD8-E3DB-F440-BA21-06D749650357}"/>
              </a:ext>
            </a:extLst>
          </p:cNvPr>
          <p:cNvCxnSpPr>
            <a:cxnSpLocks/>
          </p:cNvCxnSpPr>
          <p:nvPr/>
        </p:nvCxnSpPr>
        <p:spPr>
          <a:xfrm rot="5400000">
            <a:off x="5073803" y="3270457"/>
            <a:ext cx="556944" cy="167642"/>
          </a:xfrm>
          <a:prstGeom prst="bentConnector3">
            <a:avLst>
              <a:gd name="adj1" fmla="val 42182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F8F8FD-C397-014B-883D-7196FABB37D3}"/>
              </a:ext>
            </a:extLst>
          </p:cNvPr>
          <p:cNvSpPr txBox="1"/>
          <p:nvPr/>
        </p:nvSpPr>
        <p:spPr>
          <a:xfrm>
            <a:off x="4719908" y="2715766"/>
            <a:ext cx="259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1 x 10GbE 10GBASE-T</a:t>
            </a:r>
          </a:p>
        </p:txBody>
      </p:sp>
    </p:spTree>
    <p:extLst>
      <p:ext uri="{BB962C8B-B14F-4D97-AF65-F5344CB8AC3E}">
        <p14:creationId xmlns="" xmlns:p14="http://schemas.microsoft.com/office/powerpoint/2010/main" val="23688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 smtClean="0">
                <a:sym typeface="Arial"/>
              </a:rPr>
              <a:t>Introduction to QRM+</a:t>
            </a:r>
            <a:endParaRPr lang="zh-TW" altLang="en-US" dirty="0"/>
          </a:p>
        </p:txBody>
      </p:sp>
      <p:pic>
        <p:nvPicPr>
          <p:cNvPr id="4" name="Picture 2" descr="QRM+1.0 App center 頁面圖_for web_文字_中文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627534"/>
            <a:ext cx="9719410" cy="440858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51520" y="192367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System Administrator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30758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Operator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9592" y="437195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Continuous monitoring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67744" y="437195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Troubleshooting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95936" y="437195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Analysis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08104" y="437195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Issue Prevention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164288" y="4515966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Agent-based Monitoring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64288" y="3220983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Agent-based Monitoring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64288" y="1923678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Agentless</a:t>
            </a:r>
            <a:endParaRPr lang="en-US" altLang="zh-TW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Monitoring</a:t>
            </a:r>
            <a:endParaRPr lang="zh-TW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220072" y="185167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KVM-over-IP</a:t>
            </a:r>
            <a:endParaRPr lang="zh-TW" altLang="en-US" sz="1200" b="1" dirty="0">
              <a:solidFill>
                <a:schemeClr val="accent6">
                  <a:lumMod val="7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596336" y="1669337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Servers with IPMI</a:t>
            </a:r>
            <a:endParaRPr lang="en-US" altLang="zh-TW" sz="8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30726" y="2951042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Windows </a:t>
            </a:r>
            <a:r>
              <a:rPr lang="en-US" altLang="zh-TW" sz="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Server</a:t>
            </a:r>
            <a:endParaRPr lang="en-US" altLang="zh-TW" sz="8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730913" y="424718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Linux </a:t>
            </a:r>
            <a:r>
              <a:rPr lang="en-US" altLang="zh-TW" sz="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Server</a:t>
            </a:r>
            <a:endParaRPr lang="en-US" altLang="zh-TW" sz="8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164288" y="1746158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IPMI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164288" y="303267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QRMAgent</a:t>
            </a:r>
            <a:endParaRPr lang="en-US" altLang="zh-TW" sz="9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164288" y="432882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QRMAgent</a:t>
            </a:r>
            <a:endParaRPr lang="en-US" altLang="zh-TW" sz="9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2" name="Picture 10" descr="Picture 10">
            <a:extLst>
              <a:ext uri="{FF2B5EF4-FFF2-40B4-BE49-F238E27FC236}">
                <a16:creationId xmlns="" xmlns:a16="http://schemas.microsoft.com/office/drawing/2014/main" id="{4BA1033A-3CA4-5743-8168-87075DDCA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 t="39217" b="27026"/>
          <a:stretch>
            <a:fillRect/>
          </a:stretch>
        </p:blipFill>
        <p:spPr>
          <a:xfrm>
            <a:off x="1979712" y="2067694"/>
            <a:ext cx="2843526" cy="599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73392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Workflow of QRM+ </a:t>
            </a:r>
            <a:endParaRPr lang="zh-TW" altLang="en-US" dirty="0"/>
          </a:p>
        </p:txBody>
      </p:sp>
      <p:pic>
        <p:nvPicPr>
          <p:cNvPr id="19" name="圖片 18" descr="括弧-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722" y="2069464"/>
            <a:ext cx="8630967" cy="1070298"/>
          </a:xfrm>
          <a:prstGeom prst="rect">
            <a:avLst/>
          </a:prstGeom>
        </p:spPr>
      </p:pic>
      <p:sp>
        <p:nvSpPr>
          <p:cNvPr id="20" name="Shape 2622"/>
          <p:cNvSpPr/>
          <p:nvPr/>
        </p:nvSpPr>
        <p:spPr>
          <a:xfrm>
            <a:off x="7017523" y="2719381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sz="1600" b="1" dirty="0">
                <a:solidFill>
                  <a:schemeClr val="lt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Issue Prevention </a:t>
            </a:r>
          </a:p>
        </p:txBody>
      </p:sp>
      <p:sp>
        <p:nvSpPr>
          <p:cNvPr id="21" name="Shape 2622"/>
          <p:cNvSpPr/>
          <p:nvPr/>
        </p:nvSpPr>
        <p:spPr>
          <a:xfrm>
            <a:off x="5174895" y="2719381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sz="1600" b="1" dirty="0" smtClean="0">
                <a:solidFill>
                  <a:schemeClr val="lt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Analysis</a:t>
            </a:r>
            <a:endParaRPr lang="en-US" altLang="zh-TW" sz="1600" b="1" dirty="0">
              <a:solidFill>
                <a:schemeClr val="lt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" name="Shape 2622"/>
          <p:cNvSpPr/>
          <p:nvPr/>
        </p:nvSpPr>
        <p:spPr>
          <a:xfrm>
            <a:off x="3332268" y="2719381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sz="1600" b="1" dirty="0">
                <a:solidFill>
                  <a:schemeClr val="lt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Troubleshooting</a:t>
            </a:r>
            <a:r>
              <a:rPr lang="en-US" altLang="zh-TW" sz="16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</a:p>
        </p:txBody>
      </p:sp>
      <p:sp>
        <p:nvSpPr>
          <p:cNvPr id="23" name="Shape 2594"/>
          <p:cNvSpPr txBox="1"/>
          <p:nvPr/>
        </p:nvSpPr>
        <p:spPr>
          <a:xfrm>
            <a:off x="5547417" y="1601749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Comprehensive QRM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+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Device 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Monitoring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Shape 2597"/>
          <p:cNvSpPr txBox="1"/>
          <p:nvPr/>
        </p:nvSpPr>
        <p:spPr>
          <a:xfrm>
            <a:off x="1896281" y="3821468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25" name="Shape 2603"/>
          <p:cNvSpPr txBox="1"/>
          <p:nvPr/>
        </p:nvSpPr>
        <p:spPr>
          <a:xfrm>
            <a:off x="1331640" y="3680970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sz="16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sz="16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  <a:p>
            <a:pPr>
              <a:buSzPct val="25000"/>
            </a:pPr>
            <a:endParaRPr lang="en-US" sz="160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</p:txBody>
      </p:sp>
      <p:sp>
        <p:nvSpPr>
          <p:cNvPr id="26" name="Shape 2605"/>
          <p:cNvSpPr txBox="1"/>
          <p:nvPr/>
        </p:nvSpPr>
        <p:spPr>
          <a:xfrm>
            <a:off x="5832748" y="4241497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27" name="Shape 2607"/>
          <p:cNvSpPr txBox="1"/>
          <p:nvPr/>
        </p:nvSpPr>
        <p:spPr>
          <a:xfrm>
            <a:off x="6948264" y="3688444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Log </a:t>
            </a:r>
            <a:r>
              <a:rPr lang="en-US" altLang="zh-TW" sz="1600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mgnt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.</a:t>
            </a:r>
          </a:p>
          <a:p>
            <a:pPr>
              <a:buNone/>
            </a:pPr>
            <a:endParaRPr lang="en-US" sz="1600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</p:txBody>
      </p:sp>
      <p:sp>
        <p:nvSpPr>
          <p:cNvPr id="28" name="Shape 2609"/>
          <p:cNvSpPr txBox="1"/>
          <p:nvPr/>
        </p:nvSpPr>
        <p:spPr>
          <a:xfrm>
            <a:off x="3280058" y="3680970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Support IPMI</a:t>
            </a:r>
          </a:p>
          <a:p>
            <a:pPr marL="0" indent="0"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Web-based </a:t>
            </a:r>
          </a:p>
          <a:p>
            <a:pPr marL="0" indent="0">
              <a:buNone/>
            </a:pPr>
            <a:r>
              <a:rPr lang="en-US" altLang="zh-TW" sz="1600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 remote access</a:t>
            </a:r>
            <a:endParaRPr lang="en-US" sz="1600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</p:txBody>
      </p:sp>
      <p:sp>
        <p:nvSpPr>
          <p:cNvPr id="29" name="Shape 2624"/>
          <p:cNvSpPr txBox="1"/>
          <p:nvPr/>
        </p:nvSpPr>
        <p:spPr>
          <a:xfrm>
            <a:off x="5174895" y="3680970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√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600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600" dirty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Calibri"/>
              </a:rPr>
              <a:t>  playback</a:t>
            </a:r>
            <a:endParaRPr lang="en-US" sz="1600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Calibri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69864"/>
            <a:ext cx="1573265" cy="1072531"/>
          </a:xfrm>
          <a:prstGeom prst="rect">
            <a:avLst/>
          </a:prstGeom>
        </p:spPr>
      </p:pic>
      <p:pic>
        <p:nvPicPr>
          <p:cNvPr id="31" name="Shape 262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568949" y="987574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2622"/>
          <p:cNvSpPr/>
          <p:nvPr/>
        </p:nvSpPr>
        <p:spPr>
          <a:xfrm>
            <a:off x="1489641" y="1283544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z="1600" b="1" smtClean="0">
                <a:solidFill>
                  <a:schemeClr val="lt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Add devices</a:t>
            </a:r>
            <a:endParaRPr lang="en-US" sz="1600" b="1">
              <a:solidFill>
                <a:schemeClr val="lt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3" name="圖片 32" descr="qpulse_5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3605" y="1081190"/>
            <a:ext cx="466004" cy="466004"/>
          </a:xfrm>
          <a:prstGeom prst="rect">
            <a:avLst/>
          </a:prstGeom>
        </p:spPr>
      </p:pic>
      <p:sp>
        <p:nvSpPr>
          <p:cNvPr id="34" name="Shape 2622"/>
          <p:cNvSpPr/>
          <p:nvPr/>
        </p:nvSpPr>
        <p:spPr>
          <a:xfrm>
            <a:off x="1489641" y="2719381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sz="1600" b="1" dirty="0">
                <a:solidFill>
                  <a:schemeClr val="lt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Continuous Monitoring</a:t>
            </a:r>
          </a:p>
        </p:txBody>
      </p:sp>
    </p:spTree>
    <p:extLst>
      <p:ext uri="{BB962C8B-B14F-4D97-AF65-F5344CB8AC3E}">
        <p14:creationId xmlns="" xmlns:p14="http://schemas.microsoft.com/office/powerpoint/2010/main" val="394146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/>
        </p:nvSpPr>
        <p:spPr>
          <a:xfrm>
            <a:off x="179512" y="2480237"/>
            <a:ext cx="4788024" cy="49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Create your private </a:t>
            </a:r>
            <a:endParaRPr lang="en-US" sz="2800" b="1" i="0" u="none" strike="noStrike" cap="none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800" b="1" i="0" u="none" strike="noStrike" cap="none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lang="en-US" sz="28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cloud </a:t>
            </a:r>
            <a:r>
              <a:rPr lang="en-US" sz="28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endParaRPr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4156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ts val="4000"/>
            </a:pPr>
            <a:r>
              <a:rPr lang="en-US" altLang="zh-TW" dirty="0" err="1" smtClean="0"/>
              <a:t>IoT</a:t>
            </a:r>
            <a:r>
              <a:rPr lang="en-US" altLang="zh-TW" dirty="0" smtClean="0"/>
              <a:t> Cloud Solution </a:t>
            </a:r>
            <a:endParaRPr dirty="0"/>
          </a:p>
        </p:txBody>
      </p:sp>
      <p:grpSp>
        <p:nvGrpSpPr>
          <p:cNvPr id="117" name="Shape 117"/>
          <p:cNvGrpSpPr/>
          <p:nvPr/>
        </p:nvGrpSpPr>
        <p:grpSpPr>
          <a:xfrm>
            <a:off x="357158" y="888895"/>
            <a:ext cx="8295993" cy="3897433"/>
            <a:chOff x="357158" y="888895"/>
            <a:chExt cx="8295993" cy="3897433"/>
          </a:xfrm>
        </p:grpSpPr>
        <p:pic>
          <p:nvPicPr>
            <p:cNvPr id="118" name="Shape 118" descr="P5.png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57158" y="888895"/>
              <a:ext cx="8295993" cy="3897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Shape 119"/>
            <p:cNvSpPr txBox="1"/>
            <p:nvPr/>
          </p:nvSpPr>
          <p:spPr>
            <a:xfrm>
              <a:off x="3786182" y="250031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User Management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3707904" y="2981740"/>
              <a:ext cx="1872208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Device Management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3786182" y="3481806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Rules Engine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2" name="Shape 122"/>
            <p:cNvSpPr txBox="1"/>
            <p:nvPr/>
          </p:nvSpPr>
          <p:spPr>
            <a:xfrm>
              <a:off x="3786182" y="392907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Dashboard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6072198" y="1415473"/>
              <a:ext cx="1643074" cy="584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Third Party Data and Service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4" name="Shape 124"/>
            <p:cNvSpPr txBox="1"/>
            <p:nvPr/>
          </p:nvSpPr>
          <p:spPr>
            <a:xfrm>
              <a:off x="6000760" y="2071684"/>
              <a:ext cx="1857388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PaaS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5" name="Shape 125"/>
            <p:cNvSpPr txBox="1"/>
            <p:nvPr/>
          </p:nvSpPr>
          <p:spPr>
            <a:xfrm>
              <a:off x="6000760" y="2571750"/>
              <a:ext cx="1857388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SaaS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6109818" y="3429006"/>
              <a:ext cx="1774550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Enterprise Syste</a:t>
              </a:r>
              <a:r>
                <a:rPr lang="en-US" sz="1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ms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6143636" y="3889382"/>
              <a:ext cx="1643074" cy="338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Mobile  Devices</a:t>
              </a:r>
              <a:endParaRPr sz="1400" b="1" i="0" u="none" strike="noStrike" cap="none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70568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 descr="Shape 9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0031" y="1142990"/>
            <a:ext cx="5443539" cy="371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2928926" y="4417039"/>
            <a:ext cx="1798636" cy="36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lvl="0">
              <a:buClr>
                <a:srgbClr val="FF3399"/>
              </a:buClr>
              <a:buSzPts val="1800"/>
            </a:pPr>
            <a:r>
              <a:rPr lang="en-US" altLang="zh-TW" sz="1400" b="1" dirty="0" smtClean="0">
                <a:solidFill>
                  <a:srgbClr val="FF339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Data transmission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2589209" y="4428070"/>
            <a:ext cx="292105" cy="302142"/>
            <a:chOff x="-1" y="-1"/>
            <a:chExt cx="292104" cy="302141"/>
          </a:xfrm>
        </p:grpSpPr>
        <p:sp>
          <p:nvSpPr>
            <p:cNvPr id="135" name="Shape 135"/>
            <p:cNvSpPr/>
            <p:nvPr/>
          </p:nvSpPr>
          <p:spPr>
            <a:xfrm>
              <a:off x="-1" y="11529"/>
              <a:ext cx="292104" cy="279101"/>
            </a:xfrm>
            <a:prstGeom prst="ellipse">
              <a:avLst/>
            </a:prstGeom>
            <a:solidFill>
              <a:srgbClr val="F40C80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42775" y="-1"/>
              <a:ext cx="206548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endParaRPr/>
            </a:p>
          </p:txBody>
        </p:sp>
      </p:grpSp>
      <p:grpSp>
        <p:nvGrpSpPr>
          <p:cNvPr id="137" name="Shape 137"/>
          <p:cNvGrpSpPr/>
          <p:nvPr/>
        </p:nvGrpSpPr>
        <p:grpSpPr>
          <a:xfrm>
            <a:off x="452434" y="1427694"/>
            <a:ext cx="293690" cy="302143"/>
            <a:chOff x="0" y="-1"/>
            <a:chExt cx="293688" cy="302141"/>
          </a:xfrm>
        </p:grpSpPr>
        <p:sp>
          <p:nvSpPr>
            <p:cNvPr id="138" name="Shape 138"/>
            <p:cNvSpPr/>
            <p:nvPr/>
          </p:nvSpPr>
          <p:spPr>
            <a:xfrm>
              <a:off x="0" y="11529"/>
              <a:ext cx="293688" cy="2791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43007" y="-1"/>
              <a:ext cx="207671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/>
            </a:p>
          </p:txBody>
        </p:sp>
      </p:grpSp>
      <p:sp>
        <p:nvSpPr>
          <p:cNvPr id="140" name="Shape 140"/>
          <p:cNvSpPr txBox="1"/>
          <p:nvPr/>
        </p:nvSpPr>
        <p:spPr>
          <a:xfrm>
            <a:off x="201596" y="1785932"/>
            <a:ext cx="1798636" cy="36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lvl="0">
              <a:buClr>
                <a:srgbClr val="00B0F0"/>
              </a:buClr>
              <a:buSzPts val="1800"/>
            </a:pPr>
            <a:r>
              <a:rPr lang="en-US" altLang="zh-TW" sz="1400" b="1" dirty="0" smtClean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Data collecting</a:t>
            </a:r>
          </a:p>
          <a:p>
            <a:pPr lvl="0">
              <a:buClr>
                <a:srgbClr val="00B0F0"/>
              </a:buClr>
              <a:buSzPts val="1800"/>
            </a:pPr>
            <a:r>
              <a:rPr lang="en-US" altLang="zh-TW" sz="1400" b="1" dirty="0" smtClean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&amp; processing</a:t>
            </a:r>
          </a:p>
        </p:txBody>
      </p:sp>
      <p:grpSp>
        <p:nvGrpSpPr>
          <p:cNvPr id="141" name="Shape 141"/>
          <p:cNvGrpSpPr/>
          <p:nvPr/>
        </p:nvGrpSpPr>
        <p:grpSpPr>
          <a:xfrm>
            <a:off x="3635896" y="1131590"/>
            <a:ext cx="293690" cy="302142"/>
            <a:chOff x="-1" y="0"/>
            <a:chExt cx="293689" cy="302141"/>
          </a:xfrm>
        </p:grpSpPr>
        <p:sp>
          <p:nvSpPr>
            <p:cNvPr id="142" name="Shape 142"/>
            <p:cNvSpPr/>
            <p:nvPr/>
          </p:nvSpPr>
          <p:spPr>
            <a:xfrm>
              <a:off x="-1" y="10806"/>
              <a:ext cx="293689" cy="280547"/>
            </a:xfrm>
            <a:prstGeom prst="ellipse">
              <a:avLst/>
            </a:prstGeom>
            <a:solidFill>
              <a:srgbClr val="F79931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43007" y="0"/>
              <a:ext cx="207670" cy="30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FAFB"/>
                </a:buClr>
                <a:buSzPts val="1400"/>
                <a:buFont typeface="Helvetica Neue"/>
                <a:buNone/>
              </a:pPr>
              <a:r>
                <a:rPr lang="en-US" sz="1400" b="1" i="0" u="none" strike="noStrike" cap="none" dirty="0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 dirty="0"/>
            </a:p>
          </p:txBody>
        </p:sp>
      </p:grpSp>
      <p:sp>
        <p:nvSpPr>
          <p:cNvPr id="144" name="Shape 144"/>
          <p:cNvSpPr txBox="1"/>
          <p:nvPr/>
        </p:nvSpPr>
        <p:spPr>
          <a:xfrm>
            <a:off x="3995936" y="1125618"/>
            <a:ext cx="1755428" cy="6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lvl="0">
              <a:buClr>
                <a:srgbClr val="EF8600"/>
              </a:buClr>
              <a:buSzPts val="1800"/>
            </a:pPr>
            <a:r>
              <a:rPr lang="en-US" altLang="zh-TW" sz="1400" b="1" dirty="0" smtClean="0">
                <a:solidFill>
                  <a:srgbClr val="EF8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Generating reports &amp; taking actions</a:t>
            </a:r>
          </a:p>
        </p:txBody>
      </p:sp>
      <p:sp>
        <p:nvSpPr>
          <p:cNvPr id="145" name="Shape 145"/>
          <p:cNvSpPr/>
          <p:nvPr/>
        </p:nvSpPr>
        <p:spPr>
          <a:xfrm>
            <a:off x="5857883" y="736038"/>
            <a:ext cx="3286117" cy="442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ts val="4000"/>
            </a:pPr>
            <a:r>
              <a:rPr lang="en-US" altLang="zh-TW" dirty="0" smtClean="0">
                <a:sym typeface="Arial"/>
              </a:rPr>
              <a:t>Smart Farm application</a:t>
            </a:r>
            <a:endParaRPr dirty="0"/>
          </a:p>
        </p:txBody>
      </p:sp>
      <p:grpSp>
        <p:nvGrpSpPr>
          <p:cNvPr id="148" name="Shape 148"/>
          <p:cNvGrpSpPr/>
          <p:nvPr/>
        </p:nvGrpSpPr>
        <p:grpSpPr>
          <a:xfrm>
            <a:off x="6298450" y="2691897"/>
            <a:ext cx="2405033" cy="2532033"/>
            <a:chOff x="0" y="0"/>
            <a:chExt cx="2405033" cy="2532033"/>
          </a:xfrm>
        </p:grpSpPr>
        <p:pic>
          <p:nvPicPr>
            <p:cNvPr id="149" name="Shape 149" descr="1504329112374.JPEG.jpg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15900" y="139700"/>
              <a:ext cx="1973233" cy="1973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Shape 150" descr="1504329112374.JPEG.jpg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0" y="0"/>
              <a:ext cx="2405033" cy="2532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Shape 142"/>
          <p:cNvSpPr txBox="1"/>
          <p:nvPr/>
        </p:nvSpPr>
        <p:spPr>
          <a:xfrm>
            <a:off x="6084168" y="890054"/>
            <a:ext cx="2891720" cy="196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61910" marR="0" lvl="0" indent="-61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Analyzing Data 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1910" marR="0" lvl="0" indent="-61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Action can be taken in real-time.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1910" marR="0" lvl="0" indent="-61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Operation efficiency.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1908" marR="0" lvl="0" indent="-619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206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61908" marR="0" lvl="0" indent="-619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Visualizing Reports </a:t>
            </a:r>
            <a:endParaRPr sz="1400" b="0" i="0" u="none" strike="noStrike" cap="none" dirty="0">
              <a:solidFill>
                <a:srgbClr val="00206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61910" marR="0" lvl="0" indent="-61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 pitchFamily="34" charset="0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Optimize farm management &amp;</a:t>
            </a:r>
            <a:endParaRPr sz="1400" b="0" i="0" u="none" strike="noStrike" cap="none" dirty="0">
              <a:solidFill>
                <a:srgbClr val="00206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61910" marR="0" lvl="0" indent="-61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  resource usage.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790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="" xmlns:a16="http://schemas.microsoft.com/office/drawing/2014/main" id="{28772618-AB6A-DC49-8372-91339F23BA21}"/>
              </a:ext>
            </a:extLst>
          </p:cNvPr>
          <p:cNvSpPr txBox="1">
            <a:spLocks/>
          </p:cNvSpPr>
          <p:nvPr/>
        </p:nvSpPr>
        <p:spPr>
          <a:xfrm>
            <a:off x="467544" y="1347614"/>
            <a:ext cx="8064896" cy="796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r>
              <a:rPr lang="en-US" altLang="zh-CN" sz="44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QNAP NAS </a:t>
            </a:r>
            <a:r>
              <a:rPr lang="en-US" altLang="zh-TW" sz="4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is your best choice</a:t>
            </a:r>
            <a:endParaRPr lang="en-US" altLang="zh-CN" sz="4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0" y="494801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Copyright © 2018 QNAP Systems, Inc. All rights reserved. QNAP® and other names of QNAP Pr </a:t>
            </a:r>
            <a:r>
              <a:rPr lang="en-US" altLang="zh-TW" sz="5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oducts</a:t>
            </a:r>
            <a:r>
              <a:rPr lang="en-US" altLang="zh-TW" sz="5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are proprietary marks or registered trademarks of QNAP Systems, Inc. Other products and company names mentioned herein are trademarks of their respective holders.</a:t>
            </a:r>
          </a:p>
        </p:txBody>
      </p:sp>
    </p:spTree>
    <p:extLst>
      <p:ext uri="{BB962C8B-B14F-4D97-AF65-F5344CB8AC3E}">
        <p14:creationId xmlns="" xmlns:p14="http://schemas.microsoft.com/office/powerpoint/2010/main" val="34839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D4F105C-3CFB-6B49-966D-A5406FAB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359" r="34711" b="22574"/>
          <a:stretch/>
        </p:blipFill>
        <p:spPr>
          <a:xfrm>
            <a:off x="5348935" y="1826520"/>
            <a:ext cx="3937973" cy="177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dirty="0" smtClean="0"/>
              <a:t>Multi-Gigabit</a:t>
            </a:r>
            <a:r>
              <a:rPr lang="zh-Hant" altLang="en-US" dirty="0" smtClean="0"/>
              <a:t> </a:t>
            </a:r>
            <a:r>
              <a:rPr lang="en-US" altLang="zh-Hant" dirty="0" smtClean="0"/>
              <a:t>10GBASE-T port</a:t>
            </a:r>
            <a:endParaRPr lang="en-US" dirty="0"/>
          </a:p>
        </p:txBody>
      </p:sp>
      <p:pic>
        <p:nvPicPr>
          <p:cNvPr id="15" name="Picture 4" descr="C:\Users\user\Desktop\21_PPT對稿QNAP AQC107 10G網卡\15-1-01.png">
            <a:extLst>
              <a:ext uri="{FF2B5EF4-FFF2-40B4-BE49-F238E27FC236}">
                <a16:creationId xmlns="" xmlns:a16="http://schemas.microsoft.com/office/drawing/2014/main" id="{9B070A9E-AA50-9040-BA17-22A6B3F0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534" y="170765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6" name="Picture 5" descr="C:\Users\user\Desktop\21_PPT對稿QNAP AQC107 10G網卡\15-2-01.png">
            <a:extLst>
              <a:ext uri="{FF2B5EF4-FFF2-40B4-BE49-F238E27FC236}">
                <a16:creationId xmlns="" xmlns:a16="http://schemas.microsoft.com/office/drawing/2014/main" id="{D00DDF4B-0607-9540-B6CD-A6C74CA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534" y="27372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7" name="Picture 6" descr="C:\Users\user\Desktop\21_PPT對稿QNAP AQC107 10G網卡\15-3-01.png">
            <a:extLst>
              <a:ext uri="{FF2B5EF4-FFF2-40B4-BE49-F238E27FC236}">
                <a16:creationId xmlns="" xmlns:a16="http://schemas.microsoft.com/office/drawing/2014/main" id="{8D1D06E5-B51F-624E-AAA1-E4713C0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534" y="379588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2" name="平行四邊形 28">
            <a:extLst>
              <a:ext uri="{FF2B5EF4-FFF2-40B4-BE49-F238E27FC236}">
                <a16:creationId xmlns="" xmlns:a16="http://schemas.microsoft.com/office/drawing/2014/main" id="{9EBA14F4-B466-1347-A151-086C7366F1C9}"/>
              </a:ext>
            </a:extLst>
          </p:cNvPr>
          <p:cNvSpPr/>
          <p:nvPr/>
        </p:nvSpPr>
        <p:spPr>
          <a:xfrm>
            <a:off x="4071934" y="2262202"/>
            <a:ext cx="748630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6">
            <a:extLst>
              <a:ext uri="{FF2B5EF4-FFF2-40B4-BE49-F238E27FC236}">
                <a16:creationId xmlns="" xmlns:a16="http://schemas.microsoft.com/office/drawing/2014/main" id="{19884504-A504-3546-9BD5-832B1330BA24}"/>
              </a:ext>
            </a:extLst>
          </p:cNvPr>
          <p:cNvSpPr txBox="1"/>
          <p:nvPr/>
        </p:nvSpPr>
        <p:spPr>
          <a:xfrm>
            <a:off x="4071934" y="22117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" name="平行四邊形 29">
            <a:extLst>
              <a:ext uri="{FF2B5EF4-FFF2-40B4-BE49-F238E27FC236}">
                <a16:creationId xmlns="" xmlns:a16="http://schemas.microsoft.com/office/drawing/2014/main" id="{2660CD5C-C324-F544-9A45-8CAC291E2B8F}"/>
              </a:ext>
            </a:extLst>
          </p:cNvPr>
          <p:cNvSpPr/>
          <p:nvPr/>
        </p:nvSpPr>
        <p:spPr>
          <a:xfrm>
            <a:off x="2483768" y="3286130"/>
            <a:ext cx="2296294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latin typeface="Arial" pitchFamily="34" charset="0"/>
                <a:cs typeface="Arial" pitchFamily="34" charset="0"/>
              </a:rPr>
              <a:t>5G/2.5G/1G/100M</a:t>
            </a:r>
          </a:p>
        </p:txBody>
      </p:sp>
      <p:sp>
        <p:nvSpPr>
          <p:cNvPr id="34" name="Shape 225">
            <a:extLst>
              <a:ext uri="{FF2B5EF4-FFF2-40B4-BE49-F238E27FC236}">
                <a16:creationId xmlns=""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8532440" y="2499742"/>
            <a:ext cx="320531" cy="10193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Shape 218">
            <a:extLst>
              <a:ext uri="{FF2B5EF4-FFF2-40B4-BE49-F238E27FC236}">
                <a16:creationId xmlns="" xmlns:a16="http://schemas.microsoft.com/office/drawing/2014/main" id="{8606360B-08BA-674C-9EF7-4422CB5DCC2B}"/>
              </a:ext>
            </a:extLst>
          </p:cNvPr>
          <p:cNvCxnSpPr>
            <a:cxnSpLocks/>
          </p:cNvCxnSpPr>
          <p:nvPr/>
        </p:nvCxnSpPr>
        <p:spPr>
          <a:xfrm>
            <a:off x="6280891" y="1484578"/>
            <a:ext cx="2411814" cy="1015164"/>
          </a:xfrm>
          <a:prstGeom prst="bentConnector3">
            <a:avLst>
              <a:gd name="adj1" fmla="val 9904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0" name="Picture 5" descr="C:\Users\user\Desktop\21_PPT對稿QNAP AQC107 10G網卡\_DSC1587.png">
            <a:extLst>
              <a:ext uri="{FF2B5EF4-FFF2-40B4-BE49-F238E27FC236}">
                <a16:creationId xmlns="" xmlns:a16="http://schemas.microsoft.com/office/drawing/2014/main" id="{032FD18C-B1C4-3547-ACF2-75214964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926823" y="850178"/>
            <a:ext cx="1908491" cy="1192806"/>
          </a:xfrm>
          <a:prstGeom prst="rect">
            <a:avLst/>
          </a:prstGeom>
          <a:noFill/>
        </p:spPr>
      </p:pic>
      <p:sp>
        <p:nvSpPr>
          <p:cNvPr id="32" name="Shape 179">
            <a:extLst>
              <a:ext uri="{FF2B5EF4-FFF2-40B4-BE49-F238E27FC236}">
                <a16:creationId xmlns="" xmlns:a16="http://schemas.microsoft.com/office/drawing/2014/main" id="{8A479C9B-93A1-6E45-B021-22418C724FF3}"/>
              </a:ext>
            </a:extLst>
          </p:cNvPr>
          <p:cNvSpPr/>
          <p:nvPr/>
        </p:nvSpPr>
        <p:spPr>
          <a:xfrm>
            <a:off x="0" y="888771"/>
            <a:ext cx="3714744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37" name="Picture 3" descr="C:\Users\user\Desktop\21_PPT對稿QNAP AQC107 10G網卡\_DSC1513-1.png">
            <a:extLst>
              <a:ext uri="{FF2B5EF4-FFF2-40B4-BE49-F238E27FC236}">
                <a16:creationId xmlns="" xmlns:a16="http://schemas.microsoft.com/office/drawing/2014/main" id="{E7DAAA34-4168-FB45-B3FA-9F1549C5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148" y="1615121"/>
            <a:ext cx="2163691" cy="1701653"/>
          </a:xfrm>
          <a:prstGeom prst="rect">
            <a:avLst/>
          </a:prstGeom>
          <a:noFill/>
        </p:spPr>
      </p:pic>
      <p:grpSp>
        <p:nvGrpSpPr>
          <p:cNvPr id="38" name="Shape 272">
            <a:extLst>
              <a:ext uri="{FF2B5EF4-FFF2-40B4-BE49-F238E27FC236}">
                <a16:creationId xmlns="" xmlns:a16="http://schemas.microsoft.com/office/drawing/2014/main" id="{84F92E9F-97BC-7A48-A897-7ED1D9A2FB87}"/>
              </a:ext>
            </a:extLst>
          </p:cNvPr>
          <p:cNvGrpSpPr/>
          <p:nvPr/>
        </p:nvGrpSpPr>
        <p:grpSpPr>
          <a:xfrm>
            <a:off x="1408118" y="2032714"/>
            <a:ext cx="537308" cy="548328"/>
            <a:chOff x="810550" y="2950875"/>
            <a:chExt cx="1512000" cy="1575600"/>
          </a:xfrm>
        </p:grpSpPr>
        <p:sp>
          <p:nvSpPr>
            <p:cNvPr id="39" name="Shape 273">
              <a:extLst>
                <a:ext uri="{FF2B5EF4-FFF2-40B4-BE49-F238E27FC236}">
                  <a16:creationId xmlns="" xmlns:a16="http://schemas.microsoft.com/office/drawing/2014/main" id="{767A93D9-0EEA-6C48-8C49-B1D20EA01032}"/>
                </a:ext>
              </a:extLst>
            </p:cNvPr>
            <p:cNvSpPr/>
            <p:nvPr/>
          </p:nvSpPr>
          <p:spPr>
            <a:xfrm>
              <a:off x="810550" y="2950875"/>
              <a:ext cx="1512000" cy="15756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40" name="Shape 274">
              <a:extLst>
                <a:ext uri="{FF2B5EF4-FFF2-40B4-BE49-F238E27FC236}">
                  <a16:creationId xmlns="" xmlns:a16="http://schemas.microsoft.com/office/drawing/2014/main" id="{A59E18EB-3227-9A4B-912A-AD5A913AECE5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</a:blip>
            <a:srcRect l="20539" t="16504" r="48564" b="19748"/>
            <a:stretch/>
          </p:blipFill>
          <p:spPr>
            <a:xfrm>
              <a:off x="842463" y="3028288"/>
              <a:ext cx="1402575" cy="1420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圓角矩形 35">
            <a:extLst>
              <a:ext uri="{FF2B5EF4-FFF2-40B4-BE49-F238E27FC236}">
                <a16:creationId xmlns="" xmlns:a16="http://schemas.microsoft.com/office/drawing/2014/main" id="{88DB0B63-DCF6-0C49-9CE2-66F4693C0E5E}"/>
              </a:ext>
            </a:extLst>
          </p:cNvPr>
          <p:cNvSpPr/>
          <p:nvPr/>
        </p:nvSpPr>
        <p:spPr>
          <a:xfrm>
            <a:off x="-468560" y="3631730"/>
            <a:ext cx="4032448" cy="1475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5">
            <a:extLst>
              <a:ext uri="{FF2B5EF4-FFF2-40B4-BE49-F238E27FC236}">
                <a16:creationId xmlns="" xmlns:a16="http://schemas.microsoft.com/office/drawing/2014/main" id="{929B5E6F-9466-044C-AAAE-154474DF6FBD}"/>
              </a:ext>
            </a:extLst>
          </p:cNvPr>
          <p:cNvSpPr/>
          <p:nvPr/>
        </p:nvSpPr>
        <p:spPr>
          <a:xfrm>
            <a:off x="-25897" y="3378278"/>
            <a:ext cx="2725689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Multi-Gig supporting vendors</a:t>
            </a:r>
          </a:p>
        </p:txBody>
      </p:sp>
      <p:pic>
        <p:nvPicPr>
          <p:cNvPr id="43" name="Shape 286">
            <a:extLst>
              <a:ext uri="{FF2B5EF4-FFF2-40B4-BE49-F238E27FC236}">
                <a16:creationId xmlns="" xmlns:a16="http://schemas.microsoft.com/office/drawing/2014/main" id="{55E64726-EDB5-AC44-ABC5-BFE4A6810CB5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rcRect l="17218" t="15390" r="17229" b="11755"/>
          <a:stretch>
            <a:fillRect/>
          </a:stretch>
        </p:blipFill>
        <p:spPr>
          <a:xfrm>
            <a:off x="179512" y="3709809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287">
            <a:extLst>
              <a:ext uri="{FF2B5EF4-FFF2-40B4-BE49-F238E27FC236}">
                <a16:creationId xmlns="" xmlns:a16="http://schemas.microsoft.com/office/drawing/2014/main" id="{4DCCA126-23AA-9849-BF37-54C519F11918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rcRect l="10085" t="15391" r="13437" b="11754"/>
          <a:stretch>
            <a:fillRect/>
          </a:stretch>
        </p:blipFill>
        <p:spPr>
          <a:xfrm>
            <a:off x="1187624" y="3709809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289">
            <a:extLst>
              <a:ext uri="{FF2B5EF4-FFF2-40B4-BE49-F238E27FC236}">
                <a16:creationId xmlns="" xmlns:a16="http://schemas.microsoft.com/office/drawing/2014/main" id="{CEBFBD2B-6DFA-9B40-BC81-3764FB0C12A0}"/>
              </a:ext>
            </a:extLst>
          </p:cNvPr>
          <p:cNvPicPr preferRelativeResize="0"/>
          <p:nvPr/>
        </p:nvPicPr>
        <p:blipFill>
          <a:blip r:embed="rId11" cstate="print">
            <a:alphaModFix/>
          </a:blip>
          <a:srcRect l="5710" t="10879" r="14347" b="12965"/>
          <a:stretch>
            <a:fillRect/>
          </a:stretch>
        </p:blipFill>
        <p:spPr>
          <a:xfrm>
            <a:off x="1187624" y="4386847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290">
            <a:extLst>
              <a:ext uri="{FF2B5EF4-FFF2-40B4-BE49-F238E27FC236}">
                <a16:creationId xmlns="" xmlns:a16="http://schemas.microsoft.com/office/drawing/2014/main" id="{D617874F-E45A-D549-A36F-24B38C0695DD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rcRect t="14767" b="15325"/>
          <a:stretch>
            <a:fillRect/>
          </a:stretch>
        </p:blipFill>
        <p:spPr>
          <a:xfrm>
            <a:off x="2324400" y="3709809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3">
            <a:extLst>
              <a:ext uri="{FF2B5EF4-FFF2-40B4-BE49-F238E27FC236}">
                <a16:creationId xmlns="" xmlns:a16="http://schemas.microsoft.com/office/drawing/2014/main" id="{52F6A9AD-5D7C-954D-9AD3-596BD0EF8B5F}"/>
              </a:ext>
            </a:extLst>
          </p:cNvPr>
          <p:cNvSpPr/>
          <p:nvPr/>
        </p:nvSpPr>
        <p:spPr>
          <a:xfrm>
            <a:off x="179512" y="4387420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Shape 288">
            <a:extLst>
              <a:ext uri="{FF2B5EF4-FFF2-40B4-BE49-F238E27FC236}">
                <a16:creationId xmlns="" xmlns:a16="http://schemas.microsoft.com/office/drawing/2014/main" id="{58727F09-C0E9-B84E-91EF-2BC014BB8662}"/>
              </a:ext>
            </a:extLst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215422" y="4429889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矩形 44">
            <a:extLst>
              <a:ext uri="{FF2B5EF4-FFF2-40B4-BE49-F238E27FC236}">
                <a16:creationId xmlns="" xmlns:a16="http://schemas.microsoft.com/office/drawing/2014/main" id="{870EE566-136E-2A47-A9C7-40499D611634}"/>
              </a:ext>
            </a:extLst>
          </p:cNvPr>
          <p:cNvSpPr/>
          <p:nvPr/>
        </p:nvSpPr>
        <p:spPr>
          <a:xfrm>
            <a:off x="2319209" y="4387420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Shape 291">
            <a:extLst>
              <a:ext uri="{FF2B5EF4-FFF2-40B4-BE49-F238E27FC236}">
                <a16:creationId xmlns="" xmlns:a16="http://schemas.microsoft.com/office/drawing/2014/main" id="{84ADD6F2-3E61-C74B-A6E7-7CC34E0AF316}"/>
              </a:ext>
            </a:extLst>
          </p:cNvPr>
          <p:cNvPicPr preferRelativeResize="0"/>
          <p:nvPr/>
        </p:nvPicPr>
        <p:blipFill>
          <a:blip r:embed="rId14" cstate="print">
            <a:alphaModFix/>
          </a:blip>
          <a:stretch>
            <a:fillRect/>
          </a:stretch>
        </p:blipFill>
        <p:spPr>
          <a:xfrm>
            <a:off x="2360442" y="4573905"/>
            <a:ext cx="985495" cy="1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文字方塊 16">
            <a:extLst>
              <a:ext uri="{FF2B5EF4-FFF2-40B4-BE49-F238E27FC236}">
                <a16:creationId xmlns="" xmlns:a16="http://schemas.microsoft.com/office/drawing/2014/main" id="{4C63A66F-2D36-8941-8B7C-F53DEAB88A2E}"/>
              </a:ext>
            </a:extLst>
          </p:cNvPr>
          <p:cNvSpPr txBox="1"/>
          <p:nvPr/>
        </p:nvSpPr>
        <p:spPr>
          <a:xfrm>
            <a:off x="-40115" y="955802"/>
            <a:ext cx="393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Aquantia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AQC107 controller</a:t>
            </a:r>
          </a:p>
        </p:txBody>
      </p:sp>
      <p:sp>
        <p:nvSpPr>
          <p:cNvPr id="25" name="平行四邊形 33">
            <a:extLst>
              <a:ext uri="{FF2B5EF4-FFF2-40B4-BE49-F238E27FC236}">
                <a16:creationId xmlns="" xmlns:a16="http://schemas.microsoft.com/office/drawing/2014/main" id="{8254316B-05A3-094E-83B0-81E321888BA0}"/>
              </a:ext>
            </a:extLst>
          </p:cNvPr>
          <p:cNvSpPr/>
          <p:nvPr/>
        </p:nvSpPr>
        <p:spPr>
          <a:xfrm>
            <a:off x="3491880" y="4385825"/>
            <a:ext cx="1368152" cy="288032"/>
          </a:xfrm>
          <a:prstGeom prst="parallelogram">
            <a:avLst>
              <a:gd name="adj" fmla="val 2332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34">
            <a:extLst>
              <a:ext uri="{FF2B5EF4-FFF2-40B4-BE49-F238E27FC236}">
                <a16:creationId xmlns="" xmlns:a16="http://schemas.microsoft.com/office/drawing/2014/main" id="{CC94DA77-6FC1-5641-80C1-17D36056FF3C}"/>
              </a:ext>
            </a:extLst>
          </p:cNvPr>
          <p:cNvSpPr txBox="1"/>
          <p:nvPr/>
        </p:nvSpPr>
        <p:spPr>
          <a:xfrm>
            <a:off x="3491881" y="438107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Disconnected</a:t>
            </a:r>
          </a:p>
        </p:txBody>
      </p:sp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714744" y="1185852"/>
            <a:ext cx="2873480" cy="528641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=""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2170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Multiple speeds</a:t>
            </a:r>
          </a:p>
        </p:txBody>
      </p:sp>
    </p:spTree>
    <p:extLst>
      <p:ext uri="{BB962C8B-B14F-4D97-AF65-F5344CB8AC3E}">
        <p14:creationId xmlns="" xmlns:p14="http://schemas.microsoft.com/office/powerpoint/2010/main" val="207314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D4F105C-3CFB-6B49-966D-A5406FAB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359" r="34711" b="22574"/>
          <a:stretch/>
        </p:blipFill>
        <p:spPr>
          <a:xfrm>
            <a:off x="5364088" y="2139702"/>
            <a:ext cx="3937973" cy="177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Instantly upgrade to five speeds</a:t>
            </a:r>
            <a:endParaRPr lang="en-US" dirty="0"/>
          </a:p>
        </p:txBody>
      </p:sp>
      <p:sp>
        <p:nvSpPr>
          <p:cNvPr id="20" name="文字方塊 16">
            <a:extLst>
              <a:ext uri="{FF2B5EF4-FFF2-40B4-BE49-F238E27FC236}">
                <a16:creationId xmlns=""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194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34" name="Shape 225">
            <a:extLst>
              <a:ext uri="{FF2B5EF4-FFF2-40B4-BE49-F238E27FC236}">
                <a16:creationId xmlns=""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8532440" y="2787774"/>
            <a:ext cx="320531" cy="1019377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Shape 253">
            <a:extLst>
              <a:ext uri="{FF2B5EF4-FFF2-40B4-BE49-F238E27FC236}">
                <a16:creationId xmlns="" xmlns:a16="http://schemas.microsoft.com/office/drawing/2014/main" id="{F22D3C15-3BD0-EC4D-A1CB-1AD817C627B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764836192"/>
              </p:ext>
            </p:extLst>
          </p:nvPr>
        </p:nvGraphicFramePr>
        <p:xfrm>
          <a:off x="200235" y="875855"/>
          <a:ext cx="3464364" cy="21976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</a:t>
                      </a:r>
                      <a:endParaRPr lang="en-US" altLang="zh-TW" sz="1400" b="1" dirty="0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6" name="Shape 218">
            <a:extLst>
              <a:ext uri="{FF2B5EF4-FFF2-40B4-BE49-F238E27FC236}">
                <a16:creationId xmlns="" xmlns:a16="http://schemas.microsoft.com/office/drawing/2014/main" id="{8606360B-08BA-674C-9EF7-4422CB5DCC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16316" y="1527634"/>
            <a:ext cx="1728192" cy="792088"/>
          </a:xfrm>
          <a:prstGeom prst="bentConnector3">
            <a:avLst>
              <a:gd name="adj1" fmla="val -404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1" name="圖片 41" descr="04.png">
            <a:extLst>
              <a:ext uri="{FF2B5EF4-FFF2-40B4-BE49-F238E27FC236}">
                <a16:creationId xmlns="" xmlns:a16="http://schemas.microsoft.com/office/drawing/2014/main" id="{FCA5C29A-A9EB-1944-8F73-40EBCF7CE7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19" y="3554839"/>
            <a:ext cx="3500462" cy="13573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26BAE41-4679-8146-99BE-9FFDFE9A35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875" y="3912029"/>
            <a:ext cx="3294232" cy="707851"/>
          </a:xfrm>
          <a:prstGeom prst="rect">
            <a:avLst/>
          </a:prstGeom>
        </p:spPr>
      </p:pic>
      <p:pic>
        <p:nvPicPr>
          <p:cNvPr id="28" name="圖片 29" descr="bar.png">
            <a:extLst>
              <a:ext uri="{FF2B5EF4-FFF2-40B4-BE49-F238E27FC236}">
                <a16:creationId xmlns="" xmlns:a16="http://schemas.microsoft.com/office/drawing/2014/main" id="{5CE91CEC-C99B-1D49-B9EC-4C028F262B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785" y="3269086"/>
            <a:ext cx="2357454" cy="500066"/>
          </a:xfrm>
          <a:prstGeom prst="rect">
            <a:avLst/>
          </a:prstGeom>
        </p:spPr>
      </p:pic>
      <p:sp>
        <p:nvSpPr>
          <p:cNvPr id="30" name="文字方塊 16">
            <a:extLst>
              <a:ext uri="{FF2B5EF4-FFF2-40B4-BE49-F238E27FC236}">
                <a16:creationId xmlns="" xmlns:a16="http://schemas.microsoft.com/office/drawing/2014/main" id="{F66A2818-DB49-A842-A83C-0B8A4A0B5C9B}"/>
              </a:ext>
            </a:extLst>
          </p:cNvPr>
          <p:cNvSpPr txBox="1"/>
          <p:nvPr/>
        </p:nvSpPr>
        <p:spPr>
          <a:xfrm>
            <a:off x="928099" y="3340525"/>
            <a:ext cx="210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QSW-1208-8C</a:t>
            </a:r>
            <a:endParaRPr lang="zh-TW" alt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1" name="Picture 30" descr="C:\Users\user\Desktop\21_PPT對稿QNAP AQC107 10G網卡\29384737_xxl.png">
            <a:extLst>
              <a:ext uri="{FF2B5EF4-FFF2-40B4-BE49-F238E27FC236}">
                <a16:creationId xmlns="" xmlns:a16="http://schemas.microsoft.com/office/drawing/2014/main" id="{894019D0-69DD-9743-BA23-E4031216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5926" t="29630" r="9877" b="10906"/>
          <a:stretch>
            <a:fillRect/>
          </a:stretch>
        </p:blipFill>
        <p:spPr bwMode="auto">
          <a:xfrm>
            <a:off x="3491880" y="4083918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45">
            <a:extLst>
              <a:ext uri="{FF2B5EF4-FFF2-40B4-BE49-F238E27FC236}">
                <a16:creationId xmlns:a16="http://schemas.microsoft.com/office/drawing/2014/main" xmlns="" id="{82983346-9A37-1C46-ACB5-724D4891F01E}"/>
              </a:ext>
            </a:extLst>
          </p:cNvPr>
          <p:cNvSpPr/>
          <p:nvPr/>
        </p:nvSpPr>
        <p:spPr>
          <a:xfrm>
            <a:off x="3777312" y="843558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b="1" dirty="0">
                <a:solidFill>
                  <a:srgbClr val="002060"/>
                </a:solidFill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Supports</a:t>
            </a:r>
            <a:r>
              <a:rPr lang="zh-TW" altLang="en-US" b="1" dirty="0">
                <a:solidFill>
                  <a:srgbClr val="002060"/>
                </a:solidFill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solidFill>
                  <a:srgbClr val="002060"/>
                </a:solidFill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NBASE-T </a:t>
            </a:r>
          </a:p>
          <a:p>
            <a:pPr>
              <a:lnSpc>
                <a:spcPts val="2600"/>
              </a:lnSpc>
            </a:pPr>
            <a:r>
              <a:rPr lang="en-US" altLang="zh-TW" dirty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With QNAP 10G </a:t>
            </a:r>
            <a:r>
              <a:rPr lang="en-US" altLang="zh-CN" dirty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switch</a:t>
            </a:r>
            <a:r>
              <a:rPr lang="zh-CN" altLang="en-US" dirty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，</a:t>
            </a:r>
            <a:r>
              <a:rPr lang="en-US" altLang="zh-TW" dirty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existing RJ45 </a:t>
            </a:r>
            <a:r>
              <a:rPr lang="en-US" altLang="zh-TW" dirty="0" smtClean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cables can be </a:t>
            </a:r>
            <a:r>
              <a:rPr lang="en-US" altLang="zh-TW" dirty="0" smtClean="0"/>
              <a:t>used for</a:t>
            </a:r>
            <a:r>
              <a:rPr lang="en-US" altLang="zh-TW" dirty="0" smtClean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 faster speeds!</a:t>
            </a:r>
            <a:r>
              <a:rPr lang="zh-TW" altLang="en-US" dirty="0" smtClean="0">
                <a:latin typeface="Arial" pitchFamily="34" charset="0"/>
                <a:ea typeface="AR GothicKR Bold" pitchFamily="50" charset="-127"/>
                <a:cs typeface="Arial" pitchFamily="34" charset="0"/>
                <a:sym typeface="Microsoft JhengHei"/>
              </a:rPr>
              <a:t> </a:t>
            </a:r>
            <a:endParaRPr lang="en-US" altLang="zh-TW" dirty="0">
              <a:latin typeface="Arial" pitchFamily="34" charset="0"/>
              <a:ea typeface="AR GothicKR Bold" pitchFamily="50" charset="-127"/>
              <a:cs typeface="Arial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07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5613" y="2355726"/>
            <a:ext cx="2962962" cy="26408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 smtClean="0"/>
              <a:t>10GbE for fast data backup &amp; recovery</a:t>
            </a:r>
            <a:endParaRPr lang="zh-TW" altLang="en-US" sz="3200" dirty="0"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Shape 98"/>
          <p:cNvSpPr txBox="1"/>
          <p:nvPr/>
        </p:nvSpPr>
        <p:spPr>
          <a:xfrm>
            <a:off x="4842311" y="2891038"/>
            <a:ext cx="1512168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endParaRPr lang="zh-TW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98"/>
          <p:cNvSpPr txBox="1"/>
          <p:nvPr/>
        </p:nvSpPr>
        <p:spPr>
          <a:xfrm>
            <a:off x="5130343" y="4331198"/>
            <a:ext cx="1460699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Recovery</a:t>
            </a:r>
            <a:endParaRPr lang="zh-TW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7" name="Picture 10" descr="Picture 10">
            <a:extLst>
              <a:ext uri="{FF2B5EF4-FFF2-40B4-BE49-F238E27FC236}">
                <a16:creationId xmlns="" xmlns:a16="http://schemas.microsoft.com/office/drawing/2014/main" id="{F857004D-34BB-D840-B566-629570B93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 t="39217" b="27026"/>
          <a:stretch>
            <a:fillRect/>
          </a:stretch>
        </p:blipFill>
        <p:spPr>
          <a:xfrm>
            <a:off x="6786527" y="3730093"/>
            <a:ext cx="2018430" cy="42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1B26A9-D4D9-3A41-AC1C-F31EB10CE9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363838"/>
            <a:ext cx="1782479" cy="1114050"/>
          </a:xfrm>
          <a:prstGeom prst="rect">
            <a:avLst/>
          </a:prstGeom>
        </p:spPr>
      </p:pic>
      <p:sp>
        <p:nvSpPr>
          <p:cNvPr id="9" name="文字版面配置區 2"/>
          <p:cNvSpPr txBox="1">
            <a:spLocks/>
          </p:cNvSpPr>
          <p:nvPr/>
        </p:nvSpPr>
        <p:spPr>
          <a:xfrm>
            <a:off x="179512" y="83346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865" marR="0" lvl="0" indent="-30476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Economical business disaster recovery solution</a:t>
            </a:r>
          </a:p>
          <a:p>
            <a:pPr marL="342865" marR="0" lvl="0" indent="-30476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itchFamily="2" charset="2"/>
              <a:buChar char="ü"/>
              <a:tabLst/>
              <a:defRPr/>
            </a:pPr>
            <a:r>
              <a:rPr kumimoji="0" lang="en-US" altLang="zh-TW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High-performance backup</a:t>
            </a:r>
          </a:p>
          <a:p>
            <a:pPr marL="342865" marR="0" lvl="0" indent="-30476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itchFamily="2" charset="2"/>
              <a:buChar char="ü"/>
              <a:tabLst/>
              <a:defRPr/>
            </a:pPr>
            <a:r>
              <a:rPr kumimoji="0" lang="en-US" altLang="zh-TW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Real-time and in-time recovery</a:t>
            </a:r>
          </a:p>
          <a:p>
            <a:pPr marL="342865" marR="0" lvl="0" indent="-30476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itchFamily="2" charset="2"/>
              <a:buChar char="ü"/>
              <a:tabLst/>
              <a:defRPr/>
            </a:pPr>
            <a:r>
              <a:rPr kumimoji="0" lang="en-US" altLang="zh-TW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Safeguard confidential and sensitive data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04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P2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357436"/>
            <a:ext cx="2075209" cy="2071702"/>
          </a:xfrm>
          <a:prstGeom prst="rect">
            <a:avLst/>
          </a:prstGeom>
        </p:spPr>
      </p:pic>
      <p:pic>
        <p:nvPicPr>
          <p:cNvPr id="23" name="圖片 22" descr="P2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2357436"/>
            <a:ext cx="2075209" cy="2071702"/>
          </a:xfrm>
          <a:prstGeom prst="rect">
            <a:avLst/>
          </a:prstGeom>
        </p:spPr>
      </p:pic>
      <p:pic>
        <p:nvPicPr>
          <p:cNvPr id="22" name="圖片 21" descr="P2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357437"/>
            <a:ext cx="2075209" cy="20717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altLang="zh-TW" sz="3400" dirty="0" smtClean="0">
                <a:sym typeface="Arial"/>
              </a:rPr>
              <a:t>A single portal for backup &amp; recovery</a:t>
            </a:r>
            <a:endParaRPr lang="zh-TW" altLang="en-US" sz="3400" dirty="0">
              <a:sym typeface="Microsoft JhengHe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idx="4294967295"/>
          </p:nvPr>
        </p:nvSpPr>
        <p:spPr>
          <a:xfrm>
            <a:off x="827584" y="1200151"/>
            <a:ext cx="7859216" cy="3394472"/>
          </a:xfrm>
          <a:prstGeom prst="rect">
            <a:avLst/>
          </a:prstGeom>
        </p:spPr>
        <p:txBody>
          <a:bodyPr/>
          <a:lstStyle/>
          <a:p>
            <a:pPr lvl="0" indent="-165100">
              <a:buClr>
                <a:srgbClr val="0E7988"/>
              </a:buClr>
              <a:buSzPct val="25000"/>
              <a:buNone/>
            </a:pPr>
            <a:r>
              <a:rPr lang="en-US" altLang="zh-TW" sz="2400" dirty="0" smtClean="0">
                <a:solidFill>
                  <a:srgbClr val="002060"/>
                </a:solidFill>
                <a:cs typeface="Arial" pitchFamily="34" charset="0"/>
                <a:sym typeface="Arial"/>
              </a:rPr>
              <a:t>Hybrid Backup Sync</a:t>
            </a:r>
          </a:p>
        </p:txBody>
      </p:sp>
      <p:pic>
        <p:nvPicPr>
          <p:cNvPr id="13" name="圖片 12" descr="Hybrid Bakcup Syn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08556" y="1023268"/>
            <a:ext cx="857256" cy="857256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71538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500430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Recovery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929322" y="246459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Sync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00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ym typeface="Arial"/>
              </a:rPr>
              <a:t>Backup – Hybrid setup</a:t>
            </a:r>
            <a:endParaRPr lang="zh-TW" altLang="en-US" dirty="0"/>
          </a:p>
        </p:txBody>
      </p:sp>
      <p:pic>
        <p:nvPicPr>
          <p:cNvPr id="6" name="圖片 5" descr="P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1" y="1285866"/>
            <a:ext cx="3402851" cy="34046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857487" y="2272727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Cloud</a:t>
            </a:r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71999" y="2272727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Local</a:t>
            </a:r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14743" y="364332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Remote</a:t>
            </a:r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2" name="Shape 56"/>
          <p:cNvGrpSpPr/>
          <p:nvPr/>
        </p:nvGrpSpPr>
        <p:grpSpPr>
          <a:xfrm>
            <a:off x="357157" y="2192017"/>
            <a:ext cx="1606753" cy="786226"/>
            <a:chOff x="251519" y="2499741"/>
            <a:chExt cx="1944216" cy="951356"/>
          </a:xfrm>
        </p:grpSpPr>
        <p:pic>
          <p:nvPicPr>
            <p:cNvPr id="13" name="Shape 57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58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59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1763688" y="3003798"/>
              <a:ext cx="432047" cy="43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60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61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62"/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63"/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圖片 21" descr="P3-2-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28793" y="1691951"/>
            <a:ext cx="1084456" cy="1281087"/>
          </a:xfrm>
          <a:prstGeom prst="rect">
            <a:avLst/>
          </a:prstGeom>
        </p:spPr>
      </p:pic>
      <p:pic>
        <p:nvPicPr>
          <p:cNvPr id="23" name="圖片 22" descr="P3-2-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1538" y="4000510"/>
            <a:ext cx="1785950" cy="753677"/>
          </a:xfrm>
          <a:prstGeom prst="rect">
            <a:avLst/>
          </a:prstGeom>
        </p:spPr>
      </p:pic>
      <p:pic>
        <p:nvPicPr>
          <p:cNvPr id="33" name="圖片 32" descr="P3-2-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72263" y="2201822"/>
            <a:ext cx="2071703" cy="779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1015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ym typeface="Arial"/>
              </a:rPr>
              <a:t>Multi-version backup</a:t>
            </a:r>
            <a:endParaRPr lang="zh-TW" altLang="en-US" dirty="0">
              <a:sym typeface="Arial"/>
            </a:endParaRP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2123631" y="1142990"/>
            <a:ext cx="2760101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lvl="0" indent="-317500">
              <a:buSzPct val="80000"/>
              <a:buFont typeface="Wingdings" pitchFamily="2" charset="2"/>
              <a:buChar char="n"/>
              <a:defRPr/>
            </a:pPr>
            <a:r>
              <a:rPr lang="en-US" altLang="zh-TW" sz="2000" b="1" kern="0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Simple backup</a:t>
            </a:r>
          </a:p>
        </p:txBody>
      </p:sp>
      <p:pic>
        <p:nvPicPr>
          <p:cNvPr id="7" name="圖片 6" descr="P5-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714494"/>
            <a:ext cx="8371966" cy="228601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13820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JAN.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71142" y="3192667"/>
            <a:ext cx="61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APR.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99902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SEP.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57224" y="319266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DEC.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43108" y="307181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NOW</a:t>
            </a:r>
            <a:endParaRPr lang="zh-TW" alt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版面配置區 2"/>
          <p:cNvSpPr txBox="1">
            <a:spLocks/>
          </p:cNvSpPr>
          <p:nvPr/>
        </p:nvSpPr>
        <p:spPr>
          <a:xfrm>
            <a:off x="4526543" y="1142990"/>
            <a:ext cx="2760101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lvl="0" indent="-317500">
              <a:buSzPct val="80000"/>
              <a:buFont typeface="Wingdings" pitchFamily="2" charset="2"/>
              <a:buChar char="n"/>
              <a:defRPr/>
            </a:pPr>
            <a:r>
              <a:rPr lang="en-US" altLang="zh-TW" sz="2000" b="1" kern="0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Smart backup</a:t>
            </a:r>
          </a:p>
        </p:txBody>
      </p:sp>
    </p:spTree>
    <p:extLst>
      <p:ext uri="{BB962C8B-B14F-4D97-AF65-F5344CB8AC3E}">
        <p14:creationId xmlns="" xmlns:p14="http://schemas.microsoft.com/office/powerpoint/2010/main" val="2095703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1155</Words>
  <Application>Microsoft Office PowerPoint</Application>
  <PresentationFormat>如螢幕大小 (16:9)</PresentationFormat>
  <Paragraphs>361</Paragraphs>
  <Slides>35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投影片 1</vt:lpstr>
      <vt:lpstr>投影片 2</vt:lpstr>
      <vt:lpstr>Upgraded 10GbE port: 10GBASE-T</vt:lpstr>
      <vt:lpstr>Multi-Gigabit 10GBASE-T port</vt:lpstr>
      <vt:lpstr>Instantly upgrade to five speeds</vt:lpstr>
      <vt:lpstr>10GbE for fast data backup &amp; recovery</vt:lpstr>
      <vt:lpstr>A single portal for backup &amp; recovery</vt:lpstr>
      <vt:lpstr>Backup – Hybrid setup</vt:lpstr>
      <vt:lpstr>Multi-version backup</vt:lpstr>
      <vt:lpstr>Demo: solid 10GbE performance</vt:lpstr>
      <vt:lpstr>AMD quad-core 2.0 GHz processor</vt:lpstr>
      <vt:lpstr>TS-463XU &amp; TS-463XU-RP</vt:lpstr>
      <vt:lpstr>TS-863XU &amp; TS-863XU-RP</vt:lpstr>
      <vt:lpstr>TS-1263XU &amp; TS-1263XU-RP</vt:lpstr>
      <vt:lpstr>Up to 16GB DDR3L memory</vt:lpstr>
      <vt:lpstr>4-bay front view</vt:lpstr>
      <vt:lpstr>8-bay / 12-bay front view</vt:lpstr>
      <vt:lpstr>4-bay rear view</vt:lpstr>
      <vt:lpstr>8-/12-bay rear view</vt:lpstr>
      <vt:lpstr> PCIe slot for versatile applications</vt:lpstr>
      <vt:lpstr>Hardware upgrade</vt:lpstr>
      <vt:lpstr> The leading hybrid storage NAS</vt:lpstr>
      <vt:lpstr>Hybrid Storage System </vt:lpstr>
      <vt:lpstr>Qtier 2.0 Tiering On Demand </vt:lpstr>
      <vt:lpstr>QTS and virtualization</vt:lpstr>
      <vt:lpstr> Snapshot data protection </vt:lpstr>
      <vt:lpstr>High-capacity surveillance solution</vt:lpstr>
      <vt:lpstr>Use iSCSI / JBOD to Expand NAS</vt:lpstr>
      <vt:lpstr>Replacing JBOD with iSCSI VJBOD </vt:lpstr>
      <vt:lpstr>Introduction to QRM+</vt:lpstr>
      <vt:lpstr>Workflow of QRM+ </vt:lpstr>
      <vt:lpstr>投影片 32</vt:lpstr>
      <vt:lpstr>IoT Cloud Solution </vt:lpstr>
      <vt:lpstr>Smart Farm application</vt:lpstr>
      <vt:lpstr>投影片 35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Yvonne Tsai</cp:lastModifiedBy>
  <cp:revision>291</cp:revision>
  <cp:lastPrinted>2018-03-08T15:25:40Z</cp:lastPrinted>
  <dcterms:created xsi:type="dcterms:W3CDTF">2018-01-29T03:04:07Z</dcterms:created>
  <dcterms:modified xsi:type="dcterms:W3CDTF">2018-05-03T05:53:31Z</dcterms:modified>
</cp:coreProperties>
</file>