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tiff" ContentType="image/tiff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6"/>
  </p:notesMasterIdLst>
  <p:handoutMasterIdLst>
    <p:handoutMasterId r:id="rId37"/>
  </p:handoutMasterIdLst>
  <p:sldIdLst>
    <p:sldId id="330" r:id="rId2"/>
    <p:sldId id="287" r:id="rId3"/>
    <p:sldId id="294" r:id="rId4"/>
    <p:sldId id="280" r:id="rId5"/>
    <p:sldId id="279" r:id="rId6"/>
    <p:sldId id="276" r:id="rId7"/>
    <p:sldId id="281" r:id="rId8"/>
    <p:sldId id="284" r:id="rId9"/>
    <p:sldId id="288" r:id="rId10"/>
    <p:sldId id="278" r:id="rId11"/>
    <p:sldId id="277" r:id="rId12"/>
    <p:sldId id="324" r:id="rId13"/>
    <p:sldId id="291" r:id="rId14"/>
    <p:sldId id="269" r:id="rId15"/>
    <p:sldId id="319" r:id="rId16"/>
    <p:sldId id="320" r:id="rId17"/>
    <p:sldId id="321" r:id="rId18"/>
    <p:sldId id="322" r:id="rId19"/>
    <p:sldId id="323" r:id="rId20"/>
    <p:sldId id="292" r:id="rId21"/>
    <p:sldId id="293" r:id="rId22"/>
    <p:sldId id="282" r:id="rId23"/>
    <p:sldId id="290" r:id="rId24"/>
    <p:sldId id="331" r:id="rId25"/>
    <p:sldId id="332" r:id="rId26"/>
    <p:sldId id="333" r:id="rId27"/>
    <p:sldId id="317" r:id="rId28"/>
    <p:sldId id="325" r:id="rId29"/>
    <p:sldId id="326" r:id="rId30"/>
    <p:sldId id="285" r:id="rId31"/>
    <p:sldId id="273" r:id="rId32"/>
    <p:sldId id="271" r:id="rId33"/>
    <p:sldId id="316" r:id="rId34"/>
    <p:sldId id="318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13" clrIdx="0"/>
  <p:cmAuthor id="1" name="Windows 使用者" initials="W使" lastIdx="6" clrIdx="1"/>
  <p:cmAuthor id="2" name="Michael Wang" initials="MW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91D29"/>
    <a:srgbClr val="B3FAFF"/>
    <a:srgbClr val="6DF5FF"/>
    <a:srgbClr val="09EDFF"/>
    <a:srgbClr val="0031BC"/>
    <a:srgbClr val="1D58FF"/>
    <a:srgbClr val="0096FF"/>
    <a:srgbClr val="3366FF"/>
    <a:srgbClr val="29A3FF"/>
    <a:srgbClr val="0B97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342" autoAdjust="0"/>
    <p:restoredTop sz="95505" autoAdjust="0"/>
  </p:normalViewPr>
  <p:slideViewPr>
    <p:cSldViewPr snapToGrid="0" snapToObjects="1">
      <p:cViewPr>
        <p:scale>
          <a:sx n="116" d="100"/>
          <a:sy n="116" d="100"/>
        </p:scale>
        <p:origin x="-1256" y="-8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040" y="-7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6T18:00:17.990" idx="10">
    <p:pos x="6608" y="1417"/>
    <p:text>182 x 225 x 224 mm</p:text>
  </p:cm>
  <p:cm authorId="0" dt="2018-04-26T18:00:49.999" idx="11">
    <p:pos x="6586" y="1655"/>
    <p:text>圖片尺寸也要再確認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5-02T10:26:45.722" idx="4">
    <p:pos x="6568" y="1512"/>
    <p:text>用錯圖了，AQC108 是四速，AQC107 才是五速，請換圖，中英文請一併更換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54783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2965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920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12477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456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684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37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48667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008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75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12477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126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03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932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38961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30026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69930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387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931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118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1247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52022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07796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6565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桌面寸土寸金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180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49786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398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1521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7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75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1050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9121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G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304538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0149444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11"/>
          <p:cNvSpPr/>
          <p:nvPr userDrawn="1"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68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 descr="底_(ZH+EN).png"/>
          <p:cNvPicPr preferRelativeResize="0"/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8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8.tif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tiff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80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image" Target="../media/image69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50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47.png"/><Relationship Id="rId9" Type="http://schemas.openxmlformats.org/officeDocument/2006/relationships/image" Target="../media/image85.png"/><Relationship Id="rId14" Type="http://schemas.openxmlformats.org/officeDocument/2006/relationships/comments" Target="../comments/commen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tiff"/><Relationship Id="rId5" Type="http://schemas.openxmlformats.org/officeDocument/2006/relationships/image" Target="../media/image89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47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5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tiff"/><Relationship Id="rId4" Type="http://schemas.openxmlformats.org/officeDocument/2006/relationships/image" Target="../media/image23.png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5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png"/><Relationship Id="rId3" Type="http://schemas.openxmlformats.org/officeDocument/2006/relationships/image" Target="../media/image36.png"/><Relationship Id="rId7" Type="http://schemas.openxmlformats.org/officeDocument/2006/relationships/image" Target="../media/image11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image" Target="../media/image13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\\MARKETING\Marketing\Website\新網站\Landing-Page\Landing-page_qts434-sneakpreview\00_PSD\new_2018\youtube\w34\180502-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pic>
        <p:nvPicPr>
          <p:cNvPr id="65" name="圖片 64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1909" y="970661"/>
            <a:ext cx="8572560" cy="3897330"/>
          </a:xfrm>
          <a:prstGeom prst="rect">
            <a:avLst/>
          </a:prstGeom>
        </p:spPr>
      </p:pic>
      <p:sp>
        <p:nvSpPr>
          <p:cNvPr id="66" name="Shape 611"/>
          <p:cNvSpPr/>
          <p:nvPr/>
        </p:nvSpPr>
        <p:spPr>
          <a:xfrm>
            <a:off x="281909" y="95339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SzPts val="1400"/>
            </a:pPr>
            <a:r>
              <a:rPr lang="en-US" dirty="0">
                <a:solidFill>
                  <a:schemeClr val="lt1"/>
                </a:solidFill>
              </a:rPr>
              <a:t>182 x 225 x 224 mm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4DDB09-676C-B540-814D-BFD844AD1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888" y="1047096"/>
            <a:ext cx="5904432" cy="3690270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490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200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TVS-951X</a:t>
            </a:r>
            <a:r>
              <a:rPr lang="en-US" sz="32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32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rear view</a:t>
            </a:r>
            <a:endParaRPr sz="32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5939895" y="2272060"/>
            <a:ext cx="268524" cy="31961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265"/>
          <p:cNvSpPr/>
          <p:nvPr/>
        </p:nvSpPr>
        <p:spPr>
          <a:xfrm>
            <a:off x="5942241" y="2621884"/>
            <a:ext cx="273871" cy="36628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265"/>
          <p:cNvSpPr/>
          <p:nvPr/>
        </p:nvSpPr>
        <p:spPr>
          <a:xfrm>
            <a:off x="5882577" y="3351636"/>
            <a:ext cx="340715" cy="59145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FEB3729-6F23-5A47-988C-CDCA0D0B09F4}"/>
              </a:ext>
            </a:extLst>
          </p:cNvPr>
          <p:cNvSpPr/>
          <p:nvPr/>
        </p:nvSpPr>
        <p:spPr>
          <a:xfrm>
            <a:off x="5625273" y="2399689"/>
            <a:ext cx="281073" cy="43595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hape 265">
            <a:extLst>
              <a:ext uri="{FF2B5EF4-FFF2-40B4-BE49-F238E27FC236}">
                <a16:creationId xmlns:a16="http://schemas.microsoft.com/office/drawing/2014/main" xmlns="" id="{75DB9CD0-758A-B647-ABDF-B4E0B3BFD637}"/>
              </a:ext>
            </a:extLst>
          </p:cNvPr>
          <p:cNvSpPr/>
          <p:nvPr/>
        </p:nvSpPr>
        <p:spPr>
          <a:xfrm>
            <a:off x="5882577" y="3073828"/>
            <a:ext cx="320162" cy="19457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圖片 28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" y="1848331"/>
            <a:ext cx="1631969" cy="453959"/>
          </a:xfrm>
          <a:prstGeom prst="rect">
            <a:avLst/>
          </a:prstGeom>
        </p:spPr>
      </p:pic>
      <p:sp>
        <p:nvSpPr>
          <p:cNvPr id="257" name="Shape 257"/>
          <p:cNvSpPr txBox="1"/>
          <p:nvPr/>
        </p:nvSpPr>
        <p:spPr>
          <a:xfrm>
            <a:off x="613172" y="1939414"/>
            <a:ext cx="1161681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Speaker</a:t>
            </a:r>
            <a:endParaRPr sz="1200" b="1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258" name="Shape 258"/>
          <p:cNvCxnSpPr>
            <a:cxnSpLocks/>
          </p:cNvCxnSpPr>
          <p:nvPr/>
        </p:nvCxnSpPr>
        <p:spPr>
          <a:xfrm rot="10800000">
            <a:off x="2141164" y="2102187"/>
            <a:ext cx="3419681" cy="3857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1" name="圖片 30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75" y="3268403"/>
            <a:ext cx="1631969" cy="453959"/>
          </a:xfrm>
          <a:prstGeom prst="rect">
            <a:avLst/>
          </a:prstGeom>
        </p:spPr>
      </p:pic>
      <p:pic>
        <p:nvPicPr>
          <p:cNvPr id="32" name="圖片 31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75" y="3943088"/>
            <a:ext cx="1631969" cy="521749"/>
          </a:xfrm>
          <a:prstGeom prst="rect">
            <a:avLst/>
          </a:prstGeom>
        </p:spPr>
      </p:pic>
      <p:pic>
        <p:nvPicPr>
          <p:cNvPr id="33" name="圖片 32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11611" y="1178704"/>
            <a:ext cx="1952277" cy="395433"/>
          </a:xfrm>
          <a:prstGeom prst="rect">
            <a:avLst/>
          </a:prstGeom>
        </p:spPr>
      </p:pic>
      <p:pic>
        <p:nvPicPr>
          <p:cNvPr id="34" name="圖片 33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7075" y="1623696"/>
            <a:ext cx="1952277" cy="396465"/>
          </a:xfrm>
          <a:prstGeom prst="rect">
            <a:avLst/>
          </a:prstGeom>
        </p:spPr>
      </p:pic>
      <p:pic>
        <p:nvPicPr>
          <p:cNvPr id="35" name="圖片 34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7074" y="2100999"/>
            <a:ext cx="1952277" cy="481126"/>
          </a:xfrm>
          <a:prstGeom prst="rect">
            <a:avLst/>
          </a:prstGeom>
        </p:spPr>
      </p:pic>
      <p:pic>
        <p:nvPicPr>
          <p:cNvPr id="36" name="圖片 35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02756" y="3620463"/>
            <a:ext cx="1952277" cy="446553"/>
          </a:xfrm>
          <a:prstGeom prst="rect">
            <a:avLst/>
          </a:prstGeom>
        </p:spPr>
      </p:pic>
      <p:pic>
        <p:nvPicPr>
          <p:cNvPr id="37" name="圖片 36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4570" y="2634447"/>
            <a:ext cx="1960982" cy="439382"/>
          </a:xfrm>
          <a:prstGeom prst="rect">
            <a:avLst/>
          </a:prstGeom>
        </p:spPr>
      </p:pic>
      <p:pic>
        <p:nvPicPr>
          <p:cNvPr id="38" name="圖片 37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4571" y="3118810"/>
            <a:ext cx="1952277" cy="424429"/>
          </a:xfrm>
          <a:prstGeom prst="rect">
            <a:avLst/>
          </a:prstGeom>
        </p:spPr>
      </p:pic>
      <p:cxnSp>
        <p:nvCxnSpPr>
          <p:cNvPr id="255" name="Shape 255"/>
          <p:cNvCxnSpPr>
            <a:cxnSpLocks/>
            <a:endCxn id="31" idx="3"/>
          </p:cNvCxnSpPr>
          <p:nvPr/>
        </p:nvCxnSpPr>
        <p:spPr>
          <a:xfrm rot="10800000">
            <a:off x="2136644" y="3495383"/>
            <a:ext cx="3555442" cy="527674"/>
          </a:xfrm>
          <a:prstGeom prst="bentConnector3">
            <a:avLst>
              <a:gd name="adj1" fmla="val -159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6" name="Shape 256"/>
          <p:cNvSpPr txBox="1"/>
          <p:nvPr/>
        </p:nvSpPr>
        <p:spPr>
          <a:xfrm>
            <a:off x="596132" y="3369450"/>
            <a:ext cx="1551720" cy="341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Kensington lock</a:t>
            </a:r>
            <a:endParaRPr sz="12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789897" y="1237960"/>
            <a:ext cx="163198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Reset button</a:t>
            </a:r>
            <a:endParaRPr sz="1200" b="1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788653" y="1688809"/>
            <a:ext cx="1633230" cy="2347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3.5mm </a:t>
            </a: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line out</a:t>
            </a:r>
            <a:endParaRPr sz="1200" b="1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6202739" y="2400727"/>
            <a:ext cx="493412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6" name="Shape 266"/>
          <p:cNvSpPr txBox="1"/>
          <p:nvPr/>
        </p:nvSpPr>
        <p:spPr>
          <a:xfrm>
            <a:off x="6764172" y="2733999"/>
            <a:ext cx="1882675" cy="2441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 err="1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GbE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RJ-45</a:t>
            </a:r>
            <a:r>
              <a:rPr lang="zh-Hant" alt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LAN port</a:t>
            </a:r>
            <a:endParaRPr sz="1200" b="1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764311" y="3698463"/>
            <a:ext cx="1768222" cy="3282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3 x USB </a:t>
            </a:r>
            <a:r>
              <a:rPr lang="en-US" sz="12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3.1 Gen 1</a:t>
            </a:r>
            <a:endParaRPr lang="en-US" sz="12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573976" y="4005017"/>
            <a:ext cx="159091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DC 12V </a:t>
            </a: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power input</a:t>
            </a:r>
            <a:endParaRPr sz="1200" b="1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 flipV="1">
            <a:off x="2118418" y="4239446"/>
            <a:ext cx="3856400" cy="142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1" name="Shape 266">
            <a:extLst>
              <a:ext uri="{FF2B5EF4-FFF2-40B4-BE49-F238E27FC236}">
                <a16:creationId xmlns:a16="http://schemas.microsoft.com/office/drawing/2014/main" xmlns="" id="{896283B6-6107-F349-8BCA-1AA545BAA0E1}"/>
              </a:ext>
            </a:extLst>
          </p:cNvPr>
          <p:cNvSpPr txBox="1"/>
          <p:nvPr/>
        </p:nvSpPr>
        <p:spPr>
          <a:xfrm>
            <a:off x="6782283" y="2110183"/>
            <a:ext cx="1750250" cy="47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10GbE 10GBASE-T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LAN port</a:t>
            </a:r>
            <a:endParaRPr sz="1200" b="1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69" name="Shape 264"/>
          <p:cNvCxnSpPr>
            <a:cxnSpLocks/>
          </p:cNvCxnSpPr>
          <p:nvPr/>
        </p:nvCxnSpPr>
        <p:spPr>
          <a:xfrm>
            <a:off x="6208823" y="2854158"/>
            <a:ext cx="480966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1" name="Shape 264"/>
          <p:cNvCxnSpPr>
            <a:cxnSpLocks/>
          </p:cNvCxnSpPr>
          <p:nvPr/>
        </p:nvCxnSpPr>
        <p:spPr>
          <a:xfrm>
            <a:off x="6228731" y="3770803"/>
            <a:ext cx="486692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7" name="Shape 264">
            <a:extLst>
              <a:ext uri="{FF2B5EF4-FFF2-40B4-BE49-F238E27FC236}">
                <a16:creationId xmlns:a16="http://schemas.microsoft.com/office/drawing/2014/main" xmlns="" id="{0E6079EE-8496-EC48-953A-A6555A078895}"/>
              </a:ext>
            </a:extLst>
          </p:cNvPr>
          <p:cNvCxnSpPr>
            <a:cxnSpLocks/>
          </p:cNvCxnSpPr>
          <p:nvPr/>
        </p:nvCxnSpPr>
        <p:spPr>
          <a:xfrm>
            <a:off x="6216112" y="3205990"/>
            <a:ext cx="480966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8" name="Shape 269">
            <a:extLst>
              <a:ext uri="{FF2B5EF4-FFF2-40B4-BE49-F238E27FC236}">
                <a16:creationId xmlns:a16="http://schemas.microsoft.com/office/drawing/2014/main" xmlns="" id="{BC7E641E-27C0-4D4A-B6FD-227784EB72B6}"/>
              </a:ext>
            </a:extLst>
          </p:cNvPr>
          <p:cNvSpPr txBox="1"/>
          <p:nvPr/>
        </p:nvSpPr>
        <p:spPr>
          <a:xfrm>
            <a:off x="6764173" y="3180945"/>
            <a:ext cx="2001906" cy="3282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4K HDMI v1.4b @24Hz</a:t>
            </a:r>
            <a:endParaRPr lang="en-US" sz="12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49" name="Shape 255"/>
          <p:cNvCxnSpPr>
            <a:cxnSpLocks/>
            <a:endCxn id="33" idx="3"/>
          </p:cNvCxnSpPr>
          <p:nvPr/>
        </p:nvCxnSpPr>
        <p:spPr>
          <a:xfrm flipV="1">
            <a:off x="6099778" y="1376421"/>
            <a:ext cx="611833" cy="3299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3" name="Shape 255"/>
          <p:cNvCxnSpPr>
            <a:cxnSpLocks/>
          </p:cNvCxnSpPr>
          <p:nvPr/>
        </p:nvCxnSpPr>
        <p:spPr>
          <a:xfrm flipV="1">
            <a:off x="6082738" y="1867963"/>
            <a:ext cx="615416" cy="253406"/>
          </a:xfrm>
          <a:prstGeom prst="bentConnector3">
            <a:avLst>
              <a:gd name="adj1" fmla="val -758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293616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57200" y="107920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altLang="zh-TW" sz="3200" dirty="0"/>
              <a:t>Keep NAS and drives cool and quiet</a:t>
            </a:r>
            <a:endParaRPr sz="32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E3BC81-A520-2B47-8623-51535AD9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9" y="908833"/>
            <a:ext cx="5105872" cy="4032773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877175" y="1432153"/>
            <a:ext cx="1811320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09ED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ea typeface="微軟正黑體" pitchFamily="34" charset="-120"/>
              </a:rPr>
              <a:t>Multiple air flows</a:t>
            </a:r>
            <a:endParaRPr lang="zh-TW" altLang="en-US" sz="1600" b="1" dirty="0">
              <a:ea typeface="微軟正黑體" pitchFamily="34" charset="-12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xmlns="" id="{888413A9-5C6B-EB44-981E-1FF54468A0B1}"/>
              </a:ext>
            </a:extLst>
          </p:cNvPr>
          <p:cNvSpPr txBox="1"/>
          <p:nvPr/>
        </p:nvSpPr>
        <p:spPr>
          <a:xfrm>
            <a:off x="5745645" y="1253121"/>
            <a:ext cx="2513725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09ED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Hant" sz="1600" b="1" dirty="0">
                <a:ea typeface="微軟正黑體" pitchFamily="34" charset="-120"/>
              </a:rPr>
              <a:t>Large</a:t>
            </a:r>
            <a:r>
              <a:rPr lang="zh-Hant" altLang="en-US" sz="1600" b="1" dirty="0"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ea typeface="微軟正黑體" pitchFamily="34" charset="-120"/>
              </a:rPr>
              <a:t>14 cm </a:t>
            </a:r>
            <a:r>
              <a:rPr lang="en-US" altLang="zh-TW" sz="1600" b="1" dirty="0">
                <a:ea typeface="微軟正黑體" pitchFamily="34" charset="-120"/>
              </a:rPr>
              <a:t>smart system </a:t>
            </a:r>
            <a:r>
              <a:rPr lang="en-US" altLang="zh-Hant" sz="1600" b="1" dirty="0">
                <a:ea typeface="微軟正黑體" pitchFamily="34" charset="-120"/>
              </a:rPr>
              <a:t>fan</a:t>
            </a:r>
            <a:endParaRPr lang="zh-TW" altLang="en-US" sz="1600" b="1" dirty="0">
              <a:ea typeface="微軟正黑體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A04045-F6C0-3F4C-82B2-C7D655B16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66" y="1877656"/>
            <a:ext cx="3113281" cy="27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488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" y="0"/>
            <a:ext cx="9128319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5099221" y="2440517"/>
            <a:ext cx="2694578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3800" dirty="0">
                <a:solidFill>
                  <a:srgbClr val="FFC000"/>
                </a:solidFill>
                <a:latin typeface="+mj-lt"/>
                <a:ea typeface="Microsoft JhengHei" panose="020B0604030504040204" pitchFamily="34" charset="-120"/>
              </a:rPr>
              <a:t>Memory upgrade</a:t>
            </a:r>
            <a:endParaRPr sz="3800" u="none" strike="noStrike" cap="none" dirty="0">
              <a:solidFill>
                <a:srgbClr val="FFC000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819062" y="1659514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6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Demo</a:t>
            </a:r>
            <a:endParaRPr kumimoji="0" lang="zh-TW" alt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6" name="圖片 5" descr="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7" y="671412"/>
            <a:ext cx="4392925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50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4"/>
          <a:srcRect t="6447"/>
          <a:stretch>
            <a:fillRect/>
          </a:stretch>
        </p:blipFill>
        <p:spPr bwMode="auto">
          <a:xfrm>
            <a:off x="1400378" y="1638485"/>
            <a:ext cx="5697417" cy="316371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80" y="91561"/>
            <a:ext cx="9144000" cy="697312"/>
          </a:xfrm>
        </p:spPr>
        <p:txBody>
          <a:bodyPr/>
          <a:lstStyle/>
          <a:p>
            <a:r>
              <a:rPr lang="en-US" altLang="zh-CN" sz="32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2-channel 4K video </a:t>
            </a:r>
            <a:r>
              <a:rPr lang="en-US" altLang="zh-CN" sz="3200" dirty="0" err="1" smtClean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transcoding</a:t>
            </a:r>
            <a:endParaRPr 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82358A-863A-024B-B5B4-0E7C033A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62" y="1651273"/>
            <a:ext cx="4914900" cy="3390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ADDD2E-3600-DA44-940F-7610CA33A72B}"/>
              </a:ext>
            </a:extLst>
          </p:cNvPr>
          <p:cNvSpPr/>
          <p:nvPr/>
        </p:nvSpPr>
        <p:spPr>
          <a:xfrm>
            <a:off x="1470951" y="754793"/>
            <a:ext cx="6107801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Integrates </a:t>
            </a:r>
            <a:r>
              <a:rPr 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Intel® HD Graphics 610 graphics </a:t>
            </a:r>
            <a:r>
              <a:rPr lang="en-US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processor, </a:t>
            </a:r>
            <a:r>
              <a:rPr 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up to </a:t>
            </a:r>
            <a:r>
              <a:rPr lang="en-US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900 MHz</a:t>
            </a:r>
            <a:r>
              <a:rPr 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, providing up to 2 channels of (H.265/H.264) video playback and transcoding for smooth playback on </a:t>
            </a:r>
            <a:r>
              <a:rPr lang="en-US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versatile </a:t>
            </a:r>
            <a:r>
              <a:rPr 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client devices.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2630AE-E93F-6744-8BF3-6D92CDC48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331" y="1966342"/>
            <a:ext cx="2896929" cy="22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864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/>
          <p:cNvGrpSpPr/>
          <p:nvPr/>
        </p:nvGrpSpPr>
        <p:grpSpPr>
          <a:xfrm flipH="1">
            <a:off x="4886576" y="1587782"/>
            <a:ext cx="3666574" cy="3019318"/>
            <a:chOff x="5657332" y="1669520"/>
            <a:chExt cx="3346340" cy="2684920"/>
          </a:xfrm>
        </p:grpSpPr>
        <p:pic>
          <p:nvPicPr>
            <p:cNvPr id="61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2" y="1669520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6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2" y="2328621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2" y="2968457"/>
              <a:ext cx="3346339" cy="686517"/>
            </a:xfrm>
            <a:prstGeom prst="rect">
              <a:avLst/>
            </a:prstGeom>
            <a:noFill/>
          </p:spPr>
        </p:pic>
        <p:pic>
          <p:nvPicPr>
            <p:cNvPr id="48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3" y="3667923"/>
              <a:ext cx="3346339" cy="686517"/>
            </a:xfrm>
            <a:prstGeom prst="rect">
              <a:avLst/>
            </a:prstGeom>
            <a:noFill/>
          </p:spPr>
        </p:pic>
      </p:grpSp>
      <p:grpSp>
        <p:nvGrpSpPr>
          <p:cNvPr id="44" name="群組 43"/>
          <p:cNvGrpSpPr/>
          <p:nvPr/>
        </p:nvGrpSpPr>
        <p:grpSpPr>
          <a:xfrm>
            <a:off x="2585498" y="1659220"/>
            <a:ext cx="3014164" cy="3014164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Shape 301"/>
          <p:cNvSpPr/>
          <p:nvPr/>
        </p:nvSpPr>
        <p:spPr>
          <a:xfrm>
            <a:off x="799548" y="1230592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991142" y="1510842"/>
            <a:ext cx="126082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2060"/>
                </a:solidFill>
              </a:rPr>
              <a:t>Internet</a:t>
            </a:r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0" y="91782"/>
            <a:ext cx="9144000" cy="857250"/>
          </a:xfrm>
        </p:spPr>
        <p:txBody>
          <a:bodyPr/>
          <a:lstStyle/>
          <a:p>
            <a:r>
              <a:rPr lang="en-US" altLang="zh-TW" sz="3200" dirty="0" err="1"/>
              <a:t>Plex</a:t>
            </a:r>
            <a:r>
              <a:rPr lang="en-US" altLang="zh-TW" sz="3200" dirty="0"/>
              <a:t> Media Server</a:t>
            </a:r>
            <a:endParaRPr lang="zh-TW" altLang="en-US" sz="3200" dirty="0"/>
          </a:p>
        </p:txBody>
      </p:sp>
      <p:sp>
        <p:nvSpPr>
          <p:cNvPr id="33" name="Shape 298"/>
          <p:cNvSpPr/>
          <p:nvPr/>
        </p:nvSpPr>
        <p:spPr>
          <a:xfrm>
            <a:off x="1185808" y="2445038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1148920" y="3307424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1198107" y="4087583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767749" y="260131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>
            <a:off x="1728242" y="333833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向右箭號 39"/>
          <p:cNvSpPr/>
          <p:nvPr/>
        </p:nvSpPr>
        <p:spPr>
          <a:xfrm rot="20591150">
            <a:off x="1773799" y="3988245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向右箭號 36"/>
          <p:cNvSpPr/>
          <p:nvPr/>
        </p:nvSpPr>
        <p:spPr>
          <a:xfrm rot="2051848">
            <a:off x="1924060" y="1844466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9" name="群組 2">
            <a:extLst>
              <a:ext uri="{FF2B5EF4-FFF2-40B4-BE49-F238E27FC236}">
                <a16:creationId xmlns:a16="http://schemas.microsoft.com/office/drawing/2014/main" xmlns="" id="{CEF0ED9A-7183-3748-8BD6-2DCBF5FA8DC0}"/>
              </a:ext>
            </a:extLst>
          </p:cNvPr>
          <p:cNvGrpSpPr/>
          <p:nvPr/>
        </p:nvGrpSpPr>
        <p:grpSpPr>
          <a:xfrm>
            <a:off x="2748843" y="1488104"/>
            <a:ext cx="1878398" cy="1026662"/>
            <a:chOff x="305908" y="1768107"/>
            <a:chExt cx="4770148" cy="2853330"/>
          </a:xfrm>
        </p:grpSpPr>
        <p:pic>
          <p:nvPicPr>
            <p:cNvPr id="30" name="Shape 400">
              <a:extLst>
                <a:ext uri="{FF2B5EF4-FFF2-40B4-BE49-F238E27FC236}">
                  <a16:creationId xmlns:a16="http://schemas.microsoft.com/office/drawing/2014/main" xmlns="" id="{A4E4EDDC-7404-0C42-AE3D-CE7F0216EFA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05908" y="1768107"/>
              <a:ext cx="4770148" cy="2675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圓角矩形 1">
              <a:extLst>
                <a:ext uri="{FF2B5EF4-FFF2-40B4-BE49-F238E27FC236}">
                  <a16:creationId xmlns:a16="http://schemas.microsoft.com/office/drawing/2014/main" xmlns="" id="{B8A98EE4-93B0-8143-A1D5-20EF2315AB32}"/>
                </a:ext>
              </a:extLst>
            </p:cNvPr>
            <p:cNvSpPr/>
            <p:nvPr/>
          </p:nvSpPr>
          <p:spPr>
            <a:xfrm>
              <a:off x="2915816" y="3003798"/>
              <a:ext cx="360000" cy="288032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2" name="矩形 2">
              <a:extLst>
                <a:ext uri="{FF2B5EF4-FFF2-40B4-BE49-F238E27FC236}">
                  <a16:creationId xmlns:a16="http://schemas.microsoft.com/office/drawing/2014/main" xmlns="" id="{14004F6E-50B0-5E4A-98F1-4172EEC8D41C}"/>
                </a:ext>
              </a:extLst>
            </p:cNvPr>
            <p:cNvSpPr/>
            <p:nvPr/>
          </p:nvSpPr>
          <p:spPr>
            <a:xfrm>
              <a:off x="3291728" y="1878659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45" name="Shape 401">
            <a:extLst>
              <a:ext uri="{FF2B5EF4-FFF2-40B4-BE49-F238E27FC236}">
                <a16:creationId xmlns:a16="http://schemas.microsoft.com/office/drawing/2014/main" xmlns="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76699" y="1485815"/>
            <a:ext cx="1532624" cy="975945"/>
          </a:xfrm>
          <a:prstGeom prst="rect">
            <a:avLst/>
          </a:prstGeom>
          <a:noFill/>
          <a:ln w="19050">
            <a:solidFill>
              <a:srgbClr val="FF64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CE1403-D090-924E-91DC-5ED3C6C79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902" y="2457620"/>
            <a:ext cx="2757647" cy="2385570"/>
          </a:xfrm>
          <a:prstGeom prst="rect">
            <a:avLst/>
          </a:prstGeom>
        </p:spPr>
      </p:pic>
      <p:pic>
        <p:nvPicPr>
          <p:cNvPr id="328" name="Shape 328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27241" y="879240"/>
            <a:ext cx="841528" cy="84152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5683163" y="1647860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Media management</a:t>
            </a:r>
          </a:p>
        </p:txBody>
      </p:sp>
      <p:sp>
        <p:nvSpPr>
          <p:cNvPr id="349" name="Shape 349"/>
          <p:cNvSpPr/>
          <p:nvPr/>
        </p:nvSpPr>
        <p:spPr>
          <a:xfrm>
            <a:off x="5717243" y="2369925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Media information</a:t>
            </a:r>
          </a:p>
        </p:txBody>
      </p:sp>
      <p:sp>
        <p:nvSpPr>
          <p:cNvPr id="352" name="Shape 352"/>
          <p:cNvSpPr/>
          <p:nvPr/>
        </p:nvSpPr>
        <p:spPr>
          <a:xfrm>
            <a:off x="5745698" y="3133748"/>
            <a:ext cx="2585948" cy="55149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Supports many media types</a:t>
            </a:r>
          </a:p>
        </p:txBody>
      </p:sp>
      <p:sp>
        <p:nvSpPr>
          <p:cNvPr id="355" name="Shape 355"/>
          <p:cNvSpPr/>
          <p:nvPr/>
        </p:nvSpPr>
        <p:spPr>
          <a:xfrm>
            <a:off x="5775334" y="3911140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Sharing management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396015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127397" y="3124752"/>
            <a:ext cx="1584176" cy="576064"/>
            <a:chOff x="2483768" y="3071816"/>
            <a:chExt cx="1584176" cy="576064"/>
          </a:xfrm>
        </p:grpSpPr>
        <p:sp>
          <p:nvSpPr>
            <p:cNvPr id="35" name="向右箭號 34"/>
            <p:cNvSpPr/>
            <p:nvPr/>
          </p:nvSpPr>
          <p:spPr>
            <a:xfrm>
              <a:off x="2483768" y="3071816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771800" y="3196087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Streaming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3127397" y="2288268"/>
            <a:ext cx="1584176" cy="576064"/>
            <a:chOff x="2483768" y="3147814"/>
            <a:chExt cx="1584176" cy="576064"/>
          </a:xfrm>
        </p:grpSpPr>
        <p:sp>
          <p:nvSpPr>
            <p:cNvPr id="42" name="向右箭號 41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771800" y="3272085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Streaming</a:t>
              </a: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556681" y="1338802"/>
            <a:ext cx="3014164" cy="3014164"/>
            <a:chOff x="2500298" y="1500180"/>
            <a:chExt cx="3014164" cy="3014164"/>
          </a:xfrm>
        </p:grpSpPr>
        <p:sp>
          <p:nvSpPr>
            <p:cNvPr id="56" name="橢圓 55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圓角矩形 21"/>
          <p:cNvSpPr/>
          <p:nvPr/>
        </p:nvSpPr>
        <p:spPr>
          <a:xfrm>
            <a:off x="4856729" y="3053314"/>
            <a:ext cx="2928958" cy="785818"/>
          </a:xfrm>
          <a:prstGeom prst="roundRect">
            <a:avLst/>
          </a:prstGeom>
          <a:gradFill>
            <a:gsLst>
              <a:gs pos="0">
                <a:srgbClr val="0096FF"/>
              </a:gs>
              <a:gs pos="25000">
                <a:srgbClr val="0096FF"/>
              </a:gs>
              <a:gs pos="6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圓角矩形 22"/>
          <p:cNvSpPr/>
          <p:nvPr/>
        </p:nvSpPr>
        <p:spPr>
          <a:xfrm>
            <a:off x="4856729" y="3910570"/>
            <a:ext cx="2500330" cy="785818"/>
          </a:xfrm>
          <a:prstGeom prst="roundRect">
            <a:avLst/>
          </a:prstGeom>
          <a:gradFill>
            <a:gsLst>
              <a:gs pos="0">
                <a:srgbClr val="0096FF"/>
              </a:gs>
              <a:gs pos="32000">
                <a:srgbClr val="0096FF"/>
              </a:gs>
              <a:gs pos="5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4856729" y="2157525"/>
            <a:ext cx="3571900" cy="828000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96FF"/>
              </a:gs>
              <a:gs pos="7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4856729" y="1286854"/>
            <a:ext cx="4000528" cy="785818"/>
          </a:xfrm>
          <a:prstGeom prst="roundRect">
            <a:avLst/>
          </a:prstGeom>
          <a:gradFill>
            <a:gsLst>
              <a:gs pos="0">
                <a:srgbClr val="3366FF"/>
              </a:gs>
              <a:gs pos="0">
                <a:srgbClr val="29A3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9" name="Shape 369" descr="「streaming device icon png」的圖片搜尋結果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24586" y="1420228"/>
            <a:ext cx="2996740" cy="63675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5238387" y="3553380"/>
            <a:ext cx="64294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Phone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6515291" y="2691241"/>
            <a:ext cx="10494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Computer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555597" y="4267760"/>
            <a:ext cx="885300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CCFF"/>
                </a:solidFill>
              </a:rPr>
              <a:t>HDMI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5410952" y="2708281"/>
            <a:ext cx="787546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Smart TV</a:t>
            </a: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0" y="95665"/>
            <a:ext cx="91440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TW" sz="3200" dirty="0" err="1"/>
              <a:t>Plex</a:t>
            </a:r>
            <a:r>
              <a:rPr lang="en-US" altLang="zh-TW" sz="3200" dirty="0"/>
              <a:t> App</a:t>
            </a:r>
            <a:endParaRPr lang="zh-TW" altLang="en-US" sz="3200" dirty="0"/>
          </a:p>
        </p:txBody>
      </p:sp>
      <p:pic>
        <p:nvPicPr>
          <p:cNvPr id="65" name="Shape 65" descr="D:\Fullppt\PNG이미지\핸드폰2.png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56795" y="3196190"/>
            <a:ext cx="226446" cy="41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群組 43"/>
          <p:cNvGrpSpPr/>
          <p:nvPr/>
        </p:nvGrpSpPr>
        <p:grpSpPr>
          <a:xfrm>
            <a:off x="3127397" y="1425110"/>
            <a:ext cx="1584176" cy="576064"/>
            <a:chOff x="2483768" y="3147814"/>
            <a:chExt cx="1584176" cy="576064"/>
          </a:xfrm>
        </p:grpSpPr>
        <p:sp>
          <p:nvSpPr>
            <p:cNvPr id="45" name="向右箭號 44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771800" y="3272085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Streaming</a:t>
              </a:r>
            </a:p>
          </p:txBody>
        </p:sp>
      </p:grpSp>
      <p:grpSp>
        <p:nvGrpSpPr>
          <p:cNvPr id="49" name="群組 7"/>
          <p:cNvGrpSpPr/>
          <p:nvPr/>
        </p:nvGrpSpPr>
        <p:grpSpPr>
          <a:xfrm>
            <a:off x="6499803" y="2282134"/>
            <a:ext cx="775862" cy="458810"/>
            <a:chOff x="5669477" y="2620125"/>
            <a:chExt cx="3474523" cy="2256184"/>
          </a:xfrm>
        </p:grpSpPr>
        <p:pic>
          <p:nvPicPr>
            <p:cNvPr id="50" name="Picture 4" descr="相關圖片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292025" y="2913430"/>
              <a:ext cx="2240417" cy="1451593"/>
            </a:xfrm>
            <a:prstGeom prst="rect">
              <a:avLst/>
            </a:prstGeom>
          </p:spPr>
        </p:pic>
      </p:grpSp>
      <p:sp>
        <p:nvSpPr>
          <p:cNvPr id="47" name="矩形 46"/>
          <p:cNvSpPr/>
          <p:nvPr/>
        </p:nvSpPr>
        <p:spPr>
          <a:xfrm>
            <a:off x="5804033" y="3598591"/>
            <a:ext cx="574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Tablet</a:t>
            </a:r>
          </a:p>
        </p:txBody>
      </p:sp>
      <p:grpSp>
        <p:nvGrpSpPr>
          <p:cNvPr id="64" name="群組 63"/>
          <p:cNvGrpSpPr/>
          <p:nvPr/>
        </p:nvGrpSpPr>
        <p:grpSpPr>
          <a:xfrm>
            <a:off x="5166949" y="3968099"/>
            <a:ext cx="1497900" cy="785818"/>
            <a:chOff x="4739344" y="3929072"/>
            <a:chExt cx="1497900" cy="785818"/>
          </a:xfrm>
        </p:grpSpPr>
        <p:sp>
          <p:nvSpPr>
            <p:cNvPr id="371" name="Shape 371"/>
            <p:cNvSpPr txBox="1"/>
            <p:nvPr/>
          </p:nvSpPr>
          <p:spPr>
            <a:xfrm>
              <a:off x="4739344" y="4387590"/>
              <a:ext cx="1497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TV / monitor</a:t>
              </a:r>
            </a:p>
          </p:txBody>
        </p:sp>
        <p:pic>
          <p:nvPicPr>
            <p:cNvPr id="57" name="Shape 224"/>
            <p:cNvPicPr preferRelativeResize="0"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65086" y="3929072"/>
              <a:ext cx="807046" cy="563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Shape 65" descr="D:\Fullppt\PNG이미지\핸드폰2.png"/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44343" y="3053314"/>
            <a:ext cx="430774" cy="568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3055389" y="3910570"/>
            <a:ext cx="1656184" cy="576064"/>
            <a:chOff x="2411760" y="4083918"/>
            <a:chExt cx="1656184" cy="576064"/>
          </a:xfrm>
        </p:grpSpPr>
        <p:sp>
          <p:nvSpPr>
            <p:cNvPr id="38" name="向右箭號 37"/>
            <p:cNvSpPr/>
            <p:nvPr/>
          </p:nvSpPr>
          <p:spPr>
            <a:xfrm>
              <a:off x="2411760" y="4083918"/>
              <a:ext cx="1656184" cy="576064"/>
            </a:xfrm>
            <a:prstGeom prst="rightArrow">
              <a:avLst/>
            </a:prstGeom>
            <a:gradFill flip="none" rotWithShape="1">
              <a:gsLst>
                <a:gs pos="0">
                  <a:srgbClr val="00CCFF">
                    <a:alpha val="0"/>
                  </a:srgbClr>
                </a:gs>
                <a:gs pos="82000">
                  <a:srgbClr val="00CC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+mj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552841" y="4210894"/>
              <a:ext cx="13549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Local display</a:t>
              </a:r>
            </a:p>
          </p:txBody>
        </p:sp>
      </p:grpSp>
      <p:pic>
        <p:nvPicPr>
          <p:cNvPr id="52" name="Shape 215"/>
          <p:cNvPicPr preferRelativeResize="0"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V="1">
            <a:off x="5267349" y="2196058"/>
            <a:ext cx="1018140" cy="6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8336AA-C79D-9847-AD0C-5F71B20594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199" y="1887965"/>
            <a:ext cx="3064716" cy="1915448"/>
          </a:xfrm>
          <a:prstGeom prst="rect">
            <a:avLst/>
          </a:prstGeom>
        </p:spPr>
      </p:pic>
      <p:pic>
        <p:nvPicPr>
          <p:cNvPr id="362" name="Shape 362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81447" y="1264017"/>
            <a:ext cx="753452" cy="753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2135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03760"/>
            <a:ext cx="9144000" cy="857250"/>
          </a:xfrm>
        </p:spPr>
        <p:txBody>
          <a:bodyPr/>
          <a:lstStyle/>
          <a:p>
            <a:r>
              <a:rPr lang="en-US" altLang="zh-TW" sz="3200" dirty="0">
                <a:latin typeface="+mj-lt"/>
              </a:rPr>
              <a:t>Plex </a:t>
            </a:r>
            <a:r>
              <a:rPr lang="en-US" altLang="zh-TW" sz="3200" dirty="0">
                <a:latin typeface="+mj-lt"/>
                <a:ea typeface="微軟正黑體" pitchFamily="34" charset="-120"/>
              </a:rPr>
              <a:t>features</a:t>
            </a:r>
            <a:endParaRPr lang="zh-TW" altLang="en-US" sz="3200" dirty="0">
              <a:latin typeface="+mj-lt"/>
              <a:ea typeface="微軟正黑體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953742" y="1068930"/>
            <a:ext cx="7350606" cy="3714262"/>
            <a:chOff x="1006882" y="1089591"/>
            <a:chExt cx="7350606" cy="3591113"/>
          </a:xfrm>
        </p:grpSpPr>
        <p:pic>
          <p:nvPicPr>
            <p:cNvPr id="21" name="Picture 3" descr="D:\直播專案\TS-1635AX_直播\a06.png"/>
            <p:cNvPicPr>
              <a:picLocks noChangeAspect="1" noChangeArrowheads="1"/>
            </p:cNvPicPr>
            <p:nvPr/>
          </p:nvPicPr>
          <p:blipFill>
            <a:blip r:embed="rId3"/>
            <a:srcRect t="5021"/>
            <a:stretch>
              <a:fillRect/>
            </a:stretch>
          </p:blipFill>
          <p:spPr bwMode="auto">
            <a:xfrm flipH="1" flipV="1">
              <a:off x="1006882" y="1089591"/>
              <a:ext cx="7350606" cy="3591113"/>
            </a:xfrm>
            <a:prstGeom prst="rect">
              <a:avLst/>
            </a:prstGeom>
            <a:noFill/>
          </p:spPr>
        </p:pic>
        <p:grpSp>
          <p:nvGrpSpPr>
            <p:cNvPr id="22" name="群組 21"/>
            <p:cNvGrpSpPr/>
            <p:nvPr/>
          </p:nvGrpSpPr>
          <p:grpSpPr>
            <a:xfrm>
              <a:off x="1115438" y="1321332"/>
              <a:ext cx="7118718" cy="3103802"/>
              <a:chOff x="1115438" y="1263786"/>
              <a:chExt cx="7118718" cy="3103802"/>
            </a:xfrm>
          </p:grpSpPr>
          <p:graphicFrame>
            <p:nvGraphicFramePr>
              <p:cNvPr id="382" name="Shape 382"/>
              <p:cNvGraphicFramePr/>
              <p:nvPr>
                <p:extLst>
                  <p:ext uri="{D42A27DB-BD31-4B8C-83A1-F6EECF244321}">
                    <p14:modId xmlns:p14="http://schemas.microsoft.com/office/powerpoint/2010/main" xmlns="" val="1324137635"/>
                  </p:ext>
                </p:extLst>
              </p:nvPr>
            </p:nvGraphicFramePr>
            <p:xfrm>
              <a:off x="1115438" y="1263786"/>
              <a:ext cx="7118718" cy="3103802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17380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994810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950102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409236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>
                              <a:solidFill>
                                <a:schemeClr val="bg1"/>
                              </a:solidFill>
                              <a:latin typeface="+mj-lt"/>
                              <a:ea typeface="微軟正黑體" pitchFamily="34" charset="-120"/>
                            </a:rPr>
                            <a:t>Feature</a:t>
                          </a:r>
                        </a:p>
                      </a:txBody>
                      <a:tcPr marL="91425" marR="91425" marT="91425" marB="91425" anchor="ctr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>
                              <a:solidFill>
                                <a:schemeClr val="bg1"/>
                              </a:solidFill>
                              <a:latin typeface="+mj-lt"/>
                              <a:ea typeface="微軟正黑體" pitchFamily="34" charset="-120"/>
                            </a:rPr>
                            <a:t>Free</a:t>
                          </a:r>
                        </a:p>
                      </a:txBody>
                      <a:tcPr marL="91425" marR="91425" marT="91425" marB="91425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>
                              <a:solidFill>
                                <a:schemeClr val="bg1"/>
                              </a:solidFill>
                              <a:latin typeface="+mj-lt"/>
                              <a:ea typeface="微軟正黑體" pitchFamily="34" charset="-120"/>
                            </a:rPr>
                            <a:t>Plex Pass</a:t>
                          </a:r>
                        </a:p>
                      </a:txBody>
                      <a:tcPr marL="91425" marR="91425" marT="91425" marB="91425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Supports most media formats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87434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Support various devices, such as Apple TV</a:t>
                          </a: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Library Organization</a:t>
                          </a: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Sharing</a:t>
                          </a: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Trailers and Extras</a:t>
                          </a: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-127000" rtl="0">
                            <a:spcBef>
                              <a:spcPts val="0"/>
                            </a:spcBef>
                            <a:buClr>
                              <a:schemeClr val="lt1"/>
                            </a:buClr>
                            <a:buSzPts val="2000"/>
                            <a:buFont typeface="Arial"/>
                            <a:buNone/>
                          </a:pPr>
                          <a:r>
                            <a:rPr lang="en-US" b="1" dirty="0" smtClean="0">
                              <a:solidFill>
                                <a:schemeClr val="bg1"/>
                              </a:solidFill>
                              <a:latin typeface="+mj-lt"/>
                              <a:cs typeface="Arial" pitchFamily="34" charset="0"/>
                            </a:rPr>
                            <a:t>Hardware Acceleration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cs typeface="Arial" pitchFamily="34" charset="0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+mj-lt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</a:tbl>
              </a:graphicData>
            </a:graphic>
          </p:graphicFrame>
          <p:grpSp>
            <p:nvGrpSpPr>
              <p:cNvPr id="19" name="群組 18"/>
              <p:cNvGrpSpPr/>
              <p:nvPr/>
            </p:nvGrpSpPr>
            <p:grpSpPr>
              <a:xfrm>
                <a:off x="7533732" y="1918096"/>
                <a:ext cx="268996" cy="2370045"/>
                <a:chOff x="6762008" y="1802315"/>
                <a:chExt cx="268996" cy="2370045"/>
              </a:xfrm>
            </p:grpSpPr>
            <p:sp>
              <p:nvSpPr>
                <p:cNvPr id="10" name="Shape 993"/>
                <p:cNvSpPr/>
                <p:nvPr/>
              </p:nvSpPr>
              <p:spPr>
                <a:xfrm>
                  <a:off x="6762008" y="1802315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Shape 993"/>
                <p:cNvSpPr/>
                <p:nvPr/>
              </p:nvSpPr>
              <p:spPr>
                <a:xfrm>
                  <a:off x="6762008" y="2211567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Shape 993"/>
                <p:cNvSpPr/>
                <p:nvPr/>
              </p:nvSpPr>
              <p:spPr>
                <a:xfrm>
                  <a:off x="6762008" y="2607249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Shape 993"/>
                <p:cNvSpPr/>
                <p:nvPr/>
              </p:nvSpPr>
              <p:spPr>
                <a:xfrm>
                  <a:off x="6762008" y="3040242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Shape 993"/>
                <p:cNvSpPr/>
                <p:nvPr/>
              </p:nvSpPr>
              <p:spPr>
                <a:xfrm>
                  <a:off x="6762008" y="3450570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Shape 993"/>
                <p:cNvSpPr/>
                <p:nvPr/>
              </p:nvSpPr>
              <p:spPr>
                <a:xfrm>
                  <a:off x="6762008" y="390336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群組 19"/>
              <p:cNvGrpSpPr/>
              <p:nvPr/>
            </p:nvGrpSpPr>
            <p:grpSpPr>
              <a:xfrm>
                <a:off x="6606680" y="1923588"/>
                <a:ext cx="268996" cy="2370757"/>
                <a:chOff x="5643570" y="1807807"/>
                <a:chExt cx="268996" cy="2370757"/>
              </a:xfrm>
            </p:grpSpPr>
            <p:sp>
              <p:nvSpPr>
                <p:cNvPr id="6" name="Shape 993"/>
                <p:cNvSpPr/>
                <p:nvPr/>
              </p:nvSpPr>
              <p:spPr>
                <a:xfrm>
                  <a:off x="5643570" y="1807807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" name="Shape 993"/>
                <p:cNvSpPr/>
                <p:nvPr/>
              </p:nvSpPr>
              <p:spPr>
                <a:xfrm>
                  <a:off x="5643570" y="2217059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Shape 993"/>
                <p:cNvSpPr/>
                <p:nvPr/>
              </p:nvSpPr>
              <p:spPr>
                <a:xfrm>
                  <a:off x="5643570" y="2618232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Shape 993"/>
                <p:cNvSpPr/>
                <p:nvPr/>
              </p:nvSpPr>
              <p:spPr>
                <a:xfrm>
                  <a:off x="5643570" y="3037730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Shape 992"/>
                <p:cNvSpPr>
                  <a:spLocks noChangeAspect="1"/>
                </p:cNvSpPr>
                <p:nvPr/>
              </p:nvSpPr>
              <p:spPr>
                <a:xfrm>
                  <a:off x="5643570" y="3468019"/>
                  <a:ext cx="268996" cy="268996"/>
                </a:xfrm>
                <a:custGeom>
                  <a:avLst/>
                  <a:gdLst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36893 h 120000"/>
                    <a:gd name="connsiteX26" fmla="*/ 100402 w 120000"/>
                    <a:gd name="connsiteY26" fmla="*/ 80006 h 120000"/>
                    <a:gd name="connsiteX27" fmla="*/ 76670 w 120000"/>
                    <a:gd name="connsiteY27" fmla="*/ 100000 h 120000"/>
                    <a:gd name="connsiteX28" fmla="*/ 100402 w 120000"/>
                    <a:gd name="connsiteY28" fmla="*/ 119993 h 120000"/>
                    <a:gd name="connsiteX29" fmla="*/ 100402 w 120000"/>
                    <a:gd name="connsiteY29" fmla="*/ 120000 h 120000"/>
                    <a:gd name="connsiteX30" fmla="*/ 0 w 120000"/>
                    <a:gd name="connsiteY30" fmla="*/ 120000 h 120000"/>
                    <a:gd name="connsiteX31" fmla="*/ 0 w 120000"/>
                    <a:gd name="connsiteY31" fmla="*/ 630 h 120000"/>
                    <a:gd name="connsiteX32" fmla="*/ 63330 w 120000"/>
                    <a:gd name="connsiteY32" fmla="*/ 0 h 120000"/>
                    <a:gd name="connsiteX33" fmla="*/ 63330 w 120000"/>
                    <a:gd name="connsiteY33" fmla="*/ 32918 h 120000"/>
                    <a:gd name="connsiteX34" fmla="*/ 63330 w 120000"/>
                    <a:gd name="connsiteY34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80006 h 120000"/>
                    <a:gd name="connsiteX26" fmla="*/ 76670 w 120000"/>
                    <a:gd name="connsiteY26" fmla="*/ 100000 h 120000"/>
                    <a:gd name="connsiteX27" fmla="*/ 100402 w 120000"/>
                    <a:gd name="connsiteY27" fmla="*/ 119993 h 120000"/>
                    <a:gd name="connsiteX28" fmla="*/ 100402 w 120000"/>
                    <a:gd name="connsiteY28" fmla="*/ 120000 h 120000"/>
                    <a:gd name="connsiteX29" fmla="*/ 0 w 120000"/>
                    <a:gd name="connsiteY29" fmla="*/ 120000 h 120000"/>
                    <a:gd name="connsiteX30" fmla="*/ 0 w 120000"/>
                    <a:gd name="connsiteY30" fmla="*/ 630 h 120000"/>
                    <a:gd name="connsiteX31" fmla="*/ 63330 w 120000"/>
                    <a:gd name="connsiteY31" fmla="*/ 0 h 120000"/>
                    <a:gd name="connsiteX32" fmla="*/ 63330 w 120000"/>
                    <a:gd name="connsiteY32" fmla="*/ 32918 h 120000"/>
                    <a:gd name="connsiteX33" fmla="*/ 63330 w 120000"/>
                    <a:gd name="connsiteY33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100402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0 w 120000"/>
                    <a:gd name="connsiteY21" fmla="*/ 630 h 120000"/>
                    <a:gd name="connsiteX22" fmla="*/ 58294 w 120000"/>
                    <a:gd name="connsiteY22" fmla="*/ 630 h 120000"/>
                    <a:gd name="connsiteX23" fmla="*/ 58294 w 120000"/>
                    <a:gd name="connsiteY23" fmla="*/ 36893 h 120000"/>
                    <a:gd name="connsiteX24" fmla="*/ 100402 w 120000"/>
                    <a:gd name="connsiteY24" fmla="*/ 80006 h 120000"/>
                    <a:gd name="connsiteX25" fmla="*/ 76670 w 120000"/>
                    <a:gd name="connsiteY25" fmla="*/ 100000 h 120000"/>
                    <a:gd name="connsiteX26" fmla="*/ 100402 w 120000"/>
                    <a:gd name="connsiteY26" fmla="*/ 119993 h 120000"/>
                    <a:gd name="connsiteX27" fmla="*/ 100402 w 120000"/>
                    <a:gd name="connsiteY27" fmla="*/ 120000 h 120000"/>
                    <a:gd name="connsiteX28" fmla="*/ 0 w 120000"/>
                    <a:gd name="connsiteY28" fmla="*/ 120000 h 120000"/>
                    <a:gd name="connsiteX29" fmla="*/ 0 w 120000"/>
                    <a:gd name="connsiteY29" fmla="*/ 630 h 120000"/>
                    <a:gd name="connsiteX30" fmla="*/ 63330 w 120000"/>
                    <a:gd name="connsiteY30" fmla="*/ 0 h 120000"/>
                    <a:gd name="connsiteX31" fmla="*/ 63330 w 120000"/>
                    <a:gd name="connsiteY31" fmla="*/ 32918 h 120000"/>
                    <a:gd name="connsiteX32" fmla="*/ 63330 w 120000"/>
                    <a:gd name="connsiteY32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0 w 120000"/>
                    <a:gd name="connsiteY18" fmla="*/ 630 h 120000"/>
                    <a:gd name="connsiteX19" fmla="*/ 58294 w 120000"/>
                    <a:gd name="connsiteY19" fmla="*/ 630 h 120000"/>
                    <a:gd name="connsiteX20" fmla="*/ 58294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63330 w 120000"/>
                    <a:gd name="connsiteY28" fmla="*/ 32918 h 120000"/>
                    <a:gd name="connsiteX29" fmla="*/ 63330 w 120000"/>
                    <a:gd name="connsiteY29" fmla="*/ 0 h 12000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58294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100402 w 120000"/>
                    <a:gd name="connsiteY19" fmla="*/ 79376 h 119370"/>
                    <a:gd name="connsiteX20" fmla="*/ 76670 w 120000"/>
                    <a:gd name="connsiteY20" fmla="*/ 99370 h 119370"/>
                    <a:gd name="connsiteX21" fmla="*/ 100402 w 120000"/>
                    <a:gd name="connsiteY21" fmla="*/ 119363 h 119370"/>
                    <a:gd name="connsiteX22" fmla="*/ 100402 w 120000"/>
                    <a:gd name="connsiteY22" fmla="*/ 119370 h 119370"/>
                    <a:gd name="connsiteX23" fmla="*/ 0 w 120000"/>
                    <a:gd name="connsiteY23" fmla="*/ 119370 h 119370"/>
                    <a:gd name="connsiteX24" fmla="*/ 0 w 120000"/>
                    <a:gd name="connsiteY24" fmla="*/ 0 h 119370"/>
                    <a:gd name="connsiteX0" fmla="*/ 94227 w 120000"/>
                    <a:gd name="connsiteY0" fmla="*/ 10704 h 39994"/>
                    <a:gd name="connsiteX1" fmla="*/ 88946 w 120000"/>
                    <a:gd name="connsiteY1" fmla="*/ 15140 h 39994"/>
                    <a:gd name="connsiteX2" fmla="*/ 94556 w 120000"/>
                    <a:gd name="connsiteY2" fmla="*/ 19852 h 39994"/>
                    <a:gd name="connsiteX3" fmla="*/ 88946 w 120000"/>
                    <a:gd name="connsiteY3" fmla="*/ 24563 h 39994"/>
                    <a:gd name="connsiteX4" fmla="*/ 94227 w 120000"/>
                    <a:gd name="connsiteY4" fmla="*/ 28999 h 39994"/>
                    <a:gd name="connsiteX5" fmla="*/ 99837 w 120000"/>
                    <a:gd name="connsiteY5" fmla="*/ 24287 h 39994"/>
                    <a:gd name="connsiteX6" fmla="*/ 105447 w 120000"/>
                    <a:gd name="connsiteY6" fmla="*/ 28999 h 39994"/>
                    <a:gd name="connsiteX7" fmla="*/ 110729 w 120000"/>
                    <a:gd name="connsiteY7" fmla="*/ 24563 h 39994"/>
                    <a:gd name="connsiteX8" fmla="*/ 105118 w 120000"/>
                    <a:gd name="connsiteY8" fmla="*/ 19852 h 39994"/>
                    <a:gd name="connsiteX9" fmla="*/ 110729 w 120000"/>
                    <a:gd name="connsiteY9" fmla="*/ 15140 h 39994"/>
                    <a:gd name="connsiteX10" fmla="*/ 105447 w 120000"/>
                    <a:gd name="connsiteY10" fmla="*/ 10704 h 39994"/>
                    <a:gd name="connsiteX11" fmla="*/ 99837 w 120000"/>
                    <a:gd name="connsiteY11" fmla="*/ 15416 h 39994"/>
                    <a:gd name="connsiteX12" fmla="*/ 94227 w 120000"/>
                    <a:gd name="connsiteY12" fmla="*/ 10704 h 39994"/>
                    <a:gd name="connsiteX13" fmla="*/ 99837 w 120000"/>
                    <a:gd name="connsiteY13" fmla="*/ 2918 h 39994"/>
                    <a:gd name="connsiteX14" fmla="*/ 120000 w 120000"/>
                    <a:gd name="connsiteY14" fmla="*/ 19852 h 39994"/>
                    <a:gd name="connsiteX15" fmla="*/ 99837 w 120000"/>
                    <a:gd name="connsiteY15" fmla="*/ 36785 h 39994"/>
                    <a:gd name="connsiteX16" fmla="*/ 79675 w 120000"/>
                    <a:gd name="connsiteY16" fmla="*/ 19852 h 39994"/>
                    <a:gd name="connsiteX17" fmla="*/ 99837 w 120000"/>
                    <a:gd name="connsiteY17" fmla="*/ 2918 h 39994"/>
                    <a:gd name="connsiteX18" fmla="*/ 0 w 120000"/>
                    <a:gd name="connsiteY18" fmla="*/ 39994 h 39994"/>
                    <a:gd name="connsiteX19" fmla="*/ 100402 w 120000"/>
                    <a:gd name="connsiteY19" fmla="*/ 0 h 39994"/>
                    <a:gd name="connsiteX20" fmla="*/ 76670 w 120000"/>
                    <a:gd name="connsiteY20" fmla="*/ 19994 h 39994"/>
                    <a:gd name="connsiteX21" fmla="*/ 100402 w 120000"/>
                    <a:gd name="connsiteY21" fmla="*/ 39987 h 39994"/>
                    <a:gd name="connsiteX22" fmla="*/ 100402 w 120000"/>
                    <a:gd name="connsiteY22" fmla="*/ 39994 h 39994"/>
                    <a:gd name="connsiteX23" fmla="*/ 0 w 120000"/>
                    <a:gd name="connsiteY23" fmla="*/ 39994 h 39994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76670 w 120000"/>
                    <a:gd name="connsiteY19" fmla="*/ 17076 h 37076"/>
                    <a:gd name="connsiteX20" fmla="*/ 100402 w 120000"/>
                    <a:gd name="connsiteY20" fmla="*/ 37069 h 37076"/>
                    <a:gd name="connsiteX21" fmla="*/ 100402 w 120000"/>
                    <a:gd name="connsiteY21" fmla="*/ 37076 h 37076"/>
                    <a:gd name="connsiteX22" fmla="*/ 0 w 120000"/>
                    <a:gd name="connsiteY22" fmla="*/ 37076 h 37076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100402 w 120000"/>
                    <a:gd name="connsiteY19" fmla="*/ 37069 h 37076"/>
                    <a:gd name="connsiteX20" fmla="*/ 100402 w 120000"/>
                    <a:gd name="connsiteY20" fmla="*/ 37076 h 37076"/>
                    <a:gd name="connsiteX21" fmla="*/ 0 w 120000"/>
                    <a:gd name="connsiteY21" fmla="*/ 37076 h 37076"/>
                    <a:gd name="connsiteX0" fmla="*/ 14552 w 40325"/>
                    <a:gd name="connsiteY0" fmla="*/ 7786 h 37076"/>
                    <a:gd name="connsiteX1" fmla="*/ 9271 w 40325"/>
                    <a:gd name="connsiteY1" fmla="*/ 12222 h 37076"/>
                    <a:gd name="connsiteX2" fmla="*/ 14881 w 40325"/>
                    <a:gd name="connsiteY2" fmla="*/ 16934 h 37076"/>
                    <a:gd name="connsiteX3" fmla="*/ 9271 w 40325"/>
                    <a:gd name="connsiteY3" fmla="*/ 21645 h 37076"/>
                    <a:gd name="connsiteX4" fmla="*/ 14552 w 40325"/>
                    <a:gd name="connsiteY4" fmla="*/ 26081 h 37076"/>
                    <a:gd name="connsiteX5" fmla="*/ 20162 w 40325"/>
                    <a:gd name="connsiteY5" fmla="*/ 21369 h 37076"/>
                    <a:gd name="connsiteX6" fmla="*/ 25772 w 40325"/>
                    <a:gd name="connsiteY6" fmla="*/ 26081 h 37076"/>
                    <a:gd name="connsiteX7" fmla="*/ 31054 w 40325"/>
                    <a:gd name="connsiteY7" fmla="*/ 21645 h 37076"/>
                    <a:gd name="connsiteX8" fmla="*/ 25443 w 40325"/>
                    <a:gd name="connsiteY8" fmla="*/ 16934 h 37076"/>
                    <a:gd name="connsiteX9" fmla="*/ 31054 w 40325"/>
                    <a:gd name="connsiteY9" fmla="*/ 12222 h 37076"/>
                    <a:gd name="connsiteX10" fmla="*/ 25772 w 40325"/>
                    <a:gd name="connsiteY10" fmla="*/ 7786 h 37076"/>
                    <a:gd name="connsiteX11" fmla="*/ 20162 w 40325"/>
                    <a:gd name="connsiteY11" fmla="*/ 12498 h 37076"/>
                    <a:gd name="connsiteX12" fmla="*/ 14552 w 40325"/>
                    <a:gd name="connsiteY12" fmla="*/ 7786 h 37076"/>
                    <a:gd name="connsiteX13" fmla="*/ 20162 w 40325"/>
                    <a:gd name="connsiteY13" fmla="*/ 0 h 37076"/>
                    <a:gd name="connsiteX14" fmla="*/ 40325 w 40325"/>
                    <a:gd name="connsiteY14" fmla="*/ 16934 h 37076"/>
                    <a:gd name="connsiteX15" fmla="*/ 20162 w 40325"/>
                    <a:gd name="connsiteY15" fmla="*/ 33867 h 37076"/>
                    <a:gd name="connsiteX16" fmla="*/ 0 w 40325"/>
                    <a:gd name="connsiteY16" fmla="*/ 16934 h 37076"/>
                    <a:gd name="connsiteX17" fmla="*/ 20162 w 40325"/>
                    <a:gd name="connsiteY17" fmla="*/ 0 h 37076"/>
                    <a:gd name="connsiteX18" fmla="*/ 20727 w 40325"/>
                    <a:gd name="connsiteY18" fmla="*/ 37076 h 37076"/>
                    <a:gd name="connsiteX19" fmla="*/ 20727 w 40325"/>
                    <a:gd name="connsiteY19" fmla="*/ 37069 h 37076"/>
                    <a:gd name="connsiteX20" fmla="*/ 20727 w 40325"/>
                    <a:gd name="connsiteY20" fmla="*/ 37076 h 37076"/>
                    <a:gd name="connsiteX0" fmla="*/ 14552 w 40325"/>
                    <a:gd name="connsiteY0" fmla="*/ 7786 h 33867"/>
                    <a:gd name="connsiteX1" fmla="*/ 9271 w 40325"/>
                    <a:gd name="connsiteY1" fmla="*/ 12222 h 33867"/>
                    <a:gd name="connsiteX2" fmla="*/ 14881 w 40325"/>
                    <a:gd name="connsiteY2" fmla="*/ 16934 h 33867"/>
                    <a:gd name="connsiteX3" fmla="*/ 9271 w 40325"/>
                    <a:gd name="connsiteY3" fmla="*/ 21645 h 33867"/>
                    <a:gd name="connsiteX4" fmla="*/ 14552 w 40325"/>
                    <a:gd name="connsiteY4" fmla="*/ 26081 h 33867"/>
                    <a:gd name="connsiteX5" fmla="*/ 20162 w 40325"/>
                    <a:gd name="connsiteY5" fmla="*/ 21369 h 33867"/>
                    <a:gd name="connsiteX6" fmla="*/ 25772 w 40325"/>
                    <a:gd name="connsiteY6" fmla="*/ 26081 h 33867"/>
                    <a:gd name="connsiteX7" fmla="*/ 31054 w 40325"/>
                    <a:gd name="connsiteY7" fmla="*/ 21645 h 33867"/>
                    <a:gd name="connsiteX8" fmla="*/ 25443 w 40325"/>
                    <a:gd name="connsiteY8" fmla="*/ 16934 h 33867"/>
                    <a:gd name="connsiteX9" fmla="*/ 31054 w 40325"/>
                    <a:gd name="connsiteY9" fmla="*/ 12222 h 33867"/>
                    <a:gd name="connsiteX10" fmla="*/ 25772 w 40325"/>
                    <a:gd name="connsiteY10" fmla="*/ 7786 h 33867"/>
                    <a:gd name="connsiteX11" fmla="*/ 20162 w 40325"/>
                    <a:gd name="connsiteY11" fmla="*/ 12498 h 33867"/>
                    <a:gd name="connsiteX12" fmla="*/ 14552 w 40325"/>
                    <a:gd name="connsiteY12" fmla="*/ 7786 h 33867"/>
                    <a:gd name="connsiteX13" fmla="*/ 20162 w 40325"/>
                    <a:gd name="connsiteY13" fmla="*/ 0 h 33867"/>
                    <a:gd name="connsiteX14" fmla="*/ 40325 w 40325"/>
                    <a:gd name="connsiteY14" fmla="*/ 16934 h 33867"/>
                    <a:gd name="connsiteX15" fmla="*/ 20162 w 40325"/>
                    <a:gd name="connsiteY15" fmla="*/ 33867 h 33867"/>
                    <a:gd name="connsiteX16" fmla="*/ 0 w 40325"/>
                    <a:gd name="connsiteY16" fmla="*/ 16934 h 33867"/>
                    <a:gd name="connsiteX17" fmla="*/ 20162 w 40325"/>
                    <a:gd name="connsiteY17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325" h="33867" extrusionOk="0">
                      <a:moveTo>
                        <a:pt x="14552" y="7786"/>
                      </a:moveTo>
                      <a:lnTo>
                        <a:pt x="9271" y="12222"/>
                      </a:lnTo>
                      <a:lnTo>
                        <a:pt x="14881" y="16934"/>
                      </a:lnTo>
                      <a:lnTo>
                        <a:pt x="9271" y="21645"/>
                      </a:lnTo>
                      <a:lnTo>
                        <a:pt x="14552" y="26081"/>
                      </a:lnTo>
                      <a:lnTo>
                        <a:pt x="20162" y="21369"/>
                      </a:lnTo>
                      <a:lnTo>
                        <a:pt x="25772" y="26081"/>
                      </a:lnTo>
                      <a:lnTo>
                        <a:pt x="31054" y="21645"/>
                      </a:lnTo>
                      <a:lnTo>
                        <a:pt x="25443" y="16934"/>
                      </a:lnTo>
                      <a:lnTo>
                        <a:pt x="31054" y="12222"/>
                      </a:lnTo>
                      <a:lnTo>
                        <a:pt x="25772" y="7786"/>
                      </a:lnTo>
                      <a:lnTo>
                        <a:pt x="20162" y="12498"/>
                      </a:lnTo>
                      <a:lnTo>
                        <a:pt x="14552" y="7786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Shape 992"/>
                <p:cNvSpPr>
                  <a:spLocks noChangeAspect="1"/>
                </p:cNvSpPr>
                <p:nvPr/>
              </p:nvSpPr>
              <p:spPr>
                <a:xfrm>
                  <a:off x="5643570" y="3909568"/>
                  <a:ext cx="268996" cy="268996"/>
                </a:xfrm>
                <a:custGeom>
                  <a:avLst/>
                  <a:gdLst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36893 h 120000"/>
                    <a:gd name="connsiteX26" fmla="*/ 100402 w 120000"/>
                    <a:gd name="connsiteY26" fmla="*/ 80006 h 120000"/>
                    <a:gd name="connsiteX27" fmla="*/ 76670 w 120000"/>
                    <a:gd name="connsiteY27" fmla="*/ 100000 h 120000"/>
                    <a:gd name="connsiteX28" fmla="*/ 100402 w 120000"/>
                    <a:gd name="connsiteY28" fmla="*/ 119993 h 120000"/>
                    <a:gd name="connsiteX29" fmla="*/ 100402 w 120000"/>
                    <a:gd name="connsiteY29" fmla="*/ 120000 h 120000"/>
                    <a:gd name="connsiteX30" fmla="*/ 0 w 120000"/>
                    <a:gd name="connsiteY30" fmla="*/ 120000 h 120000"/>
                    <a:gd name="connsiteX31" fmla="*/ 0 w 120000"/>
                    <a:gd name="connsiteY31" fmla="*/ 630 h 120000"/>
                    <a:gd name="connsiteX32" fmla="*/ 63330 w 120000"/>
                    <a:gd name="connsiteY32" fmla="*/ 0 h 120000"/>
                    <a:gd name="connsiteX33" fmla="*/ 63330 w 120000"/>
                    <a:gd name="connsiteY33" fmla="*/ 32918 h 120000"/>
                    <a:gd name="connsiteX34" fmla="*/ 63330 w 120000"/>
                    <a:gd name="connsiteY34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80006 h 120000"/>
                    <a:gd name="connsiteX26" fmla="*/ 76670 w 120000"/>
                    <a:gd name="connsiteY26" fmla="*/ 100000 h 120000"/>
                    <a:gd name="connsiteX27" fmla="*/ 100402 w 120000"/>
                    <a:gd name="connsiteY27" fmla="*/ 119993 h 120000"/>
                    <a:gd name="connsiteX28" fmla="*/ 100402 w 120000"/>
                    <a:gd name="connsiteY28" fmla="*/ 120000 h 120000"/>
                    <a:gd name="connsiteX29" fmla="*/ 0 w 120000"/>
                    <a:gd name="connsiteY29" fmla="*/ 120000 h 120000"/>
                    <a:gd name="connsiteX30" fmla="*/ 0 w 120000"/>
                    <a:gd name="connsiteY30" fmla="*/ 630 h 120000"/>
                    <a:gd name="connsiteX31" fmla="*/ 63330 w 120000"/>
                    <a:gd name="connsiteY31" fmla="*/ 0 h 120000"/>
                    <a:gd name="connsiteX32" fmla="*/ 63330 w 120000"/>
                    <a:gd name="connsiteY32" fmla="*/ 32918 h 120000"/>
                    <a:gd name="connsiteX33" fmla="*/ 63330 w 120000"/>
                    <a:gd name="connsiteY33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100402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0 w 120000"/>
                    <a:gd name="connsiteY21" fmla="*/ 630 h 120000"/>
                    <a:gd name="connsiteX22" fmla="*/ 58294 w 120000"/>
                    <a:gd name="connsiteY22" fmla="*/ 630 h 120000"/>
                    <a:gd name="connsiteX23" fmla="*/ 58294 w 120000"/>
                    <a:gd name="connsiteY23" fmla="*/ 36893 h 120000"/>
                    <a:gd name="connsiteX24" fmla="*/ 100402 w 120000"/>
                    <a:gd name="connsiteY24" fmla="*/ 80006 h 120000"/>
                    <a:gd name="connsiteX25" fmla="*/ 76670 w 120000"/>
                    <a:gd name="connsiteY25" fmla="*/ 100000 h 120000"/>
                    <a:gd name="connsiteX26" fmla="*/ 100402 w 120000"/>
                    <a:gd name="connsiteY26" fmla="*/ 119993 h 120000"/>
                    <a:gd name="connsiteX27" fmla="*/ 100402 w 120000"/>
                    <a:gd name="connsiteY27" fmla="*/ 120000 h 120000"/>
                    <a:gd name="connsiteX28" fmla="*/ 0 w 120000"/>
                    <a:gd name="connsiteY28" fmla="*/ 120000 h 120000"/>
                    <a:gd name="connsiteX29" fmla="*/ 0 w 120000"/>
                    <a:gd name="connsiteY29" fmla="*/ 630 h 120000"/>
                    <a:gd name="connsiteX30" fmla="*/ 63330 w 120000"/>
                    <a:gd name="connsiteY30" fmla="*/ 0 h 120000"/>
                    <a:gd name="connsiteX31" fmla="*/ 63330 w 120000"/>
                    <a:gd name="connsiteY31" fmla="*/ 32918 h 120000"/>
                    <a:gd name="connsiteX32" fmla="*/ 63330 w 120000"/>
                    <a:gd name="connsiteY32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0 w 120000"/>
                    <a:gd name="connsiteY18" fmla="*/ 630 h 120000"/>
                    <a:gd name="connsiteX19" fmla="*/ 58294 w 120000"/>
                    <a:gd name="connsiteY19" fmla="*/ 630 h 120000"/>
                    <a:gd name="connsiteX20" fmla="*/ 58294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63330 w 120000"/>
                    <a:gd name="connsiteY28" fmla="*/ 32918 h 120000"/>
                    <a:gd name="connsiteX29" fmla="*/ 63330 w 120000"/>
                    <a:gd name="connsiteY29" fmla="*/ 0 h 12000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58294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100402 w 120000"/>
                    <a:gd name="connsiteY19" fmla="*/ 79376 h 119370"/>
                    <a:gd name="connsiteX20" fmla="*/ 76670 w 120000"/>
                    <a:gd name="connsiteY20" fmla="*/ 99370 h 119370"/>
                    <a:gd name="connsiteX21" fmla="*/ 100402 w 120000"/>
                    <a:gd name="connsiteY21" fmla="*/ 119363 h 119370"/>
                    <a:gd name="connsiteX22" fmla="*/ 100402 w 120000"/>
                    <a:gd name="connsiteY22" fmla="*/ 119370 h 119370"/>
                    <a:gd name="connsiteX23" fmla="*/ 0 w 120000"/>
                    <a:gd name="connsiteY23" fmla="*/ 119370 h 119370"/>
                    <a:gd name="connsiteX24" fmla="*/ 0 w 120000"/>
                    <a:gd name="connsiteY24" fmla="*/ 0 h 119370"/>
                    <a:gd name="connsiteX0" fmla="*/ 94227 w 120000"/>
                    <a:gd name="connsiteY0" fmla="*/ 10704 h 39994"/>
                    <a:gd name="connsiteX1" fmla="*/ 88946 w 120000"/>
                    <a:gd name="connsiteY1" fmla="*/ 15140 h 39994"/>
                    <a:gd name="connsiteX2" fmla="*/ 94556 w 120000"/>
                    <a:gd name="connsiteY2" fmla="*/ 19852 h 39994"/>
                    <a:gd name="connsiteX3" fmla="*/ 88946 w 120000"/>
                    <a:gd name="connsiteY3" fmla="*/ 24563 h 39994"/>
                    <a:gd name="connsiteX4" fmla="*/ 94227 w 120000"/>
                    <a:gd name="connsiteY4" fmla="*/ 28999 h 39994"/>
                    <a:gd name="connsiteX5" fmla="*/ 99837 w 120000"/>
                    <a:gd name="connsiteY5" fmla="*/ 24287 h 39994"/>
                    <a:gd name="connsiteX6" fmla="*/ 105447 w 120000"/>
                    <a:gd name="connsiteY6" fmla="*/ 28999 h 39994"/>
                    <a:gd name="connsiteX7" fmla="*/ 110729 w 120000"/>
                    <a:gd name="connsiteY7" fmla="*/ 24563 h 39994"/>
                    <a:gd name="connsiteX8" fmla="*/ 105118 w 120000"/>
                    <a:gd name="connsiteY8" fmla="*/ 19852 h 39994"/>
                    <a:gd name="connsiteX9" fmla="*/ 110729 w 120000"/>
                    <a:gd name="connsiteY9" fmla="*/ 15140 h 39994"/>
                    <a:gd name="connsiteX10" fmla="*/ 105447 w 120000"/>
                    <a:gd name="connsiteY10" fmla="*/ 10704 h 39994"/>
                    <a:gd name="connsiteX11" fmla="*/ 99837 w 120000"/>
                    <a:gd name="connsiteY11" fmla="*/ 15416 h 39994"/>
                    <a:gd name="connsiteX12" fmla="*/ 94227 w 120000"/>
                    <a:gd name="connsiteY12" fmla="*/ 10704 h 39994"/>
                    <a:gd name="connsiteX13" fmla="*/ 99837 w 120000"/>
                    <a:gd name="connsiteY13" fmla="*/ 2918 h 39994"/>
                    <a:gd name="connsiteX14" fmla="*/ 120000 w 120000"/>
                    <a:gd name="connsiteY14" fmla="*/ 19852 h 39994"/>
                    <a:gd name="connsiteX15" fmla="*/ 99837 w 120000"/>
                    <a:gd name="connsiteY15" fmla="*/ 36785 h 39994"/>
                    <a:gd name="connsiteX16" fmla="*/ 79675 w 120000"/>
                    <a:gd name="connsiteY16" fmla="*/ 19852 h 39994"/>
                    <a:gd name="connsiteX17" fmla="*/ 99837 w 120000"/>
                    <a:gd name="connsiteY17" fmla="*/ 2918 h 39994"/>
                    <a:gd name="connsiteX18" fmla="*/ 0 w 120000"/>
                    <a:gd name="connsiteY18" fmla="*/ 39994 h 39994"/>
                    <a:gd name="connsiteX19" fmla="*/ 100402 w 120000"/>
                    <a:gd name="connsiteY19" fmla="*/ 0 h 39994"/>
                    <a:gd name="connsiteX20" fmla="*/ 76670 w 120000"/>
                    <a:gd name="connsiteY20" fmla="*/ 19994 h 39994"/>
                    <a:gd name="connsiteX21" fmla="*/ 100402 w 120000"/>
                    <a:gd name="connsiteY21" fmla="*/ 39987 h 39994"/>
                    <a:gd name="connsiteX22" fmla="*/ 100402 w 120000"/>
                    <a:gd name="connsiteY22" fmla="*/ 39994 h 39994"/>
                    <a:gd name="connsiteX23" fmla="*/ 0 w 120000"/>
                    <a:gd name="connsiteY23" fmla="*/ 39994 h 39994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76670 w 120000"/>
                    <a:gd name="connsiteY19" fmla="*/ 17076 h 37076"/>
                    <a:gd name="connsiteX20" fmla="*/ 100402 w 120000"/>
                    <a:gd name="connsiteY20" fmla="*/ 37069 h 37076"/>
                    <a:gd name="connsiteX21" fmla="*/ 100402 w 120000"/>
                    <a:gd name="connsiteY21" fmla="*/ 37076 h 37076"/>
                    <a:gd name="connsiteX22" fmla="*/ 0 w 120000"/>
                    <a:gd name="connsiteY22" fmla="*/ 37076 h 37076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100402 w 120000"/>
                    <a:gd name="connsiteY19" fmla="*/ 37069 h 37076"/>
                    <a:gd name="connsiteX20" fmla="*/ 100402 w 120000"/>
                    <a:gd name="connsiteY20" fmla="*/ 37076 h 37076"/>
                    <a:gd name="connsiteX21" fmla="*/ 0 w 120000"/>
                    <a:gd name="connsiteY21" fmla="*/ 37076 h 37076"/>
                    <a:gd name="connsiteX0" fmla="*/ 14552 w 40325"/>
                    <a:gd name="connsiteY0" fmla="*/ 7786 h 37076"/>
                    <a:gd name="connsiteX1" fmla="*/ 9271 w 40325"/>
                    <a:gd name="connsiteY1" fmla="*/ 12222 h 37076"/>
                    <a:gd name="connsiteX2" fmla="*/ 14881 w 40325"/>
                    <a:gd name="connsiteY2" fmla="*/ 16934 h 37076"/>
                    <a:gd name="connsiteX3" fmla="*/ 9271 w 40325"/>
                    <a:gd name="connsiteY3" fmla="*/ 21645 h 37076"/>
                    <a:gd name="connsiteX4" fmla="*/ 14552 w 40325"/>
                    <a:gd name="connsiteY4" fmla="*/ 26081 h 37076"/>
                    <a:gd name="connsiteX5" fmla="*/ 20162 w 40325"/>
                    <a:gd name="connsiteY5" fmla="*/ 21369 h 37076"/>
                    <a:gd name="connsiteX6" fmla="*/ 25772 w 40325"/>
                    <a:gd name="connsiteY6" fmla="*/ 26081 h 37076"/>
                    <a:gd name="connsiteX7" fmla="*/ 31054 w 40325"/>
                    <a:gd name="connsiteY7" fmla="*/ 21645 h 37076"/>
                    <a:gd name="connsiteX8" fmla="*/ 25443 w 40325"/>
                    <a:gd name="connsiteY8" fmla="*/ 16934 h 37076"/>
                    <a:gd name="connsiteX9" fmla="*/ 31054 w 40325"/>
                    <a:gd name="connsiteY9" fmla="*/ 12222 h 37076"/>
                    <a:gd name="connsiteX10" fmla="*/ 25772 w 40325"/>
                    <a:gd name="connsiteY10" fmla="*/ 7786 h 37076"/>
                    <a:gd name="connsiteX11" fmla="*/ 20162 w 40325"/>
                    <a:gd name="connsiteY11" fmla="*/ 12498 h 37076"/>
                    <a:gd name="connsiteX12" fmla="*/ 14552 w 40325"/>
                    <a:gd name="connsiteY12" fmla="*/ 7786 h 37076"/>
                    <a:gd name="connsiteX13" fmla="*/ 20162 w 40325"/>
                    <a:gd name="connsiteY13" fmla="*/ 0 h 37076"/>
                    <a:gd name="connsiteX14" fmla="*/ 40325 w 40325"/>
                    <a:gd name="connsiteY14" fmla="*/ 16934 h 37076"/>
                    <a:gd name="connsiteX15" fmla="*/ 20162 w 40325"/>
                    <a:gd name="connsiteY15" fmla="*/ 33867 h 37076"/>
                    <a:gd name="connsiteX16" fmla="*/ 0 w 40325"/>
                    <a:gd name="connsiteY16" fmla="*/ 16934 h 37076"/>
                    <a:gd name="connsiteX17" fmla="*/ 20162 w 40325"/>
                    <a:gd name="connsiteY17" fmla="*/ 0 h 37076"/>
                    <a:gd name="connsiteX18" fmla="*/ 20727 w 40325"/>
                    <a:gd name="connsiteY18" fmla="*/ 37076 h 37076"/>
                    <a:gd name="connsiteX19" fmla="*/ 20727 w 40325"/>
                    <a:gd name="connsiteY19" fmla="*/ 37069 h 37076"/>
                    <a:gd name="connsiteX20" fmla="*/ 20727 w 40325"/>
                    <a:gd name="connsiteY20" fmla="*/ 37076 h 37076"/>
                    <a:gd name="connsiteX0" fmla="*/ 14552 w 40325"/>
                    <a:gd name="connsiteY0" fmla="*/ 7786 h 33867"/>
                    <a:gd name="connsiteX1" fmla="*/ 9271 w 40325"/>
                    <a:gd name="connsiteY1" fmla="*/ 12222 h 33867"/>
                    <a:gd name="connsiteX2" fmla="*/ 14881 w 40325"/>
                    <a:gd name="connsiteY2" fmla="*/ 16934 h 33867"/>
                    <a:gd name="connsiteX3" fmla="*/ 9271 w 40325"/>
                    <a:gd name="connsiteY3" fmla="*/ 21645 h 33867"/>
                    <a:gd name="connsiteX4" fmla="*/ 14552 w 40325"/>
                    <a:gd name="connsiteY4" fmla="*/ 26081 h 33867"/>
                    <a:gd name="connsiteX5" fmla="*/ 20162 w 40325"/>
                    <a:gd name="connsiteY5" fmla="*/ 21369 h 33867"/>
                    <a:gd name="connsiteX6" fmla="*/ 25772 w 40325"/>
                    <a:gd name="connsiteY6" fmla="*/ 26081 h 33867"/>
                    <a:gd name="connsiteX7" fmla="*/ 31054 w 40325"/>
                    <a:gd name="connsiteY7" fmla="*/ 21645 h 33867"/>
                    <a:gd name="connsiteX8" fmla="*/ 25443 w 40325"/>
                    <a:gd name="connsiteY8" fmla="*/ 16934 h 33867"/>
                    <a:gd name="connsiteX9" fmla="*/ 31054 w 40325"/>
                    <a:gd name="connsiteY9" fmla="*/ 12222 h 33867"/>
                    <a:gd name="connsiteX10" fmla="*/ 25772 w 40325"/>
                    <a:gd name="connsiteY10" fmla="*/ 7786 h 33867"/>
                    <a:gd name="connsiteX11" fmla="*/ 20162 w 40325"/>
                    <a:gd name="connsiteY11" fmla="*/ 12498 h 33867"/>
                    <a:gd name="connsiteX12" fmla="*/ 14552 w 40325"/>
                    <a:gd name="connsiteY12" fmla="*/ 7786 h 33867"/>
                    <a:gd name="connsiteX13" fmla="*/ 20162 w 40325"/>
                    <a:gd name="connsiteY13" fmla="*/ 0 h 33867"/>
                    <a:gd name="connsiteX14" fmla="*/ 40325 w 40325"/>
                    <a:gd name="connsiteY14" fmla="*/ 16934 h 33867"/>
                    <a:gd name="connsiteX15" fmla="*/ 20162 w 40325"/>
                    <a:gd name="connsiteY15" fmla="*/ 33867 h 33867"/>
                    <a:gd name="connsiteX16" fmla="*/ 0 w 40325"/>
                    <a:gd name="connsiteY16" fmla="*/ 16934 h 33867"/>
                    <a:gd name="connsiteX17" fmla="*/ 20162 w 40325"/>
                    <a:gd name="connsiteY17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325" h="33867" extrusionOk="0">
                      <a:moveTo>
                        <a:pt x="14552" y="7786"/>
                      </a:moveTo>
                      <a:lnTo>
                        <a:pt x="9271" y="12222"/>
                      </a:lnTo>
                      <a:lnTo>
                        <a:pt x="14881" y="16934"/>
                      </a:lnTo>
                      <a:lnTo>
                        <a:pt x="9271" y="21645"/>
                      </a:lnTo>
                      <a:lnTo>
                        <a:pt x="14552" y="26081"/>
                      </a:lnTo>
                      <a:lnTo>
                        <a:pt x="20162" y="21369"/>
                      </a:lnTo>
                      <a:lnTo>
                        <a:pt x="25772" y="26081"/>
                      </a:lnTo>
                      <a:lnTo>
                        <a:pt x="31054" y="21645"/>
                      </a:lnTo>
                      <a:lnTo>
                        <a:pt x="25443" y="16934"/>
                      </a:lnTo>
                      <a:lnTo>
                        <a:pt x="31054" y="12222"/>
                      </a:lnTo>
                      <a:lnTo>
                        <a:pt x="25772" y="7786"/>
                      </a:lnTo>
                      <a:lnTo>
                        <a:pt x="20162" y="12498"/>
                      </a:lnTo>
                      <a:lnTo>
                        <a:pt x="14552" y="7786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83" name="Shape 383"/>
          <p:cNvSpPr txBox="1"/>
          <p:nvPr/>
        </p:nvSpPr>
        <p:spPr>
          <a:xfrm>
            <a:off x="3372218" y="4589143"/>
            <a:ext cx="4775400" cy="331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8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For details, please visit: 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https://www.plex.tv/</a:t>
            </a:r>
          </a:p>
        </p:txBody>
      </p:sp>
    </p:spTree>
    <p:extLst>
      <p:ext uri="{BB962C8B-B14F-4D97-AF65-F5344CB8AC3E}">
        <p14:creationId xmlns:p14="http://schemas.microsoft.com/office/powerpoint/2010/main" xmlns="" val="18911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0" y="162125"/>
            <a:ext cx="9144000" cy="713362"/>
          </a:xfrm>
        </p:spPr>
        <p:txBody>
          <a:bodyPr>
            <a:normAutofit/>
          </a:bodyPr>
          <a:lstStyle/>
          <a:p>
            <a:r>
              <a:rPr lang="en-US" altLang="zh-TW" sz="3200" dirty="0" err="1"/>
              <a:t>Realtime</a:t>
            </a:r>
            <a:r>
              <a:rPr lang="en-US" altLang="zh-TW" sz="3200" dirty="0"/>
              <a:t> </a:t>
            </a:r>
            <a:r>
              <a:rPr lang="en-US" altLang="zh-TW" sz="3200" dirty="0" smtClean="0"/>
              <a:t>transcoding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5234716" y="1741622"/>
            <a:ext cx="3312368" cy="1296144"/>
          </a:xfrm>
          <a:prstGeom prst="roundRect">
            <a:avLst>
              <a:gd name="adj" fmla="val 11495"/>
            </a:avLst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18995" y="1268824"/>
            <a:ext cx="3564000" cy="3499200"/>
          </a:xfrm>
          <a:prstGeom prst="rect">
            <a:avLst/>
          </a:prstGeom>
          <a:noFill/>
        </p:spPr>
      </p:pic>
      <p:pic>
        <p:nvPicPr>
          <p:cNvPr id="15" name="Shape 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566" y="1339018"/>
            <a:ext cx="3397100" cy="334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2"/>
          <p:cNvGrpSpPr/>
          <p:nvPr/>
        </p:nvGrpSpPr>
        <p:grpSpPr>
          <a:xfrm>
            <a:off x="3240709" y="1759575"/>
            <a:ext cx="5706328" cy="1736355"/>
            <a:chOff x="3185959" y="1650075"/>
            <a:chExt cx="5706328" cy="1736355"/>
          </a:xfrm>
        </p:grpSpPr>
        <p:sp>
          <p:nvSpPr>
            <p:cNvPr id="9" name="圓角矩形 8"/>
            <p:cNvSpPr/>
            <p:nvPr/>
          </p:nvSpPr>
          <p:spPr>
            <a:xfrm>
              <a:off x="3185959" y="2411760"/>
              <a:ext cx="2303286" cy="230028"/>
            </a:xfrm>
            <a:prstGeom prst="roundRect">
              <a:avLst>
                <a:gd name="adj" fmla="val 45878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0" name="圖片 19" descr="00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9244" y="1650075"/>
              <a:ext cx="422435" cy="1684104"/>
            </a:xfrm>
            <a:prstGeom prst="rect">
              <a:avLst/>
            </a:prstGeom>
          </p:spPr>
        </p:pic>
        <p:grpSp>
          <p:nvGrpSpPr>
            <p:cNvPr id="21" name="群組 20"/>
            <p:cNvGrpSpPr/>
            <p:nvPr/>
          </p:nvGrpSpPr>
          <p:grpSpPr>
            <a:xfrm>
              <a:off x="5898102" y="1653015"/>
              <a:ext cx="2994185" cy="1733415"/>
              <a:chOff x="5968436" y="1653015"/>
              <a:chExt cx="2994185" cy="1733415"/>
            </a:xfrm>
          </p:grpSpPr>
          <p:pic>
            <p:nvPicPr>
              <p:cNvPr id="7172" name="Picture 4" descr="D:\直播專案\TS-1635AX_直播\a06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968436" y="1653015"/>
                <a:ext cx="2994185" cy="1733415"/>
              </a:xfrm>
              <a:prstGeom prst="rect">
                <a:avLst/>
              </a:prstGeom>
              <a:noFill/>
            </p:spPr>
          </p:pic>
          <p:sp>
            <p:nvSpPr>
              <p:cNvPr id="19" name="矩形 18"/>
              <p:cNvSpPr/>
              <p:nvPr/>
            </p:nvSpPr>
            <p:spPr>
              <a:xfrm>
                <a:off x="6194998" y="1891804"/>
                <a:ext cx="265717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88900">
                  <a:buSzPts val="1400"/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Video quality: </a:t>
                </a:r>
              </a:p>
              <a:p>
                <a:pPr lvl="0" indent="-88900">
                  <a:buSzPts val="1400"/>
                </a:pPr>
                <a:r>
                  <a:rPr lang="en-US" sz="1500" b="1" dirty="0">
                    <a:solidFill>
                      <a:schemeClr val="bg1"/>
                    </a:solidFill>
                  </a:rPr>
                  <a:t>The higher the resolution selection, the greater the network bandwidth </a:t>
                </a:r>
                <a:r>
                  <a:rPr lang="en-US" sz="1500" b="1" dirty="0" smtClean="0">
                    <a:solidFill>
                      <a:schemeClr val="bg1"/>
                    </a:solidFill>
                  </a:rPr>
                  <a:t>requirement.</a:t>
                </a: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171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9850" y="946090"/>
            <a:ext cx="3417651" cy="61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5" name="Shape 605"/>
          <p:cNvSpPr/>
          <p:nvPr/>
        </p:nvSpPr>
        <p:spPr>
          <a:xfrm>
            <a:off x="401284" y="1045883"/>
            <a:ext cx="3268357" cy="4001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1" indent="-127000">
              <a:buClr>
                <a:schemeClr val="lt1"/>
              </a:buClr>
              <a:buSzPts val="2000"/>
            </a:pPr>
            <a:r>
              <a:rPr lang="en-US" sz="1600" b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Realtime transcode option</a:t>
            </a:r>
          </a:p>
        </p:txBody>
      </p:sp>
    </p:spTree>
    <p:extLst>
      <p:ext uri="{BB962C8B-B14F-4D97-AF65-F5344CB8AC3E}">
        <p14:creationId xmlns:p14="http://schemas.microsoft.com/office/powerpoint/2010/main" xmlns="" val="74983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" y="1716324"/>
            <a:ext cx="4952544" cy="2412000"/>
          </a:xfrm>
          <a:prstGeom prst="rect">
            <a:avLst/>
          </a:prstGeom>
          <a:noFill/>
        </p:spPr>
      </p:pic>
      <p:sp>
        <p:nvSpPr>
          <p:cNvPr id="14" name="標題 13"/>
          <p:cNvSpPr>
            <a:spLocks noGrp="1"/>
          </p:cNvSpPr>
          <p:nvPr>
            <p:ph type="title"/>
          </p:nvPr>
        </p:nvSpPr>
        <p:spPr>
          <a:xfrm>
            <a:off x="0" y="127880"/>
            <a:ext cx="91440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Offline </a:t>
            </a:r>
            <a:r>
              <a:rPr lang="en-US" sz="3200" dirty="0" smtClean="0"/>
              <a:t>transcoding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5529" y="946090"/>
            <a:ext cx="5582128" cy="61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hape 605"/>
          <p:cNvSpPr/>
          <p:nvPr/>
        </p:nvSpPr>
        <p:spPr>
          <a:xfrm>
            <a:off x="509204" y="1017483"/>
            <a:ext cx="5181664" cy="4001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indent="-127000">
              <a:buClr>
                <a:schemeClr val="lt1"/>
              </a:buClr>
              <a:buSzPts val="2000"/>
            </a:pPr>
            <a:r>
              <a:rPr lang="en-US" sz="2000" b="1" dirty="0">
                <a:solidFill>
                  <a:schemeClr val="lt1"/>
                </a:solidFill>
              </a:rPr>
              <a:t>Set up a offline transcoding process</a:t>
            </a:r>
          </a:p>
        </p:txBody>
      </p:sp>
      <p:pic>
        <p:nvPicPr>
          <p:cNvPr id="13" name="Shape 6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107" y="1750812"/>
            <a:ext cx="4791574" cy="2317375"/>
          </a:xfrm>
          <a:prstGeom prst="rect">
            <a:avLst/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5" name="群組 14"/>
          <p:cNvGrpSpPr/>
          <p:nvPr/>
        </p:nvGrpSpPr>
        <p:grpSpPr>
          <a:xfrm>
            <a:off x="4474642" y="2171520"/>
            <a:ext cx="4098647" cy="2374588"/>
            <a:chOff x="4430835" y="1755387"/>
            <a:chExt cx="4098647" cy="2374588"/>
          </a:xfrm>
        </p:grpSpPr>
        <p:sp>
          <p:nvSpPr>
            <p:cNvPr id="2" name="圓角矩形 1"/>
            <p:cNvSpPr/>
            <p:nvPr/>
          </p:nvSpPr>
          <p:spPr>
            <a:xfrm>
              <a:off x="4430835" y="2925925"/>
              <a:ext cx="458466" cy="1404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1" name="圖片 20" descr="001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5695" y="1826562"/>
              <a:ext cx="422435" cy="2269071"/>
            </a:xfrm>
            <a:prstGeom prst="rect">
              <a:avLst/>
            </a:prstGeom>
          </p:spPr>
        </p:pic>
        <p:pic>
          <p:nvPicPr>
            <p:cNvPr id="22" name="Shape 623">
              <a:extLst>
                <a:ext uri="{FF2B5EF4-FFF2-40B4-BE49-F238E27FC236}">
                  <a16:creationId xmlns:a16="http://schemas.microsoft.com/office/drawing/2014/main" xmlns="" id="{5BB29959-0EDB-C546-A225-0378C2BD4F40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rcRect b="1144"/>
            <a:stretch>
              <a:fillRect/>
            </a:stretch>
          </p:blipFill>
          <p:spPr>
            <a:xfrm>
              <a:off x="5269931" y="1755387"/>
              <a:ext cx="3259551" cy="2374588"/>
            </a:xfrm>
            <a:prstGeom prst="roundRect">
              <a:avLst>
                <a:gd name="adj" fmla="val 4872"/>
              </a:avLst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10784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" y="0"/>
            <a:ext cx="9128319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873102" y="3164513"/>
            <a:ext cx="3257089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CN" sz="3800" u="none" strike="noStrike" cap="none" dirty="0" smtClean="0">
                <a:solidFill>
                  <a:srgbClr val="FFC0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transcoding</a:t>
            </a:r>
            <a:endParaRPr sz="3800" u="none" strike="noStrike" cap="none" dirty="0">
              <a:solidFill>
                <a:srgbClr val="FFC000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697576" y="1491080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6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Demo</a:t>
            </a:r>
            <a:endParaRPr kumimoji="0" lang="zh-TW" alt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6" name="圖片 5" descr="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7" y="671412"/>
            <a:ext cx="4392925" cy="3587261"/>
          </a:xfrm>
          <a:prstGeom prst="rect">
            <a:avLst/>
          </a:prstGeom>
        </p:spPr>
      </p:pic>
      <p:pic>
        <p:nvPicPr>
          <p:cNvPr id="7" name="Shape 184" descr="下載.png">
            <a:extLst>
              <a:ext uri="{FF2B5EF4-FFF2-40B4-BE49-F238E27FC236}">
                <a16:creationId xmlns:a16="http://schemas.microsoft.com/office/drawing/2014/main" xmlns="" id="{B54AB11C-D304-CB4F-8D8D-68FCF924F36C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483055" y="2368281"/>
            <a:ext cx="1786298" cy="691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4150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825778" y="4661523"/>
            <a:ext cx="1298608" cy="320981"/>
          </a:xfrm>
          <a:prstGeom prst="rect">
            <a:avLst/>
          </a:prstGeom>
          <a:solidFill>
            <a:schemeClr val="tx1"/>
          </a:solidFill>
          <a:ln>
            <a:solidFill>
              <a:srgbClr val="6DF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6CDC041-C765-4B4D-8551-43AD58EE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620" y="4591017"/>
            <a:ext cx="1375341" cy="410670"/>
          </a:xfrm>
        </p:spPr>
        <p:txBody>
          <a:bodyPr/>
          <a:lstStyle/>
          <a:p>
            <a:r>
              <a:rPr lang="en-US" sz="1700" dirty="0">
                <a:solidFill>
                  <a:srgbClr val="6DF5FF"/>
                </a:solidFill>
                <a:latin typeface="+mj-lt"/>
              </a:rPr>
              <a:t>9-bay NAS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F6C5E0B0-2D28-A440-B126-90AEBC32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779" y="3751791"/>
            <a:ext cx="531854" cy="236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33" descr="PCIe icon.png">
            <a:extLst>
              <a:ext uri="{FF2B5EF4-FFF2-40B4-BE49-F238E27FC236}">
                <a16:creationId xmlns:a16="http://schemas.microsoft.com/office/drawing/2014/main" xmlns="" id="{2EE06C0C-43F2-294F-B162-417F4A6C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00" y="3674914"/>
            <a:ext cx="448815" cy="378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81" descr="windows 認證.png">
            <a:extLst>
              <a:ext uri="{FF2B5EF4-FFF2-40B4-BE49-F238E27FC236}">
                <a16:creationId xmlns:a16="http://schemas.microsoft.com/office/drawing/2014/main" xmlns="" id="{F6EFB94F-B4AD-D04E-AEB9-58EA4B73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897" y="3765890"/>
            <a:ext cx="485417" cy="541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D85340-FE45-BE4F-95EB-A01604BE6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409" y="4146874"/>
            <a:ext cx="1091507" cy="25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870" y="4414412"/>
            <a:ext cx="429410" cy="361420"/>
          </a:xfrm>
          <a:prstGeom prst="rect">
            <a:avLst/>
          </a:prstGeom>
        </p:spPr>
      </p:pic>
      <p:pic>
        <p:nvPicPr>
          <p:cNvPr id="7" name="圖片 39" descr="cp_k_ww_4c_075.png">
            <a:extLst>
              <a:ext uri="{FF2B5EF4-FFF2-40B4-BE49-F238E27FC236}">
                <a16:creationId xmlns:a16="http://schemas.microsoft.com/office/drawing/2014/main" xmlns="" id="{E61D99B3-B051-8442-A38C-FC38F968B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372" y="3536046"/>
            <a:ext cx="361204" cy="474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95B96A-F76C-9740-9903-A4146B6AC417}"/>
              </a:ext>
            </a:extLst>
          </p:cNvPr>
          <p:cNvSpPr txBox="1">
            <a:spLocks/>
          </p:cNvSpPr>
          <p:nvPr/>
        </p:nvSpPr>
        <p:spPr>
          <a:xfrm>
            <a:off x="1227015" y="424203"/>
            <a:ext cx="6217882" cy="1066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3200" dirty="0">
                <a:solidFill>
                  <a:srgbClr val="F6C62E"/>
                </a:solidFill>
                <a:latin typeface="+mj-lt"/>
                <a:ea typeface="Microsoft JhengHei" panose="020B0604030504040204" pitchFamily="34" charset="-120"/>
              </a:rPr>
              <a:t>For both work and play</a:t>
            </a:r>
            <a:r>
              <a:rPr lang="en-US" altLang="zh-Hant" sz="3200" dirty="0">
                <a:solidFill>
                  <a:srgbClr val="F8D357"/>
                </a:solidFill>
                <a:latin typeface="+mj-lt"/>
                <a:ea typeface="Microsoft JhengHei" panose="020B0604030504040204" pitchFamily="34" charset="-120"/>
              </a:rPr>
              <a:t/>
            </a:r>
            <a:br>
              <a:rPr lang="en-US" altLang="zh-Hant" sz="3200" dirty="0">
                <a:solidFill>
                  <a:srgbClr val="F8D357"/>
                </a:solidFill>
                <a:latin typeface="+mj-lt"/>
                <a:ea typeface="Microsoft JhengHei" panose="020B0604030504040204" pitchFamily="34" charset="-120"/>
              </a:rPr>
            </a:br>
            <a:r>
              <a:rPr lang="en-US" altLang="zh-Hant" sz="1600" dirty="0">
                <a:solidFill>
                  <a:schemeClr val="bg1"/>
                </a:solidFill>
                <a:latin typeface="+mj-lt"/>
              </a:rPr>
              <a:t>Compact</a:t>
            </a:r>
            <a:r>
              <a:rPr lang="zh-Hant" alt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Hant" sz="1600" dirty="0">
                <a:solidFill>
                  <a:schemeClr val="bg1"/>
                </a:solidFill>
                <a:latin typeface="+mj-lt"/>
              </a:rPr>
              <a:t>5</a:t>
            </a:r>
            <a:r>
              <a:rPr lang="zh-Hant" alt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Hant" sz="1600" dirty="0">
                <a:solidFill>
                  <a:schemeClr val="bg1"/>
                </a:solidFill>
                <a:latin typeface="+mj-lt"/>
              </a:rPr>
              <a:t>x</a:t>
            </a:r>
            <a:r>
              <a:rPr lang="zh-Hant" alt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Hant" sz="1600" dirty="0" smtClean="0">
                <a:solidFill>
                  <a:schemeClr val="bg1"/>
                </a:solidFill>
                <a:latin typeface="+mj-lt"/>
              </a:rPr>
              <a:t>3.5" + </a:t>
            </a:r>
            <a:r>
              <a:rPr lang="en-US" altLang="zh-Hant" sz="1600" dirty="0">
                <a:solidFill>
                  <a:schemeClr val="bg1"/>
                </a:solidFill>
                <a:latin typeface="+mj-lt"/>
              </a:rPr>
              <a:t>4</a:t>
            </a:r>
            <a:r>
              <a:rPr lang="zh-Hant" alt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Hant" sz="1600" dirty="0">
                <a:solidFill>
                  <a:schemeClr val="bg1"/>
                </a:solidFill>
                <a:latin typeface="+mj-lt"/>
              </a:rPr>
              <a:t>x</a:t>
            </a:r>
            <a:r>
              <a:rPr lang="zh-Hant" alt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Hant" sz="1600" dirty="0" smtClean="0">
                <a:solidFill>
                  <a:schemeClr val="bg1"/>
                </a:solidFill>
                <a:latin typeface="+mj-lt"/>
              </a:rPr>
              <a:t>2.5" drive </a:t>
            </a:r>
            <a:r>
              <a:rPr lang="en-US" altLang="zh-Hant" sz="1600" dirty="0">
                <a:solidFill>
                  <a:schemeClr val="bg1"/>
                </a:solidFill>
                <a:latin typeface="+mj-lt"/>
              </a:rPr>
              <a:t>bays</a:t>
            </a:r>
            <a:br>
              <a:rPr lang="en-US" altLang="zh-Hant" sz="1600" dirty="0">
                <a:solidFill>
                  <a:schemeClr val="bg1"/>
                </a:solidFill>
                <a:latin typeface="+mj-lt"/>
              </a:rPr>
            </a:br>
            <a:r>
              <a:rPr lang="en-US" altLang="zh-Hant" sz="1600" dirty="0">
                <a:solidFill>
                  <a:schemeClr val="bg1"/>
                </a:solidFill>
                <a:latin typeface="+mj-lt"/>
              </a:rPr>
              <a:t>Integrated </a:t>
            </a:r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10GBASE-T and hardware accelerated transcoding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2969897-7E4F-214A-8792-BFE04E1DF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536" y="1589575"/>
            <a:ext cx="478399" cy="786192"/>
          </a:xfrm>
          <a:prstGeom prst="rect">
            <a:avLst/>
          </a:prstGeom>
        </p:spPr>
      </p:pic>
      <p:pic>
        <p:nvPicPr>
          <p:cNvPr id="20" name="Shape 184" descr="下載.png">
            <a:extLst>
              <a:ext uri="{FF2B5EF4-FFF2-40B4-BE49-F238E27FC236}">
                <a16:creationId xmlns:a16="http://schemas.microsoft.com/office/drawing/2014/main" xmlns="" id="{B54AB11C-D304-CB4F-8D8D-68FCF924F36C}"/>
              </a:ext>
            </a:extLst>
          </p:cNvPr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338462" y="4521464"/>
            <a:ext cx="929918" cy="360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pic>
        <p:nvPicPr>
          <p:cNvPr id="23" name="Picture 2" descr="D:\DM\QTS4.3_P12_(FRA)_5100-024350-RS-201707_A\Links\QNAP-Auto-Tiering-logo_512x512.png">
            <a:extLst>
              <a:ext uri="{FF2B5EF4-FFF2-40B4-BE49-F238E27FC236}">
                <a16:creationId xmlns:a16="http://schemas.microsoft.com/office/drawing/2014/main" xmlns="" id="{EA02B04E-BC42-D441-A090-5811A692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4897" y="4469090"/>
            <a:ext cx="395875" cy="395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hape 50">
            <a:extLst>
              <a:ext uri="{FF2B5EF4-FFF2-40B4-BE49-F238E27FC236}">
                <a16:creationId xmlns:a16="http://schemas.microsoft.com/office/drawing/2014/main" xmlns="" id="{FA500D44-0BF7-534A-91DF-E564EAF54C1F}"/>
              </a:ext>
            </a:extLst>
          </p:cNvPr>
          <p:cNvSpPr/>
          <p:nvPr/>
        </p:nvSpPr>
        <p:spPr>
          <a:xfrm>
            <a:off x="7387894" y="4836949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25" name="圖片 24" descr="produc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9342" y="1297182"/>
            <a:ext cx="4021938" cy="3535813"/>
          </a:xfrm>
          <a:prstGeom prst="rect">
            <a:avLst/>
          </a:prstGeom>
        </p:spPr>
      </p:pic>
      <p:pic>
        <p:nvPicPr>
          <p:cNvPr id="26" name="圖片 25" descr="logo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246" y="4583897"/>
            <a:ext cx="1920240" cy="40672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648307" y="3994825"/>
            <a:ext cx="1185662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Intel </a:t>
            </a:r>
            <a:r>
              <a:rPr lang="en-US" sz="800" dirty="0" err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Kaby</a:t>
            </a:r>
            <a:r>
              <a:rPr lang="en-US" sz="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sz="800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Lake</a:t>
            </a:r>
            <a:r>
              <a:rPr lang="zh-TW" altLang="en-US" sz="800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TW" sz="800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p</a:t>
            </a:r>
            <a:r>
              <a:rPr lang="en-US" altLang="zh-CN" sz="800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rocessor</a:t>
            </a:r>
            <a:r>
              <a:rPr lang="en-US" sz="800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1.80 GHz</a:t>
            </a:r>
          </a:p>
        </p:txBody>
      </p:sp>
      <p:pic>
        <p:nvPicPr>
          <p:cNvPr id="29" name="Picture 11">
            <a:extLst>
              <a:ext uri="{FF2B5EF4-FFF2-40B4-BE49-F238E27FC236}">
                <a16:creationId xmlns:a16="http://schemas.microsoft.com/office/drawing/2014/main" xmlns="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9809" y="4414412"/>
            <a:ext cx="429075" cy="361420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xmlns="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012" y="4406827"/>
            <a:ext cx="429075" cy="361138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09215" y="4763032"/>
            <a:ext cx="888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Intel HD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Graphics 610</a:t>
            </a:r>
          </a:p>
        </p:txBody>
      </p:sp>
      <p:sp>
        <p:nvSpPr>
          <p:cNvPr id="32" name="矩形 31"/>
          <p:cNvSpPr/>
          <p:nvPr/>
        </p:nvSpPr>
        <p:spPr>
          <a:xfrm>
            <a:off x="1303252" y="4768469"/>
            <a:ext cx="894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Up to 32GB</a:t>
            </a:r>
          </a:p>
          <a:p>
            <a:pPr algn="ctr"/>
            <a:r>
              <a:rPr lang="en-US" altLang="zh-CN" sz="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DDR4</a:t>
            </a:r>
            <a:endParaRPr lang="en-US" sz="800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085939" y="4769054"/>
            <a:ext cx="714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Speaker &amp; line out</a:t>
            </a:r>
            <a:endParaRPr lang="en-US" sz="800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103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pic>
        <p:nvPicPr>
          <p:cNvPr id="8194" name="Picture 2" descr="D:\直播專案\TS-1635AX_直播\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3487" y="2142943"/>
            <a:ext cx="2521131" cy="166812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520"/>
            <a:ext cx="9144000" cy="697312"/>
          </a:xfrm>
        </p:spPr>
        <p:txBody>
          <a:bodyPr/>
          <a:lstStyle/>
          <a:p>
            <a:r>
              <a:rPr lang="en-US" altLang="ja-JP" sz="3200" dirty="0">
                <a:solidFill>
                  <a:schemeClr val="bg1"/>
                </a:solidFill>
                <a:latin typeface="+mj-lt"/>
              </a:rPr>
              <a:t>Output 4K video via</a:t>
            </a:r>
            <a:r>
              <a:rPr lang="ja-JP" alt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HDMI</a:t>
            </a:r>
            <a:endParaRPr lang="en-US" sz="3200" dirty="0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299CA7-A280-0E4D-8D78-C85F813DB2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38326" y="799428"/>
            <a:ext cx="5195422" cy="41563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C45EF5-16F3-4048-8538-85AE4613E11B}"/>
              </a:ext>
            </a:extLst>
          </p:cNvPr>
          <p:cNvSpPr/>
          <p:nvPr/>
        </p:nvSpPr>
        <p:spPr>
          <a:xfrm>
            <a:off x="440679" y="4849699"/>
            <a:ext cx="4699179" cy="246209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+mj-lt"/>
                <a:ea typeface="微軟正黑體"/>
                <a:cs typeface="微軟正黑體"/>
              </a:rPr>
              <a:t> </a:t>
            </a:r>
            <a:r>
              <a:rPr lang="en-US" altLang="zh-TW" sz="800" b="1" dirty="0">
                <a:solidFill>
                  <a:schemeClr val="bg1"/>
                </a:solidFill>
                <a:latin typeface="+mj-lt"/>
                <a:ea typeface="微軟正黑體"/>
                <a:cs typeface="微軟正黑體"/>
              </a:rPr>
              <a:t>The supported video &amp; audio may vary due to hardware &amp; software capabilities.</a:t>
            </a:r>
            <a:endParaRPr lang="en-US" sz="800" b="1" dirty="0">
              <a:solidFill>
                <a:schemeClr val="bg1"/>
              </a:solidFill>
              <a:latin typeface="+mj-lt"/>
              <a:ea typeface="微軟正黑體"/>
              <a:cs typeface="微軟正黑體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3623C5-C060-AB47-A429-D04553141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659" y="3119819"/>
            <a:ext cx="1147445" cy="267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B651DD-71BE-504F-A80D-618383B95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523" y="3209335"/>
            <a:ext cx="2340606" cy="17634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637F7E8-0067-8848-A3C4-02773C6F5660}"/>
              </a:ext>
            </a:extLst>
          </p:cNvPr>
          <p:cNvSpPr/>
          <p:nvPr/>
        </p:nvSpPr>
        <p:spPr>
          <a:xfrm>
            <a:off x="6833748" y="2501351"/>
            <a:ext cx="1932079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Best compatibility with </a:t>
            </a:r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HDMI certified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DC769D-FEC4-3349-B544-0ABA8432B7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44158" y="2472951"/>
            <a:ext cx="3692829" cy="2308018"/>
          </a:xfrm>
          <a:prstGeom prst="rect">
            <a:avLst/>
          </a:prstGeom>
          <a:ln w="19050">
            <a:solidFill>
              <a:srgbClr val="09EDFF"/>
            </a:solidFill>
          </a:ln>
        </p:spPr>
      </p:pic>
      <p:sp>
        <p:nvSpPr>
          <p:cNvPr id="14" name="橢圓 21">
            <a:extLst>
              <a:ext uri="{FF2B5EF4-FFF2-40B4-BE49-F238E27FC236}">
                <a16:creationId xmlns:a16="http://schemas.microsoft.com/office/drawing/2014/main" xmlns="" id="{F5969B39-6B5C-1C41-BD1B-7BEA1EB2EC16}"/>
              </a:ext>
            </a:extLst>
          </p:cNvPr>
          <p:cNvSpPr/>
          <p:nvPr/>
        </p:nvSpPr>
        <p:spPr>
          <a:xfrm>
            <a:off x="779020" y="1481658"/>
            <a:ext cx="1386509" cy="1386509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108706" y="1046256"/>
            <a:ext cx="3316023" cy="622893"/>
            <a:chOff x="108706" y="1046256"/>
            <a:chExt cx="3316023" cy="622893"/>
          </a:xfrm>
        </p:grpSpPr>
        <p:pic>
          <p:nvPicPr>
            <p:cNvPr id="19" name="Picture 3" descr="C:\Users\Han Tsai\Desktop\TVS-951X_直播\013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108706" y="1046256"/>
              <a:ext cx="3316023" cy="6228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1B6A95B-37E1-8848-A1F1-F329A8D29CFE}"/>
                </a:ext>
              </a:extLst>
            </p:cNvPr>
            <p:cNvSpPr txBox="1"/>
            <p:nvPr/>
          </p:nvSpPr>
          <p:spPr>
            <a:xfrm>
              <a:off x="257524" y="1060472"/>
              <a:ext cx="3150165" cy="5539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en-US" altLang="zh-TW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Supports </a:t>
              </a:r>
              <a:r>
                <a:rPr lang="en-US" altLang="zh-TW" b="1" dirty="0" err="1">
                  <a:solidFill>
                    <a:srgbClr val="FFFF00"/>
                  </a:solidFill>
                  <a:latin typeface="+mn-lt"/>
                  <a:ea typeface="微軟正黑體"/>
                  <a:cs typeface="微軟正黑體"/>
                </a:rPr>
                <a:t>QButton</a:t>
              </a:r>
              <a:r>
                <a:rPr lang="en-US" altLang="zh-TW" b="1" dirty="0">
                  <a:solidFill>
                    <a:srgbClr val="FF0000"/>
                  </a:solidFill>
                  <a:latin typeface="+mn-lt"/>
                  <a:ea typeface="微軟正黑體"/>
                  <a:cs typeface="微軟正黑體"/>
                </a:rPr>
                <a:t>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with optional RM-IR004 remote!</a:t>
              </a:r>
            </a:p>
          </p:txBody>
        </p:sp>
      </p:grpSp>
      <p:pic>
        <p:nvPicPr>
          <p:cNvPr id="15" name="Picture 2" descr="C:\Users\Han Tsai\Desktop\TVS-x73e_直播\rm-ir004.png">
            <a:extLst>
              <a:ext uri="{FF2B5EF4-FFF2-40B4-BE49-F238E27FC236}">
                <a16:creationId xmlns:a16="http://schemas.microsoft.com/office/drawing/2014/main" xmlns="" id="{93E7B9E7-C0F6-0944-96A3-AB2DC5449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5592" y="1551012"/>
            <a:ext cx="399568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5576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19" name="Shape 611">
            <a:extLst>
              <a:ext uri="{FF2B5EF4-FFF2-40B4-BE49-F238E27FC236}">
                <a16:creationId xmlns:a16="http://schemas.microsoft.com/office/drawing/2014/main" xmlns="" id="{E98CEF72-C4C3-BC4B-95EA-C05B0256A208}"/>
              </a:ext>
            </a:extLst>
          </p:cNvPr>
          <p:cNvSpPr/>
          <p:nvPr/>
        </p:nvSpPr>
        <p:spPr>
          <a:xfrm>
            <a:off x="285720" y="955869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520"/>
            <a:ext cx="9144000" cy="697312"/>
          </a:xfrm>
        </p:spPr>
        <p:txBody>
          <a:bodyPr/>
          <a:lstStyle/>
          <a:p>
            <a:pPr fontAlgn="base"/>
            <a:r>
              <a:rPr lang="en-US" sz="3200" dirty="0" err="1">
                <a:solidFill>
                  <a:schemeClr val="bg1"/>
                </a:solidFill>
                <a:latin typeface="+mj-lt"/>
              </a:rPr>
              <a:t>Roon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+mj-lt"/>
              </a:rPr>
              <a:t>music server</a:t>
            </a:r>
            <a:endParaRPr lang="ja-JP" alt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761A0-91E8-CC48-8AA9-3DC9AEF62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526" y="1336776"/>
            <a:ext cx="6223000" cy="3175000"/>
          </a:xfrm>
          <a:prstGeom prst="rect">
            <a:avLst/>
          </a:prstGeom>
        </p:spPr>
      </p:pic>
      <p:pic>
        <p:nvPicPr>
          <p:cNvPr id="7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53456" y="894938"/>
            <a:ext cx="3663170" cy="8770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hape 246">
            <a:extLst>
              <a:ext uri="{FF2B5EF4-FFF2-40B4-BE49-F238E27FC236}">
                <a16:creationId xmlns:a16="http://schemas.microsoft.com/office/drawing/2014/main" xmlns="" id="{8204CBEE-6EF8-CF45-BC73-D7D18678D5CD}"/>
              </a:ext>
            </a:extLst>
          </p:cNvPr>
          <p:cNvSpPr txBox="1"/>
          <p:nvPr/>
        </p:nvSpPr>
        <p:spPr>
          <a:xfrm>
            <a:off x="363486" y="955868"/>
            <a:ext cx="3231637" cy="1236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CN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Install </a:t>
            </a:r>
            <a:r>
              <a:rPr lang="en-US" altLang="zh-CN" sz="13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Roon</a:t>
            </a:r>
            <a:r>
              <a:rPr lang="en-US" altLang="zh-CN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Server from </a:t>
            </a: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App Center</a:t>
            </a:r>
            <a:endParaRPr lang="en-US" altLang="zh-CN" sz="13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CN" sz="13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1.8GHz, 5 </a:t>
            </a:r>
            <a:r>
              <a:rPr lang="en-US" altLang="zh-CN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 </a:t>
            </a:r>
            <a:r>
              <a:rPr lang="en-US" altLang="zh-CN" sz="13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capacity, SSD </a:t>
            </a:r>
            <a:r>
              <a:rPr lang="en-US" altLang="zh-CN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acceleration</a:t>
            </a:r>
            <a:endParaRPr sz="13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381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直播專案\TS-1635AX_直播\a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5074678" y="3227106"/>
            <a:ext cx="3710468" cy="1121089"/>
          </a:xfrm>
          <a:prstGeom prst="rect">
            <a:avLst/>
          </a:prstGeom>
          <a:noFill/>
        </p:spPr>
      </p:pic>
      <p:pic>
        <p:nvPicPr>
          <p:cNvPr id="41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flipH="1">
            <a:off x="-905658" y="868149"/>
            <a:ext cx="3990110" cy="763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C:\Users\user\Desktop\21_PPT對稿QNAP AQC107 10G網卡\29384737_xxl.png">
            <a:extLst>
              <a:ext uri="{FF2B5EF4-FFF2-40B4-BE49-F238E27FC236}">
                <a16:creationId xmlns:a16="http://schemas.microsoft.com/office/drawing/2014/main" xmlns="" id="{A5103048-87E0-634A-A326-D365C67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96378">
            <a:off x="1884845" y="3480941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8756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Integrated Multi-Gigabit 10GBASE-T</a:t>
            </a:r>
            <a:endParaRPr sz="32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4" name="圖片 18" descr="highlight.png">
            <a:extLst>
              <a:ext uri="{FF2B5EF4-FFF2-40B4-BE49-F238E27FC236}">
                <a16:creationId xmlns:a16="http://schemas.microsoft.com/office/drawing/2014/main" xmlns="" id="{9D749287-AF6A-2346-8E6D-617921D7C5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4452" y="937764"/>
            <a:ext cx="2643206" cy="528641"/>
          </a:xfrm>
          <a:prstGeom prst="rect">
            <a:avLst/>
          </a:prstGeom>
        </p:spPr>
      </p:pic>
      <p:pic>
        <p:nvPicPr>
          <p:cNvPr id="25" name="Picture 4" descr="C:\Users\user\Desktop\21_PPT對稿QNAP AQC107 10G網卡\15-1-01.png">
            <a:extLst>
              <a:ext uri="{FF2B5EF4-FFF2-40B4-BE49-F238E27FC236}">
                <a16:creationId xmlns:a16="http://schemas.microsoft.com/office/drawing/2014/main" xmlns="" id="{84C44E08-9731-AF46-8F1E-B3E5C9E5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15549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6" name="Picture 5" descr="C:\Users\user\Desktop\21_PPT對稿QNAP AQC107 10G網卡\15-2-01.png">
            <a:extLst>
              <a:ext uri="{FF2B5EF4-FFF2-40B4-BE49-F238E27FC236}">
                <a16:creationId xmlns:a16="http://schemas.microsoft.com/office/drawing/2014/main" xmlns="" id="{978FFAA6-8914-5B47-A051-6CD327A2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258461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7" name="Picture 6" descr="C:\Users\user\Desktop\21_PPT對稿QNAP AQC107 10G網卡\15-3-01.png">
            <a:extLst>
              <a:ext uri="{FF2B5EF4-FFF2-40B4-BE49-F238E27FC236}">
                <a16:creationId xmlns:a16="http://schemas.microsoft.com/office/drawing/2014/main" xmlns="" id="{4F3B3263-E5B7-2844-8893-2B339578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8534" y="364321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8" name="文字方塊 16">
            <a:extLst>
              <a:ext uri="{FF2B5EF4-FFF2-40B4-BE49-F238E27FC236}">
                <a16:creationId xmlns:a16="http://schemas.microsoft.com/office/drawing/2014/main" xmlns="" id="{9F4EC937-D383-EE4C-91A7-557EC8AA674A}"/>
              </a:ext>
            </a:extLst>
          </p:cNvPr>
          <p:cNvSpPr txBox="1"/>
          <p:nvPr/>
        </p:nvSpPr>
        <p:spPr>
          <a:xfrm>
            <a:off x="3477039" y="1065602"/>
            <a:ext cx="19428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Multi-speed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平行四邊形 28">
            <a:extLst>
              <a:ext uri="{FF2B5EF4-FFF2-40B4-BE49-F238E27FC236}">
                <a16:creationId xmlns:a16="http://schemas.microsoft.com/office/drawing/2014/main" xmlns="" id="{55B0FC65-6AD7-494D-BAEE-1CC526466179}"/>
              </a:ext>
            </a:extLst>
          </p:cNvPr>
          <p:cNvSpPr/>
          <p:nvPr/>
        </p:nvSpPr>
        <p:spPr>
          <a:xfrm>
            <a:off x="3393934" y="2101578"/>
            <a:ext cx="748630" cy="288032"/>
          </a:xfrm>
          <a:prstGeom prst="parallelogram">
            <a:avLst/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6">
            <a:extLst>
              <a:ext uri="{FF2B5EF4-FFF2-40B4-BE49-F238E27FC236}">
                <a16:creationId xmlns:a16="http://schemas.microsoft.com/office/drawing/2014/main" xmlns="" id="{E2AFBA48-F634-2149-B482-58E31D9445D0}"/>
              </a:ext>
            </a:extLst>
          </p:cNvPr>
          <p:cNvSpPr txBox="1"/>
          <p:nvPr/>
        </p:nvSpPr>
        <p:spPr>
          <a:xfrm>
            <a:off x="3393934" y="2094822"/>
            <a:ext cx="72008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平行四邊形 33">
            <a:extLst>
              <a:ext uri="{FF2B5EF4-FFF2-40B4-BE49-F238E27FC236}">
                <a16:creationId xmlns:a16="http://schemas.microsoft.com/office/drawing/2014/main" xmlns="" id="{1FCA6071-0802-1149-AE7B-52CF1B41C887}"/>
              </a:ext>
            </a:extLst>
          </p:cNvPr>
          <p:cNvSpPr/>
          <p:nvPr/>
        </p:nvSpPr>
        <p:spPr>
          <a:xfrm>
            <a:off x="2688719" y="4241105"/>
            <a:ext cx="1453845" cy="288032"/>
          </a:xfrm>
          <a:prstGeom prst="parallelogram">
            <a:avLst/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4">
            <a:extLst>
              <a:ext uri="{FF2B5EF4-FFF2-40B4-BE49-F238E27FC236}">
                <a16:creationId xmlns:a16="http://schemas.microsoft.com/office/drawing/2014/main" xmlns="" id="{162B91F0-1381-0E41-B3F1-4511E24F2909}"/>
              </a:ext>
            </a:extLst>
          </p:cNvPr>
          <p:cNvSpPr txBox="1"/>
          <p:nvPr/>
        </p:nvSpPr>
        <p:spPr>
          <a:xfrm>
            <a:off x="2597839" y="4223012"/>
            <a:ext cx="1629447" cy="3231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Arial" pitchFamily="34" charset="0"/>
              </a:rPr>
              <a:t>Disconnected</a:t>
            </a:r>
            <a:endParaRPr lang="zh-TW" altLang="en-US" sz="1500" b="1" dirty="0">
              <a:solidFill>
                <a:schemeClr val="bg1"/>
              </a:solidFill>
              <a:latin typeface="+mj-lt"/>
              <a:ea typeface="微軟正黑體" pitchFamily="34" charset="-120"/>
              <a:cs typeface="Arial" pitchFamily="34" charset="0"/>
            </a:endParaRPr>
          </a:p>
        </p:txBody>
      </p:sp>
      <p:graphicFrame>
        <p:nvGraphicFramePr>
          <p:cNvPr id="37" name="Shape 253">
            <a:extLst>
              <a:ext uri="{FF2B5EF4-FFF2-40B4-BE49-F238E27FC236}">
                <a16:creationId xmlns:a16="http://schemas.microsoft.com/office/drawing/2014/main" xmlns="" id="{3790ACF7-814A-4A40-BD07-1536F0A8C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47326635"/>
              </p:ext>
            </p:extLst>
          </p:nvPr>
        </p:nvGraphicFramePr>
        <p:xfrm>
          <a:off x="5190633" y="1225725"/>
          <a:ext cx="3464364" cy="219762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5e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6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</a:t>
                      </a:r>
                      <a:r>
                        <a:rPr lang="zh-TW" sz="1400" dirty="0" smtClean="0">
                          <a:sym typeface="Microsoft JhengHei"/>
                        </a:rPr>
                        <a:t>6</a:t>
                      </a:r>
                      <a:r>
                        <a:rPr lang="en-US" altLang="zh-TW" sz="1400" dirty="0" smtClean="0">
                          <a:sym typeface="Microsoft JhengHei"/>
                        </a:rPr>
                        <a:t>a</a:t>
                      </a:r>
                      <a:r>
                        <a:rPr lang="zh-TW" sz="1400" dirty="0" smtClean="0">
                          <a:sym typeface="Microsoft JhengHei"/>
                        </a:rPr>
                        <a:t> </a:t>
                      </a:r>
                      <a:endParaRPr lang="en-US" altLang="zh-TW" sz="1400" dirty="0"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1G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5G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10G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✔(55m)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2" name="矩形 21"/>
          <p:cNvSpPr/>
          <p:nvPr/>
        </p:nvSpPr>
        <p:spPr>
          <a:xfrm>
            <a:off x="5879990" y="1225726"/>
            <a:ext cx="755373" cy="2197626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58323" y="1225725"/>
            <a:ext cx="1196674" cy="2195765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90633" y="1225725"/>
            <a:ext cx="3464364" cy="2197627"/>
          </a:xfrm>
          <a:prstGeom prst="rect">
            <a:avLst/>
          </a:prstGeom>
          <a:noFill/>
          <a:ln>
            <a:solidFill>
              <a:srgbClr val="09BFFF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Shape 271">
            <a:extLst>
              <a:ext uri="{FF2B5EF4-FFF2-40B4-BE49-F238E27FC236}">
                <a16:creationId xmlns:a16="http://schemas.microsoft.com/office/drawing/2014/main" xmlns="" id="{A3912A20-C882-8142-A74F-5D1514425D96}"/>
              </a:ext>
            </a:extLst>
          </p:cNvPr>
          <p:cNvPicPr preferRelativeResize="0"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5109" y="958626"/>
            <a:ext cx="2497690" cy="46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242403E-7FD4-2D4E-A2F2-88E0E5A53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4574" y="1695804"/>
            <a:ext cx="3429265" cy="2991053"/>
          </a:xfrm>
          <a:prstGeom prst="rect">
            <a:avLst/>
          </a:prstGeom>
        </p:spPr>
      </p:pic>
      <p:pic>
        <p:nvPicPr>
          <p:cNvPr id="46" name="圖片 45" descr="chip_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0551" y="1644709"/>
            <a:ext cx="1098576" cy="123481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FA1DB101-4D5E-E54C-BE0D-76DACF7EC159}"/>
              </a:ext>
            </a:extLst>
          </p:cNvPr>
          <p:cNvSpPr/>
          <p:nvPr/>
        </p:nvSpPr>
        <p:spPr>
          <a:xfrm>
            <a:off x="1459359" y="2613393"/>
            <a:ext cx="448288" cy="421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D:\直播專案\TS-1635AX_直播\a1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08405" y="2986976"/>
            <a:ext cx="1912381" cy="411858"/>
          </a:xfrm>
          <a:prstGeom prst="rect">
            <a:avLst/>
          </a:prstGeom>
          <a:noFill/>
        </p:spPr>
      </p:pic>
      <p:sp>
        <p:nvSpPr>
          <p:cNvPr id="43" name="矩形 42"/>
          <p:cNvSpPr/>
          <p:nvPr/>
        </p:nvSpPr>
        <p:spPr>
          <a:xfrm>
            <a:off x="2091558" y="3041721"/>
            <a:ext cx="1646605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lt"/>
              </a:rPr>
              <a:t>5G/2.5G/1G/100M</a:t>
            </a:r>
            <a:endParaRPr lang="zh-TW" alt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85E51E9-9C37-2F4C-8AA6-60D14617BD46}"/>
              </a:ext>
            </a:extLst>
          </p:cNvPr>
          <p:cNvSpPr/>
          <p:nvPr/>
        </p:nvSpPr>
        <p:spPr>
          <a:xfrm>
            <a:off x="5321273" y="3451321"/>
            <a:ext cx="36528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None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Upgrade speed with existing cable wiring with Multi-Gigabit </a:t>
            </a:r>
            <a:r>
              <a:rPr lang="en-US" altLang="zh-TW" b="1" dirty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industry standard</a:t>
            </a:r>
            <a:endParaRPr lang="zh-TW" altLang="en-US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71848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2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1015" y="1212071"/>
            <a:ext cx="8572560" cy="340144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65351"/>
            <a:ext cx="9144000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10GbE </a:t>
            </a:r>
            <a:r>
              <a:rPr lang="en-US" altLang="zh-CN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high-speed connection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0" name="圖片 9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680" y="4713945"/>
            <a:ext cx="1363059" cy="288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626852" y="1933663"/>
            <a:ext cx="7608427" cy="267985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42" name="Picture 2" descr="D:\直播專案\TS-1635AX_直播\a05.png"/>
          <p:cNvPicPr>
            <a:picLocks noChangeAspect="1" noChangeArrowheads="1"/>
          </p:cNvPicPr>
          <p:nvPr/>
        </p:nvPicPr>
        <p:blipFill>
          <a:blip r:embed="rId5"/>
          <a:srcRect b="3591"/>
          <a:stretch>
            <a:fillRect/>
          </a:stretch>
        </p:blipFill>
        <p:spPr bwMode="auto">
          <a:xfrm>
            <a:off x="459441" y="971950"/>
            <a:ext cx="8518304" cy="1091734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542959-7AC5-4346-8330-D267F068CDF1}"/>
              </a:ext>
            </a:extLst>
          </p:cNvPr>
          <p:cNvSpPr/>
          <p:nvPr/>
        </p:nvSpPr>
        <p:spPr>
          <a:xfrm>
            <a:off x="621173" y="1142943"/>
            <a:ext cx="829970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Use the TVS-951X with QNAP's 10GbE unmanaged switch (sold separately) to upgrade your network infrastructure to benefit from faster transfer speeds and to improve bandwidth-demanding applications. Both the TVS-951X and QNAP's 10GbE unmanaged switches support NBASE-T (10G/5G/2.5G/1G/100M) five-speed network technology so you don’t have to replace the existing Cat 5e, 6 and 6a cables in your current network infrastructure.</a:t>
            </a:r>
            <a:endParaRPr lang="en-US" sz="11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8AE233-5EB9-9847-9308-83CC4EF179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847"/>
          <a:stretch>
            <a:fillRect/>
          </a:stretch>
        </p:blipFill>
        <p:spPr>
          <a:xfrm>
            <a:off x="465121" y="1801554"/>
            <a:ext cx="7168335" cy="2715450"/>
          </a:xfrm>
          <a:prstGeom prst="rect">
            <a:avLst/>
          </a:prstGeom>
        </p:spPr>
      </p:pic>
      <p:pic>
        <p:nvPicPr>
          <p:cNvPr id="9" name="圖片 8" descr="produc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574" y="3163720"/>
            <a:ext cx="1826936" cy="158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263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直播專案\TS-1635AX_直播\55.png"/>
          <p:cNvPicPr>
            <a:picLocks noChangeAspect="1" noChangeArrowheads="1"/>
          </p:cNvPicPr>
          <p:nvPr/>
        </p:nvPicPr>
        <p:blipFill>
          <a:blip r:embed="rId3"/>
          <a:srcRect t="8213"/>
          <a:stretch>
            <a:fillRect/>
          </a:stretch>
        </p:blipFill>
        <p:spPr bwMode="auto">
          <a:xfrm>
            <a:off x="432994" y="2361171"/>
            <a:ext cx="8373412" cy="2426461"/>
          </a:xfrm>
          <a:prstGeom prst="rect">
            <a:avLst/>
          </a:prstGeom>
          <a:noFill/>
        </p:spPr>
      </p:pic>
      <p:pic>
        <p:nvPicPr>
          <p:cNvPr id="2050" name="Picture 2" descr="C:\Users\Han Tsai\Desktop\TS-963X_直播_0327\11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15014" y="1182939"/>
            <a:ext cx="1302976" cy="99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5741B97-28A1-F04E-B49A-0FCB3914E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158" y="856845"/>
            <a:ext cx="3384135" cy="2532499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177052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3400"/>
            </a:pPr>
            <a:r>
              <a:rPr lang="en-US" altLang="zh-Hant" sz="3200" b="1" dirty="0" smtClean="0">
                <a:latin typeface="+mj-lt"/>
                <a:ea typeface="Microsoft JhengHei" panose="020B0604030504040204" pitchFamily="34" charset="-120"/>
              </a:rPr>
              <a:t>SSDs for auto-tiered hybrid architecture</a:t>
            </a:r>
            <a:endParaRPr sz="32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685873" y="3299785"/>
            <a:ext cx="2945189" cy="523220"/>
          </a:xfrm>
          <a:prstGeom prst="rect">
            <a:avLst/>
          </a:prstGeom>
          <a:solidFill>
            <a:srgbClr val="C00000"/>
          </a:solidFill>
          <a:ln>
            <a:solidFill>
              <a:srgbClr val="7030A0">
                <a:alpha val="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All in one for SMB</a:t>
            </a:r>
          </a:p>
          <a:p>
            <a:pPr algn="ctr"/>
            <a:r>
              <a:rPr lang="en-US" altLang="zh-TW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2 x SSD for caching, RAID1</a:t>
            </a:r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685872" y="3823006"/>
            <a:ext cx="2945189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Hant" sz="6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  <a:p>
            <a:pPr algn="ctr"/>
            <a:r>
              <a:rPr lang="en-US" altLang="zh-Hant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Boost </a:t>
            </a:r>
            <a:r>
              <a:rPr lang="en-US" altLang="zh-Hant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applications</a:t>
            </a:r>
            <a:r>
              <a:rPr lang="en-US" altLang="zh-TW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’</a:t>
            </a:r>
            <a:r>
              <a:rPr lang="en-US" altLang="zh-Hant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random</a:t>
            </a:r>
            <a:r>
              <a:rPr lang="en-US" altLang="zh-Hant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 </a:t>
            </a:r>
            <a:r>
              <a:rPr lang="en-US" altLang="zh-Hant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IO </a:t>
            </a:r>
            <a:r>
              <a:rPr lang="en-US" altLang="zh-Hant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access</a:t>
            </a:r>
          </a:p>
          <a:p>
            <a:pPr algn="ctr"/>
            <a:endParaRPr lang="en-US" sz="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4908408" y="3299786"/>
            <a:ext cx="3352125" cy="523220"/>
          </a:xfrm>
          <a:prstGeom prst="rect">
            <a:avLst/>
          </a:prstGeom>
          <a:solidFill>
            <a:srgbClr val="1D58FF"/>
          </a:solidFill>
          <a:ln>
            <a:solidFill>
              <a:schemeClr val="lt1">
                <a:alpha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High capacity file and media server: 4 x SSD for </a:t>
            </a:r>
            <a:r>
              <a:rPr lang="en-US" altLang="zh-TW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Qtier</a:t>
            </a:r>
            <a:r>
              <a:rPr lang="en-US" altLang="zh-TW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, RAID5</a:t>
            </a:r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4904432" y="3825378"/>
            <a:ext cx="3352125" cy="707886"/>
          </a:xfrm>
          <a:prstGeom prst="rect">
            <a:avLst/>
          </a:prstGeom>
          <a:solidFill>
            <a:srgbClr val="00518E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6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  <a:p>
            <a:pPr algn="ctr"/>
            <a:r>
              <a:rPr lang="en-US" altLang="zh-TW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Boost </a:t>
            </a:r>
            <a:r>
              <a:rPr lang="en-US" altLang="zh-TW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both sequential and random access</a:t>
            </a:r>
            <a:r>
              <a:rPr lang="en-US" altLang="zh-TW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!</a:t>
            </a:r>
          </a:p>
          <a:p>
            <a:pPr algn="ctr"/>
            <a:endParaRPr lang="en-US" sz="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</p:txBody>
      </p:sp>
      <p:sp>
        <p:nvSpPr>
          <p:cNvPr id="31" name="向右箭號 30"/>
          <p:cNvSpPr/>
          <p:nvPr/>
        </p:nvSpPr>
        <p:spPr>
          <a:xfrm>
            <a:off x="3146585" y="1570383"/>
            <a:ext cx="948052" cy="178904"/>
          </a:xfrm>
          <a:prstGeom prst="rightArrow">
            <a:avLst>
              <a:gd name="adj1" fmla="val 50000"/>
              <a:gd name="adj2" fmla="val 105556"/>
            </a:avLst>
          </a:prstGeom>
          <a:solidFill>
            <a:srgbClr val="0FC7B5"/>
          </a:solidFill>
          <a:ln w="12700">
            <a:solidFill>
              <a:srgbClr val="167492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23"/>
          <p:cNvGrpSpPr/>
          <p:nvPr/>
        </p:nvGrpSpPr>
        <p:grpSpPr>
          <a:xfrm>
            <a:off x="79515" y="1410052"/>
            <a:ext cx="3725432" cy="667109"/>
            <a:chOff x="79515" y="1410052"/>
            <a:chExt cx="3725432" cy="667109"/>
          </a:xfrm>
        </p:grpSpPr>
        <p:pic>
          <p:nvPicPr>
            <p:cNvPr id="11266" name="Picture 2" descr="C:\Users\Han Tsai\Desktop\TVS-951X_直播\012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9515" y="1410052"/>
              <a:ext cx="3540186" cy="655749"/>
            </a:xfrm>
            <a:prstGeom prst="rect">
              <a:avLst/>
            </a:prstGeom>
            <a:noFill/>
          </p:spPr>
        </p:pic>
        <p:sp>
          <p:nvSpPr>
            <p:cNvPr id="22" name="Shape 163"/>
            <p:cNvSpPr txBox="1">
              <a:spLocks/>
            </p:cNvSpPr>
            <p:nvPr/>
          </p:nvSpPr>
          <p:spPr>
            <a:xfrm>
              <a:off x="300244" y="1421412"/>
              <a:ext cx="3504703" cy="6557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42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Microsoft JhengHei"/>
                  <a:cs typeface="Microsoft JhengHei"/>
                  <a:sym typeface="Microsoft JhengHei"/>
                </a:rPr>
                <a:t>5 x 3.5"  HDDs for high capacity</a:t>
              </a:r>
              <a:endParaRPr lang="zh-TW" altLang="en-US" sz="142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xmlns="" id="{5E3C56A6-6096-2B48-99B1-F3C3A81F43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06834" y="2814036"/>
            <a:ext cx="1655357" cy="378418"/>
          </a:xfrm>
          <a:prstGeom prst="bentConnector3">
            <a:avLst>
              <a:gd name="adj1" fmla="val 9995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xmlns="" id="{985F7745-6B68-9C4C-BA41-9DE30D3DACD8}"/>
              </a:ext>
            </a:extLst>
          </p:cNvPr>
          <p:cNvCxnSpPr>
            <a:cxnSpLocks/>
          </p:cNvCxnSpPr>
          <p:nvPr/>
        </p:nvCxnSpPr>
        <p:spPr>
          <a:xfrm>
            <a:off x="6007209" y="2759104"/>
            <a:ext cx="536711" cy="524784"/>
          </a:xfrm>
          <a:prstGeom prst="bentConnector3">
            <a:avLst>
              <a:gd name="adj1" fmla="val 10037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268" name="Picture 4" descr="C:\Users\Han Tsai\Desktop\TVS-951X_直播\0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7592" y="2316146"/>
            <a:ext cx="2386408" cy="773504"/>
          </a:xfrm>
          <a:prstGeom prst="rect">
            <a:avLst/>
          </a:prstGeom>
          <a:noFill/>
        </p:spPr>
      </p:pic>
      <p:pic>
        <p:nvPicPr>
          <p:cNvPr id="11269" name="Picture 5" descr="D:\直播專案\TS-1635AX_直播\0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5094" y="2281398"/>
            <a:ext cx="2210452" cy="416830"/>
          </a:xfrm>
          <a:prstGeom prst="rect">
            <a:avLst/>
          </a:prstGeom>
          <a:noFill/>
        </p:spPr>
      </p:pic>
      <p:sp>
        <p:nvSpPr>
          <p:cNvPr id="25" name="TextBox 36">
            <a:extLst>
              <a:ext uri="{FF2B5EF4-FFF2-40B4-BE49-F238E27FC236}">
                <a16:creationId xmlns:a16="http://schemas.microsoft.com/office/drawing/2014/main" xmlns="" id="{29C70BB9-A160-5040-8320-F90296A2EF29}"/>
              </a:ext>
            </a:extLst>
          </p:cNvPr>
          <p:cNvSpPr txBox="1"/>
          <p:nvPr/>
        </p:nvSpPr>
        <p:spPr>
          <a:xfrm>
            <a:off x="846271" y="2292265"/>
            <a:ext cx="183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Boost performance</a:t>
            </a:r>
            <a:endParaRPr lang="zh-TW" alt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034176" y="2338451"/>
            <a:ext cx="187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Boost performance </a:t>
            </a:r>
            <a:endParaRPr lang="en-US" altLang="zh-Hant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  <a:p>
            <a:r>
              <a:rPr lang="en-US" altLang="zh-Hant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and </a:t>
            </a:r>
            <a:r>
              <a:rPr lang="en-US" altLang="zh-Hant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capacity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650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81909" y="104885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611"/>
          <p:cNvSpPr/>
          <p:nvPr/>
        </p:nvSpPr>
        <p:spPr>
          <a:xfrm>
            <a:off x="281909" y="10412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-2002" y="183468"/>
            <a:ext cx="9146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en-US" altLang="zh-TW" sz="3200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Switch from SSD cache to </a:t>
            </a:r>
            <a:r>
              <a:rPr lang="en-US" altLang="zh-TW" sz="3200" dirty="0" err="1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31" name="Picture 2" descr="D:\直播專案\TS-1635AX_直播\a05.png"/>
          <p:cNvPicPr>
            <a:picLocks noChangeAspect="1" noChangeArrowheads="1"/>
          </p:cNvPicPr>
          <p:nvPr/>
        </p:nvPicPr>
        <p:blipFill>
          <a:blip r:embed="rId4"/>
          <a:srcRect b="3591"/>
          <a:stretch>
            <a:fillRect/>
          </a:stretch>
        </p:blipFill>
        <p:spPr bwMode="auto">
          <a:xfrm flipH="1">
            <a:off x="4236500" y="1603537"/>
            <a:ext cx="1990069" cy="1506528"/>
          </a:xfrm>
          <a:prstGeom prst="rect">
            <a:avLst/>
          </a:prstGeom>
          <a:noFill/>
        </p:spPr>
      </p:pic>
      <p:grpSp>
        <p:nvGrpSpPr>
          <p:cNvPr id="2" name="群組 31"/>
          <p:cNvGrpSpPr/>
          <p:nvPr/>
        </p:nvGrpSpPr>
        <p:grpSpPr>
          <a:xfrm>
            <a:off x="4217320" y="1340314"/>
            <a:ext cx="1867397" cy="1183460"/>
            <a:chOff x="4217320" y="1340314"/>
            <a:chExt cx="1867397" cy="1183460"/>
          </a:xfrm>
        </p:grpSpPr>
        <p:sp>
          <p:nvSpPr>
            <p:cNvPr id="21" name="矩形 25">
              <a:extLst>
                <a:ext uri="{FF2B5EF4-FFF2-40B4-BE49-F238E27FC236}">
                  <a16:creationId xmlns:a16="http://schemas.microsoft.com/office/drawing/2014/main" xmlns="" id="{A4AF22E8-C54D-A14B-A767-9E558ADB9B52}"/>
                </a:ext>
              </a:extLst>
            </p:cNvPr>
            <p:cNvSpPr/>
            <p:nvPr/>
          </p:nvSpPr>
          <p:spPr>
            <a:xfrm>
              <a:off x="4306001" y="1877443"/>
              <a:ext cx="17787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Disable SSD cache online</a:t>
              </a:r>
              <a:endParaRPr lang="zh-TW" altLang="zh-TW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0" name="Picture 4" descr="D:\直播專案\TS-1635AX_直播\12.png"/>
            <p:cNvPicPr>
              <a:picLocks noChangeAspect="1" noChangeArrowheads="1"/>
            </p:cNvPicPr>
            <p:nvPr/>
          </p:nvPicPr>
          <p:blipFill>
            <a:blip r:embed="rId5"/>
            <a:srcRect r="37658"/>
            <a:stretch>
              <a:fillRect/>
            </a:stretch>
          </p:blipFill>
          <p:spPr bwMode="auto">
            <a:xfrm>
              <a:off x="4217320" y="1430455"/>
              <a:ext cx="1201494" cy="421412"/>
            </a:xfrm>
            <a:prstGeom prst="rect">
              <a:avLst/>
            </a:prstGeom>
            <a:noFill/>
          </p:spPr>
        </p:pic>
        <p:sp>
          <p:nvSpPr>
            <p:cNvPr id="23" name="矩形 21">
              <a:extLst>
                <a:ext uri="{FF2B5EF4-FFF2-40B4-BE49-F238E27FC236}">
                  <a16:creationId xmlns:a16="http://schemas.microsoft.com/office/drawing/2014/main" xmlns="" id="{AABE4948-F49F-9A45-8852-9AE737BDC8DA}"/>
                </a:ext>
              </a:extLst>
            </p:cNvPr>
            <p:cNvSpPr/>
            <p:nvPr/>
          </p:nvSpPr>
          <p:spPr>
            <a:xfrm>
              <a:off x="4426101" y="1452081"/>
              <a:ext cx="685631" cy="3385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  <a:latin typeface="+mj-lt"/>
                </a:rPr>
                <a:t>Step</a:t>
              </a:r>
            </a:p>
          </p:txBody>
        </p:sp>
        <p:sp>
          <p:nvSpPr>
            <p:cNvPr id="52" name="Shape 145"/>
            <p:cNvSpPr/>
            <p:nvPr/>
          </p:nvSpPr>
          <p:spPr>
            <a:xfrm>
              <a:off x="5111732" y="1340314"/>
              <a:ext cx="511200" cy="50963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rgbClr val="09ED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146"/>
            <p:cNvSpPr txBox="1"/>
            <p:nvPr/>
          </p:nvSpPr>
          <p:spPr>
            <a:xfrm>
              <a:off x="5173316" y="1369928"/>
              <a:ext cx="400404" cy="4454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400" b="1" i="0" u="none" strike="noStrike" cap="none" dirty="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33" name="Picture 2" descr="D:\直播專案\TS-1635AX_直播\a05.png"/>
          <p:cNvPicPr>
            <a:picLocks noChangeAspect="1" noChangeArrowheads="1"/>
          </p:cNvPicPr>
          <p:nvPr/>
        </p:nvPicPr>
        <p:blipFill>
          <a:blip r:embed="rId4"/>
          <a:srcRect b="3591"/>
          <a:stretch>
            <a:fillRect/>
          </a:stretch>
        </p:blipFill>
        <p:spPr bwMode="auto">
          <a:xfrm flipH="1">
            <a:off x="6423725" y="1582854"/>
            <a:ext cx="2005899" cy="1527211"/>
          </a:xfrm>
          <a:prstGeom prst="rect">
            <a:avLst/>
          </a:prstGeom>
          <a:noFill/>
        </p:spPr>
      </p:pic>
      <p:grpSp>
        <p:nvGrpSpPr>
          <p:cNvPr id="3" name="群組 33"/>
          <p:cNvGrpSpPr/>
          <p:nvPr/>
        </p:nvGrpSpPr>
        <p:grpSpPr>
          <a:xfrm>
            <a:off x="6404546" y="1319632"/>
            <a:ext cx="1831677" cy="1675902"/>
            <a:chOff x="4217320" y="1340314"/>
            <a:chExt cx="1831677" cy="1675902"/>
          </a:xfrm>
        </p:grpSpPr>
        <p:sp>
          <p:nvSpPr>
            <p:cNvPr id="35" name="矩形 25">
              <a:extLst>
                <a:ext uri="{FF2B5EF4-FFF2-40B4-BE49-F238E27FC236}">
                  <a16:creationId xmlns:a16="http://schemas.microsoft.com/office/drawing/2014/main" xmlns="" id="{A4AF22E8-C54D-A14B-A767-9E558ADB9B52}"/>
                </a:ext>
              </a:extLst>
            </p:cNvPr>
            <p:cNvSpPr/>
            <p:nvPr/>
          </p:nvSpPr>
          <p:spPr>
            <a:xfrm>
              <a:off x="4270281" y="1877443"/>
              <a:ext cx="1778716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-US" altLang="zh-TW" sz="17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Confirm SSDs that will be added to the storage pool</a:t>
              </a:r>
              <a:endParaRPr lang="zh-TW" altLang="en-US" sz="1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6" name="Picture 4" descr="D:\直播專案\TS-1635AX_直播\12.png"/>
            <p:cNvPicPr>
              <a:picLocks noChangeAspect="1" noChangeArrowheads="1"/>
            </p:cNvPicPr>
            <p:nvPr/>
          </p:nvPicPr>
          <p:blipFill>
            <a:blip r:embed="rId5"/>
            <a:srcRect r="37658"/>
            <a:stretch>
              <a:fillRect/>
            </a:stretch>
          </p:blipFill>
          <p:spPr bwMode="auto">
            <a:xfrm>
              <a:off x="4217320" y="1430455"/>
              <a:ext cx="1201494" cy="421412"/>
            </a:xfrm>
            <a:prstGeom prst="rect">
              <a:avLst/>
            </a:prstGeom>
            <a:noFill/>
          </p:spPr>
        </p:pic>
        <p:sp>
          <p:nvSpPr>
            <p:cNvPr id="37" name="矩形 21">
              <a:extLst>
                <a:ext uri="{FF2B5EF4-FFF2-40B4-BE49-F238E27FC236}">
                  <a16:creationId xmlns:a16="http://schemas.microsoft.com/office/drawing/2014/main" xmlns="" id="{AABE4948-F49F-9A45-8852-9AE737BDC8DA}"/>
                </a:ext>
              </a:extLst>
            </p:cNvPr>
            <p:cNvSpPr/>
            <p:nvPr/>
          </p:nvSpPr>
          <p:spPr>
            <a:xfrm>
              <a:off x="4426101" y="1452081"/>
              <a:ext cx="685631" cy="3385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  <a:latin typeface="+mj-lt"/>
                </a:rPr>
                <a:t>Step</a:t>
              </a:r>
            </a:p>
          </p:txBody>
        </p:sp>
        <p:sp>
          <p:nvSpPr>
            <p:cNvPr id="38" name="Shape 145"/>
            <p:cNvSpPr/>
            <p:nvPr/>
          </p:nvSpPr>
          <p:spPr>
            <a:xfrm>
              <a:off x="5111732" y="1340314"/>
              <a:ext cx="511200" cy="50963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rgbClr val="09ED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146"/>
            <p:cNvSpPr txBox="1"/>
            <p:nvPr/>
          </p:nvSpPr>
          <p:spPr>
            <a:xfrm>
              <a:off x="5166922" y="1357140"/>
              <a:ext cx="400404" cy="4454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400" b="1" i="0" u="none" strike="noStrike" cap="none" dirty="0" smtClean="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2</a:t>
              </a:r>
              <a:endParaRPr lang="en" sz="24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Picture 2" descr="D:\直播專案\TS-1635AX_直播\a05.png"/>
          <p:cNvPicPr>
            <a:picLocks noChangeAspect="1" noChangeArrowheads="1"/>
          </p:cNvPicPr>
          <p:nvPr/>
        </p:nvPicPr>
        <p:blipFill>
          <a:blip r:embed="rId4"/>
          <a:srcRect b="3591"/>
          <a:stretch>
            <a:fillRect/>
          </a:stretch>
        </p:blipFill>
        <p:spPr bwMode="auto">
          <a:xfrm flipH="1">
            <a:off x="4269096" y="3489575"/>
            <a:ext cx="4160528" cy="905188"/>
          </a:xfrm>
          <a:prstGeom prst="rect">
            <a:avLst/>
          </a:prstGeom>
          <a:noFill/>
        </p:spPr>
      </p:pic>
      <p:grpSp>
        <p:nvGrpSpPr>
          <p:cNvPr id="4" name="群組 40"/>
          <p:cNvGrpSpPr/>
          <p:nvPr/>
        </p:nvGrpSpPr>
        <p:grpSpPr>
          <a:xfrm>
            <a:off x="4249916" y="3219957"/>
            <a:ext cx="4014883" cy="1008765"/>
            <a:chOff x="4217320" y="1340314"/>
            <a:chExt cx="4014883" cy="1008765"/>
          </a:xfrm>
        </p:grpSpPr>
        <p:sp>
          <p:nvSpPr>
            <p:cNvPr id="42" name="矩形 25">
              <a:extLst>
                <a:ext uri="{FF2B5EF4-FFF2-40B4-BE49-F238E27FC236}">
                  <a16:creationId xmlns:a16="http://schemas.microsoft.com/office/drawing/2014/main" xmlns="" id="{A4AF22E8-C54D-A14B-A767-9E558ADB9B52}"/>
                </a:ext>
              </a:extLst>
            </p:cNvPr>
            <p:cNvSpPr/>
            <p:nvPr/>
          </p:nvSpPr>
          <p:spPr>
            <a:xfrm>
              <a:off x="4298857" y="1979747"/>
              <a:ext cx="39333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Upgrade to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pool!</a:t>
              </a:r>
              <a:endParaRPr lang="zh-TW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44" name="Picture 4" descr="D:\直播專案\TS-1635AX_直播\12.png"/>
            <p:cNvPicPr>
              <a:picLocks noChangeAspect="1" noChangeArrowheads="1"/>
            </p:cNvPicPr>
            <p:nvPr/>
          </p:nvPicPr>
          <p:blipFill>
            <a:blip r:embed="rId5"/>
            <a:srcRect r="37658"/>
            <a:stretch>
              <a:fillRect/>
            </a:stretch>
          </p:blipFill>
          <p:spPr bwMode="auto">
            <a:xfrm>
              <a:off x="4217320" y="1430455"/>
              <a:ext cx="1201494" cy="421412"/>
            </a:xfrm>
            <a:prstGeom prst="rect">
              <a:avLst/>
            </a:prstGeom>
            <a:noFill/>
          </p:spPr>
        </p:pic>
        <p:sp>
          <p:nvSpPr>
            <p:cNvPr id="45" name="矩形 21">
              <a:extLst>
                <a:ext uri="{FF2B5EF4-FFF2-40B4-BE49-F238E27FC236}">
                  <a16:creationId xmlns:a16="http://schemas.microsoft.com/office/drawing/2014/main" xmlns="" id="{AABE4948-F49F-9A45-8852-9AE737BDC8DA}"/>
                </a:ext>
              </a:extLst>
            </p:cNvPr>
            <p:cNvSpPr/>
            <p:nvPr/>
          </p:nvSpPr>
          <p:spPr>
            <a:xfrm>
              <a:off x="4426101" y="1452081"/>
              <a:ext cx="685631" cy="3385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  <a:latin typeface="+mj-lt"/>
                </a:rPr>
                <a:t>Step</a:t>
              </a:r>
            </a:p>
          </p:txBody>
        </p:sp>
        <p:sp>
          <p:nvSpPr>
            <p:cNvPr id="48" name="Shape 145"/>
            <p:cNvSpPr/>
            <p:nvPr/>
          </p:nvSpPr>
          <p:spPr>
            <a:xfrm>
              <a:off x="5111732" y="1340314"/>
              <a:ext cx="511200" cy="50963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rgbClr val="09ED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46"/>
            <p:cNvSpPr txBox="1"/>
            <p:nvPr/>
          </p:nvSpPr>
          <p:spPr>
            <a:xfrm>
              <a:off x="5179710" y="1363534"/>
              <a:ext cx="400404" cy="4454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400" b="1" i="0" u="none" strike="noStrike" cap="none" dirty="0" smtClean="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3</a:t>
              </a:r>
              <a:endParaRPr lang="en" sz="24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" name="Shape 352">
            <a:extLst>
              <a:ext uri="{FF2B5EF4-FFF2-40B4-BE49-F238E27FC236}">
                <a16:creationId xmlns:a16="http://schemas.microsoft.com/office/drawing/2014/main" xmlns="" id="{6546C552-1126-2A4D-BFB8-0DA5601801FA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976" y="1227910"/>
            <a:ext cx="3560962" cy="3437625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844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47" name="Shape 611"/>
          <p:cNvSpPr/>
          <p:nvPr/>
        </p:nvSpPr>
        <p:spPr>
          <a:xfrm flipV="1">
            <a:off x="287044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611"/>
          <p:cNvSpPr/>
          <p:nvPr/>
        </p:nvSpPr>
        <p:spPr>
          <a:xfrm>
            <a:off x="278582" y="1120371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47554" y="1854877"/>
            <a:ext cx="3104691" cy="86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4" name="Shape 148">
            <a:extLst>
              <a:ext uri="{FF2B5EF4-FFF2-40B4-BE49-F238E27FC236}">
                <a16:creationId xmlns:a16="http://schemas.microsoft.com/office/drawing/2014/main" xmlns="" id="{91BA1ADF-A74E-2E41-8F74-7CD6DB39B490}"/>
              </a:ext>
            </a:extLst>
          </p:cNvPr>
          <p:cNvSpPr/>
          <p:nvPr/>
        </p:nvSpPr>
        <p:spPr>
          <a:xfrm>
            <a:off x="6240978" y="1341689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002"/>
            <a:ext cx="9144000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TW" sz="3200" dirty="0" err="1" smtClean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Qtier</a:t>
            </a:r>
            <a:r>
              <a:rPr lang="en-US" altLang="zh-TW" sz="3200" dirty="0" smtClean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auto-</a:t>
            </a:r>
            <a:r>
              <a:rPr lang="en-US" altLang="zh-TW" sz="3200" dirty="0" err="1" smtClean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tiering</a:t>
            </a:r>
            <a:r>
              <a:rPr lang="en-US" altLang="zh-TW" sz="3200" dirty="0" smtClean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: speed and capacity</a:t>
            </a:r>
            <a:endParaRPr 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pic>
        <p:nvPicPr>
          <p:cNvPr id="43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flipH="1">
            <a:off x="5651880" y="1922263"/>
            <a:ext cx="3374638" cy="888987"/>
          </a:xfrm>
          <a:prstGeom prst="rect">
            <a:avLst/>
          </a:prstGeom>
          <a:noFill/>
        </p:spPr>
      </p:pic>
      <p:sp>
        <p:nvSpPr>
          <p:cNvPr id="14" name="Shape 448">
            <a:extLst>
              <a:ext uri="{FF2B5EF4-FFF2-40B4-BE49-F238E27FC236}">
                <a16:creationId xmlns:a16="http://schemas.microsoft.com/office/drawing/2014/main" xmlns="" id="{706F7947-4FB4-D243-A4A0-55C706E32186}"/>
              </a:ext>
            </a:extLst>
          </p:cNvPr>
          <p:cNvSpPr txBox="1"/>
          <p:nvPr/>
        </p:nvSpPr>
        <p:spPr>
          <a:xfrm>
            <a:off x="6128654" y="2082273"/>
            <a:ext cx="2919764" cy="8308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Automatically moves data between different tiers</a:t>
            </a:r>
            <a:endParaRPr lang="zh-TW" altLang="zh-TW"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flipH="1">
            <a:off x="5542655" y="2927958"/>
            <a:ext cx="3374638" cy="888987"/>
          </a:xfrm>
          <a:prstGeom prst="rect">
            <a:avLst/>
          </a:prstGeom>
          <a:noFill/>
        </p:spPr>
      </p:pic>
      <p:sp>
        <p:nvSpPr>
          <p:cNvPr id="28" name="Shape 448">
            <a:extLst>
              <a:ext uri="{FF2B5EF4-FFF2-40B4-BE49-F238E27FC236}">
                <a16:creationId xmlns:a16="http://schemas.microsoft.com/office/drawing/2014/main" xmlns="" id="{706F7947-4FB4-D243-A4A0-55C706E32186}"/>
              </a:ext>
            </a:extLst>
          </p:cNvPr>
          <p:cNvSpPr txBox="1"/>
          <p:nvPr/>
        </p:nvSpPr>
        <p:spPr>
          <a:xfrm>
            <a:off x="6145079" y="3073556"/>
            <a:ext cx="2604240" cy="7771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 tier capacity will not be limited by </a:t>
            </a:r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RAM </a:t>
            </a:r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size</a:t>
            </a:r>
            <a:endParaRPr lang="zh-TW" altLang="zh-TW" sz="15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68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5"/>
          <a:srcRect t="6447"/>
          <a:stretch>
            <a:fillRect/>
          </a:stretch>
        </p:blipFill>
        <p:spPr bwMode="auto">
          <a:xfrm>
            <a:off x="107352" y="1185767"/>
            <a:ext cx="6113337" cy="3283923"/>
          </a:xfrm>
          <a:prstGeom prst="rect">
            <a:avLst/>
          </a:prstGeom>
          <a:noFill/>
        </p:spPr>
      </p:pic>
      <p:grpSp>
        <p:nvGrpSpPr>
          <p:cNvPr id="3" name="群組 49"/>
          <p:cNvGrpSpPr/>
          <p:nvPr/>
        </p:nvGrpSpPr>
        <p:grpSpPr>
          <a:xfrm>
            <a:off x="171229" y="1092942"/>
            <a:ext cx="5826300" cy="3805800"/>
            <a:chOff x="3237448" y="1121603"/>
            <a:chExt cx="5826300" cy="3805800"/>
          </a:xfrm>
        </p:grpSpPr>
        <p:sp>
          <p:nvSpPr>
            <p:cNvPr id="51" name="Shape 206">
              <a:extLst>
                <a:ext uri="{FF2B5EF4-FFF2-40B4-BE49-F238E27FC236}">
                  <a16:creationId xmlns="" xmlns:a16="http://schemas.microsoft.com/office/drawing/2014/main" id="{C40A5362-01B5-EB4E-86A6-FD7859832F1A}"/>
                </a:ext>
              </a:extLst>
            </p:cNvPr>
            <p:cNvSpPr/>
            <p:nvPr/>
          </p:nvSpPr>
          <p:spPr>
            <a:xfrm>
              <a:off x="6175931" y="1466841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" sz="110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52" name="Shape 207" descr="1_Qtier-01-01.png">
              <a:extLst>
                <a:ext uri="{FF2B5EF4-FFF2-40B4-BE49-F238E27FC236}">
                  <a16:creationId xmlns="" xmlns:a16="http://schemas.microsoft.com/office/drawing/2014/main" id="{9E762751-C170-7745-9AE9-1F298BE58B2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513" b="3523"/>
            <a:stretch/>
          </p:blipFill>
          <p:spPr>
            <a:xfrm>
              <a:off x="3237448" y="1121603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Shape 216">
              <a:extLst>
                <a:ext uri="{FF2B5EF4-FFF2-40B4-BE49-F238E27FC236}">
                  <a16:creationId xmlns="" xmlns:a16="http://schemas.microsoft.com/office/drawing/2014/main" id="{A24238CD-8D3D-E64C-9F15-EFDA9990DDE3}"/>
                </a:ext>
              </a:extLst>
            </p:cNvPr>
            <p:cNvSpPr txBox="1"/>
            <p:nvPr/>
          </p:nvSpPr>
          <p:spPr>
            <a:xfrm>
              <a:off x="5281973" y="2941753"/>
              <a:ext cx="1772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200" b="1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54" name="矩形 29">
              <a:extLst>
                <a:ext uri="{FF2B5EF4-FFF2-40B4-BE49-F238E27FC236}">
                  <a16:creationId xmlns="" xmlns:a16="http://schemas.microsoft.com/office/drawing/2014/main" id="{D818E3D6-E0D8-7C45-98FA-82748DAF9531}"/>
                </a:ext>
              </a:extLst>
            </p:cNvPr>
            <p:cNvSpPr/>
            <p:nvPr/>
          </p:nvSpPr>
          <p:spPr>
            <a:xfrm>
              <a:off x="5601209" y="2768133"/>
              <a:ext cx="1211072" cy="51256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Shape 215">
              <a:extLst>
                <a:ext uri="{FF2B5EF4-FFF2-40B4-BE49-F238E27FC236}">
                  <a16:creationId xmlns="" xmlns:a16="http://schemas.microsoft.com/office/drawing/2014/main" id="{DD90B772-5A56-4A4B-B013-21233CCCDBD3}"/>
                </a:ext>
              </a:extLst>
            </p:cNvPr>
            <p:cNvSpPr txBox="1"/>
            <p:nvPr/>
          </p:nvSpPr>
          <p:spPr>
            <a:xfrm>
              <a:off x="5405063" y="2801738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+mj-lt"/>
                </a:rPr>
                <a:t>How Qtier Works</a:t>
              </a:r>
            </a:p>
          </p:txBody>
        </p:sp>
        <p:sp>
          <p:nvSpPr>
            <p:cNvPr id="56" name="Shape 150">
              <a:extLst>
                <a:ext uri="{FF2B5EF4-FFF2-40B4-BE49-F238E27FC236}">
                  <a16:creationId xmlns="" xmlns:a16="http://schemas.microsoft.com/office/drawing/2014/main" id="{6640C721-2449-C64B-9776-3DE85F2DE220}"/>
                </a:ext>
              </a:extLst>
            </p:cNvPr>
            <p:cNvSpPr txBox="1"/>
            <p:nvPr/>
          </p:nvSpPr>
          <p:spPr>
            <a:xfrm>
              <a:off x="3565613" y="1415417"/>
              <a:ext cx="1416600" cy="203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7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Frequently-accessed data</a:t>
              </a:r>
              <a:endParaRPr lang="zh-TW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7" name="Shape 151">
              <a:extLst>
                <a:ext uri="{FF2B5EF4-FFF2-40B4-BE49-F238E27FC236}">
                  <a16:creationId xmlns="" xmlns:a16="http://schemas.microsoft.com/office/drawing/2014/main" id="{6FEE2DA8-CA4A-3648-A476-5597F9898FE5}"/>
                </a:ext>
              </a:extLst>
            </p:cNvPr>
            <p:cNvSpPr txBox="1"/>
            <p:nvPr/>
          </p:nvSpPr>
          <p:spPr>
            <a:xfrm>
              <a:off x="3557661" y="1618817"/>
              <a:ext cx="1416600" cy="203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7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Infrequently-accessed data</a:t>
              </a:r>
              <a:endParaRPr lang="zh-TW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8" name="Shape 152">
              <a:extLst>
                <a:ext uri="{FF2B5EF4-FFF2-40B4-BE49-F238E27FC236}">
                  <a16:creationId xmlns="" xmlns:a16="http://schemas.microsoft.com/office/drawing/2014/main" id="{DBFC0BD4-8E73-9B4A-B06E-11A5513B0335}"/>
                </a:ext>
              </a:extLst>
            </p:cNvPr>
            <p:cNvSpPr txBox="1"/>
            <p:nvPr/>
          </p:nvSpPr>
          <p:spPr>
            <a:xfrm>
              <a:off x="3565613" y="1805830"/>
              <a:ext cx="1416600" cy="203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7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Rarely-accessed data</a:t>
              </a:r>
              <a:endParaRPr lang="zh-TW" sz="7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59" name="圖片 58" descr="bar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671279" y="1149032"/>
              <a:ext cx="1611035" cy="494024"/>
            </a:xfrm>
            <a:prstGeom prst="rect">
              <a:avLst/>
            </a:prstGeom>
          </p:spPr>
        </p:pic>
        <p:pic>
          <p:nvPicPr>
            <p:cNvPr id="60" name="圖片 59" descr="bar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654160" y="2268000"/>
              <a:ext cx="1050918" cy="428628"/>
            </a:xfrm>
            <a:prstGeom prst="rect">
              <a:avLst/>
            </a:prstGeom>
          </p:spPr>
        </p:pic>
        <p:sp>
          <p:nvSpPr>
            <p:cNvPr id="61" name="Shape 212">
              <a:extLst>
                <a:ext uri="{FF2B5EF4-FFF2-40B4-BE49-F238E27FC236}">
                  <a16:creationId xmlns="" xmlns:a16="http://schemas.microsoft.com/office/drawing/2014/main" id="{CB3F1F33-65C1-764A-9BE7-8C9C6C0B521D}"/>
                </a:ext>
              </a:extLst>
            </p:cNvPr>
            <p:cNvSpPr txBox="1"/>
            <p:nvPr/>
          </p:nvSpPr>
          <p:spPr>
            <a:xfrm>
              <a:off x="5687707" y="1181541"/>
              <a:ext cx="1964951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1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Before </a:t>
              </a:r>
              <a:r>
                <a:rPr lang="en-US" altLang="zh-TW" sz="1100" b="1" dirty="0" err="1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tiering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:</a:t>
              </a:r>
            </a:p>
            <a:p>
              <a:pPr lvl="0"/>
              <a:r>
                <a:rPr lang="en-US" altLang="zh-TW" sz="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Frequently-accessed data </a:t>
              </a:r>
              <a:br>
                <a:rPr lang="en-US" altLang="zh-TW" sz="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</a:br>
              <a:r>
                <a:rPr lang="en-US" altLang="zh-TW" sz="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performance is not optimized</a:t>
              </a:r>
              <a:endParaRPr lang="zh-TW" altLang="en-US" sz="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2" name="Shape 213">
              <a:extLst>
                <a:ext uri="{FF2B5EF4-FFF2-40B4-BE49-F238E27FC236}">
                  <a16:creationId xmlns="" xmlns:a16="http://schemas.microsoft.com/office/drawing/2014/main" id="{453904A3-6785-7C4E-8553-05205407FDAF}"/>
                </a:ext>
              </a:extLst>
            </p:cNvPr>
            <p:cNvSpPr txBox="1"/>
            <p:nvPr/>
          </p:nvSpPr>
          <p:spPr>
            <a:xfrm>
              <a:off x="7636233" y="2353388"/>
              <a:ext cx="1183015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9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Start data </a:t>
              </a:r>
              <a:r>
                <a:rPr lang="en-US" altLang="zh-TW" sz="900" b="1" dirty="0" err="1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zh-TW" altLang="en-US" sz="9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63" name="圖片 62" descr="bar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723997" y="3669835"/>
              <a:ext cx="1487136" cy="502793"/>
            </a:xfrm>
            <a:prstGeom prst="rect">
              <a:avLst/>
            </a:prstGeom>
          </p:spPr>
        </p:pic>
        <p:pic>
          <p:nvPicPr>
            <p:cNvPr id="64" name="圖片 63" descr="bar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959999" y="2232000"/>
              <a:ext cx="1190795" cy="428628"/>
            </a:xfrm>
            <a:prstGeom prst="rect">
              <a:avLst/>
            </a:prstGeom>
          </p:spPr>
        </p:pic>
        <p:sp>
          <p:nvSpPr>
            <p:cNvPr id="65" name="Shape 211">
              <a:extLst>
                <a:ext uri="{FF2B5EF4-FFF2-40B4-BE49-F238E27FC236}">
                  <a16:creationId xmlns="" xmlns:a16="http://schemas.microsoft.com/office/drawing/2014/main" id="{3EB99AD3-EAC5-E642-8B68-9A6A138FB9B0}"/>
                </a:ext>
              </a:extLst>
            </p:cNvPr>
            <p:cNvSpPr txBox="1"/>
            <p:nvPr/>
          </p:nvSpPr>
          <p:spPr>
            <a:xfrm>
              <a:off x="4009275" y="2237475"/>
              <a:ext cx="14166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9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Changes in data</a:t>
              </a:r>
              <a:br>
                <a:rPr lang="en-US" altLang="zh-TW" sz="9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</a:br>
              <a:r>
                <a:rPr lang="en-US" altLang="zh-TW" sz="9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access patterns</a:t>
              </a:r>
              <a:endParaRPr lang="zh-TW" altLang="en-US" sz="9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6" name="Shape 214">
              <a:extLst>
                <a:ext uri="{FF2B5EF4-FFF2-40B4-BE49-F238E27FC236}">
                  <a16:creationId xmlns="" xmlns:a16="http://schemas.microsoft.com/office/drawing/2014/main" id="{EC1AA1AD-77FD-9C43-BEDE-EB0356205C10}"/>
                </a:ext>
              </a:extLst>
            </p:cNvPr>
            <p:cNvSpPr txBox="1"/>
            <p:nvPr/>
          </p:nvSpPr>
          <p:spPr>
            <a:xfrm>
              <a:off x="5745900" y="3802725"/>
              <a:ext cx="2039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1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After </a:t>
              </a:r>
              <a:r>
                <a:rPr lang="en-US" altLang="zh-TW" sz="1100" b="1" dirty="0" err="1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tiering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:</a:t>
              </a:r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</a:br>
              <a:r>
                <a:rPr lang="en-US" altLang="zh-TW" sz="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Frequently-accessed data </a:t>
              </a:r>
              <a:br>
                <a:rPr lang="en-US" altLang="zh-TW" sz="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</a:br>
              <a:r>
                <a:rPr lang="en-US" altLang="zh-TW" sz="8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performance is optimized</a:t>
              </a:r>
              <a:endParaRPr lang="zh-TW" altLang="en-US" sz="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057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12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6"/>
            <a:ext cx="9128320" cy="5143500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3647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sz="3200" dirty="0">
                <a:latin typeface="+mj-lt"/>
                <a:ea typeface="微軟正黑體" pitchFamily="34" charset="-120"/>
                <a:sym typeface="Arial"/>
              </a:rPr>
              <a:t>10GbE performance</a:t>
            </a:r>
            <a:endParaRPr lang="zh-TW" altLang="en-US" sz="3200" dirty="0"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457E03-CE34-3045-BDBB-F2BC7E9D0144}"/>
              </a:ext>
            </a:extLst>
          </p:cNvPr>
          <p:cNvSpPr/>
          <p:nvPr/>
        </p:nvSpPr>
        <p:spPr>
          <a:xfrm>
            <a:off x="180249" y="3935466"/>
            <a:ext cx="367208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Tested in QNAP Labs. Figures may vary by environment.</a:t>
            </a:r>
            <a:br>
              <a:rPr lang="en-US" sz="900" dirty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ja-JP" altLang="en-US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/>
            </a:r>
            <a:br>
              <a:rPr lang="ja-JP" altLang="en-US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</a:br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1 </a:t>
            </a:r>
            <a:r>
              <a:rPr lang="en-US" altLang="zh-Hant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x 10GbE test environment</a:t>
            </a:r>
            <a:r>
              <a:rPr lang="ja-JP" altLang="en-US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：</a:t>
            </a:r>
            <a:br>
              <a:rPr lang="ja-JP" altLang="en-US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</a:br>
            <a:r>
              <a:rPr lang="en-US" altLang="zh-Hant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NAS： TVS-951X with QTS 4.3.4</a:t>
            </a:r>
            <a:br>
              <a:rPr lang="en-US" altLang="zh-Hant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</a:br>
            <a:r>
              <a:rPr lang="en-US" altLang="ja-JP" sz="9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Disk group: </a:t>
            </a:r>
            <a:r>
              <a:rPr lang="en-US" altLang="zh-Hant" sz="9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RAID </a:t>
            </a:r>
            <a:r>
              <a:rPr lang="en-US" altLang="zh-Hant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5; 9 x Intel SSDSC2BB240G4 SSD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C02794-210B-754D-A6D6-51B7453A1B53}"/>
              </a:ext>
            </a:extLst>
          </p:cNvPr>
          <p:cNvSpPr/>
          <p:nvPr/>
        </p:nvSpPr>
        <p:spPr>
          <a:xfrm>
            <a:off x="3374619" y="4379726"/>
            <a:ext cx="575370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Client</a:t>
            </a:r>
            <a:r>
              <a:rPr lang="ja-JP" altLang="en-US" sz="90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en-US" sz="900" dirty="0" err="1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PC：Windows</a:t>
            </a:r>
            <a:r>
              <a:rPr lang="en-US" altLang="en-US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 10, Intel Core i7-6700 3.4 GHz, 32GB RAM, QNAP LAN-10G2T-X550 </a:t>
            </a:r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card</a:t>
            </a:r>
            <a:endParaRPr lang="en-US" altLang="en-US" sz="900" dirty="0">
              <a:solidFill>
                <a:schemeClr val="bg1">
                  <a:lumMod val="8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34955" y="2823335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770 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36952" y="3724641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735 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03246" y="2198792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  <a:cs typeface="Arial" pitchFamily="34" charset="0"/>
              </a:rPr>
              <a:t>Read</a:t>
            </a:r>
            <a:endParaRPr lang="zh-TW" altLang="en-US" sz="14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111930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D3FF"/>
                </a:solidFill>
                <a:latin typeface="+mj-lt"/>
                <a:cs typeface="Arial" pitchFamily="34" charset="0"/>
              </a:rPr>
              <a:t>Write</a:t>
            </a:r>
            <a:endParaRPr lang="zh-TW" altLang="en-US" sz="1400" dirty="0">
              <a:solidFill>
                <a:srgbClr val="57D3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5" name="圖片 14" descr="1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1538" y="1313179"/>
            <a:ext cx="7215238" cy="552260"/>
          </a:xfrm>
          <a:prstGeom prst="rect">
            <a:avLst/>
          </a:prstGeom>
        </p:spPr>
      </p:pic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1417252" y="1303808"/>
            <a:ext cx="6660767" cy="46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TVS-951X </a:t>
            </a:r>
            <a:r>
              <a:rPr lang="en-US" altLang="zh-Hant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integrates 1 x 10GbE 10GBASE-T LAN port</a:t>
            </a:r>
            <a:endParaRPr lang="zh-Hant" altLang="en-US" sz="1800" b="1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28EA1E-6FA6-7545-86F9-F7CF2597449B}"/>
              </a:ext>
            </a:extLst>
          </p:cNvPr>
          <p:cNvSpPr/>
          <p:nvPr/>
        </p:nvSpPr>
        <p:spPr>
          <a:xfrm>
            <a:off x="180250" y="1891015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File transfer</a:t>
            </a:r>
            <a:r>
              <a:rPr lang="en-US" altLang="zh-Hant" dirty="0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284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" y="0"/>
            <a:ext cx="9128319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691182" y="2350230"/>
            <a:ext cx="3743539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3800" dirty="0">
                <a:solidFill>
                  <a:srgbClr val="FFC000"/>
                </a:solidFill>
                <a:latin typeface="+mj-lt"/>
                <a:ea typeface="Microsoft JhengHei" panose="020B0604030504040204" pitchFamily="34" charset="-120"/>
              </a:rPr>
              <a:t>10GbE </a:t>
            </a:r>
            <a:br>
              <a:rPr lang="en-US" altLang="zh-TW" sz="3800" dirty="0">
                <a:solidFill>
                  <a:srgbClr val="FFC000"/>
                </a:solidFill>
                <a:latin typeface="+mj-lt"/>
                <a:ea typeface="Microsoft JhengHei" panose="020B0604030504040204" pitchFamily="34" charset="-120"/>
              </a:rPr>
            </a:br>
            <a:r>
              <a:rPr lang="en-US" altLang="zh-TW" sz="3800" dirty="0" smtClean="0">
                <a:solidFill>
                  <a:srgbClr val="FFC000"/>
                </a:solidFill>
                <a:latin typeface="+mj-lt"/>
                <a:ea typeface="Microsoft JhengHei" panose="020B0604030504040204" pitchFamily="34" charset="-120"/>
              </a:rPr>
              <a:t>performance</a:t>
            </a:r>
            <a:endParaRPr sz="3800" u="none" strike="noStrike" cap="none" dirty="0">
              <a:solidFill>
                <a:srgbClr val="FFC000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691182" y="1668764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6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Demo</a:t>
            </a:r>
            <a:endParaRPr kumimoji="0" lang="zh-TW" alt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6" name="圖片 5" descr="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7" y="671412"/>
            <a:ext cx="4392925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504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an Tsai\Desktop\TS-1635AX_直播\a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76" y="754054"/>
            <a:ext cx="1071570" cy="730246"/>
          </a:xfrm>
          <a:prstGeom prst="rect">
            <a:avLst/>
          </a:prstGeom>
          <a:noFill/>
        </p:spPr>
      </p:pic>
      <p:pic>
        <p:nvPicPr>
          <p:cNvPr id="20" name="圖片 19" descr="9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1500" y="1882946"/>
            <a:ext cx="3456217" cy="2903591"/>
          </a:xfrm>
          <a:prstGeom prst="rect">
            <a:avLst/>
          </a:prstGeom>
        </p:spPr>
      </p:pic>
      <p:pic>
        <p:nvPicPr>
          <p:cNvPr id="3074" name="Picture 2" descr="D:\直播專案\TS-963X_直播_0327\未命名-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038" y="846117"/>
            <a:ext cx="4392882" cy="3509847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0" y="121838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fontAlgn="base"/>
            <a:r>
              <a:rPr lang="en-US" sz="3200" dirty="0">
                <a:solidFill>
                  <a:schemeClr val="lt1"/>
                </a:solidFill>
                <a:latin typeface="+mj-lt"/>
              </a:rPr>
              <a:t>Snapshot data protection</a:t>
            </a:r>
            <a:endParaRPr lang="ja-JP" altLang="en-US" sz="32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Shape 326">
            <a:extLst>
              <a:ext uri="{FF2B5EF4-FFF2-40B4-BE49-F238E27FC236}">
                <a16:creationId xmlns:a16="http://schemas.microsoft.com/office/drawing/2014/main" xmlns="" id="{E2DA7710-8E68-7D43-832D-CA3F0DE9041F}"/>
              </a:ext>
            </a:extLst>
          </p:cNvPr>
          <p:cNvSpPr/>
          <p:nvPr/>
        </p:nvSpPr>
        <p:spPr>
          <a:xfrm>
            <a:off x="4959768" y="1427587"/>
            <a:ext cx="1805577" cy="1466064"/>
          </a:xfrm>
          <a:prstGeom prst="wedgeRectCallout">
            <a:avLst>
              <a:gd name="adj1" fmla="val -20485"/>
              <a:gd name="adj2" fmla="val 69801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27">
            <a:extLst>
              <a:ext uri="{FF2B5EF4-FFF2-40B4-BE49-F238E27FC236}">
                <a16:creationId xmlns:a16="http://schemas.microsoft.com/office/drawing/2014/main" xmlns="" id="{00EE52A9-A6CB-2044-A1DE-B61A91C2E7F4}"/>
              </a:ext>
            </a:extLst>
          </p:cNvPr>
          <p:cNvSpPr txBox="1"/>
          <p:nvPr/>
        </p:nvSpPr>
        <p:spPr>
          <a:xfrm>
            <a:off x="5084718" y="2208972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42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Max snapshot per volume/LUN</a:t>
            </a:r>
            <a:endParaRPr sz="142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0" name="Shape 332">
            <a:extLst>
              <a:ext uri="{FF2B5EF4-FFF2-40B4-BE49-F238E27FC236}">
                <a16:creationId xmlns:a16="http://schemas.microsoft.com/office/drawing/2014/main" xmlns="" id="{506C114B-6523-2840-9B88-F9C7E3F92650}"/>
              </a:ext>
            </a:extLst>
          </p:cNvPr>
          <p:cNvSpPr txBox="1"/>
          <p:nvPr/>
        </p:nvSpPr>
        <p:spPr>
          <a:xfrm>
            <a:off x="5060413" y="1516461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42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Max snapshot per NAS</a:t>
            </a:r>
            <a:endParaRPr sz="142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9" name="矩形 29">
            <a:extLst>
              <a:ext uri="{FF2B5EF4-FFF2-40B4-BE49-F238E27FC236}">
                <a16:creationId xmlns:a16="http://schemas.microsoft.com/office/drawing/2014/main" xmlns="" id="{22F35B2E-3E6D-5549-9DCD-6C1D14F042D5}"/>
              </a:ext>
            </a:extLst>
          </p:cNvPr>
          <p:cNvSpPr/>
          <p:nvPr/>
        </p:nvSpPr>
        <p:spPr>
          <a:xfrm>
            <a:off x="1557504" y="4147429"/>
            <a:ext cx="2417368" cy="553984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14">
            <a:extLst>
              <a:ext uri="{FF2B5EF4-FFF2-40B4-BE49-F238E27FC236}">
                <a16:creationId xmlns:a16="http://schemas.microsoft.com/office/drawing/2014/main" xmlns="" id="{6DF86952-5118-C24C-ACE9-96760BDD774A}"/>
              </a:ext>
            </a:extLst>
          </p:cNvPr>
          <p:cNvSpPr txBox="1"/>
          <p:nvPr/>
        </p:nvSpPr>
        <p:spPr>
          <a:xfrm>
            <a:off x="1709494" y="4237936"/>
            <a:ext cx="411665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Easy RAM upgrade</a:t>
            </a:r>
            <a:endParaRPr lang="zh-TW" altLang="en-US" sz="17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1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xmlns="" id="{8DC387C3-31F6-C447-A7BE-DC0C2424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0174" y="3932692"/>
            <a:ext cx="941625" cy="941625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2798A84-8A45-0F4B-85FD-950179E40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102" y="2957590"/>
            <a:ext cx="2308411" cy="2029397"/>
          </a:xfrm>
          <a:prstGeom prst="rect">
            <a:avLst/>
          </a:prstGeom>
        </p:spPr>
      </p:pic>
      <p:pic>
        <p:nvPicPr>
          <p:cNvPr id="2050" name="Picture 2" descr="C:\Users\Han Tsai\Desktop\TS-1635AX_直播\55.png"/>
          <p:cNvPicPr>
            <a:picLocks noChangeAspect="1" noChangeArrowheads="1"/>
          </p:cNvPicPr>
          <p:nvPr/>
        </p:nvPicPr>
        <p:blipFill>
          <a:blip r:embed="rId8" cstate="print"/>
          <a:srcRect t="4348"/>
          <a:stretch>
            <a:fillRect/>
          </a:stretch>
        </p:blipFill>
        <p:spPr bwMode="auto">
          <a:xfrm>
            <a:off x="6826276" y="1358408"/>
            <a:ext cx="1071570" cy="1571636"/>
          </a:xfrm>
          <a:prstGeom prst="rect">
            <a:avLst/>
          </a:prstGeom>
          <a:noFill/>
        </p:spPr>
      </p:pic>
      <p:sp>
        <p:nvSpPr>
          <p:cNvPr id="43" name="Shape 330">
            <a:extLst>
              <a:ext uri="{FF2B5EF4-FFF2-40B4-BE49-F238E27FC236}">
                <a16:creationId xmlns:a16="http://schemas.microsoft.com/office/drawing/2014/main" xmlns="" id="{85E77D41-1397-1540-8D3F-1FBC6EC60837}"/>
              </a:ext>
            </a:extLst>
          </p:cNvPr>
          <p:cNvSpPr txBox="1"/>
          <p:nvPr/>
        </p:nvSpPr>
        <p:spPr>
          <a:xfrm>
            <a:off x="6572047" y="1517709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4" name="Shape 330">
            <a:extLst>
              <a:ext uri="{FF2B5EF4-FFF2-40B4-BE49-F238E27FC236}">
                <a16:creationId xmlns:a16="http://schemas.microsoft.com/office/drawing/2014/main" xmlns="" id="{23575281-D4AE-6F48-B229-7376529F8B81}"/>
              </a:ext>
            </a:extLst>
          </p:cNvPr>
          <p:cNvSpPr txBox="1"/>
          <p:nvPr/>
        </p:nvSpPr>
        <p:spPr>
          <a:xfrm>
            <a:off x="6586882" y="2215664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58255" y="796816"/>
            <a:ext cx="694421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165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650" b="1" dirty="0">
                <a:solidFill>
                  <a:schemeClr val="bg1"/>
                </a:solidFill>
                <a:latin typeface="+mj-lt"/>
              </a:rPr>
              <a:t>GB </a:t>
            </a:r>
          </a:p>
          <a:p>
            <a:pPr algn="ctr"/>
            <a:r>
              <a:rPr lang="en-US" sz="1650" b="1" dirty="0">
                <a:solidFill>
                  <a:schemeClr val="bg1"/>
                </a:solidFill>
                <a:latin typeface="+mj-lt"/>
              </a:rPr>
              <a:t>RAM</a:t>
            </a:r>
            <a:endParaRPr lang="en-US" sz="16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1" name="Picture 3" descr="C:\Users\Han Tsai\Desktop\TS-1635AX_直播\a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776" y="746604"/>
            <a:ext cx="1071570" cy="730246"/>
          </a:xfrm>
          <a:prstGeom prst="rect">
            <a:avLst/>
          </a:prstGeom>
          <a:noFill/>
        </p:spPr>
      </p:pic>
      <p:pic>
        <p:nvPicPr>
          <p:cNvPr id="22" name="Picture 2" descr="C:\Users\Han Tsai\Desktop\TS-1635AX_直播\55.png"/>
          <p:cNvPicPr>
            <a:picLocks noChangeAspect="1" noChangeArrowheads="1"/>
          </p:cNvPicPr>
          <p:nvPr/>
        </p:nvPicPr>
        <p:blipFill>
          <a:blip r:embed="rId8" cstate="print"/>
          <a:srcRect t="4348"/>
          <a:stretch>
            <a:fillRect/>
          </a:stretch>
        </p:blipFill>
        <p:spPr bwMode="auto">
          <a:xfrm>
            <a:off x="7937776" y="1350958"/>
            <a:ext cx="1071570" cy="1571636"/>
          </a:xfrm>
          <a:prstGeom prst="rect">
            <a:avLst/>
          </a:prstGeom>
          <a:noFill/>
        </p:spPr>
      </p:pic>
      <p:sp>
        <p:nvSpPr>
          <p:cNvPr id="23" name="Shape 330">
            <a:extLst>
              <a:ext uri="{FF2B5EF4-FFF2-40B4-BE49-F238E27FC236}">
                <a16:creationId xmlns:a16="http://schemas.microsoft.com/office/drawing/2014/main" xmlns="" id="{85E77D41-1397-1540-8D3F-1FBC6EC60837}"/>
              </a:ext>
            </a:extLst>
          </p:cNvPr>
          <p:cNvSpPr txBox="1"/>
          <p:nvPr/>
        </p:nvSpPr>
        <p:spPr>
          <a:xfrm>
            <a:off x="7683547" y="1510259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1024</a:t>
            </a:r>
            <a:endParaRPr sz="2800" b="1" i="0" u="none" strike="noStrike" cap="none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5" name="Shape 330">
            <a:extLst>
              <a:ext uri="{FF2B5EF4-FFF2-40B4-BE49-F238E27FC236}">
                <a16:creationId xmlns:a16="http://schemas.microsoft.com/office/drawing/2014/main" xmlns="" id="{23575281-D4AE-6F48-B229-7376529F8B81}"/>
              </a:ext>
            </a:extLst>
          </p:cNvPr>
          <p:cNvSpPr txBox="1"/>
          <p:nvPr/>
        </p:nvSpPr>
        <p:spPr>
          <a:xfrm>
            <a:off x="7698382" y="2208214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50573" y="789366"/>
            <a:ext cx="694421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  <a:latin typeface="+mj-lt"/>
              </a:rPr>
              <a:t>8GB </a:t>
            </a:r>
          </a:p>
          <a:p>
            <a:pPr algn="ctr"/>
            <a:r>
              <a:rPr lang="en-US" sz="1650" b="1" dirty="0">
                <a:solidFill>
                  <a:schemeClr val="bg1"/>
                </a:solidFill>
                <a:latin typeface="+mj-lt"/>
              </a:rPr>
              <a:t>RAM</a:t>
            </a:r>
            <a:endParaRPr lang="en-US" sz="16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" name="Shape 328">
            <a:extLst>
              <a:ext uri="{FF2B5EF4-FFF2-40B4-BE49-F238E27FC236}">
                <a16:creationId xmlns:a16="http://schemas.microsoft.com/office/drawing/2014/main" xmlns="" id="{B931363A-4B37-8B45-81BC-B5D5B849940D}"/>
              </a:ext>
            </a:extLst>
          </p:cNvPr>
          <p:cNvSpPr txBox="1"/>
          <p:nvPr/>
        </p:nvSpPr>
        <p:spPr>
          <a:xfrm>
            <a:off x="4941142" y="1952870"/>
            <a:ext cx="44181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6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768" y="1239858"/>
            <a:ext cx="3719198" cy="3410616"/>
          </a:xfrm>
          <a:prstGeom prst="rect">
            <a:avLst/>
          </a:prstGeom>
        </p:spPr>
      </p:pic>
      <p:pic>
        <p:nvPicPr>
          <p:cNvPr id="19" name="圖片 18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3" y="1239858"/>
            <a:ext cx="2527683" cy="3410616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CN" sz="3200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Haven't tried SSD acceleration before?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7CC2E6-3CC3-0F4D-A927-DFA727A55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16" y="2805494"/>
            <a:ext cx="1548828" cy="117503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4231E5A2-691F-A743-B0FE-69347F7A57A4}"/>
              </a:ext>
            </a:extLst>
          </p:cNvPr>
          <p:cNvSpPr/>
          <p:nvPr/>
        </p:nvSpPr>
        <p:spPr>
          <a:xfrm>
            <a:off x="5577417" y="1849141"/>
            <a:ext cx="3164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- Smaller capacity</a:t>
            </a:r>
          </a:p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- More expensive</a:t>
            </a:r>
          </a:p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- Smaller size &amp; higher density</a:t>
            </a:r>
            <a:endParaRPr lang="zh-CN" altLang="en-US" sz="1600" b="1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14451C-D876-CB45-879A-836FC2DDE6A2}"/>
              </a:ext>
            </a:extLst>
          </p:cNvPr>
          <p:cNvSpPr txBox="1"/>
          <p:nvPr/>
        </p:nvSpPr>
        <p:spPr>
          <a:xfrm>
            <a:off x="988230" y="4045864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TS-673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6D24CC-5048-314E-B4B1-F69DC9852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204" y="3378771"/>
            <a:ext cx="2276560" cy="60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0FEF9A-05E6-924D-8FDC-DFA78378A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786" y="2934765"/>
            <a:ext cx="1026723" cy="106705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5755621-F4F6-7744-AD7C-1CC3A6678B01}"/>
              </a:ext>
            </a:extLst>
          </p:cNvPr>
          <p:cNvSpPr txBox="1"/>
          <p:nvPr/>
        </p:nvSpPr>
        <p:spPr>
          <a:xfrm>
            <a:off x="6007093" y="4046859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TES-3085U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970E5AD-D28D-6545-8065-E47090A74961}"/>
              </a:ext>
            </a:extLst>
          </p:cNvPr>
          <p:cNvSpPr txBox="1"/>
          <p:nvPr/>
        </p:nvSpPr>
        <p:spPr>
          <a:xfrm>
            <a:off x="7777256" y="4051544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TVS-882ST3</a:t>
            </a:r>
          </a:p>
        </p:txBody>
      </p:sp>
      <p:pic>
        <p:nvPicPr>
          <p:cNvPr id="21" name="圖片 20" descr="0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510" y="1239858"/>
            <a:ext cx="2340353" cy="34106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C712D6B-473E-3447-808C-AFEF34DFD2BE}"/>
              </a:ext>
            </a:extLst>
          </p:cNvPr>
          <p:cNvSpPr/>
          <p:nvPr/>
        </p:nvSpPr>
        <p:spPr>
          <a:xfrm>
            <a:off x="311406" y="1763800"/>
            <a:ext cx="18517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6850" lvl="0" indent="-285750">
              <a:buSzPts val="1400"/>
            </a:pPr>
            <a:r>
              <a:rPr lang="en-US" altLang="zh-CN" sz="1600" b="1" dirty="0" smtClean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- Larger </a:t>
            </a:r>
            <a:r>
              <a:rPr lang="en-US" altLang="zh-CN" sz="1600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capacity</a:t>
            </a:r>
          </a:p>
          <a:p>
            <a:pPr marL="196850" lvl="0" indent="-285750">
              <a:buSzPts val="1400"/>
            </a:pPr>
            <a:r>
              <a:rPr lang="en-US" altLang="zh-CN" sz="1600" b="1" dirty="0" smtClean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- More </a:t>
            </a:r>
            <a:r>
              <a:rPr lang="en-US" altLang="zh-CN" sz="1600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affordable</a:t>
            </a:r>
          </a:p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- </a:t>
            </a:r>
            <a:r>
              <a:rPr lang="en-US" altLang="zh-CN" sz="1600" b="1" dirty="0" smtClean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Larger </a:t>
            </a:r>
            <a:r>
              <a:rPr lang="en-US" altLang="zh-CN" sz="1600" b="1" dirty="0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size</a:t>
            </a:r>
            <a:endParaRPr lang="zh-CN" altLang="en-US" sz="1600" b="1" dirty="0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028" name="Picture 4" descr="D:\直播專案\TS-1635AX_直播\1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8792" y="1159981"/>
            <a:ext cx="2514976" cy="484314"/>
          </a:xfrm>
          <a:prstGeom prst="rect">
            <a:avLst/>
          </a:prstGeom>
          <a:noFill/>
        </p:spPr>
      </p:pic>
      <p:pic>
        <p:nvPicPr>
          <p:cNvPr id="24" name="Picture 4" descr="D:\直播專案\TS-1635AX_直播\12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4374" y="1131565"/>
            <a:ext cx="2678296" cy="512729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171074" y="1200025"/>
            <a:ext cx="2444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Traditional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3.5"  HDD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NAS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26" name="Picture 4" descr="D:\直播專案\TS-1635AX_直播\12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13768" y="1159981"/>
            <a:ext cx="3830232" cy="512729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5407204" y="1233184"/>
            <a:ext cx="3625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88900" algn="ctr">
              <a:buSzPts val="1400"/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All-flash </a:t>
            </a:r>
            <a:r>
              <a:rPr lang="en-US" altLang="zh-CN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2.5" </a:t>
            </a:r>
            <a:r>
              <a:rPr lang="zh-CN" altLang="en-US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SSD NAS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11229" y="1186677"/>
            <a:ext cx="282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sz="1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9" name="圖片 28" descr="未命名-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2433" y="1672710"/>
            <a:ext cx="812748" cy="1137847"/>
          </a:xfrm>
          <a:prstGeom prst="rect">
            <a:avLst/>
          </a:prstGeom>
        </p:spPr>
      </p:pic>
      <p:pic>
        <p:nvPicPr>
          <p:cNvPr id="30" name="圖片 29" descr="036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8900" y="2928092"/>
            <a:ext cx="1194370" cy="11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549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18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193970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QTS </a:t>
            </a:r>
            <a:r>
              <a:rPr lang="en-US" altLang="zh-TW" sz="3200" dirty="0">
                <a:solidFill>
                  <a:schemeClr val="bg1"/>
                </a:solidFill>
                <a:latin typeface="+mj-lt"/>
              </a:rPr>
              <a:t>and virtualization applications</a:t>
            </a:r>
            <a:endParaRPr sz="3200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平行四邊形 15">
            <a:extLst>
              <a:ext uri="{FF2B5EF4-FFF2-40B4-BE49-F238E27FC236}">
                <a16:creationId xmlns:a16="http://schemas.microsoft.com/office/drawing/2014/main" xmlns="" id="{ECC15470-E78D-9A43-88AD-29506A7AA480}"/>
              </a:ext>
            </a:extLst>
          </p:cNvPr>
          <p:cNvSpPr/>
          <p:nvPr/>
        </p:nvSpPr>
        <p:spPr>
          <a:xfrm>
            <a:off x="4058769" y="3096151"/>
            <a:ext cx="6143668" cy="1030080"/>
          </a:xfrm>
          <a:prstGeom prst="parallelogram">
            <a:avLst>
              <a:gd name="adj" fmla="val 55727"/>
            </a:avLst>
          </a:prstGeom>
          <a:solidFill>
            <a:srgbClr val="0363A5"/>
          </a:soli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29" name="群組 11">
            <a:extLst>
              <a:ext uri="{FF2B5EF4-FFF2-40B4-BE49-F238E27FC236}">
                <a16:creationId xmlns:a16="http://schemas.microsoft.com/office/drawing/2014/main" xmlns="" id="{00C8FB1F-2AEE-8046-9FF0-94732145351B}"/>
              </a:ext>
            </a:extLst>
          </p:cNvPr>
          <p:cNvGrpSpPr/>
          <p:nvPr/>
        </p:nvGrpSpPr>
        <p:grpSpPr>
          <a:xfrm>
            <a:off x="4058769" y="1840215"/>
            <a:ext cx="6143668" cy="1071570"/>
            <a:chOff x="4857752" y="1337487"/>
            <a:chExt cx="2329260" cy="511841"/>
          </a:xfrm>
        </p:grpSpPr>
        <p:sp>
          <p:nvSpPr>
            <p:cNvPr id="30" name="平行四邊形 12">
              <a:extLst>
                <a:ext uri="{FF2B5EF4-FFF2-40B4-BE49-F238E27FC236}">
                  <a16:creationId xmlns:a16="http://schemas.microsoft.com/office/drawing/2014/main" xmlns="" id="{36A04886-2BAC-A844-9344-DFFFEDF62BE6}"/>
                </a:ext>
              </a:extLst>
            </p:cNvPr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363A5"/>
            </a:solidFill>
            <a:ln>
              <a:solidFill>
                <a:schemeClr val="lt1">
                  <a:alpha val="4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1" name="矩形 13">
              <a:extLst>
                <a:ext uri="{FF2B5EF4-FFF2-40B4-BE49-F238E27FC236}">
                  <a16:creationId xmlns:a16="http://schemas.microsoft.com/office/drawing/2014/main" xmlns="" id="{BFABA964-2E55-0944-AE85-277C76E7ECC2}"/>
                </a:ext>
              </a:extLst>
            </p:cNvPr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20" name="Picture 4" descr="D:\直播專案\TS-1635AX_直播\1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58769" y="1881705"/>
            <a:ext cx="6543155" cy="1214446"/>
          </a:xfrm>
          <a:prstGeom prst="rect">
            <a:avLst/>
          </a:prstGeom>
          <a:noFill/>
        </p:spPr>
      </p:pic>
      <p:pic>
        <p:nvPicPr>
          <p:cNvPr id="21" name="圖片 20" descr="b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33760" y="991133"/>
            <a:ext cx="4239273" cy="8618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8C5B8FA-302A-F849-95B5-4672CD0D3576}"/>
              </a:ext>
            </a:extLst>
          </p:cNvPr>
          <p:cNvSpPr txBox="1"/>
          <p:nvPr/>
        </p:nvSpPr>
        <p:spPr>
          <a:xfrm>
            <a:off x="4752737" y="1079458"/>
            <a:ext cx="4171928" cy="723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4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Many O.S. in one NAS</a:t>
            </a:r>
          </a:p>
          <a:p>
            <a:pPr algn="ctr" eaLnBrk="1" hangingPunct="1">
              <a:defRPr/>
            </a:pPr>
            <a:r>
              <a:rPr lang="en-US" altLang="zh-TW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Run </a:t>
            </a:r>
            <a:r>
              <a:rPr lang="en-US" altLang="zh-TW" sz="1500" b="1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Windows/Linux </a:t>
            </a:r>
            <a:r>
              <a:rPr lang="en-US" altLang="zh-TW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VMs and containers</a:t>
            </a:r>
            <a:endParaRPr lang="en-US" sz="15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10EFB4F-A89E-A045-9AA8-4179B01D79A1}"/>
              </a:ext>
            </a:extLst>
          </p:cNvPr>
          <p:cNvSpPr txBox="1"/>
          <p:nvPr/>
        </p:nvSpPr>
        <p:spPr>
          <a:xfrm>
            <a:off x="5267709" y="2006285"/>
            <a:ext cx="2786050" cy="800207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200" b="1" dirty="0">
                <a:solidFill>
                  <a:srgbClr val="FFC000"/>
                </a:solidFill>
                <a:latin typeface="+mj-lt"/>
                <a:ea typeface="Microsoft JhengHei" charset="-120"/>
                <a:cs typeface="Microsoft JhengHei" charset="-120"/>
              </a:rPr>
              <a:t>Virtualization </a:t>
            </a:r>
            <a:endParaRPr lang="en-US" altLang="zh-TW" sz="2200" b="1" dirty="0" smtClean="0">
              <a:solidFill>
                <a:srgbClr val="FFC000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altLang="zh-TW" sz="2200" b="1" dirty="0" smtClean="0">
                <a:solidFill>
                  <a:srgbClr val="FFC000"/>
                </a:solidFill>
                <a:latin typeface="+mj-lt"/>
                <a:ea typeface="Microsoft JhengHei" charset="-120"/>
                <a:cs typeface="Microsoft JhengHei" charset="-120"/>
              </a:rPr>
              <a:t>Station</a:t>
            </a:r>
            <a:endParaRPr lang="en-US" altLang="zh-TW" sz="2200" b="1" dirty="0">
              <a:solidFill>
                <a:srgbClr val="FFC000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pic>
        <p:nvPicPr>
          <p:cNvPr id="35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xmlns="" id="{EFD06409-7767-0D43-AAA7-CA6D747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3149" y="1983091"/>
            <a:ext cx="785818" cy="785818"/>
          </a:xfrm>
          <a:prstGeom prst="rect">
            <a:avLst/>
          </a:prstGeom>
          <a:noFill/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xmlns="" id="{1CAA55F0-AEA9-1B42-BCBB-A083A6C0E9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78968" y="1765405"/>
            <a:ext cx="1345217" cy="1213117"/>
          </a:xfrm>
          <a:prstGeom prst="rect">
            <a:avLst/>
          </a:prstGeom>
        </p:spPr>
      </p:pic>
      <p:pic>
        <p:nvPicPr>
          <p:cNvPr id="22" name="Picture 4" descr="D:\直播專案\TS-1635AX_直播\1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982036" y="3089757"/>
            <a:ext cx="6543155" cy="1214446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CCAA5E7-2640-3446-B5B6-4CAD3D0A0B47}"/>
              </a:ext>
            </a:extLst>
          </p:cNvPr>
          <p:cNvSpPr txBox="1"/>
          <p:nvPr/>
        </p:nvSpPr>
        <p:spPr>
          <a:xfrm>
            <a:off x="5331195" y="3214225"/>
            <a:ext cx="2714612" cy="800207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TW" sz="2200" b="1" dirty="0">
                <a:solidFill>
                  <a:srgbClr val="FFC000"/>
                </a:solidFill>
                <a:latin typeface="+mj-lt"/>
                <a:ea typeface="Microsoft JhengHei" charset="-120"/>
                <a:cs typeface="Microsoft JhengHei" charset="-120"/>
              </a:rPr>
              <a:t>Container </a:t>
            </a:r>
            <a:endParaRPr lang="en-US" altLang="zh-TW" sz="2200" b="1" dirty="0" smtClean="0">
              <a:solidFill>
                <a:srgbClr val="FFC000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algn="ctr">
              <a:defRPr/>
            </a:pPr>
            <a:r>
              <a:rPr lang="en-US" altLang="zh-TW" sz="2200" b="1" dirty="0" smtClean="0">
                <a:solidFill>
                  <a:srgbClr val="FFC000"/>
                </a:solidFill>
                <a:latin typeface="+mj-lt"/>
                <a:ea typeface="Microsoft JhengHei" charset="-120"/>
                <a:cs typeface="Microsoft JhengHei" charset="-120"/>
              </a:rPr>
              <a:t>Station</a:t>
            </a:r>
            <a:endParaRPr lang="en-US" altLang="zh-TW" sz="2200" b="1" dirty="0">
              <a:solidFill>
                <a:srgbClr val="FFC000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pic>
        <p:nvPicPr>
          <p:cNvPr id="36" name="Picture 4" descr="\\MARKETING\Marketing\MarketingMaterials\素材\_icons\00_4.2iconPNG\Container-Station-icon.png">
            <a:extLst>
              <a:ext uri="{FF2B5EF4-FFF2-40B4-BE49-F238E27FC236}">
                <a16:creationId xmlns:a16="http://schemas.microsoft.com/office/drawing/2014/main" xmlns="" id="{288B7891-3CE4-9F40-A4B8-02074797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73149" y="3223969"/>
            <a:ext cx="785818" cy="785818"/>
          </a:xfrm>
          <a:prstGeom prst="rect">
            <a:avLst/>
          </a:prstGeom>
          <a:noFill/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xmlns="" id="{BAB572D8-456B-1947-A505-CF93054EEA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94071" y="3037245"/>
            <a:ext cx="1314210" cy="1213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02D47B7-614B-9C48-920E-C3376F649F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0119" y="1576007"/>
            <a:ext cx="4904481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400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15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11"/>
          <p:cNvSpPr/>
          <p:nvPr/>
        </p:nvSpPr>
        <p:spPr>
          <a:xfrm>
            <a:off x="281909" y="102327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73129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QVR Pro </a:t>
            </a:r>
            <a:r>
              <a:rPr lang="en-US" altLang="zh-TW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surveillance </a:t>
            </a:r>
            <a:r>
              <a:rPr lang="en-US" altLang="zh-TW" sz="3200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solution</a:t>
            </a:r>
            <a:r>
              <a:rPr lang="zh-TW" altLang="en-US" sz="3200" b="0" dirty="0">
                <a:latin typeface="+mj-lt"/>
              </a:rPr>
              <a:t/>
            </a:r>
            <a:br>
              <a:rPr lang="zh-TW" altLang="en-US" sz="3200" b="0" dirty="0">
                <a:latin typeface="+mj-lt"/>
              </a:rPr>
            </a:br>
            <a:r>
              <a:rPr lang="zh-TW" altLang="en-US" sz="3200" b="0" dirty="0">
                <a:latin typeface="+mj-lt"/>
              </a:rPr>
              <a:t/>
            </a:r>
            <a:br>
              <a:rPr lang="zh-TW" altLang="en-US" sz="3200" b="0" dirty="0">
                <a:latin typeface="+mj-lt"/>
              </a:rPr>
            </a:b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83917" y="4111779"/>
            <a:ext cx="2850242" cy="881738"/>
          </a:xfrm>
          <a:prstGeom prst="rect">
            <a:avLst/>
          </a:prstGeom>
          <a:solidFill>
            <a:srgbClr val="091D29"/>
          </a:solidFill>
          <a:ln>
            <a:solidFill>
              <a:srgbClr val="0FC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E0495728-5284-2243-8533-B93F68E25479}"/>
              </a:ext>
            </a:extLst>
          </p:cNvPr>
          <p:cNvSpPr txBox="1"/>
          <p:nvPr/>
        </p:nvSpPr>
        <p:spPr>
          <a:xfrm>
            <a:off x="3619026" y="4160233"/>
            <a:ext cx="28765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Surveillance Station 5.1</a:t>
            </a:r>
          </a:p>
          <a:p>
            <a:pPr fontAlgn="base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 </a:t>
            </a:r>
            <a:r>
              <a:rPr lang="en-US" altLang="zh-Hant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free </a:t>
            </a:r>
            <a:r>
              <a:rPr lang="en-US" altLang="zh-Hant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channels</a:t>
            </a:r>
            <a:endParaRPr lang="en-US" altLang="zh-Hant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fontAlgn="base"/>
            <a:r>
              <a:rPr lang="en-US" altLang="zh-Hant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Up to 40 channels (optional)</a:t>
            </a:r>
            <a:endParaRPr lang="en-US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34407" y="4216835"/>
            <a:ext cx="671626" cy="671626"/>
          </a:xfrm>
          <a:prstGeom prst="rect">
            <a:avLst/>
          </a:prstGeom>
        </p:spPr>
      </p:pic>
      <p:pic>
        <p:nvPicPr>
          <p:cNvPr id="27" name="圖片 26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13912" y="1223871"/>
            <a:ext cx="4193708" cy="642942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611214" y="1401458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5,000+ compatible IP cameras</a:t>
            </a:r>
          </a:p>
        </p:txBody>
      </p:sp>
      <p:pic>
        <p:nvPicPr>
          <p:cNvPr id="28" name="圖片 27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79085" y="1911571"/>
            <a:ext cx="4436168" cy="641829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631092" y="2061971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8 free 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channels</a:t>
            </a:r>
            <a:endParaRPr lang="en-US" altLang="zh-TW" sz="17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9" name="圖片 28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66841" y="2598158"/>
            <a:ext cx="4345559" cy="642942"/>
          </a:xfrm>
          <a:prstGeom prst="rect">
            <a:avLst/>
          </a:prstGeom>
        </p:spPr>
      </p:pic>
      <p:pic>
        <p:nvPicPr>
          <p:cNvPr id="30" name="圖片 29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79085" y="3265342"/>
            <a:ext cx="4436168" cy="641829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631092" y="2745609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Up to 128</a:t>
            </a:r>
            <a:r>
              <a:rPr lang="en-US" altLang="zh-TW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 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channels (optional)</a:t>
            </a:r>
            <a:endParaRPr lang="en-US" altLang="zh-TW" sz="17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C865EE-576D-3945-8818-228A1BA7980A}"/>
              </a:ext>
            </a:extLst>
          </p:cNvPr>
          <p:cNvSpPr txBox="1"/>
          <p:nvPr/>
        </p:nvSpPr>
        <p:spPr>
          <a:xfrm>
            <a:off x="4624466" y="3417541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QUSBCam2 </a:t>
            </a:r>
            <a:r>
              <a:rPr lang="en-US" altLang="zh-TW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for webcam recording</a:t>
            </a:r>
            <a:endParaRPr lang="en-US" sz="16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7947" y="914278"/>
            <a:ext cx="3919494" cy="3536066"/>
          </a:xfrm>
          <a:prstGeom prst="rect">
            <a:avLst/>
          </a:prstGeom>
        </p:spPr>
      </p:pic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61220" y="1109704"/>
            <a:ext cx="803398" cy="80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92848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 descr="12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1909" y="1197378"/>
            <a:ext cx="8572560" cy="3445894"/>
          </a:xfrm>
          <a:prstGeom prst="rect">
            <a:avLst/>
          </a:prstGeom>
        </p:spPr>
      </p:pic>
      <p:sp>
        <p:nvSpPr>
          <p:cNvPr id="46" name="Shape 611"/>
          <p:cNvSpPr/>
          <p:nvPr/>
        </p:nvSpPr>
        <p:spPr>
          <a:xfrm flipV="1">
            <a:off x="281936" y="119737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611"/>
          <p:cNvSpPr/>
          <p:nvPr/>
        </p:nvSpPr>
        <p:spPr>
          <a:xfrm>
            <a:off x="281909" y="1199358"/>
            <a:ext cx="8572560" cy="3353290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70658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3400"/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 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Expand capacity with VJBOD &amp; UX units</a:t>
            </a:r>
            <a:endParaRPr sz="3200" b="1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grpSp>
        <p:nvGrpSpPr>
          <p:cNvPr id="19" name="群組 15">
            <a:extLst>
              <a:ext uri="{FF2B5EF4-FFF2-40B4-BE49-F238E27FC236}">
                <a16:creationId xmlns:a16="http://schemas.microsoft.com/office/drawing/2014/main" xmlns="" id="{8AB26E22-6027-1044-AAE8-63C994C65C1E}"/>
              </a:ext>
            </a:extLst>
          </p:cNvPr>
          <p:cNvGrpSpPr/>
          <p:nvPr/>
        </p:nvGrpSpPr>
        <p:grpSpPr>
          <a:xfrm>
            <a:off x="5957047" y="1339322"/>
            <a:ext cx="1080000" cy="1080000"/>
            <a:chOff x="6959108" y="2066980"/>
            <a:chExt cx="1440187" cy="1440000"/>
          </a:xfrm>
        </p:grpSpPr>
        <p:sp>
          <p:nvSpPr>
            <p:cNvPr id="20" name="橢圓 9">
              <a:extLst>
                <a:ext uri="{FF2B5EF4-FFF2-40B4-BE49-F238E27FC236}">
                  <a16:creationId xmlns:a16="http://schemas.microsoft.com/office/drawing/2014/main" xmlns="" id="{E652BE63-B285-F34F-BF23-61BE629ABF05}"/>
                </a:ext>
              </a:extLst>
            </p:cNvPr>
            <p:cNvSpPr/>
            <p:nvPr/>
          </p:nvSpPr>
          <p:spPr>
            <a:xfrm>
              <a:off x="6959108" y="2066980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3" name="圖片 11" descr="VJBOD.png">
              <a:extLst>
                <a:ext uri="{FF2B5EF4-FFF2-40B4-BE49-F238E27FC236}">
                  <a16:creationId xmlns:a16="http://schemas.microsoft.com/office/drawing/2014/main" xmlns="" id="{1EA59EA3-BA26-2242-AC23-632D4BDF6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7247179" y="2393385"/>
              <a:ext cx="1071570" cy="902972"/>
            </a:xfrm>
            <a:prstGeom prst="rect">
              <a:avLst/>
            </a:prstGeom>
          </p:spPr>
        </p:pic>
      </p:grpSp>
      <p:grpSp>
        <p:nvGrpSpPr>
          <p:cNvPr id="24" name="群組 10">
            <a:extLst>
              <a:ext uri="{FF2B5EF4-FFF2-40B4-BE49-F238E27FC236}">
                <a16:creationId xmlns:a16="http://schemas.microsoft.com/office/drawing/2014/main" xmlns="" id="{FF07EC5E-DBDC-0F44-B234-670AF083D47C}"/>
              </a:ext>
            </a:extLst>
          </p:cNvPr>
          <p:cNvGrpSpPr/>
          <p:nvPr/>
        </p:nvGrpSpPr>
        <p:grpSpPr>
          <a:xfrm>
            <a:off x="1577413" y="1359415"/>
            <a:ext cx="1080000" cy="1080000"/>
            <a:chOff x="428596" y="2143809"/>
            <a:chExt cx="1440187" cy="1440000"/>
          </a:xfrm>
        </p:grpSpPr>
        <p:sp>
          <p:nvSpPr>
            <p:cNvPr id="25" name="橢圓 8">
              <a:extLst>
                <a:ext uri="{FF2B5EF4-FFF2-40B4-BE49-F238E27FC236}">
                  <a16:creationId xmlns:a16="http://schemas.microsoft.com/office/drawing/2014/main" xmlns="" id="{E1F6B0E3-DD74-1649-B5C3-77A634FFFC6C}"/>
                </a:ext>
              </a:extLst>
            </p:cNvPr>
            <p:cNvSpPr/>
            <p:nvPr/>
          </p:nvSpPr>
          <p:spPr>
            <a:xfrm>
              <a:off x="428596" y="2143809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6" name="圖片 12" descr="VJBOD.png">
              <a:extLst>
                <a:ext uri="{FF2B5EF4-FFF2-40B4-BE49-F238E27FC236}">
                  <a16:creationId xmlns:a16="http://schemas.microsoft.com/office/drawing/2014/main" xmlns="" id="{B270A285-20D5-BC45-8D01-14895BC3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484930" y="2431841"/>
              <a:ext cx="1095944" cy="963171"/>
            </a:xfrm>
            <a:prstGeom prst="rect">
              <a:avLst/>
            </a:prstGeom>
          </p:spPr>
        </p:pic>
      </p:grpSp>
      <p:cxnSp>
        <p:nvCxnSpPr>
          <p:cNvPr id="41" name="Straight Connector 7">
            <a:extLst>
              <a:ext uri="{FF2B5EF4-FFF2-40B4-BE49-F238E27FC236}">
                <a16:creationId xmlns:a16="http://schemas.microsoft.com/office/drawing/2014/main" xmlns="" id="{BA79A4E9-F17E-DB4D-AFB6-19DF25AFD39F}"/>
              </a:ext>
            </a:extLst>
          </p:cNvPr>
          <p:cNvCxnSpPr>
            <a:cxnSpLocks/>
          </p:cNvCxnSpPr>
          <p:nvPr/>
        </p:nvCxnSpPr>
        <p:spPr>
          <a:xfrm>
            <a:off x="3809480" y="4369475"/>
            <a:ext cx="1080120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4">
            <a:extLst>
              <a:ext uri="{FF2B5EF4-FFF2-40B4-BE49-F238E27FC236}">
                <a16:creationId xmlns:a16="http://schemas.microsoft.com/office/drawing/2014/main" xmlns="" id="{4A607067-39FA-8B46-AB7B-E256DFBF739A}"/>
              </a:ext>
            </a:extLst>
          </p:cNvPr>
          <p:cNvGrpSpPr/>
          <p:nvPr/>
        </p:nvGrpSpPr>
        <p:grpSpPr>
          <a:xfrm>
            <a:off x="4097512" y="2451292"/>
            <a:ext cx="792088" cy="1488975"/>
            <a:chOff x="3707904" y="3075806"/>
            <a:chExt cx="1656184" cy="1080120"/>
          </a:xfrm>
        </p:grpSpPr>
        <p:cxnSp>
          <p:nvCxnSpPr>
            <p:cNvPr id="43" name="Straight Connector 7">
              <a:extLst>
                <a:ext uri="{FF2B5EF4-FFF2-40B4-BE49-F238E27FC236}">
                  <a16:creationId xmlns:a16="http://schemas.microsoft.com/office/drawing/2014/main" xmlns="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">
              <a:extLst>
                <a:ext uri="{FF2B5EF4-FFF2-40B4-BE49-F238E27FC236}">
                  <a16:creationId xmlns:a16="http://schemas.microsoft.com/office/drawing/2014/main" xmlns="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">
              <a:extLst>
                <a:ext uri="{FF2B5EF4-FFF2-40B4-BE49-F238E27FC236}">
                  <a16:creationId xmlns:a16="http://schemas.microsoft.com/office/drawing/2014/main" xmlns="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圖片 60" descr="UX-800P-front.png">
            <a:extLst>
              <a:ext uri="{FF2B5EF4-FFF2-40B4-BE49-F238E27FC236}">
                <a16:creationId xmlns:a16="http://schemas.microsoft.com/office/drawing/2014/main" xmlns="" id="{4F019D0E-3F60-BE47-9459-C711579A59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69720" y="3702174"/>
            <a:ext cx="1447367" cy="1260000"/>
          </a:xfrm>
          <a:prstGeom prst="rect">
            <a:avLst/>
          </a:prstGeom>
        </p:spPr>
      </p:pic>
      <p:pic>
        <p:nvPicPr>
          <p:cNvPr id="54" name="圖片 77" descr="網路分享器1-02.png">
            <a:extLst>
              <a:ext uri="{FF2B5EF4-FFF2-40B4-BE49-F238E27FC236}">
                <a16:creationId xmlns:a16="http://schemas.microsoft.com/office/drawing/2014/main" xmlns="" id="{7AA5A9F4-0673-0047-BC69-08C87FBF17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57413" y="3477573"/>
            <a:ext cx="217553" cy="20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肘形接點 77"/>
          <p:cNvCxnSpPr/>
          <p:nvPr/>
        </p:nvCxnSpPr>
        <p:spPr>
          <a:xfrm rot="16200000" flipH="1">
            <a:off x="5271048" y="2405415"/>
            <a:ext cx="1339685" cy="1306285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6727736" y="3072518"/>
            <a:ext cx="2178334" cy="544568"/>
          </a:xfrm>
          <a:prstGeom prst="rect">
            <a:avLst/>
          </a:prstGeom>
          <a:solidFill>
            <a:srgbClr val="091D29"/>
          </a:solidFill>
          <a:ln w="19050">
            <a:solidFill>
              <a:srgbClr val="09ED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1998CC0-9BDF-5C4D-918A-736E2608000E}"/>
              </a:ext>
            </a:extLst>
          </p:cNvPr>
          <p:cNvSpPr txBox="1"/>
          <p:nvPr/>
        </p:nvSpPr>
        <p:spPr>
          <a:xfrm>
            <a:off x="6727736" y="3070190"/>
            <a:ext cx="2360059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87313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Up to</a:t>
            </a:r>
            <a:r>
              <a:rPr lang="zh-Hant" altLang="en-US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１</a:t>
            </a:r>
            <a:r>
              <a:rPr lang="en-US" altLang="zh-Hant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x</a:t>
            </a:r>
            <a:endParaRPr lang="en-US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87313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UX-800P/UX-500P unit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84" name="群組 44">
            <a:extLst>
              <a:ext uri="{FF2B5EF4-FFF2-40B4-BE49-F238E27FC236}">
                <a16:creationId xmlns:a16="http://schemas.microsoft.com/office/drawing/2014/main" xmlns="" id="{4A607067-39FA-8B46-AB7B-E256DFBF739A}"/>
              </a:ext>
            </a:extLst>
          </p:cNvPr>
          <p:cNvGrpSpPr/>
          <p:nvPr/>
        </p:nvGrpSpPr>
        <p:grpSpPr>
          <a:xfrm flipH="1">
            <a:off x="2956746" y="2353327"/>
            <a:ext cx="792088" cy="1726906"/>
            <a:chOff x="3707904" y="3075806"/>
            <a:chExt cx="1656184" cy="1080120"/>
          </a:xfrm>
        </p:grpSpPr>
        <p:cxnSp>
          <p:nvCxnSpPr>
            <p:cNvPr id="85" name="Straight Connector 7">
              <a:extLst>
                <a:ext uri="{FF2B5EF4-FFF2-40B4-BE49-F238E27FC236}">
                  <a16:creationId xmlns:a16="http://schemas.microsoft.com/office/drawing/2014/main" xmlns="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7">
              <a:extLst>
                <a:ext uri="{FF2B5EF4-FFF2-40B4-BE49-F238E27FC236}">
                  <a16:creationId xmlns:a16="http://schemas.microsoft.com/office/drawing/2014/main" xmlns="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7">
              <a:extLst>
                <a:ext uri="{FF2B5EF4-FFF2-40B4-BE49-F238E27FC236}">
                  <a16:creationId xmlns:a16="http://schemas.microsoft.com/office/drawing/2014/main" xmlns="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61231" y="3222480"/>
              <a:ext cx="293350" cy="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圖片 59" descr="TS-831XU-Front.png">
            <a:extLst>
              <a:ext uri="{FF2B5EF4-FFF2-40B4-BE49-F238E27FC236}">
                <a16:creationId xmlns:a16="http://schemas.microsoft.com/office/drawing/2014/main" xmlns="" id="{C2A61169-F72E-4C43-B803-067F8A5A42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3276" y="3655498"/>
            <a:ext cx="2088232" cy="1305377"/>
          </a:xfrm>
          <a:prstGeom prst="rect">
            <a:avLst/>
          </a:prstGeom>
        </p:spPr>
      </p:pic>
      <p:pic>
        <p:nvPicPr>
          <p:cNvPr id="53" name="圖片 62" descr="網路分享器1-01.png">
            <a:extLst>
              <a:ext uri="{FF2B5EF4-FFF2-40B4-BE49-F238E27FC236}">
                <a16:creationId xmlns:a16="http://schemas.microsoft.com/office/drawing/2014/main" xmlns="" id="{AC107AFA-81A5-A247-A815-319725F1B8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1408" y="2822337"/>
            <a:ext cx="1512168" cy="3256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63E4A0A3-436B-0E4F-998C-04581AD08B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754" y="486609"/>
            <a:ext cx="2880005" cy="2531904"/>
          </a:xfrm>
          <a:prstGeom prst="rect">
            <a:avLst/>
          </a:prstGeom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xmlns="" id="{837A05E0-C9EE-6E43-B025-06E548B5E6C5}"/>
              </a:ext>
            </a:extLst>
          </p:cNvPr>
          <p:cNvSpPr txBox="1"/>
          <p:nvPr/>
        </p:nvSpPr>
        <p:spPr>
          <a:xfrm>
            <a:off x="2406366" y="2483775"/>
            <a:ext cx="911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TVS-951X</a:t>
            </a:r>
            <a:endParaRPr lang="en-US" altLang="zh-TW" sz="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xmlns="" id="{5FA7AA19-093A-584B-A6C0-E142C2FC5D82}"/>
              </a:ext>
            </a:extLst>
          </p:cNvPr>
          <p:cNvSpPr txBox="1"/>
          <p:nvPr/>
        </p:nvSpPr>
        <p:spPr>
          <a:xfrm>
            <a:off x="2595702" y="4610390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TS-832XU</a:t>
            </a:r>
            <a:endParaRPr lang="en-US" altLang="zh-TW" sz="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xmlns="" id="{3149FB8A-FBDB-9E44-BB7A-7A6B9976260A}"/>
              </a:ext>
            </a:extLst>
          </p:cNvPr>
          <p:cNvSpPr txBox="1"/>
          <p:nvPr/>
        </p:nvSpPr>
        <p:spPr>
          <a:xfrm>
            <a:off x="4709458" y="461476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TS-831X</a:t>
            </a:r>
            <a:endParaRPr lang="en-US" altLang="zh-TW" sz="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xmlns="" id="{D7B7BC23-B0EB-6642-B1DE-8D2EFAD0F232}"/>
              </a:ext>
            </a:extLst>
          </p:cNvPr>
          <p:cNvSpPr txBox="1"/>
          <p:nvPr/>
        </p:nvSpPr>
        <p:spPr>
          <a:xfrm>
            <a:off x="6281580" y="462712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UX-800P</a:t>
            </a:r>
            <a:endParaRPr lang="en-US" altLang="zh-TW" sz="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8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861512" y="3031301"/>
            <a:ext cx="1579997" cy="592879"/>
          </a:xfrm>
          <a:prstGeom prst="rect">
            <a:avLst/>
          </a:prstGeom>
          <a:noFill/>
        </p:spPr>
      </p:pic>
      <p:pic>
        <p:nvPicPr>
          <p:cNvPr id="49" name="Picture 2" descr="C:\Users\Han Tsai\Desktop\TVS-951X_直播\01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75391" y="3251089"/>
            <a:ext cx="1739596" cy="532393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618EB40-71A5-AD43-9616-95328E326E1B}"/>
              </a:ext>
            </a:extLst>
          </p:cNvPr>
          <p:cNvSpPr txBox="1"/>
          <p:nvPr/>
        </p:nvSpPr>
        <p:spPr>
          <a:xfrm>
            <a:off x="1018117" y="3082978"/>
            <a:ext cx="1423392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Up to </a:t>
            </a:r>
            <a:r>
              <a:rPr lang="en-US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8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VJBOD units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0" name="圖片 58" descr="TS-831X-Front_V2.png">
            <a:extLst>
              <a:ext uri="{FF2B5EF4-FFF2-40B4-BE49-F238E27FC236}">
                <a16:creationId xmlns:a16="http://schemas.microsoft.com/office/drawing/2014/main" xmlns="" id="{5C87E958-B7D7-6D4B-B766-45580FD88C0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43557" y="3716329"/>
            <a:ext cx="1497334" cy="93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AAB8D42-8E1A-224E-BF34-121F706B96DE}"/>
              </a:ext>
            </a:extLst>
          </p:cNvPr>
          <p:cNvSpPr txBox="1"/>
          <p:nvPr/>
        </p:nvSpPr>
        <p:spPr>
          <a:xfrm>
            <a:off x="3075390" y="3247482"/>
            <a:ext cx="1893430" cy="523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pPr marL="87313"/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1GbE / 10GbE</a:t>
            </a:r>
          </a:p>
          <a:p>
            <a:pPr marL="87313"/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iSCSI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connection</a:t>
            </a:r>
            <a:endParaRPr 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8" name="Picture 4" descr="C:\Users\Han Tsai\Desktop\TVS-951X_直播\013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24347" y="2527017"/>
            <a:ext cx="1914658" cy="504284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4F16E3F-CE16-4943-8A96-B341ADB6DFCE}"/>
              </a:ext>
            </a:extLst>
          </p:cNvPr>
          <p:cNvSpPr txBox="1"/>
          <p:nvPr/>
        </p:nvSpPr>
        <p:spPr>
          <a:xfrm>
            <a:off x="5637134" y="2560534"/>
            <a:ext cx="1567477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USB 3.0 cable</a:t>
            </a:r>
          </a:p>
        </p:txBody>
      </p:sp>
    </p:spTree>
    <p:extLst>
      <p:ext uri="{BB962C8B-B14F-4D97-AF65-F5344CB8AC3E}">
        <p14:creationId xmlns:p14="http://schemas.microsoft.com/office/powerpoint/2010/main" xmlns="" val="247494128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95916" y="1027601"/>
            <a:ext cx="8932985" cy="38577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84214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Hant" sz="3200" dirty="0">
                <a:latin typeface="+mj-lt"/>
                <a:ea typeface="微軟正黑體" pitchFamily="34" charset="-120"/>
              </a:rPr>
              <a:t>9-bay NAS </a:t>
            </a:r>
            <a:r>
              <a:rPr lang="en-US" altLang="zh-CN" sz="3200" dirty="0">
                <a:latin typeface="+mj-lt"/>
                <a:ea typeface="微軟正黑體" pitchFamily="34" charset="-120"/>
              </a:rPr>
              <a:t>family compared</a:t>
            </a:r>
            <a:endParaRPr lang="zh-TW" altLang="en-US" sz="3200" dirty="0">
              <a:latin typeface="+mj-lt"/>
              <a:ea typeface="微軟正黑體" pitchFamily="34" charset="-120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xmlns="" id="{75AD0057-88C8-A444-934B-64A34F220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3973046"/>
              </p:ext>
            </p:extLst>
          </p:nvPr>
        </p:nvGraphicFramePr>
        <p:xfrm>
          <a:off x="220678" y="1221336"/>
          <a:ext cx="8718701" cy="338907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86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6414">
                  <a:extLst>
                    <a:ext uri="{9D8B030D-6E8A-4147-A177-3AD203B41FA5}">
                      <a16:colId xmlns:a16="http://schemas.microsoft.com/office/drawing/2014/main" xmlns="" val="3032367087"/>
                    </a:ext>
                  </a:extLst>
                </a:gridCol>
                <a:gridCol w="2485292">
                  <a:extLst>
                    <a:ext uri="{9D8B030D-6E8A-4147-A177-3AD203B41FA5}">
                      <a16:colId xmlns:a16="http://schemas.microsoft.com/office/drawing/2014/main" xmlns="" val="2737457840"/>
                    </a:ext>
                  </a:extLst>
                </a:gridCol>
                <a:gridCol w="2390785">
                  <a:extLst>
                    <a:ext uri="{9D8B030D-6E8A-4147-A177-3AD203B41FA5}">
                      <a16:colId xmlns:a16="http://schemas.microsoft.com/office/drawing/2014/main" xmlns="" val="1740470450"/>
                    </a:ext>
                  </a:extLst>
                </a:gridCol>
              </a:tblGrid>
              <a:tr h="351244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NAS model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TS-932X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TS-963X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TVS-951X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309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Processor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050" b="1" dirty="0" smtClean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64-</a:t>
                      </a:r>
                      <a:r>
                        <a:rPr lang="en-US" altLang="zh-CN" sz="1050" b="1" dirty="0" smtClean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bit 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ARMv8 Cortex-A57 </a:t>
                      </a:r>
                      <a:r>
                        <a:rPr lang="en-US" altLang="zh-CN" sz="1050" b="1" dirty="0" smtClean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Annapurna Labs AL-324 </a:t>
                      </a:r>
                      <a:endParaRPr lang="en-US" altLang="zh-CN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quad-core 1.7 GHz</a:t>
                      </a:r>
                      <a:endParaRPr lang="en-US" altLang="zh-Hant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050" b="1" dirty="0" smtClean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64-bit</a:t>
                      </a:r>
                      <a:r>
                        <a:rPr lang="zh-Hant" altLang="en-US" sz="1050" b="1" dirty="0" smtClean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x86 AMD GX-420MC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quad-core 2.0 GHz</a:t>
                      </a:r>
                      <a:endParaRPr lang="en-US" altLang="zh-Hant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050" b="1" dirty="0" smtClean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64-bit</a:t>
                      </a:r>
                      <a:r>
                        <a:rPr lang="zh-Hant" altLang="en-US" sz="1050" b="1" dirty="0" smtClean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x86 Intel 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7</a:t>
                      </a:r>
                      <a:r>
                        <a:rPr lang="en-US" altLang="zh-CN" sz="1050" b="1" baseline="30000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th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 gen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dirty="0" err="1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Kaby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 Lake Celeron</a:t>
                      </a:r>
                      <a:r>
                        <a:rPr lang="en-US" altLang="zh-TW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 3865U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dual-core 1.8 GHz</a:t>
                      </a:r>
                      <a:endParaRPr lang="en-US" altLang="zh-Hant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Memory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Up to 16GB DDR4 SODIMM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Up to 16GB DDR3L SODIMM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Up to 32GB DDR4 SODIMM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1GbE </a:t>
                      </a:r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LAN port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2 x</a:t>
                      </a:r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 RJ45</a:t>
                      </a:r>
                      <a:endParaRPr lang="en-US" altLang="zh-TW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1 </a:t>
                      </a:r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x RJ45</a:t>
                      </a:r>
                      <a:endParaRPr lang="en-US" altLang="zh-TW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5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1 x</a:t>
                      </a:r>
                      <a:r>
                        <a:rPr lang="en-US" altLang="zh-Hant" sz="105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 RJ45</a:t>
                      </a:r>
                      <a:endParaRPr lang="en-US" altLang="zh-TW" sz="1050" b="1" i="0" u="none" strike="noStrike" cap="none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12676778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10GbE </a:t>
                      </a:r>
                      <a:r>
                        <a:rPr lang="en-US" altLang="zh-Hant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LAN port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2 x SFP+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1 x 10GBASE-T (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supports 5G/2.5G/1G/100M)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1 x 10GBASE-T (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supports 5G/2.5G/1G/100M)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378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HDMI 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output &amp; hardware transcoding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---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---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Hant" sz="105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Yes (QTS, Plex)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02418014"/>
                  </a:ext>
                </a:extLst>
              </a:tr>
              <a:tr h="40378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Storage auto tiering</a:t>
                      </a: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Hant" sz="105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Yes (</a:t>
                      </a:r>
                      <a:r>
                        <a:rPr kumimoji="0" lang="en-US" altLang="zh-Hant" sz="105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Qtier</a:t>
                      </a:r>
                      <a:r>
                        <a:rPr kumimoji="0" lang="en-US" altLang="zh-Hant" sz="105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Hant" sz="105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Yes (</a:t>
                      </a:r>
                      <a:r>
                        <a:rPr kumimoji="0" lang="en-US" altLang="zh-Hant" sz="105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Qtier</a:t>
                      </a:r>
                      <a:r>
                        <a:rPr kumimoji="0" lang="en-US" altLang="zh-Hant" sz="105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Hant" sz="105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Yes (</a:t>
                      </a:r>
                      <a:r>
                        <a:rPr kumimoji="0" lang="en-US" altLang="zh-Hant" sz="105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Qtier</a:t>
                      </a:r>
                      <a:r>
                        <a:rPr kumimoji="0" lang="en-US" altLang="zh-Hant" sz="105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cs typeface="+mn-cs"/>
                          <a:sym typeface="Arial"/>
                        </a:rPr>
                        <a:t>Virtualization Station</a:t>
                      </a: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j-lt"/>
                          <a:ea typeface="微軟正黑體" pitchFamily="34" charset="-120"/>
                        </a:rPr>
                        <a:t>---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Hant" sz="105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Yes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Hant" sz="105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微軟正黑體" pitchFamily="34" charset="-120"/>
                          <a:sym typeface="Arial"/>
                        </a:rPr>
                        <a:t>Yes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74843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A0EB27-E3CD-794B-95BB-BA6F039D42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35528" y="733774"/>
            <a:ext cx="1205480" cy="7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0881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16700" y="970381"/>
            <a:ext cx="6636244" cy="1261272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>
          <a:xfrm>
            <a:off x="1234619" y="1461511"/>
            <a:ext cx="7165459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Clr>
                <a:srgbClr val="002060"/>
              </a:buClr>
              <a:buSzPct val="25000"/>
            </a:pPr>
            <a:r>
              <a:rPr lang="en-US" altLang="zh-CN" sz="30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Microsoft JhengHei"/>
              </a:rPr>
              <a:t>10GBASE-T</a:t>
            </a:r>
            <a:r>
              <a:rPr lang="zh-Hant" altLang="en-US" sz="30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Microsoft JhengHei"/>
              </a:rPr>
              <a:t> </a:t>
            </a:r>
            <a:r>
              <a:rPr lang="en-US" altLang="zh-Hant" sz="3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Microsoft JhengHei"/>
              </a:rPr>
              <a:t>multimedia </a:t>
            </a:r>
            <a:r>
              <a:rPr lang="en-US" altLang="zh-Hant" sz="30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Microsoft JhengHei"/>
              </a:rPr>
              <a:t>specialist</a:t>
            </a:r>
            <a:endParaRPr lang="zh-TW" altLang="en-US" sz="3000" b="1" dirty="0">
              <a:solidFill>
                <a:schemeClr val="bg1"/>
              </a:solidFill>
              <a:latin typeface="+mj-lt"/>
              <a:ea typeface="微軟正黑體" pitchFamily="34" charset="-120"/>
              <a:cs typeface="Arial"/>
              <a:sym typeface="Microsoft JhengHe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9011EDE-F141-3C42-A941-76EFC218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02" y="1989017"/>
            <a:ext cx="4024216" cy="3175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56A6A19-81BF-574D-BC28-B711BBB57713}"/>
              </a:ext>
            </a:extLst>
          </p:cNvPr>
          <p:cNvSpPr/>
          <p:nvPr/>
        </p:nvSpPr>
        <p:spPr>
          <a:xfrm>
            <a:off x="1707171" y="1190846"/>
            <a:ext cx="2531462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  <a:latin typeface="+mj-lt"/>
                <a:ea typeface="Microsoft JhengHei" panose="020B0604030504040204" pitchFamily="34" charset="-120"/>
              </a:rPr>
              <a:t>9-bay TVS-951X NAS</a:t>
            </a:r>
          </a:p>
        </p:txBody>
      </p:sp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62969897-7E4F-214A-8792-BFE04E1DF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855" y="2445063"/>
            <a:ext cx="478399" cy="78619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040053" y="2467939"/>
            <a:ext cx="1298608" cy="320981"/>
          </a:xfrm>
          <a:prstGeom prst="rect">
            <a:avLst/>
          </a:prstGeom>
          <a:solidFill>
            <a:schemeClr val="tx1"/>
          </a:solidFill>
          <a:ln>
            <a:solidFill>
              <a:srgbClr val="6DF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xmlns="" id="{D6CDC041-C765-4B4D-8551-43AD58EECF27}"/>
              </a:ext>
            </a:extLst>
          </p:cNvPr>
          <p:cNvSpPr txBox="1">
            <a:spLocks/>
          </p:cNvSpPr>
          <p:nvPr/>
        </p:nvSpPr>
        <p:spPr>
          <a:xfrm>
            <a:off x="2006284" y="2403826"/>
            <a:ext cx="1375341" cy="41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6DF5FF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9-bay NAS</a:t>
            </a:r>
          </a:p>
        </p:txBody>
      </p:sp>
      <p:pic>
        <p:nvPicPr>
          <p:cNvPr id="45" name="Picture 14">
            <a:extLst>
              <a:ext uri="{FF2B5EF4-FFF2-40B4-BE49-F238E27FC236}">
                <a16:creationId xmlns:a16="http://schemas.microsoft.com/office/drawing/2014/main" xmlns="" id="{F6C5E0B0-2D28-A440-B126-90AEBC32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158" y="3950303"/>
            <a:ext cx="531854" cy="236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33" descr="PCIe icon.png">
            <a:extLst>
              <a:ext uri="{FF2B5EF4-FFF2-40B4-BE49-F238E27FC236}">
                <a16:creationId xmlns:a16="http://schemas.microsoft.com/office/drawing/2014/main" xmlns="" id="{2EE06C0C-43F2-294F-B162-417F4A6CB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479" y="3873426"/>
            <a:ext cx="448815" cy="378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81" descr="windows 認證.png">
            <a:extLst>
              <a:ext uri="{FF2B5EF4-FFF2-40B4-BE49-F238E27FC236}">
                <a16:creationId xmlns:a16="http://schemas.microsoft.com/office/drawing/2014/main" xmlns="" id="{F6EFB94F-B4AD-D04E-AEB9-58EA4B733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276" y="3964402"/>
            <a:ext cx="485417" cy="541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xmlns="" id="{30D85340-FE45-BE4F-95EB-A01604BE6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788" y="4345386"/>
            <a:ext cx="1091507" cy="25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11">
            <a:extLst>
              <a:ext uri="{FF2B5EF4-FFF2-40B4-BE49-F238E27FC236}">
                <a16:creationId xmlns:a16="http://schemas.microsoft.com/office/drawing/2014/main" xmlns="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0677" y="4397523"/>
            <a:ext cx="429410" cy="361420"/>
          </a:xfrm>
          <a:prstGeom prst="rect">
            <a:avLst/>
          </a:prstGeom>
        </p:spPr>
      </p:pic>
      <p:pic>
        <p:nvPicPr>
          <p:cNvPr id="50" name="圖片 39" descr="cp_k_ww_4c_075.png">
            <a:extLst>
              <a:ext uri="{FF2B5EF4-FFF2-40B4-BE49-F238E27FC236}">
                <a16:creationId xmlns:a16="http://schemas.microsoft.com/office/drawing/2014/main" xmlns="" id="{E61D99B3-B051-8442-A38C-FC38F968B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9353" y="4297349"/>
            <a:ext cx="361204" cy="474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Shape 184" descr="下載.png">
            <a:extLst>
              <a:ext uri="{FF2B5EF4-FFF2-40B4-BE49-F238E27FC236}">
                <a16:creationId xmlns:a16="http://schemas.microsoft.com/office/drawing/2014/main" xmlns="" id="{B54AB11C-D304-CB4F-8D8D-68FCF924F36C}"/>
              </a:ext>
            </a:extLst>
          </p:cNvPr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3245841" y="4719976"/>
            <a:ext cx="929918" cy="360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pic>
        <p:nvPicPr>
          <p:cNvPr id="52" name="Picture 2" descr="D:\DM\QTS4.3_P12_(FRA)_5100-024350-RS-201707_A\Links\QNAP-Auto-Tiering-logo_512x512.png">
            <a:extLst>
              <a:ext uri="{FF2B5EF4-FFF2-40B4-BE49-F238E27FC236}">
                <a16:creationId xmlns:a16="http://schemas.microsoft.com/office/drawing/2014/main" xmlns="" id="{EA02B04E-BC42-D441-A090-5811A692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52276" y="4667602"/>
            <a:ext cx="395875" cy="395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Shape 50">
            <a:extLst>
              <a:ext uri="{FF2B5EF4-FFF2-40B4-BE49-F238E27FC236}">
                <a16:creationId xmlns:a16="http://schemas.microsoft.com/office/drawing/2014/main" xmlns="" id="{FA500D44-0BF7-534A-91DF-E564EAF54C1F}"/>
              </a:ext>
            </a:extLst>
          </p:cNvPr>
          <p:cNvSpPr/>
          <p:nvPr/>
        </p:nvSpPr>
        <p:spPr>
          <a:xfrm>
            <a:off x="4665055" y="4892064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54" name="圖片 53" descr="log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5426" y="2769737"/>
            <a:ext cx="2289857" cy="485017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2234288" y="4756128"/>
            <a:ext cx="1185662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Intel </a:t>
            </a:r>
            <a:r>
              <a:rPr lang="en-US" sz="8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Kaby</a:t>
            </a:r>
            <a:r>
              <a:rPr lang="en-US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Lake</a:t>
            </a:r>
          </a:p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processor</a:t>
            </a:r>
            <a:r>
              <a:rPr lang="en-US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1.80 GHz</a:t>
            </a:r>
          </a:p>
        </p:txBody>
      </p:sp>
      <p:pic>
        <p:nvPicPr>
          <p:cNvPr id="56" name="Picture 11">
            <a:extLst>
              <a:ext uri="{FF2B5EF4-FFF2-40B4-BE49-F238E27FC236}">
                <a16:creationId xmlns:a16="http://schemas.microsoft.com/office/drawing/2014/main" xmlns="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2616" y="4397523"/>
            <a:ext cx="429075" cy="361420"/>
          </a:xfrm>
          <a:prstGeom prst="rect">
            <a:avLst/>
          </a:prstGeom>
        </p:spPr>
      </p:pic>
      <p:pic>
        <p:nvPicPr>
          <p:cNvPr id="57" name="Picture 11">
            <a:extLst>
              <a:ext uri="{FF2B5EF4-FFF2-40B4-BE49-F238E27FC236}">
                <a16:creationId xmlns:a16="http://schemas.microsoft.com/office/drawing/2014/main" xmlns="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819" y="4389938"/>
            <a:ext cx="429075" cy="361138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342022" y="4746143"/>
            <a:ext cx="888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Intel HD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Graphics 610</a:t>
            </a:r>
          </a:p>
        </p:txBody>
      </p:sp>
      <p:sp>
        <p:nvSpPr>
          <p:cNvPr id="59" name="矩形 58"/>
          <p:cNvSpPr/>
          <p:nvPr/>
        </p:nvSpPr>
        <p:spPr>
          <a:xfrm>
            <a:off x="1036059" y="4751580"/>
            <a:ext cx="894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Up to 32GB</a:t>
            </a:r>
          </a:p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DDR4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818746" y="4752165"/>
            <a:ext cx="639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Speaker &amp; line out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0742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" y="-47844"/>
            <a:ext cx="9143999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200" b="1" u="none" strike="noStrike" cap="none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2.5" </a:t>
            </a:r>
            <a:r>
              <a:rPr lang="en-US" altLang="zh-CN" sz="3200" b="1" u="none" strike="noStrike" cap="none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CN" sz="320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SSD prices now more affordable</a:t>
            </a:r>
            <a:endParaRPr sz="32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04765" y="1193291"/>
            <a:ext cx="5568431" cy="3492115"/>
          </a:xfrm>
          <a:prstGeom prst="roundRect">
            <a:avLst>
              <a:gd name="adj" fmla="val 4251"/>
            </a:avLst>
          </a:prstGeom>
          <a:solidFill>
            <a:schemeClr val="bg1"/>
          </a:solidFill>
          <a:ln>
            <a:solidFill>
              <a:srgbClr val="054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236881" y="1205010"/>
            <a:ext cx="6144915" cy="3421430"/>
            <a:chOff x="389479" y="941259"/>
            <a:chExt cx="6751259" cy="3759032"/>
          </a:xfrm>
        </p:grpSpPr>
        <p:pic>
          <p:nvPicPr>
            <p:cNvPr id="19" name="圖片 39" descr="比較.jpg">
              <a:extLst>
                <a:ext uri="{FF2B5EF4-FFF2-40B4-BE49-F238E27FC236}">
                  <a16:creationId xmlns:a16="http://schemas.microsoft.com/office/drawing/2014/main" xmlns="" id="{DFA9FF9B-0084-A441-9EC6-F12FBB7D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79" y="1110899"/>
              <a:ext cx="5062581" cy="356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Shape 179">
              <a:extLst>
                <a:ext uri="{FF2B5EF4-FFF2-40B4-BE49-F238E27FC236}">
                  <a16:creationId xmlns:a16="http://schemas.microsoft.com/office/drawing/2014/main" xmlns="" id="{71063E24-04BF-E54A-89C1-665E48A1F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151" y="1440251"/>
              <a:ext cx="1546422" cy="314724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zh-TW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3.</a:t>
              </a:r>
              <a:r>
                <a:rPr lang="zh-TW" altLang="zh-TW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5</a:t>
              </a:r>
              <a:r>
                <a:rPr lang="en-US" altLang="zh-TW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"  </a:t>
              </a:r>
              <a:r>
                <a:rPr lang="en-US" altLang="zh-TW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HDD</a:t>
              </a:r>
              <a:endPara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endParaRPr>
            </a:p>
          </p:txBody>
        </p:sp>
        <p:cxnSp>
          <p:nvCxnSpPr>
            <p:cNvPr id="21" name="Shape 164">
              <a:extLst>
                <a:ext uri="{FF2B5EF4-FFF2-40B4-BE49-F238E27FC236}">
                  <a16:creationId xmlns:a16="http://schemas.microsoft.com/office/drawing/2014/main" xmlns="" id="{AEB1A29D-1C2B-C84D-9008-CEADDC2579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-387057" y="2881955"/>
              <a:ext cx="3111103" cy="30956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2" name="文字方塊 30">
              <a:extLst>
                <a:ext uri="{FF2B5EF4-FFF2-40B4-BE49-F238E27FC236}">
                  <a16:creationId xmlns:a16="http://schemas.microsoft.com/office/drawing/2014/main" xmlns="" id="{E904DA7A-7AB7-744A-9195-920A57222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071" y="4446375"/>
              <a:ext cx="13263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r"/>
              <a:r>
                <a:rPr lang="en-US" altLang="zh-TW" sz="1050" b="1" dirty="0">
                  <a:solidFill>
                    <a:srgbClr val="0070C0"/>
                  </a:solidFill>
                </a:rPr>
                <a:t>H 100.1 mm</a:t>
              </a:r>
              <a:endParaRPr lang="zh-TW" altLang="en-US" sz="105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3" name="Shape 164">
              <a:extLst>
                <a:ext uri="{FF2B5EF4-FFF2-40B4-BE49-F238E27FC236}">
                  <a16:creationId xmlns:a16="http://schemas.microsoft.com/office/drawing/2014/main" xmlns="" id="{2298D93F-29DC-B547-8EAC-16B7C99B50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16132" y="1162097"/>
              <a:ext cx="2155031" cy="39291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4" name="文字方塊 36">
              <a:extLst>
                <a:ext uri="{FF2B5EF4-FFF2-40B4-BE49-F238E27FC236}">
                  <a16:creationId xmlns:a16="http://schemas.microsoft.com/office/drawing/2014/main" xmlns="" id="{366D3CB6-A038-0E4B-8D4E-FCC5784F8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8078" y="941259"/>
              <a:ext cx="1521618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 101.6 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文字方塊 38">
              <a:extLst>
                <a:ext uri="{FF2B5EF4-FFF2-40B4-BE49-F238E27FC236}">
                  <a16:creationId xmlns:a16="http://schemas.microsoft.com/office/drawing/2014/main" xmlns="" id="{62402E3F-5EA4-394F-8388-781340E4B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79" y="2700384"/>
              <a:ext cx="1521620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H 147mm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26" name="Shape 164">
              <a:extLst>
                <a:ext uri="{FF2B5EF4-FFF2-40B4-BE49-F238E27FC236}">
                  <a16:creationId xmlns:a16="http://schemas.microsoft.com/office/drawing/2014/main" xmlns="" id="{FC03EED8-FAE7-3B43-8859-68F4128CE6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062778" y="2100309"/>
              <a:ext cx="1462088" cy="71438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文字方塊 36">
              <a:extLst>
                <a:ext uri="{FF2B5EF4-FFF2-40B4-BE49-F238E27FC236}">
                  <a16:creationId xmlns:a16="http://schemas.microsoft.com/office/drawing/2014/main" xmlns="" id="{0C0B3C57-C217-264A-B35C-79FFDF1C9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499" y="1796640"/>
              <a:ext cx="1521618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b="1" dirty="0">
                  <a:solidFill>
                    <a:srgbClr val="0070C0"/>
                  </a:solidFill>
                </a:rPr>
                <a:t>W 69.85 mm</a:t>
              </a:r>
              <a:endParaRPr lang="zh-TW" altLang="en-US" sz="105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Shape 164">
              <a:extLst>
                <a:ext uri="{FF2B5EF4-FFF2-40B4-BE49-F238E27FC236}">
                  <a16:creationId xmlns:a16="http://schemas.microsoft.com/office/drawing/2014/main" xmlns="" id="{F81869AF-F63F-1849-AE73-DEADA9B282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98722" y="1961007"/>
              <a:ext cx="471488" cy="30956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文字方塊 36">
              <a:extLst>
                <a:ext uri="{FF2B5EF4-FFF2-40B4-BE49-F238E27FC236}">
                  <a16:creationId xmlns:a16="http://schemas.microsoft.com/office/drawing/2014/main" xmlns="" id="{DD6D73FA-38AB-3E40-A8FD-C188ABAB0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087" y="160858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W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22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cxnSp>
          <p:nvCxnSpPr>
            <p:cNvPr id="30" name="Shape 164">
              <a:extLst>
                <a:ext uri="{FF2B5EF4-FFF2-40B4-BE49-F238E27FC236}">
                  <a16:creationId xmlns:a16="http://schemas.microsoft.com/office/drawing/2014/main" xmlns="" id="{578E635D-D908-8D42-B466-CF090624CD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389730" y="3212949"/>
              <a:ext cx="2213372" cy="0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文字方塊 36">
              <a:extLst>
                <a:ext uri="{FF2B5EF4-FFF2-40B4-BE49-F238E27FC236}">
                  <a16:creationId xmlns:a16="http://schemas.microsoft.com/office/drawing/2014/main" xmlns="" id="{5A376E5F-FBB1-B747-ADE4-69B5174E6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9586" y="2215594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110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sp>
          <p:nvSpPr>
            <p:cNvPr id="32" name="Shape 179">
              <a:extLst>
                <a:ext uri="{FF2B5EF4-FFF2-40B4-BE49-F238E27FC236}">
                  <a16:creationId xmlns:a16="http://schemas.microsoft.com/office/drawing/2014/main" xmlns="" id="{59F78254-5932-BA4B-AD97-F721B917A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704" y="2336053"/>
              <a:ext cx="1115615" cy="378619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/>
            <a:lstStyle/>
            <a:p>
              <a:pPr algn="ctr">
                <a:defRPr/>
              </a:pP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2.5"  SSD</a:t>
              </a:r>
              <a:endPara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微軟正黑體" pitchFamily="34" charset="-120"/>
              </a:endParaRPr>
            </a:p>
          </p:txBody>
        </p:sp>
        <p:cxnSp>
          <p:nvCxnSpPr>
            <p:cNvPr id="33" name="Shape 164">
              <a:extLst>
                <a:ext uri="{FF2B5EF4-FFF2-40B4-BE49-F238E27FC236}">
                  <a16:creationId xmlns:a16="http://schemas.microsoft.com/office/drawing/2014/main" xmlns="" id="{AF5FE90D-FC2B-6E4F-87D4-C42152ADEA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867987" y="3341536"/>
              <a:ext cx="2132409" cy="0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hape 164">
              <a:extLst>
                <a:ext uri="{FF2B5EF4-FFF2-40B4-BE49-F238E27FC236}">
                  <a16:creationId xmlns:a16="http://schemas.microsoft.com/office/drawing/2014/main" xmlns="" id="{019BDAFC-8557-7B45-9E29-7D34CB7E3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768944" y="3409997"/>
              <a:ext cx="1766888" cy="7144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hape 164">
              <a:extLst>
                <a:ext uri="{FF2B5EF4-FFF2-40B4-BE49-F238E27FC236}">
                  <a16:creationId xmlns:a16="http://schemas.microsoft.com/office/drawing/2014/main" xmlns="" id="{754143AD-236F-BD46-9BC0-92D7148F4C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11819" y="2070544"/>
              <a:ext cx="908447" cy="54769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" name="文字方塊 36">
              <a:extLst>
                <a:ext uri="{FF2B5EF4-FFF2-40B4-BE49-F238E27FC236}">
                  <a16:creationId xmlns:a16="http://schemas.microsoft.com/office/drawing/2014/main" xmlns="" id="{5267671A-5A5C-4745-B5D5-79087FC35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119" y="324982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80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cxnSp>
          <p:nvCxnSpPr>
            <p:cNvPr id="37" name="Shape 164">
              <a:extLst>
                <a:ext uri="{FF2B5EF4-FFF2-40B4-BE49-F238E27FC236}">
                  <a16:creationId xmlns:a16="http://schemas.microsoft.com/office/drawing/2014/main" xmlns="" id="{6BCF0A81-4CB5-0A46-A67E-CC9CCE6B7E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54619" y="2543222"/>
              <a:ext cx="1395413" cy="84535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xmlns="" id="{A0724611-A215-3340-956E-3E3B85EB6075}"/>
                </a:ext>
              </a:extLst>
            </p:cNvPr>
            <p:cNvSpPr/>
            <p:nvPr/>
          </p:nvSpPr>
          <p:spPr>
            <a:xfrm>
              <a:off x="2773680" y="1753839"/>
              <a:ext cx="1821180" cy="284864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D:\直播專案\TS-1635AX_直播\55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27345" y="1475242"/>
            <a:ext cx="3318482" cy="1842152"/>
          </a:xfrm>
          <a:prstGeom prst="rect">
            <a:avLst/>
          </a:prstGeom>
          <a:noFill/>
        </p:spPr>
      </p:pic>
      <p:sp>
        <p:nvSpPr>
          <p:cNvPr id="39" name="Shape 246">
            <a:extLst>
              <a:ext uri="{FF2B5EF4-FFF2-40B4-BE49-F238E27FC236}">
                <a16:creationId xmlns:a16="http://schemas.microsoft.com/office/drawing/2014/main" xmlns="" id="{644F9399-C487-7D4E-AF7D-195EC7A8C28A}"/>
              </a:ext>
            </a:extLst>
          </p:cNvPr>
          <p:cNvSpPr txBox="1"/>
          <p:nvPr/>
        </p:nvSpPr>
        <p:spPr>
          <a:xfrm>
            <a:off x="6664435" y="3103067"/>
            <a:ext cx="1560269" cy="20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Source: 20180501 Amazon</a:t>
            </a:r>
            <a:endParaRPr sz="600" b="1" i="0" u="none" strike="noStrike" cap="none" dirty="0">
              <a:solidFill>
                <a:schemeClr val="bg1">
                  <a:lumMod val="6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45" name="圖片 44" descr="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651" y="1125490"/>
            <a:ext cx="3625216" cy="499957"/>
          </a:xfrm>
          <a:prstGeom prst="rect">
            <a:avLst/>
          </a:prstGeom>
        </p:spPr>
      </p:pic>
      <p:sp>
        <p:nvSpPr>
          <p:cNvPr id="38" name="Shape 246">
            <a:extLst>
              <a:ext uri="{FF2B5EF4-FFF2-40B4-BE49-F238E27FC236}">
                <a16:creationId xmlns:a16="http://schemas.microsoft.com/office/drawing/2014/main" xmlns="" id="{BD3078D0-161A-EC45-B6E7-4CABB2B6B723}"/>
              </a:ext>
            </a:extLst>
          </p:cNvPr>
          <p:cNvSpPr txBox="1"/>
          <p:nvPr/>
        </p:nvSpPr>
        <p:spPr>
          <a:xfrm>
            <a:off x="5814070" y="1773127"/>
            <a:ext cx="3021083" cy="170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en-US" altLang="zh-Hant" b="1" i="0" u="none" strike="noStrike" cap="none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Long history since </a:t>
            </a:r>
            <a:r>
              <a:rPr lang="en-US" altLang="zh-Hant" b="1" i="0" u="none" strike="noStrike" cap="none" dirty="0" err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ultrabooks</a:t>
            </a:r>
            <a:endParaRPr lang="en-US" altLang="zh-Hant" b="1" i="0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en-US" altLang="zh-Hant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Leftover from computer components upgrade</a:t>
            </a:r>
            <a:endParaRPr lang="en-US" altLang="zh-Hant" b="1" i="0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The highest exposure in channels</a:t>
            </a:r>
            <a:endParaRPr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6" name="Shape 246">
            <a:extLst>
              <a:ext uri="{FF2B5EF4-FFF2-40B4-BE49-F238E27FC236}">
                <a16:creationId xmlns:a16="http://schemas.microsoft.com/office/drawing/2014/main" xmlns="" id="{BD3078D0-161A-EC45-B6E7-4CABB2B6B723}"/>
              </a:ext>
            </a:extLst>
          </p:cNvPr>
          <p:cNvSpPr txBox="1"/>
          <p:nvPr/>
        </p:nvSpPr>
        <p:spPr>
          <a:xfrm>
            <a:off x="5479380" y="1147676"/>
            <a:ext cx="3448175" cy="33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altLang="zh-Hant" sz="1800" b="1" i="0" u="none" strike="noStrike" cap="none" dirty="0" smtClean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2.5" </a:t>
            </a:r>
            <a:r>
              <a:rPr lang="zh-Hant" altLang="en-US" sz="1800" b="1" i="0" u="none" strike="noStrike" cap="none" dirty="0" smtClean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1800" b="1" i="0" u="none" strike="noStrike" cap="none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SSDs are popular</a:t>
            </a:r>
          </a:p>
        </p:txBody>
      </p:sp>
    </p:spTree>
    <p:extLst>
      <p:ext uri="{BB962C8B-B14F-4D97-AF65-F5344CB8AC3E}">
        <p14:creationId xmlns:p14="http://schemas.microsoft.com/office/powerpoint/2010/main" xmlns="" val="179200153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611"/>
          <p:cNvSpPr/>
          <p:nvPr/>
        </p:nvSpPr>
        <p:spPr>
          <a:xfrm>
            <a:off x="281909" y="1166186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圖片 36" descr="4.png"/>
          <p:cNvPicPr>
            <a:picLocks noChangeAspect="1"/>
          </p:cNvPicPr>
          <p:nvPr/>
        </p:nvPicPr>
        <p:blipFill>
          <a:blip r:embed="rId3" cstate="screen">
            <a:lum brigh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1909" y="1166185"/>
            <a:ext cx="2697862" cy="3553238"/>
          </a:xfrm>
          <a:prstGeom prst="rect">
            <a:avLst/>
          </a:prstGeom>
        </p:spPr>
      </p:pic>
      <p:pic>
        <p:nvPicPr>
          <p:cNvPr id="26" name="圖片 25" descr="4.png"/>
          <p:cNvPicPr>
            <a:picLocks noChangeAspect="1"/>
          </p:cNvPicPr>
          <p:nvPr/>
        </p:nvPicPr>
        <p:blipFill>
          <a:blip r:embed="rId4" cstate="screen">
            <a:lum brigh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0167" y="1166187"/>
            <a:ext cx="2970479" cy="355323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2" name="圖片 21" descr="4.png"/>
          <p:cNvPicPr>
            <a:picLocks noChangeAspect="1"/>
          </p:cNvPicPr>
          <p:nvPr/>
        </p:nvPicPr>
        <p:blipFill>
          <a:blip r:embed="rId3" cstate="screen">
            <a:lum brigh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56607" y="1166187"/>
            <a:ext cx="2697861" cy="3553238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-62735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b="1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Finely crafted hybrid NAS</a:t>
            </a:r>
            <a:endParaRPr sz="32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880D63-1A22-0046-A6B1-C7D38B7BFC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8695" y="2486300"/>
            <a:ext cx="2522697" cy="19107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520B32-50B5-264E-8968-678881DFAEEA}"/>
              </a:ext>
            </a:extLst>
          </p:cNvPr>
          <p:cNvSpPr txBox="1"/>
          <p:nvPr/>
        </p:nvSpPr>
        <p:spPr>
          <a:xfrm>
            <a:off x="628438" y="1826776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185 x 211 x 236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FDBA57-F696-8A49-B671-51DF187030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36127" y="2333408"/>
            <a:ext cx="2565473" cy="20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EAA372-498F-1C4E-B5E0-3D60A72227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14983" y="2563732"/>
            <a:ext cx="2447361" cy="1821964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:a16="http://schemas.microsoft.com/office/drawing/2014/main" xmlns="" id="{4D520B32-50B5-264E-8968-678881DFAEEA}"/>
              </a:ext>
            </a:extLst>
          </p:cNvPr>
          <p:cNvSpPr txBox="1"/>
          <p:nvPr/>
        </p:nvSpPr>
        <p:spPr>
          <a:xfrm>
            <a:off x="6527068" y="1826776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185 x 264 x 279 mm</a:t>
            </a:r>
          </a:p>
        </p:txBody>
      </p:sp>
      <p:sp>
        <p:nvSpPr>
          <p:cNvPr id="31" name="Shape 233"/>
          <p:cNvSpPr/>
          <p:nvPr/>
        </p:nvSpPr>
        <p:spPr>
          <a:xfrm>
            <a:off x="6512162" y="1446084"/>
            <a:ext cx="1976321" cy="36147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  <a:lumOff val="10000"/>
            </a:schemeClr>
          </a:solidFill>
          <a:ln w="38100" cap="flat" cmpd="sng">
            <a:solidFill>
              <a:srgbClr val="292929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xmlns="" id="{D8AB32A8-55F4-6941-BD9A-EF67E82C24AB}"/>
              </a:ext>
            </a:extLst>
          </p:cNvPr>
          <p:cNvSpPr txBox="1"/>
          <p:nvPr/>
        </p:nvSpPr>
        <p:spPr>
          <a:xfrm>
            <a:off x="6531326" y="1446084"/>
            <a:ext cx="1957157" cy="369332"/>
          </a:xfrm>
          <a:prstGeom prst="rect">
            <a:avLst/>
          </a:prstGeom>
          <a:solidFill>
            <a:schemeClr val="bg2"/>
          </a:solidFill>
          <a:ln>
            <a:solidFill>
              <a:srgbClr val="09ED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6-bay TVS-673e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8F42F3-69EF-4D40-B9A1-25A944C617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660699" y="665364"/>
            <a:ext cx="1024197" cy="727328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D8AB32A8-55F4-6941-BD9A-EF67E82C24AB}"/>
              </a:ext>
            </a:extLst>
          </p:cNvPr>
          <p:cNvSpPr txBox="1"/>
          <p:nvPr/>
        </p:nvSpPr>
        <p:spPr>
          <a:xfrm>
            <a:off x="628438" y="1438224"/>
            <a:ext cx="1957157" cy="369332"/>
          </a:xfrm>
          <a:prstGeom prst="rect">
            <a:avLst/>
          </a:prstGeom>
          <a:solidFill>
            <a:schemeClr val="bg2"/>
          </a:solidFill>
          <a:ln>
            <a:solidFill>
              <a:srgbClr val="09ED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5-bay TS-563</a:t>
            </a:r>
          </a:p>
        </p:txBody>
      </p:sp>
      <p:pic>
        <p:nvPicPr>
          <p:cNvPr id="23" name="圖片 22" descr="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0167" y="1166187"/>
            <a:ext cx="2970479" cy="3553238"/>
          </a:xfrm>
          <a:prstGeom prst="rect">
            <a:avLst/>
          </a:prstGeom>
        </p:spPr>
      </p:pic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4D520B32-50B5-264E-8968-678881DFAEEA}"/>
              </a:ext>
            </a:extLst>
          </p:cNvPr>
          <p:cNvSpPr txBox="1"/>
          <p:nvPr/>
        </p:nvSpPr>
        <p:spPr>
          <a:xfrm>
            <a:off x="3555510" y="1826776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182 x 217 x 236 mm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xmlns="" id="{D8AB32A8-55F4-6941-BD9A-EF67E82C24AB}"/>
              </a:ext>
            </a:extLst>
          </p:cNvPr>
          <p:cNvSpPr txBox="1"/>
          <p:nvPr/>
        </p:nvSpPr>
        <p:spPr>
          <a:xfrm>
            <a:off x="3571128" y="1446084"/>
            <a:ext cx="1957157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9-bay TVS-951X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469F38-9984-2940-9ACA-3D2E8A559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0656" y="2526446"/>
            <a:ext cx="1965483" cy="1700289"/>
          </a:xfrm>
          <a:prstGeom prst="rect">
            <a:avLst/>
          </a:prstGeom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xmlns="" id="{62969897-7E4F-214A-8792-BFE04E1DF6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2310" y="1928429"/>
            <a:ext cx="371020" cy="60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334843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pic>
        <p:nvPicPr>
          <p:cNvPr id="67" name="圖片 66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1909" y="970661"/>
            <a:ext cx="8572560" cy="3897330"/>
          </a:xfrm>
          <a:prstGeom prst="rect">
            <a:avLst/>
          </a:prstGeom>
        </p:spPr>
      </p:pic>
      <p:sp>
        <p:nvSpPr>
          <p:cNvPr id="20" name="Shape 611"/>
          <p:cNvSpPr/>
          <p:nvPr/>
        </p:nvSpPr>
        <p:spPr>
          <a:xfrm>
            <a:off x="281909" y="95339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SzPts val="1400"/>
            </a:pPr>
            <a:r>
              <a:rPr lang="en-US" dirty="0">
                <a:solidFill>
                  <a:schemeClr val="lt1"/>
                </a:solidFill>
              </a:rPr>
              <a:t>182 x 225 x 224 mm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4682C7-F044-D448-95C1-D9A96A6CE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543" y="1121215"/>
            <a:ext cx="5620156" cy="3512598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TVS-951X front view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151836" y="1762763"/>
            <a:ext cx="135776" cy="187420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265"/>
          <p:cNvSpPr/>
          <p:nvPr/>
        </p:nvSpPr>
        <p:spPr>
          <a:xfrm>
            <a:off x="3139992" y="3696617"/>
            <a:ext cx="147620" cy="70486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圖片 27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72" y="1481216"/>
            <a:ext cx="1867954" cy="519602"/>
          </a:xfrm>
          <a:prstGeom prst="rect">
            <a:avLst/>
          </a:prstGeom>
        </p:spPr>
      </p:pic>
      <p:sp>
        <p:nvSpPr>
          <p:cNvPr id="246" name="Shape 246"/>
          <p:cNvSpPr txBox="1"/>
          <p:nvPr/>
        </p:nvSpPr>
        <p:spPr>
          <a:xfrm>
            <a:off x="500545" y="1519606"/>
            <a:ext cx="1925513" cy="707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LEDs: Status, LAN, USB, </a:t>
            </a:r>
            <a:r>
              <a:rPr lang="en-US" sz="1200" b="1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3.5"  </a:t>
            </a:r>
            <a:r>
              <a:rPr lang="en-US" sz="1200" b="1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HDD 1-5</a:t>
            </a:r>
            <a:endParaRPr sz="12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10800000">
            <a:off x="2267500" y="1979674"/>
            <a:ext cx="837034" cy="1888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9" name="圖片 28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3135092"/>
            <a:ext cx="1858581" cy="405709"/>
          </a:xfrm>
          <a:prstGeom prst="rect">
            <a:avLst/>
          </a:prstGeom>
        </p:spPr>
      </p:pic>
      <p:pic>
        <p:nvPicPr>
          <p:cNvPr id="30" name="圖片 29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2682411"/>
            <a:ext cx="1858581" cy="405709"/>
          </a:xfrm>
          <a:prstGeom prst="rect">
            <a:avLst/>
          </a:prstGeom>
        </p:spPr>
      </p:pic>
      <p:pic>
        <p:nvPicPr>
          <p:cNvPr id="31" name="圖片 30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4198627"/>
            <a:ext cx="1858581" cy="405709"/>
          </a:xfrm>
          <a:prstGeom prst="rect">
            <a:avLst/>
          </a:prstGeom>
        </p:spPr>
      </p:pic>
      <p:pic>
        <p:nvPicPr>
          <p:cNvPr id="32" name="圖片 31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3574902"/>
            <a:ext cx="1858581" cy="576496"/>
          </a:xfrm>
          <a:prstGeom prst="rect">
            <a:avLst/>
          </a:prstGeom>
        </p:spPr>
      </p:pic>
      <p:sp>
        <p:nvSpPr>
          <p:cNvPr id="249" name="Shape 249"/>
          <p:cNvSpPr txBox="1"/>
          <p:nvPr/>
        </p:nvSpPr>
        <p:spPr>
          <a:xfrm>
            <a:off x="563978" y="2758617"/>
            <a:ext cx="1595022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ja-JP" sz="12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Power button</a:t>
            </a:r>
            <a:endParaRPr lang="ja-JP" altLang="en-US" sz="12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590227" y="3645218"/>
            <a:ext cx="19872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USB </a:t>
            </a:r>
            <a:r>
              <a:rPr lang="en-US" sz="1200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3.1 Gen 1 </a:t>
            </a:r>
            <a:r>
              <a:rPr lang="en-US" sz="12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+ </a:t>
            </a:r>
            <a:r>
              <a:rPr lang="en-US" sz="1200" b="1" i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One Touch C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opy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button</a:t>
            </a:r>
            <a:endParaRPr sz="12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xmlns="" id="{1F55481C-D112-EA42-892E-8F18BFAB3DCB}"/>
              </a:ext>
            </a:extLst>
          </p:cNvPr>
          <p:cNvSpPr txBox="1"/>
          <p:nvPr/>
        </p:nvSpPr>
        <p:spPr>
          <a:xfrm>
            <a:off x="566270" y="4263734"/>
            <a:ext cx="1792855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LEDs: </a:t>
            </a:r>
            <a:r>
              <a:rPr lang="en-US" sz="1200" b="1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2.5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" </a:t>
            </a:r>
            <a:r>
              <a:rPr lang="en-US" sz="1200" b="1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SSD </a:t>
            </a:r>
            <a:r>
              <a:rPr lang="en-US" sz="12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1-4</a:t>
            </a:r>
            <a:endParaRPr lang="ja-JP" altLang="en-US" sz="12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4" name="Shape 249">
            <a:extLst>
              <a:ext uri="{FF2B5EF4-FFF2-40B4-BE49-F238E27FC236}">
                <a16:creationId xmlns:a16="http://schemas.microsoft.com/office/drawing/2014/main" xmlns="" id="{84E7B95D-47EE-F149-A710-9455D964B2DB}"/>
              </a:ext>
            </a:extLst>
          </p:cNvPr>
          <p:cNvSpPr txBox="1"/>
          <p:nvPr/>
        </p:nvSpPr>
        <p:spPr>
          <a:xfrm>
            <a:off x="579655" y="3205485"/>
            <a:ext cx="1687844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ja-JP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Infrared receiver</a:t>
            </a:r>
            <a:endParaRPr lang="ja-JP" altLang="en-US" sz="12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16200000" flipV="1">
            <a:off x="2226219" y="3018172"/>
            <a:ext cx="689636" cy="423824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6" name="Shape 250"/>
          <p:cNvCxnSpPr>
            <a:cxnSpLocks/>
          </p:cNvCxnSpPr>
          <p:nvPr/>
        </p:nvCxnSpPr>
        <p:spPr>
          <a:xfrm>
            <a:off x="2359126" y="3980267"/>
            <a:ext cx="423824" cy="2183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3" name="Shape 267"/>
          <p:cNvCxnSpPr>
            <a:cxnSpLocks/>
            <a:endCxn id="31" idx="3"/>
          </p:cNvCxnSpPr>
          <p:nvPr/>
        </p:nvCxnSpPr>
        <p:spPr>
          <a:xfrm rot="10800000">
            <a:off x="2359127" y="4401482"/>
            <a:ext cx="780871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3" name="Shape 250">
            <a:extLst>
              <a:ext uri="{FF2B5EF4-FFF2-40B4-BE49-F238E27FC236}">
                <a16:creationId xmlns:a16="http://schemas.microsoft.com/office/drawing/2014/main" xmlns="" id="{9CEADBB6-82C8-014E-82B3-75FFD954CA5B}"/>
              </a:ext>
            </a:extLst>
          </p:cNvPr>
          <p:cNvCxnSpPr>
            <a:cxnSpLocks/>
          </p:cNvCxnSpPr>
          <p:nvPr/>
        </p:nvCxnSpPr>
        <p:spPr>
          <a:xfrm rot="10800000">
            <a:off x="2359126" y="3470409"/>
            <a:ext cx="423824" cy="343857"/>
          </a:xfrm>
          <a:prstGeom prst="bentConnector3">
            <a:avLst>
              <a:gd name="adj1" fmla="val 6206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54" name="圖片 53" descr="1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31" y="2226845"/>
            <a:ext cx="1799048" cy="385629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599679" y="2216273"/>
            <a:ext cx="2091385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Hant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Brushed texture</a:t>
            </a:r>
            <a:endParaRPr 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 flipH="1">
            <a:off x="1968836" y="2296883"/>
            <a:ext cx="825474" cy="169277"/>
          </a:xfrm>
          <a:prstGeom prst="rightArrow">
            <a:avLst>
              <a:gd name="adj1" fmla="val 50000"/>
              <a:gd name="adj2" fmla="val 103081"/>
            </a:avLst>
          </a:prstGeom>
          <a:gradFill>
            <a:gsLst>
              <a:gs pos="0">
                <a:srgbClr val="09EDFF"/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26501" y="1411966"/>
            <a:ext cx="1789354" cy="1042834"/>
          </a:xfrm>
          <a:prstGeom prst="rect">
            <a:avLst/>
          </a:prstGeom>
        </p:spPr>
      </p:pic>
      <p:sp>
        <p:nvSpPr>
          <p:cNvPr id="266" name="Shape 266"/>
          <p:cNvSpPr txBox="1"/>
          <p:nvPr/>
        </p:nvSpPr>
        <p:spPr>
          <a:xfrm>
            <a:off x="6989955" y="1537434"/>
            <a:ext cx="1608266" cy="86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5</a:t>
            </a:r>
            <a:r>
              <a:rPr lang="en-US" sz="12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 x </a:t>
            </a:r>
            <a:r>
              <a:rPr lang="en-US" sz="1200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3.5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" </a:t>
            </a:r>
            <a:r>
              <a:rPr lang="en-US" sz="1200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SATA 6Gbps </a:t>
            </a:r>
            <a:r>
              <a:rPr lang="en-US" sz="12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HDD</a:t>
            </a:r>
            <a:r>
              <a:rPr lang="zh-Hant" altLang="en-US" sz="12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altLang="zh-Hant" sz="1200" b="1" i="0" u="none" strike="noStrike" cap="non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bays</a:t>
            </a:r>
            <a:endParaRPr lang="en-US" altLang="zh-Hant" sz="1200" b="1" i="0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(</a:t>
            </a:r>
            <a:r>
              <a:rPr lang="en-US" altLang="zh-Hant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also supports </a:t>
            </a:r>
            <a:r>
              <a:rPr lang="en-US" altLang="zh-Hant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2.5</a:t>
            </a:r>
            <a:r>
              <a:rPr lang="en-US" altLang="zh-TW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" </a:t>
            </a:r>
            <a:r>
              <a:rPr lang="en-US" altLang="zh-Hant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HDDs/SSDs)</a:t>
            </a:r>
            <a:endParaRPr sz="12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 flipV="1">
            <a:off x="6123882" y="1856264"/>
            <a:ext cx="804300" cy="322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1" name="圖片 60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28182" y="2612474"/>
            <a:ext cx="1789354" cy="920285"/>
          </a:xfrm>
          <a:prstGeom prst="rect">
            <a:avLst/>
          </a:prstGeom>
        </p:spPr>
      </p:pic>
      <p:sp>
        <p:nvSpPr>
          <p:cNvPr id="269" name="Shape 269"/>
          <p:cNvSpPr txBox="1"/>
          <p:nvPr/>
        </p:nvSpPr>
        <p:spPr>
          <a:xfrm>
            <a:off x="7016385" y="2858699"/>
            <a:ext cx="1720614" cy="67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4 x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2.5</a:t>
            </a:r>
            <a:r>
              <a:rPr lang="en-US" altLang="zh-TW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"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SATA </a:t>
            </a:r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6Gbps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SSD</a:t>
            </a:r>
            <a:r>
              <a:rPr lang="zh-Hant" alt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 </a:t>
            </a:r>
            <a:r>
              <a:rPr lang="en-US" altLang="zh-Hant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</a:rPr>
              <a:t>bays</a:t>
            </a:r>
            <a:endParaRPr lang="en-US" sz="1200" b="1" i="0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 flipV="1">
            <a:off x="6123882" y="3380490"/>
            <a:ext cx="804300" cy="599777"/>
          </a:xfrm>
          <a:prstGeom prst="bentConnector3">
            <a:avLst>
              <a:gd name="adj1" fmla="val 56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20328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pic>
        <p:nvPicPr>
          <p:cNvPr id="17" name="圖片 16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493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HDD / SSD installations made easy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92656" y="1437349"/>
            <a:ext cx="4584252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 descr="C:\Users\Han Tsai\Desktop\TS-932X_直播_0320\未命名-5.png">
            <a:extLst>
              <a:ext uri="{FF2B5EF4-FFF2-40B4-BE49-F238E27FC236}">
                <a16:creationId xmlns:a16="http://schemas.microsoft.com/office/drawing/2014/main" xmlns="" id="{AD81DCFD-3638-764F-9044-35124E92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10124" y="1734679"/>
            <a:ext cx="2517240" cy="27275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0EF3DD-4535-8042-9C1C-D6EED92F94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84922" y="1961917"/>
            <a:ext cx="1796569" cy="2675794"/>
          </a:xfrm>
          <a:prstGeom prst="rect">
            <a:avLst/>
          </a:prstGeom>
        </p:spPr>
      </p:pic>
      <p:sp>
        <p:nvSpPr>
          <p:cNvPr id="48" name="圓角矩形 47"/>
          <p:cNvSpPr/>
          <p:nvPr/>
        </p:nvSpPr>
        <p:spPr>
          <a:xfrm>
            <a:off x="5184500" y="1437349"/>
            <a:ext cx="3363151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3" descr="C:\Users\Han Tsai\Desktop\TS-932X_直播_0320\未命名-6.png">
            <a:extLst>
              <a:ext uri="{FF2B5EF4-FFF2-40B4-BE49-F238E27FC236}">
                <a16:creationId xmlns:a16="http://schemas.microsoft.com/office/drawing/2014/main" xmlns="" id="{38B14C86-DC66-2345-AC03-B9156EBB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427315" y="2458978"/>
            <a:ext cx="2992841" cy="1628493"/>
          </a:xfrm>
          <a:prstGeom prst="rect">
            <a:avLst/>
          </a:prstGeom>
          <a:noFill/>
        </p:spPr>
      </p:pic>
      <p:sp>
        <p:nvSpPr>
          <p:cNvPr id="26" name="Shape 246">
            <a:extLst>
              <a:ext uri="{FF2B5EF4-FFF2-40B4-BE49-F238E27FC236}">
                <a16:creationId xmlns:a16="http://schemas.microsoft.com/office/drawing/2014/main" xmlns="" id="{651D8BB7-E3BB-DC48-97B3-7F6320885A9B}"/>
              </a:ext>
            </a:extLst>
          </p:cNvPr>
          <p:cNvSpPr txBox="1"/>
          <p:nvPr/>
        </p:nvSpPr>
        <p:spPr>
          <a:xfrm>
            <a:off x="1231426" y="1797924"/>
            <a:ext cx="182713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Tool-less installation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616669" y="1289197"/>
            <a:ext cx="1397126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6DF5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buSzPts val="1400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3.5" 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Shape 246">
            <a:extLst>
              <a:ext uri="{FF2B5EF4-FFF2-40B4-BE49-F238E27FC236}">
                <a16:creationId xmlns:a16="http://schemas.microsoft.com/office/drawing/2014/main" xmlns="" id="{F1EBFE38-1B94-EE46-B29E-372AF73D6871}"/>
              </a:ext>
            </a:extLst>
          </p:cNvPr>
          <p:cNvSpPr txBox="1"/>
          <p:nvPr/>
        </p:nvSpPr>
        <p:spPr>
          <a:xfrm>
            <a:off x="3228659" y="1492101"/>
            <a:ext cx="1732959" cy="40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Also supports </a:t>
            </a:r>
            <a:r>
              <a:rPr lang="en-US" altLang="zh-Hant" sz="11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2.5"  </a:t>
            </a:r>
            <a:r>
              <a:rPr lang="en-US" altLang="zh-Hant" sz="11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HDD/SSD with screws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5309356" y="1321933"/>
            <a:ext cx="1450862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6DF5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buSzPts val="1400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 2.5" 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8" name="Shape 246">
            <a:extLst>
              <a:ext uri="{FF2B5EF4-FFF2-40B4-BE49-F238E27FC236}">
                <a16:creationId xmlns:a16="http://schemas.microsoft.com/office/drawing/2014/main" xmlns="" id="{5ECF41A6-C0AD-D64B-9E90-E46E79DCE760}"/>
              </a:ext>
            </a:extLst>
          </p:cNvPr>
          <p:cNvSpPr txBox="1"/>
          <p:nvPr/>
        </p:nvSpPr>
        <p:spPr>
          <a:xfrm>
            <a:off x="5305084" y="1722751"/>
            <a:ext cx="216776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Tool-less installation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B1009E-A295-4549-A565-9E18F63699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258" y="707497"/>
            <a:ext cx="3286981" cy="20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135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312"/>
            <a:ext cx="9143999" cy="750218"/>
          </a:xfrm>
        </p:spPr>
        <p:txBody>
          <a:bodyPr/>
          <a:lstStyle/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Intel 7</a:t>
            </a:r>
            <a:r>
              <a:rPr lang="en-US" altLang="zh-CN" sz="3200" b="1" baseline="300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th</a:t>
            </a:r>
            <a:r>
              <a:rPr lang="en-US" altLang="zh-CN" sz="3200" b="1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gen </a:t>
            </a:r>
            <a:r>
              <a:rPr lang="en-US" altLang="zh-CN" sz="3200" b="1" dirty="0" err="1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Kaby</a:t>
            </a:r>
            <a:r>
              <a:rPr lang="en-US" altLang="zh-CN" sz="3200" b="1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Lake platform</a:t>
            </a:r>
            <a:endParaRPr lang="en-US" sz="3200" b="1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sp>
        <p:nvSpPr>
          <p:cNvPr id="17" name="文字方塊 1">
            <a:extLst>
              <a:ext uri="{FF2B5EF4-FFF2-40B4-BE49-F238E27FC236}">
                <a16:creationId xmlns:a16="http://schemas.microsoft.com/office/drawing/2014/main" xmlns="" id="{0642C338-77B0-2443-AB93-C7D0FFC5E007}"/>
              </a:ext>
            </a:extLst>
          </p:cNvPr>
          <p:cNvSpPr txBox="1"/>
          <p:nvPr/>
        </p:nvSpPr>
        <p:spPr>
          <a:xfrm>
            <a:off x="5473242" y="2042618"/>
            <a:ext cx="364803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15W low-power mobile processor</a:t>
            </a:r>
            <a:endParaRPr kumimoji="1" lang="en-US" altLang="zh-Hant" sz="1600" b="1" dirty="0">
              <a:solidFill>
                <a:srgbClr val="FFFF00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  <a:p>
            <a:r>
              <a:rPr kumimoji="1" lang="en-US" altLang="zh-TW" sz="16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14nm </a:t>
            </a:r>
            <a:r>
              <a:rPr kumimoji="1" lang="en-US" altLang="zh-TW" sz="1600" b="1" dirty="0" err="1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FinFET</a:t>
            </a:r>
            <a:r>
              <a:rPr kumimoji="1" lang="en-US" altLang="zh-TW" sz="16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 </a:t>
            </a:r>
            <a:r>
              <a:rPr kumimoji="1" lang="en-US" altLang="zh-CN" sz="16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process</a:t>
            </a:r>
          </a:p>
          <a:p>
            <a:r>
              <a:rPr kumimoji="1" lang="en-US" altLang="zh-TW" sz="16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2 x 1.8 GHz</a:t>
            </a:r>
            <a:r>
              <a:rPr kumimoji="1" lang="zh-TW" altLang="en-US" sz="16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、</a:t>
            </a:r>
            <a:r>
              <a:rPr kumimoji="1" lang="en-US" altLang="zh-TW" sz="16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 3MB L3 cache</a:t>
            </a:r>
            <a:endParaRPr kumimoji="1" lang="zh-TW" altLang="en-US" sz="1600" b="1" dirty="0">
              <a:solidFill>
                <a:srgbClr val="FFFF00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22" name="文字方塊 1">
            <a:extLst>
              <a:ext uri="{FF2B5EF4-FFF2-40B4-BE49-F238E27FC236}">
                <a16:creationId xmlns:a16="http://schemas.microsoft.com/office/drawing/2014/main" xmlns="" id="{888D60F0-B4A1-A443-B732-D8F747208B4E}"/>
              </a:ext>
            </a:extLst>
          </p:cNvPr>
          <p:cNvSpPr txBox="1"/>
          <p:nvPr/>
        </p:nvSpPr>
        <p:spPr>
          <a:xfrm>
            <a:off x="5483814" y="1756140"/>
            <a:ext cx="271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i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Intel Celeron 3865U</a:t>
            </a:r>
            <a:endParaRPr kumimoji="1" lang="zh-TW" altLang="en-US" sz="1600" b="1" i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</p:txBody>
      </p:sp>
      <p:pic>
        <p:nvPicPr>
          <p:cNvPr id="14" name="圖片 39" descr="cp_k_ww_4c_075.png">
            <a:extLst>
              <a:ext uri="{FF2B5EF4-FFF2-40B4-BE49-F238E27FC236}">
                <a16:creationId xmlns:a16="http://schemas.microsoft.com/office/drawing/2014/main" xmlns="" id="{7B6B0DB4-5BCF-DB4D-901A-48D65AB2D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750" y="1609042"/>
            <a:ext cx="1531721" cy="1531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21B23C-3FBE-0249-80D0-E977CCCA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046" y="1226246"/>
            <a:ext cx="4399333" cy="3527945"/>
          </a:xfrm>
          <a:prstGeom prst="rect">
            <a:avLst/>
          </a:prstGeom>
        </p:spPr>
      </p:pic>
      <p:pic>
        <p:nvPicPr>
          <p:cNvPr id="4098" name="Picture 2" descr="C:\Users\Han Tsai\Desktop\TVS-951X_直播\012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26776" y="3189987"/>
            <a:ext cx="5043399" cy="84430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4368757" y="3285628"/>
            <a:ext cx="400301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indent="-88900" algn="ctr">
              <a:buSzPts val="1400"/>
            </a:pPr>
            <a:r>
              <a:rPr lang="en-US" altLang="zh-Hant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AES-NI encryption acceleration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93059467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圖片 25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236"/>
            <a:ext cx="9144000" cy="697312"/>
          </a:xfrm>
        </p:spPr>
        <p:txBody>
          <a:bodyPr/>
          <a:lstStyle/>
          <a:p>
            <a:r>
              <a:rPr lang="en-US" altLang="zh-CN" sz="32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Up to </a:t>
            </a:r>
            <a:r>
              <a:rPr lang="en-US" altLang="zh-CN" sz="3200" dirty="0" smtClean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32 GB </a:t>
            </a:r>
            <a:r>
              <a:rPr lang="en-US" altLang="zh-CN" sz="32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DDR4</a:t>
            </a:r>
            <a:r>
              <a:rPr lang="zh-Hant" altLang="en-US" sz="32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</a:t>
            </a:r>
            <a:r>
              <a:rPr lang="en-US" altLang="zh-Hant" sz="3200" dirty="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dual-channel RAM</a:t>
            </a:r>
            <a:endParaRPr lang="en-US" sz="3200" dirty="0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F86AA3-8B1E-234B-A2D3-2F7AD60D8ACD}"/>
              </a:ext>
            </a:extLst>
          </p:cNvPr>
          <p:cNvSpPr txBox="1"/>
          <p:nvPr/>
        </p:nvSpPr>
        <p:spPr>
          <a:xfrm>
            <a:off x="2844856" y="4106184"/>
            <a:ext cx="3591828" cy="52322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19050">
            <a:solidFill>
              <a:srgbClr val="6DF5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TVS-951X-2G: 1 x 2GB DDR4</a:t>
            </a:r>
          </a:p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TVS-951X-8G: 2 x 4GB DDR4</a:t>
            </a:r>
          </a:p>
        </p:txBody>
      </p:sp>
      <p:pic>
        <p:nvPicPr>
          <p:cNvPr id="20" name="圖片 5" descr="RAM-0715-2.png">
            <a:extLst>
              <a:ext uri="{FF2B5EF4-FFF2-40B4-BE49-F238E27FC236}">
                <a16:creationId xmlns:a16="http://schemas.microsoft.com/office/drawing/2014/main" xmlns="" id="{E9534400-59AA-5F47-B8F2-40952CD54E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45727" y="1339377"/>
            <a:ext cx="1366765" cy="701366"/>
          </a:xfrm>
          <a:prstGeom prst="rect">
            <a:avLst/>
          </a:prstGeom>
        </p:spPr>
      </p:pic>
      <p:pic>
        <p:nvPicPr>
          <p:cNvPr id="21" name="圖片 5" descr="RAM-0715-2.png">
            <a:extLst>
              <a:ext uri="{FF2B5EF4-FFF2-40B4-BE49-F238E27FC236}">
                <a16:creationId xmlns:a16="http://schemas.microsoft.com/office/drawing/2014/main" xmlns="" id="{7EB439BC-A783-3E4C-ACC6-789B81BECF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40770" y="1339331"/>
            <a:ext cx="1366765" cy="701366"/>
          </a:xfrm>
          <a:prstGeom prst="rect">
            <a:avLst/>
          </a:prstGeom>
        </p:spPr>
      </p:pic>
      <p:pic>
        <p:nvPicPr>
          <p:cNvPr id="5123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844856" y="2034860"/>
            <a:ext cx="5744391" cy="1174055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2A7416-5CC6-9B49-85FC-42DADA065F33}"/>
              </a:ext>
            </a:extLst>
          </p:cNvPr>
          <p:cNvSpPr txBox="1"/>
          <p:nvPr/>
        </p:nvSpPr>
        <p:spPr>
          <a:xfrm>
            <a:off x="4221553" y="2203961"/>
            <a:ext cx="45044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itchFamily="34" charset="0"/>
              <a:buChar char="•"/>
            </a:pPr>
            <a:r>
              <a:rPr lang="en-US" altLang="zh-CN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Energy efficient 1.2V DDR4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285750" indent="-285750">
              <a:buClr>
                <a:schemeClr val="bg1"/>
              </a:buClr>
              <a:buFont typeface="Arial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 x SODIMM DDR4 </a:t>
            </a:r>
            <a:r>
              <a:rPr lang="en-US" altLang="zh-Hant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RAM </a:t>
            </a:r>
            <a:r>
              <a:rPr lang="en-US" altLang="zh-Hant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slots, </a:t>
            </a:r>
          </a:p>
          <a:p>
            <a:pPr marL="266700" indent="-266700">
              <a:buClr>
                <a:schemeClr val="bg1"/>
              </a:buClr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   up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to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1DDDA3-0DC4-F94F-8B28-34C6963C2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09" y="617087"/>
            <a:ext cx="4266376" cy="3750707"/>
          </a:xfrm>
          <a:prstGeom prst="rect">
            <a:avLst/>
          </a:prstGeom>
        </p:spPr>
      </p:pic>
      <p:pic>
        <p:nvPicPr>
          <p:cNvPr id="5122" name="Picture 2" descr="C:\Users\Han Tsai\Desktop\TVS-951X_直播\01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3978" y="2850234"/>
            <a:ext cx="1604957" cy="757570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5400449" y="2833252"/>
            <a:ext cx="2004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32GB</a:t>
            </a:r>
          </a:p>
          <a:p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(2 x 16GB)</a:t>
            </a:r>
            <a:endParaRPr lang="zh-TW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89385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4560</TotalTime>
  <Words>1108</Words>
  <Application>Microsoft Office PowerPoint</Application>
  <PresentationFormat>如螢幕大小 (16:9)</PresentationFormat>
  <Paragraphs>306</Paragraphs>
  <Slides>34</Slides>
  <Notes>30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Simple Light</vt:lpstr>
      <vt:lpstr>投影片 1</vt:lpstr>
      <vt:lpstr>9-bay NAS</vt:lpstr>
      <vt:lpstr>Haven't tried SSD acceleration before?</vt:lpstr>
      <vt:lpstr>2.5"  SSD prices now more affordable</vt:lpstr>
      <vt:lpstr>Finely crafted hybrid NAS</vt:lpstr>
      <vt:lpstr>TVS-951X front view</vt:lpstr>
      <vt:lpstr>HDD / SSD installations made easy</vt:lpstr>
      <vt:lpstr>Intel 7th gen Kaby Lake platform</vt:lpstr>
      <vt:lpstr>Up to 32 GB DDR4 dual-channel RAM</vt:lpstr>
      <vt:lpstr>TVS-951X rear view</vt:lpstr>
      <vt:lpstr>Keep NAS and drives cool and quiet</vt:lpstr>
      <vt:lpstr>Memory upgrade</vt:lpstr>
      <vt:lpstr>2-channel 4K video transcoding</vt:lpstr>
      <vt:lpstr>Plex Media Server</vt:lpstr>
      <vt:lpstr>Plex App</vt:lpstr>
      <vt:lpstr>Plex features</vt:lpstr>
      <vt:lpstr>Realtime transcoding</vt:lpstr>
      <vt:lpstr>Offline transcoding</vt:lpstr>
      <vt:lpstr>transcoding</vt:lpstr>
      <vt:lpstr>Output 4K video via HDMI</vt:lpstr>
      <vt:lpstr>Roon music server</vt:lpstr>
      <vt:lpstr>Integrated Multi-Gigabit 10GBASE-T</vt:lpstr>
      <vt:lpstr>10GbE high-speed connection</vt:lpstr>
      <vt:lpstr>SSDs for auto-tiered hybrid architecture</vt:lpstr>
      <vt:lpstr>Switch from SSD cache to Qtier</vt:lpstr>
      <vt:lpstr>Qtier auto-tiering: speed and capacity</vt:lpstr>
      <vt:lpstr>10GbE performance</vt:lpstr>
      <vt:lpstr>10GbE  performance</vt:lpstr>
      <vt:lpstr>投影片 29</vt:lpstr>
      <vt:lpstr> QTS and virtualization applications</vt:lpstr>
      <vt:lpstr>QVR Pro surveillance solution  </vt:lpstr>
      <vt:lpstr>  Expand capacity with VJBOD &amp; UX units</vt:lpstr>
      <vt:lpstr>9-bay NAS family compared</vt:lpstr>
      <vt:lpstr>10GBASE-T multimedia specialist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Windows 使用者</cp:lastModifiedBy>
  <cp:revision>453</cp:revision>
  <cp:lastPrinted>2018-03-22T15:33:37Z</cp:lastPrinted>
  <dcterms:modified xsi:type="dcterms:W3CDTF">2018-05-02T07:16:32Z</dcterms:modified>
</cp:coreProperties>
</file>