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tiff" ContentType="image/tiff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36"/>
  </p:notesMasterIdLst>
  <p:handoutMasterIdLst>
    <p:handoutMasterId r:id="rId37"/>
  </p:handoutMasterIdLst>
  <p:sldIdLst>
    <p:sldId id="327" r:id="rId2"/>
    <p:sldId id="287" r:id="rId3"/>
    <p:sldId id="294" r:id="rId4"/>
    <p:sldId id="280" r:id="rId5"/>
    <p:sldId id="279" r:id="rId6"/>
    <p:sldId id="276" r:id="rId7"/>
    <p:sldId id="281" r:id="rId8"/>
    <p:sldId id="284" r:id="rId9"/>
    <p:sldId id="288" r:id="rId10"/>
    <p:sldId id="278" r:id="rId11"/>
    <p:sldId id="277" r:id="rId12"/>
    <p:sldId id="324" r:id="rId13"/>
    <p:sldId id="291" r:id="rId14"/>
    <p:sldId id="269" r:id="rId15"/>
    <p:sldId id="319" r:id="rId16"/>
    <p:sldId id="320" r:id="rId17"/>
    <p:sldId id="321" r:id="rId18"/>
    <p:sldId id="322" r:id="rId19"/>
    <p:sldId id="323" r:id="rId20"/>
    <p:sldId id="292" r:id="rId21"/>
    <p:sldId id="293" r:id="rId22"/>
    <p:sldId id="282" r:id="rId23"/>
    <p:sldId id="290" r:id="rId24"/>
    <p:sldId id="261" r:id="rId25"/>
    <p:sldId id="262" r:id="rId26"/>
    <p:sldId id="263" r:id="rId27"/>
    <p:sldId id="317" r:id="rId28"/>
    <p:sldId id="325" r:id="rId29"/>
    <p:sldId id="326" r:id="rId30"/>
    <p:sldId id="285" r:id="rId31"/>
    <p:sldId id="273" r:id="rId32"/>
    <p:sldId id="271" r:id="rId33"/>
    <p:sldId id="316" r:id="rId34"/>
    <p:sldId id="318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施邑靜" initials="施邑靜" lastIdx="13" clrIdx="0"/>
  <p:cmAuthor id="1" name="Windows 使用者" initials="W使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91D29"/>
    <a:srgbClr val="B3FAFF"/>
    <a:srgbClr val="6DF5FF"/>
    <a:srgbClr val="09EDFF"/>
    <a:srgbClr val="0031BC"/>
    <a:srgbClr val="1D58FF"/>
    <a:srgbClr val="0096FF"/>
    <a:srgbClr val="3366FF"/>
    <a:srgbClr val="29A3FF"/>
    <a:srgbClr val="0B978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8603FDC-E32A-4AB5-989C-0864C3EAD2B8}" styleName="佈景主題樣式 2 - 輔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251"/>
    <p:restoredTop sz="95470" autoAdjust="0"/>
  </p:normalViewPr>
  <p:slideViewPr>
    <p:cSldViewPr snapToGrid="0" snapToObjects="1">
      <p:cViewPr>
        <p:scale>
          <a:sx n="99" d="100"/>
          <a:sy n="99" d="100"/>
        </p:scale>
        <p:origin x="-1956" y="-9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-4040" y="-7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4-26T18:00:17.990" idx="10">
    <p:pos x="6608" y="1417"/>
    <p:text>182 x 225 x 224 mm</p:text>
  </p:cm>
  <p:cm authorId="0" dt="2018-04-26T18:00:49.999" idx="11">
    <p:pos x="6586" y="1655"/>
    <p:text>圖片尺寸也要再確認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00A82-17A7-43D1-92C4-CC31B2118417}" type="datetimeFigureOut">
              <a:rPr lang="zh-TW" altLang="en-US" smtClean="0"/>
              <a:pPr/>
              <a:t>2018/5/2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C5791-50A5-4EC7-82E3-F2E8D08559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854783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4229650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6920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312477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0456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6684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8379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88899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248667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9" name="Shape 5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6008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0751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312477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7126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9030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59323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9389611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4300268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8699300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73872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1931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11186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31247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520225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2077966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565653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ant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桌面寸土寸金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81801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497860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03981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515217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374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6757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010506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291211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BG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65780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0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04538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1142108" y="285750"/>
            <a:ext cx="685978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  <a:defRPr sz="27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1142107" y="4800600"/>
            <a:ext cx="4916180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171424" y="4800600"/>
            <a:ext cx="1087325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7373078" y="4800600"/>
            <a:ext cx="628815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200149444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611"/>
          <p:cNvSpPr/>
          <p:nvPr userDrawn="1"/>
        </p:nvSpPr>
        <p:spPr>
          <a:xfrm>
            <a:off x="285720" y="1203598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3684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9" name="Shape 9" descr="底_(ZH+EN).png"/>
          <p:cNvPicPr preferRelativeResize="0"/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77" r:id="rId2"/>
    <p:sldLayoutId id="2147483678" r:id="rId3"/>
    <p:sldLayoutId id="214748367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49.tiff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tiff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tiff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7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tiff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78.png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82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0.png"/><Relationship Id="rId3" Type="http://schemas.openxmlformats.org/officeDocument/2006/relationships/image" Target="../media/image70.png"/><Relationship Id="rId7" Type="http://schemas.openxmlformats.org/officeDocument/2006/relationships/image" Target="../media/image85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11" Type="http://schemas.openxmlformats.org/officeDocument/2006/relationships/image" Target="../media/image51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48.png"/><Relationship Id="rId9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91.tiff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5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92.png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jpe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36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10" Type="http://schemas.openxmlformats.org/officeDocument/2006/relationships/image" Target="../media/image111.tiff"/><Relationship Id="rId4" Type="http://schemas.openxmlformats.org/officeDocument/2006/relationships/image" Target="../media/image23.png"/><Relationship Id="rId9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36.jpe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3.png"/><Relationship Id="rId3" Type="http://schemas.openxmlformats.org/officeDocument/2006/relationships/image" Target="../media/image37.png"/><Relationship Id="rId7" Type="http://schemas.openxmlformats.org/officeDocument/2006/relationships/image" Target="../media/image11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11" Type="http://schemas.openxmlformats.org/officeDocument/2006/relationships/image" Target="../media/image122.png"/><Relationship Id="rId5" Type="http://schemas.openxmlformats.org/officeDocument/2006/relationships/image" Target="../media/image117.png"/><Relationship Id="rId10" Type="http://schemas.openxmlformats.org/officeDocument/2006/relationships/image" Target="../media/image13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iff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image" Target="../media/image57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comments" Target="../comments/commen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10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tiff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3" Type="http://schemas.openxmlformats.org/officeDocument/2006/relationships/image" Target="../media/image36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6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C:\Users\Han Tsai\Desktop\TVS-951X_直播\180502-ch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 descr="BG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" y="0"/>
            <a:ext cx="9140080" cy="5143500"/>
          </a:xfrm>
          <a:prstGeom prst="rect">
            <a:avLst/>
          </a:prstGeom>
        </p:spPr>
      </p:pic>
      <p:pic>
        <p:nvPicPr>
          <p:cNvPr id="65" name="圖片 64" descr="12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09" y="970661"/>
            <a:ext cx="8572560" cy="3897330"/>
          </a:xfrm>
          <a:prstGeom prst="rect">
            <a:avLst/>
          </a:prstGeom>
        </p:spPr>
      </p:pic>
      <p:sp>
        <p:nvSpPr>
          <p:cNvPr id="66" name="Shape 611"/>
          <p:cNvSpPr/>
          <p:nvPr/>
        </p:nvSpPr>
        <p:spPr>
          <a:xfrm>
            <a:off x="281909" y="953392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SzPts val="1400"/>
            </a:pPr>
            <a:r>
              <a:rPr lang="en-US" dirty="0" smtClean="0">
                <a:solidFill>
                  <a:schemeClr val="lt1"/>
                </a:solidFill>
              </a:rPr>
              <a:t>182 x 225 x 224 mm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D4DDB09-676C-B540-814D-BFD844AD1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888" y="1047096"/>
            <a:ext cx="5904432" cy="3690270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03604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sz="3600" u="none" strike="noStrike" cap="none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TVS-951X</a:t>
            </a:r>
            <a:r>
              <a:rPr lang="en-US" sz="3600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</a:t>
            </a:r>
            <a:r>
              <a:rPr lang="zh-Hant" altLang="en-US" sz="3600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背面</a:t>
            </a:r>
            <a:r>
              <a:rPr lang="en-US" sz="3600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硬體配置</a:t>
            </a:r>
            <a:endParaRPr sz="36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65" name="Shape 265"/>
          <p:cNvSpPr/>
          <p:nvPr/>
        </p:nvSpPr>
        <p:spPr>
          <a:xfrm>
            <a:off x="5939895" y="2272060"/>
            <a:ext cx="268524" cy="319616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Shape 265"/>
          <p:cNvSpPr/>
          <p:nvPr/>
        </p:nvSpPr>
        <p:spPr>
          <a:xfrm>
            <a:off x="5942241" y="2621884"/>
            <a:ext cx="273871" cy="366286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265"/>
          <p:cNvSpPr/>
          <p:nvPr/>
        </p:nvSpPr>
        <p:spPr>
          <a:xfrm>
            <a:off x="5882577" y="3351636"/>
            <a:ext cx="340715" cy="591452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4FEB3729-6F23-5A47-988C-CDCA0D0B09F4}"/>
              </a:ext>
            </a:extLst>
          </p:cNvPr>
          <p:cNvSpPr/>
          <p:nvPr/>
        </p:nvSpPr>
        <p:spPr>
          <a:xfrm>
            <a:off x="5625273" y="2399689"/>
            <a:ext cx="281073" cy="435959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hape 265">
            <a:extLst>
              <a:ext uri="{FF2B5EF4-FFF2-40B4-BE49-F238E27FC236}">
                <a16:creationId xmlns="" xmlns:a16="http://schemas.microsoft.com/office/drawing/2014/main" id="{75DB9CD0-758A-B647-ABDF-B4E0B3BFD637}"/>
              </a:ext>
            </a:extLst>
          </p:cNvPr>
          <p:cNvSpPr/>
          <p:nvPr/>
        </p:nvSpPr>
        <p:spPr>
          <a:xfrm>
            <a:off x="5882577" y="3073828"/>
            <a:ext cx="320162" cy="194575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圖片 28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23" y="1848331"/>
            <a:ext cx="1631969" cy="453959"/>
          </a:xfrm>
          <a:prstGeom prst="rect">
            <a:avLst/>
          </a:prstGeom>
        </p:spPr>
      </p:pic>
      <p:sp>
        <p:nvSpPr>
          <p:cNvPr id="257" name="Shape 257"/>
          <p:cNvSpPr txBox="1"/>
          <p:nvPr/>
        </p:nvSpPr>
        <p:spPr>
          <a:xfrm>
            <a:off x="613172" y="1939414"/>
            <a:ext cx="1161681" cy="307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內建揚聲器</a:t>
            </a:r>
            <a:endParaRPr sz="1300" b="1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58" name="Shape 258"/>
          <p:cNvCxnSpPr>
            <a:cxnSpLocks/>
          </p:cNvCxnSpPr>
          <p:nvPr/>
        </p:nvCxnSpPr>
        <p:spPr>
          <a:xfrm rot="10800000">
            <a:off x="2141164" y="2102187"/>
            <a:ext cx="3419681" cy="3857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31" name="圖片 30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675" y="3268403"/>
            <a:ext cx="1631969" cy="453959"/>
          </a:xfrm>
          <a:prstGeom prst="rect">
            <a:avLst/>
          </a:prstGeom>
        </p:spPr>
      </p:pic>
      <p:pic>
        <p:nvPicPr>
          <p:cNvPr id="32" name="圖片 31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675" y="4010878"/>
            <a:ext cx="1631969" cy="453959"/>
          </a:xfrm>
          <a:prstGeom prst="rect">
            <a:avLst/>
          </a:prstGeom>
        </p:spPr>
      </p:pic>
      <p:pic>
        <p:nvPicPr>
          <p:cNvPr id="33" name="圖片 32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711611" y="1178704"/>
            <a:ext cx="1952277" cy="395433"/>
          </a:xfrm>
          <a:prstGeom prst="rect">
            <a:avLst/>
          </a:prstGeom>
        </p:spPr>
      </p:pic>
      <p:pic>
        <p:nvPicPr>
          <p:cNvPr id="34" name="圖片 33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697075" y="1623696"/>
            <a:ext cx="1952277" cy="396465"/>
          </a:xfrm>
          <a:prstGeom prst="rect">
            <a:avLst/>
          </a:prstGeom>
        </p:spPr>
      </p:pic>
      <p:pic>
        <p:nvPicPr>
          <p:cNvPr id="35" name="圖片 34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697074" y="2100999"/>
            <a:ext cx="1952277" cy="481126"/>
          </a:xfrm>
          <a:prstGeom prst="rect">
            <a:avLst/>
          </a:prstGeom>
        </p:spPr>
      </p:pic>
      <p:pic>
        <p:nvPicPr>
          <p:cNvPr id="36" name="圖片 35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702756" y="3620463"/>
            <a:ext cx="1952277" cy="446553"/>
          </a:xfrm>
          <a:prstGeom prst="rect">
            <a:avLst/>
          </a:prstGeom>
        </p:spPr>
      </p:pic>
      <p:pic>
        <p:nvPicPr>
          <p:cNvPr id="37" name="圖片 36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694570" y="2634447"/>
            <a:ext cx="1960982" cy="439382"/>
          </a:xfrm>
          <a:prstGeom prst="rect">
            <a:avLst/>
          </a:prstGeom>
        </p:spPr>
      </p:pic>
      <p:pic>
        <p:nvPicPr>
          <p:cNvPr id="38" name="圖片 37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694571" y="3118810"/>
            <a:ext cx="1952277" cy="424429"/>
          </a:xfrm>
          <a:prstGeom prst="rect">
            <a:avLst/>
          </a:prstGeom>
        </p:spPr>
      </p:pic>
      <p:cxnSp>
        <p:nvCxnSpPr>
          <p:cNvPr id="255" name="Shape 255"/>
          <p:cNvCxnSpPr>
            <a:cxnSpLocks/>
            <a:endCxn id="31" idx="3"/>
          </p:cNvCxnSpPr>
          <p:nvPr/>
        </p:nvCxnSpPr>
        <p:spPr>
          <a:xfrm rot="10800000">
            <a:off x="2136644" y="3495383"/>
            <a:ext cx="3555442" cy="527674"/>
          </a:xfrm>
          <a:prstGeom prst="bentConnector3">
            <a:avLst>
              <a:gd name="adj1" fmla="val -159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56" name="Shape 256"/>
          <p:cNvSpPr txBox="1"/>
          <p:nvPr/>
        </p:nvSpPr>
        <p:spPr>
          <a:xfrm>
            <a:off x="596132" y="3369450"/>
            <a:ext cx="1551720" cy="3415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防盜安全鎖</a:t>
            </a:r>
            <a:r>
              <a:rPr lang="en-US" sz="1300" b="1" i="0" u="none" strike="noStrike" cap="none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孔</a:t>
            </a:r>
            <a:endParaRPr sz="13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6789897" y="1237960"/>
            <a:ext cx="1066732" cy="307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系統重置</a:t>
            </a:r>
            <a:endParaRPr sz="1300" b="1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63" name="Shape 263"/>
          <p:cNvSpPr txBox="1"/>
          <p:nvPr/>
        </p:nvSpPr>
        <p:spPr>
          <a:xfrm>
            <a:off x="6788653" y="1688809"/>
            <a:ext cx="1633230" cy="2347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3.5mm</a:t>
            </a:r>
            <a:r>
              <a:rPr lang="en-US" sz="13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sz="1300" b="1" u="none" strike="noStrike" cap="none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音源輸出孔</a:t>
            </a:r>
            <a:endParaRPr sz="1300" b="1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64" name="Shape 264"/>
          <p:cNvCxnSpPr>
            <a:cxnSpLocks/>
          </p:cNvCxnSpPr>
          <p:nvPr/>
        </p:nvCxnSpPr>
        <p:spPr>
          <a:xfrm>
            <a:off x="6202739" y="2400727"/>
            <a:ext cx="493412" cy="158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66" name="Shape 266"/>
          <p:cNvSpPr txBox="1"/>
          <p:nvPr/>
        </p:nvSpPr>
        <p:spPr>
          <a:xfrm>
            <a:off x="6764173" y="2733999"/>
            <a:ext cx="1465618" cy="2441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 dirty="0" err="1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GbE</a:t>
            </a:r>
            <a:r>
              <a:rPr lang="en-US" sz="12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 RJ-45</a:t>
            </a:r>
            <a:r>
              <a:rPr lang="zh-Hant" altLang="en-US" sz="12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 </a:t>
            </a:r>
            <a:r>
              <a:rPr lang="en-US" sz="1200" b="1" u="none" strike="noStrike" cap="none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網路孔</a:t>
            </a:r>
            <a:endParaRPr sz="1200" b="1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69" name="Shape 269"/>
          <p:cNvSpPr txBox="1"/>
          <p:nvPr/>
        </p:nvSpPr>
        <p:spPr>
          <a:xfrm>
            <a:off x="6764311" y="3698463"/>
            <a:ext cx="1117904" cy="3282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3 x USB 3.0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573976" y="4095897"/>
            <a:ext cx="1590916" cy="307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DC 12V </a:t>
            </a:r>
            <a:r>
              <a:rPr lang="en-US" sz="1300" b="1" u="none" strike="noStrike" cap="none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電源輸入</a:t>
            </a:r>
            <a:endParaRPr sz="1300" b="1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43" name="Shape 267"/>
          <p:cNvCxnSpPr>
            <a:cxnSpLocks/>
            <a:endCxn id="32" idx="3"/>
          </p:cNvCxnSpPr>
          <p:nvPr/>
        </p:nvCxnSpPr>
        <p:spPr>
          <a:xfrm rot="10800000">
            <a:off x="2136644" y="4237858"/>
            <a:ext cx="3805598" cy="158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51" name="Shape 266">
            <a:extLst>
              <a:ext uri="{FF2B5EF4-FFF2-40B4-BE49-F238E27FC236}">
                <a16:creationId xmlns="" xmlns:a16="http://schemas.microsoft.com/office/drawing/2014/main" id="{896283B6-6107-F349-8BCA-1AA545BAA0E1}"/>
              </a:ext>
            </a:extLst>
          </p:cNvPr>
          <p:cNvSpPr txBox="1"/>
          <p:nvPr/>
        </p:nvSpPr>
        <p:spPr>
          <a:xfrm>
            <a:off x="6782283" y="2110183"/>
            <a:ext cx="1750250" cy="4727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10GbE 10GBASE-T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網路孔</a:t>
            </a:r>
            <a:endParaRPr sz="1300" b="1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69" name="Shape 264"/>
          <p:cNvCxnSpPr>
            <a:cxnSpLocks/>
          </p:cNvCxnSpPr>
          <p:nvPr/>
        </p:nvCxnSpPr>
        <p:spPr>
          <a:xfrm>
            <a:off x="6208823" y="2854158"/>
            <a:ext cx="480966" cy="158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71" name="Shape 264"/>
          <p:cNvCxnSpPr>
            <a:cxnSpLocks/>
          </p:cNvCxnSpPr>
          <p:nvPr/>
        </p:nvCxnSpPr>
        <p:spPr>
          <a:xfrm>
            <a:off x="6228731" y="3770803"/>
            <a:ext cx="486692" cy="158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7" name="Shape 264">
            <a:extLst>
              <a:ext uri="{FF2B5EF4-FFF2-40B4-BE49-F238E27FC236}">
                <a16:creationId xmlns="" xmlns:a16="http://schemas.microsoft.com/office/drawing/2014/main" id="{0E6079EE-8496-EC48-953A-A6555A078895}"/>
              </a:ext>
            </a:extLst>
          </p:cNvPr>
          <p:cNvCxnSpPr>
            <a:cxnSpLocks/>
          </p:cNvCxnSpPr>
          <p:nvPr/>
        </p:nvCxnSpPr>
        <p:spPr>
          <a:xfrm>
            <a:off x="6216112" y="3205990"/>
            <a:ext cx="480966" cy="158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8" name="Shape 269">
            <a:extLst>
              <a:ext uri="{FF2B5EF4-FFF2-40B4-BE49-F238E27FC236}">
                <a16:creationId xmlns="" xmlns:a16="http://schemas.microsoft.com/office/drawing/2014/main" id="{BC7E641E-27C0-4D4A-B6FD-227784EB72B6}"/>
              </a:ext>
            </a:extLst>
          </p:cNvPr>
          <p:cNvSpPr txBox="1"/>
          <p:nvPr/>
        </p:nvSpPr>
        <p:spPr>
          <a:xfrm>
            <a:off x="6764173" y="3180945"/>
            <a:ext cx="2001906" cy="3282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4K HDMI v1.4b @24Hz</a:t>
            </a:r>
            <a:endParaRPr lang="en-US" sz="130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cxnSp>
        <p:nvCxnSpPr>
          <p:cNvPr id="49" name="Shape 255"/>
          <p:cNvCxnSpPr>
            <a:cxnSpLocks/>
            <a:endCxn id="33" idx="3"/>
          </p:cNvCxnSpPr>
          <p:nvPr/>
        </p:nvCxnSpPr>
        <p:spPr>
          <a:xfrm flipV="1">
            <a:off x="6099778" y="1376421"/>
            <a:ext cx="611833" cy="32995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53" name="Shape 255"/>
          <p:cNvCxnSpPr>
            <a:cxnSpLocks/>
          </p:cNvCxnSpPr>
          <p:nvPr/>
        </p:nvCxnSpPr>
        <p:spPr>
          <a:xfrm flipV="1">
            <a:off x="6082738" y="1867963"/>
            <a:ext cx="615416" cy="253406"/>
          </a:xfrm>
          <a:prstGeom prst="bentConnector3">
            <a:avLst>
              <a:gd name="adj1" fmla="val -758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="" xmlns:p14="http://schemas.microsoft.com/office/powerpoint/2010/main" val="293616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457200" y="68160"/>
            <a:ext cx="8229600" cy="8572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zh-CN" alt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冷酷到底的散熱設計</a:t>
            </a:r>
            <a:endParaRPr sz="36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FE3BC81-A520-2B47-8623-51535AD96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59" y="908833"/>
            <a:ext cx="5105872" cy="4032773"/>
          </a:xfrm>
          <a:prstGeom prst="rect">
            <a:avLst/>
          </a:prstGeom>
        </p:spPr>
      </p:pic>
      <p:sp>
        <p:nvSpPr>
          <p:cNvPr id="17" name="TextBox 20">
            <a:extLst>
              <a:ext uri="{FF2B5EF4-FFF2-40B4-BE49-F238E27FC236}">
                <a16:creationId xmlns=""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877175" y="1570432"/>
            <a:ext cx="1811320" cy="338554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09EDFF">
                <a:alpha val="80000"/>
              </a:srgb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多風道散熱設計</a:t>
            </a:r>
          </a:p>
        </p:txBody>
      </p:sp>
      <p:sp>
        <p:nvSpPr>
          <p:cNvPr id="13" name="TextBox 20">
            <a:extLst>
              <a:ext uri="{FF2B5EF4-FFF2-40B4-BE49-F238E27FC236}">
                <a16:creationId xmlns="" xmlns:a16="http://schemas.microsoft.com/office/drawing/2014/main" id="{888413A9-5C6B-EB44-981E-1FF54468A0B1}"/>
              </a:ext>
            </a:extLst>
          </p:cNvPr>
          <p:cNvSpPr txBox="1"/>
          <p:nvPr/>
        </p:nvSpPr>
        <p:spPr>
          <a:xfrm>
            <a:off x="5745645" y="1432153"/>
            <a:ext cx="2513725" cy="338554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09EDFF">
                <a:alpha val="80000"/>
              </a:srgb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大型 </a:t>
            </a: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14cm </a:t>
            </a:r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靜音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散熱</a:t>
            </a:r>
            <a:r>
              <a:rPr lang="zh-Hant" altLang="en-US" sz="1600" b="1" dirty="0">
                <a:latin typeface="微軟正黑體" pitchFamily="34" charset="-120"/>
                <a:ea typeface="微軟正黑體" pitchFamily="34" charset="-120"/>
              </a:rPr>
              <a:t>風扇</a:t>
            </a: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FA04045-F6C0-3F4C-82B2-C7D655B16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466" y="1837896"/>
            <a:ext cx="3113281" cy="27154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4883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BG_Main_dem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4" y="0"/>
            <a:ext cx="9128319" cy="5143500"/>
          </a:xfrm>
          <a:prstGeom prst="rect">
            <a:avLst/>
          </a:prstGeom>
        </p:spPr>
      </p:pic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5109153" y="2423477"/>
            <a:ext cx="2694578" cy="6973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200"/>
            </a:pPr>
            <a:r>
              <a:rPr lang="zh-TW" altLang="en-US" sz="3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輕鬆升級</a:t>
            </a:r>
            <a:r>
              <a:rPr lang="en-US" altLang="zh-TW" sz="3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TW" sz="3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記憶體</a:t>
            </a:r>
            <a:endParaRPr sz="3800" u="none" strike="noStrike" cap="none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" name="Shape 60"/>
          <p:cNvSpPr txBox="1">
            <a:spLocks/>
          </p:cNvSpPr>
          <p:nvPr/>
        </p:nvSpPr>
        <p:spPr>
          <a:xfrm>
            <a:off x="4819062" y="1636794"/>
            <a:ext cx="3312087" cy="7866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5200"/>
            </a:pPr>
            <a:r>
              <a:rPr lang="en-US" altLang="zh-TW" sz="6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Demo</a:t>
            </a:r>
            <a:endParaRPr kumimoji="0" lang="zh-TW" altLang="en-US" sz="6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6" name="圖片 5" descr="3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17" y="671412"/>
            <a:ext cx="4392925" cy="35872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1504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BG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2" descr="D:\直播專案\TS-1635AX_直播\55.png"/>
          <p:cNvPicPr preferRelativeResize="0">
            <a:picLocks noChangeArrowheads="1"/>
          </p:cNvPicPr>
          <p:nvPr/>
        </p:nvPicPr>
        <p:blipFill>
          <a:blip r:embed="rId4"/>
          <a:srcRect t="6447"/>
          <a:stretch>
            <a:fillRect/>
          </a:stretch>
        </p:blipFill>
        <p:spPr bwMode="auto">
          <a:xfrm>
            <a:off x="1400378" y="1638485"/>
            <a:ext cx="5697417" cy="3163714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641"/>
            <a:ext cx="9144000" cy="697312"/>
          </a:xfrm>
        </p:spPr>
        <p:txBody>
          <a:bodyPr/>
          <a:lstStyle/>
          <a:p>
            <a:r>
              <a:rPr lang="en-US" altLang="zh-CN" sz="3200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4K </a:t>
            </a:r>
            <a:r>
              <a:rPr lang="zh-CN" altLang="en-US" sz="3200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影片即時轉檔</a:t>
            </a:r>
            <a:endParaRPr lang="en-US" sz="3200" dirty="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282358A-863A-024B-B5B4-0E7C033A9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862" y="1651273"/>
            <a:ext cx="4914900" cy="3390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BADDD2E-3600-DA44-940F-7610CA33A72B}"/>
              </a:ext>
            </a:extLst>
          </p:cNvPr>
          <p:cNvSpPr/>
          <p:nvPr/>
        </p:nvSpPr>
        <p:spPr>
          <a:xfrm>
            <a:off x="1248054" y="758376"/>
            <a:ext cx="6962355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整合高達</a:t>
            </a:r>
            <a:r>
              <a:rPr lang="en-US" altLang="zh-CN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900MHz </a:t>
            </a:r>
            <a:r>
              <a:rPr lang="zh-CN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en-US" altLang="zh-CN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Intel® HD Graphics 610 </a:t>
            </a:r>
            <a:r>
              <a:rPr lang="ja-JP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繪圖晶片</a:t>
            </a:r>
            <a:r>
              <a:rPr lang="en-US" altLang="ja-JP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lang="ja-JP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提供</a:t>
            </a:r>
            <a:r>
              <a:rPr lang="ja-JP" altLang="en-US" b="1" dirty="0">
                <a:solidFill>
                  <a:srgbClr val="FFFF0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ja-JP" sz="1800" b="1" dirty="0">
                <a:solidFill>
                  <a:srgbClr val="FFFF00"/>
                </a:solidFill>
                <a:latin typeface="+mj-lt"/>
                <a:ea typeface="Microsoft JhengHei" panose="020B0604030504040204" pitchFamily="34" charset="-120"/>
              </a:rPr>
              <a:t>2</a:t>
            </a:r>
            <a:r>
              <a:rPr lang="en-US" altLang="ja-JP" b="1" dirty="0" smtClean="0">
                <a:solidFill>
                  <a:srgbClr val="FFFF00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ja-JP" altLang="en-US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路 </a:t>
            </a:r>
            <a:r>
              <a:rPr lang="en-US" altLang="ja-JP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H.264/H.265) </a:t>
            </a:r>
            <a:r>
              <a:rPr lang="ja-JP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影片硬體解碼播放與轉檔，可即時將 </a:t>
            </a:r>
            <a:r>
              <a:rPr lang="en-US" altLang="ja-JP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</a:t>
            </a:r>
            <a:r>
              <a:rPr 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 </a:t>
            </a:r>
            <a:r>
              <a:rPr lang="ja-JP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影片轉檔為在各裝置上順暢播放的格式</a:t>
            </a:r>
            <a:endParaRPr 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92630AE-E93F-6744-8BF3-6D92CDC484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1331" y="1966342"/>
            <a:ext cx="2896929" cy="22855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386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群組 48"/>
          <p:cNvGrpSpPr/>
          <p:nvPr/>
        </p:nvGrpSpPr>
        <p:grpSpPr>
          <a:xfrm flipH="1">
            <a:off x="4886577" y="1587782"/>
            <a:ext cx="3666574" cy="2871577"/>
            <a:chOff x="5657331" y="1669520"/>
            <a:chExt cx="3346340" cy="2620777"/>
          </a:xfrm>
        </p:grpSpPr>
        <p:pic>
          <p:nvPicPr>
            <p:cNvPr id="6147" name="Picture 3" descr="C:\Users\Han Tsai\Desktop\TVS-951X_直播\02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57332" y="1669520"/>
              <a:ext cx="3346339" cy="617323"/>
            </a:xfrm>
            <a:prstGeom prst="rect">
              <a:avLst/>
            </a:prstGeom>
            <a:noFill/>
          </p:spPr>
        </p:pic>
        <p:pic>
          <p:nvPicPr>
            <p:cNvPr id="46" name="Picture 3" descr="C:\Users\Han Tsai\Desktop\TVS-951X_直播\02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57332" y="2328621"/>
              <a:ext cx="3346339" cy="617323"/>
            </a:xfrm>
            <a:prstGeom prst="rect">
              <a:avLst/>
            </a:prstGeom>
            <a:noFill/>
          </p:spPr>
        </p:pic>
        <p:pic>
          <p:nvPicPr>
            <p:cNvPr id="47" name="Picture 3" descr="C:\Users\Han Tsai\Desktop\TVS-951X_直播\02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57331" y="2998762"/>
              <a:ext cx="3346339" cy="617323"/>
            </a:xfrm>
            <a:prstGeom prst="rect">
              <a:avLst/>
            </a:prstGeom>
            <a:noFill/>
          </p:spPr>
        </p:pic>
        <p:pic>
          <p:nvPicPr>
            <p:cNvPr id="48" name="Picture 3" descr="C:\Users\Han Tsai\Desktop\TVS-951X_直播\02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57332" y="3672974"/>
              <a:ext cx="3346339" cy="617323"/>
            </a:xfrm>
            <a:prstGeom prst="rect">
              <a:avLst/>
            </a:prstGeom>
            <a:noFill/>
          </p:spPr>
        </p:pic>
      </p:grpSp>
      <p:grpSp>
        <p:nvGrpSpPr>
          <p:cNvPr id="44" name="群組 43"/>
          <p:cNvGrpSpPr/>
          <p:nvPr/>
        </p:nvGrpSpPr>
        <p:grpSpPr>
          <a:xfrm>
            <a:off x="2585498" y="1659220"/>
            <a:ext cx="3014164" cy="3014164"/>
            <a:chOff x="2500298" y="1500180"/>
            <a:chExt cx="3014164" cy="3014164"/>
          </a:xfrm>
        </p:grpSpPr>
        <p:sp>
          <p:nvSpPr>
            <p:cNvPr id="41" name="橢圓 40"/>
            <p:cNvSpPr/>
            <p:nvPr/>
          </p:nvSpPr>
          <p:spPr>
            <a:xfrm>
              <a:off x="2500298" y="1500180"/>
              <a:ext cx="3014164" cy="3014164"/>
            </a:xfrm>
            <a:prstGeom prst="ellipse">
              <a:avLst/>
            </a:prstGeom>
            <a:solidFill>
              <a:srgbClr val="00CC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橢圓 42"/>
            <p:cNvSpPr/>
            <p:nvPr/>
          </p:nvSpPr>
          <p:spPr>
            <a:xfrm>
              <a:off x="2618572" y="1714494"/>
              <a:ext cx="2739246" cy="2739246"/>
            </a:xfrm>
            <a:prstGeom prst="ellipse">
              <a:avLst/>
            </a:prstGeom>
            <a:solidFill>
              <a:srgbClr val="00CC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5" name="Shape 301"/>
          <p:cNvSpPr/>
          <p:nvPr/>
        </p:nvSpPr>
        <p:spPr>
          <a:xfrm>
            <a:off x="799548" y="1230592"/>
            <a:ext cx="1475134" cy="86771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9325" y="0"/>
                </a:moveTo>
                <a:cubicBezTo>
                  <a:pt x="57674" y="0"/>
                  <a:pt x="65058" y="7019"/>
                  <a:pt x="69179" y="18219"/>
                </a:cubicBezTo>
                <a:cubicBezTo>
                  <a:pt x="71776" y="14188"/>
                  <a:pt x="75252" y="11987"/>
                  <a:pt x="79031" y="11987"/>
                </a:cubicBezTo>
                <a:cubicBezTo>
                  <a:pt x="87238" y="11987"/>
                  <a:pt x="94019" y="22369"/>
                  <a:pt x="94791" y="35895"/>
                </a:cubicBezTo>
                <a:cubicBezTo>
                  <a:pt x="94933" y="35750"/>
                  <a:pt x="95076" y="35747"/>
                  <a:pt x="95220" y="35747"/>
                </a:cubicBezTo>
                <a:cubicBezTo>
                  <a:pt x="108905" y="35747"/>
                  <a:pt x="120000" y="54608"/>
                  <a:pt x="120000" y="77873"/>
                </a:cubicBezTo>
                <a:cubicBezTo>
                  <a:pt x="120000" y="99840"/>
                  <a:pt x="110109" y="117880"/>
                  <a:pt x="97485" y="119805"/>
                </a:cubicBezTo>
                <a:lnTo>
                  <a:pt x="97485" y="120000"/>
                </a:lnTo>
                <a:lnTo>
                  <a:pt x="95220" y="120000"/>
                </a:lnTo>
                <a:lnTo>
                  <a:pt x="27654" y="120000"/>
                </a:lnTo>
                <a:lnTo>
                  <a:pt x="27654" y="119685"/>
                </a:lnTo>
                <a:cubicBezTo>
                  <a:pt x="26712" y="119904"/>
                  <a:pt x="25752" y="120000"/>
                  <a:pt x="24779" y="120000"/>
                </a:cubicBezTo>
                <a:cubicBezTo>
                  <a:pt x="11094" y="120000"/>
                  <a:pt x="0" y="101139"/>
                  <a:pt x="0" y="77873"/>
                </a:cubicBezTo>
                <a:cubicBezTo>
                  <a:pt x="0" y="54608"/>
                  <a:pt x="11094" y="35747"/>
                  <a:pt x="24779" y="35747"/>
                </a:cubicBezTo>
                <a:lnTo>
                  <a:pt x="25282" y="35920"/>
                </a:lnTo>
                <a:cubicBezTo>
                  <a:pt x="26617" y="15537"/>
                  <a:pt x="36904" y="0"/>
                  <a:pt x="49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Shape 342"/>
          <p:cNvSpPr txBox="1"/>
          <p:nvPr/>
        </p:nvSpPr>
        <p:spPr>
          <a:xfrm>
            <a:off x="1013862" y="1587782"/>
            <a:ext cx="1071570" cy="25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2060"/>
                </a:solidFill>
              </a:rPr>
              <a:t>Internet</a:t>
            </a:r>
          </a:p>
        </p:txBody>
      </p:sp>
      <p:sp>
        <p:nvSpPr>
          <p:cNvPr id="32" name="標題 31"/>
          <p:cNvSpPr>
            <a:spLocks noGrp="1"/>
          </p:cNvSpPr>
          <p:nvPr>
            <p:ph type="title"/>
          </p:nvPr>
        </p:nvSpPr>
        <p:spPr>
          <a:xfrm>
            <a:off x="0" y="63382"/>
            <a:ext cx="9144000" cy="857250"/>
          </a:xfrm>
        </p:spPr>
        <p:txBody>
          <a:bodyPr/>
          <a:lstStyle/>
          <a:p>
            <a:r>
              <a:rPr lang="en-US" altLang="zh-TW" sz="3200" dirty="0" err="1"/>
              <a:t>Plex</a:t>
            </a:r>
            <a:r>
              <a:rPr lang="en-US" altLang="zh-TW" sz="3200" dirty="0"/>
              <a:t> Media Server</a:t>
            </a:r>
            <a:endParaRPr lang="zh-TW" altLang="en-US" sz="3200" dirty="0"/>
          </a:p>
        </p:txBody>
      </p:sp>
      <p:sp>
        <p:nvSpPr>
          <p:cNvPr id="33" name="Shape 298"/>
          <p:cNvSpPr/>
          <p:nvPr/>
        </p:nvSpPr>
        <p:spPr>
          <a:xfrm>
            <a:off x="1185808" y="2445038"/>
            <a:ext cx="515140" cy="43061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299"/>
          <p:cNvSpPr/>
          <p:nvPr/>
        </p:nvSpPr>
        <p:spPr>
          <a:xfrm>
            <a:off x="1148920" y="3307424"/>
            <a:ext cx="582716" cy="38296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417"/>
          <p:cNvSpPr/>
          <p:nvPr/>
        </p:nvSpPr>
        <p:spPr>
          <a:xfrm rot="-900000">
            <a:off x="1198107" y="4087583"/>
            <a:ext cx="515273" cy="3875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426"/>
                </a:moveTo>
                <a:lnTo>
                  <a:pt x="119341" y="3367"/>
                </a:lnTo>
                <a:lnTo>
                  <a:pt x="119546" y="3431"/>
                </a:lnTo>
                <a:lnTo>
                  <a:pt x="96423" y="104174"/>
                </a:lnTo>
                <a:lnTo>
                  <a:pt x="96051" y="104058"/>
                </a:lnTo>
                <a:cubicBezTo>
                  <a:pt x="95616" y="112947"/>
                  <a:pt x="88002" y="120000"/>
                  <a:pt x="78684" y="120000"/>
                </a:cubicBezTo>
                <a:cubicBezTo>
                  <a:pt x="69039" y="120000"/>
                  <a:pt x="61219" y="112443"/>
                  <a:pt x="61219" y="103121"/>
                </a:cubicBezTo>
                <a:cubicBezTo>
                  <a:pt x="61219" y="93799"/>
                  <a:pt x="69039" y="86242"/>
                  <a:pt x="78684" y="86242"/>
                </a:cubicBezTo>
                <a:cubicBezTo>
                  <a:pt x="83798" y="86242"/>
                  <a:pt x="88398" y="88366"/>
                  <a:pt x="91556" y="91798"/>
                </a:cubicBezTo>
                <a:lnTo>
                  <a:pt x="106992" y="24547"/>
                </a:lnTo>
                <a:lnTo>
                  <a:pt x="53077" y="24547"/>
                </a:lnTo>
                <a:lnTo>
                  <a:pt x="35073" y="102992"/>
                </a:lnTo>
                <a:lnTo>
                  <a:pt x="34816" y="102912"/>
                </a:lnTo>
                <a:cubicBezTo>
                  <a:pt x="34312" y="111733"/>
                  <a:pt x="26731" y="118708"/>
                  <a:pt x="17464" y="118708"/>
                </a:cubicBezTo>
                <a:cubicBezTo>
                  <a:pt x="7819" y="118708"/>
                  <a:pt x="0" y="111151"/>
                  <a:pt x="0" y="101829"/>
                </a:cubicBezTo>
                <a:cubicBezTo>
                  <a:pt x="0" y="92507"/>
                  <a:pt x="7819" y="84950"/>
                  <a:pt x="17464" y="84950"/>
                </a:cubicBezTo>
                <a:cubicBezTo>
                  <a:pt x="22532" y="84950"/>
                  <a:pt x="27095" y="87036"/>
                  <a:pt x="30253" y="90409"/>
                </a:cubicBezTo>
                <a:lnTo>
                  <a:pt x="51004" y="0"/>
                </a:lnTo>
                <a:lnTo>
                  <a:pt x="52367" y="42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向右箭號 37"/>
          <p:cNvSpPr/>
          <p:nvPr/>
        </p:nvSpPr>
        <p:spPr>
          <a:xfrm rot="810592">
            <a:off x="1767749" y="2601310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9" name="向右箭號 38"/>
          <p:cNvSpPr/>
          <p:nvPr/>
        </p:nvSpPr>
        <p:spPr>
          <a:xfrm>
            <a:off x="1728242" y="3338332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0" name="向右箭號 39"/>
          <p:cNvSpPr/>
          <p:nvPr/>
        </p:nvSpPr>
        <p:spPr>
          <a:xfrm rot="20591150">
            <a:off x="1773799" y="3988245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7" name="向右箭號 36"/>
          <p:cNvSpPr/>
          <p:nvPr/>
        </p:nvSpPr>
        <p:spPr>
          <a:xfrm rot="2051848">
            <a:off x="1924060" y="1844466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29" name="群組 2">
            <a:extLst>
              <a:ext uri="{FF2B5EF4-FFF2-40B4-BE49-F238E27FC236}">
                <a16:creationId xmlns="" xmlns:a16="http://schemas.microsoft.com/office/drawing/2014/main" id="{CEF0ED9A-7183-3748-8BD6-2DCBF5FA8DC0}"/>
              </a:ext>
            </a:extLst>
          </p:cNvPr>
          <p:cNvGrpSpPr/>
          <p:nvPr/>
        </p:nvGrpSpPr>
        <p:grpSpPr>
          <a:xfrm>
            <a:off x="2748843" y="1488104"/>
            <a:ext cx="1878398" cy="1026662"/>
            <a:chOff x="305908" y="1768107"/>
            <a:chExt cx="4770148" cy="2853330"/>
          </a:xfrm>
        </p:grpSpPr>
        <p:pic>
          <p:nvPicPr>
            <p:cNvPr id="30" name="Shape 400">
              <a:extLst>
                <a:ext uri="{FF2B5EF4-FFF2-40B4-BE49-F238E27FC236}">
                  <a16:creationId xmlns="" xmlns:a16="http://schemas.microsoft.com/office/drawing/2014/main" id="{A4E4EDDC-7404-0C42-AE3D-CE7F0216EFAF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908" y="1768107"/>
              <a:ext cx="4770148" cy="26758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圓角矩形 1">
              <a:extLst>
                <a:ext uri="{FF2B5EF4-FFF2-40B4-BE49-F238E27FC236}">
                  <a16:creationId xmlns="" xmlns:a16="http://schemas.microsoft.com/office/drawing/2014/main" id="{B8A98EE4-93B0-8143-A1D5-20EF2315AB32}"/>
                </a:ext>
              </a:extLst>
            </p:cNvPr>
            <p:cNvSpPr/>
            <p:nvPr/>
          </p:nvSpPr>
          <p:spPr>
            <a:xfrm>
              <a:off x="2915816" y="3003798"/>
              <a:ext cx="360000" cy="288032"/>
            </a:xfrm>
            <a:prstGeom prst="roundRect">
              <a:avLst>
                <a:gd name="adj" fmla="val 14947"/>
              </a:avLst>
            </a:prstGeom>
            <a:noFill/>
            <a:ln w="12700" cmpd="sng">
              <a:solidFill>
                <a:srgbClr val="FF6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2" name="矩形 2">
              <a:extLst>
                <a:ext uri="{FF2B5EF4-FFF2-40B4-BE49-F238E27FC236}">
                  <a16:creationId xmlns="" xmlns:a16="http://schemas.microsoft.com/office/drawing/2014/main" id="{14004F6E-50B0-5E4A-98F1-4172EEC8D41C}"/>
                </a:ext>
              </a:extLst>
            </p:cNvPr>
            <p:cNvSpPr/>
            <p:nvPr/>
          </p:nvSpPr>
          <p:spPr>
            <a:xfrm>
              <a:off x="3291728" y="1878659"/>
              <a:ext cx="921372" cy="2742778"/>
            </a:xfrm>
            <a:custGeom>
              <a:avLst/>
              <a:gdLst>
                <a:gd name="connsiteX0" fmla="*/ 0 w 360040"/>
                <a:gd name="connsiteY0" fmla="*/ 0 h 2304256"/>
                <a:gd name="connsiteX1" fmla="*/ 360040 w 360040"/>
                <a:gd name="connsiteY1" fmla="*/ 0 h 2304256"/>
                <a:gd name="connsiteX2" fmla="*/ 360040 w 360040"/>
                <a:gd name="connsiteY2" fmla="*/ 2304256 h 2304256"/>
                <a:gd name="connsiteX3" fmla="*/ 0 w 360040"/>
                <a:gd name="connsiteY3" fmla="*/ 2304256 h 2304256"/>
                <a:gd name="connsiteX4" fmla="*/ 0 w 360040"/>
                <a:gd name="connsiteY4" fmla="*/ 0 h 2304256"/>
                <a:gd name="connsiteX0" fmla="*/ 0 w 367510"/>
                <a:gd name="connsiteY0" fmla="*/ 971176 h 2304256"/>
                <a:gd name="connsiteX1" fmla="*/ 367510 w 367510"/>
                <a:gd name="connsiteY1" fmla="*/ 0 h 2304256"/>
                <a:gd name="connsiteX2" fmla="*/ 367510 w 367510"/>
                <a:gd name="connsiteY2" fmla="*/ 2304256 h 2304256"/>
                <a:gd name="connsiteX3" fmla="*/ 7470 w 367510"/>
                <a:gd name="connsiteY3" fmla="*/ 2304256 h 2304256"/>
                <a:gd name="connsiteX4" fmla="*/ 0 w 367510"/>
                <a:gd name="connsiteY4" fmla="*/ 971176 h 2304256"/>
                <a:gd name="connsiteX0" fmla="*/ 0 w 367510"/>
                <a:gd name="connsiteY0" fmla="*/ 971176 h 2304256"/>
                <a:gd name="connsiteX1" fmla="*/ 367510 w 367510"/>
                <a:gd name="connsiteY1" fmla="*/ 0 h 2304256"/>
                <a:gd name="connsiteX2" fmla="*/ 367510 w 367510"/>
                <a:gd name="connsiteY2" fmla="*/ 2304256 h 2304256"/>
                <a:gd name="connsiteX3" fmla="*/ 0 w 367510"/>
                <a:gd name="connsiteY3" fmla="*/ 1161256 h 2304256"/>
                <a:gd name="connsiteX4" fmla="*/ 0 w 367510"/>
                <a:gd name="connsiteY4" fmla="*/ 971176 h 230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510" h="2304256">
                  <a:moveTo>
                    <a:pt x="0" y="971176"/>
                  </a:moveTo>
                  <a:lnTo>
                    <a:pt x="367510" y="0"/>
                  </a:lnTo>
                  <a:lnTo>
                    <a:pt x="367510" y="2304256"/>
                  </a:lnTo>
                  <a:lnTo>
                    <a:pt x="0" y="1161256"/>
                  </a:lnTo>
                  <a:lnTo>
                    <a:pt x="0" y="971176"/>
                  </a:lnTo>
                  <a:close/>
                </a:path>
              </a:pathLst>
            </a:custGeom>
            <a:gradFill>
              <a:gsLst>
                <a:gs pos="0">
                  <a:srgbClr val="FF6400"/>
                </a:gs>
                <a:gs pos="100000">
                  <a:srgbClr val="FF64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pic>
        <p:nvPicPr>
          <p:cNvPr id="45" name="Shape 401">
            <a:extLst>
              <a:ext uri="{FF2B5EF4-FFF2-40B4-BE49-F238E27FC236}">
                <a16:creationId xmlns="" xmlns:a16="http://schemas.microsoft.com/office/drawing/2014/main" id="{8B47DC3D-9931-C544-AAA6-A99FC9124FB0}"/>
              </a:ext>
            </a:extLst>
          </p:cNvPr>
          <p:cNvPicPr preferRelativeResize="0"/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699" y="1485815"/>
            <a:ext cx="1532624" cy="975945"/>
          </a:xfrm>
          <a:prstGeom prst="rect">
            <a:avLst/>
          </a:prstGeom>
          <a:noFill/>
          <a:ln w="19050">
            <a:solidFill>
              <a:srgbClr val="FF640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2CE1403-D090-924E-91DC-5ED3C6C79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902" y="2457620"/>
            <a:ext cx="2757647" cy="2385570"/>
          </a:xfrm>
          <a:prstGeom prst="rect">
            <a:avLst/>
          </a:prstGeom>
        </p:spPr>
      </p:pic>
      <p:pic>
        <p:nvPicPr>
          <p:cNvPr id="328" name="Shape 328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241" y="879240"/>
            <a:ext cx="841528" cy="841528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/>
          <p:nvPr/>
        </p:nvSpPr>
        <p:spPr>
          <a:xfrm>
            <a:off x="5854854" y="1665705"/>
            <a:ext cx="2585948" cy="53734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27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4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多媒體集中管理</a:t>
            </a:r>
            <a:endParaRPr lang="en-US" sz="24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9" name="Shape 349"/>
          <p:cNvSpPr/>
          <p:nvPr/>
        </p:nvSpPr>
        <p:spPr>
          <a:xfrm>
            <a:off x="5967203" y="2364245"/>
            <a:ext cx="2585948" cy="53734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lvl="0" indent="-127000" rtl="0">
              <a:spcBef>
                <a:spcPts val="0"/>
              </a:spcBef>
              <a:buClr>
                <a:schemeClr val="lt1"/>
              </a:buClr>
              <a:buSzPts val="2000"/>
              <a:buFont typeface="Arial"/>
              <a:buNone/>
            </a:pPr>
            <a:r>
              <a:rPr lang="en-US" sz="24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多媒體資訊</a:t>
            </a:r>
            <a:endParaRPr lang="en-US" sz="24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52" name="Shape 352"/>
          <p:cNvSpPr/>
          <p:nvPr/>
        </p:nvSpPr>
        <p:spPr>
          <a:xfrm>
            <a:off x="5967202" y="3082628"/>
            <a:ext cx="2585948" cy="53734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lvl="0" indent="-127000" rtl="0">
              <a:spcBef>
                <a:spcPts val="0"/>
              </a:spcBef>
              <a:buClr>
                <a:schemeClr val="lt1"/>
              </a:buClr>
              <a:buSzPts val="2000"/>
              <a:buFont typeface="Arial"/>
              <a:buNone/>
            </a:pPr>
            <a:r>
              <a:rPr lang="en-US" sz="24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支援各類格式</a:t>
            </a:r>
            <a:endParaRPr lang="en-US" sz="24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55" name="Shape 355"/>
          <p:cNvSpPr/>
          <p:nvPr/>
        </p:nvSpPr>
        <p:spPr>
          <a:xfrm>
            <a:off x="5854854" y="3808900"/>
            <a:ext cx="2585948" cy="53734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lvl="0" indent="-127000" rtl="0">
              <a:spcBef>
                <a:spcPts val="0"/>
              </a:spcBef>
              <a:buClr>
                <a:schemeClr val="lt1"/>
              </a:buClr>
              <a:buSzPts val="2000"/>
              <a:buFont typeface="Arial"/>
              <a:buNone/>
            </a:pPr>
            <a:r>
              <a:rPr lang="en-US" sz="24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共享管理</a:t>
            </a:r>
            <a:endParaRPr lang="en-US" sz="24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601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3127397" y="3124752"/>
            <a:ext cx="1584176" cy="576064"/>
            <a:chOff x="2483768" y="3071816"/>
            <a:chExt cx="1584176" cy="576064"/>
          </a:xfrm>
        </p:grpSpPr>
        <p:sp>
          <p:nvSpPr>
            <p:cNvPr id="35" name="向右箭號 34"/>
            <p:cNvSpPr/>
            <p:nvPr/>
          </p:nvSpPr>
          <p:spPr>
            <a:xfrm>
              <a:off x="2483768" y="3071816"/>
              <a:ext cx="1584176" cy="576064"/>
            </a:xfrm>
            <a:prstGeom prst="rightArrow">
              <a:avLst/>
            </a:prstGeom>
            <a:gradFill flip="none" rotWithShape="1">
              <a:gsLst>
                <a:gs pos="0">
                  <a:srgbClr val="FF6600">
                    <a:alpha val="0"/>
                  </a:srgbClr>
                </a:gs>
                <a:gs pos="25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2771800" y="3196087"/>
              <a:ext cx="9028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69850">
                <a:buClr>
                  <a:schemeClr val="dk1"/>
                </a:buClr>
                <a:buSzPts val="1100"/>
              </a:pPr>
              <a:r>
                <a:rPr lang="en-US" altLang="zh-TW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網路串流</a:t>
              </a:r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3127397" y="2288268"/>
            <a:ext cx="1584176" cy="576064"/>
            <a:chOff x="2483768" y="3147814"/>
            <a:chExt cx="1584176" cy="576064"/>
          </a:xfrm>
        </p:grpSpPr>
        <p:sp>
          <p:nvSpPr>
            <p:cNvPr id="42" name="向右箭號 41"/>
            <p:cNvSpPr/>
            <p:nvPr/>
          </p:nvSpPr>
          <p:spPr>
            <a:xfrm>
              <a:off x="2483768" y="3147814"/>
              <a:ext cx="1584176" cy="576064"/>
            </a:xfrm>
            <a:prstGeom prst="rightArrow">
              <a:avLst/>
            </a:prstGeom>
            <a:gradFill flip="none" rotWithShape="1">
              <a:gsLst>
                <a:gs pos="0">
                  <a:srgbClr val="FF6600">
                    <a:alpha val="0"/>
                  </a:srgbClr>
                </a:gs>
                <a:gs pos="25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2771800" y="3272085"/>
              <a:ext cx="9028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69850">
                <a:buClr>
                  <a:schemeClr val="dk1"/>
                </a:buClr>
                <a:buSzPts val="1100"/>
              </a:pPr>
              <a:r>
                <a:rPr lang="en-US" altLang="zh-TW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網路串流</a:t>
              </a:r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556681" y="1338802"/>
            <a:ext cx="3014164" cy="3014164"/>
            <a:chOff x="2500298" y="1500180"/>
            <a:chExt cx="3014164" cy="3014164"/>
          </a:xfrm>
        </p:grpSpPr>
        <p:sp>
          <p:nvSpPr>
            <p:cNvPr id="56" name="橢圓 55"/>
            <p:cNvSpPr/>
            <p:nvPr/>
          </p:nvSpPr>
          <p:spPr>
            <a:xfrm>
              <a:off x="2500298" y="1500180"/>
              <a:ext cx="3014164" cy="3014164"/>
            </a:xfrm>
            <a:prstGeom prst="ellipse">
              <a:avLst/>
            </a:prstGeom>
            <a:solidFill>
              <a:srgbClr val="00CC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橢圓 65"/>
            <p:cNvSpPr/>
            <p:nvPr/>
          </p:nvSpPr>
          <p:spPr>
            <a:xfrm>
              <a:off x="2618572" y="1714494"/>
              <a:ext cx="2739246" cy="2739246"/>
            </a:xfrm>
            <a:prstGeom prst="ellipse">
              <a:avLst/>
            </a:prstGeom>
            <a:solidFill>
              <a:srgbClr val="00CC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" name="圓角矩形 21"/>
          <p:cNvSpPr/>
          <p:nvPr/>
        </p:nvSpPr>
        <p:spPr>
          <a:xfrm>
            <a:off x="4856729" y="3053314"/>
            <a:ext cx="2928958" cy="785818"/>
          </a:xfrm>
          <a:prstGeom prst="roundRect">
            <a:avLst/>
          </a:prstGeom>
          <a:gradFill>
            <a:gsLst>
              <a:gs pos="0">
                <a:srgbClr val="0096FF"/>
              </a:gs>
              <a:gs pos="25000">
                <a:srgbClr val="0096FF"/>
              </a:gs>
              <a:gs pos="61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3" name="圓角矩形 22"/>
          <p:cNvSpPr/>
          <p:nvPr/>
        </p:nvSpPr>
        <p:spPr>
          <a:xfrm>
            <a:off x="4856729" y="3910570"/>
            <a:ext cx="2500330" cy="785818"/>
          </a:xfrm>
          <a:prstGeom prst="roundRect">
            <a:avLst/>
          </a:prstGeom>
          <a:gradFill>
            <a:gsLst>
              <a:gs pos="0">
                <a:srgbClr val="0096FF"/>
              </a:gs>
              <a:gs pos="32000">
                <a:srgbClr val="0096FF"/>
              </a:gs>
              <a:gs pos="51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圓角矩形 35"/>
          <p:cNvSpPr/>
          <p:nvPr/>
        </p:nvSpPr>
        <p:spPr>
          <a:xfrm>
            <a:off x="4856729" y="2157525"/>
            <a:ext cx="3571900" cy="828000"/>
          </a:xfrm>
          <a:prstGeom prst="roundRect">
            <a:avLst/>
          </a:prstGeom>
          <a:gradFill>
            <a:gsLst>
              <a:gs pos="0">
                <a:srgbClr val="00CCFF"/>
              </a:gs>
              <a:gs pos="0">
                <a:srgbClr val="0096FF"/>
              </a:gs>
              <a:gs pos="71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圓角矩形 36"/>
          <p:cNvSpPr/>
          <p:nvPr/>
        </p:nvSpPr>
        <p:spPr>
          <a:xfrm>
            <a:off x="4856729" y="1286854"/>
            <a:ext cx="4000528" cy="785818"/>
          </a:xfrm>
          <a:prstGeom prst="roundRect">
            <a:avLst/>
          </a:prstGeom>
          <a:gradFill>
            <a:gsLst>
              <a:gs pos="0">
                <a:srgbClr val="3366FF"/>
              </a:gs>
              <a:gs pos="0">
                <a:srgbClr val="29A3FF"/>
              </a:gs>
              <a:gs pos="76000">
                <a:srgbClr val="00CCFF">
                  <a:alpha val="57000"/>
                </a:srgbClr>
              </a:gs>
              <a:gs pos="100000">
                <a:srgbClr val="00CC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9" name="Shape 369" descr="「streaming device icon png」的圖片搜尋結果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124586" y="1420228"/>
            <a:ext cx="2996740" cy="636756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Shape 372"/>
          <p:cNvSpPr txBox="1"/>
          <p:nvPr/>
        </p:nvSpPr>
        <p:spPr>
          <a:xfrm>
            <a:off x="5238387" y="3553380"/>
            <a:ext cx="642942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手機</a:t>
            </a:r>
            <a:endParaRPr lang="en-US" sz="1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3" name="Shape 373"/>
          <p:cNvSpPr txBox="1"/>
          <p:nvPr/>
        </p:nvSpPr>
        <p:spPr>
          <a:xfrm>
            <a:off x="6664849" y="2726014"/>
            <a:ext cx="1049400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電腦</a:t>
            </a:r>
            <a:endParaRPr lang="en-US" sz="1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4" name="Shape 374"/>
          <p:cNvSpPr txBox="1"/>
          <p:nvPr/>
        </p:nvSpPr>
        <p:spPr>
          <a:xfrm>
            <a:off x="3487437" y="4267760"/>
            <a:ext cx="885300" cy="35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0CCFF"/>
                </a:solidFill>
              </a:rPr>
              <a:t>HDMI</a:t>
            </a:r>
          </a:p>
        </p:txBody>
      </p:sp>
      <p:sp>
        <p:nvSpPr>
          <p:cNvPr id="376" name="Shape 376"/>
          <p:cNvSpPr txBox="1"/>
          <p:nvPr/>
        </p:nvSpPr>
        <p:spPr>
          <a:xfrm>
            <a:off x="5093783" y="2726014"/>
            <a:ext cx="1644984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智慧電視</a:t>
            </a:r>
            <a:r>
              <a:rPr lang="en-US" sz="1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(Smart TV)</a:t>
            </a:r>
          </a:p>
        </p:txBody>
      </p:sp>
      <p:sp>
        <p:nvSpPr>
          <p:cNvPr id="19" name="標題 18"/>
          <p:cNvSpPr>
            <a:spLocks noGrp="1"/>
          </p:cNvSpPr>
          <p:nvPr>
            <p:ph type="title"/>
          </p:nvPr>
        </p:nvSpPr>
        <p:spPr>
          <a:xfrm>
            <a:off x="0" y="84305"/>
            <a:ext cx="9144000" cy="857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altLang="zh-TW" sz="3200" dirty="0" err="1"/>
              <a:t>Plex</a:t>
            </a:r>
            <a:r>
              <a:rPr lang="en-US" altLang="zh-TW" sz="3200" dirty="0"/>
              <a:t> App</a:t>
            </a:r>
            <a:endParaRPr lang="zh-TW" altLang="en-US" sz="3200" dirty="0"/>
          </a:p>
        </p:txBody>
      </p:sp>
      <p:pic>
        <p:nvPicPr>
          <p:cNvPr id="65" name="Shape 65" descr="D:\Fullppt\PNG이미지\핸드폰2.png"/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795" y="3196190"/>
            <a:ext cx="226446" cy="411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群組 43"/>
          <p:cNvGrpSpPr/>
          <p:nvPr/>
        </p:nvGrpSpPr>
        <p:grpSpPr>
          <a:xfrm>
            <a:off x="3127397" y="1425110"/>
            <a:ext cx="1584176" cy="576064"/>
            <a:chOff x="2483768" y="3147814"/>
            <a:chExt cx="1584176" cy="576064"/>
          </a:xfrm>
        </p:grpSpPr>
        <p:sp>
          <p:nvSpPr>
            <p:cNvPr id="45" name="向右箭號 44"/>
            <p:cNvSpPr/>
            <p:nvPr/>
          </p:nvSpPr>
          <p:spPr>
            <a:xfrm>
              <a:off x="2483768" y="3147814"/>
              <a:ext cx="1584176" cy="576064"/>
            </a:xfrm>
            <a:prstGeom prst="rightArrow">
              <a:avLst/>
            </a:prstGeom>
            <a:gradFill flip="none" rotWithShape="1">
              <a:gsLst>
                <a:gs pos="0">
                  <a:srgbClr val="FF6600">
                    <a:alpha val="0"/>
                  </a:srgbClr>
                </a:gs>
                <a:gs pos="25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2771800" y="3272085"/>
              <a:ext cx="9028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69850">
                <a:buClr>
                  <a:schemeClr val="dk1"/>
                </a:buClr>
                <a:buSzPts val="1100"/>
              </a:pPr>
              <a:r>
                <a:rPr lang="en-US" altLang="zh-TW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網路串流</a:t>
              </a:r>
            </a:p>
          </p:txBody>
        </p:sp>
      </p:grpSp>
      <p:grpSp>
        <p:nvGrpSpPr>
          <p:cNvPr id="49" name="群組 7"/>
          <p:cNvGrpSpPr/>
          <p:nvPr/>
        </p:nvGrpSpPr>
        <p:grpSpPr>
          <a:xfrm>
            <a:off x="6499803" y="2338934"/>
            <a:ext cx="775862" cy="458810"/>
            <a:chOff x="5669477" y="2620125"/>
            <a:chExt cx="3474523" cy="2256184"/>
          </a:xfrm>
        </p:grpSpPr>
        <p:pic>
          <p:nvPicPr>
            <p:cNvPr id="50" name="Picture 4" descr="相關圖片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9477" y="2620125"/>
              <a:ext cx="3474523" cy="2256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圖片 5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2025" y="2913430"/>
              <a:ext cx="2240417" cy="1451593"/>
            </a:xfrm>
            <a:prstGeom prst="rect">
              <a:avLst/>
            </a:prstGeom>
          </p:spPr>
        </p:pic>
      </p:grpSp>
      <p:sp>
        <p:nvSpPr>
          <p:cNvPr id="47" name="矩形 46"/>
          <p:cNvSpPr/>
          <p:nvPr/>
        </p:nvSpPr>
        <p:spPr>
          <a:xfrm>
            <a:off x="5866513" y="3592911"/>
            <a:ext cx="4411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平板</a:t>
            </a:r>
            <a:endParaRPr lang="en-US" sz="1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4" name="群組 63"/>
          <p:cNvGrpSpPr/>
          <p:nvPr/>
        </p:nvGrpSpPr>
        <p:grpSpPr>
          <a:xfrm>
            <a:off x="5166949" y="3968099"/>
            <a:ext cx="1497900" cy="785818"/>
            <a:chOff x="4739344" y="3929072"/>
            <a:chExt cx="1497900" cy="785818"/>
          </a:xfrm>
        </p:grpSpPr>
        <p:sp>
          <p:nvSpPr>
            <p:cNvPr id="371" name="Shape 371"/>
            <p:cNvSpPr txBox="1"/>
            <p:nvPr/>
          </p:nvSpPr>
          <p:spPr>
            <a:xfrm>
              <a:off x="4739344" y="4387590"/>
              <a:ext cx="1497900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電視 / 螢幕</a:t>
              </a:r>
            </a:p>
          </p:txBody>
        </p:sp>
        <p:pic>
          <p:nvPicPr>
            <p:cNvPr id="57" name="Shape 224"/>
            <p:cNvPicPr preferRelativeResize="0"/>
            <p:nvPr/>
          </p:nvPicPr>
          <p:blipFill>
            <a:blip r:embed="rId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5086" y="3929072"/>
              <a:ext cx="807046" cy="5634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" name="Shape 65" descr="D:\Fullppt\PNG이미지\핸드폰2.png"/>
          <p:cNvPicPr preferRelativeResize="0"/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343" y="3053314"/>
            <a:ext cx="430774" cy="5686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群組 6"/>
          <p:cNvGrpSpPr/>
          <p:nvPr/>
        </p:nvGrpSpPr>
        <p:grpSpPr>
          <a:xfrm>
            <a:off x="3055389" y="3910570"/>
            <a:ext cx="1656184" cy="576064"/>
            <a:chOff x="2411760" y="4083918"/>
            <a:chExt cx="1656184" cy="576064"/>
          </a:xfrm>
        </p:grpSpPr>
        <p:sp>
          <p:nvSpPr>
            <p:cNvPr id="38" name="向右箭號 37"/>
            <p:cNvSpPr/>
            <p:nvPr/>
          </p:nvSpPr>
          <p:spPr>
            <a:xfrm>
              <a:off x="2411760" y="4083918"/>
              <a:ext cx="1656184" cy="576064"/>
            </a:xfrm>
            <a:prstGeom prst="rightArrow">
              <a:avLst/>
            </a:prstGeom>
            <a:gradFill flip="none" rotWithShape="1">
              <a:gsLst>
                <a:gs pos="0">
                  <a:srgbClr val="00CCFF">
                    <a:alpha val="0"/>
                  </a:srgbClr>
                </a:gs>
                <a:gs pos="82000">
                  <a:srgbClr val="00CC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2738785" y="4227934"/>
              <a:ext cx="104568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本地播放</a:t>
              </a:r>
            </a:p>
          </p:txBody>
        </p:sp>
      </p:grpSp>
      <p:pic>
        <p:nvPicPr>
          <p:cNvPr id="52" name="Shape 215"/>
          <p:cNvPicPr preferRelativeResize="0"/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267349" y="2196058"/>
            <a:ext cx="1018140" cy="64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8336AA-C79D-9847-AD0C-5F71B205944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99" y="1887965"/>
            <a:ext cx="3064716" cy="1915448"/>
          </a:xfrm>
          <a:prstGeom prst="rect">
            <a:avLst/>
          </a:prstGeom>
        </p:spPr>
      </p:pic>
      <p:pic>
        <p:nvPicPr>
          <p:cNvPr id="362" name="Shape 362"/>
          <p:cNvPicPr preferRelativeResize="0"/>
          <p:nvPr/>
        </p:nvPicPr>
        <p:blipFill>
          <a:blip r:embed="rId11" cstate="screen">
            <a:alphaModFix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1447" y="1264017"/>
            <a:ext cx="753452" cy="7534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32135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/>
          <p:nvPr/>
        </p:nvSpPr>
        <p:spPr>
          <a:xfrm>
            <a:off x="1390064" y="4482481"/>
            <a:ext cx="4775400" cy="44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000" b="1" dirty="0" err="1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更多資料請參考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PLEX </a:t>
            </a:r>
            <a:r>
              <a:rPr lang="en-US" sz="1000" b="1" dirty="0" err="1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官方網站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： https://www.plex.tv/</a:t>
            </a: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0" y="103760"/>
            <a:ext cx="9144000" cy="857250"/>
          </a:xfrm>
        </p:spPr>
        <p:txBody>
          <a:bodyPr/>
          <a:lstStyle/>
          <a:p>
            <a:r>
              <a:rPr lang="en-US" altLang="zh-TW" sz="3200" dirty="0" err="1"/>
              <a:t>Plex</a:t>
            </a:r>
            <a:r>
              <a:rPr lang="en-US" altLang="zh-TW" sz="3200" dirty="0"/>
              <a:t> 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功能</a:t>
            </a:r>
          </a:p>
        </p:txBody>
      </p:sp>
      <p:grpSp>
        <p:nvGrpSpPr>
          <p:cNvPr id="23" name="群組 22"/>
          <p:cNvGrpSpPr/>
          <p:nvPr/>
        </p:nvGrpSpPr>
        <p:grpSpPr>
          <a:xfrm>
            <a:off x="968518" y="1067880"/>
            <a:ext cx="7350606" cy="3591113"/>
            <a:chOff x="1006882" y="1089591"/>
            <a:chExt cx="7350606" cy="3591113"/>
          </a:xfrm>
        </p:grpSpPr>
        <p:pic>
          <p:nvPicPr>
            <p:cNvPr id="21" name="Picture 3" descr="D:\直播專案\TS-1635AX_直播\a06.png"/>
            <p:cNvPicPr>
              <a:picLocks noChangeAspect="1" noChangeArrowheads="1"/>
            </p:cNvPicPr>
            <p:nvPr/>
          </p:nvPicPr>
          <p:blipFill>
            <a:blip r:embed="rId3"/>
            <a:srcRect t="5021"/>
            <a:stretch>
              <a:fillRect/>
            </a:stretch>
          </p:blipFill>
          <p:spPr bwMode="auto">
            <a:xfrm flipH="1" flipV="1">
              <a:off x="1006882" y="1089591"/>
              <a:ext cx="7350606" cy="3591113"/>
            </a:xfrm>
            <a:prstGeom prst="rect">
              <a:avLst/>
            </a:prstGeom>
            <a:noFill/>
          </p:spPr>
        </p:pic>
        <p:grpSp>
          <p:nvGrpSpPr>
            <p:cNvPr id="22" name="群組 21"/>
            <p:cNvGrpSpPr/>
            <p:nvPr/>
          </p:nvGrpSpPr>
          <p:grpSpPr>
            <a:xfrm>
              <a:off x="1115438" y="1366772"/>
              <a:ext cx="7118718" cy="3054588"/>
              <a:chOff x="1115438" y="1309226"/>
              <a:chExt cx="7118718" cy="3054588"/>
            </a:xfrm>
          </p:grpSpPr>
          <p:graphicFrame>
            <p:nvGraphicFramePr>
              <p:cNvPr id="382" name="Shape 382"/>
              <p:cNvGraphicFramePr/>
              <p:nvPr>
                <p:extLst>
                  <p:ext uri="{D42A27DB-BD31-4B8C-83A1-F6EECF244321}">
                    <p14:modId xmlns="" xmlns:p14="http://schemas.microsoft.com/office/powerpoint/2010/main" val="880922667"/>
                  </p:ext>
                </p:extLst>
              </p:nvPr>
            </p:nvGraphicFramePr>
            <p:xfrm>
              <a:off x="1115438" y="1309226"/>
              <a:ext cx="7118718" cy="3054588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5173806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994810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950102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</a:tblGrid>
                  <a:tr h="409236">
                    <a:tc>
                      <a:txBody>
                        <a:bodyPr/>
                        <a:lstStyle/>
                        <a:p>
                          <a:pPr marL="0" lvl="0" indent="0">
                            <a:spcBef>
                              <a:spcPts val="0"/>
                            </a:spcBef>
                            <a:buNone/>
                          </a:pPr>
                          <a:r>
                            <a:rPr lang="en-US" b="1" dirty="0" err="1">
                              <a:solidFill>
                                <a:schemeClr val="bg1"/>
                              </a:solidFill>
                              <a:latin typeface="微軟正黑體" pitchFamily="34" charset="-120"/>
                              <a:ea typeface="微軟正黑體" pitchFamily="34" charset="-120"/>
                            </a:rPr>
                            <a:t>功能</a:t>
                          </a: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>
                            <a:spcBef>
                              <a:spcPts val="0"/>
                            </a:spcBef>
                            <a:buNone/>
                          </a:pPr>
                          <a:r>
                            <a:rPr lang="en-US" b="1" dirty="0" err="1">
                              <a:solidFill>
                                <a:schemeClr val="bg1"/>
                              </a:solidFill>
                              <a:latin typeface="微軟正黑體" pitchFamily="34" charset="-120"/>
                              <a:ea typeface="微軟正黑體" pitchFamily="34" charset="-120"/>
                            </a:rPr>
                            <a:t>免費</a:t>
                          </a: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>
                            <a:spcBef>
                              <a:spcPts val="0"/>
                            </a:spcBef>
                            <a:buNone/>
                          </a:pPr>
                          <a:r>
                            <a:rPr lang="en-US" b="1" dirty="0" err="1">
                              <a:solidFill>
                                <a:schemeClr val="bg1"/>
                              </a:solidFill>
                              <a:latin typeface="微軟正黑體" pitchFamily="34" charset="-120"/>
                              <a:ea typeface="微軟正黑體" pitchFamily="34" charset="-120"/>
                            </a:rPr>
                            <a:t>付費</a:t>
                          </a: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440892">
                    <a:tc>
                      <a:txBody>
                        <a:bodyPr/>
                        <a:lstStyle/>
                        <a:p>
                          <a:pPr marL="0" lvl="0" indent="0">
                            <a:spcBef>
                              <a:spcPts val="0"/>
                            </a:spcBef>
                            <a:buNone/>
                          </a:pPr>
                          <a:r>
                            <a:rPr lang="en-US" b="1" dirty="0" err="1">
                              <a:solidFill>
                                <a:schemeClr val="bg1"/>
                              </a:solidFill>
                              <a:latin typeface="微軟正黑體" pitchFamily="34" charset="-120"/>
                              <a:ea typeface="微軟正黑體" pitchFamily="34" charset="-120"/>
                            </a:rPr>
                            <a:t>支援各類媒體格式</a:t>
                          </a: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>
                            <a:spcBef>
                              <a:spcPts val="0"/>
                            </a:spcBef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440892">
                    <a:tc>
                      <a:txBody>
                        <a:bodyPr/>
                        <a:lstStyle/>
                        <a:p>
                          <a:pPr marL="0" lvl="0" indent="0">
                            <a:spcBef>
                              <a:spcPts val="0"/>
                            </a:spcBef>
                            <a:buNone/>
                          </a:pPr>
                          <a:r>
                            <a:rPr lang="en-US" b="1" dirty="0" err="1">
                              <a:solidFill>
                                <a:schemeClr val="bg1"/>
                              </a:solidFill>
                              <a:latin typeface="微軟正黑體" pitchFamily="34" charset="-120"/>
                              <a:ea typeface="微軟正黑體" pitchFamily="34" charset="-120"/>
                            </a:rPr>
                            <a:t>支援各類裝置</a:t>
                          </a: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440892">
                    <a:tc>
                      <a:txBody>
                        <a:bodyPr/>
                        <a:lstStyle/>
                        <a:p>
                          <a:pPr marL="0" lvl="0" indent="0">
                            <a:spcBef>
                              <a:spcPts val="0"/>
                            </a:spcBef>
                            <a:buNone/>
                          </a:pPr>
                          <a:r>
                            <a:rPr lang="en-US" b="1" dirty="0" err="1">
                              <a:solidFill>
                                <a:schemeClr val="bg1"/>
                              </a:solidFill>
                              <a:latin typeface="微軟正黑體" pitchFamily="34" charset="-120"/>
                              <a:ea typeface="微軟正黑體" pitchFamily="34" charset="-120"/>
                            </a:rPr>
                            <a:t>媒體庫管理</a:t>
                          </a: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440892">
                    <a:tc>
                      <a:txBody>
                        <a:bodyPr/>
                        <a:lstStyle/>
                        <a:p>
                          <a:pPr marL="0" lvl="0" indent="0">
                            <a:spcBef>
                              <a:spcPts val="0"/>
                            </a:spcBef>
                            <a:buNone/>
                          </a:pPr>
                          <a:r>
                            <a:rPr lang="en-US" b="1">
                              <a:solidFill>
                                <a:schemeClr val="bg1"/>
                              </a:solidFill>
                              <a:latin typeface="微軟正黑體" pitchFamily="34" charset="-120"/>
                              <a:ea typeface="微軟正黑體" pitchFamily="34" charset="-120"/>
                            </a:rPr>
                            <a:t>串流至其他裝置，例如：Apple TV</a:t>
                          </a:r>
                        </a:p>
                      </a:txBody>
                      <a:tcPr marL="91425" marR="91425" marT="91425" marB="91425">
                        <a:lnL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  <a:tr h="440892">
                    <a:tc>
                      <a:txBody>
                        <a:bodyPr/>
                        <a:lstStyle/>
                        <a:p>
                          <a:pPr marL="0" lvl="0" indent="0">
                            <a:spcBef>
                              <a:spcPts val="0"/>
                            </a:spcBef>
                            <a:buNone/>
                          </a:pPr>
                          <a:r>
                            <a:rPr lang="en-US" b="1">
                              <a:solidFill>
                                <a:schemeClr val="bg1"/>
                              </a:solidFill>
                              <a:latin typeface="微軟正黑體" pitchFamily="34" charset="-120"/>
                              <a:ea typeface="微軟正黑體" pitchFamily="34" charset="-120"/>
                            </a:rPr>
                            <a:t>預告片/花絮</a:t>
                          </a:r>
                        </a:p>
                      </a:txBody>
                      <a:tcPr marL="91425" marR="91425" marT="91425" marB="91425">
                        <a:lnL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>
                            <a:spcBef>
                              <a:spcPts val="0"/>
                            </a:spcBef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5"/>
                      </a:ext>
                    </a:extLst>
                  </a:tr>
                  <a:tr h="440892">
                    <a:tc>
                      <a:txBody>
                        <a:bodyPr/>
                        <a:lstStyle/>
                        <a:p>
                          <a:pPr marL="0" lvl="0" indent="-127000" rtl="0">
                            <a:spcBef>
                              <a:spcPts val="0"/>
                            </a:spcBef>
                            <a:buClr>
                              <a:schemeClr val="lt1"/>
                            </a:buClr>
                            <a:buSzPts val="2000"/>
                            <a:buFont typeface="Arial"/>
                            <a:buNone/>
                          </a:pPr>
                          <a:r>
                            <a:rPr lang="en-US" b="1" dirty="0" err="1">
                              <a:solidFill>
                                <a:schemeClr val="bg1"/>
                              </a:solidFill>
                              <a:latin typeface="微軟正黑體" pitchFamily="34" charset="-120"/>
                              <a:ea typeface="微軟正黑體" pitchFamily="34" charset="-120"/>
                            </a:rPr>
                            <a:t>硬體加速轉檔</a:t>
                          </a: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>
                            <a:spcBef>
                              <a:spcPts val="0"/>
                            </a:spcBef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  <p:grpSp>
            <p:nvGrpSpPr>
              <p:cNvPr id="19" name="群組 18"/>
              <p:cNvGrpSpPr/>
              <p:nvPr/>
            </p:nvGrpSpPr>
            <p:grpSpPr>
              <a:xfrm>
                <a:off x="7533732" y="1758837"/>
                <a:ext cx="268996" cy="2529304"/>
                <a:chOff x="6762008" y="1643056"/>
                <a:chExt cx="268996" cy="2529304"/>
              </a:xfrm>
            </p:grpSpPr>
            <p:sp>
              <p:nvSpPr>
                <p:cNvPr id="10" name="Shape 993"/>
                <p:cNvSpPr/>
                <p:nvPr/>
              </p:nvSpPr>
              <p:spPr>
                <a:xfrm>
                  <a:off x="6762008" y="1643056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E238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" name="Shape 993"/>
                <p:cNvSpPr/>
                <p:nvPr/>
              </p:nvSpPr>
              <p:spPr>
                <a:xfrm>
                  <a:off x="6762008" y="2112717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E238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Shape 993"/>
                <p:cNvSpPr/>
                <p:nvPr/>
              </p:nvSpPr>
              <p:spPr>
                <a:xfrm>
                  <a:off x="6762008" y="2552332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E238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" name="Shape 993"/>
                <p:cNvSpPr/>
                <p:nvPr/>
              </p:nvSpPr>
              <p:spPr>
                <a:xfrm>
                  <a:off x="6762008" y="3001800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E238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" name="Shape 993"/>
                <p:cNvSpPr/>
                <p:nvPr/>
              </p:nvSpPr>
              <p:spPr>
                <a:xfrm>
                  <a:off x="6762008" y="3450570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E238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Shape 993"/>
                <p:cNvSpPr/>
                <p:nvPr/>
              </p:nvSpPr>
              <p:spPr>
                <a:xfrm>
                  <a:off x="6762008" y="3903366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E238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" name="群組 19"/>
              <p:cNvGrpSpPr/>
              <p:nvPr/>
            </p:nvGrpSpPr>
            <p:grpSpPr>
              <a:xfrm>
                <a:off x="6606680" y="1758837"/>
                <a:ext cx="268996" cy="2535508"/>
                <a:chOff x="5643570" y="1643056"/>
                <a:chExt cx="268996" cy="2535508"/>
              </a:xfrm>
            </p:grpSpPr>
            <p:sp>
              <p:nvSpPr>
                <p:cNvPr id="6" name="Shape 993"/>
                <p:cNvSpPr/>
                <p:nvPr/>
              </p:nvSpPr>
              <p:spPr>
                <a:xfrm>
                  <a:off x="5643570" y="1643056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E238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" name="Shape 993"/>
                <p:cNvSpPr/>
                <p:nvPr/>
              </p:nvSpPr>
              <p:spPr>
                <a:xfrm>
                  <a:off x="5643570" y="2112717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E238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" name="Shape 993"/>
                <p:cNvSpPr/>
                <p:nvPr/>
              </p:nvSpPr>
              <p:spPr>
                <a:xfrm>
                  <a:off x="5643570" y="2552332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E238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" name="Shape 993"/>
                <p:cNvSpPr/>
                <p:nvPr/>
              </p:nvSpPr>
              <p:spPr>
                <a:xfrm>
                  <a:off x="5643570" y="3021255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E238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Shape 992"/>
                <p:cNvSpPr>
                  <a:spLocks noChangeAspect="1"/>
                </p:cNvSpPr>
                <p:nvPr/>
              </p:nvSpPr>
              <p:spPr>
                <a:xfrm>
                  <a:off x="5643570" y="3468019"/>
                  <a:ext cx="268996" cy="268996"/>
                </a:xfrm>
                <a:custGeom>
                  <a:avLst/>
                  <a:gdLst>
                    <a:gd name="connsiteX0" fmla="*/ 94227 w 120000"/>
                    <a:gd name="connsiteY0" fmla="*/ 90710 h 120000"/>
                    <a:gd name="connsiteX1" fmla="*/ 88946 w 120000"/>
                    <a:gd name="connsiteY1" fmla="*/ 95146 h 120000"/>
                    <a:gd name="connsiteX2" fmla="*/ 94556 w 120000"/>
                    <a:gd name="connsiteY2" fmla="*/ 99858 h 120000"/>
                    <a:gd name="connsiteX3" fmla="*/ 88946 w 120000"/>
                    <a:gd name="connsiteY3" fmla="*/ 104569 h 120000"/>
                    <a:gd name="connsiteX4" fmla="*/ 94227 w 120000"/>
                    <a:gd name="connsiteY4" fmla="*/ 109005 h 120000"/>
                    <a:gd name="connsiteX5" fmla="*/ 99837 w 120000"/>
                    <a:gd name="connsiteY5" fmla="*/ 104293 h 120000"/>
                    <a:gd name="connsiteX6" fmla="*/ 105447 w 120000"/>
                    <a:gd name="connsiteY6" fmla="*/ 109005 h 120000"/>
                    <a:gd name="connsiteX7" fmla="*/ 110729 w 120000"/>
                    <a:gd name="connsiteY7" fmla="*/ 104569 h 120000"/>
                    <a:gd name="connsiteX8" fmla="*/ 105118 w 120000"/>
                    <a:gd name="connsiteY8" fmla="*/ 99858 h 120000"/>
                    <a:gd name="connsiteX9" fmla="*/ 110729 w 120000"/>
                    <a:gd name="connsiteY9" fmla="*/ 95146 h 120000"/>
                    <a:gd name="connsiteX10" fmla="*/ 105447 w 120000"/>
                    <a:gd name="connsiteY10" fmla="*/ 90710 h 120000"/>
                    <a:gd name="connsiteX11" fmla="*/ 99837 w 120000"/>
                    <a:gd name="connsiteY11" fmla="*/ 95422 h 120000"/>
                    <a:gd name="connsiteX12" fmla="*/ 94227 w 120000"/>
                    <a:gd name="connsiteY12" fmla="*/ 90710 h 120000"/>
                    <a:gd name="connsiteX13" fmla="*/ 99837 w 120000"/>
                    <a:gd name="connsiteY13" fmla="*/ 82924 h 120000"/>
                    <a:gd name="connsiteX14" fmla="*/ 120000 w 120000"/>
                    <a:gd name="connsiteY14" fmla="*/ 99858 h 120000"/>
                    <a:gd name="connsiteX15" fmla="*/ 99837 w 120000"/>
                    <a:gd name="connsiteY15" fmla="*/ 116791 h 120000"/>
                    <a:gd name="connsiteX16" fmla="*/ 79675 w 120000"/>
                    <a:gd name="connsiteY16" fmla="*/ 99858 h 120000"/>
                    <a:gd name="connsiteX17" fmla="*/ 99837 w 120000"/>
                    <a:gd name="connsiteY17" fmla="*/ 82924 h 120000"/>
                    <a:gd name="connsiteX18" fmla="*/ 69506 w 120000"/>
                    <a:gd name="connsiteY18" fmla="*/ 630 h 120000"/>
                    <a:gd name="connsiteX19" fmla="*/ 100402 w 120000"/>
                    <a:gd name="connsiteY19" fmla="*/ 630 h 120000"/>
                    <a:gd name="connsiteX20" fmla="*/ 100402 w 120000"/>
                    <a:gd name="connsiteY20" fmla="*/ 630 h 120000"/>
                    <a:gd name="connsiteX21" fmla="*/ 69506 w 120000"/>
                    <a:gd name="connsiteY21" fmla="*/ 630 h 120000"/>
                    <a:gd name="connsiteX22" fmla="*/ 0 w 120000"/>
                    <a:gd name="connsiteY22" fmla="*/ 630 h 120000"/>
                    <a:gd name="connsiteX23" fmla="*/ 58294 w 120000"/>
                    <a:gd name="connsiteY23" fmla="*/ 630 h 120000"/>
                    <a:gd name="connsiteX24" fmla="*/ 58294 w 120000"/>
                    <a:gd name="connsiteY24" fmla="*/ 36893 h 120000"/>
                    <a:gd name="connsiteX25" fmla="*/ 100402 w 120000"/>
                    <a:gd name="connsiteY25" fmla="*/ 36893 h 120000"/>
                    <a:gd name="connsiteX26" fmla="*/ 100402 w 120000"/>
                    <a:gd name="connsiteY26" fmla="*/ 80006 h 120000"/>
                    <a:gd name="connsiteX27" fmla="*/ 76670 w 120000"/>
                    <a:gd name="connsiteY27" fmla="*/ 100000 h 120000"/>
                    <a:gd name="connsiteX28" fmla="*/ 100402 w 120000"/>
                    <a:gd name="connsiteY28" fmla="*/ 119993 h 120000"/>
                    <a:gd name="connsiteX29" fmla="*/ 100402 w 120000"/>
                    <a:gd name="connsiteY29" fmla="*/ 120000 h 120000"/>
                    <a:gd name="connsiteX30" fmla="*/ 0 w 120000"/>
                    <a:gd name="connsiteY30" fmla="*/ 120000 h 120000"/>
                    <a:gd name="connsiteX31" fmla="*/ 0 w 120000"/>
                    <a:gd name="connsiteY31" fmla="*/ 630 h 120000"/>
                    <a:gd name="connsiteX32" fmla="*/ 63330 w 120000"/>
                    <a:gd name="connsiteY32" fmla="*/ 0 h 120000"/>
                    <a:gd name="connsiteX33" fmla="*/ 63330 w 120000"/>
                    <a:gd name="connsiteY33" fmla="*/ 32918 h 120000"/>
                    <a:gd name="connsiteX34" fmla="*/ 63330 w 120000"/>
                    <a:gd name="connsiteY34" fmla="*/ 0 h 120000"/>
                    <a:gd name="connsiteX0" fmla="*/ 94227 w 120000"/>
                    <a:gd name="connsiteY0" fmla="*/ 90710 h 120000"/>
                    <a:gd name="connsiteX1" fmla="*/ 88946 w 120000"/>
                    <a:gd name="connsiteY1" fmla="*/ 95146 h 120000"/>
                    <a:gd name="connsiteX2" fmla="*/ 94556 w 120000"/>
                    <a:gd name="connsiteY2" fmla="*/ 99858 h 120000"/>
                    <a:gd name="connsiteX3" fmla="*/ 88946 w 120000"/>
                    <a:gd name="connsiteY3" fmla="*/ 104569 h 120000"/>
                    <a:gd name="connsiteX4" fmla="*/ 94227 w 120000"/>
                    <a:gd name="connsiteY4" fmla="*/ 109005 h 120000"/>
                    <a:gd name="connsiteX5" fmla="*/ 99837 w 120000"/>
                    <a:gd name="connsiteY5" fmla="*/ 104293 h 120000"/>
                    <a:gd name="connsiteX6" fmla="*/ 105447 w 120000"/>
                    <a:gd name="connsiteY6" fmla="*/ 109005 h 120000"/>
                    <a:gd name="connsiteX7" fmla="*/ 110729 w 120000"/>
                    <a:gd name="connsiteY7" fmla="*/ 104569 h 120000"/>
                    <a:gd name="connsiteX8" fmla="*/ 105118 w 120000"/>
                    <a:gd name="connsiteY8" fmla="*/ 99858 h 120000"/>
                    <a:gd name="connsiteX9" fmla="*/ 110729 w 120000"/>
                    <a:gd name="connsiteY9" fmla="*/ 95146 h 120000"/>
                    <a:gd name="connsiteX10" fmla="*/ 105447 w 120000"/>
                    <a:gd name="connsiteY10" fmla="*/ 90710 h 120000"/>
                    <a:gd name="connsiteX11" fmla="*/ 99837 w 120000"/>
                    <a:gd name="connsiteY11" fmla="*/ 95422 h 120000"/>
                    <a:gd name="connsiteX12" fmla="*/ 94227 w 120000"/>
                    <a:gd name="connsiteY12" fmla="*/ 90710 h 120000"/>
                    <a:gd name="connsiteX13" fmla="*/ 99837 w 120000"/>
                    <a:gd name="connsiteY13" fmla="*/ 82924 h 120000"/>
                    <a:gd name="connsiteX14" fmla="*/ 120000 w 120000"/>
                    <a:gd name="connsiteY14" fmla="*/ 99858 h 120000"/>
                    <a:gd name="connsiteX15" fmla="*/ 99837 w 120000"/>
                    <a:gd name="connsiteY15" fmla="*/ 116791 h 120000"/>
                    <a:gd name="connsiteX16" fmla="*/ 79675 w 120000"/>
                    <a:gd name="connsiteY16" fmla="*/ 99858 h 120000"/>
                    <a:gd name="connsiteX17" fmla="*/ 99837 w 120000"/>
                    <a:gd name="connsiteY17" fmla="*/ 82924 h 120000"/>
                    <a:gd name="connsiteX18" fmla="*/ 69506 w 120000"/>
                    <a:gd name="connsiteY18" fmla="*/ 630 h 120000"/>
                    <a:gd name="connsiteX19" fmla="*/ 100402 w 120000"/>
                    <a:gd name="connsiteY19" fmla="*/ 630 h 120000"/>
                    <a:gd name="connsiteX20" fmla="*/ 100402 w 120000"/>
                    <a:gd name="connsiteY20" fmla="*/ 630 h 120000"/>
                    <a:gd name="connsiteX21" fmla="*/ 69506 w 120000"/>
                    <a:gd name="connsiteY21" fmla="*/ 630 h 120000"/>
                    <a:gd name="connsiteX22" fmla="*/ 0 w 120000"/>
                    <a:gd name="connsiteY22" fmla="*/ 630 h 120000"/>
                    <a:gd name="connsiteX23" fmla="*/ 58294 w 120000"/>
                    <a:gd name="connsiteY23" fmla="*/ 630 h 120000"/>
                    <a:gd name="connsiteX24" fmla="*/ 58294 w 120000"/>
                    <a:gd name="connsiteY24" fmla="*/ 36893 h 120000"/>
                    <a:gd name="connsiteX25" fmla="*/ 100402 w 120000"/>
                    <a:gd name="connsiteY25" fmla="*/ 80006 h 120000"/>
                    <a:gd name="connsiteX26" fmla="*/ 76670 w 120000"/>
                    <a:gd name="connsiteY26" fmla="*/ 100000 h 120000"/>
                    <a:gd name="connsiteX27" fmla="*/ 100402 w 120000"/>
                    <a:gd name="connsiteY27" fmla="*/ 119993 h 120000"/>
                    <a:gd name="connsiteX28" fmla="*/ 100402 w 120000"/>
                    <a:gd name="connsiteY28" fmla="*/ 120000 h 120000"/>
                    <a:gd name="connsiteX29" fmla="*/ 0 w 120000"/>
                    <a:gd name="connsiteY29" fmla="*/ 120000 h 120000"/>
                    <a:gd name="connsiteX30" fmla="*/ 0 w 120000"/>
                    <a:gd name="connsiteY30" fmla="*/ 630 h 120000"/>
                    <a:gd name="connsiteX31" fmla="*/ 63330 w 120000"/>
                    <a:gd name="connsiteY31" fmla="*/ 0 h 120000"/>
                    <a:gd name="connsiteX32" fmla="*/ 63330 w 120000"/>
                    <a:gd name="connsiteY32" fmla="*/ 32918 h 120000"/>
                    <a:gd name="connsiteX33" fmla="*/ 63330 w 120000"/>
                    <a:gd name="connsiteY33" fmla="*/ 0 h 120000"/>
                    <a:gd name="connsiteX0" fmla="*/ 94227 w 120000"/>
                    <a:gd name="connsiteY0" fmla="*/ 90710 h 120000"/>
                    <a:gd name="connsiteX1" fmla="*/ 88946 w 120000"/>
                    <a:gd name="connsiteY1" fmla="*/ 95146 h 120000"/>
                    <a:gd name="connsiteX2" fmla="*/ 94556 w 120000"/>
                    <a:gd name="connsiteY2" fmla="*/ 99858 h 120000"/>
                    <a:gd name="connsiteX3" fmla="*/ 88946 w 120000"/>
                    <a:gd name="connsiteY3" fmla="*/ 104569 h 120000"/>
                    <a:gd name="connsiteX4" fmla="*/ 94227 w 120000"/>
                    <a:gd name="connsiteY4" fmla="*/ 109005 h 120000"/>
                    <a:gd name="connsiteX5" fmla="*/ 99837 w 120000"/>
                    <a:gd name="connsiteY5" fmla="*/ 104293 h 120000"/>
                    <a:gd name="connsiteX6" fmla="*/ 105447 w 120000"/>
                    <a:gd name="connsiteY6" fmla="*/ 109005 h 120000"/>
                    <a:gd name="connsiteX7" fmla="*/ 110729 w 120000"/>
                    <a:gd name="connsiteY7" fmla="*/ 104569 h 120000"/>
                    <a:gd name="connsiteX8" fmla="*/ 105118 w 120000"/>
                    <a:gd name="connsiteY8" fmla="*/ 99858 h 120000"/>
                    <a:gd name="connsiteX9" fmla="*/ 110729 w 120000"/>
                    <a:gd name="connsiteY9" fmla="*/ 95146 h 120000"/>
                    <a:gd name="connsiteX10" fmla="*/ 105447 w 120000"/>
                    <a:gd name="connsiteY10" fmla="*/ 90710 h 120000"/>
                    <a:gd name="connsiteX11" fmla="*/ 99837 w 120000"/>
                    <a:gd name="connsiteY11" fmla="*/ 95422 h 120000"/>
                    <a:gd name="connsiteX12" fmla="*/ 94227 w 120000"/>
                    <a:gd name="connsiteY12" fmla="*/ 90710 h 120000"/>
                    <a:gd name="connsiteX13" fmla="*/ 99837 w 120000"/>
                    <a:gd name="connsiteY13" fmla="*/ 82924 h 120000"/>
                    <a:gd name="connsiteX14" fmla="*/ 120000 w 120000"/>
                    <a:gd name="connsiteY14" fmla="*/ 99858 h 120000"/>
                    <a:gd name="connsiteX15" fmla="*/ 99837 w 120000"/>
                    <a:gd name="connsiteY15" fmla="*/ 116791 h 120000"/>
                    <a:gd name="connsiteX16" fmla="*/ 79675 w 120000"/>
                    <a:gd name="connsiteY16" fmla="*/ 99858 h 120000"/>
                    <a:gd name="connsiteX17" fmla="*/ 99837 w 120000"/>
                    <a:gd name="connsiteY17" fmla="*/ 82924 h 120000"/>
                    <a:gd name="connsiteX18" fmla="*/ 100402 w 120000"/>
                    <a:gd name="connsiteY18" fmla="*/ 630 h 120000"/>
                    <a:gd name="connsiteX19" fmla="*/ 100402 w 120000"/>
                    <a:gd name="connsiteY19" fmla="*/ 630 h 120000"/>
                    <a:gd name="connsiteX20" fmla="*/ 100402 w 120000"/>
                    <a:gd name="connsiteY20" fmla="*/ 630 h 120000"/>
                    <a:gd name="connsiteX21" fmla="*/ 0 w 120000"/>
                    <a:gd name="connsiteY21" fmla="*/ 630 h 120000"/>
                    <a:gd name="connsiteX22" fmla="*/ 58294 w 120000"/>
                    <a:gd name="connsiteY22" fmla="*/ 630 h 120000"/>
                    <a:gd name="connsiteX23" fmla="*/ 58294 w 120000"/>
                    <a:gd name="connsiteY23" fmla="*/ 36893 h 120000"/>
                    <a:gd name="connsiteX24" fmla="*/ 100402 w 120000"/>
                    <a:gd name="connsiteY24" fmla="*/ 80006 h 120000"/>
                    <a:gd name="connsiteX25" fmla="*/ 76670 w 120000"/>
                    <a:gd name="connsiteY25" fmla="*/ 100000 h 120000"/>
                    <a:gd name="connsiteX26" fmla="*/ 100402 w 120000"/>
                    <a:gd name="connsiteY26" fmla="*/ 119993 h 120000"/>
                    <a:gd name="connsiteX27" fmla="*/ 100402 w 120000"/>
                    <a:gd name="connsiteY27" fmla="*/ 120000 h 120000"/>
                    <a:gd name="connsiteX28" fmla="*/ 0 w 120000"/>
                    <a:gd name="connsiteY28" fmla="*/ 120000 h 120000"/>
                    <a:gd name="connsiteX29" fmla="*/ 0 w 120000"/>
                    <a:gd name="connsiteY29" fmla="*/ 630 h 120000"/>
                    <a:gd name="connsiteX30" fmla="*/ 63330 w 120000"/>
                    <a:gd name="connsiteY30" fmla="*/ 0 h 120000"/>
                    <a:gd name="connsiteX31" fmla="*/ 63330 w 120000"/>
                    <a:gd name="connsiteY31" fmla="*/ 32918 h 120000"/>
                    <a:gd name="connsiteX32" fmla="*/ 63330 w 120000"/>
                    <a:gd name="connsiteY32" fmla="*/ 0 h 120000"/>
                    <a:gd name="connsiteX0" fmla="*/ 94227 w 120000"/>
                    <a:gd name="connsiteY0" fmla="*/ 90710 h 120000"/>
                    <a:gd name="connsiteX1" fmla="*/ 88946 w 120000"/>
                    <a:gd name="connsiteY1" fmla="*/ 95146 h 120000"/>
                    <a:gd name="connsiteX2" fmla="*/ 94556 w 120000"/>
                    <a:gd name="connsiteY2" fmla="*/ 99858 h 120000"/>
                    <a:gd name="connsiteX3" fmla="*/ 88946 w 120000"/>
                    <a:gd name="connsiteY3" fmla="*/ 104569 h 120000"/>
                    <a:gd name="connsiteX4" fmla="*/ 94227 w 120000"/>
                    <a:gd name="connsiteY4" fmla="*/ 109005 h 120000"/>
                    <a:gd name="connsiteX5" fmla="*/ 99837 w 120000"/>
                    <a:gd name="connsiteY5" fmla="*/ 104293 h 120000"/>
                    <a:gd name="connsiteX6" fmla="*/ 105447 w 120000"/>
                    <a:gd name="connsiteY6" fmla="*/ 109005 h 120000"/>
                    <a:gd name="connsiteX7" fmla="*/ 110729 w 120000"/>
                    <a:gd name="connsiteY7" fmla="*/ 104569 h 120000"/>
                    <a:gd name="connsiteX8" fmla="*/ 105118 w 120000"/>
                    <a:gd name="connsiteY8" fmla="*/ 99858 h 120000"/>
                    <a:gd name="connsiteX9" fmla="*/ 110729 w 120000"/>
                    <a:gd name="connsiteY9" fmla="*/ 95146 h 120000"/>
                    <a:gd name="connsiteX10" fmla="*/ 105447 w 120000"/>
                    <a:gd name="connsiteY10" fmla="*/ 90710 h 120000"/>
                    <a:gd name="connsiteX11" fmla="*/ 99837 w 120000"/>
                    <a:gd name="connsiteY11" fmla="*/ 95422 h 120000"/>
                    <a:gd name="connsiteX12" fmla="*/ 94227 w 120000"/>
                    <a:gd name="connsiteY12" fmla="*/ 90710 h 120000"/>
                    <a:gd name="connsiteX13" fmla="*/ 99837 w 120000"/>
                    <a:gd name="connsiteY13" fmla="*/ 82924 h 120000"/>
                    <a:gd name="connsiteX14" fmla="*/ 120000 w 120000"/>
                    <a:gd name="connsiteY14" fmla="*/ 99858 h 120000"/>
                    <a:gd name="connsiteX15" fmla="*/ 99837 w 120000"/>
                    <a:gd name="connsiteY15" fmla="*/ 116791 h 120000"/>
                    <a:gd name="connsiteX16" fmla="*/ 79675 w 120000"/>
                    <a:gd name="connsiteY16" fmla="*/ 99858 h 120000"/>
                    <a:gd name="connsiteX17" fmla="*/ 99837 w 120000"/>
                    <a:gd name="connsiteY17" fmla="*/ 82924 h 120000"/>
                    <a:gd name="connsiteX18" fmla="*/ 0 w 120000"/>
                    <a:gd name="connsiteY18" fmla="*/ 630 h 120000"/>
                    <a:gd name="connsiteX19" fmla="*/ 58294 w 120000"/>
                    <a:gd name="connsiteY19" fmla="*/ 630 h 120000"/>
                    <a:gd name="connsiteX20" fmla="*/ 58294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63330 w 120000"/>
                    <a:gd name="connsiteY28" fmla="*/ 32918 h 120000"/>
                    <a:gd name="connsiteX29" fmla="*/ 63330 w 120000"/>
                    <a:gd name="connsiteY29" fmla="*/ 0 h 120000"/>
                    <a:gd name="connsiteX0" fmla="*/ 94227 w 120000"/>
                    <a:gd name="connsiteY0" fmla="*/ 90080 h 119370"/>
                    <a:gd name="connsiteX1" fmla="*/ 88946 w 120000"/>
                    <a:gd name="connsiteY1" fmla="*/ 94516 h 119370"/>
                    <a:gd name="connsiteX2" fmla="*/ 94556 w 120000"/>
                    <a:gd name="connsiteY2" fmla="*/ 99228 h 119370"/>
                    <a:gd name="connsiteX3" fmla="*/ 88946 w 120000"/>
                    <a:gd name="connsiteY3" fmla="*/ 103939 h 119370"/>
                    <a:gd name="connsiteX4" fmla="*/ 94227 w 120000"/>
                    <a:gd name="connsiteY4" fmla="*/ 108375 h 119370"/>
                    <a:gd name="connsiteX5" fmla="*/ 99837 w 120000"/>
                    <a:gd name="connsiteY5" fmla="*/ 103663 h 119370"/>
                    <a:gd name="connsiteX6" fmla="*/ 105447 w 120000"/>
                    <a:gd name="connsiteY6" fmla="*/ 108375 h 119370"/>
                    <a:gd name="connsiteX7" fmla="*/ 110729 w 120000"/>
                    <a:gd name="connsiteY7" fmla="*/ 103939 h 119370"/>
                    <a:gd name="connsiteX8" fmla="*/ 105118 w 120000"/>
                    <a:gd name="connsiteY8" fmla="*/ 99228 h 119370"/>
                    <a:gd name="connsiteX9" fmla="*/ 110729 w 120000"/>
                    <a:gd name="connsiteY9" fmla="*/ 94516 h 119370"/>
                    <a:gd name="connsiteX10" fmla="*/ 105447 w 120000"/>
                    <a:gd name="connsiteY10" fmla="*/ 90080 h 119370"/>
                    <a:gd name="connsiteX11" fmla="*/ 99837 w 120000"/>
                    <a:gd name="connsiteY11" fmla="*/ 94792 h 119370"/>
                    <a:gd name="connsiteX12" fmla="*/ 94227 w 120000"/>
                    <a:gd name="connsiteY12" fmla="*/ 90080 h 119370"/>
                    <a:gd name="connsiteX13" fmla="*/ 99837 w 120000"/>
                    <a:gd name="connsiteY13" fmla="*/ 82294 h 119370"/>
                    <a:gd name="connsiteX14" fmla="*/ 120000 w 120000"/>
                    <a:gd name="connsiteY14" fmla="*/ 99228 h 119370"/>
                    <a:gd name="connsiteX15" fmla="*/ 99837 w 120000"/>
                    <a:gd name="connsiteY15" fmla="*/ 116161 h 119370"/>
                    <a:gd name="connsiteX16" fmla="*/ 79675 w 120000"/>
                    <a:gd name="connsiteY16" fmla="*/ 99228 h 119370"/>
                    <a:gd name="connsiteX17" fmla="*/ 99837 w 120000"/>
                    <a:gd name="connsiteY17" fmla="*/ 82294 h 119370"/>
                    <a:gd name="connsiteX18" fmla="*/ 0 w 120000"/>
                    <a:gd name="connsiteY18" fmla="*/ 0 h 119370"/>
                    <a:gd name="connsiteX19" fmla="*/ 58294 w 120000"/>
                    <a:gd name="connsiteY19" fmla="*/ 0 h 119370"/>
                    <a:gd name="connsiteX20" fmla="*/ 58294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0" fmla="*/ 94227 w 120000"/>
                    <a:gd name="connsiteY0" fmla="*/ 90080 h 119370"/>
                    <a:gd name="connsiteX1" fmla="*/ 88946 w 120000"/>
                    <a:gd name="connsiteY1" fmla="*/ 94516 h 119370"/>
                    <a:gd name="connsiteX2" fmla="*/ 94556 w 120000"/>
                    <a:gd name="connsiteY2" fmla="*/ 99228 h 119370"/>
                    <a:gd name="connsiteX3" fmla="*/ 88946 w 120000"/>
                    <a:gd name="connsiteY3" fmla="*/ 103939 h 119370"/>
                    <a:gd name="connsiteX4" fmla="*/ 94227 w 120000"/>
                    <a:gd name="connsiteY4" fmla="*/ 108375 h 119370"/>
                    <a:gd name="connsiteX5" fmla="*/ 99837 w 120000"/>
                    <a:gd name="connsiteY5" fmla="*/ 103663 h 119370"/>
                    <a:gd name="connsiteX6" fmla="*/ 105447 w 120000"/>
                    <a:gd name="connsiteY6" fmla="*/ 108375 h 119370"/>
                    <a:gd name="connsiteX7" fmla="*/ 110729 w 120000"/>
                    <a:gd name="connsiteY7" fmla="*/ 103939 h 119370"/>
                    <a:gd name="connsiteX8" fmla="*/ 105118 w 120000"/>
                    <a:gd name="connsiteY8" fmla="*/ 99228 h 119370"/>
                    <a:gd name="connsiteX9" fmla="*/ 110729 w 120000"/>
                    <a:gd name="connsiteY9" fmla="*/ 94516 h 119370"/>
                    <a:gd name="connsiteX10" fmla="*/ 105447 w 120000"/>
                    <a:gd name="connsiteY10" fmla="*/ 90080 h 119370"/>
                    <a:gd name="connsiteX11" fmla="*/ 99837 w 120000"/>
                    <a:gd name="connsiteY11" fmla="*/ 94792 h 119370"/>
                    <a:gd name="connsiteX12" fmla="*/ 94227 w 120000"/>
                    <a:gd name="connsiteY12" fmla="*/ 90080 h 119370"/>
                    <a:gd name="connsiteX13" fmla="*/ 99837 w 120000"/>
                    <a:gd name="connsiteY13" fmla="*/ 82294 h 119370"/>
                    <a:gd name="connsiteX14" fmla="*/ 120000 w 120000"/>
                    <a:gd name="connsiteY14" fmla="*/ 99228 h 119370"/>
                    <a:gd name="connsiteX15" fmla="*/ 99837 w 120000"/>
                    <a:gd name="connsiteY15" fmla="*/ 116161 h 119370"/>
                    <a:gd name="connsiteX16" fmla="*/ 79675 w 120000"/>
                    <a:gd name="connsiteY16" fmla="*/ 99228 h 119370"/>
                    <a:gd name="connsiteX17" fmla="*/ 99837 w 120000"/>
                    <a:gd name="connsiteY17" fmla="*/ 82294 h 119370"/>
                    <a:gd name="connsiteX18" fmla="*/ 0 w 120000"/>
                    <a:gd name="connsiteY18" fmla="*/ 0 h 119370"/>
                    <a:gd name="connsiteX19" fmla="*/ 58294 w 120000"/>
                    <a:gd name="connsiteY19" fmla="*/ 0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0" fmla="*/ 94227 w 120000"/>
                    <a:gd name="connsiteY0" fmla="*/ 90080 h 119370"/>
                    <a:gd name="connsiteX1" fmla="*/ 88946 w 120000"/>
                    <a:gd name="connsiteY1" fmla="*/ 94516 h 119370"/>
                    <a:gd name="connsiteX2" fmla="*/ 94556 w 120000"/>
                    <a:gd name="connsiteY2" fmla="*/ 99228 h 119370"/>
                    <a:gd name="connsiteX3" fmla="*/ 88946 w 120000"/>
                    <a:gd name="connsiteY3" fmla="*/ 103939 h 119370"/>
                    <a:gd name="connsiteX4" fmla="*/ 94227 w 120000"/>
                    <a:gd name="connsiteY4" fmla="*/ 108375 h 119370"/>
                    <a:gd name="connsiteX5" fmla="*/ 99837 w 120000"/>
                    <a:gd name="connsiteY5" fmla="*/ 103663 h 119370"/>
                    <a:gd name="connsiteX6" fmla="*/ 105447 w 120000"/>
                    <a:gd name="connsiteY6" fmla="*/ 108375 h 119370"/>
                    <a:gd name="connsiteX7" fmla="*/ 110729 w 120000"/>
                    <a:gd name="connsiteY7" fmla="*/ 103939 h 119370"/>
                    <a:gd name="connsiteX8" fmla="*/ 105118 w 120000"/>
                    <a:gd name="connsiteY8" fmla="*/ 99228 h 119370"/>
                    <a:gd name="connsiteX9" fmla="*/ 110729 w 120000"/>
                    <a:gd name="connsiteY9" fmla="*/ 94516 h 119370"/>
                    <a:gd name="connsiteX10" fmla="*/ 105447 w 120000"/>
                    <a:gd name="connsiteY10" fmla="*/ 90080 h 119370"/>
                    <a:gd name="connsiteX11" fmla="*/ 99837 w 120000"/>
                    <a:gd name="connsiteY11" fmla="*/ 94792 h 119370"/>
                    <a:gd name="connsiteX12" fmla="*/ 94227 w 120000"/>
                    <a:gd name="connsiteY12" fmla="*/ 90080 h 119370"/>
                    <a:gd name="connsiteX13" fmla="*/ 99837 w 120000"/>
                    <a:gd name="connsiteY13" fmla="*/ 82294 h 119370"/>
                    <a:gd name="connsiteX14" fmla="*/ 120000 w 120000"/>
                    <a:gd name="connsiteY14" fmla="*/ 99228 h 119370"/>
                    <a:gd name="connsiteX15" fmla="*/ 99837 w 120000"/>
                    <a:gd name="connsiteY15" fmla="*/ 116161 h 119370"/>
                    <a:gd name="connsiteX16" fmla="*/ 79675 w 120000"/>
                    <a:gd name="connsiteY16" fmla="*/ 99228 h 119370"/>
                    <a:gd name="connsiteX17" fmla="*/ 99837 w 120000"/>
                    <a:gd name="connsiteY17" fmla="*/ 82294 h 119370"/>
                    <a:gd name="connsiteX18" fmla="*/ 0 w 120000"/>
                    <a:gd name="connsiteY18" fmla="*/ 0 h 119370"/>
                    <a:gd name="connsiteX19" fmla="*/ 100402 w 120000"/>
                    <a:gd name="connsiteY19" fmla="*/ 79376 h 119370"/>
                    <a:gd name="connsiteX20" fmla="*/ 76670 w 120000"/>
                    <a:gd name="connsiteY20" fmla="*/ 99370 h 119370"/>
                    <a:gd name="connsiteX21" fmla="*/ 100402 w 120000"/>
                    <a:gd name="connsiteY21" fmla="*/ 119363 h 119370"/>
                    <a:gd name="connsiteX22" fmla="*/ 100402 w 120000"/>
                    <a:gd name="connsiteY22" fmla="*/ 119370 h 119370"/>
                    <a:gd name="connsiteX23" fmla="*/ 0 w 120000"/>
                    <a:gd name="connsiteY23" fmla="*/ 119370 h 119370"/>
                    <a:gd name="connsiteX24" fmla="*/ 0 w 120000"/>
                    <a:gd name="connsiteY24" fmla="*/ 0 h 119370"/>
                    <a:gd name="connsiteX0" fmla="*/ 94227 w 120000"/>
                    <a:gd name="connsiteY0" fmla="*/ 10704 h 39994"/>
                    <a:gd name="connsiteX1" fmla="*/ 88946 w 120000"/>
                    <a:gd name="connsiteY1" fmla="*/ 15140 h 39994"/>
                    <a:gd name="connsiteX2" fmla="*/ 94556 w 120000"/>
                    <a:gd name="connsiteY2" fmla="*/ 19852 h 39994"/>
                    <a:gd name="connsiteX3" fmla="*/ 88946 w 120000"/>
                    <a:gd name="connsiteY3" fmla="*/ 24563 h 39994"/>
                    <a:gd name="connsiteX4" fmla="*/ 94227 w 120000"/>
                    <a:gd name="connsiteY4" fmla="*/ 28999 h 39994"/>
                    <a:gd name="connsiteX5" fmla="*/ 99837 w 120000"/>
                    <a:gd name="connsiteY5" fmla="*/ 24287 h 39994"/>
                    <a:gd name="connsiteX6" fmla="*/ 105447 w 120000"/>
                    <a:gd name="connsiteY6" fmla="*/ 28999 h 39994"/>
                    <a:gd name="connsiteX7" fmla="*/ 110729 w 120000"/>
                    <a:gd name="connsiteY7" fmla="*/ 24563 h 39994"/>
                    <a:gd name="connsiteX8" fmla="*/ 105118 w 120000"/>
                    <a:gd name="connsiteY8" fmla="*/ 19852 h 39994"/>
                    <a:gd name="connsiteX9" fmla="*/ 110729 w 120000"/>
                    <a:gd name="connsiteY9" fmla="*/ 15140 h 39994"/>
                    <a:gd name="connsiteX10" fmla="*/ 105447 w 120000"/>
                    <a:gd name="connsiteY10" fmla="*/ 10704 h 39994"/>
                    <a:gd name="connsiteX11" fmla="*/ 99837 w 120000"/>
                    <a:gd name="connsiteY11" fmla="*/ 15416 h 39994"/>
                    <a:gd name="connsiteX12" fmla="*/ 94227 w 120000"/>
                    <a:gd name="connsiteY12" fmla="*/ 10704 h 39994"/>
                    <a:gd name="connsiteX13" fmla="*/ 99837 w 120000"/>
                    <a:gd name="connsiteY13" fmla="*/ 2918 h 39994"/>
                    <a:gd name="connsiteX14" fmla="*/ 120000 w 120000"/>
                    <a:gd name="connsiteY14" fmla="*/ 19852 h 39994"/>
                    <a:gd name="connsiteX15" fmla="*/ 99837 w 120000"/>
                    <a:gd name="connsiteY15" fmla="*/ 36785 h 39994"/>
                    <a:gd name="connsiteX16" fmla="*/ 79675 w 120000"/>
                    <a:gd name="connsiteY16" fmla="*/ 19852 h 39994"/>
                    <a:gd name="connsiteX17" fmla="*/ 99837 w 120000"/>
                    <a:gd name="connsiteY17" fmla="*/ 2918 h 39994"/>
                    <a:gd name="connsiteX18" fmla="*/ 0 w 120000"/>
                    <a:gd name="connsiteY18" fmla="*/ 39994 h 39994"/>
                    <a:gd name="connsiteX19" fmla="*/ 100402 w 120000"/>
                    <a:gd name="connsiteY19" fmla="*/ 0 h 39994"/>
                    <a:gd name="connsiteX20" fmla="*/ 76670 w 120000"/>
                    <a:gd name="connsiteY20" fmla="*/ 19994 h 39994"/>
                    <a:gd name="connsiteX21" fmla="*/ 100402 w 120000"/>
                    <a:gd name="connsiteY21" fmla="*/ 39987 h 39994"/>
                    <a:gd name="connsiteX22" fmla="*/ 100402 w 120000"/>
                    <a:gd name="connsiteY22" fmla="*/ 39994 h 39994"/>
                    <a:gd name="connsiteX23" fmla="*/ 0 w 120000"/>
                    <a:gd name="connsiteY23" fmla="*/ 39994 h 39994"/>
                    <a:gd name="connsiteX0" fmla="*/ 94227 w 120000"/>
                    <a:gd name="connsiteY0" fmla="*/ 7786 h 37076"/>
                    <a:gd name="connsiteX1" fmla="*/ 88946 w 120000"/>
                    <a:gd name="connsiteY1" fmla="*/ 12222 h 37076"/>
                    <a:gd name="connsiteX2" fmla="*/ 94556 w 120000"/>
                    <a:gd name="connsiteY2" fmla="*/ 16934 h 37076"/>
                    <a:gd name="connsiteX3" fmla="*/ 88946 w 120000"/>
                    <a:gd name="connsiteY3" fmla="*/ 21645 h 37076"/>
                    <a:gd name="connsiteX4" fmla="*/ 94227 w 120000"/>
                    <a:gd name="connsiteY4" fmla="*/ 26081 h 37076"/>
                    <a:gd name="connsiteX5" fmla="*/ 99837 w 120000"/>
                    <a:gd name="connsiteY5" fmla="*/ 21369 h 37076"/>
                    <a:gd name="connsiteX6" fmla="*/ 105447 w 120000"/>
                    <a:gd name="connsiteY6" fmla="*/ 26081 h 37076"/>
                    <a:gd name="connsiteX7" fmla="*/ 110729 w 120000"/>
                    <a:gd name="connsiteY7" fmla="*/ 21645 h 37076"/>
                    <a:gd name="connsiteX8" fmla="*/ 105118 w 120000"/>
                    <a:gd name="connsiteY8" fmla="*/ 16934 h 37076"/>
                    <a:gd name="connsiteX9" fmla="*/ 110729 w 120000"/>
                    <a:gd name="connsiteY9" fmla="*/ 12222 h 37076"/>
                    <a:gd name="connsiteX10" fmla="*/ 105447 w 120000"/>
                    <a:gd name="connsiteY10" fmla="*/ 7786 h 37076"/>
                    <a:gd name="connsiteX11" fmla="*/ 99837 w 120000"/>
                    <a:gd name="connsiteY11" fmla="*/ 12498 h 37076"/>
                    <a:gd name="connsiteX12" fmla="*/ 94227 w 120000"/>
                    <a:gd name="connsiteY12" fmla="*/ 7786 h 37076"/>
                    <a:gd name="connsiteX13" fmla="*/ 99837 w 120000"/>
                    <a:gd name="connsiteY13" fmla="*/ 0 h 37076"/>
                    <a:gd name="connsiteX14" fmla="*/ 120000 w 120000"/>
                    <a:gd name="connsiteY14" fmla="*/ 16934 h 37076"/>
                    <a:gd name="connsiteX15" fmla="*/ 99837 w 120000"/>
                    <a:gd name="connsiteY15" fmla="*/ 33867 h 37076"/>
                    <a:gd name="connsiteX16" fmla="*/ 79675 w 120000"/>
                    <a:gd name="connsiteY16" fmla="*/ 16934 h 37076"/>
                    <a:gd name="connsiteX17" fmla="*/ 99837 w 120000"/>
                    <a:gd name="connsiteY17" fmla="*/ 0 h 37076"/>
                    <a:gd name="connsiteX18" fmla="*/ 0 w 120000"/>
                    <a:gd name="connsiteY18" fmla="*/ 37076 h 37076"/>
                    <a:gd name="connsiteX19" fmla="*/ 76670 w 120000"/>
                    <a:gd name="connsiteY19" fmla="*/ 17076 h 37076"/>
                    <a:gd name="connsiteX20" fmla="*/ 100402 w 120000"/>
                    <a:gd name="connsiteY20" fmla="*/ 37069 h 37076"/>
                    <a:gd name="connsiteX21" fmla="*/ 100402 w 120000"/>
                    <a:gd name="connsiteY21" fmla="*/ 37076 h 37076"/>
                    <a:gd name="connsiteX22" fmla="*/ 0 w 120000"/>
                    <a:gd name="connsiteY22" fmla="*/ 37076 h 37076"/>
                    <a:gd name="connsiteX0" fmla="*/ 94227 w 120000"/>
                    <a:gd name="connsiteY0" fmla="*/ 7786 h 37076"/>
                    <a:gd name="connsiteX1" fmla="*/ 88946 w 120000"/>
                    <a:gd name="connsiteY1" fmla="*/ 12222 h 37076"/>
                    <a:gd name="connsiteX2" fmla="*/ 94556 w 120000"/>
                    <a:gd name="connsiteY2" fmla="*/ 16934 h 37076"/>
                    <a:gd name="connsiteX3" fmla="*/ 88946 w 120000"/>
                    <a:gd name="connsiteY3" fmla="*/ 21645 h 37076"/>
                    <a:gd name="connsiteX4" fmla="*/ 94227 w 120000"/>
                    <a:gd name="connsiteY4" fmla="*/ 26081 h 37076"/>
                    <a:gd name="connsiteX5" fmla="*/ 99837 w 120000"/>
                    <a:gd name="connsiteY5" fmla="*/ 21369 h 37076"/>
                    <a:gd name="connsiteX6" fmla="*/ 105447 w 120000"/>
                    <a:gd name="connsiteY6" fmla="*/ 26081 h 37076"/>
                    <a:gd name="connsiteX7" fmla="*/ 110729 w 120000"/>
                    <a:gd name="connsiteY7" fmla="*/ 21645 h 37076"/>
                    <a:gd name="connsiteX8" fmla="*/ 105118 w 120000"/>
                    <a:gd name="connsiteY8" fmla="*/ 16934 h 37076"/>
                    <a:gd name="connsiteX9" fmla="*/ 110729 w 120000"/>
                    <a:gd name="connsiteY9" fmla="*/ 12222 h 37076"/>
                    <a:gd name="connsiteX10" fmla="*/ 105447 w 120000"/>
                    <a:gd name="connsiteY10" fmla="*/ 7786 h 37076"/>
                    <a:gd name="connsiteX11" fmla="*/ 99837 w 120000"/>
                    <a:gd name="connsiteY11" fmla="*/ 12498 h 37076"/>
                    <a:gd name="connsiteX12" fmla="*/ 94227 w 120000"/>
                    <a:gd name="connsiteY12" fmla="*/ 7786 h 37076"/>
                    <a:gd name="connsiteX13" fmla="*/ 99837 w 120000"/>
                    <a:gd name="connsiteY13" fmla="*/ 0 h 37076"/>
                    <a:gd name="connsiteX14" fmla="*/ 120000 w 120000"/>
                    <a:gd name="connsiteY14" fmla="*/ 16934 h 37076"/>
                    <a:gd name="connsiteX15" fmla="*/ 99837 w 120000"/>
                    <a:gd name="connsiteY15" fmla="*/ 33867 h 37076"/>
                    <a:gd name="connsiteX16" fmla="*/ 79675 w 120000"/>
                    <a:gd name="connsiteY16" fmla="*/ 16934 h 37076"/>
                    <a:gd name="connsiteX17" fmla="*/ 99837 w 120000"/>
                    <a:gd name="connsiteY17" fmla="*/ 0 h 37076"/>
                    <a:gd name="connsiteX18" fmla="*/ 0 w 120000"/>
                    <a:gd name="connsiteY18" fmla="*/ 37076 h 37076"/>
                    <a:gd name="connsiteX19" fmla="*/ 100402 w 120000"/>
                    <a:gd name="connsiteY19" fmla="*/ 37069 h 37076"/>
                    <a:gd name="connsiteX20" fmla="*/ 100402 w 120000"/>
                    <a:gd name="connsiteY20" fmla="*/ 37076 h 37076"/>
                    <a:gd name="connsiteX21" fmla="*/ 0 w 120000"/>
                    <a:gd name="connsiteY21" fmla="*/ 37076 h 37076"/>
                    <a:gd name="connsiteX0" fmla="*/ 14552 w 40325"/>
                    <a:gd name="connsiteY0" fmla="*/ 7786 h 37076"/>
                    <a:gd name="connsiteX1" fmla="*/ 9271 w 40325"/>
                    <a:gd name="connsiteY1" fmla="*/ 12222 h 37076"/>
                    <a:gd name="connsiteX2" fmla="*/ 14881 w 40325"/>
                    <a:gd name="connsiteY2" fmla="*/ 16934 h 37076"/>
                    <a:gd name="connsiteX3" fmla="*/ 9271 w 40325"/>
                    <a:gd name="connsiteY3" fmla="*/ 21645 h 37076"/>
                    <a:gd name="connsiteX4" fmla="*/ 14552 w 40325"/>
                    <a:gd name="connsiteY4" fmla="*/ 26081 h 37076"/>
                    <a:gd name="connsiteX5" fmla="*/ 20162 w 40325"/>
                    <a:gd name="connsiteY5" fmla="*/ 21369 h 37076"/>
                    <a:gd name="connsiteX6" fmla="*/ 25772 w 40325"/>
                    <a:gd name="connsiteY6" fmla="*/ 26081 h 37076"/>
                    <a:gd name="connsiteX7" fmla="*/ 31054 w 40325"/>
                    <a:gd name="connsiteY7" fmla="*/ 21645 h 37076"/>
                    <a:gd name="connsiteX8" fmla="*/ 25443 w 40325"/>
                    <a:gd name="connsiteY8" fmla="*/ 16934 h 37076"/>
                    <a:gd name="connsiteX9" fmla="*/ 31054 w 40325"/>
                    <a:gd name="connsiteY9" fmla="*/ 12222 h 37076"/>
                    <a:gd name="connsiteX10" fmla="*/ 25772 w 40325"/>
                    <a:gd name="connsiteY10" fmla="*/ 7786 h 37076"/>
                    <a:gd name="connsiteX11" fmla="*/ 20162 w 40325"/>
                    <a:gd name="connsiteY11" fmla="*/ 12498 h 37076"/>
                    <a:gd name="connsiteX12" fmla="*/ 14552 w 40325"/>
                    <a:gd name="connsiteY12" fmla="*/ 7786 h 37076"/>
                    <a:gd name="connsiteX13" fmla="*/ 20162 w 40325"/>
                    <a:gd name="connsiteY13" fmla="*/ 0 h 37076"/>
                    <a:gd name="connsiteX14" fmla="*/ 40325 w 40325"/>
                    <a:gd name="connsiteY14" fmla="*/ 16934 h 37076"/>
                    <a:gd name="connsiteX15" fmla="*/ 20162 w 40325"/>
                    <a:gd name="connsiteY15" fmla="*/ 33867 h 37076"/>
                    <a:gd name="connsiteX16" fmla="*/ 0 w 40325"/>
                    <a:gd name="connsiteY16" fmla="*/ 16934 h 37076"/>
                    <a:gd name="connsiteX17" fmla="*/ 20162 w 40325"/>
                    <a:gd name="connsiteY17" fmla="*/ 0 h 37076"/>
                    <a:gd name="connsiteX18" fmla="*/ 20727 w 40325"/>
                    <a:gd name="connsiteY18" fmla="*/ 37076 h 37076"/>
                    <a:gd name="connsiteX19" fmla="*/ 20727 w 40325"/>
                    <a:gd name="connsiteY19" fmla="*/ 37069 h 37076"/>
                    <a:gd name="connsiteX20" fmla="*/ 20727 w 40325"/>
                    <a:gd name="connsiteY20" fmla="*/ 37076 h 37076"/>
                    <a:gd name="connsiteX0" fmla="*/ 14552 w 40325"/>
                    <a:gd name="connsiteY0" fmla="*/ 7786 h 33867"/>
                    <a:gd name="connsiteX1" fmla="*/ 9271 w 40325"/>
                    <a:gd name="connsiteY1" fmla="*/ 12222 h 33867"/>
                    <a:gd name="connsiteX2" fmla="*/ 14881 w 40325"/>
                    <a:gd name="connsiteY2" fmla="*/ 16934 h 33867"/>
                    <a:gd name="connsiteX3" fmla="*/ 9271 w 40325"/>
                    <a:gd name="connsiteY3" fmla="*/ 21645 h 33867"/>
                    <a:gd name="connsiteX4" fmla="*/ 14552 w 40325"/>
                    <a:gd name="connsiteY4" fmla="*/ 26081 h 33867"/>
                    <a:gd name="connsiteX5" fmla="*/ 20162 w 40325"/>
                    <a:gd name="connsiteY5" fmla="*/ 21369 h 33867"/>
                    <a:gd name="connsiteX6" fmla="*/ 25772 w 40325"/>
                    <a:gd name="connsiteY6" fmla="*/ 26081 h 33867"/>
                    <a:gd name="connsiteX7" fmla="*/ 31054 w 40325"/>
                    <a:gd name="connsiteY7" fmla="*/ 21645 h 33867"/>
                    <a:gd name="connsiteX8" fmla="*/ 25443 w 40325"/>
                    <a:gd name="connsiteY8" fmla="*/ 16934 h 33867"/>
                    <a:gd name="connsiteX9" fmla="*/ 31054 w 40325"/>
                    <a:gd name="connsiteY9" fmla="*/ 12222 h 33867"/>
                    <a:gd name="connsiteX10" fmla="*/ 25772 w 40325"/>
                    <a:gd name="connsiteY10" fmla="*/ 7786 h 33867"/>
                    <a:gd name="connsiteX11" fmla="*/ 20162 w 40325"/>
                    <a:gd name="connsiteY11" fmla="*/ 12498 h 33867"/>
                    <a:gd name="connsiteX12" fmla="*/ 14552 w 40325"/>
                    <a:gd name="connsiteY12" fmla="*/ 7786 h 33867"/>
                    <a:gd name="connsiteX13" fmla="*/ 20162 w 40325"/>
                    <a:gd name="connsiteY13" fmla="*/ 0 h 33867"/>
                    <a:gd name="connsiteX14" fmla="*/ 40325 w 40325"/>
                    <a:gd name="connsiteY14" fmla="*/ 16934 h 33867"/>
                    <a:gd name="connsiteX15" fmla="*/ 20162 w 40325"/>
                    <a:gd name="connsiteY15" fmla="*/ 33867 h 33867"/>
                    <a:gd name="connsiteX16" fmla="*/ 0 w 40325"/>
                    <a:gd name="connsiteY16" fmla="*/ 16934 h 33867"/>
                    <a:gd name="connsiteX17" fmla="*/ 20162 w 40325"/>
                    <a:gd name="connsiteY17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325" h="33867" extrusionOk="0">
                      <a:moveTo>
                        <a:pt x="14552" y="7786"/>
                      </a:moveTo>
                      <a:lnTo>
                        <a:pt x="9271" y="12222"/>
                      </a:lnTo>
                      <a:lnTo>
                        <a:pt x="14881" y="16934"/>
                      </a:lnTo>
                      <a:lnTo>
                        <a:pt x="9271" y="21645"/>
                      </a:lnTo>
                      <a:lnTo>
                        <a:pt x="14552" y="26081"/>
                      </a:lnTo>
                      <a:lnTo>
                        <a:pt x="20162" y="21369"/>
                      </a:lnTo>
                      <a:lnTo>
                        <a:pt x="25772" y="26081"/>
                      </a:lnTo>
                      <a:lnTo>
                        <a:pt x="31054" y="21645"/>
                      </a:lnTo>
                      <a:lnTo>
                        <a:pt x="25443" y="16934"/>
                      </a:lnTo>
                      <a:lnTo>
                        <a:pt x="31054" y="12222"/>
                      </a:lnTo>
                      <a:lnTo>
                        <a:pt x="25772" y="7786"/>
                      </a:lnTo>
                      <a:lnTo>
                        <a:pt x="20162" y="12498"/>
                      </a:lnTo>
                      <a:lnTo>
                        <a:pt x="14552" y="7786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Shape 992"/>
                <p:cNvSpPr>
                  <a:spLocks noChangeAspect="1"/>
                </p:cNvSpPr>
                <p:nvPr/>
              </p:nvSpPr>
              <p:spPr>
                <a:xfrm>
                  <a:off x="5643570" y="3909568"/>
                  <a:ext cx="268996" cy="268996"/>
                </a:xfrm>
                <a:custGeom>
                  <a:avLst/>
                  <a:gdLst>
                    <a:gd name="connsiteX0" fmla="*/ 94227 w 120000"/>
                    <a:gd name="connsiteY0" fmla="*/ 90710 h 120000"/>
                    <a:gd name="connsiteX1" fmla="*/ 88946 w 120000"/>
                    <a:gd name="connsiteY1" fmla="*/ 95146 h 120000"/>
                    <a:gd name="connsiteX2" fmla="*/ 94556 w 120000"/>
                    <a:gd name="connsiteY2" fmla="*/ 99858 h 120000"/>
                    <a:gd name="connsiteX3" fmla="*/ 88946 w 120000"/>
                    <a:gd name="connsiteY3" fmla="*/ 104569 h 120000"/>
                    <a:gd name="connsiteX4" fmla="*/ 94227 w 120000"/>
                    <a:gd name="connsiteY4" fmla="*/ 109005 h 120000"/>
                    <a:gd name="connsiteX5" fmla="*/ 99837 w 120000"/>
                    <a:gd name="connsiteY5" fmla="*/ 104293 h 120000"/>
                    <a:gd name="connsiteX6" fmla="*/ 105447 w 120000"/>
                    <a:gd name="connsiteY6" fmla="*/ 109005 h 120000"/>
                    <a:gd name="connsiteX7" fmla="*/ 110729 w 120000"/>
                    <a:gd name="connsiteY7" fmla="*/ 104569 h 120000"/>
                    <a:gd name="connsiteX8" fmla="*/ 105118 w 120000"/>
                    <a:gd name="connsiteY8" fmla="*/ 99858 h 120000"/>
                    <a:gd name="connsiteX9" fmla="*/ 110729 w 120000"/>
                    <a:gd name="connsiteY9" fmla="*/ 95146 h 120000"/>
                    <a:gd name="connsiteX10" fmla="*/ 105447 w 120000"/>
                    <a:gd name="connsiteY10" fmla="*/ 90710 h 120000"/>
                    <a:gd name="connsiteX11" fmla="*/ 99837 w 120000"/>
                    <a:gd name="connsiteY11" fmla="*/ 95422 h 120000"/>
                    <a:gd name="connsiteX12" fmla="*/ 94227 w 120000"/>
                    <a:gd name="connsiteY12" fmla="*/ 90710 h 120000"/>
                    <a:gd name="connsiteX13" fmla="*/ 99837 w 120000"/>
                    <a:gd name="connsiteY13" fmla="*/ 82924 h 120000"/>
                    <a:gd name="connsiteX14" fmla="*/ 120000 w 120000"/>
                    <a:gd name="connsiteY14" fmla="*/ 99858 h 120000"/>
                    <a:gd name="connsiteX15" fmla="*/ 99837 w 120000"/>
                    <a:gd name="connsiteY15" fmla="*/ 116791 h 120000"/>
                    <a:gd name="connsiteX16" fmla="*/ 79675 w 120000"/>
                    <a:gd name="connsiteY16" fmla="*/ 99858 h 120000"/>
                    <a:gd name="connsiteX17" fmla="*/ 99837 w 120000"/>
                    <a:gd name="connsiteY17" fmla="*/ 82924 h 120000"/>
                    <a:gd name="connsiteX18" fmla="*/ 69506 w 120000"/>
                    <a:gd name="connsiteY18" fmla="*/ 630 h 120000"/>
                    <a:gd name="connsiteX19" fmla="*/ 100402 w 120000"/>
                    <a:gd name="connsiteY19" fmla="*/ 630 h 120000"/>
                    <a:gd name="connsiteX20" fmla="*/ 100402 w 120000"/>
                    <a:gd name="connsiteY20" fmla="*/ 630 h 120000"/>
                    <a:gd name="connsiteX21" fmla="*/ 69506 w 120000"/>
                    <a:gd name="connsiteY21" fmla="*/ 630 h 120000"/>
                    <a:gd name="connsiteX22" fmla="*/ 0 w 120000"/>
                    <a:gd name="connsiteY22" fmla="*/ 630 h 120000"/>
                    <a:gd name="connsiteX23" fmla="*/ 58294 w 120000"/>
                    <a:gd name="connsiteY23" fmla="*/ 630 h 120000"/>
                    <a:gd name="connsiteX24" fmla="*/ 58294 w 120000"/>
                    <a:gd name="connsiteY24" fmla="*/ 36893 h 120000"/>
                    <a:gd name="connsiteX25" fmla="*/ 100402 w 120000"/>
                    <a:gd name="connsiteY25" fmla="*/ 36893 h 120000"/>
                    <a:gd name="connsiteX26" fmla="*/ 100402 w 120000"/>
                    <a:gd name="connsiteY26" fmla="*/ 80006 h 120000"/>
                    <a:gd name="connsiteX27" fmla="*/ 76670 w 120000"/>
                    <a:gd name="connsiteY27" fmla="*/ 100000 h 120000"/>
                    <a:gd name="connsiteX28" fmla="*/ 100402 w 120000"/>
                    <a:gd name="connsiteY28" fmla="*/ 119993 h 120000"/>
                    <a:gd name="connsiteX29" fmla="*/ 100402 w 120000"/>
                    <a:gd name="connsiteY29" fmla="*/ 120000 h 120000"/>
                    <a:gd name="connsiteX30" fmla="*/ 0 w 120000"/>
                    <a:gd name="connsiteY30" fmla="*/ 120000 h 120000"/>
                    <a:gd name="connsiteX31" fmla="*/ 0 w 120000"/>
                    <a:gd name="connsiteY31" fmla="*/ 630 h 120000"/>
                    <a:gd name="connsiteX32" fmla="*/ 63330 w 120000"/>
                    <a:gd name="connsiteY32" fmla="*/ 0 h 120000"/>
                    <a:gd name="connsiteX33" fmla="*/ 63330 w 120000"/>
                    <a:gd name="connsiteY33" fmla="*/ 32918 h 120000"/>
                    <a:gd name="connsiteX34" fmla="*/ 63330 w 120000"/>
                    <a:gd name="connsiteY34" fmla="*/ 0 h 120000"/>
                    <a:gd name="connsiteX0" fmla="*/ 94227 w 120000"/>
                    <a:gd name="connsiteY0" fmla="*/ 90710 h 120000"/>
                    <a:gd name="connsiteX1" fmla="*/ 88946 w 120000"/>
                    <a:gd name="connsiteY1" fmla="*/ 95146 h 120000"/>
                    <a:gd name="connsiteX2" fmla="*/ 94556 w 120000"/>
                    <a:gd name="connsiteY2" fmla="*/ 99858 h 120000"/>
                    <a:gd name="connsiteX3" fmla="*/ 88946 w 120000"/>
                    <a:gd name="connsiteY3" fmla="*/ 104569 h 120000"/>
                    <a:gd name="connsiteX4" fmla="*/ 94227 w 120000"/>
                    <a:gd name="connsiteY4" fmla="*/ 109005 h 120000"/>
                    <a:gd name="connsiteX5" fmla="*/ 99837 w 120000"/>
                    <a:gd name="connsiteY5" fmla="*/ 104293 h 120000"/>
                    <a:gd name="connsiteX6" fmla="*/ 105447 w 120000"/>
                    <a:gd name="connsiteY6" fmla="*/ 109005 h 120000"/>
                    <a:gd name="connsiteX7" fmla="*/ 110729 w 120000"/>
                    <a:gd name="connsiteY7" fmla="*/ 104569 h 120000"/>
                    <a:gd name="connsiteX8" fmla="*/ 105118 w 120000"/>
                    <a:gd name="connsiteY8" fmla="*/ 99858 h 120000"/>
                    <a:gd name="connsiteX9" fmla="*/ 110729 w 120000"/>
                    <a:gd name="connsiteY9" fmla="*/ 95146 h 120000"/>
                    <a:gd name="connsiteX10" fmla="*/ 105447 w 120000"/>
                    <a:gd name="connsiteY10" fmla="*/ 90710 h 120000"/>
                    <a:gd name="connsiteX11" fmla="*/ 99837 w 120000"/>
                    <a:gd name="connsiteY11" fmla="*/ 95422 h 120000"/>
                    <a:gd name="connsiteX12" fmla="*/ 94227 w 120000"/>
                    <a:gd name="connsiteY12" fmla="*/ 90710 h 120000"/>
                    <a:gd name="connsiteX13" fmla="*/ 99837 w 120000"/>
                    <a:gd name="connsiteY13" fmla="*/ 82924 h 120000"/>
                    <a:gd name="connsiteX14" fmla="*/ 120000 w 120000"/>
                    <a:gd name="connsiteY14" fmla="*/ 99858 h 120000"/>
                    <a:gd name="connsiteX15" fmla="*/ 99837 w 120000"/>
                    <a:gd name="connsiteY15" fmla="*/ 116791 h 120000"/>
                    <a:gd name="connsiteX16" fmla="*/ 79675 w 120000"/>
                    <a:gd name="connsiteY16" fmla="*/ 99858 h 120000"/>
                    <a:gd name="connsiteX17" fmla="*/ 99837 w 120000"/>
                    <a:gd name="connsiteY17" fmla="*/ 82924 h 120000"/>
                    <a:gd name="connsiteX18" fmla="*/ 69506 w 120000"/>
                    <a:gd name="connsiteY18" fmla="*/ 630 h 120000"/>
                    <a:gd name="connsiteX19" fmla="*/ 100402 w 120000"/>
                    <a:gd name="connsiteY19" fmla="*/ 630 h 120000"/>
                    <a:gd name="connsiteX20" fmla="*/ 100402 w 120000"/>
                    <a:gd name="connsiteY20" fmla="*/ 630 h 120000"/>
                    <a:gd name="connsiteX21" fmla="*/ 69506 w 120000"/>
                    <a:gd name="connsiteY21" fmla="*/ 630 h 120000"/>
                    <a:gd name="connsiteX22" fmla="*/ 0 w 120000"/>
                    <a:gd name="connsiteY22" fmla="*/ 630 h 120000"/>
                    <a:gd name="connsiteX23" fmla="*/ 58294 w 120000"/>
                    <a:gd name="connsiteY23" fmla="*/ 630 h 120000"/>
                    <a:gd name="connsiteX24" fmla="*/ 58294 w 120000"/>
                    <a:gd name="connsiteY24" fmla="*/ 36893 h 120000"/>
                    <a:gd name="connsiteX25" fmla="*/ 100402 w 120000"/>
                    <a:gd name="connsiteY25" fmla="*/ 80006 h 120000"/>
                    <a:gd name="connsiteX26" fmla="*/ 76670 w 120000"/>
                    <a:gd name="connsiteY26" fmla="*/ 100000 h 120000"/>
                    <a:gd name="connsiteX27" fmla="*/ 100402 w 120000"/>
                    <a:gd name="connsiteY27" fmla="*/ 119993 h 120000"/>
                    <a:gd name="connsiteX28" fmla="*/ 100402 w 120000"/>
                    <a:gd name="connsiteY28" fmla="*/ 120000 h 120000"/>
                    <a:gd name="connsiteX29" fmla="*/ 0 w 120000"/>
                    <a:gd name="connsiteY29" fmla="*/ 120000 h 120000"/>
                    <a:gd name="connsiteX30" fmla="*/ 0 w 120000"/>
                    <a:gd name="connsiteY30" fmla="*/ 630 h 120000"/>
                    <a:gd name="connsiteX31" fmla="*/ 63330 w 120000"/>
                    <a:gd name="connsiteY31" fmla="*/ 0 h 120000"/>
                    <a:gd name="connsiteX32" fmla="*/ 63330 w 120000"/>
                    <a:gd name="connsiteY32" fmla="*/ 32918 h 120000"/>
                    <a:gd name="connsiteX33" fmla="*/ 63330 w 120000"/>
                    <a:gd name="connsiteY33" fmla="*/ 0 h 120000"/>
                    <a:gd name="connsiteX0" fmla="*/ 94227 w 120000"/>
                    <a:gd name="connsiteY0" fmla="*/ 90710 h 120000"/>
                    <a:gd name="connsiteX1" fmla="*/ 88946 w 120000"/>
                    <a:gd name="connsiteY1" fmla="*/ 95146 h 120000"/>
                    <a:gd name="connsiteX2" fmla="*/ 94556 w 120000"/>
                    <a:gd name="connsiteY2" fmla="*/ 99858 h 120000"/>
                    <a:gd name="connsiteX3" fmla="*/ 88946 w 120000"/>
                    <a:gd name="connsiteY3" fmla="*/ 104569 h 120000"/>
                    <a:gd name="connsiteX4" fmla="*/ 94227 w 120000"/>
                    <a:gd name="connsiteY4" fmla="*/ 109005 h 120000"/>
                    <a:gd name="connsiteX5" fmla="*/ 99837 w 120000"/>
                    <a:gd name="connsiteY5" fmla="*/ 104293 h 120000"/>
                    <a:gd name="connsiteX6" fmla="*/ 105447 w 120000"/>
                    <a:gd name="connsiteY6" fmla="*/ 109005 h 120000"/>
                    <a:gd name="connsiteX7" fmla="*/ 110729 w 120000"/>
                    <a:gd name="connsiteY7" fmla="*/ 104569 h 120000"/>
                    <a:gd name="connsiteX8" fmla="*/ 105118 w 120000"/>
                    <a:gd name="connsiteY8" fmla="*/ 99858 h 120000"/>
                    <a:gd name="connsiteX9" fmla="*/ 110729 w 120000"/>
                    <a:gd name="connsiteY9" fmla="*/ 95146 h 120000"/>
                    <a:gd name="connsiteX10" fmla="*/ 105447 w 120000"/>
                    <a:gd name="connsiteY10" fmla="*/ 90710 h 120000"/>
                    <a:gd name="connsiteX11" fmla="*/ 99837 w 120000"/>
                    <a:gd name="connsiteY11" fmla="*/ 95422 h 120000"/>
                    <a:gd name="connsiteX12" fmla="*/ 94227 w 120000"/>
                    <a:gd name="connsiteY12" fmla="*/ 90710 h 120000"/>
                    <a:gd name="connsiteX13" fmla="*/ 99837 w 120000"/>
                    <a:gd name="connsiteY13" fmla="*/ 82924 h 120000"/>
                    <a:gd name="connsiteX14" fmla="*/ 120000 w 120000"/>
                    <a:gd name="connsiteY14" fmla="*/ 99858 h 120000"/>
                    <a:gd name="connsiteX15" fmla="*/ 99837 w 120000"/>
                    <a:gd name="connsiteY15" fmla="*/ 116791 h 120000"/>
                    <a:gd name="connsiteX16" fmla="*/ 79675 w 120000"/>
                    <a:gd name="connsiteY16" fmla="*/ 99858 h 120000"/>
                    <a:gd name="connsiteX17" fmla="*/ 99837 w 120000"/>
                    <a:gd name="connsiteY17" fmla="*/ 82924 h 120000"/>
                    <a:gd name="connsiteX18" fmla="*/ 100402 w 120000"/>
                    <a:gd name="connsiteY18" fmla="*/ 630 h 120000"/>
                    <a:gd name="connsiteX19" fmla="*/ 100402 w 120000"/>
                    <a:gd name="connsiteY19" fmla="*/ 630 h 120000"/>
                    <a:gd name="connsiteX20" fmla="*/ 100402 w 120000"/>
                    <a:gd name="connsiteY20" fmla="*/ 630 h 120000"/>
                    <a:gd name="connsiteX21" fmla="*/ 0 w 120000"/>
                    <a:gd name="connsiteY21" fmla="*/ 630 h 120000"/>
                    <a:gd name="connsiteX22" fmla="*/ 58294 w 120000"/>
                    <a:gd name="connsiteY22" fmla="*/ 630 h 120000"/>
                    <a:gd name="connsiteX23" fmla="*/ 58294 w 120000"/>
                    <a:gd name="connsiteY23" fmla="*/ 36893 h 120000"/>
                    <a:gd name="connsiteX24" fmla="*/ 100402 w 120000"/>
                    <a:gd name="connsiteY24" fmla="*/ 80006 h 120000"/>
                    <a:gd name="connsiteX25" fmla="*/ 76670 w 120000"/>
                    <a:gd name="connsiteY25" fmla="*/ 100000 h 120000"/>
                    <a:gd name="connsiteX26" fmla="*/ 100402 w 120000"/>
                    <a:gd name="connsiteY26" fmla="*/ 119993 h 120000"/>
                    <a:gd name="connsiteX27" fmla="*/ 100402 w 120000"/>
                    <a:gd name="connsiteY27" fmla="*/ 120000 h 120000"/>
                    <a:gd name="connsiteX28" fmla="*/ 0 w 120000"/>
                    <a:gd name="connsiteY28" fmla="*/ 120000 h 120000"/>
                    <a:gd name="connsiteX29" fmla="*/ 0 w 120000"/>
                    <a:gd name="connsiteY29" fmla="*/ 630 h 120000"/>
                    <a:gd name="connsiteX30" fmla="*/ 63330 w 120000"/>
                    <a:gd name="connsiteY30" fmla="*/ 0 h 120000"/>
                    <a:gd name="connsiteX31" fmla="*/ 63330 w 120000"/>
                    <a:gd name="connsiteY31" fmla="*/ 32918 h 120000"/>
                    <a:gd name="connsiteX32" fmla="*/ 63330 w 120000"/>
                    <a:gd name="connsiteY32" fmla="*/ 0 h 120000"/>
                    <a:gd name="connsiteX0" fmla="*/ 94227 w 120000"/>
                    <a:gd name="connsiteY0" fmla="*/ 90710 h 120000"/>
                    <a:gd name="connsiteX1" fmla="*/ 88946 w 120000"/>
                    <a:gd name="connsiteY1" fmla="*/ 95146 h 120000"/>
                    <a:gd name="connsiteX2" fmla="*/ 94556 w 120000"/>
                    <a:gd name="connsiteY2" fmla="*/ 99858 h 120000"/>
                    <a:gd name="connsiteX3" fmla="*/ 88946 w 120000"/>
                    <a:gd name="connsiteY3" fmla="*/ 104569 h 120000"/>
                    <a:gd name="connsiteX4" fmla="*/ 94227 w 120000"/>
                    <a:gd name="connsiteY4" fmla="*/ 109005 h 120000"/>
                    <a:gd name="connsiteX5" fmla="*/ 99837 w 120000"/>
                    <a:gd name="connsiteY5" fmla="*/ 104293 h 120000"/>
                    <a:gd name="connsiteX6" fmla="*/ 105447 w 120000"/>
                    <a:gd name="connsiteY6" fmla="*/ 109005 h 120000"/>
                    <a:gd name="connsiteX7" fmla="*/ 110729 w 120000"/>
                    <a:gd name="connsiteY7" fmla="*/ 104569 h 120000"/>
                    <a:gd name="connsiteX8" fmla="*/ 105118 w 120000"/>
                    <a:gd name="connsiteY8" fmla="*/ 99858 h 120000"/>
                    <a:gd name="connsiteX9" fmla="*/ 110729 w 120000"/>
                    <a:gd name="connsiteY9" fmla="*/ 95146 h 120000"/>
                    <a:gd name="connsiteX10" fmla="*/ 105447 w 120000"/>
                    <a:gd name="connsiteY10" fmla="*/ 90710 h 120000"/>
                    <a:gd name="connsiteX11" fmla="*/ 99837 w 120000"/>
                    <a:gd name="connsiteY11" fmla="*/ 95422 h 120000"/>
                    <a:gd name="connsiteX12" fmla="*/ 94227 w 120000"/>
                    <a:gd name="connsiteY12" fmla="*/ 90710 h 120000"/>
                    <a:gd name="connsiteX13" fmla="*/ 99837 w 120000"/>
                    <a:gd name="connsiteY13" fmla="*/ 82924 h 120000"/>
                    <a:gd name="connsiteX14" fmla="*/ 120000 w 120000"/>
                    <a:gd name="connsiteY14" fmla="*/ 99858 h 120000"/>
                    <a:gd name="connsiteX15" fmla="*/ 99837 w 120000"/>
                    <a:gd name="connsiteY15" fmla="*/ 116791 h 120000"/>
                    <a:gd name="connsiteX16" fmla="*/ 79675 w 120000"/>
                    <a:gd name="connsiteY16" fmla="*/ 99858 h 120000"/>
                    <a:gd name="connsiteX17" fmla="*/ 99837 w 120000"/>
                    <a:gd name="connsiteY17" fmla="*/ 82924 h 120000"/>
                    <a:gd name="connsiteX18" fmla="*/ 0 w 120000"/>
                    <a:gd name="connsiteY18" fmla="*/ 630 h 120000"/>
                    <a:gd name="connsiteX19" fmla="*/ 58294 w 120000"/>
                    <a:gd name="connsiteY19" fmla="*/ 630 h 120000"/>
                    <a:gd name="connsiteX20" fmla="*/ 58294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63330 w 120000"/>
                    <a:gd name="connsiteY28" fmla="*/ 32918 h 120000"/>
                    <a:gd name="connsiteX29" fmla="*/ 63330 w 120000"/>
                    <a:gd name="connsiteY29" fmla="*/ 0 h 120000"/>
                    <a:gd name="connsiteX0" fmla="*/ 94227 w 120000"/>
                    <a:gd name="connsiteY0" fmla="*/ 90080 h 119370"/>
                    <a:gd name="connsiteX1" fmla="*/ 88946 w 120000"/>
                    <a:gd name="connsiteY1" fmla="*/ 94516 h 119370"/>
                    <a:gd name="connsiteX2" fmla="*/ 94556 w 120000"/>
                    <a:gd name="connsiteY2" fmla="*/ 99228 h 119370"/>
                    <a:gd name="connsiteX3" fmla="*/ 88946 w 120000"/>
                    <a:gd name="connsiteY3" fmla="*/ 103939 h 119370"/>
                    <a:gd name="connsiteX4" fmla="*/ 94227 w 120000"/>
                    <a:gd name="connsiteY4" fmla="*/ 108375 h 119370"/>
                    <a:gd name="connsiteX5" fmla="*/ 99837 w 120000"/>
                    <a:gd name="connsiteY5" fmla="*/ 103663 h 119370"/>
                    <a:gd name="connsiteX6" fmla="*/ 105447 w 120000"/>
                    <a:gd name="connsiteY6" fmla="*/ 108375 h 119370"/>
                    <a:gd name="connsiteX7" fmla="*/ 110729 w 120000"/>
                    <a:gd name="connsiteY7" fmla="*/ 103939 h 119370"/>
                    <a:gd name="connsiteX8" fmla="*/ 105118 w 120000"/>
                    <a:gd name="connsiteY8" fmla="*/ 99228 h 119370"/>
                    <a:gd name="connsiteX9" fmla="*/ 110729 w 120000"/>
                    <a:gd name="connsiteY9" fmla="*/ 94516 h 119370"/>
                    <a:gd name="connsiteX10" fmla="*/ 105447 w 120000"/>
                    <a:gd name="connsiteY10" fmla="*/ 90080 h 119370"/>
                    <a:gd name="connsiteX11" fmla="*/ 99837 w 120000"/>
                    <a:gd name="connsiteY11" fmla="*/ 94792 h 119370"/>
                    <a:gd name="connsiteX12" fmla="*/ 94227 w 120000"/>
                    <a:gd name="connsiteY12" fmla="*/ 90080 h 119370"/>
                    <a:gd name="connsiteX13" fmla="*/ 99837 w 120000"/>
                    <a:gd name="connsiteY13" fmla="*/ 82294 h 119370"/>
                    <a:gd name="connsiteX14" fmla="*/ 120000 w 120000"/>
                    <a:gd name="connsiteY14" fmla="*/ 99228 h 119370"/>
                    <a:gd name="connsiteX15" fmla="*/ 99837 w 120000"/>
                    <a:gd name="connsiteY15" fmla="*/ 116161 h 119370"/>
                    <a:gd name="connsiteX16" fmla="*/ 79675 w 120000"/>
                    <a:gd name="connsiteY16" fmla="*/ 99228 h 119370"/>
                    <a:gd name="connsiteX17" fmla="*/ 99837 w 120000"/>
                    <a:gd name="connsiteY17" fmla="*/ 82294 h 119370"/>
                    <a:gd name="connsiteX18" fmla="*/ 0 w 120000"/>
                    <a:gd name="connsiteY18" fmla="*/ 0 h 119370"/>
                    <a:gd name="connsiteX19" fmla="*/ 58294 w 120000"/>
                    <a:gd name="connsiteY19" fmla="*/ 0 h 119370"/>
                    <a:gd name="connsiteX20" fmla="*/ 58294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0" fmla="*/ 94227 w 120000"/>
                    <a:gd name="connsiteY0" fmla="*/ 90080 h 119370"/>
                    <a:gd name="connsiteX1" fmla="*/ 88946 w 120000"/>
                    <a:gd name="connsiteY1" fmla="*/ 94516 h 119370"/>
                    <a:gd name="connsiteX2" fmla="*/ 94556 w 120000"/>
                    <a:gd name="connsiteY2" fmla="*/ 99228 h 119370"/>
                    <a:gd name="connsiteX3" fmla="*/ 88946 w 120000"/>
                    <a:gd name="connsiteY3" fmla="*/ 103939 h 119370"/>
                    <a:gd name="connsiteX4" fmla="*/ 94227 w 120000"/>
                    <a:gd name="connsiteY4" fmla="*/ 108375 h 119370"/>
                    <a:gd name="connsiteX5" fmla="*/ 99837 w 120000"/>
                    <a:gd name="connsiteY5" fmla="*/ 103663 h 119370"/>
                    <a:gd name="connsiteX6" fmla="*/ 105447 w 120000"/>
                    <a:gd name="connsiteY6" fmla="*/ 108375 h 119370"/>
                    <a:gd name="connsiteX7" fmla="*/ 110729 w 120000"/>
                    <a:gd name="connsiteY7" fmla="*/ 103939 h 119370"/>
                    <a:gd name="connsiteX8" fmla="*/ 105118 w 120000"/>
                    <a:gd name="connsiteY8" fmla="*/ 99228 h 119370"/>
                    <a:gd name="connsiteX9" fmla="*/ 110729 w 120000"/>
                    <a:gd name="connsiteY9" fmla="*/ 94516 h 119370"/>
                    <a:gd name="connsiteX10" fmla="*/ 105447 w 120000"/>
                    <a:gd name="connsiteY10" fmla="*/ 90080 h 119370"/>
                    <a:gd name="connsiteX11" fmla="*/ 99837 w 120000"/>
                    <a:gd name="connsiteY11" fmla="*/ 94792 h 119370"/>
                    <a:gd name="connsiteX12" fmla="*/ 94227 w 120000"/>
                    <a:gd name="connsiteY12" fmla="*/ 90080 h 119370"/>
                    <a:gd name="connsiteX13" fmla="*/ 99837 w 120000"/>
                    <a:gd name="connsiteY13" fmla="*/ 82294 h 119370"/>
                    <a:gd name="connsiteX14" fmla="*/ 120000 w 120000"/>
                    <a:gd name="connsiteY14" fmla="*/ 99228 h 119370"/>
                    <a:gd name="connsiteX15" fmla="*/ 99837 w 120000"/>
                    <a:gd name="connsiteY15" fmla="*/ 116161 h 119370"/>
                    <a:gd name="connsiteX16" fmla="*/ 79675 w 120000"/>
                    <a:gd name="connsiteY16" fmla="*/ 99228 h 119370"/>
                    <a:gd name="connsiteX17" fmla="*/ 99837 w 120000"/>
                    <a:gd name="connsiteY17" fmla="*/ 82294 h 119370"/>
                    <a:gd name="connsiteX18" fmla="*/ 0 w 120000"/>
                    <a:gd name="connsiteY18" fmla="*/ 0 h 119370"/>
                    <a:gd name="connsiteX19" fmla="*/ 58294 w 120000"/>
                    <a:gd name="connsiteY19" fmla="*/ 0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0" fmla="*/ 94227 w 120000"/>
                    <a:gd name="connsiteY0" fmla="*/ 90080 h 119370"/>
                    <a:gd name="connsiteX1" fmla="*/ 88946 w 120000"/>
                    <a:gd name="connsiteY1" fmla="*/ 94516 h 119370"/>
                    <a:gd name="connsiteX2" fmla="*/ 94556 w 120000"/>
                    <a:gd name="connsiteY2" fmla="*/ 99228 h 119370"/>
                    <a:gd name="connsiteX3" fmla="*/ 88946 w 120000"/>
                    <a:gd name="connsiteY3" fmla="*/ 103939 h 119370"/>
                    <a:gd name="connsiteX4" fmla="*/ 94227 w 120000"/>
                    <a:gd name="connsiteY4" fmla="*/ 108375 h 119370"/>
                    <a:gd name="connsiteX5" fmla="*/ 99837 w 120000"/>
                    <a:gd name="connsiteY5" fmla="*/ 103663 h 119370"/>
                    <a:gd name="connsiteX6" fmla="*/ 105447 w 120000"/>
                    <a:gd name="connsiteY6" fmla="*/ 108375 h 119370"/>
                    <a:gd name="connsiteX7" fmla="*/ 110729 w 120000"/>
                    <a:gd name="connsiteY7" fmla="*/ 103939 h 119370"/>
                    <a:gd name="connsiteX8" fmla="*/ 105118 w 120000"/>
                    <a:gd name="connsiteY8" fmla="*/ 99228 h 119370"/>
                    <a:gd name="connsiteX9" fmla="*/ 110729 w 120000"/>
                    <a:gd name="connsiteY9" fmla="*/ 94516 h 119370"/>
                    <a:gd name="connsiteX10" fmla="*/ 105447 w 120000"/>
                    <a:gd name="connsiteY10" fmla="*/ 90080 h 119370"/>
                    <a:gd name="connsiteX11" fmla="*/ 99837 w 120000"/>
                    <a:gd name="connsiteY11" fmla="*/ 94792 h 119370"/>
                    <a:gd name="connsiteX12" fmla="*/ 94227 w 120000"/>
                    <a:gd name="connsiteY12" fmla="*/ 90080 h 119370"/>
                    <a:gd name="connsiteX13" fmla="*/ 99837 w 120000"/>
                    <a:gd name="connsiteY13" fmla="*/ 82294 h 119370"/>
                    <a:gd name="connsiteX14" fmla="*/ 120000 w 120000"/>
                    <a:gd name="connsiteY14" fmla="*/ 99228 h 119370"/>
                    <a:gd name="connsiteX15" fmla="*/ 99837 w 120000"/>
                    <a:gd name="connsiteY15" fmla="*/ 116161 h 119370"/>
                    <a:gd name="connsiteX16" fmla="*/ 79675 w 120000"/>
                    <a:gd name="connsiteY16" fmla="*/ 99228 h 119370"/>
                    <a:gd name="connsiteX17" fmla="*/ 99837 w 120000"/>
                    <a:gd name="connsiteY17" fmla="*/ 82294 h 119370"/>
                    <a:gd name="connsiteX18" fmla="*/ 0 w 120000"/>
                    <a:gd name="connsiteY18" fmla="*/ 0 h 119370"/>
                    <a:gd name="connsiteX19" fmla="*/ 100402 w 120000"/>
                    <a:gd name="connsiteY19" fmla="*/ 79376 h 119370"/>
                    <a:gd name="connsiteX20" fmla="*/ 76670 w 120000"/>
                    <a:gd name="connsiteY20" fmla="*/ 99370 h 119370"/>
                    <a:gd name="connsiteX21" fmla="*/ 100402 w 120000"/>
                    <a:gd name="connsiteY21" fmla="*/ 119363 h 119370"/>
                    <a:gd name="connsiteX22" fmla="*/ 100402 w 120000"/>
                    <a:gd name="connsiteY22" fmla="*/ 119370 h 119370"/>
                    <a:gd name="connsiteX23" fmla="*/ 0 w 120000"/>
                    <a:gd name="connsiteY23" fmla="*/ 119370 h 119370"/>
                    <a:gd name="connsiteX24" fmla="*/ 0 w 120000"/>
                    <a:gd name="connsiteY24" fmla="*/ 0 h 119370"/>
                    <a:gd name="connsiteX0" fmla="*/ 94227 w 120000"/>
                    <a:gd name="connsiteY0" fmla="*/ 10704 h 39994"/>
                    <a:gd name="connsiteX1" fmla="*/ 88946 w 120000"/>
                    <a:gd name="connsiteY1" fmla="*/ 15140 h 39994"/>
                    <a:gd name="connsiteX2" fmla="*/ 94556 w 120000"/>
                    <a:gd name="connsiteY2" fmla="*/ 19852 h 39994"/>
                    <a:gd name="connsiteX3" fmla="*/ 88946 w 120000"/>
                    <a:gd name="connsiteY3" fmla="*/ 24563 h 39994"/>
                    <a:gd name="connsiteX4" fmla="*/ 94227 w 120000"/>
                    <a:gd name="connsiteY4" fmla="*/ 28999 h 39994"/>
                    <a:gd name="connsiteX5" fmla="*/ 99837 w 120000"/>
                    <a:gd name="connsiteY5" fmla="*/ 24287 h 39994"/>
                    <a:gd name="connsiteX6" fmla="*/ 105447 w 120000"/>
                    <a:gd name="connsiteY6" fmla="*/ 28999 h 39994"/>
                    <a:gd name="connsiteX7" fmla="*/ 110729 w 120000"/>
                    <a:gd name="connsiteY7" fmla="*/ 24563 h 39994"/>
                    <a:gd name="connsiteX8" fmla="*/ 105118 w 120000"/>
                    <a:gd name="connsiteY8" fmla="*/ 19852 h 39994"/>
                    <a:gd name="connsiteX9" fmla="*/ 110729 w 120000"/>
                    <a:gd name="connsiteY9" fmla="*/ 15140 h 39994"/>
                    <a:gd name="connsiteX10" fmla="*/ 105447 w 120000"/>
                    <a:gd name="connsiteY10" fmla="*/ 10704 h 39994"/>
                    <a:gd name="connsiteX11" fmla="*/ 99837 w 120000"/>
                    <a:gd name="connsiteY11" fmla="*/ 15416 h 39994"/>
                    <a:gd name="connsiteX12" fmla="*/ 94227 w 120000"/>
                    <a:gd name="connsiteY12" fmla="*/ 10704 h 39994"/>
                    <a:gd name="connsiteX13" fmla="*/ 99837 w 120000"/>
                    <a:gd name="connsiteY13" fmla="*/ 2918 h 39994"/>
                    <a:gd name="connsiteX14" fmla="*/ 120000 w 120000"/>
                    <a:gd name="connsiteY14" fmla="*/ 19852 h 39994"/>
                    <a:gd name="connsiteX15" fmla="*/ 99837 w 120000"/>
                    <a:gd name="connsiteY15" fmla="*/ 36785 h 39994"/>
                    <a:gd name="connsiteX16" fmla="*/ 79675 w 120000"/>
                    <a:gd name="connsiteY16" fmla="*/ 19852 h 39994"/>
                    <a:gd name="connsiteX17" fmla="*/ 99837 w 120000"/>
                    <a:gd name="connsiteY17" fmla="*/ 2918 h 39994"/>
                    <a:gd name="connsiteX18" fmla="*/ 0 w 120000"/>
                    <a:gd name="connsiteY18" fmla="*/ 39994 h 39994"/>
                    <a:gd name="connsiteX19" fmla="*/ 100402 w 120000"/>
                    <a:gd name="connsiteY19" fmla="*/ 0 h 39994"/>
                    <a:gd name="connsiteX20" fmla="*/ 76670 w 120000"/>
                    <a:gd name="connsiteY20" fmla="*/ 19994 h 39994"/>
                    <a:gd name="connsiteX21" fmla="*/ 100402 w 120000"/>
                    <a:gd name="connsiteY21" fmla="*/ 39987 h 39994"/>
                    <a:gd name="connsiteX22" fmla="*/ 100402 w 120000"/>
                    <a:gd name="connsiteY22" fmla="*/ 39994 h 39994"/>
                    <a:gd name="connsiteX23" fmla="*/ 0 w 120000"/>
                    <a:gd name="connsiteY23" fmla="*/ 39994 h 39994"/>
                    <a:gd name="connsiteX0" fmla="*/ 94227 w 120000"/>
                    <a:gd name="connsiteY0" fmla="*/ 7786 h 37076"/>
                    <a:gd name="connsiteX1" fmla="*/ 88946 w 120000"/>
                    <a:gd name="connsiteY1" fmla="*/ 12222 h 37076"/>
                    <a:gd name="connsiteX2" fmla="*/ 94556 w 120000"/>
                    <a:gd name="connsiteY2" fmla="*/ 16934 h 37076"/>
                    <a:gd name="connsiteX3" fmla="*/ 88946 w 120000"/>
                    <a:gd name="connsiteY3" fmla="*/ 21645 h 37076"/>
                    <a:gd name="connsiteX4" fmla="*/ 94227 w 120000"/>
                    <a:gd name="connsiteY4" fmla="*/ 26081 h 37076"/>
                    <a:gd name="connsiteX5" fmla="*/ 99837 w 120000"/>
                    <a:gd name="connsiteY5" fmla="*/ 21369 h 37076"/>
                    <a:gd name="connsiteX6" fmla="*/ 105447 w 120000"/>
                    <a:gd name="connsiteY6" fmla="*/ 26081 h 37076"/>
                    <a:gd name="connsiteX7" fmla="*/ 110729 w 120000"/>
                    <a:gd name="connsiteY7" fmla="*/ 21645 h 37076"/>
                    <a:gd name="connsiteX8" fmla="*/ 105118 w 120000"/>
                    <a:gd name="connsiteY8" fmla="*/ 16934 h 37076"/>
                    <a:gd name="connsiteX9" fmla="*/ 110729 w 120000"/>
                    <a:gd name="connsiteY9" fmla="*/ 12222 h 37076"/>
                    <a:gd name="connsiteX10" fmla="*/ 105447 w 120000"/>
                    <a:gd name="connsiteY10" fmla="*/ 7786 h 37076"/>
                    <a:gd name="connsiteX11" fmla="*/ 99837 w 120000"/>
                    <a:gd name="connsiteY11" fmla="*/ 12498 h 37076"/>
                    <a:gd name="connsiteX12" fmla="*/ 94227 w 120000"/>
                    <a:gd name="connsiteY12" fmla="*/ 7786 h 37076"/>
                    <a:gd name="connsiteX13" fmla="*/ 99837 w 120000"/>
                    <a:gd name="connsiteY13" fmla="*/ 0 h 37076"/>
                    <a:gd name="connsiteX14" fmla="*/ 120000 w 120000"/>
                    <a:gd name="connsiteY14" fmla="*/ 16934 h 37076"/>
                    <a:gd name="connsiteX15" fmla="*/ 99837 w 120000"/>
                    <a:gd name="connsiteY15" fmla="*/ 33867 h 37076"/>
                    <a:gd name="connsiteX16" fmla="*/ 79675 w 120000"/>
                    <a:gd name="connsiteY16" fmla="*/ 16934 h 37076"/>
                    <a:gd name="connsiteX17" fmla="*/ 99837 w 120000"/>
                    <a:gd name="connsiteY17" fmla="*/ 0 h 37076"/>
                    <a:gd name="connsiteX18" fmla="*/ 0 w 120000"/>
                    <a:gd name="connsiteY18" fmla="*/ 37076 h 37076"/>
                    <a:gd name="connsiteX19" fmla="*/ 76670 w 120000"/>
                    <a:gd name="connsiteY19" fmla="*/ 17076 h 37076"/>
                    <a:gd name="connsiteX20" fmla="*/ 100402 w 120000"/>
                    <a:gd name="connsiteY20" fmla="*/ 37069 h 37076"/>
                    <a:gd name="connsiteX21" fmla="*/ 100402 w 120000"/>
                    <a:gd name="connsiteY21" fmla="*/ 37076 h 37076"/>
                    <a:gd name="connsiteX22" fmla="*/ 0 w 120000"/>
                    <a:gd name="connsiteY22" fmla="*/ 37076 h 37076"/>
                    <a:gd name="connsiteX0" fmla="*/ 94227 w 120000"/>
                    <a:gd name="connsiteY0" fmla="*/ 7786 h 37076"/>
                    <a:gd name="connsiteX1" fmla="*/ 88946 w 120000"/>
                    <a:gd name="connsiteY1" fmla="*/ 12222 h 37076"/>
                    <a:gd name="connsiteX2" fmla="*/ 94556 w 120000"/>
                    <a:gd name="connsiteY2" fmla="*/ 16934 h 37076"/>
                    <a:gd name="connsiteX3" fmla="*/ 88946 w 120000"/>
                    <a:gd name="connsiteY3" fmla="*/ 21645 h 37076"/>
                    <a:gd name="connsiteX4" fmla="*/ 94227 w 120000"/>
                    <a:gd name="connsiteY4" fmla="*/ 26081 h 37076"/>
                    <a:gd name="connsiteX5" fmla="*/ 99837 w 120000"/>
                    <a:gd name="connsiteY5" fmla="*/ 21369 h 37076"/>
                    <a:gd name="connsiteX6" fmla="*/ 105447 w 120000"/>
                    <a:gd name="connsiteY6" fmla="*/ 26081 h 37076"/>
                    <a:gd name="connsiteX7" fmla="*/ 110729 w 120000"/>
                    <a:gd name="connsiteY7" fmla="*/ 21645 h 37076"/>
                    <a:gd name="connsiteX8" fmla="*/ 105118 w 120000"/>
                    <a:gd name="connsiteY8" fmla="*/ 16934 h 37076"/>
                    <a:gd name="connsiteX9" fmla="*/ 110729 w 120000"/>
                    <a:gd name="connsiteY9" fmla="*/ 12222 h 37076"/>
                    <a:gd name="connsiteX10" fmla="*/ 105447 w 120000"/>
                    <a:gd name="connsiteY10" fmla="*/ 7786 h 37076"/>
                    <a:gd name="connsiteX11" fmla="*/ 99837 w 120000"/>
                    <a:gd name="connsiteY11" fmla="*/ 12498 h 37076"/>
                    <a:gd name="connsiteX12" fmla="*/ 94227 w 120000"/>
                    <a:gd name="connsiteY12" fmla="*/ 7786 h 37076"/>
                    <a:gd name="connsiteX13" fmla="*/ 99837 w 120000"/>
                    <a:gd name="connsiteY13" fmla="*/ 0 h 37076"/>
                    <a:gd name="connsiteX14" fmla="*/ 120000 w 120000"/>
                    <a:gd name="connsiteY14" fmla="*/ 16934 h 37076"/>
                    <a:gd name="connsiteX15" fmla="*/ 99837 w 120000"/>
                    <a:gd name="connsiteY15" fmla="*/ 33867 h 37076"/>
                    <a:gd name="connsiteX16" fmla="*/ 79675 w 120000"/>
                    <a:gd name="connsiteY16" fmla="*/ 16934 h 37076"/>
                    <a:gd name="connsiteX17" fmla="*/ 99837 w 120000"/>
                    <a:gd name="connsiteY17" fmla="*/ 0 h 37076"/>
                    <a:gd name="connsiteX18" fmla="*/ 0 w 120000"/>
                    <a:gd name="connsiteY18" fmla="*/ 37076 h 37076"/>
                    <a:gd name="connsiteX19" fmla="*/ 100402 w 120000"/>
                    <a:gd name="connsiteY19" fmla="*/ 37069 h 37076"/>
                    <a:gd name="connsiteX20" fmla="*/ 100402 w 120000"/>
                    <a:gd name="connsiteY20" fmla="*/ 37076 h 37076"/>
                    <a:gd name="connsiteX21" fmla="*/ 0 w 120000"/>
                    <a:gd name="connsiteY21" fmla="*/ 37076 h 37076"/>
                    <a:gd name="connsiteX0" fmla="*/ 14552 w 40325"/>
                    <a:gd name="connsiteY0" fmla="*/ 7786 h 37076"/>
                    <a:gd name="connsiteX1" fmla="*/ 9271 w 40325"/>
                    <a:gd name="connsiteY1" fmla="*/ 12222 h 37076"/>
                    <a:gd name="connsiteX2" fmla="*/ 14881 w 40325"/>
                    <a:gd name="connsiteY2" fmla="*/ 16934 h 37076"/>
                    <a:gd name="connsiteX3" fmla="*/ 9271 w 40325"/>
                    <a:gd name="connsiteY3" fmla="*/ 21645 h 37076"/>
                    <a:gd name="connsiteX4" fmla="*/ 14552 w 40325"/>
                    <a:gd name="connsiteY4" fmla="*/ 26081 h 37076"/>
                    <a:gd name="connsiteX5" fmla="*/ 20162 w 40325"/>
                    <a:gd name="connsiteY5" fmla="*/ 21369 h 37076"/>
                    <a:gd name="connsiteX6" fmla="*/ 25772 w 40325"/>
                    <a:gd name="connsiteY6" fmla="*/ 26081 h 37076"/>
                    <a:gd name="connsiteX7" fmla="*/ 31054 w 40325"/>
                    <a:gd name="connsiteY7" fmla="*/ 21645 h 37076"/>
                    <a:gd name="connsiteX8" fmla="*/ 25443 w 40325"/>
                    <a:gd name="connsiteY8" fmla="*/ 16934 h 37076"/>
                    <a:gd name="connsiteX9" fmla="*/ 31054 w 40325"/>
                    <a:gd name="connsiteY9" fmla="*/ 12222 h 37076"/>
                    <a:gd name="connsiteX10" fmla="*/ 25772 w 40325"/>
                    <a:gd name="connsiteY10" fmla="*/ 7786 h 37076"/>
                    <a:gd name="connsiteX11" fmla="*/ 20162 w 40325"/>
                    <a:gd name="connsiteY11" fmla="*/ 12498 h 37076"/>
                    <a:gd name="connsiteX12" fmla="*/ 14552 w 40325"/>
                    <a:gd name="connsiteY12" fmla="*/ 7786 h 37076"/>
                    <a:gd name="connsiteX13" fmla="*/ 20162 w 40325"/>
                    <a:gd name="connsiteY13" fmla="*/ 0 h 37076"/>
                    <a:gd name="connsiteX14" fmla="*/ 40325 w 40325"/>
                    <a:gd name="connsiteY14" fmla="*/ 16934 h 37076"/>
                    <a:gd name="connsiteX15" fmla="*/ 20162 w 40325"/>
                    <a:gd name="connsiteY15" fmla="*/ 33867 h 37076"/>
                    <a:gd name="connsiteX16" fmla="*/ 0 w 40325"/>
                    <a:gd name="connsiteY16" fmla="*/ 16934 h 37076"/>
                    <a:gd name="connsiteX17" fmla="*/ 20162 w 40325"/>
                    <a:gd name="connsiteY17" fmla="*/ 0 h 37076"/>
                    <a:gd name="connsiteX18" fmla="*/ 20727 w 40325"/>
                    <a:gd name="connsiteY18" fmla="*/ 37076 h 37076"/>
                    <a:gd name="connsiteX19" fmla="*/ 20727 w 40325"/>
                    <a:gd name="connsiteY19" fmla="*/ 37069 h 37076"/>
                    <a:gd name="connsiteX20" fmla="*/ 20727 w 40325"/>
                    <a:gd name="connsiteY20" fmla="*/ 37076 h 37076"/>
                    <a:gd name="connsiteX0" fmla="*/ 14552 w 40325"/>
                    <a:gd name="connsiteY0" fmla="*/ 7786 h 33867"/>
                    <a:gd name="connsiteX1" fmla="*/ 9271 w 40325"/>
                    <a:gd name="connsiteY1" fmla="*/ 12222 h 33867"/>
                    <a:gd name="connsiteX2" fmla="*/ 14881 w 40325"/>
                    <a:gd name="connsiteY2" fmla="*/ 16934 h 33867"/>
                    <a:gd name="connsiteX3" fmla="*/ 9271 w 40325"/>
                    <a:gd name="connsiteY3" fmla="*/ 21645 h 33867"/>
                    <a:gd name="connsiteX4" fmla="*/ 14552 w 40325"/>
                    <a:gd name="connsiteY4" fmla="*/ 26081 h 33867"/>
                    <a:gd name="connsiteX5" fmla="*/ 20162 w 40325"/>
                    <a:gd name="connsiteY5" fmla="*/ 21369 h 33867"/>
                    <a:gd name="connsiteX6" fmla="*/ 25772 w 40325"/>
                    <a:gd name="connsiteY6" fmla="*/ 26081 h 33867"/>
                    <a:gd name="connsiteX7" fmla="*/ 31054 w 40325"/>
                    <a:gd name="connsiteY7" fmla="*/ 21645 h 33867"/>
                    <a:gd name="connsiteX8" fmla="*/ 25443 w 40325"/>
                    <a:gd name="connsiteY8" fmla="*/ 16934 h 33867"/>
                    <a:gd name="connsiteX9" fmla="*/ 31054 w 40325"/>
                    <a:gd name="connsiteY9" fmla="*/ 12222 h 33867"/>
                    <a:gd name="connsiteX10" fmla="*/ 25772 w 40325"/>
                    <a:gd name="connsiteY10" fmla="*/ 7786 h 33867"/>
                    <a:gd name="connsiteX11" fmla="*/ 20162 w 40325"/>
                    <a:gd name="connsiteY11" fmla="*/ 12498 h 33867"/>
                    <a:gd name="connsiteX12" fmla="*/ 14552 w 40325"/>
                    <a:gd name="connsiteY12" fmla="*/ 7786 h 33867"/>
                    <a:gd name="connsiteX13" fmla="*/ 20162 w 40325"/>
                    <a:gd name="connsiteY13" fmla="*/ 0 h 33867"/>
                    <a:gd name="connsiteX14" fmla="*/ 40325 w 40325"/>
                    <a:gd name="connsiteY14" fmla="*/ 16934 h 33867"/>
                    <a:gd name="connsiteX15" fmla="*/ 20162 w 40325"/>
                    <a:gd name="connsiteY15" fmla="*/ 33867 h 33867"/>
                    <a:gd name="connsiteX16" fmla="*/ 0 w 40325"/>
                    <a:gd name="connsiteY16" fmla="*/ 16934 h 33867"/>
                    <a:gd name="connsiteX17" fmla="*/ 20162 w 40325"/>
                    <a:gd name="connsiteY17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325" h="33867" extrusionOk="0">
                      <a:moveTo>
                        <a:pt x="14552" y="7786"/>
                      </a:moveTo>
                      <a:lnTo>
                        <a:pt x="9271" y="12222"/>
                      </a:lnTo>
                      <a:lnTo>
                        <a:pt x="14881" y="16934"/>
                      </a:lnTo>
                      <a:lnTo>
                        <a:pt x="9271" y="21645"/>
                      </a:lnTo>
                      <a:lnTo>
                        <a:pt x="14552" y="26081"/>
                      </a:lnTo>
                      <a:lnTo>
                        <a:pt x="20162" y="21369"/>
                      </a:lnTo>
                      <a:lnTo>
                        <a:pt x="25772" y="26081"/>
                      </a:lnTo>
                      <a:lnTo>
                        <a:pt x="31054" y="21645"/>
                      </a:lnTo>
                      <a:lnTo>
                        <a:pt x="25443" y="16934"/>
                      </a:lnTo>
                      <a:lnTo>
                        <a:pt x="31054" y="12222"/>
                      </a:lnTo>
                      <a:lnTo>
                        <a:pt x="25772" y="7786"/>
                      </a:lnTo>
                      <a:lnTo>
                        <a:pt x="20162" y="12498"/>
                      </a:lnTo>
                      <a:lnTo>
                        <a:pt x="14552" y="7786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="" xmlns:p14="http://schemas.microsoft.com/office/powerpoint/2010/main" val="189118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>
          <a:xfrm>
            <a:off x="0" y="162125"/>
            <a:ext cx="9144000" cy="713362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即時轉檔</a:t>
            </a:r>
          </a:p>
        </p:txBody>
      </p:sp>
      <p:sp>
        <p:nvSpPr>
          <p:cNvPr id="601" name="Shape 601"/>
          <p:cNvSpPr/>
          <p:nvPr/>
        </p:nvSpPr>
        <p:spPr>
          <a:xfrm>
            <a:off x="5234716" y="1741622"/>
            <a:ext cx="3312368" cy="1296144"/>
          </a:xfrm>
          <a:prstGeom prst="roundRect">
            <a:avLst>
              <a:gd name="adj" fmla="val 11495"/>
            </a:avLst>
          </a:prstGeom>
          <a:noFill/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2" name="Picture 2" descr="D:\直播專案\TS-1635AX_直播\55.png"/>
          <p:cNvPicPr preferRelativeResize="0">
            <a:picLocks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803221" y="1268824"/>
            <a:ext cx="3798000" cy="3499200"/>
          </a:xfrm>
          <a:prstGeom prst="rect">
            <a:avLst/>
          </a:prstGeom>
          <a:noFill/>
        </p:spPr>
      </p:pic>
      <p:grpSp>
        <p:nvGrpSpPr>
          <p:cNvPr id="23" name="群組 22"/>
          <p:cNvGrpSpPr/>
          <p:nvPr/>
        </p:nvGrpSpPr>
        <p:grpSpPr>
          <a:xfrm>
            <a:off x="1869795" y="1321871"/>
            <a:ext cx="7022492" cy="3384376"/>
            <a:chOff x="1869795" y="1321871"/>
            <a:chExt cx="7022492" cy="3384376"/>
          </a:xfrm>
        </p:grpSpPr>
        <p:grpSp>
          <p:nvGrpSpPr>
            <p:cNvPr id="4" name="群組 3"/>
            <p:cNvGrpSpPr/>
            <p:nvPr/>
          </p:nvGrpSpPr>
          <p:grpSpPr>
            <a:xfrm>
              <a:off x="1869795" y="1321871"/>
              <a:ext cx="3672408" cy="3384376"/>
              <a:chOff x="1619672" y="1481646"/>
              <a:chExt cx="3214710" cy="3178336"/>
            </a:xfrm>
          </p:grpSpPr>
          <p:pic>
            <p:nvPicPr>
              <p:cNvPr id="606" name="Shape 606"/>
              <p:cNvPicPr preferRelativeResize="0"/>
              <p:nvPr/>
            </p:nvPicPr>
            <p:blipFill>
              <a:blip r:embed="rId4" cstate="screen">
                <a:alphaModFix/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 t="2198" r="1877"/>
              <a:stretch>
                <a:fillRect/>
              </a:stretch>
            </p:blipFill>
            <p:spPr>
              <a:xfrm>
                <a:off x="1619672" y="1481646"/>
                <a:ext cx="3214710" cy="3178336"/>
              </a:xfrm>
              <a:prstGeom prst="rect">
                <a:avLst/>
              </a:prstGeom>
              <a:noFill/>
              <a:ln w="889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9" name="圓角矩形 8"/>
              <p:cNvSpPr/>
              <p:nvPr/>
            </p:nvSpPr>
            <p:spPr>
              <a:xfrm>
                <a:off x="2771800" y="2489758"/>
                <a:ext cx="2016224" cy="216024"/>
              </a:xfrm>
              <a:prstGeom prst="roundRect">
                <a:avLst>
                  <a:gd name="adj" fmla="val 45878"/>
                </a:avLst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</p:grpSp>
        <p:pic>
          <p:nvPicPr>
            <p:cNvPr id="20" name="圖片 19" descr="001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9244" y="1650075"/>
              <a:ext cx="422435" cy="1684104"/>
            </a:xfrm>
            <a:prstGeom prst="rect">
              <a:avLst/>
            </a:prstGeom>
          </p:spPr>
        </p:pic>
        <p:grpSp>
          <p:nvGrpSpPr>
            <p:cNvPr id="21" name="群組 20"/>
            <p:cNvGrpSpPr/>
            <p:nvPr/>
          </p:nvGrpSpPr>
          <p:grpSpPr>
            <a:xfrm>
              <a:off x="5898102" y="1653015"/>
              <a:ext cx="2994185" cy="1733415"/>
              <a:chOff x="5968436" y="1653015"/>
              <a:chExt cx="2994185" cy="1733415"/>
            </a:xfrm>
          </p:grpSpPr>
          <p:pic>
            <p:nvPicPr>
              <p:cNvPr id="7172" name="Picture 4" descr="D:\直播專案\TS-1635AX_直播\a06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968436" y="1653015"/>
                <a:ext cx="2994185" cy="1733415"/>
              </a:xfrm>
              <a:prstGeom prst="rect">
                <a:avLst/>
              </a:prstGeom>
              <a:noFill/>
            </p:spPr>
          </p:pic>
          <p:sp>
            <p:nvSpPr>
              <p:cNvPr id="19" name="矩形 18"/>
              <p:cNvSpPr/>
              <p:nvPr/>
            </p:nvSpPr>
            <p:spPr>
              <a:xfrm>
                <a:off x="6194998" y="1897484"/>
                <a:ext cx="2657172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2400" b="1" dirty="0" smtClean="0">
                    <a:solidFill>
                      <a:schemeClr val="lt1"/>
                    </a:solidFill>
                    <a:latin typeface="微軟正黑體" pitchFamily="34" charset="-120"/>
                    <a:ea typeface="微軟正黑體" pitchFamily="34" charset="-120"/>
                  </a:rPr>
                  <a:t>品質：</a:t>
                </a:r>
              </a:p>
              <a:p>
                <a:pPr lvl="0"/>
                <a:r>
                  <a:rPr lang="zh-TW" altLang="en-US" sz="1800" b="1" dirty="0" smtClean="0">
                    <a:solidFill>
                      <a:schemeClr val="lt1"/>
                    </a:solidFill>
                    <a:latin typeface="微軟正黑體" pitchFamily="34" charset="-120"/>
                    <a:ea typeface="微軟正黑體" pitchFamily="34" charset="-120"/>
                  </a:rPr>
                  <a:t>選擇轉檔品質，解析度越高需要的網路頻寬越大</a:t>
                </a:r>
                <a:endParaRPr lang="zh-TW" altLang="en-US" sz="18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pic>
        <p:nvPicPr>
          <p:cNvPr id="7171" name="Picture 3" descr="C:\Users\Han Tsai\Desktop\TVS-951X_直播\013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59850" y="946090"/>
            <a:ext cx="3417651" cy="6101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5" name="Shape 605"/>
          <p:cNvSpPr/>
          <p:nvPr/>
        </p:nvSpPr>
        <p:spPr>
          <a:xfrm>
            <a:off x="441044" y="1011803"/>
            <a:ext cx="3268357" cy="4001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3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PLEX </a:t>
            </a:r>
            <a:r>
              <a:rPr lang="en-US" sz="2300" b="1" dirty="0" err="1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即時轉檔選擇</a:t>
            </a:r>
            <a:endParaRPr lang="en-US" sz="23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983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D:\直播專案\TS-1635AX_直播\55.png"/>
          <p:cNvPicPr preferRelativeResize="0">
            <a:picLocks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7200" y="1716324"/>
            <a:ext cx="4752000" cy="2412000"/>
          </a:xfrm>
          <a:prstGeom prst="rect">
            <a:avLst/>
          </a:prstGeom>
          <a:noFill/>
        </p:spPr>
      </p:pic>
      <p:grpSp>
        <p:nvGrpSpPr>
          <p:cNvPr id="613" name="Shape 613"/>
          <p:cNvGrpSpPr/>
          <p:nvPr/>
        </p:nvGrpSpPr>
        <p:grpSpPr>
          <a:xfrm>
            <a:off x="2537060" y="-1189359"/>
            <a:ext cx="4248472" cy="438126"/>
            <a:chOff x="4857752" y="1357305"/>
            <a:chExt cx="2329200" cy="492000"/>
          </a:xfrm>
        </p:grpSpPr>
        <p:sp>
          <p:nvSpPr>
            <p:cNvPr id="614" name="Shape 614"/>
            <p:cNvSpPr/>
            <p:nvPr/>
          </p:nvSpPr>
          <p:spPr>
            <a:xfrm>
              <a:off x="4857752" y="1357305"/>
              <a:ext cx="2329200" cy="49200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Shape 615"/>
            <p:cNvSpPr/>
            <p:nvPr/>
          </p:nvSpPr>
          <p:spPr>
            <a:xfrm>
              <a:off x="5021429" y="1367998"/>
              <a:ext cx="2089500" cy="4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270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Plex</a:t>
              </a:r>
              <a:r>
                <a:rPr lang="en-US" sz="240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離線轉檔使用方式</a:t>
              </a:r>
              <a:endParaRPr lang="en-US" sz="24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4" name="標題 13"/>
          <p:cNvSpPr>
            <a:spLocks noGrp="1"/>
          </p:cNvSpPr>
          <p:nvPr>
            <p:ph type="title"/>
          </p:nvPr>
        </p:nvSpPr>
        <p:spPr>
          <a:xfrm>
            <a:off x="0" y="127880"/>
            <a:ext cx="9144000" cy="857250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離線轉檔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539552" y="1754688"/>
            <a:ext cx="4598906" cy="2335624"/>
            <a:chOff x="539552" y="1754688"/>
            <a:chExt cx="4598906" cy="2335624"/>
          </a:xfrm>
        </p:grpSpPr>
        <p:pic>
          <p:nvPicPr>
            <p:cNvPr id="617" name="Shape 617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552" y="1754688"/>
              <a:ext cx="4598906" cy="23356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" name="群組 9"/>
            <p:cNvGrpSpPr/>
            <p:nvPr/>
          </p:nvGrpSpPr>
          <p:grpSpPr>
            <a:xfrm>
              <a:off x="4430835" y="2174125"/>
              <a:ext cx="695764" cy="1359419"/>
              <a:chOff x="4430835" y="2174125"/>
              <a:chExt cx="695764" cy="1359419"/>
            </a:xfrm>
          </p:grpSpPr>
          <p:pic>
            <p:nvPicPr>
              <p:cNvPr id="12" name="Shape 617"/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49365" y="2174125"/>
                <a:ext cx="677234" cy="135941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" name="圓角矩形 1"/>
              <p:cNvSpPr/>
              <p:nvPr/>
            </p:nvSpPr>
            <p:spPr>
              <a:xfrm>
                <a:off x="4430835" y="2925925"/>
                <a:ext cx="458466" cy="140416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</p:grpSp>
      </p:grpSp>
      <p:cxnSp>
        <p:nvCxnSpPr>
          <p:cNvPr id="6" name="直線接點 5"/>
          <p:cNvCxnSpPr/>
          <p:nvPr/>
        </p:nvCxnSpPr>
        <p:spPr>
          <a:xfrm flipV="1">
            <a:off x="9324528" y="-236562"/>
            <a:ext cx="648072" cy="1440160"/>
          </a:xfrm>
          <a:prstGeom prst="line">
            <a:avLst/>
          </a:prstGeom>
          <a:ln w="127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9324528" y="1347614"/>
            <a:ext cx="720080" cy="792088"/>
          </a:xfrm>
          <a:prstGeom prst="line">
            <a:avLst/>
          </a:prstGeom>
          <a:ln w="127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C:\Users\Han Tsai\Desktop\TVS-951X_直播\013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59850" y="946090"/>
            <a:ext cx="4028486" cy="6101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Shape 605"/>
          <p:cNvSpPr/>
          <p:nvPr/>
        </p:nvSpPr>
        <p:spPr>
          <a:xfrm>
            <a:off x="441044" y="1011803"/>
            <a:ext cx="3268357" cy="4001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lvl="0" indent="-127000">
              <a:buClr>
                <a:schemeClr val="lt1"/>
              </a:buClr>
              <a:buSzPts val="2000"/>
            </a:pPr>
            <a:r>
              <a:rPr lang="en-US" altLang="zh-TW" sz="2300" b="1" dirty="0" err="1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Plex</a:t>
            </a:r>
            <a:r>
              <a:rPr lang="en-US" altLang="zh-TW" sz="23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3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離線轉檔使用方式</a:t>
            </a:r>
            <a:endParaRPr lang="zh-TW" altLang="en-US" sz="23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" name="圖片 20" descr="001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5695" y="1771812"/>
            <a:ext cx="422435" cy="2407862"/>
          </a:xfrm>
          <a:prstGeom prst="rect">
            <a:avLst/>
          </a:prstGeom>
        </p:spPr>
      </p:pic>
      <p:pic>
        <p:nvPicPr>
          <p:cNvPr id="616" name="Shape 616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948" y="1684964"/>
            <a:ext cx="3489002" cy="2494710"/>
          </a:xfrm>
          <a:prstGeom prst="roundRect">
            <a:avLst>
              <a:gd name="adj" fmla="val 3585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FF0000"/>
            </a:solidFill>
          </a:ln>
          <a:effectLst/>
        </p:spPr>
      </p:pic>
    </p:spTree>
    <p:extLst>
      <p:ext uri="{BB962C8B-B14F-4D97-AF65-F5344CB8AC3E}">
        <p14:creationId xmlns="" xmlns:p14="http://schemas.microsoft.com/office/powerpoint/2010/main" val="107846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BG_Main_dem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4" y="0"/>
            <a:ext cx="9128319" cy="5143500"/>
          </a:xfrm>
          <a:prstGeom prst="rect">
            <a:avLst/>
          </a:prstGeom>
        </p:spPr>
      </p:pic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5109146" y="3158833"/>
            <a:ext cx="2694578" cy="6973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200"/>
            </a:pPr>
            <a:r>
              <a:rPr lang="zh-CN" altLang="en-US" sz="3800" u="none" strike="noStrike" cap="none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轉檔串流</a:t>
            </a:r>
            <a:endParaRPr sz="3800" u="none" strike="noStrike" cap="none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" name="Shape 60"/>
          <p:cNvSpPr txBox="1">
            <a:spLocks/>
          </p:cNvSpPr>
          <p:nvPr/>
        </p:nvSpPr>
        <p:spPr>
          <a:xfrm>
            <a:off x="4697576" y="1400200"/>
            <a:ext cx="3312087" cy="7866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5200"/>
            </a:pPr>
            <a:r>
              <a:rPr lang="en-US" altLang="zh-TW" sz="6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Demo</a:t>
            </a:r>
            <a:endParaRPr kumimoji="0" lang="zh-TW" altLang="en-US" sz="6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6" name="圖片 5" descr="3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17" y="671412"/>
            <a:ext cx="4392925" cy="3587261"/>
          </a:xfrm>
          <a:prstGeom prst="rect">
            <a:avLst/>
          </a:prstGeom>
        </p:spPr>
      </p:pic>
      <p:pic>
        <p:nvPicPr>
          <p:cNvPr id="7" name="Shape 184" descr="下載.png">
            <a:extLst>
              <a:ext uri="{FF2B5EF4-FFF2-40B4-BE49-F238E27FC236}">
                <a16:creationId xmlns="" xmlns:a16="http://schemas.microsoft.com/office/drawing/2014/main" id="{B54AB11C-D304-CB4F-8D8D-68FCF924F36C}"/>
              </a:ext>
            </a:extLst>
          </p:cNvPr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494415" y="2277401"/>
            <a:ext cx="1786298" cy="691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254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141504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825778" y="4661523"/>
            <a:ext cx="1298608" cy="320981"/>
          </a:xfrm>
          <a:prstGeom prst="rect">
            <a:avLst/>
          </a:prstGeom>
          <a:solidFill>
            <a:schemeClr val="tx1"/>
          </a:solidFill>
          <a:ln>
            <a:solidFill>
              <a:srgbClr val="6DF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D6CDC041-C765-4B4D-8551-43AD58EEC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620" y="4591017"/>
            <a:ext cx="1375341" cy="410670"/>
          </a:xfrm>
        </p:spPr>
        <p:txBody>
          <a:bodyPr/>
          <a:lstStyle/>
          <a:p>
            <a:r>
              <a:rPr lang="en-US" sz="1700" dirty="0">
                <a:solidFill>
                  <a:srgbClr val="6DF5FF"/>
                </a:solidFill>
                <a:latin typeface="+mj-lt"/>
              </a:rPr>
              <a:t>9-bay NAS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="" xmlns:a16="http://schemas.microsoft.com/office/drawing/2014/main" id="{F6C5E0B0-2D28-A440-B126-90AEBC321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779" y="3751791"/>
            <a:ext cx="531854" cy="236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33" descr="PCIe icon.png">
            <a:extLst>
              <a:ext uri="{FF2B5EF4-FFF2-40B4-BE49-F238E27FC236}">
                <a16:creationId xmlns="" xmlns:a16="http://schemas.microsoft.com/office/drawing/2014/main" id="{2EE06C0C-43F2-294F-B162-417F4A6CB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00" y="3674914"/>
            <a:ext cx="448815" cy="378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81" descr="windows 認證.png">
            <a:extLst>
              <a:ext uri="{FF2B5EF4-FFF2-40B4-BE49-F238E27FC236}">
                <a16:creationId xmlns="" xmlns:a16="http://schemas.microsoft.com/office/drawing/2014/main" id="{F6EFB94F-B4AD-D04E-AEB9-58EA4B733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897" y="3765890"/>
            <a:ext cx="485417" cy="5416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D85340-FE45-BE4F-95EB-A01604BE6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409" y="4146874"/>
            <a:ext cx="1091507" cy="254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7B004A8-BEEB-0749-AD60-CDE4A1AD3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7870" y="4414412"/>
            <a:ext cx="429410" cy="361420"/>
          </a:xfrm>
          <a:prstGeom prst="rect">
            <a:avLst/>
          </a:prstGeom>
        </p:spPr>
      </p:pic>
      <p:pic>
        <p:nvPicPr>
          <p:cNvPr id="7" name="圖片 39" descr="cp_k_ww_4c_075.png">
            <a:extLst>
              <a:ext uri="{FF2B5EF4-FFF2-40B4-BE49-F238E27FC236}">
                <a16:creationId xmlns="" xmlns:a16="http://schemas.microsoft.com/office/drawing/2014/main" id="{E61D99B3-B051-8442-A38C-FC38F968B9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372" y="3536046"/>
            <a:ext cx="361204" cy="4743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D195B96A-F76C-9740-9903-A4146B6AC417}"/>
              </a:ext>
            </a:extLst>
          </p:cNvPr>
          <p:cNvSpPr txBox="1">
            <a:spLocks/>
          </p:cNvSpPr>
          <p:nvPr/>
        </p:nvSpPr>
        <p:spPr>
          <a:xfrm>
            <a:off x="2030584" y="550731"/>
            <a:ext cx="4772771" cy="10666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CN" altLang="en-US" sz="3200" dirty="0">
                <a:solidFill>
                  <a:srgbClr val="F6C62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一面工作</a:t>
            </a:r>
            <a:r>
              <a:rPr lang="zh-Hant" altLang="en-US" sz="3200" dirty="0">
                <a:solidFill>
                  <a:srgbClr val="F6C62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、一面玩樂</a:t>
            </a:r>
            <a:r>
              <a:rPr lang="en-US" altLang="zh-Hant" sz="3200" dirty="0">
                <a:solidFill>
                  <a:srgbClr val="F8D35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Hant" sz="3200" dirty="0">
                <a:solidFill>
                  <a:srgbClr val="F8D35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Hant" altLang="en-US" sz="1600" dirty="0">
                <a:solidFill>
                  <a:schemeClr val="bg1"/>
                </a:solidFill>
              </a:rPr>
              <a:t>緊緻型 </a:t>
            </a:r>
            <a:r>
              <a:rPr lang="en-US" altLang="zh-Hant" sz="1600" dirty="0">
                <a:solidFill>
                  <a:schemeClr val="bg1"/>
                </a:solidFill>
              </a:rPr>
              <a:t>5</a:t>
            </a:r>
            <a:r>
              <a:rPr lang="zh-Hant" altLang="en-US" sz="1600" dirty="0">
                <a:solidFill>
                  <a:schemeClr val="bg1"/>
                </a:solidFill>
              </a:rPr>
              <a:t> </a:t>
            </a:r>
            <a:r>
              <a:rPr lang="en-US" altLang="zh-Hant" sz="1600" dirty="0">
                <a:solidFill>
                  <a:schemeClr val="bg1"/>
                </a:solidFill>
              </a:rPr>
              <a:t>x</a:t>
            </a:r>
            <a:r>
              <a:rPr lang="zh-Hant" altLang="en-US" sz="1600" dirty="0">
                <a:solidFill>
                  <a:schemeClr val="bg1"/>
                </a:solidFill>
              </a:rPr>
              <a:t> </a:t>
            </a:r>
            <a:r>
              <a:rPr lang="en-US" altLang="zh-Hant" sz="1600" dirty="0">
                <a:solidFill>
                  <a:schemeClr val="bg1"/>
                </a:solidFill>
              </a:rPr>
              <a:t>3.5</a:t>
            </a:r>
            <a:r>
              <a:rPr lang="zh-TW" altLang="en-US" sz="1600" dirty="0">
                <a:solidFill>
                  <a:schemeClr val="bg1"/>
                </a:solidFill>
              </a:rPr>
              <a:t>吋</a:t>
            </a:r>
            <a:r>
              <a:rPr lang="en-US" altLang="zh-Hant" sz="1600" dirty="0">
                <a:solidFill>
                  <a:schemeClr val="bg1"/>
                </a:solidFill>
              </a:rPr>
              <a:t> + 4</a:t>
            </a:r>
            <a:r>
              <a:rPr lang="zh-Hant" altLang="en-US" sz="1600" dirty="0">
                <a:solidFill>
                  <a:schemeClr val="bg1"/>
                </a:solidFill>
              </a:rPr>
              <a:t> </a:t>
            </a:r>
            <a:r>
              <a:rPr lang="en-US" altLang="zh-Hant" sz="1600" dirty="0">
                <a:solidFill>
                  <a:schemeClr val="bg1"/>
                </a:solidFill>
              </a:rPr>
              <a:t>x</a:t>
            </a:r>
            <a:r>
              <a:rPr lang="zh-Hant" altLang="en-US" sz="1600" dirty="0">
                <a:solidFill>
                  <a:schemeClr val="bg1"/>
                </a:solidFill>
              </a:rPr>
              <a:t> </a:t>
            </a:r>
            <a:r>
              <a:rPr lang="en-US" altLang="zh-Hant" sz="1600" dirty="0">
                <a:solidFill>
                  <a:schemeClr val="bg1"/>
                </a:solidFill>
              </a:rPr>
              <a:t>2.5</a:t>
            </a:r>
            <a:r>
              <a:rPr lang="zh-TW" altLang="en-US" sz="1600" dirty="0">
                <a:solidFill>
                  <a:schemeClr val="bg1"/>
                </a:solidFill>
              </a:rPr>
              <a:t>吋</a:t>
            </a:r>
            <a:r>
              <a:rPr lang="en-US" altLang="zh-Hant" sz="1600" dirty="0">
                <a:solidFill>
                  <a:schemeClr val="bg1"/>
                </a:solidFill>
              </a:rPr>
              <a:t> </a:t>
            </a:r>
            <a:r>
              <a:rPr lang="zh-Hant" altLang="en-US" sz="1600" dirty="0">
                <a:solidFill>
                  <a:schemeClr val="bg1"/>
                </a:solidFill>
              </a:rPr>
              <a:t>魔術大空間</a:t>
            </a:r>
            <a:r>
              <a:rPr lang="en-US" altLang="zh-Hant" sz="1600" dirty="0">
                <a:solidFill>
                  <a:schemeClr val="bg1"/>
                </a:solidFill>
              </a:rPr>
              <a:t/>
            </a:r>
            <a:br>
              <a:rPr lang="en-US" altLang="zh-Hant" sz="1600" dirty="0">
                <a:solidFill>
                  <a:schemeClr val="bg1"/>
                </a:solidFill>
              </a:rPr>
            </a:br>
            <a:r>
              <a:rPr lang="zh-CN" altLang="en-US" sz="1600" dirty="0">
                <a:solidFill>
                  <a:schemeClr val="bg1"/>
                </a:solidFill>
              </a:rPr>
              <a:t>內建</a:t>
            </a:r>
            <a:r>
              <a:rPr lang="en-US" altLang="zh-CN" sz="1600" dirty="0">
                <a:solidFill>
                  <a:schemeClr val="bg1"/>
                </a:solidFill>
              </a:rPr>
              <a:t> 10GBASE-T </a:t>
            </a:r>
            <a:r>
              <a:rPr lang="zh-CN" altLang="en-US" sz="1600" dirty="0">
                <a:solidFill>
                  <a:schemeClr val="bg1"/>
                </a:solidFill>
              </a:rPr>
              <a:t>及硬體加速轉檔</a:t>
            </a:r>
            <a:endParaRPr lang="en-US" altLang="zh-CN" sz="16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62969897-7E4F-214A-8792-BFE04E1DF6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3536" y="1555495"/>
            <a:ext cx="478399" cy="786192"/>
          </a:xfrm>
          <a:prstGeom prst="rect">
            <a:avLst/>
          </a:prstGeom>
        </p:spPr>
      </p:pic>
      <p:pic>
        <p:nvPicPr>
          <p:cNvPr id="20" name="Shape 184" descr="下載.png">
            <a:extLst>
              <a:ext uri="{FF2B5EF4-FFF2-40B4-BE49-F238E27FC236}">
                <a16:creationId xmlns="" xmlns:a16="http://schemas.microsoft.com/office/drawing/2014/main" id="{B54AB11C-D304-CB4F-8D8D-68FCF924F36C}"/>
              </a:ext>
            </a:extLst>
          </p:cNvPr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6338462" y="4521464"/>
            <a:ext cx="929918" cy="360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25400" prst="relaxedInset"/>
            <a:contourClr>
              <a:srgbClr val="969696"/>
            </a:contourClr>
          </a:sp3d>
        </p:spPr>
      </p:pic>
      <p:pic>
        <p:nvPicPr>
          <p:cNvPr id="23" name="Picture 2" descr="D:\DM\QTS4.3_P12_(FRA)_5100-024350-RS-201707_A\Links\QNAP-Auto-Tiering-logo_512x512.png">
            <a:extLst>
              <a:ext uri="{FF2B5EF4-FFF2-40B4-BE49-F238E27FC236}">
                <a16:creationId xmlns="" xmlns:a16="http://schemas.microsoft.com/office/drawing/2014/main" id="{EA02B04E-BC42-D441-A090-5811A6923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4897" y="4469090"/>
            <a:ext cx="395875" cy="395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Shape 50">
            <a:extLst>
              <a:ext uri="{FF2B5EF4-FFF2-40B4-BE49-F238E27FC236}">
                <a16:creationId xmlns="" xmlns:a16="http://schemas.microsoft.com/office/drawing/2014/main" id="{FA500D44-0BF7-534A-91DF-E564EAF54C1F}"/>
              </a:ext>
            </a:extLst>
          </p:cNvPr>
          <p:cNvSpPr/>
          <p:nvPr/>
        </p:nvSpPr>
        <p:spPr>
          <a:xfrm>
            <a:off x="7387894" y="4836949"/>
            <a:ext cx="504056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altLang="zh-Hant" sz="800" b="1" i="0" u="none" strike="noStrike" cap="none" dirty="0" err="1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rPr>
              <a:t>Qtier</a:t>
            </a:r>
            <a:endParaRPr lang="zh-TW" sz="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Microsoft JhengHei"/>
            </a:endParaRPr>
          </a:p>
        </p:txBody>
      </p:sp>
      <p:pic>
        <p:nvPicPr>
          <p:cNvPr id="25" name="圖片 24" descr="product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9342" y="1297182"/>
            <a:ext cx="4021938" cy="3535813"/>
          </a:xfrm>
          <a:prstGeom prst="rect">
            <a:avLst/>
          </a:prstGeom>
        </p:spPr>
      </p:pic>
      <p:pic>
        <p:nvPicPr>
          <p:cNvPr id="26" name="圖片 25" descr="logo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8246" y="4583897"/>
            <a:ext cx="1920240" cy="406728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1648307" y="3994825"/>
            <a:ext cx="1185662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Intel </a:t>
            </a:r>
            <a:r>
              <a:rPr lang="en-US" sz="800" dirty="0" err="1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Kaby</a:t>
            </a:r>
            <a:r>
              <a:rPr lang="en-US" sz="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Lake</a:t>
            </a:r>
          </a:p>
          <a:p>
            <a:pPr algn="ctr"/>
            <a:r>
              <a:rPr lang="zh-CN" altLang="en-US" sz="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處理器</a:t>
            </a:r>
            <a:r>
              <a:rPr lang="en-US" sz="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1.80 GHz</a:t>
            </a:r>
            <a:endParaRPr lang="en-US" sz="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9" name="Picture 11">
            <a:extLst>
              <a:ext uri="{FF2B5EF4-FFF2-40B4-BE49-F238E27FC236}">
                <a16:creationId xmlns="" xmlns:a16="http://schemas.microsoft.com/office/drawing/2014/main" id="{77B004A8-BEEB-0749-AD60-CDE4A1AD34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9809" y="4414412"/>
            <a:ext cx="429075" cy="361420"/>
          </a:xfrm>
          <a:prstGeom prst="rect">
            <a:avLst/>
          </a:prstGeom>
        </p:spPr>
      </p:pic>
      <p:pic>
        <p:nvPicPr>
          <p:cNvPr id="30" name="Picture 11">
            <a:extLst>
              <a:ext uri="{FF2B5EF4-FFF2-40B4-BE49-F238E27FC236}">
                <a16:creationId xmlns="" xmlns:a16="http://schemas.microsoft.com/office/drawing/2014/main" id="{77B004A8-BEEB-0749-AD60-CDE4A1AD34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8012" y="4406827"/>
            <a:ext cx="429075" cy="361138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609215" y="4763032"/>
            <a:ext cx="888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Intel HD</a:t>
            </a:r>
          </a:p>
          <a:p>
            <a:pPr algn="ctr"/>
            <a:r>
              <a:rPr lang="en-US" sz="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Graphics 610</a:t>
            </a:r>
            <a:endParaRPr lang="en-US" sz="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303252" y="4768469"/>
            <a:ext cx="8947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高達</a:t>
            </a:r>
            <a:r>
              <a:rPr lang="en-US" altLang="zh-CN" sz="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32GB</a:t>
            </a:r>
          </a:p>
          <a:p>
            <a:pPr algn="ctr"/>
            <a:r>
              <a:rPr lang="zh-CN" altLang="en-US" sz="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雙通道</a:t>
            </a:r>
            <a:r>
              <a:rPr lang="en-US" altLang="zh-CN" sz="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DDR4</a:t>
            </a:r>
            <a:endParaRPr lang="en-US" sz="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085939" y="4769054"/>
            <a:ext cx="6393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揚聲器與</a:t>
            </a:r>
            <a:r>
              <a:rPr lang="en-US" altLang="zh-CN" sz="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line out</a:t>
            </a:r>
            <a:endParaRPr lang="en-US" sz="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310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 descr="BG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6159" cy="5143500"/>
          </a:xfrm>
          <a:prstGeom prst="rect">
            <a:avLst/>
          </a:prstGeom>
        </p:spPr>
      </p:pic>
      <p:pic>
        <p:nvPicPr>
          <p:cNvPr id="8194" name="Picture 2" descr="D:\直播專案\TS-1635AX_直播\9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3487" y="2142943"/>
            <a:ext cx="2521131" cy="1668128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520"/>
            <a:ext cx="9144000" cy="697312"/>
          </a:xfrm>
        </p:spPr>
        <p:txBody>
          <a:bodyPr/>
          <a:lstStyle/>
          <a:p>
            <a:r>
              <a:rPr lang="ja-JP" altLang="en-US" dirty="0">
                <a:solidFill>
                  <a:schemeClr val="bg1"/>
                </a:solidFill>
              </a:rPr>
              <a:t>透過 </a:t>
            </a:r>
            <a:r>
              <a:rPr lang="en-US" dirty="0">
                <a:solidFill>
                  <a:schemeClr val="bg1"/>
                </a:solidFill>
              </a:rPr>
              <a:t>HDMI </a:t>
            </a:r>
            <a:r>
              <a:rPr lang="ja-JP" altLang="en-US" dirty="0">
                <a:solidFill>
                  <a:schemeClr val="bg1"/>
                </a:solidFill>
              </a:rPr>
              <a:t>輸出 </a:t>
            </a:r>
            <a:r>
              <a:rPr lang="en-US" altLang="ja-JP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K </a:t>
            </a:r>
            <a:r>
              <a:rPr lang="ja-JP" altLang="en-US" dirty="0">
                <a:solidFill>
                  <a:schemeClr val="bg1"/>
                </a:solidFill>
              </a:rPr>
              <a:t>高畫質內容</a:t>
            </a:r>
            <a:endParaRPr lang="en-US" sz="3600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2299CA7-A280-0E4D-8D78-C85F813DB2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326" y="816468"/>
            <a:ext cx="5195422" cy="41563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DC45EF5-16F3-4048-8538-85AE4613E11B}"/>
              </a:ext>
            </a:extLst>
          </p:cNvPr>
          <p:cNvSpPr/>
          <p:nvPr/>
        </p:nvSpPr>
        <p:spPr>
          <a:xfrm>
            <a:off x="1620980" y="4849699"/>
            <a:ext cx="3518878" cy="246209"/>
          </a:xfrm>
          <a:prstGeom prst="rect">
            <a:avLst/>
          </a:prstGeom>
        </p:spPr>
        <p:txBody>
          <a:bodyPr wrap="square" lIns="121908" tIns="60954" rIns="121908" bIns="60954" anchor="ctr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zh-TW" altLang="en-US" sz="8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支援的影片及音效格式會因使用軟體的支援度而有差異．</a:t>
            </a:r>
            <a:endParaRPr lang="en-US" sz="8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63623C5-C060-AB47-A429-D04553141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9659" y="3119819"/>
            <a:ext cx="1147445" cy="267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4B651DD-71BE-504F-A80D-618383B95D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9523" y="3209335"/>
            <a:ext cx="2340606" cy="176347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F637F7E8-0067-8848-A3C4-02773C6F5660}"/>
              </a:ext>
            </a:extLst>
          </p:cNvPr>
          <p:cNvSpPr/>
          <p:nvPr/>
        </p:nvSpPr>
        <p:spPr>
          <a:xfrm>
            <a:off x="6736999" y="2586453"/>
            <a:ext cx="1932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最佳相容性</a:t>
            </a:r>
            <a:r>
              <a:rPr lang="en-US" altLang="zh-CN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! </a:t>
            </a:r>
            <a:r>
              <a:rPr lang="zh-CN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通過專業</a:t>
            </a:r>
            <a:r>
              <a:rPr lang="en-US" altLang="zh-CN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HDMI </a:t>
            </a:r>
            <a:r>
              <a:rPr lang="zh-CN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測試與認證</a:t>
            </a:r>
            <a:endParaRPr 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FDC769D-FEC4-3349-B544-0ABA8432B73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158" y="2472951"/>
            <a:ext cx="3692829" cy="2308018"/>
          </a:xfrm>
          <a:prstGeom prst="rect">
            <a:avLst/>
          </a:prstGeom>
          <a:ln w="19050">
            <a:solidFill>
              <a:srgbClr val="09EDFF"/>
            </a:solidFill>
          </a:ln>
        </p:spPr>
      </p:pic>
      <p:sp>
        <p:nvSpPr>
          <p:cNvPr id="14" name="橢圓 21">
            <a:extLst>
              <a:ext uri="{FF2B5EF4-FFF2-40B4-BE49-F238E27FC236}">
                <a16:creationId xmlns="" xmlns:a16="http://schemas.microsoft.com/office/drawing/2014/main" id="{F5969B39-6B5C-1C41-BD1B-7BEA1EB2EC16}"/>
              </a:ext>
            </a:extLst>
          </p:cNvPr>
          <p:cNvSpPr/>
          <p:nvPr/>
        </p:nvSpPr>
        <p:spPr>
          <a:xfrm>
            <a:off x="779020" y="1481658"/>
            <a:ext cx="1386509" cy="1386509"/>
          </a:xfrm>
          <a:prstGeom prst="ellipse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0" name="群組 19"/>
          <p:cNvGrpSpPr/>
          <p:nvPr/>
        </p:nvGrpSpPr>
        <p:grpSpPr>
          <a:xfrm>
            <a:off x="108706" y="1046256"/>
            <a:ext cx="3241963" cy="622893"/>
            <a:chOff x="108706" y="1046256"/>
            <a:chExt cx="3241963" cy="622893"/>
          </a:xfrm>
        </p:grpSpPr>
        <p:pic>
          <p:nvPicPr>
            <p:cNvPr id="19" name="Picture 3" descr="C:\Users\Han Tsai\Desktop\TVS-951X_直播\013.png"/>
            <p:cNvPicPr>
              <a:picLocks noChangeAspect="1" noChangeArrowheads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108706" y="1046256"/>
              <a:ext cx="3241963" cy="62289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A1B6A95B-37E1-8848-A1F1-F329A8D29CFE}"/>
                </a:ext>
              </a:extLst>
            </p:cNvPr>
            <p:cNvSpPr txBox="1"/>
            <p:nvPr/>
          </p:nvSpPr>
          <p:spPr>
            <a:xfrm>
              <a:off x="440679" y="1071832"/>
              <a:ext cx="2488962" cy="553986"/>
            </a:xfrm>
            <a:prstGeom prst="rect">
              <a:avLst/>
            </a:prstGeom>
            <a:noFill/>
          </p:spPr>
          <p:txBody>
            <a:bodyPr wrap="square" lIns="121908" tIns="60954" rIns="121908" bIns="60954">
              <a:spAutoFit/>
            </a:bodyPr>
            <a:lstStyle/>
            <a:p>
              <a:pPr eaLnBrk="1" hangingPunct="1">
                <a:defRPr/>
              </a:pPr>
              <a:r>
                <a:rPr lang="zh-TW" altLang="en-US" b="1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支援選購 </a:t>
              </a:r>
              <a:r>
                <a:rPr lang="en-US" altLang="zh-TW" b="1" dirty="0" err="1">
                  <a:solidFill>
                    <a:srgbClr val="FFFF00"/>
                  </a:solidFill>
                  <a:latin typeface="+mn-lt"/>
                  <a:ea typeface="微軟正黑體"/>
                  <a:cs typeface="微軟正黑體"/>
                </a:rPr>
                <a:t>QButton</a:t>
              </a:r>
              <a:r>
                <a:rPr lang="en-US" altLang="zh-TW" b="1" dirty="0">
                  <a:solidFill>
                    <a:srgbClr val="FF0000"/>
                  </a:solidFill>
                  <a:latin typeface="+mn-lt"/>
                  <a:ea typeface="微軟正黑體"/>
                  <a:cs typeface="微軟正黑體"/>
                </a:rPr>
                <a:t> </a:t>
              </a:r>
              <a:r>
                <a:rPr lang="zh-TW" altLang="en-US" b="1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客製按鍵功能的</a:t>
              </a:r>
              <a:r>
                <a:rPr lang="en-US" altLang="zh-TW" b="1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 RM-IR004 </a:t>
              </a:r>
              <a:r>
                <a:rPr lang="zh-TW" altLang="en-US" b="1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遙控器！</a:t>
              </a:r>
              <a:endParaRPr lang="en-US" altLang="zh-TW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</p:grpSp>
      <p:pic>
        <p:nvPicPr>
          <p:cNvPr id="15" name="Picture 2" descr="C:\Users\Han Tsai\Desktop\TVS-x73e_直播\rm-ir004.png">
            <a:extLst>
              <a:ext uri="{FF2B5EF4-FFF2-40B4-BE49-F238E27FC236}">
                <a16:creationId xmlns="" xmlns:a16="http://schemas.microsoft.com/office/drawing/2014/main" id="{93E7B9E7-C0F6-0944-96A3-AB2DC5449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592" y="1539652"/>
            <a:ext cx="399568" cy="15001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35576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BG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" y="0"/>
            <a:ext cx="9128319" cy="5143500"/>
          </a:xfrm>
          <a:prstGeom prst="rect">
            <a:avLst/>
          </a:prstGeom>
        </p:spPr>
      </p:pic>
      <p:sp>
        <p:nvSpPr>
          <p:cNvPr id="19" name="Shape 611">
            <a:extLst>
              <a:ext uri="{FF2B5EF4-FFF2-40B4-BE49-F238E27FC236}">
                <a16:creationId xmlns="" xmlns:a16="http://schemas.microsoft.com/office/drawing/2014/main" id="{E98CEF72-C4C3-BC4B-95EA-C05B0256A208}"/>
              </a:ext>
            </a:extLst>
          </p:cNvPr>
          <p:cNvSpPr/>
          <p:nvPr/>
        </p:nvSpPr>
        <p:spPr>
          <a:xfrm>
            <a:off x="285720" y="955869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520"/>
            <a:ext cx="9144000" cy="697312"/>
          </a:xfrm>
        </p:spPr>
        <p:txBody>
          <a:bodyPr/>
          <a:lstStyle/>
          <a:p>
            <a:pPr fontAlgn="base"/>
            <a:r>
              <a:rPr lang="en-US" sz="3200" dirty="0" err="1">
                <a:solidFill>
                  <a:schemeClr val="bg1"/>
                </a:solidFill>
              </a:rPr>
              <a:t>Roon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ja-JP" altLang="en-US" sz="3200" dirty="0">
                <a:solidFill>
                  <a:schemeClr val="bg1"/>
                </a:solidFill>
              </a:rPr>
              <a:t>音樂中心，釋放您的音樂魂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2761A0-91E8-CC48-8AA9-3DC9AEF62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212" y="1326744"/>
            <a:ext cx="6223000" cy="3175000"/>
          </a:xfrm>
          <a:prstGeom prst="rect">
            <a:avLst/>
          </a:prstGeom>
        </p:spPr>
      </p:pic>
      <p:pic>
        <p:nvPicPr>
          <p:cNvPr id="7" name="Picture 3" descr="C:\Users\Han Tsai\Desktop\TVS-951X_直播\013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53456" y="894938"/>
            <a:ext cx="3664005" cy="6101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Shape 246">
            <a:extLst>
              <a:ext uri="{FF2B5EF4-FFF2-40B4-BE49-F238E27FC236}">
                <a16:creationId xmlns="" xmlns:a16="http://schemas.microsoft.com/office/drawing/2014/main" id="{8204CBEE-6EF8-CF45-BC73-D7D18678D5CD}"/>
              </a:ext>
            </a:extLst>
          </p:cNvPr>
          <p:cNvSpPr txBox="1"/>
          <p:nvPr/>
        </p:nvSpPr>
        <p:spPr>
          <a:xfrm>
            <a:off x="490342" y="945104"/>
            <a:ext cx="3145897" cy="5228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388" marR="0" lvl="0" indent="-1793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zh-CN" altLang="en-US" sz="1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自</a:t>
            </a:r>
            <a:r>
              <a:rPr lang="en-US" altLang="zh-CN" sz="1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sz="13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App Center</a:t>
            </a:r>
            <a:r>
              <a:rPr lang="zh-Hant" altLang="en-US" sz="13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 安裝</a:t>
            </a:r>
            <a:r>
              <a:rPr lang="en-US" altLang="zh-Hant" sz="13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 </a:t>
            </a:r>
            <a:r>
              <a:rPr lang="en-US" altLang="zh-CN" sz="1300" b="1" i="0" u="none" strike="noStrike" cap="none" dirty="0" err="1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Roon</a:t>
            </a:r>
            <a:r>
              <a:rPr lang="en-US" altLang="zh-CN" sz="13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 Server</a:t>
            </a:r>
          </a:p>
          <a:p>
            <a:pPr marL="179388" marR="0" lvl="0" indent="-1793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zh-CN" altLang="en-US" sz="1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高效能核心、大儲存空間、</a:t>
            </a:r>
            <a:r>
              <a:rPr lang="en-US" altLang="zh-CN" sz="1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SSD</a:t>
            </a:r>
            <a:endParaRPr sz="130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3381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直播專案\TS-1635AX_直播\a0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 flipV="1">
            <a:off x="5074678" y="3227106"/>
            <a:ext cx="3710468" cy="1121089"/>
          </a:xfrm>
          <a:prstGeom prst="rect">
            <a:avLst/>
          </a:prstGeom>
          <a:noFill/>
        </p:spPr>
      </p:pic>
      <p:pic>
        <p:nvPicPr>
          <p:cNvPr id="41" name="Picture 3" descr="C:\Users\Han Tsai\Desktop\TVS-951X_直播\013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 flipH="1">
            <a:off x="-905658" y="868149"/>
            <a:ext cx="3990110" cy="7637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 descr="C:\Users\user\Desktop\21_PPT對稿QNAP AQC107 10G網卡\29384737_xxl.png">
            <a:extLst>
              <a:ext uri="{FF2B5EF4-FFF2-40B4-BE49-F238E27FC236}">
                <a16:creationId xmlns="" xmlns:a16="http://schemas.microsoft.com/office/drawing/2014/main" id="{A5103048-87E0-634A-A326-D365C672F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96378">
            <a:off x="1884845" y="3480941"/>
            <a:ext cx="1973415" cy="153742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51476"/>
            <a:ext cx="91440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zh-Hant" altLang="en-US" sz="3200" b="1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免費送你 </a:t>
            </a:r>
            <a:r>
              <a:rPr lang="en-US" altLang="zh-Hant" sz="3200" b="1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Multi-Gigabit 10GBASE-T</a:t>
            </a:r>
            <a:endParaRPr sz="3200" b="1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24" name="圖片 18" descr="highlight.png">
            <a:extLst>
              <a:ext uri="{FF2B5EF4-FFF2-40B4-BE49-F238E27FC236}">
                <a16:creationId xmlns="" xmlns:a16="http://schemas.microsoft.com/office/drawing/2014/main" id="{9D749287-AF6A-2346-8E6D-617921D7C5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4452" y="937764"/>
            <a:ext cx="2643206" cy="528641"/>
          </a:xfrm>
          <a:prstGeom prst="rect">
            <a:avLst/>
          </a:prstGeom>
        </p:spPr>
      </p:pic>
      <p:pic>
        <p:nvPicPr>
          <p:cNvPr id="25" name="Picture 4" descr="C:\Users\user\Desktop\21_PPT對稿QNAP AQC107 10G網卡\15-1-01.png">
            <a:extLst>
              <a:ext uri="{FF2B5EF4-FFF2-40B4-BE49-F238E27FC236}">
                <a16:creationId xmlns="" xmlns:a16="http://schemas.microsoft.com/office/drawing/2014/main" id="{84C44E08-9731-AF46-8F1E-B3E5C9E5B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534" y="1554982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26" name="Picture 5" descr="C:\Users\user\Desktop\21_PPT對稿QNAP AQC107 10G網卡\15-2-01.png">
            <a:extLst>
              <a:ext uri="{FF2B5EF4-FFF2-40B4-BE49-F238E27FC236}">
                <a16:creationId xmlns="" xmlns:a16="http://schemas.microsoft.com/office/drawing/2014/main" id="{978FFAA6-8914-5B47-A051-6CD327A2C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534" y="2584610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27" name="Picture 6" descr="C:\Users\user\Desktop\21_PPT對稿QNAP AQC107 10G網卡\15-3-01.png">
            <a:extLst>
              <a:ext uri="{FF2B5EF4-FFF2-40B4-BE49-F238E27FC236}">
                <a16:creationId xmlns="" xmlns:a16="http://schemas.microsoft.com/office/drawing/2014/main" id="{4F3B3263-E5B7-2844-8893-2B339578C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534" y="3643214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sp>
        <p:nvSpPr>
          <p:cNvPr id="28" name="文字方塊 16">
            <a:extLst>
              <a:ext uri="{FF2B5EF4-FFF2-40B4-BE49-F238E27FC236}">
                <a16:creationId xmlns="" xmlns:a16="http://schemas.microsoft.com/office/drawing/2014/main" id="{9F4EC937-D383-EE4C-91A7-557EC8AA674A}"/>
              </a:ext>
            </a:extLst>
          </p:cNvPr>
          <p:cNvSpPr txBox="1"/>
          <p:nvPr/>
        </p:nvSpPr>
        <p:spPr>
          <a:xfrm>
            <a:off x="3431599" y="1065602"/>
            <a:ext cx="19428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Hant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多種</a:t>
            </a:r>
            <a:r>
              <a: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連線速度</a:t>
            </a:r>
          </a:p>
        </p:txBody>
      </p:sp>
      <p:sp>
        <p:nvSpPr>
          <p:cNvPr id="29" name="平行四邊形 28">
            <a:extLst>
              <a:ext uri="{FF2B5EF4-FFF2-40B4-BE49-F238E27FC236}">
                <a16:creationId xmlns="" xmlns:a16="http://schemas.microsoft.com/office/drawing/2014/main" id="{55B0FC65-6AD7-494D-BAEE-1CC526466179}"/>
              </a:ext>
            </a:extLst>
          </p:cNvPr>
          <p:cNvSpPr/>
          <p:nvPr/>
        </p:nvSpPr>
        <p:spPr>
          <a:xfrm>
            <a:off x="3393934" y="2101578"/>
            <a:ext cx="748630" cy="288032"/>
          </a:xfrm>
          <a:prstGeom prst="parallelogram">
            <a:avLst/>
          </a:prstGeom>
          <a:solidFill>
            <a:srgbClr val="29A3FF"/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6">
            <a:extLst>
              <a:ext uri="{FF2B5EF4-FFF2-40B4-BE49-F238E27FC236}">
                <a16:creationId xmlns="" xmlns:a16="http://schemas.microsoft.com/office/drawing/2014/main" id="{E2AFBA48-F634-2149-B482-58E31D9445D0}"/>
              </a:ext>
            </a:extLst>
          </p:cNvPr>
          <p:cNvSpPr txBox="1"/>
          <p:nvPr/>
        </p:nvSpPr>
        <p:spPr>
          <a:xfrm>
            <a:off x="3393934" y="2094822"/>
            <a:ext cx="72008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10G</a:t>
            </a:r>
            <a:endParaRPr lang="zh-TW" altLang="en-US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2" name="平行四邊形 33">
            <a:extLst>
              <a:ext uri="{FF2B5EF4-FFF2-40B4-BE49-F238E27FC236}">
                <a16:creationId xmlns="" xmlns:a16="http://schemas.microsoft.com/office/drawing/2014/main" id="{1FCA6071-0802-1149-AE7B-52CF1B41C887}"/>
              </a:ext>
            </a:extLst>
          </p:cNvPr>
          <p:cNvSpPr/>
          <p:nvPr/>
        </p:nvSpPr>
        <p:spPr>
          <a:xfrm>
            <a:off x="3191006" y="4241105"/>
            <a:ext cx="888086" cy="288032"/>
          </a:xfrm>
          <a:prstGeom prst="parallelogram">
            <a:avLst/>
          </a:prstGeom>
          <a:solidFill>
            <a:srgbClr val="29A3FF"/>
          </a:solidFill>
          <a:ln w="12700">
            <a:solidFill>
              <a:schemeClr val="accent3">
                <a:lumMod val="75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4">
            <a:extLst>
              <a:ext uri="{FF2B5EF4-FFF2-40B4-BE49-F238E27FC236}">
                <a16:creationId xmlns="" xmlns:a16="http://schemas.microsoft.com/office/drawing/2014/main" id="{162B91F0-1381-0E41-B3F1-4511E24F2909}"/>
              </a:ext>
            </a:extLst>
          </p:cNvPr>
          <p:cNvSpPr txBox="1"/>
          <p:nvPr/>
        </p:nvSpPr>
        <p:spPr>
          <a:xfrm>
            <a:off x="3179620" y="4219278"/>
            <a:ext cx="936104" cy="3231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未連接</a:t>
            </a:r>
          </a:p>
        </p:txBody>
      </p:sp>
      <p:graphicFrame>
        <p:nvGraphicFramePr>
          <p:cNvPr id="37" name="Shape 253">
            <a:extLst>
              <a:ext uri="{FF2B5EF4-FFF2-40B4-BE49-F238E27FC236}">
                <a16:creationId xmlns="" xmlns:a16="http://schemas.microsoft.com/office/drawing/2014/main" id="{3790ACF7-814A-4A40-BD07-1536F0A8C2D2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447326635"/>
              </p:ext>
            </p:extLst>
          </p:nvPr>
        </p:nvGraphicFramePr>
        <p:xfrm>
          <a:off x="5190633" y="1225725"/>
          <a:ext cx="3464364" cy="219762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6843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98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126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9755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218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dk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CAT 5e</a:t>
                      </a:r>
                      <a:endParaRPr sz="1400" b="1" dirty="0"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CAT 6</a:t>
                      </a:r>
                      <a:endParaRPr sz="1400" b="1" dirty="0"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CAT 6A </a:t>
                      </a:r>
                      <a:endParaRPr lang="en-US" altLang="zh-TW" sz="1400" dirty="0">
                        <a:sym typeface="Microsoft JhengHe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ym typeface="Microsoft JhengHei"/>
                        </a:rPr>
                        <a:t>&amp; CAT 7</a:t>
                      </a:r>
                      <a:endParaRPr sz="1400" b="1" dirty="0"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chemeClr val="bg1"/>
                          </a:solidFill>
                          <a:latin typeface="+mj-lt"/>
                          <a:sym typeface="Microsoft JhengHei"/>
                        </a:rPr>
                        <a:t>100M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chemeClr val="bg1"/>
                          </a:solidFill>
                          <a:latin typeface="+mj-lt"/>
                          <a:sym typeface="Microsoft JhengHei"/>
                        </a:rPr>
                        <a:t>1G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chemeClr val="bg1"/>
                          </a:solidFill>
                          <a:latin typeface="+mj-lt"/>
                          <a:sym typeface="Microsoft JhengHei"/>
                        </a:rPr>
                        <a:t>2.5G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chemeClr val="bg1"/>
                          </a:solidFill>
                          <a:latin typeface="+mj-lt"/>
                          <a:sym typeface="Microsoft JhengHei"/>
                        </a:rPr>
                        <a:t>5G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chemeClr val="bg1"/>
                          </a:solidFill>
                          <a:latin typeface="+mj-lt"/>
                          <a:sym typeface="Microsoft JhengHei"/>
                        </a:rPr>
                        <a:t>10G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X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✔(55m)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dirty="0">
                          <a:solidFill>
                            <a:schemeClr val="bg1"/>
                          </a:solidFill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矩形 21"/>
          <p:cNvSpPr/>
          <p:nvPr/>
        </p:nvSpPr>
        <p:spPr>
          <a:xfrm>
            <a:off x="5879990" y="1225726"/>
            <a:ext cx="755373" cy="2197626"/>
          </a:xfrm>
          <a:prstGeom prst="rect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458323" y="1225725"/>
            <a:ext cx="1196674" cy="2195765"/>
          </a:xfrm>
          <a:prstGeom prst="rect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190633" y="1225725"/>
            <a:ext cx="3464364" cy="2197627"/>
          </a:xfrm>
          <a:prstGeom prst="rect">
            <a:avLst/>
          </a:prstGeom>
          <a:noFill/>
          <a:ln>
            <a:solidFill>
              <a:srgbClr val="09BFFF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5" name="Shape 271">
            <a:extLst>
              <a:ext uri="{FF2B5EF4-FFF2-40B4-BE49-F238E27FC236}">
                <a16:creationId xmlns="" xmlns:a16="http://schemas.microsoft.com/office/drawing/2014/main" id="{A3912A20-C882-8142-A74F-5D1514425D96}"/>
              </a:ext>
            </a:extLst>
          </p:cNvPr>
          <p:cNvPicPr preferRelativeResize="0"/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09" y="958626"/>
            <a:ext cx="2497690" cy="46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F242403E-7FD4-2D4E-A2F2-88E0E5A53C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354574" y="1695804"/>
            <a:ext cx="3429265" cy="2991053"/>
          </a:xfrm>
          <a:prstGeom prst="rect">
            <a:avLst/>
          </a:prstGeom>
        </p:spPr>
      </p:pic>
      <p:pic>
        <p:nvPicPr>
          <p:cNvPr id="46" name="圖片 45" descr="chip_1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1558" y="1631864"/>
            <a:ext cx="1212161" cy="136248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FA1DB101-4D5E-E54C-BE0D-76DACF7EC159}"/>
              </a:ext>
            </a:extLst>
          </p:cNvPr>
          <p:cNvSpPr/>
          <p:nvPr/>
        </p:nvSpPr>
        <p:spPr>
          <a:xfrm>
            <a:off x="1459359" y="2613393"/>
            <a:ext cx="448288" cy="4219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218" name="Picture 2" descr="D:\直播專案\TS-1635AX_直播\a1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008405" y="2986976"/>
            <a:ext cx="1912381" cy="411858"/>
          </a:xfrm>
          <a:prstGeom prst="rect">
            <a:avLst/>
          </a:prstGeom>
          <a:noFill/>
        </p:spPr>
      </p:pic>
      <p:sp>
        <p:nvSpPr>
          <p:cNvPr id="43" name="矩形 42"/>
          <p:cNvSpPr/>
          <p:nvPr/>
        </p:nvSpPr>
        <p:spPr>
          <a:xfrm>
            <a:off x="2091558" y="3041721"/>
            <a:ext cx="1646605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</a:rPr>
              <a:t>5G/2.5G/1G/100M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185E51E9-9C37-2F4C-8AA6-60D14617BD46}"/>
              </a:ext>
            </a:extLst>
          </p:cNvPr>
          <p:cNvSpPr/>
          <p:nvPr/>
        </p:nvSpPr>
        <p:spPr>
          <a:xfrm>
            <a:off x="5235391" y="3542415"/>
            <a:ext cx="3652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0">
              <a:buNone/>
            </a:pPr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原有網路線環境</a:t>
            </a:r>
            <a:r>
              <a:rPr lang="zh-Hant" altLang="en-US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速度直接</a:t>
            </a:r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升級！ </a:t>
            </a:r>
            <a:endParaRPr lang="en-US" altLang="zh-TW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0">
              <a:buNone/>
            </a:pPr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 </a:t>
            </a:r>
            <a:r>
              <a:rPr lang="en-US" altLang="zh-TW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Multi-Gigabit </a:t>
            </a:r>
            <a:r>
              <a:rPr lang="en-US" altLang="zh-TW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NBASE-T </a:t>
            </a:r>
            <a:r>
              <a:rPr lang="zh-TW" altLang="en-US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業界標準</a:t>
            </a:r>
          </a:p>
        </p:txBody>
      </p:sp>
    </p:spTree>
    <p:extLst>
      <p:ext uri="{BB962C8B-B14F-4D97-AF65-F5344CB8AC3E}">
        <p14:creationId xmlns="" xmlns:p14="http://schemas.microsoft.com/office/powerpoint/2010/main" val="3702718488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123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15" y="1212071"/>
            <a:ext cx="8572560" cy="3401444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65351"/>
            <a:ext cx="9144000" cy="7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sz="32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10GbE </a:t>
            </a:r>
            <a:r>
              <a:rPr lang="zh-CN" altLang="en-US" sz="32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高速連網環境</a:t>
            </a:r>
            <a:endParaRPr sz="32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10" name="圖片 9" descr="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072" y="4558675"/>
            <a:ext cx="1363059" cy="288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1077513" y="1835194"/>
            <a:ext cx="7043382" cy="258334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A8AE233-5EB9-9847-9308-83CC4EF179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3020"/>
          <a:stretch>
            <a:fillRect/>
          </a:stretch>
        </p:blipFill>
        <p:spPr>
          <a:xfrm>
            <a:off x="1077513" y="1578124"/>
            <a:ext cx="7168335" cy="2840410"/>
          </a:xfrm>
          <a:prstGeom prst="rect">
            <a:avLst/>
          </a:prstGeom>
        </p:spPr>
      </p:pic>
      <p:pic>
        <p:nvPicPr>
          <p:cNvPr id="9" name="圖片 8" descr="produc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1726" y="3114077"/>
            <a:ext cx="1711132" cy="1480256"/>
          </a:xfrm>
          <a:prstGeom prst="rect">
            <a:avLst/>
          </a:prstGeom>
        </p:spPr>
      </p:pic>
      <p:pic>
        <p:nvPicPr>
          <p:cNvPr id="10242" name="Picture 2" descr="D:\直播專案\TS-1635AX_直播\a05.png"/>
          <p:cNvPicPr>
            <a:picLocks noChangeAspect="1" noChangeArrowheads="1"/>
          </p:cNvPicPr>
          <p:nvPr/>
        </p:nvPicPr>
        <p:blipFill>
          <a:blip r:embed="rId7"/>
          <a:srcRect b="3591"/>
          <a:stretch>
            <a:fillRect/>
          </a:stretch>
        </p:blipFill>
        <p:spPr bwMode="auto">
          <a:xfrm>
            <a:off x="4175547" y="971950"/>
            <a:ext cx="4802198" cy="1091734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5542959-7AC5-4346-8330-D267F068CDF1}"/>
              </a:ext>
            </a:extLst>
          </p:cNvPr>
          <p:cNvSpPr/>
          <p:nvPr/>
        </p:nvSpPr>
        <p:spPr>
          <a:xfrm>
            <a:off x="4303441" y="110318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搭</a:t>
            </a:r>
            <a:r>
              <a:rPr lang="ja-JP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配選購的 </a:t>
            </a:r>
            <a:r>
              <a:rPr 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QNAP 10GbE </a:t>
            </a:r>
            <a:r>
              <a:rPr lang="ja-JP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非網管型交換器，輕鬆將企業網路架構全面提升至 </a:t>
            </a:r>
            <a:r>
              <a:rPr lang="en-US" altLang="ja-JP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</a:t>
            </a:r>
            <a:r>
              <a:rPr 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GbE </a:t>
            </a:r>
            <a:r>
              <a:rPr lang="ja-JP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高速連網環境，以應付虛擬化應用、大量檔案存取、多媒體協作、以及備份和復原等高頻寬作業的需求</a:t>
            </a:r>
            <a:endParaRPr 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2632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直播專案\TS-1635AX_直播\55.png"/>
          <p:cNvPicPr>
            <a:picLocks noChangeAspect="1" noChangeArrowheads="1"/>
          </p:cNvPicPr>
          <p:nvPr/>
        </p:nvPicPr>
        <p:blipFill>
          <a:blip r:embed="rId3"/>
          <a:srcRect t="8213"/>
          <a:stretch>
            <a:fillRect/>
          </a:stretch>
        </p:blipFill>
        <p:spPr bwMode="auto">
          <a:xfrm>
            <a:off x="432994" y="2361171"/>
            <a:ext cx="8373412" cy="2426461"/>
          </a:xfrm>
          <a:prstGeom prst="rect">
            <a:avLst/>
          </a:prstGeom>
          <a:noFill/>
        </p:spPr>
      </p:pic>
      <p:pic>
        <p:nvPicPr>
          <p:cNvPr id="2050" name="Picture 2" descr="C:\Users\Han Tsai\Desktop\TS-963X_直播_0327\11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5014" y="1182939"/>
            <a:ext cx="1302976" cy="9921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D5741B97-28A1-F04E-B49A-0FCB3914E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2158" y="856845"/>
            <a:ext cx="3384135" cy="2532499"/>
          </a:xfrm>
          <a:prstGeom prst="rect">
            <a:avLst/>
          </a:prstGeom>
        </p:spPr>
      </p:pic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0" y="177052"/>
            <a:ext cx="91440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SzPts val="3400"/>
            </a:pPr>
            <a:r>
              <a:rPr lang="zh-Hant" altLang="en-US" sz="3200" b="1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自動分層技術的</a:t>
            </a:r>
            <a:r>
              <a:rPr lang="zh-Hant" altLang="en-US" sz="3200" b="1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混合式儲存架構就是快</a:t>
            </a:r>
            <a:endParaRPr sz="3200" b="1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685873" y="3299785"/>
            <a:ext cx="2945189" cy="523220"/>
          </a:xfrm>
          <a:prstGeom prst="rect">
            <a:avLst/>
          </a:prstGeom>
          <a:solidFill>
            <a:srgbClr val="C00000"/>
          </a:solidFill>
          <a:ln>
            <a:solidFill>
              <a:srgbClr val="7030A0">
                <a:alpha val="5000"/>
              </a:srgb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一機滿足的中小企業工作站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 x SSD </a:t>
            </a:r>
            <a:r>
              <a:rPr lang="zh-Hant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使用</a:t>
            </a:r>
            <a:r>
              <a:rPr lang="zh-TW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lang="zh-TW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Hant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快取</a:t>
            </a:r>
            <a:r>
              <a:rPr lang="en-US" altLang="zh-Hant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, RAID1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685872" y="3823006"/>
            <a:ext cx="2945189" cy="73866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Hant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Hant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加速應用服務隨機讀寫效能！</a:t>
            </a:r>
            <a:endParaRPr lang="en-US" altLang="zh-Hant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TextBox 9">
            <a:extLst>
              <a:ext uri="{FF2B5EF4-FFF2-40B4-BE49-F238E27FC236}">
                <a16:creationId xmlns=""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4908408" y="3299786"/>
            <a:ext cx="3352125" cy="523220"/>
          </a:xfrm>
          <a:prstGeom prst="rect">
            <a:avLst/>
          </a:prstGeom>
          <a:solidFill>
            <a:srgbClr val="1D58FF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大容量檔案同步與多媒體工作伺服器</a:t>
            </a:r>
          </a:p>
          <a:p>
            <a:pPr algn="ctr"/>
            <a:r>
              <a:rPr lang="en-US" altLang="zh-TW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4 x SSD </a:t>
            </a:r>
            <a:r>
              <a:rPr lang="zh-TW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使用 </a:t>
            </a:r>
            <a:r>
              <a:rPr lang="en-US" altLang="zh-TW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Qtier</a:t>
            </a:r>
            <a:r>
              <a:rPr lang="en-US" altLang="zh-TW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, RAID5</a:t>
            </a:r>
            <a:endParaRPr lang="en-US" altLang="zh-Hant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TextBox 20">
            <a:extLst>
              <a:ext uri="{FF2B5EF4-FFF2-40B4-BE49-F238E27FC236}">
                <a16:creationId xmlns="" xmlns:a16="http://schemas.microsoft.com/office/drawing/2014/main" id="{76DB712E-3EBB-F14A-9014-1AFDD6DD0F71}"/>
              </a:ext>
            </a:extLst>
          </p:cNvPr>
          <p:cNvSpPr txBox="1"/>
          <p:nvPr/>
        </p:nvSpPr>
        <p:spPr>
          <a:xfrm>
            <a:off x="4904432" y="3825380"/>
            <a:ext cx="3352125" cy="738664"/>
          </a:xfrm>
          <a:prstGeom prst="rect">
            <a:avLst/>
          </a:prstGeom>
          <a:solidFill>
            <a:srgbClr val="00518E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TW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同時加速隨機與循序讀寫效能！</a:t>
            </a:r>
          </a:p>
          <a:p>
            <a:pPr algn="ctr"/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向右箭號 30"/>
          <p:cNvSpPr/>
          <p:nvPr/>
        </p:nvSpPr>
        <p:spPr>
          <a:xfrm>
            <a:off x="3146585" y="1570383"/>
            <a:ext cx="948052" cy="178904"/>
          </a:xfrm>
          <a:prstGeom prst="rightArrow">
            <a:avLst>
              <a:gd name="adj1" fmla="val 50000"/>
              <a:gd name="adj2" fmla="val 105556"/>
            </a:avLst>
          </a:prstGeom>
          <a:solidFill>
            <a:srgbClr val="0FC7B5"/>
          </a:solidFill>
          <a:ln w="12700">
            <a:solidFill>
              <a:srgbClr val="167492">
                <a:alpha val="80000"/>
              </a:srgb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4" name="群組 23"/>
          <p:cNvGrpSpPr/>
          <p:nvPr/>
        </p:nvGrpSpPr>
        <p:grpSpPr>
          <a:xfrm>
            <a:off x="388236" y="1421412"/>
            <a:ext cx="3200839" cy="655749"/>
            <a:chOff x="388236" y="1421412"/>
            <a:chExt cx="3200839" cy="655749"/>
          </a:xfrm>
        </p:grpSpPr>
        <p:pic>
          <p:nvPicPr>
            <p:cNvPr id="11266" name="Picture 2" descr="C:\Users\Han Tsai\Desktop\TVS-951X_直播\012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88236" y="1421412"/>
              <a:ext cx="3200839" cy="655749"/>
            </a:xfrm>
            <a:prstGeom prst="rect">
              <a:avLst/>
            </a:prstGeom>
            <a:noFill/>
          </p:spPr>
        </p:pic>
        <p:sp>
          <p:nvSpPr>
            <p:cNvPr id="22" name="Shape 163"/>
            <p:cNvSpPr txBox="1">
              <a:spLocks/>
            </p:cNvSpPr>
            <p:nvPr/>
          </p:nvSpPr>
          <p:spPr>
            <a:xfrm>
              <a:off x="589934" y="1421412"/>
              <a:ext cx="2642161" cy="642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lvl="0" indent="-342900">
                <a:spcBef>
                  <a:spcPts val="440"/>
                </a:spcBef>
                <a:buClr>
                  <a:schemeClr val="dk1"/>
                </a:buClr>
                <a:buSzPts val="2200"/>
                <a:defRPr/>
              </a:pPr>
              <a:r>
                <a:rPr lang="en-US" altLang="zh-TW" sz="16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Microsoft JhengHei"/>
                  <a:cs typeface="Microsoft JhengHei"/>
                  <a:sym typeface="Microsoft JhengHei"/>
                </a:rPr>
                <a:t>5 x 3.5 </a:t>
              </a:r>
              <a:r>
                <a:rPr lang="zh-TW" altLang="en-US" sz="16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Microsoft JhengHei"/>
                  <a:cs typeface="Microsoft JhengHei"/>
                  <a:sym typeface="Microsoft JhengHei"/>
                </a:rPr>
                <a:t>吋 </a:t>
              </a:r>
              <a:r>
                <a:rPr lang="en-US" altLang="zh-TW" sz="16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Microsoft JhengHei"/>
                  <a:cs typeface="Microsoft JhengHei"/>
                  <a:sym typeface="Microsoft JhengHei"/>
                </a:rPr>
                <a:t>HDD </a:t>
              </a:r>
              <a:r>
                <a:rPr lang="zh-TW" altLang="en-US" sz="16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"/>
                  <a:ea typeface="Microsoft JhengHei"/>
                  <a:cs typeface="Microsoft JhengHei"/>
                  <a:sym typeface="Microsoft JhengHei"/>
                </a:rPr>
                <a:t>大容量儲存</a:t>
              </a:r>
            </a:p>
            <a:p>
              <a:pPr marL="342900" lvl="0" indent="-342900">
                <a:spcBef>
                  <a:spcPts val="440"/>
                </a:spcBef>
                <a:buClr>
                  <a:schemeClr val="dk1"/>
                </a:buClr>
                <a:buSzPts val="2200"/>
                <a:defRPr/>
              </a:pPr>
              <a:endParaRPr lang="zh-TW" altLang="en-US" sz="22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cxnSp>
        <p:nvCxnSpPr>
          <p:cNvPr id="6" name="Elbow Connector 5">
            <a:extLst>
              <a:ext uri="{FF2B5EF4-FFF2-40B4-BE49-F238E27FC236}">
                <a16:creationId xmlns="" xmlns:a16="http://schemas.microsoft.com/office/drawing/2014/main" id="{5E3C56A6-6096-2B48-99B1-F3C3A81F4398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06834" y="2814036"/>
            <a:ext cx="1655357" cy="378418"/>
          </a:xfrm>
          <a:prstGeom prst="bentConnector3">
            <a:avLst>
              <a:gd name="adj1" fmla="val 99955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="" xmlns:a16="http://schemas.microsoft.com/office/drawing/2014/main" id="{985F7745-6B68-9C4C-BA41-9DE30D3DACD8}"/>
              </a:ext>
            </a:extLst>
          </p:cNvPr>
          <p:cNvCxnSpPr>
            <a:cxnSpLocks/>
          </p:cNvCxnSpPr>
          <p:nvPr/>
        </p:nvCxnSpPr>
        <p:spPr>
          <a:xfrm>
            <a:off x="6007209" y="2759104"/>
            <a:ext cx="536711" cy="524784"/>
          </a:xfrm>
          <a:prstGeom prst="bentConnector3">
            <a:avLst>
              <a:gd name="adj1" fmla="val 100371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1268" name="Picture 4" descr="C:\Users\Han Tsai\Desktop\TVS-951X_直播\01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7592" y="2316146"/>
            <a:ext cx="2297217" cy="504284"/>
          </a:xfrm>
          <a:prstGeom prst="rect">
            <a:avLst/>
          </a:prstGeom>
          <a:noFill/>
        </p:spPr>
      </p:pic>
      <p:pic>
        <p:nvPicPr>
          <p:cNvPr id="11269" name="Picture 5" descr="D:\直播專案\TS-1635AX_直播\0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7814" y="2281398"/>
            <a:ext cx="2210452" cy="416830"/>
          </a:xfrm>
          <a:prstGeom prst="rect">
            <a:avLst/>
          </a:prstGeom>
          <a:noFill/>
        </p:spPr>
      </p:pic>
      <p:sp>
        <p:nvSpPr>
          <p:cNvPr id="25" name="TextBox 36">
            <a:extLst>
              <a:ext uri="{FF2B5EF4-FFF2-40B4-BE49-F238E27FC236}">
                <a16:creationId xmlns="" xmlns:a16="http://schemas.microsoft.com/office/drawing/2014/main" id="{29C70BB9-A160-5040-8320-F90296A2EF29}"/>
              </a:ext>
            </a:extLst>
          </p:cNvPr>
          <p:cNvSpPr txBox="1"/>
          <p:nvPr/>
        </p:nvSpPr>
        <p:spPr>
          <a:xfrm>
            <a:off x="965551" y="2303625"/>
            <a:ext cx="1834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經濟效能提升方案</a:t>
            </a:r>
          </a:p>
        </p:txBody>
      </p:sp>
      <p:sp>
        <p:nvSpPr>
          <p:cNvPr id="28" name="矩形 27"/>
          <p:cNvSpPr/>
          <p:nvPr/>
        </p:nvSpPr>
        <p:spPr>
          <a:xfrm>
            <a:off x="7034176" y="2361171"/>
            <a:ext cx="1620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ant" alt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效能容量</a:t>
            </a:r>
            <a:r>
              <a:rPr lang="zh-TW" alt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雙重</a:t>
            </a:r>
            <a:r>
              <a:rPr lang="zh-Hant" alt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方案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06505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 descr="BG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" y="0"/>
            <a:ext cx="9128319" cy="5143500"/>
          </a:xfrm>
          <a:prstGeom prst="rect">
            <a:avLst/>
          </a:prstGeom>
        </p:spPr>
      </p:pic>
      <p:sp>
        <p:nvSpPr>
          <p:cNvPr id="25" name="Shape 611"/>
          <p:cNvSpPr/>
          <p:nvPr/>
        </p:nvSpPr>
        <p:spPr>
          <a:xfrm>
            <a:off x="281909" y="104885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611"/>
          <p:cNvSpPr/>
          <p:nvPr/>
        </p:nvSpPr>
        <p:spPr>
          <a:xfrm>
            <a:off x="281909" y="104126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-2002" y="183468"/>
            <a:ext cx="9146001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200"/>
            </a:pPr>
            <a:r>
              <a:rPr lang="zh-TW" altLang="en-US" sz="34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</a:t>
            </a:r>
            <a:r>
              <a:rPr lang="en-US" altLang="zh-TW" sz="3400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TW" altLang="en-US" sz="34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快取轉換為</a:t>
            </a:r>
            <a:r>
              <a:rPr lang="en-US" altLang="zh-TW" sz="3200" dirty="0">
                <a:solidFill>
                  <a:srgbClr val="FFFFFF"/>
                </a:solidFill>
                <a:cs typeface="Microsoft JhengHei"/>
                <a:sym typeface="Microsoft JhengHei"/>
              </a:rPr>
              <a:t>Qtier</a:t>
            </a:r>
            <a:r>
              <a:rPr lang="zh-TW" altLang="en-US" sz="34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以立即提升效益</a:t>
            </a:r>
            <a:endParaRPr sz="340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43" name="圖片 45" descr="P9_ZH.png">
            <a:extLst>
              <a:ext uri="{FF2B5EF4-FFF2-40B4-BE49-F238E27FC236}">
                <a16:creationId xmlns="" xmlns:a16="http://schemas.microsoft.com/office/drawing/2014/main" id="{2D327E4C-81F6-6547-A7BE-52A04CBBB9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1" y="1258755"/>
            <a:ext cx="3568384" cy="343874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圓角矩形 34">
            <a:extLst>
              <a:ext uri="{FF2B5EF4-FFF2-40B4-BE49-F238E27FC236}">
                <a16:creationId xmlns="" xmlns:a16="http://schemas.microsoft.com/office/drawing/2014/main" id="{54DA3526-D13C-5146-9127-F0A5F93DF729}"/>
              </a:ext>
            </a:extLst>
          </p:cNvPr>
          <p:cNvSpPr/>
          <p:nvPr/>
        </p:nvSpPr>
        <p:spPr>
          <a:xfrm>
            <a:off x="9790913" y="-1224962"/>
            <a:ext cx="1778717" cy="1224962"/>
          </a:xfrm>
          <a:prstGeom prst="roundRect">
            <a:avLst>
              <a:gd name="adj" fmla="val 11233"/>
            </a:avLst>
          </a:prstGeom>
          <a:solidFill>
            <a:srgbClr val="0363A5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5" name="矩形 25">
            <a:extLst>
              <a:ext uri="{FF2B5EF4-FFF2-40B4-BE49-F238E27FC236}">
                <a16:creationId xmlns="" xmlns:a16="http://schemas.microsoft.com/office/drawing/2014/main" id="{A4AF22E8-C54D-A14B-A767-9E558ADB9B52}"/>
              </a:ext>
            </a:extLst>
          </p:cNvPr>
          <p:cNvSpPr/>
          <p:nvPr/>
        </p:nvSpPr>
        <p:spPr>
          <a:xfrm>
            <a:off x="9775056" y="-1016880"/>
            <a:ext cx="17787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>
              <a:buClr>
                <a:srgbClr val="262626"/>
              </a:buClr>
              <a:buSzPct val="100000"/>
            </a:pPr>
            <a:r>
              <a:rPr lang="zh-TW" altLang="en-US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確認欲加入建立 </a:t>
            </a:r>
            <a:r>
              <a:rPr lang="en-US" alt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 </a:t>
            </a:r>
            <a:r>
              <a:rPr lang="zh-TW" altLang="en-US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儲存池的 </a:t>
            </a:r>
            <a:r>
              <a:rPr lang="en-US" alt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 </a:t>
            </a:r>
            <a:r>
              <a:rPr lang="zh-TW" altLang="en-US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數量</a:t>
            </a:r>
          </a:p>
        </p:txBody>
      </p:sp>
      <p:sp>
        <p:nvSpPr>
          <p:cNvPr id="57" name="矩形 21">
            <a:extLst>
              <a:ext uri="{FF2B5EF4-FFF2-40B4-BE49-F238E27FC236}">
                <a16:creationId xmlns="" xmlns:a16="http://schemas.microsoft.com/office/drawing/2014/main" id="{AABE4948-F49F-9A45-8852-9AE737BDC8DA}"/>
              </a:ext>
            </a:extLst>
          </p:cNvPr>
          <p:cNvSpPr/>
          <p:nvPr/>
        </p:nvSpPr>
        <p:spPr>
          <a:xfrm>
            <a:off x="9902300" y="-1423060"/>
            <a:ext cx="685631" cy="3385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chemeClr val="bg1"/>
                </a:solidFill>
              </a:rPr>
              <a:t>Step</a:t>
            </a:r>
          </a:p>
        </p:txBody>
      </p:sp>
      <p:sp>
        <p:nvSpPr>
          <p:cNvPr id="59" name="Shape 146"/>
          <p:cNvSpPr txBox="1"/>
          <p:nvPr/>
        </p:nvSpPr>
        <p:spPr>
          <a:xfrm>
            <a:off x="10657467" y="-1505213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lang="en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圓角矩形 34">
            <a:extLst>
              <a:ext uri="{FF2B5EF4-FFF2-40B4-BE49-F238E27FC236}">
                <a16:creationId xmlns="" xmlns:a16="http://schemas.microsoft.com/office/drawing/2014/main" id="{54DA3526-D13C-5146-9127-F0A5F93DF729}"/>
              </a:ext>
            </a:extLst>
          </p:cNvPr>
          <p:cNvSpPr/>
          <p:nvPr/>
        </p:nvSpPr>
        <p:spPr>
          <a:xfrm>
            <a:off x="4330571" y="5637729"/>
            <a:ext cx="3817560" cy="761094"/>
          </a:xfrm>
          <a:prstGeom prst="roundRect">
            <a:avLst>
              <a:gd name="adj" fmla="val 11233"/>
            </a:avLst>
          </a:prstGeom>
          <a:solidFill>
            <a:srgbClr val="0363A5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1" name="矩形 25">
            <a:extLst>
              <a:ext uri="{FF2B5EF4-FFF2-40B4-BE49-F238E27FC236}">
                <a16:creationId xmlns="" xmlns:a16="http://schemas.microsoft.com/office/drawing/2014/main" id="{A4AF22E8-C54D-A14B-A767-9E558ADB9B52}"/>
              </a:ext>
            </a:extLst>
          </p:cNvPr>
          <p:cNvSpPr/>
          <p:nvPr/>
        </p:nvSpPr>
        <p:spPr>
          <a:xfrm>
            <a:off x="4314714" y="5851981"/>
            <a:ext cx="3712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>
              <a:buClr>
                <a:srgbClr val="262626"/>
              </a:buClr>
              <a:buSzPct val="100000"/>
            </a:pPr>
            <a:r>
              <a:rPr lang="zh-TW" altLang="en-US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使用升級精靈升級為 </a:t>
            </a:r>
            <a:r>
              <a:rPr lang="en-US" alt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 </a:t>
            </a:r>
            <a:r>
              <a:rPr lang="zh-TW" altLang="en-US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儲存池</a:t>
            </a:r>
          </a:p>
        </p:txBody>
      </p:sp>
      <p:sp>
        <p:nvSpPr>
          <p:cNvPr id="63" name="矩形 21">
            <a:extLst>
              <a:ext uri="{FF2B5EF4-FFF2-40B4-BE49-F238E27FC236}">
                <a16:creationId xmlns="" xmlns:a16="http://schemas.microsoft.com/office/drawing/2014/main" id="{AABE4948-F49F-9A45-8852-9AE737BDC8DA}"/>
              </a:ext>
            </a:extLst>
          </p:cNvPr>
          <p:cNvSpPr/>
          <p:nvPr/>
        </p:nvSpPr>
        <p:spPr>
          <a:xfrm>
            <a:off x="4441958" y="5410017"/>
            <a:ext cx="685631" cy="3385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chemeClr val="bg1"/>
                </a:solidFill>
              </a:rPr>
              <a:t>Step</a:t>
            </a:r>
          </a:p>
        </p:txBody>
      </p:sp>
      <p:sp>
        <p:nvSpPr>
          <p:cNvPr id="65" name="Shape 146"/>
          <p:cNvSpPr txBox="1"/>
          <p:nvPr/>
        </p:nvSpPr>
        <p:spPr>
          <a:xfrm>
            <a:off x="5197125" y="5327864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lang="en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Picture 2" descr="D:\直播專案\TS-1635AX_直播\a05.png"/>
          <p:cNvPicPr>
            <a:picLocks noChangeAspect="1" noChangeArrowheads="1"/>
          </p:cNvPicPr>
          <p:nvPr/>
        </p:nvPicPr>
        <p:blipFill>
          <a:blip r:embed="rId5"/>
          <a:srcRect b="3591"/>
          <a:stretch>
            <a:fillRect/>
          </a:stretch>
        </p:blipFill>
        <p:spPr bwMode="auto">
          <a:xfrm flipH="1">
            <a:off x="4236501" y="1603537"/>
            <a:ext cx="1990069" cy="1263988"/>
          </a:xfrm>
          <a:prstGeom prst="rect">
            <a:avLst/>
          </a:prstGeom>
          <a:noFill/>
        </p:spPr>
      </p:pic>
      <p:grpSp>
        <p:nvGrpSpPr>
          <p:cNvPr id="32" name="群組 31"/>
          <p:cNvGrpSpPr/>
          <p:nvPr/>
        </p:nvGrpSpPr>
        <p:grpSpPr>
          <a:xfrm>
            <a:off x="4217320" y="1340314"/>
            <a:ext cx="1860253" cy="1183460"/>
            <a:chOff x="4217320" y="1340314"/>
            <a:chExt cx="1860253" cy="1183460"/>
          </a:xfrm>
        </p:grpSpPr>
        <p:sp>
          <p:nvSpPr>
            <p:cNvPr id="21" name="矩形 25">
              <a:extLst>
                <a:ext uri="{FF2B5EF4-FFF2-40B4-BE49-F238E27FC236}">
                  <a16:creationId xmlns="" xmlns:a16="http://schemas.microsoft.com/office/drawing/2014/main" id="{A4AF22E8-C54D-A14B-A767-9E558ADB9B52}"/>
                </a:ext>
              </a:extLst>
            </p:cNvPr>
            <p:cNvSpPr/>
            <p:nvPr/>
          </p:nvSpPr>
          <p:spPr>
            <a:xfrm>
              <a:off x="4298857" y="1877443"/>
              <a:ext cx="177871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1600" lvl="0">
                <a:buClr>
                  <a:srgbClr val="262626"/>
                </a:buClr>
                <a:buSzPct val="100000"/>
              </a:pPr>
              <a:r>
                <a:rPr lang="zh-TW" altLang="en-US" sz="18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在線停止 </a:t>
              </a:r>
              <a:r>
                <a:rPr lang="en-US" altLang="zh-TW" sz="18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SSD </a:t>
              </a:r>
              <a:r>
                <a:rPr lang="zh-TW" altLang="en-US" sz="18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快取服務</a:t>
              </a:r>
              <a:endParaRPr lang="zh-TW" alt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30" name="Picture 4" descr="D:\直播專案\TS-1635AX_直播\12.png"/>
            <p:cNvPicPr>
              <a:picLocks noChangeAspect="1" noChangeArrowheads="1"/>
            </p:cNvPicPr>
            <p:nvPr/>
          </p:nvPicPr>
          <p:blipFill>
            <a:blip r:embed="rId6"/>
            <a:srcRect r="37658"/>
            <a:stretch>
              <a:fillRect/>
            </a:stretch>
          </p:blipFill>
          <p:spPr bwMode="auto">
            <a:xfrm>
              <a:off x="4217320" y="1430455"/>
              <a:ext cx="1201494" cy="421412"/>
            </a:xfrm>
            <a:prstGeom prst="rect">
              <a:avLst/>
            </a:prstGeom>
            <a:noFill/>
          </p:spPr>
        </p:pic>
        <p:sp>
          <p:nvSpPr>
            <p:cNvPr id="23" name="矩形 21">
              <a:extLst>
                <a:ext uri="{FF2B5EF4-FFF2-40B4-BE49-F238E27FC236}">
                  <a16:creationId xmlns="" xmlns:a16="http://schemas.microsoft.com/office/drawing/2014/main" id="{AABE4948-F49F-9A45-8852-9AE737BDC8DA}"/>
                </a:ext>
              </a:extLst>
            </p:cNvPr>
            <p:cNvSpPr/>
            <p:nvPr/>
          </p:nvSpPr>
          <p:spPr>
            <a:xfrm>
              <a:off x="4426101" y="1452081"/>
              <a:ext cx="685631" cy="33855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altLang="zh-TW" sz="1600" dirty="0">
                  <a:solidFill>
                    <a:schemeClr val="bg1"/>
                  </a:solidFill>
                </a:rPr>
                <a:t>Step</a:t>
              </a:r>
            </a:p>
          </p:txBody>
        </p:sp>
        <p:sp>
          <p:nvSpPr>
            <p:cNvPr id="52" name="Shape 145"/>
            <p:cNvSpPr/>
            <p:nvPr/>
          </p:nvSpPr>
          <p:spPr>
            <a:xfrm>
              <a:off x="5111732" y="1340314"/>
              <a:ext cx="511200" cy="50963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28575">
              <a:solidFill>
                <a:srgbClr val="09EDFF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Shape 146"/>
            <p:cNvSpPr txBox="1"/>
            <p:nvPr/>
          </p:nvSpPr>
          <p:spPr>
            <a:xfrm>
              <a:off x="5173316" y="1369928"/>
              <a:ext cx="400404" cy="4454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</p:grpSp>
      <p:pic>
        <p:nvPicPr>
          <p:cNvPr id="33" name="Picture 2" descr="D:\直播專案\TS-1635AX_直播\a05.png"/>
          <p:cNvPicPr>
            <a:picLocks noChangeAspect="1" noChangeArrowheads="1"/>
          </p:cNvPicPr>
          <p:nvPr/>
        </p:nvPicPr>
        <p:blipFill>
          <a:blip r:embed="rId5"/>
          <a:srcRect b="3591"/>
          <a:stretch>
            <a:fillRect/>
          </a:stretch>
        </p:blipFill>
        <p:spPr bwMode="auto">
          <a:xfrm flipH="1">
            <a:off x="6423727" y="1582855"/>
            <a:ext cx="1990069" cy="1263988"/>
          </a:xfrm>
          <a:prstGeom prst="rect">
            <a:avLst/>
          </a:prstGeom>
          <a:noFill/>
        </p:spPr>
      </p:pic>
      <p:grpSp>
        <p:nvGrpSpPr>
          <p:cNvPr id="34" name="群組 33"/>
          <p:cNvGrpSpPr/>
          <p:nvPr/>
        </p:nvGrpSpPr>
        <p:grpSpPr>
          <a:xfrm>
            <a:off x="6404546" y="1319632"/>
            <a:ext cx="1860253" cy="1460459"/>
            <a:chOff x="4217320" y="1340314"/>
            <a:chExt cx="1860253" cy="1460459"/>
          </a:xfrm>
        </p:grpSpPr>
        <p:sp>
          <p:nvSpPr>
            <p:cNvPr id="35" name="矩形 25">
              <a:extLst>
                <a:ext uri="{FF2B5EF4-FFF2-40B4-BE49-F238E27FC236}">
                  <a16:creationId xmlns="" xmlns:a16="http://schemas.microsoft.com/office/drawing/2014/main" id="{A4AF22E8-C54D-A14B-A767-9E558ADB9B52}"/>
                </a:ext>
              </a:extLst>
            </p:cNvPr>
            <p:cNvSpPr/>
            <p:nvPr/>
          </p:nvSpPr>
          <p:spPr>
            <a:xfrm>
              <a:off x="4298857" y="1877443"/>
              <a:ext cx="177871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1600" lvl="0">
                <a:buClr>
                  <a:srgbClr val="262626"/>
                </a:buClr>
                <a:buSzPct val="100000"/>
              </a:pPr>
              <a:r>
                <a:rPr lang="zh-TW" altLang="en-US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確認欲加入建立 </a:t>
              </a:r>
              <a:r>
                <a:rPr lang="en-US" altLang="zh-TW" sz="1800" b="1" dirty="0" err="1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Qtier</a:t>
              </a:r>
              <a:r>
                <a:rPr lang="en-US" altLang="zh-TW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altLang="en-US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儲存池的 </a:t>
              </a:r>
              <a:r>
                <a:rPr lang="en-US" altLang="zh-TW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SSD </a:t>
              </a:r>
              <a:r>
                <a:rPr lang="zh-TW" altLang="en-US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數量</a:t>
              </a:r>
              <a:endParaRPr lang="zh-TW" altLang="en-US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36" name="Picture 4" descr="D:\直播專案\TS-1635AX_直播\12.png"/>
            <p:cNvPicPr>
              <a:picLocks noChangeAspect="1" noChangeArrowheads="1"/>
            </p:cNvPicPr>
            <p:nvPr/>
          </p:nvPicPr>
          <p:blipFill>
            <a:blip r:embed="rId6"/>
            <a:srcRect r="37658"/>
            <a:stretch>
              <a:fillRect/>
            </a:stretch>
          </p:blipFill>
          <p:spPr bwMode="auto">
            <a:xfrm>
              <a:off x="4217320" y="1430455"/>
              <a:ext cx="1201494" cy="421412"/>
            </a:xfrm>
            <a:prstGeom prst="rect">
              <a:avLst/>
            </a:prstGeom>
            <a:noFill/>
          </p:spPr>
        </p:pic>
        <p:sp>
          <p:nvSpPr>
            <p:cNvPr id="37" name="矩形 21">
              <a:extLst>
                <a:ext uri="{FF2B5EF4-FFF2-40B4-BE49-F238E27FC236}">
                  <a16:creationId xmlns="" xmlns:a16="http://schemas.microsoft.com/office/drawing/2014/main" id="{AABE4948-F49F-9A45-8852-9AE737BDC8DA}"/>
                </a:ext>
              </a:extLst>
            </p:cNvPr>
            <p:cNvSpPr/>
            <p:nvPr/>
          </p:nvSpPr>
          <p:spPr>
            <a:xfrm>
              <a:off x="4426101" y="1452081"/>
              <a:ext cx="685631" cy="33855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altLang="zh-TW" sz="1600" dirty="0">
                  <a:solidFill>
                    <a:schemeClr val="bg1"/>
                  </a:solidFill>
                </a:rPr>
                <a:t>Step</a:t>
              </a:r>
            </a:p>
          </p:txBody>
        </p:sp>
        <p:sp>
          <p:nvSpPr>
            <p:cNvPr id="38" name="Shape 145"/>
            <p:cNvSpPr/>
            <p:nvPr/>
          </p:nvSpPr>
          <p:spPr>
            <a:xfrm>
              <a:off x="5111732" y="1340314"/>
              <a:ext cx="511200" cy="50963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28575">
              <a:solidFill>
                <a:srgbClr val="09EDFF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Shape 146"/>
            <p:cNvSpPr txBox="1"/>
            <p:nvPr/>
          </p:nvSpPr>
          <p:spPr>
            <a:xfrm>
              <a:off x="5166922" y="1357140"/>
              <a:ext cx="400404" cy="4454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400" b="1" i="0" u="none" strike="noStrike" cap="none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lang="en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" name="Picture 2" descr="D:\直播專案\TS-1635AX_直播\a05.png"/>
          <p:cNvPicPr>
            <a:picLocks noChangeAspect="1" noChangeArrowheads="1"/>
          </p:cNvPicPr>
          <p:nvPr/>
        </p:nvPicPr>
        <p:blipFill>
          <a:blip r:embed="rId5"/>
          <a:srcRect b="3591"/>
          <a:stretch>
            <a:fillRect/>
          </a:stretch>
        </p:blipFill>
        <p:spPr bwMode="auto">
          <a:xfrm flipH="1">
            <a:off x="4269096" y="3289543"/>
            <a:ext cx="3995702" cy="905188"/>
          </a:xfrm>
          <a:prstGeom prst="rect">
            <a:avLst/>
          </a:prstGeom>
          <a:noFill/>
        </p:spPr>
      </p:pic>
      <p:grpSp>
        <p:nvGrpSpPr>
          <p:cNvPr id="41" name="群組 40"/>
          <p:cNvGrpSpPr/>
          <p:nvPr/>
        </p:nvGrpSpPr>
        <p:grpSpPr>
          <a:xfrm>
            <a:off x="4249916" y="3019925"/>
            <a:ext cx="4014883" cy="1008765"/>
            <a:chOff x="4217320" y="1340314"/>
            <a:chExt cx="4014883" cy="1008765"/>
          </a:xfrm>
        </p:grpSpPr>
        <p:sp>
          <p:nvSpPr>
            <p:cNvPr id="42" name="矩形 25">
              <a:extLst>
                <a:ext uri="{FF2B5EF4-FFF2-40B4-BE49-F238E27FC236}">
                  <a16:creationId xmlns="" xmlns:a16="http://schemas.microsoft.com/office/drawing/2014/main" id="{A4AF22E8-C54D-A14B-A767-9E558ADB9B52}"/>
                </a:ext>
              </a:extLst>
            </p:cNvPr>
            <p:cNvSpPr/>
            <p:nvPr/>
          </p:nvSpPr>
          <p:spPr>
            <a:xfrm>
              <a:off x="4298857" y="1979747"/>
              <a:ext cx="393334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1600" lvl="0">
                <a:buClr>
                  <a:srgbClr val="262626"/>
                </a:buClr>
                <a:buSzPct val="100000"/>
              </a:pPr>
              <a:r>
                <a:rPr lang="zh-TW" altLang="en-US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使用升級精靈升級為 </a:t>
              </a:r>
              <a:r>
                <a:rPr lang="en-US" altLang="zh-TW" sz="1800" b="1" dirty="0" err="1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Qtier</a:t>
              </a:r>
              <a:r>
                <a:rPr lang="en-US" altLang="zh-TW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altLang="en-US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儲存池</a:t>
              </a:r>
              <a:endParaRPr lang="zh-TW" altLang="en-US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44" name="Picture 4" descr="D:\直播專案\TS-1635AX_直播\12.png"/>
            <p:cNvPicPr>
              <a:picLocks noChangeAspect="1" noChangeArrowheads="1"/>
            </p:cNvPicPr>
            <p:nvPr/>
          </p:nvPicPr>
          <p:blipFill>
            <a:blip r:embed="rId6"/>
            <a:srcRect r="37658"/>
            <a:stretch>
              <a:fillRect/>
            </a:stretch>
          </p:blipFill>
          <p:spPr bwMode="auto">
            <a:xfrm>
              <a:off x="4217320" y="1430455"/>
              <a:ext cx="1201494" cy="421412"/>
            </a:xfrm>
            <a:prstGeom prst="rect">
              <a:avLst/>
            </a:prstGeom>
            <a:noFill/>
          </p:spPr>
        </p:pic>
        <p:sp>
          <p:nvSpPr>
            <p:cNvPr id="45" name="矩形 21">
              <a:extLst>
                <a:ext uri="{FF2B5EF4-FFF2-40B4-BE49-F238E27FC236}">
                  <a16:creationId xmlns="" xmlns:a16="http://schemas.microsoft.com/office/drawing/2014/main" id="{AABE4948-F49F-9A45-8852-9AE737BDC8DA}"/>
                </a:ext>
              </a:extLst>
            </p:cNvPr>
            <p:cNvSpPr/>
            <p:nvPr/>
          </p:nvSpPr>
          <p:spPr>
            <a:xfrm>
              <a:off x="4426101" y="1452081"/>
              <a:ext cx="685631" cy="33855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altLang="zh-TW" sz="1600" dirty="0">
                  <a:solidFill>
                    <a:schemeClr val="bg1"/>
                  </a:solidFill>
                </a:rPr>
                <a:t>Step</a:t>
              </a:r>
            </a:p>
          </p:txBody>
        </p:sp>
        <p:sp>
          <p:nvSpPr>
            <p:cNvPr id="48" name="Shape 145"/>
            <p:cNvSpPr/>
            <p:nvPr/>
          </p:nvSpPr>
          <p:spPr>
            <a:xfrm>
              <a:off x="5111732" y="1340314"/>
              <a:ext cx="511200" cy="50963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28575">
              <a:solidFill>
                <a:srgbClr val="09EDFF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Shape 146"/>
            <p:cNvSpPr txBox="1"/>
            <p:nvPr/>
          </p:nvSpPr>
          <p:spPr>
            <a:xfrm>
              <a:off x="5179710" y="1363534"/>
              <a:ext cx="400404" cy="4454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400" b="1" i="0" u="none" strike="noStrike" cap="none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lang="en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38441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圖片 41" descr="BG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" y="0"/>
            <a:ext cx="9128319" cy="5143500"/>
          </a:xfrm>
          <a:prstGeom prst="rect">
            <a:avLst/>
          </a:prstGeom>
        </p:spPr>
      </p:pic>
      <p:sp>
        <p:nvSpPr>
          <p:cNvPr id="47" name="Shape 611"/>
          <p:cNvSpPr/>
          <p:nvPr/>
        </p:nvSpPr>
        <p:spPr>
          <a:xfrm flipV="1">
            <a:off x="287044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611"/>
          <p:cNvSpPr/>
          <p:nvPr/>
        </p:nvSpPr>
        <p:spPr>
          <a:xfrm>
            <a:off x="278582" y="1120371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747554" y="1854877"/>
            <a:ext cx="3104691" cy="865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TW" altLang="en-US" sz="23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4" name="Shape 148">
            <a:extLst>
              <a:ext uri="{FF2B5EF4-FFF2-40B4-BE49-F238E27FC236}">
                <a16:creationId xmlns="" xmlns:a16="http://schemas.microsoft.com/office/drawing/2014/main" id="{91BA1ADF-A74E-2E41-8F74-7CD6DB39B490}"/>
              </a:ext>
            </a:extLst>
          </p:cNvPr>
          <p:cNvSpPr/>
          <p:nvPr/>
        </p:nvSpPr>
        <p:spPr>
          <a:xfrm>
            <a:off x="6240978" y="1341689"/>
            <a:ext cx="178200" cy="3231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002"/>
            <a:ext cx="9144000" cy="697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zh-TW" altLang="en-US" sz="3600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自動分層兼具高效能與大容量</a:t>
            </a:r>
            <a:endParaRPr lang="en-US" sz="3600" dirty="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pic>
        <p:nvPicPr>
          <p:cNvPr id="45" name="Picture 2" descr="C:\Users\Han Tsai\Desktop\TVS-951X_直播\01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43388" y="-539568"/>
            <a:ext cx="1604957" cy="757570"/>
          </a:xfrm>
          <a:prstGeom prst="rect">
            <a:avLst/>
          </a:prstGeom>
          <a:noFill/>
        </p:spPr>
      </p:pic>
      <p:sp>
        <p:nvSpPr>
          <p:cNvPr id="46" name="矩形 45"/>
          <p:cNvSpPr/>
          <p:nvPr/>
        </p:nvSpPr>
        <p:spPr>
          <a:xfrm>
            <a:off x="9389568" y="-539568"/>
            <a:ext cx="20043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ant" sz="2000" b="1" dirty="0" smtClean="0">
                <a:solidFill>
                  <a:schemeClr val="bg1"/>
                </a:solidFill>
                <a:ea typeface="微軟正黑體" pitchFamily="34" charset="-120"/>
              </a:rPr>
              <a:t>32GB</a:t>
            </a:r>
          </a:p>
          <a:p>
            <a:r>
              <a:rPr lang="en-US" altLang="zh-TW" sz="2000" b="1" dirty="0" smtClean="0">
                <a:solidFill>
                  <a:schemeClr val="bg1"/>
                </a:solidFill>
                <a:ea typeface="微軟正黑體" pitchFamily="34" charset="-120"/>
              </a:rPr>
              <a:t>(2 x 16GB)</a:t>
            </a:r>
            <a:endParaRPr lang="zh-TW" altLang="en-US" sz="2000" dirty="0"/>
          </a:p>
        </p:txBody>
      </p:sp>
      <p:pic>
        <p:nvPicPr>
          <p:cNvPr id="43" name="Picture 3" descr="C:\Users\Han Tsai\Desktop\TVS-951X_直播\013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flipH="1">
            <a:off x="5651880" y="1922263"/>
            <a:ext cx="3374638" cy="888987"/>
          </a:xfrm>
          <a:prstGeom prst="rect">
            <a:avLst/>
          </a:prstGeom>
          <a:noFill/>
        </p:spPr>
      </p:pic>
      <p:sp>
        <p:nvSpPr>
          <p:cNvPr id="14" name="Shape 448">
            <a:extLst>
              <a:ext uri="{FF2B5EF4-FFF2-40B4-BE49-F238E27FC236}">
                <a16:creationId xmlns="" xmlns:a16="http://schemas.microsoft.com/office/drawing/2014/main" id="{706F7947-4FB4-D243-A4A0-55C706E32186}"/>
              </a:ext>
            </a:extLst>
          </p:cNvPr>
          <p:cNvSpPr txBox="1"/>
          <p:nvPr/>
        </p:nvSpPr>
        <p:spPr>
          <a:xfrm>
            <a:off x="6061469" y="2017529"/>
            <a:ext cx="2919764" cy="830819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180975" lvl="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zh-TW" altLang="zh-TW" sz="1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自動將冷熱資料在</a:t>
            </a:r>
            <a:r>
              <a:rPr lang="en-US" altLang="zh-TW" sz="1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1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SSD與</a:t>
            </a:r>
            <a:r>
              <a:rPr lang="en-US" altLang="zh-TW" sz="1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1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HDD</a:t>
            </a:r>
            <a:r>
              <a:rPr lang="en-US" altLang="zh-TW" sz="1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1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層間移動</a:t>
            </a:r>
            <a:br>
              <a:rPr lang="zh-TW" altLang="zh-TW" sz="1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zh-TW" altLang="zh-TW" sz="19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8" name="Picture 3" descr="C:\Users\Han Tsai\Desktop\TVS-951X_直播\013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flipH="1">
            <a:off x="5542655" y="2927958"/>
            <a:ext cx="3374638" cy="888987"/>
          </a:xfrm>
          <a:prstGeom prst="rect">
            <a:avLst/>
          </a:prstGeom>
          <a:noFill/>
        </p:spPr>
      </p:pic>
      <p:sp>
        <p:nvSpPr>
          <p:cNvPr id="28" name="Shape 448">
            <a:extLst>
              <a:ext uri="{FF2B5EF4-FFF2-40B4-BE49-F238E27FC236}">
                <a16:creationId xmlns="" xmlns:a16="http://schemas.microsoft.com/office/drawing/2014/main" id="{706F7947-4FB4-D243-A4A0-55C706E32186}"/>
              </a:ext>
            </a:extLst>
          </p:cNvPr>
          <p:cNvSpPr txBox="1"/>
          <p:nvPr/>
        </p:nvSpPr>
        <p:spPr>
          <a:xfrm>
            <a:off x="6061480" y="3046181"/>
            <a:ext cx="2604240" cy="777158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180975" lvl="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1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SSD </a:t>
            </a:r>
            <a:r>
              <a:rPr lang="zh-TW" altLang="en-US" sz="1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加速容量不受記憶體大小限制</a:t>
            </a:r>
            <a:r>
              <a:rPr lang="zh-TW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/>
            </a:r>
            <a:br>
              <a:rPr lang="zh-TW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</a:br>
            <a:endParaRPr lang="zh-TW" altLang="zh-TW" sz="2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pic>
        <p:nvPicPr>
          <p:cNvPr id="68" name="Picture 2" descr="D:\直播專案\TS-1635AX_直播\55.png"/>
          <p:cNvPicPr preferRelativeResize="0">
            <a:picLocks noChangeArrowheads="1"/>
          </p:cNvPicPr>
          <p:nvPr/>
        </p:nvPicPr>
        <p:blipFill>
          <a:blip r:embed="rId6"/>
          <a:srcRect t="6447"/>
          <a:stretch>
            <a:fillRect/>
          </a:stretch>
        </p:blipFill>
        <p:spPr bwMode="auto">
          <a:xfrm>
            <a:off x="107352" y="1386755"/>
            <a:ext cx="6113337" cy="3082935"/>
          </a:xfrm>
          <a:prstGeom prst="rect">
            <a:avLst/>
          </a:prstGeom>
          <a:noFill/>
        </p:spPr>
      </p:pic>
      <p:grpSp>
        <p:nvGrpSpPr>
          <p:cNvPr id="50" name="群組 49"/>
          <p:cNvGrpSpPr/>
          <p:nvPr/>
        </p:nvGrpSpPr>
        <p:grpSpPr>
          <a:xfrm>
            <a:off x="171229" y="1092942"/>
            <a:ext cx="6049460" cy="3805800"/>
            <a:chOff x="3237448" y="1121603"/>
            <a:chExt cx="6049460" cy="3805800"/>
          </a:xfrm>
        </p:grpSpPr>
        <p:sp>
          <p:nvSpPr>
            <p:cNvPr id="51" name="Shape 206">
              <a:extLst>
                <a:ext uri="{FF2B5EF4-FFF2-40B4-BE49-F238E27FC236}">
                  <a16:creationId xmlns:a16="http://schemas.microsoft.com/office/drawing/2014/main" xmlns="" id="{C40A5362-01B5-EB4E-86A6-FD7859832F1A}"/>
                </a:ext>
              </a:extLst>
            </p:cNvPr>
            <p:cNvSpPr/>
            <p:nvPr/>
          </p:nvSpPr>
          <p:spPr>
            <a:xfrm>
              <a:off x="6175931" y="1466841"/>
              <a:ext cx="1782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" sz="1100">
                  <a:solidFill>
                    <a:srgbClr val="000000"/>
                  </a:solidFill>
                  <a:latin typeface="+mj-lt"/>
                  <a:ea typeface="Arial"/>
                  <a:cs typeface="Arial"/>
                  <a:sym typeface="Arial"/>
                </a:rPr>
                <a:t> </a:t>
              </a:r>
            </a:p>
          </p:txBody>
        </p:sp>
        <p:pic>
          <p:nvPicPr>
            <p:cNvPr id="52" name="Shape 207" descr="1_Qtier-01-01.png">
              <a:extLst>
                <a:ext uri="{FF2B5EF4-FFF2-40B4-BE49-F238E27FC236}">
                  <a16:creationId xmlns:a16="http://schemas.microsoft.com/office/drawing/2014/main" xmlns="" id="{9E762751-C170-7745-9AE9-1F298BE58B2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3513" b="3523"/>
            <a:stretch/>
          </p:blipFill>
          <p:spPr>
            <a:xfrm>
              <a:off x="3237448" y="1121603"/>
              <a:ext cx="5826300" cy="380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Shape 216">
              <a:extLst>
                <a:ext uri="{FF2B5EF4-FFF2-40B4-BE49-F238E27FC236}">
                  <a16:creationId xmlns:a16="http://schemas.microsoft.com/office/drawing/2014/main" xmlns="" id="{A24238CD-8D3D-E64C-9F15-EFDA9990DDE3}"/>
                </a:ext>
              </a:extLst>
            </p:cNvPr>
            <p:cNvSpPr txBox="1"/>
            <p:nvPr/>
          </p:nvSpPr>
          <p:spPr>
            <a:xfrm>
              <a:off x="5281973" y="2941753"/>
              <a:ext cx="1772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endParaRPr sz="1200" b="1">
                <a:solidFill>
                  <a:srgbClr val="262626"/>
                </a:solidFill>
                <a:latin typeface="+mj-lt"/>
              </a:endParaRPr>
            </a:p>
          </p:txBody>
        </p:sp>
        <p:sp>
          <p:nvSpPr>
            <p:cNvPr id="54" name="矩形 29">
              <a:extLst>
                <a:ext uri="{FF2B5EF4-FFF2-40B4-BE49-F238E27FC236}">
                  <a16:creationId xmlns:a16="http://schemas.microsoft.com/office/drawing/2014/main" xmlns="" id="{D818E3D6-E0D8-7C45-98FA-82748DAF9531}"/>
                </a:ext>
              </a:extLst>
            </p:cNvPr>
            <p:cNvSpPr/>
            <p:nvPr/>
          </p:nvSpPr>
          <p:spPr>
            <a:xfrm>
              <a:off x="5601209" y="2768133"/>
              <a:ext cx="1211072" cy="51256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Shape 215">
              <a:extLst>
                <a:ext uri="{FF2B5EF4-FFF2-40B4-BE49-F238E27FC236}">
                  <a16:creationId xmlns:a16="http://schemas.microsoft.com/office/drawing/2014/main" xmlns="" id="{DD90B772-5A56-4A4B-B013-21233CCCDBD3}"/>
                </a:ext>
              </a:extLst>
            </p:cNvPr>
            <p:cNvSpPr txBox="1"/>
            <p:nvPr/>
          </p:nvSpPr>
          <p:spPr>
            <a:xfrm>
              <a:off x="5405063" y="2801738"/>
              <a:ext cx="1601400" cy="4392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600" b="1" dirty="0">
                  <a:solidFill>
                    <a:schemeClr val="bg1"/>
                  </a:solidFill>
                  <a:latin typeface="+mj-lt"/>
                </a:rPr>
                <a:t>How Qtier Works</a:t>
              </a:r>
            </a:p>
          </p:txBody>
        </p:sp>
        <p:sp>
          <p:nvSpPr>
            <p:cNvPr id="56" name="Shape 150">
              <a:extLst>
                <a:ext uri="{FF2B5EF4-FFF2-40B4-BE49-F238E27FC236}">
                  <a16:creationId xmlns:a16="http://schemas.microsoft.com/office/drawing/2014/main" xmlns="" id="{6640C721-2449-C64B-9776-3DE85F2DE220}"/>
                </a:ext>
              </a:extLst>
            </p:cNvPr>
            <p:cNvSpPr txBox="1"/>
            <p:nvPr/>
          </p:nvSpPr>
          <p:spPr>
            <a:xfrm>
              <a:off x="3565613" y="1415417"/>
              <a:ext cx="1416600" cy="2034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熱資料</a:t>
              </a:r>
            </a:p>
          </p:txBody>
        </p:sp>
        <p:sp>
          <p:nvSpPr>
            <p:cNvPr id="57" name="Shape 151">
              <a:extLst>
                <a:ext uri="{FF2B5EF4-FFF2-40B4-BE49-F238E27FC236}">
                  <a16:creationId xmlns:a16="http://schemas.microsoft.com/office/drawing/2014/main" xmlns="" id="{6FEE2DA8-CA4A-3648-A476-5597F9898FE5}"/>
                </a:ext>
              </a:extLst>
            </p:cNvPr>
            <p:cNvSpPr txBox="1"/>
            <p:nvPr/>
          </p:nvSpPr>
          <p:spPr>
            <a:xfrm>
              <a:off x="3557661" y="1618817"/>
              <a:ext cx="1416600" cy="2034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暖資料</a:t>
              </a:r>
            </a:p>
          </p:txBody>
        </p:sp>
        <p:sp>
          <p:nvSpPr>
            <p:cNvPr id="58" name="Shape 152">
              <a:extLst>
                <a:ext uri="{FF2B5EF4-FFF2-40B4-BE49-F238E27FC236}">
                  <a16:creationId xmlns:a16="http://schemas.microsoft.com/office/drawing/2014/main" xmlns="" id="{DBFC0BD4-8E73-9B4A-B06E-11A5513B0335}"/>
                </a:ext>
              </a:extLst>
            </p:cNvPr>
            <p:cNvSpPr txBox="1"/>
            <p:nvPr/>
          </p:nvSpPr>
          <p:spPr>
            <a:xfrm>
              <a:off x="3565613" y="1805830"/>
              <a:ext cx="1416600" cy="2034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冷資料</a:t>
              </a:r>
            </a:p>
          </p:txBody>
        </p:sp>
        <p:pic>
          <p:nvPicPr>
            <p:cNvPr id="59" name="圖片 58" descr="bar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671281" y="1214428"/>
              <a:ext cx="1472517" cy="428628"/>
            </a:xfrm>
            <a:prstGeom prst="rect">
              <a:avLst/>
            </a:prstGeom>
          </p:spPr>
        </p:pic>
        <p:pic>
          <p:nvPicPr>
            <p:cNvPr id="60" name="圖片 59" descr="bar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7654160" y="2268000"/>
              <a:ext cx="1050918" cy="428628"/>
            </a:xfrm>
            <a:prstGeom prst="rect">
              <a:avLst/>
            </a:prstGeom>
          </p:spPr>
        </p:pic>
        <p:sp>
          <p:nvSpPr>
            <p:cNvPr id="61" name="Shape 212">
              <a:extLst>
                <a:ext uri="{FF2B5EF4-FFF2-40B4-BE49-F238E27FC236}">
                  <a16:creationId xmlns:a16="http://schemas.microsoft.com/office/drawing/2014/main" xmlns="" id="{CB3F1F33-65C1-764A-9BE7-8C9C6C0B521D}"/>
                </a:ext>
              </a:extLst>
            </p:cNvPr>
            <p:cNvSpPr txBox="1"/>
            <p:nvPr/>
          </p:nvSpPr>
          <p:spPr>
            <a:xfrm>
              <a:off x="5671282" y="1224000"/>
              <a:ext cx="1686799" cy="43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zh-TW" altLang="en-US" sz="12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分層前</a:t>
              </a:r>
              <a:endParaRPr lang="en-US" altLang="zh-TW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lvl="0"/>
              <a:r>
                <a:rPr lang="zh-TW" altLang="en-US" sz="9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頻繁存取資料效能未優化</a:t>
              </a:r>
            </a:p>
          </p:txBody>
        </p:sp>
        <p:sp>
          <p:nvSpPr>
            <p:cNvPr id="62" name="Shape 213">
              <a:extLst>
                <a:ext uri="{FF2B5EF4-FFF2-40B4-BE49-F238E27FC236}">
                  <a16:creationId xmlns:a16="http://schemas.microsoft.com/office/drawing/2014/main" xmlns="" id="{453904A3-6785-7C4E-8553-05205407FDAF}"/>
                </a:ext>
              </a:extLst>
            </p:cNvPr>
            <p:cNvSpPr txBox="1"/>
            <p:nvPr/>
          </p:nvSpPr>
          <p:spPr>
            <a:xfrm>
              <a:off x="7685508" y="2375288"/>
              <a:ext cx="1601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zh-TW" altLang="en-US" sz="9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開始分層</a:t>
              </a:r>
            </a:p>
          </p:txBody>
        </p:sp>
        <p:pic>
          <p:nvPicPr>
            <p:cNvPr id="63" name="圖片 62" descr="bar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723998" y="3744000"/>
              <a:ext cx="1419799" cy="428628"/>
            </a:xfrm>
            <a:prstGeom prst="rect">
              <a:avLst/>
            </a:prstGeom>
          </p:spPr>
        </p:pic>
        <p:pic>
          <p:nvPicPr>
            <p:cNvPr id="64" name="圖片 63" descr="bar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959999" y="2232000"/>
              <a:ext cx="1190795" cy="428628"/>
            </a:xfrm>
            <a:prstGeom prst="rect">
              <a:avLst/>
            </a:prstGeom>
          </p:spPr>
        </p:pic>
        <p:sp>
          <p:nvSpPr>
            <p:cNvPr id="65" name="Shape 211">
              <a:extLst>
                <a:ext uri="{FF2B5EF4-FFF2-40B4-BE49-F238E27FC236}">
                  <a16:creationId xmlns:a16="http://schemas.microsoft.com/office/drawing/2014/main" xmlns="" id="{3EB99AD3-EAC5-E642-8B68-9A6A138FB9B0}"/>
                </a:ext>
              </a:extLst>
            </p:cNvPr>
            <p:cNvSpPr txBox="1"/>
            <p:nvPr/>
          </p:nvSpPr>
          <p:spPr>
            <a:xfrm>
              <a:off x="3960000" y="2232000"/>
              <a:ext cx="1416600" cy="43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zh-TW" altLang="en-US" sz="9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資料存取行為改變</a:t>
              </a:r>
            </a:p>
          </p:txBody>
        </p:sp>
        <p:sp>
          <p:nvSpPr>
            <p:cNvPr id="66" name="Shape 214">
              <a:extLst>
                <a:ext uri="{FF2B5EF4-FFF2-40B4-BE49-F238E27FC236}">
                  <a16:creationId xmlns:a16="http://schemas.microsoft.com/office/drawing/2014/main" xmlns="" id="{EC1AA1AD-77FD-9C43-BEDE-EB0356205C10}"/>
                </a:ext>
              </a:extLst>
            </p:cNvPr>
            <p:cNvSpPr txBox="1"/>
            <p:nvPr/>
          </p:nvSpPr>
          <p:spPr>
            <a:xfrm>
              <a:off x="5724000" y="3852000"/>
              <a:ext cx="2039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zh-TW" altLang="en-US" sz="12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分層後</a:t>
              </a:r>
              <a:endParaRPr lang="en-US" altLang="zh-TW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lvl="0"/>
              <a:r>
                <a:rPr lang="zh-TW" altLang="en-US" sz="9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頻繁存取資料效能已優化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30573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12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26"/>
            <a:ext cx="9128320" cy="5143500"/>
          </a:xfrm>
          <a:prstGeom prst="rect">
            <a:avLst/>
          </a:prstGeom>
        </p:spPr>
      </p:pic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0" y="136470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3200" dirty="0">
                <a:latin typeface="微軟正黑體" pitchFamily="34" charset="-120"/>
                <a:ea typeface="微軟正黑體" pitchFamily="34" charset="-120"/>
                <a:sym typeface="Arial"/>
              </a:rPr>
              <a:t>與生俱來的</a:t>
            </a:r>
            <a:r>
              <a:rPr lang="en-US" altLang="zh-Hant" sz="3200" dirty="0">
                <a:latin typeface="微軟正黑體" pitchFamily="34" charset="-120"/>
                <a:ea typeface="微軟正黑體" pitchFamily="34" charset="-120"/>
                <a:sym typeface="Arial"/>
              </a:rPr>
              <a:t> 10GbE </a:t>
            </a:r>
            <a:r>
              <a:rPr lang="zh-Hant" altLang="en-US" sz="3200" dirty="0">
                <a:latin typeface="微軟正黑體" pitchFamily="34" charset="-120"/>
                <a:ea typeface="微軟正黑體" pitchFamily="34" charset="-120"/>
                <a:sym typeface="Arial"/>
              </a:rPr>
              <a:t>高速效能</a:t>
            </a:r>
            <a:endParaRPr lang="zh-TW" altLang="en-US" sz="3200" dirty="0"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7457E03-CE34-3045-BDBB-F2BC7E9D0144}"/>
              </a:ext>
            </a:extLst>
          </p:cNvPr>
          <p:cNvSpPr/>
          <p:nvPr/>
        </p:nvSpPr>
        <p:spPr>
          <a:xfrm>
            <a:off x="428596" y="3935466"/>
            <a:ext cx="26108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測試於 </a:t>
            </a:r>
            <a:r>
              <a:rPr lang="en-US" altLang="zh-Hant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ja-JP" altLang="en-US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實驗室，數據會因實際環境而有所不同。</a:t>
            </a:r>
            <a:br>
              <a:rPr lang="ja-JP" altLang="en-US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ja-JP" altLang="en-US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ja-JP" altLang="en-US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ja-JP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 </a:t>
            </a:r>
            <a:r>
              <a:rPr lang="en-US" altLang="zh-Hant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x 10GbE iSCSI </a:t>
            </a:r>
            <a:r>
              <a:rPr lang="ja-JP" altLang="en-US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傳輸測試環境：</a:t>
            </a:r>
            <a:br>
              <a:rPr lang="ja-JP" altLang="en-US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Hant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NAS： TVS-951X</a:t>
            </a:r>
            <a:br>
              <a:rPr lang="en-US" altLang="zh-Hant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Hant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OS：QTS 4.3.4</a:t>
            </a:r>
            <a:br>
              <a:rPr lang="en-US" altLang="zh-Hant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ja-JP" altLang="en-US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磁碟群組：</a:t>
            </a:r>
            <a:r>
              <a:rPr lang="en-US" altLang="zh-Hant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RAID 5; 5 x Intel SSDSC2BB240G4 SSD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BC02794-210B-754D-A6D6-51B7453A1B53}"/>
              </a:ext>
            </a:extLst>
          </p:cNvPr>
          <p:cNvSpPr/>
          <p:nvPr/>
        </p:nvSpPr>
        <p:spPr>
          <a:xfrm>
            <a:off x="3205897" y="4274020"/>
            <a:ext cx="57270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客戶端 </a:t>
            </a:r>
            <a:r>
              <a:rPr lang="en-US" altLang="en-US" sz="800" dirty="0" err="1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PC：Windows</a:t>
            </a:r>
            <a:r>
              <a:rPr lang="en-US" altLang="en-US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10, Intel Core i7-6700 3.4 GHz, 32GB RAM, QNAP LAN-10G2T-X550 </a:t>
            </a:r>
            <a:r>
              <a:rPr lang="ja-JP" altLang="en-US" sz="800" dirty="0" smtClean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網路卡</a:t>
            </a:r>
            <a:endParaRPr lang="en-US" altLang="en-US" sz="800" dirty="0">
              <a:solidFill>
                <a:schemeClr val="bg1">
                  <a:lumMod val="8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134955" y="2804153"/>
            <a:ext cx="128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770 </a:t>
            </a:r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MB/s</a:t>
            </a:r>
            <a:endParaRPr lang="zh-TW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936952" y="3724641"/>
            <a:ext cx="128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735 </a:t>
            </a:r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MB/s</a:t>
            </a:r>
            <a:endParaRPr lang="zh-TW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03246" y="2198792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Read</a:t>
            </a:r>
            <a:endParaRPr lang="zh-TW" altLang="en-US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14348" y="3111930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7D3FF"/>
                </a:solidFill>
                <a:latin typeface="Arial" pitchFamily="34" charset="0"/>
                <a:cs typeface="Arial" pitchFamily="34" charset="0"/>
              </a:rPr>
              <a:t>Write</a:t>
            </a:r>
            <a:endParaRPr lang="zh-TW" altLang="en-US" sz="1400" dirty="0">
              <a:solidFill>
                <a:srgbClr val="57D3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圖片 14" descr="1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38" y="1313179"/>
            <a:ext cx="7215238" cy="552260"/>
          </a:xfrm>
          <a:prstGeom prst="rect">
            <a:avLst/>
          </a:prstGeom>
        </p:spPr>
      </p:pic>
      <p:sp>
        <p:nvSpPr>
          <p:cNvPr id="299" name="Shape 299"/>
          <p:cNvSpPr txBox="1">
            <a:spLocks noGrp="1"/>
          </p:cNvSpPr>
          <p:nvPr>
            <p:ph idx="1"/>
          </p:nvPr>
        </p:nvSpPr>
        <p:spPr>
          <a:xfrm>
            <a:off x="1285852" y="1298333"/>
            <a:ext cx="6660767" cy="46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11430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TVS-951X </a:t>
            </a:r>
            <a:r>
              <a:rPr lang="zh-Hant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內建 </a:t>
            </a:r>
            <a:r>
              <a:rPr lang="en-US" altLang="zh-Hant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1 </a:t>
            </a:r>
            <a:r>
              <a:rPr lang="zh-CN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個</a:t>
            </a:r>
            <a:r>
              <a:rPr lang="en-US" altLang="zh-Hant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10GbE 10GBASE-T </a:t>
            </a:r>
            <a:r>
              <a:rPr lang="zh-Hant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埠，無需額外花費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B28EA1E-6FA6-7545-86F9-F7CF2597449B}"/>
              </a:ext>
            </a:extLst>
          </p:cNvPr>
          <p:cNvSpPr/>
          <p:nvPr/>
        </p:nvSpPr>
        <p:spPr>
          <a:xfrm>
            <a:off x="180250" y="1891015"/>
            <a:ext cx="12490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t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File transfer</a:t>
            </a:r>
            <a:r>
              <a:rPr lang="en-US" altLang="zh-Hant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1628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BG_Main_dem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4" y="0"/>
            <a:ext cx="9128319" cy="5143500"/>
          </a:xfrm>
          <a:prstGeom prst="rect">
            <a:avLst/>
          </a:prstGeom>
        </p:spPr>
      </p:pic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4994061" y="2442659"/>
            <a:ext cx="2694578" cy="6973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200"/>
            </a:pPr>
            <a:r>
              <a:rPr lang="en-US" altLang="zh-TW" sz="3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10GbE </a:t>
            </a:r>
            <a:br>
              <a:rPr lang="en-US" altLang="zh-TW" sz="3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效能</a:t>
            </a:r>
            <a:endParaRPr sz="3800" u="none" strike="noStrike" cap="none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" name="Shape 60"/>
          <p:cNvSpPr txBox="1">
            <a:spLocks/>
          </p:cNvSpPr>
          <p:nvPr/>
        </p:nvSpPr>
        <p:spPr>
          <a:xfrm>
            <a:off x="4691182" y="1668764"/>
            <a:ext cx="3312087" cy="7866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5200"/>
            </a:pPr>
            <a:r>
              <a:rPr lang="en-US" altLang="zh-TW" sz="6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Demo</a:t>
            </a:r>
            <a:endParaRPr kumimoji="0" lang="zh-TW" altLang="en-US" sz="6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6" name="圖片 5" descr="3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17" y="671412"/>
            <a:ext cx="4392925" cy="35872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1504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an Tsai\Desktop\TS-1635AX_直播\a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76" y="786904"/>
            <a:ext cx="1071570" cy="730246"/>
          </a:xfrm>
          <a:prstGeom prst="rect">
            <a:avLst/>
          </a:prstGeom>
          <a:noFill/>
        </p:spPr>
      </p:pic>
      <p:pic>
        <p:nvPicPr>
          <p:cNvPr id="20" name="圖片 19" descr="9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1500" y="1882946"/>
            <a:ext cx="3456217" cy="2903591"/>
          </a:xfrm>
          <a:prstGeom prst="rect">
            <a:avLst/>
          </a:prstGeom>
        </p:spPr>
      </p:pic>
      <p:pic>
        <p:nvPicPr>
          <p:cNvPr id="3074" name="Picture 2" descr="D:\直播專案\TS-963X_直播_0327\未命名-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6038" y="846117"/>
            <a:ext cx="4392882" cy="3509847"/>
          </a:xfrm>
          <a:prstGeom prst="rect">
            <a:avLst/>
          </a:prstGeom>
          <a:noFill/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785786" y="110888"/>
            <a:ext cx="8072315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fontAlgn="base"/>
            <a:r>
              <a:rPr lang="en-US" sz="3600" dirty="0" err="1">
                <a:solidFill>
                  <a:schemeClr val="lt1"/>
                </a:solidFill>
              </a:rPr>
              <a:t>最實惠的企業級快照</a:t>
            </a:r>
            <a:r>
              <a:rPr lang="zh-TW" altLang="en-US" sz="3600" dirty="0">
                <a:solidFill>
                  <a:schemeClr val="lt1"/>
                </a:solidFill>
              </a:rPr>
              <a:t>保</a:t>
            </a:r>
            <a:r>
              <a:rPr lang="en-US" sz="3600" dirty="0" err="1">
                <a:solidFill>
                  <a:schemeClr val="lt1"/>
                </a:solidFill>
              </a:rPr>
              <a:t>護</a:t>
            </a:r>
            <a:endParaRPr lang="ja-JP" altLang="en-US" sz="3600" b="0" dirty="0">
              <a:solidFill>
                <a:schemeClr val="bg1"/>
              </a:solidFill>
            </a:endParaRPr>
          </a:p>
        </p:txBody>
      </p:sp>
      <p:sp>
        <p:nvSpPr>
          <p:cNvPr id="36" name="Shape 326">
            <a:extLst>
              <a:ext uri="{FF2B5EF4-FFF2-40B4-BE49-F238E27FC236}">
                <a16:creationId xmlns:a16="http://schemas.microsoft.com/office/drawing/2014/main" xmlns="" id="{E2DA7710-8E68-7D43-832D-CA3F0DE9041F}"/>
              </a:ext>
            </a:extLst>
          </p:cNvPr>
          <p:cNvSpPr/>
          <p:nvPr/>
        </p:nvSpPr>
        <p:spPr>
          <a:xfrm>
            <a:off x="4959768" y="1427587"/>
            <a:ext cx="1805577" cy="1466064"/>
          </a:xfrm>
          <a:prstGeom prst="wedgeRectCallout">
            <a:avLst>
              <a:gd name="adj1" fmla="val -20485"/>
              <a:gd name="adj2" fmla="val 69801"/>
            </a:avLst>
          </a:prstGeom>
          <a:solidFill>
            <a:schemeClr val="tx1">
              <a:lumMod val="85000"/>
              <a:lumOff val="15000"/>
            </a:schemeClr>
          </a:solidFill>
          <a:ln w="19050">
            <a:solidFill>
              <a:srgbClr val="FF0000"/>
            </a:solidFill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327">
            <a:extLst>
              <a:ext uri="{FF2B5EF4-FFF2-40B4-BE49-F238E27FC236}">
                <a16:creationId xmlns:a16="http://schemas.microsoft.com/office/drawing/2014/main" xmlns="" id="{00EE52A9-A6CB-2044-A1DE-B61A91C2E7F4}"/>
              </a:ext>
            </a:extLst>
          </p:cNvPr>
          <p:cNvSpPr txBox="1"/>
          <p:nvPr/>
        </p:nvSpPr>
        <p:spPr>
          <a:xfrm>
            <a:off x="5084718" y="2165172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 err="1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sym typeface="Arial"/>
              </a:rPr>
              <a:t>單磁碟區</a:t>
            </a:r>
            <a:r>
              <a:rPr lang="en-US" sz="1600" b="1" u="none" strike="noStrike" cap="none" dirty="0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sym typeface="Arial"/>
              </a:rPr>
              <a:t>/LU</a:t>
            </a:r>
            <a:r>
              <a:rPr lang="en-US" altLang="zh-TW" sz="1600" b="1" u="none" strike="noStrike" cap="none" dirty="0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sym typeface="Arial"/>
              </a:rPr>
              <a:t>N</a:t>
            </a:r>
            <a:endParaRPr lang="en-US" sz="1600" b="1" u="none" strike="noStrike" cap="none" dirty="0">
              <a:solidFill>
                <a:schemeClr val="lt1"/>
              </a:solidFill>
              <a:latin typeface="+mn-lt"/>
              <a:ea typeface="Microsoft JhengHei" panose="020B0604030504040204" pitchFamily="34" charset="-12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 err="1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sym typeface="Arial"/>
              </a:rPr>
              <a:t>最大快照數量</a:t>
            </a:r>
            <a:endParaRPr sz="1600" b="1" u="none" strike="noStrike" cap="none" dirty="0">
              <a:solidFill>
                <a:schemeClr val="lt1"/>
              </a:solidFill>
              <a:latin typeface="+mn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0" name="Shape 332">
            <a:extLst>
              <a:ext uri="{FF2B5EF4-FFF2-40B4-BE49-F238E27FC236}">
                <a16:creationId xmlns:a16="http://schemas.microsoft.com/office/drawing/2014/main" xmlns="" id="{506C114B-6523-2840-9B88-F9C7E3F92650}"/>
              </a:ext>
            </a:extLst>
          </p:cNvPr>
          <p:cNvSpPr txBox="1"/>
          <p:nvPr/>
        </p:nvSpPr>
        <p:spPr>
          <a:xfrm>
            <a:off x="5060413" y="1505511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整機最大</a:t>
            </a:r>
            <a:endParaRPr lang="en-US" sz="1600" b="1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快照數量</a:t>
            </a:r>
            <a:endParaRPr sz="1600" b="1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9" name="矩形 29">
            <a:extLst>
              <a:ext uri="{FF2B5EF4-FFF2-40B4-BE49-F238E27FC236}">
                <a16:creationId xmlns:a16="http://schemas.microsoft.com/office/drawing/2014/main" xmlns="" id="{22F35B2E-3E6D-5549-9DCD-6C1D14F042D5}"/>
              </a:ext>
            </a:extLst>
          </p:cNvPr>
          <p:cNvSpPr/>
          <p:nvPr/>
        </p:nvSpPr>
        <p:spPr>
          <a:xfrm>
            <a:off x="1557504" y="4147429"/>
            <a:ext cx="2417368" cy="553984"/>
          </a:xfrm>
          <a:prstGeom prst="rect">
            <a:avLst/>
          </a:prstGeom>
          <a:solidFill>
            <a:srgbClr val="C00000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文字方塊 14">
            <a:extLst>
              <a:ext uri="{FF2B5EF4-FFF2-40B4-BE49-F238E27FC236}">
                <a16:creationId xmlns:a16="http://schemas.microsoft.com/office/drawing/2014/main" xmlns="" id="{6DF86952-5118-C24C-ACE9-96760BDD774A}"/>
              </a:ext>
            </a:extLst>
          </p:cNvPr>
          <p:cNvSpPr txBox="1"/>
          <p:nvPr/>
        </p:nvSpPr>
        <p:spPr>
          <a:xfrm>
            <a:off x="1704019" y="4221511"/>
            <a:ext cx="4116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最超值的備份選擇</a:t>
            </a:r>
            <a:endParaRPr lang="zh-TW" alt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" name="Picture 3" descr="\\Marketing\Marketing\MarketingMaterials\DM\NAS\Software_Section_brochure\QNAP product icon_20170816-assets\Snapshot.png">
            <a:extLst>
              <a:ext uri="{FF2B5EF4-FFF2-40B4-BE49-F238E27FC236}">
                <a16:creationId xmlns:a16="http://schemas.microsoft.com/office/drawing/2014/main" xmlns="" id="{8DC387C3-31F6-C447-A7BE-DC0C24242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50174" y="3932692"/>
            <a:ext cx="941625" cy="941625"/>
          </a:xfrm>
          <a:prstGeom prst="rect">
            <a:avLst/>
          </a:prstGeom>
          <a:noFill/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B2798A84-8A45-0F4B-85FD-950179E409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8102" y="2957590"/>
            <a:ext cx="2308411" cy="2029397"/>
          </a:xfrm>
          <a:prstGeom prst="rect">
            <a:avLst/>
          </a:prstGeom>
        </p:spPr>
      </p:pic>
      <p:pic>
        <p:nvPicPr>
          <p:cNvPr id="2050" name="Picture 2" descr="C:\Users\Han Tsai\Desktop\TS-1635AX_直播\55.png"/>
          <p:cNvPicPr>
            <a:picLocks noChangeAspect="1" noChangeArrowheads="1"/>
          </p:cNvPicPr>
          <p:nvPr/>
        </p:nvPicPr>
        <p:blipFill>
          <a:blip r:embed="rId8" cstate="print"/>
          <a:srcRect t="4348"/>
          <a:stretch>
            <a:fillRect/>
          </a:stretch>
        </p:blipFill>
        <p:spPr bwMode="auto">
          <a:xfrm>
            <a:off x="6826276" y="1358408"/>
            <a:ext cx="1071570" cy="1571636"/>
          </a:xfrm>
          <a:prstGeom prst="rect">
            <a:avLst/>
          </a:prstGeom>
          <a:noFill/>
        </p:spPr>
      </p:pic>
      <p:sp>
        <p:nvSpPr>
          <p:cNvPr id="43" name="Shape 330">
            <a:extLst>
              <a:ext uri="{FF2B5EF4-FFF2-40B4-BE49-F238E27FC236}">
                <a16:creationId xmlns:a16="http://schemas.microsoft.com/office/drawing/2014/main" xmlns="" id="{85E77D41-1397-1540-8D3F-1FBC6EC60837}"/>
              </a:ext>
            </a:extLst>
          </p:cNvPr>
          <p:cNvSpPr txBox="1"/>
          <p:nvPr/>
        </p:nvSpPr>
        <p:spPr>
          <a:xfrm>
            <a:off x="6599422" y="1501284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altLang="zh-TW" sz="28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330">
            <a:extLst>
              <a:ext uri="{FF2B5EF4-FFF2-40B4-BE49-F238E27FC236}">
                <a16:creationId xmlns:a16="http://schemas.microsoft.com/office/drawing/2014/main" xmlns="" id="{23575281-D4AE-6F48-B229-7376529F8B81}"/>
              </a:ext>
            </a:extLst>
          </p:cNvPr>
          <p:cNvSpPr txBox="1"/>
          <p:nvPr/>
        </p:nvSpPr>
        <p:spPr>
          <a:xfrm>
            <a:off x="6586882" y="2215664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altLang="zh-TW" sz="28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058255" y="829666"/>
            <a:ext cx="69442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700" b="1" dirty="0" smtClean="0">
                <a:solidFill>
                  <a:schemeClr val="bg1"/>
                </a:solidFill>
              </a:rPr>
              <a:t>2</a:t>
            </a:r>
            <a:r>
              <a:rPr lang="en-US" sz="1700" b="1" dirty="0" smtClean="0">
                <a:solidFill>
                  <a:schemeClr val="bg1"/>
                </a:solidFill>
              </a:rPr>
              <a:t>GB </a:t>
            </a:r>
            <a:endParaRPr lang="en-US" sz="1700" b="1" dirty="0">
              <a:solidFill>
                <a:schemeClr val="bg1"/>
              </a:solidFill>
            </a:endParaRPr>
          </a:p>
          <a:p>
            <a:pPr algn="ctr"/>
            <a:r>
              <a:rPr lang="en-US" sz="1700" b="1" dirty="0">
                <a:solidFill>
                  <a:schemeClr val="bg1"/>
                </a:solidFill>
              </a:rPr>
              <a:t>RAM</a:t>
            </a:r>
            <a:endParaRPr lang="en-US" sz="1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" name="Picture 3" descr="C:\Users\Han Tsai\Desktop\TS-1635AX_直播\a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776" y="779454"/>
            <a:ext cx="1071570" cy="730246"/>
          </a:xfrm>
          <a:prstGeom prst="rect">
            <a:avLst/>
          </a:prstGeom>
          <a:noFill/>
        </p:spPr>
      </p:pic>
      <p:pic>
        <p:nvPicPr>
          <p:cNvPr id="22" name="Picture 2" descr="C:\Users\Han Tsai\Desktop\TS-1635AX_直播\55.png"/>
          <p:cNvPicPr>
            <a:picLocks noChangeAspect="1" noChangeArrowheads="1"/>
          </p:cNvPicPr>
          <p:nvPr/>
        </p:nvPicPr>
        <p:blipFill>
          <a:blip r:embed="rId8" cstate="print"/>
          <a:srcRect t="4348"/>
          <a:stretch>
            <a:fillRect/>
          </a:stretch>
        </p:blipFill>
        <p:spPr bwMode="auto">
          <a:xfrm>
            <a:off x="7937776" y="1350958"/>
            <a:ext cx="1071570" cy="1571636"/>
          </a:xfrm>
          <a:prstGeom prst="rect">
            <a:avLst/>
          </a:prstGeom>
          <a:noFill/>
        </p:spPr>
      </p:pic>
      <p:sp>
        <p:nvSpPr>
          <p:cNvPr id="23" name="Shape 330">
            <a:extLst>
              <a:ext uri="{FF2B5EF4-FFF2-40B4-BE49-F238E27FC236}">
                <a16:creationId xmlns:a16="http://schemas.microsoft.com/office/drawing/2014/main" xmlns="" id="{85E77D41-1397-1540-8D3F-1FBC6EC60837}"/>
              </a:ext>
            </a:extLst>
          </p:cNvPr>
          <p:cNvSpPr txBox="1"/>
          <p:nvPr/>
        </p:nvSpPr>
        <p:spPr>
          <a:xfrm>
            <a:off x="7710922" y="1493834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altLang="zh-TW" sz="28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1024</a:t>
            </a: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330">
            <a:extLst>
              <a:ext uri="{FF2B5EF4-FFF2-40B4-BE49-F238E27FC236}">
                <a16:creationId xmlns:a16="http://schemas.microsoft.com/office/drawing/2014/main" xmlns="" id="{23575281-D4AE-6F48-B229-7376529F8B81}"/>
              </a:ext>
            </a:extLst>
          </p:cNvPr>
          <p:cNvSpPr txBox="1"/>
          <p:nvPr/>
        </p:nvSpPr>
        <p:spPr>
          <a:xfrm>
            <a:off x="7698382" y="2208214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altLang="zh-TW" sz="28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256</a:t>
            </a: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150573" y="822216"/>
            <a:ext cx="69442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700" b="1" dirty="0" smtClean="0">
                <a:solidFill>
                  <a:schemeClr val="bg1"/>
                </a:solidFill>
              </a:rPr>
              <a:t>8GB </a:t>
            </a:r>
            <a:endParaRPr lang="en-US" sz="1700" b="1" dirty="0">
              <a:solidFill>
                <a:schemeClr val="bg1"/>
              </a:solidFill>
            </a:endParaRPr>
          </a:p>
          <a:p>
            <a:pPr algn="ctr"/>
            <a:r>
              <a:rPr lang="en-US" sz="1700" b="1" dirty="0">
                <a:solidFill>
                  <a:schemeClr val="bg1"/>
                </a:solidFill>
              </a:rPr>
              <a:t>RAM</a:t>
            </a:r>
            <a:endParaRPr lang="en-US" sz="1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" name="Shape 328">
            <a:extLst>
              <a:ext uri="{FF2B5EF4-FFF2-40B4-BE49-F238E27FC236}">
                <a16:creationId xmlns:a16="http://schemas.microsoft.com/office/drawing/2014/main" xmlns="" id="{B931363A-4B37-8B45-81BC-B5D5B849940D}"/>
              </a:ext>
            </a:extLst>
          </p:cNvPr>
          <p:cNvSpPr txBox="1"/>
          <p:nvPr/>
        </p:nvSpPr>
        <p:spPr>
          <a:xfrm>
            <a:off x="4941142" y="1952870"/>
            <a:ext cx="441814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1600" b="1" dirty="0" smtClean="0">
                <a:solidFill>
                  <a:schemeClr val="lt1"/>
                </a:solidFill>
              </a:rPr>
              <a:t>---------------------------------------------------------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467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 descr="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768" y="1239858"/>
            <a:ext cx="3719198" cy="3410616"/>
          </a:xfrm>
          <a:prstGeom prst="rect">
            <a:avLst/>
          </a:prstGeom>
        </p:spPr>
      </p:pic>
      <p:pic>
        <p:nvPicPr>
          <p:cNvPr id="19" name="圖片 18" descr="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73" y="1239858"/>
            <a:ext cx="2527683" cy="3410616"/>
          </a:xfrm>
          <a:prstGeom prst="rect">
            <a:avLst/>
          </a:prstGeom>
        </p:spPr>
      </p:pic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zh-CN" altLang="en-US" sz="3200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想嚐點快閃架構加速的甜頭？</a:t>
            </a:r>
            <a:endParaRPr sz="3200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97CC2E6-3CC3-0F4D-A927-DFA727A55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16" y="2941814"/>
            <a:ext cx="1548828" cy="1175031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4231E5A2-691F-A743-B0FE-69347F7A57A4}"/>
              </a:ext>
            </a:extLst>
          </p:cNvPr>
          <p:cNvSpPr/>
          <p:nvPr/>
        </p:nvSpPr>
        <p:spPr>
          <a:xfrm>
            <a:off x="6103922" y="1852908"/>
            <a:ext cx="19672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6850" lvl="0" indent="-285750">
              <a:buSzPts val="1400"/>
            </a:pP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zh-CN" altLang="en-US" sz="1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小容量</a:t>
            </a:r>
            <a:endParaRPr lang="en-US" altLang="zh-CN" sz="1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96850" lvl="0" indent="-285750">
              <a:buSzPts val="1400"/>
            </a:pPr>
            <a:r>
              <a:rPr lang="en-US" altLang="zh-CN" sz="1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zh-CN" altLang="en-US" sz="1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取得成本昂貴</a:t>
            </a:r>
            <a:endParaRPr lang="en-US" altLang="zh-CN" sz="1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96850" lvl="0" indent="-285750">
              <a:buSzPts val="1400"/>
            </a:pPr>
            <a:r>
              <a:rPr lang="en-US" altLang="zh-CN" sz="1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zh-CN" altLang="en-US" sz="1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體積較小，高密度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714451C-D876-CB45-879A-836FC2DDE6A2}"/>
              </a:ext>
            </a:extLst>
          </p:cNvPr>
          <p:cNvSpPr txBox="1"/>
          <p:nvPr/>
        </p:nvSpPr>
        <p:spPr>
          <a:xfrm>
            <a:off x="1013522" y="4167324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TS-673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6D24CC-5048-314E-B4B1-F69DC9852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204" y="3378771"/>
            <a:ext cx="2276560" cy="60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E0FEF9A-05E6-924D-8FDC-DFA78378AC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6786" y="2934765"/>
            <a:ext cx="1026723" cy="106705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35755621-F4F6-7744-AD7C-1CC3A6678B01}"/>
              </a:ext>
            </a:extLst>
          </p:cNvPr>
          <p:cNvSpPr txBox="1"/>
          <p:nvPr/>
        </p:nvSpPr>
        <p:spPr>
          <a:xfrm>
            <a:off x="6001413" y="4035499"/>
            <a:ext cx="981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TES-3085U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0970E5AD-D28D-6545-8065-E47090A74961}"/>
              </a:ext>
            </a:extLst>
          </p:cNvPr>
          <p:cNvSpPr txBox="1"/>
          <p:nvPr/>
        </p:nvSpPr>
        <p:spPr>
          <a:xfrm>
            <a:off x="7794627" y="4028824"/>
            <a:ext cx="1072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TVS-882ST3</a:t>
            </a:r>
          </a:p>
        </p:txBody>
      </p:sp>
      <p:pic>
        <p:nvPicPr>
          <p:cNvPr id="21" name="圖片 20" descr="0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5510" y="1239858"/>
            <a:ext cx="2340353" cy="34106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C712D6B-473E-3447-808C-AFEF34DFD2BE}"/>
              </a:ext>
            </a:extLst>
          </p:cNvPr>
          <p:cNvSpPr/>
          <p:nvPr/>
        </p:nvSpPr>
        <p:spPr>
          <a:xfrm>
            <a:off x="759895" y="1826212"/>
            <a:ext cx="11464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6850" lvl="0" indent="-285750">
              <a:buSzPts val="1400"/>
            </a:pPr>
            <a:r>
              <a:rPr lang="en-US" altLang="zh-CN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zh-CN" altLang="en-US" sz="1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大容量</a:t>
            </a:r>
            <a:endParaRPr lang="en-US" altLang="zh-CN" sz="1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96850" lvl="0" indent="-285750">
              <a:buSzPts val="1400"/>
            </a:pPr>
            <a:r>
              <a:rPr lang="en-US" altLang="zh-CN" sz="1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zh-CN" altLang="en-US" sz="1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價格適中</a:t>
            </a:r>
            <a:endParaRPr lang="en-US" altLang="zh-CN" sz="1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96850" lvl="0" indent="-285750">
              <a:buSzPts val="1400"/>
            </a:pPr>
            <a:r>
              <a:rPr lang="en-US" altLang="zh-CN" sz="1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zh-CN" altLang="en-US" sz="1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體積較大</a:t>
            </a:r>
          </a:p>
        </p:txBody>
      </p:sp>
      <p:pic>
        <p:nvPicPr>
          <p:cNvPr id="1028" name="Picture 4" descr="D:\直播專案\TS-1635AX_直播\1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98792" y="1159981"/>
            <a:ext cx="2514976" cy="484314"/>
          </a:xfrm>
          <a:prstGeom prst="rect">
            <a:avLst/>
          </a:prstGeom>
          <a:noFill/>
        </p:spPr>
      </p:pic>
      <p:pic>
        <p:nvPicPr>
          <p:cNvPr id="24" name="Picture 4" descr="D:\直播專案\TS-1635AX_直播\12.png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74374" y="1131565"/>
            <a:ext cx="2678296" cy="512729"/>
          </a:xfrm>
          <a:prstGeom prst="rect">
            <a:avLst/>
          </a:prstGeom>
          <a:noFill/>
        </p:spPr>
      </p:pic>
      <p:sp>
        <p:nvSpPr>
          <p:cNvPr id="25" name="矩形 24"/>
          <p:cNvSpPr/>
          <p:nvPr/>
        </p:nvSpPr>
        <p:spPr>
          <a:xfrm>
            <a:off x="418805" y="1200025"/>
            <a:ext cx="19607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88900" algn="ctr">
              <a:buSzPts val="1400"/>
            </a:pPr>
            <a:r>
              <a:rPr lang="zh-CN" altLang="en-US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傳統 </a:t>
            </a:r>
            <a:r>
              <a:rPr lang="en-US" altLang="zh-CN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3.5</a:t>
            </a:r>
            <a:r>
              <a:rPr lang="zh-CN" altLang="en-US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吋 </a:t>
            </a:r>
            <a:r>
              <a:rPr lang="en-US" altLang="zh-CN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HDD NAS</a:t>
            </a:r>
            <a:endParaRPr 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6" name="Picture 4" descr="D:\直播專案\TS-1635AX_直播\12.png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313768" y="1159981"/>
            <a:ext cx="3830232" cy="512729"/>
          </a:xfrm>
          <a:prstGeom prst="rect">
            <a:avLst/>
          </a:prstGeom>
          <a:noFill/>
        </p:spPr>
      </p:pic>
      <p:sp>
        <p:nvSpPr>
          <p:cNvPr id="27" name="矩形 26"/>
          <p:cNvSpPr/>
          <p:nvPr/>
        </p:nvSpPr>
        <p:spPr>
          <a:xfrm>
            <a:off x="6001413" y="1233184"/>
            <a:ext cx="24288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88900" algn="ctr">
              <a:buSzPts val="1400"/>
            </a:pPr>
            <a:r>
              <a:rPr lang="zh-CN" altLang="en-US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全快閃架構 </a:t>
            </a:r>
            <a:r>
              <a:rPr lang="en-US" altLang="zh-CN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2.5</a:t>
            </a:r>
            <a:r>
              <a:rPr lang="zh-CN" altLang="en-US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吋 </a:t>
            </a:r>
            <a:r>
              <a:rPr lang="en-US" altLang="zh-CN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SSD NAS</a:t>
            </a:r>
            <a:endParaRPr 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11229" y="1186677"/>
            <a:ext cx="282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88900" algn="ctr">
              <a:buSzPts val="1400"/>
            </a:pPr>
            <a:r>
              <a:rPr lang="en-US" altLang="zh-CN" sz="1600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en-US" sz="16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9" name="圖片 28" descr="未命名-5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2433" y="1672710"/>
            <a:ext cx="812748" cy="1137847"/>
          </a:xfrm>
          <a:prstGeom prst="rect">
            <a:avLst/>
          </a:prstGeom>
        </p:spPr>
      </p:pic>
      <p:pic>
        <p:nvPicPr>
          <p:cNvPr id="30" name="圖片 29" descr="036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8900" y="2928092"/>
            <a:ext cx="1194370" cy="11710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554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BG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" y="0"/>
            <a:ext cx="9128319" cy="5143500"/>
          </a:xfrm>
          <a:prstGeom prst="rect">
            <a:avLst/>
          </a:prstGeom>
        </p:spPr>
      </p:pic>
      <p:sp>
        <p:nvSpPr>
          <p:cNvPr id="18" name="Shape 611"/>
          <p:cNvSpPr/>
          <p:nvPr/>
        </p:nvSpPr>
        <p:spPr>
          <a:xfrm flipV="1">
            <a:off x="281936" y="126010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29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-1" y="193970"/>
            <a:ext cx="9144001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QTS </a:t>
            </a:r>
            <a:r>
              <a:rPr lang="zh-TW" altLang="en-US" sz="3200" dirty="0">
                <a:solidFill>
                  <a:schemeClr val="bg1"/>
                </a:solidFill>
              </a:rPr>
              <a:t>與虛擬化應用提升生產力</a:t>
            </a:r>
            <a:endParaRPr sz="3200" u="none" strike="noStrike" cap="none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8" name="平行四邊形 15">
            <a:extLst>
              <a:ext uri="{FF2B5EF4-FFF2-40B4-BE49-F238E27FC236}">
                <a16:creationId xmlns="" xmlns:a16="http://schemas.microsoft.com/office/drawing/2014/main" id="{ECC15470-E78D-9A43-88AD-29506A7AA480}"/>
              </a:ext>
            </a:extLst>
          </p:cNvPr>
          <p:cNvSpPr/>
          <p:nvPr/>
        </p:nvSpPr>
        <p:spPr>
          <a:xfrm>
            <a:off x="4058769" y="3096151"/>
            <a:ext cx="6143668" cy="1030080"/>
          </a:xfrm>
          <a:prstGeom prst="parallelogram">
            <a:avLst>
              <a:gd name="adj" fmla="val 55727"/>
            </a:avLst>
          </a:prstGeom>
          <a:solidFill>
            <a:srgbClr val="0363A5"/>
          </a:solidFill>
          <a:ln>
            <a:solidFill>
              <a:schemeClr val="lt1">
                <a:alpha val="4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grpSp>
        <p:nvGrpSpPr>
          <p:cNvPr id="29" name="群組 11">
            <a:extLst>
              <a:ext uri="{FF2B5EF4-FFF2-40B4-BE49-F238E27FC236}">
                <a16:creationId xmlns="" xmlns:a16="http://schemas.microsoft.com/office/drawing/2014/main" id="{00C8FB1F-2AEE-8046-9FF0-94732145351B}"/>
              </a:ext>
            </a:extLst>
          </p:cNvPr>
          <p:cNvGrpSpPr/>
          <p:nvPr/>
        </p:nvGrpSpPr>
        <p:grpSpPr>
          <a:xfrm>
            <a:off x="4058769" y="1840215"/>
            <a:ext cx="6143668" cy="1071570"/>
            <a:chOff x="4857752" y="1337487"/>
            <a:chExt cx="2329260" cy="511841"/>
          </a:xfrm>
        </p:grpSpPr>
        <p:sp>
          <p:nvSpPr>
            <p:cNvPr id="30" name="平行四邊形 12">
              <a:extLst>
                <a:ext uri="{FF2B5EF4-FFF2-40B4-BE49-F238E27FC236}">
                  <a16:creationId xmlns="" xmlns:a16="http://schemas.microsoft.com/office/drawing/2014/main" id="{36A04886-2BAC-A844-9344-DFFFEDF62BE6}"/>
                </a:ext>
              </a:extLst>
            </p:cNvPr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363A5"/>
            </a:solidFill>
            <a:ln>
              <a:solidFill>
                <a:schemeClr val="lt1">
                  <a:alpha val="4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31" name="矩形 13">
              <a:extLst>
                <a:ext uri="{FF2B5EF4-FFF2-40B4-BE49-F238E27FC236}">
                  <a16:creationId xmlns="" xmlns:a16="http://schemas.microsoft.com/office/drawing/2014/main" id="{BFABA964-2E55-0944-AE85-277C76E7ECC2}"/>
                </a:ext>
              </a:extLst>
            </p:cNvPr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pic>
        <p:nvPicPr>
          <p:cNvPr id="20" name="Picture 4" descr="D:\直播專案\TS-1635AX_直播\12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058769" y="1881705"/>
            <a:ext cx="6543155" cy="1214446"/>
          </a:xfrm>
          <a:prstGeom prst="rect">
            <a:avLst/>
          </a:prstGeom>
          <a:noFill/>
        </p:spPr>
      </p:pic>
      <p:pic>
        <p:nvPicPr>
          <p:cNvPr id="21" name="圖片 20" descr="ba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733760" y="991133"/>
            <a:ext cx="4239273" cy="86187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8C5B8FA-302A-F849-95B5-4672CD0D3576}"/>
              </a:ext>
            </a:extLst>
          </p:cNvPr>
          <p:cNvSpPr txBox="1"/>
          <p:nvPr/>
        </p:nvSpPr>
        <p:spPr>
          <a:xfrm>
            <a:off x="4752737" y="1079458"/>
            <a:ext cx="4171928" cy="7232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zh-TW" altLang="en-US" sz="2400" b="1" dirty="0">
                <a:solidFill>
                  <a:srgbClr val="FFFF00"/>
                </a:solidFill>
                <a:latin typeface="+mj-lt"/>
                <a:ea typeface="Microsoft JhengHei" charset="-120"/>
                <a:cs typeface="Microsoft JhengHei" charset="-120"/>
              </a:rPr>
              <a:t>一機多系統</a:t>
            </a:r>
            <a:endParaRPr lang="en-US" altLang="zh-TW" sz="2400" b="1" dirty="0">
              <a:solidFill>
                <a:srgbClr val="FFFF00"/>
              </a:solidFill>
              <a:latin typeface="+mj-lt"/>
              <a:ea typeface="Microsoft JhengHei" charset="-120"/>
              <a:cs typeface="Microsoft JhengHei" charset="-120"/>
            </a:endParaRPr>
          </a:p>
          <a:p>
            <a:pPr algn="ctr" eaLnBrk="1" hangingPunct="1">
              <a:defRPr/>
            </a:pPr>
            <a:r>
              <a:rPr lang="zh-TW" altLang="en-US" sz="15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運行</a:t>
            </a:r>
            <a:r>
              <a:rPr lang="en-US" altLang="zh-TW" sz="15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lang="en-US" altLang="zh-TW" sz="1500" b="1" dirty="0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Windows/Linux </a:t>
            </a:r>
            <a:r>
              <a:rPr lang="zh-TW" altLang="en-US" sz="15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虛擬機與各式軟體容器</a:t>
            </a:r>
            <a:endParaRPr lang="en-US" sz="1500" b="1" dirty="0">
              <a:solidFill>
                <a:schemeClr val="bg1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10EFB4F-A89E-A045-9AA8-4179B01D79A1}"/>
              </a:ext>
            </a:extLst>
          </p:cNvPr>
          <p:cNvSpPr txBox="1"/>
          <p:nvPr/>
        </p:nvSpPr>
        <p:spPr>
          <a:xfrm>
            <a:off x="5300559" y="2061035"/>
            <a:ext cx="2786050" cy="646319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zh-TW" altLang="en-US" sz="2000" b="1" dirty="0">
                <a:solidFill>
                  <a:srgbClr val="FFC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虛擬機工作站</a:t>
            </a:r>
            <a:endParaRPr lang="en-US" altLang="zh-TW" sz="2000" b="1" dirty="0">
              <a:solidFill>
                <a:srgbClr val="FFC0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(Virtualization Station)</a:t>
            </a:r>
          </a:p>
        </p:txBody>
      </p:sp>
      <p:pic>
        <p:nvPicPr>
          <p:cNvPr id="35" name="Picture 3" descr="\\MARKETING\Marketing\MarketingMaterials\素材\_icons\ICON_Sabrina\Virtualization Station.png">
            <a:extLst>
              <a:ext uri="{FF2B5EF4-FFF2-40B4-BE49-F238E27FC236}">
                <a16:creationId xmlns="" xmlns:a16="http://schemas.microsoft.com/office/drawing/2014/main" id="{EFD06409-7767-0D43-AAA7-CA6D747E0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149" y="1983091"/>
            <a:ext cx="785818" cy="785818"/>
          </a:xfrm>
          <a:prstGeom prst="rect">
            <a:avLst/>
          </a:prstGeom>
          <a:noFill/>
        </p:spPr>
      </p:pic>
      <p:pic>
        <p:nvPicPr>
          <p:cNvPr id="39" name="Picture 13">
            <a:extLst>
              <a:ext uri="{FF2B5EF4-FFF2-40B4-BE49-F238E27FC236}">
                <a16:creationId xmlns="" xmlns:a16="http://schemas.microsoft.com/office/drawing/2014/main" id="{1CAA55F0-AEA9-1B42-BCBB-A083A6C0E9A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968" y="1765405"/>
            <a:ext cx="1345217" cy="1213117"/>
          </a:xfrm>
          <a:prstGeom prst="rect">
            <a:avLst/>
          </a:prstGeom>
        </p:spPr>
      </p:pic>
      <p:pic>
        <p:nvPicPr>
          <p:cNvPr id="22" name="Picture 4" descr="D:\直播專案\TS-1635AX_直播\12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982036" y="3089757"/>
            <a:ext cx="6543155" cy="1214446"/>
          </a:xfrm>
          <a:prstGeom prst="rect">
            <a:avLst/>
          </a:prstGeom>
          <a:noFill/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ECCAA5E7-2640-3446-B5B6-4CAD3D0A0B47}"/>
              </a:ext>
            </a:extLst>
          </p:cNvPr>
          <p:cNvSpPr txBox="1"/>
          <p:nvPr/>
        </p:nvSpPr>
        <p:spPr>
          <a:xfrm>
            <a:off x="5364045" y="3268975"/>
            <a:ext cx="2714612" cy="646319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>
              <a:defRPr/>
            </a:pPr>
            <a:r>
              <a:rPr lang="zh-TW" altLang="en-US" sz="2000" b="1" dirty="0">
                <a:solidFill>
                  <a:srgbClr val="FFC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軟體容器工作站</a:t>
            </a:r>
            <a:endParaRPr lang="en-US" altLang="zh-TW" sz="2000" b="1" dirty="0">
              <a:solidFill>
                <a:srgbClr val="FFC0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(Container Station)</a:t>
            </a:r>
          </a:p>
        </p:txBody>
      </p:sp>
      <p:pic>
        <p:nvPicPr>
          <p:cNvPr id="36" name="Picture 4" descr="\\MARKETING\Marketing\MarketingMaterials\素材\_icons\00_4.2iconPNG\Container-Station-icon.png">
            <a:extLst>
              <a:ext uri="{FF2B5EF4-FFF2-40B4-BE49-F238E27FC236}">
                <a16:creationId xmlns="" xmlns:a16="http://schemas.microsoft.com/office/drawing/2014/main" id="{288B7891-3CE4-9F40-A4B8-02074797A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149" y="3223969"/>
            <a:ext cx="785818" cy="785818"/>
          </a:xfrm>
          <a:prstGeom prst="rect">
            <a:avLst/>
          </a:prstGeom>
          <a:noFill/>
        </p:spPr>
      </p:pic>
      <p:pic>
        <p:nvPicPr>
          <p:cNvPr id="38" name="Picture 12">
            <a:extLst>
              <a:ext uri="{FF2B5EF4-FFF2-40B4-BE49-F238E27FC236}">
                <a16:creationId xmlns="" xmlns:a16="http://schemas.microsoft.com/office/drawing/2014/main" id="{BAB572D8-456B-1947-A505-CF93054EEA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071" y="3037245"/>
            <a:ext cx="1314210" cy="12131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02D47B7-614B-9C48-920E-C3376F649F5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119" y="1576007"/>
            <a:ext cx="4904481" cy="29317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1400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 descr="BG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" y="0"/>
            <a:ext cx="9128319" cy="5143500"/>
          </a:xfrm>
          <a:prstGeom prst="rect">
            <a:avLst/>
          </a:prstGeom>
        </p:spPr>
      </p:pic>
      <p:sp>
        <p:nvSpPr>
          <p:cNvPr id="15" name="Shape 611"/>
          <p:cNvSpPr/>
          <p:nvPr/>
        </p:nvSpPr>
        <p:spPr>
          <a:xfrm flipV="1">
            <a:off x="281936" y="126010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29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611"/>
          <p:cNvSpPr/>
          <p:nvPr/>
        </p:nvSpPr>
        <p:spPr>
          <a:xfrm>
            <a:off x="281909" y="1023278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0" y="173129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600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QVR Pro </a:t>
            </a:r>
            <a:r>
              <a:rPr lang="zh-TW" altLang="en-US" sz="36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監控應用，守護環境安全</a:t>
            </a:r>
            <a:r>
              <a:rPr lang="zh-TW" altLang="en-US" b="0" dirty="0"/>
              <a:t/>
            </a:r>
            <a:br>
              <a:rPr lang="zh-TW" altLang="en-US" b="0" dirty="0"/>
            </a:br>
            <a:r>
              <a:rPr lang="zh-TW" altLang="en-US" b="0" dirty="0"/>
              <a:t/>
            </a:r>
            <a:br>
              <a:rPr lang="zh-TW" altLang="en-US" b="0" dirty="0"/>
            </a:br>
            <a:endParaRPr sz="40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483917" y="4111779"/>
            <a:ext cx="2850242" cy="881738"/>
          </a:xfrm>
          <a:prstGeom prst="rect">
            <a:avLst/>
          </a:prstGeom>
          <a:solidFill>
            <a:srgbClr val="091D29"/>
          </a:solidFill>
          <a:ln>
            <a:solidFill>
              <a:srgbClr val="0FC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TextBox 6">
            <a:extLst>
              <a:ext uri="{FF2B5EF4-FFF2-40B4-BE49-F238E27FC236}">
                <a16:creationId xmlns="" xmlns:a16="http://schemas.microsoft.com/office/drawing/2014/main" id="{E0495728-5284-2243-8533-B93F68E25479}"/>
              </a:ext>
            </a:extLst>
          </p:cNvPr>
          <p:cNvSpPr txBox="1"/>
          <p:nvPr/>
        </p:nvSpPr>
        <p:spPr>
          <a:xfrm>
            <a:off x="3635452" y="4160233"/>
            <a:ext cx="26987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Hant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Surveillance Station 5.1</a:t>
            </a:r>
          </a:p>
          <a:p>
            <a:pPr fontAlgn="base"/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4 </a:t>
            </a:r>
            <a:r>
              <a:rPr lang="zh-Hant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路免費頻道</a:t>
            </a:r>
            <a:endParaRPr lang="en-US" altLang="zh-Hant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/>
            <a:r>
              <a:rPr lang="en-US" altLang="zh-Hant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40 </a:t>
            </a:r>
            <a:r>
              <a:rPr lang="zh-Hant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路最高總頻道數擴充</a:t>
            </a:r>
            <a:endParaRPr lang="en-US" altLang="zh-TW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4" name="圖片 23" descr="00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407" y="4216835"/>
            <a:ext cx="671626" cy="671626"/>
          </a:xfrm>
          <a:prstGeom prst="rect">
            <a:avLst/>
          </a:prstGeom>
        </p:spPr>
      </p:pic>
      <p:pic>
        <p:nvPicPr>
          <p:cNvPr id="27" name="圖片 26" descr="3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213912" y="1223871"/>
            <a:ext cx="4061690" cy="642942"/>
          </a:xfrm>
          <a:prstGeom prst="rect">
            <a:avLst/>
          </a:prstGeom>
        </p:spPr>
      </p:pic>
      <p:sp>
        <p:nvSpPr>
          <p:cNvPr id="20" name="TextBox 6">
            <a:extLst>
              <a:ext uri="{FF2B5EF4-FFF2-40B4-BE49-F238E27FC236}">
                <a16:creationId xmlns="" xmlns:a16="http://schemas.microsoft.com/office/drawing/2014/main" id="{80C865EE-576D-3945-8818-228A1BA7980A}"/>
              </a:ext>
            </a:extLst>
          </p:cNvPr>
          <p:cNvSpPr txBox="1"/>
          <p:nvPr/>
        </p:nvSpPr>
        <p:spPr>
          <a:xfrm>
            <a:off x="4622164" y="1401458"/>
            <a:ext cx="377321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TW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5,000+ </a:t>
            </a:r>
            <a:r>
              <a:rPr lang="zh-TW" altLang="en-US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支相容網路攝影機</a:t>
            </a:r>
            <a:endParaRPr lang="en-US" altLang="zh-TW" sz="1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8" name="圖片 27" descr="ba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979086" y="1911571"/>
            <a:ext cx="4296517" cy="641829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="" xmlns:a16="http://schemas.microsoft.com/office/drawing/2014/main" id="{80C865EE-576D-3945-8818-228A1BA7980A}"/>
              </a:ext>
            </a:extLst>
          </p:cNvPr>
          <p:cNvSpPr txBox="1"/>
          <p:nvPr/>
        </p:nvSpPr>
        <p:spPr>
          <a:xfrm>
            <a:off x="4642042" y="2061971"/>
            <a:ext cx="377321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TW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8 </a:t>
            </a:r>
            <a:r>
              <a:rPr lang="zh-TW" altLang="en-US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路免費攝影機頻道</a:t>
            </a:r>
            <a:endParaRPr lang="en-US" altLang="zh-TW" sz="1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9" name="圖片 28" descr="3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066842" y="2598158"/>
            <a:ext cx="4208760" cy="642942"/>
          </a:xfrm>
          <a:prstGeom prst="rect">
            <a:avLst/>
          </a:prstGeom>
        </p:spPr>
      </p:pic>
      <p:pic>
        <p:nvPicPr>
          <p:cNvPr id="30" name="圖片 29" descr="ba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979086" y="3265342"/>
            <a:ext cx="4296517" cy="641829"/>
          </a:xfrm>
          <a:prstGeom prst="rect">
            <a:avLst/>
          </a:prstGeom>
        </p:spPr>
      </p:pic>
      <p:sp>
        <p:nvSpPr>
          <p:cNvPr id="23" name="TextBox 6">
            <a:extLst>
              <a:ext uri="{FF2B5EF4-FFF2-40B4-BE49-F238E27FC236}">
                <a16:creationId xmlns="" xmlns:a16="http://schemas.microsoft.com/office/drawing/2014/main" id="{80C865EE-576D-3945-8818-228A1BA7980A}"/>
              </a:ext>
            </a:extLst>
          </p:cNvPr>
          <p:cNvSpPr txBox="1"/>
          <p:nvPr/>
        </p:nvSpPr>
        <p:spPr>
          <a:xfrm>
            <a:off x="4642042" y="2745609"/>
            <a:ext cx="377321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Hant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128</a:t>
            </a:r>
            <a:r>
              <a:rPr lang="en-US" altLang="zh-TW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 </a:t>
            </a:r>
            <a:r>
              <a:rPr lang="zh-TW" altLang="en-US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路</a:t>
            </a:r>
            <a:r>
              <a:rPr lang="zh-Hant" altLang="en-US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最高</a:t>
            </a:r>
            <a:r>
              <a:rPr lang="zh-TW" altLang="en-US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攝影機頻道支援總數</a:t>
            </a:r>
            <a:endParaRPr lang="en-US" altLang="zh-TW" sz="1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0C865EE-576D-3945-8818-228A1BA7980A}"/>
              </a:ext>
            </a:extLst>
          </p:cNvPr>
          <p:cNvSpPr txBox="1"/>
          <p:nvPr/>
        </p:nvSpPr>
        <p:spPr>
          <a:xfrm>
            <a:off x="4635416" y="3417541"/>
            <a:ext cx="377321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QUSBCam2 </a:t>
            </a:r>
            <a:r>
              <a:rPr lang="zh-TW" altLang="en-US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觀看 </a:t>
            </a:r>
            <a:r>
              <a:rPr lang="en-US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USB </a:t>
            </a:r>
            <a:r>
              <a:rPr lang="zh-TW" altLang="en-US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攝影機影像</a:t>
            </a: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A10C3E9-C1DD-A44A-ACA2-B606F0B7A13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47" y="914278"/>
            <a:ext cx="3919494" cy="3536066"/>
          </a:xfrm>
          <a:prstGeom prst="rect">
            <a:avLst/>
          </a:prstGeom>
        </p:spPr>
      </p:pic>
      <p:pic>
        <p:nvPicPr>
          <p:cNvPr id="25" name="圖片 24" descr="003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220" y="1109704"/>
            <a:ext cx="803398" cy="8018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892848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圖片 46" descr="123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09" y="1197378"/>
            <a:ext cx="8572560" cy="3445894"/>
          </a:xfrm>
          <a:prstGeom prst="rect">
            <a:avLst/>
          </a:prstGeom>
        </p:spPr>
      </p:pic>
      <p:sp>
        <p:nvSpPr>
          <p:cNvPr id="46" name="Shape 611"/>
          <p:cNvSpPr/>
          <p:nvPr/>
        </p:nvSpPr>
        <p:spPr>
          <a:xfrm flipV="1">
            <a:off x="281936" y="1197378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29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611"/>
          <p:cNvSpPr/>
          <p:nvPr/>
        </p:nvSpPr>
        <p:spPr>
          <a:xfrm>
            <a:off x="281909" y="1199358"/>
            <a:ext cx="8572560" cy="3353290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0" y="170658"/>
            <a:ext cx="91440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3400"/>
            </a:pPr>
            <a:r>
              <a:rPr 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 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透過</a:t>
            </a: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VJBOD 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與擴充</a:t>
            </a:r>
            <a:r>
              <a:rPr lang="zh-Hant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櫃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彈性擴充空間</a:t>
            </a:r>
            <a:endParaRPr sz="3600" b="1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grpSp>
        <p:nvGrpSpPr>
          <p:cNvPr id="19" name="群組 15">
            <a:extLst>
              <a:ext uri="{FF2B5EF4-FFF2-40B4-BE49-F238E27FC236}">
                <a16:creationId xmlns="" xmlns:a16="http://schemas.microsoft.com/office/drawing/2014/main" id="{8AB26E22-6027-1044-AAE8-63C994C65C1E}"/>
              </a:ext>
            </a:extLst>
          </p:cNvPr>
          <p:cNvGrpSpPr/>
          <p:nvPr/>
        </p:nvGrpSpPr>
        <p:grpSpPr>
          <a:xfrm>
            <a:off x="5957047" y="1339322"/>
            <a:ext cx="1080000" cy="1080000"/>
            <a:chOff x="6959108" y="2066980"/>
            <a:chExt cx="1440187" cy="1440000"/>
          </a:xfrm>
        </p:grpSpPr>
        <p:sp>
          <p:nvSpPr>
            <p:cNvPr id="20" name="橢圓 9">
              <a:extLst>
                <a:ext uri="{FF2B5EF4-FFF2-40B4-BE49-F238E27FC236}">
                  <a16:creationId xmlns="" xmlns:a16="http://schemas.microsoft.com/office/drawing/2014/main" id="{E652BE63-B285-F34F-BF23-61BE629ABF05}"/>
                </a:ext>
              </a:extLst>
            </p:cNvPr>
            <p:cNvSpPr/>
            <p:nvPr/>
          </p:nvSpPr>
          <p:spPr>
            <a:xfrm>
              <a:off x="6959108" y="2066980"/>
              <a:ext cx="1440187" cy="1440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dirty="0"/>
            </a:p>
          </p:txBody>
        </p:sp>
        <p:pic>
          <p:nvPicPr>
            <p:cNvPr id="23" name="圖片 11" descr="VJBOD.png">
              <a:extLst>
                <a:ext uri="{FF2B5EF4-FFF2-40B4-BE49-F238E27FC236}">
                  <a16:creationId xmlns="" xmlns:a16="http://schemas.microsoft.com/office/drawing/2014/main" id="{1EA59EA3-BA26-2242-AC23-632D4BDF6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247179" y="2393385"/>
              <a:ext cx="1071570" cy="902972"/>
            </a:xfrm>
            <a:prstGeom prst="rect">
              <a:avLst/>
            </a:prstGeom>
          </p:spPr>
        </p:pic>
      </p:grpSp>
      <p:grpSp>
        <p:nvGrpSpPr>
          <p:cNvPr id="24" name="群組 10">
            <a:extLst>
              <a:ext uri="{FF2B5EF4-FFF2-40B4-BE49-F238E27FC236}">
                <a16:creationId xmlns="" xmlns:a16="http://schemas.microsoft.com/office/drawing/2014/main" id="{FF07EC5E-DBDC-0F44-B234-670AF083D47C}"/>
              </a:ext>
            </a:extLst>
          </p:cNvPr>
          <p:cNvGrpSpPr/>
          <p:nvPr/>
        </p:nvGrpSpPr>
        <p:grpSpPr>
          <a:xfrm>
            <a:off x="1577413" y="1359415"/>
            <a:ext cx="1080000" cy="1080000"/>
            <a:chOff x="428596" y="2143809"/>
            <a:chExt cx="1440187" cy="1440000"/>
          </a:xfrm>
        </p:grpSpPr>
        <p:sp>
          <p:nvSpPr>
            <p:cNvPr id="25" name="橢圓 8">
              <a:extLst>
                <a:ext uri="{FF2B5EF4-FFF2-40B4-BE49-F238E27FC236}">
                  <a16:creationId xmlns="" xmlns:a16="http://schemas.microsoft.com/office/drawing/2014/main" id="{E1F6B0E3-DD74-1649-B5C3-77A634FFFC6C}"/>
                </a:ext>
              </a:extLst>
            </p:cNvPr>
            <p:cNvSpPr/>
            <p:nvPr/>
          </p:nvSpPr>
          <p:spPr>
            <a:xfrm>
              <a:off x="428596" y="2143809"/>
              <a:ext cx="1440187" cy="1440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dirty="0"/>
            </a:p>
          </p:txBody>
        </p:sp>
        <p:pic>
          <p:nvPicPr>
            <p:cNvPr id="26" name="圖片 12" descr="VJBOD.png">
              <a:extLst>
                <a:ext uri="{FF2B5EF4-FFF2-40B4-BE49-F238E27FC236}">
                  <a16:creationId xmlns="" xmlns:a16="http://schemas.microsoft.com/office/drawing/2014/main" id="{B270A285-20D5-BC45-8D01-14895BC32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84930" y="2431841"/>
              <a:ext cx="1095944" cy="963171"/>
            </a:xfrm>
            <a:prstGeom prst="rect">
              <a:avLst/>
            </a:prstGeom>
          </p:spPr>
        </p:pic>
      </p:grpSp>
      <p:cxnSp>
        <p:nvCxnSpPr>
          <p:cNvPr id="41" name="Straight Connector 7">
            <a:extLst>
              <a:ext uri="{FF2B5EF4-FFF2-40B4-BE49-F238E27FC236}">
                <a16:creationId xmlns="" xmlns:a16="http://schemas.microsoft.com/office/drawing/2014/main" id="{BA79A4E9-F17E-DB4D-AFB6-19DF25AFD39F}"/>
              </a:ext>
            </a:extLst>
          </p:cNvPr>
          <p:cNvCxnSpPr>
            <a:cxnSpLocks/>
          </p:cNvCxnSpPr>
          <p:nvPr/>
        </p:nvCxnSpPr>
        <p:spPr>
          <a:xfrm>
            <a:off x="3809480" y="4369475"/>
            <a:ext cx="1080120" cy="0"/>
          </a:xfrm>
          <a:prstGeom prst="line">
            <a:avLst/>
          </a:prstGeom>
          <a:ln w="254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群組 44">
            <a:extLst>
              <a:ext uri="{FF2B5EF4-FFF2-40B4-BE49-F238E27FC236}">
                <a16:creationId xmlns="" xmlns:a16="http://schemas.microsoft.com/office/drawing/2014/main" id="{4A607067-39FA-8B46-AB7B-E256DFBF739A}"/>
              </a:ext>
            </a:extLst>
          </p:cNvPr>
          <p:cNvGrpSpPr/>
          <p:nvPr/>
        </p:nvGrpSpPr>
        <p:grpSpPr>
          <a:xfrm>
            <a:off x="4097512" y="2451292"/>
            <a:ext cx="792088" cy="1488975"/>
            <a:chOff x="3707904" y="3075806"/>
            <a:chExt cx="1656184" cy="1080120"/>
          </a:xfrm>
        </p:grpSpPr>
        <p:cxnSp>
          <p:nvCxnSpPr>
            <p:cNvPr id="43" name="Straight Connector 7">
              <a:extLst>
                <a:ext uri="{FF2B5EF4-FFF2-40B4-BE49-F238E27FC236}">
                  <a16:creationId xmlns="" xmlns:a16="http://schemas.microsoft.com/office/drawing/2014/main" id="{80E7AA8E-30F9-4A46-A1E3-F270D13762F3}"/>
                </a:ext>
              </a:extLst>
            </p:cNvPr>
            <p:cNvCxnSpPr>
              <a:cxnSpLocks/>
            </p:cNvCxnSpPr>
            <p:nvPr/>
          </p:nvCxnSpPr>
          <p:spPr>
            <a:xfrm>
              <a:off x="3707904" y="3507854"/>
              <a:ext cx="1656184" cy="0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7">
              <a:extLst>
                <a:ext uri="{FF2B5EF4-FFF2-40B4-BE49-F238E27FC236}">
                  <a16:creationId xmlns="" xmlns:a16="http://schemas.microsoft.com/office/drawing/2014/main" id="{00AEA8D3-62C0-F94F-BAC8-776D3EE44A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4088" y="3507854"/>
              <a:ext cx="0" cy="648072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7">
              <a:extLst>
                <a:ext uri="{FF2B5EF4-FFF2-40B4-BE49-F238E27FC236}">
                  <a16:creationId xmlns="" xmlns:a16="http://schemas.microsoft.com/office/drawing/2014/main" id="{3439429A-60AA-0545-91B9-CA33C4D3C5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7904" y="3075806"/>
              <a:ext cx="0" cy="432048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圖片 60" descr="UX-800P-front.png">
            <a:extLst>
              <a:ext uri="{FF2B5EF4-FFF2-40B4-BE49-F238E27FC236}">
                <a16:creationId xmlns="" xmlns:a16="http://schemas.microsoft.com/office/drawing/2014/main" id="{4F019D0E-3F60-BE47-9459-C711579A59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720" y="3702174"/>
            <a:ext cx="1447367" cy="1260000"/>
          </a:xfrm>
          <a:prstGeom prst="rect">
            <a:avLst/>
          </a:prstGeom>
        </p:spPr>
      </p:pic>
      <p:pic>
        <p:nvPicPr>
          <p:cNvPr id="54" name="圖片 77" descr="網路分享器1-02.png">
            <a:extLst>
              <a:ext uri="{FF2B5EF4-FFF2-40B4-BE49-F238E27FC236}">
                <a16:creationId xmlns="" xmlns:a16="http://schemas.microsoft.com/office/drawing/2014/main" id="{7AA5A9F4-0673-0047-BC69-08C87FBF172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413" y="3477573"/>
            <a:ext cx="217553" cy="208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8" name="肘形接點 77"/>
          <p:cNvCxnSpPr/>
          <p:nvPr/>
        </p:nvCxnSpPr>
        <p:spPr>
          <a:xfrm rot="16200000" flipH="1">
            <a:off x="5271048" y="2405415"/>
            <a:ext cx="1339685" cy="1306285"/>
          </a:xfrm>
          <a:prstGeom prst="bentConnector3">
            <a:avLst>
              <a:gd name="adj1" fmla="val 50000"/>
            </a:avLst>
          </a:prstGeom>
          <a:ln w="190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矩形 82"/>
          <p:cNvSpPr/>
          <p:nvPr/>
        </p:nvSpPr>
        <p:spPr>
          <a:xfrm>
            <a:off x="6727736" y="3072518"/>
            <a:ext cx="2178334" cy="544568"/>
          </a:xfrm>
          <a:prstGeom prst="rect">
            <a:avLst/>
          </a:prstGeom>
          <a:solidFill>
            <a:srgbClr val="091D29"/>
          </a:solidFill>
          <a:ln w="19050">
            <a:solidFill>
              <a:srgbClr val="09ED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11998CC0-9BDF-5C4D-918A-736E2608000E}"/>
              </a:ext>
            </a:extLst>
          </p:cNvPr>
          <p:cNvSpPr txBox="1"/>
          <p:nvPr/>
        </p:nvSpPr>
        <p:spPr>
          <a:xfrm>
            <a:off x="6727736" y="3070190"/>
            <a:ext cx="2360059" cy="5539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最高連接</a:t>
            </a:r>
            <a:r>
              <a: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Hant" altLang="en-US" sz="1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１</a:t>
            </a:r>
            <a:r>
              <a: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台</a:t>
            </a:r>
            <a:endParaRPr lang="en-US" altLang="zh-TW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UX-800P/UX-500P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裝置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84" name="群組 44">
            <a:extLst>
              <a:ext uri="{FF2B5EF4-FFF2-40B4-BE49-F238E27FC236}">
                <a16:creationId xmlns="" xmlns:a16="http://schemas.microsoft.com/office/drawing/2014/main" id="{4A607067-39FA-8B46-AB7B-E256DFBF739A}"/>
              </a:ext>
            </a:extLst>
          </p:cNvPr>
          <p:cNvGrpSpPr/>
          <p:nvPr/>
        </p:nvGrpSpPr>
        <p:grpSpPr>
          <a:xfrm flipH="1">
            <a:off x="2956746" y="2353327"/>
            <a:ext cx="792088" cy="1726906"/>
            <a:chOff x="3707904" y="3075806"/>
            <a:chExt cx="1656184" cy="1080120"/>
          </a:xfrm>
        </p:grpSpPr>
        <p:cxnSp>
          <p:nvCxnSpPr>
            <p:cNvPr id="85" name="Straight Connector 7">
              <a:extLst>
                <a:ext uri="{FF2B5EF4-FFF2-40B4-BE49-F238E27FC236}">
                  <a16:creationId xmlns="" xmlns:a16="http://schemas.microsoft.com/office/drawing/2014/main" id="{80E7AA8E-30F9-4A46-A1E3-F270D13762F3}"/>
                </a:ext>
              </a:extLst>
            </p:cNvPr>
            <p:cNvCxnSpPr>
              <a:cxnSpLocks/>
            </p:cNvCxnSpPr>
            <p:nvPr/>
          </p:nvCxnSpPr>
          <p:spPr>
            <a:xfrm>
              <a:off x="3707904" y="3507854"/>
              <a:ext cx="1656184" cy="0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7">
              <a:extLst>
                <a:ext uri="{FF2B5EF4-FFF2-40B4-BE49-F238E27FC236}">
                  <a16:creationId xmlns="" xmlns:a16="http://schemas.microsoft.com/office/drawing/2014/main" id="{00AEA8D3-62C0-F94F-BAC8-776D3EE44A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4088" y="3507854"/>
              <a:ext cx="0" cy="648072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7">
              <a:extLst>
                <a:ext uri="{FF2B5EF4-FFF2-40B4-BE49-F238E27FC236}">
                  <a16:creationId xmlns="" xmlns:a16="http://schemas.microsoft.com/office/drawing/2014/main" id="{3439429A-60AA-0545-91B9-CA33C4D3C5BB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561231" y="3222480"/>
              <a:ext cx="293350" cy="2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圖片 59" descr="TS-831XU-Front.png">
            <a:extLst>
              <a:ext uri="{FF2B5EF4-FFF2-40B4-BE49-F238E27FC236}">
                <a16:creationId xmlns="" xmlns:a16="http://schemas.microsoft.com/office/drawing/2014/main" id="{C2A61169-F72E-4C43-B803-067F8A5A427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3276" y="3655498"/>
            <a:ext cx="2088232" cy="1305377"/>
          </a:xfrm>
          <a:prstGeom prst="rect">
            <a:avLst/>
          </a:prstGeom>
        </p:spPr>
      </p:pic>
      <p:pic>
        <p:nvPicPr>
          <p:cNvPr id="53" name="圖片 62" descr="網路分享器1-01.png">
            <a:extLst>
              <a:ext uri="{FF2B5EF4-FFF2-40B4-BE49-F238E27FC236}">
                <a16:creationId xmlns="" xmlns:a16="http://schemas.microsoft.com/office/drawing/2014/main" id="{AC107AFA-81A5-A247-A815-319725F1B80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1408" y="2822337"/>
            <a:ext cx="1512168" cy="32569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63E4A0A3-436B-0E4F-998C-04581AD08B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7754" y="486609"/>
            <a:ext cx="2880005" cy="2531904"/>
          </a:xfrm>
          <a:prstGeom prst="rect">
            <a:avLst/>
          </a:prstGeom>
        </p:spPr>
      </p:pic>
      <p:sp>
        <p:nvSpPr>
          <p:cNvPr id="37" name="TextBox 6">
            <a:extLst>
              <a:ext uri="{FF2B5EF4-FFF2-40B4-BE49-F238E27FC236}">
                <a16:creationId xmlns="" xmlns:a16="http://schemas.microsoft.com/office/drawing/2014/main" id="{837A05E0-C9EE-6E43-B025-06E548B5E6C5}"/>
              </a:ext>
            </a:extLst>
          </p:cNvPr>
          <p:cNvSpPr txBox="1"/>
          <p:nvPr/>
        </p:nvSpPr>
        <p:spPr>
          <a:xfrm>
            <a:off x="2406366" y="2483775"/>
            <a:ext cx="911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Hant" sz="1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TVS-951X</a:t>
            </a:r>
            <a:endParaRPr lang="en-US" altLang="zh-TW" sz="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="" xmlns:a16="http://schemas.microsoft.com/office/drawing/2014/main" id="{5FA7AA19-093A-584B-A6C0-E142C2FC5D82}"/>
              </a:ext>
            </a:extLst>
          </p:cNvPr>
          <p:cNvSpPr txBox="1"/>
          <p:nvPr/>
        </p:nvSpPr>
        <p:spPr>
          <a:xfrm>
            <a:off x="2595702" y="4610390"/>
            <a:ext cx="904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Hant" sz="1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TS-831XU</a:t>
            </a:r>
            <a:endParaRPr lang="en-US" altLang="zh-TW" sz="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="" xmlns:a16="http://schemas.microsoft.com/office/drawing/2014/main" id="{3149FB8A-FBDB-9E44-BB7A-7A6B9976260A}"/>
              </a:ext>
            </a:extLst>
          </p:cNvPr>
          <p:cNvSpPr txBox="1"/>
          <p:nvPr/>
        </p:nvSpPr>
        <p:spPr>
          <a:xfrm>
            <a:off x="4709458" y="4614766"/>
            <a:ext cx="904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altLang="zh-Hant" sz="1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TS-831X</a:t>
            </a:r>
            <a:endParaRPr lang="en-US" altLang="zh-TW" sz="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0" name="TextBox 6">
            <a:extLst>
              <a:ext uri="{FF2B5EF4-FFF2-40B4-BE49-F238E27FC236}">
                <a16:creationId xmlns="" xmlns:a16="http://schemas.microsoft.com/office/drawing/2014/main" id="{D7B7BC23-B0EB-6642-B1DE-8D2EFAD0F232}"/>
              </a:ext>
            </a:extLst>
          </p:cNvPr>
          <p:cNvSpPr txBox="1"/>
          <p:nvPr/>
        </p:nvSpPr>
        <p:spPr>
          <a:xfrm>
            <a:off x="6281580" y="4627126"/>
            <a:ext cx="904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altLang="zh-Hant" sz="1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UX-800P</a:t>
            </a:r>
            <a:endParaRPr lang="en-US" altLang="zh-TW" sz="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8" name="Picture 3" descr="C:\Users\Han Tsai\Desktop\TVS-951X_直播\013.png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861512" y="3031301"/>
            <a:ext cx="1579997" cy="592879"/>
          </a:xfrm>
          <a:prstGeom prst="rect">
            <a:avLst/>
          </a:prstGeom>
          <a:noFill/>
        </p:spPr>
      </p:pic>
      <p:pic>
        <p:nvPicPr>
          <p:cNvPr id="49" name="Picture 2" descr="C:\Users\Han Tsai\Desktop\TVS-951X_直播\011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075391" y="3251089"/>
            <a:ext cx="1739596" cy="532393"/>
          </a:xfrm>
          <a:prstGeom prst="rect">
            <a:avLst/>
          </a:prstGeom>
          <a:noFill/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618EB40-71A5-AD43-9616-95328E326E1B}"/>
              </a:ext>
            </a:extLst>
          </p:cNvPr>
          <p:cNvSpPr txBox="1"/>
          <p:nvPr/>
        </p:nvSpPr>
        <p:spPr>
          <a:xfrm>
            <a:off x="1018117" y="3082978"/>
            <a:ext cx="1423392" cy="5539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最高連接</a:t>
            </a:r>
            <a:r>
              <a: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1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8</a:t>
            </a:r>
            <a:r>
              <a: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台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VJBOD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裝置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0" name="圖片 58" descr="TS-831X-Front_V2.png">
            <a:extLst>
              <a:ext uri="{FF2B5EF4-FFF2-40B4-BE49-F238E27FC236}">
                <a16:creationId xmlns="" xmlns:a16="http://schemas.microsoft.com/office/drawing/2014/main" id="{5C87E958-B7D7-6D4B-B766-45580FD88C0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557" y="3716329"/>
            <a:ext cx="1497334" cy="936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AAB8D42-8E1A-224E-BF34-121F706B96DE}"/>
              </a:ext>
            </a:extLst>
          </p:cNvPr>
          <p:cNvSpPr txBox="1"/>
          <p:nvPr/>
        </p:nvSpPr>
        <p:spPr>
          <a:xfrm>
            <a:off x="3075390" y="3247482"/>
            <a:ext cx="1893430" cy="5232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1" tIns="45716" rIns="91431" bIns="45716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1GbE / 10GbE</a:t>
            </a:r>
          </a:p>
          <a:p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高速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iSCSI</a:t>
            </a:r>
            <a:r>
              <a: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網路連接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8" name="Picture 4" descr="C:\Users\Han Tsai\Desktop\TVS-951X_直播\013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624347" y="2527017"/>
            <a:ext cx="1914658" cy="504284"/>
          </a:xfrm>
          <a:prstGeom prst="rect">
            <a:avLst/>
          </a:prstGeom>
          <a:noFill/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4F16E3F-CE16-4943-8A96-B341ADB6DFCE}"/>
              </a:ext>
            </a:extLst>
          </p:cNvPr>
          <p:cNvSpPr txBox="1"/>
          <p:nvPr/>
        </p:nvSpPr>
        <p:spPr>
          <a:xfrm>
            <a:off x="5637134" y="2560534"/>
            <a:ext cx="1567477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USB 3.0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線連接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4941288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V="1">
            <a:off x="95916" y="1027601"/>
            <a:ext cx="8932985" cy="385772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84214"/>
            <a:ext cx="9144000" cy="857250"/>
          </a:xfrm>
        </p:spPr>
        <p:txBody>
          <a:bodyPr>
            <a:normAutofit/>
          </a:bodyPr>
          <a:lstStyle/>
          <a:p>
            <a:r>
              <a:rPr lang="en-US" altLang="zh-Hant" sz="3200" dirty="0">
                <a:latin typeface="微軟正黑體" pitchFamily="34" charset="-120"/>
                <a:ea typeface="微軟正黑體" pitchFamily="34" charset="-120"/>
              </a:rPr>
              <a:t>9-bay NAS </a:t>
            </a:r>
            <a:r>
              <a:rPr lang="zh-CN" altLang="en-US" sz="3200" dirty="0">
                <a:latin typeface="微軟正黑體" pitchFamily="34" charset="-120"/>
                <a:ea typeface="微軟正黑體" pitchFamily="34" charset="-120"/>
              </a:rPr>
              <a:t>家族總有一台適合你</a:t>
            </a: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5" name="Table 3">
            <a:extLst>
              <a:ext uri="{FF2B5EF4-FFF2-40B4-BE49-F238E27FC236}">
                <a16:creationId xmlns="" xmlns:a16="http://schemas.microsoft.com/office/drawing/2014/main" id="{75AD0057-88C8-A444-934B-64A34F220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33261909"/>
              </p:ext>
            </p:extLst>
          </p:nvPr>
        </p:nvGraphicFramePr>
        <p:xfrm>
          <a:off x="220678" y="1221336"/>
          <a:ext cx="8718701" cy="342274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2862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56414">
                  <a:extLst>
                    <a:ext uri="{9D8B030D-6E8A-4147-A177-3AD203B41FA5}">
                      <a16:colId xmlns="" xmlns:a16="http://schemas.microsoft.com/office/drawing/2014/main" val="3032367087"/>
                    </a:ext>
                  </a:extLst>
                </a:gridCol>
                <a:gridCol w="2485292">
                  <a:extLst>
                    <a:ext uri="{9D8B030D-6E8A-4147-A177-3AD203B41FA5}">
                      <a16:colId xmlns="" xmlns:a16="http://schemas.microsoft.com/office/drawing/2014/main" val="2737457840"/>
                    </a:ext>
                  </a:extLst>
                </a:gridCol>
                <a:gridCol w="2390785">
                  <a:extLst>
                    <a:ext uri="{9D8B030D-6E8A-4147-A177-3AD203B41FA5}">
                      <a16:colId xmlns="" xmlns:a16="http://schemas.microsoft.com/office/drawing/2014/main" val="1740470450"/>
                    </a:ext>
                  </a:extLst>
                </a:gridCol>
              </a:tblGrid>
              <a:tr h="351244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2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NAS </a:t>
                      </a:r>
                      <a:r>
                        <a:rPr lang="zh-Hant" altLang="en-US" sz="12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型號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  <a:ea typeface="微軟正黑體" pitchFamily="34" charset="-120"/>
                        </a:rPr>
                        <a:t>TS-932X</a:t>
                      </a: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  <a:ea typeface="微軟正黑體" pitchFamily="34" charset="-120"/>
                        </a:rPr>
                        <a:t>TS-963X</a:t>
                      </a: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  <a:ea typeface="微軟正黑體" pitchFamily="34" charset="-120"/>
                        </a:rPr>
                        <a:t>TVS-951X</a:t>
                      </a: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1309"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處理器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ant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64 </a:t>
                      </a:r>
                      <a:r>
                        <a:rPr lang="zh-CN" alt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位元</a:t>
                      </a:r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ARMv8 Cortex-A57 </a:t>
                      </a:r>
                      <a:r>
                        <a:rPr lang="en-US" altLang="zh-CN" sz="1200" b="1" dirty="0" err="1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AnnapurnaLabs</a:t>
                      </a:r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AL324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四核</a:t>
                      </a:r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心</a:t>
                      </a:r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1.7 GHz</a:t>
                      </a:r>
                      <a:endParaRPr lang="en-US" altLang="zh-Hant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ant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64 </a:t>
                      </a:r>
                      <a:r>
                        <a:rPr lang="zh-Hant" alt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位元 </a:t>
                      </a:r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x86 AMD GX-420MC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四核</a:t>
                      </a:r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心</a:t>
                      </a:r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2.0 GHz</a:t>
                      </a:r>
                      <a:endParaRPr lang="en-US" altLang="zh-Hant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ant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64 </a:t>
                      </a:r>
                      <a:r>
                        <a:rPr lang="zh-Hant" alt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位元 </a:t>
                      </a:r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x86 Intel </a:t>
                      </a:r>
                      <a:r>
                        <a:rPr lang="zh-CN" alt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第七代</a:t>
                      </a:r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 err="1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Kaby</a:t>
                      </a:r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Lake Celeron</a:t>
                      </a:r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3865U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雙核</a:t>
                      </a:r>
                      <a:r>
                        <a:rPr lang="zh-TW" alt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心</a:t>
                      </a:r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1.8 </a:t>
                      </a:r>
                      <a:r>
                        <a:rPr lang="en-US" altLang="zh-CN" sz="12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GHz</a:t>
                      </a:r>
                      <a:endParaRPr lang="en-US" altLang="zh-Hant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9312"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記憶體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Hant" alt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最高 </a:t>
                      </a:r>
                      <a:r>
                        <a:rPr lang="en-US" altLang="zh-Hant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16GB DDR4 SODIMM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最高 </a:t>
                      </a:r>
                      <a:r>
                        <a:rPr lang="en-US" altLang="zh-Hant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16GB DDR3L SODIMM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最高 </a:t>
                      </a:r>
                      <a:r>
                        <a:rPr lang="en-US" altLang="zh-Hant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32GB DDR4 SODIMM</a:t>
                      </a: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931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1GbE </a:t>
                      </a:r>
                      <a:r>
                        <a:rPr lang="zh-Hant" alt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網路埠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 </a:t>
                      </a:r>
                      <a:r>
                        <a:rPr lang="zh-Hant" alt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個</a:t>
                      </a:r>
                      <a:r>
                        <a:rPr lang="en-US" altLang="zh-Hant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RJ45</a:t>
                      </a:r>
                      <a:endParaRPr lang="en-US" altLang="zh-TW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 </a:t>
                      </a:r>
                      <a:r>
                        <a:rPr lang="zh-Hant" alt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個</a:t>
                      </a:r>
                      <a:r>
                        <a:rPr lang="en-US" altLang="zh-Hant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RJ45</a:t>
                      </a:r>
                      <a:endParaRPr lang="en-US" altLang="zh-TW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200" b="1" i="0" u="none" strike="noStrike" cap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1 </a:t>
                      </a:r>
                      <a:r>
                        <a:rPr lang="zh-Hant" altLang="en-US" sz="1200" b="1" i="0" u="none" strike="noStrike" cap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個</a:t>
                      </a:r>
                      <a:r>
                        <a:rPr lang="en-US" altLang="zh-Hant" sz="1200" b="1" i="0" u="none" strike="noStrike" cap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 RJ45</a:t>
                      </a:r>
                      <a:endParaRPr lang="en-US" altLang="zh-TW" sz="1200" b="1" i="0" u="none" strike="noStrike" cap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  <a:sym typeface="Arial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612676778"/>
                  </a:ext>
                </a:extLst>
              </a:tr>
              <a:tr h="31931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10GbE </a:t>
                      </a:r>
                      <a:r>
                        <a:rPr lang="zh-Hant" alt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網路埠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 x SFP+</a:t>
                      </a: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 x 10GBASE-T (</a:t>
                      </a:r>
                      <a:r>
                        <a:rPr lang="zh-CN" alt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支援</a:t>
                      </a:r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5G/2.5G/1G/100M)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 x 10GBASE-T (</a:t>
                      </a:r>
                      <a:r>
                        <a:rPr lang="zh-CN" alt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支援</a:t>
                      </a:r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5G/2.5G/1G/100M)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378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HDMI </a:t>
                      </a:r>
                      <a:r>
                        <a:rPr lang="zh-CN" alt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輸出與</a:t>
                      </a:r>
                      <a:endParaRPr lang="en-US" altLang="zh-CN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CN" alt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硬體加速轉檔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i="0" u="none" strike="noStrike" cap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---</a:t>
                      </a: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i="0" u="none" strike="noStrike" cap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---</a:t>
                      </a: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zh-Hant" altLang="en-US" sz="12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有</a:t>
                      </a:r>
                      <a:r>
                        <a:rPr kumimoji="0" lang="en-US" altLang="zh-Hant" sz="12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 (QTS, Plex)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02418014"/>
                  </a:ext>
                </a:extLst>
              </a:tr>
              <a:tr h="40378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Qtier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zh-Hant" alt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分層分區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zh-Hant" altLang="en-US" sz="12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有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Hant" altLang="en-US" sz="12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有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Hant" altLang="en-US" sz="12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有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193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itchFamily="34" charset="-120"/>
                          <a:ea typeface="微軟正黑體" pitchFamily="34" charset="-120"/>
                          <a:cs typeface="+mn-cs"/>
                          <a:sym typeface="Arial"/>
                        </a:rPr>
                        <a:t>Virtualization Station</a:t>
                      </a:r>
                    </a:p>
                  </a:txBody>
                  <a:tcPr marL="95794" marR="95794" marT="47897" marB="47897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---</a:t>
                      </a: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Hant" altLang="en-US" sz="12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有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zh-Hant" altLang="en-US" sz="12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有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1748437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3A0EB27-E3CD-794B-95BB-BA6F039D42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578" y="733774"/>
            <a:ext cx="1205480" cy="7534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08818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 descr="0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211" y="970381"/>
            <a:ext cx="5792958" cy="1261272"/>
          </a:xfrm>
          <a:prstGeom prst="rect">
            <a:avLst/>
          </a:prstGeom>
        </p:spPr>
      </p:pic>
      <p:sp>
        <p:nvSpPr>
          <p:cNvPr id="18" name="標題 17"/>
          <p:cNvSpPr>
            <a:spLocks noGrp="1"/>
          </p:cNvSpPr>
          <p:nvPr>
            <p:ph type="title"/>
          </p:nvPr>
        </p:nvSpPr>
        <p:spPr>
          <a:xfrm>
            <a:off x="1229144" y="1423186"/>
            <a:ext cx="7165459" cy="697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buClr>
                <a:srgbClr val="002060"/>
              </a:buClr>
              <a:buSzPct val="25000"/>
            </a:pPr>
            <a:r>
              <a:rPr lang="en-US" altLang="zh-CN"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Microsoft JhengHei"/>
              </a:rPr>
              <a:t>10GBASE-T</a:t>
            </a:r>
            <a:r>
              <a:rPr lang="zh-Hant" altLang="en-US"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Microsoft JhengHei"/>
              </a:rPr>
              <a:t> 多媒體專家</a:t>
            </a:r>
            <a:endParaRPr lang="zh-TW" altLang="en-US" sz="4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Microsoft JhengHe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49011EDE-F141-3C42-A941-76EFC218A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602" y="1989017"/>
            <a:ext cx="4024216" cy="3175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356A6A19-81BF-574D-BC28-B711BBB57713}"/>
              </a:ext>
            </a:extLst>
          </p:cNvPr>
          <p:cNvSpPr/>
          <p:nvPr/>
        </p:nvSpPr>
        <p:spPr>
          <a:xfrm>
            <a:off x="2306231" y="1168946"/>
            <a:ext cx="2531462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9-bay TVS-951X NAS</a:t>
            </a:r>
            <a:endParaRPr lang="en-US" sz="1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3" name="Picture 20">
            <a:extLst>
              <a:ext uri="{FF2B5EF4-FFF2-40B4-BE49-F238E27FC236}">
                <a16:creationId xmlns="" xmlns:a16="http://schemas.microsoft.com/office/drawing/2014/main" id="{62969897-7E4F-214A-8792-BFE04E1DF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855" y="2428638"/>
            <a:ext cx="478399" cy="786192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051003" y="2467939"/>
            <a:ext cx="1298608" cy="320981"/>
          </a:xfrm>
          <a:prstGeom prst="rect">
            <a:avLst/>
          </a:prstGeom>
          <a:solidFill>
            <a:schemeClr val="tx1"/>
          </a:solidFill>
          <a:ln>
            <a:solidFill>
              <a:srgbClr val="6DF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Title 2">
            <a:extLst>
              <a:ext uri="{FF2B5EF4-FFF2-40B4-BE49-F238E27FC236}">
                <a16:creationId xmlns="" xmlns:a16="http://schemas.microsoft.com/office/drawing/2014/main" id="{D6CDC041-C765-4B4D-8551-43AD58EECF27}"/>
              </a:ext>
            </a:extLst>
          </p:cNvPr>
          <p:cNvSpPr txBox="1">
            <a:spLocks/>
          </p:cNvSpPr>
          <p:nvPr/>
        </p:nvSpPr>
        <p:spPr>
          <a:xfrm>
            <a:off x="2044609" y="2403826"/>
            <a:ext cx="1375341" cy="410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6DF5FF"/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/>
                <a:sym typeface="Arial"/>
              </a:rPr>
              <a:t>9-bay NAS</a:t>
            </a:r>
            <a:endParaRPr kumimoji="0" lang="en-US" sz="1700" b="1" i="0" u="none" strike="noStrike" kern="0" cap="none" spc="0" normalizeH="0" baseline="0" noProof="0" dirty="0">
              <a:ln>
                <a:noFill/>
              </a:ln>
              <a:solidFill>
                <a:srgbClr val="6DF5FF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45" name="Picture 14">
            <a:extLst>
              <a:ext uri="{FF2B5EF4-FFF2-40B4-BE49-F238E27FC236}">
                <a16:creationId xmlns="" xmlns:a16="http://schemas.microsoft.com/office/drawing/2014/main" id="{F6C5E0B0-2D28-A440-B126-90AEBC321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6158" y="3950303"/>
            <a:ext cx="531854" cy="236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33" descr="PCIe icon.png">
            <a:extLst>
              <a:ext uri="{FF2B5EF4-FFF2-40B4-BE49-F238E27FC236}">
                <a16:creationId xmlns="" xmlns:a16="http://schemas.microsoft.com/office/drawing/2014/main" id="{2EE06C0C-43F2-294F-B162-417F4A6CB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7479" y="3873426"/>
            <a:ext cx="448815" cy="378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81" descr="windows 認證.png">
            <a:extLst>
              <a:ext uri="{FF2B5EF4-FFF2-40B4-BE49-F238E27FC236}">
                <a16:creationId xmlns="" xmlns:a16="http://schemas.microsoft.com/office/drawing/2014/main" id="{F6EFB94F-B4AD-D04E-AEB9-58EA4B7335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2276" y="3964402"/>
            <a:ext cx="485417" cy="5416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8">
            <a:extLst>
              <a:ext uri="{FF2B5EF4-FFF2-40B4-BE49-F238E27FC236}">
                <a16:creationId xmlns="" xmlns:a16="http://schemas.microsoft.com/office/drawing/2014/main" id="{30D85340-FE45-BE4F-95EB-A01604BE6A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7788" y="4345386"/>
            <a:ext cx="1091507" cy="254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11">
            <a:extLst>
              <a:ext uri="{FF2B5EF4-FFF2-40B4-BE49-F238E27FC236}">
                <a16:creationId xmlns="" xmlns:a16="http://schemas.microsoft.com/office/drawing/2014/main" id="{77B004A8-BEEB-0749-AD60-CDE4A1AD3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0677" y="4397523"/>
            <a:ext cx="429410" cy="361420"/>
          </a:xfrm>
          <a:prstGeom prst="rect">
            <a:avLst/>
          </a:prstGeom>
        </p:spPr>
      </p:pic>
      <p:pic>
        <p:nvPicPr>
          <p:cNvPr id="50" name="圖片 39" descr="cp_k_ww_4c_075.png">
            <a:extLst>
              <a:ext uri="{FF2B5EF4-FFF2-40B4-BE49-F238E27FC236}">
                <a16:creationId xmlns="" xmlns:a16="http://schemas.microsoft.com/office/drawing/2014/main" id="{E61D99B3-B051-8442-A38C-FC38F968B9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9353" y="4297349"/>
            <a:ext cx="361204" cy="4743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Shape 184" descr="下載.png">
            <a:extLst>
              <a:ext uri="{FF2B5EF4-FFF2-40B4-BE49-F238E27FC236}">
                <a16:creationId xmlns="" xmlns:a16="http://schemas.microsoft.com/office/drawing/2014/main" id="{B54AB11C-D304-CB4F-8D8D-68FCF924F36C}"/>
              </a:ext>
            </a:extLst>
          </p:cNvPr>
          <p:cNvPicPr preferRelativeResize="0"/>
          <p:nvPr/>
        </p:nvPicPr>
        <p:blipFill>
          <a:blip r:embed="rId11"/>
          <a:stretch>
            <a:fillRect/>
          </a:stretch>
        </p:blipFill>
        <p:spPr>
          <a:xfrm>
            <a:off x="3245841" y="4719976"/>
            <a:ext cx="929918" cy="360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25400" prst="relaxedInset"/>
            <a:contourClr>
              <a:srgbClr val="969696"/>
            </a:contourClr>
          </a:sp3d>
        </p:spPr>
      </p:pic>
      <p:pic>
        <p:nvPicPr>
          <p:cNvPr id="52" name="Picture 2" descr="D:\DM\QTS4.3_P12_(FRA)_5100-024350-RS-201707_A\Links\QNAP-Auto-Tiering-logo_512x512.png">
            <a:extLst>
              <a:ext uri="{FF2B5EF4-FFF2-40B4-BE49-F238E27FC236}">
                <a16:creationId xmlns="" xmlns:a16="http://schemas.microsoft.com/office/drawing/2014/main" id="{EA02B04E-BC42-D441-A090-5811A6923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2276" y="4667602"/>
            <a:ext cx="395875" cy="395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Shape 50">
            <a:extLst>
              <a:ext uri="{FF2B5EF4-FFF2-40B4-BE49-F238E27FC236}">
                <a16:creationId xmlns="" xmlns:a16="http://schemas.microsoft.com/office/drawing/2014/main" id="{FA500D44-0BF7-534A-91DF-E564EAF54C1F}"/>
              </a:ext>
            </a:extLst>
          </p:cNvPr>
          <p:cNvSpPr/>
          <p:nvPr/>
        </p:nvSpPr>
        <p:spPr>
          <a:xfrm>
            <a:off x="4665055" y="4892064"/>
            <a:ext cx="504056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altLang="zh-Hant" sz="800" b="1" i="0" u="none" strike="noStrike" cap="none" dirty="0" err="1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rPr>
              <a:t>Qtier</a:t>
            </a:r>
            <a:endParaRPr lang="zh-TW" sz="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Microsoft JhengHei"/>
            </a:endParaRPr>
          </a:p>
        </p:txBody>
      </p:sp>
      <p:pic>
        <p:nvPicPr>
          <p:cNvPr id="54" name="圖片 53" descr="logo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5426" y="2769737"/>
            <a:ext cx="2289857" cy="485017"/>
          </a:xfrm>
          <a:prstGeom prst="rect">
            <a:avLst/>
          </a:prstGeom>
        </p:spPr>
      </p:pic>
      <p:sp>
        <p:nvSpPr>
          <p:cNvPr id="55" name="矩形 54"/>
          <p:cNvSpPr/>
          <p:nvPr/>
        </p:nvSpPr>
        <p:spPr>
          <a:xfrm>
            <a:off x="2234288" y="4756128"/>
            <a:ext cx="1185662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Intel </a:t>
            </a:r>
            <a:r>
              <a:rPr lang="en-US" sz="800" dirty="0" err="1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Kaby</a:t>
            </a:r>
            <a:r>
              <a:rPr lang="en-US" sz="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Lake</a:t>
            </a:r>
          </a:p>
          <a:p>
            <a:pPr algn="ctr"/>
            <a:r>
              <a:rPr lang="zh-CN" altLang="en-US" sz="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處理器</a:t>
            </a:r>
            <a:r>
              <a:rPr lang="en-US" sz="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1.80 GHz</a:t>
            </a:r>
            <a:endParaRPr lang="en-US" sz="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6" name="Picture 11">
            <a:extLst>
              <a:ext uri="{FF2B5EF4-FFF2-40B4-BE49-F238E27FC236}">
                <a16:creationId xmlns="" xmlns:a16="http://schemas.microsoft.com/office/drawing/2014/main" id="{77B004A8-BEEB-0749-AD60-CDE4A1AD34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2616" y="4397523"/>
            <a:ext cx="429075" cy="361420"/>
          </a:xfrm>
          <a:prstGeom prst="rect">
            <a:avLst/>
          </a:prstGeom>
        </p:spPr>
      </p:pic>
      <p:pic>
        <p:nvPicPr>
          <p:cNvPr id="57" name="Picture 11">
            <a:extLst>
              <a:ext uri="{FF2B5EF4-FFF2-40B4-BE49-F238E27FC236}">
                <a16:creationId xmlns="" xmlns:a16="http://schemas.microsoft.com/office/drawing/2014/main" id="{77B004A8-BEEB-0749-AD60-CDE4A1AD34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0819" y="4389938"/>
            <a:ext cx="429075" cy="361138"/>
          </a:xfrm>
          <a:prstGeom prst="rect">
            <a:avLst/>
          </a:prstGeom>
        </p:spPr>
      </p:pic>
      <p:sp>
        <p:nvSpPr>
          <p:cNvPr id="58" name="矩形 57"/>
          <p:cNvSpPr/>
          <p:nvPr/>
        </p:nvSpPr>
        <p:spPr>
          <a:xfrm>
            <a:off x="342022" y="4746143"/>
            <a:ext cx="888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Intel HD</a:t>
            </a:r>
          </a:p>
          <a:p>
            <a:pPr algn="ctr"/>
            <a:r>
              <a:rPr lang="en-US" sz="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Graphics 610</a:t>
            </a:r>
            <a:endParaRPr lang="en-US" sz="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036059" y="4751580"/>
            <a:ext cx="8947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高達</a:t>
            </a:r>
            <a:r>
              <a:rPr lang="en-US" altLang="zh-CN" sz="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32GB</a:t>
            </a:r>
          </a:p>
          <a:p>
            <a:pPr algn="ctr"/>
            <a:r>
              <a:rPr lang="zh-CN" altLang="en-US" sz="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雙通道</a:t>
            </a:r>
            <a:r>
              <a:rPr lang="en-US" altLang="zh-CN" sz="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DDR4</a:t>
            </a:r>
            <a:endParaRPr lang="en-US" sz="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1818746" y="4752165"/>
            <a:ext cx="6393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揚聲器與</a:t>
            </a:r>
            <a:r>
              <a:rPr lang="en-US" altLang="zh-CN" sz="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line out</a:t>
            </a:r>
            <a:endParaRPr lang="en-US" sz="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807425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1" y="-47844"/>
            <a:ext cx="9143999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sz="3200" b="1" u="none" strike="noStrike" cap="none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2.5 </a:t>
            </a:r>
            <a:r>
              <a:rPr lang="zh-CN" altLang="en-US" sz="3200" b="1" u="none" strike="noStrike" cap="none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吋</a:t>
            </a:r>
            <a:r>
              <a:rPr lang="en-US" altLang="zh-CN" sz="3200" b="1" u="none" strike="noStrike" cap="none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 SSD </a:t>
            </a:r>
            <a:r>
              <a:rPr lang="zh-CN" altLang="en-US" sz="3200" b="1" u="none" strike="noStrike" cap="none" dirty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價格不再高不可攀</a:t>
            </a:r>
            <a:endParaRPr sz="3200" b="1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2" name="圓角矩形 41"/>
          <p:cNvSpPr/>
          <p:nvPr/>
        </p:nvSpPr>
        <p:spPr>
          <a:xfrm>
            <a:off x="204765" y="1193291"/>
            <a:ext cx="5568431" cy="3492115"/>
          </a:xfrm>
          <a:prstGeom prst="roundRect">
            <a:avLst>
              <a:gd name="adj" fmla="val 4251"/>
            </a:avLst>
          </a:prstGeom>
          <a:solidFill>
            <a:schemeClr val="bg1"/>
          </a:solidFill>
          <a:ln>
            <a:solidFill>
              <a:srgbClr val="054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236881" y="1205010"/>
            <a:ext cx="6144915" cy="3421430"/>
            <a:chOff x="389479" y="941259"/>
            <a:chExt cx="6751259" cy="3759032"/>
          </a:xfrm>
        </p:grpSpPr>
        <p:pic>
          <p:nvPicPr>
            <p:cNvPr id="19" name="圖片 39" descr="比較.jpg">
              <a:extLst>
                <a:ext uri="{FF2B5EF4-FFF2-40B4-BE49-F238E27FC236}">
                  <a16:creationId xmlns="" xmlns:a16="http://schemas.microsoft.com/office/drawing/2014/main" id="{DFA9FF9B-0084-A441-9EC6-F12FBB7DA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679" y="1110899"/>
              <a:ext cx="5062581" cy="3561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Shape 179">
              <a:extLst>
                <a:ext uri="{FF2B5EF4-FFF2-40B4-BE49-F238E27FC236}">
                  <a16:creationId xmlns="" xmlns:a16="http://schemas.microsoft.com/office/drawing/2014/main" id="{71063E24-04BF-E54A-89C1-665E48A1F1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7151" y="1440251"/>
              <a:ext cx="1546422" cy="314724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91423" tIns="91423" rIns="91423" bIns="91423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zh-TW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sym typeface="微軟正黑體" panose="020B0604030504040204" pitchFamily="34" charset="-120"/>
                </a:rPr>
                <a:t>3.5</a:t>
              </a:r>
              <a:r>
                <a:rPr lang="zh-TW" altLang="en-US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sym typeface="微軟正黑體" panose="020B0604030504040204" pitchFamily="34" charset="-120"/>
                </a:rPr>
                <a:t>吋傳統硬碟</a:t>
              </a:r>
            </a:p>
          </p:txBody>
        </p:sp>
        <p:cxnSp>
          <p:nvCxnSpPr>
            <p:cNvPr id="21" name="Shape 164">
              <a:extLst>
                <a:ext uri="{FF2B5EF4-FFF2-40B4-BE49-F238E27FC236}">
                  <a16:creationId xmlns="" xmlns:a16="http://schemas.microsoft.com/office/drawing/2014/main" id="{AEB1A29D-1C2B-C84D-9008-CEADDC2579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-387057" y="2881955"/>
              <a:ext cx="3111103" cy="30956"/>
            </a:xfrm>
            <a:prstGeom prst="straightConnector1">
              <a:avLst/>
            </a:prstGeom>
            <a:noFill/>
            <a:ln w="19050">
              <a:solidFill>
                <a:schemeClr val="accent6">
                  <a:lumMod val="50000"/>
                </a:schemeClr>
              </a:solidFill>
              <a:prstDash val="dash"/>
              <a:round/>
              <a:headEnd type="stealth" w="lg" len="lg"/>
              <a:tailEnd type="stealth" w="lg" len="lg"/>
            </a:ln>
          </p:spPr>
        </p:cxnSp>
        <p:sp>
          <p:nvSpPr>
            <p:cNvPr id="22" name="文字方塊 30">
              <a:extLst>
                <a:ext uri="{FF2B5EF4-FFF2-40B4-BE49-F238E27FC236}">
                  <a16:creationId xmlns="" xmlns:a16="http://schemas.microsoft.com/office/drawing/2014/main" id="{E904DA7A-7AB7-744A-9195-920A572226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3071" y="4446375"/>
              <a:ext cx="132635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r"/>
              <a:r>
                <a:rPr lang="en-US" altLang="zh-TW" sz="1050" b="1" dirty="0">
                  <a:solidFill>
                    <a:srgbClr val="0070C0"/>
                  </a:solidFill>
                </a:rPr>
                <a:t>H 100.1 mm</a:t>
              </a:r>
              <a:endParaRPr lang="zh-TW" altLang="en-US" sz="1050" b="1" dirty="0">
                <a:solidFill>
                  <a:srgbClr val="0070C0"/>
                </a:solidFill>
              </a:endParaRPr>
            </a:p>
          </p:txBody>
        </p:sp>
        <p:cxnSp>
          <p:nvCxnSpPr>
            <p:cNvPr id="23" name="Shape 164">
              <a:extLst>
                <a:ext uri="{FF2B5EF4-FFF2-40B4-BE49-F238E27FC236}">
                  <a16:creationId xmlns="" xmlns:a16="http://schemas.microsoft.com/office/drawing/2014/main" id="{2298D93F-29DC-B547-8EAC-16B7C99B50E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316132" y="1162097"/>
              <a:ext cx="2155031" cy="39291"/>
            </a:xfrm>
            <a:prstGeom prst="straightConnector1">
              <a:avLst/>
            </a:prstGeom>
            <a:noFill/>
            <a:ln w="19050">
              <a:solidFill>
                <a:schemeClr val="accent6">
                  <a:lumMod val="50000"/>
                </a:schemeClr>
              </a:solidFill>
              <a:prstDash val="dash"/>
              <a:round/>
              <a:headEnd type="stealth" w="lg" len="lg"/>
              <a:tailEnd type="stealth" w="lg" len="lg"/>
            </a:ln>
          </p:spPr>
        </p:cxnSp>
        <p:sp>
          <p:nvSpPr>
            <p:cNvPr id="24" name="文字方塊 36">
              <a:extLst>
                <a:ext uri="{FF2B5EF4-FFF2-40B4-BE49-F238E27FC236}">
                  <a16:creationId xmlns="" xmlns:a16="http://schemas.microsoft.com/office/drawing/2014/main" id="{366D3CB6-A038-0E4B-8D4E-FCC5784F88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8078" y="941259"/>
              <a:ext cx="1521618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050" b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W 101.6 mm</a:t>
              </a:r>
              <a:endParaRPr lang="zh-TW" altLang="en-US" sz="105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5" name="文字方塊 38">
              <a:extLst>
                <a:ext uri="{FF2B5EF4-FFF2-40B4-BE49-F238E27FC236}">
                  <a16:creationId xmlns="" xmlns:a16="http://schemas.microsoft.com/office/drawing/2014/main" id="{62402E3F-5EA4-394F-8388-781340E4BC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479" y="2700384"/>
              <a:ext cx="1521620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050" b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H 147mm</a:t>
              </a:r>
              <a:endParaRPr lang="zh-TW" altLang="en-US" sz="105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cxnSp>
          <p:nvCxnSpPr>
            <p:cNvPr id="26" name="Shape 164">
              <a:extLst>
                <a:ext uri="{FF2B5EF4-FFF2-40B4-BE49-F238E27FC236}">
                  <a16:creationId xmlns="" xmlns:a16="http://schemas.microsoft.com/office/drawing/2014/main" id="{FC03EED8-FAE7-3B43-8859-68F4128CE68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062778" y="2100309"/>
              <a:ext cx="1462088" cy="71438"/>
            </a:xfrm>
            <a:prstGeom prst="straightConnector1">
              <a:avLst/>
            </a:prstGeom>
            <a:noFill/>
            <a:ln w="19050">
              <a:solidFill>
                <a:schemeClr val="accent1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文字方塊 36">
              <a:extLst>
                <a:ext uri="{FF2B5EF4-FFF2-40B4-BE49-F238E27FC236}">
                  <a16:creationId xmlns="" xmlns:a16="http://schemas.microsoft.com/office/drawing/2014/main" id="{0C0B3C57-C217-264A-B35C-79FFDF1C9C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2499" y="1796640"/>
              <a:ext cx="1521618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050" b="1" dirty="0">
                  <a:solidFill>
                    <a:srgbClr val="0070C0"/>
                  </a:solidFill>
                </a:rPr>
                <a:t>W 69.85 mm</a:t>
              </a:r>
              <a:endParaRPr lang="zh-TW" altLang="en-US" sz="1050" b="1" dirty="0">
                <a:solidFill>
                  <a:srgbClr val="0070C0"/>
                </a:solidFill>
              </a:endParaRPr>
            </a:p>
          </p:txBody>
        </p:sp>
        <p:cxnSp>
          <p:nvCxnSpPr>
            <p:cNvPr id="28" name="Shape 164">
              <a:extLst>
                <a:ext uri="{FF2B5EF4-FFF2-40B4-BE49-F238E27FC236}">
                  <a16:creationId xmlns="" xmlns:a16="http://schemas.microsoft.com/office/drawing/2014/main" id="{F81869AF-F63F-1849-AE73-DEADA9B282F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898722" y="1961007"/>
              <a:ext cx="471488" cy="30956"/>
            </a:xfrm>
            <a:prstGeom prst="straightConnector1">
              <a:avLst/>
            </a:prstGeom>
            <a:noFill/>
            <a:ln w="19050">
              <a:solidFill>
                <a:srgbClr val="C00000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文字方塊 36">
              <a:extLst>
                <a:ext uri="{FF2B5EF4-FFF2-40B4-BE49-F238E27FC236}">
                  <a16:creationId xmlns="" xmlns:a16="http://schemas.microsoft.com/office/drawing/2014/main" id="{DD6D73FA-38AB-3E40-A8FD-C188ABAB0F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1087" y="1608583"/>
              <a:ext cx="1521619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050" dirty="0">
                  <a:solidFill>
                    <a:srgbClr val="C00000"/>
                  </a:solidFill>
                </a:rPr>
                <a:t>W</a:t>
              </a:r>
              <a:r>
                <a:rPr lang="zh-TW" altLang="en-US" sz="1050" dirty="0">
                  <a:solidFill>
                    <a:srgbClr val="C00000"/>
                  </a:solidFill>
                </a:rPr>
                <a:t> </a:t>
              </a:r>
              <a:r>
                <a:rPr lang="en-US" altLang="zh-TW" sz="1050" dirty="0">
                  <a:solidFill>
                    <a:srgbClr val="C00000"/>
                  </a:solidFill>
                </a:rPr>
                <a:t>22 mm</a:t>
              </a:r>
              <a:endParaRPr lang="zh-TW" altLang="en-US" sz="1050" dirty="0">
                <a:solidFill>
                  <a:srgbClr val="C00000"/>
                </a:solidFill>
              </a:endParaRPr>
            </a:p>
          </p:txBody>
        </p:sp>
        <p:cxnSp>
          <p:nvCxnSpPr>
            <p:cNvPr id="30" name="Shape 164">
              <a:extLst>
                <a:ext uri="{FF2B5EF4-FFF2-40B4-BE49-F238E27FC236}">
                  <a16:creationId xmlns="" xmlns:a16="http://schemas.microsoft.com/office/drawing/2014/main" id="{578E635D-D908-8D42-B466-CF090624CD8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4389730" y="3212949"/>
              <a:ext cx="2213372" cy="0"/>
            </a:xfrm>
            <a:prstGeom prst="straightConnector1">
              <a:avLst/>
            </a:prstGeom>
            <a:noFill/>
            <a:ln w="19050">
              <a:solidFill>
                <a:srgbClr val="C00000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" name="文字方塊 36">
              <a:extLst>
                <a:ext uri="{FF2B5EF4-FFF2-40B4-BE49-F238E27FC236}">
                  <a16:creationId xmlns="" xmlns:a16="http://schemas.microsoft.com/office/drawing/2014/main" id="{5A376E5F-FBB1-B747-ADE4-69B5174E69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9586" y="2215594"/>
              <a:ext cx="1521619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050" dirty="0">
                  <a:solidFill>
                    <a:srgbClr val="C00000"/>
                  </a:solidFill>
                </a:rPr>
                <a:t>H</a:t>
              </a:r>
              <a:r>
                <a:rPr lang="zh-TW" altLang="en-US" sz="1050" dirty="0">
                  <a:solidFill>
                    <a:srgbClr val="C00000"/>
                  </a:solidFill>
                </a:rPr>
                <a:t> </a:t>
              </a:r>
              <a:r>
                <a:rPr lang="en-US" altLang="zh-TW" sz="1050" dirty="0">
                  <a:solidFill>
                    <a:srgbClr val="C00000"/>
                  </a:solidFill>
                </a:rPr>
                <a:t>110 mm</a:t>
              </a:r>
              <a:endParaRPr lang="zh-TW" altLang="en-US" sz="1050" dirty="0">
                <a:solidFill>
                  <a:srgbClr val="C00000"/>
                </a:solidFill>
              </a:endParaRPr>
            </a:p>
          </p:txBody>
        </p:sp>
        <p:sp>
          <p:nvSpPr>
            <p:cNvPr id="32" name="Shape 179">
              <a:extLst>
                <a:ext uri="{FF2B5EF4-FFF2-40B4-BE49-F238E27FC236}">
                  <a16:creationId xmlns="" xmlns:a16="http://schemas.microsoft.com/office/drawing/2014/main" id="{59F78254-5932-BA4B-AD97-F721B917AF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4704" y="2336053"/>
              <a:ext cx="1039415" cy="378619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91423" tIns="91423" rIns="91423" bIns="91423"/>
            <a:lstStyle/>
            <a:p>
              <a:pPr algn="ctr">
                <a:defRPr/>
              </a:pPr>
              <a:r>
                <a:rPr lang="en-US" altLang="zh-TW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sym typeface="微軟正黑體" pitchFamily="34" charset="-120"/>
                </a:rPr>
                <a:t>2.5</a:t>
              </a:r>
              <a:r>
                <a:rPr lang="zh-TW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sym typeface="微軟正黑體" pitchFamily="34" charset="-120"/>
                </a:rPr>
                <a:t>吋</a:t>
              </a:r>
              <a:r>
                <a:rPr lang="en-US" altLang="zh-TW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sym typeface="微軟正黑體" pitchFamily="34" charset="-120"/>
                </a:rPr>
                <a:t>SSD</a:t>
              </a:r>
              <a:endParaRPr lang="zh-TW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微軟正黑體" pitchFamily="34" charset="-120"/>
              </a:endParaRPr>
            </a:p>
          </p:txBody>
        </p:sp>
        <p:cxnSp>
          <p:nvCxnSpPr>
            <p:cNvPr id="33" name="Shape 164">
              <a:extLst>
                <a:ext uri="{FF2B5EF4-FFF2-40B4-BE49-F238E27FC236}">
                  <a16:creationId xmlns="" xmlns:a16="http://schemas.microsoft.com/office/drawing/2014/main" id="{AF5FE90D-FC2B-6E4F-87D4-C42152ADEA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1867987" y="3341536"/>
              <a:ext cx="2132409" cy="0"/>
            </a:xfrm>
            <a:prstGeom prst="straightConnector1">
              <a:avLst/>
            </a:prstGeom>
            <a:noFill/>
            <a:ln w="19050">
              <a:solidFill>
                <a:schemeClr val="accent1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hape 164">
              <a:extLst>
                <a:ext uri="{FF2B5EF4-FFF2-40B4-BE49-F238E27FC236}">
                  <a16:creationId xmlns="" xmlns:a16="http://schemas.microsoft.com/office/drawing/2014/main" id="{019BDAFC-8557-7B45-9E29-7D34CB7E36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4768944" y="3409997"/>
              <a:ext cx="1766888" cy="7144"/>
            </a:xfrm>
            <a:prstGeom prst="straightConnector1">
              <a:avLst/>
            </a:prstGeom>
            <a:noFill/>
            <a:ln w="19050">
              <a:solidFill>
                <a:srgbClr val="C00000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Shape 164">
              <a:extLst>
                <a:ext uri="{FF2B5EF4-FFF2-40B4-BE49-F238E27FC236}">
                  <a16:creationId xmlns="" xmlns:a16="http://schemas.microsoft.com/office/drawing/2014/main" id="{754143AD-236F-BD46-9BC0-92D7148F4C8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911819" y="2070544"/>
              <a:ext cx="908447" cy="54769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6" name="文字方塊 36">
              <a:extLst>
                <a:ext uri="{FF2B5EF4-FFF2-40B4-BE49-F238E27FC236}">
                  <a16:creationId xmlns="" xmlns:a16="http://schemas.microsoft.com/office/drawing/2014/main" id="{5267671A-5A5C-4745-B5D5-79087FC350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9119" y="3249823"/>
              <a:ext cx="1521619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050" dirty="0">
                  <a:solidFill>
                    <a:srgbClr val="C00000"/>
                  </a:solidFill>
                </a:rPr>
                <a:t>H</a:t>
              </a:r>
              <a:r>
                <a:rPr lang="zh-TW" altLang="en-US" sz="1050" dirty="0">
                  <a:solidFill>
                    <a:srgbClr val="C00000"/>
                  </a:solidFill>
                </a:rPr>
                <a:t> </a:t>
              </a:r>
              <a:r>
                <a:rPr lang="en-US" altLang="zh-TW" sz="1050" dirty="0">
                  <a:solidFill>
                    <a:srgbClr val="C00000"/>
                  </a:solidFill>
                </a:rPr>
                <a:t>80 mm</a:t>
              </a:r>
              <a:endParaRPr lang="zh-TW" altLang="en-US" sz="1050" dirty="0">
                <a:solidFill>
                  <a:srgbClr val="C00000"/>
                </a:solidFill>
              </a:endParaRPr>
            </a:p>
          </p:txBody>
        </p:sp>
        <p:cxnSp>
          <p:nvCxnSpPr>
            <p:cNvPr id="37" name="Shape 164">
              <a:extLst>
                <a:ext uri="{FF2B5EF4-FFF2-40B4-BE49-F238E27FC236}">
                  <a16:creationId xmlns="" xmlns:a16="http://schemas.microsoft.com/office/drawing/2014/main" id="{6BCF0A81-4CB5-0A46-A67E-CC9CCE6B7EB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454619" y="2543222"/>
              <a:ext cx="1395413" cy="84535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2" name="Rounded Rectangle 1">
              <a:extLst>
                <a:ext uri="{FF2B5EF4-FFF2-40B4-BE49-F238E27FC236}">
                  <a16:creationId xmlns="" xmlns:a16="http://schemas.microsoft.com/office/drawing/2014/main" id="{A0724611-A215-3340-956E-3E3B85EB6075}"/>
                </a:ext>
              </a:extLst>
            </p:cNvPr>
            <p:cNvSpPr/>
            <p:nvPr/>
          </p:nvSpPr>
          <p:spPr>
            <a:xfrm>
              <a:off x="2773680" y="1753839"/>
              <a:ext cx="1821180" cy="284864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D:\直播專案\TS-1635AX_直播\55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691977" y="1195106"/>
            <a:ext cx="3318482" cy="301074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6F67518-0822-4048-8405-83F661B0B1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637" y="2124571"/>
            <a:ext cx="2289102" cy="1745298"/>
          </a:xfrm>
          <a:prstGeom prst="rect">
            <a:avLst/>
          </a:prstGeom>
        </p:spPr>
      </p:pic>
      <p:sp>
        <p:nvSpPr>
          <p:cNvPr id="39" name="Shape 246">
            <a:extLst>
              <a:ext uri="{FF2B5EF4-FFF2-40B4-BE49-F238E27FC236}">
                <a16:creationId xmlns="" xmlns:a16="http://schemas.microsoft.com/office/drawing/2014/main" id="{644F9399-C487-7D4E-AF7D-195EC7A8C28A}"/>
              </a:ext>
            </a:extLst>
          </p:cNvPr>
          <p:cNvSpPr txBox="1"/>
          <p:nvPr/>
        </p:nvSpPr>
        <p:spPr>
          <a:xfrm>
            <a:off x="6653075" y="3929267"/>
            <a:ext cx="1560269" cy="203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zh-Hant" altLang="en-US" sz="600" b="1" dirty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來源</a:t>
            </a:r>
            <a:r>
              <a:rPr lang="en-US" altLang="zh-Hant" sz="600" b="1" dirty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 2018/03 </a:t>
            </a:r>
            <a:r>
              <a:rPr lang="en-US" altLang="zh-Hant" sz="600" b="1" dirty="0" err="1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PChome</a:t>
            </a:r>
            <a:r>
              <a:rPr lang="en-US" altLang="zh-Hant" sz="600" b="1" dirty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Hant" altLang="en-US" sz="600" b="1" dirty="0">
                <a:solidFill>
                  <a:schemeClr val="bg1">
                    <a:lumMod val="6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購物網站</a:t>
            </a:r>
            <a:endParaRPr sz="600" b="1" i="0" u="none" strike="noStrike" cap="none" dirty="0">
              <a:solidFill>
                <a:schemeClr val="bg1">
                  <a:lumMod val="65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pic>
        <p:nvPicPr>
          <p:cNvPr id="45" name="圖片 44" descr="1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283" y="1000879"/>
            <a:ext cx="3625216" cy="423952"/>
          </a:xfrm>
          <a:prstGeom prst="rect">
            <a:avLst/>
          </a:prstGeom>
        </p:spPr>
      </p:pic>
      <p:sp>
        <p:nvSpPr>
          <p:cNvPr id="38" name="Shape 246">
            <a:extLst>
              <a:ext uri="{FF2B5EF4-FFF2-40B4-BE49-F238E27FC236}">
                <a16:creationId xmlns="" xmlns:a16="http://schemas.microsoft.com/office/drawing/2014/main" id="{BD3078D0-161A-EC45-B6E7-4CABB2B6B723}"/>
              </a:ext>
            </a:extLst>
          </p:cNvPr>
          <p:cNvSpPr txBox="1"/>
          <p:nvPr/>
        </p:nvSpPr>
        <p:spPr>
          <a:xfrm>
            <a:off x="5833262" y="1424831"/>
            <a:ext cx="3271764" cy="130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tabLst>
                <a:tab pos="180975" algn="l"/>
              </a:tabLst>
            </a:pPr>
            <a:r>
              <a:rPr lang="zh-Hant" altLang="en-US" sz="1250" b="1" i="0" u="none" strike="noStrike" cap="none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歷史</a:t>
            </a:r>
            <a:r>
              <a:rPr lang="zh-Hant" altLang="en-US" sz="1250" b="1" i="0" u="none" strike="noStrike" cap="none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悠久，始於輕薄型筆電</a:t>
            </a:r>
            <a:endParaRPr lang="en-US" altLang="zh-Hant" sz="1250" b="1" i="0" u="none" strike="noStrike" cap="none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tabLst>
                <a:tab pos="180975" algn="l"/>
              </a:tabLst>
            </a:pPr>
            <a:r>
              <a:rPr lang="zh-Hant" altLang="en-US" sz="1250" b="1" i="0" u="none" strike="noStrike" cap="none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電腦升級後，汰換下的 </a:t>
            </a:r>
            <a:r>
              <a:rPr lang="en-US" altLang="zh-Hant" sz="1250" b="1" i="0" u="none" strike="noStrike" cap="none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2.5</a:t>
            </a:r>
            <a:r>
              <a:rPr lang="zh-Hant" altLang="en-US" sz="1250" b="1" i="0" u="none" strike="noStrike" cap="none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吋 </a:t>
            </a:r>
            <a:r>
              <a:rPr lang="en-US" altLang="zh-Hant" sz="1250" b="1" i="0" u="none" strike="noStrike" cap="none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SSD</a:t>
            </a:r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tabLst>
                <a:tab pos="180975" algn="l"/>
              </a:tabLst>
            </a:pPr>
            <a:r>
              <a:rPr lang="zh-Hant" altLang="en-US" sz="1250" b="1" i="0" u="none" strike="noStrike" cap="none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各種通路與賣場的最高能見度與市佔率</a:t>
            </a:r>
            <a:endParaRPr lang="en-US" altLang="zh-Hant" sz="1250" b="1" i="0" u="none" strike="noStrike" cap="none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Ø"/>
            </a:pPr>
            <a:endParaRPr lang="en-US" altLang="zh-Hant" sz="125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Ø"/>
            </a:pPr>
            <a:endParaRPr sz="125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6" name="Shape 246">
            <a:extLst>
              <a:ext uri="{FF2B5EF4-FFF2-40B4-BE49-F238E27FC236}">
                <a16:creationId xmlns="" xmlns:a16="http://schemas.microsoft.com/office/drawing/2014/main" id="{BD3078D0-161A-EC45-B6E7-4CABB2B6B723}"/>
              </a:ext>
            </a:extLst>
          </p:cNvPr>
          <p:cNvSpPr txBox="1"/>
          <p:nvPr/>
        </p:nvSpPr>
        <p:spPr>
          <a:xfrm>
            <a:off x="5651932" y="1020900"/>
            <a:ext cx="3448175" cy="337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altLang="zh-Hant" sz="1600" b="1" i="0" u="none" strike="noStrike" cap="none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2.5 </a:t>
            </a:r>
            <a:r>
              <a:rPr lang="zh-Hant" altLang="en-US" sz="1600" b="1" i="0" u="none" strike="noStrike" cap="none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吋 </a:t>
            </a:r>
            <a:r>
              <a:rPr lang="en-US" altLang="zh-Hant" sz="1600" b="1" i="0" u="none" strike="noStrike" cap="none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SSD </a:t>
            </a:r>
            <a:r>
              <a:rPr lang="zh-Hant" altLang="en-US" sz="1600" b="1" i="0" u="none" strike="noStrike" cap="none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常見於你我生活</a:t>
            </a:r>
            <a:r>
              <a:rPr lang="zh-Hant" altLang="en-US" sz="1600" b="1" i="0" u="none" strike="noStrike" cap="none" dirty="0" smtClean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之中</a:t>
            </a:r>
            <a:endParaRPr lang="en-US" altLang="zh-Hant" sz="1600" b="1" i="0" u="none" strike="noStrike" cap="none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20015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611"/>
          <p:cNvSpPr/>
          <p:nvPr/>
        </p:nvSpPr>
        <p:spPr>
          <a:xfrm>
            <a:off x="281909" y="1166186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圖片 36" descr="4.png"/>
          <p:cNvPicPr>
            <a:picLocks noChangeAspect="1"/>
          </p:cNvPicPr>
          <p:nvPr/>
        </p:nvPicPr>
        <p:blipFill>
          <a:blip r:embed="rId3" cstate="screen">
            <a:lum bright="-4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09" y="1166185"/>
            <a:ext cx="2697862" cy="3553238"/>
          </a:xfrm>
          <a:prstGeom prst="rect">
            <a:avLst/>
          </a:prstGeom>
        </p:spPr>
      </p:pic>
      <p:pic>
        <p:nvPicPr>
          <p:cNvPr id="26" name="圖片 25" descr="4.png"/>
          <p:cNvPicPr>
            <a:picLocks noChangeAspect="1"/>
          </p:cNvPicPr>
          <p:nvPr/>
        </p:nvPicPr>
        <p:blipFill>
          <a:blip r:embed="rId4" cstate="screen">
            <a:lum bright="-4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167" y="1166187"/>
            <a:ext cx="2970479" cy="3553238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22" name="圖片 21" descr="4.png"/>
          <p:cNvPicPr>
            <a:picLocks noChangeAspect="1"/>
          </p:cNvPicPr>
          <p:nvPr/>
        </p:nvPicPr>
        <p:blipFill>
          <a:blip r:embed="rId3" cstate="screen">
            <a:lum bright="-4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607" y="1166187"/>
            <a:ext cx="2697861" cy="3553238"/>
          </a:xfrm>
          <a:prstGeom prst="rect">
            <a:avLst/>
          </a:prstGeom>
        </p:spPr>
      </p:pic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0" y="-62735"/>
            <a:ext cx="91440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zh-Hant" altLang="en-US" sz="3200" b="1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極致工藝，創造出新型態超混合架構</a:t>
            </a:r>
            <a:r>
              <a:rPr lang="en-US" altLang="zh-Hant" sz="3200" b="1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NAS</a:t>
            </a:r>
            <a:endParaRPr sz="3200" b="1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B880D63-1A22-0046-A6B1-C7D38B7BFC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695" y="2486300"/>
            <a:ext cx="2522697" cy="19107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D520B32-50B5-264E-8968-678881DFAEEA}"/>
              </a:ext>
            </a:extLst>
          </p:cNvPr>
          <p:cNvSpPr txBox="1"/>
          <p:nvPr/>
        </p:nvSpPr>
        <p:spPr>
          <a:xfrm>
            <a:off x="628438" y="1826776"/>
            <a:ext cx="196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185 x 211 x 236 mm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FFDBA57-F696-8A49-B671-51DF187030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127" y="2333408"/>
            <a:ext cx="2565473" cy="208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3EAA372-498F-1C4E-B5E0-3D60A72227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983" y="2563732"/>
            <a:ext cx="2447361" cy="1821964"/>
          </a:xfrm>
          <a:prstGeom prst="rect">
            <a:avLst/>
          </a:prstGeom>
        </p:spPr>
      </p:pic>
      <p:sp>
        <p:nvSpPr>
          <p:cNvPr id="30" name="TextBox 16">
            <a:extLst>
              <a:ext uri="{FF2B5EF4-FFF2-40B4-BE49-F238E27FC236}">
                <a16:creationId xmlns="" xmlns:a16="http://schemas.microsoft.com/office/drawing/2014/main" id="{4D520B32-50B5-264E-8968-678881DFAEEA}"/>
              </a:ext>
            </a:extLst>
          </p:cNvPr>
          <p:cNvSpPr txBox="1"/>
          <p:nvPr/>
        </p:nvSpPr>
        <p:spPr>
          <a:xfrm>
            <a:off x="6527068" y="1826776"/>
            <a:ext cx="196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185 x 264 x 279 mm</a:t>
            </a:r>
          </a:p>
        </p:txBody>
      </p:sp>
      <p:sp>
        <p:nvSpPr>
          <p:cNvPr id="31" name="Shape 233"/>
          <p:cNvSpPr/>
          <p:nvPr/>
        </p:nvSpPr>
        <p:spPr>
          <a:xfrm>
            <a:off x="6512162" y="1446084"/>
            <a:ext cx="1976321" cy="361472"/>
          </a:xfrm>
          <a:prstGeom prst="parallelogram">
            <a:avLst>
              <a:gd name="adj" fmla="val 0"/>
            </a:avLst>
          </a:prstGeom>
          <a:solidFill>
            <a:schemeClr val="bg2">
              <a:lumMod val="90000"/>
              <a:lumOff val="10000"/>
            </a:schemeClr>
          </a:solidFill>
          <a:ln w="38100" cap="flat" cmpd="sng">
            <a:solidFill>
              <a:srgbClr val="292929">
                <a:alpha val="1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TextBox 9">
            <a:extLst>
              <a:ext uri="{FF2B5EF4-FFF2-40B4-BE49-F238E27FC236}">
                <a16:creationId xmlns="" xmlns:a16="http://schemas.microsoft.com/office/drawing/2014/main" id="{D8AB32A8-55F4-6941-BD9A-EF67E82C24AB}"/>
              </a:ext>
            </a:extLst>
          </p:cNvPr>
          <p:cNvSpPr txBox="1"/>
          <p:nvPr/>
        </p:nvSpPr>
        <p:spPr>
          <a:xfrm>
            <a:off x="6531326" y="1446084"/>
            <a:ext cx="1957157" cy="369332"/>
          </a:xfrm>
          <a:prstGeom prst="rect">
            <a:avLst/>
          </a:prstGeom>
          <a:solidFill>
            <a:schemeClr val="bg2"/>
          </a:solidFill>
          <a:ln>
            <a:solidFill>
              <a:srgbClr val="09ED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6-bay TVS-673e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78F42F3-69EF-4D40-B9A1-25A944C617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660699" y="665364"/>
            <a:ext cx="1024197" cy="727328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="" xmlns:a16="http://schemas.microsoft.com/office/drawing/2014/main" id="{D8AB32A8-55F4-6941-BD9A-EF67E82C24AB}"/>
              </a:ext>
            </a:extLst>
          </p:cNvPr>
          <p:cNvSpPr txBox="1"/>
          <p:nvPr/>
        </p:nvSpPr>
        <p:spPr>
          <a:xfrm>
            <a:off x="628438" y="1438224"/>
            <a:ext cx="1957157" cy="369332"/>
          </a:xfrm>
          <a:prstGeom prst="rect">
            <a:avLst/>
          </a:prstGeom>
          <a:solidFill>
            <a:schemeClr val="bg2"/>
          </a:solidFill>
          <a:ln>
            <a:solidFill>
              <a:srgbClr val="09ED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5-bay TS-563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23" name="圖片 22" descr="0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0167" y="1166187"/>
            <a:ext cx="2970479" cy="3553238"/>
          </a:xfrm>
          <a:prstGeom prst="rect">
            <a:avLst/>
          </a:prstGeom>
        </p:spPr>
      </p:pic>
      <p:sp>
        <p:nvSpPr>
          <p:cNvPr id="34" name="TextBox 16">
            <a:extLst>
              <a:ext uri="{FF2B5EF4-FFF2-40B4-BE49-F238E27FC236}">
                <a16:creationId xmlns="" xmlns:a16="http://schemas.microsoft.com/office/drawing/2014/main" id="{4D520B32-50B5-264E-8968-678881DFAEEA}"/>
              </a:ext>
            </a:extLst>
          </p:cNvPr>
          <p:cNvSpPr txBox="1"/>
          <p:nvPr/>
        </p:nvSpPr>
        <p:spPr>
          <a:xfrm>
            <a:off x="3555510" y="1826776"/>
            <a:ext cx="196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182 x 217 x 236 mm</a:t>
            </a:r>
            <a:endParaRPr lang="en-US" sz="1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6" name="TextBox 9">
            <a:extLst>
              <a:ext uri="{FF2B5EF4-FFF2-40B4-BE49-F238E27FC236}">
                <a16:creationId xmlns="" xmlns:a16="http://schemas.microsoft.com/office/drawing/2014/main" id="{D8AB32A8-55F4-6941-BD9A-EF67E82C24AB}"/>
              </a:ext>
            </a:extLst>
          </p:cNvPr>
          <p:cNvSpPr txBox="1"/>
          <p:nvPr/>
        </p:nvSpPr>
        <p:spPr>
          <a:xfrm>
            <a:off x="3571128" y="1446084"/>
            <a:ext cx="1957157" cy="369332"/>
          </a:xfrm>
          <a:prstGeom prst="rect">
            <a:avLst/>
          </a:prstGeom>
          <a:solidFill>
            <a:srgbClr val="C00000"/>
          </a:solidFill>
          <a:ln>
            <a:solidFill>
              <a:schemeClr val="tx1">
                <a:alpha val="1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9-bay TVS-951X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0469F38-9984-2940-9ACA-3D2E8A559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0656" y="2526446"/>
            <a:ext cx="1965483" cy="1700289"/>
          </a:xfrm>
          <a:prstGeom prst="rect">
            <a:avLst/>
          </a:prstGeom>
        </p:spPr>
      </p:pic>
      <p:pic>
        <p:nvPicPr>
          <p:cNvPr id="24" name="Picture 20">
            <a:extLst>
              <a:ext uri="{FF2B5EF4-FFF2-40B4-BE49-F238E27FC236}">
                <a16:creationId xmlns="" xmlns:a16="http://schemas.microsoft.com/office/drawing/2014/main" id="{62969897-7E4F-214A-8792-BFE04E1DF6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2310" y="1928429"/>
            <a:ext cx="371020" cy="6097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433484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圖片 65" descr="BG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" y="0"/>
            <a:ext cx="9128319" cy="5143500"/>
          </a:xfrm>
          <a:prstGeom prst="rect">
            <a:avLst/>
          </a:prstGeom>
        </p:spPr>
      </p:pic>
      <p:pic>
        <p:nvPicPr>
          <p:cNvPr id="67" name="圖片 66" descr="12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09" y="970661"/>
            <a:ext cx="8572560" cy="3897330"/>
          </a:xfrm>
          <a:prstGeom prst="rect">
            <a:avLst/>
          </a:prstGeom>
        </p:spPr>
      </p:pic>
      <p:sp>
        <p:nvSpPr>
          <p:cNvPr id="20" name="Shape 611"/>
          <p:cNvSpPr/>
          <p:nvPr/>
        </p:nvSpPr>
        <p:spPr>
          <a:xfrm>
            <a:off x="281909" y="953392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SzPts val="1400"/>
            </a:pPr>
            <a:r>
              <a:rPr lang="en-US" dirty="0" smtClean="0">
                <a:solidFill>
                  <a:schemeClr val="lt1"/>
                </a:solidFill>
              </a:rPr>
              <a:t>182 x 225 x 224 mm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F4682C7-F044-D448-95C1-D9A96A6CE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543" y="1121215"/>
            <a:ext cx="5620156" cy="3512598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20644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Hant" sz="3200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TVS-951X </a:t>
            </a:r>
            <a:r>
              <a:rPr lang="zh-Hant" altLang="en-US" sz="3200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正面</a:t>
            </a:r>
            <a:r>
              <a:rPr lang="en-US" sz="3200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硬體配置</a:t>
            </a:r>
            <a:endParaRPr sz="32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3151836" y="1762763"/>
            <a:ext cx="135776" cy="1874202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265"/>
          <p:cNvSpPr/>
          <p:nvPr/>
        </p:nvSpPr>
        <p:spPr>
          <a:xfrm>
            <a:off x="3139992" y="3696617"/>
            <a:ext cx="147620" cy="704865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圖片 27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172" y="1481216"/>
            <a:ext cx="1867954" cy="519602"/>
          </a:xfrm>
          <a:prstGeom prst="rect">
            <a:avLst/>
          </a:prstGeom>
        </p:spPr>
      </p:pic>
      <p:sp>
        <p:nvSpPr>
          <p:cNvPr id="246" name="Shape 246"/>
          <p:cNvSpPr txBox="1"/>
          <p:nvPr/>
        </p:nvSpPr>
        <p:spPr>
          <a:xfrm>
            <a:off x="500545" y="1519606"/>
            <a:ext cx="1925513" cy="7072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指示燈號：狀態</a:t>
            </a:r>
            <a:r>
              <a:rPr lang="zh-Hant" altLang="en-US" sz="1300" b="1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，</a:t>
            </a:r>
            <a:r>
              <a:rPr lang="en-US" sz="1300" b="1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sz="1300" b="1" u="none" strike="noStrike" cap="none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網路</a:t>
            </a:r>
            <a:endParaRPr lang="en-US" sz="1300" b="1" u="none" strike="noStrike" cap="none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Hant" altLang="en-US" sz="1300" b="1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，</a:t>
            </a:r>
            <a:r>
              <a:rPr lang="en-US" sz="1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USB</a:t>
            </a:r>
            <a:r>
              <a:rPr lang="zh-Hant" altLang="en-US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en-US" altLang="zh-Hant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3.5</a:t>
            </a:r>
            <a:r>
              <a:rPr lang="zh-TW" altLang="en-US" sz="13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吋</a:t>
            </a:r>
            <a:r>
              <a:rPr lang="en-US" sz="1300" b="1" u="none" strike="noStrike" cap="none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硬碟</a:t>
            </a:r>
            <a:endParaRPr sz="130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cxnSp>
        <p:nvCxnSpPr>
          <p:cNvPr id="248" name="Shape 248"/>
          <p:cNvCxnSpPr>
            <a:cxnSpLocks/>
          </p:cNvCxnSpPr>
          <p:nvPr/>
        </p:nvCxnSpPr>
        <p:spPr>
          <a:xfrm rot="10800000">
            <a:off x="2267500" y="1979674"/>
            <a:ext cx="837034" cy="18885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29" name="圖片 28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45" y="3328212"/>
            <a:ext cx="1858581" cy="405709"/>
          </a:xfrm>
          <a:prstGeom prst="rect">
            <a:avLst/>
          </a:prstGeom>
        </p:spPr>
      </p:pic>
      <p:pic>
        <p:nvPicPr>
          <p:cNvPr id="30" name="圖片 29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45" y="2886891"/>
            <a:ext cx="1858581" cy="405709"/>
          </a:xfrm>
          <a:prstGeom prst="rect">
            <a:avLst/>
          </a:prstGeom>
        </p:spPr>
      </p:pic>
      <p:pic>
        <p:nvPicPr>
          <p:cNvPr id="31" name="圖片 30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45" y="4198627"/>
            <a:ext cx="1858581" cy="405709"/>
          </a:xfrm>
          <a:prstGeom prst="rect">
            <a:avLst/>
          </a:prstGeom>
        </p:spPr>
      </p:pic>
      <p:pic>
        <p:nvPicPr>
          <p:cNvPr id="32" name="圖片 31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45" y="3750982"/>
            <a:ext cx="1858581" cy="405709"/>
          </a:xfrm>
          <a:prstGeom prst="rect">
            <a:avLst/>
          </a:prstGeom>
        </p:spPr>
      </p:pic>
      <p:sp>
        <p:nvSpPr>
          <p:cNvPr id="249" name="Shape 249"/>
          <p:cNvSpPr txBox="1"/>
          <p:nvPr/>
        </p:nvSpPr>
        <p:spPr>
          <a:xfrm>
            <a:off x="563978" y="2963097"/>
            <a:ext cx="911026" cy="26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電源</a:t>
            </a:r>
            <a:r>
              <a:rPr lang="ja-JP" altLang="en-US" sz="1300" b="1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按鍵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590227" y="3804258"/>
            <a:ext cx="168264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 pitchFamily="34" charset="-120"/>
                <a:sym typeface="Arial"/>
              </a:rPr>
              <a:t>USB 3.0</a:t>
            </a:r>
            <a:r>
              <a:rPr lang="en-US" sz="1300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sz="1300" b="1" u="none" strike="noStrike" cap="none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一鍵備份</a:t>
            </a:r>
            <a:endParaRPr sz="1300" b="1" u="none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6" name="Shape 249">
            <a:extLst>
              <a:ext uri="{FF2B5EF4-FFF2-40B4-BE49-F238E27FC236}">
                <a16:creationId xmlns="" xmlns:a16="http://schemas.microsoft.com/office/drawing/2014/main" id="{1F55481C-D112-EA42-892E-8F18BFAB3DCB}"/>
              </a:ext>
            </a:extLst>
          </p:cNvPr>
          <p:cNvSpPr txBox="1"/>
          <p:nvPr/>
        </p:nvSpPr>
        <p:spPr>
          <a:xfrm>
            <a:off x="566270" y="4263734"/>
            <a:ext cx="1669521" cy="26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2.5</a:t>
            </a:r>
            <a:r>
              <a:rPr lang="zh-TW" altLang="en-US" sz="1300" b="1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吋</a:t>
            </a:r>
            <a:r>
              <a:rPr lang="en-US" sz="1300" b="1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 SSD </a:t>
            </a:r>
            <a:r>
              <a:rPr lang="zh-Hant" altLang="en-US" sz="1300" b="1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指示燈號</a:t>
            </a:r>
            <a:endParaRPr lang="ja-JP" altLang="en-US" sz="1300" b="1" u="none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4" name="Shape 249">
            <a:extLst>
              <a:ext uri="{FF2B5EF4-FFF2-40B4-BE49-F238E27FC236}">
                <a16:creationId xmlns="" xmlns:a16="http://schemas.microsoft.com/office/drawing/2014/main" id="{84E7B95D-47EE-F149-A710-9455D964B2DB}"/>
              </a:ext>
            </a:extLst>
          </p:cNvPr>
          <p:cNvSpPr txBox="1"/>
          <p:nvPr/>
        </p:nvSpPr>
        <p:spPr>
          <a:xfrm>
            <a:off x="579655" y="3398605"/>
            <a:ext cx="911026" cy="26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ja-JP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IR </a:t>
            </a:r>
            <a:r>
              <a:rPr lang="ja-JP" alt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接收器</a:t>
            </a:r>
            <a:endParaRPr lang="ja-JP" altLang="en-US" sz="1300" b="1" u="none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50" name="Shape 250"/>
          <p:cNvCxnSpPr>
            <a:cxnSpLocks/>
            <a:endCxn id="30" idx="3"/>
          </p:cNvCxnSpPr>
          <p:nvPr/>
        </p:nvCxnSpPr>
        <p:spPr>
          <a:xfrm rot="10800000">
            <a:off x="2359127" y="3089747"/>
            <a:ext cx="448663" cy="44301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56" name="Shape 250"/>
          <p:cNvCxnSpPr>
            <a:cxnSpLocks/>
          </p:cNvCxnSpPr>
          <p:nvPr/>
        </p:nvCxnSpPr>
        <p:spPr>
          <a:xfrm>
            <a:off x="2359126" y="3980267"/>
            <a:ext cx="423824" cy="158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43" name="Shape 267"/>
          <p:cNvCxnSpPr>
            <a:cxnSpLocks/>
            <a:endCxn id="31" idx="3"/>
          </p:cNvCxnSpPr>
          <p:nvPr/>
        </p:nvCxnSpPr>
        <p:spPr>
          <a:xfrm rot="10800000">
            <a:off x="2359127" y="4401482"/>
            <a:ext cx="780871" cy="158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3" name="Shape 250">
            <a:extLst>
              <a:ext uri="{FF2B5EF4-FFF2-40B4-BE49-F238E27FC236}">
                <a16:creationId xmlns="" xmlns:a16="http://schemas.microsoft.com/office/drawing/2014/main" id="{9CEADBB6-82C8-014E-82B3-75FFD954CA5B}"/>
              </a:ext>
            </a:extLst>
          </p:cNvPr>
          <p:cNvCxnSpPr>
            <a:cxnSpLocks/>
          </p:cNvCxnSpPr>
          <p:nvPr/>
        </p:nvCxnSpPr>
        <p:spPr>
          <a:xfrm rot="10800000">
            <a:off x="2359126" y="3663528"/>
            <a:ext cx="423824" cy="150734"/>
          </a:xfrm>
          <a:prstGeom prst="bentConnector3">
            <a:avLst>
              <a:gd name="adj1" fmla="val 63718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54" name="圖片 53" descr="1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589" y="2226845"/>
            <a:ext cx="1456344" cy="385629"/>
          </a:xfrm>
          <a:prstGeom prst="rect">
            <a:avLst/>
          </a:prstGeom>
        </p:spPr>
      </p:pic>
      <p:sp>
        <p:nvSpPr>
          <p:cNvPr id="53" name="矩形 52"/>
          <p:cNvSpPr/>
          <p:nvPr/>
        </p:nvSpPr>
        <p:spPr>
          <a:xfrm>
            <a:off x="968776" y="2216273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ant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刷紋質感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向右箭號 25"/>
          <p:cNvSpPr/>
          <p:nvPr/>
        </p:nvSpPr>
        <p:spPr>
          <a:xfrm flipH="1">
            <a:off x="1957476" y="2285523"/>
            <a:ext cx="825474" cy="169277"/>
          </a:xfrm>
          <a:prstGeom prst="rightArrow">
            <a:avLst>
              <a:gd name="adj1" fmla="val 50000"/>
              <a:gd name="adj2" fmla="val 103081"/>
            </a:avLst>
          </a:prstGeom>
          <a:gradFill>
            <a:gsLst>
              <a:gs pos="0">
                <a:srgbClr val="09EDFF"/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5" name="圖片 54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926501" y="1411966"/>
            <a:ext cx="1789354" cy="1042834"/>
          </a:xfrm>
          <a:prstGeom prst="rect">
            <a:avLst/>
          </a:prstGeom>
        </p:spPr>
      </p:pic>
      <p:sp>
        <p:nvSpPr>
          <p:cNvPr id="266" name="Shape 266"/>
          <p:cNvSpPr txBox="1"/>
          <p:nvPr/>
        </p:nvSpPr>
        <p:spPr>
          <a:xfrm>
            <a:off x="6989955" y="1509034"/>
            <a:ext cx="1608266" cy="86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en-US" sz="1300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 x 3.5</a:t>
            </a:r>
            <a:r>
              <a:rPr lang="zh-TW" altLang="en-US" sz="1300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 吋 </a:t>
            </a:r>
            <a:r>
              <a:rPr lang="en-US" sz="1300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SATA 6Gb/s HDD</a:t>
            </a:r>
            <a:r>
              <a:rPr lang="zh-Hant" altLang="en-US" sz="1300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 埠</a:t>
            </a:r>
            <a:endParaRPr lang="en-US" altLang="zh-Hant" sz="1300" b="1" i="0" u="none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Hant" alt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亦支援 </a:t>
            </a:r>
            <a:r>
              <a:rPr lang="en-US" altLang="zh-Hant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2.5</a:t>
            </a:r>
            <a:r>
              <a:rPr lang="zh-TW" alt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吋</a:t>
            </a:r>
            <a:r>
              <a:rPr lang="en-US" altLang="zh-Hant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HDD/SSD)</a:t>
            </a:r>
            <a:endParaRPr sz="1300" b="1" u="none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64" name="Shape 264"/>
          <p:cNvCxnSpPr>
            <a:cxnSpLocks/>
          </p:cNvCxnSpPr>
          <p:nvPr/>
        </p:nvCxnSpPr>
        <p:spPr>
          <a:xfrm flipV="1">
            <a:off x="6123882" y="1856264"/>
            <a:ext cx="804300" cy="322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61" name="圖片 60" descr="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928182" y="2612474"/>
            <a:ext cx="1789354" cy="1042834"/>
          </a:xfrm>
          <a:prstGeom prst="rect">
            <a:avLst/>
          </a:prstGeom>
        </p:spPr>
      </p:pic>
      <p:sp>
        <p:nvSpPr>
          <p:cNvPr id="269" name="Shape 269"/>
          <p:cNvSpPr txBox="1"/>
          <p:nvPr/>
        </p:nvSpPr>
        <p:spPr>
          <a:xfrm>
            <a:off x="7016385" y="2858699"/>
            <a:ext cx="1720614" cy="67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4 x </a:t>
            </a:r>
            <a:r>
              <a:rPr 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2.5</a:t>
            </a:r>
            <a:r>
              <a:rPr lang="zh-TW" alt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吋</a:t>
            </a:r>
            <a:r>
              <a:rPr 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SATA </a:t>
            </a:r>
            <a:endParaRPr lang="en-US" sz="13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6Gb/s SSD</a:t>
            </a:r>
            <a:r>
              <a:rPr lang="zh-Hant" altLang="en-US" sz="13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Hant" alt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埠</a:t>
            </a:r>
            <a:endParaRPr lang="en-US" sz="1300" b="1" i="0" u="none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71" name="Shape 264"/>
          <p:cNvCxnSpPr>
            <a:cxnSpLocks/>
          </p:cNvCxnSpPr>
          <p:nvPr/>
        </p:nvCxnSpPr>
        <p:spPr>
          <a:xfrm flipV="1">
            <a:off x="6123882" y="3380490"/>
            <a:ext cx="804300" cy="599777"/>
          </a:xfrm>
          <a:prstGeom prst="bentConnector3">
            <a:avLst>
              <a:gd name="adj1" fmla="val 56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="" xmlns:p14="http://schemas.microsoft.com/office/powerpoint/2010/main" val="203288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BG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" y="0"/>
            <a:ext cx="9140080" cy="5143500"/>
          </a:xfrm>
          <a:prstGeom prst="rect">
            <a:avLst/>
          </a:prstGeom>
        </p:spPr>
      </p:pic>
      <p:pic>
        <p:nvPicPr>
          <p:cNvPr id="17" name="圖片 16" descr="12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09" y="1109576"/>
            <a:ext cx="8572560" cy="3637286"/>
          </a:xfrm>
          <a:prstGeom prst="rect">
            <a:avLst/>
          </a:prstGeom>
        </p:spPr>
      </p:pic>
      <p:sp>
        <p:nvSpPr>
          <p:cNvPr id="18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24937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zh-Hant" altLang="en-US" sz="32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可快速安裝與拆卸的 </a:t>
            </a:r>
            <a:r>
              <a:rPr lang="en-US" altLang="zh-Hant" sz="320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HDD / SSD</a:t>
            </a:r>
            <a:endParaRPr sz="32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6" name="圓角矩形 45"/>
          <p:cNvSpPr/>
          <p:nvPr/>
        </p:nvSpPr>
        <p:spPr>
          <a:xfrm>
            <a:off x="492656" y="1437349"/>
            <a:ext cx="4584252" cy="3115299"/>
          </a:xfrm>
          <a:prstGeom prst="roundRect">
            <a:avLst>
              <a:gd name="adj" fmla="val 428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Picture 2" descr="C:\Users\Han Tsai\Desktop\TS-932X_直播_0320\未命名-5.png">
            <a:extLst>
              <a:ext uri="{FF2B5EF4-FFF2-40B4-BE49-F238E27FC236}">
                <a16:creationId xmlns="" xmlns:a16="http://schemas.microsoft.com/office/drawing/2014/main" id="{AD81DCFD-3638-764F-9044-35124E92D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0124" y="1734679"/>
            <a:ext cx="2517240" cy="272751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40EF3DD-4535-8042-9C1C-D6EED92F94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922" y="1961917"/>
            <a:ext cx="1796569" cy="2675794"/>
          </a:xfrm>
          <a:prstGeom prst="rect">
            <a:avLst/>
          </a:prstGeom>
        </p:spPr>
      </p:pic>
      <p:sp>
        <p:nvSpPr>
          <p:cNvPr id="48" name="圓角矩形 47"/>
          <p:cNvSpPr/>
          <p:nvPr/>
        </p:nvSpPr>
        <p:spPr>
          <a:xfrm>
            <a:off x="5184500" y="1437349"/>
            <a:ext cx="3363151" cy="3115299"/>
          </a:xfrm>
          <a:prstGeom prst="roundRect">
            <a:avLst>
              <a:gd name="adj" fmla="val 428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Picture 3" descr="C:\Users\Han Tsai\Desktop\TS-932X_直播_0320\未命名-6.png">
            <a:extLst>
              <a:ext uri="{FF2B5EF4-FFF2-40B4-BE49-F238E27FC236}">
                <a16:creationId xmlns="" xmlns:a16="http://schemas.microsoft.com/office/drawing/2014/main" id="{38B14C86-DC66-2345-AC03-B9156EBB6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27315" y="2458978"/>
            <a:ext cx="2992841" cy="1628493"/>
          </a:xfrm>
          <a:prstGeom prst="rect">
            <a:avLst/>
          </a:prstGeom>
          <a:noFill/>
        </p:spPr>
      </p:pic>
      <p:sp>
        <p:nvSpPr>
          <p:cNvPr id="26" name="Shape 246">
            <a:extLst>
              <a:ext uri="{FF2B5EF4-FFF2-40B4-BE49-F238E27FC236}">
                <a16:creationId xmlns="" xmlns:a16="http://schemas.microsoft.com/office/drawing/2014/main" id="{651D8BB7-E3BB-DC48-97B3-7F6320885A9B}"/>
              </a:ext>
            </a:extLst>
          </p:cNvPr>
          <p:cNvSpPr txBox="1"/>
          <p:nvPr/>
        </p:nvSpPr>
        <p:spPr>
          <a:xfrm>
            <a:off x="1231426" y="1797924"/>
            <a:ext cx="1827138" cy="32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Hant" altLang="en-US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免工具安裝</a:t>
            </a:r>
            <a:r>
              <a:rPr lang="zh-TW" altLang="en-US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3.5</a:t>
            </a:r>
            <a:r>
              <a:rPr lang="zh-TW" altLang="en-US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Hant" altLang="en-US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吋</a:t>
            </a:r>
            <a:r>
              <a:rPr lang="en-US" sz="1100" b="1" u="none" strike="noStrike" cap="none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硬碟</a:t>
            </a:r>
            <a:endParaRPr sz="1100" b="1" i="0" u="none" strike="noStrike" cap="none" dirty="0">
              <a:solidFill>
                <a:schemeClr val="tx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4" name="TextBox 9">
            <a:extLst>
              <a:ext uri="{FF2B5EF4-FFF2-40B4-BE49-F238E27FC236}">
                <a16:creationId xmlns=""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616669" y="1289197"/>
            <a:ext cx="1397126" cy="30777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6DF5FF">
                <a:alpha val="80000"/>
              </a:srgb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>
              <a:buSzPts val="1400"/>
            </a:pP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3.5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吋硬碟托盤</a:t>
            </a:r>
            <a:endParaRPr lang="zh-TW" altLang="en-US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27" name="Shape 246">
            <a:extLst>
              <a:ext uri="{FF2B5EF4-FFF2-40B4-BE49-F238E27FC236}">
                <a16:creationId xmlns="" xmlns:a16="http://schemas.microsoft.com/office/drawing/2014/main" id="{F1EBFE38-1B94-EE46-B29E-372AF73D6871}"/>
              </a:ext>
            </a:extLst>
          </p:cNvPr>
          <p:cNvSpPr txBox="1"/>
          <p:nvPr/>
        </p:nvSpPr>
        <p:spPr>
          <a:xfrm>
            <a:off x="3228659" y="1492101"/>
            <a:ext cx="1732959" cy="405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Hant" altLang="en-US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亦支援螺絲固定的</a:t>
            </a:r>
            <a:endParaRPr lang="en-US" altLang="zh-Hant" sz="11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Hant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2.5</a:t>
            </a:r>
            <a:r>
              <a:rPr lang="zh-TW" altLang="en-US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Hant" altLang="en-US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吋 </a:t>
            </a:r>
            <a:r>
              <a:rPr lang="en-US" altLang="zh-Hant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endParaRPr sz="1100" b="1" i="0" u="none" strike="noStrike" cap="none" dirty="0">
              <a:solidFill>
                <a:schemeClr val="tx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5" name="TextBox 9">
            <a:extLst>
              <a:ext uri="{FF2B5EF4-FFF2-40B4-BE49-F238E27FC236}">
                <a16:creationId xmlns=""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5309356" y="1321933"/>
            <a:ext cx="1450862" cy="307777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6DF5FF">
                <a:alpha val="80000"/>
              </a:srgb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>
              <a:buSzPts val="1400"/>
            </a:pP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2.5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吋 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SSD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托盤</a:t>
            </a:r>
          </a:p>
        </p:txBody>
      </p:sp>
      <p:sp>
        <p:nvSpPr>
          <p:cNvPr id="28" name="Shape 246">
            <a:extLst>
              <a:ext uri="{FF2B5EF4-FFF2-40B4-BE49-F238E27FC236}">
                <a16:creationId xmlns="" xmlns:a16="http://schemas.microsoft.com/office/drawing/2014/main" id="{5ECF41A6-C0AD-D64B-9E90-E46E79DCE760}"/>
              </a:ext>
            </a:extLst>
          </p:cNvPr>
          <p:cNvSpPr txBox="1"/>
          <p:nvPr/>
        </p:nvSpPr>
        <p:spPr>
          <a:xfrm>
            <a:off x="5305084" y="1722751"/>
            <a:ext cx="2167768" cy="32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Hant" altLang="en-US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免工具安裝</a:t>
            </a:r>
            <a:r>
              <a:rPr lang="zh-TW" altLang="en-US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2.5</a:t>
            </a:r>
            <a:r>
              <a:rPr lang="zh-TW" altLang="en-US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Hant" altLang="en-US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吋 </a:t>
            </a:r>
            <a:r>
              <a:rPr lang="en-US" altLang="zh-Hant" sz="11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endParaRPr sz="1100" b="1" i="0" u="none" strike="noStrike" cap="none" dirty="0">
              <a:solidFill>
                <a:schemeClr val="tx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6B1009E-A295-4549-A565-9E18F63699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258" y="707497"/>
            <a:ext cx="3286981" cy="2054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1353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1312"/>
            <a:ext cx="9143999" cy="750218"/>
          </a:xfrm>
        </p:spPr>
        <p:txBody>
          <a:bodyPr/>
          <a:lstStyle/>
          <a:p>
            <a:pPr algn="ctr"/>
            <a:r>
              <a:rPr lang="en-US" altLang="zh-CN" sz="3200" b="1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Intel </a:t>
            </a:r>
            <a:r>
              <a:rPr lang="zh-CN" altLang="en-US" sz="3200" b="1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第七代</a:t>
            </a:r>
            <a:r>
              <a:rPr lang="en-US" altLang="zh-CN" sz="3200" b="1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Kaby</a:t>
            </a:r>
            <a:r>
              <a:rPr lang="en-US" altLang="zh-CN" sz="3200" b="1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 Lake </a:t>
            </a:r>
            <a:r>
              <a:rPr lang="zh-CN" altLang="en-US" sz="3200" b="1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處理器平台</a:t>
            </a:r>
            <a:endParaRPr lang="en-US" sz="32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sp>
        <p:nvSpPr>
          <p:cNvPr id="17" name="文字方塊 1">
            <a:extLst>
              <a:ext uri="{FF2B5EF4-FFF2-40B4-BE49-F238E27FC236}">
                <a16:creationId xmlns="" xmlns:a16="http://schemas.microsoft.com/office/drawing/2014/main" id="{0642C338-77B0-2443-AB93-C7D0FFC5E007}"/>
              </a:ext>
            </a:extLst>
          </p:cNvPr>
          <p:cNvSpPr txBox="1"/>
          <p:nvPr/>
        </p:nvSpPr>
        <p:spPr>
          <a:xfrm>
            <a:off x="5495962" y="2042618"/>
            <a:ext cx="3648037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zh-TW" sz="18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15W </a:t>
            </a:r>
            <a:r>
              <a:rPr kumimoji="1" lang="zh-CN" altLang="en-US" sz="18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低功耗行動版</a:t>
            </a:r>
            <a:r>
              <a:rPr kumimoji="1" lang="zh-Hant" altLang="en-US" sz="18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處理器</a:t>
            </a:r>
            <a:endParaRPr kumimoji="1" lang="en-US" altLang="zh-Hant" sz="1800" b="1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PLiHei-Md"/>
            </a:endParaRPr>
          </a:p>
          <a:p>
            <a:r>
              <a:rPr kumimoji="1" lang="en-US" altLang="zh-TW" sz="18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14nm </a:t>
            </a:r>
            <a:r>
              <a:rPr kumimoji="1" lang="en-US" altLang="zh-TW" sz="1800" b="1" dirty="0" err="1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FinFET</a:t>
            </a:r>
            <a:r>
              <a:rPr kumimoji="1" lang="en-US" altLang="zh-TW" sz="18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 </a:t>
            </a:r>
            <a:r>
              <a:rPr kumimoji="1" lang="zh-CN" altLang="en-US" sz="18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製程</a:t>
            </a:r>
            <a:endParaRPr kumimoji="1" lang="en-US" altLang="zh-CN" sz="1800" b="1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PLiHei-Md"/>
            </a:endParaRPr>
          </a:p>
          <a:p>
            <a:r>
              <a:rPr kumimoji="1" lang="en-US" altLang="zh-TW" sz="18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2 x 1.8 GHz</a:t>
            </a:r>
            <a:r>
              <a:rPr kumimoji="1" lang="zh-TW" altLang="en-US" sz="18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、</a:t>
            </a:r>
            <a:r>
              <a:rPr kumimoji="1" lang="en-US" altLang="zh-TW" sz="18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 3MB L3 </a:t>
            </a:r>
            <a:r>
              <a:rPr kumimoji="1" lang="zh-CN" altLang="en-US" sz="18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PLiHei-Md"/>
              </a:rPr>
              <a:t>快取</a:t>
            </a:r>
            <a:endParaRPr kumimoji="1" lang="zh-TW" altLang="en-US" sz="1800" b="1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PLiHei-Md"/>
            </a:endParaRPr>
          </a:p>
        </p:txBody>
      </p:sp>
      <p:sp>
        <p:nvSpPr>
          <p:cNvPr id="22" name="文字方塊 1">
            <a:extLst>
              <a:ext uri="{FF2B5EF4-FFF2-40B4-BE49-F238E27FC236}">
                <a16:creationId xmlns="" xmlns:a16="http://schemas.microsoft.com/office/drawing/2014/main" id="{888D60F0-B4A1-A443-B732-D8F747208B4E}"/>
              </a:ext>
            </a:extLst>
          </p:cNvPr>
          <p:cNvSpPr txBox="1"/>
          <p:nvPr/>
        </p:nvSpPr>
        <p:spPr>
          <a:xfrm>
            <a:off x="5506534" y="1756140"/>
            <a:ext cx="2711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 i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DFPLiHei-Md"/>
              </a:rPr>
              <a:t>Intel Celeron 3865U</a:t>
            </a:r>
            <a:endParaRPr kumimoji="1" lang="zh-TW" altLang="en-US" sz="1600" b="1" i="1" dirty="0">
              <a:solidFill>
                <a:schemeClr val="bg1"/>
              </a:solidFill>
              <a:latin typeface="+mj-lt"/>
              <a:ea typeface="Microsoft JhengHei" panose="020B0604030504040204" pitchFamily="34" charset="-120"/>
              <a:cs typeface="DFPLiHei-Md"/>
            </a:endParaRPr>
          </a:p>
        </p:txBody>
      </p:sp>
      <p:pic>
        <p:nvPicPr>
          <p:cNvPr id="14" name="圖片 39" descr="cp_k_ww_4c_075.png">
            <a:extLst>
              <a:ext uri="{FF2B5EF4-FFF2-40B4-BE49-F238E27FC236}">
                <a16:creationId xmlns="" xmlns:a16="http://schemas.microsoft.com/office/drawing/2014/main" id="{7B6B0DB4-5BCF-DB4D-901A-48D65AB2D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230" y="1631762"/>
            <a:ext cx="1531721" cy="1531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621B23C-3FBE-0249-80D0-E977CCCA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6046" y="1226246"/>
            <a:ext cx="4399333" cy="3527945"/>
          </a:xfrm>
          <a:prstGeom prst="rect">
            <a:avLst/>
          </a:prstGeom>
        </p:spPr>
      </p:pic>
      <p:pic>
        <p:nvPicPr>
          <p:cNvPr id="4098" name="Picture 2" descr="C:\Users\Han Tsai\Desktop\TVS-951X_直播\012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146369" y="3189987"/>
            <a:ext cx="3985745" cy="844308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4571248" y="3285628"/>
            <a:ext cx="2914580" cy="430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indent="-88900" algn="ctr">
              <a:buSzPts val="1400"/>
            </a:pPr>
            <a:r>
              <a:rPr lang="en-US" altLang="zh-Hant" sz="2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AES-NI </a:t>
            </a:r>
            <a:r>
              <a:rPr lang="zh-Hant" altLang="en-US" sz="2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硬體加密引擎</a:t>
            </a:r>
            <a:endParaRPr lang="en-US" altLang="zh-Hant" sz="2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0594672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BG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圖片 25" descr="12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09" y="1109576"/>
            <a:ext cx="8572560" cy="3637286"/>
          </a:xfrm>
          <a:prstGeom prst="rect">
            <a:avLst/>
          </a:prstGeom>
        </p:spPr>
      </p:pic>
      <p:sp>
        <p:nvSpPr>
          <p:cNvPr id="25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156"/>
            <a:ext cx="9144000" cy="697312"/>
          </a:xfrm>
        </p:spPr>
        <p:txBody>
          <a:bodyPr/>
          <a:lstStyle/>
          <a:p>
            <a:r>
              <a:rPr lang="zh-CN" altLang="en-US" sz="3200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高達</a:t>
            </a:r>
            <a:r>
              <a:rPr lang="en-US" altLang="zh-CN" sz="3200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 32GB DDR4</a:t>
            </a:r>
            <a:r>
              <a:rPr lang="zh-Hant" altLang="en-US" sz="3200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 更適多工</a:t>
            </a:r>
            <a:endParaRPr lang="en-US" sz="3200" dirty="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2844856" y="4106184"/>
            <a:ext cx="3591828" cy="523220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 w="19050">
            <a:solidFill>
              <a:srgbClr val="6DF5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TW" b="1" dirty="0">
                <a:latin typeface="+mj-lt"/>
                <a:ea typeface="微軟正黑體" pitchFamily="34" charset="-120"/>
              </a:rPr>
              <a:t>TVS-951X-2G: 1 x 2GB DDR4</a:t>
            </a:r>
          </a:p>
          <a:p>
            <a:pPr algn="ctr"/>
            <a:r>
              <a:rPr lang="en-US" altLang="zh-TW" b="1" dirty="0">
                <a:latin typeface="+mj-lt"/>
                <a:ea typeface="微軟正黑體" pitchFamily="34" charset="-120"/>
              </a:rPr>
              <a:t>TVS-951X-8G: 2 x 4GB DDR4</a:t>
            </a:r>
          </a:p>
        </p:txBody>
      </p:sp>
      <p:pic>
        <p:nvPicPr>
          <p:cNvPr id="20" name="圖片 5" descr="RAM-0715-2.png">
            <a:extLst>
              <a:ext uri="{FF2B5EF4-FFF2-40B4-BE49-F238E27FC236}">
                <a16:creationId xmlns="" xmlns:a16="http://schemas.microsoft.com/office/drawing/2014/main" id="{E9534400-59AA-5F47-B8F2-40952CD54E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727" y="1339377"/>
            <a:ext cx="1366765" cy="701366"/>
          </a:xfrm>
          <a:prstGeom prst="rect">
            <a:avLst/>
          </a:prstGeom>
        </p:spPr>
      </p:pic>
      <p:pic>
        <p:nvPicPr>
          <p:cNvPr id="21" name="圖片 5" descr="RAM-0715-2.png">
            <a:extLst>
              <a:ext uri="{FF2B5EF4-FFF2-40B4-BE49-F238E27FC236}">
                <a16:creationId xmlns="" xmlns:a16="http://schemas.microsoft.com/office/drawing/2014/main" id="{7EB439BC-A783-3E4C-ACC6-789B81BECF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770" y="1339331"/>
            <a:ext cx="1366765" cy="701366"/>
          </a:xfrm>
          <a:prstGeom prst="rect">
            <a:avLst/>
          </a:prstGeom>
        </p:spPr>
      </p:pic>
      <p:pic>
        <p:nvPicPr>
          <p:cNvPr id="5123" name="Picture 3" descr="C:\Users\Han Tsai\Desktop\TVS-951X_直播\013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844856" y="2034860"/>
            <a:ext cx="5744391" cy="1174055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A2A7416-5CC6-9B49-85FC-42DADA065F33}"/>
              </a:ext>
            </a:extLst>
          </p:cNvPr>
          <p:cNvSpPr txBox="1"/>
          <p:nvPr/>
        </p:nvSpPr>
        <p:spPr>
          <a:xfrm>
            <a:off x="4349996" y="2142837"/>
            <a:ext cx="3355263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itchFamily="34" charset="0"/>
              <a:buChar char="•"/>
            </a:pPr>
            <a:r>
              <a:rPr lang="zh-CN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更省電的</a:t>
            </a:r>
            <a:r>
              <a:rPr lang="en-US" altLang="zh-CN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1.2V DDR4</a:t>
            </a:r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50" indent="-285750">
              <a:buClr>
                <a:schemeClr val="bg1"/>
              </a:buClr>
              <a:buFont typeface="Arial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 x SODIMM DDR4 </a:t>
            </a:r>
            <a:r>
              <a:rPr lang="zh-Hant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記憶體插槽，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最高達</a:t>
            </a:r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81DDDA3-0DC4-F94F-8B28-34C6963C24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09" y="617087"/>
            <a:ext cx="4266376" cy="3750707"/>
          </a:xfrm>
          <a:prstGeom prst="rect">
            <a:avLst/>
          </a:prstGeom>
        </p:spPr>
      </p:pic>
      <p:pic>
        <p:nvPicPr>
          <p:cNvPr id="5122" name="Picture 2" descr="C:\Users\Han Tsai\Desktop\TVS-951X_直播\01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07205" y="2767884"/>
            <a:ext cx="1604957" cy="757570"/>
          </a:xfrm>
          <a:prstGeom prst="rect">
            <a:avLst/>
          </a:prstGeom>
          <a:noFill/>
        </p:spPr>
      </p:pic>
      <p:sp>
        <p:nvSpPr>
          <p:cNvPr id="15" name="矩形 14"/>
          <p:cNvSpPr/>
          <p:nvPr/>
        </p:nvSpPr>
        <p:spPr>
          <a:xfrm>
            <a:off x="6253385" y="2767884"/>
            <a:ext cx="20043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ant" sz="2000" b="1" dirty="0" smtClean="0">
                <a:solidFill>
                  <a:schemeClr val="bg1"/>
                </a:solidFill>
                <a:ea typeface="微軟正黑體" pitchFamily="34" charset="-120"/>
              </a:rPr>
              <a:t>32GB</a:t>
            </a:r>
          </a:p>
          <a:p>
            <a:r>
              <a:rPr lang="en-US" altLang="zh-TW" sz="2000" b="1" dirty="0" smtClean="0">
                <a:solidFill>
                  <a:schemeClr val="bg1"/>
                </a:solidFill>
                <a:ea typeface="微軟正黑體" pitchFamily="34" charset="-120"/>
              </a:rPr>
              <a:t>(2 x 16GB)</a:t>
            </a:r>
            <a:endParaRPr lang="zh-TW" alt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326789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觀點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3865</TotalTime>
  <Words>1277</Words>
  <Application>Microsoft Macintosh PowerPoint</Application>
  <PresentationFormat>如螢幕大小 (16:9)</PresentationFormat>
  <Paragraphs>322</Paragraphs>
  <Slides>34</Slides>
  <Notes>30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35" baseType="lpstr">
      <vt:lpstr>Simple Light</vt:lpstr>
      <vt:lpstr>投影片 1</vt:lpstr>
      <vt:lpstr>9-bay NAS</vt:lpstr>
      <vt:lpstr>想嚐點快閃架構加速的甜頭？</vt:lpstr>
      <vt:lpstr>2.5 吋 SSD 價格不再高不可攀</vt:lpstr>
      <vt:lpstr>極致工藝，創造出新型態超混合架構 NAS</vt:lpstr>
      <vt:lpstr>TVS-951X 正面硬體配置</vt:lpstr>
      <vt:lpstr>可快速安裝與拆卸的 HDD / SSD</vt:lpstr>
      <vt:lpstr>Intel 第七代 Kaby Lake 處理器平台</vt:lpstr>
      <vt:lpstr>高達 32GB DDR4 更適多工</vt:lpstr>
      <vt:lpstr>TVS-951X 背面硬體配置</vt:lpstr>
      <vt:lpstr>冷酷到底的散熱設計</vt:lpstr>
      <vt:lpstr>輕鬆升級 記憶體</vt:lpstr>
      <vt:lpstr>4K 影片即時轉檔</vt:lpstr>
      <vt:lpstr>Plex Media Server</vt:lpstr>
      <vt:lpstr>Plex App</vt:lpstr>
      <vt:lpstr>Plex 功能</vt:lpstr>
      <vt:lpstr>即時轉檔</vt:lpstr>
      <vt:lpstr>離線轉檔</vt:lpstr>
      <vt:lpstr>轉檔串流</vt:lpstr>
      <vt:lpstr>透過 HDMI 輸出 4K 高畫質內容</vt:lpstr>
      <vt:lpstr>Roon 音樂中心，釋放您的音樂魂</vt:lpstr>
      <vt:lpstr>免費送你 Multi-Gigabit 10GBASE-T</vt:lpstr>
      <vt:lpstr>10GbE 高速連網環境</vt:lpstr>
      <vt:lpstr>自動分層技術的混合式儲存架構就是快</vt:lpstr>
      <vt:lpstr>將SSD快取轉換為Qtier以立即提升效益</vt:lpstr>
      <vt:lpstr>自動分層兼具高效能與大容量</vt:lpstr>
      <vt:lpstr>與生俱來的 10GbE 高速效能</vt:lpstr>
      <vt:lpstr>10GbE  效能</vt:lpstr>
      <vt:lpstr>投影片 29</vt:lpstr>
      <vt:lpstr> QTS 與虛擬化應用提升生產力</vt:lpstr>
      <vt:lpstr>QVR Pro 監控應用，守護環境安全  </vt:lpstr>
      <vt:lpstr>  透過 VJBOD 與擴充櫃彈性擴充空間</vt:lpstr>
      <vt:lpstr>9-bay NAS 家族總有一台適合你</vt:lpstr>
      <vt:lpstr>10GBASE-T 多媒體專家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Yang</dc:creator>
  <cp:lastModifiedBy>Windows 使用者</cp:lastModifiedBy>
  <cp:revision>411</cp:revision>
  <cp:lastPrinted>2018-03-22T15:33:37Z</cp:lastPrinted>
  <dcterms:modified xsi:type="dcterms:W3CDTF">2018-05-02T05:47:03Z</dcterms:modified>
</cp:coreProperties>
</file>