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commentAuthors.xml" ContentType="application/vnd.openxmlformats-officedocument.presentationml.commentAuthors+xml"/>
  <Default Extension="tiff" ContentType="image/tiff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330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327" r:id="rId12"/>
    <p:sldId id="285" r:id="rId13"/>
    <p:sldId id="329" r:id="rId14"/>
    <p:sldId id="328" r:id="rId15"/>
    <p:sldId id="268" r:id="rId16"/>
    <p:sldId id="267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9" r:id="rId26"/>
    <p:sldId id="280" r:id="rId27"/>
    <p:sldId id="281" r:id="rId28"/>
    <p:sldId id="282" r:id="rId29"/>
    <p:sldId id="283" r:id="rId30"/>
    <p:sldId id="284" r:id="rId31"/>
  </p:sldIdLst>
  <p:sldSz cx="9144000" cy="5143500" type="screen16x9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施邑靜" initials="施邑靜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8F8F8"/>
    <a:srgbClr val="FFC901"/>
    <a:srgbClr val="FDDF03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1E4AEA4-8DFA-4A89-87EB-49C32662AFE0}" styleName="中等深淺樣式 2 - 輔色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中等深淺樣式 2 - 輔色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中等深淺樣式 2 - 輔色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中等深淺樣式 3 - 輔色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5BE263C-DBD7-4A20-BB59-AAB30ACAA65A}" styleName="中等深淺樣式 3 - 輔色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A488322-F2BA-4B5B-9748-0D474271808F}" styleName="中等深淺樣式 3 - 輔色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4C1A8A3-306A-4EB7-A6B1-4F7E0EB9C5D6}" styleName="中等深淺樣式 3 - 輔色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744"/>
    <p:restoredTop sz="94586"/>
  </p:normalViewPr>
  <p:slideViewPr>
    <p:cSldViewPr>
      <p:cViewPr>
        <p:scale>
          <a:sx n="96" d="100"/>
          <a:sy n="96" d="100"/>
        </p:scale>
        <p:origin x="-1632" y="-44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5B1666-7C7D-408C-B9A8-1665D639D25F}" type="datetimeFigureOut">
              <a:rPr lang="zh-TW" altLang="en-US" smtClean="0"/>
              <a:pPr/>
              <a:t>2018/4/25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705550-2A5F-4108-9D0A-B3BDE7FC0D04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23388676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" name="Shape 3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lang="en-US" altLang="zh-TW"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" name="Shape 33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altLang="zh-TW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2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777588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Hant" altLang="en-US" dirty="0"/>
              <a:t>確認要不要換成 </a:t>
            </a:r>
            <a:r>
              <a:rPr kumimoji="1" lang="en-US" altLang="zh-Hant" dirty="0"/>
              <a:t>1208</a:t>
            </a:r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705550-2A5F-4108-9D0A-B3BDE7FC0D04}" type="slidenum">
              <a:rPr lang="zh-TW" altLang="en-US" smtClean="0"/>
              <a:pPr/>
              <a:t>11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35321438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705550-2A5F-4108-9D0A-B3BDE7FC0D04}" type="slidenum">
              <a:rPr lang="zh-TW" altLang="en-US" smtClean="0"/>
              <a:pPr/>
              <a:t>13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19393584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  <a:tabLst/>
              <a:defRPr/>
            </a:pPr>
            <a:endParaRPr lang="en-US" sz="11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904832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Shape 2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85" name="Shape 28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xmlns="" val="49363179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  <a:tabLst/>
              <a:defRPr/>
            </a:pPr>
            <a:endParaRPr lang="en-US" sz="11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186744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  <a:tabLst/>
              <a:defRPr/>
            </a:pPr>
            <a:endParaRPr lang="en-US" sz="11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6121760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Shape 21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16" name="Shape 21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xmlns="" val="310893735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  <a:tabLst/>
              <a:defRPr/>
            </a:pPr>
            <a:endParaRPr lang="en-US" sz="11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6789977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Shape 2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85" name="Shape 28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xmlns="" val="377337433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Shape 27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Shape 27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xmlns="" val="30378682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2" name="Shape 12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zh-Hant" altLang="en-US" sz="11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白手起家款</a:t>
            </a:r>
            <a:endParaRPr lang="en-US" altLang="zh-Hant" sz="11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9124978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Shape 27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75" name="Shape 27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xmlns="" val="136290653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Shape 27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Shape 27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xmlns="" val="226989789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Shape 27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Shape 27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xmlns="" val="402210364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  <a:tabLst/>
              <a:defRPr/>
            </a:pPr>
            <a:r>
              <a:rPr lang="en-US" altLang="zh-Hant" sz="11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A57</a:t>
            </a:r>
            <a:r>
              <a:rPr lang="zh-Hant" altLang="en-US" sz="11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強調</a:t>
            </a:r>
            <a:endParaRPr lang="en-US" altLang="zh-Hant" sz="11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  <a:tabLst/>
              <a:defRPr/>
            </a:pPr>
            <a:r>
              <a:rPr lang="en-US" altLang="zh-Hant" sz="11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Qtier</a:t>
            </a:r>
            <a:endParaRPr lang="en-US" altLang="zh-Hant" sz="11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  <a:tabLst/>
              <a:defRPr/>
            </a:pPr>
            <a:r>
              <a:rPr lang="en-US" altLang="zh-Hant" sz="11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Qvr</a:t>
            </a:r>
            <a:r>
              <a:rPr lang="zh-Hant" altLang="en-US" sz="11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altLang="zh-Hant" sz="11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</a:t>
            </a:r>
            <a:r>
              <a:rPr lang="zh-Hant" altLang="en-US" sz="11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altLang="zh-Hant" sz="11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(64bit)</a:t>
            </a:r>
          </a:p>
        </p:txBody>
      </p:sp>
    </p:spTree>
    <p:extLst>
      <p:ext uri="{BB962C8B-B14F-4D97-AF65-F5344CB8AC3E}">
        <p14:creationId xmlns:p14="http://schemas.microsoft.com/office/powerpoint/2010/main" xmlns="" val="24662246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  <a:tabLst/>
              <a:defRPr/>
            </a:pPr>
            <a:endParaRPr lang="en-US" sz="11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398631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  <a:tabLst/>
              <a:defRPr/>
            </a:pPr>
            <a:endParaRPr lang="en-US" sz="11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728515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Shape 2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41" name="Shape 24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xmlns="" val="25815264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Shape 2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41" name="Shape 24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xmlns="" val="35578199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Shape 2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41" name="Shape 24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xmlns="" val="39988490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Shape 2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41" name="Shape 24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xmlns="" val="3468538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  <a:tabLst/>
              <a:defRPr/>
            </a:pPr>
            <a:endParaRPr lang="en-US" sz="11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96279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TS-x32XU新品介紹PPT\TS-x32XU新品介紹PPT-01.png"/>
          <p:cNvPicPr>
            <a:picLocks noChangeAspect="1" noChangeArrowheads="1"/>
          </p:cNvPicPr>
          <p:nvPr userDrawn="1"/>
        </p:nvPicPr>
        <p:blipFill>
          <a:blip r:embed="rId2" cstate="print"/>
          <a:stretch>
            <a:fillRect/>
          </a:stretch>
        </p:blipFill>
        <p:spPr bwMode="auto">
          <a:xfrm>
            <a:off x="-36512" y="0"/>
            <a:ext cx="9180512" cy="5143500"/>
          </a:xfrm>
          <a:prstGeom prst="rect">
            <a:avLst/>
          </a:prstGeom>
          <a:noFill/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2400747"/>
            <a:ext cx="7772400" cy="1021556"/>
          </a:xfrm>
        </p:spPr>
        <p:txBody>
          <a:bodyPr anchor="t"/>
          <a:lstStyle>
            <a:lvl1pPr algn="l">
              <a:defRPr sz="4000" b="1" cap="all" baseline="0">
                <a:solidFill>
                  <a:srgbClr val="FEE002"/>
                </a:solidFill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1275606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rgbClr val="FDDF03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TS-x32XU新品介紹PPT\TS-x32XU新品介紹PPT-01.png"/>
          <p:cNvPicPr>
            <a:picLocks noChangeAspect="1" noChangeArrowheads="1"/>
          </p:cNvPicPr>
          <p:nvPr userDrawn="1"/>
        </p:nvPicPr>
        <p:blipFill>
          <a:blip r:embed="rId2" cstate="print"/>
          <a:stretch>
            <a:fillRect/>
          </a:stretch>
        </p:blipFill>
        <p:spPr bwMode="auto">
          <a:xfrm>
            <a:off x="-10384" y="0"/>
            <a:ext cx="9154384" cy="5143500"/>
          </a:xfrm>
          <a:prstGeom prst="rect">
            <a:avLst/>
          </a:prstGeom>
          <a:noFill/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2400747"/>
            <a:ext cx="7772400" cy="1021556"/>
          </a:xfrm>
        </p:spPr>
        <p:txBody>
          <a:bodyPr anchor="t"/>
          <a:lstStyle>
            <a:lvl1pPr algn="l">
              <a:defRPr sz="4000" b="1" cap="all" baseline="0">
                <a:solidFill>
                  <a:srgbClr val="FEE002"/>
                </a:solidFill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1275606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rgbClr val="FDDF03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TS-x32XU新品介紹PPT\TS-x32XU新品介紹PPT-03.png"/>
          <p:cNvPicPr>
            <a:picLocks noChangeAspect="1" noChangeArrowheads="1"/>
          </p:cNvPicPr>
          <p:nvPr userDrawn="1"/>
        </p:nvPicPr>
        <p:blipFill>
          <a:blip r:embed="rId2" cstate="print"/>
          <a:stretch>
            <a:fillRect/>
          </a:stretch>
        </p:blipFill>
        <p:spPr bwMode="auto">
          <a:xfrm>
            <a:off x="2528" y="-1"/>
            <a:ext cx="9138942" cy="5149521"/>
          </a:xfrm>
          <a:prstGeom prst="rect">
            <a:avLst/>
          </a:prstGeom>
          <a:noFill/>
        </p:spPr>
      </p:pic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pic>
        <p:nvPicPr>
          <p:cNvPr id="4098" name="Picture 2" descr="C:\Users\user\Desktop\TS-x32XU新品介紹PPT\未命名-3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3928" y="627534"/>
            <a:ext cx="5516588" cy="5015554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esktop\TS-x32XU新品介紹PPT\TS-x32XU新品介紹PPT-02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52162"/>
          </a:xfrm>
          <a:prstGeom prst="rect">
            <a:avLst/>
          </a:prstGeom>
          <a:noFill/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123478"/>
            <a:ext cx="8229600" cy="857250"/>
          </a:xfrm>
        </p:spPr>
        <p:txBody>
          <a:bodyPr/>
          <a:lstStyle/>
          <a:p>
            <a:r>
              <a:rPr lang="zh-TW" altLang="en-US" dirty="0"/>
              <a:t>按一下以編輯母片標題樣式</a:t>
            </a:r>
          </a:p>
        </p:txBody>
      </p:sp>
      <p:pic>
        <p:nvPicPr>
          <p:cNvPr id="3075" name="Picture 3" descr="C:\Users\user\Desktop\TS-x32XU新品介紹PPT\02-01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95030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5" r:id="rId2"/>
    <p:sldLayoutId id="2147483649" r:id="rId3"/>
    <p:sldLayoutId id="2147483654" r:id="rId4"/>
  </p:sldLayoutIdLst>
  <p:txStyles>
    <p:titleStyle>
      <a:lvl1pPr algn="ctr" defTabSz="914400" rtl="0" eaLnBrk="1" latinLnBrk="0" hangingPunct="1">
        <a:spcBef>
          <a:spcPct val="0"/>
        </a:spcBef>
        <a:buNone/>
        <a:defRPr sz="4200" b="1" i="0" kern="1200" baseline="0">
          <a:solidFill>
            <a:schemeClr val="tx1"/>
          </a:solidFill>
          <a:latin typeface="Arial" pitchFamily="34" charset="0"/>
          <a:ea typeface="微軟正黑體" pitchFamily="34" charset="-120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200" b="1" i="0" kern="1200" baseline="0">
          <a:solidFill>
            <a:schemeClr val="tx1"/>
          </a:solidFill>
          <a:latin typeface="Arial" pitchFamily="34" charset="0"/>
          <a:ea typeface="微軟正黑體" pitchFamily="34" charset="-120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200" b="1" i="0" kern="1200" baseline="0">
          <a:solidFill>
            <a:schemeClr val="tx1"/>
          </a:solidFill>
          <a:latin typeface="Arial" pitchFamily="34" charset="0"/>
          <a:ea typeface="微軟正黑體" pitchFamily="34" charset="-120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.png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10" Type="http://schemas.openxmlformats.org/officeDocument/2006/relationships/image" Target="../media/image35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61.png"/><Relationship Id="rId3" Type="http://schemas.openxmlformats.org/officeDocument/2006/relationships/image" Target="../media/image53.png"/><Relationship Id="rId7" Type="http://schemas.openxmlformats.org/officeDocument/2006/relationships/image" Target="../media/image56.png"/><Relationship Id="rId12" Type="http://schemas.openxmlformats.org/officeDocument/2006/relationships/image" Target="../media/image60.png"/><Relationship Id="rId17" Type="http://schemas.openxmlformats.org/officeDocument/2006/relationships/image" Target="../media/image63.png"/><Relationship Id="rId2" Type="http://schemas.openxmlformats.org/officeDocument/2006/relationships/image" Target="../media/image52.png"/><Relationship Id="rId16" Type="http://schemas.openxmlformats.org/officeDocument/2006/relationships/image" Target="../media/image4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5.png"/><Relationship Id="rId11" Type="http://schemas.openxmlformats.org/officeDocument/2006/relationships/image" Target="../media/image59.png"/><Relationship Id="rId5" Type="http://schemas.openxmlformats.org/officeDocument/2006/relationships/image" Target="../media/image54.png"/><Relationship Id="rId15" Type="http://schemas.openxmlformats.org/officeDocument/2006/relationships/image" Target="../media/image46.png"/><Relationship Id="rId10" Type="http://schemas.openxmlformats.org/officeDocument/2006/relationships/image" Target="../media/image58.png"/><Relationship Id="rId4" Type="http://schemas.openxmlformats.org/officeDocument/2006/relationships/image" Target="../media/image34.png"/><Relationship Id="rId9" Type="http://schemas.openxmlformats.org/officeDocument/2006/relationships/image" Target="../media/image57.png"/><Relationship Id="rId14" Type="http://schemas.openxmlformats.org/officeDocument/2006/relationships/image" Target="../media/image6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6.pn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8.png"/><Relationship Id="rId11" Type="http://schemas.openxmlformats.org/officeDocument/2006/relationships/image" Target="../media/image73.jpeg"/><Relationship Id="rId5" Type="http://schemas.openxmlformats.org/officeDocument/2006/relationships/image" Target="../media/image29.png"/><Relationship Id="rId10" Type="http://schemas.openxmlformats.org/officeDocument/2006/relationships/image" Target="../media/image72.png"/><Relationship Id="rId4" Type="http://schemas.openxmlformats.org/officeDocument/2006/relationships/image" Target="../media/image67.jpeg"/><Relationship Id="rId9" Type="http://schemas.openxmlformats.org/officeDocument/2006/relationships/image" Target="../media/image7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Relationship Id="rId9" Type="http://schemas.openxmlformats.org/officeDocument/2006/relationships/image" Target="../media/image8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7" Type="http://schemas.openxmlformats.org/officeDocument/2006/relationships/image" Target="../media/image8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7" Type="http://schemas.openxmlformats.org/officeDocument/2006/relationships/image" Target="../media/image9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image" Target="../media/image94.png"/><Relationship Id="rId7" Type="http://schemas.openxmlformats.org/officeDocument/2006/relationships/image" Target="../media/image8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89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0.png"/><Relationship Id="rId5" Type="http://schemas.openxmlformats.org/officeDocument/2006/relationships/image" Target="../media/image99.png"/><Relationship Id="rId4" Type="http://schemas.openxmlformats.org/officeDocument/2006/relationships/image" Target="../media/image8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7" Type="http://schemas.openxmlformats.org/officeDocument/2006/relationships/image" Target="../media/image10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0.png"/><Relationship Id="rId5" Type="http://schemas.openxmlformats.org/officeDocument/2006/relationships/image" Target="../media/image89.png"/><Relationship Id="rId4" Type="http://schemas.openxmlformats.org/officeDocument/2006/relationships/image" Target="../media/image102.tif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3" Type="http://schemas.openxmlformats.org/officeDocument/2006/relationships/image" Target="../media/image105.png"/><Relationship Id="rId7" Type="http://schemas.openxmlformats.org/officeDocument/2006/relationships/image" Target="../media/image10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5.png"/><Relationship Id="rId5" Type="http://schemas.openxmlformats.org/officeDocument/2006/relationships/image" Target="../media/image107.png"/><Relationship Id="rId10" Type="http://schemas.openxmlformats.org/officeDocument/2006/relationships/image" Target="../media/image110.png"/><Relationship Id="rId4" Type="http://schemas.openxmlformats.org/officeDocument/2006/relationships/image" Target="../media/image106.png"/><Relationship Id="rId9" Type="http://schemas.openxmlformats.org/officeDocument/2006/relationships/image" Target="../media/image9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png"/><Relationship Id="rId5" Type="http://schemas.openxmlformats.org/officeDocument/2006/relationships/image" Target="../media/image25.tiff"/><Relationship Id="rId4" Type="http://schemas.openxmlformats.org/officeDocument/2006/relationships/image" Target="../media/image24.tif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26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16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9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marketing\Marketing\Website\新網站\Landing-Page\Landing-page_qts434-sneakpreview\00_PSD\new_2018\youtube\w33\180425-ch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6" descr="Picture 6">
            <a:extLst>
              <a:ext uri="{FF2B5EF4-FFF2-40B4-BE49-F238E27FC236}">
                <a16:creationId xmlns:a16="http://schemas.microsoft.com/office/drawing/2014/main" xmlns="" id="{02B1E7F7-B970-F64D-9103-63E25C2ED95B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39166" y="771550"/>
            <a:ext cx="7681306" cy="4800815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0E923420-1A77-8248-A6FD-5CF6A22B8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內建 </a:t>
            </a:r>
            <a:r>
              <a:rPr lang="en-US" altLang="zh-TW"/>
              <a:t>10</a:t>
            </a:r>
            <a:r>
              <a:rPr lang="en-US"/>
              <a:t>GbE SFP+ </a:t>
            </a:r>
            <a:r>
              <a:rPr lang="zh-TW" altLang="en-US"/>
              <a:t>雙網路埠</a:t>
            </a:r>
            <a:endParaRPr lang="zh-TW" alt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EA3E6D1-64DF-1E4F-A371-150121BFDAEB}"/>
              </a:ext>
            </a:extLst>
          </p:cNvPr>
          <p:cNvSpPr txBox="1"/>
          <p:nvPr/>
        </p:nvSpPr>
        <p:spPr>
          <a:xfrm>
            <a:off x="4541178" y="1434090"/>
            <a:ext cx="3792811" cy="56159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TW" altLang="en-US" sz="1600" b="1" dirty="0">
                <a:ea typeface="微軟正黑體" pitchFamily="34" charset="-120"/>
              </a:rPr>
              <a:t>滿足企業對大量檔案存取、備份和復原，以及軟體容器應用等高頻寬作業的需求。</a:t>
            </a:r>
            <a:endParaRPr lang="en-US" sz="1600" b="1" dirty="0">
              <a:ea typeface="微軟正黑體" pitchFamily="34" charset="-120"/>
            </a:endParaRPr>
          </a:p>
        </p:txBody>
      </p:sp>
      <p:sp>
        <p:nvSpPr>
          <p:cNvPr id="12" name="橢圓 11">
            <a:extLst>
              <a:ext uri="{FF2B5EF4-FFF2-40B4-BE49-F238E27FC236}">
                <a16:creationId xmlns:a16="http://schemas.microsoft.com/office/drawing/2014/main" xmlns="" id="{66AE37C1-78EC-1146-9B42-0282A5E27FF6}"/>
              </a:ext>
            </a:extLst>
          </p:cNvPr>
          <p:cNvSpPr/>
          <p:nvPr/>
        </p:nvSpPr>
        <p:spPr>
          <a:xfrm>
            <a:off x="2073564" y="3729068"/>
            <a:ext cx="191125" cy="191125"/>
          </a:xfrm>
          <a:prstGeom prst="ellipse">
            <a:avLst/>
          </a:prstGeom>
          <a:solidFill>
            <a:srgbClr val="B5BA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kumimoji="1" lang="zh-TW" altLang="en-US"/>
          </a:p>
        </p:txBody>
      </p:sp>
      <p:pic>
        <p:nvPicPr>
          <p:cNvPr id="6146" name="Picture 2" descr="C:\Users\user\Desktop\TS-x32XU新品介紹PPT\03-0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1611" y="2423810"/>
            <a:ext cx="1946477" cy="1916394"/>
          </a:xfrm>
          <a:prstGeom prst="rect">
            <a:avLst/>
          </a:prstGeom>
          <a:noFill/>
        </p:spPr>
      </p:pic>
      <p:sp>
        <p:nvSpPr>
          <p:cNvPr id="17" name="文字方塊 16">
            <a:extLst>
              <a:ext uri="{FF2B5EF4-FFF2-40B4-BE49-F238E27FC236}">
                <a16:creationId xmlns:a16="http://schemas.microsoft.com/office/drawing/2014/main" xmlns="" id="{DECD8E86-E46E-B447-9BB4-6839B6D86797}"/>
              </a:ext>
            </a:extLst>
          </p:cNvPr>
          <p:cNvSpPr txBox="1"/>
          <p:nvPr/>
        </p:nvSpPr>
        <p:spPr>
          <a:xfrm>
            <a:off x="899592" y="1527762"/>
            <a:ext cx="3528392" cy="40011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2000" b="1" dirty="0">
                <a:solidFill>
                  <a:schemeClr val="bg1"/>
                </a:solidFill>
                <a:ea typeface="微軟正黑體" pitchFamily="34" charset="-120"/>
              </a:rPr>
              <a:t>高速資料吞吐能力</a:t>
            </a:r>
            <a:endParaRPr lang="zh-TW" altLang="en-US" sz="2000" dirty="0">
              <a:solidFill>
                <a:schemeClr val="bg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A0902E57-37C1-5340-9E64-D72ABE81366C}"/>
              </a:ext>
            </a:extLst>
          </p:cNvPr>
          <p:cNvSpPr/>
          <p:nvPr/>
        </p:nvSpPr>
        <p:spPr>
          <a:xfrm>
            <a:off x="2393919" y="3719954"/>
            <a:ext cx="602722" cy="369176"/>
          </a:xfrm>
          <a:prstGeom prst="rect">
            <a:avLst/>
          </a:prstGeom>
          <a:solidFill>
            <a:schemeClr val="accent6">
              <a:alpha val="3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806677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974DAD13-686F-514B-9A22-4BBE709A8C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dirty="0"/>
              <a:t>資料備份及備援的好幫手</a:t>
            </a: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xmlns="" id="{DAE5C9B7-7DC3-E741-B886-8594F7FA30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t="-58455" b="-1"/>
          <a:stretch/>
        </p:blipFill>
        <p:spPr bwMode="auto">
          <a:xfrm>
            <a:off x="4986065" y="1858730"/>
            <a:ext cx="1616856" cy="17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1458679-0AEB-AC42-A2C5-B59D847636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t="-58455" b="-1"/>
          <a:stretch/>
        </p:blipFill>
        <p:spPr bwMode="auto">
          <a:xfrm>
            <a:off x="2779999" y="1842824"/>
            <a:ext cx="1616856" cy="17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平行四邊形 4">
            <a:extLst>
              <a:ext uri="{FF2B5EF4-FFF2-40B4-BE49-F238E27FC236}">
                <a16:creationId xmlns:a16="http://schemas.microsoft.com/office/drawing/2014/main" xmlns="" id="{A9302EEB-4DEE-4640-9F4F-82F3AC431C0A}"/>
              </a:ext>
            </a:extLst>
          </p:cNvPr>
          <p:cNvSpPr/>
          <p:nvPr/>
        </p:nvSpPr>
        <p:spPr>
          <a:xfrm>
            <a:off x="1115616" y="2872009"/>
            <a:ext cx="6567879" cy="454472"/>
          </a:xfrm>
          <a:prstGeom prst="parallelogram">
            <a:avLst/>
          </a:prstGeom>
          <a:blipFill>
            <a:blip r:embed="rId4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Clr>
                <a:srgbClr val="FFFFFF"/>
              </a:buClr>
            </a:pPr>
            <a:r>
              <a:rPr lang="en-US" altLang="zh-Hant" sz="15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Arial" pitchFamily="34" charset="0"/>
                <a:sym typeface="Arial" charset="0"/>
              </a:rPr>
              <a:t>Hybrid</a:t>
            </a:r>
            <a:r>
              <a:rPr lang="zh-Hant" altLang="en-US" sz="15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Arial" pitchFamily="34" charset="0"/>
                <a:sym typeface="Arial" charset="0"/>
              </a:rPr>
              <a:t> </a:t>
            </a:r>
            <a:r>
              <a:rPr lang="en-US" altLang="zh-Hant" sz="15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Arial" pitchFamily="34" charset="0"/>
                <a:sym typeface="Arial" charset="0"/>
              </a:rPr>
              <a:t>Backup</a:t>
            </a:r>
            <a:r>
              <a:rPr lang="zh-Hant" altLang="en-US" sz="15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Arial" pitchFamily="34" charset="0"/>
                <a:sym typeface="Arial" charset="0"/>
              </a:rPr>
              <a:t> </a:t>
            </a:r>
            <a:r>
              <a:rPr lang="en-US" altLang="zh-Hant" sz="15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Arial" pitchFamily="34" charset="0"/>
                <a:sym typeface="Arial" charset="0"/>
              </a:rPr>
              <a:t>Sync</a:t>
            </a:r>
            <a:endParaRPr lang="en-US" altLang="zh-TW" sz="15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  <a:cs typeface="Arial" pitchFamily="34" charset="0"/>
              <a:sym typeface="Arial" charset="0"/>
            </a:endParaRPr>
          </a:p>
        </p:txBody>
      </p:sp>
      <p:pic>
        <p:nvPicPr>
          <p:cNvPr id="6" name="Shape 676" descr="Hybrid Bakcup Sync.png">
            <a:extLst>
              <a:ext uri="{FF2B5EF4-FFF2-40B4-BE49-F238E27FC236}">
                <a16:creationId xmlns:a16="http://schemas.microsoft.com/office/drawing/2014/main" xmlns="" id="{F74D2F69-3D4D-4944-96AA-2B167E4A6135}"/>
              </a:ext>
            </a:extLst>
          </p:cNvPr>
          <p:cNvPicPr preferRelativeResize="0"/>
          <p:nvPr/>
        </p:nvPicPr>
        <p:blipFill rotWithShape="1">
          <a:blip r:embed="rId5" cstate="print">
            <a:alphaModFix/>
          </a:blip>
          <a:srcRect/>
          <a:stretch/>
        </p:blipFill>
        <p:spPr>
          <a:xfrm>
            <a:off x="954051" y="2752319"/>
            <a:ext cx="659528" cy="65935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xmlns="" id="{038B923A-1B91-DC46-9F2C-93879C56386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6197265" y="1408663"/>
            <a:ext cx="2839231" cy="1015874"/>
          </a:xfrm>
          <a:prstGeom prst="rect">
            <a:avLst/>
          </a:prstGeom>
        </p:spPr>
      </p:pic>
      <p:grpSp>
        <p:nvGrpSpPr>
          <p:cNvPr id="8" name="群組 7">
            <a:extLst>
              <a:ext uri="{FF2B5EF4-FFF2-40B4-BE49-F238E27FC236}">
                <a16:creationId xmlns:a16="http://schemas.microsoft.com/office/drawing/2014/main" xmlns="" id="{B80BF3FE-B9D4-F548-8779-35C4DC1A6F00}"/>
              </a:ext>
            </a:extLst>
          </p:cNvPr>
          <p:cNvGrpSpPr/>
          <p:nvPr/>
        </p:nvGrpSpPr>
        <p:grpSpPr>
          <a:xfrm>
            <a:off x="3963350" y="1298590"/>
            <a:ext cx="1155901" cy="432048"/>
            <a:chOff x="4898063" y="2931790"/>
            <a:chExt cx="1541201" cy="576064"/>
          </a:xfrm>
        </p:grpSpPr>
        <p:sp>
          <p:nvSpPr>
            <p:cNvPr id="9" name="左-右雙向箭號 8">
              <a:extLst>
                <a:ext uri="{FF2B5EF4-FFF2-40B4-BE49-F238E27FC236}">
                  <a16:creationId xmlns:a16="http://schemas.microsoft.com/office/drawing/2014/main" xmlns="" id="{8EFB37F7-89C3-C44F-80B2-9AD6AFA9A8A4}"/>
                </a:ext>
              </a:extLst>
            </p:cNvPr>
            <p:cNvSpPr/>
            <p:nvPr/>
          </p:nvSpPr>
          <p:spPr>
            <a:xfrm>
              <a:off x="4898245" y="2931790"/>
              <a:ext cx="1512168" cy="576064"/>
            </a:xfrm>
            <a:prstGeom prst="leftRightArrow">
              <a:avLst/>
            </a:prstGeom>
            <a:solidFill>
              <a:srgbClr val="1F497D">
                <a:lumMod val="5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685800"/>
              <a:endParaRPr lang="zh-TW" altLang="en-US" sz="1350" kern="0">
                <a:solidFill>
                  <a:prstClr val="white"/>
                </a:solidFill>
                <a:latin typeface="Calibri"/>
                <a:ea typeface="新細明體" panose="02020500000000000000" pitchFamily="18" charset="-120"/>
              </a:endParaRPr>
            </a:p>
          </p:txBody>
        </p:sp>
        <p:sp>
          <p:nvSpPr>
            <p:cNvPr id="10" name="Shape 688">
              <a:extLst>
                <a:ext uri="{FF2B5EF4-FFF2-40B4-BE49-F238E27FC236}">
                  <a16:creationId xmlns:a16="http://schemas.microsoft.com/office/drawing/2014/main" xmlns="" id="{B4035308-E3E9-244E-8C71-01816630AFC1}"/>
                </a:ext>
              </a:extLst>
            </p:cNvPr>
            <p:cNvSpPr txBox="1"/>
            <p:nvPr/>
          </p:nvSpPr>
          <p:spPr>
            <a:xfrm>
              <a:off x="4898063" y="3046622"/>
              <a:ext cx="1541201" cy="392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1434" tIns="25710" rIns="51434" bIns="25710" anchor="t" anchorCtr="0">
              <a:noAutofit/>
            </a:bodyPr>
            <a:lstStyle/>
            <a:p>
              <a:pPr algn="ctr"/>
              <a:r>
                <a:rPr lang="zh-TW" altLang="en-US" sz="1350" b="1" dirty="0">
                  <a:solidFill>
                    <a:prstClr val="white"/>
                  </a:solidFill>
                  <a:latin typeface="微軟正黑體" pitchFamily="34" charset="-120"/>
                  <a:ea typeface="微軟正黑體" pitchFamily="34" charset="-120"/>
                  <a:cs typeface="Corbel"/>
                  <a:sym typeface="Corbel"/>
                </a:rPr>
                <a:t>資料備份</a:t>
              </a:r>
              <a:endParaRPr sz="1350" b="1" dirty="0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  <a:cs typeface="Corbel"/>
                <a:sym typeface="Corbel"/>
              </a:endParaRPr>
            </a:p>
          </p:txBody>
        </p:sp>
      </p:grpSp>
      <p:grpSp>
        <p:nvGrpSpPr>
          <p:cNvPr id="11" name="群組 10">
            <a:extLst>
              <a:ext uri="{FF2B5EF4-FFF2-40B4-BE49-F238E27FC236}">
                <a16:creationId xmlns:a16="http://schemas.microsoft.com/office/drawing/2014/main" xmlns="" id="{9DC17566-1430-B347-B50D-7BE3A9FC5B25}"/>
              </a:ext>
            </a:extLst>
          </p:cNvPr>
          <p:cNvGrpSpPr/>
          <p:nvPr/>
        </p:nvGrpSpPr>
        <p:grpSpPr>
          <a:xfrm>
            <a:off x="3974237" y="2319691"/>
            <a:ext cx="1134126" cy="432048"/>
            <a:chOff x="4898245" y="3661281"/>
            <a:chExt cx="1512168" cy="576064"/>
          </a:xfrm>
        </p:grpSpPr>
        <p:sp>
          <p:nvSpPr>
            <p:cNvPr id="12" name="左-右雙向箭號 11">
              <a:extLst>
                <a:ext uri="{FF2B5EF4-FFF2-40B4-BE49-F238E27FC236}">
                  <a16:creationId xmlns:a16="http://schemas.microsoft.com/office/drawing/2014/main" xmlns="" id="{FAF0B461-B79B-464C-A6A5-29C00B1FD8BC}"/>
                </a:ext>
              </a:extLst>
            </p:cNvPr>
            <p:cNvSpPr/>
            <p:nvPr/>
          </p:nvSpPr>
          <p:spPr>
            <a:xfrm>
              <a:off x="4898245" y="3661281"/>
              <a:ext cx="1512168" cy="576064"/>
            </a:xfrm>
            <a:prstGeom prst="leftRightArrow">
              <a:avLst/>
            </a:prstGeom>
            <a:solidFill>
              <a:srgbClr val="1F497D">
                <a:lumMod val="5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685800"/>
              <a:endParaRPr lang="zh-TW" altLang="en-US" sz="1350" kern="0">
                <a:solidFill>
                  <a:prstClr val="white"/>
                </a:solidFill>
                <a:latin typeface="Calibri"/>
                <a:ea typeface="新細明體" panose="02020500000000000000" pitchFamily="18" charset="-120"/>
              </a:endParaRPr>
            </a:p>
          </p:txBody>
        </p:sp>
        <p:sp>
          <p:nvSpPr>
            <p:cNvPr id="13" name="Shape 689">
              <a:extLst>
                <a:ext uri="{FF2B5EF4-FFF2-40B4-BE49-F238E27FC236}">
                  <a16:creationId xmlns:a16="http://schemas.microsoft.com/office/drawing/2014/main" xmlns="" id="{D5F30E86-94CD-5F44-97B0-B38F41347791}"/>
                </a:ext>
              </a:extLst>
            </p:cNvPr>
            <p:cNvSpPr txBox="1"/>
            <p:nvPr/>
          </p:nvSpPr>
          <p:spPr>
            <a:xfrm>
              <a:off x="4913789" y="3782246"/>
              <a:ext cx="1466707" cy="392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1434" tIns="25710" rIns="51434" bIns="25710" anchor="t" anchorCtr="0">
              <a:noAutofit/>
            </a:bodyPr>
            <a:lstStyle/>
            <a:p>
              <a:pPr algn="ctr"/>
              <a:r>
                <a:rPr lang="zh-Hant" altLang="en-US" sz="1350" b="1" dirty="0">
                  <a:solidFill>
                    <a:prstClr val="white"/>
                  </a:solidFill>
                  <a:latin typeface="微軟正黑體" pitchFamily="34" charset="-120"/>
                  <a:ea typeface="微軟正黑體" pitchFamily="34" charset="-120"/>
                  <a:cs typeface="Corbel"/>
                  <a:sym typeface="Corbel"/>
                </a:rPr>
                <a:t>資料</a:t>
              </a:r>
              <a:r>
                <a:rPr lang="zh-TW" altLang="en-US" sz="1350" b="1" dirty="0">
                  <a:solidFill>
                    <a:prstClr val="white"/>
                  </a:solidFill>
                  <a:latin typeface="微軟正黑體" pitchFamily="34" charset="-120"/>
                  <a:ea typeface="微軟正黑體" pitchFamily="34" charset="-120"/>
                  <a:cs typeface="Corbel"/>
                  <a:sym typeface="Corbel"/>
                </a:rPr>
                <a:t>還原</a:t>
              </a:r>
              <a:endParaRPr sz="1350" b="1" dirty="0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  <a:cs typeface="Corbel"/>
                <a:sym typeface="Corbel"/>
              </a:endParaRPr>
            </a:p>
          </p:txBody>
        </p:sp>
      </p:grpSp>
      <p:sp>
        <p:nvSpPr>
          <p:cNvPr id="14" name="文字方塊 13">
            <a:extLst>
              <a:ext uri="{FF2B5EF4-FFF2-40B4-BE49-F238E27FC236}">
                <a16:creationId xmlns:a16="http://schemas.microsoft.com/office/drawing/2014/main" xmlns="" id="{BBBFE041-87F0-894C-80AB-FCA09A1048D3}"/>
              </a:ext>
            </a:extLst>
          </p:cNvPr>
          <p:cNvSpPr txBox="1"/>
          <p:nvPr/>
        </p:nvSpPr>
        <p:spPr>
          <a:xfrm>
            <a:off x="7576258" y="1318866"/>
            <a:ext cx="13410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Hant" sz="1200" b="1" dirty="0">
                <a:ea typeface="微軟正黑體" pitchFamily="34" charset="-120"/>
              </a:rPr>
              <a:t>TS-832XU-RP</a:t>
            </a:r>
            <a:endParaRPr lang="en-US" altLang="zh-TW" sz="1200" b="1" dirty="0">
              <a:ea typeface="微軟正黑體" pitchFamily="34" charset="-120"/>
            </a:endParaRPr>
          </a:p>
        </p:txBody>
      </p:sp>
      <p:sp>
        <p:nvSpPr>
          <p:cNvPr id="15" name="平行四邊形 14">
            <a:extLst>
              <a:ext uri="{FF2B5EF4-FFF2-40B4-BE49-F238E27FC236}">
                <a16:creationId xmlns:a16="http://schemas.microsoft.com/office/drawing/2014/main" xmlns="" id="{E4E089EB-B3E9-C643-AA34-CDCC25D74213}"/>
              </a:ext>
            </a:extLst>
          </p:cNvPr>
          <p:cNvSpPr/>
          <p:nvPr/>
        </p:nvSpPr>
        <p:spPr>
          <a:xfrm>
            <a:off x="5364088" y="1572781"/>
            <a:ext cx="936104" cy="227223"/>
          </a:xfrm>
          <a:prstGeom prst="parallelogram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lIns="0" rIns="0" rtlCol="0" anchor="ctr"/>
          <a:lstStyle/>
          <a:p>
            <a:pPr algn="ctr" defTabSz="685800"/>
            <a:r>
              <a:rPr lang="en-US" altLang="zh-Hant" sz="1200" b="1" dirty="0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  <a:cs typeface="Corbel"/>
              </a:rPr>
              <a:t>10G</a:t>
            </a:r>
            <a:r>
              <a:rPr lang="zh-Hant" altLang="en-US" sz="1200" b="1" dirty="0" smtClean="0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  <a:cs typeface="Corbel"/>
              </a:rPr>
              <a:t>高速</a:t>
            </a:r>
            <a:endParaRPr lang="zh-TW" altLang="en-US" sz="1350" b="1" dirty="0">
              <a:solidFill>
                <a:prstClr val="white"/>
              </a:solidFill>
              <a:latin typeface="微軟正黑體" pitchFamily="34" charset="-120"/>
              <a:ea typeface="微軟正黑體" pitchFamily="34" charset="-120"/>
              <a:cs typeface="Corbel"/>
            </a:endParaRPr>
          </a:p>
        </p:txBody>
      </p:sp>
      <p:pic>
        <p:nvPicPr>
          <p:cNvPr id="16" name="Shape 226">
            <a:extLst>
              <a:ext uri="{FF2B5EF4-FFF2-40B4-BE49-F238E27FC236}">
                <a16:creationId xmlns:a16="http://schemas.microsoft.com/office/drawing/2014/main" xmlns="" id="{6BEFBC7E-967F-7E46-A90C-6DF782D3EF3F}"/>
              </a:ext>
            </a:extLst>
          </p:cNvPr>
          <p:cNvPicPr preferRelativeResize="0"/>
          <p:nvPr/>
        </p:nvPicPr>
        <p:blipFill>
          <a:blip r:embed="rId7" cstate="print">
            <a:alphaModFix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3625258" y="1661744"/>
            <a:ext cx="1877555" cy="494138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文字方塊 16">
            <a:extLst>
              <a:ext uri="{FF2B5EF4-FFF2-40B4-BE49-F238E27FC236}">
                <a16:creationId xmlns:a16="http://schemas.microsoft.com/office/drawing/2014/main" xmlns="" id="{8ACA37F4-47AA-EF44-A7B9-E77DCFF4172F}"/>
              </a:ext>
            </a:extLst>
          </p:cNvPr>
          <p:cNvSpPr txBox="1"/>
          <p:nvPr/>
        </p:nvSpPr>
        <p:spPr>
          <a:xfrm>
            <a:off x="3419872" y="2093792"/>
            <a:ext cx="23042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Hant" sz="1200" b="1" dirty="0">
                <a:ea typeface="微軟正黑體" pitchFamily="34" charset="-120"/>
              </a:rPr>
              <a:t>QNAP</a:t>
            </a:r>
            <a:r>
              <a:rPr lang="zh-Hant" altLang="en-US" sz="1200" b="1" dirty="0">
                <a:ea typeface="微軟正黑體" pitchFamily="34" charset="-120"/>
              </a:rPr>
              <a:t> </a:t>
            </a:r>
            <a:r>
              <a:rPr lang="en-US" altLang="zh-Hant" sz="1200" b="1" dirty="0">
                <a:ea typeface="微軟正黑體" pitchFamily="34" charset="-120"/>
              </a:rPr>
              <a:t>QSW-804-4C</a:t>
            </a:r>
            <a:r>
              <a:rPr lang="zh-Hant" altLang="en-US" sz="1200" b="1" dirty="0">
                <a:ea typeface="微軟正黑體" pitchFamily="34" charset="-120"/>
              </a:rPr>
              <a:t> </a:t>
            </a:r>
            <a:r>
              <a:rPr lang="en-US" altLang="zh-Hant" sz="1200" b="1" dirty="0">
                <a:ea typeface="微軟正黑體" pitchFamily="34" charset="-120"/>
              </a:rPr>
              <a:t>10G</a:t>
            </a:r>
            <a:r>
              <a:rPr lang="zh-Hant" altLang="en-US" sz="1200" b="1" dirty="0">
                <a:ea typeface="微軟正黑體" pitchFamily="34" charset="-120"/>
              </a:rPr>
              <a:t> 交換器</a:t>
            </a:r>
            <a:endParaRPr lang="en-US" altLang="zh-TW" sz="1200" b="1" dirty="0">
              <a:ea typeface="微軟正黑體" pitchFamily="34" charset="-120"/>
            </a:endParaRPr>
          </a:p>
        </p:txBody>
      </p:sp>
      <p:pic>
        <p:nvPicPr>
          <p:cNvPr id="18" name="圖片 17">
            <a:extLst>
              <a:ext uri="{FF2B5EF4-FFF2-40B4-BE49-F238E27FC236}">
                <a16:creationId xmlns:a16="http://schemas.microsoft.com/office/drawing/2014/main" xmlns="" id="{310192F4-9BF7-5D43-B408-393E3B87382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107504" y="1439315"/>
            <a:ext cx="2839231" cy="1015874"/>
          </a:xfrm>
          <a:prstGeom prst="rect">
            <a:avLst/>
          </a:prstGeom>
        </p:spPr>
      </p:pic>
      <p:sp>
        <p:nvSpPr>
          <p:cNvPr id="19" name="文字方塊 18">
            <a:extLst>
              <a:ext uri="{FF2B5EF4-FFF2-40B4-BE49-F238E27FC236}">
                <a16:creationId xmlns:a16="http://schemas.microsoft.com/office/drawing/2014/main" xmlns="" id="{5C08B13F-E1F3-DC4A-95E8-C9EE07BF0038}"/>
              </a:ext>
            </a:extLst>
          </p:cNvPr>
          <p:cNvSpPr txBox="1"/>
          <p:nvPr/>
        </p:nvSpPr>
        <p:spPr>
          <a:xfrm>
            <a:off x="1605279" y="1349517"/>
            <a:ext cx="13410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Hant" sz="1200" b="1" dirty="0">
                <a:ea typeface="微軟正黑體" pitchFamily="34" charset="-120"/>
              </a:rPr>
              <a:t>TS-832XU-RP</a:t>
            </a:r>
            <a:endParaRPr lang="en-US" altLang="zh-TW" sz="1200" b="1" dirty="0">
              <a:ea typeface="微軟正黑體" pitchFamily="34" charset="-120"/>
            </a:endParaRPr>
          </a:p>
        </p:txBody>
      </p:sp>
      <p:grpSp>
        <p:nvGrpSpPr>
          <p:cNvPr id="20" name="群組 19">
            <a:extLst>
              <a:ext uri="{FF2B5EF4-FFF2-40B4-BE49-F238E27FC236}">
                <a16:creationId xmlns:a16="http://schemas.microsoft.com/office/drawing/2014/main" xmlns="" id="{638B042F-C3DB-C64E-8C77-13F4792F53B1}"/>
              </a:ext>
            </a:extLst>
          </p:cNvPr>
          <p:cNvGrpSpPr/>
          <p:nvPr/>
        </p:nvGrpSpPr>
        <p:grpSpPr>
          <a:xfrm>
            <a:off x="5327309" y="3081996"/>
            <a:ext cx="1230113" cy="1238744"/>
            <a:chOff x="5441439" y="4043909"/>
            <a:chExt cx="1640151" cy="1651658"/>
          </a:xfrm>
        </p:grpSpPr>
        <p:pic>
          <p:nvPicPr>
            <p:cNvPr id="21" name="圖片 20" descr="P2-2.png">
              <a:extLst>
                <a:ext uri="{FF2B5EF4-FFF2-40B4-BE49-F238E27FC236}">
                  <a16:creationId xmlns:a16="http://schemas.microsoft.com/office/drawing/2014/main" xmlns="" id="{3DA74940-3E9A-1E42-97AF-6F38718C3F2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p:blipFill>
          <p:spPr>
            <a:xfrm>
              <a:off x="5441440" y="4058189"/>
              <a:ext cx="1640150" cy="1637378"/>
            </a:xfrm>
            <a:prstGeom prst="rect">
              <a:avLst/>
            </a:prstGeom>
          </p:spPr>
        </p:pic>
        <p:sp>
          <p:nvSpPr>
            <p:cNvPr id="22" name="文字方塊 21">
              <a:extLst>
                <a:ext uri="{FF2B5EF4-FFF2-40B4-BE49-F238E27FC236}">
                  <a16:creationId xmlns:a16="http://schemas.microsoft.com/office/drawing/2014/main" xmlns="" id="{E5417579-DB8A-314C-B1A9-786B1D000B56}"/>
                </a:ext>
              </a:extLst>
            </p:cNvPr>
            <p:cNvSpPr txBox="1"/>
            <p:nvPr/>
          </p:nvSpPr>
          <p:spPr>
            <a:xfrm>
              <a:off x="5441439" y="4043909"/>
              <a:ext cx="1637378" cy="553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21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itchFamily="34" charset="-120"/>
                  <a:ea typeface="微軟正黑體" pitchFamily="34" charset="-120"/>
                </a:rPr>
                <a:t>還原</a:t>
              </a:r>
            </a:p>
          </p:txBody>
        </p:sp>
      </p:grpSp>
      <p:grpSp>
        <p:nvGrpSpPr>
          <p:cNvPr id="23" name="群組 22">
            <a:extLst>
              <a:ext uri="{FF2B5EF4-FFF2-40B4-BE49-F238E27FC236}">
                <a16:creationId xmlns:a16="http://schemas.microsoft.com/office/drawing/2014/main" xmlns="" id="{C5139316-F36D-D14B-B69F-3D563C228B8C}"/>
              </a:ext>
            </a:extLst>
          </p:cNvPr>
          <p:cNvGrpSpPr/>
          <p:nvPr/>
        </p:nvGrpSpPr>
        <p:grpSpPr>
          <a:xfrm>
            <a:off x="6670011" y="3081997"/>
            <a:ext cx="1261142" cy="1238744"/>
            <a:chOff x="7231708" y="4043909"/>
            <a:chExt cx="1462349" cy="1651659"/>
          </a:xfrm>
        </p:grpSpPr>
        <p:pic>
          <p:nvPicPr>
            <p:cNvPr id="24" name="圖片 23" descr="P2-3.png">
              <a:extLst>
                <a:ext uri="{FF2B5EF4-FFF2-40B4-BE49-F238E27FC236}">
                  <a16:creationId xmlns:a16="http://schemas.microsoft.com/office/drawing/2014/main" xmlns="" id="{CEFD5D7B-66DC-A641-8C10-D437052510E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p:blipFill>
          <p:spPr>
            <a:xfrm>
              <a:off x="7231709" y="4058190"/>
              <a:ext cx="1462348" cy="1637378"/>
            </a:xfrm>
            <a:prstGeom prst="rect">
              <a:avLst/>
            </a:prstGeom>
          </p:spPr>
        </p:pic>
        <p:sp>
          <p:nvSpPr>
            <p:cNvPr id="25" name="文字方塊 24">
              <a:extLst>
                <a:ext uri="{FF2B5EF4-FFF2-40B4-BE49-F238E27FC236}">
                  <a16:creationId xmlns:a16="http://schemas.microsoft.com/office/drawing/2014/main" xmlns="" id="{4F181B3C-BD5C-D34A-943B-6571C558FB56}"/>
                </a:ext>
              </a:extLst>
            </p:cNvPr>
            <p:cNvSpPr txBox="1"/>
            <p:nvPr/>
          </p:nvSpPr>
          <p:spPr>
            <a:xfrm>
              <a:off x="7231708" y="4043909"/>
              <a:ext cx="1462349" cy="553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21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itchFamily="34" charset="-120"/>
                  <a:ea typeface="微軟正黑體" pitchFamily="34" charset="-120"/>
                </a:rPr>
                <a:t>同步</a:t>
              </a:r>
            </a:p>
          </p:txBody>
        </p:sp>
      </p:grpSp>
      <p:grpSp>
        <p:nvGrpSpPr>
          <p:cNvPr id="26" name="群組 25">
            <a:extLst>
              <a:ext uri="{FF2B5EF4-FFF2-40B4-BE49-F238E27FC236}">
                <a16:creationId xmlns:a16="http://schemas.microsoft.com/office/drawing/2014/main" xmlns="" id="{EDEEFDA9-049C-004E-957D-7D6FF78430DA}"/>
              </a:ext>
            </a:extLst>
          </p:cNvPr>
          <p:cNvGrpSpPr/>
          <p:nvPr/>
        </p:nvGrpSpPr>
        <p:grpSpPr>
          <a:xfrm>
            <a:off x="3995495" y="3081996"/>
            <a:ext cx="1230113" cy="1238744"/>
            <a:chOff x="3665686" y="4043909"/>
            <a:chExt cx="1640151" cy="1651658"/>
          </a:xfrm>
        </p:grpSpPr>
        <p:pic>
          <p:nvPicPr>
            <p:cNvPr id="27" name="圖片 26" descr="P2-1.png">
              <a:extLst>
                <a:ext uri="{FF2B5EF4-FFF2-40B4-BE49-F238E27FC236}">
                  <a16:creationId xmlns:a16="http://schemas.microsoft.com/office/drawing/2014/main" xmlns="" id="{CF24FFFC-E335-974B-899E-B0DBBC705DB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p:blipFill>
          <p:spPr>
            <a:xfrm>
              <a:off x="3665687" y="4058189"/>
              <a:ext cx="1640150" cy="1637378"/>
            </a:xfrm>
            <a:prstGeom prst="rect">
              <a:avLst/>
            </a:prstGeom>
          </p:spPr>
        </p:pic>
        <p:sp>
          <p:nvSpPr>
            <p:cNvPr id="28" name="文字方塊 27">
              <a:extLst>
                <a:ext uri="{FF2B5EF4-FFF2-40B4-BE49-F238E27FC236}">
                  <a16:creationId xmlns:a16="http://schemas.microsoft.com/office/drawing/2014/main" xmlns="" id="{71A2F4D0-C4A4-9644-9435-499B322C0D32}"/>
                </a:ext>
              </a:extLst>
            </p:cNvPr>
            <p:cNvSpPr txBox="1"/>
            <p:nvPr/>
          </p:nvSpPr>
          <p:spPr>
            <a:xfrm>
              <a:off x="3665686" y="4043909"/>
              <a:ext cx="1637378" cy="553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21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itchFamily="34" charset="-120"/>
                  <a:ea typeface="微軟正黑體" pitchFamily="34" charset="-120"/>
                </a:rPr>
                <a:t>備份</a:t>
              </a:r>
            </a:p>
          </p:txBody>
        </p:sp>
      </p:grpSp>
      <p:sp>
        <p:nvSpPr>
          <p:cNvPr id="32" name="矩形 31">
            <a:extLst>
              <a:ext uri="{FF2B5EF4-FFF2-40B4-BE49-F238E27FC236}">
                <a16:creationId xmlns:a16="http://schemas.microsoft.com/office/drawing/2014/main" xmlns="" id="{92BC2F5A-C191-3E4C-AAA8-B6F2241157E9}"/>
              </a:ext>
            </a:extLst>
          </p:cNvPr>
          <p:cNvSpPr/>
          <p:nvPr/>
        </p:nvSpPr>
        <p:spPr>
          <a:xfrm>
            <a:off x="2339752" y="3864119"/>
            <a:ext cx="1447832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Hant" sz="2700" b="1" dirty="0">
                <a:solidFill>
                  <a:srgbClr val="C00000"/>
                </a:solidFill>
                <a:ea typeface="微軟正黑體" pitchFamily="34" charset="-120"/>
              </a:rPr>
              <a:t>10G</a:t>
            </a:r>
            <a:r>
              <a:rPr lang="zh-Hant" altLang="en-US" sz="2700" b="1" dirty="0">
                <a:solidFill>
                  <a:srgbClr val="C00000"/>
                </a:solidFill>
                <a:ea typeface="微軟正黑體" pitchFamily="34" charset="-120"/>
              </a:rPr>
              <a:t>高效</a:t>
            </a:r>
            <a:endParaRPr lang="zh-TW" altLang="en-US" sz="2700" dirty="0">
              <a:solidFill>
                <a:srgbClr val="C00000"/>
              </a:solidFill>
            </a:endParaRPr>
          </a:p>
        </p:txBody>
      </p:sp>
      <p:pic>
        <p:nvPicPr>
          <p:cNvPr id="37" name="Shape 399" descr="P12.png"/>
          <p:cNvPicPr preferRelativeResize="0">
            <a:picLocks noChangeAspect="1" noChangeArrowheads="1"/>
          </p:cNvPicPr>
          <p:nvPr/>
        </p:nvPicPr>
        <p:blipFill>
          <a:blip r:embed="rId11" cstate="print"/>
          <a:srcRect l="34235" t="77753" r="34175"/>
          <a:stretch>
            <a:fillRect/>
          </a:stretch>
        </p:blipFill>
        <p:spPr bwMode="auto">
          <a:xfrm rot="2293863">
            <a:off x="1405480" y="3668661"/>
            <a:ext cx="1709737" cy="598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" name="平行四邊形 14">
            <a:extLst>
              <a:ext uri="{FF2B5EF4-FFF2-40B4-BE49-F238E27FC236}">
                <a16:creationId xmlns:a16="http://schemas.microsoft.com/office/drawing/2014/main" xmlns="" id="{E4E089EB-B3E9-C643-AA34-CDCC25D74213}"/>
              </a:ext>
            </a:extLst>
          </p:cNvPr>
          <p:cNvSpPr/>
          <p:nvPr/>
        </p:nvSpPr>
        <p:spPr>
          <a:xfrm>
            <a:off x="2851480" y="1572781"/>
            <a:ext cx="936104" cy="227223"/>
          </a:xfrm>
          <a:prstGeom prst="parallelogram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lIns="0" rIns="0" rtlCol="0" anchor="ctr"/>
          <a:lstStyle/>
          <a:p>
            <a:pPr algn="ctr" defTabSz="685800"/>
            <a:r>
              <a:rPr lang="en-US" altLang="zh-Hant" sz="1200" b="1" dirty="0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  <a:cs typeface="Corbel"/>
              </a:rPr>
              <a:t>10G</a:t>
            </a:r>
            <a:r>
              <a:rPr lang="zh-Hant" altLang="en-US" sz="1200" b="1" dirty="0" smtClean="0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  <a:cs typeface="Corbel"/>
              </a:rPr>
              <a:t>高速</a:t>
            </a:r>
            <a:endParaRPr lang="zh-TW" altLang="en-US" sz="1350" b="1" dirty="0">
              <a:solidFill>
                <a:prstClr val="white"/>
              </a:solidFill>
              <a:latin typeface="微軟正黑體" pitchFamily="34" charset="-120"/>
              <a:ea typeface="微軟正黑體" pitchFamily="34" charset="-120"/>
              <a:cs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58514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等腰三角形 27"/>
          <p:cNvSpPr/>
          <p:nvPr/>
        </p:nvSpPr>
        <p:spPr>
          <a:xfrm rot="16200000">
            <a:off x="48100" y="2247714"/>
            <a:ext cx="2880320" cy="1224136"/>
          </a:xfrm>
          <a:prstGeom prst="triangl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xmlns="" id="{11C31D1F-5212-7142-8A39-CB79E4473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dirty="0"/>
              <a:t>高速商用儲存的絕佳夥伴</a:t>
            </a:r>
          </a:p>
        </p:txBody>
      </p:sp>
      <p:sp>
        <p:nvSpPr>
          <p:cNvPr id="3" name="剪去單一角落矩形 2">
            <a:extLst>
              <a:ext uri="{FF2B5EF4-FFF2-40B4-BE49-F238E27FC236}">
                <a16:creationId xmlns:a16="http://schemas.microsoft.com/office/drawing/2014/main" xmlns="" id="{CFDAA273-0026-B242-88A1-793403C3057B}"/>
              </a:ext>
            </a:extLst>
          </p:cNvPr>
          <p:cNvSpPr/>
          <p:nvPr/>
        </p:nvSpPr>
        <p:spPr>
          <a:xfrm>
            <a:off x="4104696" y="1688516"/>
            <a:ext cx="5499617" cy="1976279"/>
          </a:xfrm>
          <a:prstGeom prst="snip1Rect">
            <a:avLst>
              <a:gd name="adj" fmla="val 4603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zh-TW" altLang="en-US" sz="1350"/>
          </a:p>
        </p:txBody>
      </p:sp>
      <p:cxnSp>
        <p:nvCxnSpPr>
          <p:cNvPr id="4" name="Shape 79">
            <a:extLst>
              <a:ext uri="{FF2B5EF4-FFF2-40B4-BE49-F238E27FC236}">
                <a16:creationId xmlns:a16="http://schemas.microsoft.com/office/drawing/2014/main" xmlns="" id="{6818144F-A1EE-B047-AAC1-A66D818C1159}"/>
              </a:ext>
            </a:extLst>
          </p:cNvPr>
          <p:cNvCxnSpPr>
            <a:cxnSpLocks/>
          </p:cNvCxnSpPr>
          <p:nvPr/>
        </p:nvCxnSpPr>
        <p:spPr>
          <a:xfrm>
            <a:off x="2267744" y="2913151"/>
            <a:ext cx="3469028" cy="1"/>
          </a:xfrm>
          <a:prstGeom prst="straightConnector1">
            <a:avLst/>
          </a:prstGeom>
          <a:noFill/>
          <a:ln w="38100" cap="flat" cmpd="sng">
            <a:solidFill>
              <a:schemeClr val="accent5">
                <a:lumMod val="50000"/>
              </a:schemeClr>
            </a:solidFill>
            <a:prstDash val="sysDot"/>
            <a:round/>
            <a:headEnd type="none" w="med" len="med"/>
            <a:tailEnd type="none" w="med" len="med"/>
          </a:ln>
        </p:spPr>
      </p:cxnSp>
      <p:pic>
        <p:nvPicPr>
          <p:cNvPr id="5" name="Picture 2" descr="Picture 2">
            <a:extLst>
              <a:ext uri="{FF2B5EF4-FFF2-40B4-BE49-F238E27FC236}">
                <a16:creationId xmlns:a16="http://schemas.microsoft.com/office/drawing/2014/main" xmlns="" id="{6C4F37E3-3CFE-5E44-B13B-F8A8D1B8DFD0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 r="45842"/>
          <a:stretch>
            <a:fillRect/>
          </a:stretch>
        </p:blipFill>
        <p:spPr>
          <a:xfrm>
            <a:off x="5540791" y="1059582"/>
            <a:ext cx="2919641" cy="3369362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Shape 73">
            <a:extLst>
              <a:ext uri="{FF2B5EF4-FFF2-40B4-BE49-F238E27FC236}">
                <a16:creationId xmlns:a16="http://schemas.microsoft.com/office/drawing/2014/main" xmlns="" id="{F8841B9C-B12C-F245-A443-F52B4C4EDBB6}"/>
              </a:ext>
            </a:extLst>
          </p:cNvPr>
          <p:cNvPicPr preferRelativeResize="0"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597377" y="3202712"/>
            <a:ext cx="793098" cy="62865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Shape 76">
            <a:extLst>
              <a:ext uri="{FF2B5EF4-FFF2-40B4-BE49-F238E27FC236}">
                <a16:creationId xmlns:a16="http://schemas.microsoft.com/office/drawing/2014/main" xmlns="" id="{994C21CF-2761-1E43-B3DF-2E8C3E37A7F2}"/>
              </a:ext>
            </a:extLst>
          </p:cNvPr>
          <p:cNvPicPr preferRelativeResize="0"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570974" y="2188862"/>
            <a:ext cx="671712" cy="57253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20">
            <a:extLst>
              <a:ext uri="{FF2B5EF4-FFF2-40B4-BE49-F238E27FC236}">
                <a16:creationId xmlns:a16="http://schemas.microsoft.com/office/drawing/2014/main" xmlns="" id="{52F7246A-9421-0647-BF2F-08497E4BCB1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658985" y="3921481"/>
            <a:ext cx="533585" cy="455293"/>
          </a:xfrm>
          <a:prstGeom prst="rect">
            <a:avLst/>
          </a:prstGeom>
        </p:spPr>
      </p:pic>
      <p:pic>
        <p:nvPicPr>
          <p:cNvPr id="9" name="Shape 71">
            <a:extLst>
              <a:ext uri="{FF2B5EF4-FFF2-40B4-BE49-F238E27FC236}">
                <a16:creationId xmlns:a16="http://schemas.microsoft.com/office/drawing/2014/main" xmlns="" id="{464B9251-757E-3445-93B6-31C66C5ED5FF}"/>
              </a:ext>
            </a:extLst>
          </p:cNvPr>
          <p:cNvPicPr preferRelativeResize="0"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138649" y="1243912"/>
            <a:ext cx="715479" cy="6063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3" descr="\\MARKETING\Marketing\MarketingMaterials\Product_photo\其他\QSW-1208-8C\QSW-1208-8C_Front.png">
            <a:extLst>
              <a:ext uri="{FF2B5EF4-FFF2-40B4-BE49-F238E27FC236}">
                <a16:creationId xmlns:a16="http://schemas.microsoft.com/office/drawing/2014/main" xmlns="" id="{C5A99983-9158-2E46-8B10-44DFF673F4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984137" y="2629681"/>
            <a:ext cx="1945540" cy="441297"/>
          </a:xfrm>
          <a:prstGeom prst="rect">
            <a:avLst/>
          </a:prstGeom>
          <a:noFill/>
        </p:spPr>
      </p:pic>
      <p:grpSp>
        <p:nvGrpSpPr>
          <p:cNvPr id="11" name="群組 10">
            <a:extLst>
              <a:ext uri="{FF2B5EF4-FFF2-40B4-BE49-F238E27FC236}">
                <a16:creationId xmlns:a16="http://schemas.microsoft.com/office/drawing/2014/main" xmlns="" id="{7E7BD52A-B7C7-F448-B9A1-5FB953A79B2B}"/>
              </a:ext>
            </a:extLst>
          </p:cNvPr>
          <p:cNvGrpSpPr/>
          <p:nvPr/>
        </p:nvGrpSpPr>
        <p:grpSpPr>
          <a:xfrm>
            <a:off x="1524264" y="2098991"/>
            <a:ext cx="1967616" cy="256772"/>
            <a:chOff x="341117" y="1680210"/>
            <a:chExt cx="2073587" cy="392687"/>
          </a:xfrm>
        </p:grpSpPr>
        <p:sp>
          <p:nvSpPr>
            <p:cNvPr id="12" name="Shape 120">
              <a:extLst>
                <a:ext uri="{FF2B5EF4-FFF2-40B4-BE49-F238E27FC236}">
                  <a16:creationId xmlns:a16="http://schemas.microsoft.com/office/drawing/2014/main" xmlns="" id="{89218D24-2730-B544-8B6D-84B5D8EA5B95}"/>
                </a:ext>
              </a:extLst>
            </p:cNvPr>
            <p:cNvSpPr/>
            <p:nvPr/>
          </p:nvSpPr>
          <p:spPr>
            <a:xfrm rot="5400000">
              <a:off x="882489" y="1138838"/>
              <a:ext cx="392687" cy="1475432"/>
            </a:xfrm>
            <a:prstGeom prst="round2SameRect">
              <a:avLst>
                <a:gd name="adj1" fmla="val 50000"/>
                <a:gd name="adj2" fmla="val 50000"/>
              </a:avLst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txBody>
            <a:bodyPr wrap="square" lIns="68569" tIns="34275" rIns="68569" bIns="34275" anchor="ctr" anchorCtr="0">
              <a:noAutofit/>
            </a:bodyPr>
            <a:lstStyle/>
            <a:p>
              <a:pPr algn="ctr"/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" name="Shape 65">
              <a:extLst>
                <a:ext uri="{FF2B5EF4-FFF2-40B4-BE49-F238E27FC236}">
                  <a16:creationId xmlns:a16="http://schemas.microsoft.com/office/drawing/2014/main" xmlns="" id="{2713102B-5955-2249-AB24-7415B2197C20}"/>
                </a:ext>
              </a:extLst>
            </p:cNvPr>
            <p:cNvSpPr/>
            <p:nvPr/>
          </p:nvSpPr>
          <p:spPr>
            <a:xfrm>
              <a:off x="388075" y="1714357"/>
              <a:ext cx="2026629" cy="327342"/>
            </a:xfrm>
            <a:prstGeom prst="rect">
              <a:avLst/>
            </a:prstGeom>
            <a:noFill/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lvl="0"/>
              <a:r>
                <a:rPr lang="zh-Hant" altLang="en-US" sz="1350" b="1" dirty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備份總管伺服器</a:t>
              </a:r>
              <a:endParaRPr lang="en-US" altLang="zh-TW" sz="135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sp>
        <p:nvSpPr>
          <p:cNvPr id="14" name="文字方塊 13">
            <a:extLst>
              <a:ext uri="{FF2B5EF4-FFF2-40B4-BE49-F238E27FC236}">
                <a16:creationId xmlns:a16="http://schemas.microsoft.com/office/drawing/2014/main" xmlns="" id="{31B54F2C-026F-9041-9913-AB985F90961C}"/>
              </a:ext>
            </a:extLst>
          </p:cNvPr>
          <p:cNvSpPr txBox="1"/>
          <p:nvPr/>
        </p:nvSpPr>
        <p:spPr>
          <a:xfrm>
            <a:off x="7787204" y="1875822"/>
            <a:ext cx="13410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Hant" sz="1200" b="1" dirty="0">
                <a:ea typeface="微軟正黑體" pitchFamily="34" charset="-120"/>
              </a:rPr>
              <a:t>TS-1232XU-RP</a:t>
            </a:r>
            <a:endParaRPr lang="en-US" altLang="zh-TW" sz="1200" b="1" dirty="0">
              <a:ea typeface="微軟正黑體" pitchFamily="34" charset="-120"/>
            </a:endParaRP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xmlns="" id="{5A77CDE1-40DA-D44F-910B-4B12E312C95E}"/>
              </a:ext>
            </a:extLst>
          </p:cNvPr>
          <p:cNvSpPr txBox="1"/>
          <p:nvPr/>
        </p:nvSpPr>
        <p:spPr>
          <a:xfrm>
            <a:off x="3089542" y="3045071"/>
            <a:ext cx="16811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Hant" sz="1200" b="1" dirty="0">
                <a:ea typeface="微軟正黑體" pitchFamily="34" charset="-120"/>
              </a:rPr>
              <a:t>10G</a:t>
            </a:r>
            <a:r>
              <a:rPr lang="zh-Hant" altLang="en-US" sz="1200" b="1" dirty="0">
                <a:ea typeface="微軟正黑體" pitchFamily="34" charset="-120"/>
              </a:rPr>
              <a:t> 無網管型交換器</a:t>
            </a:r>
            <a:endParaRPr lang="en-US" altLang="zh-TW" sz="1200" b="1" dirty="0">
              <a:ea typeface="微軟正黑體" pitchFamily="34" charset="-120"/>
            </a:endParaRP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xmlns="" id="{4CD13CBA-B292-C74F-97CD-05EAD7318CA2}"/>
              </a:ext>
            </a:extLst>
          </p:cNvPr>
          <p:cNvSpPr txBox="1"/>
          <p:nvPr/>
        </p:nvSpPr>
        <p:spPr>
          <a:xfrm>
            <a:off x="3230994" y="2371910"/>
            <a:ext cx="13410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Hant" sz="1200" b="1" dirty="0">
                <a:latin typeface="微軟正黑體" pitchFamily="34" charset="-120"/>
                <a:ea typeface="微軟正黑體" pitchFamily="34" charset="-120"/>
              </a:rPr>
              <a:t>QSW-1208-8C</a:t>
            </a:r>
            <a:endParaRPr lang="en-US" altLang="zh-TW" sz="1200" b="1" dirty="0">
              <a:latin typeface="微軟正黑體" pitchFamily="34" charset="-120"/>
              <a:ea typeface="微軟正黑體" pitchFamily="34" charset="-120"/>
            </a:endParaRPr>
          </a:p>
        </p:txBody>
      </p:sp>
      <p:grpSp>
        <p:nvGrpSpPr>
          <p:cNvPr id="17" name="群組 16">
            <a:extLst>
              <a:ext uri="{FF2B5EF4-FFF2-40B4-BE49-F238E27FC236}">
                <a16:creationId xmlns:a16="http://schemas.microsoft.com/office/drawing/2014/main" xmlns="" id="{587AEDA1-3C28-234A-AF57-748A9929E367}"/>
              </a:ext>
            </a:extLst>
          </p:cNvPr>
          <p:cNvGrpSpPr/>
          <p:nvPr/>
        </p:nvGrpSpPr>
        <p:grpSpPr>
          <a:xfrm>
            <a:off x="1730244" y="2460755"/>
            <a:ext cx="730124" cy="1095176"/>
            <a:chOff x="3587889" y="3209262"/>
            <a:chExt cx="973499" cy="1460235"/>
          </a:xfrm>
        </p:grpSpPr>
        <p:pic>
          <p:nvPicPr>
            <p:cNvPr id="18" name="Shape 69">
              <a:extLst>
                <a:ext uri="{FF2B5EF4-FFF2-40B4-BE49-F238E27FC236}">
                  <a16:creationId xmlns:a16="http://schemas.microsoft.com/office/drawing/2014/main" xmlns="" id="{D884C566-1D4A-614F-BD0E-DE90C92647A4}"/>
                </a:ext>
              </a:extLst>
            </p:cNvPr>
            <p:cNvPicPr preferRelativeResize="0"/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p:blipFill>
          <p:spPr>
            <a:xfrm>
              <a:off x="3847260" y="3209262"/>
              <a:ext cx="714128" cy="1325104"/>
            </a:xfrm>
            <a:prstGeom prst="rect">
              <a:avLst/>
            </a:prstGeom>
            <a:noFill/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9" name="Shape 68" descr="C:\Users\user\Desktop\0110\16.png">
              <a:extLst>
                <a:ext uri="{FF2B5EF4-FFF2-40B4-BE49-F238E27FC236}">
                  <a16:creationId xmlns:a16="http://schemas.microsoft.com/office/drawing/2014/main" xmlns="" id="{70C5A092-02E6-2A44-A530-6806DB904D8E}"/>
                </a:ext>
              </a:extLst>
            </p:cNvPr>
            <p:cNvPicPr preferRelativeResize="0"/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p:blipFill>
          <p:spPr>
            <a:xfrm>
              <a:off x="3587889" y="4386258"/>
              <a:ext cx="833469" cy="28323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1" name="Rounded Rectangle 30">
            <a:extLst>
              <a:ext uri="{FF2B5EF4-FFF2-40B4-BE49-F238E27FC236}">
                <a16:creationId xmlns:a16="http://schemas.microsoft.com/office/drawing/2014/main" xmlns="" id="{DDFDFA78-FC1C-5B40-B89C-214176992000}"/>
              </a:ext>
            </a:extLst>
          </p:cNvPr>
          <p:cNvSpPr/>
          <p:nvPr/>
        </p:nvSpPr>
        <p:spPr>
          <a:xfrm>
            <a:off x="6374429" y="3092390"/>
            <a:ext cx="565743" cy="327272"/>
          </a:xfrm>
          <a:prstGeom prst="roundRect">
            <a:avLst/>
          </a:prstGeom>
          <a:solidFill>
            <a:srgbClr val="EA5F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22" name="群組 21">
            <a:extLst>
              <a:ext uri="{FF2B5EF4-FFF2-40B4-BE49-F238E27FC236}">
                <a16:creationId xmlns:a16="http://schemas.microsoft.com/office/drawing/2014/main" xmlns="" id="{77759403-9791-C04B-8B9C-34CF5AFFC327}"/>
              </a:ext>
            </a:extLst>
          </p:cNvPr>
          <p:cNvGrpSpPr/>
          <p:nvPr/>
        </p:nvGrpSpPr>
        <p:grpSpPr>
          <a:xfrm>
            <a:off x="3930124" y="1441447"/>
            <a:ext cx="5674189" cy="408847"/>
            <a:chOff x="5097487" y="1672256"/>
            <a:chExt cx="4350278" cy="545129"/>
          </a:xfrm>
        </p:grpSpPr>
        <p:sp>
          <p:nvSpPr>
            <p:cNvPr id="23" name="平行四邊形 22">
              <a:extLst>
                <a:ext uri="{FF2B5EF4-FFF2-40B4-BE49-F238E27FC236}">
                  <a16:creationId xmlns:a16="http://schemas.microsoft.com/office/drawing/2014/main" xmlns="" id="{FEC2DD1B-500A-0049-8F91-2CC8E22C4D84}"/>
                </a:ext>
              </a:extLst>
            </p:cNvPr>
            <p:cNvSpPr/>
            <p:nvPr/>
          </p:nvSpPr>
          <p:spPr>
            <a:xfrm>
              <a:off x="5097487" y="1672256"/>
              <a:ext cx="4350278" cy="545129"/>
            </a:xfrm>
            <a:prstGeom prst="parallelogram">
              <a:avLst/>
            </a:prstGeom>
            <a:blipFill>
              <a:blip r:embed="rId10" cstate="print"/>
              <a:stretch>
                <a:fillRect/>
              </a:stretch>
            </a:blip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685800"/>
              <a:endParaRPr lang="zh-TW" altLang="en-US" sz="2100" b="1" kern="0" dirty="0">
                <a:solidFill>
                  <a:prstClr val="white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</p:txBody>
        </p:sp>
        <p:sp>
          <p:nvSpPr>
            <p:cNvPr id="24" name="矩形 23">
              <a:extLst>
                <a:ext uri="{FF2B5EF4-FFF2-40B4-BE49-F238E27FC236}">
                  <a16:creationId xmlns:a16="http://schemas.microsoft.com/office/drawing/2014/main" xmlns="" id="{73D16F3C-0DB3-8941-B18D-C959076C1DBB}"/>
                </a:ext>
              </a:extLst>
            </p:cNvPr>
            <p:cNvSpPr/>
            <p:nvPr/>
          </p:nvSpPr>
          <p:spPr>
            <a:xfrm>
              <a:off x="5123120" y="1713079"/>
              <a:ext cx="2408139" cy="49244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defRPr/>
              </a:pPr>
              <a:r>
                <a:rPr lang="en-US" altLang="zh-TW" b="1" kern="0" dirty="0">
                  <a:solidFill>
                    <a:prstClr val="white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1</a:t>
              </a:r>
              <a:r>
                <a:rPr lang="en-US" altLang="zh-Hant" b="1" kern="0" dirty="0">
                  <a:solidFill>
                    <a:prstClr val="white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0</a:t>
              </a:r>
              <a:r>
                <a:rPr lang="zh-Hant" altLang="en-US" b="1" kern="0" dirty="0">
                  <a:solidFill>
                    <a:prstClr val="white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 </a:t>
              </a:r>
              <a:r>
                <a:rPr lang="en-US" altLang="zh-Hant" b="1" kern="0" dirty="0" err="1">
                  <a:solidFill>
                    <a:prstClr val="white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GbE</a:t>
              </a:r>
              <a:r>
                <a:rPr lang="zh-Hant" altLang="en-US" b="1" kern="0" dirty="0">
                  <a:solidFill>
                    <a:prstClr val="white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 高速網路環境</a:t>
              </a:r>
              <a:endParaRPr lang="zh-TW" altLang="en-US" b="1" kern="0" dirty="0">
                <a:solidFill>
                  <a:prstClr val="white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19639877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3" descr="C:\Users\user\Desktop\TS-x32XU新品介紹PPT\TS-832XU-Front.png">
            <a:extLst>
              <a:ext uri="{FF2B5EF4-FFF2-40B4-BE49-F238E27FC236}">
                <a16:creationId xmlns:a16="http://schemas.microsoft.com/office/drawing/2014/main" xmlns="" id="{83674AE1-724F-CE47-A3BD-21515447EA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9528" y="1272838"/>
            <a:ext cx="2818230" cy="1761394"/>
          </a:xfrm>
          <a:prstGeom prst="rect">
            <a:avLst/>
          </a:prstGeom>
          <a:noFill/>
        </p:spPr>
      </p:pic>
      <p:cxnSp>
        <p:nvCxnSpPr>
          <p:cNvPr id="24" name="Shape 79">
            <a:extLst>
              <a:ext uri="{FF2B5EF4-FFF2-40B4-BE49-F238E27FC236}">
                <a16:creationId xmlns:a16="http://schemas.microsoft.com/office/drawing/2014/main" xmlns="" id="{91E84055-B023-FE4B-B7B4-557C16BBE872}"/>
              </a:ext>
            </a:extLst>
          </p:cNvPr>
          <p:cNvCxnSpPr>
            <a:cxnSpLocks/>
          </p:cNvCxnSpPr>
          <p:nvPr/>
        </p:nvCxnSpPr>
        <p:spPr>
          <a:xfrm flipV="1">
            <a:off x="4075312" y="3894682"/>
            <a:ext cx="2713809" cy="30175"/>
          </a:xfrm>
          <a:prstGeom prst="straightConnector1">
            <a:avLst/>
          </a:prstGeom>
          <a:noFill/>
          <a:ln w="38100" cap="flat" cmpd="sng">
            <a:solidFill>
              <a:schemeClr val="accent5">
                <a:lumMod val="50000"/>
              </a:schemeClr>
            </a:solidFill>
            <a:prstDash val="sysDot"/>
            <a:round/>
            <a:headEnd type="none" w="med" len="med"/>
            <a:tailEnd type="none" w="med" len="med"/>
          </a:ln>
        </p:spPr>
      </p:cxnSp>
      <p:sp>
        <p:nvSpPr>
          <p:cNvPr id="2" name="標題 1">
            <a:extLst>
              <a:ext uri="{FF2B5EF4-FFF2-40B4-BE49-F238E27FC236}">
                <a16:creationId xmlns:a16="http://schemas.microsoft.com/office/drawing/2014/main" xmlns="" id="{8FCF2FFE-12D9-F747-BCD4-5CCF9D746A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Hant" dirty="0" err="1"/>
              <a:t>Veeam</a:t>
            </a:r>
            <a:r>
              <a:rPr kumimoji="1" lang="zh-Hant" altLang="en-US" dirty="0"/>
              <a:t> 虛擬機備份的好夥伴</a:t>
            </a:r>
            <a:endParaRPr kumimoji="1" lang="zh-TW" altLang="en-US" dirty="0"/>
          </a:p>
        </p:txBody>
      </p:sp>
      <p:pic>
        <p:nvPicPr>
          <p:cNvPr id="15" name="Picture 4" descr="C:\Users\user\Desktop\TS-x32XU新品介紹PPT\TS-1232XU-Front.png">
            <a:extLst>
              <a:ext uri="{FF2B5EF4-FFF2-40B4-BE49-F238E27FC236}">
                <a16:creationId xmlns:a16="http://schemas.microsoft.com/office/drawing/2014/main" xmlns="" id="{4BE01727-B5D9-5449-A1D0-0B98068695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33677" y="2754572"/>
            <a:ext cx="2818230" cy="1761394"/>
          </a:xfrm>
          <a:prstGeom prst="rect">
            <a:avLst/>
          </a:prstGeom>
          <a:noFill/>
        </p:spPr>
      </p:pic>
      <p:cxnSp>
        <p:nvCxnSpPr>
          <p:cNvPr id="16" name="Shape 1030">
            <a:extLst>
              <a:ext uri="{FF2B5EF4-FFF2-40B4-BE49-F238E27FC236}">
                <a16:creationId xmlns:a16="http://schemas.microsoft.com/office/drawing/2014/main" xmlns="" id="{A667E8BE-A0EA-1449-8685-9644CADE6E8B}"/>
              </a:ext>
            </a:extLst>
          </p:cNvPr>
          <p:cNvCxnSpPr>
            <a:cxnSpLocks/>
          </p:cNvCxnSpPr>
          <p:nvPr/>
        </p:nvCxnSpPr>
        <p:spPr>
          <a:xfrm flipV="1">
            <a:off x="7531696" y="2492463"/>
            <a:ext cx="0" cy="846898"/>
          </a:xfrm>
          <a:prstGeom prst="straightConnector1">
            <a:avLst/>
          </a:prstGeom>
          <a:noFill/>
          <a:ln w="19050" cap="flat" cmpd="sng">
            <a:solidFill>
              <a:schemeClr val="accent4"/>
            </a:solidFill>
            <a:prstDash val="dash"/>
            <a:round/>
            <a:headEnd type="stealth" w="lg" len="lg"/>
            <a:tailEnd type="stealth" w="lg" len="lg"/>
          </a:ln>
        </p:spPr>
      </p:cxnSp>
      <p:sp>
        <p:nvSpPr>
          <p:cNvPr id="18" name="文字方塊 17">
            <a:extLst>
              <a:ext uri="{FF2B5EF4-FFF2-40B4-BE49-F238E27FC236}">
                <a16:creationId xmlns:a16="http://schemas.microsoft.com/office/drawing/2014/main" xmlns="" id="{6B1677A8-5AAA-894B-96C3-B340C2D01BDE}"/>
              </a:ext>
            </a:extLst>
          </p:cNvPr>
          <p:cNvSpPr txBox="1"/>
          <p:nvPr/>
        </p:nvSpPr>
        <p:spPr>
          <a:xfrm>
            <a:off x="7573270" y="1580627"/>
            <a:ext cx="13410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Hant" sz="1200" b="1" dirty="0">
                <a:ea typeface="微軟正黑體" pitchFamily="34" charset="-120"/>
              </a:rPr>
              <a:t>TS-832XU-RP</a:t>
            </a:r>
            <a:endParaRPr lang="en-US" altLang="zh-TW" sz="1200" b="1" dirty="0">
              <a:ea typeface="微軟正黑體" pitchFamily="34" charset="-120"/>
            </a:endParaRP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xmlns="" id="{486A5BBB-CDE6-6F4D-87F8-5AA1EA07347F}"/>
              </a:ext>
            </a:extLst>
          </p:cNvPr>
          <p:cNvSpPr txBox="1"/>
          <p:nvPr/>
        </p:nvSpPr>
        <p:spPr>
          <a:xfrm>
            <a:off x="7573270" y="3062361"/>
            <a:ext cx="13410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Hant" sz="1200" b="1" dirty="0">
                <a:ea typeface="微軟正黑體" pitchFamily="34" charset="-120"/>
              </a:rPr>
              <a:t>TS-1232XU-RP</a:t>
            </a:r>
            <a:endParaRPr lang="en-US" altLang="zh-TW" sz="1200" b="1" dirty="0">
              <a:ea typeface="微軟正黑體" pitchFamily="34" charset="-120"/>
            </a:endParaRPr>
          </a:p>
        </p:txBody>
      </p:sp>
      <p:sp>
        <p:nvSpPr>
          <p:cNvPr id="20" name="TextBox 4">
            <a:extLst>
              <a:ext uri="{FF2B5EF4-FFF2-40B4-BE49-F238E27FC236}">
                <a16:creationId xmlns:a16="http://schemas.microsoft.com/office/drawing/2014/main" xmlns="" id="{F6923FD0-0F6C-DE4B-BEC2-FB68D6D775C5}"/>
              </a:ext>
            </a:extLst>
          </p:cNvPr>
          <p:cNvSpPr txBox="1"/>
          <p:nvPr/>
        </p:nvSpPr>
        <p:spPr>
          <a:xfrm>
            <a:off x="457200" y="1143779"/>
            <a:ext cx="5379550" cy="83869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Hant" altLang="en-US" b="1" dirty="0">
                <a:solidFill>
                  <a:schemeClr val="accent6">
                    <a:lumMod val="75000"/>
                  </a:schemeClr>
                </a:solidFill>
                <a:ea typeface="微軟正黑體" pitchFamily="34" charset="-120"/>
              </a:rPr>
              <a:t> </a:t>
            </a:r>
            <a:r>
              <a:rPr lang="en" altLang="zh-Hant" b="1" dirty="0" err="1">
                <a:solidFill>
                  <a:schemeClr val="accent6">
                    <a:lumMod val="75000"/>
                  </a:schemeClr>
                </a:solidFill>
                <a:ea typeface="微軟正黑體" pitchFamily="34" charset="-120"/>
              </a:rPr>
              <a:t>Veeam</a:t>
            </a:r>
            <a:r>
              <a:rPr lang="en" altLang="zh-Hant" b="1" dirty="0">
                <a:solidFill>
                  <a:schemeClr val="accent6">
                    <a:lumMod val="75000"/>
                  </a:schemeClr>
                </a:solidFill>
                <a:ea typeface="微軟正黑體" pitchFamily="34" charset="-120"/>
              </a:rPr>
              <a:t>® Backup &amp; Replication™ </a:t>
            </a:r>
            <a:r>
              <a:rPr lang="zh-TW" altLang="en-US" b="1" dirty="0">
                <a:solidFill>
                  <a:schemeClr val="accent6">
                    <a:lumMod val="75000"/>
                  </a:schemeClr>
                </a:solidFill>
                <a:ea typeface="微軟正黑體" pitchFamily="34" charset="-120"/>
              </a:rPr>
              <a:t>軟體</a:t>
            </a:r>
            <a:endParaRPr lang="en-US" altLang="zh-TW" b="1" dirty="0">
              <a:solidFill>
                <a:schemeClr val="accent6">
                  <a:lumMod val="75000"/>
                </a:schemeClr>
              </a:solidFill>
              <a:ea typeface="微軟正黑體" pitchFamily="34" charset="-120"/>
            </a:endParaRPr>
          </a:p>
          <a:p>
            <a:r>
              <a:rPr lang="zh-Hant" altLang="en-US" sz="1600" b="1" dirty="0">
                <a:ea typeface="微軟正黑體" pitchFamily="34" charset="-120"/>
              </a:rPr>
              <a:t>提供</a:t>
            </a:r>
            <a:r>
              <a:rPr lang="zh-TW" altLang="en-US" sz="1600" b="1" dirty="0">
                <a:ea typeface="微軟正黑體" pitchFamily="34" charset="-120"/>
              </a:rPr>
              <a:t> </a:t>
            </a:r>
            <a:r>
              <a:rPr lang="en" altLang="zh-Hant" sz="1600" b="1" dirty="0">
                <a:ea typeface="微軟正黑體" pitchFamily="34" charset="-120"/>
              </a:rPr>
              <a:t>VMware® </a:t>
            </a:r>
            <a:r>
              <a:rPr lang="zh-TW" altLang="en-US" sz="1600" b="1" dirty="0">
                <a:ea typeface="微軟正黑體" pitchFamily="34" charset="-120"/>
              </a:rPr>
              <a:t>及 </a:t>
            </a:r>
            <a:r>
              <a:rPr lang="en" altLang="zh-Hant" sz="1600" b="1" dirty="0">
                <a:ea typeface="微軟正黑體" pitchFamily="34" charset="-120"/>
              </a:rPr>
              <a:t>Hyper-V® </a:t>
            </a:r>
            <a:r>
              <a:rPr lang="zh-TW" altLang="en-US" sz="1600" b="1" dirty="0">
                <a:ea typeface="微軟正黑體" pitchFamily="34" charset="-120"/>
              </a:rPr>
              <a:t>具經濟效益、基於磁碟備份</a:t>
            </a:r>
            <a:r>
              <a:rPr lang="zh-Hant" altLang="en-US" sz="1600" b="1" dirty="0">
                <a:ea typeface="微軟正黑體" pitchFamily="34" charset="-120"/>
              </a:rPr>
              <a:t>的</a:t>
            </a:r>
            <a:r>
              <a:rPr lang="zh-TW" altLang="en-US" sz="1600" b="1" dirty="0">
                <a:ea typeface="微軟正黑體" pitchFamily="34" charset="-120"/>
              </a:rPr>
              <a:t>解決方案</a:t>
            </a:r>
            <a:r>
              <a:rPr lang="zh-Hant" altLang="en-US" sz="1600" b="1" dirty="0">
                <a:ea typeface="微軟正黑體" pitchFamily="34" charset="-120"/>
              </a:rPr>
              <a:t>，</a:t>
            </a:r>
            <a:r>
              <a:rPr lang="zh-TW" altLang="en-US" sz="1600" b="1" dirty="0">
                <a:ea typeface="微軟正黑體" pitchFamily="34" charset="-120"/>
              </a:rPr>
              <a:t>有效減少資料存取傳輸動作，</a:t>
            </a:r>
            <a:r>
              <a:rPr lang="zh-Hant" altLang="en-US" sz="1600" b="1" dirty="0">
                <a:ea typeface="微軟正黑體" pitchFamily="34" charset="-120"/>
              </a:rPr>
              <a:t>並</a:t>
            </a:r>
            <a:r>
              <a:rPr lang="zh-TW" altLang="en-US" sz="1600" b="1" dirty="0">
                <a:ea typeface="微軟正黑體" pitchFamily="34" charset="-120"/>
              </a:rPr>
              <a:t>動態調整規模</a:t>
            </a:r>
            <a:r>
              <a:rPr lang="zh-Hant" altLang="en-US" sz="1600" b="1" dirty="0">
                <a:ea typeface="微軟正黑體" pitchFamily="34" charset="-120"/>
              </a:rPr>
              <a:t>。</a:t>
            </a:r>
            <a:endParaRPr lang="en-US" altLang="zh-Hant" sz="1600" b="1" dirty="0">
              <a:ea typeface="微軟正黑體" pitchFamily="34" charset="-120"/>
            </a:endParaRPr>
          </a:p>
        </p:txBody>
      </p:sp>
      <p:pic>
        <p:nvPicPr>
          <p:cNvPr id="21" name="Picture 3" descr="\\MARKETING\Marketing\MarketingMaterials\Product_photo\其他\QSW-1208-8C\QSW-1208-8C_Front.png">
            <a:extLst>
              <a:ext uri="{FF2B5EF4-FFF2-40B4-BE49-F238E27FC236}">
                <a16:creationId xmlns:a16="http://schemas.microsoft.com/office/drawing/2014/main" xmlns="" id="{6E7602F3-DE6D-C84B-A4BA-8C09B66622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369659" y="3783558"/>
            <a:ext cx="1245879" cy="282597"/>
          </a:xfrm>
          <a:prstGeom prst="rect">
            <a:avLst/>
          </a:prstGeom>
          <a:noFill/>
        </p:spPr>
      </p:pic>
      <p:sp>
        <p:nvSpPr>
          <p:cNvPr id="23" name="文字方塊 22">
            <a:extLst>
              <a:ext uri="{FF2B5EF4-FFF2-40B4-BE49-F238E27FC236}">
                <a16:creationId xmlns:a16="http://schemas.microsoft.com/office/drawing/2014/main" xmlns="" id="{0183A858-37D6-F34A-825E-4191E39F6F95}"/>
              </a:ext>
            </a:extLst>
          </p:cNvPr>
          <p:cNvSpPr txBox="1"/>
          <p:nvPr/>
        </p:nvSpPr>
        <p:spPr>
          <a:xfrm>
            <a:off x="4678522" y="4026362"/>
            <a:ext cx="13410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Hant" sz="1200" b="1" dirty="0">
                <a:ea typeface="微軟正黑體" pitchFamily="34" charset="-120"/>
              </a:rPr>
              <a:t>QSW-1208-8C</a:t>
            </a:r>
            <a:endParaRPr lang="en-US" altLang="zh-TW" sz="1200" b="1" dirty="0">
              <a:ea typeface="微軟正黑體" pitchFamily="34" charset="-120"/>
            </a:endParaRPr>
          </a:p>
        </p:txBody>
      </p:sp>
      <p:sp>
        <p:nvSpPr>
          <p:cNvPr id="25" name="文字方塊 24">
            <a:extLst>
              <a:ext uri="{FF2B5EF4-FFF2-40B4-BE49-F238E27FC236}">
                <a16:creationId xmlns:a16="http://schemas.microsoft.com/office/drawing/2014/main" xmlns="" id="{50D543BC-A432-BF48-AE5C-97A2C4AE3211}"/>
              </a:ext>
            </a:extLst>
          </p:cNvPr>
          <p:cNvSpPr txBox="1"/>
          <p:nvPr/>
        </p:nvSpPr>
        <p:spPr>
          <a:xfrm>
            <a:off x="5604632" y="2691750"/>
            <a:ext cx="20803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Hant" altLang="en-US" sz="1200" b="1" dirty="0">
                <a:solidFill>
                  <a:schemeClr val="accent4"/>
                </a:solidFill>
                <a:ea typeface="微軟正黑體" pitchFamily="34" charset="-120"/>
              </a:rPr>
              <a:t>透過 </a:t>
            </a:r>
            <a:r>
              <a:rPr lang="en-US" altLang="zh-Hant" sz="1200" b="1" dirty="0">
                <a:solidFill>
                  <a:schemeClr val="accent4"/>
                </a:solidFill>
                <a:ea typeface="微軟正黑體" pitchFamily="34" charset="-120"/>
              </a:rPr>
              <a:t>Hybrid</a:t>
            </a:r>
            <a:r>
              <a:rPr lang="zh-Hant" altLang="en-US" sz="1200" b="1" dirty="0">
                <a:solidFill>
                  <a:schemeClr val="accent4"/>
                </a:solidFill>
                <a:ea typeface="微軟正黑體" pitchFamily="34" charset="-120"/>
              </a:rPr>
              <a:t> </a:t>
            </a:r>
            <a:r>
              <a:rPr lang="en-US" altLang="zh-Hant" sz="1200" b="1" dirty="0">
                <a:solidFill>
                  <a:schemeClr val="accent4"/>
                </a:solidFill>
                <a:ea typeface="微軟正黑體" pitchFamily="34" charset="-120"/>
              </a:rPr>
              <a:t>Backup</a:t>
            </a:r>
            <a:r>
              <a:rPr lang="zh-Hant" altLang="en-US" sz="1200" b="1" dirty="0">
                <a:solidFill>
                  <a:schemeClr val="accent4"/>
                </a:solidFill>
                <a:ea typeface="微軟正黑體" pitchFamily="34" charset="-120"/>
              </a:rPr>
              <a:t> </a:t>
            </a:r>
            <a:r>
              <a:rPr lang="en-US" altLang="zh-Hant" sz="1200" b="1" dirty="0">
                <a:solidFill>
                  <a:schemeClr val="accent4"/>
                </a:solidFill>
                <a:ea typeface="微軟正黑體" pitchFamily="34" charset="-120"/>
              </a:rPr>
              <a:t>Sync</a:t>
            </a:r>
            <a:r>
              <a:rPr lang="zh-Hant" altLang="en-US" sz="1200" b="1" dirty="0">
                <a:solidFill>
                  <a:schemeClr val="accent4"/>
                </a:solidFill>
                <a:ea typeface="微軟正黑體" pitchFamily="34" charset="-120"/>
              </a:rPr>
              <a:t> </a:t>
            </a:r>
            <a:endParaRPr lang="en-US" altLang="zh-Hant" sz="1200" b="1" dirty="0">
              <a:solidFill>
                <a:schemeClr val="accent4"/>
              </a:solidFill>
              <a:ea typeface="微軟正黑體" pitchFamily="34" charset="-120"/>
            </a:endParaRPr>
          </a:p>
          <a:p>
            <a:pPr algn="ctr"/>
            <a:r>
              <a:rPr lang="zh-Hant" altLang="en-US" sz="1200" b="1" dirty="0">
                <a:solidFill>
                  <a:schemeClr val="accent4"/>
                </a:solidFill>
                <a:ea typeface="微軟正黑體" pitchFamily="34" charset="-120"/>
              </a:rPr>
              <a:t>執行離線備份</a:t>
            </a:r>
            <a:endParaRPr lang="en-US" altLang="zh-Hant" sz="1200" b="1" dirty="0">
              <a:solidFill>
                <a:schemeClr val="accent4"/>
              </a:solidFill>
              <a:ea typeface="微軟正黑體" pitchFamily="34" charset="-120"/>
            </a:endParaRPr>
          </a:p>
        </p:txBody>
      </p:sp>
      <p:sp>
        <p:nvSpPr>
          <p:cNvPr id="29" name="文字方塊 28">
            <a:extLst>
              <a:ext uri="{FF2B5EF4-FFF2-40B4-BE49-F238E27FC236}">
                <a16:creationId xmlns:a16="http://schemas.microsoft.com/office/drawing/2014/main" xmlns="" id="{87787928-B6A6-9148-83CC-2ABCCF18C075}"/>
              </a:ext>
            </a:extLst>
          </p:cNvPr>
          <p:cNvSpPr txBox="1"/>
          <p:nvPr/>
        </p:nvSpPr>
        <p:spPr>
          <a:xfrm>
            <a:off x="3786115" y="3116733"/>
            <a:ext cx="13410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Hant" altLang="en-US" sz="1200" b="1" dirty="0">
                <a:solidFill>
                  <a:schemeClr val="accent3"/>
                </a:solidFill>
                <a:ea typeface="微軟正黑體" pitchFamily="34" charset="-120"/>
              </a:rPr>
              <a:t>線上備份</a:t>
            </a:r>
            <a:endParaRPr lang="en-US" altLang="zh-TW" sz="1200" b="1" dirty="0">
              <a:solidFill>
                <a:schemeClr val="accent3"/>
              </a:solidFill>
              <a:ea typeface="微軟正黑體" pitchFamily="34" charset="-120"/>
            </a:endParaRPr>
          </a:p>
        </p:txBody>
      </p:sp>
      <p:sp>
        <p:nvSpPr>
          <p:cNvPr id="30" name="平行四邊形 29">
            <a:extLst>
              <a:ext uri="{FF2B5EF4-FFF2-40B4-BE49-F238E27FC236}">
                <a16:creationId xmlns:a16="http://schemas.microsoft.com/office/drawing/2014/main" xmlns="" id="{94B83BA1-752A-994E-BFAC-DBD3081E92FA}"/>
              </a:ext>
            </a:extLst>
          </p:cNvPr>
          <p:cNvSpPr/>
          <p:nvPr/>
        </p:nvSpPr>
        <p:spPr>
          <a:xfrm>
            <a:off x="4493520" y="3527404"/>
            <a:ext cx="998400" cy="229712"/>
          </a:xfrm>
          <a:prstGeom prst="parallelogram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800"/>
            <a:r>
              <a:rPr lang="en-US" altLang="zh-Hant" sz="1200" b="1" kern="0" dirty="0">
                <a:solidFill>
                  <a:prstClr val="white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10G</a:t>
            </a:r>
            <a:r>
              <a:rPr lang="zh-Hant" altLang="en-US" sz="1200" b="1" kern="0" dirty="0">
                <a:solidFill>
                  <a:prstClr val="white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高速</a:t>
            </a:r>
            <a:endParaRPr lang="zh-TW" altLang="en-US" sz="1200" b="1" kern="0" dirty="0">
              <a:solidFill>
                <a:prstClr val="white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36" name="矩形 35">
            <a:extLst>
              <a:ext uri="{FF2B5EF4-FFF2-40B4-BE49-F238E27FC236}">
                <a16:creationId xmlns:a16="http://schemas.microsoft.com/office/drawing/2014/main" xmlns="" id="{38BC6737-7B16-0546-BA4A-DC94528235A9}"/>
              </a:ext>
            </a:extLst>
          </p:cNvPr>
          <p:cNvSpPr/>
          <p:nvPr/>
        </p:nvSpPr>
        <p:spPr>
          <a:xfrm>
            <a:off x="462707" y="2070016"/>
            <a:ext cx="5127776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b="1" dirty="0" smtClean="0">
                <a:solidFill>
                  <a:schemeClr val="accent6">
                    <a:lumMod val="75000"/>
                  </a:schemeClr>
                </a:solidFill>
                <a:ea typeface="微軟正黑體" pitchFamily="34" charset="-120"/>
              </a:rPr>
              <a:t>搭配具</a:t>
            </a:r>
            <a:r>
              <a:rPr lang="zh-Hant" altLang="en-US" b="1" dirty="0" smtClean="0">
                <a:solidFill>
                  <a:schemeClr val="accent6">
                    <a:lumMod val="75000"/>
                  </a:schemeClr>
                </a:solidFill>
                <a:ea typeface="微軟正黑體" pitchFamily="34" charset="-120"/>
              </a:rPr>
              <a:t>雙 </a:t>
            </a:r>
            <a:r>
              <a:rPr lang="en-US" altLang="zh-Hant" b="1" dirty="0">
                <a:solidFill>
                  <a:schemeClr val="accent6">
                    <a:lumMod val="75000"/>
                  </a:schemeClr>
                </a:solidFill>
                <a:ea typeface="微軟正黑體" pitchFamily="34" charset="-120"/>
              </a:rPr>
              <a:t>10G</a:t>
            </a:r>
            <a:r>
              <a:rPr lang="zh-Hant" altLang="en-US" b="1" dirty="0">
                <a:solidFill>
                  <a:schemeClr val="accent6">
                    <a:lumMod val="75000"/>
                  </a:schemeClr>
                </a:solidFill>
                <a:ea typeface="微軟正黑體" pitchFamily="34" charset="-120"/>
              </a:rPr>
              <a:t> </a:t>
            </a:r>
            <a:r>
              <a:rPr lang="en-US" altLang="zh-Hant" b="1" dirty="0">
                <a:solidFill>
                  <a:schemeClr val="accent6">
                    <a:lumMod val="75000"/>
                  </a:schemeClr>
                </a:solidFill>
                <a:ea typeface="微軟正黑體" pitchFamily="34" charset="-120"/>
              </a:rPr>
              <a:t>SFP+</a:t>
            </a:r>
            <a:r>
              <a:rPr lang="zh-Hant" altLang="en-US" b="1" dirty="0">
                <a:solidFill>
                  <a:schemeClr val="accent6">
                    <a:lumMod val="75000"/>
                  </a:schemeClr>
                </a:solidFill>
                <a:ea typeface="微軟正黑體" pitchFamily="34" charset="-120"/>
              </a:rPr>
              <a:t> 網路埠的 </a:t>
            </a:r>
            <a:r>
              <a:rPr lang="en-US" altLang="zh-Hant" b="1" dirty="0">
                <a:solidFill>
                  <a:schemeClr val="accent6">
                    <a:lumMod val="75000"/>
                  </a:schemeClr>
                </a:solidFill>
                <a:ea typeface="微軟正黑體" pitchFamily="34" charset="-120"/>
              </a:rPr>
              <a:t>TS-x32XU</a:t>
            </a:r>
            <a:r>
              <a:rPr lang="zh-Hant" altLang="en-US" b="1" dirty="0">
                <a:solidFill>
                  <a:schemeClr val="accent6">
                    <a:lumMod val="75000"/>
                  </a:schemeClr>
                </a:solidFill>
                <a:ea typeface="微軟正黑體" pitchFamily="34" charset="-120"/>
              </a:rPr>
              <a:t> </a:t>
            </a:r>
            <a:r>
              <a:rPr lang="en-US" altLang="zh-Hant" b="1" dirty="0">
                <a:solidFill>
                  <a:schemeClr val="accent6">
                    <a:lumMod val="75000"/>
                  </a:schemeClr>
                </a:solidFill>
                <a:ea typeface="微軟正黑體" pitchFamily="34" charset="-120"/>
              </a:rPr>
              <a:t>NAS</a:t>
            </a:r>
          </a:p>
          <a:p>
            <a:r>
              <a:rPr lang="zh-Hant" altLang="en-US" sz="1600" b="1" dirty="0" smtClean="0">
                <a:ea typeface="微軟正黑體" pitchFamily="34" charset="-120"/>
              </a:rPr>
              <a:t>高速 </a:t>
            </a:r>
            <a:r>
              <a:rPr lang="en-US" altLang="zh-Hant" sz="1600" b="1" dirty="0">
                <a:ea typeface="微軟正黑體" pitchFamily="34" charset="-120"/>
              </a:rPr>
              <a:t>10G</a:t>
            </a:r>
            <a:r>
              <a:rPr lang="zh-Hant" altLang="en-US" sz="1600" b="1" dirty="0">
                <a:ea typeface="微軟正黑體" pitchFamily="34" charset="-120"/>
              </a:rPr>
              <a:t> </a:t>
            </a:r>
            <a:r>
              <a:rPr lang="zh-Hant" altLang="en-US" sz="1600" b="1" dirty="0" smtClean="0">
                <a:ea typeface="微軟正黑體" pitchFamily="34" charset="-120"/>
              </a:rPr>
              <a:t>網路</a:t>
            </a:r>
            <a:r>
              <a:rPr lang="zh-TW" altLang="en-US" sz="1600" b="1" dirty="0" smtClean="0">
                <a:ea typeface="微軟正黑體" pitchFamily="34" charset="-120"/>
              </a:rPr>
              <a:t>環境</a:t>
            </a:r>
            <a:r>
              <a:rPr lang="zh-Hant" altLang="en-US" sz="1600" b="1" dirty="0" smtClean="0">
                <a:ea typeface="微軟正黑體" pitchFamily="34" charset="-120"/>
              </a:rPr>
              <a:t>，可滿足要求快速與</a:t>
            </a:r>
            <a:r>
              <a:rPr lang="zh-TW" altLang="en-US" sz="1600" b="1" dirty="0" smtClean="0">
                <a:ea typeface="微軟正黑體" pitchFamily="34" charset="-120"/>
              </a:rPr>
              <a:t>即</a:t>
            </a:r>
            <a:r>
              <a:rPr lang="zh-Hant" altLang="en-US" sz="1600" b="1" dirty="0" smtClean="0">
                <a:ea typeface="微軟正黑體" pitchFamily="34" charset="-120"/>
              </a:rPr>
              <a:t>時</a:t>
            </a:r>
            <a:r>
              <a:rPr lang="zh-TW" altLang="en-US" sz="1600" b="1" dirty="0" smtClean="0">
                <a:ea typeface="微軟正黑體" pitchFamily="34" charset="-120"/>
              </a:rPr>
              <a:t>傳輸</a:t>
            </a:r>
            <a:r>
              <a:rPr lang="zh-Hant" altLang="en-US" sz="1600" b="1" dirty="0" smtClean="0">
                <a:ea typeface="微軟正黑體" pitchFamily="34" charset="-120"/>
              </a:rPr>
              <a:t>的</a:t>
            </a:r>
            <a:r>
              <a:rPr lang="zh-Hant" altLang="en-US" sz="1600" b="1" dirty="0">
                <a:ea typeface="微軟正黑體" pitchFamily="34" charset="-120"/>
              </a:rPr>
              <a:t>企業環境需求。</a:t>
            </a:r>
            <a:endParaRPr lang="en-US" altLang="zh-Hant" sz="1600" b="1" dirty="0">
              <a:solidFill>
                <a:schemeClr val="accent1"/>
              </a:solidFill>
              <a:ea typeface="微軟正黑體" pitchFamily="34" charset="-120"/>
            </a:endParaRPr>
          </a:p>
        </p:txBody>
      </p:sp>
      <p:grpSp>
        <p:nvGrpSpPr>
          <p:cNvPr id="27" name="群組 26">
            <a:extLst>
              <a:ext uri="{FF2B5EF4-FFF2-40B4-BE49-F238E27FC236}">
                <a16:creationId xmlns:a16="http://schemas.microsoft.com/office/drawing/2014/main" xmlns="" id="{5ECF240F-87EA-C644-A50A-CA1D16D967F1}"/>
              </a:ext>
            </a:extLst>
          </p:cNvPr>
          <p:cNvGrpSpPr/>
          <p:nvPr/>
        </p:nvGrpSpPr>
        <p:grpSpPr>
          <a:xfrm>
            <a:off x="597411" y="3116733"/>
            <a:ext cx="3837941" cy="504056"/>
            <a:chOff x="529924" y="1903222"/>
            <a:chExt cx="3837941" cy="504056"/>
          </a:xfrm>
        </p:grpSpPr>
        <p:sp>
          <p:nvSpPr>
            <p:cNvPr id="14" name="向右箭號 13">
              <a:extLst>
                <a:ext uri="{FF2B5EF4-FFF2-40B4-BE49-F238E27FC236}">
                  <a16:creationId xmlns:a16="http://schemas.microsoft.com/office/drawing/2014/main" xmlns="" id="{AB35190A-D691-F24E-BF4A-43587BB68583}"/>
                </a:ext>
              </a:extLst>
            </p:cNvPr>
            <p:cNvSpPr/>
            <p:nvPr/>
          </p:nvSpPr>
          <p:spPr>
            <a:xfrm>
              <a:off x="3719793" y="2133849"/>
              <a:ext cx="648072" cy="273429"/>
            </a:xfrm>
            <a:prstGeom prst="rightArrow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 sz="1600" dirty="0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xmlns="" id="{E8E18C6F-0362-6644-B317-9F7932AF4384}"/>
                </a:ext>
              </a:extLst>
            </p:cNvPr>
            <p:cNvSpPr/>
            <p:nvPr/>
          </p:nvSpPr>
          <p:spPr>
            <a:xfrm>
              <a:off x="529924" y="1903222"/>
              <a:ext cx="3477901" cy="36004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Hant" sz="1600" b="1" dirty="0" err="1"/>
                <a:t>Veeam</a:t>
              </a:r>
              <a:r>
                <a:rPr kumimoji="1" lang="zh-Hant" altLang="en-US" sz="1600" b="1" dirty="0"/>
                <a:t> </a:t>
              </a:r>
              <a:r>
                <a:rPr kumimoji="1" lang="en-US" altLang="zh-Hant" sz="1600" b="1" dirty="0"/>
                <a:t>Backup</a:t>
              </a:r>
              <a:r>
                <a:rPr kumimoji="1" lang="zh-Hant" altLang="en-US" sz="1600" b="1" dirty="0"/>
                <a:t> </a:t>
              </a:r>
              <a:r>
                <a:rPr kumimoji="1" lang="en-US" altLang="zh-Hant" sz="1600" b="1" dirty="0"/>
                <a:t>&amp;</a:t>
              </a:r>
              <a:r>
                <a:rPr kumimoji="1" lang="zh-Hant" altLang="en-US" sz="1600" b="1" dirty="0"/>
                <a:t> </a:t>
              </a:r>
              <a:r>
                <a:rPr kumimoji="1" lang="en-US" altLang="zh-Hant" sz="1600" b="1" dirty="0"/>
                <a:t>Replication</a:t>
              </a:r>
              <a:endParaRPr kumimoji="1" lang="zh-TW" altLang="en-US" sz="1600" b="1" dirty="0"/>
            </a:p>
          </p:txBody>
        </p:sp>
      </p:grpSp>
      <p:grpSp>
        <p:nvGrpSpPr>
          <p:cNvPr id="26" name="群組 25">
            <a:extLst>
              <a:ext uri="{FF2B5EF4-FFF2-40B4-BE49-F238E27FC236}">
                <a16:creationId xmlns:a16="http://schemas.microsoft.com/office/drawing/2014/main" xmlns="" id="{34175087-498B-AA45-BDEB-958E1CAA4136}"/>
              </a:ext>
            </a:extLst>
          </p:cNvPr>
          <p:cNvGrpSpPr/>
          <p:nvPr/>
        </p:nvGrpSpPr>
        <p:grpSpPr>
          <a:xfrm>
            <a:off x="597411" y="3462102"/>
            <a:ext cx="3477901" cy="950775"/>
            <a:chOff x="539552" y="2845110"/>
            <a:chExt cx="3477901" cy="950775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xmlns="" id="{9F81446C-D60F-C548-9DE5-36D809E99ADA}"/>
                </a:ext>
              </a:extLst>
            </p:cNvPr>
            <p:cNvSpPr/>
            <p:nvPr/>
          </p:nvSpPr>
          <p:spPr>
            <a:xfrm>
              <a:off x="539552" y="2845110"/>
              <a:ext cx="3477901" cy="95077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zh-TW" altLang="en-US" sz="1600" b="1" dirty="0" smtClean="0">
                  <a:latin typeface="微軟正黑體" pitchFamily="34" charset="-120"/>
                  <a:ea typeface="微軟正黑體" pitchFamily="34" charset="-120"/>
                </a:rPr>
                <a:t>虛擬環境架構</a:t>
              </a:r>
              <a:endParaRPr kumimoji="1" lang="en-US" altLang="zh-Hant" sz="1600" b="1" dirty="0" smtClean="0">
                <a:latin typeface="微軟正黑體" pitchFamily="34" charset="-120"/>
                <a:ea typeface="微軟正黑體" pitchFamily="34" charset="-120"/>
              </a:endParaRPr>
            </a:p>
            <a:p>
              <a:pPr algn="ctr"/>
              <a:r>
                <a:rPr kumimoji="1" lang="en-US" altLang="zh-Hant" sz="1200" b="1" dirty="0" smtClean="0">
                  <a:latin typeface="微軟正黑體" pitchFamily="34" charset="-120"/>
                  <a:ea typeface="微軟正黑體" pitchFamily="34" charset="-120"/>
                </a:rPr>
                <a:t>VMware</a:t>
              </a:r>
              <a:r>
                <a:rPr kumimoji="1" lang="zh-Hant" altLang="en-US" sz="1200" b="1" dirty="0" smtClean="0">
                  <a:latin typeface="微軟正黑體" pitchFamily="34" charset="-120"/>
                  <a:ea typeface="微軟正黑體" pitchFamily="34" charset="-120"/>
                </a:rPr>
                <a:t> </a:t>
              </a:r>
              <a:r>
                <a:rPr kumimoji="1" lang="en-US" altLang="zh-Hant" sz="1200" b="1" dirty="0" err="1" smtClean="0">
                  <a:latin typeface="微軟正黑體" pitchFamily="34" charset="-120"/>
                  <a:ea typeface="微軟正黑體" pitchFamily="34" charset="-120"/>
                </a:rPr>
                <a:t>vSphere</a:t>
              </a:r>
              <a:r>
                <a:rPr kumimoji="1" lang="zh-Hant" altLang="en-US" sz="1200" b="1" dirty="0" smtClean="0">
                  <a:latin typeface="微軟正黑體" pitchFamily="34" charset="-120"/>
                  <a:ea typeface="微軟正黑體" pitchFamily="34" charset="-120"/>
                </a:rPr>
                <a:t> </a:t>
              </a:r>
              <a:r>
                <a:rPr kumimoji="1" lang="en-US" altLang="zh-Hant" sz="1200" b="1" dirty="0" smtClean="0">
                  <a:latin typeface="微軟正黑體" pitchFamily="34" charset="-120"/>
                  <a:ea typeface="微軟正黑體" pitchFamily="34" charset="-120"/>
                </a:rPr>
                <a:t>|</a:t>
              </a:r>
              <a:r>
                <a:rPr kumimoji="1" lang="zh-Hant" altLang="en-US" sz="1200" b="1" dirty="0" smtClean="0">
                  <a:latin typeface="微軟正黑體" pitchFamily="34" charset="-120"/>
                  <a:ea typeface="微軟正黑體" pitchFamily="34" charset="-120"/>
                </a:rPr>
                <a:t> </a:t>
              </a:r>
              <a:r>
                <a:rPr kumimoji="1" lang="en-US" altLang="zh-Hant" sz="1200" b="1" dirty="0" smtClean="0">
                  <a:latin typeface="微軟正黑體" pitchFamily="34" charset="-120"/>
                  <a:ea typeface="微軟正黑體" pitchFamily="34" charset="-120"/>
                </a:rPr>
                <a:t>Microsoft</a:t>
              </a:r>
              <a:r>
                <a:rPr kumimoji="1" lang="zh-Hant" altLang="en-US" sz="1200" b="1" dirty="0" smtClean="0">
                  <a:latin typeface="微軟正黑體" pitchFamily="34" charset="-120"/>
                  <a:ea typeface="微軟正黑體" pitchFamily="34" charset="-120"/>
                </a:rPr>
                <a:t> </a:t>
              </a:r>
              <a:r>
                <a:rPr kumimoji="1" lang="en-US" altLang="zh-Hant" sz="1200" b="1" dirty="0" smtClean="0">
                  <a:latin typeface="微軟正黑體" pitchFamily="34" charset="-120"/>
                  <a:ea typeface="微軟正黑體" pitchFamily="34" charset="-120"/>
                </a:rPr>
                <a:t>Hyper-V</a:t>
              </a:r>
            </a:p>
            <a:p>
              <a:pPr algn="ctr"/>
              <a:endParaRPr kumimoji="1" lang="en-US" altLang="zh-TW" sz="1200" dirty="0"/>
            </a:p>
            <a:p>
              <a:pPr algn="ctr"/>
              <a:endParaRPr kumimoji="1" lang="zh-TW" altLang="en-US" sz="1200" dirty="0"/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xmlns="" id="{7147425B-0997-4342-9C96-E866BC1442C0}"/>
                </a:ext>
              </a:extLst>
            </p:cNvPr>
            <p:cNvSpPr/>
            <p:nvPr/>
          </p:nvSpPr>
          <p:spPr>
            <a:xfrm>
              <a:off x="1033264" y="3390066"/>
              <a:ext cx="576064" cy="33381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Hant" sz="1600" dirty="0"/>
                <a:t>VM</a:t>
              </a:r>
              <a:endParaRPr kumimoji="1" lang="zh-TW" altLang="en-US" sz="1600" dirty="0"/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xmlns="" id="{714BFDCC-DC17-F64D-81F7-6F269528C507}"/>
                </a:ext>
              </a:extLst>
            </p:cNvPr>
            <p:cNvSpPr/>
            <p:nvPr/>
          </p:nvSpPr>
          <p:spPr>
            <a:xfrm>
              <a:off x="1969368" y="3390066"/>
              <a:ext cx="576064" cy="33381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Hant" sz="1600" dirty="0"/>
                <a:t>VM</a:t>
              </a:r>
              <a:endParaRPr kumimoji="1" lang="zh-TW" altLang="en-US" sz="1600" dirty="0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xmlns="" id="{BF7FE333-A308-044D-9E6D-3CC39BFE2B12}"/>
                </a:ext>
              </a:extLst>
            </p:cNvPr>
            <p:cNvSpPr/>
            <p:nvPr/>
          </p:nvSpPr>
          <p:spPr>
            <a:xfrm>
              <a:off x="2905472" y="3390066"/>
              <a:ext cx="576064" cy="33381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Hant" sz="1600" dirty="0"/>
                <a:t>VM</a:t>
              </a:r>
              <a:endParaRPr kumimoji="1" lang="zh-TW" altLang="en-US" sz="1600" dirty="0"/>
            </a:p>
          </p:txBody>
        </p:sp>
      </p:grpSp>
      <p:pic>
        <p:nvPicPr>
          <p:cNvPr id="12" name="Shape 69">
            <a:extLst>
              <a:ext uri="{FF2B5EF4-FFF2-40B4-BE49-F238E27FC236}">
                <a16:creationId xmlns:a16="http://schemas.microsoft.com/office/drawing/2014/main" xmlns="" id="{FB696398-A8B1-0449-8EF1-69C84A6D924C}"/>
              </a:ext>
            </a:extLst>
          </p:cNvPr>
          <p:cNvPicPr preferRelativeResize="0"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79512" y="3116733"/>
            <a:ext cx="714128" cy="1325104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4703108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剪去單一角落矩形 3">
            <a:extLst>
              <a:ext uri="{FF2B5EF4-FFF2-40B4-BE49-F238E27FC236}">
                <a16:creationId xmlns:a16="http://schemas.microsoft.com/office/drawing/2014/main" xmlns="" id="{B3F1F51C-44DF-274E-84BD-E0DD74FCE840}"/>
              </a:ext>
            </a:extLst>
          </p:cNvPr>
          <p:cNvSpPr/>
          <p:nvPr/>
        </p:nvSpPr>
        <p:spPr>
          <a:xfrm>
            <a:off x="179512" y="1219716"/>
            <a:ext cx="2160240" cy="3296250"/>
          </a:xfrm>
          <a:prstGeom prst="snip1Rect">
            <a:avLst>
              <a:gd name="adj" fmla="val 4603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zh-TW" altLang="en-US" sz="1350"/>
          </a:p>
        </p:txBody>
      </p:sp>
      <p:sp>
        <p:nvSpPr>
          <p:cNvPr id="47" name="矩形 46"/>
          <p:cNvSpPr/>
          <p:nvPr/>
        </p:nvSpPr>
        <p:spPr>
          <a:xfrm>
            <a:off x="179512" y="1723771"/>
            <a:ext cx="1368152" cy="2160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4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Server</a:t>
            </a:r>
            <a:endParaRPr lang="zh-TW" altLang="en-US" sz="1400" dirty="0"/>
          </a:p>
        </p:txBody>
      </p:sp>
      <p:sp>
        <p:nvSpPr>
          <p:cNvPr id="48" name="矩形 47"/>
          <p:cNvSpPr/>
          <p:nvPr/>
        </p:nvSpPr>
        <p:spPr>
          <a:xfrm>
            <a:off x="179512" y="2515859"/>
            <a:ext cx="1368152" cy="2160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4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Virtualization</a:t>
            </a:r>
            <a:endParaRPr lang="zh-TW" altLang="en-US" sz="1400" dirty="0"/>
          </a:p>
        </p:txBody>
      </p:sp>
      <p:sp>
        <p:nvSpPr>
          <p:cNvPr id="49" name="矩形 48"/>
          <p:cNvSpPr/>
          <p:nvPr/>
        </p:nvSpPr>
        <p:spPr>
          <a:xfrm>
            <a:off x="179512" y="3311311"/>
            <a:ext cx="1368152" cy="2160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altLang="zh-TW" sz="1400" b="1" spc="-15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PC/Workstation</a:t>
            </a:r>
          </a:p>
        </p:txBody>
      </p:sp>
      <p:sp>
        <p:nvSpPr>
          <p:cNvPr id="50" name="矩形 49"/>
          <p:cNvSpPr/>
          <p:nvPr/>
        </p:nvSpPr>
        <p:spPr>
          <a:xfrm>
            <a:off x="179512" y="4146110"/>
            <a:ext cx="1512168" cy="21602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4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NAS</a:t>
            </a:r>
            <a:endParaRPr lang="zh-TW" altLang="en-US" sz="14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46" name="Picture 3">
            <a:extLst>
              <a:ext uri="{FF2B5EF4-FFF2-40B4-BE49-F238E27FC236}">
                <a16:creationId xmlns:a16="http://schemas.microsoft.com/office/drawing/2014/main" xmlns="" id="{5AF47378-5172-DC41-8856-BCC268F1BD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t="-58455" b="-1"/>
          <a:stretch/>
        </p:blipFill>
        <p:spPr bwMode="auto">
          <a:xfrm>
            <a:off x="2339752" y="2875899"/>
            <a:ext cx="1616856" cy="17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5" name="五邊形 44"/>
          <p:cNvSpPr/>
          <p:nvPr/>
        </p:nvSpPr>
        <p:spPr>
          <a:xfrm>
            <a:off x="6490855" y="1075700"/>
            <a:ext cx="2401625" cy="288032"/>
          </a:xfrm>
          <a:prstGeom prst="homePlate">
            <a:avLst/>
          </a:prstGeom>
          <a:blipFill>
            <a:blip r:embed="rId5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/>
          </a:p>
        </p:txBody>
      </p:sp>
      <p:sp>
        <p:nvSpPr>
          <p:cNvPr id="44" name="五邊形 43"/>
          <p:cNvSpPr/>
          <p:nvPr/>
        </p:nvSpPr>
        <p:spPr>
          <a:xfrm>
            <a:off x="2546042" y="1075700"/>
            <a:ext cx="3394110" cy="288032"/>
          </a:xfrm>
          <a:prstGeom prst="homePlate">
            <a:avLst/>
          </a:prstGeom>
          <a:blipFill>
            <a:blip r:embed="rId6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xmlns="" id="{F0142FA8-BA07-DC46-8AD8-A561460596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" altLang="zh-TW" dirty="0"/>
              <a:t>Acronis </a:t>
            </a:r>
            <a:r>
              <a:rPr kumimoji="1" lang="zh-TW" altLang="en-US" dirty="0"/>
              <a:t>企業備份的絕佳儲存裝置</a:t>
            </a:r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xmlns="" id="{05EE7C13-E44C-854F-923A-93659E5F26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t="-74501"/>
          <a:stretch/>
        </p:blipFill>
        <p:spPr bwMode="auto">
          <a:xfrm rot="16200000">
            <a:off x="3798606" y="2606586"/>
            <a:ext cx="815510" cy="155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xmlns="" id="{41DE1A80-3B9B-D743-8242-3A590A5A805B}"/>
              </a:ext>
            </a:extLst>
          </p:cNvPr>
          <p:cNvSpPr/>
          <p:nvPr/>
        </p:nvSpPr>
        <p:spPr>
          <a:xfrm>
            <a:off x="6732240" y="3379955"/>
            <a:ext cx="169568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FFFFFF"/>
              </a:buClr>
            </a:pPr>
            <a:r>
              <a:rPr lang="en-US" altLang="zh-Hant" sz="1000" b="1" dirty="0">
                <a:latin typeface="微軟正黑體" pitchFamily="34" charset="-120"/>
                <a:ea typeface="微軟正黑體" pitchFamily="34" charset="-120"/>
                <a:cs typeface="Arial" charset="0"/>
              </a:rPr>
              <a:t>TS-1232XU-RP</a:t>
            </a:r>
          </a:p>
        </p:txBody>
      </p:sp>
      <p:sp>
        <p:nvSpPr>
          <p:cNvPr id="9" name="Shape 65">
            <a:extLst>
              <a:ext uri="{FF2B5EF4-FFF2-40B4-BE49-F238E27FC236}">
                <a16:creationId xmlns:a16="http://schemas.microsoft.com/office/drawing/2014/main" xmlns="" id="{75F5B6F3-4C35-A54C-A7A4-096423160A94}"/>
              </a:ext>
            </a:extLst>
          </p:cNvPr>
          <p:cNvSpPr/>
          <p:nvPr/>
        </p:nvSpPr>
        <p:spPr>
          <a:xfrm>
            <a:off x="2625767" y="1060103"/>
            <a:ext cx="3218128" cy="314091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lvl="0"/>
            <a:r>
              <a:rPr lang="en-US" altLang="zh-Hant" sz="135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Acronis</a:t>
            </a:r>
            <a:r>
              <a:rPr lang="zh-Hant" altLang="en-US" sz="135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US" altLang="zh-Hant" sz="135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Backup</a:t>
            </a:r>
            <a:r>
              <a:rPr lang="zh-Hant" altLang="en-US" sz="135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US" altLang="zh-Hant" sz="135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Management</a:t>
            </a:r>
            <a:r>
              <a:rPr lang="zh-Hant" altLang="en-US" sz="135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US" altLang="zh-Hant" sz="135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Server</a:t>
            </a:r>
            <a:endParaRPr lang="en-US" altLang="zh-TW" sz="135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grpSp>
        <p:nvGrpSpPr>
          <p:cNvPr id="10" name="群組 9">
            <a:extLst>
              <a:ext uri="{FF2B5EF4-FFF2-40B4-BE49-F238E27FC236}">
                <a16:creationId xmlns:a16="http://schemas.microsoft.com/office/drawing/2014/main" xmlns="" id="{69B78291-81AE-024E-A5B5-FEA2882330CA}"/>
              </a:ext>
            </a:extLst>
          </p:cNvPr>
          <p:cNvGrpSpPr/>
          <p:nvPr/>
        </p:nvGrpSpPr>
        <p:grpSpPr>
          <a:xfrm>
            <a:off x="3563888" y="1579755"/>
            <a:ext cx="949717" cy="1025243"/>
            <a:chOff x="4251696" y="5886752"/>
            <a:chExt cx="1266290" cy="1366990"/>
          </a:xfrm>
        </p:grpSpPr>
        <p:pic>
          <p:nvPicPr>
            <p:cNvPr id="11" name="Shape 69">
              <a:extLst>
                <a:ext uri="{FF2B5EF4-FFF2-40B4-BE49-F238E27FC236}">
                  <a16:creationId xmlns:a16="http://schemas.microsoft.com/office/drawing/2014/main" xmlns="" id="{CA15EAFA-54A9-CD40-AC93-33AECCE3E1E1}"/>
                </a:ext>
              </a:extLst>
            </p:cNvPr>
            <p:cNvPicPr preferRelativeResize="0"/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p:blipFill>
          <p:spPr>
            <a:xfrm>
              <a:off x="4803858" y="5886752"/>
              <a:ext cx="714128" cy="1325104"/>
            </a:xfrm>
            <a:prstGeom prst="rect">
              <a:avLst/>
            </a:prstGeom>
            <a:noFill/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2" name="Shape 70">
              <a:extLst>
                <a:ext uri="{FF2B5EF4-FFF2-40B4-BE49-F238E27FC236}">
                  <a16:creationId xmlns:a16="http://schemas.microsoft.com/office/drawing/2014/main" xmlns="" id="{5759D3F8-17FD-DC41-8429-48270428B9C6}"/>
                </a:ext>
              </a:extLst>
            </p:cNvPr>
            <p:cNvPicPr preferRelativeResize="0"/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p:blipFill>
          <p:spPr>
            <a:xfrm>
              <a:off x="4251696" y="6647769"/>
              <a:ext cx="605974" cy="60597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3" name="Picture 3">
            <a:extLst>
              <a:ext uri="{FF2B5EF4-FFF2-40B4-BE49-F238E27FC236}">
                <a16:creationId xmlns:a16="http://schemas.microsoft.com/office/drawing/2014/main" xmlns="" id="{5AF47378-5172-DC41-8856-BCC268F1BD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t="-58455" b="-1"/>
          <a:stretch/>
        </p:blipFill>
        <p:spPr bwMode="auto">
          <a:xfrm>
            <a:off x="5043376" y="2839892"/>
            <a:ext cx="1616856" cy="17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3" descr="\\MARKETING\Marketing\MarketingMaterials\Product_photo\其他\QSW-1208-8C\QSW-1208-8C_Front.png">
            <a:extLst>
              <a:ext uri="{FF2B5EF4-FFF2-40B4-BE49-F238E27FC236}">
                <a16:creationId xmlns:a16="http://schemas.microsoft.com/office/drawing/2014/main" xmlns="" id="{6EEE5939-AFBA-464E-A55D-4CF004B53E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996007" y="2814283"/>
            <a:ext cx="2524649" cy="572654"/>
          </a:xfrm>
          <a:prstGeom prst="rect">
            <a:avLst/>
          </a:prstGeom>
          <a:noFill/>
        </p:spPr>
      </p:pic>
      <p:sp>
        <p:nvSpPr>
          <p:cNvPr id="17" name="文字方塊 16">
            <a:extLst>
              <a:ext uri="{FF2B5EF4-FFF2-40B4-BE49-F238E27FC236}">
                <a16:creationId xmlns:a16="http://schemas.microsoft.com/office/drawing/2014/main" xmlns="" id="{BE02D3DC-3A95-4947-A473-638C9840B57B}"/>
              </a:ext>
            </a:extLst>
          </p:cNvPr>
          <p:cNvSpPr txBox="1"/>
          <p:nvPr/>
        </p:nvSpPr>
        <p:spPr>
          <a:xfrm>
            <a:off x="3607812" y="3421766"/>
            <a:ext cx="134100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FFFFFF"/>
              </a:buClr>
            </a:pPr>
            <a:r>
              <a:rPr lang="en-US" altLang="zh-Hant" sz="1000" b="1" dirty="0">
                <a:latin typeface="微軟正黑體" pitchFamily="34" charset="-120"/>
                <a:ea typeface="微軟正黑體" pitchFamily="34" charset="-120"/>
                <a:cs typeface="Arial" charset="0"/>
              </a:rPr>
              <a:t>QSW-1208-8C</a:t>
            </a:r>
            <a:endParaRPr lang="en-US" altLang="zh-TW" sz="1000" b="1" dirty="0">
              <a:latin typeface="微軟正黑體" pitchFamily="34" charset="-120"/>
              <a:ea typeface="微軟正黑體" pitchFamily="34" charset="-120"/>
              <a:cs typeface="Arial" charset="0"/>
            </a:endParaRPr>
          </a:p>
        </p:txBody>
      </p:sp>
      <p:pic>
        <p:nvPicPr>
          <p:cNvPr id="18" name="圖片 17">
            <a:extLst>
              <a:ext uri="{FF2B5EF4-FFF2-40B4-BE49-F238E27FC236}">
                <a16:creationId xmlns:a16="http://schemas.microsoft.com/office/drawing/2014/main" xmlns="" id="{5BC64A9A-051D-514C-9C9A-E7D3627325A9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rcRect t="31818" b="27273"/>
          <a:stretch>
            <a:fillRect/>
          </a:stretch>
        </p:blipFill>
        <p:spPr>
          <a:xfrm>
            <a:off x="6300192" y="2659875"/>
            <a:ext cx="2534681" cy="648072"/>
          </a:xfrm>
          <a:prstGeom prst="rect">
            <a:avLst/>
          </a:prstGeom>
        </p:spPr>
      </p:pic>
      <p:sp>
        <p:nvSpPr>
          <p:cNvPr id="19" name="平行四邊形 18">
            <a:extLst>
              <a:ext uri="{FF2B5EF4-FFF2-40B4-BE49-F238E27FC236}">
                <a16:creationId xmlns:a16="http://schemas.microsoft.com/office/drawing/2014/main" xmlns="" id="{701E8C3D-D27E-EA46-BD2E-0E3BBCB28C02}"/>
              </a:ext>
            </a:extLst>
          </p:cNvPr>
          <p:cNvSpPr/>
          <p:nvPr/>
        </p:nvSpPr>
        <p:spPr>
          <a:xfrm>
            <a:off x="5266644" y="2276499"/>
            <a:ext cx="1321580" cy="469868"/>
          </a:xfrm>
          <a:prstGeom prst="parallelogram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800"/>
            <a:r>
              <a:rPr lang="en-US" altLang="zh-Hant" sz="1500" b="1" kern="0" dirty="0">
                <a:solidFill>
                  <a:prstClr val="white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10G</a:t>
            </a:r>
          </a:p>
          <a:p>
            <a:pPr algn="ctr" defTabSz="685800"/>
            <a:r>
              <a:rPr lang="zh-Hant" altLang="en-US" sz="1500" b="1" kern="0" dirty="0">
                <a:solidFill>
                  <a:prstClr val="white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高速網路</a:t>
            </a:r>
            <a:endParaRPr lang="zh-TW" altLang="en-US" sz="1500" b="1" kern="0" dirty="0">
              <a:solidFill>
                <a:prstClr val="white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32" name="Shape 67">
            <a:extLst>
              <a:ext uri="{FF2B5EF4-FFF2-40B4-BE49-F238E27FC236}">
                <a16:creationId xmlns:a16="http://schemas.microsoft.com/office/drawing/2014/main" xmlns="" id="{35D72894-7AFA-D142-B0D5-EF36ACEDBE88}"/>
              </a:ext>
            </a:extLst>
          </p:cNvPr>
          <p:cNvPicPr preferRelativeResize="0"/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559824" y="3884011"/>
            <a:ext cx="563904" cy="585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Shape 73">
            <a:extLst>
              <a:ext uri="{FF2B5EF4-FFF2-40B4-BE49-F238E27FC236}">
                <a16:creationId xmlns:a16="http://schemas.microsoft.com/office/drawing/2014/main" xmlns="" id="{A505CC2A-D87D-A94D-A85D-B9DAFBD7370E}"/>
              </a:ext>
            </a:extLst>
          </p:cNvPr>
          <p:cNvPicPr preferRelativeResize="0"/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475656" y="1507747"/>
            <a:ext cx="762002" cy="604006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Shape 75">
            <a:extLst>
              <a:ext uri="{FF2B5EF4-FFF2-40B4-BE49-F238E27FC236}">
                <a16:creationId xmlns:a16="http://schemas.microsoft.com/office/drawing/2014/main" xmlns="" id="{254FBD07-83C7-D64D-A65C-04C24A6836D0}"/>
              </a:ext>
            </a:extLst>
          </p:cNvPr>
          <p:cNvPicPr preferRelativeResize="0"/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975474" y="1795779"/>
            <a:ext cx="292270" cy="2922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Shape 71">
            <a:extLst>
              <a:ext uri="{FF2B5EF4-FFF2-40B4-BE49-F238E27FC236}">
                <a16:creationId xmlns:a16="http://schemas.microsoft.com/office/drawing/2014/main" xmlns="" id="{F25D68C1-E430-1241-81F3-3075D64F0C66}"/>
              </a:ext>
            </a:extLst>
          </p:cNvPr>
          <p:cNvPicPr preferRelativeResize="0"/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552265" y="3061606"/>
            <a:ext cx="715479" cy="606381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Shape 76">
            <a:extLst>
              <a:ext uri="{FF2B5EF4-FFF2-40B4-BE49-F238E27FC236}">
                <a16:creationId xmlns:a16="http://schemas.microsoft.com/office/drawing/2014/main" xmlns="" id="{077148D9-8060-0A41-B4E6-8692CDB6043A}"/>
              </a:ext>
            </a:extLst>
          </p:cNvPr>
          <p:cNvPicPr preferRelativeResize="0"/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524024" y="2303363"/>
            <a:ext cx="671712" cy="572536"/>
          </a:xfrm>
          <a:prstGeom prst="rect">
            <a:avLst/>
          </a:prstGeom>
          <a:noFill/>
          <a:ln>
            <a:noFill/>
          </a:ln>
        </p:spPr>
      </p:pic>
      <p:sp>
        <p:nvSpPr>
          <p:cNvPr id="42" name="Shape 65">
            <a:extLst>
              <a:ext uri="{FF2B5EF4-FFF2-40B4-BE49-F238E27FC236}">
                <a16:creationId xmlns:a16="http://schemas.microsoft.com/office/drawing/2014/main" xmlns="" id="{621A295D-0996-6F4F-B242-13C951C2AF6C}"/>
              </a:ext>
            </a:extLst>
          </p:cNvPr>
          <p:cNvSpPr/>
          <p:nvPr/>
        </p:nvSpPr>
        <p:spPr>
          <a:xfrm>
            <a:off x="6650721" y="1115632"/>
            <a:ext cx="2313767" cy="193016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lvl="0"/>
            <a:r>
              <a:rPr lang="en-US" altLang="zh-Hant" sz="135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Acronis</a:t>
            </a:r>
            <a:r>
              <a:rPr lang="zh-Hant" altLang="en-US" sz="135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US" altLang="zh-Hant" sz="135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storage</a:t>
            </a:r>
            <a:r>
              <a:rPr lang="zh-Hant" altLang="en-US" sz="135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US" altLang="zh-Hant" sz="135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target</a:t>
            </a:r>
            <a:endParaRPr lang="en-US" altLang="zh-TW" sz="135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43" name="五邊形 42"/>
          <p:cNvSpPr/>
          <p:nvPr/>
        </p:nvSpPr>
        <p:spPr>
          <a:xfrm>
            <a:off x="251520" y="1075700"/>
            <a:ext cx="2088232" cy="288032"/>
          </a:xfrm>
          <a:prstGeom prst="homePlate">
            <a:avLst/>
          </a:prstGeom>
          <a:blipFill>
            <a:blip r:embed="rId17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/>
          </a:p>
        </p:txBody>
      </p:sp>
      <p:sp>
        <p:nvSpPr>
          <p:cNvPr id="16" name="Shape 65">
            <a:extLst>
              <a:ext uri="{FF2B5EF4-FFF2-40B4-BE49-F238E27FC236}">
                <a16:creationId xmlns:a16="http://schemas.microsoft.com/office/drawing/2014/main" xmlns="" id="{34CD32B2-D5B6-8246-808F-1CD1078B6B41}"/>
              </a:ext>
            </a:extLst>
          </p:cNvPr>
          <p:cNvSpPr/>
          <p:nvPr/>
        </p:nvSpPr>
        <p:spPr>
          <a:xfrm>
            <a:off x="605410" y="1121942"/>
            <a:ext cx="1374302" cy="182974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lvl="0"/>
            <a:r>
              <a:rPr lang="en-US" altLang="zh-Hant" sz="135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Acronis</a:t>
            </a:r>
            <a:r>
              <a:rPr lang="zh-Hant" altLang="en-US" sz="135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US" altLang="zh-Hant" sz="135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agent</a:t>
            </a:r>
            <a:endParaRPr lang="en-US" altLang="zh-TW" sz="135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51" name="Shape 75">
            <a:extLst>
              <a:ext uri="{FF2B5EF4-FFF2-40B4-BE49-F238E27FC236}">
                <a16:creationId xmlns:a16="http://schemas.microsoft.com/office/drawing/2014/main" xmlns="" id="{254FBD07-83C7-D64D-A65C-04C24A6836D0}"/>
              </a:ext>
            </a:extLst>
          </p:cNvPr>
          <p:cNvPicPr preferRelativeResize="0"/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975474" y="2663853"/>
            <a:ext cx="292270" cy="29227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Shape 75">
            <a:extLst>
              <a:ext uri="{FF2B5EF4-FFF2-40B4-BE49-F238E27FC236}">
                <a16:creationId xmlns:a16="http://schemas.microsoft.com/office/drawing/2014/main" xmlns="" id="{254FBD07-83C7-D64D-A65C-04C24A6836D0}"/>
              </a:ext>
            </a:extLst>
          </p:cNvPr>
          <p:cNvPicPr preferRelativeResize="0"/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975474" y="3379110"/>
            <a:ext cx="292270" cy="29227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Shape 75">
            <a:extLst>
              <a:ext uri="{FF2B5EF4-FFF2-40B4-BE49-F238E27FC236}">
                <a16:creationId xmlns:a16="http://schemas.microsoft.com/office/drawing/2014/main" xmlns="" id="{254FBD07-83C7-D64D-A65C-04C24A6836D0}"/>
              </a:ext>
            </a:extLst>
          </p:cNvPr>
          <p:cNvPicPr preferRelativeResize="0"/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975474" y="4160035"/>
            <a:ext cx="292270" cy="29227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82177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E923420-1A77-8248-A6FD-5CF6A22B8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Hant" altLang="en-US"/>
              <a:t>適合 </a:t>
            </a:r>
            <a:r>
              <a:rPr lang="en-US" altLang="zh-Hant"/>
              <a:t>10GbE</a:t>
            </a:r>
            <a:r>
              <a:rPr lang="zh-Hant" altLang="en-US"/>
              <a:t> 高吞吐量應用</a:t>
            </a:r>
            <a:endParaRPr lang="zh-TW" altLang="en-US" dirty="0"/>
          </a:p>
        </p:txBody>
      </p:sp>
      <p:sp>
        <p:nvSpPr>
          <p:cNvPr id="16" name="TextBox 5">
            <a:extLst>
              <a:ext uri="{FF2B5EF4-FFF2-40B4-BE49-F238E27FC236}">
                <a16:creationId xmlns:a16="http://schemas.microsoft.com/office/drawing/2014/main" xmlns="" id="{3E2A08CE-BB4B-234B-ACE6-4D77D7AA78DC}"/>
              </a:ext>
            </a:extLst>
          </p:cNvPr>
          <p:cNvSpPr txBox="1"/>
          <p:nvPr/>
        </p:nvSpPr>
        <p:spPr>
          <a:xfrm>
            <a:off x="3002868" y="1203598"/>
            <a:ext cx="1850068" cy="37707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1 x 10GbE</a:t>
            </a:r>
          </a:p>
        </p:txBody>
      </p:sp>
      <p:grpSp>
        <p:nvGrpSpPr>
          <p:cNvPr id="4" name="群組 19"/>
          <p:cNvGrpSpPr/>
          <p:nvPr/>
        </p:nvGrpSpPr>
        <p:grpSpPr>
          <a:xfrm>
            <a:off x="-828600" y="1203598"/>
            <a:ext cx="3015457" cy="472643"/>
            <a:chOff x="-135333" y="3342380"/>
            <a:chExt cx="3015457" cy="472643"/>
          </a:xfrm>
        </p:grpSpPr>
        <p:sp>
          <p:nvSpPr>
            <p:cNvPr id="21" name="五邊形 20"/>
            <p:cNvSpPr/>
            <p:nvPr/>
          </p:nvSpPr>
          <p:spPr>
            <a:xfrm>
              <a:off x="-135333" y="3342380"/>
              <a:ext cx="2838298" cy="472643"/>
            </a:xfrm>
            <a:prstGeom prst="homePlate">
              <a:avLst/>
            </a:prstGeom>
            <a:blipFill>
              <a:blip r:embed="rId3" cstate="print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 dirty="0"/>
            </a:p>
          </p:txBody>
        </p:sp>
        <p:sp>
          <p:nvSpPr>
            <p:cNvPr id="22" name="矩形 21">
              <a:extLst>
                <a:ext uri="{FF2B5EF4-FFF2-40B4-BE49-F238E27FC236}">
                  <a16:creationId xmlns:a16="http://schemas.microsoft.com/office/drawing/2014/main" xmlns="" id="{041CDBB1-8D82-8F41-B72E-F86A635A9676}"/>
                </a:ext>
              </a:extLst>
            </p:cNvPr>
            <p:cNvSpPr/>
            <p:nvPr/>
          </p:nvSpPr>
          <p:spPr>
            <a:xfrm>
              <a:off x="766032" y="3364965"/>
              <a:ext cx="2114092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TW" sz="2000" b="1" dirty="0">
                  <a:solidFill>
                    <a:schemeClr val="bg1"/>
                  </a:solidFill>
                  <a:latin typeface="+mj-lt"/>
                  <a:ea typeface="微軟正黑體" pitchFamily="34" charset="-120"/>
                </a:rPr>
                <a:t>10GB </a:t>
              </a:r>
              <a:r>
                <a:rPr lang="zh-TW" altLang="en-US" sz="2000" b="1" dirty="0">
                  <a:solidFill>
                    <a:schemeClr val="bg1"/>
                  </a:solidFill>
                  <a:latin typeface="+mj-lt"/>
                  <a:ea typeface="微軟正黑體" pitchFamily="34" charset="-120"/>
                </a:rPr>
                <a:t>大</a:t>
              </a:r>
              <a:r>
                <a:rPr lang="zh-TW" altLang="en-US" sz="2000" b="1" dirty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檔傳輸</a:t>
              </a:r>
              <a:endParaRPr lang="en-US" sz="20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sp>
        <p:nvSpPr>
          <p:cNvPr id="30" name="圓角矩形 29">
            <a:extLst>
              <a:ext uri="{FF2B5EF4-FFF2-40B4-BE49-F238E27FC236}">
                <a16:creationId xmlns:a16="http://schemas.microsoft.com/office/drawing/2014/main" xmlns="" id="{4D903986-6A30-1D42-971B-277E8577A93A}"/>
              </a:ext>
            </a:extLst>
          </p:cNvPr>
          <p:cNvSpPr/>
          <p:nvPr/>
        </p:nvSpPr>
        <p:spPr>
          <a:xfrm>
            <a:off x="3002869" y="1614530"/>
            <a:ext cx="1857163" cy="2779312"/>
          </a:xfrm>
          <a:prstGeom prst="roundRect">
            <a:avLst>
              <a:gd name="adj" fmla="val 8630"/>
            </a:avLst>
          </a:prstGeom>
          <a:solidFill>
            <a:schemeClr val="accent6">
              <a:lumMod val="20000"/>
              <a:lumOff val="80000"/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TW" altLang="en-US" dirty="0"/>
          </a:p>
        </p:txBody>
      </p:sp>
      <p:cxnSp>
        <p:nvCxnSpPr>
          <p:cNvPr id="32" name="Shape 90">
            <a:extLst>
              <a:ext uri="{FF2B5EF4-FFF2-40B4-BE49-F238E27FC236}">
                <a16:creationId xmlns:a16="http://schemas.microsoft.com/office/drawing/2014/main" xmlns="" id="{7702B8F8-64F5-664E-9AE9-AB8962E5FB31}"/>
              </a:ext>
            </a:extLst>
          </p:cNvPr>
          <p:cNvCxnSpPr/>
          <p:nvPr/>
        </p:nvCxnSpPr>
        <p:spPr>
          <a:xfrm>
            <a:off x="2604517" y="3360921"/>
            <a:ext cx="2255515" cy="2276"/>
          </a:xfrm>
          <a:prstGeom prst="straightConnector1">
            <a:avLst/>
          </a:prstGeom>
          <a:noFill/>
          <a:ln w="6350" cap="flat" cmpd="sng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4" name="Shape 81">
            <a:extLst>
              <a:ext uri="{FF2B5EF4-FFF2-40B4-BE49-F238E27FC236}">
                <a16:creationId xmlns:a16="http://schemas.microsoft.com/office/drawing/2014/main" xmlns="" id="{E09A4053-76C5-5049-9D99-833C2D3B48AA}"/>
              </a:ext>
            </a:extLst>
          </p:cNvPr>
          <p:cNvSpPr txBox="1"/>
          <p:nvPr/>
        </p:nvSpPr>
        <p:spPr>
          <a:xfrm>
            <a:off x="3098910" y="3939746"/>
            <a:ext cx="839818" cy="37366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algn="ctr"/>
            <a:r>
              <a:rPr lang="zh-TW" altLang="en-US" sz="1000" b="1" dirty="0" smtClean="0"/>
              <a:t>讀取</a:t>
            </a:r>
            <a:endParaRPr lang="en-US" altLang="zh-TW" sz="1000" b="1" dirty="0" smtClean="0"/>
          </a:p>
        </p:txBody>
      </p:sp>
      <p:sp>
        <p:nvSpPr>
          <p:cNvPr id="39" name="Shape 88">
            <a:extLst>
              <a:ext uri="{FF2B5EF4-FFF2-40B4-BE49-F238E27FC236}">
                <a16:creationId xmlns:a16="http://schemas.microsoft.com/office/drawing/2014/main" xmlns="" id="{5EBEE025-C116-C749-9B44-42E9F37B67EA}"/>
              </a:ext>
            </a:extLst>
          </p:cNvPr>
          <p:cNvSpPr txBox="1"/>
          <p:nvPr/>
        </p:nvSpPr>
        <p:spPr>
          <a:xfrm>
            <a:off x="2032220" y="3202189"/>
            <a:ext cx="645837" cy="395744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algn="ctr">
              <a:buClr>
                <a:srgbClr val="9F5900"/>
              </a:buClr>
              <a:buSzPct val="25000"/>
            </a:pPr>
            <a:r>
              <a:rPr lang="en-US" altLang="zh-TW" sz="1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500</a:t>
            </a:r>
            <a:endParaRPr lang="zh-TW" altLang="en-US" sz="1200" b="1" dirty="0">
              <a:solidFill>
                <a:schemeClr val="tx1">
                  <a:lumMod val="65000"/>
                  <a:lumOff val="35000"/>
                </a:schemeClr>
              </a:solidFill>
              <a:cs typeface="Arial"/>
              <a:sym typeface="Arial"/>
            </a:endParaRPr>
          </a:p>
        </p:txBody>
      </p:sp>
      <p:sp>
        <p:nvSpPr>
          <p:cNvPr id="40" name="Shape 92">
            <a:extLst>
              <a:ext uri="{FF2B5EF4-FFF2-40B4-BE49-F238E27FC236}">
                <a16:creationId xmlns:a16="http://schemas.microsoft.com/office/drawing/2014/main" xmlns="" id="{4AD23106-A488-0F48-AC29-10A74B6DAF4C}"/>
              </a:ext>
            </a:extLst>
          </p:cNvPr>
          <p:cNvSpPr txBox="1"/>
          <p:nvPr/>
        </p:nvSpPr>
        <p:spPr>
          <a:xfrm>
            <a:off x="2032220" y="3724306"/>
            <a:ext cx="645837" cy="495906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algn="ctr">
              <a:buClr>
                <a:srgbClr val="9F5900"/>
              </a:buClr>
              <a:buSzPct val="25000"/>
            </a:pPr>
            <a:r>
              <a:rPr lang="zh-TW" alt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cs typeface="Arial"/>
                <a:sym typeface="Arial"/>
              </a:rPr>
              <a:t>  </a:t>
            </a:r>
            <a:r>
              <a:rPr lang="en-US" altLang="zh-TW" sz="1200" b="1" dirty="0">
                <a:solidFill>
                  <a:schemeClr val="tx1">
                    <a:lumMod val="65000"/>
                    <a:lumOff val="35000"/>
                  </a:schemeClr>
                </a:solidFill>
                <a:cs typeface="Arial"/>
                <a:sym typeface="Arial"/>
              </a:rPr>
              <a:t>0</a:t>
            </a:r>
          </a:p>
        </p:txBody>
      </p:sp>
      <p:cxnSp>
        <p:nvCxnSpPr>
          <p:cNvPr id="41" name="Shape 93">
            <a:extLst>
              <a:ext uri="{FF2B5EF4-FFF2-40B4-BE49-F238E27FC236}">
                <a16:creationId xmlns:a16="http://schemas.microsoft.com/office/drawing/2014/main" xmlns="" id="{F7DD3DD1-CC85-ED42-B5B5-5887FC4FA9A3}"/>
              </a:ext>
            </a:extLst>
          </p:cNvPr>
          <p:cNvCxnSpPr/>
          <p:nvPr/>
        </p:nvCxnSpPr>
        <p:spPr>
          <a:xfrm>
            <a:off x="2604519" y="3897178"/>
            <a:ext cx="2255513" cy="2276"/>
          </a:xfrm>
          <a:prstGeom prst="straightConnector1">
            <a:avLst/>
          </a:prstGeom>
          <a:noFill/>
          <a:ln w="6350" cap="flat" cmpd="sng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9" name="Shape 89">
            <a:extLst>
              <a:ext uri="{FF2B5EF4-FFF2-40B4-BE49-F238E27FC236}">
                <a16:creationId xmlns:a16="http://schemas.microsoft.com/office/drawing/2014/main" xmlns="" id="{AB9FC90D-190F-FF45-B775-E8305F73FA7D}"/>
              </a:ext>
            </a:extLst>
          </p:cNvPr>
          <p:cNvSpPr txBox="1"/>
          <p:nvPr/>
        </p:nvSpPr>
        <p:spPr>
          <a:xfrm>
            <a:off x="1959365" y="4054107"/>
            <a:ext cx="867041" cy="32514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lvl="0">
              <a:buClr>
                <a:srgbClr val="9F5900"/>
              </a:buClr>
              <a:buSzPct val="25000"/>
            </a:pPr>
            <a:r>
              <a:rPr lang="en-US" sz="1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</a:t>
            </a:r>
            <a:r>
              <a:rPr lang="en-US" altLang="zh-TW" sz="1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</a:t>
            </a:r>
            <a:r>
              <a:rPr lang="en-US" sz="1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MB/s)</a:t>
            </a:r>
            <a:endParaRPr lang="en-US" sz="1200" b="1" dirty="0">
              <a:solidFill>
                <a:schemeClr val="tx1">
                  <a:lumMod val="65000"/>
                  <a:lumOff val="35000"/>
                </a:schemeClr>
              </a:solidFill>
              <a:cs typeface="Arial"/>
              <a:sym typeface="Arial"/>
            </a:endParaRPr>
          </a:p>
        </p:txBody>
      </p:sp>
      <p:sp>
        <p:nvSpPr>
          <p:cNvPr id="73" name="Shape 81">
            <a:extLst>
              <a:ext uri="{FF2B5EF4-FFF2-40B4-BE49-F238E27FC236}">
                <a16:creationId xmlns:a16="http://schemas.microsoft.com/office/drawing/2014/main" xmlns="" id="{E09A4053-76C5-5049-9D99-833C2D3B48AA}"/>
              </a:ext>
            </a:extLst>
          </p:cNvPr>
          <p:cNvSpPr txBox="1"/>
          <p:nvPr/>
        </p:nvSpPr>
        <p:spPr>
          <a:xfrm>
            <a:off x="3932735" y="3939746"/>
            <a:ext cx="839818" cy="37366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algn="ctr"/>
            <a:r>
              <a:rPr lang="zh-TW" altLang="en-US" sz="1000" b="1" dirty="0" smtClean="0"/>
              <a:t>寫入</a:t>
            </a:r>
            <a:endParaRPr lang="en-US" sz="1000" b="1" dirty="0"/>
          </a:p>
        </p:txBody>
      </p:sp>
      <p:cxnSp>
        <p:nvCxnSpPr>
          <p:cNvPr id="75" name="Shape 90">
            <a:extLst>
              <a:ext uri="{FF2B5EF4-FFF2-40B4-BE49-F238E27FC236}">
                <a16:creationId xmlns:a16="http://schemas.microsoft.com/office/drawing/2014/main" xmlns="" id="{7702B8F8-64F5-664E-9AE9-AB8962E5FB31}"/>
              </a:ext>
            </a:extLst>
          </p:cNvPr>
          <p:cNvCxnSpPr/>
          <p:nvPr/>
        </p:nvCxnSpPr>
        <p:spPr>
          <a:xfrm>
            <a:off x="2604517" y="2827746"/>
            <a:ext cx="2255515" cy="2276"/>
          </a:xfrm>
          <a:prstGeom prst="straightConnector1">
            <a:avLst/>
          </a:prstGeom>
          <a:noFill/>
          <a:ln w="6350" cap="flat" cmpd="sng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6" name="Shape 88">
            <a:extLst>
              <a:ext uri="{FF2B5EF4-FFF2-40B4-BE49-F238E27FC236}">
                <a16:creationId xmlns:a16="http://schemas.microsoft.com/office/drawing/2014/main" xmlns="" id="{5EBEE025-C116-C749-9B44-42E9F37B67EA}"/>
              </a:ext>
            </a:extLst>
          </p:cNvPr>
          <p:cNvSpPr txBox="1"/>
          <p:nvPr/>
        </p:nvSpPr>
        <p:spPr>
          <a:xfrm>
            <a:off x="2032220" y="2669014"/>
            <a:ext cx="645837" cy="395744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algn="ctr">
              <a:buClr>
                <a:srgbClr val="9F5900"/>
              </a:buClr>
              <a:buSzPct val="25000"/>
            </a:pPr>
            <a:r>
              <a:rPr lang="en-US" altLang="zh-TW" sz="1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1000</a:t>
            </a:r>
            <a:endParaRPr lang="zh-TW" altLang="en-US" sz="1200" b="1" dirty="0">
              <a:solidFill>
                <a:schemeClr val="tx1">
                  <a:lumMod val="65000"/>
                  <a:lumOff val="35000"/>
                </a:schemeClr>
              </a:solidFill>
              <a:cs typeface="Arial"/>
              <a:sym typeface="Arial"/>
            </a:endParaRPr>
          </a:p>
        </p:txBody>
      </p:sp>
      <p:cxnSp>
        <p:nvCxnSpPr>
          <p:cNvPr id="77" name="Shape 90">
            <a:extLst>
              <a:ext uri="{FF2B5EF4-FFF2-40B4-BE49-F238E27FC236}">
                <a16:creationId xmlns:a16="http://schemas.microsoft.com/office/drawing/2014/main" xmlns="" id="{7702B8F8-64F5-664E-9AE9-AB8962E5FB31}"/>
              </a:ext>
            </a:extLst>
          </p:cNvPr>
          <p:cNvCxnSpPr/>
          <p:nvPr/>
        </p:nvCxnSpPr>
        <p:spPr>
          <a:xfrm>
            <a:off x="2604517" y="2296846"/>
            <a:ext cx="2255515" cy="2276"/>
          </a:xfrm>
          <a:prstGeom prst="straightConnector1">
            <a:avLst/>
          </a:prstGeom>
          <a:noFill/>
          <a:ln w="6350" cap="flat" cmpd="sng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8" name="Shape 88">
            <a:extLst>
              <a:ext uri="{FF2B5EF4-FFF2-40B4-BE49-F238E27FC236}">
                <a16:creationId xmlns:a16="http://schemas.microsoft.com/office/drawing/2014/main" xmlns="" id="{5EBEE025-C116-C749-9B44-42E9F37B67EA}"/>
              </a:ext>
            </a:extLst>
          </p:cNvPr>
          <p:cNvSpPr txBox="1"/>
          <p:nvPr/>
        </p:nvSpPr>
        <p:spPr>
          <a:xfrm>
            <a:off x="2032220" y="2130799"/>
            <a:ext cx="645837" cy="395744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algn="ctr">
              <a:buClr>
                <a:srgbClr val="9F5900"/>
              </a:buClr>
              <a:buSzPct val="25000"/>
            </a:pPr>
            <a:r>
              <a:rPr lang="en-US" altLang="zh-TW" sz="1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1500</a:t>
            </a:r>
            <a:endParaRPr lang="zh-TW" altLang="en-US" sz="1200" b="1" dirty="0">
              <a:solidFill>
                <a:schemeClr val="tx1">
                  <a:lumMod val="65000"/>
                  <a:lumOff val="35000"/>
                </a:schemeClr>
              </a:solidFill>
              <a:cs typeface="Arial"/>
              <a:sym typeface="Arial"/>
            </a:endParaRPr>
          </a:p>
        </p:txBody>
      </p:sp>
      <p:cxnSp>
        <p:nvCxnSpPr>
          <p:cNvPr id="80" name="Shape 90">
            <a:extLst>
              <a:ext uri="{FF2B5EF4-FFF2-40B4-BE49-F238E27FC236}">
                <a16:creationId xmlns:a16="http://schemas.microsoft.com/office/drawing/2014/main" xmlns="" id="{7702B8F8-64F5-664E-9AE9-AB8962E5FB31}"/>
              </a:ext>
            </a:extLst>
          </p:cNvPr>
          <p:cNvCxnSpPr/>
          <p:nvPr/>
        </p:nvCxnSpPr>
        <p:spPr>
          <a:xfrm>
            <a:off x="2597422" y="1753102"/>
            <a:ext cx="2255515" cy="2276"/>
          </a:xfrm>
          <a:prstGeom prst="straightConnector1">
            <a:avLst/>
          </a:prstGeom>
          <a:noFill/>
          <a:ln w="6350" cap="flat" cmpd="sng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1" name="Shape 88">
            <a:extLst>
              <a:ext uri="{FF2B5EF4-FFF2-40B4-BE49-F238E27FC236}">
                <a16:creationId xmlns:a16="http://schemas.microsoft.com/office/drawing/2014/main" xmlns="" id="{5EBEE025-C116-C749-9B44-42E9F37B67EA}"/>
              </a:ext>
            </a:extLst>
          </p:cNvPr>
          <p:cNvSpPr txBox="1"/>
          <p:nvPr/>
        </p:nvSpPr>
        <p:spPr>
          <a:xfrm>
            <a:off x="2032220" y="1614531"/>
            <a:ext cx="645837" cy="395744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algn="ctr">
              <a:buClr>
                <a:srgbClr val="9F5900"/>
              </a:buClr>
              <a:buSzPct val="25000"/>
            </a:pPr>
            <a:r>
              <a:rPr lang="en-US" altLang="zh-TW" sz="1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2000</a:t>
            </a:r>
            <a:endParaRPr lang="zh-TW" altLang="en-US" sz="1200" b="1" dirty="0">
              <a:solidFill>
                <a:schemeClr val="tx1">
                  <a:lumMod val="65000"/>
                  <a:lumOff val="35000"/>
                </a:schemeClr>
              </a:solidFill>
              <a:cs typeface="Arial"/>
              <a:sym typeface="Arial"/>
            </a:endParaRPr>
          </a:p>
        </p:txBody>
      </p:sp>
      <p:sp>
        <p:nvSpPr>
          <p:cNvPr id="33" name="Shape 80">
            <a:extLst>
              <a:ext uri="{FF2B5EF4-FFF2-40B4-BE49-F238E27FC236}">
                <a16:creationId xmlns:a16="http://schemas.microsoft.com/office/drawing/2014/main" xmlns="" id="{8233D98E-6F07-5645-9008-CE3410E81874}"/>
              </a:ext>
            </a:extLst>
          </p:cNvPr>
          <p:cNvSpPr/>
          <p:nvPr/>
        </p:nvSpPr>
        <p:spPr>
          <a:xfrm>
            <a:off x="4048452" y="3202188"/>
            <a:ext cx="599700" cy="694798"/>
          </a:xfrm>
          <a:prstGeom prst="rect">
            <a:avLst/>
          </a:prstGeom>
          <a:solidFill>
            <a:srgbClr val="002060"/>
          </a:solidFill>
          <a:ln>
            <a:noFill/>
          </a:ln>
          <a:scene3d>
            <a:camera prst="orthographicFront"/>
            <a:lightRig rig="threePt" dir="t"/>
          </a:scene3d>
          <a:sp3d>
            <a:bevelT w="38100" h="38100" prst="angle"/>
            <a:bevelB w="38100" h="38100"/>
          </a:sp3d>
        </p:spPr>
        <p:txBody>
          <a:bodyPr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</a:pPr>
            <a:endParaRPr dirty="0">
              <a:solidFill>
                <a:schemeClr val="lt1"/>
              </a:solidFill>
              <a:cs typeface="Arial"/>
              <a:sym typeface="Arial"/>
            </a:endParaRPr>
          </a:p>
        </p:txBody>
      </p:sp>
      <p:sp>
        <p:nvSpPr>
          <p:cNvPr id="36" name="Shape 84">
            <a:extLst>
              <a:ext uri="{FF2B5EF4-FFF2-40B4-BE49-F238E27FC236}">
                <a16:creationId xmlns:a16="http://schemas.microsoft.com/office/drawing/2014/main" xmlns="" id="{51118694-B1F7-BE40-A635-BA4E8840785F}"/>
              </a:ext>
            </a:extLst>
          </p:cNvPr>
          <p:cNvSpPr txBox="1"/>
          <p:nvPr/>
        </p:nvSpPr>
        <p:spPr>
          <a:xfrm>
            <a:off x="3932082" y="3195423"/>
            <a:ext cx="801826" cy="355006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algn="ctr">
              <a:buClr>
                <a:schemeClr val="lt1"/>
              </a:buClr>
              <a:buSzPct val="25000"/>
            </a:pPr>
            <a:r>
              <a:rPr lang="en-US" altLang="zh-TW" b="1" dirty="0">
                <a:solidFill>
                  <a:schemeClr val="lt1"/>
                </a:solidFill>
                <a:cs typeface="Arial"/>
                <a:sym typeface="Arial"/>
              </a:rPr>
              <a:t>6</a:t>
            </a:r>
            <a:r>
              <a:rPr lang="en-US" altLang="zh-Hant" b="1" dirty="0">
                <a:solidFill>
                  <a:schemeClr val="lt1"/>
                </a:solidFill>
                <a:cs typeface="Arial"/>
                <a:sym typeface="Arial"/>
              </a:rPr>
              <a:t>57</a:t>
            </a:r>
            <a:endParaRPr lang="zh-TW" altLang="en-US" b="1" dirty="0">
              <a:solidFill>
                <a:schemeClr val="lt1"/>
              </a:solidFill>
              <a:cs typeface="Arial"/>
              <a:sym typeface="Arial"/>
            </a:endParaRPr>
          </a:p>
        </p:txBody>
      </p:sp>
      <p:sp>
        <p:nvSpPr>
          <p:cNvPr id="48" name="Shape 79">
            <a:extLst>
              <a:ext uri="{FF2B5EF4-FFF2-40B4-BE49-F238E27FC236}">
                <a16:creationId xmlns:a16="http://schemas.microsoft.com/office/drawing/2014/main" xmlns="" id="{DEC8591D-6C34-CC4E-9112-D70328CC1F0B}"/>
              </a:ext>
            </a:extLst>
          </p:cNvPr>
          <p:cNvSpPr/>
          <p:nvPr/>
        </p:nvSpPr>
        <p:spPr>
          <a:xfrm>
            <a:off x="3208679" y="2669014"/>
            <a:ext cx="599700" cy="1227974"/>
          </a:xfrm>
          <a:prstGeom prst="rect">
            <a:avLst/>
          </a:prstGeom>
          <a:solidFill>
            <a:srgbClr val="002060"/>
          </a:solidFill>
          <a:ln>
            <a:noFill/>
          </a:ln>
          <a:scene3d>
            <a:camera prst="orthographicFront"/>
            <a:lightRig rig="threePt" dir="t"/>
          </a:scene3d>
          <a:sp3d>
            <a:bevelT w="38100" h="38100" prst="angle"/>
            <a:bevelB w="38100" h="38100"/>
          </a:sp3d>
        </p:spPr>
        <p:txBody>
          <a:bodyPr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</a:pPr>
            <a:endParaRPr dirty="0">
              <a:solidFill>
                <a:schemeClr val="lt1"/>
              </a:solidFill>
              <a:cs typeface="Arial"/>
              <a:sym typeface="Arial"/>
            </a:endParaRPr>
          </a:p>
        </p:txBody>
      </p:sp>
      <p:sp>
        <p:nvSpPr>
          <p:cNvPr id="49" name="Shape 83">
            <a:extLst>
              <a:ext uri="{FF2B5EF4-FFF2-40B4-BE49-F238E27FC236}">
                <a16:creationId xmlns:a16="http://schemas.microsoft.com/office/drawing/2014/main" xmlns="" id="{FB0C2187-5591-C448-8232-19B01CAD8099}"/>
              </a:ext>
            </a:extLst>
          </p:cNvPr>
          <p:cNvSpPr txBox="1"/>
          <p:nvPr/>
        </p:nvSpPr>
        <p:spPr>
          <a:xfrm>
            <a:off x="3144303" y="2668421"/>
            <a:ext cx="704228" cy="42008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algn="ctr">
              <a:buClr>
                <a:schemeClr val="lt1"/>
              </a:buClr>
              <a:buSzPct val="25000"/>
            </a:pPr>
            <a:r>
              <a:rPr lang="en-US" altLang="zh-Hant" b="1" dirty="0">
                <a:solidFill>
                  <a:schemeClr val="lt1"/>
                </a:solidFill>
                <a:cs typeface="Arial"/>
                <a:sym typeface="Arial"/>
              </a:rPr>
              <a:t>1132</a:t>
            </a:r>
            <a:endParaRPr lang="zh-TW" altLang="en-US" b="1" dirty="0">
              <a:solidFill>
                <a:schemeClr val="lt1"/>
              </a:solidFill>
              <a:cs typeface="Arial"/>
              <a:sym typeface="Arial"/>
            </a:endParaRPr>
          </a:p>
        </p:txBody>
      </p:sp>
      <p:sp>
        <p:nvSpPr>
          <p:cNvPr id="28" name="圓角矩形 27">
            <a:extLst>
              <a:ext uri="{FF2B5EF4-FFF2-40B4-BE49-F238E27FC236}">
                <a16:creationId xmlns:a16="http://schemas.microsoft.com/office/drawing/2014/main" xmlns="" id="{2398E065-BECF-CF46-8000-40FD000CA518}"/>
              </a:ext>
            </a:extLst>
          </p:cNvPr>
          <p:cNvSpPr/>
          <p:nvPr/>
        </p:nvSpPr>
        <p:spPr>
          <a:xfrm>
            <a:off x="6228184" y="1614530"/>
            <a:ext cx="1857163" cy="2779312"/>
          </a:xfrm>
          <a:prstGeom prst="roundRect">
            <a:avLst>
              <a:gd name="adj" fmla="val 8630"/>
            </a:avLst>
          </a:prstGeom>
          <a:solidFill>
            <a:schemeClr val="accent6">
              <a:lumMod val="20000"/>
              <a:lumOff val="80000"/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TW" altLang="en-US" dirty="0"/>
          </a:p>
        </p:txBody>
      </p:sp>
      <p:cxnSp>
        <p:nvCxnSpPr>
          <p:cNvPr id="31" name="Shape 90">
            <a:extLst>
              <a:ext uri="{FF2B5EF4-FFF2-40B4-BE49-F238E27FC236}">
                <a16:creationId xmlns:a16="http://schemas.microsoft.com/office/drawing/2014/main" xmlns="" id="{71E86A73-1A28-A643-8738-3B1F39436914}"/>
              </a:ext>
            </a:extLst>
          </p:cNvPr>
          <p:cNvCxnSpPr/>
          <p:nvPr/>
        </p:nvCxnSpPr>
        <p:spPr>
          <a:xfrm>
            <a:off x="5829832" y="3360921"/>
            <a:ext cx="2255515" cy="2276"/>
          </a:xfrm>
          <a:prstGeom prst="straightConnector1">
            <a:avLst/>
          </a:prstGeom>
          <a:noFill/>
          <a:ln w="6350" cap="flat" cmpd="sng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5" name="Shape 81">
            <a:extLst>
              <a:ext uri="{FF2B5EF4-FFF2-40B4-BE49-F238E27FC236}">
                <a16:creationId xmlns:a16="http://schemas.microsoft.com/office/drawing/2014/main" xmlns="" id="{3842FA64-BF15-CD4C-B0B2-AF3653A6B2BF}"/>
              </a:ext>
            </a:extLst>
          </p:cNvPr>
          <p:cNvSpPr txBox="1"/>
          <p:nvPr/>
        </p:nvSpPr>
        <p:spPr>
          <a:xfrm>
            <a:off x="6324224" y="3939746"/>
            <a:ext cx="839818" cy="37366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algn="ctr"/>
            <a:r>
              <a:rPr lang="zh-TW" altLang="en-US" sz="1000" b="1" dirty="0" smtClean="0"/>
              <a:t>讀取</a:t>
            </a:r>
            <a:endParaRPr lang="en-US" altLang="en-US" sz="1000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7" name="Shape 88">
            <a:extLst>
              <a:ext uri="{FF2B5EF4-FFF2-40B4-BE49-F238E27FC236}">
                <a16:creationId xmlns:a16="http://schemas.microsoft.com/office/drawing/2014/main" xmlns="" id="{8835F7F7-E943-CF4C-B47E-1ADEAFE91D07}"/>
              </a:ext>
            </a:extLst>
          </p:cNvPr>
          <p:cNvSpPr txBox="1"/>
          <p:nvPr/>
        </p:nvSpPr>
        <p:spPr>
          <a:xfrm>
            <a:off x="5257536" y="3202189"/>
            <a:ext cx="645837" cy="395744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algn="ctr">
              <a:buClr>
                <a:srgbClr val="9F5900"/>
              </a:buClr>
              <a:buSzPct val="25000"/>
            </a:pPr>
            <a:r>
              <a:rPr lang="en-US" altLang="zh-TW" sz="1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500</a:t>
            </a:r>
            <a:endParaRPr lang="zh-TW" altLang="en-US" sz="1200" b="1" dirty="0">
              <a:solidFill>
                <a:schemeClr val="tx1">
                  <a:lumMod val="65000"/>
                  <a:lumOff val="35000"/>
                </a:schemeClr>
              </a:solidFill>
              <a:cs typeface="Arial"/>
              <a:sym typeface="Arial"/>
            </a:endParaRPr>
          </a:p>
        </p:txBody>
      </p:sp>
      <p:sp>
        <p:nvSpPr>
          <p:cNvPr id="38" name="Shape 92">
            <a:extLst>
              <a:ext uri="{FF2B5EF4-FFF2-40B4-BE49-F238E27FC236}">
                <a16:creationId xmlns:a16="http://schemas.microsoft.com/office/drawing/2014/main" xmlns="" id="{219D7836-454E-C64D-96BD-9D281936CA53}"/>
              </a:ext>
            </a:extLst>
          </p:cNvPr>
          <p:cNvSpPr txBox="1"/>
          <p:nvPr/>
        </p:nvSpPr>
        <p:spPr>
          <a:xfrm>
            <a:off x="5257536" y="3724306"/>
            <a:ext cx="645837" cy="495906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algn="ctr">
              <a:buClr>
                <a:srgbClr val="9F5900"/>
              </a:buClr>
              <a:buSzPct val="25000"/>
            </a:pPr>
            <a:r>
              <a:rPr lang="zh-TW" alt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cs typeface="Arial"/>
                <a:sym typeface="Arial"/>
              </a:rPr>
              <a:t>  </a:t>
            </a:r>
            <a:r>
              <a:rPr lang="en-US" altLang="zh-TW" sz="1200" b="1" dirty="0">
                <a:solidFill>
                  <a:schemeClr val="tx1">
                    <a:lumMod val="65000"/>
                    <a:lumOff val="35000"/>
                  </a:schemeClr>
                </a:solidFill>
                <a:cs typeface="Arial"/>
                <a:sym typeface="Arial"/>
              </a:rPr>
              <a:t>0</a:t>
            </a:r>
          </a:p>
        </p:txBody>
      </p:sp>
      <p:cxnSp>
        <p:nvCxnSpPr>
          <p:cNvPr id="42" name="Shape 93">
            <a:extLst>
              <a:ext uri="{FF2B5EF4-FFF2-40B4-BE49-F238E27FC236}">
                <a16:creationId xmlns:a16="http://schemas.microsoft.com/office/drawing/2014/main" xmlns="" id="{E4F8BF53-F047-7942-96AE-66492FF9DCD1}"/>
              </a:ext>
            </a:extLst>
          </p:cNvPr>
          <p:cNvCxnSpPr/>
          <p:nvPr/>
        </p:nvCxnSpPr>
        <p:spPr>
          <a:xfrm>
            <a:off x="5829834" y="3897178"/>
            <a:ext cx="2255513" cy="2276"/>
          </a:xfrm>
          <a:prstGeom prst="straightConnector1">
            <a:avLst/>
          </a:prstGeom>
          <a:noFill/>
          <a:ln w="6350" cap="flat" cmpd="sng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3" name="Shape 89">
            <a:extLst>
              <a:ext uri="{FF2B5EF4-FFF2-40B4-BE49-F238E27FC236}">
                <a16:creationId xmlns:a16="http://schemas.microsoft.com/office/drawing/2014/main" xmlns="" id="{64E9EE70-A3B2-2541-80F9-0AE06C043C39}"/>
              </a:ext>
            </a:extLst>
          </p:cNvPr>
          <p:cNvSpPr txBox="1"/>
          <p:nvPr/>
        </p:nvSpPr>
        <p:spPr>
          <a:xfrm>
            <a:off x="5184680" y="4054107"/>
            <a:ext cx="867041" cy="32514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lvl="0">
              <a:buClr>
                <a:srgbClr val="9F5900"/>
              </a:buClr>
              <a:buSzPct val="25000"/>
            </a:pPr>
            <a:r>
              <a:rPr lang="en-US" sz="1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</a:t>
            </a:r>
            <a:r>
              <a:rPr lang="en-US" altLang="zh-TW" sz="1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</a:t>
            </a:r>
            <a:r>
              <a:rPr lang="en-US" sz="1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MB/s)</a:t>
            </a:r>
            <a:endParaRPr lang="en-US" sz="1200" b="1" dirty="0">
              <a:solidFill>
                <a:schemeClr val="tx1">
                  <a:lumMod val="65000"/>
                  <a:lumOff val="35000"/>
                </a:schemeClr>
              </a:solidFill>
              <a:cs typeface="Arial"/>
              <a:sym typeface="Arial"/>
            </a:endParaRPr>
          </a:p>
        </p:txBody>
      </p:sp>
      <p:sp>
        <p:nvSpPr>
          <p:cNvPr id="44" name="Shape 81">
            <a:extLst>
              <a:ext uri="{FF2B5EF4-FFF2-40B4-BE49-F238E27FC236}">
                <a16:creationId xmlns:a16="http://schemas.microsoft.com/office/drawing/2014/main" xmlns="" id="{17F96064-7441-6548-B3AE-F89D9E816098}"/>
              </a:ext>
            </a:extLst>
          </p:cNvPr>
          <p:cNvSpPr txBox="1"/>
          <p:nvPr/>
        </p:nvSpPr>
        <p:spPr>
          <a:xfrm>
            <a:off x="7158050" y="3939746"/>
            <a:ext cx="839818" cy="37366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algn="ctr"/>
            <a:r>
              <a:rPr lang="zh-TW" altLang="en-US" sz="1000" b="1" dirty="0" smtClean="0">
                <a:latin typeface="微軟正黑體" pitchFamily="34" charset="-120"/>
                <a:ea typeface="微軟正黑體" pitchFamily="34" charset="-120"/>
              </a:rPr>
              <a:t>寫入</a:t>
            </a:r>
            <a:endParaRPr lang="en-US" altLang="en-US" sz="1000" b="1" dirty="0">
              <a:latin typeface="微軟正黑體" pitchFamily="34" charset="-120"/>
              <a:ea typeface="微軟正黑體" pitchFamily="34" charset="-120"/>
            </a:endParaRPr>
          </a:p>
        </p:txBody>
      </p:sp>
      <p:cxnSp>
        <p:nvCxnSpPr>
          <p:cNvPr id="45" name="Shape 90">
            <a:extLst>
              <a:ext uri="{FF2B5EF4-FFF2-40B4-BE49-F238E27FC236}">
                <a16:creationId xmlns:a16="http://schemas.microsoft.com/office/drawing/2014/main" xmlns="" id="{C0CC51FB-29C1-A046-AFF1-0B24B02AE2C1}"/>
              </a:ext>
            </a:extLst>
          </p:cNvPr>
          <p:cNvCxnSpPr/>
          <p:nvPr/>
        </p:nvCxnSpPr>
        <p:spPr>
          <a:xfrm>
            <a:off x="5829832" y="2827746"/>
            <a:ext cx="2255515" cy="2276"/>
          </a:xfrm>
          <a:prstGeom prst="straightConnector1">
            <a:avLst/>
          </a:prstGeom>
          <a:noFill/>
          <a:ln w="6350" cap="flat" cmpd="sng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6" name="Shape 88">
            <a:extLst>
              <a:ext uri="{FF2B5EF4-FFF2-40B4-BE49-F238E27FC236}">
                <a16:creationId xmlns:a16="http://schemas.microsoft.com/office/drawing/2014/main" xmlns="" id="{84D02666-E871-D048-9765-63444273E03C}"/>
              </a:ext>
            </a:extLst>
          </p:cNvPr>
          <p:cNvSpPr txBox="1"/>
          <p:nvPr/>
        </p:nvSpPr>
        <p:spPr>
          <a:xfrm>
            <a:off x="5257536" y="2669014"/>
            <a:ext cx="645837" cy="395744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algn="ctr">
              <a:buClr>
                <a:srgbClr val="9F5900"/>
              </a:buClr>
              <a:buSzPct val="25000"/>
            </a:pPr>
            <a:r>
              <a:rPr lang="en-US" altLang="zh-TW" sz="1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1000</a:t>
            </a:r>
            <a:endParaRPr lang="zh-TW" altLang="en-US" sz="1200" b="1" dirty="0">
              <a:solidFill>
                <a:schemeClr val="tx1">
                  <a:lumMod val="65000"/>
                  <a:lumOff val="35000"/>
                </a:schemeClr>
              </a:solidFill>
              <a:cs typeface="Arial"/>
              <a:sym typeface="Arial"/>
            </a:endParaRPr>
          </a:p>
        </p:txBody>
      </p:sp>
      <p:cxnSp>
        <p:nvCxnSpPr>
          <p:cNvPr id="47" name="Shape 90">
            <a:extLst>
              <a:ext uri="{FF2B5EF4-FFF2-40B4-BE49-F238E27FC236}">
                <a16:creationId xmlns:a16="http://schemas.microsoft.com/office/drawing/2014/main" xmlns="" id="{DB7DC972-A07B-7744-919E-1433429CE857}"/>
              </a:ext>
            </a:extLst>
          </p:cNvPr>
          <p:cNvCxnSpPr/>
          <p:nvPr/>
        </p:nvCxnSpPr>
        <p:spPr>
          <a:xfrm>
            <a:off x="5829832" y="2296846"/>
            <a:ext cx="2255515" cy="2276"/>
          </a:xfrm>
          <a:prstGeom prst="straightConnector1">
            <a:avLst/>
          </a:prstGeom>
          <a:noFill/>
          <a:ln w="6350" cap="flat" cmpd="sng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0" name="Shape 88">
            <a:extLst>
              <a:ext uri="{FF2B5EF4-FFF2-40B4-BE49-F238E27FC236}">
                <a16:creationId xmlns:a16="http://schemas.microsoft.com/office/drawing/2014/main" xmlns="" id="{4FF92164-9CC0-7444-B3C4-F1304624B8C1}"/>
              </a:ext>
            </a:extLst>
          </p:cNvPr>
          <p:cNvSpPr txBox="1"/>
          <p:nvPr/>
        </p:nvSpPr>
        <p:spPr>
          <a:xfrm>
            <a:off x="5257536" y="2130799"/>
            <a:ext cx="645837" cy="395744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algn="ctr">
              <a:buClr>
                <a:srgbClr val="9F5900"/>
              </a:buClr>
              <a:buSzPct val="25000"/>
            </a:pPr>
            <a:r>
              <a:rPr lang="en-US" altLang="zh-TW" sz="1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1500</a:t>
            </a:r>
            <a:endParaRPr lang="zh-TW" altLang="en-US" sz="1200" b="1" dirty="0">
              <a:solidFill>
                <a:schemeClr val="tx1">
                  <a:lumMod val="65000"/>
                  <a:lumOff val="35000"/>
                </a:schemeClr>
              </a:solidFill>
              <a:cs typeface="Arial"/>
              <a:sym typeface="Arial"/>
            </a:endParaRPr>
          </a:p>
        </p:txBody>
      </p:sp>
      <p:cxnSp>
        <p:nvCxnSpPr>
          <p:cNvPr id="51" name="Shape 90">
            <a:extLst>
              <a:ext uri="{FF2B5EF4-FFF2-40B4-BE49-F238E27FC236}">
                <a16:creationId xmlns:a16="http://schemas.microsoft.com/office/drawing/2014/main" xmlns="" id="{C66390D4-477B-3046-9288-55CA277542D9}"/>
              </a:ext>
            </a:extLst>
          </p:cNvPr>
          <p:cNvCxnSpPr/>
          <p:nvPr/>
        </p:nvCxnSpPr>
        <p:spPr>
          <a:xfrm>
            <a:off x="5829835" y="1753102"/>
            <a:ext cx="2255515" cy="2276"/>
          </a:xfrm>
          <a:prstGeom prst="straightConnector1">
            <a:avLst/>
          </a:prstGeom>
          <a:noFill/>
          <a:ln w="6350" cap="flat" cmpd="sng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2" name="Shape 88">
            <a:extLst>
              <a:ext uri="{FF2B5EF4-FFF2-40B4-BE49-F238E27FC236}">
                <a16:creationId xmlns:a16="http://schemas.microsoft.com/office/drawing/2014/main" xmlns="" id="{ED38A9DE-114A-484C-83B7-30F17FF54766}"/>
              </a:ext>
            </a:extLst>
          </p:cNvPr>
          <p:cNvSpPr txBox="1"/>
          <p:nvPr/>
        </p:nvSpPr>
        <p:spPr>
          <a:xfrm>
            <a:off x="5257536" y="1614531"/>
            <a:ext cx="645837" cy="395744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algn="ctr">
              <a:buClr>
                <a:srgbClr val="9F5900"/>
              </a:buClr>
              <a:buSzPct val="25000"/>
            </a:pPr>
            <a:r>
              <a:rPr lang="en-US" altLang="zh-TW" sz="1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2000</a:t>
            </a:r>
            <a:endParaRPr lang="zh-TW" altLang="en-US" sz="1200" b="1" dirty="0">
              <a:solidFill>
                <a:schemeClr val="tx1">
                  <a:lumMod val="65000"/>
                  <a:lumOff val="35000"/>
                </a:schemeClr>
              </a:solidFill>
              <a:cs typeface="Arial"/>
              <a:sym typeface="Arial"/>
            </a:endParaRPr>
          </a:p>
        </p:txBody>
      </p:sp>
      <p:sp>
        <p:nvSpPr>
          <p:cNvPr id="53" name="Shape 80">
            <a:extLst>
              <a:ext uri="{FF2B5EF4-FFF2-40B4-BE49-F238E27FC236}">
                <a16:creationId xmlns:a16="http://schemas.microsoft.com/office/drawing/2014/main" xmlns="" id="{3B5480DA-D057-574E-815C-DC8EFD4A7F1D}"/>
              </a:ext>
            </a:extLst>
          </p:cNvPr>
          <p:cNvSpPr/>
          <p:nvPr/>
        </p:nvSpPr>
        <p:spPr>
          <a:xfrm>
            <a:off x="7273767" y="2992012"/>
            <a:ext cx="599700" cy="904975"/>
          </a:xfrm>
          <a:prstGeom prst="rect">
            <a:avLst/>
          </a:prstGeom>
          <a:solidFill>
            <a:srgbClr val="002060"/>
          </a:solidFill>
          <a:ln>
            <a:noFill/>
          </a:ln>
          <a:scene3d>
            <a:camera prst="orthographicFront"/>
            <a:lightRig rig="threePt" dir="t"/>
          </a:scene3d>
          <a:sp3d>
            <a:bevelT w="38100" h="38100" prst="angle"/>
            <a:bevelB w="38100" h="38100"/>
          </a:sp3d>
        </p:spPr>
        <p:txBody>
          <a:bodyPr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</a:pPr>
            <a:endParaRPr dirty="0">
              <a:solidFill>
                <a:schemeClr val="lt1"/>
              </a:solidFill>
              <a:cs typeface="Arial"/>
              <a:sym typeface="Arial"/>
            </a:endParaRPr>
          </a:p>
        </p:txBody>
      </p:sp>
      <p:sp>
        <p:nvSpPr>
          <p:cNvPr id="54" name="Shape 84">
            <a:extLst>
              <a:ext uri="{FF2B5EF4-FFF2-40B4-BE49-F238E27FC236}">
                <a16:creationId xmlns:a16="http://schemas.microsoft.com/office/drawing/2014/main" xmlns="" id="{42D1D89C-5B09-6A40-9E4D-4969FF8067C7}"/>
              </a:ext>
            </a:extLst>
          </p:cNvPr>
          <p:cNvSpPr txBox="1"/>
          <p:nvPr/>
        </p:nvSpPr>
        <p:spPr>
          <a:xfrm>
            <a:off x="7157396" y="2990694"/>
            <a:ext cx="801826" cy="355006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algn="ctr">
              <a:buClr>
                <a:schemeClr val="lt1"/>
              </a:buClr>
              <a:buSzPct val="25000"/>
            </a:pPr>
            <a:r>
              <a:rPr lang="en-US" altLang="zh-Hant" b="1" dirty="0">
                <a:solidFill>
                  <a:schemeClr val="lt1"/>
                </a:solidFill>
                <a:cs typeface="Arial"/>
                <a:sym typeface="Arial"/>
              </a:rPr>
              <a:t>725</a:t>
            </a:r>
            <a:endParaRPr lang="zh-TW" altLang="en-US" b="1" dirty="0">
              <a:solidFill>
                <a:schemeClr val="lt1"/>
              </a:solidFill>
              <a:cs typeface="Arial"/>
              <a:sym typeface="Arial"/>
            </a:endParaRPr>
          </a:p>
        </p:txBody>
      </p:sp>
      <p:sp>
        <p:nvSpPr>
          <p:cNvPr id="55" name="Shape 79">
            <a:extLst>
              <a:ext uri="{FF2B5EF4-FFF2-40B4-BE49-F238E27FC236}">
                <a16:creationId xmlns:a16="http://schemas.microsoft.com/office/drawing/2014/main" xmlns="" id="{F9E38D70-8359-2D4B-A572-37EB9714A2AB}"/>
              </a:ext>
            </a:extLst>
          </p:cNvPr>
          <p:cNvSpPr/>
          <p:nvPr/>
        </p:nvSpPr>
        <p:spPr>
          <a:xfrm>
            <a:off x="6433994" y="1935107"/>
            <a:ext cx="599700" cy="1961880"/>
          </a:xfrm>
          <a:prstGeom prst="rect">
            <a:avLst/>
          </a:prstGeom>
          <a:solidFill>
            <a:srgbClr val="002060"/>
          </a:solidFill>
          <a:ln>
            <a:noFill/>
          </a:ln>
          <a:scene3d>
            <a:camera prst="orthographicFront"/>
            <a:lightRig rig="threePt" dir="t"/>
          </a:scene3d>
          <a:sp3d>
            <a:bevelT w="38100" h="38100" prst="angle"/>
            <a:bevelB w="38100" h="38100"/>
          </a:sp3d>
        </p:spPr>
        <p:txBody>
          <a:bodyPr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</a:pPr>
            <a:endParaRPr dirty="0">
              <a:solidFill>
                <a:schemeClr val="lt1"/>
              </a:solidFill>
              <a:cs typeface="Arial"/>
              <a:sym typeface="Arial"/>
            </a:endParaRPr>
          </a:p>
        </p:txBody>
      </p:sp>
      <p:sp>
        <p:nvSpPr>
          <p:cNvPr id="56" name="Shape 83">
            <a:extLst>
              <a:ext uri="{FF2B5EF4-FFF2-40B4-BE49-F238E27FC236}">
                <a16:creationId xmlns:a16="http://schemas.microsoft.com/office/drawing/2014/main" xmlns="" id="{189247C3-5118-1F4B-9DD6-2C82F7EB4FC3}"/>
              </a:ext>
            </a:extLst>
          </p:cNvPr>
          <p:cNvSpPr txBox="1"/>
          <p:nvPr/>
        </p:nvSpPr>
        <p:spPr>
          <a:xfrm>
            <a:off x="6369618" y="1926693"/>
            <a:ext cx="704228" cy="42008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algn="ctr">
              <a:buClr>
                <a:schemeClr val="lt1"/>
              </a:buClr>
              <a:buSzPct val="25000"/>
            </a:pPr>
            <a:r>
              <a:rPr lang="en-US" altLang="zh-Hant" b="1" dirty="0">
                <a:solidFill>
                  <a:schemeClr val="lt1"/>
                </a:solidFill>
                <a:cs typeface="Arial"/>
                <a:sym typeface="Arial"/>
              </a:rPr>
              <a:t>2134</a:t>
            </a:r>
            <a:endParaRPr lang="zh-TW" altLang="en-US" b="1" dirty="0">
              <a:solidFill>
                <a:schemeClr val="lt1"/>
              </a:solidFill>
              <a:cs typeface="Arial"/>
              <a:sym typeface="Arial"/>
            </a:endParaRPr>
          </a:p>
        </p:txBody>
      </p:sp>
      <p:sp>
        <p:nvSpPr>
          <p:cNvPr id="58" name="Rectangle 5">
            <a:extLst>
              <a:ext uri="{FF2B5EF4-FFF2-40B4-BE49-F238E27FC236}">
                <a16:creationId xmlns:a16="http://schemas.microsoft.com/office/drawing/2014/main" xmlns="" id="{AFE3B7FD-E92D-A949-AA19-8065076C1506}"/>
              </a:ext>
            </a:extLst>
          </p:cNvPr>
          <p:cNvSpPr/>
          <p:nvPr/>
        </p:nvSpPr>
        <p:spPr>
          <a:xfrm>
            <a:off x="4608512" y="4603040"/>
            <a:ext cx="4572000" cy="253916"/>
          </a:xfrm>
          <a:prstGeom prst="rect">
            <a:avLst/>
          </a:prstGeom>
        </p:spPr>
        <p:txBody>
          <a:bodyPr lIns="68580" tIns="34290" rIns="68580" bIns="34290">
            <a:spAutoFit/>
          </a:bodyPr>
          <a:lstStyle/>
          <a:p>
            <a:r>
              <a:rPr lang="ja-JP" altLang="en-US" sz="600" dirty="0">
                <a:latin typeface="微軟正黑體" pitchFamily="34" charset="-120"/>
                <a:ea typeface="微軟正黑體" pitchFamily="34" charset="-120"/>
              </a:rPr>
              <a:t>磁碟群組：</a:t>
            </a:r>
            <a:r>
              <a:rPr lang="en-US" altLang="zh-Hant" sz="600" dirty="0">
                <a:latin typeface="微軟正黑體" pitchFamily="34" charset="-120"/>
                <a:ea typeface="微軟正黑體" pitchFamily="34" charset="-120"/>
              </a:rPr>
              <a:t>RAID 5; 8 x Intel SSDSC2BB240G4 SSD</a:t>
            </a:r>
            <a:endParaRPr lang="en-US" altLang="ja-JP" sz="600" dirty="0">
              <a:latin typeface="微軟正黑體" pitchFamily="34" charset="-120"/>
              <a:ea typeface="微軟正黑體" pitchFamily="34" charset="-120"/>
            </a:endParaRPr>
          </a:p>
          <a:p>
            <a:r>
              <a:rPr lang="ja-JP" altLang="en-US" sz="600" dirty="0">
                <a:latin typeface="微軟正黑體" pitchFamily="34" charset="-120"/>
                <a:ea typeface="微軟正黑體" pitchFamily="34" charset="-120"/>
              </a:rPr>
              <a:t>客戶端 </a:t>
            </a:r>
            <a:r>
              <a:rPr lang="en-US" altLang="en-US" sz="600" dirty="0" smtClean="0">
                <a:latin typeface="微軟正黑體" pitchFamily="34" charset="-120"/>
                <a:ea typeface="微軟正黑體" pitchFamily="34" charset="-120"/>
              </a:rPr>
              <a:t>PC</a:t>
            </a:r>
            <a:r>
              <a:rPr lang="zh-TW" altLang="en-US" sz="600" dirty="0" smtClean="0">
                <a:latin typeface="微軟正黑體" pitchFamily="34" charset="-120"/>
                <a:ea typeface="微軟正黑體" pitchFamily="34" charset="-120"/>
              </a:rPr>
              <a:t>：</a:t>
            </a:r>
            <a:r>
              <a:rPr lang="en-US" altLang="en-US" sz="600" dirty="0" smtClean="0">
                <a:latin typeface="微軟正黑體" pitchFamily="34" charset="-120"/>
                <a:ea typeface="微軟正黑體" pitchFamily="34" charset="-120"/>
              </a:rPr>
              <a:t>Windows </a:t>
            </a:r>
            <a:r>
              <a:rPr lang="en-US" altLang="en-US" sz="600" dirty="0">
                <a:latin typeface="微軟正黑體" pitchFamily="34" charset="-120"/>
                <a:ea typeface="微軟正黑體" pitchFamily="34" charset="-120"/>
              </a:rPr>
              <a:t>10, Intel Core i7-6700 3.4 GHz, 32GB RAM, </a:t>
            </a:r>
            <a:r>
              <a:rPr lang="en-US" altLang="zh-Hant" sz="600" dirty="0" err="1">
                <a:latin typeface="微軟正黑體" pitchFamily="34" charset="-120"/>
                <a:ea typeface="微軟正黑體" pitchFamily="34" charset="-120"/>
              </a:rPr>
              <a:t>Mellanox</a:t>
            </a:r>
            <a:r>
              <a:rPr lang="zh-Hant" altLang="en-US" sz="600" dirty="0"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US" altLang="zh-Hant" sz="600" dirty="0">
                <a:latin typeface="微軟正黑體" pitchFamily="34" charset="-120"/>
                <a:ea typeface="微軟正黑體" pitchFamily="34" charset="-120"/>
              </a:rPr>
              <a:t>ConnectX-3</a:t>
            </a:r>
            <a:r>
              <a:rPr lang="zh-Hant" altLang="en-US" sz="600" dirty="0"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US" altLang="zh-Hant" sz="600" dirty="0">
                <a:latin typeface="微軟正黑體" pitchFamily="34" charset="-120"/>
                <a:ea typeface="微軟正黑體" pitchFamily="34" charset="-120"/>
              </a:rPr>
              <a:t>NICs</a:t>
            </a:r>
            <a:r>
              <a:rPr lang="en-US" altLang="ja-JP" sz="600" dirty="0">
                <a:latin typeface="微軟正黑體" pitchFamily="34" charset="-120"/>
                <a:ea typeface="微軟正黑體" pitchFamily="34" charset="-120"/>
              </a:rPr>
              <a:t>, </a:t>
            </a:r>
            <a:r>
              <a:rPr lang="en-US" altLang="zh-Hant" sz="600" dirty="0">
                <a:latin typeface="微軟正黑體" pitchFamily="34" charset="-120"/>
                <a:ea typeface="微軟正黑體" pitchFamily="34" charset="-120"/>
              </a:rPr>
              <a:t>Windows</a:t>
            </a:r>
            <a:r>
              <a:rPr lang="zh-Hant" altLang="en-US" sz="600" dirty="0"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US" altLang="zh-Hant" sz="600" dirty="0">
                <a:latin typeface="微軟正黑體" pitchFamily="34" charset="-120"/>
                <a:ea typeface="微軟正黑體" pitchFamily="34" charset="-120"/>
              </a:rPr>
              <a:t>10GbE</a:t>
            </a:r>
            <a:r>
              <a:rPr lang="zh-Hant" altLang="en-US" sz="600" dirty="0"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US" altLang="zh-Hant" sz="600" dirty="0" err="1">
                <a:latin typeface="微軟正黑體" pitchFamily="34" charset="-120"/>
                <a:ea typeface="微軟正黑體" pitchFamily="34" charset="-120"/>
              </a:rPr>
              <a:t>Robocopy</a:t>
            </a:r>
            <a:endParaRPr lang="en-US" altLang="en-US" sz="600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59" name="TextBox 5">
            <a:extLst>
              <a:ext uri="{FF2B5EF4-FFF2-40B4-BE49-F238E27FC236}">
                <a16:creationId xmlns:a16="http://schemas.microsoft.com/office/drawing/2014/main" xmlns="" id="{3E2A08CE-BB4B-234B-ACE6-4D77D7AA78DC}"/>
              </a:ext>
            </a:extLst>
          </p:cNvPr>
          <p:cNvSpPr txBox="1"/>
          <p:nvPr/>
        </p:nvSpPr>
        <p:spPr>
          <a:xfrm>
            <a:off x="6228184" y="1203598"/>
            <a:ext cx="1850068" cy="37707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2 x 10GbE</a:t>
            </a:r>
          </a:p>
        </p:txBody>
      </p:sp>
      <p:sp>
        <p:nvSpPr>
          <p:cNvPr id="62" name="Rectangle 4">
            <a:extLst>
              <a:ext uri="{FF2B5EF4-FFF2-40B4-BE49-F238E27FC236}">
                <a16:creationId xmlns:a16="http://schemas.microsoft.com/office/drawing/2014/main" xmlns="" id="{8988460B-1474-6643-86F1-6EF21166D6A9}"/>
              </a:ext>
            </a:extLst>
          </p:cNvPr>
          <p:cNvSpPr/>
          <p:nvPr/>
        </p:nvSpPr>
        <p:spPr>
          <a:xfrm>
            <a:off x="1835696" y="4603040"/>
            <a:ext cx="2610886" cy="253916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ja-JP" altLang="en-US" sz="600" dirty="0">
                <a:latin typeface="微軟正黑體" pitchFamily="34" charset="-120"/>
                <a:ea typeface="微軟正黑體" pitchFamily="34" charset="-120"/>
              </a:rPr>
              <a:t>測試於 </a:t>
            </a:r>
            <a:r>
              <a:rPr lang="en-US" altLang="zh-Hant" sz="600" dirty="0">
                <a:latin typeface="微軟正黑體" pitchFamily="34" charset="-120"/>
                <a:ea typeface="微軟正黑體" pitchFamily="34" charset="-120"/>
              </a:rPr>
              <a:t>QNAP </a:t>
            </a:r>
            <a:r>
              <a:rPr lang="ja-JP" altLang="en-US" sz="600" dirty="0">
                <a:latin typeface="微軟正黑體" pitchFamily="34" charset="-120"/>
                <a:ea typeface="微軟正黑體" pitchFamily="34" charset="-120"/>
              </a:rPr>
              <a:t>實驗室，數據會因實際環境而有所不同。</a:t>
            </a:r>
            <a:r>
              <a:rPr lang="en-US" altLang="ja-JP" sz="600" dirty="0">
                <a:latin typeface="微軟正黑體" pitchFamily="34" charset="-120"/>
                <a:ea typeface="微軟正黑體" pitchFamily="34" charset="-120"/>
              </a:rPr>
              <a:t> 2 </a:t>
            </a:r>
            <a:r>
              <a:rPr lang="en-US" altLang="zh-Hant" sz="600" dirty="0">
                <a:latin typeface="微軟正黑體" pitchFamily="34" charset="-120"/>
                <a:ea typeface="微軟正黑體" pitchFamily="34" charset="-120"/>
              </a:rPr>
              <a:t>x 10GbE </a:t>
            </a:r>
            <a:r>
              <a:rPr lang="ja-JP" altLang="en-US" sz="600" dirty="0">
                <a:latin typeface="微軟正黑體" pitchFamily="34" charset="-120"/>
                <a:ea typeface="微軟正黑體" pitchFamily="34" charset="-120"/>
              </a:rPr>
              <a:t>傳輸測試環境： </a:t>
            </a:r>
            <a:r>
              <a:rPr lang="en-US" altLang="zh-Hant" sz="600" dirty="0">
                <a:latin typeface="微軟正黑體" pitchFamily="34" charset="-120"/>
                <a:ea typeface="微軟正黑體" pitchFamily="34" charset="-120"/>
              </a:rPr>
              <a:t>NAS： TS-832XU</a:t>
            </a:r>
            <a:r>
              <a:rPr lang="zh-Hant" altLang="en-US" sz="600" dirty="0">
                <a:latin typeface="微軟正黑體" pitchFamily="34" charset="-120"/>
                <a:ea typeface="微軟正黑體" pitchFamily="34" charset="-120"/>
              </a:rPr>
              <a:t>  </a:t>
            </a:r>
            <a:r>
              <a:rPr lang="en-US" altLang="zh-Hant" sz="600" dirty="0">
                <a:latin typeface="微軟正黑體" pitchFamily="34" charset="-120"/>
                <a:ea typeface="微軟正黑體" pitchFamily="34" charset="-120"/>
              </a:rPr>
              <a:t>(QTS</a:t>
            </a:r>
            <a:r>
              <a:rPr lang="zh-Hant" altLang="en-US" sz="600" dirty="0"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US" altLang="zh-Hant" sz="600" dirty="0">
                <a:latin typeface="微軟正黑體" pitchFamily="34" charset="-120"/>
                <a:ea typeface="微軟正黑體" pitchFamily="34" charset="-120"/>
              </a:rPr>
              <a:t>4.3.4)</a:t>
            </a:r>
          </a:p>
        </p:txBody>
      </p:sp>
    </p:spTree>
    <p:extLst>
      <p:ext uri="{BB962C8B-B14F-4D97-AF65-F5344CB8AC3E}">
        <p14:creationId xmlns:p14="http://schemas.microsoft.com/office/powerpoint/2010/main" xmlns="" val="7809204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287"/>
          <p:cNvSpPr txBox="1">
            <a:spLocks/>
          </p:cNvSpPr>
          <p:nvPr/>
        </p:nvSpPr>
        <p:spPr>
          <a:xfrm>
            <a:off x="467544" y="1995686"/>
            <a:ext cx="2592288" cy="1080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defTabSz="914378">
              <a:buClr>
                <a:schemeClr val="dk1"/>
              </a:buClr>
              <a:buSzPts val="3200"/>
              <a:defRPr/>
            </a:pPr>
            <a:r>
              <a:rPr lang="en-US" altLang="zh-TW" sz="6000" b="1" kern="0" dirty="0">
                <a:latin typeface="Arial" pitchFamily="34" charset="0"/>
                <a:ea typeface="微軟正黑體" pitchFamily="34" charset="-120"/>
                <a:cs typeface="Arial" pitchFamily="34" charset="0"/>
                <a:sym typeface="Arial"/>
              </a:rPr>
              <a:t>Demo</a:t>
            </a:r>
          </a:p>
        </p:txBody>
      </p:sp>
      <p:sp>
        <p:nvSpPr>
          <p:cNvPr id="5" name="五邊形 4"/>
          <p:cNvSpPr/>
          <p:nvPr/>
        </p:nvSpPr>
        <p:spPr>
          <a:xfrm rot="10800000">
            <a:off x="5225582" y="1523881"/>
            <a:ext cx="3918418" cy="472643"/>
          </a:xfrm>
          <a:prstGeom prst="homePlate">
            <a:avLst/>
          </a:prstGeom>
          <a:blipFill>
            <a:blip r:embed="rId3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/>
          </a:p>
        </p:txBody>
      </p:sp>
      <p:sp>
        <p:nvSpPr>
          <p:cNvPr id="287" name="Shape 287"/>
          <p:cNvSpPr txBox="1">
            <a:spLocks noGrp="1"/>
          </p:cNvSpPr>
          <p:nvPr>
            <p:ph type="ctrTitle"/>
          </p:nvPr>
        </p:nvSpPr>
        <p:spPr>
          <a:xfrm>
            <a:off x="5433899" y="1491630"/>
            <a:ext cx="3526160" cy="541883"/>
          </a:xfrm>
        </p:spPr>
        <p:txBody>
          <a:bodyPr>
            <a:normAutofit/>
          </a:bodyPr>
          <a:lstStyle/>
          <a:p>
            <a:r>
              <a:rPr lang="zh-TW" altLang="en-US" sz="2500" dirty="0">
                <a:solidFill>
                  <a:schemeClr val="bg1"/>
                </a:solidFill>
              </a:rPr>
              <a:t>大檔傳輸只在一瞬間</a:t>
            </a:r>
            <a:endParaRPr lang="en-US" altLang="zh-TW" sz="25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133497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圖片 45" descr="QXG-10G1T_Top.png">
            <a:extLst>
              <a:ext uri="{FF2B5EF4-FFF2-40B4-BE49-F238E27FC236}">
                <a16:creationId xmlns:a16="http://schemas.microsoft.com/office/drawing/2014/main" xmlns="" id="{3D6DE817-7566-9047-B685-8E2F0EC3273E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99792" y="2028438"/>
            <a:ext cx="1675492" cy="1047368"/>
          </a:xfrm>
          <a:prstGeom prst="rect">
            <a:avLst/>
          </a:prstGeom>
        </p:spPr>
      </p:pic>
      <p:pic>
        <p:nvPicPr>
          <p:cNvPr id="43" name="圖片 42" descr="LAN-1G2T-D.jpg">
            <a:extLst>
              <a:ext uri="{FF2B5EF4-FFF2-40B4-BE49-F238E27FC236}">
                <a16:creationId xmlns:a16="http://schemas.microsoft.com/office/drawing/2014/main" xmlns="" id="{3FFB684A-C065-9544-99E4-53DF5CD31B3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>
          <a:xfrm>
            <a:off x="604244" y="1915199"/>
            <a:ext cx="1231452" cy="1098290"/>
          </a:xfrm>
          <a:prstGeom prst="rect">
            <a:avLst/>
          </a:prstGeom>
        </p:spPr>
      </p:pic>
      <p:pic>
        <p:nvPicPr>
          <p:cNvPr id="33" name="Picture 6" descr="Picture 6">
            <a:extLst>
              <a:ext uri="{FF2B5EF4-FFF2-40B4-BE49-F238E27FC236}">
                <a16:creationId xmlns:a16="http://schemas.microsoft.com/office/drawing/2014/main" xmlns="" id="{26B998D8-7232-484E-8271-76EF95D6CB66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 t="26642" b="25005"/>
          <a:stretch>
            <a:fillRect/>
          </a:stretch>
        </p:blipFill>
        <p:spPr>
          <a:xfrm>
            <a:off x="3010960" y="3319143"/>
            <a:ext cx="5299560" cy="1601558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0E923420-1A77-8248-A6FD-5CF6A22B8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 </a:t>
            </a:r>
            <a:r>
              <a:rPr lang="en-US" altLang="zh-TW"/>
              <a:t>PCIe</a:t>
            </a:r>
            <a:r>
              <a:rPr lang="zh-TW" altLang="en-US"/>
              <a:t> </a:t>
            </a:r>
            <a:r>
              <a:rPr lang="zh-Hant" altLang="en-US"/>
              <a:t>擴充槽彈性部署</a:t>
            </a:r>
            <a:endParaRPr lang="zh-TW" altLang="en-US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7B74F086-87E3-4B4A-B5C1-8607F6869489}"/>
              </a:ext>
            </a:extLst>
          </p:cNvPr>
          <p:cNvSpPr txBox="1"/>
          <p:nvPr/>
        </p:nvSpPr>
        <p:spPr>
          <a:xfrm>
            <a:off x="1127575" y="3939902"/>
            <a:ext cx="1500209" cy="31542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1600" b="1" dirty="0">
                <a:solidFill>
                  <a:schemeClr val="accent6">
                    <a:lumMod val="75000"/>
                  </a:schemeClr>
                </a:solidFill>
              </a:rPr>
              <a:t>PCIe 2 : Gen2 x2</a:t>
            </a:r>
          </a:p>
        </p:txBody>
      </p:sp>
      <p:sp>
        <p:nvSpPr>
          <p:cNvPr id="20" name="Rounded Rectangle 30">
            <a:extLst>
              <a:ext uri="{FF2B5EF4-FFF2-40B4-BE49-F238E27FC236}">
                <a16:creationId xmlns:a16="http://schemas.microsoft.com/office/drawing/2014/main" xmlns="" id="{F003FA34-C2E8-3F40-9E4F-06D258389F97}"/>
              </a:ext>
            </a:extLst>
          </p:cNvPr>
          <p:cNvSpPr/>
          <p:nvPr/>
        </p:nvSpPr>
        <p:spPr>
          <a:xfrm flipH="1">
            <a:off x="5796135" y="3867894"/>
            <a:ext cx="288033" cy="935300"/>
          </a:xfrm>
          <a:prstGeom prst="roundRect">
            <a:avLst/>
          </a:prstGeom>
          <a:solidFill>
            <a:schemeClr val="accent6"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TextBox 37">
            <a:extLst>
              <a:ext uri="{FF2B5EF4-FFF2-40B4-BE49-F238E27FC236}">
                <a16:creationId xmlns:a16="http://schemas.microsoft.com/office/drawing/2014/main" xmlns="" id="{FB2AAA3C-F393-0144-AFD8-881114CF8F1B}"/>
              </a:ext>
            </a:extLst>
          </p:cNvPr>
          <p:cNvSpPr txBox="1"/>
          <p:nvPr/>
        </p:nvSpPr>
        <p:spPr>
          <a:xfrm>
            <a:off x="276827" y="3624431"/>
            <a:ext cx="2927021" cy="31547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Hant" altLang="en-US" sz="1600" b="1" dirty="0">
                <a:ea typeface="微軟正黑體" pitchFamily="34" charset="-120"/>
              </a:rPr>
              <a:t>高達 </a:t>
            </a:r>
            <a:r>
              <a:rPr lang="en-US" altLang="zh-Hant" sz="1600" b="1" dirty="0">
                <a:ea typeface="微軟正黑體" pitchFamily="34" charset="-120"/>
              </a:rPr>
              <a:t>10Gb/s </a:t>
            </a:r>
            <a:r>
              <a:rPr lang="zh-Hant" altLang="en-US" sz="1600" b="1" dirty="0">
                <a:ea typeface="微軟正黑體" pitchFamily="34" charset="-120"/>
              </a:rPr>
              <a:t>理論傳輸速度</a:t>
            </a:r>
            <a:endParaRPr lang="en-US" altLang="zh-Hant" sz="1600" b="1" dirty="0">
              <a:ea typeface="微軟正黑體" pitchFamily="34" charset="-120"/>
            </a:endParaRPr>
          </a:p>
        </p:txBody>
      </p:sp>
      <p:sp>
        <p:nvSpPr>
          <p:cNvPr id="22" name="Shape 242">
            <a:extLst>
              <a:ext uri="{FF2B5EF4-FFF2-40B4-BE49-F238E27FC236}">
                <a16:creationId xmlns:a16="http://schemas.microsoft.com/office/drawing/2014/main" xmlns="" id="{4EBEB74C-580A-D441-A53D-0850AF12F448}"/>
              </a:ext>
            </a:extLst>
          </p:cNvPr>
          <p:cNvSpPr txBox="1"/>
          <p:nvPr/>
        </p:nvSpPr>
        <p:spPr>
          <a:xfrm>
            <a:off x="264226" y="1059582"/>
            <a:ext cx="8700262" cy="43015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lvl="0">
              <a:buClr>
                <a:srgbClr val="595959"/>
              </a:buClr>
              <a:buSzPct val="25000"/>
            </a:pPr>
            <a:r>
              <a:rPr lang="en-US" b="1" dirty="0">
                <a:ea typeface="微軟正黑體" pitchFamily="34" charset="-120"/>
              </a:rPr>
              <a:t>TS-</a:t>
            </a:r>
            <a:r>
              <a:rPr lang="en-US" altLang="zh-Hant" b="1" dirty="0">
                <a:ea typeface="微軟正黑體" pitchFamily="34" charset="-120"/>
              </a:rPr>
              <a:t>x</a:t>
            </a:r>
            <a:r>
              <a:rPr lang="en-US" b="1" dirty="0">
                <a:ea typeface="微軟正黑體" pitchFamily="34" charset="-120"/>
              </a:rPr>
              <a:t>32X</a:t>
            </a:r>
            <a:r>
              <a:rPr lang="en-US" altLang="zh-Hant" b="1" dirty="0">
                <a:ea typeface="微軟正黑體" pitchFamily="34" charset="-120"/>
              </a:rPr>
              <a:t>U</a:t>
            </a:r>
            <a:r>
              <a:rPr lang="en-US" b="1" dirty="0">
                <a:ea typeface="微軟正黑體" pitchFamily="34" charset="-120"/>
              </a:rPr>
              <a:t> </a:t>
            </a:r>
            <a:r>
              <a:rPr lang="zh-Hant" altLang="en-US" b="1" dirty="0">
                <a:ea typeface="微軟正黑體" pitchFamily="34" charset="-120"/>
              </a:rPr>
              <a:t>具一個半高 </a:t>
            </a:r>
            <a:r>
              <a:rPr lang="en-US" altLang="zh-Hant" b="1" dirty="0" err="1">
                <a:ea typeface="微軟正黑體" pitchFamily="34" charset="-120"/>
              </a:rPr>
              <a:t>PCIe</a:t>
            </a:r>
            <a:r>
              <a:rPr lang="zh-Hant" altLang="en-US" b="1" dirty="0">
                <a:ea typeface="微軟正黑體" pitchFamily="34" charset="-120"/>
              </a:rPr>
              <a:t> </a:t>
            </a:r>
            <a:r>
              <a:rPr lang="en-US" altLang="zh-Hant" b="1" dirty="0">
                <a:ea typeface="微軟正黑體" pitchFamily="34" charset="-120"/>
              </a:rPr>
              <a:t>Gen</a:t>
            </a:r>
            <a:r>
              <a:rPr lang="zh-Hant" altLang="en-US" b="1" dirty="0">
                <a:ea typeface="微軟正黑體" pitchFamily="34" charset="-120"/>
              </a:rPr>
              <a:t> </a:t>
            </a:r>
            <a:r>
              <a:rPr lang="en-US" altLang="zh-Hant" b="1" dirty="0">
                <a:ea typeface="微軟正黑體" pitchFamily="34" charset="-120"/>
              </a:rPr>
              <a:t>2</a:t>
            </a:r>
            <a:r>
              <a:rPr lang="zh-Hant" altLang="en-US" b="1" dirty="0">
                <a:ea typeface="微軟正黑體" pitchFamily="34" charset="-120"/>
              </a:rPr>
              <a:t> </a:t>
            </a:r>
            <a:r>
              <a:rPr lang="en-US" altLang="zh-Hant" b="1" dirty="0">
                <a:ea typeface="微軟正黑體" pitchFamily="34" charset="-120"/>
              </a:rPr>
              <a:t>x2</a:t>
            </a:r>
            <a:r>
              <a:rPr lang="zh-Hant" altLang="en-US" b="1" dirty="0">
                <a:ea typeface="微軟正黑體" pitchFamily="34" charset="-120"/>
              </a:rPr>
              <a:t>擴充插槽，並可</a:t>
            </a:r>
            <a:r>
              <a:rPr lang="zh-TW" altLang="en-US" b="1" dirty="0">
                <a:ea typeface="微軟正黑體" pitchFamily="34" charset="-120"/>
              </a:rPr>
              <a:t>支援</a:t>
            </a:r>
            <a:r>
              <a:rPr lang="zh-Hant" altLang="en-US" b="1" dirty="0">
                <a:ea typeface="微軟正黑體" pitchFamily="34" charset="-120"/>
              </a:rPr>
              <a:t>各式 </a:t>
            </a:r>
            <a:r>
              <a:rPr lang="en-US" altLang="zh-Hant" b="1" dirty="0" err="1">
                <a:ea typeface="微軟正黑體" pitchFamily="34" charset="-120"/>
              </a:rPr>
              <a:t>PCIe</a:t>
            </a:r>
            <a:r>
              <a:rPr lang="zh-Hant" altLang="en-US" b="1" dirty="0">
                <a:ea typeface="微軟正黑體" pitchFamily="34" charset="-120"/>
              </a:rPr>
              <a:t> </a:t>
            </a:r>
            <a:r>
              <a:rPr lang="zh-TW" altLang="en-US" b="1" dirty="0">
                <a:ea typeface="微軟正黑體" pitchFamily="34" charset="-120"/>
              </a:rPr>
              <a:t>擴充卡，靈活運用</a:t>
            </a:r>
          </a:p>
        </p:txBody>
      </p:sp>
      <p:sp>
        <p:nvSpPr>
          <p:cNvPr id="25" name="圓角矩形 24">
            <a:extLst>
              <a:ext uri="{FF2B5EF4-FFF2-40B4-BE49-F238E27FC236}">
                <a16:creationId xmlns:a16="http://schemas.microsoft.com/office/drawing/2014/main" xmlns="" id="{61CB91C3-0DE2-5843-9FDE-55DBC20D6A08}"/>
              </a:ext>
            </a:extLst>
          </p:cNvPr>
          <p:cNvSpPr/>
          <p:nvPr/>
        </p:nvSpPr>
        <p:spPr>
          <a:xfrm>
            <a:off x="323528" y="1563638"/>
            <a:ext cx="1609502" cy="309873"/>
          </a:xfrm>
          <a:prstGeom prst="roundRect">
            <a:avLst>
              <a:gd name="adj" fmla="val 5839"/>
            </a:avLst>
          </a:prstGeom>
          <a:blipFill>
            <a:blip r:embed="rId6" cstate="print"/>
            <a:stretch>
              <a:fillRect/>
            </a:stretch>
          </a:blipFill>
          <a:ln>
            <a:noFill/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28" name="文字方塊 27">
            <a:extLst>
              <a:ext uri="{FF2B5EF4-FFF2-40B4-BE49-F238E27FC236}">
                <a16:creationId xmlns:a16="http://schemas.microsoft.com/office/drawing/2014/main" xmlns="" id="{CE870AEA-28FF-E643-B15A-264FACFD2D25}"/>
              </a:ext>
            </a:extLst>
          </p:cNvPr>
          <p:cNvSpPr txBox="1"/>
          <p:nvPr/>
        </p:nvSpPr>
        <p:spPr>
          <a:xfrm>
            <a:off x="336831" y="1523568"/>
            <a:ext cx="15828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Hant" altLang="en-US" sz="2000" b="1" dirty="0">
                <a:solidFill>
                  <a:schemeClr val="bg1"/>
                </a:solidFill>
                <a:ea typeface="微軟正黑體" pitchFamily="34" charset="-120"/>
              </a:rPr>
              <a:t> </a:t>
            </a:r>
            <a:r>
              <a:rPr lang="en-US" altLang="zh-Hant" sz="2000" b="1" dirty="0" err="1">
                <a:solidFill>
                  <a:schemeClr val="bg1"/>
                </a:solidFill>
                <a:ea typeface="微軟正黑體" pitchFamily="34" charset="-120"/>
              </a:rPr>
              <a:t>GbE</a:t>
            </a:r>
            <a:r>
              <a:rPr lang="en-US" altLang="zh-Hant" sz="2000" b="1" dirty="0">
                <a:solidFill>
                  <a:schemeClr val="bg1"/>
                </a:solidFill>
                <a:ea typeface="微軟正黑體" pitchFamily="34" charset="-120"/>
              </a:rPr>
              <a:t> </a:t>
            </a:r>
            <a:r>
              <a:rPr lang="zh-Hant" altLang="en-US" sz="2000" b="1" dirty="0">
                <a:solidFill>
                  <a:schemeClr val="bg1"/>
                </a:solidFill>
                <a:ea typeface="微軟正黑體" pitchFamily="34" charset="-120"/>
              </a:rPr>
              <a:t>網路埠</a:t>
            </a:r>
            <a:endParaRPr lang="en-US" altLang="zh-TW" sz="2000" b="1" dirty="0">
              <a:solidFill>
                <a:schemeClr val="bg1"/>
              </a:solidFill>
              <a:ea typeface="微軟正黑體" pitchFamily="34" charset="-120"/>
            </a:endParaRPr>
          </a:p>
        </p:txBody>
      </p:sp>
      <p:sp>
        <p:nvSpPr>
          <p:cNvPr id="35" name="圓角矩形 34">
            <a:extLst>
              <a:ext uri="{FF2B5EF4-FFF2-40B4-BE49-F238E27FC236}">
                <a16:creationId xmlns:a16="http://schemas.microsoft.com/office/drawing/2014/main" xmlns="" id="{02D971CE-D792-D64C-A3E7-272BA2BE6220}"/>
              </a:ext>
            </a:extLst>
          </p:cNvPr>
          <p:cNvSpPr/>
          <p:nvPr/>
        </p:nvSpPr>
        <p:spPr>
          <a:xfrm>
            <a:off x="2545366" y="1563638"/>
            <a:ext cx="1882618" cy="309873"/>
          </a:xfrm>
          <a:prstGeom prst="roundRect">
            <a:avLst>
              <a:gd name="adj" fmla="val 5839"/>
            </a:avLst>
          </a:prstGeom>
          <a:blipFill>
            <a:blip r:embed="rId7" cstate="print"/>
            <a:stretch>
              <a:fillRect/>
            </a:stretch>
          </a:blipFill>
          <a:ln>
            <a:noFill/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36" name="文字方塊 35">
            <a:extLst>
              <a:ext uri="{FF2B5EF4-FFF2-40B4-BE49-F238E27FC236}">
                <a16:creationId xmlns:a16="http://schemas.microsoft.com/office/drawing/2014/main" xmlns="" id="{B02C186D-082D-7540-BA0A-6F36620A1522}"/>
              </a:ext>
            </a:extLst>
          </p:cNvPr>
          <p:cNvSpPr txBox="1"/>
          <p:nvPr/>
        </p:nvSpPr>
        <p:spPr>
          <a:xfrm>
            <a:off x="2546202" y="1523568"/>
            <a:ext cx="18809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Hant" sz="2000" b="1" dirty="0">
                <a:solidFill>
                  <a:schemeClr val="bg1"/>
                </a:solidFill>
                <a:ea typeface="微軟正黑體" pitchFamily="34" charset="-120"/>
              </a:rPr>
              <a:t>10 </a:t>
            </a:r>
            <a:r>
              <a:rPr lang="en-US" altLang="zh-Hant" sz="2000" b="1" dirty="0" err="1">
                <a:solidFill>
                  <a:schemeClr val="bg1"/>
                </a:solidFill>
                <a:ea typeface="微軟正黑體" pitchFamily="34" charset="-120"/>
              </a:rPr>
              <a:t>GbE</a:t>
            </a:r>
            <a:r>
              <a:rPr lang="en-US" altLang="zh-Hant" sz="2000" b="1" dirty="0">
                <a:solidFill>
                  <a:schemeClr val="bg1"/>
                </a:solidFill>
                <a:ea typeface="微軟正黑體" pitchFamily="34" charset="-120"/>
              </a:rPr>
              <a:t> </a:t>
            </a:r>
            <a:r>
              <a:rPr lang="zh-Hant" altLang="en-US" sz="2000" b="1" dirty="0">
                <a:solidFill>
                  <a:schemeClr val="bg1"/>
                </a:solidFill>
                <a:ea typeface="微軟正黑體" pitchFamily="34" charset="-120"/>
              </a:rPr>
              <a:t>網路埠</a:t>
            </a:r>
            <a:endParaRPr lang="en-US" altLang="zh-TW" sz="2000" b="1" dirty="0">
              <a:solidFill>
                <a:schemeClr val="bg1"/>
              </a:solidFill>
              <a:ea typeface="微軟正黑體" pitchFamily="34" charset="-120"/>
            </a:endParaRPr>
          </a:p>
        </p:txBody>
      </p:sp>
      <p:sp>
        <p:nvSpPr>
          <p:cNvPr id="44" name="TextBox 22">
            <a:extLst>
              <a:ext uri="{FF2B5EF4-FFF2-40B4-BE49-F238E27FC236}">
                <a16:creationId xmlns:a16="http://schemas.microsoft.com/office/drawing/2014/main" xmlns="" id="{2945F569-F279-7347-B07A-16313CDAB358}"/>
              </a:ext>
            </a:extLst>
          </p:cNvPr>
          <p:cNvSpPr txBox="1"/>
          <p:nvPr/>
        </p:nvSpPr>
        <p:spPr>
          <a:xfrm>
            <a:off x="676252" y="2867803"/>
            <a:ext cx="1055417" cy="223138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sz="1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LAN-1G2T-I210</a:t>
            </a:r>
          </a:p>
        </p:txBody>
      </p:sp>
      <p:sp>
        <p:nvSpPr>
          <p:cNvPr id="45" name="TextBox 22">
            <a:extLst>
              <a:ext uri="{FF2B5EF4-FFF2-40B4-BE49-F238E27FC236}">
                <a16:creationId xmlns:a16="http://schemas.microsoft.com/office/drawing/2014/main" xmlns="" id="{1DAE150B-41A4-1348-9D30-82AF922586A7}"/>
              </a:ext>
            </a:extLst>
          </p:cNvPr>
          <p:cNvSpPr txBox="1"/>
          <p:nvPr/>
        </p:nvSpPr>
        <p:spPr>
          <a:xfrm>
            <a:off x="3131840" y="2867803"/>
            <a:ext cx="855042" cy="223138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sz="1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QXG-10G1T</a:t>
            </a:r>
          </a:p>
        </p:txBody>
      </p:sp>
      <p:sp>
        <p:nvSpPr>
          <p:cNvPr id="49" name="文字方塊 48">
            <a:extLst>
              <a:ext uri="{FF2B5EF4-FFF2-40B4-BE49-F238E27FC236}">
                <a16:creationId xmlns:a16="http://schemas.microsoft.com/office/drawing/2014/main" xmlns="" id="{05FA57EA-8727-F148-B59A-FE822A77257F}"/>
              </a:ext>
            </a:extLst>
          </p:cNvPr>
          <p:cNvSpPr txBox="1"/>
          <p:nvPr/>
        </p:nvSpPr>
        <p:spPr>
          <a:xfrm>
            <a:off x="7956376" y="4550082"/>
            <a:ext cx="1341006" cy="25391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altLang="zh-Hant" sz="1200" b="1" dirty="0">
                <a:ea typeface="微軟正黑體" pitchFamily="34" charset="-120"/>
              </a:rPr>
              <a:t>TS-832XU-RP</a:t>
            </a:r>
            <a:endParaRPr lang="en-US" altLang="zh-TW" sz="1200" b="1" dirty="0">
              <a:ea typeface="微軟正黑體" pitchFamily="34" charset="-120"/>
            </a:endParaRPr>
          </a:p>
        </p:txBody>
      </p:sp>
      <p:sp>
        <p:nvSpPr>
          <p:cNvPr id="32" name="圓角矩形 31">
            <a:extLst>
              <a:ext uri="{FF2B5EF4-FFF2-40B4-BE49-F238E27FC236}">
                <a16:creationId xmlns:a16="http://schemas.microsoft.com/office/drawing/2014/main" xmlns="" id="{D1B97237-BDE5-CE49-AB54-CE6916D2C74B}"/>
              </a:ext>
            </a:extLst>
          </p:cNvPr>
          <p:cNvSpPr/>
          <p:nvPr/>
        </p:nvSpPr>
        <p:spPr>
          <a:xfrm>
            <a:off x="5076056" y="1563638"/>
            <a:ext cx="1426126" cy="309873"/>
          </a:xfrm>
          <a:prstGeom prst="roundRect">
            <a:avLst>
              <a:gd name="adj" fmla="val 5839"/>
            </a:avLst>
          </a:prstGeom>
          <a:blipFill>
            <a:blip r:embed="rId8" cstate="print"/>
            <a:stretch>
              <a:fillRect/>
            </a:stretch>
          </a:blipFill>
          <a:ln>
            <a:noFill/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50" name="文字方塊 49">
            <a:extLst>
              <a:ext uri="{FF2B5EF4-FFF2-40B4-BE49-F238E27FC236}">
                <a16:creationId xmlns:a16="http://schemas.microsoft.com/office/drawing/2014/main" xmlns="" id="{8A80EA2B-0C8E-E34D-98B6-44C24562FE63}"/>
              </a:ext>
            </a:extLst>
          </p:cNvPr>
          <p:cNvSpPr txBox="1"/>
          <p:nvPr/>
        </p:nvSpPr>
        <p:spPr>
          <a:xfrm>
            <a:off x="5116353" y="1523568"/>
            <a:ext cx="14248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Hant" sz="2000" b="1" dirty="0">
                <a:solidFill>
                  <a:schemeClr val="bg1"/>
                </a:solidFill>
                <a:ea typeface="微軟正黑體" pitchFamily="34" charset="-120"/>
              </a:rPr>
              <a:t>USB</a:t>
            </a:r>
            <a:r>
              <a:rPr lang="zh-Hant" altLang="en-US" sz="2000" b="1" dirty="0">
                <a:solidFill>
                  <a:schemeClr val="bg1"/>
                </a:solidFill>
                <a:ea typeface="微軟正黑體" pitchFamily="34" charset="-120"/>
              </a:rPr>
              <a:t> </a:t>
            </a:r>
            <a:r>
              <a:rPr lang="en-US" altLang="zh-Hant" sz="2000" b="1" dirty="0">
                <a:solidFill>
                  <a:schemeClr val="bg1"/>
                </a:solidFill>
                <a:ea typeface="微軟正黑體" pitchFamily="34" charset="-120"/>
              </a:rPr>
              <a:t>3.1</a:t>
            </a:r>
            <a:r>
              <a:rPr lang="zh-Hant" altLang="en-US" sz="2000" b="1" dirty="0">
                <a:solidFill>
                  <a:schemeClr val="bg1"/>
                </a:solidFill>
                <a:ea typeface="微軟正黑體" pitchFamily="34" charset="-120"/>
              </a:rPr>
              <a:t> 埠</a:t>
            </a:r>
            <a:endParaRPr lang="en-US" altLang="zh-TW" sz="2000" b="1" dirty="0">
              <a:solidFill>
                <a:schemeClr val="bg1"/>
              </a:solidFill>
              <a:ea typeface="微軟正黑體" pitchFamily="34" charset="-120"/>
            </a:endParaRPr>
          </a:p>
        </p:txBody>
      </p:sp>
      <p:pic>
        <p:nvPicPr>
          <p:cNvPr id="51" name="圖片 50" descr="USB 3.1 Gen2 Add-on PCIe Card_1.png">
            <a:extLst>
              <a:ext uri="{FF2B5EF4-FFF2-40B4-BE49-F238E27FC236}">
                <a16:creationId xmlns:a16="http://schemas.microsoft.com/office/drawing/2014/main" xmlns="" id="{6E25A9C2-0DC4-274B-884E-55DB0C5FCE9E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264232" y="1970369"/>
            <a:ext cx="1200464" cy="900348"/>
          </a:xfrm>
          <a:prstGeom prst="rect">
            <a:avLst/>
          </a:prstGeom>
        </p:spPr>
      </p:pic>
      <p:sp>
        <p:nvSpPr>
          <p:cNvPr id="52" name="矩形 51">
            <a:extLst>
              <a:ext uri="{FF2B5EF4-FFF2-40B4-BE49-F238E27FC236}">
                <a16:creationId xmlns:a16="http://schemas.microsoft.com/office/drawing/2014/main" xmlns="" id="{FA8A8BED-CE27-2042-A638-EAD336366CD7}"/>
              </a:ext>
            </a:extLst>
          </p:cNvPr>
          <p:cNvSpPr/>
          <p:nvPr/>
        </p:nvSpPr>
        <p:spPr>
          <a:xfrm>
            <a:off x="5408248" y="2867827"/>
            <a:ext cx="1076257" cy="223138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r>
              <a:rPr lang="en-US" altLang="zh-TW" sz="1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USB-U31A2P01</a:t>
            </a:r>
          </a:p>
        </p:txBody>
      </p:sp>
      <p:sp>
        <p:nvSpPr>
          <p:cNvPr id="64" name="流程圖: 合併 63"/>
          <p:cNvSpPr/>
          <p:nvPr/>
        </p:nvSpPr>
        <p:spPr>
          <a:xfrm rot="5400000">
            <a:off x="4051894" y="2515793"/>
            <a:ext cx="248123" cy="3240360"/>
          </a:xfrm>
          <a:prstGeom prst="flowChartMerge">
            <a:avLst/>
          </a:prstGeom>
          <a:solidFill>
            <a:schemeClr val="accent6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1" name="圓角矩形 30">
            <a:extLst>
              <a:ext uri="{FF2B5EF4-FFF2-40B4-BE49-F238E27FC236}">
                <a16:creationId xmlns:a16="http://schemas.microsoft.com/office/drawing/2014/main" xmlns="" id="{F13AF958-BABA-894A-8A28-32F6D36CB044}"/>
              </a:ext>
            </a:extLst>
          </p:cNvPr>
          <p:cNvSpPr/>
          <p:nvPr/>
        </p:nvSpPr>
        <p:spPr>
          <a:xfrm>
            <a:off x="7210491" y="1563638"/>
            <a:ext cx="1557133" cy="309873"/>
          </a:xfrm>
          <a:prstGeom prst="roundRect">
            <a:avLst>
              <a:gd name="adj" fmla="val 5839"/>
            </a:avLst>
          </a:prstGeom>
          <a:blipFill>
            <a:blip r:embed="rId10" cstate="print"/>
            <a:stretch>
              <a:fillRect/>
            </a:stretch>
          </a:blipFill>
          <a:ln>
            <a:noFill/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34" name="文字方塊 33">
            <a:extLst>
              <a:ext uri="{FF2B5EF4-FFF2-40B4-BE49-F238E27FC236}">
                <a16:creationId xmlns:a16="http://schemas.microsoft.com/office/drawing/2014/main" xmlns="" id="{802084DC-7777-164A-AD3F-8B0ED1BB1A4B}"/>
              </a:ext>
            </a:extLst>
          </p:cNvPr>
          <p:cNvSpPr txBox="1"/>
          <p:nvPr/>
        </p:nvSpPr>
        <p:spPr>
          <a:xfrm>
            <a:off x="7219538" y="1523568"/>
            <a:ext cx="15557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Hant" altLang="en-US" sz="2000" b="1" dirty="0">
                <a:solidFill>
                  <a:schemeClr val="bg1"/>
                </a:solidFill>
                <a:ea typeface="微軟正黑體" pitchFamily="34" charset="-120"/>
              </a:rPr>
              <a:t> </a:t>
            </a:r>
            <a:r>
              <a:rPr lang="en-US" altLang="zh-Hant" sz="2000" b="1" dirty="0">
                <a:solidFill>
                  <a:schemeClr val="bg1"/>
                </a:solidFill>
                <a:ea typeface="微軟正黑體" pitchFamily="34" charset="-120"/>
              </a:rPr>
              <a:t>M.2 SSD </a:t>
            </a:r>
            <a:r>
              <a:rPr lang="zh-Hant" altLang="en-US" sz="2000" b="1" dirty="0">
                <a:solidFill>
                  <a:schemeClr val="bg1"/>
                </a:solidFill>
                <a:ea typeface="微軟正黑體" pitchFamily="34" charset="-120"/>
              </a:rPr>
              <a:t>埠</a:t>
            </a:r>
            <a:endParaRPr lang="en-US" altLang="zh-TW" sz="2000" b="1" dirty="0">
              <a:solidFill>
                <a:schemeClr val="bg1"/>
              </a:solidFill>
              <a:ea typeface="微軟正黑體" pitchFamily="34" charset="-120"/>
            </a:endParaRPr>
          </a:p>
        </p:txBody>
      </p:sp>
      <p:pic>
        <p:nvPicPr>
          <p:cNvPr id="53" name="圖片 52">
            <a:extLst>
              <a:ext uri="{FF2B5EF4-FFF2-40B4-BE49-F238E27FC236}">
                <a16:creationId xmlns:a16="http://schemas.microsoft.com/office/drawing/2014/main" xmlns="" id="{0D658DA4-5BA1-B441-8675-6D2A9507BE5A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7248994" y="1964848"/>
            <a:ext cx="1524000" cy="999476"/>
          </a:xfrm>
          <a:prstGeom prst="rect">
            <a:avLst/>
          </a:prstGeom>
        </p:spPr>
      </p:pic>
      <p:sp>
        <p:nvSpPr>
          <p:cNvPr id="54" name="Rectangle 42">
            <a:extLst>
              <a:ext uri="{FF2B5EF4-FFF2-40B4-BE49-F238E27FC236}">
                <a16:creationId xmlns:a16="http://schemas.microsoft.com/office/drawing/2014/main" xmlns="" id="{6342AD4A-03D4-E844-AC99-B9CA780A5365}"/>
              </a:ext>
            </a:extLst>
          </p:cNvPr>
          <p:cNvSpPr/>
          <p:nvPr/>
        </p:nvSpPr>
        <p:spPr>
          <a:xfrm>
            <a:off x="6888954" y="2783188"/>
            <a:ext cx="2291558" cy="684803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1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QM2-2S, </a:t>
            </a:r>
            <a:r>
              <a:rPr lang="en-US" sz="1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QM2-2P</a:t>
            </a:r>
            <a:endParaRPr lang="en-US" sz="1000" b="1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1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QM2-2S-220A, QM2-2P-244A</a:t>
            </a:r>
          </a:p>
          <a:p>
            <a:pPr algn="ctr"/>
            <a:r>
              <a:rPr lang="en-US" altLang="zh-Hant" sz="1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QM2-2S10G1T,</a:t>
            </a:r>
            <a:r>
              <a:rPr lang="zh-Hant" altLang="en-US" sz="1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zh-Hant" sz="1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QM2-2P10G1T</a:t>
            </a:r>
          </a:p>
          <a:p>
            <a:pPr algn="ctr"/>
            <a:r>
              <a:rPr lang="en-US" altLang="zh-Hant" sz="1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QM2-4S-240,</a:t>
            </a:r>
            <a:r>
              <a:rPr lang="zh-Hant" altLang="en-US" sz="1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zh-Hant" sz="1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QM2-4P-284</a:t>
            </a:r>
            <a:r>
              <a:rPr lang="en-US" sz="1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xmlns="" val="3677704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圖片 12">
            <a:extLst>
              <a:ext uri="{FF2B5EF4-FFF2-40B4-BE49-F238E27FC236}">
                <a16:creationId xmlns:a16="http://schemas.microsoft.com/office/drawing/2014/main" xmlns="" id="{A370B220-1925-C24E-87B6-51EE10D8BDF7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48358" y="2130635"/>
            <a:ext cx="2725637" cy="1645414"/>
          </a:xfrm>
          <a:prstGeom prst="rect">
            <a:avLst/>
          </a:prstGeom>
          <a:effectLst/>
        </p:spPr>
      </p:pic>
      <p:pic>
        <p:nvPicPr>
          <p:cNvPr id="14" name="圖片 26" descr="QM2-2S10G1T_Front_left-angle.png">
            <a:extLst>
              <a:ext uri="{FF2B5EF4-FFF2-40B4-BE49-F238E27FC236}">
                <a16:creationId xmlns:a16="http://schemas.microsoft.com/office/drawing/2014/main" xmlns="" id="{A6D034C4-38D2-C645-84C6-A0B0FB3EE69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987824" y="2031645"/>
            <a:ext cx="2821423" cy="17642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圖片 14" descr="QM2-2S-220A_Front_left-angle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28287" y="2075127"/>
            <a:ext cx="2644744" cy="1653259"/>
          </a:xfrm>
          <a:prstGeom prst="rect">
            <a:avLst/>
          </a:prstGeom>
          <a:effectLst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0E923420-1A77-8248-A6FD-5CF6A22B8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建立 </a:t>
            </a:r>
            <a:r>
              <a:rPr lang="en-US"/>
              <a:t>M.2 SSD Qtier</a:t>
            </a:r>
            <a:r>
              <a:rPr lang="zh-TW" altLang="en-US"/>
              <a:t> 高速層</a:t>
            </a:r>
            <a:endParaRPr lang="zh-TW" alt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46CD711C-A085-3B4C-B411-EBE8C8276D9E}"/>
              </a:ext>
            </a:extLst>
          </p:cNvPr>
          <p:cNvSpPr/>
          <p:nvPr/>
        </p:nvSpPr>
        <p:spPr>
          <a:xfrm>
            <a:off x="6372200" y="1630968"/>
            <a:ext cx="2441313" cy="561692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zh-TW" altLang="en-US" sz="1600" b="1" dirty="0">
                <a:solidFill>
                  <a:srgbClr val="C00000"/>
                </a:solidFill>
                <a:ea typeface="微軟正黑體" pitchFamily="34" charset="-120"/>
              </a:rPr>
              <a:t>僅佔用單一個 </a:t>
            </a:r>
            <a:r>
              <a:rPr lang="en-US" sz="1600" b="1" dirty="0" err="1">
                <a:solidFill>
                  <a:srgbClr val="C00000"/>
                </a:solidFill>
                <a:ea typeface="微軟正黑體" pitchFamily="34" charset="-120"/>
              </a:rPr>
              <a:t>PCIe</a:t>
            </a:r>
            <a:r>
              <a:rPr lang="en-US" sz="1600" b="1" dirty="0">
                <a:solidFill>
                  <a:srgbClr val="C00000"/>
                </a:solidFill>
                <a:ea typeface="微軟正黑體" pitchFamily="34" charset="-120"/>
              </a:rPr>
              <a:t> </a:t>
            </a:r>
            <a:r>
              <a:rPr lang="zh-TW" altLang="en-US" sz="1600" b="1" dirty="0">
                <a:solidFill>
                  <a:srgbClr val="C00000"/>
                </a:solidFill>
                <a:ea typeface="微軟正黑體" pitchFamily="34" charset="-120"/>
              </a:rPr>
              <a:t>插槽</a:t>
            </a:r>
            <a:endParaRPr lang="en-US" altLang="zh-TW" sz="1600" b="1" dirty="0">
              <a:solidFill>
                <a:srgbClr val="C00000"/>
              </a:solidFill>
              <a:ea typeface="微軟正黑體" pitchFamily="34" charset="-120"/>
            </a:endParaRPr>
          </a:p>
          <a:p>
            <a:r>
              <a:rPr lang="zh-TW" altLang="en-US" sz="1600" b="1" dirty="0">
                <a:solidFill>
                  <a:srgbClr val="C00000"/>
                </a:solidFill>
                <a:ea typeface="微軟正黑體" pitchFamily="34" charset="-120"/>
              </a:rPr>
              <a:t>一次新增 </a:t>
            </a:r>
            <a:r>
              <a:rPr lang="en-US" altLang="zh-TW" sz="1600" b="1" dirty="0">
                <a:solidFill>
                  <a:srgbClr val="C00000"/>
                </a:solidFill>
                <a:ea typeface="微軟正黑體" pitchFamily="34" charset="-120"/>
              </a:rPr>
              <a:t>4 </a:t>
            </a:r>
            <a:r>
              <a:rPr lang="zh-TW" altLang="en-US" sz="1600" b="1" dirty="0">
                <a:solidFill>
                  <a:srgbClr val="C00000"/>
                </a:solidFill>
                <a:ea typeface="微軟正黑體" pitchFamily="34" charset="-120"/>
              </a:rPr>
              <a:t>個 </a:t>
            </a:r>
            <a:r>
              <a:rPr lang="en-US" sz="1600" b="1" dirty="0">
                <a:solidFill>
                  <a:srgbClr val="C00000"/>
                </a:solidFill>
                <a:ea typeface="微軟正黑體" pitchFamily="34" charset="-120"/>
              </a:rPr>
              <a:t>M.2 SSD</a:t>
            </a:r>
          </a:p>
        </p:txBody>
      </p:sp>
      <p:cxnSp>
        <p:nvCxnSpPr>
          <p:cNvPr id="19" name="直線接點 18"/>
          <p:cNvCxnSpPr/>
          <p:nvPr/>
        </p:nvCxnSpPr>
        <p:spPr>
          <a:xfrm rot="5400000">
            <a:off x="4813327" y="3179558"/>
            <a:ext cx="2298485" cy="1588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文字方塊 19">
            <a:extLst>
              <a:ext uri="{FF2B5EF4-FFF2-40B4-BE49-F238E27FC236}">
                <a16:creationId xmlns:a16="http://schemas.microsoft.com/office/drawing/2014/main" xmlns="" id="{BFD92CAB-6046-CA43-91AC-47C65526660F}"/>
              </a:ext>
            </a:extLst>
          </p:cNvPr>
          <p:cNvSpPr txBox="1"/>
          <p:nvPr/>
        </p:nvSpPr>
        <p:spPr>
          <a:xfrm>
            <a:off x="957834" y="3769449"/>
            <a:ext cx="1597942" cy="669414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kumimoji="1" lang="en-US" altLang="zh-TW" sz="1300" b="1" dirty="0"/>
              <a:t>QM2-2S, QM2-2P</a:t>
            </a:r>
          </a:p>
          <a:p>
            <a:r>
              <a:rPr kumimoji="1" lang="en-US" altLang="zh-TW" sz="1300" b="1" dirty="0" smtClean="0"/>
              <a:t>QM2-2S-220A </a:t>
            </a:r>
          </a:p>
          <a:p>
            <a:r>
              <a:rPr kumimoji="1" lang="en-US" altLang="zh-TW" sz="1300" b="1" dirty="0" smtClean="0"/>
              <a:t>QM2-2P-244A</a:t>
            </a:r>
            <a:endParaRPr kumimoji="1" lang="en-US" altLang="zh-TW" sz="1300" b="1" dirty="0"/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xmlns="" id="{5C51D829-BB4F-5742-B04C-BC6968B02B0A}"/>
              </a:ext>
            </a:extLst>
          </p:cNvPr>
          <p:cNvSpPr txBox="1"/>
          <p:nvPr/>
        </p:nvSpPr>
        <p:spPr>
          <a:xfrm>
            <a:off x="3779912" y="3769449"/>
            <a:ext cx="1749197" cy="71558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kumimoji="1" lang="en-US" altLang="zh-TW" sz="1300" b="1" dirty="0"/>
              <a:t>QM2-2S10G1T</a:t>
            </a:r>
          </a:p>
          <a:p>
            <a:r>
              <a:rPr kumimoji="1" lang="en-US" altLang="zh-TW" sz="1300" b="1" dirty="0"/>
              <a:t>QM2-2P10G1T</a:t>
            </a:r>
          </a:p>
          <a:p>
            <a:endParaRPr kumimoji="1" lang="zh-TW" altLang="en-US" sz="1600" b="1" dirty="0"/>
          </a:p>
        </p:txBody>
      </p:sp>
      <p:sp>
        <p:nvSpPr>
          <p:cNvPr id="23" name="文字方塊 22">
            <a:extLst>
              <a:ext uri="{FF2B5EF4-FFF2-40B4-BE49-F238E27FC236}">
                <a16:creationId xmlns:a16="http://schemas.microsoft.com/office/drawing/2014/main" xmlns="" id="{0C8898B9-CC7B-5740-B311-F128CC65C5A5}"/>
              </a:ext>
            </a:extLst>
          </p:cNvPr>
          <p:cNvSpPr txBox="1"/>
          <p:nvPr/>
        </p:nvSpPr>
        <p:spPr>
          <a:xfrm>
            <a:off x="7014517" y="3769449"/>
            <a:ext cx="1042593" cy="469359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kumimoji="1" lang="en-US" altLang="zh-TW" sz="1300" b="1" dirty="0" smtClean="0"/>
              <a:t>QM2-4S-240 </a:t>
            </a:r>
            <a:endParaRPr kumimoji="1" lang="en-US" altLang="zh-TW" sz="1300" b="1" dirty="0"/>
          </a:p>
          <a:p>
            <a:r>
              <a:rPr kumimoji="1" lang="en-US" altLang="zh-TW" sz="1300" b="1" dirty="0"/>
              <a:t>QM2-4P-284</a:t>
            </a:r>
          </a:p>
        </p:txBody>
      </p:sp>
      <p:sp>
        <p:nvSpPr>
          <p:cNvPr id="26" name="五邊形 25"/>
          <p:cNvSpPr/>
          <p:nvPr/>
        </p:nvSpPr>
        <p:spPr>
          <a:xfrm>
            <a:off x="251520" y="1202499"/>
            <a:ext cx="2372708" cy="361139"/>
          </a:xfrm>
          <a:prstGeom prst="homePlate">
            <a:avLst/>
          </a:prstGeom>
          <a:blipFill>
            <a:blip r:embed="rId6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/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xmlns="" id="{041CDBB1-8D82-8F41-B72E-F86A635A9676}"/>
              </a:ext>
            </a:extLst>
          </p:cNvPr>
          <p:cNvSpPr/>
          <p:nvPr/>
        </p:nvSpPr>
        <p:spPr>
          <a:xfrm>
            <a:off x="475233" y="1203598"/>
            <a:ext cx="196076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RAID 0/1 M.2 SSD</a:t>
            </a:r>
          </a:p>
        </p:txBody>
      </p:sp>
      <p:sp>
        <p:nvSpPr>
          <p:cNvPr id="30" name="五邊形 29"/>
          <p:cNvSpPr/>
          <p:nvPr/>
        </p:nvSpPr>
        <p:spPr>
          <a:xfrm>
            <a:off x="3208049" y="1202499"/>
            <a:ext cx="2660096" cy="361139"/>
          </a:xfrm>
          <a:prstGeom prst="homePlate">
            <a:avLst/>
          </a:prstGeom>
          <a:blipFill>
            <a:blip r:embed="rId7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/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xmlns="" id="{041CDBB1-8D82-8F41-B72E-F86A635A9676}"/>
              </a:ext>
            </a:extLst>
          </p:cNvPr>
          <p:cNvSpPr/>
          <p:nvPr/>
        </p:nvSpPr>
        <p:spPr>
          <a:xfrm>
            <a:off x="3278147" y="1203598"/>
            <a:ext cx="244598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RAID 0/1 M.2 SSD/10GbE</a:t>
            </a:r>
          </a:p>
        </p:txBody>
      </p:sp>
      <p:sp>
        <p:nvSpPr>
          <p:cNvPr id="33" name="五邊形 32"/>
          <p:cNvSpPr/>
          <p:nvPr/>
        </p:nvSpPr>
        <p:spPr>
          <a:xfrm>
            <a:off x="6214883" y="1202499"/>
            <a:ext cx="2533581" cy="361139"/>
          </a:xfrm>
          <a:prstGeom prst="homePlate">
            <a:avLst/>
          </a:prstGeom>
          <a:blipFill>
            <a:blip r:embed="rId8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/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xmlns="" id="{041CDBB1-8D82-8F41-B72E-F86A635A9676}"/>
              </a:ext>
            </a:extLst>
          </p:cNvPr>
          <p:cNvSpPr/>
          <p:nvPr/>
        </p:nvSpPr>
        <p:spPr>
          <a:xfrm>
            <a:off x="6284982" y="1203598"/>
            <a:ext cx="231946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RAID 5/6/10 4 x M.2 SSD</a:t>
            </a:r>
          </a:p>
        </p:txBody>
      </p:sp>
      <p:cxnSp>
        <p:nvCxnSpPr>
          <p:cNvPr id="37" name="直線接點 36"/>
          <p:cNvCxnSpPr/>
          <p:nvPr/>
        </p:nvCxnSpPr>
        <p:spPr>
          <a:xfrm rot="5400000">
            <a:off x="1849105" y="3179558"/>
            <a:ext cx="2298485" cy="1588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圖片 27" descr="highlight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9468544" y="2787774"/>
            <a:ext cx="1512168" cy="432048"/>
          </a:xfrm>
          <a:prstGeom prst="rect">
            <a:avLst/>
          </a:prstGeom>
        </p:spPr>
      </p:pic>
      <p:sp>
        <p:nvSpPr>
          <p:cNvPr id="29" name="Shape 117"/>
          <p:cNvSpPr/>
          <p:nvPr/>
        </p:nvSpPr>
        <p:spPr>
          <a:xfrm>
            <a:off x="4860032" y="1779662"/>
            <a:ext cx="936104" cy="419445"/>
          </a:xfrm>
          <a:prstGeom prst="roundRect">
            <a:avLst>
              <a:gd name="adj" fmla="val 10464"/>
            </a:avLst>
          </a:prstGeom>
          <a:solidFill>
            <a:schemeClr val="accent6">
              <a:lumMod val="75000"/>
            </a:schemeClr>
          </a:solidFill>
          <a:ln w="15875" cap="flat" cmpd="sng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r>
              <a:rPr lang="en-US" sz="1600" b="1" i="1" dirty="0">
                <a:solidFill>
                  <a:schemeClr val="lt1"/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Arial"/>
              </a:rPr>
              <a:t>10GbE</a:t>
            </a:r>
          </a:p>
          <a:p>
            <a:pPr marL="0" marR="0" lvl="0" indent="0" algn="ctr" rtl="0">
              <a:spcBef>
                <a:spcPts val="0"/>
              </a:spcBef>
              <a:buNone/>
            </a:pPr>
            <a:r>
              <a:rPr lang="en-US" altLang="zh-Hant" sz="1200" b="1" dirty="0">
                <a:solidFill>
                  <a:schemeClr val="lt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Combo</a:t>
            </a:r>
            <a:r>
              <a:rPr lang="zh-Hant" altLang="en-US" sz="1200" b="1" dirty="0">
                <a:solidFill>
                  <a:schemeClr val="lt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版</a:t>
            </a:r>
            <a:endParaRPr sz="1200" b="1" dirty="0">
              <a:solidFill>
                <a:schemeClr val="lt1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873884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" descr="Picture 3">
            <a:extLst>
              <a:ext uri="{FF2B5EF4-FFF2-40B4-BE49-F238E27FC236}">
                <a16:creationId xmlns:a16="http://schemas.microsoft.com/office/drawing/2014/main" xmlns="" id="{A56791F5-6E77-B442-9522-267B190BB04A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555526"/>
            <a:ext cx="4869642" cy="3043530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/>
              <a:t>利用 </a:t>
            </a:r>
            <a:r>
              <a:rPr lang="en" altLang="zh-TW"/>
              <a:t>QM2 </a:t>
            </a:r>
            <a:r>
              <a:rPr lang="zh-TW" altLang="en-US"/>
              <a:t>卡擴展 </a:t>
            </a:r>
            <a:r>
              <a:rPr lang="en-US" altLang="zh-TW"/>
              <a:t>M</a:t>
            </a:r>
            <a:r>
              <a:rPr lang="en-US" altLang="zh-Hant"/>
              <a:t>.2</a:t>
            </a:r>
            <a:r>
              <a:rPr lang="zh-Hant" altLang="en-US"/>
              <a:t> </a:t>
            </a:r>
            <a:r>
              <a:rPr lang="en" altLang="zh-TW"/>
              <a:t>SSD </a:t>
            </a:r>
            <a:r>
              <a:rPr lang="zh-TW" altLang="en-US"/>
              <a:t>專用槽</a:t>
            </a:r>
            <a:endParaRPr lang="zh-TW" altLang="en-US" dirty="0"/>
          </a:p>
        </p:txBody>
      </p:sp>
      <p:pic>
        <p:nvPicPr>
          <p:cNvPr id="9" name="Picture 33" descr="\\MARKETING\Marketing\TO 明俐\直播PPT\20171208_SATA M.2 SSD 與 NVMe M.2 SSD 有什麼不一樣\素材\P1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r="-75"/>
          <a:stretch/>
        </p:blipFill>
        <p:spPr bwMode="auto">
          <a:xfrm>
            <a:off x="5377831" y="3284506"/>
            <a:ext cx="3396971" cy="895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Shape 398">
            <a:extLst>
              <a:ext uri="{FF2B5EF4-FFF2-40B4-BE49-F238E27FC236}">
                <a16:creationId xmlns:a16="http://schemas.microsoft.com/office/drawing/2014/main" xmlns="" id="{FC40BD89-8276-1D42-8F78-DA51589FE2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512" y="2451289"/>
            <a:ext cx="816232" cy="232109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91423" rIns="91423" bIns="91423" anchor="ctr"/>
          <a:lstStyle>
            <a:lvl1pPr indent="-84138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buClr>
                <a:srgbClr val="3F3F3F"/>
              </a:buClr>
              <a:buSzPts val="1000"/>
            </a:pPr>
            <a:r>
              <a:rPr lang="zh-TW" altLang="zh-TW" sz="1200" b="1" dirty="0">
                <a:solidFill>
                  <a:srgbClr val="3F3F3F"/>
                </a:solidFill>
                <a:latin typeface="+mn-lt"/>
                <a:ea typeface="Microsoft JhengHei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TS-4</a:t>
            </a:r>
            <a:r>
              <a:rPr lang="en-US" altLang="zh-TW" sz="1200" b="1" dirty="0">
                <a:solidFill>
                  <a:srgbClr val="3F3F3F"/>
                </a:solidFill>
                <a:latin typeface="+mn-lt"/>
                <a:ea typeface="Microsoft JhengHei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32XU</a:t>
            </a:r>
            <a:endParaRPr lang="zh-TW" altLang="zh-TW" sz="1200" b="1" dirty="0">
              <a:solidFill>
                <a:srgbClr val="3F3F3F"/>
              </a:solidFill>
              <a:latin typeface="+mn-lt"/>
              <a:ea typeface="Microsoft JhengHei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8" name="文字方塊 27">
            <a:extLst>
              <a:ext uri="{FF2B5EF4-FFF2-40B4-BE49-F238E27FC236}">
                <a16:creationId xmlns:a16="http://schemas.microsoft.com/office/drawing/2014/main" xmlns="" id="{582803DC-32EC-384B-93A5-2A194E6BB0B9}"/>
              </a:ext>
            </a:extLst>
          </p:cNvPr>
          <p:cNvSpPr txBox="1"/>
          <p:nvPr/>
        </p:nvSpPr>
        <p:spPr>
          <a:xfrm>
            <a:off x="4499992" y="4283061"/>
            <a:ext cx="4359207" cy="300082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zh-Hant" altLang="en-US" sz="15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可將原有</a:t>
            </a:r>
            <a:r>
              <a:rPr lang="zh-TW" altLang="en-US" sz="15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儲存池無痛</a:t>
            </a:r>
            <a:r>
              <a:rPr lang="zh-TW" altLang="en-US" sz="15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升級為</a:t>
            </a:r>
            <a:r>
              <a:rPr lang="en-US" altLang="zh-TW" sz="15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zh-TW" altLang="zh-TW" sz="15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Qtier</a:t>
            </a:r>
            <a:r>
              <a:rPr lang="en-US" altLang="zh-TW" sz="15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zh-TW" altLang="en-US" sz="15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自動分層儲存池</a:t>
            </a:r>
            <a:endParaRPr kumimoji="1" lang="zh-TW" altLang="en-US" sz="15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30" name="Shape 83">
            <a:extLst>
              <a:ext uri="{FF2B5EF4-FFF2-40B4-BE49-F238E27FC236}">
                <a16:creationId xmlns:a16="http://schemas.microsoft.com/office/drawing/2014/main" xmlns="" id="{506D2161-2D74-994B-805E-1A93AD53D989}"/>
              </a:ext>
            </a:extLst>
          </p:cNvPr>
          <p:cNvPicPr preferRelativeResize="0"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223477" y="3311147"/>
            <a:ext cx="3937367" cy="95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8" name="Shape 302"/>
          <p:cNvSpPr txBox="1">
            <a:spLocks noChangeArrowheads="1"/>
          </p:cNvSpPr>
          <p:nvPr/>
        </p:nvSpPr>
        <p:spPr bwMode="auto">
          <a:xfrm>
            <a:off x="6643669" y="2267387"/>
            <a:ext cx="1028518" cy="242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91423" rIns="91423" bIns="91423" anchor="ctr"/>
          <a:lstStyle>
            <a:lvl1pPr indent="-84138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>
              <a:buClr>
                <a:srgbClr val="3F3F3F"/>
              </a:buClr>
              <a:buSzPts val="1000"/>
            </a:pPr>
            <a:r>
              <a:rPr lang="zh-TW" altLang="zh-TW" sz="1200" b="1" dirty="0">
                <a:solidFill>
                  <a:srgbClr val="3F3F3F"/>
                </a:solidFill>
                <a:latin typeface="+mn-lt"/>
                <a:ea typeface="Microsoft JhengHei" panose="020B0604030504040204" pitchFamily="34" charset="-120"/>
                <a:sym typeface="Arial" charset="0"/>
              </a:rPr>
              <a:t>QM2-2S</a:t>
            </a:r>
          </a:p>
        </p:txBody>
      </p:sp>
      <p:sp>
        <p:nvSpPr>
          <p:cNvPr id="39" name="Rounded Rectangle 30">
            <a:extLst>
              <a:ext uri="{FF2B5EF4-FFF2-40B4-BE49-F238E27FC236}">
                <a16:creationId xmlns:a16="http://schemas.microsoft.com/office/drawing/2014/main" xmlns="" id="{59732136-7F11-C646-A8C2-2555A1640EAD}"/>
              </a:ext>
            </a:extLst>
          </p:cNvPr>
          <p:cNvSpPr/>
          <p:nvPr/>
        </p:nvSpPr>
        <p:spPr>
          <a:xfrm flipH="1">
            <a:off x="1619672" y="1995686"/>
            <a:ext cx="1019958" cy="208213"/>
          </a:xfrm>
          <a:prstGeom prst="roundRect">
            <a:avLst/>
          </a:prstGeom>
          <a:solidFill>
            <a:schemeClr val="accent6"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0" name="Picture 30" descr="\\MARKETING\Marketing\MarketingMaterials\素材\_icons\ICON_Sabrina\QNAP Auto Tiering logo_512x512.png">
            <a:extLst>
              <a:ext uri="{FF2B5EF4-FFF2-40B4-BE49-F238E27FC236}">
                <a16:creationId xmlns:a16="http://schemas.microsoft.com/office/drawing/2014/main" xmlns="" id="{F636FD0A-8789-AF42-B071-68A56E5E5C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446358" y="3332372"/>
            <a:ext cx="799591" cy="79959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五邊形 36"/>
          <p:cNvSpPr/>
          <p:nvPr/>
        </p:nvSpPr>
        <p:spPr>
          <a:xfrm>
            <a:off x="179512" y="2787774"/>
            <a:ext cx="4032448" cy="361139"/>
          </a:xfrm>
          <a:prstGeom prst="homePlate">
            <a:avLst/>
          </a:prstGeom>
          <a:blipFill>
            <a:blip r:embed="rId6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TW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SSD</a:t>
            </a:r>
            <a:r>
              <a:rPr kumimoji="1" lang="zh-TW" altLang="en-US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快取</a:t>
            </a:r>
            <a:r>
              <a:rPr kumimoji="1" lang="zh-TW" altLang="en-US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</a:t>
            </a:r>
            <a:r>
              <a:rPr lang="zh-TW" altLang="en-US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隨機存取</a:t>
            </a:r>
            <a:r>
              <a:rPr lang="zh-TW" altLang="zh-TW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效能</a:t>
            </a:r>
            <a:r>
              <a:rPr lang="zh-TW" altLang="en-US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大幅提升</a:t>
            </a:r>
          </a:p>
        </p:txBody>
      </p:sp>
      <p:sp>
        <p:nvSpPr>
          <p:cNvPr id="42" name="五邊形 41"/>
          <p:cNvSpPr/>
          <p:nvPr/>
        </p:nvSpPr>
        <p:spPr>
          <a:xfrm>
            <a:off x="4639342" y="2787774"/>
            <a:ext cx="4181130" cy="361139"/>
          </a:xfrm>
          <a:prstGeom prst="homePlate">
            <a:avLst/>
          </a:prstGeom>
          <a:blipFill>
            <a:blip r:embed="rId6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zh-TW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SSD</a:t>
            </a:r>
            <a:r>
              <a:rPr kumimoji="1" lang="zh-TW" altLang="en-US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kumimoji="1" lang="en-US" altLang="zh-TW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tier </a:t>
            </a:r>
            <a:r>
              <a:rPr lang="zh-TW" altLang="en-US" b="1" spc="-15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效能與總儲存空間擴充雙重效益</a:t>
            </a:r>
          </a:p>
        </p:txBody>
      </p:sp>
      <p:sp>
        <p:nvSpPr>
          <p:cNvPr id="43" name="五邊形 42"/>
          <p:cNvSpPr/>
          <p:nvPr/>
        </p:nvSpPr>
        <p:spPr>
          <a:xfrm>
            <a:off x="179512" y="1203598"/>
            <a:ext cx="4032448" cy="361139"/>
          </a:xfrm>
          <a:prstGeom prst="homePlate">
            <a:avLst/>
          </a:prstGeom>
          <a:blipFill>
            <a:blip r:embed="rId6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TW" b="1" dirty="0">
                <a:solidFill>
                  <a:schemeClr val="bg1"/>
                </a:solidFill>
                <a:ea typeface="微軟正黑體" pitchFamily="34" charset="-120"/>
              </a:rPr>
              <a:t>“</a:t>
            </a:r>
            <a:r>
              <a:rPr lang="zh-TW" altLang="en-US" b="1" dirty="0">
                <a:solidFill>
                  <a:schemeClr val="bg1"/>
                </a:solidFill>
                <a:ea typeface="微軟正黑體" pitchFamily="34" charset="-120"/>
              </a:rPr>
              <a:t>無需破壞</a:t>
            </a:r>
            <a:r>
              <a:rPr lang="en-US" altLang="zh-TW" b="1" dirty="0">
                <a:solidFill>
                  <a:schemeClr val="bg1"/>
                </a:solidFill>
                <a:ea typeface="微軟正黑體" pitchFamily="34" charset="-120"/>
              </a:rPr>
              <a:t>”</a:t>
            </a:r>
            <a:r>
              <a:rPr lang="zh-TW" altLang="en-US" b="1" dirty="0">
                <a:solidFill>
                  <a:schemeClr val="bg1"/>
                </a:solidFill>
                <a:ea typeface="微軟正黑體" pitchFamily="34" charset="-120"/>
              </a:rPr>
              <a:t> </a:t>
            </a:r>
            <a:r>
              <a:rPr lang="zh-TW" altLang="en-US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原有儲存架構與配置</a:t>
            </a:r>
            <a:endParaRPr lang="en-US" altLang="zh-TW" b="1" kern="0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  <a:cs typeface="Verdana"/>
              <a:sym typeface="Verdana"/>
            </a:endParaRPr>
          </a:p>
        </p:txBody>
      </p:sp>
      <p:sp>
        <p:nvSpPr>
          <p:cNvPr id="19" name="流程圖: 合併 18"/>
          <p:cNvSpPr/>
          <p:nvPr/>
        </p:nvSpPr>
        <p:spPr>
          <a:xfrm rot="4884661">
            <a:off x="3797110" y="236775"/>
            <a:ext cx="630297" cy="3344373"/>
          </a:xfrm>
          <a:prstGeom prst="flowChartMerge">
            <a:avLst/>
          </a:prstGeom>
          <a:solidFill>
            <a:schemeClr val="accent6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11" name="Shape 297"/>
          <p:cNvGrpSpPr>
            <a:grpSpLocks/>
          </p:cNvGrpSpPr>
          <p:nvPr/>
        </p:nvGrpSpPr>
        <p:grpSpPr bwMode="auto">
          <a:xfrm>
            <a:off x="5510081" y="1034175"/>
            <a:ext cx="1781175" cy="1659731"/>
            <a:chOff x="-2024848" y="2448708"/>
            <a:chExt cx="2714749" cy="2481249"/>
          </a:xfrm>
        </p:grpSpPr>
        <p:pic>
          <p:nvPicPr>
            <p:cNvPr id="6" name="Shape 298" descr="D:\工作進行中\20170911直播母版16比9\20171012直播ppt元素\QM2爆炸圖_coco.png"/>
            <p:cNvPicPr preferRelativeResize="0"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024848" y="2448708"/>
              <a:ext cx="2714749" cy="24812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Shape 299"/>
            <p:cNvSpPr txBox="1">
              <a:spLocks noChangeArrowheads="1"/>
            </p:cNvSpPr>
            <p:nvPr/>
          </p:nvSpPr>
          <p:spPr bwMode="auto">
            <a:xfrm>
              <a:off x="-1417273" y="3240240"/>
              <a:ext cx="2034248" cy="6234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25" tIns="91425" rIns="91425" bIns="91425" anchor="ctr"/>
            <a:lstStyle>
              <a:lvl1pPr indent="-117475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9pPr>
            </a:lstStyle>
            <a:p>
              <a:pPr>
                <a:buClr>
                  <a:srgbClr val="FFFFFF"/>
                </a:buClr>
                <a:buSzPts val="1400"/>
              </a:pPr>
              <a:r>
                <a:rPr lang="zh-TW" altLang="zh-TW" sz="19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sym typeface="Arial" charset="0"/>
                </a:rPr>
                <a:t>QM2 SSD RAID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xmlns="" val="16151855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 txBox="1">
            <a:spLocks noGrp="1"/>
          </p:cNvSpPr>
          <p:nvPr>
            <p:ph type="body" idx="1"/>
          </p:nvPr>
        </p:nvSpPr>
        <p:spPr>
          <a:xfrm>
            <a:off x="411720" y="2355726"/>
            <a:ext cx="6225951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SzPts val="2775"/>
            </a:pPr>
            <a:r>
              <a:rPr lang="zh-Hant" altLang="en-US" sz="2200" dirty="0">
                <a:solidFill>
                  <a:schemeClr val="tx1"/>
                </a:solidFill>
              </a:rPr>
              <a:t>搭載雙 </a:t>
            </a:r>
            <a:r>
              <a:rPr lang="en-US" altLang="zh-TW" sz="2200" dirty="0">
                <a:solidFill>
                  <a:schemeClr val="tx1"/>
                </a:solidFill>
              </a:rPr>
              <a:t>10GbE </a:t>
            </a:r>
            <a:r>
              <a:rPr lang="en-US" altLang="zh-Hant" sz="2200" dirty="0">
                <a:solidFill>
                  <a:schemeClr val="tx1"/>
                </a:solidFill>
              </a:rPr>
              <a:t>SFP+</a:t>
            </a:r>
            <a:r>
              <a:rPr lang="zh-Hant" altLang="en-US" sz="2200" dirty="0">
                <a:solidFill>
                  <a:schemeClr val="tx1"/>
                </a:solidFill>
              </a:rPr>
              <a:t> 埠、具 </a:t>
            </a:r>
            <a:r>
              <a:rPr lang="en-US" altLang="zh-Hant" sz="2200" dirty="0" err="1">
                <a:solidFill>
                  <a:schemeClr val="tx1"/>
                </a:solidFill>
              </a:rPr>
              <a:t>PCIe</a:t>
            </a:r>
            <a:r>
              <a:rPr lang="zh-Hant" altLang="en-US" sz="2200" dirty="0">
                <a:solidFill>
                  <a:schemeClr val="tx1"/>
                </a:solidFill>
              </a:rPr>
              <a:t> 擴充槽</a:t>
            </a:r>
            <a:endParaRPr lang="en-US" altLang="zh-Hant" sz="2200" dirty="0">
              <a:solidFill>
                <a:schemeClr val="tx1"/>
              </a:solidFill>
            </a:endParaRPr>
          </a:p>
          <a:p>
            <a:pPr>
              <a:spcBef>
                <a:spcPts val="0"/>
              </a:spcBef>
              <a:buSzPts val="2775"/>
            </a:pPr>
            <a:r>
              <a:rPr lang="zh-Hant" altLang="en-US" sz="2200" dirty="0">
                <a:solidFill>
                  <a:schemeClr val="tx1"/>
                </a:solidFill>
              </a:rPr>
              <a:t>高速儲存</a:t>
            </a:r>
            <a:r>
              <a:rPr lang="zh-Hant" altLang="en-US" sz="2200" dirty="0" smtClean="0">
                <a:solidFill>
                  <a:schemeClr val="tx1"/>
                </a:solidFill>
              </a:rPr>
              <a:t>商用</a:t>
            </a:r>
            <a:r>
              <a:rPr lang="zh-TW" altLang="en-US" sz="2200" dirty="0" smtClean="0">
                <a:solidFill>
                  <a:schemeClr val="tx1"/>
                </a:solidFill>
              </a:rPr>
              <a:t>入門</a:t>
            </a:r>
            <a:r>
              <a:rPr lang="zh-Hant" altLang="en-US" sz="2200" dirty="0" smtClean="0">
                <a:solidFill>
                  <a:schemeClr val="tx1"/>
                </a:solidFill>
              </a:rPr>
              <a:t>機</a:t>
            </a:r>
            <a:r>
              <a:rPr lang="zh-Hant" altLang="en-US" sz="2200" dirty="0">
                <a:solidFill>
                  <a:schemeClr val="tx1"/>
                </a:solidFill>
              </a:rPr>
              <a:t>架式 </a:t>
            </a:r>
            <a:r>
              <a:rPr lang="en-US" altLang="zh-Hant" sz="2200" dirty="0">
                <a:solidFill>
                  <a:schemeClr val="tx1"/>
                </a:solidFill>
              </a:rPr>
              <a:t>NAS</a:t>
            </a:r>
            <a:r>
              <a:rPr lang="zh-Hant" altLang="en-US" sz="2200" dirty="0">
                <a:solidFill>
                  <a:schemeClr val="tx1"/>
                </a:solidFill>
              </a:rPr>
              <a:t> </a:t>
            </a:r>
            <a:r>
              <a:rPr lang="zh-TW" altLang="en-US" sz="2200" dirty="0" smtClean="0">
                <a:solidFill>
                  <a:schemeClr val="tx1"/>
                </a:solidFill>
              </a:rPr>
              <a:t>現身</a:t>
            </a:r>
            <a:endParaRPr sz="2200" dirty="0">
              <a:solidFill>
                <a:schemeClr val="tx1"/>
              </a:solidFill>
            </a:endParaRP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xmlns="" id="{7724BF00-480B-4F4A-AA98-11A6FAFDC1B0}"/>
              </a:ext>
            </a:extLst>
          </p:cNvPr>
          <p:cNvSpPr txBox="1"/>
          <p:nvPr/>
        </p:nvSpPr>
        <p:spPr>
          <a:xfrm>
            <a:off x="146036" y="4731990"/>
            <a:ext cx="3019232" cy="25391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 defTabSz="914378">
              <a:buClr>
                <a:srgbClr val="000000"/>
              </a:buClr>
            </a:pPr>
            <a:r>
              <a:rPr lang="en-US" altLang="zh-TW" sz="1200" b="1" kern="0" dirty="0">
                <a:effectLst>
                  <a:glow rad="101600">
                    <a:srgbClr val="F8F8F8">
                      <a:alpha val="60000"/>
                    </a:srgbClr>
                  </a:glow>
                </a:effectLst>
                <a:latin typeface="Arial"/>
                <a:ea typeface="微軟正黑體" pitchFamily="34" charset="-120"/>
                <a:cs typeface="Arial"/>
                <a:sym typeface="Arial"/>
              </a:rPr>
              <a:t>TS-</a:t>
            </a:r>
            <a:r>
              <a:rPr lang="en-US" altLang="zh-Hant" sz="1200" b="1" kern="0" dirty="0">
                <a:effectLst>
                  <a:glow rad="101600">
                    <a:srgbClr val="F8F8F8">
                      <a:alpha val="60000"/>
                    </a:srgbClr>
                  </a:glow>
                </a:effectLst>
                <a:latin typeface="Arial"/>
                <a:ea typeface="微軟正黑體" pitchFamily="34" charset="-120"/>
                <a:cs typeface="Arial"/>
                <a:sym typeface="Arial"/>
              </a:rPr>
              <a:t>4</a:t>
            </a:r>
            <a:r>
              <a:rPr lang="en-US" altLang="zh-TW" sz="1200" b="1" kern="0" dirty="0">
                <a:effectLst>
                  <a:glow rad="101600">
                    <a:srgbClr val="F8F8F8">
                      <a:alpha val="60000"/>
                    </a:srgbClr>
                  </a:glow>
                </a:effectLst>
                <a:latin typeface="Arial"/>
                <a:ea typeface="微軟正黑體" pitchFamily="34" charset="-120"/>
                <a:cs typeface="Arial"/>
                <a:sym typeface="Arial"/>
              </a:rPr>
              <a:t>32X</a:t>
            </a:r>
            <a:r>
              <a:rPr lang="en-US" altLang="zh-Hant" sz="1200" b="1" kern="0" dirty="0">
                <a:effectLst>
                  <a:glow rad="101600">
                    <a:srgbClr val="F8F8F8">
                      <a:alpha val="60000"/>
                    </a:srgbClr>
                  </a:glow>
                </a:effectLst>
                <a:latin typeface="Arial"/>
                <a:ea typeface="微軟正黑體" pitchFamily="34" charset="-120"/>
                <a:cs typeface="Arial"/>
                <a:sym typeface="Arial"/>
              </a:rPr>
              <a:t>U/TS-432XU-RP</a:t>
            </a:r>
            <a:endParaRPr lang="en-US" altLang="zh-TW" sz="1200" b="1" kern="0" dirty="0">
              <a:effectLst>
                <a:glow rad="101600">
                  <a:srgbClr val="F8F8F8">
                    <a:alpha val="60000"/>
                  </a:srgbClr>
                </a:glow>
              </a:effectLst>
              <a:latin typeface="Arial"/>
              <a:ea typeface="微軟正黑體" pitchFamily="34" charset="-120"/>
              <a:cs typeface="Arial"/>
              <a:sym typeface="Arial"/>
            </a:endParaRP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xmlns="" id="{101410B3-A9F3-FC4C-B76E-D07F5E1B46DE}"/>
              </a:ext>
            </a:extLst>
          </p:cNvPr>
          <p:cNvSpPr txBox="1"/>
          <p:nvPr/>
        </p:nvSpPr>
        <p:spPr>
          <a:xfrm>
            <a:off x="3136944" y="4731990"/>
            <a:ext cx="3019232" cy="25391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 defTabSz="914378">
              <a:buClr>
                <a:srgbClr val="000000"/>
              </a:buClr>
            </a:pPr>
            <a:r>
              <a:rPr lang="en-US" altLang="zh-TW" sz="1200" b="1" kern="0" dirty="0">
                <a:effectLst>
                  <a:glow rad="101600">
                    <a:srgbClr val="F8F8F8">
                      <a:alpha val="60000"/>
                    </a:srgbClr>
                  </a:glow>
                </a:effectLst>
                <a:latin typeface="Arial"/>
                <a:ea typeface="微軟正黑體" pitchFamily="34" charset="-120"/>
                <a:cs typeface="Arial"/>
                <a:sym typeface="Arial"/>
              </a:rPr>
              <a:t>TS-</a:t>
            </a:r>
            <a:r>
              <a:rPr lang="en-US" altLang="zh-Hant" sz="1200" b="1" kern="0" dirty="0">
                <a:effectLst>
                  <a:glow rad="101600">
                    <a:srgbClr val="F8F8F8">
                      <a:alpha val="60000"/>
                    </a:srgbClr>
                  </a:glow>
                </a:effectLst>
                <a:latin typeface="Arial"/>
                <a:ea typeface="微軟正黑體" pitchFamily="34" charset="-120"/>
                <a:cs typeface="Arial"/>
                <a:sym typeface="Arial"/>
              </a:rPr>
              <a:t>8</a:t>
            </a:r>
            <a:r>
              <a:rPr lang="en-US" altLang="zh-TW" sz="1200" b="1" kern="0" dirty="0">
                <a:effectLst>
                  <a:glow rad="101600">
                    <a:srgbClr val="F8F8F8">
                      <a:alpha val="60000"/>
                    </a:srgbClr>
                  </a:glow>
                </a:effectLst>
                <a:latin typeface="Arial"/>
                <a:ea typeface="微軟正黑體" pitchFamily="34" charset="-120"/>
                <a:cs typeface="Arial"/>
                <a:sym typeface="Arial"/>
              </a:rPr>
              <a:t>32X</a:t>
            </a:r>
            <a:r>
              <a:rPr lang="en-US" altLang="zh-Hant" sz="1200" b="1" kern="0" dirty="0">
                <a:effectLst>
                  <a:glow rad="101600">
                    <a:srgbClr val="F8F8F8">
                      <a:alpha val="60000"/>
                    </a:srgbClr>
                  </a:glow>
                </a:effectLst>
                <a:latin typeface="Arial"/>
                <a:ea typeface="微軟正黑體" pitchFamily="34" charset="-120"/>
                <a:cs typeface="Arial"/>
                <a:sym typeface="Arial"/>
              </a:rPr>
              <a:t>U/TS-832XU-RP</a:t>
            </a:r>
            <a:endParaRPr lang="en-US" altLang="zh-TW" sz="1200" b="1" kern="0" dirty="0">
              <a:effectLst>
                <a:glow rad="101600">
                  <a:srgbClr val="F8F8F8">
                    <a:alpha val="60000"/>
                  </a:srgbClr>
                </a:glow>
              </a:effectLst>
              <a:latin typeface="Arial"/>
              <a:ea typeface="微軟正黑體" pitchFamily="34" charset="-120"/>
              <a:cs typeface="Arial"/>
              <a:sym typeface="Arial"/>
            </a:endParaRP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xmlns="" id="{ED67E5BC-B9B1-7D4E-983B-C039E6CE6BEB}"/>
              </a:ext>
            </a:extLst>
          </p:cNvPr>
          <p:cNvSpPr txBox="1"/>
          <p:nvPr/>
        </p:nvSpPr>
        <p:spPr>
          <a:xfrm>
            <a:off x="6089272" y="4731990"/>
            <a:ext cx="3019232" cy="25391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 defTabSz="914378">
              <a:buClr>
                <a:srgbClr val="000000"/>
              </a:buClr>
            </a:pPr>
            <a:r>
              <a:rPr lang="en-US" altLang="zh-TW" sz="1200" b="1" kern="0" dirty="0">
                <a:effectLst>
                  <a:glow rad="101600">
                    <a:srgbClr val="F8F8F8">
                      <a:alpha val="60000"/>
                    </a:srgbClr>
                  </a:glow>
                </a:effectLst>
                <a:latin typeface="Arial"/>
                <a:ea typeface="微軟正黑體" pitchFamily="34" charset="-120"/>
                <a:cs typeface="Arial"/>
                <a:sym typeface="Arial"/>
              </a:rPr>
              <a:t>TS-</a:t>
            </a:r>
            <a:r>
              <a:rPr lang="en-US" altLang="zh-Hant" sz="1200" b="1" kern="0" dirty="0">
                <a:effectLst>
                  <a:glow rad="101600">
                    <a:srgbClr val="F8F8F8">
                      <a:alpha val="60000"/>
                    </a:srgbClr>
                  </a:glow>
                </a:effectLst>
                <a:latin typeface="Arial"/>
                <a:ea typeface="微軟正黑體" pitchFamily="34" charset="-120"/>
                <a:cs typeface="Arial"/>
                <a:sym typeface="Arial"/>
              </a:rPr>
              <a:t>12</a:t>
            </a:r>
            <a:r>
              <a:rPr lang="en-US" altLang="zh-TW" sz="1200" b="1" kern="0" dirty="0">
                <a:effectLst>
                  <a:glow rad="101600">
                    <a:srgbClr val="F8F8F8">
                      <a:alpha val="60000"/>
                    </a:srgbClr>
                  </a:glow>
                </a:effectLst>
                <a:latin typeface="Arial"/>
                <a:ea typeface="微軟正黑體" pitchFamily="34" charset="-120"/>
                <a:cs typeface="Arial"/>
                <a:sym typeface="Arial"/>
              </a:rPr>
              <a:t>32X</a:t>
            </a:r>
            <a:r>
              <a:rPr lang="en-US" altLang="zh-Hant" sz="1200" b="1" kern="0" dirty="0">
                <a:effectLst>
                  <a:glow rad="101600">
                    <a:srgbClr val="F8F8F8">
                      <a:alpha val="60000"/>
                    </a:srgbClr>
                  </a:glow>
                </a:effectLst>
                <a:latin typeface="Arial"/>
                <a:ea typeface="微軟正黑體" pitchFamily="34" charset="-120"/>
                <a:cs typeface="Arial"/>
                <a:sym typeface="Arial"/>
              </a:rPr>
              <a:t>U/TS-1232XU-RP</a:t>
            </a:r>
            <a:endParaRPr lang="en-US" altLang="zh-TW" sz="1200" b="1" kern="0" dirty="0">
              <a:effectLst>
                <a:glow rad="101600">
                  <a:srgbClr val="F8F8F8">
                    <a:alpha val="60000"/>
                  </a:srgbClr>
                </a:glow>
              </a:effectLst>
              <a:latin typeface="Arial"/>
              <a:ea typeface="微軟正黑體" pitchFamily="34" charset="-120"/>
              <a:cs typeface="Arial"/>
              <a:sym typeface="Arial"/>
            </a:endParaRPr>
          </a:p>
        </p:txBody>
      </p:sp>
      <p:sp>
        <p:nvSpPr>
          <p:cNvPr id="16" name="TextBox 18">
            <a:extLst>
              <a:ext uri="{FF2B5EF4-FFF2-40B4-BE49-F238E27FC236}">
                <a16:creationId xmlns:a16="http://schemas.microsoft.com/office/drawing/2014/main" xmlns="" id="{7B58AC75-6EA3-654F-8298-BB66D1C7C863}"/>
              </a:ext>
            </a:extLst>
          </p:cNvPr>
          <p:cNvSpPr txBox="1"/>
          <p:nvPr/>
        </p:nvSpPr>
        <p:spPr>
          <a:xfrm>
            <a:off x="3563888" y="1851670"/>
            <a:ext cx="4932040" cy="31547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lIns="68580" tIns="34290" rIns="68580" bIns="34290" rtlCol="0">
            <a:spAutoFit/>
          </a:bodyPr>
          <a:lstStyle/>
          <a:p>
            <a:pPr defTabSz="914378">
              <a:buClr>
                <a:srgbClr val="000000"/>
              </a:buClr>
            </a:pPr>
            <a:r>
              <a:rPr lang="zh-Hant" altLang="en-US" sz="1600" b="1" kern="0" dirty="0">
                <a:solidFill>
                  <a:srgbClr val="FFFFFF"/>
                </a:solidFill>
                <a:latin typeface="Arial"/>
                <a:ea typeface="微軟正黑體" pitchFamily="34" charset="-120"/>
                <a:sym typeface="Arial"/>
              </a:rPr>
              <a:t>全新 </a:t>
            </a:r>
            <a:r>
              <a:rPr lang="en-US" altLang="zh-Hant" sz="1600" b="1" kern="0" dirty="0">
                <a:solidFill>
                  <a:srgbClr val="FFFFFF"/>
                </a:solidFill>
                <a:latin typeface="Arial"/>
                <a:ea typeface="微軟正黑體" pitchFamily="34" charset="-120"/>
                <a:sym typeface="Arial"/>
              </a:rPr>
              <a:t>AL324</a:t>
            </a:r>
            <a:r>
              <a:rPr lang="zh-Hant" altLang="en-US" sz="1600" b="1" kern="0" dirty="0">
                <a:solidFill>
                  <a:srgbClr val="FFFFFF"/>
                </a:solidFill>
                <a:latin typeface="Arial"/>
                <a:ea typeface="微軟正黑體" pitchFamily="34" charset="-120"/>
                <a:sym typeface="Arial"/>
              </a:rPr>
              <a:t> </a:t>
            </a:r>
            <a:r>
              <a:rPr lang="en-US" altLang="zh-Hant" sz="1600" b="1" kern="0" dirty="0">
                <a:solidFill>
                  <a:srgbClr val="FFFFFF"/>
                </a:solidFill>
                <a:latin typeface="Arial"/>
                <a:ea typeface="微軟正黑體" pitchFamily="34" charset="-120"/>
                <a:sym typeface="Arial"/>
              </a:rPr>
              <a:t>64</a:t>
            </a:r>
            <a:r>
              <a:rPr lang="zh-Hant" altLang="en-US" sz="1600" b="1" kern="0" dirty="0">
                <a:solidFill>
                  <a:srgbClr val="FFFFFF"/>
                </a:solidFill>
                <a:latin typeface="Arial"/>
                <a:ea typeface="微軟正黑體" pitchFamily="34" charset="-120"/>
                <a:sym typeface="Arial"/>
              </a:rPr>
              <a:t>位元 </a:t>
            </a:r>
            <a:r>
              <a:rPr lang="en-US" altLang="zh-Hant" sz="1600" b="1" kern="0" dirty="0">
                <a:solidFill>
                  <a:srgbClr val="FFFFFF"/>
                </a:solidFill>
                <a:latin typeface="Arial"/>
                <a:ea typeface="微軟正黑體" pitchFamily="34" charset="-120"/>
                <a:sym typeface="Arial"/>
              </a:rPr>
              <a:t>1.7</a:t>
            </a:r>
            <a:r>
              <a:rPr lang="zh-Hant" altLang="en-US" sz="1600" b="1" kern="0" dirty="0">
                <a:solidFill>
                  <a:srgbClr val="FFFFFF"/>
                </a:solidFill>
                <a:latin typeface="Arial"/>
                <a:ea typeface="微軟正黑體" pitchFamily="34" charset="-120"/>
                <a:sym typeface="Arial"/>
              </a:rPr>
              <a:t> </a:t>
            </a:r>
            <a:r>
              <a:rPr lang="en-US" altLang="zh-Hant" sz="1600" b="1" kern="0" dirty="0">
                <a:solidFill>
                  <a:srgbClr val="FFFFFF"/>
                </a:solidFill>
                <a:latin typeface="Arial"/>
                <a:ea typeface="微軟正黑體" pitchFamily="34" charset="-120"/>
                <a:sym typeface="Arial"/>
              </a:rPr>
              <a:t>GHz</a:t>
            </a:r>
            <a:r>
              <a:rPr lang="zh-Hant" altLang="en-US" sz="1600" b="1" kern="0" dirty="0">
                <a:solidFill>
                  <a:srgbClr val="FFFFFF"/>
                </a:solidFill>
                <a:latin typeface="Arial"/>
                <a:ea typeface="微軟正黑體" pitchFamily="34" charset="-120"/>
                <a:sym typeface="Arial"/>
              </a:rPr>
              <a:t> </a:t>
            </a:r>
            <a:r>
              <a:rPr lang="en" altLang="zh-Hant" sz="1600" b="1" kern="0" dirty="0">
                <a:solidFill>
                  <a:srgbClr val="FFFFFF"/>
                </a:solidFill>
                <a:ea typeface="微軟正黑體" pitchFamily="34" charset="-120"/>
                <a:sym typeface="Arial"/>
              </a:rPr>
              <a:t>Cortex-A57</a:t>
            </a:r>
            <a:r>
              <a:rPr lang="zh-Hant" altLang="en-US" sz="1600" b="1" kern="0" dirty="0">
                <a:solidFill>
                  <a:srgbClr val="FFFFFF"/>
                </a:solidFill>
                <a:ea typeface="微軟正黑體" pitchFamily="34" charset="-120"/>
                <a:sym typeface="Arial"/>
              </a:rPr>
              <a:t> 四核心 </a:t>
            </a:r>
            <a:r>
              <a:rPr lang="en-US" altLang="zh-Hant" sz="1600" b="1" kern="0" dirty="0">
                <a:solidFill>
                  <a:srgbClr val="FFFFFF"/>
                </a:solidFill>
                <a:ea typeface="微軟正黑體" pitchFamily="34" charset="-120"/>
                <a:sym typeface="Arial"/>
              </a:rPr>
              <a:t>NAS</a:t>
            </a:r>
            <a:r>
              <a:rPr lang="zh-Hant" altLang="en-US" sz="1600" b="1" kern="0" dirty="0">
                <a:solidFill>
                  <a:srgbClr val="FFFFFF"/>
                </a:solidFill>
                <a:latin typeface="Arial"/>
                <a:ea typeface="微軟正黑體" pitchFamily="34" charset="-120"/>
                <a:sym typeface="Arial"/>
              </a:rPr>
              <a:t> </a:t>
            </a:r>
            <a:endParaRPr lang="en-US" sz="1400" b="1" kern="0" dirty="0">
              <a:solidFill>
                <a:srgbClr val="FFFFFF"/>
              </a:solidFill>
              <a:latin typeface="Arial"/>
              <a:ea typeface="微軟正黑體" pitchFamily="34" charset="-120"/>
              <a:sym typeface="Arial"/>
            </a:endParaRPr>
          </a:p>
        </p:txBody>
      </p:sp>
      <p:sp>
        <p:nvSpPr>
          <p:cNvPr id="19" name="Shape 36"/>
          <p:cNvSpPr txBox="1">
            <a:spLocks/>
          </p:cNvSpPr>
          <p:nvPr/>
        </p:nvSpPr>
        <p:spPr>
          <a:xfrm>
            <a:off x="411720" y="1563638"/>
            <a:ext cx="3384375" cy="785343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/>
          <a:p>
            <a:pPr lvl="0">
              <a:buSzPts val="2775"/>
            </a:pPr>
            <a:r>
              <a:rPr lang="en-US" altLang="zh-TW" sz="5000" b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ea typeface="微軟正黑體" pitchFamily="34" charset="-120"/>
              </a:rPr>
              <a:t>TS-x32XU</a:t>
            </a:r>
            <a:endParaRPr kumimoji="0" lang="zh-TW" altLang="en-US" sz="50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Arial" pitchFamily="34" charset="0"/>
              <a:ea typeface="微軟正黑體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039611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五邊形 51"/>
          <p:cNvSpPr/>
          <p:nvPr/>
        </p:nvSpPr>
        <p:spPr>
          <a:xfrm>
            <a:off x="-180528" y="1630451"/>
            <a:ext cx="2372708" cy="361139"/>
          </a:xfrm>
          <a:prstGeom prst="homePlate">
            <a:avLst/>
          </a:prstGeom>
          <a:blipFill>
            <a:blip r:embed="rId2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/>
          </a:p>
        </p:txBody>
      </p:sp>
      <p:sp>
        <p:nvSpPr>
          <p:cNvPr id="51" name="五邊形 50"/>
          <p:cNvSpPr/>
          <p:nvPr/>
        </p:nvSpPr>
        <p:spPr>
          <a:xfrm>
            <a:off x="-180528" y="1198403"/>
            <a:ext cx="2372708" cy="361139"/>
          </a:xfrm>
          <a:prstGeom prst="homePlate">
            <a:avLst/>
          </a:prstGeom>
          <a:blipFill>
            <a:blip r:embed="rId2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QTS </a:t>
            </a:r>
            <a:r>
              <a:rPr lang="zh-TW" altLang="en-US"/>
              <a:t>支援 </a:t>
            </a:r>
            <a:r>
              <a:rPr lang="en-US" altLang="zh-TW"/>
              <a:t>M.2</a:t>
            </a:r>
            <a:r>
              <a:rPr lang="zh-TW" altLang="en-US"/>
              <a:t> </a:t>
            </a:r>
            <a:r>
              <a:rPr lang="en-US" altLang="zh-TW"/>
              <a:t>SSD </a:t>
            </a:r>
            <a:r>
              <a:rPr lang="zh-TW" altLang="en-US"/>
              <a:t>快取儲存應用</a:t>
            </a:r>
            <a:endParaRPr lang="zh-TW" altLang="en-US" dirty="0"/>
          </a:p>
        </p:txBody>
      </p:sp>
      <p:grpSp>
        <p:nvGrpSpPr>
          <p:cNvPr id="3" name="群組 45"/>
          <p:cNvGrpSpPr>
            <a:grpSpLocks/>
          </p:cNvGrpSpPr>
          <p:nvPr/>
        </p:nvGrpSpPr>
        <p:grpSpPr bwMode="auto">
          <a:xfrm>
            <a:off x="3162307" y="2779529"/>
            <a:ext cx="1416844" cy="651272"/>
            <a:chOff x="11139420" y="732770"/>
            <a:chExt cx="1889020" cy="868539"/>
          </a:xfrm>
        </p:grpSpPr>
        <p:cxnSp>
          <p:nvCxnSpPr>
            <p:cNvPr id="4" name="Shape 70"/>
            <p:cNvCxnSpPr/>
            <p:nvPr/>
          </p:nvCxnSpPr>
          <p:spPr>
            <a:xfrm>
              <a:off x="11139420" y="1342494"/>
              <a:ext cx="265097" cy="0"/>
            </a:xfrm>
            <a:prstGeom prst="straightConnector1">
              <a:avLst/>
            </a:pr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5400000" algn="t" rotWithShape="0">
                <a:srgbClr val="7F7F7F">
                  <a:alpha val="78820"/>
                </a:srgbClr>
              </a:outerShdw>
            </a:effectLst>
          </p:spPr>
        </p:cxnSp>
        <p:cxnSp>
          <p:nvCxnSpPr>
            <p:cNvPr id="5" name="Shape 101"/>
            <p:cNvCxnSpPr/>
            <p:nvPr/>
          </p:nvCxnSpPr>
          <p:spPr bwMode="auto">
            <a:xfrm>
              <a:off x="11139420" y="956653"/>
              <a:ext cx="265097" cy="0"/>
            </a:xfrm>
            <a:prstGeom prst="straightConnector1">
              <a:avLst/>
            </a:prstGeom>
            <a:noFill/>
            <a:ln w="38100" cap="flat" cmpd="sng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5400000" algn="t" rotWithShape="0">
                <a:srgbClr val="7F7F7F">
                  <a:alpha val="78820"/>
                </a:srgbClr>
              </a:outerShdw>
            </a:effectLst>
          </p:spPr>
        </p:cxnSp>
        <p:sp>
          <p:nvSpPr>
            <p:cNvPr id="6" name="Shape 102"/>
            <p:cNvSpPr txBox="1">
              <a:spLocks noChangeArrowheads="1"/>
            </p:cNvSpPr>
            <p:nvPr/>
          </p:nvSpPr>
          <p:spPr bwMode="auto">
            <a:xfrm>
              <a:off x="11425201" y="732770"/>
              <a:ext cx="1603239" cy="5024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/>
            <a:lstStyle>
              <a:lvl1pPr indent="-100013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9pPr>
            </a:lstStyle>
            <a:p>
              <a:pPr>
                <a:buClr>
                  <a:srgbClr val="0C0C0C"/>
                </a:buClr>
                <a:buSzPts val="1200"/>
              </a:pPr>
              <a:r>
                <a:rPr lang="zh-TW" altLang="en-US" sz="1200" b="1" dirty="0">
                  <a:solidFill>
                    <a:srgbClr val="0C0C0C"/>
                  </a:solidFill>
                  <a:latin typeface="微軟正黑體" charset="-120"/>
                  <a:ea typeface="微軟正黑體" charset="-120"/>
                  <a:sym typeface="微軟正黑體" charset="-120"/>
                </a:rPr>
                <a:t>讀取</a:t>
              </a:r>
              <a:endParaRPr lang="zh-TW" altLang="zh-TW" sz="1200" b="1" dirty="0">
                <a:solidFill>
                  <a:srgbClr val="0C0C0C"/>
                </a:solidFill>
                <a:latin typeface="微軟正黑體" charset="-120"/>
                <a:ea typeface="微軟正黑體" charset="-120"/>
                <a:sym typeface="微軟正黑體" charset="-120"/>
              </a:endParaRPr>
            </a:p>
          </p:txBody>
        </p:sp>
        <p:sp>
          <p:nvSpPr>
            <p:cNvPr id="7" name="Shape 103"/>
            <p:cNvSpPr txBox="1">
              <a:spLocks noChangeArrowheads="1"/>
            </p:cNvSpPr>
            <p:nvPr/>
          </p:nvSpPr>
          <p:spPr bwMode="auto">
            <a:xfrm>
              <a:off x="11409430" y="1119619"/>
              <a:ext cx="1322832" cy="4816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/>
            <a:lstStyle>
              <a:lvl1pPr indent="-100013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9pPr>
            </a:lstStyle>
            <a:p>
              <a:pPr>
                <a:buClr>
                  <a:srgbClr val="0C0C0C"/>
                </a:buClr>
                <a:buSzPts val="1200"/>
              </a:pPr>
              <a:r>
                <a:rPr lang="zh-TW" altLang="en-US" sz="1200" b="1" dirty="0">
                  <a:solidFill>
                    <a:srgbClr val="0C0C0C"/>
                  </a:solidFill>
                  <a:latin typeface="微軟正黑體" charset="-120"/>
                  <a:ea typeface="微軟正黑體" charset="-120"/>
                  <a:sym typeface="微軟正黑體" charset="-120"/>
                </a:rPr>
                <a:t>寫入</a:t>
              </a:r>
              <a:endParaRPr lang="zh-TW" altLang="zh-TW" sz="1200" b="1" dirty="0">
                <a:solidFill>
                  <a:srgbClr val="0C0C0C"/>
                </a:solidFill>
                <a:latin typeface="微軟正黑體" charset="-120"/>
                <a:ea typeface="微軟正黑體" charset="-120"/>
                <a:sym typeface="微軟正黑體" charset="-120"/>
              </a:endParaRPr>
            </a:p>
          </p:txBody>
        </p:sp>
      </p:grpSp>
      <p:grpSp>
        <p:nvGrpSpPr>
          <p:cNvPr id="8" name="群組 44"/>
          <p:cNvGrpSpPr>
            <a:grpSpLocks/>
          </p:cNvGrpSpPr>
          <p:nvPr/>
        </p:nvGrpSpPr>
        <p:grpSpPr bwMode="auto">
          <a:xfrm>
            <a:off x="3164688" y="3354912"/>
            <a:ext cx="1312069" cy="744140"/>
            <a:chOff x="11142110" y="1810127"/>
            <a:chExt cx="1749051" cy="991871"/>
          </a:xfrm>
        </p:grpSpPr>
        <p:sp>
          <p:nvSpPr>
            <p:cNvPr id="9" name="Shape 74"/>
            <p:cNvSpPr>
              <a:spLocks noChangeArrowheads="1"/>
            </p:cNvSpPr>
            <p:nvPr/>
          </p:nvSpPr>
          <p:spPr bwMode="auto">
            <a:xfrm>
              <a:off x="11142110" y="2195214"/>
              <a:ext cx="194805" cy="207239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45700" rIns="91425" bIns="45700" anchor="ctr"/>
            <a:lstStyle>
              <a:lvl1pPr indent="-117475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9pPr>
            </a:lstStyle>
            <a:p>
              <a:pPr algn="ctr">
                <a:buClr>
                  <a:srgbClr val="000000"/>
                </a:buClr>
                <a:buSzPts val="1400"/>
              </a:pPr>
              <a:endParaRPr lang="zh-TW" altLang="zh-TW" sz="1400" b="1" dirty="0">
                <a:solidFill>
                  <a:srgbClr val="FFFFFF"/>
                </a:solidFill>
                <a:sym typeface="Arial" charset="0"/>
              </a:endParaRPr>
            </a:p>
          </p:txBody>
        </p:sp>
        <p:sp>
          <p:nvSpPr>
            <p:cNvPr id="10" name="Shape 75"/>
            <p:cNvSpPr>
              <a:spLocks noChangeArrowheads="1"/>
            </p:cNvSpPr>
            <p:nvPr/>
          </p:nvSpPr>
          <p:spPr bwMode="auto">
            <a:xfrm>
              <a:off x="11142110" y="2481019"/>
              <a:ext cx="194805" cy="207239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45700" rIns="91425" bIns="45700" anchor="ctr"/>
            <a:lstStyle>
              <a:lvl1pPr indent="-117475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9pPr>
            </a:lstStyle>
            <a:p>
              <a:pPr algn="ctr">
                <a:buClr>
                  <a:srgbClr val="000000"/>
                </a:buClr>
                <a:buSzPts val="1400"/>
              </a:pPr>
              <a:endParaRPr lang="zh-TW" altLang="zh-TW" sz="1400" b="1" dirty="0">
                <a:solidFill>
                  <a:srgbClr val="FFFFFF"/>
                </a:solidFill>
                <a:sym typeface="Arial" charset="0"/>
              </a:endParaRPr>
            </a:p>
          </p:txBody>
        </p:sp>
        <p:sp>
          <p:nvSpPr>
            <p:cNvPr id="11" name="Shape 96"/>
            <p:cNvSpPr txBox="1">
              <a:spLocks noChangeArrowheads="1"/>
            </p:cNvSpPr>
            <p:nvPr/>
          </p:nvSpPr>
          <p:spPr bwMode="auto">
            <a:xfrm>
              <a:off x="11367124" y="2099945"/>
              <a:ext cx="1524037" cy="381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>
              <a:lvl1pPr marL="150813" indent="-66675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9pPr>
            </a:lstStyle>
            <a:p>
              <a:pPr>
                <a:lnSpc>
                  <a:spcPct val="115000"/>
                </a:lnSpc>
                <a:buClr>
                  <a:srgbClr val="595959"/>
                </a:buClr>
                <a:buSzPts val="800"/>
              </a:pPr>
              <a:r>
                <a:rPr lang="zh-TW" altLang="zh-TW" sz="900" b="1" dirty="0">
                  <a:solidFill>
                    <a:srgbClr val="595959"/>
                  </a:solidFill>
                  <a:latin typeface="微軟正黑體" charset="-120"/>
                  <a:ea typeface="微軟正黑體" charset="-120"/>
                  <a:sym typeface="微軟正黑體" charset="-120"/>
                </a:rPr>
                <a:t>HDD </a:t>
              </a:r>
              <a:r>
                <a:rPr lang="zh-TW" altLang="en-US" sz="900" b="1" dirty="0">
                  <a:solidFill>
                    <a:srgbClr val="595959"/>
                  </a:solidFill>
                  <a:latin typeface="微軟正黑體" charset="-120"/>
                  <a:ea typeface="微軟正黑體" charset="-120"/>
                  <a:sym typeface="微軟正黑體" charset="-120"/>
                </a:rPr>
                <a:t>空間</a:t>
              </a:r>
              <a:endParaRPr lang="zh-TW" altLang="zh-TW" sz="900" b="1" dirty="0">
                <a:solidFill>
                  <a:srgbClr val="595959"/>
                </a:solidFill>
                <a:latin typeface="微軟正黑體" charset="-120"/>
                <a:ea typeface="微軟正黑體" charset="-120"/>
                <a:sym typeface="微軟正黑體" charset="-120"/>
              </a:endParaRPr>
            </a:p>
          </p:txBody>
        </p:sp>
        <p:sp>
          <p:nvSpPr>
            <p:cNvPr id="12" name="Shape 97"/>
            <p:cNvSpPr txBox="1">
              <a:spLocks noChangeArrowheads="1"/>
            </p:cNvSpPr>
            <p:nvPr/>
          </p:nvSpPr>
          <p:spPr bwMode="auto">
            <a:xfrm>
              <a:off x="11367124" y="2420727"/>
              <a:ext cx="1524037" cy="381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>
              <a:lvl1pPr marL="150813" indent="-66675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9pPr>
            </a:lstStyle>
            <a:p>
              <a:pPr>
                <a:lnSpc>
                  <a:spcPct val="115000"/>
                </a:lnSpc>
                <a:buClr>
                  <a:srgbClr val="595959"/>
                </a:buClr>
                <a:buSzPts val="800"/>
              </a:pPr>
              <a:r>
                <a:rPr lang="zh-TW" altLang="zh-TW" sz="900" b="1" dirty="0">
                  <a:solidFill>
                    <a:srgbClr val="595959"/>
                  </a:solidFill>
                  <a:latin typeface="微軟正黑體" charset="-120"/>
                  <a:ea typeface="微軟正黑體" charset="-120"/>
                  <a:sym typeface="微軟正黑體" charset="-120"/>
                </a:rPr>
                <a:t>SSD </a:t>
              </a:r>
              <a:r>
                <a:rPr lang="zh-TW" altLang="en-US" sz="900" b="1" dirty="0">
                  <a:solidFill>
                    <a:srgbClr val="595959"/>
                  </a:solidFill>
                  <a:latin typeface="微軟正黑體" charset="-120"/>
                  <a:ea typeface="微軟正黑體" charset="-120"/>
                  <a:sym typeface="微軟正黑體" charset="-120"/>
                </a:rPr>
                <a:t>空間</a:t>
              </a:r>
              <a:endParaRPr lang="zh-TW" altLang="zh-TW" sz="900" b="1" dirty="0">
                <a:solidFill>
                  <a:srgbClr val="595959"/>
                </a:solidFill>
                <a:latin typeface="微軟正黑體" charset="-120"/>
                <a:ea typeface="微軟正黑體" charset="-120"/>
                <a:sym typeface="微軟正黑體" charset="-120"/>
              </a:endParaRPr>
            </a:p>
          </p:txBody>
        </p:sp>
        <p:sp>
          <p:nvSpPr>
            <p:cNvPr id="13" name="Shape 105"/>
            <p:cNvSpPr txBox="1">
              <a:spLocks noChangeArrowheads="1"/>
            </p:cNvSpPr>
            <p:nvPr/>
          </p:nvSpPr>
          <p:spPr bwMode="auto">
            <a:xfrm>
              <a:off x="11367124" y="1810127"/>
              <a:ext cx="972024" cy="381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>
              <a:lvl1pPr marL="150813" indent="-66675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9pPr>
            </a:lstStyle>
            <a:p>
              <a:pPr>
                <a:lnSpc>
                  <a:spcPct val="115000"/>
                </a:lnSpc>
                <a:buClr>
                  <a:srgbClr val="595959"/>
                </a:buClr>
                <a:buSzPts val="800"/>
              </a:pPr>
              <a:r>
                <a:rPr lang="zh-TW" altLang="zh-TW" sz="900" b="1" dirty="0">
                  <a:solidFill>
                    <a:srgbClr val="595959"/>
                  </a:solidFill>
                  <a:latin typeface="微軟正黑體" charset="-120"/>
                  <a:ea typeface="微軟正黑體" charset="-120"/>
                  <a:sym typeface="微軟正黑體" charset="-120"/>
                </a:rPr>
                <a:t>應用層</a:t>
              </a:r>
            </a:p>
          </p:txBody>
        </p:sp>
        <p:sp>
          <p:nvSpPr>
            <p:cNvPr id="14" name="Shape 74"/>
            <p:cNvSpPr>
              <a:spLocks noChangeArrowheads="1"/>
            </p:cNvSpPr>
            <p:nvPr/>
          </p:nvSpPr>
          <p:spPr bwMode="auto">
            <a:xfrm>
              <a:off x="11142110" y="1906933"/>
              <a:ext cx="195220" cy="207897"/>
            </a:xfrm>
            <a:prstGeom prst="rect">
              <a:avLst/>
            </a:prstGeom>
            <a:solidFill>
              <a:schemeClr val="accent4"/>
            </a:solidFill>
            <a:ln w="9525">
              <a:noFill/>
              <a:miter lim="800000"/>
              <a:headEnd/>
              <a:tailEnd/>
            </a:ln>
          </p:spPr>
          <p:txBody>
            <a:bodyPr lIns="91425" tIns="45700" rIns="91425" bIns="45700" anchor="ctr"/>
            <a:lstStyle/>
            <a:p>
              <a:pPr indent="-88106" algn="ctr">
                <a:buClr>
                  <a:srgbClr val="000000"/>
                </a:buClr>
                <a:buSzPts val="1400"/>
                <a:defRPr/>
              </a:pPr>
              <a:endParaRPr lang="zh-TW" altLang="zh-TW" sz="1400" b="1" dirty="0">
                <a:solidFill>
                  <a:srgbClr val="FFFFFF"/>
                </a:solidFill>
                <a:ea typeface="新細明體" pitchFamily="18" charset="-120"/>
                <a:cs typeface="Arial" charset="0"/>
                <a:sym typeface="Arial" charset="0"/>
              </a:endParaRPr>
            </a:p>
          </p:txBody>
        </p:sp>
      </p:grpSp>
      <p:grpSp>
        <p:nvGrpSpPr>
          <p:cNvPr id="15" name="群組 51"/>
          <p:cNvGrpSpPr>
            <a:grpSpLocks/>
          </p:cNvGrpSpPr>
          <p:nvPr/>
        </p:nvGrpSpPr>
        <p:grpSpPr bwMode="auto">
          <a:xfrm>
            <a:off x="252420" y="2283718"/>
            <a:ext cx="4728028" cy="2227961"/>
            <a:chOff x="5637683" y="2637706"/>
            <a:chExt cx="6305871" cy="2970516"/>
          </a:xfrm>
        </p:grpSpPr>
        <p:cxnSp>
          <p:nvCxnSpPr>
            <p:cNvPr id="16" name="Shape 73"/>
            <p:cNvCxnSpPr>
              <a:cxnSpLocks noChangeShapeType="1"/>
            </p:cNvCxnSpPr>
            <p:nvPr/>
          </p:nvCxnSpPr>
          <p:spPr bwMode="auto">
            <a:xfrm>
              <a:off x="5835430" y="4616402"/>
              <a:ext cx="3524486" cy="2000"/>
            </a:xfrm>
            <a:prstGeom prst="straightConnector1">
              <a:avLst/>
            </a:prstGeom>
            <a:noFill/>
            <a:ln w="9525">
              <a:solidFill>
                <a:srgbClr val="7F7F7F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17" name="Shape 76"/>
            <p:cNvCxnSpPr>
              <a:cxnSpLocks noChangeShapeType="1"/>
            </p:cNvCxnSpPr>
            <p:nvPr/>
          </p:nvCxnSpPr>
          <p:spPr bwMode="auto">
            <a:xfrm>
              <a:off x="5835430" y="4242055"/>
              <a:ext cx="3524486" cy="2000"/>
            </a:xfrm>
            <a:prstGeom prst="straightConnector1">
              <a:avLst/>
            </a:prstGeom>
            <a:noFill/>
            <a:ln w="9525">
              <a:solidFill>
                <a:srgbClr val="7F7F7F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18" name="Shape 77"/>
            <p:cNvSpPr>
              <a:spLocks noChangeArrowheads="1"/>
            </p:cNvSpPr>
            <p:nvPr/>
          </p:nvSpPr>
          <p:spPr bwMode="auto">
            <a:xfrm>
              <a:off x="5882964" y="3066927"/>
              <a:ext cx="1428835" cy="422516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45700" rIns="91425" bIns="45700" anchor="ctr"/>
            <a:lstStyle>
              <a:lvl1pPr indent="-117475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9pPr>
            </a:lstStyle>
            <a:p>
              <a:pPr algn="ctr">
                <a:buClr>
                  <a:srgbClr val="000000"/>
                </a:buClr>
                <a:buSzPts val="1400"/>
              </a:pPr>
              <a:endParaRPr lang="zh-TW" altLang="zh-TW" sz="1400" b="1" dirty="0">
                <a:solidFill>
                  <a:srgbClr val="FFFFFF"/>
                </a:solidFill>
                <a:sym typeface="Arial" charset="0"/>
              </a:endParaRPr>
            </a:p>
          </p:txBody>
        </p:sp>
        <p:sp>
          <p:nvSpPr>
            <p:cNvPr id="19" name="Shape 78"/>
            <p:cNvSpPr>
              <a:spLocks noChangeArrowheads="1"/>
            </p:cNvSpPr>
            <p:nvPr/>
          </p:nvSpPr>
          <p:spPr bwMode="auto">
            <a:xfrm>
              <a:off x="5835430" y="4257739"/>
              <a:ext cx="571614" cy="365268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45700" rIns="91425" bIns="45700" anchor="ctr"/>
            <a:lstStyle>
              <a:lvl1pPr indent="-117475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9pPr>
            </a:lstStyle>
            <a:p>
              <a:pPr algn="ctr">
                <a:buClr>
                  <a:srgbClr val="000000"/>
                </a:buClr>
                <a:buSzPts val="1400"/>
              </a:pPr>
              <a:endParaRPr lang="zh-TW" altLang="zh-TW" sz="1400" b="1" dirty="0">
                <a:solidFill>
                  <a:srgbClr val="FFFFFF"/>
                </a:solidFill>
                <a:sym typeface="Arial" charset="0"/>
              </a:endParaRPr>
            </a:p>
          </p:txBody>
        </p:sp>
        <p:sp>
          <p:nvSpPr>
            <p:cNvPr id="20" name="Shape 79"/>
            <p:cNvSpPr>
              <a:spLocks noChangeArrowheads="1"/>
            </p:cNvSpPr>
            <p:nvPr/>
          </p:nvSpPr>
          <p:spPr bwMode="auto">
            <a:xfrm>
              <a:off x="6624335" y="4257730"/>
              <a:ext cx="571614" cy="899971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45700" rIns="91425" bIns="45700" anchor="ctr"/>
            <a:lstStyle>
              <a:lvl1pPr indent="-117475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9pPr>
            </a:lstStyle>
            <a:p>
              <a:pPr algn="ctr">
                <a:buClr>
                  <a:srgbClr val="000000"/>
                </a:buClr>
                <a:buSzPts val="1400"/>
              </a:pPr>
              <a:endParaRPr lang="zh-TW" altLang="zh-TW" sz="1400" b="1" dirty="0">
                <a:solidFill>
                  <a:srgbClr val="FFFFFF"/>
                </a:solidFill>
                <a:sym typeface="Arial" charset="0"/>
              </a:endParaRPr>
            </a:p>
          </p:txBody>
        </p:sp>
        <p:cxnSp>
          <p:nvCxnSpPr>
            <p:cNvPr id="21" name="Shape 80"/>
            <p:cNvCxnSpPr>
              <a:cxnSpLocks noChangeShapeType="1"/>
            </p:cNvCxnSpPr>
            <p:nvPr/>
          </p:nvCxnSpPr>
          <p:spPr bwMode="auto">
            <a:xfrm rot="-5400000">
              <a:off x="5747520" y="3867185"/>
              <a:ext cx="748540" cy="1200"/>
            </a:xfrm>
            <a:prstGeom prst="straightConnector1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22" name="Shape 81"/>
            <p:cNvCxnSpPr>
              <a:cxnSpLocks noChangeShapeType="1"/>
            </p:cNvCxnSpPr>
            <p:nvPr/>
          </p:nvCxnSpPr>
          <p:spPr bwMode="auto">
            <a:xfrm rot="-5400000">
              <a:off x="6441132" y="3866682"/>
              <a:ext cx="748540" cy="1200"/>
            </a:xfrm>
            <a:prstGeom prst="straightConnector1">
              <a:avLst/>
            </a:prstGeom>
            <a:noFill/>
            <a:ln w="12700">
              <a:solidFill>
                <a:srgbClr val="000000"/>
              </a:solidFill>
              <a:prstDash val="dash"/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23" name="Shape 82"/>
            <p:cNvCxnSpPr>
              <a:cxnSpLocks noChangeShapeType="1"/>
            </p:cNvCxnSpPr>
            <p:nvPr/>
          </p:nvCxnSpPr>
          <p:spPr bwMode="auto">
            <a:xfrm rot="5400000">
              <a:off x="6621050" y="3880901"/>
              <a:ext cx="748540" cy="1200"/>
            </a:xfrm>
            <a:prstGeom prst="straightConnector1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24" name="Shape 83"/>
            <p:cNvCxnSpPr>
              <a:cxnSpLocks noChangeShapeType="1"/>
            </p:cNvCxnSpPr>
            <p:nvPr/>
          </p:nvCxnSpPr>
          <p:spPr bwMode="auto">
            <a:xfrm rot="10800000">
              <a:off x="6406747" y="4432709"/>
              <a:ext cx="381209" cy="2000"/>
            </a:xfrm>
            <a:prstGeom prst="straightConnector1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25" name="Shape 84"/>
            <p:cNvCxnSpPr>
              <a:cxnSpLocks noChangeShapeType="1"/>
            </p:cNvCxnSpPr>
            <p:nvPr/>
          </p:nvCxnSpPr>
          <p:spPr bwMode="auto">
            <a:xfrm flipV="1">
              <a:off x="7381226" y="4241552"/>
              <a:ext cx="0" cy="939063"/>
            </a:xfrm>
            <a:prstGeom prst="straightConnector1">
              <a:avLst/>
            </a:prstGeom>
            <a:noFill/>
            <a:ln w="9525">
              <a:solidFill>
                <a:srgbClr val="0C0C0C"/>
              </a:solidFill>
              <a:prstDash val="dash"/>
              <a:round/>
              <a:headEnd type="stealth" w="lg" len="lg"/>
              <a:tailEnd type="stealth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26" name="Shape 85"/>
            <p:cNvCxnSpPr>
              <a:cxnSpLocks noChangeShapeType="1"/>
            </p:cNvCxnSpPr>
            <p:nvPr/>
          </p:nvCxnSpPr>
          <p:spPr bwMode="auto">
            <a:xfrm>
              <a:off x="5835430" y="5165906"/>
              <a:ext cx="3563107" cy="14709"/>
            </a:xfrm>
            <a:prstGeom prst="straightConnector1">
              <a:avLst/>
            </a:prstGeom>
            <a:noFill/>
            <a:ln w="9525">
              <a:solidFill>
                <a:srgbClr val="7F7F7F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27" name="Shape 87"/>
            <p:cNvSpPr>
              <a:spLocks noChangeArrowheads="1"/>
            </p:cNvSpPr>
            <p:nvPr/>
          </p:nvSpPr>
          <p:spPr bwMode="auto">
            <a:xfrm>
              <a:off x="7694453" y="4257739"/>
              <a:ext cx="571614" cy="365268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45700" rIns="91425" bIns="45700" anchor="ctr"/>
            <a:lstStyle>
              <a:lvl1pPr indent="-117475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9pPr>
            </a:lstStyle>
            <a:p>
              <a:pPr algn="ctr">
                <a:buClr>
                  <a:srgbClr val="000000"/>
                </a:buClr>
                <a:buSzPts val="1400"/>
              </a:pPr>
              <a:endParaRPr lang="zh-TW" altLang="zh-TW" sz="1400" b="1" dirty="0">
                <a:solidFill>
                  <a:srgbClr val="FFFFFF"/>
                </a:solidFill>
                <a:sym typeface="Arial" charset="0"/>
              </a:endParaRPr>
            </a:p>
          </p:txBody>
        </p:sp>
        <p:sp>
          <p:nvSpPr>
            <p:cNvPr id="28" name="Shape 88"/>
            <p:cNvSpPr>
              <a:spLocks noChangeArrowheads="1"/>
            </p:cNvSpPr>
            <p:nvPr/>
          </p:nvSpPr>
          <p:spPr bwMode="auto">
            <a:xfrm>
              <a:off x="8483373" y="4257730"/>
              <a:ext cx="571614" cy="899971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45700" rIns="91425" bIns="45700" anchor="ctr"/>
            <a:lstStyle>
              <a:lvl1pPr indent="-117475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9pPr>
            </a:lstStyle>
            <a:p>
              <a:pPr algn="ctr">
                <a:buClr>
                  <a:srgbClr val="000000"/>
                </a:buClr>
                <a:buSzPts val="1400"/>
              </a:pPr>
              <a:endParaRPr lang="zh-TW" altLang="zh-TW" sz="1400" b="1" dirty="0">
                <a:solidFill>
                  <a:srgbClr val="FFFFFF"/>
                </a:solidFill>
                <a:sym typeface="Arial" charset="0"/>
              </a:endParaRPr>
            </a:p>
          </p:txBody>
        </p:sp>
        <p:cxnSp>
          <p:nvCxnSpPr>
            <p:cNvPr id="29" name="Shape 89"/>
            <p:cNvCxnSpPr>
              <a:cxnSpLocks noChangeShapeType="1"/>
            </p:cNvCxnSpPr>
            <p:nvPr/>
          </p:nvCxnSpPr>
          <p:spPr bwMode="auto">
            <a:xfrm rot="-5400000">
              <a:off x="7543456" y="3867185"/>
              <a:ext cx="748540" cy="1200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30" name="Shape 92"/>
            <p:cNvCxnSpPr>
              <a:cxnSpLocks noChangeShapeType="1"/>
            </p:cNvCxnSpPr>
            <p:nvPr/>
          </p:nvCxnSpPr>
          <p:spPr bwMode="auto">
            <a:xfrm rot="10800000">
              <a:off x="8289006" y="4334563"/>
              <a:ext cx="381209" cy="2000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31" name="Shape 93"/>
            <p:cNvSpPr txBox="1">
              <a:spLocks noChangeArrowheads="1"/>
            </p:cNvSpPr>
            <p:nvPr/>
          </p:nvSpPr>
          <p:spPr bwMode="auto">
            <a:xfrm>
              <a:off x="5637683" y="2637706"/>
              <a:ext cx="1819758" cy="381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>
              <a:lvl1pPr marL="150813" indent="-74613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9pPr>
            </a:lstStyle>
            <a:p>
              <a:pPr algn="ctr">
                <a:lnSpc>
                  <a:spcPct val="115000"/>
                </a:lnSpc>
                <a:buClr>
                  <a:srgbClr val="595959"/>
                </a:buClr>
                <a:buSzPts val="900"/>
              </a:pPr>
              <a:r>
                <a:rPr lang="zh-TW" altLang="en-US" sz="1100" b="1" u="sng" dirty="0">
                  <a:solidFill>
                    <a:srgbClr val="0070C0"/>
                  </a:solidFill>
                  <a:latin typeface="微軟正黑體" charset="-120"/>
                  <a:ea typeface="微軟正黑體" charset="-120"/>
                  <a:sym typeface="微軟正黑體" charset="-120"/>
                </a:rPr>
                <a:t>唯讀快取</a:t>
              </a:r>
              <a:endParaRPr lang="zh-TW" altLang="zh-TW" sz="1100" b="1" u="sng" dirty="0">
                <a:solidFill>
                  <a:srgbClr val="0070C0"/>
                </a:solidFill>
                <a:latin typeface="微軟正黑體" charset="-120"/>
                <a:ea typeface="微軟正黑體" charset="-120"/>
                <a:sym typeface="微軟正黑體" charset="-120"/>
              </a:endParaRPr>
            </a:p>
          </p:txBody>
        </p:sp>
        <p:sp>
          <p:nvSpPr>
            <p:cNvPr id="32" name="Shape 95"/>
            <p:cNvSpPr txBox="1">
              <a:spLocks noChangeArrowheads="1"/>
            </p:cNvSpPr>
            <p:nvPr/>
          </p:nvSpPr>
          <p:spPr bwMode="auto">
            <a:xfrm>
              <a:off x="8164303" y="5131733"/>
              <a:ext cx="3779251" cy="4764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>
              <a:lvl1pPr marL="150813" indent="-66675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9pPr>
            </a:lstStyle>
            <a:p>
              <a:pPr algn="ctr">
                <a:lnSpc>
                  <a:spcPct val="115000"/>
                </a:lnSpc>
                <a:buClr>
                  <a:srgbClr val="595959"/>
                </a:buClr>
                <a:buSzPts val="800"/>
              </a:pPr>
              <a:r>
                <a:rPr lang="zh-TW" altLang="en-US" sz="900" b="1" dirty="0">
                  <a:solidFill>
                    <a:srgbClr val="595959"/>
                  </a:solidFill>
                  <a:latin typeface="微軟正黑體" charset="-120"/>
                  <a:ea typeface="微軟正黑體" charset="-120"/>
                  <a:cs typeface="Arial" charset="0"/>
                  <a:sym typeface="Arial" charset="0"/>
                </a:rPr>
                <a:t>總容量 </a:t>
              </a:r>
              <a:r>
                <a:rPr lang="en-US" altLang="zh-TW" sz="900" b="1" dirty="0">
                  <a:solidFill>
                    <a:srgbClr val="595959"/>
                  </a:solidFill>
                  <a:latin typeface="微軟正黑體" charset="-120"/>
                  <a:ea typeface="微軟正黑體" charset="-120"/>
                  <a:cs typeface="Arial" charset="0"/>
                  <a:sym typeface="Arial" charset="0"/>
                </a:rPr>
                <a:t>= </a:t>
              </a:r>
              <a:r>
                <a:rPr lang="zh-TW" altLang="en-US" sz="900" b="1" dirty="0">
                  <a:solidFill>
                    <a:srgbClr val="595959"/>
                  </a:solidFill>
                  <a:latin typeface="微軟正黑體" charset="-120"/>
                  <a:ea typeface="微軟正黑體" charset="-120"/>
                  <a:cs typeface="Arial" charset="0"/>
                  <a:sym typeface="Arial" charset="0"/>
                </a:rPr>
                <a:t>硬碟容量</a:t>
              </a:r>
              <a:endParaRPr lang="zh-TW" altLang="zh-TW" sz="900" b="1" dirty="0">
                <a:solidFill>
                  <a:srgbClr val="595959"/>
                </a:solidFill>
                <a:latin typeface="微軟正黑體" charset="-120"/>
                <a:ea typeface="微軟正黑體" charset="-120"/>
                <a:cs typeface="Arial" charset="0"/>
                <a:sym typeface="Arial" charset="0"/>
              </a:endParaRPr>
            </a:p>
          </p:txBody>
        </p:sp>
        <p:cxnSp>
          <p:nvCxnSpPr>
            <p:cNvPr id="33" name="Shape 98"/>
            <p:cNvCxnSpPr>
              <a:cxnSpLocks noChangeShapeType="1"/>
            </p:cNvCxnSpPr>
            <p:nvPr/>
          </p:nvCxnSpPr>
          <p:spPr bwMode="auto">
            <a:xfrm rot="5400000">
              <a:off x="7724754" y="3867746"/>
              <a:ext cx="748540" cy="1200"/>
            </a:xfrm>
            <a:prstGeom prst="straightConnector1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34" name="Shape 99"/>
            <p:cNvCxnSpPr>
              <a:cxnSpLocks noChangeShapeType="1"/>
            </p:cNvCxnSpPr>
            <p:nvPr/>
          </p:nvCxnSpPr>
          <p:spPr bwMode="auto">
            <a:xfrm>
              <a:off x="8289206" y="4526503"/>
              <a:ext cx="381209" cy="2000"/>
            </a:xfrm>
            <a:prstGeom prst="straightConnector1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35" name="Shape 100"/>
            <p:cNvCxnSpPr>
              <a:cxnSpLocks noChangeShapeType="1"/>
            </p:cNvCxnSpPr>
            <p:nvPr/>
          </p:nvCxnSpPr>
          <p:spPr bwMode="auto">
            <a:xfrm flipV="1">
              <a:off x="9249154" y="4220390"/>
              <a:ext cx="11789" cy="998879"/>
            </a:xfrm>
            <a:prstGeom prst="straightConnector1">
              <a:avLst/>
            </a:prstGeom>
            <a:noFill/>
            <a:ln w="9525">
              <a:solidFill>
                <a:srgbClr val="0C0C0C"/>
              </a:solidFill>
              <a:prstDash val="dash"/>
              <a:round/>
              <a:headEnd type="stealth" w="lg" len="lg"/>
              <a:tailEnd type="stealth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36" name="Shape 77"/>
            <p:cNvSpPr>
              <a:spLocks noChangeArrowheads="1"/>
            </p:cNvSpPr>
            <p:nvPr/>
          </p:nvSpPr>
          <p:spPr bwMode="auto">
            <a:xfrm>
              <a:off x="7726093" y="3072685"/>
              <a:ext cx="1428835" cy="422516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45700" rIns="91425" bIns="45700" anchor="ctr"/>
            <a:lstStyle>
              <a:lvl1pPr indent="-117475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9pPr>
            </a:lstStyle>
            <a:p>
              <a:pPr algn="ctr">
                <a:buClr>
                  <a:srgbClr val="000000"/>
                </a:buClr>
                <a:buSzPts val="1400"/>
              </a:pPr>
              <a:endParaRPr lang="zh-TW" altLang="zh-TW" sz="1400" b="1" dirty="0">
                <a:solidFill>
                  <a:srgbClr val="FFFFFF"/>
                </a:solidFill>
                <a:sym typeface="Arial" charset="0"/>
              </a:endParaRPr>
            </a:p>
          </p:txBody>
        </p:sp>
        <p:sp>
          <p:nvSpPr>
            <p:cNvPr id="37" name="Shape 93"/>
            <p:cNvSpPr txBox="1">
              <a:spLocks noChangeArrowheads="1"/>
            </p:cNvSpPr>
            <p:nvPr/>
          </p:nvSpPr>
          <p:spPr bwMode="auto">
            <a:xfrm>
              <a:off x="7381226" y="2643465"/>
              <a:ext cx="2038892" cy="381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>
              <a:lvl1pPr marL="150813" indent="-74613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9pPr>
            </a:lstStyle>
            <a:p>
              <a:pPr algn="ctr">
                <a:lnSpc>
                  <a:spcPct val="115000"/>
                </a:lnSpc>
                <a:buClr>
                  <a:srgbClr val="595959"/>
                </a:buClr>
                <a:buSzPts val="900"/>
              </a:pPr>
              <a:r>
                <a:rPr lang="zh-TW" altLang="en-US" sz="1100" b="1" u="sng" dirty="0">
                  <a:solidFill>
                    <a:srgbClr val="0070C0"/>
                  </a:solidFill>
                  <a:latin typeface="微軟正黑體" charset="-120"/>
                  <a:ea typeface="微軟正黑體" charset="-120"/>
                  <a:sym typeface="微軟正黑體" charset="-120"/>
                </a:rPr>
                <a:t>讀寫快取</a:t>
              </a:r>
              <a:endParaRPr lang="zh-TW" altLang="zh-TW" sz="1100" b="1" u="sng" dirty="0">
                <a:solidFill>
                  <a:srgbClr val="0070C0"/>
                </a:solidFill>
                <a:latin typeface="微軟正黑體" charset="-120"/>
                <a:ea typeface="微軟正黑體" charset="-120"/>
                <a:sym typeface="微軟正黑體" charset="-120"/>
              </a:endParaRPr>
            </a:p>
          </p:txBody>
        </p:sp>
      </p:grpSp>
      <p:pic>
        <p:nvPicPr>
          <p:cNvPr id="38" name="Shape 83"/>
          <p:cNvPicPr preferRelativeResize="0"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257997" y="2172865"/>
            <a:ext cx="4562475" cy="2199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cxnSp>
        <p:nvCxnSpPr>
          <p:cNvPr id="39" name="Shape 81"/>
          <p:cNvCxnSpPr>
            <a:cxnSpLocks noChangeShapeType="1"/>
          </p:cNvCxnSpPr>
          <p:nvPr/>
        </p:nvCxnSpPr>
        <p:spPr bwMode="auto">
          <a:xfrm rot="16200000">
            <a:off x="2258622" y="3116476"/>
            <a:ext cx="560785" cy="1190"/>
          </a:xfrm>
          <a:prstGeom prst="straightConnector1">
            <a:avLst/>
          </a:prstGeom>
          <a:noFill/>
          <a:ln w="12700">
            <a:solidFill>
              <a:srgbClr val="000000"/>
            </a:solidFill>
            <a:prstDash val="dash"/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40" name="Shape 82"/>
          <p:cNvCxnSpPr>
            <a:cxnSpLocks noChangeShapeType="1"/>
          </p:cNvCxnSpPr>
          <p:nvPr/>
        </p:nvCxnSpPr>
        <p:spPr bwMode="auto">
          <a:xfrm rot="5400000">
            <a:off x="2393163" y="3127191"/>
            <a:ext cx="560784" cy="1191"/>
          </a:xfrm>
          <a:prstGeom prst="straightConnector1">
            <a:avLst/>
          </a:prstGeom>
          <a:noFill/>
          <a:ln w="12700">
            <a:solidFill>
              <a:srgbClr val="FF0000"/>
            </a:solidFill>
            <a:prstDash val="dash"/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43" name="矩形 42"/>
          <p:cNvSpPr/>
          <p:nvPr/>
        </p:nvSpPr>
        <p:spPr>
          <a:xfrm>
            <a:off x="338823" y="1194306"/>
            <a:ext cx="171289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TW" altLang="en-US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改善 </a:t>
            </a:r>
            <a:r>
              <a:rPr lang="en-US" altLang="zh-TW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I/O</a:t>
            </a:r>
            <a:r>
              <a:rPr lang="zh-TW" altLang="en-US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 延遲</a:t>
            </a:r>
            <a:endParaRPr lang="zh-TW" altLang="en-US" b="1" dirty="0">
              <a:solidFill>
                <a:srgbClr val="FFFF00"/>
              </a:solidFill>
              <a:latin typeface="+mj-lt"/>
              <a:ea typeface="微軟正黑體" pitchFamily="34" charset="-120"/>
            </a:endParaRPr>
          </a:p>
        </p:txBody>
      </p:sp>
      <p:sp>
        <p:nvSpPr>
          <p:cNvPr id="45" name="矩形 44"/>
          <p:cNvSpPr/>
          <p:nvPr/>
        </p:nvSpPr>
        <p:spPr>
          <a:xfrm>
            <a:off x="2379776" y="1213537"/>
            <a:ext cx="3197486" cy="346249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lvl="0"/>
            <a:r>
              <a:rPr lang="zh-TW" altLang="en-US" b="1" dirty="0">
                <a:latin typeface="微軟正黑體" pitchFamily="34" charset="-120"/>
                <a:ea typeface="微軟正黑體" pitchFamily="34" charset="-120"/>
              </a:rPr>
              <a:t>加速磁碟存取的 </a:t>
            </a:r>
            <a:r>
              <a:rPr lang="en-US" altLang="zh-TW" b="1" dirty="0">
                <a:latin typeface="微軟正黑體" pitchFamily="34" charset="-120"/>
                <a:ea typeface="微軟正黑體" pitchFamily="34" charset="-120"/>
              </a:rPr>
              <a:t>IOPS</a:t>
            </a:r>
            <a:r>
              <a:rPr lang="zh-TW" altLang="en-US" b="1" dirty="0">
                <a:latin typeface="微軟正黑體" pitchFamily="34" charset="-120"/>
                <a:ea typeface="微軟正黑體" pitchFamily="34" charset="-120"/>
              </a:rPr>
              <a:t> 效能</a:t>
            </a:r>
            <a:endParaRPr lang="zh-TW" altLang="en-US" b="1" dirty="0">
              <a:latin typeface="+mj-lt"/>
              <a:ea typeface="微軟正黑體" pitchFamily="34" charset="-120"/>
            </a:endParaRPr>
          </a:p>
        </p:txBody>
      </p:sp>
      <p:sp>
        <p:nvSpPr>
          <p:cNvPr id="48" name="矩形 47"/>
          <p:cNvSpPr/>
          <p:nvPr/>
        </p:nvSpPr>
        <p:spPr>
          <a:xfrm>
            <a:off x="338823" y="1626354"/>
            <a:ext cx="171289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TW" altLang="en-US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允許全域快取</a:t>
            </a:r>
            <a:endParaRPr lang="zh-TW" altLang="en-US" b="1" dirty="0">
              <a:solidFill>
                <a:srgbClr val="FFFF00"/>
              </a:solidFill>
              <a:latin typeface="+mj-lt"/>
              <a:ea typeface="微軟正黑體" pitchFamily="34" charset="-120"/>
            </a:endParaRPr>
          </a:p>
        </p:txBody>
      </p:sp>
      <p:sp>
        <p:nvSpPr>
          <p:cNvPr id="49" name="矩形 48"/>
          <p:cNvSpPr/>
          <p:nvPr/>
        </p:nvSpPr>
        <p:spPr>
          <a:xfrm>
            <a:off x="2387201" y="1629559"/>
            <a:ext cx="5603720" cy="346249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lvl="0"/>
            <a:r>
              <a:rPr lang="zh-TW" altLang="en-US" b="1" dirty="0">
                <a:latin typeface="微軟正黑體" pitchFamily="34" charset="-120"/>
                <a:ea typeface="微軟正黑體" pitchFamily="34" charset="-120"/>
              </a:rPr>
              <a:t>應用到全機或根據需求指定給需要的磁碟區 </a:t>
            </a:r>
            <a:r>
              <a:rPr lang="en-US" altLang="zh-TW" b="1" dirty="0">
                <a:latin typeface="微軟正黑體" pitchFamily="34" charset="-120"/>
                <a:ea typeface="微軟正黑體" pitchFamily="34" charset="-120"/>
              </a:rPr>
              <a:t>/</a:t>
            </a:r>
            <a:r>
              <a:rPr lang="zh-TW" altLang="en-US" b="1" dirty="0"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US" altLang="zh-TW" b="1" dirty="0">
                <a:latin typeface="微軟正黑體" pitchFamily="34" charset="-120"/>
                <a:ea typeface="微軟正黑體" pitchFamily="34" charset="-120"/>
              </a:rPr>
              <a:t>LUN</a:t>
            </a:r>
            <a:endParaRPr lang="zh-TW" altLang="en-US" b="1" dirty="0">
              <a:latin typeface="+mj-lt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722779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83568" y="123478"/>
            <a:ext cx="8229600" cy="857250"/>
          </a:xfrm>
        </p:spPr>
        <p:txBody>
          <a:bodyPr/>
          <a:lstStyle/>
          <a:p>
            <a:r>
              <a:rPr lang="zh-TW" altLang="en-US" dirty="0"/>
              <a:t>建立 </a:t>
            </a:r>
            <a:r>
              <a:rPr lang="en-US" altLang="zh-TW" dirty="0" err="1"/>
              <a:t>Qtier</a:t>
            </a:r>
            <a:r>
              <a:rPr lang="en-US" altLang="zh-TW" dirty="0"/>
              <a:t> </a:t>
            </a:r>
            <a:r>
              <a:rPr lang="zh-TW" altLang="en-US" dirty="0"/>
              <a:t>中的高速 </a:t>
            </a:r>
            <a:r>
              <a:rPr lang="en-US" altLang="zh-TW" dirty="0"/>
              <a:t>M.2</a:t>
            </a:r>
            <a:r>
              <a:rPr lang="zh-TW" altLang="en-US" dirty="0"/>
              <a:t> </a:t>
            </a:r>
            <a:r>
              <a:rPr lang="en-US" altLang="zh-TW" dirty="0"/>
              <a:t>SSD</a:t>
            </a:r>
            <a:r>
              <a:rPr lang="zh-TW" altLang="en-US" dirty="0"/>
              <a:t> 層</a:t>
            </a:r>
          </a:p>
        </p:txBody>
      </p:sp>
      <p:grpSp>
        <p:nvGrpSpPr>
          <p:cNvPr id="4" name="群組 50"/>
          <p:cNvGrpSpPr/>
          <p:nvPr/>
        </p:nvGrpSpPr>
        <p:grpSpPr>
          <a:xfrm>
            <a:off x="4644008" y="2139702"/>
            <a:ext cx="4757301" cy="2255213"/>
            <a:chOff x="380284" y="3862668"/>
            <a:chExt cx="6343068" cy="3006951"/>
          </a:xfrm>
        </p:grpSpPr>
        <p:grpSp>
          <p:nvGrpSpPr>
            <p:cNvPr id="7" name="群組 67"/>
            <p:cNvGrpSpPr>
              <a:grpSpLocks/>
            </p:cNvGrpSpPr>
            <p:nvPr/>
          </p:nvGrpSpPr>
          <p:grpSpPr bwMode="auto">
            <a:xfrm>
              <a:off x="4975514" y="5521812"/>
              <a:ext cx="1747838" cy="970922"/>
              <a:chOff x="11142110" y="1831386"/>
              <a:chExt cx="1749051" cy="970612"/>
            </a:xfrm>
          </p:grpSpPr>
          <p:sp>
            <p:nvSpPr>
              <p:cNvPr id="20" name="Shape 74"/>
              <p:cNvSpPr>
                <a:spLocks noChangeArrowheads="1"/>
              </p:cNvSpPr>
              <p:nvPr/>
            </p:nvSpPr>
            <p:spPr bwMode="auto">
              <a:xfrm>
                <a:off x="11142110" y="2195214"/>
                <a:ext cx="194805" cy="207239"/>
              </a:xfrm>
              <a:prstGeom prst="rect">
                <a:avLst/>
              </a:prstGeom>
              <a:solidFill>
                <a:srgbClr val="00B0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1425" tIns="45700" rIns="91425" bIns="45700" anchor="ctr"/>
              <a:lstStyle>
                <a:lvl1pPr indent="-117475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9pPr>
              </a:lstStyle>
              <a:p>
                <a:pPr algn="ctr">
                  <a:buClr>
                    <a:srgbClr val="000000"/>
                  </a:buClr>
                  <a:buSzPts val="1400"/>
                </a:pPr>
                <a:endParaRPr lang="zh-TW" altLang="zh-TW" sz="1400" b="1" dirty="0">
                  <a:solidFill>
                    <a:srgbClr val="FFFFFF"/>
                  </a:solidFill>
                  <a:sym typeface="Arial" charset="0"/>
                </a:endParaRPr>
              </a:p>
            </p:txBody>
          </p:sp>
          <p:sp>
            <p:nvSpPr>
              <p:cNvPr id="21" name="Shape 75"/>
              <p:cNvSpPr>
                <a:spLocks noChangeArrowheads="1"/>
              </p:cNvSpPr>
              <p:nvPr/>
            </p:nvSpPr>
            <p:spPr bwMode="auto">
              <a:xfrm>
                <a:off x="11142110" y="2481019"/>
                <a:ext cx="194805" cy="207239"/>
              </a:xfrm>
              <a:prstGeom prst="rect">
                <a:avLst/>
              </a:prstGeom>
              <a:solidFill>
                <a:srgbClr val="7030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1425" tIns="45700" rIns="91425" bIns="45700" anchor="ctr"/>
              <a:lstStyle>
                <a:lvl1pPr indent="-117475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9pPr>
              </a:lstStyle>
              <a:p>
                <a:pPr algn="ctr">
                  <a:buClr>
                    <a:srgbClr val="000000"/>
                  </a:buClr>
                  <a:buSzPts val="1400"/>
                </a:pPr>
                <a:endParaRPr lang="zh-TW" altLang="zh-TW" sz="1400" b="1" dirty="0">
                  <a:solidFill>
                    <a:srgbClr val="FFFFFF"/>
                  </a:solidFill>
                  <a:sym typeface="Arial" charset="0"/>
                </a:endParaRPr>
              </a:p>
            </p:txBody>
          </p:sp>
          <p:sp>
            <p:nvSpPr>
              <p:cNvPr id="22" name="Shape 96"/>
              <p:cNvSpPr txBox="1">
                <a:spLocks noChangeArrowheads="1"/>
              </p:cNvSpPr>
              <p:nvPr/>
            </p:nvSpPr>
            <p:spPr bwMode="auto">
              <a:xfrm>
                <a:off x="11367124" y="2131834"/>
                <a:ext cx="1524037" cy="3812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>
                <a:lvl1pPr marL="150813" indent="-66675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9pPr>
              </a:lstStyle>
              <a:p>
                <a:pPr>
                  <a:lnSpc>
                    <a:spcPct val="115000"/>
                  </a:lnSpc>
                  <a:buClr>
                    <a:srgbClr val="595959"/>
                  </a:buClr>
                  <a:buSzPts val="800"/>
                </a:pPr>
                <a:r>
                  <a:rPr lang="zh-TW" altLang="zh-TW" sz="900" b="1" dirty="0">
                    <a:solidFill>
                      <a:srgbClr val="595959"/>
                    </a:solidFill>
                    <a:latin typeface="微軟正黑體" charset="-120"/>
                    <a:ea typeface="微軟正黑體" charset="-120"/>
                    <a:sym typeface="微軟正黑體" charset="-120"/>
                  </a:rPr>
                  <a:t>HDD </a:t>
                </a:r>
                <a:r>
                  <a:rPr lang="zh-TW" altLang="en-US" sz="900" b="1" dirty="0">
                    <a:solidFill>
                      <a:srgbClr val="595959"/>
                    </a:solidFill>
                    <a:latin typeface="微軟正黑體" charset="-120"/>
                    <a:ea typeface="微軟正黑體" charset="-120"/>
                    <a:sym typeface="微軟正黑體" charset="-120"/>
                  </a:rPr>
                  <a:t>空間</a:t>
                </a:r>
                <a:endParaRPr lang="zh-TW" altLang="zh-TW" sz="900" b="1" dirty="0">
                  <a:solidFill>
                    <a:srgbClr val="595959"/>
                  </a:solidFill>
                  <a:latin typeface="微軟正黑體" charset="-120"/>
                  <a:ea typeface="微軟正黑體" charset="-120"/>
                  <a:sym typeface="微軟正黑體" charset="-120"/>
                </a:endParaRPr>
              </a:p>
            </p:txBody>
          </p:sp>
          <p:sp>
            <p:nvSpPr>
              <p:cNvPr id="23" name="Shape 97"/>
              <p:cNvSpPr txBox="1">
                <a:spLocks noChangeArrowheads="1"/>
              </p:cNvSpPr>
              <p:nvPr/>
            </p:nvSpPr>
            <p:spPr bwMode="auto">
              <a:xfrm>
                <a:off x="11367124" y="2420727"/>
                <a:ext cx="1524037" cy="3812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>
                <a:lvl1pPr marL="150813" indent="-66675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9pPr>
              </a:lstStyle>
              <a:p>
                <a:pPr>
                  <a:lnSpc>
                    <a:spcPct val="115000"/>
                  </a:lnSpc>
                  <a:buClr>
                    <a:srgbClr val="595959"/>
                  </a:buClr>
                  <a:buSzPts val="800"/>
                </a:pPr>
                <a:r>
                  <a:rPr lang="zh-TW" altLang="zh-TW" sz="900" b="1" dirty="0">
                    <a:solidFill>
                      <a:srgbClr val="595959"/>
                    </a:solidFill>
                    <a:latin typeface="微軟正黑體" charset="-120"/>
                    <a:ea typeface="微軟正黑體" charset="-120"/>
                    <a:sym typeface="微軟正黑體" charset="-120"/>
                  </a:rPr>
                  <a:t>SSD </a:t>
                </a:r>
                <a:r>
                  <a:rPr lang="zh-TW" altLang="en-US" sz="900" b="1" dirty="0">
                    <a:solidFill>
                      <a:srgbClr val="595959"/>
                    </a:solidFill>
                    <a:latin typeface="微軟正黑體" charset="-120"/>
                    <a:ea typeface="微軟正黑體" charset="-120"/>
                    <a:sym typeface="微軟正黑體" charset="-120"/>
                  </a:rPr>
                  <a:t>空間</a:t>
                </a:r>
                <a:endParaRPr lang="zh-TW" altLang="zh-TW" sz="900" b="1" dirty="0">
                  <a:solidFill>
                    <a:srgbClr val="595959"/>
                  </a:solidFill>
                  <a:latin typeface="微軟正黑體" charset="-120"/>
                  <a:ea typeface="微軟正黑體" charset="-120"/>
                  <a:sym typeface="微軟正黑體" charset="-120"/>
                </a:endParaRPr>
              </a:p>
            </p:txBody>
          </p:sp>
          <p:sp>
            <p:nvSpPr>
              <p:cNvPr id="24" name="Shape 105"/>
              <p:cNvSpPr txBox="1">
                <a:spLocks noChangeArrowheads="1"/>
              </p:cNvSpPr>
              <p:nvPr/>
            </p:nvSpPr>
            <p:spPr bwMode="auto">
              <a:xfrm>
                <a:off x="11367124" y="1831386"/>
                <a:ext cx="972024" cy="38127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>
                <a:lvl1pPr marL="150813" indent="-66675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9pPr>
              </a:lstStyle>
              <a:p>
                <a:pPr>
                  <a:lnSpc>
                    <a:spcPct val="115000"/>
                  </a:lnSpc>
                  <a:buClr>
                    <a:srgbClr val="595959"/>
                  </a:buClr>
                  <a:buSzPts val="800"/>
                </a:pPr>
                <a:r>
                  <a:rPr lang="zh-TW" altLang="zh-TW" sz="900" b="1" dirty="0">
                    <a:solidFill>
                      <a:srgbClr val="595959"/>
                    </a:solidFill>
                    <a:latin typeface="微軟正黑體" charset="-120"/>
                    <a:ea typeface="微軟正黑體" charset="-120"/>
                    <a:sym typeface="微軟正黑體" charset="-120"/>
                  </a:rPr>
                  <a:t>應用層</a:t>
                </a:r>
              </a:p>
            </p:txBody>
          </p:sp>
          <p:sp>
            <p:nvSpPr>
              <p:cNvPr id="25" name="Shape 74"/>
              <p:cNvSpPr>
                <a:spLocks noChangeArrowheads="1"/>
              </p:cNvSpPr>
              <p:nvPr/>
            </p:nvSpPr>
            <p:spPr bwMode="auto">
              <a:xfrm>
                <a:off x="11142110" y="1906933"/>
                <a:ext cx="195399" cy="207897"/>
              </a:xfrm>
              <a:prstGeom prst="rect">
                <a:avLst/>
              </a:prstGeom>
              <a:solidFill>
                <a:schemeClr val="accent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25" tIns="45700" rIns="91425" bIns="45700" anchor="ctr"/>
              <a:lstStyle/>
              <a:p>
                <a:pPr indent="-88106" algn="ctr">
                  <a:buClr>
                    <a:srgbClr val="000000"/>
                  </a:buClr>
                  <a:buSzPts val="1400"/>
                  <a:defRPr/>
                </a:pPr>
                <a:endParaRPr lang="zh-TW" altLang="zh-TW" sz="1400" b="1" dirty="0">
                  <a:solidFill>
                    <a:srgbClr val="FFFFFF"/>
                  </a:solidFill>
                  <a:ea typeface="新細明體" pitchFamily="18" charset="-120"/>
                  <a:cs typeface="Arial" charset="0"/>
                  <a:sym typeface="Arial" charset="0"/>
                </a:endParaRPr>
              </a:p>
            </p:txBody>
          </p:sp>
        </p:grpSp>
        <p:grpSp>
          <p:nvGrpSpPr>
            <p:cNvPr id="19" name="群組 49"/>
            <p:cNvGrpSpPr/>
            <p:nvPr/>
          </p:nvGrpSpPr>
          <p:grpSpPr>
            <a:xfrm>
              <a:off x="380284" y="3862668"/>
              <a:ext cx="6097005" cy="3006951"/>
              <a:chOff x="380284" y="3862668"/>
              <a:chExt cx="6097005" cy="3006951"/>
            </a:xfrm>
          </p:grpSpPr>
          <p:grpSp>
            <p:nvGrpSpPr>
              <p:cNvPr id="26" name="群組 99"/>
              <p:cNvGrpSpPr>
                <a:grpSpLocks/>
              </p:cNvGrpSpPr>
              <p:nvPr/>
            </p:nvGrpSpPr>
            <p:grpSpPr bwMode="auto">
              <a:xfrm>
                <a:off x="380284" y="3862668"/>
                <a:ext cx="2478087" cy="2991633"/>
                <a:chOff x="2969092" y="2564629"/>
                <a:chExt cx="2476569" cy="2992236"/>
              </a:xfrm>
            </p:grpSpPr>
            <p:cxnSp>
              <p:nvCxnSpPr>
                <p:cNvPr id="5" name="Shape 151"/>
                <p:cNvCxnSpPr>
                  <a:cxnSpLocks noChangeShapeType="1"/>
                </p:cNvCxnSpPr>
                <p:nvPr/>
              </p:nvCxnSpPr>
              <p:spPr bwMode="auto">
                <a:xfrm>
                  <a:off x="3264027" y="4616391"/>
                  <a:ext cx="1523995" cy="2000"/>
                </a:xfrm>
                <a:prstGeom prst="straightConnector1">
                  <a:avLst/>
                </a:prstGeom>
                <a:noFill/>
                <a:ln w="9525">
                  <a:solidFill>
                    <a:srgbClr val="7F7F7F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</p:cxnSp>
            <p:cxnSp>
              <p:nvCxnSpPr>
                <p:cNvPr id="6" name="Shape 152"/>
                <p:cNvCxnSpPr>
                  <a:cxnSpLocks noChangeShapeType="1"/>
                </p:cNvCxnSpPr>
                <p:nvPr/>
              </p:nvCxnSpPr>
              <p:spPr bwMode="auto">
                <a:xfrm>
                  <a:off x="3264022" y="3866451"/>
                  <a:ext cx="1523995" cy="2400"/>
                </a:xfrm>
                <a:prstGeom prst="straightConnector1">
                  <a:avLst/>
                </a:prstGeom>
                <a:noFill/>
                <a:ln w="9525">
                  <a:solidFill>
                    <a:srgbClr val="7F7F7F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</p:cxnSp>
            <p:grpSp>
              <p:nvGrpSpPr>
                <p:cNvPr id="40" name="Shape 153"/>
                <p:cNvGrpSpPr>
                  <a:grpSpLocks/>
                </p:cNvGrpSpPr>
                <p:nvPr/>
              </p:nvGrpSpPr>
              <p:grpSpPr bwMode="auto">
                <a:xfrm>
                  <a:off x="3434872" y="3010289"/>
                  <a:ext cx="1428796" cy="2092542"/>
                  <a:chOff x="805672" y="1505222"/>
                  <a:chExt cx="1071600" cy="1569112"/>
                </a:xfrm>
              </p:grpSpPr>
              <p:sp>
                <p:nvSpPr>
                  <p:cNvPr id="13" name="Shape 154"/>
                  <p:cNvSpPr>
                    <a:spLocks noChangeArrowheads="1"/>
                  </p:cNvSpPr>
                  <p:nvPr/>
                </p:nvSpPr>
                <p:spPr bwMode="auto">
                  <a:xfrm>
                    <a:off x="805672" y="1505222"/>
                    <a:ext cx="1071600" cy="344172"/>
                  </a:xfrm>
                  <a:prstGeom prst="rect">
                    <a:avLst/>
                  </a:prstGeom>
                  <a:solidFill>
                    <a:schemeClr val="accent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lIns="91425" tIns="45700" rIns="91425" bIns="45700" anchor="ctr"/>
                  <a:lstStyle>
                    <a:lvl1pPr indent="-117475">
                      <a:defRPr kumimoji="1">
                        <a:solidFill>
                          <a:schemeClr val="tx1"/>
                        </a:solidFill>
                        <a:latin typeface="Arial" charset="0"/>
                        <a:ea typeface="新細明體" charset="-120"/>
                      </a:defRPr>
                    </a:lvl1pPr>
                    <a:lvl2pPr marL="742950" indent="-285750">
                      <a:defRPr kumimoji="1">
                        <a:solidFill>
                          <a:schemeClr val="tx1"/>
                        </a:solidFill>
                        <a:latin typeface="Arial" charset="0"/>
                        <a:ea typeface="新細明體" charset="-120"/>
                      </a:defRPr>
                    </a:lvl2pPr>
                    <a:lvl3pPr marL="1143000" indent="-228600">
                      <a:defRPr kumimoji="1">
                        <a:solidFill>
                          <a:schemeClr val="tx1"/>
                        </a:solidFill>
                        <a:latin typeface="Arial" charset="0"/>
                        <a:ea typeface="新細明體" charset="-120"/>
                      </a:defRPr>
                    </a:lvl3pPr>
                    <a:lvl4pPr marL="1600200" indent="-228600">
                      <a:defRPr kumimoji="1">
                        <a:solidFill>
                          <a:schemeClr val="tx1"/>
                        </a:solidFill>
                        <a:latin typeface="Arial" charset="0"/>
                        <a:ea typeface="新細明體" charset="-120"/>
                      </a:defRPr>
                    </a:lvl4pPr>
                    <a:lvl5pPr marL="2057400" indent="-228600">
                      <a:defRPr kumimoji="1">
                        <a:solidFill>
                          <a:schemeClr val="tx1"/>
                        </a:solidFill>
                        <a:latin typeface="Arial" charset="0"/>
                        <a:ea typeface="新細明體" charset="-12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umimoji="1">
                        <a:solidFill>
                          <a:schemeClr val="tx1"/>
                        </a:solidFill>
                        <a:latin typeface="Arial" charset="0"/>
                        <a:ea typeface="新細明體" charset="-12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umimoji="1">
                        <a:solidFill>
                          <a:schemeClr val="tx1"/>
                        </a:solidFill>
                        <a:latin typeface="Arial" charset="0"/>
                        <a:ea typeface="新細明體" charset="-12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umimoji="1">
                        <a:solidFill>
                          <a:schemeClr val="tx1"/>
                        </a:solidFill>
                        <a:latin typeface="Arial" charset="0"/>
                        <a:ea typeface="新細明體" charset="-12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umimoji="1">
                        <a:solidFill>
                          <a:schemeClr val="tx1"/>
                        </a:solidFill>
                        <a:latin typeface="Arial" charset="0"/>
                        <a:ea typeface="新細明體" charset="-120"/>
                      </a:defRPr>
                    </a:lvl9pPr>
                  </a:lstStyle>
                  <a:p>
                    <a:pPr algn="ctr">
                      <a:buClr>
                        <a:srgbClr val="000000"/>
                      </a:buClr>
                      <a:buSzPts val="1400"/>
                    </a:pPr>
                    <a:endParaRPr lang="zh-TW" altLang="zh-TW" sz="1400" b="1" dirty="0">
                      <a:solidFill>
                        <a:srgbClr val="FFFFFF"/>
                      </a:solidFill>
                      <a:latin typeface="微軟正黑體" charset="-120"/>
                      <a:ea typeface="微軟正黑體" charset="-120"/>
                      <a:cs typeface="Arial" charset="0"/>
                      <a:sym typeface="Arial" charset="0"/>
                    </a:endParaRPr>
                  </a:p>
                </p:txBody>
              </p:sp>
              <p:sp>
                <p:nvSpPr>
                  <p:cNvPr id="14" name="Shape 155"/>
                  <p:cNvSpPr>
                    <a:spLocks noChangeArrowheads="1"/>
                  </p:cNvSpPr>
                  <p:nvPr/>
                </p:nvSpPr>
                <p:spPr bwMode="auto">
                  <a:xfrm>
                    <a:off x="1163147" y="2154985"/>
                    <a:ext cx="428700" cy="273900"/>
                  </a:xfrm>
                  <a:prstGeom prst="rect">
                    <a:avLst/>
                  </a:prstGeom>
                  <a:solidFill>
                    <a:srgbClr val="7030A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lIns="91425" tIns="45700" rIns="91425" bIns="45700" anchor="ctr"/>
                  <a:lstStyle>
                    <a:lvl1pPr indent="-117475">
                      <a:defRPr kumimoji="1">
                        <a:solidFill>
                          <a:schemeClr val="tx1"/>
                        </a:solidFill>
                        <a:latin typeface="Arial" charset="0"/>
                        <a:ea typeface="新細明體" charset="-120"/>
                      </a:defRPr>
                    </a:lvl1pPr>
                    <a:lvl2pPr marL="742950" indent="-285750">
                      <a:defRPr kumimoji="1">
                        <a:solidFill>
                          <a:schemeClr val="tx1"/>
                        </a:solidFill>
                        <a:latin typeface="Arial" charset="0"/>
                        <a:ea typeface="新細明體" charset="-120"/>
                      </a:defRPr>
                    </a:lvl2pPr>
                    <a:lvl3pPr marL="1143000" indent="-228600">
                      <a:defRPr kumimoji="1">
                        <a:solidFill>
                          <a:schemeClr val="tx1"/>
                        </a:solidFill>
                        <a:latin typeface="Arial" charset="0"/>
                        <a:ea typeface="新細明體" charset="-120"/>
                      </a:defRPr>
                    </a:lvl3pPr>
                    <a:lvl4pPr marL="1600200" indent="-228600">
                      <a:defRPr kumimoji="1">
                        <a:solidFill>
                          <a:schemeClr val="tx1"/>
                        </a:solidFill>
                        <a:latin typeface="Arial" charset="0"/>
                        <a:ea typeface="新細明體" charset="-120"/>
                      </a:defRPr>
                    </a:lvl4pPr>
                    <a:lvl5pPr marL="2057400" indent="-228600">
                      <a:defRPr kumimoji="1">
                        <a:solidFill>
                          <a:schemeClr val="tx1"/>
                        </a:solidFill>
                        <a:latin typeface="Arial" charset="0"/>
                        <a:ea typeface="新細明體" charset="-12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umimoji="1">
                        <a:solidFill>
                          <a:schemeClr val="tx1"/>
                        </a:solidFill>
                        <a:latin typeface="Arial" charset="0"/>
                        <a:ea typeface="新細明體" charset="-12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umimoji="1">
                        <a:solidFill>
                          <a:schemeClr val="tx1"/>
                        </a:solidFill>
                        <a:latin typeface="Arial" charset="0"/>
                        <a:ea typeface="新細明體" charset="-12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umimoji="1">
                        <a:solidFill>
                          <a:schemeClr val="tx1"/>
                        </a:solidFill>
                        <a:latin typeface="Arial" charset="0"/>
                        <a:ea typeface="新細明體" charset="-12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umimoji="1">
                        <a:solidFill>
                          <a:schemeClr val="tx1"/>
                        </a:solidFill>
                        <a:latin typeface="Arial" charset="0"/>
                        <a:ea typeface="新細明體" charset="-120"/>
                      </a:defRPr>
                    </a:lvl9pPr>
                  </a:lstStyle>
                  <a:p>
                    <a:pPr algn="ctr">
                      <a:buClr>
                        <a:srgbClr val="000000"/>
                      </a:buClr>
                      <a:buSzPts val="1400"/>
                    </a:pPr>
                    <a:endParaRPr lang="zh-TW" altLang="zh-TW" sz="1400" b="1" dirty="0">
                      <a:solidFill>
                        <a:srgbClr val="FFFFFF"/>
                      </a:solidFill>
                      <a:latin typeface="微軟正黑體" charset="-120"/>
                      <a:ea typeface="微軟正黑體" charset="-120"/>
                      <a:cs typeface="Arial" charset="0"/>
                      <a:sym typeface="Arial" charset="0"/>
                    </a:endParaRPr>
                  </a:p>
                </p:txBody>
              </p:sp>
              <p:sp>
                <p:nvSpPr>
                  <p:cNvPr id="15" name="Shape 156"/>
                  <p:cNvSpPr>
                    <a:spLocks noChangeArrowheads="1"/>
                  </p:cNvSpPr>
                  <p:nvPr/>
                </p:nvSpPr>
                <p:spPr bwMode="auto">
                  <a:xfrm>
                    <a:off x="1163147" y="2440628"/>
                    <a:ext cx="428700" cy="633706"/>
                  </a:xfrm>
                  <a:prstGeom prst="rect">
                    <a:avLst/>
                  </a:prstGeom>
                  <a:solidFill>
                    <a:srgbClr val="00B0F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lIns="91425" tIns="45700" rIns="91425" bIns="45700" anchor="ctr"/>
                  <a:lstStyle>
                    <a:lvl1pPr indent="-117475">
                      <a:defRPr kumimoji="1">
                        <a:solidFill>
                          <a:schemeClr val="tx1"/>
                        </a:solidFill>
                        <a:latin typeface="Arial" charset="0"/>
                        <a:ea typeface="新細明體" charset="-120"/>
                      </a:defRPr>
                    </a:lvl1pPr>
                    <a:lvl2pPr marL="742950" indent="-285750">
                      <a:defRPr kumimoji="1">
                        <a:solidFill>
                          <a:schemeClr val="tx1"/>
                        </a:solidFill>
                        <a:latin typeface="Arial" charset="0"/>
                        <a:ea typeface="新細明體" charset="-120"/>
                      </a:defRPr>
                    </a:lvl2pPr>
                    <a:lvl3pPr marL="1143000" indent="-228600">
                      <a:defRPr kumimoji="1">
                        <a:solidFill>
                          <a:schemeClr val="tx1"/>
                        </a:solidFill>
                        <a:latin typeface="Arial" charset="0"/>
                        <a:ea typeface="新細明體" charset="-120"/>
                      </a:defRPr>
                    </a:lvl3pPr>
                    <a:lvl4pPr marL="1600200" indent="-228600">
                      <a:defRPr kumimoji="1">
                        <a:solidFill>
                          <a:schemeClr val="tx1"/>
                        </a:solidFill>
                        <a:latin typeface="Arial" charset="0"/>
                        <a:ea typeface="新細明體" charset="-120"/>
                      </a:defRPr>
                    </a:lvl4pPr>
                    <a:lvl5pPr marL="2057400" indent="-228600">
                      <a:defRPr kumimoji="1">
                        <a:solidFill>
                          <a:schemeClr val="tx1"/>
                        </a:solidFill>
                        <a:latin typeface="Arial" charset="0"/>
                        <a:ea typeface="新細明體" charset="-12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umimoji="1">
                        <a:solidFill>
                          <a:schemeClr val="tx1"/>
                        </a:solidFill>
                        <a:latin typeface="Arial" charset="0"/>
                        <a:ea typeface="新細明體" charset="-12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umimoji="1">
                        <a:solidFill>
                          <a:schemeClr val="tx1"/>
                        </a:solidFill>
                        <a:latin typeface="Arial" charset="0"/>
                        <a:ea typeface="新細明體" charset="-12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umimoji="1">
                        <a:solidFill>
                          <a:schemeClr val="tx1"/>
                        </a:solidFill>
                        <a:latin typeface="Arial" charset="0"/>
                        <a:ea typeface="新細明體" charset="-12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umimoji="1">
                        <a:solidFill>
                          <a:schemeClr val="tx1"/>
                        </a:solidFill>
                        <a:latin typeface="Arial" charset="0"/>
                        <a:ea typeface="新細明體" charset="-120"/>
                      </a:defRPr>
                    </a:lvl9pPr>
                  </a:lstStyle>
                  <a:p>
                    <a:pPr algn="ctr">
                      <a:buClr>
                        <a:srgbClr val="000000"/>
                      </a:buClr>
                      <a:buSzPts val="1400"/>
                    </a:pPr>
                    <a:endParaRPr lang="zh-TW" altLang="zh-TW" sz="1400" b="1" dirty="0">
                      <a:solidFill>
                        <a:srgbClr val="FFFFFF"/>
                      </a:solidFill>
                      <a:latin typeface="微軟正黑體" charset="-120"/>
                      <a:ea typeface="微軟正黑體" charset="-120"/>
                      <a:cs typeface="Arial" charset="0"/>
                      <a:sym typeface="Arial" charset="0"/>
                    </a:endParaRPr>
                  </a:p>
                </p:txBody>
              </p:sp>
              <p:cxnSp>
                <p:nvCxnSpPr>
                  <p:cNvPr id="16" name="Shape 157"/>
                  <p:cNvCxnSpPr>
                    <a:cxnSpLocks noChangeShapeType="1"/>
                  </p:cNvCxnSpPr>
                  <p:nvPr/>
                </p:nvCxnSpPr>
                <p:spPr bwMode="auto">
                  <a:xfrm rot="-5400000">
                    <a:off x="1174751" y="1998687"/>
                    <a:ext cx="285000" cy="900"/>
                  </a:xfrm>
                  <a:prstGeom prst="straightConnector1">
                    <a:avLst/>
                  </a:prstGeom>
                  <a:noFill/>
                  <a:ln w="28575">
                    <a:solidFill>
                      <a:srgbClr val="FF0000"/>
                    </a:solidFill>
                    <a:round/>
                    <a:headEnd type="stealth" w="lg" len="lg"/>
                    <a:tailEnd type="stealth" w="lg" len="lg"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</p:cxnSp>
              <p:cxnSp>
                <p:nvCxnSpPr>
                  <p:cNvPr id="17" name="Shape 158"/>
                  <p:cNvCxnSpPr>
                    <a:cxnSpLocks noChangeShapeType="1"/>
                  </p:cNvCxnSpPr>
                  <p:nvPr/>
                </p:nvCxnSpPr>
                <p:spPr bwMode="auto">
                  <a:xfrm rot="-5400000">
                    <a:off x="1163945" y="2438324"/>
                    <a:ext cx="285000" cy="900"/>
                  </a:xfrm>
                  <a:prstGeom prst="straightConnector1">
                    <a:avLst/>
                  </a:prstGeom>
                  <a:noFill/>
                  <a:ln w="28575">
                    <a:solidFill>
                      <a:srgbClr val="FF0000"/>
                    </a:solidFill>
                    <a:round/>
                    <a:headEnd type="stealth" w="lg" len="lg"/>
                    <a:tailEnd type="stealth" w="lg" len="lg"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</p:cxnSp>
              <p:cxnSp>
                <p:nvCxnSpPr>
                  <p:cNvPr id="18" name="Shape 159"/>
                  <p:cNvCxnSpPr>
                    <a:cxnSpLocks noChangeShapeType="1"/>
                  </p:cNvCxnSpPr>
                  <p:nvPr/>
                </p:nvCxnSpPr>
                <p:spPr bwMode="auto">
                  <a:xfrm rot="5400000">
                    <a:off x="1346193" y="2437572"/>
                    <a:ext cx="285000" cy="900"/>
                  </a:xfrm>
                  <a:prstGeom prst="straightConnector1">
                    <a:avLst/>
                  </a:prstGeom>
                  <a:noFill/>
                  <a:ln w="28575">
                    <a:solidFill>
                      <a:srgbClr val="92D050"/>
                    </a:solidFill>
                    <a:round/>
                    <a:headEnd type="stealth" w="lg" len="lg"/>
                    <a:tailEnd type="stealth" w="lg" len="lg"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</p:cxnSp>
            </p:grpSp>
            <p:sp>
              <p:nvSpPr>
                <p:cNvPr id="8" name="Shape 160"/>
                <p:cNvSpPr txBox="1">
                  <a:spLocks noChangeArrowheads="1"/>
                </p:cNvSpPr>
                <p:nvPr/>
              </p:nvSpPr>
              <p:spPr bwMode="auto">
                <a:xfrm>
                  <a:off x="3427018" y="2564629"/>
                  <a:ext cx="1405832" cy="47648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>
                  <a:lvl1pPr marL="150813" indent="-74613"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1pPr>
                  <a:lvl2pPr marL="742950" indent="-285750"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2pPr>
                  <a:lvl3pPr marL="1143000" indent="-228600"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3pPr>
                  <a:lvl4pPr marL="1600200" indent="-228600"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4pPr>
                  <a:lvl5pPr marL="2057400" indent="-228600"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9pPr>
                </a:lstStyle>
                <a:p>
                  <a:pPr algn="ctr">
                    <a:buClr>
                      <a:srgbClr val="595959"/>
                    </a:buClr>
                    <a:buSzPts val="900"/>
                  </a:pPr>
                  <a:r>
                    <a:rPr lang="zh-TW" altLang="zh-TW" sz="1500" b="1" u="sng" dirty="0">
                      <a:solidFill>
                        <a:schemeClr val="accent2">
                          <a:lumMod val="75000"/>
                        </a:schemeClr>
                      </a:solidFill>
                      <a:latin typeface="+mn-lt"/>
                      <a:ea typeface="微軟正黑體" charset="-120"/>
                      <a:sym typeface="微軟正黑體" charset="-120"/>
                    </a:rPr>
                    <a:t>Qtier 2.0</a:t>
                  </a:r>
                  <a:r>
                    <a:rPr lang="zh-TW" altLang="zh-TW" sz="1500" b="1" dirty="0">
                      <a:solidFill>
                        <a:schemeClr val="accent2">
                          <a:lumMod val="75000"/>
                        </a:schemeClr>
                      </a:solidFill>
                      <a:latin typeface="+mn-lt"/>
                      <a:ea typeface="微軟正黑體" charset="-120"/>
                      <a:sym typeface="微軟正黑體" charset="-120"/>
                    </a:rPr>
                    <a:t> </a:t>
                  </a:r>
                </a:p>
              </p:txBody>
            </p:sp>
            <p:sp>
              <p:nvSpPr>
                <p:cNvPr id="9" name="Shape 161"/>
                <p:cNvSpPr txBox="1">
                  <a:spLocks noChangeArrowheads="1"/>
                </p:cNvSpPr>
                <p:nvPr/>
              </p:nvSpPr>
              <p:spPr bwMode="auto">
                <a:xfrm>
                  <a:off x="2969092" y="5080376"/>
                  <a:ext cx="2476569" cy="47648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>
                  <a:lvl1pPr marL="150813" indent="-66675"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1pPr>
                  <a:lvl2pPr marL="742950" indent="-285750"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2pPr>
                  <a:lvl3pPr marL="1143000" indent="-228600"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3pPr>
                  <a:lvl4pPr marL="1600200" indent="-228600"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4pPr>
                  <a:lvl5pPr marL="2057400" indent="-228600"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9pPr>
                </a:lstStyle>
                <a:p>
                  <a:pPr algn="ctr">
                    <a:lnSpc>
                      <a:spcPct val="115000"/>
                    </a:lnSpc>
                    <a:buClr>
                      <a:srgbClr val="595959"/>
                    </a:buClr>
                    <a:buSzPts val="800"/>
                  </a:pPr>
                  <a:r>
                    <a:rPr lang="zh-TW" altLang="en-US" sz="900" b="1" dirty="0">
                      <a:solidFill>
                        <a:srgbClr val="595959"/>
                      </a:solidFill>
                      <a:latin typeface="微軟正黑體" charset="-120"/>
                      <a:ea typeface="微軟正黑體" charset="-120"/>
                      <a:cs typeface="Arial" charset="0"/>
                      <a:sym typeface="Arial" charset="0"/>
                    </a:rPr>
                    <a:t>總容量 </a:t>
                  </a:r>
                  <a:r>
                    <a:rPr lang="en-US" altLang="zh-TW" sz="900" b="1" dirty="0">
                      <a:solidFill>
                        <a:srgbClr val="595959"/>
                      </a:solidFill>
                      <a:latin typeface="微軟正黑體" charset="-120"/>
                      <a:ea typeface="微軟正黑體" charset="-120"/>
                      <a:cs typeface="Arial" charset="0"/>
                      <a:sym typeface="Arial" charset="0"/>
                    </a:rPr>
                    <a:t>= </a:t>
                  </a:r>
                  <a:r>
                    <a:rPr lang="zh-TW" altLang="en-US" sz="900" b="1" dirty="0">
                      <a:solidFill>
                        <a:srgbClr val="595959"/>
                      </a:solidFill>
                      <a:latin typeface="微軟正黑體" charset="-120"/>
                      <a:ea typeface="微軟正黑體" charset="-120"/>
                      <a:cs typeface="Arial" charset="0"/>
                      <a:sym typeface="Arial" charset="0"/>
                    </a:rPr>
                    <a:t> </a:t>
                  </a:r>
                  <a:r>
                    <a:rPr lang="en-US" altLang="zh-TW" sz="900" b="1" dirty="0">
                      <a:solidFill>
                        <a:srgbClr val="595959"/>
                      </a:solidFill>
                      <a:latin typeface="微軟正黑體" charset="-120"/>
                      <a:ea typeface="微軟正黑體" charset="-120"/>
                      <a:cs typeface="Arial" charset="0"/>
                      <a:sym typeface="Arial" charset="0"/>
                    </a:rPr>
                    <a:t>SSD</a:t>
                  </a:r>
                  <a:r>
                    <a:rPr lang="zh-TW" altLang="en-US" sz="900" b="1" dirty="0">
                      <a:solidFill>
                        <a:srgbClr val="595959"/>
                      </a:solidFill>
                      <a:latin typeface="微軟正黑體" charset="-120"/>
                      <a:ea typeface="微軟正黑體" charset="-120"/>
                      <a:cs typeface="Arial" charset="0"/>
                      <a:sym typeface="Arial" charset="0"/>
                    </a:rPr>
                    <a:t> </a:t>
                  </a:r>
                  <a:r>
                    <a:rPr lang="en-US" altLang="zh-TW" sz="900" b="1" dirty="0">
                      <a:solidFill>
                        <a:srgbClr val="595959"/>
                      </a:solidFill>
                      <a:latin typeface="微軟正黑體" charset="-120"/>
                      <a:ea typeface="微軟正黑體" charset="-120"/>
                      <a:cs typeface="Arial" charset="0"/>
                      <a:sym typeface="Arial" charset="0"/>
                    </a:rPr>
                    <a:t>+</a:t>
                  </a:r>
                  <a:r>
                    <a:rPr lang="zh-TW" altLang="en-US" sz="900" b="1" dirty="0">
                      <a:solidFill>
                        <a:srgbClr val="595959"/>
                      </a:solidFill>
                      <a:latin typeface="微軟正黑體" charset="-120"/>
                      <a:ea typeface="微軟正黑體" charset="-120"/>
                      <a:cs typeface="Arial" charset="0"/>
                      <a:sym typeface="Arial" charset="0"/>
                    </a:rPr>
                    <a:t>硬碟容量</a:t>
                  </a:r>
                  <a:endParaRPr lang="zh-TW" altLang="zh-TW" sz="900" b="1" dirty="0">
                    <a:solidFill>
                      <a:srgbClr val="595959"/>
                    </a:solidFill>
                    <a:latin typeface="微軟正黑體" charset="-120"/>
                    <a:ea typeface="微軟正黑體" charset="-120"/>
                    <a:cs typeface="Arial" charset="0"/>
                    <a:sym typeface="Arial" charset="0"/>
                  </a:endParaRPr>
                </a:p>
              </p:txBody>
            </p:sp>
            <p:cxnSp>
              <p:nvCxnSpPr>
                <p:cNvPr id="10" name="Shape 162"/>
                <p:cNvCxnSpPr>
                  <a:cxnSpLocks noChangeShapeType="1"/>
                </p:cNvCxnSpPr>
                <p:nvPr/>
              </p:nvCxnSpPr>
              <p:spPr bwMode="auto">
                <a:xfrm rot="5400000">
                  <a:off x="4171287" y="3660683"/>
                  <a:ext cx="380071" cy="1200"/>
                </a:xfrm>
                <a:prstGeom prst="straightConnector1">
                  <a:avLst/>
                </a:prstGeom>
                <a:noFill/>
                <a:ln w="28575">
                  <a:solidFill>
                    <a:srgbClr val="92D050"/>
                  </a:solidFill>
                  <a:round/>
                  <a:headEnd type="stealth" w="lg" len="lg"/>
                  <a:tailEnd type="stealth" w="lg" len="lg"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</p:cxnSp>
            <p:cxnSp>
              <p:nvCxnSpPr>
                <p:cNvPr id="11" name="Shape 164"/>
                <p:cNvCxnSpPr>
                  <a:cxnSpLocks noChangeShapeType="1"/>
                </p:cNvCxnSpPr>
                <p:nvPr/>
              </p:nvCxnSpPr>
              <p:spPr bwMode="auto">
                <a:xfrm flipH="1" flipV="1">
                  <a:off x="4679362" y="3861984"/>
                  <a:ext cx="1976" cy="1299539"/>
                </a:xfrm>
                <a:prstGeom prst="straightConnector1">
                  <a:avLst/>
                </a:prstGeom>
                <a:noFill/>
                <a:ln w="9525">
                  <a:solidFill>
                    <a:srgbClr val="0C0C0C"/>
                  </a:solidFill>
                  <a:prstDash val="dash"/>
                  <a:round/>
                  <a:headEnd type="stealth" w="lg" len="lg"/>
                  <a:tailEnd type="stealth" w="lg" len="lg"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</p:cxnSp>
            <p:sp>
              <p:nvSpPr>
                <p:cNvPr id="12" name="Shape 165"/>
                <p:cNvSpPr>
                  <a:spLocks noChangeArrowheads="1"/>
                </p:cNvSpPr>
                <p:nvPr/>
              </p:nvSpPr>
              <p:spPr bwMode="auto">
                <a:xfrm>
                  <a:off x="3824779" y="3422870"/>
                  <a:ext cx="765198" cy="1056502"/>
                </a:xfrm>
                <a:prstGeom prst="ellipse">
                  <a:avLst/>
                </a:prstGeom>
                <a:noFill/>
                <a:ln w="38100">
                  <a:solidFill>
                    <a:srgbClr val="0000FF"/>
                  </a:solidFill>
                  <a:prstDash val="dash"/>
                  <a:round/>
                  <a:headEnd/>
                  <a:tailEnd/>
                </a:ln>
              </p:spPr>
              <p:txBody>
                <a:bodyPr lIns="91425" tIns="91425" rIns="91425" bIns="91425" anchor="ctr"/>
                <a:lstStyle>
                  <a:lvl1pPr indent="-117475"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1pPr>
                  <a:lvl2pPr marL="742950" indent="-285750"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2pPr>
                  <a:lvl3pPr marL="1143000" indent="-228600"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3pPr>
                  <a:lvl4pPr marL="1600200" indent="-228600"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4pPr>
                  <a:lvl5pPr marL="2057400" indent="-228600"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9pPr>
                </a:lstStyle>
                <a:p>
                  <a:pPr>
                    <a:buClr>
                      <a:srgbClr val="000000"/>
                    </a:buClr>
                    <a:buSzPts val="1400"/>
                  </a:pPr>
                  <a:endParaRPr lang="zh-TW" altLang="zh-TW" sz="1400" b="1" dirty="0">
                    <a:solidFill>
                      <a:srgbClr val="000000"/>
                    </a:solidFill>
                    <a:latin typeface="微軟正黑體" charset="-120"/>
                    <a:ea typeface="微軟正黑體" charset="-120"/>
                    <a:cs typeface="Arial" charset="0"/>
                    <a:sym typeface="Arial" charset="0"/>
                  </a:endParaRPr>
                </a:p>
              </p:txBody>
            </p:sp>
          </p:grpSp>
          <p:grpSp>
            <p:nvGrpSpPr>
              <p:cNvPr id="46" name="群組 74"/>
              <p:cNvGrpSpPr>
                <a:grpSpLocks/>
              </p:cNvGrpSpPr>
              <p:nvPr/>
            </p:nvGrpSpPr>
            <p:grpSpPr bwMode="auto">
              <a:xfrm>
                <a:off x="675394" y="3904506"/>
                <a:ext cx="4317488" cy="2965113"/>
                <a:chOff x="5218115" y="2616220"/>
                <a:chExt cx="4317798" cy="2964196"/>
              </a:xfrm>
            </p:grpSpPr>
            <p:cxnSp>
              <p:nvCxnSpPr>
                <p:cNvPr id="27" name="Shape 73"/>
                <p:cNvCxnSpPr>
                  <a:cxnSpLocks noChangeShapeType="1"/>
                </p:cNvCxnSpPr>
                <p:nvPr/>
              </p:nvCxnSpPr>
              <p:spPr bwMode="auto">
                <a:xfrm>
                  <a:off x="5835430" y="4616402"/>
                  <a:ext cx="3524486" cy="2000"/>
                </a:xfrm>
                <a:prstGeom prst="straightConnector1">
                  <a:avLst/>
                </a:prstGeom>
                <a:noFill/>
                <a:ln w="9525">
                  <a:solidFill>
                    <a:srgbClr val="7F7F7F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</p:cxnSp>
            <p:cxnSp>
              <p:nvCxnSpPr>
                <p:cNvPr id="28" name="Shape 76"/>
                <p:cNvCxnSpPr>
                  <a:cxnSpLocks noChangeShapeType="1"/>
                </p:cNvCxnSpPr>
                <p:nvPr/>
              </p:nvCxnSpPr>
              <p:spPr bwMode="auto">
                <a:xfrm flipV="1">
                  <a:off x="5238336" y="4244058"/>
                  <a:ext cx="4121581" cy="36406"/>
                </a:xfrm>
                <a:prstGeom prst="straightConnector1">
                  <a:avLst/>
                </a:prstGeom>
                <a:noFill/>
                <a:ln w="9525">
                  <a:solidFill>
                    <a:srgbClr val="7F7F7F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</p:cxnSp>
            <p:cxnSp>
              <p:nvCxnSpPr>
                <p:cNvPr id="29" name="Shape 85"/>
                <p:cNvCxnSpPr>
                  <a:cxnSpLocks noChangeShapeType="1"/>
                </p:cNvCxnSpPr>
                <p:nvPr/>
              </p:nvCxnSpPr>
              <p:spPr bwMode="auto">
                <a:xfrm>
                  <a:off x="5218115" y="5119472"/>
                  <a:ext cx="4102057" cy="4644"/>
                </a:xfrm>
                <a:prstGeom prst="straightConnector1">
                  <a:avLst/>
                </a:prstGeom>
                <a:noFill/>
                <a:ln w="9525">
                  <a:solidFill>
                    <a:srgbClr val="7F7F7F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</p:cxnSp>
            <p:sp>
              <p:nvSpPr>
                <p:cNvPr id="30" name="Shape 87"/>
                <p:cNvSpPr>
                  <a:spLocks noChangeArrowheads="1"/>
                </p:cNvSpPr>
                <p:nvPr/>
              </p:nvSpPr>
              <p:spPr bwMode="auto">
                <a:xfrm>
                  <a:off x="7694453" y="4257739"/>
                  <a:ext cx="571614" cy="365268"/>
                </a:xfrm>
                <a:prstGeom prst="rect">
                  <a:avLst/>
                </a:prstGeom>
                <a:solidFill>
                  <a:srgbClr val="7030A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91425" tIns="45700" rIns="91425" bIns="45700" anchor="ctr"/>
                <a:lstStyle>
                  <a:lvl1pPr indent="-117475"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1pPr>
                  <a:lvl2pPr marL="742950" indent="-285750"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2pPr>
                  <a:lvl3pPr marL="1143000" indent="-228600"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3pPr>
                  <a:lvl4pPr marL="1600200" indent="-228600"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4pPr>
                  <a:lvl5pPr marL="2057400" indent="-228600"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9pPr>
                </a:lstStyle>
                <a:p>
                  <a:pPr algn="ctr">
                    <a:buClr>
                      <a:srgbClr val="000000"/>
                    </a:buClr>
                    <a:buSzPts val="1400"/>
                  </a:pPr>
                  <a:endParaRPr lang="zh-TW" altLang="zh-TW" sz="1400" b="1" dirty="0">
                    <a:solidFill>
                      <a:srgbClr val="FFFFFF"/>
                    </a:solidFill>
                    <a:latin typeface="微軟正黑體" charset="-120"/>
                    <a:ea typeface="微軟正黑體" charset="-120"/>
                    <a:cs typeface="Arial" charset="0"/>
                    <a:sym typeface="Arial" charset="0"/>
                  </a:endParaRPr>
                </a:p>
              </p:txBody>
            </p:sp>
            <p:sp>
              <p:nvSpPr>
                <p:cNvPr id="31" name="Shape 88"/>
                <p:cNvSpPr>
                  <a:spLocks noChangeArrowheads="1"/>
                </p:cNvSpPr>
                <p:nvPr/>
              </p:nvSpPr>
              <p:spPr bwMode="auto">
                <a:xfrm>
                  <a:off x="8483373" y="4257730"/>
                  <a:ext cx="571614" cy="853563"/>
                </a:xfrm>
                <a:prstGeom prst="rect">
                  <a:avLst/>
                </a:prstGeom>
                <a:solidFill>
                  <a:srgbClr val="00B0F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91425" tIns="45700" rIns="91425" bIns="45700" anchor="ctr"/>
                <a:lstStyle>
                  <a:lvl1pPr indent="-117475"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1pPr>
                  <a:lvl2pPr marL="742950" indent="-285750"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2pPr>
                  <a:lvl3pPr marL="1143000" indent="-228600"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3pPr>
                  <a:lvl4pPr marL="1600200" indent="-228600"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4pPr>
                  <a:lvl5pPr marL="2057400" indent="-228600"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9pPr>
                </a:lstStyle>
                <a:p>
                  <a:pPr algn="ctr">
                    <a:buClr>
                      <a:srgbClr val="000000"/>
                    </a:buClr>
                    <a:buSzPts val="1400"/>
                  </a:pPr>
                  <a:endParaRPr lang="zh-TW" altLang="zh-TW" sz="1400" b="1" dirty="0">
                    <a:solidFill>
                      <a:srgbClr val="FFFFFF"/>
                    </a:solidFill>
                    <a:latin typeface="微軟正黑體" charset="-120"/>
                    <a:ea typeface="微軟正黑體" charset="-120"/>
                    <a:cs typeface="Arial" charset="0"/>
                    <a:sym typeface="Arial" charset="0"/>
                  </a:endParaRPr>
                </a:p>
              </p:txBody>
            </p:sp>
            <p:cxnSp>
              <p:nvCxnSpPr>
                <p:cNvPr id="32" name="Shape 89"/>
                <p:cNvCxnSpPr>
                  <a:cxnSpLocks noChangeShapeType="1"/>
                </p:cNvCxnSpPr>
                <p:nvPr/>
              </p:nvCxnSpPr>
              <p:spPr bwMode="auto">
                <a:xfrm rot="-5400000">
                  <a:off x="7606537" y="3867185"/>
                  <a:ext cx="748540" cy="1200"/>
                </a:xfrm>
                <a:prstGeom prst="straightConnector1">
                  <a:avLst/>
                </a:prstGeom>
                <a:noFill/>
                <a:ln w="28575">
                  <a:solidFill>
                    <a:srgbClr val="FF0000"/>
                  </a:solidFill>
                  <a:round/>
                  <a:headEnd type="stealth" w="lg" len="lg"/>
                  <a:tailEnd type="stealth" w="lg" len="lg"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</p:cxnSp>
            <p:cxnSp>
              <p:nvCxnSpPr>
                <p:cNvPr id="33" name="Shape 90"/>
                <p:cNvCxnSpPr>
                  <a:cxnSpLocks noChangeShapeType="1"/>
                </p:cNvCxnSpPr>
                <p:nvPr/>
              </p:nvCxnSpPr>
              <p:spPr bwMode="auto">
                <a:xfrm rot="-5400000">
                  <a:off x="8315919" y="3867185"/>
                  <a:ext cx="748540" cy="1200"/>
                </a:xfrm>
                <a:prstGeom prst="straightConnector1">
                  <a:avLst/>
                </a:prstGeom>
                <a:noFill/>
                <a:ln w="28575">
                  <a:solidFill>
                    <a:srgbClr val="92D050"/>
                  </a:solidFill>
                  <a:round/>
                  <a:headEnd/>
                  <a:tailEnd type="stealth" w="lg" len="lg"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</p:cxnSp>
            <p:cxnSp>
              <p:nvCxnSpPr>
                <p:cNvPr id="34" name="Shape 91"/>
                <p:cNvCxnSpPr>
                  <a:cxnSpLocks noChangeShapeType="1"/>
                </p:cNvCxnSpPr>
                <p:nvPr/>
              </p:nvCxnSpPr>
              <p:spPr bwMode="auto">
                <a:xfrm rot="5400000">
                  <a:off x="8558921" y="3865136"/>
                  <a:ext cx="748540" cy="1200"/>
                </a:xfrm>
                <a:prstGeom prst="straightConnector1">
                  <a:avLst/>
                </a:prstGeom>
                <a:noFill/>
                <a:ln w="28575">
                  <a:solidFill>
                    <a:srgbClr val="92D050"/>
                  </a:solidFill>
                  <a:round/>
                  <a:headEnd/>
                  <a:tailEnd type="stealth" w="lg" len="lg"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</p:cxnSp>
            <p:sp>
              <p:nvSpPr>
                <p:cNvPr id="35" name="Shape 95"/>
                <p:cNvSpPr txBox="1">
                  <a:spLocks noChangeArrowheads="1"/>
                </p:cNvSpPr>
                <p:nvPr/>
              </p:nvSpPr>
              <p:spPr bwMode="auto">
                <a:xfrm>
                  <a:off x="7225891" y="5103926"/>
                  <a:ext cx="2310022" cy="47649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>
                  <a:lvl1pPr marL="150813" indent="-66675"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1pPr>
                  <a:lvl2pPr marL="742950" indent="-285750"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2pPr>
                  <a:lvl3pPr marL="1143000" indent="-228600"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3pPr>
                  <a:lvl4pPr marL="1600200" indent="-228600"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4pPr>
                  <a:lvl5pPr marL="2057400" indent="-228600"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9pPr>
                </a:lstStyle>
                <a:p>
                  <a:pPr algn="ctr">
                    <a:lnSpc>
                      <a:spcPct val="115000"/>
                    </a:lnSpc>
                    <a:buClr>
                      <a:srgbClr val="595959"/>
                    </a:buClr>
                    <a:buSzPts val="800"/>
                  </a:pPr>
                  <a:r>
                    <a:rPr lang="zh-TW" altLang="en-US" sz="900" b="1" dirty="0">
                      <a:solidFill>
                        <a:srgbClr val="595959"/>
                      </a:solidFill>
                      <a:latin typeface="微軟正黑體" charset="-120"/>
                      <a:ea typeface="微軟正黑體" charset="-120"/>
                      <a:cs typeface="Arial" charset="0"/>
                      <a:sym typeface="Arial" charset="0"/>
                    </a:rPr>
                    <a:t>總容量 </a:t>
                  </a:r>
                  <a:r>
                    <a:rPr lang="en-US" altLang="zh-TW" sz="900" b="1" dirty="0">
                      <a:solidFill>
                        <a:srgbClr val="595959"/>
                      </a:solidFill>
                      <a:latin typeface="微軟正黑體" charset="-120"/>
                      <a:ea typeface="微軟正黑體" charset="-120"/>
                      <a:cs typeface="Arial" charset="0"/>
                      <a:sym typeface="Arial" charset="0"/>
                    </a:rPr>
                    <a:t>= </a:t>
                  </a:r>
                  <a:r>
                    <a:rPr lang="zh-TW" altLang="en-US" sz="900" b="1" dirty="0">
                      <a:solidFill>
                        <a:srgbClr val="595959"/>
                      </a:solidFill>
                      <a:latin typeface="微軟正黑體" charset="-120"/>
                      <a:ea typeface="微軟正黑體" charset="-120"/>
                      <a:cs typeface="Arial" charset="0"/>
                      <a:sym typeface="Arial" charset="0"/>
                    </a:rPr>
                    <a:t>硬碟容量</a:t>
                  </a:r>
                  <a:endParaRPr lang="zh-TW" altLang="zh-TW" sz="900" b="1" dirty="0">
                    <a:solidFill>
                      <a:srgbClr val="595959"/>
                    </a:solidFill>
                    <a:latin typeface="微軟正黑體" charset="-120"/>
                    <a:ea typeface="微軟正黑體" charset="-120"/>
                    <a:cs typeface="Arial" charset="0"/>
                    <a:sym typeface="Arial" charset="0"/>
                  </a:endParaRPr>
                </a:p>
              </p:txBody>
            </p:sp>
            <p:cxnSp>
              <p:nvCxnSpPr>
                <p:cNvPr id="36" name="Shape 99"/>
                <p:cNvCxnSpPr>
                  <a:cxnSpLocks noChangeShapeType="1"/>
                </p:cNvCxnSpPr>
                <p:nvPr/>
              </p:nvCxnSpPr>
              <p:spPr bwMode="auto">
                <a:xfrm>
                  <a:off x="8210381" y="4494981"/>
                  <a:ext cx="381209" cy="2000"/>
                </a:xfrm>
                <a:prstGeom prst="straightConnector1">
                  <a:avLst/>
                </a:prstGeom>
                <a:noFill/>
                <a:ln w="28575">
                  <a:solidFill>
                    <a:srgbClr val="FF0000"/>
                  </a:solidFill>
                  <a:round/>
                  <a:headEnd type="stealth" w="lg" len="lg"/>
                  <a:tailEnd type="stealth" w="lg" len="lg"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</p:cxnSp>
            <p:cxnSp>
              <p:nvCxnSpPr>
                <p:cNvPr id="37" name="Shape 100"/>
                <p:cNvCxnSpPr>
                  <a:cxnSpLocks noChangeShapeType="1"/>
                </p:cNvCxnSpPr>
                <p:nvPr/>
              </p:nvCxnSpPr>
              <p:spPr bwMode="auto">
                <a:xfrm flipH="1" flipV="1">
                  <a:off x="9251266" y="4238455"/>
                  <a:ext cx="2092" cy="929669"/>
                </a:xfrm>
                <a:prstGeom prst="straightConnector1">
                  <a:avLst/>
                </a:prstGeom>
                <a:noFill/>
                <a:ln w="9525">
                  <a:solidFill>
                    <a:srgbClr val="0C0C0C"/>
                  </a:solidFill>
                  <a:prstDash val="dash"/>
                  <a:round/>
                  <a:headEnd type="stealth" w="lg" len="lg"/>
                  <a:tailEnd type="stealth" w="lg" len="lg"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</p:cxnSp>
            <p:sp>
              <p:nvSpPr>
                <p:cNvPr id="38" name="Shape 77"/>
                <p:cNvSpPr>
                  <a:spLocks noChangeArrowheads="1"/>
                </p:cNvSpPr>
                <p:nvPr/>
              </p:nvSpPr>
              <p:spPr bwMode="auto">
                <a:xfrm>
                  <a:off x="7726093" y="3009787"/>
                  <a:ext cx="1428835" cy="485411"/>
                </a:xfrm>
                <a:prstGeom prst="rect">
                  <a:avLst/>
                </a:prstGeom>
                <a:solidFill>
                  <a:schemeClr val="accent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91425" tIns="45700" rIns="91425" bIns="45700" anchor="ctr"/>
                <a:lstStyle>
                  <a:lvl1pPr indent="-117475"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1pPr>
                  <a:lvl2pPr marL="742950" indent="-285750"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2pPr>
                  <a:lvl3pPr marL="1143000" indent="-228600"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3pPr>
                  <a:lvl4pPr marL="1600200" indent="-228600"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4pPr>
                  <a:lvl5pPr marL="2057400" indent="-228600"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9pPr>
                </a:lstStyle>
                <a:p>
                  <a:pPr algn="ctr">
                    <a:buClr>
                      <a:srgbClr val="000000"/>
                    </a:buClr>
                    <a:buSzPts val="1400"/>
                  </a:pPr>
                  <a:endParaRPr lang="zh-TW" altLang="zh-TW" sz="1400" b="1" dirty="0">
                    <a:solidFill>
                      <a:srgbClr val="FFFFFF"/>
                    </a:solidFill>
                    <a:latin typeface="微軟正黑體" charset="-120"/>
                    <a:ea typeface="微軟正黑體" charset="-120"/>
                    <a:cs typeface="Arial" charset="0"/>
                    <a:sym typeface="Arial" charset="0"/>
                  </a:endParaRPr>
                </a:p>
              </p:txBody>
            </p:sp>
            <p:sp>
              <p:nvSpPr>
                <p:cNvPr id="39" name="Shape 93"/>
                <p:cNvSpPr txBox="1">
                  <a:spLocks noChangeArrowheads="1"/>
                </p:cNvSpPr>
                <p:nvPr/>
              </p:nvSpPr>
              <p:spPr bwMode="auto">
                <a:xfrm>
                  <a:off x="7321296" y="2616220"/>
                  <a:ext cx="2165532" cy="38127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>
                  <a:lvl1pPr marL="150813" indent="-74613"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1pPr>
                  <a:lvl2pPr marL="742950" indent="-285750"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2pPr>
                  <a:lvl3pPr marL="1143000" indent="-228600"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3pPr>
                  <a:lvl4pPr marL="1600200" indent="-228600"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4pPr>
                  <a:lvl5pPr marL="2057400" indent="-228600"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9pPr>
                </a:lstStyle>
                <a:p>
                  <a:pPr algn="ctr">
                    <a:lnSpc>
                      <a:spcPct val="115000"/>
                    </a:lnSpc>
                    <a:buClr>
                      <a:srgbClr val="595959"/>
                    </a:buClr>
                    <a:buSzPts val="900"/>
                  </a:pPr>
                  <a:r>
                    <a:rPr lang="zh-TW" altLang="en-US" sz="1500" b="1" u="sng" dirty="0">
                      <a:solidFill>
                        <a:srgbClr val="0070C0"/>
                      </a:solidFill>
                      <a:latin typeface="微軟正黑體" charset="-120"/>
                      <a:ea typeface="微軟正黑體" charset="-120"/>
                      <a:sym typeface="微軟正黑體" charset="-120"/>
                    </a:rPr>
                    <a:t>讀寫快取</a:t>
                  </a:r>
                  <a:endParaRPr lang="zh-TW" altLang="zh-TW" sz="1500" b="1" u="sng" dirty="0">
                    <a:solidFill>
                      <a:srgbClr val="0070C0"/>
                    </a:solidFill>
                    <a:latin typeface="微軟正黑體" charset="-120"/>
                    <a:ea typeface="微軟正黑體" charset="-120"/>
                    <a:sym typeface="微軟正黑體" charset="-120"/>
                  </a:endParaRPr>
                </a:p>
              </p:txBody>
            </p:sp>
          </p:grpSp>
          <p:grpSp>
            <p:nvGrpSpPr>
              <p:cNvPr id="50" name="群組 45"/>
              <p:cNvGrpSpPr>
                <a:grpSpLocks/>
              </p:cNvGrpSpPr>
              <p:nvPr/>
            </p:nvGrpSpPr>
            <p:grpSpPr bwMode="auto">
              <a:xfrm>
                <a:off x="4977102" y="4600432"/>
                <a:ext cx="1500187" cy="868363"/>
                <a:chOff x="11139420" y="732769"/>
                <a:chExt cx="1873249" cy="868540"/>
              </a:xfrm>
            </p:grpSpPr>
            <p:cxnSp>
              <p:nvCxnSpPr>
                <p:cNvPr id="41" name="Shape 70"/>
                <p:cNvCxnSpPr/>
                <p:nvPr/>
              </p:nvCxnSpPr>
              <p:spPr>
                <a:xfrm>
                  <a:off x="11139420" y="1342493"/>
                  <a:ext cx="265625" cy="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blurRad="50800" dist="38100" dir="5400000" algn="t" rotWithShape="0">
                    <a:srgbClr val="7F7F7F">
                      <a:alpha val="78820"/>
                    </a:srgbClr>
                  </a:outerShdw>
                </a:effectLst>
              </p:spPr>
            </p:cxnSp>
            <p:cxnSp>
              <p:nvCxnSpPr>
                <p:cNvPr id="42" name="Shape 101"/>
                <p:cNvCxnSpPr/>
                <p:nvPr/>
              </p:nvCxnSpPr>
              <p:spPr bwMode="auto">
                <a:xfrm>
                  <a:off x="11139420" y="956653"/>
                  <a:ext cx="265625" cy="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92D05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blurRad="50800" dist="38100" dir="5400000" algn="t" rotWithShape="0">
                    <a:srgbClr val="7F7F7F">
                      <a:alpha val="78820"/>
                    </a:srgbClr>
                  </a:outerShdw>
                </a:effectLst>
              </p:spPr>
            </p:cxnSp>
            <p:sp>
              <p:nvSpPr>
                <p:cNvPr id="43" name="Shape 102"/>
                <p:cNvSpPr txBox="1">
                  <a:spLocks noChangeArrowheads="1"/>
                </p:cNvSpPr>
                <p:nvPr/>
              </p:nvSpPr>
              <p:spPr bwMode="auto">
                <a:xfrm>
                  <a:off x="11409430" y="732769"/>
                  <a:ext cx="1603239" cy="50249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/>
                <a:lstStyle>
                  <a:lvl1pPr indent="-100013"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1pPr>
                  <a:lvl2pPr marL="742950" indent="-285750"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2pPr>
                  <a:lvl3pPr marL="1143000" indent="-228600"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3pPr>
                  <a:lvl4pPr marL="1600200" indent="-228600"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4pPr>
                  <a:lvl5pPr marL="2057400" indent="-228600"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9pPr>
                </a:lstStyle>
                <a:p>
                  <a:pPr>
                    <a:buClr>
                      <a:srgbClr val="0C0C0C"/>
                    </a:buClr>
                    <a:buSzPts val="1200"/>
                  </a:pPr>
                  <a:r>
                    <a:rPr lang="zh-TW" altLang="zh-TW" sz="1200" b="1" dirty="0">
                      <a:solidFill>
                        <a:srgbClr val="0C0C0C"/>
                      </a:solidFill>
                      <a:latin typeface="微軟正黑體" charset="-120"/>
                      <a:ea typeface="微軟正黑體" charset="-120"/>
                      <a:sym typeface="微軟正黑體" charset="-120"/>
                    </a:rPr>
                    <a:t>連續</a:t>
                  </a:r>
                </a:p>
              </p:txBody>
            </p:sp>
            <p:sp>
              <p:nvSpPr>
                <p:cNvPr id="44" name="Shape 103"/>
                <p:cNvSpPr txBox="1">
                  <a:spLocks noChangeArrowheads="1"/>
                </p:cNvSpPr>
                <p:nvPr/>
              </p:nvSpPr>
              <p:spPr bwMode="auto">
                <a:xfrm>
                  <a:off x="11409430" y="1119619"/>
                  <a:ext cx="1322832" cy="48169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/>
                <a:lstStyle>
                  <a:lvl1pPr indent="-100013"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1pPr>
                  <a:lvl2pPr marL="742950" indent="-285750"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2pPr>
                  <a:lvl3pPr marL="1143000" indent="-228600"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3pPr>
                  <a:lvl4pPr marL="1600200" indent="-228600"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4pPr>
                  <a:lvl5pPr marL="2057400" indent="-228600"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9pPr>
                </a:lstStyle>
                <a:p>
                  <a:pPr>
                    <a:buClr>
                      <a:srgbClr val="0C0C0C"/>
                    </a:buClr>
                    <a:buSzPts val="1200"/>
                  </a:pPr>
                  <a:r>
                    <a:rPr lang="zh-TW" altLang="zh-TW" sz="1200" b="1" dirty="0">
                      <a:solidFill>
                        <a:srgbClr val="0C0C0C"/>
                      </a:solidFill>
                      <a:latin typeface="微軟正黑體" charset="-120"/>
                      <a:ea typeface="微軟正黑體" charset="-120"/>
                      <a:sym typeface="微軟正黑體" charset="-120"/>
                    </a:rPr>
                    <a:t>隨機</a:t>
                  </a:r>
                </a:p>
              </p:txBody>
            </p:sp>
          </p:grpSp>
          <p:cxnSp>
            <p:nvCxnSpPr>
              <p:cNvPr id="45" name="圖案 67"/>
              <p:cNvCxnSpPr/>
              <p:nvPr/>
            </p:nvCxnSpPr>
            <p:spPr>
              <a:xfrm rot="16200000" flipH="1">
                <a:off x="435264" y="5325566"/>
                <a:ext cx="1408113" cy="366713"/>
              </a:xfrm>
              <a:prstGeom prst="bentConnector2">
                <a:avLst/>
              </a:prstGeom>
              <a:ln w="38100">
                <a:solidFill>
                  <a:srgbClr val="92D050"/>
                </a:solidFill>
                <a:headEnd type="stealth" w="lg" len="lg"/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51" name="Shape 117"/>
          <p:cNvGrpSpPr>
            <a:grpSpLocks/>
          </p:cNvGrpSpPr>
          <p:nvPr/>
        </p:nvGrpSpPr>
        <p:grpSpPr bwMode="auto">
          <a:xfrm>
            <a:off x="1403648" y="2571750"/>
            <a:ext cx="3527463" cy="1700213"/>
            <a:chOff x="4758905" y="1874010"/>
            <a:chExt cx="4552627" cy="2178103"/>
          </a:xfrm>
        </p:grpSpPr>
        <p:sp>
          <p:nvSpPr>
            <p:cNvPr id="47" name="Shape 118"/>
            <p:cNvSpPr txBox="1">
              <a:spLocks noChangeArrowheads="1"/>
            </p:cNvSpPr>
            <p:nvPr/>
          </p:nvSpPr>
          <p:spPr bwMode="auto">
            <a:xfrm>
              <a:off x="7033539" y="2241803"/>
              <a:ext cx="1755600" cy="622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>
              <a:lvl1pPr indent="-134938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9pPr>
            </a:lstStyle>
            <a:p>
              <a:pPr>
                <a:buClr>
                  <a:srgbClr val="FF0000"/>
                </a:buClr>
                <a:buSzPts val="1600"/>
              </a:pPr>
              <a:r>
                <a:rPr lang="zh-TW" altLang="zh-TW" sz="1500" b="1" dirty="0">
                  <a:solidFill>
                    <a:srgbClr val="C00000"/>
                  </a:solidFill>
                  <a:latin typeface="微軟正黑體" pitchFamily="34" charset="-120"/>
                  <a:ea typeface="微軟正黑體" pitchFamily="34" charset="-120"/>
                  <a:cs typeface="Arial" charset="0"/>
                  <a:sym typeface="Arial" charset="0"/>
                </a:rPr>
                <a:t>熱資料 &amp; </a:t>
              </a:r>
            </a:p>
            <a:p>
              <a:pPr>
                <a:buClr>
                  <a:srgbClr val="FF0000"/>
                </a:buClr>
                <a:buSzPts val="1600"/>
              </a:pPr>
              <a:r>
                <a:rPr lang="zh-TW" altLang="zh-TW" sz="1500" b="1" dirty="0">
                  <a:solidFill>
                    <a:srgbClr val="C00000"/>
                  </a:solidFill>
                  <a:latin typeface="微軟正黑體" pitchFamily="34" charset="-120"/>
                  <a:ea typeface="微軟正黑體" pitchFamily="34" charset="-120"/>
                  <a:cs typeface="Arial" charset="0"/>
                  <a:sym typeface="Arial" charset="0"/>
                </a:rPr>
                <a:t>即時</a:t>
              </a:r>
              <a:r>
                <a:rPr lang="en-US" altLang="zh-TW" sz="1500" b="1" dirty="0">
                  <a:solidFill>
                    <a:srgbClr val="C00000"/>
                  </a:solidFill>
                  <a:latin typeface="微軟正黑體" pitchFamily="34" charset="-120"/>
                  <a:ea typeface="微軟正黑體" pitchFamily="34" charset="-120"/>
                  <a:cs typeface="Arial" charset="0"/>
                  <a:sym typeface="Arial" charset="0"/>
                </a:rPr>
                <a:t> </a:t>
              </a:r>
              <a:r>
                <a:rPr lang="zh-TW" altLang="zh-TW" sz="1500" b="1" dirty="0">
                  <a:solidFill>
                    <a:srgbClr val="C00000"/>
                  </a:solidFill>
                  <a:latin typeface="微軟正黑體" pitchFamily="34" charset="-120"/>
                  <a:ea typeface="微軟正黑體" pitchFamily="34" charset="-120"/>
                  <a:cs typeface="Arial" charset="0"/>
                  <a:sym typeface="Arial" charset="0"/>
                </a:rPr>
                <a:t>I</a:t>
              </a:r>
              <a:r>
                <a:rPr lang="en-US" altLang="zh-TW" sz="1500" b="1" dirty="0">
                  <a:solidFill>
                    <a:srgbClr val="C00000"/>
                  </a:solidFill>
                  <a:latin typeface="微軟正黑體" pitchFamily="34" charset="-120"/>
                  <a:ea typeface="微軟正黑體" pitchFamily="34" charset="-120"/>
                  <a:cs typeface="Arial" charset="0"/>
                  <a:sym typeface="Arial" charset="0"/>
                </a:rPr>
                <a:t>/</a:t>
              </a:r>
              <a:r>
                <a:rPr lang="zh-TW" altLang="zh-TW" sz="1500" b="1" dirty="0">
                  <a:solidFill>
                    <a:srgbClr val="C00000"/>
                  </a:solidFill>
                  <a:latin typeface="微軟正黑體" pitchFamily="34" charset="-120"/>
                  <a:ea typeface="微軟正黑體" pitchFamily="34" charset="-120"/>
                  <a:cs typeface="Arial" charset="0"/>
                  <a:sym typeface="Arial" charset="0"/>
                </a:rPr>
                <a:t>O</a:t>
              </a:r>
              <a:r>
                <a:rPr lang="en-US" altLang="zh-TW" sz="1500" b="1" dirty="0">
                  <a:solidFill>
                    <a:srgbClr val="C00000"/>
                  </a:solidFill>
                  <a:latin typeface="微軟正黑體" pitchFamily="34" charset="-120"/>
                  <a:ea typeface="微軟正黑體" pitchFamily="34" charset="-120"/>
                  <a:cs typeface="Arial" charset="0"/>
                  <a:sym typeface="Arial" charset="0"/>
                </a:rPr>
                <a:t> </a:t>
              </a:r>
              <a:r>
                <a:rPr lang="zh-TW" altLang="zh-TW" sz="1500" b="1" dirty="0">
                  <a:solidFill>
                    <a:srgbClr val="C00000"/>
                  </a:solidFill>
                  <a:latin typeface="微軟正黑體" pitchFamily="34" charset="-120"/>
                  <a:ea typeface="微軟正黑體" pitchFamily="34" charset="-120"/>
                  <a:cs typeface="Arial" charset="0"/>
                  <a:sym typeface="Arial" charset="0"/>
                </a:rPr>
                <a:t>需求</a:t>
              </a:r>
            </a:p>
          </p:txBody>
        </p:sp>
        <p:pic>
          <p:nvPicPr>
            <p:cNvPr id="48" name="Shape 119" descr="分層.png"/>
            <p:cNvPicPr preferRelativeResize="0"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58905" y="1874010"/>
              <a:ext cx="2451338" cy="21781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9" name="Shape 120"/>
            <p:cNvSpPr txBox="1">
              <a:spLocks noChangeArrowheads="1"/>
            </p:cNvSpPr>
            <p:nvPr/>
          </p:nvSpPr>
          <p:spPr bwMode="auto">
            <a:xfrm>
              <a:off x="7043832" y="2997774"/>
              <a:ext cx="2267700" cy="6435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>
              <a:lvl1pPr indent="-134938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9pPr>
            </a:lstStyle>
            <a:p>
              <a:pPr>
                <a:buClr>
                  <a:srgbClr val="0857E7"/>
                </a:buClr>
                <a:buSzPts val="1600"/>
              </a:pPr>
              <a:r>
                <a:rPr lang="zh-TW" altLang="zh-TW" sz="1500" b="1" dirty="0">
                  <a:solidFill>
                    <a:srgbClr val="0070C0"/>
                  </a:solidFill>
                  <a:latin typeface="微軟正黑體" pitchFamily="34" charset="-120"/>
                  <a:ea typeface="微軟正黑體" pitchFamily="34" charset="-120"/>
                  <a:cs typeface="Arial" charset="0"/>
                  <a:sym typeface="Arial" charset="0"/>
                </a:rPr>
                <a:t>冷資料</a:t>
              </a:r>
              <a:r>
                <a:rPr lang="zh-TW" altLang="en-US" sz="1500" b="1" dirty="0">
                  <a:solidFill>
                    <a:srgbClr val="0070C0"/>
                  </a:solidFill>
                  <a:latin typeface="微軟正黑體" pitchFamily="34" charset="-120"/>
                  <a:ea typeface="微軟正黑體" pitchFamily="34" charset="-120"/>
                  <a:cs typeface="Arial" charset="0"/>
                  <a:sym typeface="Arial" charset="0"/>
                </a:rPr>
                <a:t> </a:t>
              </a:r>
              <a:r>
                <a:rPr lang="en-US" altLang="zh-TW" sz="1500" b="1" dirty="0">
                  <a:solidFill>
                    <a:srgbClr val="0070C0"/>
                  </a:solidFill>
                  <a:latin typeface="微軟正黑體" pitchFamily="34" charset="-120"/>
                  <a:ea typeface="微軟正黑體" pitchFamily="34" charset="-120"/>
                  <a:cs typeface="Arial" charset="0"/>
                  <a:sym typeface="Arial" charset="0"/>
                </a:rPr>
                <a:t>&amp;</a:t>
              </a:r>
              <a:r>
                <a:rPr lang="zh-TW" altLang="zh-TW" sz="1500" b="1" dirty="0">
                  <a:solidFill>
                    <a:srgbClr val="0070C0"/>
                  </a:solidFill>
                  <a:latin typeface="微軟正黑體" pitchFamily="34" charset="-120"/>
                  <a:ea typeface="微軟正黑體" pitchFamily="34" charset="-120"/>
                  <a:cs typeface="Arial" charset="0"/>
                  <a:sym typeface="Arial" charset="0"/>
                </a:rPr>
                <a:t>  </a:t>
              </a:r>
            </a:p>
            <a:p>
              <a:pPr>
                <a:buClr>
                  <a:srgbClr val="0857E7"/>
                </a:buClr>
                <a:buSzPts val="1600"/>
              </a:pPr>
              <a:r>
                <a:rPr lang="zh-TW" altLang="zh-TW" sz="1500" b="1" dirty="0">
                  <a:solidFill>
                    <a:srgbClr val="0070C0"/>
                  </a:solidFill>
                  <a:latin typeface="微軟正黑體" pitchFamily="34" charset="-120"/>
                  <a:ea typeface="微軟正黑體" pitchFamily="34" charset="-120"/>
                  <a:cs typeface="Arial" charset="0"/>
                  <a:sym typeface="Arial" charset="0"/>
                </a:rPr>
                <a:t>停用</a:t>
              </a:r>
              <a:r>
                <a:rPr lang="en-US" altLang="zh-TW" sz="1500" b="1" dirty="0">
                  <a:solidFill>
                    <a:srgbClr val="0070C0"/>
                  </a:solidFill>
                  <a:latin typeface="微軟正黑體" pitchFamily="34" charset="-120"/>
                  <a:ea typeface="微軟正黑體" pitchFamily="34" charset="-120"/>
                  <a:cs typeface="Arial" charset="0"/>
                  <a:sym typeface="Arial" charset="0"/>
                </a:rPr>
                <a:t> </a:t>
              </a:r>
              <a:r>
                <a:rPr lang="zh-TW" altLang="zh-TW" sz="1500" b="1" dirty="0">
                  <a:solidFill>
                    <a:srgbClr val="0070C0"/>
                  </a:solidFill>
                  <a:latin typeface="微軟正黑體" pitchFamily="34" charset="-120"/>
                  <a:ea typeface="微軟正黑體" pitchFamily="34" charset="-120"/>
                  <a:cs typeface="Arial" charset="0"/>
                  <a:sym typeface="Arial" charset="0"/>
                </a:rPr>
                <a:t>Qtier</a:t>
              </a:r>
            </a:p>
          </p:txBody>
        </p:sp>
      </p:grpSp>
      <p:sp>
        <p:nvSpPr>
          <p:cNvPr id="64" name="文字方塊 63"/>
          <p:cNvSpPr txBox="1"/>
          <p:nvPr/>
        </p:nvSpPr>
        <p:spPr>
          <a:xfrm>
            <a:off x="225380" y="1846291"/>
            <a:ext cx="3167513" cy="530915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>
            <a:defPPr>
              <a:defRPr lang="zh-TW"/>
            </a:defPPr>
            <a:lvl1pPr lvl="0">
              <a:defRPr sz="2100" b="1"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sz="1500" dirty="0"/>
              <a:t>自由決定以 </a:t>
            </a:r>
            <a:r>
              <a:rPr lang="en-US" altLang="zh-TW" sz="1500" dirty="0"/>
              <a:t>M.2</a:t>
            </a:r>
            <a:r>
              <a:rPr lang="zh-TW" altLang="en-US" sz="1500" dirty="0"/>
              <a:t> </a:t>
            </a:r>
            <a:r>
              <a:rPr lang="en-US" altLang="zh-TW" sz="1500" dirty="0"/>
              <a:t>SSD</a:t>
            </a:r>
            <a:r>
              <a:rPr lang="zh-TW" altLang="en-US" sz="1500" dirty="0"/>
              <a:t> 加速關鍵資料，</a:t>
            </a:r>
            <a:endParaRPr lang="en-US" altLang="zh-TW" sz="1500" dirty="0"/>
          </a:p>
          <a:p>
            <a:r>
              <a:rPr lang="zh-TW" altLang="zh-TW" sz="1500" dirty="0"/>
              <a:t>全面提升儲存性價比</a:t>
            </a:r>
            <a:endParaRPr lang="zh-TW" altLang="en-US" sz="1500" dirty="0"/>
          </a:p>
        </p:txBody>
      </p:sp>
      <p:sp>
        <p:nvSpPr>
          <p:cNvPr id="69" name="文字版面配置區 2"/>
          <p:cNvSpPr txBox="1">
            <a:spLocks/>
          </p:cNvSpPr>
          <p:nvPr/>
        </p:nvSpPr>
        <p:spPr>
          <a:xfrm>
            <a:off x="145617" y="2995680"/>
            <a:ext cx="1711351" cy="36815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/>
          <a:p>
            <a:pPr indent="85725">
              <a:lnSpc>
                <a:spcPct val="115000"/>
              </a:lnSpc>
              <a:buClr>
                <a:schemeClr val="dk2"/>
              </a:buClr>
              <a:buSzPct val="100000"/>
            </a:pPr>
            <a:r>
              <a:rPr lang="en-US" altLang="zh-TW" sz="1600" b="1" kern="0" dirty="0">
                <a:solidFill>
                  <a:schemeClr val="tx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rPr>
              <a:t>I/O</a:t>
            </a:r>
            <a:r>
              <a:rPr lang="zh-TW" altLang="en-US" sz="1600" b="1" kern="0" dirty="0">
                <a:solidFill>
                  <a:schemeClr val="tx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rPr>
              <a:t> 智慧判別</a:t>
            </a:r>
            <a:endParaRPr lang="en-US" altLang="zh-TW" sz="1600" b="1" kern="0" dirty="0">
              <a:solidFill>
                <a:schemeClr val="tx2">
                  <a:lumMod val="75000"/>
                </a:schemeClr>
              </a:solidFill>
              <a:latin typeface="微軟正黑體" pitchFamily="34" charset="-120"/>
              <a:ea typeface="微軟正黑體" pitchFamily="34" charset="-120"/>
              <a:cs typeface="Verdana"/>
              <a:sym typeface="Verdana"/>
            </a:endParaRPr>
          </a:p>
        </p:txBody>
      </p:sp>
      <p:sp>
        <p:nvSpPr>
          <p:cNvPr id="61" name="五邊形 60"/>
          <p:cNvSpPr/>
          <p:nvPr/>
        </p:nvSpPr>
        <p:spPr>
          <a:xfrm>
            <a:off x="0" y="1419622"/>
            <a:ext cx="3755459" cy="354483"/>
          </a:xfrm>
          <a:prstGeom prst="homePlate">
            <a:avLst/>
          </a:prstGeom>
          <a:blipFill>
            <a:blip r:embed="rId3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62" name="矩形 61">
            <a:extLst>
              <a:ext uri="{FF2B5EF4-FFF2-40B4-BE49-F238E27FC236}">
                <a16:creationId xmlns:a16="http://schemas.microsoft.com/office/drawing/2014/main" xmlns="" id="{041CDBB1-8D82-8F41-B72E-F86A635A9676}"/>
              </a:ext>
            </a:extLst>
          </p:cNvPr>
          <p:cNvSpPr/>
          <p:nvPr/>
        </p:nvSpPr>
        <p:spPr>
          <a:xfrm>
            <a:off x="232086" y="1426622"/>
            <a:ext cx="34595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b="1" dirty="0">
                <a:solidFill>
                  <a:srgbClr val="FFF000"/>
                </a:solidFill>
                <a:ea typeface="微軟正黑體" pitchFamily="34" charset="-120"/>
              </a:rPr>
              <a:t>儲存空間 </a:t>
            </a:r>
            <a:r>
              <a:rPr lang="zh-TW" altLang="en-US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與 </a:t>
            </a:r>
            <a:r>
              <a:rPr lang="en-US" altLang="zh-TW" b="1" dirty="0">
                <a:solidFill>
                  <a:srgbClr val="FFF000"/>
                </a:solidFill>
                <a:ea typeface="微軟正黑體" pitchFamily="34" charset="-120"/>
              </a:rPr>
              <a:t>SSD</a:t>
            </a:r>
            <a:r>
              <a:rPr lang="zh-TW" altLang="en-US" b="1" dirty="0">
                <a:solidFill>
                  <a:srgbClr val="FFF000"/>
                </a:solidFill>
                <a:ea typeface="微軟正黑體" pitchFamily="34" charset="-120"/>
              </a:rPr>
              <a:t> 快取 </a:t>
            </a:r>
            <a:r>
              <a:rPr lang="zh-TW" altLang="en-US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效益兼具</a:t>
            </a:r>
            <a:endParaRPr lang="en-US" altLang="zh-TW" b="1" kern="0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  <a:cs typeface="Verdana"/>
              <a:sym typeface="Verdana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3097945" y="3939902"/>
            <a:ext cx="1618071" cy="319126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indent="85725" algn="ctr">
              <a:lnSpc>
                <a:spcPct val="115000"/>
              </a:lnSpc>
              <a:buClr>
                <a:schemeClr val="dk2"/>
              </a:buClr>
              <a:buSzPct val="100000"/>
            </a:pPr>
            <a:r>
              <a:rPr lang="en-US" altLang="zh-TW" sz="1500" b="1" kern="0" dirty="0">
                <a:ea typeface="微軟正黑體" pitchFamily="34" charset="-120"/>
                <a:cs typeface="Verdana"/>
                <a:sym typeface="Verdana"/>
              </a:rPr>
              <a:t>(Tier</a:t>
            </a:r>
            <a:r>
              <a:rPr lang="zh-TW" altLang="en-US" sz="1500" b="1" kern="0" dirty="0">
                <a:ea typeface="微軟正黑體" pitchFamily="34" charset="-120"/>
                <a:cs typeface="Verdana"/>
                <a:sym typeface="Verdana"/>
              </a:rPr>
              <a:t> </a:t>
            </a:r>
            <a:r>
              <a:rPr lang="en-US" altLang="zh-TW" sz="1500" b="1" kern="0" dirty="0">
                <a:ea typeface="微軟正黑體" pitchFamily="34" charset="-120"/>
                <a:cs typeface="Verdana"/>
                <a:sym typeface="Verdana"/>
              </a:rPr>
              <a:t>on</a:t>
            </a:r>
            <a:r>
              <a:rPr lang="zh-TW" altLang="en-US" sz="1500" b="1" kern="0" dirty="0">
                <a:ea typeface="微軟正黑體" pitchFamily="34" charset="-120"/>
                <a:cs typeface="Verdana"/>
                <a:sym typeface="Verdana"/>
              </a:rPr>
              <a:t> </a:t>
            </a:r>
            <a:r>
              <a:rPr lang="en-US" altLang="zh-TW" sz="1500" b="1" kern="0" dirty="0">
                <a:ea typeface="微軟正黑體" pitchFamily="34" charset="-120"/>
                <a:cs typeface="Verdana"/>
                <a:sym typeface="Verdana"/>
              </a:rPr>
              <a:t>Demand)</a:t>
            </a:r>
          </a:p>
        </p:txBody>
      </p:sp>
      <p:pic>
        <p:nvPicPr>
          <p:cNvPr id="63" name="Picture 30" descr="\\MARKETING\Marketing\MarketingMaterials\素材\_icons\ICON_Sabrina\QNAP Auto Tiering logo_512x51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11764" y="227738"/>
            <a:ext cx="618475" cy="6184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" name="文字版面配置區 2"/>
          <p:cNvSpPr txBox="1">
            <a:spLocks/>
          </p:cNvSpPr>
          <p:nvPr/>
        </p:nvSpPr>
        <p:spPr>
          <a:xfrm>
            <a:off x="145617" y="3427728"/>
            <a:ext cx="1711351" cy="36815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/>
          <a:p>
            <a:pPr indent="85725">
              <a:lnSpc>
                <a:spcPct val="115000"/>
              </a:lnSpc>
              <a:buClr>
                <a:schemeClr val="dk2"/>
              </a:buClr>
              <a:buSzPct val="100000"/>
            </a:pPr>
            <a:r>
              <a:rPr lang="zh-TW" altLang="en-US" sz="1600" b="1" kern="0" dirty="0">
                <a:solidFill>
                  <a:schemeClr val="tx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rPr>
              <a:t>資料夾分層</a:t>
            </a:r>
            <a:endParaRPr lang="en-US" altLang="zh-TW" sz="1600" b="1" kern="0" dirty="0">
              <a:solidFill>
                <a:schemeClr val="tx2">
                  <a:lumMod val="75000"/>
                </a:schemeClr>
              </a:solidFill>
              <a:latin typeface="微軟正黑體" pitchFamily="34" charset="-120"/>
              <a:ea typeface="微軟正黑體" pitchFamily="34" charset="-120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887716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矩形 27"/>
          <p:cNvSpPr/>
          <p:nvPr/>
        </p:nvSpPr>
        <p:spPr>
          <a:xfrm>
            <a:off x="4031432" y="1166867"/>
            <a:ext cx="5112568" cy="64807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TW" altLang="en-US" dirty="0"/>
          </a:p>
        </p:txBody>
      </p:sp>
      <p:sp>
        <p:nvSpPr>
          <p:cNvPr id="24" name="圓角矩形 23"/>
          <p:cNvSpPr/>
          <p:nvPr/>
        </p:nvSpPr>
        <p:spPr>
          <a:xfrm>
            <a:off x="5053135" y="2067694"/>
            <a:ext cx="3259210" cy="208823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TW" altLang="en-US" dirty="0"/>
          </a:p>
        </p:txBody>
      </p:sp>
      <p:sp>
        <p:nvSpPr>
          <p:cNvPr id="32" name="圓角矩形 31"/>
          <p:cNvSpPr/>
          <p:nvPr/>
        </p:nvSpPr>
        <p:spPr>
          <a:xfrm>
            <a:off x="971600" y="2067694"/>
            <a:ext cx="3259210" cy="208823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TW" altLang="en-US" dirty="0"/>
          </a:p>
        </p:txBody>
      </p:sp>
      <p:sp>
        <p:nvSpPr>
          <p:cNvPr id="218" name="Shape 218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zh-TW" altLang="en-US"/>
              <a:t>效能兼具的容量最大化方案</a:t>
            </a:r>
            <a:endParaRPr lang="zh-TW" altLang="en-US" dirty="0"/>
          </a:p>
        </p:txBody>
      </p:sp>
      <p:sp>
        <p:nvSpPr>
          <p:cNvPr id="23" name="TextBox 33">
            <a:extLst>
              <a:ext uri="{FF2B5EF4-FFF2-40B4-BE49-F238E27FC236}">
                <a16:creationId xmlns:a16="http://schemas.microsoft.com/office/drawing/2014/main" xmlns="" id="{763B5255-3B3B-5947-8429-C02E9FA38424}"/>
              </a:ext>
            </a:extLst>
          </p:cNvPr>
          <p:cNvSpPr txBox="1"/>
          <p:nvPr/>
        </p:nvSpPr>
        <p:spPr>
          <a:xfrm>
            <a:off x="1510982" y="2314558"/>
            <a:ext cx="2249246" cy="70019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>
              <a:spcBef>
                <a:spcPts val="440"/>
              </a:spcBef>
              <a:buClr>
                <a:schemeClr val="dk1"/>
              </a:buClr>
              <a:buSzPts val="2200"/>
              <a:defRPr/>
            </a:pPr>
            <a:r>
              <a:rPr lang="en-US" altLang="zh-Hant" b="1" dirty="0">
                <a:ea typeface="Microsoft JhengHei"/>
                <a:cs typeface="Microsoft JhengHei"/>
                <a:sym typeface="Microsoft JhengHei"/>
              </a:rPr>
              <a:t>4</a:t>
            </a:r>
            <a:r>
              <a:rPr lang="zh-Hant" altLang="en-US" b="1" dirty="0">
                <a:ea typeface="Microsoft JhengHei"/>
                <a:cs typeface="Microsoft JhengHei"/>
                <a:sym typeface="Microsoft JhengHei"/>
              </a:rPr>
              <a:t> 個 </a:t>
            </a:r>
            <a:r>
              <a:rPr lang="en-US" altLang="zh-TW" b="1" dirty="0">
                <a:ea typeface="Microsoft JhengHei"/>
                <a:cs typeface="Microsoft JhengHei"/>
                <a:sym typeface="Microsoft JhengHei"/>
              </a:rPr>
              <a:t>3.5</a:t>
            </a:r>
            <a:r>
              <a:rPr lang="zh-TW" altLang="en-US" b="1" dirty="0">
                <a:ea typeface="Microsoft JhengHei"/>
                <a:cs typeface="Microsoft JhengHei"/>
                <a:sym typeface="Microsoft JhengHei"/>
              </a:rPr>
              <a:t> 吋</a:t>
            </a:r>
            <a:r>
              <a:rPr lang="zh-Hant" altLang="en-US" b="1" dirty="0">
                <a:ea typeface="Microsoft JhengHei"/>
                <a:cs typeface="Microsoft JhengHei"/>
                <a:sym typeface="Microsoft JhengHei"/>
              </a:rPr>
              <a:t>硬碟</a:t>
            </a:r>
            <a:endParaRPr lang="en-US" altLang="zh-Hant" b="1" dirty="0">
              <a:ea typeface="Microsoft JhengHei"/>
              <a:cs typeface="Microsoft JhengHei"/>
              <a:sym typeface="Microsoft JhengHei"/>
            </a:endParaRPr>
          </a:p>
          <a:p>
            <a:pPr algn="ctr">
              <a:spcBef>
                <a:spcPts val="440"/>
              </a:spcBef>
              <a:buClr>
                <a:schemeClr val="dk1"/>
              </a:buClr>
              <a:buSzPts val="2200"/>
              <a:defRPr/>
            </a:pPr>
            <a:r>
              <a:rPr lang="zh-Hant" altLang="en-US" b="1" dirty="0">
                <a:ea typeface="Microsoft JhengHei"/>
                <a:cs typeface="Microsoft JhengHei"/>
                <a:sym typeface="Microsoft JhengHei"/>
              </a:rPr>
              <a:t>做</a:t>
            </a:r>
            <a:r>
              <a:rPr lang="zh-TW" altLang="en-US" b="1" dirty="0">
                <a:ea typeface="Microsoft JhengHei"/>
                <a:cs typeface="Microsoft JhengHei"/>
                <a:sym typeface="Microsoft JhengHei"/>
              </a:rPr>
              <a:t>大容量儲存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763B5255-3B3B-5947-8429-C02E9FA38424}"/>
              </a:ext>
            </a:extLst>
          </p:cNvPr>
          <p:cNvSpPr txBox="1"/>
          <p:nvPr/>
        </p:nvSpPr>
        <p:spPr>
          <a:xfrm>
            <a:off x="5022898" y="2314558"/>
            <a:ext cx="3324460" cy="70019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>
              <a:spcBef>
                <a:spcPts val="440"/>
              </a:spcBef>
              <a:buClr>
                <a:schemeClr val="dk1"/>
              </a:buClr>
              <a:buSzPts val="2200"/>
              <a:defRPr/>
            </a:pPr>
            <a:r>
              <a:rPr lang="zh-Hant" altLang="en-US" b="1" dirty="0">
                <a:ea typeface="Microsoft JhengHei"/>
                <a:cs typeface="Microsoft JhengHei"/>
                <a:sym typeface="Microsoft JhengHei"/>
              </a:rPr>
              <a:t>安裝</a:t>
            </a:r>
            <a:r>
              <a:rPr lang="en-US" altLang="zh-Hant" b="1" dirty="0">
                <a:ea typeface="Microsoft JhengHei"/>
                <a:cs typeface="Microsoft JhengHei"/>
                <a:sym typeface="Microsoft JhengHei"/>
              </a:rPr>
              <a:t> QM2</a:t>
            </a:r>
            <a:r>
              <a:rPr lang="zh-TW" altLang="en-US" b="1" dirty="0">
                <a:ea typeface="Microsoft JhengHei"/>
                <a:cs typeface="Microsoft JhengHei"/>
                <a:sym typeface="Microsoft JhengHei"/>
              </a:rPr>
              <a:t> </a:t>
            </a:r>
            <a:r>
              <a:rPr lang="zh-Hant" altLang="en-US" b="1" dirty="0">
                <a:ea typeface="Microsoft JhengHei"/>
                <a:cs typeface="Microsoft JhengHei"/>
                <a:sym typeface="Microsoft JhengHei"/>
              </a:rPr>
              <a:t>擴充卡以</a:t>
            </a:r>
            <a:r>
              <a:rPr lang="zh-TW" altLang="en-US" b="1" dirty="0">
                <a:ea typeface="Microsoft JhengHei"/>
                <a:cs typeface="Microsoft JhengHei"/>
                <a:sym typeface="Microsoft JhengHei"/>
              </a:rPr>
              <a:t> </a:t>
            </a:r>
            <a:r>
              <a:rPr lang="en-US" altLang="zh-Hant" b="1" dirty="0">
                <a:ea typeface="Microsoft JhengHei"/>
                <a:cs typeface="Microsoft JhengHei"/>
                <a:sym typeface="Microsoft JhengHei"/>
              </a:rPr>
              <a:t>M.2 SSD</a:t>
            </a:r>
            <a:r>
              <a:rPr lang="zh-Hant" altLang="en-US" b="1" dirty="0">
                <a:ea typeface="Microsoft JhengHei"/>
                <a:cs typeface="Microsoft JhengHei"/>
                <a:sym typeface="Microsoft JhengHei"/>
              </a:rPr>
              <a:t> </a:t>
            </a:r>
            <a:endParaRPr lang="en-US" altLang="zh-Hant" b="1" dirty="0">
              <a:ea typeface="Microsoft JhengHei"/>
              <a:cs typeface="Microsoft JhengHei"/>
              <a:sym typeface="Microsoft JhengHei"/>
            </a:endParaRPr>
          </a:p>
          <a:p>
            <a:pPr algn="ctr">
              <a:spcBef>
                <a:spcPts val="440"/>
              </a:spcBef>
              <a:buClr>
                <a:schemeClr val="dk1"/>
              </a:buClr>
              <a:buSzPts val="2200"/>
              <a:defRPr/>
            </a:pPr>
            <a:r>
              <a:rPr lang="zh-Hant" altLang="en-US" b="1" dirty="0">
                <a:ea typeface="Microsoft JhengHei"/>
                <a:cs typeface="Microsoft JhengHei"/>
                <a:sym typeface="Microsoft JhengHei"/>
              </a:rPr>
              <a:t>建立</a:t>
            </a:r>
            <a:r>
              <a:rPr lang="zh-TW" altLang="en-US" b="1" dirty="0">
                <a:ea typeface="Microsoft JhengHei"/>
                <a:cs typeface="Microsoft JhengHei"/>
                <a:sym typeface="Microsoft JhengHei"/>
              </a:rPr>
              <a:t> </a:t>
            </a:r>
            <a:r>
              <a:rPr lang="en-US" altLang="zh-Hant" b="1" dirty="0" err="1">
                <a:ea typeface="Microsoft JhengHei"/>
                <a:cs typeface="Microsoft JhengHei"/>
                <a:sym typeface="Microsoft JhengHei"/>
              </a:rPr>
              <a:t>Qtier</a:t>
            </a:r>
            <a:r>
              <a:rPr lang="zh-Hant" altLang="en-US" b="1" dirty="0">
                <a:ea typeface="Microsoft JhengHei"/>
                <a:cs typeface="Microsoft JhengHei"/>
                <a:sym typeface="Microsoft JhengHei"/>
              </a:rPr>
              <a:t> </a:t>
            </a:r>
            <a:r>
              <a:rPr lang="en-US" altLang="zh-Hant" b="1" dirty="0">
                <a:ea typeface="Microsoft JhengHei"/>
                <a:cs typeface="Microsoft JhengHei"/>
                <a:sym typeface="Microsoft JhengHei"/>
              </a:rPr>
              <a:t>SSD</a:t>
            </a:r>
            <a:r>
              <a:rPr lang="zh-Hant" altLang="en-US" b="1" dirty="0">
                <a:ea typeface="Microsoft JhengHei"/>
                <a:cs typeface="Microsoft JhengHei"/>
                <a:sym typeface="Microsoft JhengHei"/>
              </a:rPr>
              <a:t> 高速層</a:t>
            </a:r>
            <a:endParaRPr lang="zh-TW" altLang="en-US" sz="3200" b="1" dirty="0"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40" name="TextBox 33">
            <a:extLst>
              <a:ext uri="{FF2B5EF4-FFF2-40B4-BE49-F238E27FC236}">
                <a16:creationId xmlns:a16="http://schemas.microsoft.com/office/drawing/2014/main" xmlns="" id="{763B5255-3B3B-5947-8429-C02E9FA38424}"/>
              </a:ext>
            </a:extLst>
          </p:cNvPr>
          <p:cNvSpPr txBox="1"/>
          <p:nvPr/>
        </p:nvSpPr>
        <p:spPr>
          <a:xfrm>
            <a:off x="4247456" y="1166867"/>
            <a:ext cx="4824536" cy="68480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TW" altLang="en-US" sz="2000" b="1" dirty="0" smtClean="0">
                <a:solidFill>
                  <a:schemeClr val="bg1"/>
                </a:solidFill>
                <a:ea typeface="微軟正黑體" pitchFamily="34" charset="-120"/>
              </a:rPr>
              <a:t>啟用 </a:t>
            </a:r>
            <a:r>
              <a:rPr lang="en-US" altLang="zh-TW" sz="2000" b="1" dirty="0" smtClean="0">
                <a:solidFill>
                  <a:schemeClr val="bg1"/>
                </a:solidFill>
                <a:ea typeface="微軟正黑體" pitchFamily="34" charset="-120"/>
              </a:rPr>
              <a:t>Qtier 2.0: </a:t>
            </a:r>
            <a:r>
              <a:rPr lang="zh-Hant" altLang="en-US" sz="2000" b="1" dirty="0" smtClean="0">
                <a:solidFill>
                  <a:schemeClr val="bg1"/>
                </a:solidFill>
                <a:ea typeface="微軟正黑體" pitchFamily="34" charset="-120"/>
              </a:rPr>
              <a:t>享受</a:t>
            </a:r>
            <a:r>
              <a:rPr lang="zh-Hant" altLang="en-US" sz="2000" b="1" dirty="0">
                <a:solidFill>
                  <a:schemeClr val="bg1"/>
                </a:solidFill>
                <a:ea typeface="微軟正黑體" pitchFamily="34" charset="-120"/>
              </a:rPr>
              <a:t>完整 </a:t>
            </a:r>
            <a:r>
              <a:rPr lang="en-US" altLang="zh-Hant" sz="2000" b="1" dirty="0">
                <a:solidFill>
                  <a:schemeClr val="bg1"/>
                </a:solidFill>
                <a:ea typeface="微軟正黑體" pitchFamily="34" charset="-120"/>
              </a:rPr>
              <a:t>4</a:t>
            </a:r>
            <a:r>
              <a:rPr lang="zh-Hant" altLang="en-US" sz="2000" b="1" dirty="0">
                <a:solidFill>
                  <a:schemeClr val="bg1"/>
                </a:solidFill>
                <a:ea typeface="微軟正黑體" pitchFamily="34" charset="-120"/>
              </a:rPr>
              <a:t> 個硬碟大容量儲存並</a:t>
            </a:r>
            <a:r>
              <a:rPr lang="zh-TW" altLang="en-US" sz="2000" b="1" dirty="0">
                <a:solidFill>
                  <a:schemeClr val="bg1"/>
                </a:solidFill>
                <a:ea typeface="微軟正黑體" pitchFamily="34" charset="-120"/>
              </a:rPr>
              <a:t>同時加速隨機與循序讀寫效能！</a:t>
            </a:r>
          </a:p>
        </p:txBody>
      </p:sp>
      <p:pic>
        <p:nvPicPr>
          <p:cNvPr id="26" name="Picture 3" descr="Picture 3">
            <a:extLst>
              <a:ext uri="{FF2B5EF4-FFF2-40B4-BE49-F238E27FC236}">
                <a16:creationId xmlns:a16="http://schemas.microsoft.com/office/drawing/2014/main" xmlns="" id="{8027C7BF-EAAD-3046-897C-2B8D8C07E182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507052" y="2242874"/>
            <a:ext cx="3636948" cy="2273092"/>
          </a:xfrm>
          <a:prstGeom prst="rect">
            <a:avLst/>
          </a:prstGeom>
          <a:ln w="12700">
            <a:miter lim="400000"/>
          </a:ln>
        </p:spPr>
      </p:pic>
      <p:sp>
        <p:nvSpPr>
          <p:cNvPr id="25" name="文字方塊 24">
            <a:extLst>
              <a:ext uri="{FF2B5EF4-FFF2-40B4-BE49-F238E27FC236}">
                <a16:creationId xmlns:a16="http://schemas.microsoft.com/office/drawing/2014/main" xmlns="" id="{DA74E54B-06C1-8A4C-B4F7-A9305C46E3A3}"/>
              </a:ext>
            </a:extLst>
          </p:cNvPr>
          <p:cNvSpPr txBox="1"/>
          <p:nvPr/>
        </p:nvSpPr>
        <p:spPr>
          <a:xfrm>
            <a:off x="1966310" y="3651870"/>
            <a:ext cx="1341006" cy="269304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kumimoji="1" lang="en-US" altLang="zh-Hant" sz="1300" b="1" dirty="0"/>
              <a:t>TS-432XU-RP</a:t>
            </a:r>
            <a:endParaRPr kumimoji="1" lang="en-US" altLang="zh-TW" sz="1300" b="1" dirty="0"/>
          </a:p>
        </p:txBody>
      </p:sp>
      <p:pic>
        <p:nvPicPr>
          <p:cNvPr id="19" name="Picture 11" descr="Picture 11">
            <a:extLst>
              <a:ext uri="{FF2B5EF4-FFF2-40B4-BE49-F238E27FC236}">
                <a16:creationId xmlns:a16="http://schemas.microsoft.com/office/drawing/2014/main" xmlns="" id="{8323F9A9-5B47-EB41-81F2-E4EA6A13C09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>
          <a:xfrm>
            <a:off x="990450" y="3045590"/>
            <a:ext cx="3292820" cy="648072"/>
          </a:xfrm>
          <a:prstGeom prst="rect">
            <a:avLst/>
          </a:prstGeom>
          <a:ln w="12700">
            <a:miter lim="400000"/>
          </a:ln>
        </p:spPr>
      </p:pic>
      <p:sp>
        <p:nvSpPr>
          <p:cNvPr id="20" name="文字方塊 19">
            <a:extLst>
              <a:ext uri="{FF2B5EF4-FFF2-40B4-BE49-F238E27FC236}">
                <a16:creationId xmlns:a16="http://schemas.microsoft.com/office/drawing/2014/main" xmlns="" id="{1703E769-8ED0-E246-B61A-BDBD4DDD11C7}"/>
              </a:ext>
            </a:extLst>
          </p:cNvPr>
          <p:cNvSpPr txBox="1"/>
          <p:nvPr/>
        </p:nvSpPr>
        <p:spPr>
          <a:xfrm>
            <a:off x="5498165" y="3890958"/>
            <a:ext cx="1004121" cy="269304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kumimoji="1" lang="en-US" altLang="zh-TW" sz="1300" b="1" dirty="0"/>
              <a:t>QM2-4S-240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xmlns="" id="{0D3755E7-2D37-6A41-AE31-1817F6CAB691}"/>
              </a:ext>
            </a:extLst>
          </p:cNvPr>
          <p:cNvSpPr/>
          <p:nvPr/>
        </p:nvSpPr>
        <p:spPr>
          <a:xfrm>
            <a:off x="1287763" y="3461361"/>
            <a:ext cx="2736304" cy="144016"/>
          </a:xfrm>
          <a:prstGeom prst="roundRect">
            <a:avLst>
              <a:gd name="adj" fmla="val 0"/>
            </a:avLst>
          </a:prstGeom>
          <a:solidFill>
            <a:srgbClr val="0070C0">
              <a:alpha val="5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170" name="Picture 2" descr="C:\Users\user\Desktop\TS-x32XU新品介紹PPT\06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44010" y="1104798"/>
            <a:ext cx="720080" cy="72008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1" name="群組 20"/>
          <p:cNvGrpSpPr/>
          <p:nvPr/>
        </p:nvGrpSpPr>
        <p:grpSpPr>
          <a:xfrm>
            <a:off x="4374826" y="2715766"/>
            <a:ext cx="563940" cy="563944"/>
            <a:chOff x="1619672" y="2449793"/>
            <a:chExt cx="563940" cy="563944"/>
          </a:xfrm>
        </p:grpSpPr>
        <p:sp>
          <p:nvSpPr>
            <p:cNvPr id="22" name="矩形 21"/>
            <p:cNvSpPr/>
            <p:nvPr/>
          </p:nvSpPr>
          <p:spPr>
            <a:xfrm>
              <a:off x="1619672" y="2700435"/>
              <a:ext cx="563940" cy="62660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7" name="矩形 26"/>
            <p:cNvSpPr/>
            <p:nvPr/>
          </p:nvSpPr>
          <p:spPr>
            <a:xfrm rot="5400000">
              <a:off x="1619670" y="2700435"/>
              <a:ext cx="563944" cy="62660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29" name="五邊形 28"/>
          <p:cNvSpPr/>
          <p:nvPr/>
        </p:nvSpPr>
        <p:spPr>
          <a:xfrm>
            <a:off x="5148064" y="3170878"/>
            <a:ext cx="1584176" cy="504056"/>
          </a:xfrm>
          <a:prstGeom prst="homePlat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7" name="圖片 16" descr="QM2-2S-220A_Front_left-angle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961171" y="2954854"/>
            <a:ext cx="1843077" cy="1152128"/>
          </a:xfrm>
          <a:prstGeom prst="rect">
            <a:avLst/>
          </a:prstGeom>
          <a:effectLst/>
        </p:spPr>
      </p:pic>
      <p:sp>
        <p:nvSpPr>
          <p:cNvPr id="30" name="Rounded Rectangle 3">
            <a:extLst>
              <a:ext uri="{FF2B5EF4-FFF2-40B4-BE49-F238E27FC236}">
                <a16:creationId xmlns:a16="http://schemas.microsoft.com/office/drawing/2014/main" xmlns="" id="{0D3755E7-2D37-6A41-AE31-1817F6CAB691}"/>
              </a:ext>
            </a:extLst>
          </p:cNvPr>
          <p:cNvSpPr/>
          <p:nvPr/>
        </p:nvSpPr>
        <p:spPr>
          <a:xfrm>
            <a:off x="6876256" y="3313055"/>
            <a:ext cx="648072" cy="216024"/>
          </a:xfrm>
          <a:prstGeom prst="roundRect">
            <a:avLst>
              <a:gd name="adj" fmla="val 0"/>
            </a:avLst>
          </a:prstGeom>
          <a:solidFill>
            <a:srgbClr val="0070C0">
              <a:alpha val="5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287782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圖片 36">
            <a:extLst>
              <a:ext uri="{FF2B5EF4-FFF2-40B4-BE49-F238E27FC236}">
                <a16:creationId xmlns:a16="http://schemas.microsoft.com/office/drawing/2014/main" xmlns="" id="{5F15BFC1-7499-7A47-AD43-DA3EABA5B2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51520" y="1779662"/>
            <a:ext cx="3364116" cy="210294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0E923420-1A77-8248-A6FD-5CF6A22B8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Hant" altLang="en-US"/>
              <a:t>升級 </a:t>
            </a:r>
            <a:r>
              <a:rPr lang="en-US" altLang="zh-Hant"/>
              <a:t>Qtier </a:t>
            </a:r>
            <a:r>
              <a:rPr lang="zh-Hant" altLang="en-US"/>
              <a:t>儲存池來提升儲存效能</a:t>
            </a:r>
            <a:endParaRPr lang="zh-TW" altLang="en-US" dirty="0"/>
          </a:p>
        </p:txBody>
      </p:sp>
      <p:grpSp>
        <p:nvGrpSpPr>
          <p:cNvPr id="3" name="群組 19"/>
          <p:cNvGrpSpPr/>
          <p:nvPr/>
        </p:nvGrpSpPr>
        <p:grpSpPr>
          <a:xfrm>
            <a:off x="0" y="1195255"/>
            <a:ext cx="3823005" cy="472643"/>
            <a:chOff x="224707" y="3446640"/>
            <a:chExt cx="3019159" cy="472643"/>
          </a:xfrm>
        </p:grpSpPr>
        <p:sp>
          <p:nvSpPr>
            <p:cNvPr id="21" name="五邊形 20"/>
            <p:cNvSpPr/>
            <p:nvPr/>
          </p:nvSpPr>
          <p:spPr>
            <a:xfrm>
              <a:off x="224707" y="3446640"/>
              <a:ext cx="3019159" cy="472643"/>
            </a:xfrm>
            <a:prstGeom prst="homePlate">
              <a:avLst/>
            </a:prstGeom>
            <a:blipFill>
              <a:blip r:embed="rId4" cstate="print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 dirty="0"/>
            </a:p>
          </p:txBody>
        </p:sp>
        <p:sp>
          <p:nvSpPr>
            <p:cNvPr id="22" name="矩形 21">
              <a:extLst>
                <a:ext uri="{FF2B5EF4-FFF2-40B4-BE49-F238E27FC236}">
                  <a16:creationId xmlns:a16="http://schemas.microsoft.com/office/drawing/2014/main" xmlns="" id="{041CDBB1-8D82-8F41-B72E-F86A635A9676}"/>
                </a:ext>
              </a:extLst>
            </p:cNvPr>
            <p:cNvSpPr/>
            <p:nvPr/>
          </p:nvSpPr>
          <p:spPr>
            <a:xfrm>
              <a:off x="537290" y="3486921"/>
              <a:ext cx="2446319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Hant" sz="2000" b="1" dirty="0" err="1">
                  <a:solidFill>
                    <a:schemeClr val="bg1"/>
                  </a:solidFill>
                  <a:latin typeface="+mj-lt"/>
                  <a:ea typeface="微軟正黑體" pitchFamily="34" charset="-120"/>
                </a:rPr>
                <a:t>IOMeter</a:t>
              </a:r>
              <a:r>
                <a:rPr lang="zh-Hant" altLang="en-US" sz="2000" b="1" dirty="0">
                  <a:solidFill>
                    <a:schemeClr val="bg1"/>
                  </a:solidFill>
                  <a:latin typeface="+mj-lt"/>
                  <a:ea typeface="微軟正黑體" pitchFamily="34" charset="-120"/>
                </a:rPr>
                <a:t> 測試</a:t>
              </a:r>
              <a:r>
                <a:rPr lang="en-US" altLang="zh-Hant" sz="2000" b="1" dirty="0">
                  <a:solidFill>
                    <a:schemeClr val="bg1"/>
                  </a:solidFill>
                  <a:latin typeface="+mj-lt"/>
                  <a:ea typeface="微軟正黑體" pitchFamily="34" charset="-120"/>
                </a:rPr>
                <a:t> (1 x 10GbE)</a:t>
              </a:r>
              <a:endParaRPr lang="en-US" sz="20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grpSp>
        <p:nvGrpSpPr>
          <p:cNvPr id="4" name="群組 2">
            <a:extLst>
              <a:ext uri="{FF2B5EF4-FFF2-40B4-BE49-F238E27FC236}">
                <a16:creationId xmlns:a16="http://schemas.microsoft.com/office/drawing/2014/main" xmlns="" id="{153738A8-A784-B842-B075-B52CD6E15F43}"/>
              </a:ext>
            </a:extLst>
          </p:cNvPr>
          <p:cNvGrpSpPr/>
          <p:nvPr/>
        </p:nvGrpSpPr>
        <p:grpSpPr>
          <a:xfrm>
            <a:off x="5991813" y="1779662"/>
            <a:ext cx="2900667" cy="2232247"/>
            <a:chOff x="380731" y="1797314"/>
            <a:chExt cx="2900667" cy="2232247"/>
          </a:xfrm>
        </p:grpSpPr>
        <p:cxnSp>
          <p:nvCxnSpPr>
            <p:cNvPr id="32" name="Shape 90">
              <a:extLst>
                <a:ext uri="{FF2B5EF4-FFF2-40B4-BE49-F238E27FC236}">
                  <a16:creationId xmlns:a16="http://schemas.microsoft.com/office/drawing/2014/main" xmlns="" id="{7702B8F8-64F5-664E-9AE9-AB8962E5FB31}"/>
                </a:ext>
              </a:extLst>
            </p:cNvPr>
            <p:cNvCxnSpPr/>
            <p:nvPr/>
          </p:nvCxnSpPr>
          <p:spPr>
            <a:xfrm>
              <a:off x="1025883" y="3027435"/>
              <a:ext cx="2255515" cy="2276"/>
            </a:xfrm>
            <a:prstGeom prst="straightConnector1">
              <a:avLst/>
            </a:prstGeom>
            <a:noFill/>
            <a:ln w="6350" cap="flat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34" name="Shape 81">
              <a:extLst>
                <a:ext uri="{FF2B5EF4-FFF2-40B4-BE49-F238E27FC236}">
                  <a16:creationId xmlns:a16="http://schemas.microsoft.com/office/drawing/2014/main" xmlns="" id="{E09A4053-76C5-5049-9D99-833C2D3B48AA}"/>
                </a:ext>
              </a:extLst>
            </p:cNvPr>
            <p:cNvSpPr txBox="1"/>
            <p:nvPr/>
          </p:nvSpPr>
          <p:spPr>
            <a:xfrm>
              <a:off x="1520276" y="3606260"/>
              <a:ext cx="839818" cy="373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121900" tIns="60933" rIns="121900" bIns="60933" anchor="t" anchorCtr="0">
              <a:noAutofit/>
            </a:bodyPr>
            <a:lstStyle/>
            <a:p>
              <a:pPr algn="ctr"/>
              <a:r>
                <a:rPr lang="zh-Hant" altLang="en-US" sz="1000" b="1" dirty="0">
                  <a:latin typeface="微軟正黑體" pitchFamily="34" charset="-120"/>
                  <a:ea typeface="微軟正黑體" pitchFamily="34" charset="-120"/>
                </a:rPr>
                <a:t>讀取</a:t>
              </a:r>
              <a:endParaRPr lang="en-US" sz="1000" b="1" dirty="0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39" name="Shape 88">
              <a:extLst>
                <a:ext uri="{FF2B5EF4-FFF2-40B4-BE49-F238E27FC236}">
                  <a16:creationId xmlns:a16="http://schemas.microsoft.com/office/drawing/2014/main" xmlns="" id="{5EBEE025-C116-C749-9B44-42E9F37B67EA}"/>
                </a:ext>
              </a:extLst>
            </p:cNvPr>
            <p:cNvSpPr txBox="1"/>
            <p:nvPr/>
          </p:nvSpPr>
          <p:spPr>
            <a:xfrm>
              <a:off x="453587" y="2868703"/>
              <a:ext cx="645837" cy="39574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121900" tIns="60933" rIns="121900" bIns="60933" anchor="t" anchorCtr="0">
              <a:noAutofit/>
            </a:bodyPr>
            <a:lstStyle/>
            <a:p>
              <a:pPr algn="ctr">
                <a:buClr>
                  <a:srgbClr val="9F5900"/>
                </a:buClr>
                <a:buSzPct val="25000"/>
              </a:pPr>
              <a:r>
                <a:rPr lang="en-US" altLang="zh-TW" sz="1200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250</a:t>
              </a:r>
              <a:endParaRPr lang="zh-TW" alt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cs typeface="Arial"/>
                <a:sym typeface="Arial"/>
              </a:endParaRPr>
            </a:p>
          </p:txBody>
        </p:sp>
        <p:sp>
          <p:nvSpPr>
            <p:cNvPr id="40" name="Shape 92">
              <a:extLst>
                <a:ext uri="{FF2B5EF4-FFF2-40B4-BE49-F238E27FC236}">
                  <a16:creationId xmlns:a16="http://schemas.microsoft.com/office/drawing/2014/main" xmlns="" id="{4AD23106-A488-0F48-AC29-10A74B6DAF4C}"/>
                </a:ext>
              </a:extLst>
            </p:cNvPr>
            <p:cNvSpPr txBox="1"/>
            <p:nvPr/>
          </p:nvSpPr>
          <p:spPr>
            <a:xfrm>
              <a:off x="453587" y="3421245"/>
              <a:ext cx="645837" cy="49590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121900" tIns="60933" rIns="121900" bIns="60933" anchor="t" anchorCtr="0">
              <a:noAutofit/>
            </a:bodyPr>
            <a:lstStyle/>
            <a:p>
              <a:pPr algn="ctr">
                <a:buClr>
                  <a:srgbClr val="9F5900"/>
                </a:buClr>
                <a:buSzPct val="25000"/>
              </a:pPr>
              <a:r>
                <a:rPr lang="zh-TW" altLang="en-US" sz="1200" b="1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Arial"/>
                  <a:sym typeface="Arial"/>
                </a:rPr>
                <a:t>  </a:t>
              </a:r>
              <a:r>
                <a:rPr lang="en-US" altLang="zh-TW" sz="1200" b="1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Arial"/>
                  <a:sym typeface="Arial"/>
                </a:rPr>
                <a:t>0</a:t>
              </a:r>
            </a:p>
          </p:txBody>
        </p:sp>
        <p:cxnSp>
          <p:nvCxnSpPr>
            <p:cNvPr id="41" name="Shape 93">
              <a:extLst>
                <a:ext uri="{FF2B5EF4-FFF2-40B4-BE49-F238E27FC236}">
                  <a16:creationId xmlns:a16="http://schemas.microsoft.com/office/drawing/2014/main" xmlns="" id="{F7DD3DD1-CC85-ED42-B5B5-5887FC4FA9A3}"/>
                </a:ext>
              </a:extLst>
            </p:cNvPr>
            <p:cNvCxnSpPr/>
            <p:nvPr/>
          </p:nvCxnSpPr>
          <p:spPr>
            <a:xfrm>
              <a:off x="1025885" y="3563693"/>
              <a:ext cx="2255513" cy="2276"/>
            </a:xfrm>
            <a:prstGeom prst="straightConnector1">
              <a:avLst/>
            </a:prstGeom>
            <a:noFill/>
            <a:ln w="6350" cap="flat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29" name="Shape 89">
              <a:extLst>
                <a:ext uri="{FF2B5EF4-FFF2-40B4-BE49-F238E27FC236}">
                  <a16:creationId xmlns:a16="http://schemas.microsoft.com/office/drawing/2014/main" xmlns="" id="{AB9FC90D-190F-FF45-B775-E8305F73FA7D}"/>
                </a:ext>
              </a:extLst>
            </p:cNvPr>
            <p:cNvSpPr txBox="1"/>
            <p:nvPr/>
          </p:nvSpPr>
          <p:spPr>
            <a:xfrm>
              <a:off x="380731" y="3704421"/>
              <a:ext cx="867041" cy="32514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121900" tIns="60933" rIns="121900" bIns="60933" anchor="t" anchorCtr="0">
              <a:noAutofit/>
            </a:bodyPr>
            <a:lstStyle/>
            <a:p>
              <a:pPr lvl="0">
                <a:buClr>
                  <a:srgbClr val="9F5900"/>
                </a:buClr>
                <a:buSzPct val="25000"/>
              </a:pPr>
              <a:r>
                <a:rPr lang="en-US" sz="1200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  </a:t>
              </a:r>
              <a:r>
                <a:rPr lang="en-US" altLang="zh-TW" sz="1200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(</a:t>
              </a:r>
              <a:r>
                <a:rPr lang="en-US" sz="1200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MB/s)</a:t>
              </a:r>
              <a:endParaRPr 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cs typeface="Arial"/>
                <a:sym typeface="Arial"/>
              </a:endParaRPr>
            </a:p>
          </p:txBody>
        </p:sp>
        <p:sp>
          <p:nvSpPr>
            <p:cNvPr id="73" name="Shape 81">
              <a:extLst>
                <a:ext uri="{FF2B5EF4-FFF2-40B4-BE49-F238E27FC236}">
                  <a16:creationId xmlns:a16="http://schemas.microsoft.com/office/drawing/2014/main" xmlns="" id="{E09A4053-76C5-5049-9D99-833C2D3B48AA}"/>
                </a:ext>
              </a:extLst>
            </p:cNvPr>
            <p:cNvSpPr txBox="1"/>
            <p:nvPr/>
          </p:nvSpPr>
          <p:spPr>
            <a:xfrm>
              <a:off x="2354101" y="3606260"/>
              <a:ext cx="839818" cy="373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121900" tIns="60933" rIns="121900" bIns="60933" anchor="t" anchorCtr="0">
              <a:noAutofit/>
            </a:bodyPr>
            <a:lstStyle/>
            <a:p>
              <a:pPr algn="ctr"/>
              <a:r>
                <a:rPr lang="zh-Hant" altLang="en-US" sz="1000" b="1" dirty="0">
                  <a:latin typeface="微軟正黑體" pitchFamily="34" charset="-120"/>
                  <a:ea typeface="微軟正黑體" pitchFamily="34" charset="-120"/>
                </a:rPr>
                <a:t>寫入</a:t>
              </a:r>
              <a:endParaRPr lang="en-US" altLang="en-US" sz="1000" b="1" dirty="0">
                <a:latin typeface="微軟正黑體" pitchFamily="34" charset="-120"/>
                <a:ea typeface="微軟正黑體" pitchFamily="34" charset="-120"/>
              </a:endParaRPr>
            </a:p>
          </p:txBody>
        </p:sp>
        <p:cxnSp>
          <p:nvCxnSpPr>
            <p:cNvPr id="75" name="Shape 90">
              <a:extLst>
                <a:ext uri="{FF2B5EF4-FFF2-40B4-BE49-F238E27FC236}">
                  <a16:creationId xmlns:a16="http://schemas.microsoft.com/office/drawing/2014/main" xmlns="" id="{7702B8F8-64F5-664E-9AE9-AB8962E5FB31}"/>
                </a:ext>
              </a:extLst>
            </p:cNvPr>
            <p:cNvCxnSpPr/>
            <p:nvPr/>
          </p:nvCxnSpPr>
          <p:spPr>
            <a:xfrm>
              <a:off x="1025883" y="2494260"/>
              <a:ext cx="2255515" cy="2276"/>
            </a:xfrm>
            <a:prstGeom prst="straightConnector1">
              <a:avLst/>
            </a:prstGeom>
            <a:noFill/>
            <a:ln w="6350" cap="flat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76" name="Shape 88">
              <a:extLst>
                <a:ext uri="{FF2B5EF4-FFF2-40B4-BE49-F238E27FC236}">
                  <a16:creationId xmlns:a16="http://schemas.microsoft.com/office/drawing/2014/main" xmlns="" id="{5EBEE025-C116-C749-9B44-42E9F37B67EA}"/>
                </a:ext>
              </a:extLst>
            </p:cNvPr>
            <p:cNvSpPr txBox="1"/>
            <p:nvPr/>
          </p:nvSpPr>
          <p:spPr>
            <a:xfrm>
              <a:off x="453587" y="2335528"/>
              <a:ext cx="645837" cy="39574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121900" tIns="60933" rIns="121900" bIns="60933" anchor="t" anchorCtr="0">
              <a:noAutofit/>
            </a:bodyPr>
            <a:lstStyle/>
            <a:p>
              <a:pPr algn="ctr">
                <a:buClr>
                  <a:srgbClr val="9F5900"/>
                </a:buClr>
                <a:buSzPct val="25000"/>
              </a:pPr>
              <a:r>
                <a:rPr lang="en-US" altLang="zh-TW" sz="1200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500</a:t>
              </a:r>
              <a:endParaRPr lang="zh-TW" alt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cs typeface="Arial"/>
                <a:sym typeface="Arial"/>
              </a:endParaRPr>
            </a:p>
          </p:txBody>
        </p:sp>
        <p:cxnSp>
          <p:nvCxnSpPr>
            <p:cNvPr id="77" name="Shape 90">
              <a:extLst>
                <a:ext uri="{FF2B5EF4-FFF2-40B4-BE49-F238E27FC236}">
                  <a16:creationId xmlns:a16="http://schemas.microsoft.com/office/drawing/2014/main" xmlns="" id="{7702B8F8-64F5-664E-9AE9-AB8962E5FB31}"/>
                </a:ext>
              </a:extLst>
            </p:cNvPr>
            <p:cNvCxnSpPr/>
            <p:nvPr/>
          </p:nvCxnSpPr>
          <p:spPr>
            <a:xfrm>
              <a:off x="1025883" y="1963361"/>
              <a:ext cx="2255515" cy="2276"/>
            </a:xfrm>
            <a:prstGeom prst="straightConnector1">
              <a:avLst/>
            </a:prstGeom>
            <a:noFill/>
            <a:ln w="6350" cap="flat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78" name="Shape 88">
              <a:extLst>
                <a:ext uri="{FF2B5EF4-FFF2-40B4-BE49-F238E27FC236}">
                  <a16:creationId xmlns:a16="http://schemas.microsoft.com/office/drawing/2014/main" xmlns="" id="{5EBEE025-C116-C749-9B44-42E9F37B67EA}"/>
                </a:ext>
              </a:extLst>
            </p:cNvPr>
            <p:cNvSpPr txBox="1"/>
            <p:nvPr/>
          </p:nvSpPr>
          <p:spPr>
            <a:xfrm>
              <a:off x="453587" y="1797314"/>
              <a:ext cx="645837" cy="39574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121900" tIns="60933" rIns="121900" bIns="60933" anchor="t" anchorCtr="0">
              <a:noAutofit/>
            </a:bodyPr>
            <a:lstStyle/>
            <a:p>
              <a:pPr algn="ctr">
                <a:buClr>
                  <a:srgbClr val="9F5900"/>
                </a:buClr>
                <a:buSzPct val="25000"/>
              </a:pPr>
              <a:r>
                <a:rPr lang="en-US" altLang="zh-TW" sz="1200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1000</a:t>
              </a:r>
              <a:endParaRPr lang="zh-TW" alt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cs typeface="Arial"/>
                <a:sym typeface="Arial"/>
              </a:endParaRPr>
            </a:p>
          </p:txBody>
        </p:sp>
        <p:sp>
          <p:nvSpPr>
            <p:cNvPr id="33" name="Shape 80">
              <a:extLst>
                <a:ext uri="{FF2B5EF4-FFF2-40B4-BE49-F238E27FC236}">
                  <a16:creationId xmlns:a16="http://schemas.microsoft.com/office/drawing/2014/main" xmlns="" id="{8233D98E-6F07-5645-9008-CE3410E81874}"/>
                </a:ext>
              </a:extLst>
            </p:cNvPr>
            <p:cNvSpPr/>
            <p:nvPr/>
          </p:nvSpPr>
          <p:spPr>
            <a:xfrm>
              <a:off x="2469819" y="2446526"/>
              <a:ext cx="599700" cy="1116975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38100" h="38100" prst="angle"/>
              <a:bevelB w="38100" h="38100"/>
            </a:sp3d>
          </p:spPr>
          <p:txBody>
            <a:bodyPr wrap="square" lIns="121900" tIns="60933" rIns="121900" bIns="60933" anchor="ctr" anchorCtr="0">
              <a:noAutofit/>
            </a:bodyPr>
            <a:lstStyle/>
            <a:p>
              <a:pPr algn="ctr">
                <a:buClr>
                  <a:srgbClr val="000000"/>
                </a:buClr>
              </a:pPr>
              <a:endParaRPr dirty="0">
                <a:solidFill>
                  <a:schemeClr val="lt1"/>
                </a:solidFill>
                <a:cs typeface="Arial"/>
                <a:sym typeface="Arial"/>
              </a:endParaRPr>
            </a:p>
          </p:txBody>
        </p:sp>
        <p:sp>
          <p:nvSpPr>
            <p:cNvPr id="36" name="Shape 84">
              <a:extLst>
                <a:ext uri="{FF2B5EF4-FFF2-40B4-BE49-F238E27FC236}">
                  <a16:creationId xmlns:a16="http://schemas.microsoft.com/office/drawing/2014/main" xmlns="" id="{51118694-B1F7-BE40-A635-BA4E8840785F}"/>
                </a:ext>
              </a:extLst>
            </p:cNvPr>
            <p:cNvSpPr txBox="1"/>
            <p:nvPr/>
          </p:nvSpPr>
          <p:spPr>
            <a:xfrm>
              <a:off x="2355089" y="2375088"/>
              <a:ext cx="801826" cy="31546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121900" tIns="60933" rIns="121900" bIns="60933" anchor="t" anchorCtr="0">
              <a:noAutofit/>
            </a:bodyPr>
            <a:lstStyle/>
            <a:p>
              <a:pPr algn="ctr">
                <a:buClr>
                  <a:schemeClr val="lt1"/>
                </a:buClr>
                <a:buSzPct val="25000"/>
              </a:pPr>
              <a:r>
                <a:rPr lang="en-US" altLang="zh-TW" b="1" dirty="0">
                  <a:solidFill>
                    <a:schemeClr val="lt1"/>
                  </a:solidFill>
                </a:rPr>
                <a:t>5</a:t>
              </a:r>
              <a:r>
                <a:rPr lang="en-US" altLang="zh-TW" b="1" dirty="0" smtClean="0">
                  <a:solidFill>
                    <a:schemeClr val="lt1"/>
                  </a:solidFill>
                </a:rPr>
                <a:t>5</a:t>
              </a:r>
              <a:r>
                <a:rPr lang="en-US" altLang="zh-Hant" b="1" dirty="0" smtClean="0">
                  <a:solidFill>
                    <a:schemeClr val="lt1"/>
                  </a:solidFill>
                </a:rPr>
                <a:t>7</a:t>
              </a:r>
              <a:endParaRPr lang="zh-TW" altLang="en-US" b="1" dirty="0">
                <a:solidFill>
                  <a:schemeClr val="lt1"/>
                </a:solidFill>
                <a:cs typeface="Arial"/>
                <a:sym typeface="Arial"/>
              </a:endParaRPr>
            </a:p>
          </p:txBody>
        </p:sp>
        <p:sp>
          <p:nvSpPr>
            <p:cNvPr id="48" name="Shape 79">
              <a:extLst>
                <a:ext uri="{FF2B5EF4-FFF2-40B4-BE49-F238E27FC236}">
                  <a16:creationId xmlns:a16="http://schemas.microsoft.com/office/drawing/2014/main" xmlns="" id="{DEC8591D-6C34-CC4E-9112-D70328CC1F0B}"/>
                </a:ext>
              </a:extLst>
            </p:cNvPr>
            <p:cNvSpPr/>
            <p:nvPr/>
          </p:nvSpPr>
          <p:spPr>
            <a:xfrm>
              <a:off x="1630046" y="2089336"/>
              <a:ext cx="599700" cy="1474166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38100" h="38100" prst="angle"/>
              <a:bevelB w="38100" h="38100"/>
            </a:sp3d>
          </p:spPr>
          <p:txBody>
            <a:bodyPr wrap="square" lIns="121900" tIns="60933" rIns="121900" bIns="60933" anchor="ctr" anchorCtr="0">
              <a:noAutofit/>
            </a:bodyPr>
            <a:lstStyle/>
            <a:p>
              <a:pPr algn="ctr">
                <a:buClr>
                  <a:srgbClr val="000000"/>
                </a:buClr>
              </a:pPr>
              <a:endParaRPr dirty="0">
                <a:solidFill>
                  <a:schemeClr val="lt1"/>
                </a:solidFill>
                <a:cs typeface="Arial"/>
                <a:sym typeface="Arial"/>
              </a:endParaRPr>
            </a:p>
          </p:txBody>
        </p:sp>
        <p:sp>
          <p:nvSpPr>
            <p:cNvPr id="49" name="Shape 83">
              <a:extLst>
                <a:ext uri="{FF2B5EF4-FFF2-40B4-BE49-F238E27FC236}">
                  <a16:creationId xmlns:a16="http://schemas.microsoft.com/office/drawing/2014/main" xmlns="" id="{FB0C2187-5591-C448-8232-19B01CAD8099}"/>
                </a:ext>
              </a:extLst>
            </p:cNvPr>
            <p:cNvSpPr txBox="1"/>
            <p:nvPr/>
          </p:nvSpPr>
          <p:spPr>
            <a:xfrm>
              <a:off x="1497467" y="2097875"/>
              <a:ext cx="884956" cy="42008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121900" tIns="60933" rIns="121900" bIns="60933" anchor="t" anchorCtr="0">
              <a:noAutofit/>
            </a:bodyPr>
            <a:lstStyle/>
            <a:p>
              <a:pPr algn="ctr">
                <a:buClr>
                  <a:schemeClr val="lt1"/>
                </a:buClr>
                <a:buSzPct val="25000"/>
              </a:pPr>
              <a:r>
                <a:rPr lang="en-US" altLang="zh-Hant" b="1" dirty="0" smtClean="0">
                  <a:solidFill>
                    <a:schemeClr val="lt1"/>
                  </a:solidFill>
                  <a:cs typeface="Arial"/>
                  <a:sym typeface="Arial"/>
                </a:rPr>
                <a:t>864</a:t>
              </a:r>
              <a:endParaRPr lang="zh-TW" altLang="en-US" b="1" dirty="0">
                <a:solidFill>
                  <a:schemeClr val="lt1"/>
                </a:solidFill>
                <a:cs typeface="Arial"/>
                <a:sym typeface="Arial"/>
              </a:endParaRPr>
            </a:p>
          </p:txBody>
        </p:sp>
      </p:grpSp>
      <p:sp>
        <p:nvSpPr>
          <p:cNvPr id="57" name="Rectangle 4">
            <a:extLst>
              <a:ext uri="{FF2B5EF4-FFF2-40B4-BE49-F238E27FC236}">
                <a16:creationId xmlns:a16="http://schemas.microsoft.com/office/drawing/2014/main" xmlns="" id="{8988460B-1474-6643-86F1-6EF21166D6A9}"/>
              </a:ext>
            </a:extLst>
          </p:cNvPr>
          <p:cNvSpPr/>
          <p:nvPr/>
        </p:nvSpPr>
        <p:spPr>
          <a:xfrm>
            <a:off x="2051720" y="4443958"/>
            <a:ext cx="3177300" cy="346249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zh-Hant" altLang="en-US" sz="600" dirty="0">
                <a:latin typeface="微軟正黑體" pitchFamily="34" charset="-120"/>
                <a:ea typeface="微軟正黑體" pitchFamily="34" charset="-120"/>
              </a:rPr>
              <a:t>測試於 </a:t>
            </a:r>
            <a:r>
              <a:rPr lang="en-US" altLang="zh-Hant" sz="600" dirty="0">
                <a:latin typeface="微軟正黑體" pitchFamily="34" charset="-120"/>
                <a:ea typeface="微軟正黑體" pitchFamily="34" charset="-120"/>
              </a:rPr>
              <a:t>QNAP </a:t>
            </a:r>
            <a:r>
              <a:rPr lang="zh-Hant" altLang="en-US" sz="600" dirty="0">
                <a:latin typeface="微軟正黑體" pitchFamily="34" charset="-120"/>
                <a:ea typeface="微軟正黑體" pitchFamily="34" charset="-120"/>
              </a:rPr>
              <a:t>實驗室，數據會因實際環境而</a:t>
            </a:r>
            <a:r>
              <a:rPr lang="zh-Hant" altLang="en-US" sz="600" dirty="0" smtClean="0">
                <a:latin typeface="微軟正黑體" pitchFamily="34" charset="-120"/>
                <a:ea typeface="微軟正黑體" pitchFamily="34" charset="-120"/>
              </a:rPr>
              <a:t>有</a:t>
            </a:r>
            <a:r>
              <a:rPr lang="zh-TW" altLang="en-US" sz="600" dirty="0" smtClean="0">
                <a:latin typeface="微軟正黑體" pitchFamily="34" charset="-120"/>
                <a:ea typeface="微軟正黑體" pitchFamily="34" charset="-120"/>
              </a:rPr>
              <a:t>所</a:t>
            </a:r>
            <a:r>
              <a:rPr lang="zh-Hant" altLang="en-US" sz="600" dirty="0" smtClean="0">
                <a:latin typeface="微軟正黑體" pitchFamily="34" charset="-120"/>
                <a:ea typeface="微軟正黑體" pitchFamily="34" charset="-120"/>
              </a:rPr>
              <a:t>不</a:t>
            </a:r>
            <a:r>
              <a:rPr lang="zh-Hant" altLang="en-US" sz="600" dirty="0">
                <a:latin typeface="微軟正黑體" pitchFamily="34" charset="-120"/>
                <a:ea typeface="微軟正黑體" pitchFamily="34" charset="-120"/>
              </a:rPr>
              <a:t>同。</a:t>
            </a:r>
            <a:r>
              <a:rPr lang="ja-JP" altLang="en-US" sz="600" dirty="0">
                <a:latin typeface="微軟正黑體" pitchFamily="34" charset="-120"/>
                <a:ea typeface="微軟正黑體" pitchFamily="34" charset="-120"/>
              </a:rPr>
              <a:t/>
            </a:r>
            <a:br>
              <a:rPr lang="ja-JP" altLang="en-US" sz="600" dirty="0">
                <a:latin typeface="微軟正黑體" pitchFamily="34" charset="-120"/>
                <a:ea typeface="微軟正黑體" pitchFamily="34" charset="-120"/>
              </a:rPr>
            </a:br>
            <a:r>
              <a:rPr lang="en-US" altLang="zh-Hant" sz="600" dirty="0">
                <a:latin typeface="微軟正黑體" pitchFamily="34" charset="-120"/>
                <a:ea typeface="微軟正黑體" pitchFamily="34" charset="-120"/>
              </a:rPr>
              <a:t>NAS: </a:t>
            </a:r>
            <a:r>
              <a:rPr lang="en-US" altLang="zh-Hant" sz="600" dirty="0" smtClean="0">
                <a:latin typeface="微軟正黑體" pitchFamily="34" charset="-120"/>
                <a:ea typeface="微軟正黑體" pitchFamily="34" charset="-120"/>
              </a:rPr>
              <a:t>TS-432XU</a:t>
            </a:r>
            <a:r>
              <a:rPr lang="zh-TW" altLang="en-US" sz="600" dirty="0"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US" altLang="zh-Hant" sz="600" dirty="0" smtClean="0">
                <a:latin typeface="微軟正黑體" pitchFamily="34" charset="-120"/>
                <a:ea typeface="微軟正黑體" pitchFamily="34" charset="-120"/>
              </a:rPr>
              <a:t>&amp;</a:t>
            </a:r>
            <a:r>
              <a:rPr lang="zh-TW" altLang="en-US" sz="600" dirty="0" smtClean="0"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US" altLang="zh-Hant" sz="600" dirty="0" smtClean="0"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US" altLang="zh-Hant" sz="600" dirty="0">
                <a:latin typeface="微軟正黑體" pitchFamily="34" charset="-120"/>
                <a:ea typeface="微軟正黑體" pitchFamily="34" charset="-120"/>
              </a:rPr>
              <a:t>QM2-4S-240 (QTS</a:t>
            </a:r>
            <a:r>
              <a:rPr lang="zh-Hant" altLang="en-US" sz="600" dirty="0"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US" altLang="zh-Hant" sz="600" dirty="0">
                <a:latin typeface="微軟正黑體" pitchFamily="34" charset="-120"/>
                <a:ea typeface="微軟正黑體" pitchFamily="34" charset="-120"/>
              </a:rPr>
              <a:t>4.3.4)</a:t>
            </a:r>
            <a:br>
              <a:rPr lang="en-US" altLang="zh-Hant" sz="600" dirty="0">
                <a:latin typeface="微軟正黑體" pitchFamily="34" charset="-120"/>
                <a:ea typeface="微軟正黑體" pitchFamily="34" charset="-120"/>
              </a:rPr>
            </a:br>
            <a:r>
              <a:rPr lang="en-US" altLang="zh-Hant" sz="600" dirty="0">
                <a:latin typeface="微軟正黑體" pitchFamily="34" charset="-120"/>
                <a:ea typeface="微軟正黑體" pitchFamily="34" charset="-120"/>
              </a:rPr>
              <a:t>RAID 5; 8 x Seagate ST1000NM0008, 4 x Kingston M.2 SSD RBU-SN815S3256GG2</a:t>
            </a:r>
          </a:p>
        </p:txBody>
      </p:sp>
      <p:sp>
        <p:nvSpPr>
          <p:cNvPr id="58" name="Rectangle 5">
            <a:extLst>
              <a:ext uri="{FF2B5EF4-FFF2-40B4-BE49-F238E27FC236}">
                <a16:creationId xmlns:a16="http://schemas.microsoft.com/office/drawing/2014/main" xmlns="" id="{AFE3B7FD-E92D-A949-AA19-8065076C1506}"/>
              </a:ext>
            </a:extLst>
          </p:cNvPr>
          <p:cNvSpPr/>
          <p:nvPr/>
        </p:nvSpPr>
        <p:spPr>
          <a:xfrm>
            <a:off x="5328592" y="4642415"/>
            <a:ext cx="3815408" cy="161583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zh-Hant" altLang="en-US" sz="600" dirty="0">
                <a:latin typeface="微軟正黑體" pitchFamily="34" charset="-120"/>
                <a:ea typeface="微軟正黑體" pitchFamily="34" charset="-120"/>
              </a:rPr>
              <a:t>客戶端 </a:t>
            </a:r>
            <a:r>
              <a:rPr lang="en-US" altLang="en-US" sz="600" dirty="0">
                <a:latin typeface="微軟正黑體" pitchFamily="34" charset="-120"/>
                <a:ea typeface="微軟正黑體" pitchFamily="34" charset="-120"/>
              </a:rPr>
              <a:t>PC: Windows 10, Intel Core i7-6700 3.4 GHz, 32GB RAM, </a:t>
            </a:r>
            <a:r>
              <a:rPr lang="en-US" altLang="zh-Hant" sz="600" dirty="0" err="1">
                <a:latin typeface="微軟正黑體" pitchFamily="34" charset="-120"/>
                <a:ea typeface="微軟正黑體" pitchFamily="34" charset="-120"/>
              </a:rPr>
              <a:t>Mellanox</a:t>
            </a:r>
            <a:r>
              <a:rPr lang="zh-Hant" altLang="en-US" sz="600" dirty="0"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US" altLang="zh-Hant" sz="600" dirty="0">
                <a:latin typeface="微軟正黑體" pitchFamily="34" charset="-120"/>
                <a:ea typeface="微軟正黑體" pitchFamily="34" charset="-120"/>
              </a:rPr>
              <a:t>ConnectX-3</a:t>
            </a:r>
            <a:r>
              <a:rPr lang="zh-Hant" altLang="en-US" sz="600" dirty="0"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US" altLang="zh-Hant" sz="600" dirty="0">
                <a:latin typeface="微軟正黑體" pitchFamily="34" charset="-120"/>
                <a:ea typeface="微軟正黑體" pitchFamily="34" charset="-120"/>
              </a:rPr>
              <a:t>NICs</a:t>
            </a:r>
            <a:r>
              <a:rPr lang="en-US" altLang="ja-JP" sz="600" dirty="0">
                <a:latin typeface="微軟正黑體" pitchFamily="34" charset="-120"/>
                <a:ea typeface="微軟正黑體" pitchFamily="34" charset="-120"/>
              </a:rPr>
              <a:t>, AJA test</a:t>
            </a:r>
            <a:endParaRPr lang="en-US" altLang="en-US" sz="600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65" name="圖片 64">
            <a:extLst>
              <a:ext uri="{FF2B5EF4-FFF2-40B4-BE49-F238E27FC236}">
                <a16:creationId xmlns:a16="http://schemas.microsoft.com/office/drawing/2014/main" xmlns="" id="{19C4B50B-0F90-D245-B6DE-FF0565FCDE44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738939" y="2082864"/>
            <a:ext cx="2345229" cy="1415769"/>
          </a:xfrm>
          <a:prstGeom prst="rect">
            <a:avLst/>
          </a:prstGeom>
          <a:effectLst/>
        </p:spPr>
      </p:pic>
      <p:sp>
        <p:nvSpPr>
          <p:cNvPr id="66" name="Rounded Rectangle 3">
            <a:extLst>
              <a:ext uri="{FF2B5EF4-FFF2-40B4-BE49-F238E27FC236}">
                <a16:creationId xmlns:a16="http://schemas.microsoft.com/office/drawing/2014/main" xmlns="" id="{E7A966A0-E881-2C44-95BD-1DE541C24B4E}"/>
              </a:ext>
            </a:extLst>
          </p:cNvPr>
          <p:cNvSpPr/>
          <p:nvPr/>
        </p:nvSpPr>
        <p:spPr>
          <a:xfrm>
            <a:off x="426572" y="3579862"/>
            <a:ext cx="2880320" cy="430908"/>
          </a:xfrm>
          <a:prstGeom prst="roundRect">
            <a:avLst>
              <a:gd name="adj" fmla="val 0"/>
            </a:avLst>
          </a:prstGeom>
          <a:solidFill>
            <a:schemeClr val="tx2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indent="-117472" algn="ctr">
              <a:buClr>
                <a:srgbClr val="FFFFFF"/>
              </a:buClr>
              <a:buSzPts val="1400"/>
              <a:defRPr/>
            </a:pPr>
            <a:r>
              <a:rPr lang="zh-TW" alt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  <a:sym typeface="Arial" charset="0"/>
              </a:rPr>
              <a:t>    </a:t>
            </a:r>
            <a:r>
              <a:rPr lang="en-US" altLang="zh-Hant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  <a:sym typeface="Arial" charset="0"/>
              </a:rPr>
              <a:t>4</a:t>
            </a:r>
            <a:r>
              <a:rPr lang="en-US" altLang="zh-TW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  <a:sym typeface="Arial" charset="0"/>
              </a:rPr>
              <a:t> x HD</a:t>
            </a:r>
            <a:r>
              <a:rPr lang="zh-TW" altLang="zh-TW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  <a:sym typeface="Arial" charset="0"/>
              </a:rPr>
              <a:t>D RAID</a:t>
            </a:r>
            <a:r>
              <a:rPr lang="en-US" altLang="zh-TW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  <a:sym typeface="Arial" charset="0"/>
              </a:rPr>
              <a:t> 5</a:t>
            </a:r>
            <a:endParaRPr lang="zh-TW" altLang="zh-TW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  <a:sym typeface="Arial" charset="0"/>
            </a:endParaRPr>
          </a:p>
        </p:txBody>
      </p:sp>
      <p:pic>
        <p:nvPicPr>
          <p:cNvPr id="64" name="Shape 514">
            <a:extLst>
              <a:ext uri="{FF2B5EF4-FFF2-40B4-BE49-F238E27FC236}">
                <a16:creationId xmlns:a16="http://schemas.microsoft.com/office/drawing/2014/main" xmlns="" id="{66CB9A31-4355-FD4D-8D85-B9F978B023BD}"/>
              </a:ext>
            </a:extLst>
          </p:cNvPr>
          <p:cNvPicPr preferRelativeResize="0"/>
          <p:nvPr/>
        </p:nvPicPr>
        <p:blipFill>
          <a:blip r:embed="rId6" cstate="print">
            <a:alphaModFix/>
          </a:blip>
          <a:stretch>
            <a:fillRect/>
          </a:stretch>
        </p:blipFill>
        <p:spPr>
          <a:xfrm rot="18882213">
            <a:off x="3216655" y="2625529"/>
            <a:ext cx="607383" cy="607385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文字方塊 70">
            <a:extLst>
              <a:ext uri="{FF2B5EF4-FFF2-40B4-BE49-F238E27FC236}">
                <a16:creationId xmlns:a16="http://schemas.microsoft.com/office/drawing/2014/main" xmlns="" id="{69B42517-1252-7642-AAA2-51D4D589DFC6}"/>
              </a:ext>
            </a:extLst>
          </p:cNvPr>
          <p:cNvSpPr txBox="1"/>
          <p:nvPr/>
        </p:nvSpPr>
        <p:spPr>
          <a:xfrm>
            <a:off x="4860032" y="1995686"/>
            <a:ext cx="1004121" cy="269304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kumimoji="1" lang="en-US" altLang="zh-TW" sz="1300" b="1" dirty="0"/>
              <a:t>QM2-4S-240</a:t>
            </a:r>
          </a:p>
        </p:txBody>
      </p:sp>
      <p:pic>
        <p:nvPicPr>
          <p:cNvPr id="72" name="Picture 30" descr="\\MARKETING\Marketing\MarketingMaterials\素材\_icons\ICON_Sabrina\QNAP Auto Tiering logo_512x512.png">
            <a:extLst>
              <a:ext uri="{FF2B5EF4-FFF2-40B4-BE49-F238E27FC236}">
                <a16:creationId xmlns:a16="http://schemas.microsoft.com/office/drawing/2014/main" xmlns="" id="{F91BAA33-E10B-3C46-BCF6-9CA57A4248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0116616" y="3507854"/>
            <a:ext cx="700087" cy="70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" name="Picture 3" descr="C:\Users\user\Desktop\RAID 50.60 進階功能介紹\未命名3-2.png">
            <a:extLst>
              <a:ext uri="{FF2B5EF4-FFF2-40B4-BE49-F238E27FC236}">
                <a16:creationId xmlns:a16="http://schemas.microsoft.com/office/drawing/2014/main" xmlns="" id="{0C6D4863-1527-DB44-AB0D-D7564E75D9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96224" y="3290690"/>
            <a:ext cx="478419" cy="646159"/>
          </a:xfrm>
          <a:prstGeom prst="rect">
            <a:avLst/>
          </a:prstGeom>
          <a:noFill/>
        </p:spPr>
      </p:pic>
      <p:sp>
        <p:nvSpPr>
          <p:cNvPr id="38" name="Rounded Rectangle 3">
            <a:extLst>
              <a:ext uri="{FF2B5EF4-FFF2-40B4-BE49-F238E27FC236}">
                <a16:creationId xmlns:a16="http://schemas.microsoft.com/office/drawing/2014/main" xmlns="" id="{E7A966A0-E881-2C44-95BD-1DE541C24B4E}"/>
              </a:ext>
            </a:extLst>
          </p:cNvPr>
          <p:cNvSpPr/>
          <p:nvPr/>
        </p:nvSpPr>
        <p:spPr>
          <a:xfrm>
            <a:off x="3810947" y="3579862"/>
            <a:ext cx="2160240" cy="430908"/>
          </a:xfrm>
          <a:prstGeom prst="roundRect">
            <a:avLst>
              <a:gd name="adj" fmla="val 0"/>
            </a:avLst>
          </a:prstGeom>
          <a:solidFill>
            <a:schemeClr val="tx2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indent="-117472" algn="ctr">
              <a:buClr>
                <a:srgbClr val="FFFFFF"/>
              </a:buClr>
              <a:buSzPts val="1400"/>
              <a:defRPr/>
            </a:pPr>
            <a:r>
              <a:rPr lang="en-US" altLang="zh-TW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  <a:sym typeface="Arial" charset="0"/>
              </a:rPr>
              <a:t>4 x M.2</a:t>
            </a:r>
            <a:r>
              <a:rPr lang="zh-TW" altLang="zh-TW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  <a:sym typeface="Arial" charset="0"/>
              </a:rPr>
              <a:t> SSD RAID</a:t>
            </a:r>
            <a:r>
              <a:rPr lang="en-US" altLang="zh-TW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  <a:sym typeface="Arial" charset="0"/>
              </a:rPr>
              <a:t> 5</a:t>
            </a:r>
            <a:endParaRPr lang="zh-TW" altLang="zh-TW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  <a:sym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815673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Shape 287"/>
          <p:cNvSpPr txBox="1">
            <a:spLocks noGrp="1"/>
          </p:cNvSpPr>
          <p:nvPr>
            <p:ph type="ctrTitle"/>
          </p:nvPr>
        </p:nvSpPr>
        <p:spPr>
          <a:xfrm>
            <a:off x="539552" y="2245891"/>
            <a:ext cx="3816424" cy="1982043"/>
          </a:xfrm>
        </p:spPr>
        <p:txBody>
          <a:bodyPr>
            <a:normAutofit/>
          </a:bodyPr>
          <a:lstStyle/>
          <a:p>
            <a:pPr lvl="0" algn="l"/>
            <a:r>
              <a:rPr lang="en-US" altLang="zh-Hant" sz="2400" dirty="0"/>
              <a:t>1.</a:t>
            </a:r>
            <a:r>
              <a:rPr lang="zh-Hant" altLang="en-US" sz="2400" dirty="0"/>
              <a:t> 安裝 </a:t>
            </a:r>
            <a:r>
              <a:rPr lang="en-US" altLang="zh-Hant" sz="2400" dirty="0"/>
              <a:t>QM2-4S-240 </a:t>
            </a:r>
            <a:br>
              <a:rPr lang="en-US" altLang="zh-Hant" sz="2400" dirty="0"/>
            </a:br>
            <a:r>
              <a:rPr lang="en-US" altLang="zh-Hant" sz="2400" dirty="0"/>
              <a:t>    </a:t>
            </a:r>
            <a:r>
              <a:rPr lang="zh-Hant" altLang="en-US" sz="2400" dirty="0"/>
              <a:t>並啟用</a:t>
            </a:r>
            <a:r>
              <a:rPr lang="en-US" altLang="zh-Hant" sz="2400" dirty="0"/>
              <a:t> </a:t>
            </a:r>
            <a:r>
              <a:rPr lang="en-US" altLang="zh-Hant" sz="2400" dirty="0" err="1"/>
              <a:t>Qtier</a:t>
            </a:r>
            <a:r>
              <a:rPr lang="en-US" altLang="zh-Hant" sz="2400" dirty="0"/>
              <a:t/>
            </a:r>
            <a:br>
              <a:rPr lang="en-US" altLang="zh-Hant" sz="2400" dirty="0"/>
            </a:br>
            <a:r>
              <a:rPr lang="en-US" altLang="zh-Hant" sz="2400" dirty="0"/>
              <a:t>2. </a:t>
            </a:r>
            <a:r>
              <a:rPr lang="en-US" altLang="zh-Hant" sz="2400" dirty="0" err="1"/>
              <a:t>Qtier</a:t>
            </a:r>
            <a:r>
              <a:rPr lang="en-US" altLang="zh-Hant" sz="2400" dirty="0"/>
              <a:t> </a:t>
            </a:r>
            <a:r>
              <a:rPr lang="zh-Hant" altLang="en-US" sz="2400" dirty="0"/>
              <a:t>效能測試</a:t>
            </a:r>
            <a:endParaRPr lang="zh-TW" altLang="en-US" sz="2400" dirty="0"/>
          </a:p>
        </p:txBody>
      </p:sp>
      <p:sp>
        <p:nvSpPr>
          <p:cNvPr id="6" name="Shape 287"/>
          <p:cNvSpPr txBox="1">
            <a:spLocks/>
          </p:cNvSpPr>
          <p:nvPr/>
        </p:nvSpPr>
        <p:spPr>
          <a:xfrm>
            <a:off x="467544" y="1563638"/>
            <a:ext cx="2592288" cy="1080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defTabSz="914378">
              <a:buClr>
                <a:schemeClr val="dk1"/>
              </a:buClr>
              <a:buSzPts val="3200"/>
              <a:defRPr/>
            </a:pPr>
            <a:r>
              <a:rPr lang="en-US" altLang="zh-TW" sz="6000" b="1" kern="0" dirty="0">
                <a:latin typeface="Arial" pitchFamily="34" charset="0"/>
                <a:ea typeface="微軟正黑體" pitchFamily="34" charset="-120"/>
                <a:cs typeface="Arial" pitchFamily="34" charset="0"/>
                <a:sym typeface="Arial"/>
              </a:rPr>
              <a:t>Demo</a:t>
            </a:r>
          </a:p>
        </p:txBody>
      </p:sp>
    </p:spTree>
    <p:extLst>
      <p:ext uri="{BB962C8B-B14F-4D97-AF65-F5344CB8AC3E}">
        <p14:creationId xmlns:p14="http://schemas.microsoft.com/office/powerpoint/2010/main" xmlns="" val="210875712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326">
            <a:extLst>
              <a:ext uri="{FF2B5EF4-FFF2-40B4-BE49-F238E27FC236}">
                <a16:creationId xmlns:a16="http://schemas.microsoft.com/office/drawing/2014/main" xmlns="" id="{4B1ABAFA-A470-F349-AEEA-F58BB04DE3C0}"/>
              </a:ext>
            </a:extLst>
          </p:cNvPr>
          <p:cNvSpPr/>
          <p:nvPr/>
        </p:nvSpPr>
        <p:spPr>
          <a:xfrm>
            <a:off x="251520" y="1203598"/>
            <a:ext cx="3816424" cy="1684627"/>
          </a:xfrm>
          <a:prstGeom prst="wedgeRectCallout">
            <a:avLst>
              <a:gd name="adj1" fmla="val -20736"/>
              <a:gd name="adj2" fmla="val 68621"/>
            </a:avLst>
          </a:prstGeom>
          <a:solidFill>
            <a:schemeClr val="accent6">
              <a:lumMod val="75000"/>
            </a:schemeClr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1400"/>
            </a:pPr>
            <a:endParaRPr sz="1400" dirty="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" name="Shape 323">
            <a:extLst>
              <a:ext uri="{FF2B5EF4-FFF2-40B4-BE49-F238E27FC236}">
                <a16:creationId xmlns:a16="http://schemas.microsoft.com/office/drawing/2014/main" xmlns="" id="{DBFF229C-5B17-7D43-8BA1-AD1AF62C1EDE}"/>
              </a:ext>
            </a:extLst>
          </p:cNvPr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4283968" y="1995686"/>
            <a:ext cx="4681488" cy="2252195"/>
          </a:xfrm>
          <a:prstGeom prst="rect">
            <a:avLst/>
          </a:prstGeom>
          <a:noFill/>
          <a:ln w="285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77" name="Shape 277"/>
          <p:cNvSpPr txBox="1"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/>
              <a:t> 最實惠的企業級快照保護</a:t>
            </a:r>
          </a:p>
        </p:txBody>
      </p:sp>
      <p:sp>
        <p:nvSpPr>
          <p:cNvPr id="10" name="Shape 327">
            <a:extLst>
              <a:ext uri="{FF2B5EF4-FFF2-40B4-BE49-F238E27FC236}">
                <a16:creationId xmlns:a16="http://schemas.microsoft.com/office/drawing/2014/main" xmlns="" id="{3084386D-AD9F-8F4B-A98D-087C6AA8B5FD}"/>
              </a:ext>
            </a:extLst>
          </p:cNvPr>
          <p:cNvSpPr txBox="1"/>
          <p:nvPr/>
        </p:nvSpPr>
        <p:spPr>
          <a:xfrm>
            <a:off x="304463" y="2193060"/>
            <a:ext cx="158417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>
              <a:buClr>
                <a:schemeClr val="lt1"/>
              </a:buClr>
              <a:buSzPts val="1600"/>
            </a:pPr>
            <a:r>
              <a:rPr lang="en-US" sz="1600" b="1" dirty="0" err="1">
                <a:solidFill>
                  <a:schemeClr val="lt1"/>
                </a:solidFill>
                <a:ea typeface="Microsoft JhengHei" panose="020B0604030504040204" pitchFamily="34" charset="-120"/>
                <a:sym typeface="Arial"/>
              </a:rPr>
              <a:t>單磁碟區</a:t>
            </a:r>
            <a:r>
              <a:rPr lang="en-US" sz="1600" b="1" dirty="0">
                <a:solidFill>
                  <a:schemeClr val="lt1"/>
                </a:solidFill>
                <a:ea typeface="Microsoft JhengHei" panose="020B0604030504040204" pitchFamily="34" charset="-120"/>
                <a:sym typeface="Arial"/>
              </a:rPr>
              <a:t>/LU</a:t>
            </a:r>
            <a:r>
              <a:rPr lang="en-US" altLang="zh-TW" sz="1600" b="1" dirty="0">
                <a:solidFill>
                  <a:schemeClr val="lt1"/>
                </a:solidFill>
                <a:ea typeface="Microsoft JhengHei" panose="020B0604030504040204" pitchFamily="34" charset="-120"/>
                <a:sym typeface="Arial"/>
              </a:rPr>
              <a:t>N</a:t>
            </a:r>
            <a:endParaRPr lang="en-US" sz="1600" b="1" dirty="0">
              <a:solidFill>
                <a:schemeClr val="lt1"/>
              </a:solidFill>
              <a:ea typeface="Microsoft JhengHei" panose="020B0604030504040204" pitchFamily="34" charset="-120"/>
              <a:sym typeface="Arial"/>
            </a:endParaRPr>
          </a:p>
          <a:p>
            <a:pPr algn="ctr">
              <a:buClr>
                <a:schemeClr val="lt1"/>
              </a:buClr>
              <a:buSzPts val="1600"/>
            </a:pPr>
            <a:r>
              <a:rPr lang="en-US" sz="1600" b="1" dirty="0" err="1">
                <a:solidFill>
                  <a:schemeClr val="lt1"/>
                </a:solidFill>
                <a:ea typeface="Microsoft JhengHei" panose="020B0604030504040204" pitchFamily="34" charset="-120"/>
                <a:sym typeface="Arial"/>
              </a:rPr>
              <a:t>最大快照數量</a:t>
            </a:r>
            <a:endParaRPr sz="1600" b="1" dirty="0">
              <a:solidFill>
                <a:schemeClr val="lt1"/>
              </a:solidFill>
              <a:ea typeface="Microsoft JhengHei" panose="020B0604030504040204" pitchFamily="34" charset="-120"/>
              <a:sym typeface="Arial"/>
            </a:endParaRPr>
          </a:p>
        </p:txBody>
      </p:sp>
      <p:sp>
        <p:nvSpPr>
          <p:cNvPr id="13" name="Shape 330">
            <a:extLst>
              <a:ext uri="{FF2B5EF4-FFF2-40B4-BE49-F238E27FC236}">
                <a16:creationId xmlns:a16="http://schemas.microsoft.com/office/drawing/2014/main" xmlns="" id="{CD6DB5B1-D438-EF44-BDEE-7E258D6FEE1A}"/>
              </a:ext>
            </a:extLst>
          </p:cNvPr>
          <p:cNvSpPr txBox="1"/>
          <p:nvPr/>
        </p:nvSpPr>
        <p:spPr>
          <a:xfrm>
            <a:off x="1697033" y="1501311"/>
            <a:ext cx="1584176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>
              <a:buClr>
                <a:schemeClr val="lt1"/>
              </a:buClr>
              <a:buSzPts val="2800"/>
            </a:pPr>
            <a:r>
              <a:rPr lang="en-US" sz="28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64</a:t>
            </a:r>
            <a:endParaRPr sz="2800" b="1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Shape 331">
            <a:extLst>
              <a:ext uri="{FF2B5EF4-FFF2-40B4-BE49-F238E27FC236}">
                <a16:creationId xmlns:a16="http://schemas.microsoft.com/office/drawing/2014/main" xmlns="" id="{016B38B9-F8EA-D64B-AAFF-C599D0B45C85}"/>
              </a:ext>
            </a:extLst>
          </p:cNvPr>
          <p:cNvSpPr txBox="1"/>
          <p:nvPr/>
        </p:nvSpPr>
        <p:spPr>
          <a:xfrm>
            <a:off x="1680309" y="2192546"/>
            <a:ext cx="1584176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>
              <a:buClr>
                <a:schemeClr val="lt1"/>
              </a:buClr>
              <a:buSzPts val="2800"/>
            </a:pPr>
            <a:r>
              <a:rPr lang="en-US" sz="28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32</a:t>
            </a:r>
            <a:endParaRPr sz="2800" b="1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Shape 332">
            <a:extLst>
              <a:ext uri="{FF2B5EF4-FFF2-40B4-BE49-F238E27FC236}">
                <a16:creationId xmlns:a16="http://schemas.microsoft.com/office/drawing/2014/main" xmlns="" id="{EAE1D39C-F6B4-6944-9B43-F6E54F68F7A0}"/>
              </a:ext>
            </a:extLst>
          </p:cNvPr>
          <p:cNvSpPr txBox="1"/>
          <p:nvPr/>
        </p:nvSpPr>
        <p:spPr>
          <a:xfrm>
            <a:off x="280158" y="1500085"/>
            <a:ext cx="158417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>
              <a:buClr>
                <a:schemeClr val="lt1"/>
              </a:buClr>
              <a:buSzPts val="1600"/>
            </a:pPr>
            <a:r>
              <a:rPr lang="en-US" sz="1600" b="1" dirty="0" err="1">
                <a:solidFill>
                  <a:schemeClr val="lt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Arial"/>
              </a:rPr>
              <a:t>整機最大</a:t>
            </a:r>
            <a:endParaRPr lang="en-US" sz="1600" b="1" dirty="0">
              <a:solidFill>
                <a:schemeClr val="lt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sym typeface="Arial"/>
            </a:endParaRPr>
          </a:p>
          <a:p>
            <a:pPr algn="ctr">
              <a:buClr>
                <a:schemeClr val="lt1"/>
              </a:buClr>
              <a:buSzPts val="1600"/>
            </a:pPr>
            <a:r>
              <a:rPr lang="en-US" sz="1600" b="1" dirty="0" err="1">
                <a:solidFill>
                  <a:schemeClr val="lt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Arial"/>
              </a:rPr>
              <a:t>快照數量</a:t>
            </a:r>
            <a:endParaRPr sz="1600" b="1" dirty="0">
              <a:solidFill>
                <a:schemeClr val="lt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sym typeface="Arial"/>
            </a:endParaRPr>
          </a:p>
        </p:txBody>
      </p:sp>
      <p:sp>
        <p:nvSpPr>
          <p:cNvPr id="11" name="Shape 328">
            <a:extLst>
              <a:ext uri="{FF2B5EF4-FFF2-40B4-BE49-F238E27FC236}">
                <a16:creationId xmlns:a16="http://schemas.microsoft.com/office/drawing/2014/main" xmlns="" id="{BDDC8E57-37A6-694A-817B-B9F36FBED687}"/>
              </a:ext>
            </a:extLst>
          </p:cNvPr>
          <p:cNvSpPr txBox="1"/>
          <p:nvPr/>
        </p:nvSpPr>
        <p:spPr>
          <a:xfrm>
            <a:off x="179512" y="1945164"/>
            <a:ext cx="4032448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buClr>
                <a:schemeClr val="lt1"/>
              </a:buClr>
              <a:buSzPts val="1600"/>
            </a:pPr>
            <a:r>
              <a:rPr lang="en-US" sz="1600" b="1" dirty="0">
                <a:solidFill>
                  <a:schemeClr val="lt1"/>
                </a:solidFill>
              </a:rPr>
              <a:t>-------------------------</a:t>
            </a:r>
            <a:r>
              <a:rPr lang="en-US" altLang="zh-TW" sz="1600" b="1" dirty="0">
                <a:solidFill>
                  <a:schemeClr val="lt1"/>
                </a:solidFill>
              </a:rPr>
              <a:t>--</a:t>
            </a:r>
            <a:r>
              <a:rPr lang="en-US" sz="1600" b="1" dirty="0">
                <a:solidFill>
                  <a:schemeClr val="lt1"/>
                </a:solidFill>
              </a:rPr>
              <a:t>------------------------</a:t>
            </a:r>
            <a:r>
              <a:rPr lang="en-US" altLang="zh-TW" sz="1600" b="1" dirty="0">
                <a:solidFill>
                  <a:schemeClr val="lt1"/>
                </a:solidFill>
              </a:rPr>
              <a:t>--------</a:t>
            </a:r>
            <a:r>
              <a:rPr lang="en-US" sz="1600" b="1" dirty="0">
                <a:solidFill>
                  <a:schemeClr val="lt1"/>
                </a:solidFill>
              </a:rPr>
              <a:t>---</a:t>
            </a:r>
            <a:endParaRPr sz="1600" b="1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Shape 330">
            <a:extLst>
              <a:ext uri="{FF2B5EF4-FFF2-40B4-BE49-F238E27FC236}">
                <a16:creationId xmlns:a16="http://schemas.microsoft.com/office/drawing/2014/main" xmlns="" id="{CD6DB5B1-D438-EF44-BDEE-7E258D6FEE1A}"/>
              </a:ext>
            </a:extLst>
          </p:cNvPr>
          <p:cNvSpPr txBox="1"/>
          <p:nvPr/>
        </p:nvSpPr>
        <p:spPr>
          <a:xfrm>
            <a:off x="3051716" y="1508550"/>
            <a:ext cx="101217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>
              <a:buClr>
                <a:schemeClr val="lt1"/>
              </a:buClr>
              <a:buSzPts val="2800"/>
            </a:pPr>
            <a:r>
              <a:rPr lang="en-US" altLang="zh-TW" sz="28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256</a:t>
            </a:r>
            <a:endParaRPr sz="2800" b="1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" name="Shape 330">
            <a:extLst>
              <a:ext uri="{FF2B5EF4-FFF2-40B4-BE49-F238E27FC236}">
                <a16:creationId xmlns:a16="http://schemas.microsoft.com/office/drawing/2014/main" xmlns="" id="{CD6DB5B1-D438-EF44-BDEE-7E258D6FEE1A}"/>
              </a:ext>
            </a:extLst>
          </p:cNvPr>
          <p:cNvSpPr txBox="1"/>
          <p:nvPr/>
        </p:nvSpPr>
        <p:spPr>
          <a:xfrm>
            <a:off x="3055774" y="2230177"/>
            <a:ext cx="101217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>
              <a:buClr>
                <a:schemeClr val="lt1"/>
              </a:buClr>
              <a:buSzPts val="2800"/>
            </a:pPr>
            <a:r>
              <a:rPr lang="en-US" sz="28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64</a:t>
            </a:r>
            <a:endParaRPr sz="2800" b="1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" name="TextBox 20">
            <a:extLst>
              <a:ext uri="{FF2B5EF4-FFF2-40B4-BE49-F238E27FC236}">
                <a16:creationId xmlns:a16="http://schemas.microsoft.com/office/drawing/2014/main" xmlns="" id="{76DB712E-3EBB-F14A-9014-1AFDD6DD0F71}"/>
              </a:ext>
            </a:extLst>
          </p:cNvPr>
          <p:cNvSpPr txBox="1"/>
          <p:nvPr/>
        </p:nvSpPr>
        <p:spPr>
          <a:xfrm>
            <a:off x="1979712" y="1203598"/>
            <a:ext cx="998934" cy="315471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1600" b="1" dirty="0"/>
              <a:t>2GB RAM</a:t>
            </a:r>
            <a:endParaRPr lang="en-US" sz="1600" b="1" dirty="0">
              <a:solidFill>
                <a:srgbClr val="FFFF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6" name="TextBox 20">
            <a:extLst>
              <a:ext uri="{FF2B5EF4-FFF2-40B4-BE49-F238E27FC236}">
                <a16:creationId xmlns:a16="http://schemas.microsoft.com/office/drawing/2014/main" xmlns="" id="{76DB712E-3EBB-F14A-9014-1AFDD6DD0F71}"/>
              </a:ext>
            </a:extLst>
          </p:cNvPr>
          <p:cNvSpPr txBox="1"/>
          <p:nvPr/>
        </p:nvSpPr>
        <p:spPr>
          <a:xfrm>
            <a:off x="2699792" y="1175198"/>
            <a:ext cx="1584176" cy="346249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zh-TW" altLang="en-US" spc="-150" dirty="0"/>
              <a:t>≧</a:t>
            </a:r>
            <a:r>
              <a:rPr lang="zh-Hant" altLang="en-US" spc="-150" dirty="0"/>
              <a:t> </a:t>
            </a:r>
            <a:r>
              <a:rPr lang="en-US" altLang="zh-Hant" sz="1600" b="1" spc="-150" dirty="0"/>
              <a:t>4</a:t>
            </a:r>
            <a:r>
              <a:rPr lang="en-US" sz="1600" b="1" spc="-150" dirty="0"/>
              <a:t>GB RAM</a:t>
            </a:r>
            <a:endParaRPr lang="en-US" sz="1600" b="1" spc="-150" dirty="0">
              <a:solidFill>
                <a:srgbClr val="FFFF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5971374" y="1547358"/>
            <a:ext cx="3024336" cy="55398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19050"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TW" altLang="en-US" dirty="0"/>
          </a:p>
        </p:txBody>
      </p:sp>
      <p:sp>
        <p:nvSpPr>
          <p:cNvPr id="18" name="文字方塊 14">
            <a:extLst>
              <a:ext uri="{FF2B5EF4-FFF2-40B4-BE49-F238E27FC236}">
                <a16:creationId xmlns:a16="http://schemas.microsoft.com/office/drawing/2014/main" xmlns="" id="{7E5DFAF5-33F5-AD49-8A16-064537F210B5}"/>
              </a:ext>
            </a:extLst>
          </p:cNvPr>
          <p:cNvSpPr txBox="1"/>
          <p:nvPr/>
        </p:nvSpPr>
        <p:spPr>
          <a:xfrm>
            <a:off x="6577974" y="1621440"/>
            <a:ext cx="2476903" cy="37702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TW" altLang="en-US" sz="20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最超值的備份選擇</a:t>
            </a:r>
            <a:r>
              <a:rPr lang="en-US" altLang="zh-TW" sz="20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!</a:t>
            </a:r>
            <a:endParaRPr lang="zh-TW" altLang="en-US" sz="20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17" name="Picture 3" descr="\\Marketing\Marketing\MarketingMaterials\DM\NAS\Software_Section_brochure\QNAP product icon_20170816-assets\Snapshot.png">
            <a:extLst>
              <a:ext uri="{FF2B5EF4-FFF2-40B4-BE49-F238E27FC236}">
                <a16:creationId xmlns:a16="http://schemas.microsoft.com/office/drawing/2014/main" xmlns="" id="{76FB8646-4440-9A4E-AF9D-E30BF3EE81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724128" y="1332621"/>
            <a:ext cx="941625" cy="941625"/>
          </a:xfrm>
          <a:prstGeom prst="rect">
            <a:avLst/>
          </a:prstGeom>
          <a:noFill/>
        </p:spPr>
      </p:pic>
      <p:sp>
        <p:nvSpPr>
          <p:cNvPr id="31" name="Shape 294">
            <a:extLst>
              <a:ext uri="{FF2B5EF4-FFF2-40B4-BE49-F238E27FC236}">
                <a16:creationId xmlns:a16="http://schemas.microsoft.com/office/drawing/2014/main" xmlns="" id="{286BF063-B525-084F-B360-6A3CC18641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1762" y="3407411"/>
            <a:ext cx="1512119" cy="38847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  <a:ln w="9525">
            <a:noFill/>
            <a:miter lim="800000"/>
            <a:headEnd/>
            <a:tailEnd/>
          </a:ln>
          <a:effectLst/>
        </p:spPr>
        <p:txBody>
          <a:bodyPr lIns="51431" tIns="51431" rIns="51431" bIns="51431" anchor="ctr"/>
          <a:lstStyle>
            <a:lvl1pPr indent="-117475"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9pPr>
          </a:lstStyle>
          <a:p>
            <a:pPr algn="ctr">
              <a:buClr>
                <a:srgbClr val="FFFFFF"/>
              </a:buClr>
            </a:pPr>
            <a:r>
              <a:rPr lang="zh-Hant" altLang="en-US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charset="0"/>
                <a:sym typeface="Arial" charset="0"/>
              </a:rPr>
              <a:t>區塊層級</a:t>
            </a:r>
            <a:endParaRPr lang="zh-TW" altLang="en-US" b="1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" charset="0"/>
              <a:sym typeface="Arial" charset="0"/>
            </a:endParaRPr>
          </a:p>
        </p:txBody>
      </p:sp>
      <p:sp>
        <p:nvSpPr>
          <p:cNvPr id="33" name="Shape 294">
            <a:extLst>
              <a:ext uri="{FF2B5EF4-FFF2-40B4-BE49-F238E27FC236}">
                <a16:creationId xmlns:a16="http://schemas.microsoft.com/office/drawing/2014/main" xmlns="" id="{8F7DFBEE-3651-154E-B3E3-9C69D062BD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8478" y="3875890"/>
            <a:ext cx="1512119" cy="38847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lIns="51431" tIns="51431" rIns="51431" bIns="51431" anchor="ctr"/>
          <a:lstStyle>
            <a:lvl1pPr indent="-117475"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9pPr>
          </a:lstStyle>
          <a:p>
            <a:pPr algn="ctr">
              <a:buClr>
                <a:srgbClr val="FFFFFF"/>
              </a:buClr>
            </a:pPr>
            <a:r>
              <a:rPr lang="zh-Hant" altLang="en-US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charset="0"/>
                <a:sym typeface="Arial" charset="0"/>
              </a:rPr>
              <a:t>快照同步</a:t>
            </a:r>
            <a:endParaRPr lang="zh-TW" altLang="en-US" b="1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" charset="0"/>
              <a:sym typeface="Arial" charset="0"/>
            </a:endParaRPr>
          </a:p>
        </p:txBody>
      </p:sp>
      <p:sp>
        <p:nvSpPr>
          <p:cNvPr id="34" name="Shape 294">
            <a:extLst>
              <a:ext uri="{FF2B5EF4-FFF2-40B4-BE49-F238E27FC236}">
                <a16:creationId xmlns:a16="http://schemas.microsoft.com/office/drawing/2014/main" xmlns="" id="{7227A90E-1911-4643-9133-36DA282BE9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1720" y="3407411"/>
            <a:ext cx="1512119" cy="38847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lIns="51431" tIns="51431" rIns="51431" bIns="51431" anchor="ctr"/>
          <a:lstStyle>
            <a:lvl1pPr indent="-117475"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9pPr>
          </a:lstStyle>
          <a:p>
            <a:pPr algn="ctr">
              <a:buClr>
                <a:srgbClr val="FFFFFF"/>
              </a:buClr>
            </a:pPr>
            <a:r>
              <a:rPr lang="zh-Hant" altLang="en-US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charset="0"/>
                <a:sym typeface="Arial" charset="0"/>
              </a:rPr>
              <a:t>一鍵還原</a:t>
            </a:r>
            <a:endParaRPr lang="zh-TW" altLang="en-US" b="1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" charset="0"/>
              <a:sym typeface="Arial" charset="0"/>
            </a:endParaRPr>
          </a:p>
        </p:txBody>
      </p:sp>
      <p:sp>
        <p:nvSpPr>
          <p:cNvPr id="35" name="Shape 294">
            <a:extLst>
              <a:ext uri="{FF2B5EF4-FFF2-40B4-BE49-F238E27FC236}">
                <a16:creationId xmlns:a16="http://schemas.microsoft.com/office/drawing/2014/main" xmlns="" id="{1A995A79-F7C2-3B41-814E-434008DFF2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1720" y="3875890"/>
            <a:ext cx="1512119" cy="38847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lIns="51431" tIns="51431" rIns="51431" bIns="51431" anchor="ctr"/>
          <a:lstStyle>
            <a:lvl1pPr indent="-117475"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9pPr>
          </a:lstStyle>
          <a:p>
            <a:pPr algn="ctr">
              <a:buClr>
                <a:srgbClr val="FFFFFF"/>
              </a:buClr>
            </a:pPr>
            <a:r>
              <a:rPr lang="zh-Hant" altLang="en-US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charset="0"/>
                <a:sym typeface="Arial" charset="0"/>
              </a:rPr>
              <a:t>快照保留空間</a:t>
            </a:r>
            <a:endParaRPr lang="zh-TW" altLang="en-US" b="1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" charset="0"/>
              <a:sym typeface="Arial" charset="0"/>
            </a:endParaRPr>
          </a:p>
        </p:txBody>
      </p:sp>
      <p:sp>
        <p:nvSpPr>
          <p:cNvPr id="29" name="Shape 328">
            <a:extLst>
              <a:ext uri="{FF2B5EF4-FFF2-40B4-BE49-F238E27FC236}">
                <a16:creationId xmlns:a16="http://schemas.microsoft.com/office/drawing/2014/main" xmlns="" id="{BDDC8E57-37A6-694A-817B-B9F36FBED687}"/>
              </a:ext>
            </a:extLst>
          </p:cNvPr>
          <p:cNvSpPr txBox="1"/>
          <p:nvPr/>
        </p:nvSpPr>
        <p:spPr>
          <a:xfrm rot="5400000">
            <a:off x="2265390" y="1942810"/>
            <a:ext cx="1495390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buClr>
                <a:schemeClr val="lt1"/>
              </a:buClr>
              <a:buSzPts val="1600"/>
            </a:pPr>
            <a:r>
              <a:rPr lang="en-US" altLang="zh-TW" sz="16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-------------------</a:t>
            </a:r>
            <a:endParaRPr sz="1600" b="1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" name="Shape 328">
            <a:extLst>
              <a:ext uri="{FF2B5EF4-FFF2-40B4-BE49-F238E27FC236}">
                <a16:creationId xmlns:a16="http://schemas.microsoft.com/office/drawing/2014/main" xmlns="" id="{BDDC8E57-37A6-694A-817B-B9F36FBED687}"/>
              </a:ext>
            </a:extLst>
          </p:cNvPr>
          <p:cNvSpPr txBox="1"/>
          <p:nvPr/>
        </p:nvSpPr>
        <p:spPr>
          <a:xfrm rot="5400000">
            <a:off x="1257278" y="1942810"/>
            <a:ext cx="1495390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buClr>
                <a:schemeClr val="lt1"/>
              </a:buClr>
              <a:buSzPts val="1600"/>
            </a:pPr>
            <a:r>
              <a:rPr lang="en-US" altLang="zh-TW" sz="16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-------------------</a:t>
            </a:r>
            <a:endParaRPr sz="1600" b="1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891194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0" descr="Picture 10">
            <a:extLst>
              <a:ext uri="{FF2B5EF4-FFF2-40B4-BE49-F238E27FC236}">
                <a16:creationId xmlns:a16="http://schemas.microsoft.com/office/drawing/2014/main" xmlns="" id="{2DE2E4D6-5413-444E-86DE-A22ABF3A85FE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635546" y="1347614"/>
            <a:ext cx="5355316" cy="3347072"/>
          </a:xfrm>
          <a:prstGeom prst="rect">
            <a:avLst/>
          </a:prstGeom>
          <a:ln w="12700">
            <a:miter lim="400000"/>
          </a:ln>
        </p:spPr>
      </p:pic>
      <p:sp>
        <p:nvSpPr>
          <p:cNvPr id="277" name="Shape 277"/>
          <p:cNvSpPr txBox="1"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/>
              <a:t>  透過 </a:t>
            </a:r>
            <a:r>
              <a:rPr lang="en-US"/>
              <a:t>VJBOD </a:t>
            </a:r>
            <a:r>
              <a:rPr lang="zh-TW" altLang="en-US"/>
              <a:t>擴充其他 </a:t>
            </a:r>
            <a:r>
              <a:rPr lang="en-US"/>
              <a:t>NAS </a:t>
            </a:r>
            <a:r>
              <a:rPr lang="zh-TW" altLang="en-US"/>
              <a:t>空間</a:t>
            </a:r>
            <a:endParaRPr lang="zh-TW" alt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570EA288-E06E-014F-8CAF-E7526B9F62E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67544" y="1538408"/>
            <a:ext cx="2850134" cy="1640281"/>
          </a:xfrm>
          <a:prstGeom prst="rect">
            <a:avLst/>
          </a:prstGeom>
        </p:spPr>
      </p:pic>
      <p:sp>
        <p:nvSpPr>
          <p:cNvPr id="11" name="Rounded Rectangle 3">
            <a:extLst>
              <a:ext uri="{FF2B5EF4-FFF2-40B4-BE49-F238E27FC236}">
                <a16:creationId xmlns:a16="http://schemas.microsoft.com/office/drawing/2014/main" xmlns="" id="{BA02C74F-7112-344C-9239-AFCFFF5DE396}"/>
              </a:ext>
            </a:extLst>
          </p:cNvPr>
          <p:cNvSpPr/>
          <p:nvPr/>
        </p:nvSpPr>
        <p:spPr>
          <a:xfrm>
            <a:off x="4087722" y="3147252"/>
            <a:ext cx="4370478" cy="504618"/>
          </a:xfrm>
          <a:prstGeom prst="roundRect">
            <a:avLst>
              <a:gd name="adj" fmla="val 0"/>
            </a:avLst>
          </a:prstGeom>
          <a:solidFill>
            <a:schemeClr val="accent4"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indent="-117472" algn="ctr">
              <a:buClr>
                <a:srgbClr val="FFFFFF"/>
              </a:buClr>
              <a:buSzPts val="1400"/>
              <a:defRPr/>
            </a:pPr>
            <a:r>
              <a:rPr lang="en-US" altLang="zh-Hant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Microsoft JhengHei" panose="020B0604030504040204" pitchFamily="34" charset="-120"/>
                <a:cs typeface="Arial" pitchFamily="34" charset="0"/>
                <a:sym typeface="Arial" charset="0"/>
              </a:rPr>
              <a:t>8</a:t>
            </a:r>
            <a:r>
              <a:rPr lang="en-US" altLang="zh-TW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Microsoft JhengHei" panose="020B0604030504040204" pitchFamily="34" charset="-120"/>
                <a:cs typeface="Arial" pitchFamily="34" charset="0"/>
                <a:sym typeface="Arial" charset="0"/>
              </a:rPr>
              <a:t> x HD</a:t>
            </a:r>
            <a:r>
              <a:rPr lang="zh-TW" altLang="zh-TW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Microsoft JhengHei" panose="020B0604030504040204" pitchFamily="34" charset="-120"/>
                <a:cs typeface="Arial" pitchFamily="34" charset="0"/>
                <a:sym typeface="Arial" charset="0"/>
              </a:rPr>
              <a:t>D RAID</a:t>
            </a:r>
            <a:r>
              <a:rPr lang="en-US" altLang="zh-TW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Microsoft JhengHei" panose="020B0604030504040204" pitchFamily="34" charset="-120"/>
                <a:cs typeface="Arial" pitchFamily="34" charset="0"/>
                <a:sym typeface="Arial" charset="0"/>
              </a:rPr>
              <a:t> 5</a:t>
            </a:r>
            <a:r>
              <a:rPr lang="zh-Hant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Microsoft JhengHei" panose="020B0604030504040204" pitchFamily="34" charset="-120"/>
                <a:cs typeface="Arial" pitchFamily="34" charset="0"/>
                <a:sym typeface="Arial" charset="0"/>
              </a:rPr>
              <a:t> </a:t>
            </a:r>
            <a:r>
              <a:rPr lang="zh-Hant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  <a:cs typeface="Arial" charset="0"/>
                <a:sym typeface="Arial" charset="0"/>
              </a:rPr>
              <a:t>本機使用</a:t>
            </a:r>
            <a:endParaRPr lang="zh-TW" altLang="zh-TW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JhengHei" panose="020B0604030504040204" pitchFamily="34" charset="-120"/>
              <a:ea typeface="Microsoft JhengHei" panose="020B0604030504040204" pitchFamily="34" charset="-120"/>
              <a:cs typeface="Arial" charset="0"/>
              <a:sym typeface="Arial" charset="0"/>
            </a:endParaRPr>
          </a:p>
        </p:txBody>
      </p:sp>
      <p:sp>
        <p:nvSpPr>
          <p:cNvPr id="17" name="Rounded Rectangle 3">
            <a:extLst>
              <a:ext uri="{FF2B5EF4-FFF2-40B4-BE49-F238E27FC236}">
                <a16:creationId xmlns:a16="http://schemas.microsoft.com/office/drawing/2014/main" xmlns="" id="{7BA6B804-B490-4F4D-BEA4-DC578C793226}"/>
              </a:ext>
            </a:extLst>
          </p:cNvPr>
          <p:cNvSpPr/>
          <p:nvPr/>
        </p:nvSpPr>
        <p:spPr>
          <a:xfrm>
            <a:off x="4087722" y="2795342"/>
            <a:ext cx="4370478" cy="300813"/>
          </a:xfrm>
          <a:prstGeom prst="roundRect">
            <a:avLst>
              <a:gd name="adj" fmla="val 0"/>
            </a:avLst>
          </a:prstGeom>
          <a:solidFill>
            <a:schemeClr val="accent1"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indent="-117472" algn="ctr">
              <a:buClr>
                <a:srgbClr val="FFFFFF"/>
              </a:buClr>
              <a:buSzPts val="1400"/>
              <a:defRPr/>
            </a:pPr>
            <a:r>
              <a:rPr lang="en-US" altLang="zh-Hant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  <a:sym typeface="Arial" charset="0"/>
              </a:rPr>
              <a:t>4</a:t>
            </a:r>
            <a:r>
              <a:rPr lang="en-US" altLang="zh-TW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  <a:sym typeface="Arial" charset="0"/>
              </a:rPr>
              <a:t> x HD</a:t>
            </a:r>
            <a:r>
              <a:rPr lang="zh-TW" altLang="zh-TW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  <a:sym typeface="Arial" charset="0"/>
              </a:rPr>
              <a:t>D RAID</a:t>
            </a:r>
            <a:r>
              <a:rPr lang="en-US" altLang="zh-TW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  <a:sym typeface="Arial" charset="0"/>
              </a:rPr>
              <a:t> 5</a:t>
            </a:r>
            <a:r>
              <a:rPr lang="zh-Hant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  <a:sym typeface="Arial" charset="0"/>
              </a:rPr>
              <a:t> </a:t>
            </a:r>
            <a:endParaRPr lang="zh-TW" altLang="zh-TW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  <a:sym typeface="Arial" charset="0"/>
            </a:endParaRP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xmlns="" id="{029A6ADD-2254-0B46-8752-11512F4D5D94}"/>
              </a:ext>
            </a:extLst>
          </p:cNvPr>
          <p:cNvSpPr txBox="1"/>
          <p:nvPr/>
        </p:nvSpPr>
        <p:spPr>
          <a:xfrm>
            <a:off x="7740352" y="3695925"/>
            <a:ext cx="1341006" cy="25391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altLang="zh-Hant" sz="1200" b="1" dirty="0">
                <a:ea typeface="微軟正黑體" pitchFamily="34" charset="-120"/>
              </a:rPr>
              <a:t>TS-1232XU-RP</a:t>
            </a:r>
            <a:endParaRPr lang="en-US" altLang="zh-TW" sz="1200" b="1" dirty="0">
              <a:ea typeface="微軟正黑體" pitchFamily="34" charset="-120"/>
            </a:endParaRPr>
          </a:p>
        </p:txBody>
      </p:sp>
      <p:sp>
        <p:nvSpPr>
          <p:cNvPr id="19" name="向右箭號 18"/>
          <p:cNvSpPr/>
          <p:nvPr/>
        </p:nvSpPr>
        <p:spPr>
          <a:xfrm rot="10800000">
            <a:off x="3131840" y="2025503"/>
            <a:ext cx="4176464" cy="720080"/>
          </a:xfrm>
          <a:prstGeom prst="rightArrow">
            <a:avLst>
              <a:gd name="adj1" fmla="val 50000"/>
              <a:gd name="adj2" fmla="val 67944"/>
            </a:avLst>
          </a:prstGeom>
          <a:blipFill>
            <a:blip r:embed="rId5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TextBox 33">
            <a:extLst>
              <a:ext uri="{FF2B5EF4-FFF2-40B4-BE49-F238E27FC236}">
                <a16:creationId xmlns:a16="http://schemas.microsoft.com/office/drawing/2014/main" xmlns="" id="{763B5255-3B3B-5947-8429-C02E9FA38424}"/>
              </a:ext>
            </a:extLst>
          </p:cNvPr>
          <p:cNvSpPr txBox="1"/>
          <p:nvPr/>
        </p:nvSpPr>
        <p:spPr>
          <a:xfrm>
            <a:off x="3362673" y="2211710"/>
            <a:ext cx="3985387" cy="37702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zh-Hant" altLang="en-US" sz="2000" b="1" dirty="0">
                <a:solidFill>
                  <a:schemeClr val="bg1"/>
                </a:solidFill>
                <a:ea typeface="微軟正黑體" pitchFamily="34" charset="-120"/>
              </a:rPr>
              <a:t>將閒置空間為其他</a:t>
            </a:r>
            <a:r>
              <a:rPr lang="en-US" altLang="zh-Hant" sz="2000" b="1" dirty="0">
                <a:solidFill>
                  <a:schemeClr val="bg1"/>
                </a:solidFill>
                <a:ea typeface="微軟正黑體" pitchFamily="34" charset="-120"/>
              </a:rPr>
              <a:t>NAS</a:t>
            </a:r>
            <a:r>
              <a:rPr lang="zh-TW" altLang="en-US" sz="2000" b="1" dirty="0">
                <a:solidFill>
                  <a:schemeClr val="bg1"/>
                </a:solidFill>
                <a:ea typeface="微軟正黑體" pitchFamily="34" charset="-120"/>
              </a:rPr>
              <a:t> </a:t>
            </a:r>
            <a:r>
              <a:rPr lang="zh-Hant" altLang="en-US" sz="2000" b="1" dirty="0">
                <a:solidFill>
                  <a:schemeClr val="bg1"/>
                </a:solidFill>
                <a:ea typeface="微軟正黑體" pitchFamily="34" charset="-120"/>
              </a:rPr>
              <a:t>擴充容量</a:t>
            </a:r>
            <a:endParaRPr lang="en-US" sz="2000" b="1" dirty="0">
              <a:solidFill>
                <a:schemeClr val="bg1"/>
              </a:solidFill>
              <a:ea typeface="微軟正黑體" pitchFamily="34" charset="-120"/>
            </a:endParaRPr>
          </a:p>
        </p:txBody>
      </p:sp>
      <p:pic>
        <p:nvPicPr>
          <p:cNvPr id="20" name="圖片 19" descr="highlight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23528" y="3291830"/>
            <a:ext cx="1512168" cy="432048"/>
          </a:xfrm>
          <a:prstGeom prst="rect">
            <a:avLst/>
          </a:prstGeom>
        </p:spPr>
      </p:pic>
      <p:sp>
        <p:nvSpPr>
          <p:cNvPr id="21" name="文字方塊 20"/>
          <p:cNvSpPr txBox="1"/>
          <p:nvPr/>
        </p:nvSpPr>
        <p:spPr>
          <a:xfrm>
            <a:off x="651316" y="3363838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iSCSI</a:t>
            </a:r>
            <a:endParaRPr lang="en-US" altLang="zh-TW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22" name="圖片 21" descr="highlight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973830" y="3291830"/>
            <a:ext cx="1512168" cy="432048"/>
          </a:xfrm>
          <a:prstGeom prst="rect">
            <a:avLst/>
          </a:prstGeom>
        </p:spPr>
      </p:pic>
      <p:pic>
        <p:nvPicPr>
          <p:cNvPr id="2051" name="Picture 3" descr="C:\Users\user\Desktop\TS-x32XU新品介紹PPT\11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67744" y="3435846"/>
            <a:ext cx="864096" cy="23554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80075703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Shape 277"/>
          <p:cNvSpPr txBox="1"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dirty="0"/>
              <a:t>QVR Pro </a:t>
            </a:r>
            <a:r>
              <a:rPr lang="zh-TW" altLang="en-US" dirty="0"/>
              <a:t>監控應用，守護環境安全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A10C3E9-C1DD-A44A-ACA2-B606F0B7A13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899592" y="1347614"/>
            <a:ext cx="2357912" cy="2789486"/>
          </a:xfrm>
          <a:prstGeom prst="rect">
            <a:avLst/>
          </a:prstGeom>
        </p:spPr>
      </p:pic>
      <p:cxnSp>
        <p:nvCxnSpPr>
          <p:cNvPr id="21" name="直線接點 20"/>
          <p:cNvCxnSpPr/>
          <p:nvPr/>
        </p:nvCxnSpPr>
        <p:spPr>
          <a:xfrm>
            <a:off x="3491880" y="2201400"/>
            <a:ext cx="4608512" cy="0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文字方塊 27"/>
          <p:cNvSpPr txBox="1"/>
          <p:nvPr/>
        </p:nvSpPr>
        <p:spPr>
          <a:xfrm>
            <a:off x="3995936" y="1801720"/>
            <a:ext cx="3384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>
                <a:ea typeface="微軟正黑體" pitchFamily="34" charset="-120"/>
              </a:rPr>
              <a:t>5,000+ </a:t>
            </a:r>
            <a:r>
              <a:rPr lang="zh-TW" altLang="en-US" b="1" dirty="0">
                <a:ea typeface="微軟正黑體" pitchFamily="34" charset="-120"/>
              </a:rPr>
              <a:t>支相容網路攝影機</a:t>
            </a:r>
            <a:endParaRPr lang="en-US" altLang="zh-TW" b="1" dirty="0">
              <a:ea typeface="微軟正黑體" pitchFamily="34" charset="-120"/>
            </a:endParaRPr>
          </a:p>
        </p:txBody>
      </p:sp>
      <p:cxnSp>
        <p:nvCxnSpPr>
          <p:cNvPr id="29" name="直線接點 28"/>
          <p:cNvCxnSpPr/>
          <p:nvPr/>
        </p:nvCxnSpPr>
        <p:spPr>
          <a:xfrm>
            <a:off x="3491880" y="2692931"/>
            <a:ext cx="4608512" cy="0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文字方塊 29"/>
          <p:cNvSpPr txBox="1"/>
          <p:nvPr/>
        </p:nvSpPr>
        <p:spPr>
          <a:xfrm>
            <a:off x="3995936" y="2293251"/>
            <a:ext cx="3384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altLang="zh-TW" b="1" dirty="0">
                <a:ea typeface="微軟正黑體" pitchFamily="34" charset="-120"/>
              </a:rPr>
              <a:t>8 </a:t>
            </a:r>
            <a:r>
              <a:rPr lang="zh-TW" altLang="en-US" b="1" dirty="0">
                <a:ea typeface="微軟正黑體" pitchFamily="34" charset="-120"/>
              </a:rPr>
              <a:t>路免費攝影機頻道</a:t>
            </a:r>
            <a:endParaRPr lang="en-US" altLang="zh-TW" b="1" dirty="0">
              <a:ea typeface="微軟正黑體" pitchFamily="34" charset="-120"/>
            </a:endParaRPr>
          </a:p>
        </p:txBody>
      </p:sp>
      <p:cxnSp>
        <p:nvCxnSpPr>
          <p:cNvPr id="31" name="直線接點 30"/>
          <p:cNvCxnSpPr/>
          <p:nvPr/>
        </p:nvCxnSpPr>
        <p:spPr>
          <a:xfrm>
            <a:off x="3491880" y="3202124"/>
            <a:ext cx="4608512" cy="0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文字方塊 31"/>
          <p:cNvSpPr txBox="1"/>
          <p:nvPr/>
        </p:nvSpPr>
        <p:spPr>
          <a:xfrm>
            <a:off x="3995936" y="2802444"/>
            <a:ext cx="3384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altLang="zh-TW" b="1" dirty="0">
                <a:ea typeface="微軟正黑體" pitchFamily="34" charset="-120"/>
              </a:rPr>
              <a:t>16 </a:t>
            </a:r>
            <a:r>
              <a:rPr lang="zh-TW" altLang="en-US" b="1" dirty="0">
                <a:ea typeface="微軟正黑體" pitchFamily="34" charset="-120"/>
              </a:rPr>
              <a:t>路攝影機頻道支援總數</a:t>
            </a:r>
            <a:endParaRPr lang="en-US" altLang="zh-TW" b="1" dirty="0">
              <a:ea typeface="微軟正黑體" pitchFamily="34" charset="-120"/>
            </a:endParaRPr>
          </a:p>
        </p:txBody>
      </p:sp>
      <p:cxnSp>
        <p:nvCxnSpPr>
          <p:cNvPr id="33" name="直線接點 32"/>
          <p:cNvCxnSpPr/>
          <p:nvPr/>
        </p:nvCxnSpPr>
        <p:spPr>
          <a:xfrm>
            <a:off x="3491880" y="3723878"/>
            <a:ext cx="4608512" cy="0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文字方塊 33"/>
          <p:cNvSpPr txBox="1"/>
          <p:nvPr/>
        </p:nvSpPr>
        <p:spPr>
          <a:xfrm>
            <a:off x="3995936" y="3324198"/>
            <a:ext cx="3744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altLang="zh-TW" b="1" dirty="0">
                <a:ea typeface="微軟正黑體" pitchFamily="34" charset="-120"/>
              </a:rPr>
              <a:t>QUSBCam2</a:t>
            </a:r>
            <a:r>
              <a:rPr lang="zh-Hant" altLang="en-US" b="1" dirty="0">
                <a:ea typeface="微軟正黑體" pitchFamily="34" charset="-120"/>
              </a:rPr>
              <a:t> </a:t>
            </a:r>
            <a:r>
              <a:rPr lang="zh-TW" altLang="en-US" b="1" dirty="0">
                <a:ea typeface="微軟正黑體" pitchFamily="34" charset="-120"/>
              </a:rPr>
              <a:t>觀看 </a:t>
            </a:r>
            <a:r>
              <a:rPr lang="en-US" altLang="zh-TW" b="1" dirty="0">
                <a:ea typeface="微軟正黑體" pitchFamily="34" charset="-120"/>
              </a:rPr>
              <a:t>USB </a:t>
            </a:r>
            <a:r>
              <a:rPr lang="zh-TW" altLang="en-US" b="1" dirty="0">
                <a:ea typeface="微軟正黑體" pitchFamily="34" charset="-120"/>
              </a:rPr>
              <a:t>攝影機影像</a:t>
            </a:r>
          </a:p>
        </p:txBody>
      </p:sp>
    </p:spTree>
    <p:extLst>
      <p:ext uri="{BB962C8B-B14F-4D97-AF65-F5344CB8AC3E}">
        <p14:creationId xmlns:p14="http://schemas.microsoft.com/office/powerpoint/2010/main" xmlns="" val="178293891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user\Desktop\TS-x32XU新品介紹PPT\09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 rot="10437760">
            <a:off x="364774" y="911772"/>
            <a:ext cx="8352526" cy="3963362"/>
          </a:xfrm>
          <a:prstGeom prst="rect">
            <a:avLst/>
          </a:prstGeom>
          <a:noFill/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xmlns="" id="{F5A09F8A-5E5C-2247-88B4-8A4785DBA77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838811" y="3202977"/>
            <a:ext cx="2539988" cy="1587492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043B9E9D-172F-8844-9641-4BFC6639D7E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5801378" y="3147814"/>
            <a:ext cx="2515038" cy="1571899"/>
          </a:xfrm>
          <a:prstGeom prst="rect">
            <a:avLst/>
          </a:prstGeom>
        </p:spPr>
      </p:pic>
      <p:sp>
        <p:nvSpPr>
          <p:cNvPr id="277" name="Shape 277"/>
          <p:cNvSpPr txBox="1"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/>
              <a:t>   高效經濟、彈性擴充儲存空間</a:t>
            </a:r>
          </a:p>
        </p:txBody>
      </p:sp>
      <p:sp>
        <p:nvSpPr>
          <p:cNvPr id="9" name="TextBox 20">
            <a:extLst>
              <a:ext uri="{FF2B5EF4-FFF2-40B4-BE49-F238E27FC236}">
                <a16:creationId xmlns:a16="http://schemas.microsoft.com/office/drawing/2014/main" xmlns="" id="{76DB712E-3EBB-F14A-9014-1AFDD6DD0F71}"/>
              </a:ext>
            </a:extLst>
          </p:cNvPr>
          <p:cNvSpPr txBox="1"/>
          <p:nvPr/>
        </p:nvSpPr>
        <p:spPr>
          <a:xfrm>
            <a:off x="3131840" y="2787774"/>
            <a:ext cx="2808312" cy="80791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lIns="68580" tIns="34290" rIns="68580" bIns="34290" rtlCol="0">
            <a:spAutoFit/>
          </a:bodyPr>
          <a:lstStyle/>
          <a:p>
            <a:pPr algn="ctr"/>
            <a:endParaRPr lang="en-US" sz="1600" b="1" dirty="0">
              <a:ea typeface="微軟正黑體" pitchFamily="34" charset="-120"/>
            </a:endParaRPr>
          </a:p>
          <a:p>
            <a:pPr algn="ctr"/>
            <a:r>
              <a:rPr lang="en-US" sz="1600" b="1" dirty="0">
                <a:ea typeface="微軟正黑體" pitchFamily="34" charset="-120"/>
              </a:rPr>
              <a:t>TS-</a:t>
            </a:r>
            <a:r>
              <a:rPr lang="en-US" altLang="zh-Hant" sz="1600" b="1" dirty="0">
                <a:ea typeface="微軟正黑體" pitchFamily="34" charset="-120"/>
              </a:rPr>
              <a:t>x</a:t>
            </a:r>
            <a:r>
              <a:rPr lang="en-US" sz="1600" b="1" dirty="0">
                <a:ea typeface="微軟正黑體" pitchFamily="34" charset="-120"/>
              </a:rPr>
              <a:t>32X</a:t>
            </a:r>
            <a:r>
              <a:rPr lang="en-US" altLang="zh-Hant" sz="1600" b="1" dirty="0">
                <a:ea typeface="微軟正黑體" pitchFamily="34" charset="-120"/>
              </a:rPr>
              <a:t>U</a:t>
            </a:r>
            <a:r>
              <a:rPr lang="en-US" sz="1600" b="1" dirty="0">
                <a:ea typeface="微軟正黑體" pitchFamily="34" charset="-120"/>
              </a:rPr>
              <a:t> </a:t>
            </a:r>
            <a:r>
              <a:rPr lang="zh-TW" altLang="en-US" sz="1600" b="1" dirty="0">
                <a:ea typeface="微軟正黑體" pitchFamily="34" charset="-120"/>
              </a:rPr>
              <a:t>可連接至多 </a:t>
            </a:r>
            <a:r>
              <a:rPr lang="en-US" altLang="zh-TW" sz="1600" b="1" dirty="0">
                <a:ea typeface="微軟正黑體" pitchFamily="34" charset="-120"/>
              </a:rPr>
              <a:t>2 </a:t>
            </a:r>
            <a:r>
              <a:rPr lang="zh-TW" altLang="en-US" sz="1600" b="1" dirty="0">
                <a:ea typeface="微軟正黑體" pitchFamily="34" charset="-120"/>
              </a:rPr>
              <a:t>台 </a:t>
            </a:r>
            <a:endParaRPr lang="en-US" altLang="zh-TW" sz="1600" b="1" dirty="0">
              <a:ea typeface="微軟正黑體" pitchFamily="34" charset="-120"/>
            </a:endParaRPr>
          </a:p>
          <a:p>
            <a:pPr algn="ctr"/>
            <a:r>
              <a:rPr lang="en-US" sz="1600" b="1" dirty="0">
                <a:solidFill>
                  <a:srgbClr val="FFFF00"/>
                </a:solidFill>
                <a:ea typeface="微軟正黑體" pitchFamily="34" charset="-120"/>
              </a:rPr>
              <a:t>UX-</a:t>
            </a:r>
            <a:r>
              <a:rPr lang="en-US" altLang="zh-Hant" sz="1600" b="1" dirty="0">
                <a:solidFill>
                  <a:srgbClr val="FFFF00"/>
                </a:solidFill>
                <a:ea typeface="微軟正黑體" pitchFamily="34" charset="-120"/>
              </a:rPr>
              <a:t>12</a:t>
            </a:r>
            <a:r>
              <a:rPr lang="en-US" sz="1600" b="1" dirty="0">
                <a:solidFill>
                  <a:srgbClr val="FFFF00"/>
                </a:solidFill>
                <a:ea typeface="微軟正黑體" pitchFamily="34" charset="-120"/>
              </a:rPr>
              <a:t>00</a:t>
            </a:r>
            <a:r>
              <a:rPr lang="en-US" altLang="zh-Hant" sz="1600" b="1" dirty="0">
                <a:solidFill>
                  <a:srgbClr val="FFFF00"/>
                </a:solidFill>
                <a:ea typeface="微軟正黑體" pitchFamily="34" charset="-120"/>
              </a:rPr>
              <a:t>U-RP</a:t>
            </a:r>
            <a:r>
              <a:rPr lang="zh-TW" altLang="en-US" sz="1600" b="1" dirty="0">
                <a:solidFill>
                  <a:schemeClr val="bg1"/>
                </a:solidFill>
                <a:ea typeface="微軟正黑體" pitchFamily="34" charset="-120"/>
              </a:rPr>
              <a:t> 或 </a:t>
            </a:r>
            <a:r>
              <a:rPr lang="en-US" sz="1600" b="1" dirty="0">
                <a:solidFill>
                  <a:srgbClr val="FFFF00"/>
                </a:solidFill>
                <a:ea typeface="微軟正黑體" pitchFamily="34" charset="-120"/>
              </a:rPr>
              <a:t>UX-</a:t>
            </a:r>
            <a:r>
              <a:rPr lang="en-US" altLang="zh-Hant" sz="1600" b="1" dirty="0">
                <a:solidFill>
                  <a:srgbClr val="FFFF00"/>
                </a:solidFill>
                <a:ea typeface="微軟正黑體" pitchFamily="34" charset="-120"/>
              </a:rPr>
              <a:t>8</a:t>
            </a:r>
            <a:r>
              <a:rPr lang="en-US" sz="1600" b="1" dirty="0">
                <a:solidFill>
                  <a:srgbClr val="FFFF00"/>
                </a:solidFill>
                <a:ea typeface="微軟正黑體" pitchFamily="34" charset="-120"/>
              </a:rPr>
              <a:t>00</a:t>
            </a:r>
            <a:r>
              <a:rPr lang="en-US" altLang="zh-Hant" sz="1600" b="1" dirty="0">
                <a:solidFill>
                  <a:srgbClr val="FFFF00"/>
                </a:solidFill>
                <a:ea typeface="微軟正黑體" pitchFamily="34" charset="-120"/>
              </a:rPr>
              <a:t>U-RP</a:t>
            </a:r>
            <a:endParaRPr lang="en-US" sz="1600" b="1" dirty="0">
              <a:solidFill>
                <a:srgbClr val="FFFF00"/>
              </a:solidFill>
              <a:ea typeface="微軟正黑體" pitchFamily="34" charset="-120"/>
            </a:endParaRPr>
          </a:p>
        </p:txBody>
      </p:sp>
      <p:pic>
        <p:nvPicPr>
          <p:cNvPr id="10" name="Picture 5" descr="C:\Users\user\Desktop\RAID 50.60 進階功能介紹\未命名3-1.pn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885484" y="2355726"/>
            <a:ext cx="478604" cy="646160"/>
          </a:xfrm>
          <a:prstGeom prst="rect">
            <a:avLst/>
          </a:prstGeom>
          <a:noFill/>
        </p:spPr>
      </p:pic>
      <p:pic>
        <p:nvPicPr>
          <p:cNvPr id="11" name="Picture 4" descr="C:\Users\user\Desktop\RAID 50.60 進階功能介紹\未命名3-3.png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302843" y="2355726"/>
            <a:ext cx="478419" cy="646159"/>
          </a:xfrm>
          <a:prstGeom prst="rect">
            <a:avLst/>
          </a:prstGeom>
          <a:noFill/>
        </p:spPr>
      </p:pic>
      <p:pic>
        <p:nvPicPr>
          <p:cNvPr id="12" name="Picture 3" descr="C:\Users\user\Desktop\RAID 50.60 進階功能介紹\未命名3-2.png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735714" y="2355726"/>
            <a:ext cx="478419" cy="646159"/>
          </a:xfrm>
          <a:prstGeom prst="rect">
            <a:avLst/>
          </a:prstGeom>
          <a:noFill/>
        </p:spPr>
      </p:pic>
      <p:sp>
        <p:nvSpPr>
          <p:cNvPr id="13" name="矩形 12"/>
          <p:cNvSpPr/>
          <p:nvPr/>
        </p:nvSpPr>
        <p:spPr>
          <a:xfrm>
            <a:off x="1259632" y="3311708"/>
            <a:ext cx="1000915" cy="253916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r>
              <a:rPr lang="en-US" altLang="zh-Hant" sz="1200" b="1" dirty="0"/>
              <a:t>UX-1200U-RP</a:t>
            </a:r>
            <a:endParaRPr lang="zh-TW" altLang="en-US" sz="1200" b="1" dirty="0"/>
          </a:p>
        </p:txBody>
      </p:sp>
      <p:sp>
        <p:nvSpPr>
          <p:cNvPr id="17" name="文字方塊 16"/>
          <p:cNvSpPr txBox="1"/>
          <p:nvPr/>
        </p:nvSpPr>
        <p:spPr>
          <a:xfrm>
            <a:off x="3192799" y="2009477"/>
            <a:ext cx="2675345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TW" altLang="en-US" b="1" dirty="0">
                <a:solidFill>
                  <a:srgbClr val="0070C0"/>
                </a:solidFill>
                <a:ea typeface="微軟正黑體" pitchFamily="34" charset="-120"/>
              </a:rPr>
              <a:t>串接 </a:t>
            </a:r>
            <a:r>
              <a:rPr lang="en-US" b="1" dirty="0">
                <a:solidFill>
                  <a:srgbClr val="0070C0"/>
                </a:solidFill>
                <a:ea typeface="微軟正黑體" pitchFamily="34" charset="-120"/>
              </a:rPr>
              <a:t>QNAP </a:t>
            </a:r>
            <a:r>
              <a:rPr lang="zh-TW" altLang="en-US" b="1" dirty="0">
                <a:solidFill>
                  <a:srgbClr val="0070C0"/>
                </a:solidFill>
                <a:ea typeface="微軟正黑體" pitchFamily="34" charset="-120"/>
              </a:rPr>
              <a:t>儲存擴充設備</a:t>
            </a:r>
            <a:endParaRPr lang="en-US" altLang="zh-TW" b="1" dirty="0">
              <a:solidFill>
                <a:srgbClr val="0070C0"/>
              </a:solidFill>
              <a:ea typeface="微軟正黑體" pitchFamily="34" charset="-120"/>
            </a:endParaRPr>
          </a:p>
        </p:txBody>
      </p:sp>
      <p:pic>
        <p:nvPicPr>
          <p:cNvPr id="18" name="Picture 9" descr="Picture 9">
            <a:extLst>
              <a:ext uri="{FF2B5EF4-FFF2-40B4-BE49-F238E27FC236}">
                <a16:creationId xmlns:a16="http://schemas.microsoft.com/office/drawing/2014/main" xmlns="" id="{5B979D5D-B289-0C4A-868A-7DD7F9C5BD58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2870941" y="411510"/>
            <a:ext cx="3401974" cy="2126232"/>
          </a:xfrm>
          <a:prstGeom prst="rect">
            <a:avLst/>
          </a:prstGeom>
          <a:ln w="12700">
            <a:miter lim="400000"/>
          </a:ln>
        </p:spPr>
      </p:pic>
      <p:sp>
        <p:nvSpPr>
          <p:cNvPr id="19" name="矩形 18">
            <a:extLst>
              <a:ext uri="{FF2B5EF4-FFF2-40B4-BE49-F238E27FC236}">
                <a16:creationId xmlns:a16="http://schemas.microsoft.com/office/drawing/2014/main" xmlns="" id="{9E2DA84E-1D22-2F48-B06A-049B3D325FBF}"/>
              </a:ext>
            </a:extLst>
          </p:cNvPr>
          <p:cNvSpPr/>
          <p:nvPr/>
        </p:nvSpPr>
        <p:spPr>
          <a:xfrm>
            <a:off x="2195736" y="1707654"/>
            <a:ext cx="754887" cy="253916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r>
              <a:rPr lang="en-US" altLang="zh-TW" sz="1200" b="1" dirty="0"/>
              <a:t>TS-832X</a:t>
            </a:r>
            <a:r>
              <a:rPr lang="en-US" altLang="zh-Hant" sz="1200" b="1" dirty="0"/>
              <a:t>U</a:t>
            </a:r>
            <a:endParaRPr lang="zh-TW" altLang="en-US" sz="1200" b="1" dirty="0"/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xmlns="" id="{10FA523F-22FE-FC46-83B2-76BFB787D313}"/>
              </a:ext>
            </a:extLst>
          </p:cNvPr>
          <p:cNvSpPr/>
          <p:nvPr/>
        </p:nvSpPr>
        <p:spPr>
          <a:xfrm>
            <a:off x="6948264" y="3311708"/>
            <a:ext cx="922368" cy="253916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r>
              <a:rPr lang="en-US" altLang="zh-Hant" sz="1200" b="1" dirty="0"/>
              <a:t>UX-800U-RP</a:t>
            </a:r>
            <a:endParaRPr lang="zh-TW" altLang="en-US" sz="1200" b="1" dirty="0"/>
          </a:p>
        </p:txBody>
      </p:sp>
    </p:spTree>
    <p:extLst>
      <p:ext uri="{BB962C8B-B14F-4D97-AF65-F5344CB8AC3E}">
        <p14:creationId xmlns:p14="http://schemas.microsoft.com/office/powerpoint/2010/main" xmlns="" val="97685140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Shape 549"/>
          <p:cNvGraphicFramePr/>
          <p:nvPr>
            <p:extLst>
              <p:ext uri="{D42A27DB-BD31-4B8C-83A1-F6EECF244321}">
                <p14:modId xmlns:p14="http://schemas.microsoft.com/office/powerpoint/2010/main" xmlns="" val="112180826"/>
              </p:ext>
            </p:extLst>
          </p:nvPr>
        </p:nvGraphicFramePr>
        <p:xfrm>
          <a:off x="323528" y="1249441"/>
          <a:ext cx="8437420" cy="2882367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201569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85783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3563888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37703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1" dirty="0">
                        <a:solidFill>
                          <a:schemeClr val="bg1"/>
                        </a:solidFill>
                        <a:latin typeface="微軟正黑體" pitchFamily="34" charset="-120"/>
                        <a:ea typeface="微軟正黑體" pitchFamily="34" charset="-120"/>
                        <a:cs typeface="Noto Sans" panose="020B0502040504020204" pitchFamily="34" charset="0"/>
                        <a:sym typeface="Microsoft JhengHei"/>
                      </a:endParaRPr>
                    </a:p>
                  </a:txBody>
                  <a:tcPr marL="70524" marR="70524" marT="35262" marB="3526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Hant" sz="1400" b="1" dirty="0">
                          <a:latin typeface="微軟正黑體" pitchFamily="34" charset="-120"/>
                          <a:ea typeface="微軟正黑體" pitchFamily="34" charset="-120"/>
                          <a:sym typeface="Microsoft JhengHei"/>
                        </a:rPr>
                        <a:t>TS-x31XU</a:t>
                      </a:r>
                      <a:endParaRPr sz="1400" b="1" dirty="0">
                        <a:solidFill>
                          <a:schemeClr val="bg1"/>
                        </a:solidFill>
                        <a:latin typeface="微軟正黑體" pitchFamily="34" charset="-120"/>
                        <a:ea typeface="微軟正黑體" pitchFamily="34" charset="-120"/>
                        <a:cs typeface="Noto Sans" panose="020B0502040504020204" pitchFamily="34" charset="0"/>
                        <a:sym typeface="Microsoft JhengHei"/>
                      </a:endParaRPr>
                    </a:p>
                  </a:txBody>
                  <a:tcPr marL="91450" marR="91450" marT="45725" marB="45725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Hant" sz="1400" b="1" u="none" strike="noStrike" cap="none" baseline="0" dirty="0">
                          <a:latin typeface="微軟正黑體" pitchFamily="34" charset="-120"/>
                          <a:ea typeface="微軟正黑體" pitchFamily="34" charset="-120"/>
                          <a:sym typeface="Arial"/>
                        </a:rPr>
                        <a:t>TS-x3</a:t>
                      </a:r>
                      <a:r>
                        <a:rPr lang="en-US" altLang="zh-TW" sz="1400" b="1" u="none" strike="noStrike" cap="none" baseline="0" dirty="0">
                          <a:latin typeface="微軟正黑體" pitchFamily="34" charset="-120"/>
                          <a:ea typeface="微軟正黑體" pitchFamily="34" charset="-120"/>
                          <a:sym typeface="Arial"/>
                        </a:rPr>
                        <a:t>2</a:t>
                      </a:r>
                      <a:r>
                        <a:rPr lang="en-US" altLang="zh-Hant" sz="1400" b="1" u="none" strike="noStrike" cap="none" baseline="0" dirty="0">
                          <a:latin typeface="微軟正黑體" pitchFamily="34" charset="-120"/>
                          <a:ea typeface="微軟正黑體" pitchFamily="34" charset="-120"/>
                          <a:sym typeface="Arial"/>
                        </a:rPr>
                        <a:t>XU</a:t>
                      </a:r>
                      <a:endParaRPr sz="1400" b="1" dirty="0">
                        <a:solidFill>
                          <a:schemeClr val="bg1"/>
                        </a:solidFill>
                        <a:latin typeface="微軟正黑體" pitchFamily="34" charset="-120"/>
                        <a:ea typeface="微軟正黑體" pitchFamily="34" charset="-120"/>
                        <a:cs typeface="Noto Sans" panose="020B0502040504020204" pitchFamily="34" charset="0"/>
                        <a:sym typeface="Microsoft JhengHei"/>
                      </a:endParaRPr>
                    </a:p>
                  </a:txBody>
                  <a:tcPr marL="70524" marR="70524" marT="35262" marB="35262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12148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en-US" altLang="zh-Hant" sz="1400" b="1" u="none" strike="noStrike" cap="none" dirty="0">
                          <a:latin typeface="微軟正黑體" pitchFamily="34" charset="-120"/>
                          <a:ea typeface="微軟正黑體" pitchFamily="34" charset="-120"/>
                          <a:sym typeface="Microsoft JhengHei"/>
                        </a:rPr>
                        <a:t>CPU</a:t>
                      </a:r>
                      <a:r>
                        <a:rPr lang="zh-Hant" altLang="en-US" sz="1400" b="1" u="none" strike="noStrike" cap="none" dirty="0">
                          <a:latin typeface="微軟正黑體" pitchFamily="34" charset="-120"/>
                          <a:ea typeface="微軟正黑體" pitchFamily="34" charset="-120"/>
                          <a:sym typeface="Microsoft JhengHei"/>
                        </a:rPr>
                        <a:t> 型號</a:t>
                      </a:r>
                      <a:endParaRPr sz="1400" b="1" i="0" u="none" strike="noStrike" cap="none" dirty="0">
                        <a:solidFill>
                          <a:schemeClr val="dk1"/>
                        </a:solidFill>
                        <a:latin typeface="微軟正黑體" pitchFamily="34" charset="-120"/>
                        <a:ea typeface="微軟正黑體" pitchFamily="34" charset="-120"/>
                        <a:cs typeface="Noto Sans" panose="020B0502040504020204" pitchFamily="34" charset="0"/>
                        <a:sym typeface="Microsoft JhengHei"/>
                      </a:endParaRPr>
                    </a:p>
                  </a:txBody>
                  <a:tcPr marL="70524" marR="70524" marT="35262" marB="35262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Hant" altLang="en-US" sz="1400" b="1" u="none" strike="noStrike" cap="none" baseline="0" dirty="0">
                          <a:latin typeface="微軟正黑體" pitchFamily="34" charset="-120"/>
                          <a:ea typeface="微軟正黑體" pitchFamily="34" charset="-120"/>
                          <a:sym typeface="Arial"/>
                        </a:rPr>
                        <a:t>四核心 </a:t>
                      </a:r>
                      <a:r>
                        <a:rPr lang="en-US" altLang="zh-TW" sz="1400" b="1" u="none" strike="noStrike" cap="none" baseline="0" dirty="0">
                          <a:latin typeface="微軟正黑體" pitchFamily="34" charset="-120"/>
                          <a:ea typeface="微軟正黑體" pitchFamily="34" charset="-120"/>
                          <a:sym typeface="Arial"/>
                        </a:rPr>
                        <a:t>AL314</a:t>
                      </a:r>
                      <a:endParaRPr sz="1400" b="1" dirty="0">
                        <a:latin typeface="微軟正黑體" pitchFamily="34" charset="-120"/>
                        <a:ea typeface="微軟正黑體" pitchFamily="34" charset="-120"/>
                        <a:cs typeface="Noto Sans" panose="020B0502040504020204" pitchFamily="34" charset="0"/>
                        <a:sym typeface="Microsoft JhengHei"/>
                      </a:endParaRPr>
                    </a:p>
                  </a:txBody>
                  <a:tcPr marL="70524" marR="70524" marT="35262" marB="35262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Hant" altLang="en-US" sz="1400" b="1" u="none" strike="noStrike" cap="none" baseline="0" dirty="0">
                          <a:latin typeface="微軟正黑體" pitchFamily="34" charset="-120"/>
                          <a:ea typeface="微軟正黑體" pitchFamily="34" charset="-120"/>
                          <a:sym typeface="Arial"/>
                        </a:rPr>
                        <a:t>四核心 </a:t>
                      </a:r>
                      <a:r>
                        <a:rPr lang="en-US" altLang="zh-TW" sz="1400" b="1" u="none" strike="noStrike" cap="none" baseline="0" dirty="0">
                          <a:solidFill>
                            <a:srgbClr val="FF0000"/>
                          </a:solidFill>
                          <a:latin typeface="微軟正黑體" pitchFamily="34" charset="-120"/>
                          <a:ea typeface="微軟正黑體" pitchFamily="34" charset="-120"/>
                          <a:sym typeface="Arial"/>
                        </a:rPr>
                        <a:t>AL324</a:t>
                      </a:r>
                      <a:endParaRPr sz="1400" b="1" dirty="0">
                        <a:solidFill>
                          <a:srgbClr val="FF0000"/>
                        </a:solidFill>
                        <a:latin typeface="微軟正黑體" pitchFamily="34" charset="-120"/>
                        <a:ea typeface="微軟正黑體" pitchFamily="34" charset="-120"/>
                        <a:cs typeface="Noto Sans" panose="020B0502040504020204" pitchFamily="34" charset="0"/>
                        <a:sym typeface="Microsoft JhengHei"/>
                      </a:endParaRPr>
                    </a:p>
                  </a:txBody>
                  <a:tcPr marL="70524" marR="70524" marT="35262" marB="35262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35158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en-US" altLang="zh-Hant" sz="1400" b="1" u="none" strike="noStrike" cap="none" dirty="0">
                          <a:latin typeface="微軟正黑體" pitchFamily="34" charset="-120"/>
                          <a:ea typeface="微軟正黑體" pitchFamily="34" charset="-120"/>
                          <a:sym typeface="Microsoft JhengHei"/>
                        </a:rPr>
                        <a:t>CPU</a:t>
                      </a:r>
                      <a:r>
                        <a:rPr lang="zh-Hant" altLang="en-US" sz="1400" b="1" u="none" strike="noStrike" cap="none" dirty="0">
                          <a:latin typeface="微軟正黑體" pitchFamily="34" charset="-120"/>
                          <a:ea typeface="微軟正黑體" pitchFamily="34" charset="-120"/>
                          <a:sym typeface="Microsoft JhengHei"/>
                        </a:rPr>
                        <a:t> 架構</a:t>
                      </a:r>
                      <a:endParaRPr sz="1400" b="1" i="0" u="none" strike="noStrike" cap="none" dirty="0">
                        <a:solidFill>
                          <a:schemeClr val="dk1"/>
                        </a:solidFill>
                        <a:latin typeface="微軟正黑體" pitchFamily="34" charset="-120"/>
                        <a:ea typeface="微軟正黑體" pitchFamily="34" charset="-120"/>
                        <a:cs typeface="Noto Sans" panose="020B0502040504020204" pitchFamily="34" charset="0"/>
                        <a:sym typeface="Microsoft JhengHei"/>
                      </a:endParaRPr>
                    </a:p>
                  </a:txBody>
                  <a:tcPr marL="70524" marR="70524" marT="35262" marB="35262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en-US" altLang="zh-Hant" sz="1400" b="1" u="none" strike="noStrike" cap="none" baseline="0" dirty="0">
                          <a:latin typeface="微軟正黑體" pitchFamily="34" charset="-120"/>
                          <a:ea typeface="微軟正黑體" pitchFamily="34" charset="-120"/>
                          <a:sym typeface="Microsoft JhengHei"/>
                        </a:rPr>
                        <a:t>ARMv7</a:t>
                      </a:r>
                      <a:r>
                        <a:rPr lang="zh-Hant" altLang="en-US" sz="1400" b="1" u="none" strike="noStrike" cap="none" baseline="0" dirty="0">
                          <a:latin typeface="微軟正黑體" pitchFamily="34" charset="-120"/>
                          <a:ea typeface="微軟正黑體" pitchFamily="34" charset="-120"/>
                          <a:sym typeface="Microsoft JhengHei"/>
                        </a:rPr>
                        <a:t> </a:t>
                      </a:r>
                      <a:r>
                        <a:rPr lang="en-US" altLang="zh-Hant" sz="1400" b="1" u="none" strike="noStrike" cap="none" baseline="0" dirty="0">
                          <a:latin typeface="微軟正黑體" pitchFamily="34" charset="-120"/>
                          <a:ea typeface="微軟正黑體" pitchFamily="34" charset="-120"/>
                          <a:sym typeface="Microsoft JhengHei"/>
                        </a:rPr>
                        <a:t>Cortex-A15</a:t>
                      </a:r>
                      <a:r>
                        <a:rPr lang="zh-Hant" altLang="en-US" sz="1400" b="1" u="none" strike="noStrike" cap="none" baseline="0" dirty="0">
                          <a:latin typeface="微軟正黑體" pitchFamily="34" charset="-120"/>
                          <a:ea typeface="微軟正黑體" pitchFamily="34" charset="-120"/>
                          <a:sym typeface="Microsoft JhengHei"/>
                        </a:rPr>
                        <a:t> </a:t>
                      </a:r>
                      <a:r>
                        <a:rPr lang="en-US" altLang="zh-Hant" sz="1400" b="1" u="none" strike="noStrike" cap="none" baseline="0" dirty="0">
                          <a:latin typeface="微軟正黑體" pitchFamily="34" charset="-120"/>
                          <a:ea typeface="微軟正黑體" pitchFamily="34" charset="-120"/>
                          <a:sym typeface="Microsoft JhengHei"/>
                        </a:rPr>
                        <a:t>32bit</a:t>
                      </a:r>
                      <a:endParaRPr sz="1400" b="1" i="0" u="none" strike="noStrike" cap="none" baseline="0" dirty="0">
                        <a:solidFill>
                          <a:schemeClr val="dk1"/>
                        </a:solidFill>
                        <a:latin typeface="微軟正黑體" pitchFamily="34" charset="-120"/>
                        <a:ea typeface="微軟正黑體" pitchFamily="34" charset="-120"/>
                        <a:cs typeface="Noto Sans" panose="020B0502040504020204" pitchFamily="34" charset="0"/>
                        <a:sym typeface="Microsoft JhengHei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Hant" sz="1400" b="1" dirty="0">
                          <a:solidFill>
                            <a:srgbClr val="FF0000"/>
                          </a:solidFill>
                          <a:latin typeface="微軟正黑體" pitchFamily="34" charset="-120"/>
                          <a:ea typeface="微軟正黑體" pitchFamily="34" charset="-120"/>
                          <a:sym typeface="Microsoft JhengHei"/>
                        </a:rPr>
                        <a:t>ARMv8</a:t>
                      </a:r>
                      <a:r>
                        <a:rPr lang="zh-Hant" altLang="en-US" sz="1400" b="1" dirty="0">
                          <a:solidFill>
                            <a:srgbClr val="FF0000"/>
                          </a:solidFill>
                          <a:latin typeface="微軟正黑體" pitchFamily="34" charset="-120"/>
                          <a:ea typeface="微軟正黑體" pitchFamily="34" charset="-120"/>
                          <a:sym typeface="Microsoft JhengHei"/>
                        </a:rPr>
                        <a:t> </a:t>
                      </a:r>
                      <a:r>
                        <a:rPr lang="en-US" altLang="zh-Hant" sz="1400" b="1" dirty="0">
                          <a:solidFill>
                            <a:srgbClr val="FF0000"/>
                          </a:solidFill>
                          <a:latin typeface="微軟正黑體" pitchFamily="34" charset="-120"/>
                          <a:ea typeface="微軟正黑體" pitchFamily="34" charset="-120"/>
                          <a:sym typeface="Microsoft JhengHei"/>
                        </a:rPr>
                        <a:t>Cortex-A57</a:t>
                      </a:r>
                      <a:r>
                        <a:rPr lang="zh-Hant" altLang="en-US" sz="1400" b="1" dirty="0">
                          <a:solidFill>
                            <a:srgbClr val="FF0000"/>
                          </a:solidFill>
                          <a:latin typeface="微軟正黑體" pitchFamily="34" charset="-120"/>
                          <a:ea typeface="微軟正黑體" pitchFamily="34" charset="-120"/>
                          <a:sym typeface="Microsoft JhengHei"/>
                        </a:rPr>
                        <a:t> </a:t>
                      </a:r>
                      <a:r>
                        <a:rPr lang="en-US" altLang="zh-Hant" sz="1400" b="1" dirty="0">
                          <a:solidFill>
                            <a:srgbClr val="FF0000"/>
                          </a:solidFill>
                          <a:latin typeface="微軟正黑體" pitchFamily="34" charset="-120"/>
                          <a:ea typeface="微軟正黑體" pitchFamily="34" charset="-120"/>
                          <a:sym typeface="Microsoft JhengHei"/>
                        </a:rPr>
                        <a:t>64bit</a:t>
                      </a:r>
                      <a:endParaRPr sz="1400" b="1" dirty="0">
                        <a:solidFill>
                          <a:srgbClr val="FF0000"/>
                        </a:solidFill>
                        <a:latin typeface="微軟正黑體" pitchFamily="34" charset="-120"/>
                        <a:ea typeface="微軟正黑體" pitchFamily="34" charset="-120"/>
                        <a:cs typeface="Noto Sans" panose="020B0502040504020204" pitchFamily="34" charset="0"/>
                        <a:sym typeface="Microsoft JhengHei"/>
                      </a:endParaRPr>
                    </a:p>
                  </a:txBody>
                  <a:tcPr marL="70524" marR="70524" marT="35262" marB="35262" anchor="ctr"/>
                </a:tc>
                <a:extLst>
                  <a:ext uri="{0D108BD9-81ED-4DB2-BD59-A6C34878D82A}">
                    <a16:rowId xmlns:a16="http://schemas.microsoft.com/office/drawing/2014/main" xmlns="" val="2465021301"/>
                  </a:ext>
                </a:extLst>
              </a:tr>
              <a:tr h="312148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en-US" altLang="zh-Hant" sz="1400" b="1" u="none" strike="noStrike" cap="none" dirty="0">
                          <a:latin typeface="微軟正黑體" pitchFamily="34" charset="-120"/>
                          <a:ea typeface="微軟正黑體" pitchFamily="34" charset="-120"/>
                          <a:sym typeface="Arial"/>
                        </a:rPr>
                        <a:t>CPU</a:t>
                      </a:r>
                      <a:r>
                        <a:rPr lang="zh-Hant" altLang="en-US" sz="1400" b="1" u="none" strike="noStrike" cap="none" dirty="0">
                          <a:latin typeface="微軟正黑體" pitchFamily="34" charset="-120"/>
                          <a:ea typeface="微軟正黑體" pitchFamily="34" charset="-120"/>
                          <a:sym typeface="Arial"/>
                        </a:rPr>
                        <a:t> 頻率</a:t>
                      </a:r>
                      <a:endParaRPr sz="1400" b="1" i="0" u="none" strike="noStrike" cap="none" dirty="0">
                        <a:solidFill>
                          <a:schemeClr val="dk1"/>
                        </a:solidFill>
                        <a:latin typeface="微軟正黑體" pitchFamily="34" charset="-120"/>
                        <a:ea typeface="微軟正黑體" pitchFamily="34" charset="-120"/>
                        <a:cs typeface="Noto Sans" panose="020B0502040504020204" pitchFamily="34" charset="0"/>
                        <a:sym typeface="Microsoft JhengHei"/>
                      </a:endParaRPr>
                    </a:p>
                  </a:txBody>
                  <a:tcPr marL="70524" marR="70524" marT="35262" marB="35262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Hant" altLang="en-US" sz="1400" b="1" u="none" strike="noStrike" cap="none" baseline="0" dirty="0">
                          <a:latin typeface="微軟正黑體" pitchFamily="34" charset="-120"/>
                          <a:ea typeface="微軟正黑體" pitchFamily="34" charset="-120"/>
                          <a:sym typeface="Arial"/>
                        </a:rPr>
                        <a:t>最高</a:t>
                      </a:r>
                      <a:r>
                        <a:rPr lang="en-US" altLang="zh-Hant" sz="1400" b="1" u="none" strike="noStrike" cap="none" baseline="0" dirty="0">
                          <a:latin typeface="微軟正黑體" pitchFamily="34" charset="-120"/>
                          <a:ea typeface="微軟正黑體" pitchFamily="34" charset="-120"/>
                          <a:sym typeface="Arial"/>
                        </a:rPr>
                        <a:t> </a:t>
                      </a:r>
                      <a:r>
                        <a:rPr lang="en-US" altLang="zh-TW" sz="1400" b="1" u="none" strike="noStrike" cap="none" baseline="0" dirty="0">
                          <a:latin typeface="微軟正黑體" pitchFamily="34" charset="-120"/>
                          <a:ea typeface="微軟正黑體" pitchFamily="34" charset="-120"/>
                          <a:sym typeface="Arial"/>
                        </a:rPr>
                        <a:t>1.7 GHz</a:t>
                      </a:r>
                      <a:endParaRPr sz="1400" b="1" dirty="0">
                        <a:latin typeface="微軟正黑體" pitchFamily="34" charset="-120"/>
                        <a:ea typeface="微軟正黑體" pitchFamily="34" charset="-120"/>
                        <a:cs typeface="Noto Sans" panose="020B0502040504020204" pitchFamily="34" charset="0"/>
                        <a:sym typeface="Microsoft JhengHei"/>
                      </a:endParaRPr>
                    </a:p>
                  </a:txBody>
                  <a:tcPr marL="70524" marR="70524" marT="35262" marB="35262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Hant" altLang="en-US" sz="1400" b="1" u="none" strike="noStrike" cap="none" baseline="0" dirty="0" smtClean="0">
                          <a:latin typeface="微軟正黑體" pitchFamily="34" charset="-120"/>
                          <a:ea typeface="微軟正黑體" pitchFamily="34" charset="-120"/>
                          <a:sym typeface="Arial"/>
                        </a:rPr>
                        <a:t>最高 </a:t>
                      </a:r>
                      <a:r>
                        <a:rPr lang="en-US" altLang="zh-TW" sz="1400" b="1" u="none" strike="noStrike" cap="none" baseline="0" dirty="0" smtClean="0">
                          <a:latin typeface="微軟正黑體" pitchFamily="34" charset="-120"/>
                          <a:ea typeface="微軟正黑體" pitchFamily="34" charset="-120"/>
                          <a:sym typeface="Arial"/>
                        </a:rPr>
                        <a:t>1.7 </a:t>
                      </a:r>
                      <a:r>
                        <a:rPr lang="en-US" altLang="zh-TW" sz="1400" b="1" u="none" strike="noStrike" cap="none" baseline="0" dirty="0">
                          <a:latin typeface="微軟正黑體" pitchFamily="34" charset="-120"/>
                          <a:ea typeface="微軟正黑體" pitchFamily="34" charset="-120"/>
                          <a:sym typeface="Arial"/>
                        </a:rPr>
                        <a:t>GHz</a:t>
                      </a:r>
                      <a:endParaRPr sz="1400" b="1" dirty="0">
                        <a:latin typeface="微軟正黑體" pitchFamily="34" charset="-120"/>
                        <a:ea typeface="微軟正黑體" pitchFamily="34" charset="-120"/>
                        <a:cs typeface="Noto Sans" panose="020B0502040504020204" pitchFamily="34" charset="0"/>
                        <a:sym typeface="Microsoft JhengHei"/>
                      </a:endParaRPr>
                    </a:p>
                  </a:txBody>
                  <a:tcPr marL="70524" marR="70524" marT="35262" marB="35262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12148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zh-Hant" altLang="en-US" sz="1400" b="1" u="none" strike="noStrike" cap="none" dirty="0">
                          <a:latin typeface="微軟正黑體" pitchFamily="34" charset="-120"/>
                          <a:ea typeface="微軟正黑體" pitchFamily="34" charset="-120"/>
                          <a:sym typeface="Microsoft JhengHei"/>
                        </a:rPr>
                        <a:t>最高可支援記憶體容量</a:t>
                      </a:r>
                      <a:endParaRPr lang="en-US" altLang="zh-Hant" sz="1400" b="1" i="0" u="none" strike="noStrike" cap="none" dirty="0">
                        <a:solidFill>
                          <a:schemeClr val="dk1"/>
                        </a:solidFill>
                        <a:latin typeface="微軟正黑體" pitchFamily="34" charset="-120"/>
                        <a:ea typeface="微軟正黑體" pitchFamily="34" charset="-120"/>
                        <a:cs typeface="Noto Sans" panose="020B0502040504020204" pitchFamily="34" charset="0"/>
                        <a:sym typeface="Microsoft JhengHei"/>
                      </a:endParaRPr>
                    </a:p>
                  </a:txBody>
                  <a:tcPr marL="70524" marR="70524" marT="35262" marB="35262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Hant" sz="1400" b="1" dirty="0">
                          <a:latin typeface="微軟正黑體" pitchFamily="34" charset="-120"/>
                          <a:ea typeface="微軟正黑體" pitchFamily="34" charset="-120"/>
                          <a:sym typeface="Microsoft JhengHei"/>
                        </a:rPr>
                        <a:t>16</a:t>
                      </a:r>
                      <a:r>
                        <a:rPr lang="zh-Hant" altLang="en-US" sz="1400" b="1" dirty="0">
                          <a:latin typeface="微軟正黑體" pitchFamily="34" charset="-120"/>
                          <a:ea typeface="微軟正黑體" pitchFamily="34" charset="-120"/>
                          <a:sym typeface="Microsoft JhengHei"/>
                        </a:rPr>
                        <a:t> </a:t>
                      </a:r>
                      <a:r>
                        <a:rPr lang="en-US" altLang="zh-Hant" sz="1400" b="1" dirty="0">
                          <a:latin typeface="微軟正黑體" pitchFamily="34" charset="-120"/>
                          <a:ea typeface="微軟正黑體" pitchFamily="34" charset="-120"/>
                          <a:sym typeface="Microsoft JhengHei"/>
                        </a:rPr>
                        <a:t>GB</a:t>
                      </a:r>
                      <a:r>
                        <a:rPr lang="zh-Hant" altLang="en-US" sz="1400" b="1" dirty="0">
                          <a:latin typeface="微軟正黑體" pitchFamily="34" charset="-120"/>
                          <a:ea typeface="微軟正黑體" pitchFamily="34" charset="-120"/>
                          <a:sym typeface="Microsoft JhengHei"/>
                        </a:rPr>
                        <a:t> </a:t>
                      </a:r>
                      <a:r>
                        <a:rPr lang="en-US" altLang="zh-TW" sz="1400" b="1" u="none" strike="noStrike" cap="none" baseline="0" dirty="0">
                          <a:latin typeface="微軟正黑體" pitchFamily="34" charset="-120"/>
                          <a:ea typeface="微軟正黑體" pitchFamily="34" charset="-120"/>
                          <a:sym typeface="Arial"/>
                        </a:rPr>
                        <a:t>DDR3</a:t>
                      </a:r>
                      <a:r>
                        <a:rPr lang="zh-Hant" altLang="en-US" sz="1400" b="1" u="none" strike="noStrike" cap="none" baseline="0" dirty="0">
                          <a:latin typeface="微軟正黑體" pitchFamily="34" charset="-120"/>
                          <a:ea typeface="微軟正黑體" pitchFamily="34" charset="-120"/>
                          <a:sym typeface="Arial"/>
                        </a:rPr>
                        <a:t> </a:t>
                      </a:r>
                      <a:r>
                        <a:rPr lang="en-US" altLang="zh-Hant" sz="1400" b="1" u="none" strike="noStrike" cap="none" baseline="0" dirty="0">
                          <a:latin typeface="微軟正黑體" pitchFamily="34" charset="-120"/>
                          <a:ea typeface="微軟正黑體" pitchFamily="34" charset="-120"/>
                          <a:sym typeface="Arial"/>
                        </a:rPr>
                        <a:t>SODIMM</a:t>
                      </a:r>
                      <a:endParaRPr sz="1400" b="1" dirty="0">
                        <a:latin typeface="微軟正黑體" pitchFamily="34" charset="-120"/>
                        <a:ea typeface="微軟正黑體" pitchFamily="34" charset="-120"/>
                        <a:cs typeface="Noto Sans" panose="020B0502040504020204" pitchFamily="34" charset="0"/>
                        <a:sym typeface="Microsoft JhengHei"/>
                      </a:endParaRPr>
                    </a:p>
                  </a:txBody>
                  <a:tcPr marL="70524" marR="70524" marT="35262" marB="35262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Hant" sz="1400" b="1" dirty="0">
                          <a:latin typeface="微軟正黑體" pitchFamily="34" charset="-120"/>
                          <a:ea typeface="微軟正黑體" pitchFamily="34" charset="-120"/>
                          <a:sym typeface="Microsoft JhengHei"/>
                        </a:rPr>
                        <a:t>16</a:t>
                      </a:r>
                      <a:r>
                        <a:rPr lang="zh-Hant" altLang="en-US" sz="1400" b="1" dirty="0">
                          <a:latin typeface="微軟正黑體" pitchFamily="34" charset="-120"/>
                          <a:ea typeface="微軟正黑體" pitchFamily="34" charset="-120"/>
                          <a:sym typeface="Microsoft JhengHei"/>
                        </a:rPr>
                        <a:t> </a:t>
                      </a:r>
                      <a:r>
                        <a:rPr lang="en-US" altLang="zh-Hant" sz="1400" b="1" dirty="0">
                          <a:latin typeface="微軟正黑體" pitchFamily="34" charset="-120"/>
                          <a:ea typeface="微軟正黑體" pitchFamily="34" charset="-120"/>
                          <a:sym typeface="Microsoft JhengHei"/>
                        </a:rPr>
                        <a:t>GB</a:t>
                      </a:r>
                      <a:r>
                        <a:rPr lang="zh-Hant" altLang="en-US" sz="1400" b="1" u="none" strike="noStrike" cap="none" baseline="0" dirty="0">
                          <a:latin typeface="微軟正黑體" pitchFamily="34" charset="-120"/>
                          <a:ea typeface="微軟正黑體" pitchFamily="34" charset="-120"/>
                          <a:sym typeface="Arial"/>
                        </a:rPr>
                        <a:t> </a:t>
                      </a:r>
                      <a:r>
                        <a:rPr lang="en-US" altLang="zh-TW" sz="1400" b="1" u="none" strike="noStrike" cap="none" baseline="0" dirty="0">
                          <a:solidFill>
                            <a:srgbClr val="FF0000"/>
                          </a:solidFill>
                          <a:latin typeface="微軟正黑體" pitchFamily="34" charset="-120"/>
                          <a:ea typeface="微軟正黑體" pitchFamily="34" charset="-120"/>
                          <a:sym typeface="Arial"/>
                        </a:rPr>
                        <a:t>DDR</a:t>
                      </a:r>
                      <a:r>
                        <a:rPr lang="en-US" altLang="zh-Hant" sz="1400" b="1" u="none" strike="noStrike" cap="none" baseline="0" dirty="0">
                          <a:solidFill>
                            <a:srgbClr val="FF0000"/>
                          </a:solidFill>
                          <a:latin typeface="微軟正黑體" pitchFamily="34" charset="-120"/>
                          <a:ea typeface="微軟正黑體" pitchFamily="34" charset="-120"/>
                          <a:sym typeface="Arial"/>
                        </a:rPr>
                        <a:t>4</a:t>
                      </a:r>
                      <a:r>
                        <a:rPr lang="zh-Hant" altLang="en-US" sz="1400" b="1" u="none" strike="noStrike" cap="none" baseline="0" dirty="0">
                          <a:latin typeface="微軟正黑體" pitchFamily="34" charset="-120"/>
                          <a:ea typeface="微軟正黑體" pitchFamily="34" charset="-120"/>
                          <a:sym typeface="Arial"/>
                        </a:rPr>
                        <a:t> </a:t>
                      </a:r>
                      <a:r>
                        <a:rPr lang="en-US" altLang="zh-Hant" sz="1400" b="1" u="none" strike="noStrike" cap="none" baseline="0" dirty="0">
                          <a:latin typeface="微軟正黑體" pitchFamily="34" charset="-120"/>
                          <a:ea typeface="微軟正黑體" pitchFamily="34" charset="-120"/>
                          <a:sym typeface="Arial"/>
                        </a:rPr>
                        <a:t>UDIMM</a:t>
                      </a:r>
                      <a:endParaRPr sz="1400" b="1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  <a:cs typeface="Noto Sans" panose="020B0502040504020204" pitchFamily="34" charset="0"/>
                        <a:sym typeface="Microsoft JhengHei"/>
                      </a:endParaRPr>
                    </a:p>
                  </a:txBody>
                  <a:tcPr marL="70524" marR="70524" marT="35262" marB="35262" anchor="ctr"/>
                </a:tc>
                <a:extLst>
                  <a:ext uri="{0D108BD9-81ED-4DB2-BD59-A6C34878D82A}">
                    <a16:rowId xmlns:a16="http://schemas.microsoft.com/office/drawing/2014/main" xmlns="" val="1188581834"/>
                  </a:ext>
                </a:extLst>
              </a:tr>
              <a:tr h="312148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zh-Hant" altLang="en-US" sz="1400" b="1" u="none" strike="noStrike" cap="none" dirty="0">
                          <a:latin typeface="微軟正黑體" pitchFamily="34" charset="-120"/>
                          <a:ea typeface="微軟正黑體" pitchFamily="34" charset="-120"/>
                          <a:sym typeface="Microsoft JhengHei"/>
                        </a:rPr>
                        <a:t>網路埠</a:t>
                      </a:r>
                      <a:endParaRPr sz="1400" b="1" i="0" u="none" strike="noStrike" cap="none" dirty="0">
                        <a:solidFill>
                          <a:schemeClr val="dk1"/>
                        </a:solidFill>
                        <a:latin typeface="微軟正黑體" pitchFamily="34" charset="-120"/>
                        <a:ea typeface="微軟正黑體" pitchFamily="34" charset="-120"/>
                        <a:cs typeface="Noto Sans" panose="020B0502040504020204" pitchFamily="34" charset="0"/>
                        <a:sym typeface="Microsoft JhengHei"/>
                      </a:endParaRPr>
                    </a:p>
                  </a:txBody>
                  <a:tcPr marL="70524" marR="70524" marT="35262" marB="35262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Hant" sz="1400" b="1" dirty="0">
                          <a:latin typeface="微軟正黑體" pitchFamily="34" charset="-120"/>
                          <a:ea typeface="微軟正黑體" pitchFamily="34" charset="-120"/>
                          <a:sym typeface="Microsoft JhengHei"/>
                        </a:rPr>
                        <a:t>2</a:t>
                      </a:r>
                      <a:r>
                        <a:rPr lang="zh-Hant" altLang="en-US" sz="1400" b="1" dirty="0">
                          <a:latin typeface="微軟正黑體" pitchFamily="34" charset="-120"/>
                          <a:ea typeface="微軟正黑體" pitchFamily="34" charset="-120"/>
                          <a:sym typeface="Microsoft JhengHei"/>
                        </a:rPr>
                        <a:t> </a:t>
                      </a:r>
                      <a:r>
                        <a:rPr lang="en-US" altLang="zh-Hant" sz="1400" b="1" dirty="0">
                          <a:latin typeface="微軟正黑體" pitchFamily="34" charset="-120"/>
                          <a:ea typeface="微軟正黑體" pitchFamily="34" charset="-120"/>
                          <a:sym typeface="Microsoft JhengHei"/>
                        </a:rPr>
                        <a:t>x</a:t>
                      </a:r>
                      <a:r>
                        <a:rPr lang="zh-Hant" altLang="en-US" sz="1400" b="1" dirty="0">
                          <a:latin typeface="微軟正黑體" pitchFamily="34" charset="-120"/>
                          <a:ea typeface="微軟正黑體" pitchFamily="34" charset="-120"/>
                          <a:sym typeface="Microsoft JhengHei"/>
                        </a:rPr>
                        <a:t> </a:t>
                      </a:r>
                      <a:r>
                        <a:rPr lang="en-US" altLang="zh-Hant" sz="1400" b="1" dirty="0" err="1">
                          <a:latin typeface="微軟正黑體" pitchFamily="34" charset="-120"/>
                          <a:ea typeface="微軟正黑體" pitchFamily="34" charset="-120"/>
                          <a:sym typeface="Microsoft JhengHei"/>
                        </a:rPr>
                        <a:t>GbE</a:t>
                      </a:r>
                      <a:r>
                        <a:rPr lang="zh-Hant" altLang="en-US" sz="1400" b="1" dirty="0">
                          <a:latin typeface="微軟正黑體" pitchFamily="34" charset="-120"/>
                          <a:ea typeface="微軟正黑體" pitchFamily="34" charset="-120"/>
                          <a:sym typeface="Microsoft JhengHei"/>
                        </a:rPr>
                        <a:t> </a:t>
                      </a:r>
                      <a:r>
                        <a:rPr lang="en-US" altLang="zh-Hant" sz="1400" b="1" dirty="0">
                          <a:latin typeface="微軟正黑體" pitchFamily="34" charset="-120"/>
                          <a:ea typeface="微軟正黑體" pitchFamily="34" charset="-120"/>
                          <a:sym typeface="Microsoft JhengHei"/>
                        </a:rPr>
                        <a:t>&amp;</a:t>
                      </a:r>
                      <a:r>
                        <a:rPr lang="zh-Hant" altLang="en-US" sz="1400" b="1" dirty="0">
                          <a:latin typeface="微軟正黑體" pitchFamily="34" charset="-120"/>
                          <a:ea typeface="微軟正黑體" pitchFamily="34" charset="-120"/>
                          <a:sym typeface="Microsoft JhengHei"/>
                        </a:rPr>
                        <a:t> </a:t>
                      </a:r>
                      <a:r>
                        <a:rPr lang="en-US" altLang="zh-Hant" sz="1400" b="1" dirty="0">
                          <a:latin typeface="微軟正黑體" pitchFamily="34" charset="-120"/>
                          <a:ea typeface="微軟正黑體" pitchFamily="34" charset="-120"/>
                          <a:sym typeface="Microsoft JhengHei"/>
                        </a:rPr>
                        <a:t>2</a:t>
                      </a:r>
                      <a:r>
                        <a:rPr lang="zh-Hant" altLang="en-US" sz="1400" b="1" dirty="0">
                          <a:latin typeface="微軟正黑體" pitchFamily="34" charset="-120"/>
                          <a:ea typeface="微軟正黑體" pitchFamily="34" charset="-120"/>
                          <a:sym typeface="Microsoft JhengHei"/>
                        </a:rPr>
                        <a:t> </a:t>
                      </a:r>
                      <a:r>
                        <a:rPr lang="en-US" altLang="zh-Hant" sz="1400" b="1" dirty="0">
                          <a:latin typeface="微軟正黑體" pitchFamily="34" charset="-120"/>
                          <a:ea typeface="微軟正黑體" pitchFamily="34" charset="-120"/>
                          <a:sym typeface="Microsoft JhengHei"/>
                        </a:rPr>
                        <a:t>x</a:t>
                      </a:r>
                      <a:r>
                        <a:rPr lang="zh-Hant" altLang="en-US" sz="1400" b="1" dirty="0">
                          <a:latin typeface="微軟正黑體" pitchFamily="34" charset="-120"/>
                          <a:ea typeface="微軟正黑體" pitchFamily="34" charset="-120"/>
                          <a:sym typeface="Microsoft JhengHei"/>
                        </a:rPr>
                        <a:t> </a:t>
                      </a:r>
                      <a:r>
                        <a:rPr lang="en-US" altLang="zh-Hant" sz="1400" b="1" dirty="0">
                          <a:latin typeface="微軟正黑體" pitchFamily="34" charset="-120"/>
                          <a:ea typeface="微軟正黑體" pitchFamily="34" charset="-120"/>
                          <a:sym typeface="Microsoft JhengHei"/>
                        </a:rPr>
                        <a:t>10GbE</a:t>
                      </a:r>
                      <a:r>
                        <a:rPr lang="zh-Hant" altLang="en-US" sz="1400" b="1" dirty="0">
                          <a:latin typeface="微軟正黑體" pitchFamily="34" charset="-120"/>
                          <a:ea typeface="微軟正黑體" pitchFamily="34" charset="-120"/>
                          <a:sym typeface="Microsoft JhengHei"/>
                        </a:rPr>
                        <a:t> </a:t>
                      </a:r>
                      <a:r>
                        <a:rPr lang="en-US" altLang="zh-Hant" sz="1400" b="1" dirty="0">
                          <a:latin typeface="微軟正黑體" pitchFamily="34" charset="-120"/>
                          <a:ea typeface="微軟正黑體" pitchFamily="34" charset="-120"/>
                          <a:sym typeface="Microsoft JhengHei"/>
                        </a:rPr>
                        <a:t>SFP+</a:t>
                      </a:r>
                      <a:endParaRPr sz="1400" b="1" dirty="0">
                        <a:latin typeface="微軟正黑體" pitchFamily="34" charset="-120"/>
                        <a:ea typeface="微軟正黑體" pitchFamily="34" charset="-120"/>
                        <a:cs typeface="Noto Sans" panose="020B0502040504020204" pitchFamily="34" charset="0"/>
                        <a:sym typeface="Microsoft JhengHei"/>
                      </a:endParaRPr>
                    </a:p>
                  </a:txBody>
                  <a:tcPr marL="70524" marR="70524" marT="35262" marB="35262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altLang="zh-Hant" sz="1400" b="1" dirty="0">
                          <a:latin typeface="微軟正黑體" pitchFamily="34" charset="-120"/>
                          <a:ea typeface="微軟正黑體" pitchFamily="34" charset="-120"/>
                          <a:sym typeface="Microsoft JhengHei"/>
                        </a:rPr>
                        <a:t>2 x </a:t>
                      </a:r>
                      <a:r>
                        <a:rPr lang="en-US" altLang="zh-Hant" sz="1400" b="1" dirty="0" err="1">
                          <a:latin typeface="微軟正黑體" pitchFamily="34" charset="-120"/>
                          <a:ea typeface="微軟正黑體" pitchFamily="34" charset="-120"/>
                          <a:sym typeface="Microsoft JhengHei"/>
                        </a:rPr>
                        <a:t>GbE</a:t>
                      </a:r>
                      <a:r>
                        <a:rPr lang="en-US" altLang="zh-Hant" sz="1400" b="1" dirty="0">
                          <a:latin typeface="微軟正黑體" pitchFamily="34" charset="-120"/>
                          <a:ea typeface="微軟正黑體" pitchFamily="34" charset="-120"/>
                          <a:sym typeface="Microsoft JhengHei"/>
                        </a:rPr>
                        <a:t> &amp; 2 x 10GbE SFP+</a:t>
                      </a:r>
                      <a:endParaRPr lang="en-US" altLang="zh-TW" sz="1400" b="1" dirty="0">
                        <a:latin typeface="微軟正黑體" pitchFamily="34" charset="-120"/>
                        <a:ea typeface="微軟正黑體" pitchFamily="34" charset="-120"/>
                        <a:cs typeface="Noto Sans" panose="020B0502040504020204" pitchFamily="34" charset="0"/>
                        <a:sym typeface="Microsoft JhengHei"/>
                      </a:endParaRPr>
                    </a:p>
                  </a:txBody>
                  <a:tcPr marL="70524" marR="70524" marT="35262" marB="35262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12148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en-US" altLang="zh-Hant" sz="1400" b="1" u="none" strike="noStrike" cap="none" dirty="0" err="1">
                          <a:latin typeface="微軟正黑體" pitchFamily="34" charset="-120"/>
                          <a:ea typeface="微軟正黑體" pitchFamily="34" charset="-120"/>
                          <a:sym typeface="Microsoft JhengHei"/>
                        </a:rPr>
                        <a:t>PCIe</a:t>
                      </a:r>
                      <a:r>
                        <a:rPr lang="zh-Hant" altLang="en-US" sz="1400" b="1" u="none" strike="noStrike" cap="none" dirty="0">
                          <a:latin typeface="微軟正黑體" pitchFamily="34" charset="-120"/>
                          <a:ea typeface="微軟正黑體" pitchFamily="34" charset="-120"/>
                          <a:sym typeface="Microsoft JhengHei"/>
                        </a:rPr>
                        <a:t> 插槽</a:t>
                      </a:r>
                      <a:endParaRPr sz="1400" b="1" i="0" u="none" strike="noStrike" cap="none" dirty="0">
                        <a:solidFill>
                          <a:schemeClr val="dk1"/>
                        </a:solidFill>
                        <a:latin typeface="微軟正黑體" pitchFamily="34" charset="-120"/>
                        <a:ea typeface="微軟正黑體" pitchFamily="34" charset="-120"/>
                        <a:cs typeface="Noto Sans" panose="020B0502040504020204" pitchFamily="34" charset="0"/>
                        <a:sym typeface="Microsoft JhengHei"/>
                      </a:endParaRPr>
                    </a:p>
                  </a:txBody>
                  <a:tcPr marL="70524" marR="70524" marT="35262" marB="35262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Hant" sz="1400" b="1" dirty="0">
                          <a:latin typeface="微軟正黑體" pitchFamily="34" charset="-120"/>
                          <a:ea typeface="微軟正黑體" pitchFamily="34" charset="-120"/>
                          <a:sym typeface="Microsoft JhengHei"/>
                        </a:rPr>
                        <a:t>1</a:t>
                      </a:r>
                      <a:r>
                        <a:rPr lang="zh-Hant" altLang="en-US" sz="1400" b="1" dirty="0">
                          <a:latin typeface="微軟正黑體" pitchFamily="34" charset="-120"/>
                          <a:ea typeface="微軟正黑體" pitchFamily="34" charset="-120"/>
                          <a:sym typeface="Microsoft JhengHei"/>
                        </a:rPr>
                        <a:t> </a:t>
                      </a:r>
                      <a:r>
                        <a:rPr lang="en-US" altLang="zh-Hant" sz="1400" b="1" dirty="0">
                          <a:latin typeface="微軟正黑體" pitchFamily="34" charset="-120"/>
                          <a:ea typeface="微軟正黑體" pitchFamily="34" charset="-120"/>
                          <a:sym typeface="Microsoft JhengHei"/>
                        </a:rPr>
                        <a:t>(Gen2</a:t>
                      </a:r>
                      <a:r>
                        <a:rPr lang="zh-Hant" altLang="en-US" sz="1400" b="1" dirty="0">
                          <a:latin typeface="微軟正黑體" pitchFamily="34" charset="-120"/>
                          <a:ea typeface="微軟正黑體" pitchFamily="34" charset="-120"/>
                          <a:sym typeface="Microsoft JhengHei"/>
                        </a:rPr>
                        <a:t> </a:t>
                      </a:r>
                      <a:r>
                        <a:rPr lang="en-US" altLang="zh-Hant" sz="1400" b="1" dirty="0">
                          <a:latin typeface="微軟正黑體" pitchFamily="34" charset="-120"/>
                          <a:ea typeface="微軟正黑體" pitchFamily="34" charset="-120"/>
                          <a:sym typeface="Microsoft JhengHei"/>
                        </a:rPr>
                        <a:t>x2</a:t>
                      </a:r>
                      <a:r>
                        <a:rPr lang="en-US" altLang="zh-TW" sz="1400" b="1" dirty="0">
                          <a:latin typeface="微軟正黑體" pitchFamily="34" charset="-120"/>
                          <a:ea typeface="微軟正黑體" pitchFamily="34" charset="-120"/>
                          <a:sym typeface="Microsoft JhengHei"/>
                        </a:rPr>
                        <a:t>)</a:t>
                      </a:r>
                      <a:endParaRPr sz="1400" b="1" dirty="0">
                        <a:latin typeface="微軟正黑體" pitchFamily="34" charset="-120"/>
                        <a:ea typeface="微軟正黑體" pitchFamily="34" charset="-120"/>
                        <a:cs typeface="Noto Sans" panose="020B0502040504020204" pitchFamily="34" charset="0"/>
                        <a:sym typeface="Microsoft JhengHei"/>
                      </a:endParaRPr>
                    </a:p>
                  </a:txBody>
                  <a:tcPr marL="70524" marR="70524" marT="35262" marB="35262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Hant" sz="1400" b="1" dirty="0">
                          <a:latin typeface="微軟正黑體" pitchFamily="34" charset="-120"/>
                          <a:ea typeface="微軟正黑體" pitchFamily="34" charset="-120"/>
                          <a:sym typeface="Microsoft JhengHei"/>
                        </a:rPr>
                        <a:t>1 </a:t>
                      </a:r>
                      <a:r>
                        <a:rPr lang="en-US" altLang="zh-TW" sz="1400" b="1" dirty="0">
                          <a:latin typeface="微軟正黑體" pitchFamily="34" charset="-120"/>
                          <a:ea typeface="微軟正黑體" pitchFamily="34" charset="-120"/>
                          <a:sym typeface="Microsoft JhengHei"/>
                        </a:rPr>
                        <a:t>(</a:t>
                      </a:r>
                      <a:r>
                        <a:rPr lang="en-US" altLang="zh-Hant" sz="1400" b="1" dirty="0">
                          <a:latin typeface="微軟正黑體" pitchFamily="34" charset="-120"/>
                          <a:ea typeface="微軟正黑體" pitchFamily="34" charset="-120"/>
                          <a:sym typeface="Microsoft JhengHei"/>
                        </a:rPr>
                        <a:t>Gen2 x2</a:t>
                      </a:r>
                      <a:r>
                        <a:rPr lang="en-US" altLang="zh-TW" sz="1400" b="1" dirty="0">
                          <a:latin typeface="微軟正黑體" pitchFamily="34" charset="-120"/>
                          <a:ea typeface="微軟正黑體" pitchFamily="34" charset="-120"/>
                          <a:sym typeface="Microsoft JhengHei"/>
                        </a:rPr>
                        <a:t>)</a:t>
                      </a:r>
                      <a:endParaRPr lang="en-US" altLang="zh-TW" sz="1400" b="1" dirty="0">
                        <a:latin typeface="微軟正黑體" pitchFamily="34" charset="-120"/>
                        <a:ea typeface="微軟正黑體" pitchFamily="34" charset="-120"/>
                        <a:cs typeface="Noto Sans" panose="020B0502040504020204" pitchFamily="34" charset="0"/>
                        <a:sym typeface="Microsoft JhengHei"/>
                      </a:endParaRPr>
                    </a:p>
                  </a:txBody>
                  <a:tcPr marL="70524" marR="70524" marT="35262" marB="35262" anchor="ctr"/>
                </a:tc>
                <a:extLst>
                  <a:ext uri="{0D108BD9-81ED-4DB2-BD59-A6C34878D82A}">
                    <a16:rowId xmlns:a16="http://schemas.microsoft.com/office/drawing/2014/main" xmlns="" val="2840070313"/>
                  </a:ext>
                </a:extLst>
              </a:tr>
              <a:tr h="312148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en-US" altLang="zh-Hant" sz="1400" b="1" u="none" strike="noStrike" cap="none" dirty="0" err="1">
                          <a:latin typeface="微軟正黑體" pitchFamily="34" charset="-120"/>
                          <a:ea typeface="微軟正黑體" pitchFamily="34" charset="-120"/>
                          <a:sym typeface="Microsoft JhengHei"/>
                        </a:rPr>
                        <a:t>Qtier</a:t>
                      </a:r>
                      <a:r>
                        <a:rPr lang="zh-Hant" altLang="en-US" sz="1400" b="1" u="none" strike="noStrike" cap="none" dirty="0">
                          <a:latin typeface="微軟正黑體" pitchFamily="34" charset="-120"/>
                          <a:ea typeface="微軟正黑體" pitchFamily="34" charset="-120"/>
                          <a:sym typeface="Microsoft JhengHei"/>
                        </a:rPr>
                        <a:t> 自動分層儲存池</a:t>
                      </a:r>
                      <a:endParaRPr sz="1400" b="1" i="0" u="none" strike="noStrike" cap="none" dirty="0">
                        <a:solidFill>
                          <a:schemeClr val="dk1"/>
                        </a:solidFill>
                        <a:latin typeface="微軟正黑體" pitchFamily="34" charset="-120"/>
                        <a:ea typeface="微軟正黑體" pitchFamily="34" charset="-120"/>
                        <a:cs typeface="Noto Sans" panose="020B0502040504020204" pitchFamily="34" charset="0"/>
                        <a:sym typeface="Microsoft JhengHei"/>
                      </a:endParaRPr>
                    </a:p>
                  </a:txBody>
                  <a:tcPr marL="70524" marR="70524" marT="35262" marB="35262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Hant" sz="1400" b="1" dirty="0">
                          <a:latin typeface="微軟正黑體" pitchFamily="34" charset="-120"/>
                          <a:ea typeface="微軟正黑體" pitchFamily="34" charset="-120"/>
                          <a:sym typeface="Microsoft JhengHei"/>
                        </a:rPr>
                        <a:t>-</a:t>
                      </a:r>
                      <a:endParaRPr sz="1400" b="1" dirty="0">
                        <a:latin typeface="微軟正黑體" pitchFamily="34" charset="-120"/>
                        <a:ea typeface="微軟正黑體" pitchFamily="34" charset="-120"/>
                        <a:cs typeface="Noto Sans" panose="020B0502040504020204" pitchFamily="34" charset="0"/>
                        <a:sym typeface="Microsoft JhengHei"/>
                      </a:endParaRPr>
                    </a:p>
                  </a:txBody>
                  <a:tcPr marL="70524" marR="70524" marT="35262" marB="35262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Hant" altLang="en-US" sz="1400" b="1" dirty="0">
                          <a:solidFill>
                            <a:srgbClr val="FF0000"/>
                          </a:solidFill>
                          <a:latin typeface="微軟正黑體" pitchFamily="34" charset="-120"/>
                          <a:ea typeface="微軟正黑體" pitchFamily="34" charset="-120"/>
                          <a:sym typeface="Microsoft JhengHei"/>
                        </a:rPr>
                        <a:t>支援</a:t>
                      </a:r>
                      <a:endParaRPr lang="en-US" altLang="zh-TW" sz="1400" b="1" dirty="0">
                        <a:solidFill>
                          <a:srgbClr val="FF0000"/>
                        </a:solidFill>
                        <a:latin typeface="微軟正黑體" pitchFamily="34" charset="-120"/>
                        <a:ea typeface="微軟正黑體" pitchFamily="34" charset="-120"/>
                        <a:cs typeface="Noto Sans" panose="020B0502040504020204" pitchFamily="34" charset="0"/>
                        <a:sym typeface="Microsoft JhengHei"/>
                      </a:endParaRPr>
                    </a:p>
                  </a:txBody>
                  <a:tcPr marL="70524" marR="70524" marT="35262" marB="35262" anchor="ctr"/>
                </a:tc>
                <a:extLst>
                  <a:ext uri="{0D108BD9-81ED-4DB2-BD59-A6C34878D82A}">
                    <a16:rowId xmlns:a16="http://schemas.microsoft.com/office/drawing/2014/main" xmlns="" val="2997368084"/>
                  </a:ext>
                </a:extLst>
              </a:tr>
              <a:tr h="297286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zh-Hant" altLang="en-US" sz="1400" b="1" u="none" strike="noStrike" cap="none" dirty="0">
                          <a:latin typeface="微軟正黑體" pitchFamily="34" charset="-120"/>
                          <a:ea typeface="微軟正黑體" pitchFamily="34" charset="-120"/>
                          <a:sym typeface="Microsoft JhengHei"/>
                        </a:rPr>
                        <a:t>監控軟體</a:t>
                      </a:r>
                      <a:endParaRPr sz="1400" b="1" i="0" u="none" strike="noStrike" cap="none" dirty="0">
                        <a:solidFill>
                          <a:schemeClr val="dk1"/>
                        </a:solidFill>
                        <a:latin typeface="微軟正黑體" pitchFamily="34" charset="-120"/>
                        <a:ea typeface="微軟正黑體" pitchFamily="34" charset="-120"/>
                        <a:cs typeface="Noto Sans" panose="020B0502040504020204" pitchFamily="34" charset="0"/>
                        <a:sym typeface="Microsoft JhengHei"/>
                      </a:endParaRPr>
                    </a:p>
                  </a:txBody>
                  <a:tcPr marL="70524" marR="70524" marT="35262" marB="35262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Hant" sz="1400" b="1" spc="-150" dirty="0">
                          <a:latin typeface="微軟正黑體" pitchFamily="34" charset="-120"/>
                          <a:ea typeface="微軟正黑體" pitchFamily="34" charset="-120"/>
                          <a:sym typeface="Microsoft JhengHei"/>
                        </a:rPr>
                        <a:t>Surveillance</a:t>
                      </a:r>
                      <a:r>
                        <a:rPr lang="zh-Hant" altLang="en-US" sz="1400" b="1" spc="-150" dirty="0">
                          <a:latin typeface="微軟正黑體" pitchFamily="34" charset="-120"/>
                          <a:ea typeface="微軟正黑體" pitchFamily="34" charset="-120"/>
                          <a:sym typeface="Microsoft JhengHei"/>
                        </a:rPr>
                        <a:t> </a:t>
                      </a:r>
                      <a:r>
                        <a:rPr lang="en-US" altLang="zh-Hant" sz="1400" b="1" spc="-150" dirty="0">
                          <a:latin typeface="微軟正黑體" pitchFamily="34" charset="-120"/>
                          <a:ea typeface="微軟正黑體" pitchFamily="34" charset="-120"/>
                          <a:sym typeface="Microsoft JhengHei"/>
                        </a:rPr>
                        <a:t>Station</a:t>
                      </a:r>
                      <a:r>
                        <a:rPr lang="zh-Hant" altLang="en-US" sz="1400" b="1" spc="-150" dirty="0">
                          <a:latin typeface="微軟正黑體" pitchFamily="34" charset="-120"/>
                          <a:ea typeface="微軟正黑體" pitchFamily="34" charset="-120"/>
                          <a:sym typeface="Microsoft JhengHei"/>
                        </a:rPr>
                        <a:t> </a:t>
                      </a:r>
                      <a:r>
                        <a:rPr lang="zh-Hant" altLang="en-US" sz="1400" b="1" dirty="0">
                          <a:latin typeface="微軟正黑體" pitchFamily="34" charset="-120"/>
                          <a:ea typeface="微軟正黑體" pitchFamily="34" charset="-120"/>
                          <a:sym typeface="Microsoft JhengHei"/>
                        </a:rPr>
                        <a:t>視頻監控中心</a:t>
                      </a:r>
                      <a:endParaRPr sz="1400" b="1" dirty="0">
                        <a:latin typeface="微軟正黑體" pitchFamily="34" charset="-120"/>
                        <a:ea typeface="微軟正黑體" pitchFamily="34" charset="-120"/>
                        <a:cs typeface="Noto Sans" panose="020B0502040504020204" pitchFamily="34" charset="0"/>
                        <a:sym typeface="Microsoft JhengHei"/>
                      </a:endParaRPr>
                    </a:p>
                  </a:txBody>
                  <a:tcPr marL="70524" marR="70524" marT="35262" marB="35262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altLang="zh-Hant" sz="1400" b="1" spc="-150" dirty="0">
                          <a:latin typeface="微軟正黑體" pitchFamily="34" charset="-120"/>
                          <a:ea typeface="微軟正黑體" pitchFamily="34" charset="-120"/>
                          <a:sym typeface="Microsoft JhengHei"/>
                        </a:rPr>
                        <a:t>Surveillance Station </a:t>
                      </a:r>
                      <a:r>
                        <a:rPr lang="zh-TW" altLang="en-US" sz="1400" b="1" dirty="0">
                          <a:latin typeface="微軟正黑體" pitchFamily="34" charset="-120"/>
                          <a:ea typeface="微軟正黑體" pitchFamily="34" charset="-120"/>
                          <a:sym typeface="Microsoft JhengHei"/>
                        </a:rPr>
                        <a:t>視頻監控</a:t>
                      </a:r>
                      <a:r>
                        <a:rPr lang="zh-Hant" altLang="en-US" sz="1400" b="1" dirty="0">
                          <a:latin typeface="微軟正黑體" pitchFamily="34" charset="-120"/>
                          <a:ea typeface="微軟正黑體" pitchFamily="34" charset="-120"/>
                          <a:sym typeface="Microsoft JhengHei"/>
                        </a:rPr>
                        <a:t>中心 </a:t>
                      </a:r>
                      <a:r>
                        <a:rPr lang="en-US" altLang="zh-Hant" sz="1400" b="1" dirty="0">
                          <a:latin typeface="微軟正黑體" pitchFamily="34" charset="-120"/>
                          <a:ea typeface="微軟正黑體" pitchFamily="34" charset="-120"/>
                          <a:sym typeface="Microsoft JhengHei"/>
                        </a:rPr>
                        <a:t>&amp;</a:t>
                      </a:r>
                      <a:r>
                        <a:rPr lang="zh-Hant" altLang="en-US" sz="1400" b="1" dirty="0">
                          <a:latin typeface="微軟正黑體" pitchFamily="34" charset="-120"/>
                          <a:ea typeface="微軟正黑體" pitchFamily="34" charset="-120"/>
                          <a:sym typeface="Microsoft JhengHei"/>
                        </a:rPr>
                        <a:t> </a:t>
                      </a:r>
                      <a:r>
                        <a:rPr lang="en-US" altLang="zh-Hant" sz="1400" b="1" dirty="0">
                          <a:solidFill>
                            <a:srgbClr val="FF0000"/>
                          </a:solidFill>
                          <a:latin typeface="微軟正黑體" pitchFamily="34" charset="-120"/>
                          <a:ea typeface="微軟正黑體" pitchFamily="34" charset="-120"/>
                          <a:sym typeface="Microsoft JhengHei"/>
                        </a:rPr>
                        <a:t>QVR</a:t>
                      </a:r>
                      <a:r>
                        <a:rPr lang="zh-Hant" altLang="en-US" sz="1400" b="1" dirty="0">
                          <a:solidFill>
                            <a:srgbClr val="FF0000"/>
                          </a:solidFill>
                          <a:latin typeface="微軟正黑體" pitchFamily="34" charset="-120"/>
                          <a:ea typeface="微軟正黑體" pitchFamily="34" charset="-120"/>
                          <a:sym typeface="Microsoft JhengHei"/>
                        </a:rPr>
                        <a:t> </a:t>
                      </a:r>
                      <a:r>
                        <a:rPr lang="en-US" altLang="zh-Hant" sz="1400" b="1" dirty="0">
                          <a:solidFill>
                            <a:srgbClr val="FF0000"/>
                          </a:solidFill>
                          <a:latin typeface="微軟正黑體" pitchFamily="34" charset="-120"/>
                          <a:ea typeface="微軟正黑體" pitchFamily="34" charset="-120"/>
                          <a:sym typeface="Microsoft JhengHei"/>
                        </a:rPr>
                        <a:t>Pro</a:t>
                      </a:r>
                      <a:endParaRPr lang="en-US" altLang="zh-TW" sz="1400" b="1" dirty="0">
                        <a:solidFill>
                          <a:srgbClr val="FF0000"/>
                        </a:solidFill>
                        <a:latin typeface="微軟正黑體" pitchFamily="34" charset="-120"/>
                        <a:ea typeface="微軟正黑體" pitchFamily="34" charset="-120"/>
                        <a:cs typeface="Noto Sans" panose="020B0502040504020204" pitchFamily="34" charset="0"/>
                        <a:sym typeface="Microsoft JhengHei"/>
                      </a:endParaRPr>
                    </a:p>
                  </a:txBody>
                  <a:tcPr marL="70524" marR="70524" marT="35262" marB="35262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969260882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xmlns="" id="{0E923420-1A77-8248-A6FD-5CF6A22B8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TS-x31XU</a:t>
            </a:r>
            <a:r>
              <a:rPr lang="zh-TW" altLang="en-US" dirty="0"/>
              <a:t> </a:t>
            </a:r>
            <a:r>
              <a:rPr lang="zh-Hant" altLang="en-US" dirty="0"/>
              <a:t>強勢升級</a:t>
            </a:r>
            <a:r>
              <a:rPr lang="zh-TW" altLang="en-US" dirty="0"/>
              <a:t>，好還要更好</a:t>
            </a:r>
            <a:endParaRPr lang="en-US" dirty="0"/>
          </a:p>
        </p:txBody>
      </p:sp>
      <p:pic>
        <p:nvPicPr>
          <p:cNvPr id="22" name="圖片 21" descr="皇冠-01.png">
            <a:extLst>
              <a:ext uri="{FF2B5EF4-FFF2-40B4-BE49-F238E27FC236}">
                <a16:creationId xmlns:a16="http://schemas.microsoft.com/office/drawing/2014/main" xmlns="" id="{91DB9DF3-DAE4-F446-8D72-86763EF85F0B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24328" y="1131590"/>
            <a:ext cx="720224" cy="500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623008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5" descr="C:\Users\user\Desktop\TS-x32XU新品介紹PPT\05.pn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6167627" y="1362497"/>
            <a:ext cx="2484394" cy="2865437"/>
          </a:xfrm>
          <a:prstGeom prst="rect">
            <a:avLst/>
          </a:prstGeom>
          <a:noFill/>
        </p:spPr>
      </p:pic>
      <p:pic>
        <p:nvPicPr>
          <p:cNvPr id="17" name="Picture 5" descr="C:\Users\user\Desktop\TS-x32XU新品介紹PPT\05.pn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3316922" y="1362497"/>
            <a:ext cx="2484394" cy="2865437"/>
          </a:xfrm>
          <a:prstGeom prst="rect">
            <a:avLst/>
          </a:prstGeom>
          <a:noFill/>
        </p:spPr>
      </p:pic>
      <p:pic>
        <p:nvPicPr>
          <p:cNvPr id="4101" name="Picture 5" descr="C:\Users\user\Desktop\TS-x32XU新品介紹PPT\05.pn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85487" y="1362497"/>
            <a:ext cx="2484394" cy="2865437"/>
          </a:xfrm>
          <a:prstGeom prst="rect">
            <a:avLst/>
          </a:prstGeom>
          <a:noFill/>
        </p:spPr>
      </p:pic>
      <p:sp>
        <p:nvSpPr>
          <p:cNvPr id="125" name="Shape 125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zh-Hant" altLang="en-US" dirty="0">
                <a:sym typeface="Arial"/>
              </a:rPr>
              <a:t>最超值 </a:t>
            </a:r>
            <a:r>
              <a:rPr lang="en-US" altLang="zh-Hant" dirty="0">
                <a:sym typeface="Arial"/>
              </a:rPr>
              <a:t>10GbE</a:t>
            </a:r>
            <a:r>
              <a:rPr lang="zh-Hant" altLang="en-US" dirty="0">
                <a:sym typeface="Arial"/>
              </a:rPr>
              <a:t> </a:t>
            </a:r>
            <a:r>
              <a:rPr lang="en-US" altLang="zh-TW" dirty="0" smtClean="0">
                <a:sym typeface="Arial"/>
              </a:rPr>
              <a:t>SFP+</a:t>
            </a:r>
            <a:r>
              <a:rPr lang="zh-TW" altLang="en-US" dirty="0" smtClean="0">
                <a:sym typeface="Arial"/>
              </a:rPr>
              <a:t> </a:t>
            </a:r>
            <a:r>
              <a:rPr lang="zh-Hant" altLang="en-US" dirty="0" smtClean="0">
                <a:sym typeface="Arial"/>
              </a:rPr>
              <a:t>機</a:t>
            </a:r>
            <a:r>
              <a:rPr lang="zh-Hant" altLang="en-US" dirty="0">
                <a:sym typeface="Arial"/>
              </a:rPr>
              <a:t>架式 </a:t>
            </a:r>
            <a:r>
              <a:rPr lang="en-US" altLang="zh-Hant" dirty="0">
                <a:sym typeface="Arial"/>
              </a:rPr>
              <a:t>NAS</a:t>
            </a:r>
            <a:endParaRPr lang="en-US" dirty="0">
              <a:sym typeface="Arial"/>
            </a:endParaRPr>
          </a:p>
        </p:txBody>
      </p:sp>
      <p:sp>
        <p:nvSpPr>
          <p:cNvPr id="131" name="Shape 131"/>
          <p:cNvSpPr/>
          <p:nvPr/>
        </p:nvSpPr>
        <p:spPr>
          <a:xfrm>
            <a:off x="524716" y="1693501"/>
            <a:ext cx="2510786" cy="67710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algn="ctr">
              <a:buClr>
                <a:srgbClr val="595959"/>
              </a:buClr>
              <a:buSzPct val="25000"/>
            </a:pP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TS-432XU</a:t>
            </a:r>
            <a:r>
              <a:rPr lang="en-US" altLang="zh-Hant" b="1" dirty="0">
                <a:solidFill>
                  <a:schemeClr val="accent6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-2G</a:t>
            </a:r>
            <a:endParaRPr lang="en-US" b="1" dirty="0">
              <a:solidFill>
                <a:schemeClr val="accent6">
                  <a:lumMod val="75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  <a:p>
            <a:pPr algn="ctr">
              <a:buClr>
                <a:srgbClr val="595959"/>
              </a:buClr>
              <a:buSzPct val="25000"/>
            </a:pPr>
            <a:r>
              <a:rPr lang="en-US" sz="11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AL324, </a:t>
            </a:r>
            <a:r>
              <a:rPr lang="en-US" altLang="zh-Hant" sz="1100" b="1" dirty="0">
                <a:solidFill>
                  <a:schemeClr val="accent6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r>
              <a:rPr lang="en-US" sz="1100" b="1" dirty="0">
                <a:solidFill>
                  <a:schemeClr val="accent6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GB</a:t>
            </a:r>
            <a:r>
              <a:rPr lang="en-US" sz="11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altLang="zh-Hant" sz="11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DDR4,</a:t>
            </a:r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zh-Hant" altLang="en-US" sz="11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rPr>
              <a:t>單電源</a:t>
            </a:r>
            <a:r>
              <a:rPr lang="en-US" sz="11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rPr>
              <a:t> </a:t>
            </a:r>
          </a:p>
        </p:txBody>
      </p:sp>
      <p:sp>
        <p:nvSpPr>
          <p:cNvPr id="44" name="Shape 131">
            <a:extLst>
              <a:ext uri="{FF2B5EF4-FFF2-40B4-BE49-F238E27FC236}">
                <a16:creationId xmlns:a16="http://schemas.microsoft.com/office/drawing/2014/main" xmlns="" id="{446291E2-F868-9548-9947-EC465BA332DA}"/>
              </a:ext>
            </a:extLst>
          </p:cNvPr>
          <p:cNvSpPr/>
          <p:nvPr/>
        </p:nvSpPr>
        <p:spPr>
          <a:xfrm>
            <a:off x="524716" y="2694767"/>
            <a:ext cx="2510786" cy="67710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algn="ctr">
              <a:buClr>
                <a:srgbClr val="595959"/>
              </a:buClr>
              <a:buSzPct val="25000"/>
            </a:pPr>
            <a:r>
              <a:rPr lang="en-US" b="1" dirty="0">
                <a:latin typeface="Arial"/>
                <a:ea typeface="Arial"/>
                <a:cs typeface="Arial"/>
                <a:sym typeface="Arial"/>
              </a:rPr>
              <a:t>TS-432XU-</a:t>
            </a:r>
            <a:r>
              <a:rPr lang="en-US" b="1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RP</a:t>
            </a:r>
            <a:r>
              <a:rPr lang="en-US" altLang="zh-Hant" b="1" dirty="0">
                <a:solidFill>
                  <a:schemeClr val="accent6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-2G</a:t>
            </a:r>
            <a:endParaRPr lang="en-US" b="1" dirty="0">
              <a:solidFill>
                <a:schemeClr val="accent6">
                  <a:lumMod val="75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  <a:p>
            <a:pPr algn="ctr">
              <a:buClr>
                <a:srgbClr val="595959"/>
              </a:buClr>
              <a:buSzPct val="25000"/>
            </a:pPr>
            <a:r>
              <a:rPr lang="en-US" sz="1100" b="1" dirty="0">
                <a:latin typeface="Arial"/>
                <a:ea typeface="Arial"/>
                <a:cs typeface="Arial"/>
                <a:sym typeface="Arial"/>
              </a:rPr>
              <a:t>A</a:t>
            </a:r>
            <a:r>
              <a:rPr lang="en-US" altLang="zh-Hant" sz="1100" b="1" dirty="0">
                <a:latin typeface="Arial"/>
                <a:ea typeface="Arial"/>
                <a:cs typeface="Arial"/>
                <a:sym typeface="Arial"/>
              </a:rPr>
              <a:t>L</a:t>
            </a:r>
            <a:r>
              <a:rPr lang="en-US" sz="1100" b="1" dirty="0">
                <a:latin typeface="Arial"/>
                <a:ea typeface="Arial"/>
                <a:cs typeface="Arial"/>
                <a:sym typeface="Arial"/>
              </a:rPr>
              <a:t>324, </a:t>
            </a:r>
            <a:r>
              <a:rPr lang="en-US" altLang="zh-Hant" sz="1100" b="1" dirty="0">
                <a:solidFill>
                  <a:schemeClr val="accent6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r>
              <a:rPr lang="en-US" sz="1100" b="1" dirty="0">
                <a:solidFill>
                  <a:schemeClr val="accent6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GB</a:t>
            </a:r>
            <a:r>
              <a:rPr lang="en-US" sz="1100" b="1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altLang="zh-Hant" sz="11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DDR4</a:t>
            </a:r>
            <a:r>
              <a:rPr lang="en-US" sz="1100" b="1" dirty="0" smtClean="0"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zh-Hant" altLang="en-US" sz="1100" b="1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rPr>
              <a:t>雙電源</a:t>
            </a:r>
            <a:r>
              <a:rPr lang="en-US" sz="1100" b="1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rPr>
              <a:t> </a:t>
            </a:r>
          </a:p>
        </p:txBody>
      </p:sp>
      <p:sp>
        <p:nvSpPr>
          <p:cNvPr id="18" name="Shape 131">
            <a:extLst>
              <a:ext uri="{FF2B5EF4-FFF2-40B4-BE49-F238E27FC236}">
                <a16:creationId xmlns:a16="http://schemas.microsoft.com/office/drawing/2014/main" xmlns="" id="{59A806F3-09F0-D34A-B7E1-01718F67AB59}"/>
              </a:ext>
            </a:extLst>
          </p:cNvPr>
          <p:cNvSpPr/>
          <p:nvPr/>
        </p:nvSpPr>
        <p:spPr>
          <a:xfrm>
            <a:off x="3286903" y="1693501"/>
            <a:ext cx="2539481" cy="67710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algn="ctr">
              <a:buClr>
                <a:srgbClr val="595959"/>
              </a:buClr>
              <a:buSzPct val="25000"/>
            </a:pPr>
            <a:r>
              <a:rPr lang="en-US" b="1" dirty="0">
                <a:latin typeface="Arial"/>
                <a:ea typeface="Arial"/>
                <a:cs typeface="Arial"/>
                <a:sym typeface="Arial"/>
              </a:rPr>
              <a:t>TS-</a:t>
            </a:r>
            <a:r>
              <a:rPr lang="en-US" altLang="zh-Hant" b="1" dirty="0">
                <a:latin typeface="Arial"/>
                <a:ea typeface="Arial"/>
                <a:cs typeface="Arial"/>
                <a:sym typeface="Arial"/>
              </a:rPr>
              <a:t>8</a:t>
            </a:r>
            <a:r>
              <a:rPr lang="en-US" b="1" dirty="0">
                <a:latin typeface="Arial"/>
                <a:ea typeface="Arial"/>
                <a:cs typeface="Arial"/>
                <a:sym typeface="Arial"/>
              </a:rPr>
              <a:t>32XU</a:t>
            </a:r>
            <a:r>
              <a:rPr lang="en-US" altLang="zh-Hant" b="1" dirty="0">
                <a:solidFill>
                  <a:schemeClr val="accent6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-4G</a:t>
            </a:r>
            <a:endParaRPr lang="en-US" b="1" dirty="0">
              <a:solidFill>
                <a:schemeClr val="accent6">
                  <a:lumMod val="75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  <a:p>
            <a:pPr algn="ctr">
              <a:buClr>
                <a:srgbClr val="595959"/>
              </a:buClr>
              <a:buSzPct val="25000"/>
            </a:pPr>
            <a:r>
              <a:rPr lang="en-US" sz="1100" b="1" dirty="0">
                <a:latin typeface="Arial"/>
                <a:ea typeface="Arial"/>
                <a:cs typeface="Arial"/>
                <a:sym typeface="Arial"/>
              </a:rPr>
              <a:t>AL324, </a:t>
            </a:r>
            <a:r>
              <a:rPr lang="en-US" sz="1100" b="1" dirty="0">
                <a:solidFill>
                  <a:schemeClr val="accent6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4GB</a:t>
            </a:r>
            <a:r>
              <a:rPr lang="en-US" sz="1100" b="1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altLang="zh-Hant" sz="11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DDR4,</a:t>
            </a:r>
            <a:r>
              <a:rPr lang="en-US" altLang="zh-TW" sz="11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zh-Hant" altLang="en-US" sz="11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rPr>
              <a:t>單電源</a:t>
            </a:r>
            <a:r>
              <a:rPr lang="en-US" altLang="zh-TW" sz="11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rPr>
              <a:t> </a:t>
            </a:r>
          </a:p>
        </p:txBody>
      </p:sp>
      <p:sp>
        <p:nvSpPr>
          <p:cNvPr id="19" name="Shape 131">
            <a:extLst>
              <a:ext uri="{FF2B5EF4-FFF2-40B4-BE49-F238E27FC236}">
                <a16:creationId xmlns:a16="http://schemas.microsoft.com/office/drawing/2014/main" xmlns="" id="{DC171193-6021-834E-84B3-F934919A3A2F}"/>
              </a:ext>
            </a:extLst>
          </p:cNvPr>
          <p:cNvSpPr/>
          <p:nvPr/>
        </p:nvSpPr>
        <p:spPr>
          <a:xfrm>
            <a:off x="3286903" y="2694767"/>
            <a:ext cx="2539481" cy="67710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algn="ctr">
              <a:buClr>
                <a:srgbClr val="595959"/>
              </a:buClr>
              <a:buSzPct val="25000"/>
            </a:pPr>
            <a:r>
              <a:rPr lang="en-US" b="1" dirty="0">
                <a:latin typeface="Arial"/>
                <a:ea typeface="Arial"/>
                <a:cs typeface="Arial"/>
                <a:sym typeface="Arial"/>
              </a:rPr>
              <a:t>TS-</a:t>
            </a:r>
            <a:r>
              <a:rPr lang="en-US" altLang="zh-Hant" b="1" dirty="0">
                <a:latin typeface="Arial"/>
                <a:ea typeface="Arial"/>
                <a:cs typeface="Arial"/>
                <a:sym typeface="Arial"/>
              </a:rPr>
              <a:t>8</a:t>
            </a:r>
            <a:r>
              <a:rPr lang="en-US" b="1" dirty="0">
                <a:latin typeface="Arial"/>
                <a:ea typeface="Arial"/>
                <a:cs typeface="Arial"/>
                <a:sym typeface="Arial"/>
              </a:rPr>
              <a:t>32XU-</a:t>
            </a:r>
            <a:r>
              <a:rPr lang="en-US" b="1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RP</a:t>
            </a:r>
            <a:r>
              <a:rPr lang="en-US" altLang="zh-Hant" b="1" dirty="0">
                <a:solidFill>
                  <a:schemeClr val="accent6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-4G</a:t>
            </a:r>
            <a:endParaRPr lang="en-US" b="1" dirty="0">
              <a:solidFill>
                <a:schemeClr val="accent6">
                  <a:lumMod val="75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  <a:p>
            <a:pPr algn="ctr">
              <a:buClr>
                <a:srgbClr val="595959"/>
              </a:buClr>
              <a:buSzPct val="25000"/>
            </a:pPr>
            <a:r>
              <a:rPr lang="en-US" sz="1100" b="1" dirty="0">
                <a:latin typeface="Arial"/>
                <a:ea typeface="Arial"/>
                <a:cs typeface="Arial"/>
                <a:sym typeface="Arial"/>
              </a:rPr>
              <a:t>A</a:t>
            </a:r>
            <a:r>
              <a:rPr lang="en-US" altLang="zh-Hant" sz="1100" b="1" dirty="0">
                <a:latin typeface="Arial"/>
                <a:ea typeface="Arial"/>
                <a:cs typeface="Arial"/>
                <a:sym typeface="Arial"/>
              </a:rPr>
              <a:t>L</a:t>
            </a:r>
            <a:r>
              <a:rPr lang="en-US" sz="1100" b="1" dirty="0">
                <a:latin typeface="Arial"/>
                <a:ea typeface="Arial"/>
                <a:cs typeface="Arial"/>
                <a:sym typeface="Arial"/>
              </a:rPr>
              <a:t>324, </a:t>
            </a:r>
            <a:r>
              <a:rPr lang="en-US" sz="1100" b="1" dirty="0">
                <a:solidFill>
                  <a:schemeClr val="accent6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4GB</a:t>
            </a:r>
            <a:r>
              <a:rPr lang="en-US" sz="1100" b="1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altLang="zh-Hant" sz="11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DDR4</a:t>
            </a:r>
            <a:r>
              <a:rPr lang="en-US" altLang="zh-TW" sz="1100" b="1" dirty="0" smtClean="0"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zh-Hant" altLang="en-US" sz="1100" b="1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rPr>
              <a:t>雙電源</a:t>
            </a:r>
            <a:r>
              <a:rPr lang="en-US" altLang="zh-TW" sz="1100" b="1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rPr>
              <a:t> </a:t>
            </a:r>
          </a:p>
        </p:txBody>
      </p:sp>
      <p:sp>
        <p:nvSpPr>
          <p:cNvPr id="20" name="Shape 131">
            <a:extLst>
              <a:ext uri="{FF2B5EF4-FFF2-40B4-BE49-F238E27FC236}">
                <a16:creationId xmlns:a16="http://schemas.microsoft.com/office/drawing/2014/main" xmlns="" id="{84848571-E3CD-A047-806F-BC1E130AB63D}"/>
              </a:ext>
            </a:extLst>
          </p:cNvPr>
          <p:cNvSpPr/>
          <p:nvPr/>
        </p:nvSpPr>
        <p:spPr>
          <a:xfrm>
            <a:off x="6081098" y="1693501"/>
            <a:ext cx="2539481" cy="67710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algn="ctr">
              <a:buClr>
                <a:srgbClr val="595959"/>
              </a:buClr>
              <a:buSzPct val="25000"/>
            </a:pPr>
            <a:r>
              <a:rPr lang="en-US" b="1" dirty="0">
                <a:latin typeface="Arial"/>
                <a:ea typeface="Arial"/>
                <a:cs typeface="Arial"/>
                <a:sym typeface="Arial"/>
              </a:rPr>
              <a:t>TS-</a:t>
            </a:r>
            <a:r>
              <a:rPr lang="en-US" altLang="zh-Hant" b="1" dirty="0">
                <a:latin typeface="Arial"/>
                <a:ea typeface="Arial"/>
                <a:cs typeface="Arial"/>
                <a:sym typeface="Arial"/>
              </a:rPr>
              <a:t>12</a:t>
            </a:r>
            <a:r>
              <a:rPr lang="en-US" b="1" dirty="0">
                <a:latin typeface="Arial"/>
                <a:ea typeface="Arial"/>
                <a:cs typeface="Arial"/>
                <a:sym typeface="Arial"/>
              </a:rPr>
              <a:t>32XU</a:t>
            </a:r>
            <a:r>
              <a:rPr lang="en-US" altLang="zh-Hant" b="1" dirty="0">
                <a:solidFill>
                  <a:schemeClr val="accent6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-4G</a:t>
            </a:r>
            <a:endParaRPr lang="en-US" b="1" dirty="0">
              <a:solidFill>
                <a:schemeClr val="accent6">
                  <a:lumMod val="75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  <a:p>
            <a:pPr algn="ctr">
              <a:buClr>
                <a:srgbClr val="595959"/>
              </a:buClr>
              <a:buSzPct val="25000"/>
            </a:pPr>
            <a:r>
              <a:rPr lang="en-US" sz="1100" b="1" dirty="0">
                <a:latin typeface="Arial"/>
                <a:ea typeface="Arial"/>
                <a:cs typeface="Arial"/>
                <a:sym typeface="Arial"/>
              </a:rPr>
              <a:t>AL324, </a:t>
            </a:r>
            <a:r>
              <a:rPr lang="en-US" sz="1100" b="1" dirty="0">
                <a:solidFill>
                  <a:schemeClr val="accent6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4GB</a:t>
            </a:r>
            <a:r>
              <a:rPr lang="en-US" sz="1100" b="1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altLang="zh-Hant" sz="11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DDR4,</a:t>
            </a:r>
            <a:r>
              <a:rPr lang="en-US" altLang="zh-TW" sz="11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zh-Hant" altLang="en-US" sz="11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rPr>
              <a:t>單電源</a:t>
            </a:r>
            <a:r>
              <a:rPr lang="en-US" altLang="zh-TW" sz="11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rPr>
              <a:t> </a:t>
            </a:r>
          </a:p>
        </p:txBody>
      </p:sp>
      <p:sp>
        <p:nvSpPr>
          <p:cNvPr id="21" name="Shape 131">
            <a:extLst>
              <a:ext uri="{FF2B5EF4-FFF2-40B4-BE49-F238E27FC236}">
                <a16:creationId xmlns:a16="http://schemas.microsoft.com/office/drawing/2014/main" xmlns="" id="{14ED27AD-8244-FE43-AA6F-85F3DABFF1B7}"/>
              </a:ext>
            </a:extLst>
          </p:cNvPr>
          <p:cNvSpPr/>
          <p:nvPr/>
        </p:nvSpPr>
        <p:spPr>
          <a:xfrm>
            <a:off x="6081098" y="2694767"/>
            <a:ext cx="2539481" cy="67710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algn="ctr">
              <a:buClr>
                <a:srgbClr val="595959"/>
              </a:buClr>
              <a:buSzPct val="25000"/>
            </a:pPr>
            <a:r>
              <a:rPr lang="en-US" b="1" dirty="0">
                <a:latin typeface="Arial"/>
                <a:ea typeface="Arial"/>
                <a:cs typeface="Arial"/>
                <a:sym typeface="Arial"/>
              </a:rPr>
              <a:t>TS-</a:t>
            </a:r>
            <a:r>
              <a:rPr lang="en-US" altLang="zh-Hant" b="1" dirty="0">
                <a:latin typeface="Arial"/>
                <a:ea typeface="Arial"/>
                <a:cs typeface="Arial"/>
                <a:sym typeface="Arial"/>
              </a:rPr>
              <a:t>12</a:t>
            </a:r>
            <a:r>
              <a:rPr lang="en-US" b="1" dirty="0">
                <a:latin typeface="Arial"/>
                <a:ea typeface="Arial"/>
                <a:cs typeface="Arial"/>
                <a:sym typeface="Arial"/>
              </a:rPr>
              <a:t>32XU-</a:t>
            </a:r>
            <a:r>
              <a:rPr lang="en-US" b="1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RP</a:t>
            </a:r>
            <a:r>
              <a:rPr lang="en-US" altLang="zh-Hant" b="1" dirty="0">
                <a:solidFill>
                  <a:schemeClr val="accent6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-4G</a:t>
            </a:r>
            <a:endParaRPr lang="en-US" b="1" dirty="0">
              <a:solidFill>
                <a:schemeClr val="accent6">
                  <a:lumMod val="75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  <a:p>
            <a:pPr algn="ctr">
              <a:buClr>
                <a:srgbClr val="595959"/>
              </a:buClr>
              <a:buSzPct val="25000"/>
            </a:pPr>
            <a:r>
              <a:rPr lang="en-US" sz="1100" b="1" dirty="0">
                <a:latin typeface="Arial"/>
                <a:ea typeface="Arial"/>
                <a:cs typeface="Arial"/>
                <a:sym typeface="Arial"/>
              </a:rPr>
              <a:t>A</a:t>
            </a:r>
            <a:r>
              <a:rPr lang="en-US" altLang="zh-Hant" sz="1100" b="1" dirty="0">
                <a:latin typeface="Arial"/>
                <a:ea typeface="Arial"/>
                <a:cs typeface="Arial"/>
                <a:sym typeface="Arial"/>
              </a:rPr>
              <a:t>L</a:t>
            </a:r>
            <a:r>
              <a:rPr lang="en-US" sz="1100" b="1" dirty="0">
                <a:latin typeface="Arial"/>
                <a:ea typeface="Arial"/>
                <a:cs typeface="Arial"/>
                <a:sym typeface="Arial"/>
              </a:rPr>
              <a:t>324, </a:t>
            </a:r>
            <a:r>
              <a:rPr lang="en-US" sz="1100" b="1" dirty="0">
                <a:solidFill>
                  <a:schemeClr val="accent6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4GB</a:t>
            </a:r>
            <a:r>
              <a:rPr lang="en-US" sz="1100" b="1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altLang="zh-Hant" sz="11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DDR4</a:t>
            </a:r>
            <a:r>
              <a:rPr lang="en-US" altLang="zh-TW" sz="1100" b="1" dirty="0" smtClean="0"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zh-Hant" altLang="en-US" sz="1100" b="1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rPr>
              <a:t>雙電源</a:t>
            </a:r>
            <a:r>
              <a:rPr lang="en-US" altLang="zh-TW" sz="1100" b="1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rPr>
              <a:t> </a:t>
            </a:r>
            <a:r>
              <a:rPr lang="en-US" sz="1100" b="1" dirty="0">
                <a:latin typeface="Arial"/>
                <a:ea typeface="Arial"/>
                <a:cs typeface="Arial"/>
                <a:sym typeface="Arial"/>
              </a:rPr>
              <a:t> </a:t>
            </a:r>
          </a:p>
        </p:txBody>
      </p:sp>
      <p:pic>
        <p:nvPicPr>
          <p:cNvPr id="4098" name="Picture 2" descr="C:\Users\user\Desktop\TS-x32XU新品介紹PPT\TS-432XU-Front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3186620"/>
            <a:ext cx="2818230" cy="1761394"/>
          </a:xfrm>
          <a:prstGeom prst="rect">
            <a:avLst/>
          </a:prstGeom>
          <a:noFill/>
        </p:spPr>
      </p:pic>
      <p:pic>
        <p:nvPicPr>
          <p:cNvPr id="4099" name="Picture 3" descr="C:\Users\user\Desktop\TS-x32XU新品介紹PPT\TS-832XU-Front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63388" y="3042605"/>
            <a:ext cx="2818230" cy="1761394"/>
          </a:xfrm>
          <a:prstGeom prst="rect">
            <a:avLst/>
          </a:prstGeom>
          <a:noFill/>
        </p:spPr>
      </p:pic>
      <p:pic>
        <p:nvPicPr>
          <p:cNvPr id="4100" name="Picture 4" descr="C:\Users\user\Desktop\TS-x32XU新品介紹PPT\TS-1232XU-Front.png"/>
          <p:cNvPicPr>
            <a:picLocks noChangeAspect="1" noChangeArrowheads="1"/>
          </p:cNvPicPr>
          <p:nvPr/>
        </p:nvPicPr>
        <p:blipFill rotWithShape="1">
          <a:blip r:embed="rId6" cstate="print"/>
          <a:srcRect t="20052"/>
          <a:stretch/>
        </p:blipFill>
        <p:spPr bwMode="auto">
          <a:xfrm>
            <a:off x="6002242" y="3395799"/>
            <a:ext cx="2818230" cy="1408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01777101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esktop\TS-x32XU新品介紹PPT\B-0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60132"/>
            <a:ext cx="9144000" cy="5152162"/>
          </a:xfrm>
          <a:prstGeom prst="rect">
            <a:avLst/>
          </a:prstGeom>
          <a:noFill/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xmlns="" id="{7724BF00-480B-4F4A-AA98-11A6FAFDC1B0}"/>
              </a:ext>
            </a:extLst>
          </p:cNvPr>
          <p:cNvSpPr txBox="1"/>
          <p:nvPr/>
        </p:nvSpPr>
        <p:spPr>
          <a:xfrm>
            <a:off x="146036" y="3723878"/>
            <a:ext cx="3019232" cy="25391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 defTabSz="914378">
              <a:buClr>
                <a:srgbClr val="000000"/>
              </a:buClr>
            </a:pPr>
            <a:r>
              <a:rPr lang="en-US" altLang="zh-TW" sz="1200" b="1" kern="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/>
                <a:ea typeface="微軟正黑體" pitchFamily="34" charset="-120"/>
                <a:cs typeface="Arial"/>
                <a:sym typeface="Arial"/>
              </a:rPr>
              <a:t>TS-</a:t>
            </a:r>
            <a:r>
              <a:rPr lang="en-US" altLang="zh-Hant" sz="1200" b="1" kern="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/>
                <a:ea typeface="微軟正黑體" pitchFamily="34" charset="-120"/>
                <a:cs typeface="Arial"/>
                <a:sym typeface="Arial"/>
              </a:rPr>
              <a:t>4</a:t>
            </a:r>
            <a:r>
              <a:rPr lang="en-US" altLang="zh-TW" sz="1200" b="1" kern="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/>
                <a:ea typeface="微軟正黑體" pitchFamily="34" charset="-120"/>
                <a:cs typeface="Arial"/>
                <a:sym typeface="Arial"/>
              </a:rPr>
              <a:t>32X</a:t>
            </a:r>
            <a:r>
              <a:rPr lang="en-US" altLang="zh-Hant" sz="1200" b="1" kern="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/>
                <a:ea typeface="微軟正黑體" pitchFamily="34" charset="-120"/>
                <a:cs typeface="Arial"/>
                <a:sym typeface="Arial"/>
              </a:rPr>
              <a:t>U/TS-432XU-RP</a:t>
            </a:r>
            <a:endParaRPr lang="en-US" altLang="zh-TW" sz="1200" b="1" kern="0" dirty="0">
              <a:effectLst>
                <a:glow rad="101600">
                  <a:schemeClr val="bg1">
                    <a:alpha val="60000"/>
                  </a:schemeClr>
                </a:glow>
              </a:effectLst>
              <a:latin typeface="Arial"/>
              <a:ea typeface="微軟正黑體" pitchFamily="34" charset="-120"/>
              <a:cs typeface="Arial"/>
              <a:sym typeface="Arial"/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xmlns="" id="{101410B3-A9F3-FC4C-B76E-D07F5E1B46DE}"/>
              </a:ext>
            </a:extLst>
          </p:cNvPr>
          <p:cNvSpPr txBox="1"/>
          <p:nvPr/>
        </p:nvSpPr>
        <p:spPr>
          <a:xfrm>
            <a:off x="3136944" y="3723878"/>
            <a:ext cx="3019232" cy="25391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 defTabSz="914378">
              <a:buClr>
                <a:srgbClr val="000000"/>
              </a:buClr>
            </a:pPr>
            <a:r>
              <a:rPr lang="en-US" altLang="zh-TW" sz="1200" b="1" kern="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/>
                <a:ea typeface="微軟正黑體" pitchFamily="34" charset="-120"/>
                <a:cs typeface="Arial"/>
                <a:sym typeface="Arial"/>
              </a:rPr>
              <a:t>TS-</a:t>
            </a:r>
            <a:r>
              <a:rPr lang="en-US" altLang="zh-Hant" sz="1200" b="1" kern="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/>
                <a:ea typeface="微軟正黑體" pitchFamily="34" charset="-120"/>
                <a:cs typeface="Arial"/>
                <a:sym typeface="Arial"/>
              </a:rPr>
              <a:t>8</a:t>
            </a:r>
            <a:r>
              <a:rPr lang="en-US" altLang="zh-TW" sz="1200" b="1" kern="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/>
                <a:ea typeface="微軟正黑體" pitchFamily="34" charset="-120"/>
                <a:cs typeface="Arial"/>
                <a:sym typeface="Arial"/>
              </a:rPr>
              <a:t>32X</a:t>
            </a:r>
            <a:r>
              <a:rPr lang="en-US" altLang="zh-Hant" sz="1200" b="1" kern="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/>
                <a:ea typeface="微軟正黑體" pitchFamily="34" charset="-120"/>
                <a:cs typeface="Arial"/>
                <a:sym typeface="Arial"/>
              </a:rPr>
              <a:t>U/TS-832XU-RP</a:t>
            </a:r>
            <a:endParaRPr lang="en-US" altLang="zh-TW" sz="1200" b="1" kern="0" dirty="0">
              <a:effectLst>
                <a:glow rad="101600">
                  <a:schemeClr val="bg1">
                    <a:alpha val="60000"/>
                  </a:schemeClr>
                </a:glow>
              </a:effectLst>
              <a:latin typeface="Arial"/>
              <a:ea typeface="微軟正黑體" pitchFamily="34" charset="-120"/>
              <a:cs typeface="Arial"/>
              <a:sym typeface="Arial"/>
            </a:endParaRP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xmlns="" id="{ED67E5BC-B9B1-7D4E-983B-C039E6CE6BEB}"/>
              </a:ext>
            </a:extLst>
          </p:cNvPr>
          <p:cNvSpPr txBox="1"/>
          <p:nvPr/>
        </p:nvSpPr>
        <p:spPr>
          <a:xfrm>
            <a:off x="6089272" y="3723878"/>
            <a:ext cx="3019232" cy="25391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 defTabSz="914378">
              <a:buClr>
                <a:srgbClr val="000000"/>
              </a:buClr>
            </a:pPr>
            <a:r>
              <a:rPr lang="en-US" altLang="zh-TW" sz="1200" b="1" kern="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/>
                <a:ea typeface="微軟正黑體" pitchFamily="34" charset="-120"/>
                <a:cs typeface="Arial"/>
                <a:sym typeface="Arial"/>
              </a:rPr>
              <a:t>TS-</a:t>
            </a:r>
            <a:r>
              <a:rPr lang="en-US" altLang="zh-Hant" sz="1200" b="1" kern="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/>
                <a:ea typeface="微軟正黑體" pitchFamily="34" charset="-120"/>
                <a:cs typeface="Arial"/>
                <a:sym typeface="Arial"/>
              </a:rPr>
              <a:t>12</a:t>
            </a:r>
            <a:r>
              <a:rPr lang="en-US" altLang="zh-TW" sz="1200" b="1" kern="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/>
                <a:ea typeface="微軟正黑體" pitchFamily="34" charset="-120"/>
                <a:cs typeface="Arial"/>
                <a:sym typeface="Arial"/>
              </a:rPr>
              <a:t>32X</a:t>
            </a:r>
            <a:r>
              <a:rPr lang="en-US" altLang="zh-Hant" sz="1200" b="1" kern="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/>
                <a:ea typeface="微軟正黑體" pitchFamily="34" charset="-120"/>
                <a:cs typeface="Arial"/>
                <a:sym typeface="Arial"/>
              </a:rPr>
              <a:t>U/TS-1232XU-RP</a:t>
            </a:r>
            <a:endParaRPr lang="en-US" altLang="zh-TW" sz="1200" b="1" kern="0" dirty="0">
              <a:effectLst>
                <a:glow rad="101600">
                  <a:schemeClr val="bg1">
                    <a:alpha val="60000"/>
                  </a:schemeClr>
                </a:glow>
              </a:effectLst>
              <a:latin typeface="Arial"/>
              <a:ea typeface="微軟正黑體" pitchFamily="34" charset="-120"/>
              <a:cs typeface="Arial"/>
              <a:sym typeface="Arial"/>
            </a:endParaRPr>
          </a:p>
        </p:txBody>
      </p:sp>
      <p:sp>
        <p:nvSpPr>
          <p:cNvPr id="19" name="標題 2">
            <a:extLst>
              <a:ext uri="{FF2B5EF4-FFF2-40B4-BE49-F238E27FC236}">
                <a16:creationId xmlns:a16="http://schemas.microsoft.com/office/drawing/2014/main" xmlns="" id="{EB91791D-CB0D-C243-8ED4-A3A193D7775E}"/>
              </a:ext>
            </a:extLst>
          </p:cNvPr>
          <p:cNvSpPr txBox="1">
            <a:spLocks/>
          </p:cNvSpPr>
          <p:nvPr/>
        </p:nvSpPr>
        <p:spPr>
          <a:xfrm>
            <a:off x="472008" y="1374602"/>
            <a:ext cx="4209727" cy="67505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44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" pitchFamily="34" charset="0"/>
                <a:ea typeface="微軟正黑體" pitchFamily="34" charset="-120"/>
                <a:cs typeface="+mj-cs"/>
              </a:rPr>
              <a:t>T</a:t>
            </a:r>
            <a:r>
              <a:rPr kumimoji="1" lang="en-US" altLang="zh-Hant" sz="44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" pitchFamily="34" charset="0"/>
                <a:ea typeface="微軟正黑體" pitchFamily="34" charset="-120"/>
                <a:cs typeface="+mj-cs"/>
              </a:rPr>
              <a:t>S-</a:t>
            </a:r>
            <a:r>
              <a:rPr kumimoji="1" lang="en-US" altLang="zh-Hant" sz="4400" b="1" i="0" u="none" strike="noStrike" kern="1200" spc="0" normalizeH="0" baseline="0" noProof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" pitchFamily="34" charset="0"/>
                <a:ea typeface="微軟正黑體" pitchFamily="34" charset="-120"/>
                <a:cs typeface="+mj-cs"/>
              </a:rPr>
              <a:t>x</a:t>
            </a:r>
            <a:r>
              <a:rPr kumimoji="1" lang="en-US" altLang="zh-Hant" sz="44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" pitchFamily="34" charset="0"/>
                <a:ea typeface="微軟正黑體" pitchFamily="34" charset="-120"/>
                <a:cs typeface="+mj-cs"/>
              </a:rPr>
              <a:t>32XU</a:t>
            </a:r>
            <a:r>
              <a:rPr kumimoji="1" lang="zh-Hant" altLang="en-US" sz="44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" pitchFamily="34" charset="0"/>
                <a:ea typeface="微軟正黑體" pitchFamily="34" charset="-120"/>
                <a:cs typeface="+mj-cs"/>
              </a:rPr>
              <a:t> </a:t>
            </a:r>
            <a:r>
              <a:rPr kumimoji="1" lang="zh-Hant" altLang="en-US" sz="4400" b="1" i="0" u="none" strike="noStrike" kern="1200" cap="all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" pitchFamily="34" charset="0"/>
                <a:ea typeface="微軟正黑體" pitchFamily="34" charset="-120"/>
                <a:cs typeface="+mj-cs"/>
              </a:rPr>
              <a:t>系列</a:t>
            </a:r>
            <a:endParaRPr kumimoji="1" lang="zh-TW" altLang="en-US" sz="4400" b="1" i="0" u="none" strike="noStrike" kern="1200" cap="all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Arial" pitchFamily="34" charset="0"/>
              <a:ea typeface="微軟正黑體" pitchFamily="34" charset="-120"/>
              <a:cs typeface="+mj-cs"/>
            </a:endParaRPr>
          </a:p>
        </p:txBody>
      </p:sp>
      <p:sp>
        <p:nvSpPr>
          <p:cNvPr id="20" name="文字版面配置區 3">
            <a:extLst>
              <a:ext uri="{FF2B5EF4-FFF2-40B4-BE49-F238E27FC236}">
                <a16:creationId xmlns:a16="http://schemas.microsoft.com/office/drawing/2014/main" xmlns="" id="{D7ED6DF6-440C-2645-B83D-8902F511BB35}"/>
              </a:ext>
            </a:extLst>
          </p:cNvPr>
          <p:cNvSpPr txBox="1">
            <a:spLocks/>
          </p:cNvSpPr>
          <p:nvPr/>
        </p:nvSpPr>
        <p:spPr>
          <a:xfrm>
            <a:off x="472008" y="1734642"/>
            <a:ext cx="7772400" cy="112514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1" lang="zh-Hant" alt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微軟正黑體" pitchFamily="34" charset="-120"/>
                <a:cs typeface="+mn-cs"/>
              </a:rPr>
              <a:t>雙 </a:t>
            </a:r>
            <a:r>
              <a:rPr kumimoji="1" lang="en-US" altLang="zh-Hant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微軟正黑體" pitchFamily="34" charset="-120"/>
                <a:cs typeface="+mn-cs"/>
              </a:rPr>
              <a:t>10GbE</a:t>
            </a:r>
            <a:r>
              <a:rPr kumimoji="1" lang="zh-Hant" alt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微軟正黑體" pitchFamily="34" charset="-120"/>
                <a:cs typeface="+mn-cs"/>
              </a:rPr>
              <a:t> </a:t>
            </a:r>
            <a:r>
              <a:rPr kumimoji="1" lang="en-US" altLang="zh-Hant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微軟正黑體" pitchFamily="34" charset="-120"/>
                <a:cs typeface="+mn-cs"/>
              </a:rPr>
              <a:t>SFP+</a:t>
            </a:r>
            <a:r>
              <a:rPr kumimoji="1" lang="zh-Hant" alt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微軟正黑體" pitchFamily="34" charset="-120"/>
                <a:cs typeface="+mn-cs"/>
              </a:rPr>
              <a:t> 高速網路</a:t>
            </a:r>
            <a:r>
              <a:rPr kumimoji="1" lang="zh-Hant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微軟正黑體" pitchFamily="34" charset="-120"/>
                <a:cs typeface="+mn-cs"/>
              </a:rPr>
              <a:t>埠 </a:t>
            </a:r>
            <a:r>
              <a:rPr kumimoji="1" lang="en-US" altLang="zh-Hant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微軟正黑體" pitchFamily="34" charset="-120"/>
                <a:cs typeface="+mn-cs"/>
              </a:rPr>
              <a:t>&amp; </a:t>
            </a:r>
            <a:r>
              <a:rPr kumimoji="1" lang="zh-TW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微軟正黑體" pitchFamily="34" charset="-120"/>
                <a:cs typeface="+mn-cs"/>
              </a:rPr>
              <a:t>單</a:t>
            </a:r>
            <a:r>
              <a:rPr kumimoji="1" lang="en-US" altLang="zh-Hant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微軟正黑體" pitchFamily="34" charset="-120"/>
                <a:cs typeface="+mn-cs"/>
              </a:rPr>
              <a:t> </a:t>
            </a:r>
            <a:r>
              <a:rPr kumimoji="1" lang="en-US" altLang="zh-Hant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微軟正黑體" pitchFamily="34" charset="-120"/>
                <a:cs typeface="+mn-cs"/>
              </a:rPr>
              <a:t>PCIe</a:t>
            </a:r>
            <a:r>
              <a:rPr kumimoji="1" lang="zh-Hant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微軟正黑體" pitchFamily="34" charset="-120"/>
                <a:cs typeface="+mn-cs"/>
              </a:rPr>
              <a:t> 擴充槽</a:t>
            </a:r>
            <a:r>
              <a:rPr kumimoji="1" lang="zh-TW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微軟正黑體" pitchFamily="34" charset="-120"/>
                <a:cs typeface="+mn-cs"/>
              </a:rPr>
              <a:t>，</a:t>
            </a:r>
            <a:r>
              <a:rPr kumimoji="1" lang="en-US" altLang="zh-TW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微軟正黑體" pitchFamily="34" charset="-120"/>
                <a:cs typeface="+mn-cs"/>
              </a:rPr>
              <a:t/>
            </a:r>
            <a:br>
              <a:rPr kumimoji="1" lang="en-US" altLang="zh-TW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微軟正黑體" pitchFamily="34" charset="-120"/>
                <a:cs typeface="+mn-cs"/>
              </a:rPr>
            </a:br>
            <a:r>
              <a:rPr kumimoji="1" lang="zh-Hant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微軟正黑體" pitchFamily="34" charset="-120"/>
                <a:cs typeface="+mn-cs"/>
              </a:rPr>
              <a:t>搭載全新 </a:t>
            </a:r>
            <a:r>
              <a:rPr kumimoji="1" lang="en-US" altLang="zh-Hant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微軟正黑體" pitchFamily="34" charset="-120"/>
                <a:cs typeface="+mn-cs"/>
              </a:rPr>
              <a:t>64</a:t>
            </a:r>
            <a:r>
              <a:rPr kumimoji="1" lang="zh-Hant" alt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微軟正黑體" pitchFamily="34" charset="-120"/>
                <a:cs typeface="+mn-cs"/>
              </a:rPr>
              <a:t> 位元 </a:t>
            </a:r>
            <a:r>
              <a:rPr kumimoji="1" lang="en" altLang="zh-Hant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微軟正黑體" pitchFamily="34" charset="-120"/>
                <a:cs typeface="+mn-cs"/>
              </a:rPr>
              <a:t>1.7 GHz </a:t>
            </a:r>
            <a:r>
              <a:rPr kumimoji="1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微軟正黑體" pitchFamily="34" charset="-120"/>
                <a:cs typeface="+mn-cs"/>
              </a:rPr>
              <a:t> </a:t>
            </a:r>
            <a:r>
              <a:rPr kumimoji="1" lang="en" altLang="zh-Hant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微軟正黑體" pitchFamily="34" charset="-120"/>
                <a:cs typeface="+mn-cs"/>
              </a:rPr>
              <a:t>Cortex-A57 </a:t>
            </a:r>
            <a:r>
              <a:rPr kumimoji="1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微軟正黑體" pitchFamily="34" charset="-120"/>
                <a:cs typeface="+mn-cs"/>
              </a:rPr>
              <a:t>四核心</a:t>
            </a:r>
            <a:r>
              <a:rPr kumimoji="1" lang="zh-Hant" alt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微軟正黑體" pitchFamily="34" charset="-120"/>
                <a:cs typeface="+mn-cs"/>
              </a:rPr>
              <a:t>機架式 </a:t>
            </a:r>
            <a:r>
              <a:rPr kumimoji="1" lang="en" altLang="zh-Hant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微軟正黑體" pitchFamily="34" charset="-120"/>
                <a:cs typeface="+mn-cs"/>
              </a:rPr>
              <a:t>NAS </a:t>
            </a:r>
            <a:endParaRPr kumimoji="1" lang="zh-TW" altLang="en-US" sz="2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微軟正黑體" pitchFamily="34" charset="-120"/>
              <a:cs typeface="+mn-cs"/>
            </a:endParaRPr>
          </a:p>
        </p:txBody>
      </p:sp>
      <p:pic>
        <p:nvPicPr>
          <p:cNvPr id="3075" name="Picture 3" descr="C:\Users\user\Desktop\TS-x32XU新品介紹PPT\07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64288" y="3147814"/>
            <a:ext cx="2311276" cy="445704"/>
          </a:xfrm>
          <a:prstGeom prst="rect">
            <a:avLst/>
          </a:prstGeom>
          <a:noFill/>
        </p:spPr>
      </p:pic>
      <p:sp>
        <p:nvSpPr>
          <p:cNvPr id="21" name="文字方塊 20">
            <a:extLst>
              <a:ext uri="{FF2B5EF4-FFF2-40B4-BE49-F238E27FC236}">
                <a16:creationId xmlns:a16="http://schemas.microsoft.com/office/drawing/2014/main" xmlns="" id="{ED67E5BC-B9B1-7D4E-983B-C039E6CE6BEB}"/>
              </a:ext>
            </a:extLst>
          </p:cNvPr>
          <p:cNvSpPr txBox="1"/>
          <p:nvPr/>
        </p:nvSpPr>
        <p:spPr>
          <a:xfrm>
            <a:off x="5076056" y="4760843"/>
            <a:ext cx="3960440" cy="28469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altLang="zh-TW" sz="700" dirty="0">
                <a:latin typeface="微軟正黑體" pitchFamily="34" charset="-120"/>
                <a:ea typeface="微軟正黑體" pitchFamily="34" charset="-120"/>
              </a:rPr>
              <a:t>©2018</a:t>
            </a:r>
            <a:r>
              <a:rPr lang="zh-TW" altLang="en-US" sz="700" dirty="0">
                <a:latin typeface="微軟正黑體" pitchFamily="34" charset="-120"/>
                <a:ea typeface="微軟正黑體" pitchFamily="34" charset="-120"/>
              </a:rPr>
              <a:t>著作權為威聯通科技股份有限公司所有。威聯通科技並保留所有權利。威聯通科技股份有限公司所使用或註冊之商標或標章。檔案中所提及之產品及公司名稱可能為其他公司所有之商標 。 </a:t>
            </a:r>
            <a:endParaRPr lang="en-US" altLang="zh-TW" sz="700" b="1" kern="0" dirty="0">
              <a:latin typeface="微軟正黑體" pitchFamily="34" charset="-120"/>
              <a:ea typeface="微軟正黑體" pitchFamily="34" charset="-12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082526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E923420-1A77-8248-A6FD-5CF6A22B8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Hant" altLang="en-US">
                <a:sym typeface="Microsoft JhengHei"/>
              </a:rPr>
              <a:t>四核心</a:t>
            </a:r>
            <a:r>
              <a:rPr lang="en-US" altLang="zh-Hant">
                <a:sym typeface="Microsoft JhengHei"/>
              </a:rPr>
              <a:t> 64</a:t>
            </a:r>
            <a:r>
              <a:rPr lang="zh-Hant" altLang="en-US">
                <a:sym typeface="Microsoft JhengHei"/>
              </a:rPr>
              <a:t> 位元</a:t>
            </a:r>
            <a:r>
              <a:rPr lang="en-US" altLang="zh-Hant">
                <a:sym typeface="Microsoft JhengHei"/>
              </a:rPr>
              <a:t> </a:t>
            </a:r>
            <a:r>
              <a:rPr lang="en-US" altLang="zh-TW">
                <a:sym typeface="Microsoft JhengHei"/>
              </a:rPr>
              <a:t>ARM</a:t>
            </a:r>
            <a:r>
              <a:rPr lang="zh-TW" altLang="en-US">
                <a:sym typeface="Microsoft JhengHei"/>
              </a:rPr>
              <a:t> </a:t>
            </a:r>
            <a:r>
              <a:rPr lang="en-US"/>
              <a:t>Cortex-A57</a:t>
            </a:r>
            <a:endParaRPr lang="en-US" dirty="0"/>
          </a:p>
        </p:txBody>
      </p:sp>
      <p:pic>
        <p:nvPicPr>
          <p:cNvPr id="16" name="Shape 228" descr="C:\Users\user\Desktop\TS-x28A_PPT\GPU.png">
            <a:extLst>
              <a:ext uri="{FF2B5EF4-FFF2-40B4-BE49-F238E27FC236}">
                <a16:creationId xmlns:a16="http://schemas.microsoft.com/office/drawing/2014/main" xmlns="" id="{3AB503C3-6C70-284E-AA2D-B0135DEB039B}"/>
              </a:ext>
            </a:extLst>
          </p:cNvPr>
          <p:cNvPicPr preferRelativeResize="0"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>
          <a:xfrm>
            <a:off x="5580112" y="2571750"/>
            <a:ext cx="3563888" cy="2273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圖片 20" descr="未命名-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76256" y="1995686"/>
            <a:ext cx="2027593" cy="380230"/>
          </a:xfrm>
          <a:prstGeom prst="rect">
            <a:avLst/>
          </a:prstGeom>
        </p:spPr>
      </p:pic>
      <p:sp>
        <p:nvSpPr>
          <p:cNvPr id="12" name="文字方塊 11">
            <a:extLst>
              <a:ext uri="{FF2B5EF4-FFF2-40B4-BE49-F238E27FC236}">
                <a16:creationId xmlns:a16="http://schemas.microsoft.com/office/drawing/2014/main" xmlns="" id="{469A9C94-8083-C741-BE17-A9DC22101975}"/>
              </a:ext>
            </a:extLst>
          </p:cNvPr>
          <p:cNvSpPr txBox="1"/>
          <p:nvPr/>
        </p:nvSpPr>
        <p:spPr>
          <a:xfrm>
            <a:off x="2627784" y="3475157"/>
            <a:ext cx="3250356" cy="56169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defTabSz="914378">
              <a:buClr>
                <a:srgbClr val="000000"/>
              </a:buClr>
            </a:pPr>
            <a:r>
              <a:rPr lang="zh-Hant" altLang="en-US" sz="1600" b="1" kern="0" dirty="0">
                <a:solidFill>
                  <a:srgbClr val="000000"/>
                </a:solidFill>
                <a:latin typeface="Arial"/>
                <a:ea typeface="微軟正黑體" pitchFamily="34" charset="-120"/>
                <a:cs typeface="Arial"/>
                <a:sym typeface="Arial"/>
              </a:rPr>
              <a:t>以 </a:t>
            </a:r>
            <a:r>
              <a:rPr lang="en-US" altLang="zh-Hant" sz="1600" b="1" kern="0" dirty="0">
                <a:solidFill>
                  <a:srgbClr val="000000"/>
                </a:solidFill>
                <a:latin typeface="Arial"/>
                <a:ea typeface="微軟正黑體" pitchFamily="34" charset="-120"/>
                <a:cs typeface="Arial"/>
                <a:sym typeface="Arial"/>
              </a:rPr>
              <a:t>128</a:t>
            </a:r>
            <a:r>
              <a:rPr lang="zh-Hant" altLang="en-US" sz="1600" b="1" kern="0" dirty="0">
                <a:solidFill>
                  <a:srgbClr val="000000"/>
                </a:solidFill>
                <a:latin typeface="Arial"/>
                <a:ea typeface="微軟正黑體" pitchFamily="34" charset="-120"/>
                <a:cs typeface="Arial"/>
                <a:sym typeface="Arial"/>
              </a:rPr>
              <a:t> </a:t>
            </a:r>
            <a:r>
              <a:rPr lang="en-US" altLang="zh-Hant" sz="1600" b="1" kern="0" dirty="0">
                <a:solidFill>
                  <a:srgbClr val="000000"/>
                </a:solidFill>
                <a:latin typeface="Arial"/>
                <a:ea typeface="微軟正黑體" pitchFamily="34" charset="-120"/>
                <a:cs typeface="Arial"/>
                <a:sym typeface="Arial"/>
              </a:rPr>
              <a:t>bit</a:t>
            </a:r>
            <a:r>
              <a:rPr lang="zh-Hant" altLang="en-US" sz="1600" b="1" kern="0" dirty="0">
                <a:solidFill>
                  <a:srgbClr val="000000"/>
                </a:solidFill>
                <a:latin typeface="Arial"/>
                <a:ea typeface="微軟正黑體" pitchFamily="34" charset="-120"/>
                <a:cs typeface="Arial"/>
                <a:sym typeface="Arial"/>
              </a:rPr>
              <a:t> </a:t>
            </a:r>
            <a:r>
              <a:rPr lang="en-US" altLang="zh-Hant" sz="1600" b="1" kern="0" dirty="0">
                <a:solidFill>
                  <a:srgbClr val="000000"/>
                </a:solidFill>
                <a:latin typeface="Arial"/>
                <a:ea typeface="微軟正黑體" pitchFamily="34" charset="-120"/>
                <a:cs typeface="Arial"/>
                <a:sym typeface="Arial"/>
              </a:rPr>
              <a:t>SIMD</a:t>
            </a:r>
            <a:r>
              <a:rPr lang="zh-Hant" altLang="en-US" sz="1600" b="1" kern="0" dirty="0">
                <a:solidFill>
                  <a:srgbClr val="000000"/>
                </a:solidFill>
                <a:latin typeface="Arial"/>
                <a:ea typeface="微軟正黑體" pitchFamily="34" charset="-120"/>
                <a:cs typeface="Arial"/>
                <a:sym typeface="Arial"/>
              </a:rPr>
              <a:t> 暫存器執行，可每週期同時執行多個加解密指令 </a:t>
            </a:r>
            <a:endParaRPr lang="en-US" altLang="zh-TW" sz="1600" b="1" kern="0" dirty="0">
              <a:solidFill>
                <a:srgbClr val="000000"/>
              </a:solidFill>
              <a:latin typeface="Arial"/>
              <a:ea typeface="微軟正黑體" pitchFamily="34" charset="-120"/>
              <a:cs typeface="Arial"/>
              <a:sym typeface="Arial"/>
            </a:endParaRP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xmlns="" id="{DECD8E86-E46E-B447-9BB4-6839B6D86797}"/>
              </a:ext>
            </a:extLst>
          </p:cNvPr>
          <p:cNvSpPr txBox="1"/>
          <p:nvPr/>
        </p:nvSpPr>
        <p:spPr>
          <a:xfrm>
            <a:off x="539087" y="1347614"/>
            <a:ext cx="1932316" cy="40011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rtlCol="0">
            <a:spAutoFit/>
          </a:bodyPr>
          <a:lstStyle/>
          <a:p>
            <a:pPr marL="285743" indent="-285743" defTabSz="914378">
              <a:buClr>
                <a:srgbClr val="FFFFFF"/>
              </a:buClr>
            </a:pPr>
            <a:r>
              <a:rPr lang="zh-Hant" altLang="en-US" sz="2000" b="1" kern="0" dirty="0">
                <a:solidFill>
                  <a:schemeClr val="bg1"/>
                </a:solidFill>
                <a:latin typeface="Arial"/>
                <a:ea typeface="微軟正黑體" pitchFamily="34" charset="-120"/>
                <a:cs typeface="Arial"/>
                <a:sym typeface="Arial"/>
              </a:rPr>
              <a:t>高度整合的 </a:t>
            </a:r>
            <a:r>
              <a:rPr lang="en-US" altLang="zh-Hant" sz="2000" b="1" kern="0" dirty="0">
                <a:solidFill>
                  <a:schemeClr val="bg1"/>
                </a:solidFill>
                <a:latin typeface="Arial"/>
                <a:ea typeface="微軟正黑體" pitchFamily="34" charset="-120"/>
                <a:cs typeface="Arial"/>
                <a:sym typeface="Arial"/>
              </a:rPr>
              <a:t>I/O</a:t>
            </a:r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xmlns="" id="{96968A6A-6930-4B46-89BC-C272B607AC3E}"/>
              </a:ext>
            </a:extLst>
          </p:cNvPr>
          <p:cNvSpPr txBox="1"/>
          <p:nvPr/>
        </p:nvSpPr>
        <p:spPr>
          <a:xfrm>
            <a:off x="2627784" y="1275606"/>
            <a:ext cx="3801604" cy="56169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defTabSz="914378">
              <a:buClr>
                <a:srgbClr val="000000"/>
              </a:buClr>
            </a:pPr>
            <a:r>
              <a:rPr lang="en-US" altLang="zh-Hant" sz="1600" b="1" kern="0" dirty="0" smtClean="0">
                <a:solidFill>
                  <a:srgbClr val="000000"/>
                </a:solidFill>
                <a:latin typeface="Arial"/>
                <a:ea typeface="微軟正黑體" pitchFamily="34" charset="-120"/>
                <a:cs typeface="Arial"/>
                <a:sym typeface="Arial"/>
              </a:rPr>
              <a:t>10GbE (SFP+),</a:t>
            </a:r>
            <a:r>
              <a:rPr lang="zh-Hant" altLang="en-US" sz="1600" b="1" kern="0" dirty="0" smtClean="0">
                <a:solidFill>
                  <a:srgbClr val="000000"/>
                </a:solidFill>
                <a:latin typeface="Arial"/>
                <a:ea typeface="微軟正黑體" pitchFamily="34" charset="-120"/>
                <a:cs typeface="Arial"/>
                <a:sym typeface="Arial"/>
              </a:rPr>
              <a:t> </a:t>
            </a:r>
            <a:r>
              <a:rPr lang="en-US" altLang="zh-Hant" sz="1600" b="1" kern="0" dirty="0">
                <a:solidFill>
                  <a:srgbClr val="000000"/>
                </a:solidFill>
                <a:latin typeface="Arial"/>
                <a:ea typeface="微軟正黑體" pitchFamily="34" charset="-120"/>
                <a:cs typeface="Arial"/>
                <a:sym typeface="Arial"/>
              </a:rPr>
              <a:t>SATA</a:t>
            </a:r>
            <a:r>
              <a:rPr lang="zh-Hant" altLang="en-US" sz="1600" b="1" kern="0" dirty="0">
                <a:solidFill>
                  <a:srgbClr val="000000"/>
                </a:solidFill>
                <a:latin typeface="Arial"/>
                <a:ea typeface="微軟正黑體" pitchFamily="34" charset="-120"/>
                <a:cs typeface="Arial"/>
                <a:sym typeface="Arial"/>
              </a:rPr>
              <a:t> </a:t>
            </a:r>
            <a:r>
              <a:rPr lang="en-US" altLang="zh-Hant" sz="1600" b="1" kern="0" dirty="0">
                <a:solidFill>
                  <a:srgbClr val="000000"/>
                </a:solidFill>
                <a:latin typeface="Arial"/>
                <a:ea typeface="微軟正黑體" pitchFamily="34" charset="-120"/>
                <a:cs typeface="Arial"/>
                <a:sym typeface="Arial"/>
              </a:rPr>
              <a:t>6Gbps,</a:t>
            </a:r>
            <a:r>
              <a:rPr lang="zh-Hant" altLang="en-US" sz="1600" b="1" kern="0" dirty="0">
                <a:solidFill>
                  <a:srgbClr val="000000"/>
                </a:solidFill>
                <a:latin typeface="Arial"/>
                <a:ea typeface="微軟正黑體" pitchFamily="34" charset="-120"/>
                <a:cs typeface="Arial"/>
                <a:sym typeface="Arial"/>
              </a:rPr>
              <a:t> </a:t>
            </a:r>
            <a:r>
              <a:rPr lang="en-US" altLang="zh-Hant" sz="1600" b="1" kern="0" dirty="0" err="1" smtClean="0">
                <a:solidFill>
                  <a:srgbClr val="000000"/>
                </a:solidFill>
                <a:latin typeface="Arial"/>
                <a:ea typeface="微軟正黑體" pitchFamily="34" charset="-120"/>
                <a:cs typeface="Arial"/>
                <a:sym typeface="Arial"/>
              </a:rPr>
              <a:t>PCIe</a:t>
            </a:r>
            <a:r>
              <a:rPr lang="zh-Hant" altLang="en-US" sz="1600" b="1" kern="0" dirty="0" smtClean="0">
                <a:solidFill>
                  <a:srgbClr val="000000"/>
                </a:solidFill>
                <a:latin typeface="Arial"/>
                <a:ea typeface="微軟正黑體" pitchFamily="34" charset="-120"/>
                <a:cs typeface="Arial"/>
                <a:sym typeface="Arial"/>
              </a:rPr>
              <a:t> 通道於 </a:t>
            </a:r>
            <a:r>
              <a:rPr lang="en-US" altLang="zh-Hant" sz="1600" b="1" kern="0" dirty="0" smtClean="0">
                <a:solidFill>
                  <a:srgbClr val="000000"/>
                </a:solidFill>
                <a:latin typeface="Arial"/>
                <a:ea typeface="微軟正黑體" pitchFamily="34" charset="-120"/>
                <a:cs typeface="Arial"/>
                <a:sym typeface="Arial"/>
              </a:rPr>
              <a:t>27</a:t>
            </a:r>
            <a:r>
              <a:rPr lang="zh-Hant" altLang="en-US" sz="1600" b="1" kern="0" dirty="0" smtClean="0">
                <a:solidFill>
                  <a:srgbClr val="000000"/>
                </a:solidFill>
                <a:latin typeface="Arial"/>
                <a:ea typeface="微軟正黑體" pitchFamily="34" charset="-120"/>
                <a:cs typeface="Arial"/>
                <a:sym typeface="Arial"/>
              </a:rPr>
              <a:t> </a:t>
            </a:r>
            <a:r>
              <a:rPr lang="en-US" altLang="zh-Hant" sz="1600" b="1" kern="0" dirty="0" smtClean="0">
                <a:solidFill>
                  <a:srgbClr val="000000"/>
                </a:solidFill>
                <a:latin typeface="Arial"/>
                <a:ea typeface="微軟正黑體" pitchFamily="34" charset="-120"/>
                <a:cs typeface="Arial"/>
                <a:sym typeface="Arial"/>
              </a:rPr>
              <a:t>x</a:t>
            </a:r>
            <a:r>
              <a:rPr lang="zh-Hant" altLang="en-US" sz="1600" b="1" kern="0" dirty="0" smtClean="0">
                <a:solidFill>
                  <a:srgbClr val="000000"/>
                </a:solidFill>
                <a:latin typeface="Arial"/>
                <a:ea typeface="微軟正黑體" pitchFamily="34" charset="-120"/>
                <a:cs typeface="Arial"/>
                <a:sym typeface="Arial"/>
              </a:rPr>
              <a:t> </a:t>
            </a:r>
            <a:r>
              <a:rPr lang="en-US" altLang="zh-Hant" sz="1600" b="1" kern="0" dirty="0" smtClean="0">
                <a:solidFill>
                  <a:srgbClr val="000000"/>
                </a:solidFill>
                <a:latin typeface="Arial"/>
                <a:ea typeface="微軟正黑體" pitchFamily="34" charset="-120"/>
                <a:cs typeface="Arial"/>
                <a:sym typeface="Arial"/>
              </a:rPr>
              <a:t>27</a:t>
            </a:r>
            <a:r>
              <a:rPr lang="zh-Hant" altLang="en-US" sz="1600" b="1" kern="0" dirty="0" smtClean="0">
                <a:solidFill>
                  <a:srgbClr val="000000"/>
                </a:solidFill>
                <a:latin typeface="Arial"/>
                <a:ea typeface="微軟正黑體" pitchFamily="34" charset="-120"/>
                <a:cs typeface="Arial"/>
                <a:sym typeface="Arial"/>
              </a:rPr>
              <a:t> </a:t>
            </a:r>
            <a:r>
              <a:rPr lang="en-US" altLang="zh-Hant" sz="1600" b="1" kern="0" dirty="0" smtClean="0">
                <a:solidFill>
                  <a:srgbClr val="000000"/>
                </a:solidFill>
                <a:latin typeface="Arial"/>
                <a:ea typeface="微軟正黑體" pitchFamily="34" charset="-120"/>
                <a:cs typeface="Arial"/>
                <a:sym typeface="Arial"/>
              </a:rPr>
              <a:t>mm</a:t>
            </a:r>
            <a:r>
              <a:rPr lang="zh-Hant" altLang="en-US" sz="1600" b="1" kern="0" dirty="0" smtClean="0">
                <a:solidFill>
                  <a:srgbClr val="000000"/>
                </a:solidFill>
                <a:latin typeface="Arial"/>
                <a:ea typeface="微軟正黑體" pitchFamily="34" charset="-120"/>
                <a:cs typeface="Arial"/>
                <a:sym typeface="Arial"/>
              </a:rPr>
              <a:t> </a:t>
            </a:r>
            <a:r>
              <a:rPr lang="en-US" altLang="zh-Hant" sz="1600" b="1" kern="0" dirty="0" smtClean="0">
                <a:solidFill>
                  <a:srgbClr val="000000"/>
                </a:solidFill>
                <a:latin typeface="Arial"/>
                <a:ea typeface="微軟正黑體" pitchFamily="34" charset="-120"/>
                <a:cs typeface="Arial"/>
                <a:sym typeface="Arial"/>
              </a:rPr>
              <a:t>BGA</a:t>
            </a:r>
            <a:r>
              <a:rPr lang="zh-Hant" altLang="en-US" sz="1600" b="1" kern="0" dirty="0" smtClean="0">
                <a:solidFill>
                  <a:srgbClr val="000000"/>
                </a:solidFill>
                <a:latin typeface="Arial"/>
                <a:ea typeface="微軟正黑體" pitchFamily="34" charset="-120"/>
                <a:cs typeface="Arial"/>
                <a:sym typeface="Arial"/>
              </a:rPr>
              <a:t> 封裝尺寸</a:t>
            </a:r>
            <a:endParaRPr lang="en-US" altLang="zh-TW" sz="1600" b="1" kern="0" dirty="0">
              <a:solidFill>
                <a:srgbClr val="000000"/>
              </a:solidFill>
              <a:latin typeface="Arial"/>
              <a:ea typeface="微軟正黑體" pitchFamily="34" charset="-120"/>
              <a:cs typeface="Arial"/>
              <a:sym typeface="Arial"/>
            </a:endParaRPr>
          </a:p>
        </p:txBody>
      </p:sp>
      <p:sp>
        <p:nvSpPr>
          <p:cNvPr id="26" name="文字方塊 25">
            <a:extLst>
              <a:ext uri="{FF2B5EF4-FFF2-40B4-BE49-F238E27FC236}">
                <a16:creationId xmlns:a16="http://schemas.microsoft.com/office/drawing/2014/main" xmlns="" id="{D468DD93-1F11-DD48-8DBF-DAC692059BFD}"/>
              </a:ext>
            </a:extLst>
          </p:cNvPr>
          <p:cNvSpPr txBox="1"/>
          <p:nvPr/>
        </p:nvSpPr>
        <p:spPr>
          <a:xfrm>
            <a:off x="2627784" y="2721825"/>
            <a:ext cx="4310020" cy="56169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defTabSz="914378">
              <a:buClr>
                <a:srgbClr val="000000"/>
              </a:buClr>
            </a:pPr>
            <a:r>
              <a:rPr lang="zh-Hant" altLang="en-US" sz="1600" b="1" kern="0" dirty="0">
                <a:solidFill>
                  <a:srgbClr val="000000"/>
                </a:solidFill>
                <a:latin typeface="Arial"/>
                <a:ea typeface="微軟正黑體" pitchFamily="34" charset="-120"/>
                <a:cs typeface="Arial"/>
                <a:sym typeface="Arial"/>
              </a:rPr>
              <a:t>強化浮點數處理，並直接內建 </a:t>
            </a:r>
            <a:r>
              <a:rPr lang="en-US" altLang="zh-Hant" sz="1600" b="1" kern="0" dirty="0">
                <a:solidFill>
                  <a:srgbClr val="000000"/>
                </a:solidFill>
                <a:latin typeface="Arial"/>
                <a:ea typeface="微軟正黑體" pitchFamily="34" charset="-120"/>
                <a:cs typeface="Arial"/>
                <a:sym typeface="Arial"/>
              </a:rPr>
              <a:t>31</a:t>
            </a:r>
            <a:r>
              <a:rPr lang="zh-Hant" altLang="en-US" sz="1600" b="1" kern="0" dirty="0">
                <a:solidFill>
                  <a:srgbClr val="000000"/>
                </a:solidFill>
                <a:latin typeface="Arial"/>
                <a:ea typeface="微軟正黑體" pitchFamily="34" charset="-120"/>
                <a:cs typeface="Arial"/>
                <a:sym typeface="Arial"/>
              </a:rPr>
              <a:t> 個 </a:t>
            </a:r>
            <a:r>
              <a:rPr lang="en-US" altLang="zh-Hant" sz="1600" b="1" kern="0" dirty="0">
                <a:solidFill>
                  <a:srgbClr val="000000"/>
                </a:solidFill>
                <a:latin typeface="Arial"/>
                <a:ea typeface="微軟正黑體" pitchFamily="34" charset="-120"/>
                <a:cs typeface="Arial"/>
                <a:sym typeface="Arial"/>
              </a:rPr>
              <a:t>64</a:t>
            </a:r>
            <a:r>
              <a:rPr lang="zh-Hant" altLang="en-US" sz="1600" b="1" kern="0" dirty="0">
                <a:solidFill>
                  <a:srgbClr val="000000"/>
                </a:solidFill>
                <a:latin typeface="Arial"/>
                <a:ea typeface="微軟正黑體" pitchFamily="34" charset="-120"/>
                <a:cs typeface="Arial"/>
                <a:sym typeface="Arial"/>
              </a:rPr>
              <a:t> 位元</a:t>
            </a:r>
            <a:endParaRPr lang="en-US" altLang="zh-Hant" sz="1600" b="1" kern="0" dirty="0">
              <a:solidFill>
                <a:srgbClr val="000000"/>
              </a:solidFill>
              <a:latin typeface="Arial"/>
              <a:ea typeface="微軟正黑體" pitchFamily="34" charset="-120"/>
              <a:cs typeface="Arial"/>
              <a:sym typeface="Arial"/>
            </a:endParaRPr>
          </a:p>
          <a:p>
            <a:pPr defTabSz="914378">
              <a:buClr>
                <a:srgbClr val="000000"/>
              </a:buClr>
            </a:pPr>
            <a:r>
              <a:rPr lang="zh-Hant" altLang="en-US" sz="1600" b="1" kern="0" dirty="0">
                <a:solidFill>
                  <a:srgbClr val="000000"/>
                </a:solidFill>
                <a:latin typeface="Arial"/>
                <a:ea typeface="微軟正黑體" pitchFamily="34" charset="-120"/>
                <a:cs typeface="Arial"/>
                <a:sym typeface="Arial"/>
              </a:rPr>
              <a:t>通用暫存器，減少重複讀取載入資料的時間</a:t>
            </a:r>
            <a:endParaRPr lang="en-US" altLang="zh-TW" sz="1600" b="1" kern="0" dirty="0">
              <a:solidFill>
                <a:srgbClr val="000000"/>
              </a:solidFill>
              <a:latin typeface="Arial"/>
              <a:ea typeface="微軟正黑體" pitchFamily="34" charset="-120"/>
              <a:cs typeface="Arial"/>
              <a:sym typeface="Arial"/>
            </a:endParaRPr>
          </a:p>
        </p:txBody>
      </p:sp>
      <p:sp>
        <p:nvSpPr>
          <p:cNvPr id="31" name="文字方塊 30">
            <a:extLst>
              <a:ext uri="{FF2B5EF4-FFF2-40B4-BE49-F238E27FC236}">
                <a16:creationId xmlns:a16="http://schemas.microsoft.com/office/drawing/2014/main" xmlns="" id="{7809C9AE-D340-9E46-B572-A259E3F03AA3}"/>
              </a:ext>
            </a:extLst>
          </p:cNvPr>
          <p:cNvSpPr txBox="1"/>
          <p:nvPr/>
        </p:nvSpPr>
        <p:spPr>
          <a:xfrm>
            <a:off x="2627784" y="2026684"/>
            <a:ext cx="3250356" cy="56169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defTabSz="914378">
              <a:buClr>
                <a:srgbClr val="000000"/>
              </a:buClr>
            </a:pPr>
            <a:r>
              <a:rPr lang="zh-Hant" altLang="en-US" sz="1600" b="1" kern="0" dirty="0">
                <a:solidFill>
                  <a:srgbClr val="000000"/>
                </a:solidFill>
                <a:latin typeface="Arial"/>
                <a:ea typeface="微軟正黑體" pitchFamily="34" charset="-120"/>
                <a:cs typeface="Arial"/>
                <a:sym typeface="Arial"/>
              </a:rPr>
              <a:t>全新設計的 </a:t>
            </a:r>
            <a:r>
              <a:rPr lang="en-US" altLang="zh-Hant" sz="1600" b="1" kern="0" dirty="0">
                <a:solidFill>
                  <a:srgbClr val="000000"/>
                </a:solidFill>
                <a:latin typeface="Arial"/>
                <a:ea typeface="微軟正黑體" pitchFamily="34" charset="-120"/>
                <a:cs typeface="Arial"/>
                <a:sym typeface="Arial"/>
              </a:rPr>
              <a:t>64</a:t>
            </a:r>
            <a:r>
              <a:rPr lang="zh-Hant" altLang="en-US" sz="1600" b="1" kern="0" dirty="0">
                <a:solidFill>
                  <a:srgbClr val="000000"/>
                </a:solidFill>
                <a:latin typeface="Arial"/>
                <a:ea typeface="微軟正黑體" pitchFamily="34" charset="-120"/>
                <a:cs typeface="Arial"/>
                <a:sym typeface="Arial"/>
              </a:rPr>
              <a:t> 位元指令集，</a:t>
            </a:r>
            <a:endParaRPr lang="en-US" altLang="zh-Hant" sz="1600" b="1" kern="0" dirty="0">
              <a:solidFill>
                <a:srgbClr val="000000"/>
              </a:solidFill>
              <a:latin typeface="Arial"/>
              <a:ea typeface="微軟正黑體" pitchFamily="34" charset="-120"/>
              <a:cs typeface="Arial"/>
              <a:sym typeface="Arial"/>
            </a:endParaRPr>
          </a:p>
          <a:p>
            <a:pPr defTabSz="914378">
              <a:buClr>
                <a:srgbClr val="000000"/>
              </a:buClr>
            </a:pPr>
            <a:r>
              <a:rPr lang="zh-Hant" altLang="en-US" sz="1600" b="1" kern="0" dirty="0">
                <a:solidFill>
                  <a:srgbClr val="000000"/>
                </a:solidFill>
                <a:latin typeface="Arial"/>
                <a:ea typeface="微軟正黑體" pitchFamily="34" charset="-120"/>
                <a:cs typeface="Arial"/>
                <a:sym typeface="Arial"/>
              </a:rPr>
              <a:t>提供更高計算效率與省電性</a:t>
            </a:r>
            <a:endParaRPr lang="en-US" altLang="zh-TW" sz="1600" b="1" kern="0" dirty="0">
              <a:solidFill>
                <a:srgbClr val="000000"/>
              </a:solidFill>
              <a:latin typeface="Arial"/>
              <a:ea typeface="微軟正黑體" pitchFamily="34" charset="-120"/>
              <a:cs typeface="Arial"/>
              <a:sym typeface="Arial"/>
            </a:endParaRPr>
          </a:p>
        </p:txBody>
      </p:sp>
      <p:cxnSp>
        <p:nvCxnSpPr>
          <p:cNvPr id="41" name="直線接點 40"/>
          <p:cNvCxnSpPr/>
          <p:nvPr/>
        </p:nvCxnSpPr>
        <p:spPr>
          <a:xfrm>
            <a:off x="395536" y="1891310"/>
            <a:ext cx="6264696" cy="0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文字方塊 44">
            <a:extLst>
              <a:ext uri="{FF2B5EF4-FFF2-40B4-BE49-F238E27FC236}">
                <a16:creationId xmlns:a16="http://schemas.microsoft.com/office/drawing/2014/main" xmlns="" id="{DECD8E86-E46E-B447-9BB4-6839B6D86797}"/>
              </a:ext>
            </a:extLst>
          </p:cNvPr>
          <p:cNvSpPr txBox="1"/>
          <p:nvPr/>
        </p:nvSpPr>
        <p:spPr>
          <a:xfrm>
            <a:off x="539087" y="2099632"/>
            <a:ext cx="1932316" cy="40011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rtlCol="0">
            <a:spAutoFit/>
          </a:bodyPr>
          <a:lstStyle/>
          <a:p>
            <a:pPr marL="285743" indent="-285743" defTabSz="914378">
              <a:buClr>
                <a:srgbClr val="FFFFFF"/>
              </a:buClr>
            </a:pPr>
            <a:r>
              <a:rPr lang="en-US" altLang="zh-Hant" sz="2000" b="1" kern="0" spc="-150" dirty="0" smtClean="0">
                <a:solidFill>
                  <a:schemeClr val="bg1"/>
                </a:solidFill>
                <a:latin typeface="Arial"/>
                <a:ea typeface="微軟正黑體" pitchFamily="34" charset="-120"/>
                <a:cs typeface="Arial"/>
                <a:sym typeface="Arial"/>
              </a:rPr>
              <a:t>AArch64</a:t>
            </a:r>
            <a:r>
              <a:rPr lang="zh-Hant" altLang="en-US" sz="2000" b="1" kern="0" spc="-150" dirty="0" smtClean="0">
                <a:solidFill>
                  <a:schemeClr val="bg1"/>
                </a:solidFill>
                <a:latin typeface="Arial"/>
                <a:ea typeface="微軟正黑體" pitchFamily="34" charset="-120"/>
                <a:cs typeface="Arial"/>
                <a:sym typeface="Arial"/>
              </a:rPr>
              <a:t> </a:t>
            </a:r>
            <a:r>
              <a:rPr lang="zh-Hant" altLang="en-US" sz="2000" b="1" kern="0" dirty="0">
                <a:solidFill>
                  <a:schemeClr val="bg1"/>
                </a:solidFill>
                <a:latin typeface="Arial"/>
                <a:ea typeface="微軟正黑體" pitchFamily="34" charset="-120"/>
                <a:cs typeface="Arial"/>
                <a:sym typeface="Arial"/>
              </a:rPr>
              <a:t>架構</a:t>
            </a:r>
            <a:endParaRPr lang="en-US" altLang="zh-Hant" sz="2000" b="1" kern="0" dirty="0">
              <a:solidFill>
                <a:schemeClr val="bg1"/>
              </a:solidFill>
              <a:latin typeface="Arial"/>
              <a:ea typeface="微軟正黑體" pitchFamily="34" charset="-120"/>
              <a:cs typeface="Arial"/>
              <a:sym typeface="Arial"/>
            </a:endParaRPr>
          </a:p>
        </p:txBody>
      </p:sp>
      <p:cxnSp>
        <p:nvCxnSpPr>
          <p:cNvPr id="46" name="直線接點 45"/>
          <p:cNvCxnSpPr/>
          <p:nvPr/>
        </p:nvCxnSpPr>
        <p:spPr>
          <a:xfrm>
            <a:off x="395536" y="2633211"/>
            <a:ext cx="6264696" cy="0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文字方塊 47">
            <a:extLst>
              <a:ext uri="{FF2B5EF4-FFF2-40B4-BE49-F238E27FC236}">
                <a16:creationId xmlns:a16="http://schemas.microsoft.com/office/drawing/2014/main" xmlns="" id="{DECD8E86-E46E-B447-9BB4-6839B6D86797}"/>
              </a:ext>
            </a:extLst>
          </p:cNvPr>
          <p:cNvSpPr txBox="1"/>
          <p:nvPr/>
        </p:nvSpPr>
        <p:spPr>
          <a:xfrm>
            <a:off x="539087" y="2787774"/>
            <a:ext cx="1932316" cy="40011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rtlCol="0">
            <a:spAutoFit/>
          </a:bodyPr>
          <a:lstStyle/>
          <a:p>
            <a:pPr marL="285743" indent="-285743" defTabSz="914378">
              <a:buClr>
                <a:srgbClr val="FFFFFF"/>
              </a:buClr>
            </a:pPr>
            <a:r>
              <a:rPr lang="zh-Hant" altLang="en-US" sz="2000" b="1" kern="0" dirty="0">
                <a:solidFill>
                  <a:schemeClr val="bg1"/>
                </a:solidFill>
                <a:latin typeface="Arial"/>
                <a:ea typeface="微軟正黑體" pitchFamily="34" charset="-120"/>
                <a:cs typeface="Arial"/>
                <a:sym typeface="Arial"/>
              </a:rPr>
              <a:t>高效處理能力</a:t>
            </a:r>
            <a:endParaRPr lang="en-US" altLang="zh-Hant" sz="2000" b="1" kern="0" dirty="0">
              <a:solidFill>
                <a:schemeClr val="bg1"/>
              </a:solidFill>
              <a:latin typeface="Arial"/>
              <a:ea typeface="微軟正黑體" pitchFamily="34" charset="-120"/>
              <a:cs typeface="Arial"/>
              <a:sym typeface="Arial"/>
            </a:endParaRPr>
          </a:p>
        </p:txBody>
      </p:sp>
      <p:cxnSp>
        <p:nvCxnSpPr>
          <p:cNvPr id="49" name="直線接點 48"/>
          <p:cNvCxnSpPr/>
          <p:nvPr/>
        </p:nvCxnSpPr>
        <p:spPr>
          <a:xfrm>
            <a:off x="395536" y="3336676"/>
            <a:ext cx="6264696" cy="0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文字方塊 50">
            <a:extLst>
              <a:ext uri="{FF2B5EF4-FFF2-40B4-BE49-F238E27FC236}">
                <a16:creationId xmlns:a16="http://schemas.microsoft.com/office/drawing/2014/main" xmlns="" id="{DECD8E86-E46E-B447-9BB4-6839B6D86797}"/>
              </a:ext>
            </a:extLst>
          </p:cNvPr>
          <p:cNvSpPr txBox="1"/>
          <p:nvPr/>
        </p:nvSpPr>
        <p:spPr>
          <a:xfrm>
            <a:off x="539087" y="3539792"/>
            <a:ext cx="1932316" cy="40011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rtlCol="0">
            <a:spAutoFit/>
          </a:bodyPr>
          <a:lstStyle/>
          <a:p>
            <a:pPr marL="285743" indent="-285743" defTabSz="914378">
              <a:buClr>
                <a:srgbClr val="FFFFFF"/>
              </a:buClr>
            </a:pPr>
            <a:r>
              <a:rPr lang="zh-Hant" altLang="en-US" sz="2000" b="1" kern="0" dirty="0">
                <a:solidFill>
                  <a:schemeClr val="bg1"/>
                </a:solidFill>
                <a:latin typeface="Arial"/>
                <a:ea typeface="微軟正黑體" pitchFamily="34" charset="-120"/>
                <a:cs typeface="Arial"/>
                <a:sym typeface="Arial"/>
              </a:rPr>
              <a:t>強化加密運算</a:t>
            </a:r>
            <a:endParaRPr lang="en-US" altLang="zh-Hant" sz="2000" b="1" kern="0" dirty="0">
              <a:solidFill>
                <a:schemeClr val="bg1"/>
              </a:solidFill>
              <a:latin typeface="Arial"/>
              <a:ea typeface="微軟正黑體" pitchFamily="34" charset="-120"/>
              <a:cs typeface="Arial"/>
              <a:sym typeface="Arial"/>
            </a:endParaRPr>
          </a:p>
        </p:txBody>
      </p:sp>
      <p:cxnSp>
        <p:nvCxnSpPr>
          <p:cNvPr id="52" name="直線接點 51"/>
          <p:cNvCxnSpPr/>
          <p:nvPr/>
        </p:nvCxnSpPr>
        <p:spPr>
          <a:xfrm>
            <a:off x="395536" y="4068206"/>
            <a:ext cx="6264696" cy="0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9786618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圖片 11">
            <a:extLst>
              <a:ext uri="{FF2B5EF4-FFF2-40B4-BE49-F238E27FC236}">
                <a16:creationId xmlns:a16="http://schemas.microsoft.com/office/drawing/2014/main" xmlns="" id="{4AFC55DC-37B7-B749-8AC6-52AE69CF6E5F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71652" y="1275606"/>
            <a:ext cx="5572348" cy="348333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0E923420-1A77-8248-A6FD-5CF6A22B8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Hant" altLang="en-US">
                <a:sym typeface="Microsoft JhengHei"/>
              </a:rPr>
              <a:t>可擴充至高達 </a:t>
            </a:r>
            <a:r>
              <a:rPr lang="en-US" altLang="zh-Hant">
                <a:sym typeface="Microsoft JhengHei"/>
              </a:rPr>
              <a:t>16GB</a:t>
            </a:r>
            <a:r>
              <a:rPr lang="zh-Hant" altLang="en-US">
                <a:sym typeface="Microsoft JhengHei"/>
              </a:rPr>
              <a:t> </a:t>
            </a:r>
            <a:r>
              <a:rPr lang="en-US" altLang="zh-Hant">
                <a:sym typeface="Microsoft JhengHei"/>
              </a:rPr>
              <a:t>DDR4</a:t>
            </a:r>
            <a:r>
              <a:rPr lang="zh-Hant" altLang="en-US">
                <a:sym typeface="Microsoft JhengHei"/>
              </a:rPr>
              <a:t> 記憶體</a:t>
            </a:r>
            <a:endParaRPr lang="en-US" dirty="0"/>
          </a:p>
        </p:txBody>
      </p:sp>
      <p:sp>
        <p:nvSpPr>
          <p:cNvPr id="40" name="文字方塊 39"/>
          <p:cNvSpPr txBox="1"/>
          <p:nvPr/>
        </p:nvSpPr>
        <p:spPr>
          <a:xfrm>
            <a:off x="297494" y="1608787"/>
            <a:ext cx="3050370" cy="53091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285743" indent="-285743">
              <a:buClr>
                <a:schemeClr val="bg1"/>
              </a:buClr>
            </a:pPr>
            <a:r>
              <a:rPr lang="zh-TW" altLang="en-US" sz="2000" b="1" dirty="0">
                <a:ea typeface="微軟正黑體" pitchFamily="34" charset="-120"/>
              </a:rPr>
              <a:t>最高</a:t>
            </a:r>
            <a:r>
              <a:rPr lang="zh-Hant" altLang="en-US" sz="2000" b="1" dirty="0">
                <a:ea typeface="微軟正黑體" pitchFamily="34" charset="-120"/>
              </a:rPr>
              <a:t>可擴充至 </a:t>
            </a:r>
            <a:r>
              <a:rPr lang="en-US" altLang="zh-TW" sz="3000" b="1" dirty="0">
                <a:solidFill>
                  <a:srgbClr val="C00000"/>
                </a:solidFill>
                <a:ea typeface="微軟正黑體" pitchFamily="34" charset="-120"/>
              </a:rPr>
              <a:t>16GB</a:t>
            </a:r>
            <a:endParaRPr lang="en-US" sz="3000" b="1" dirty="0">
              <a:solidFill>
                <a:srgbClr val="C00000"/>
              </a:solidFill>
              <a:ea typeface="微軟正黑體" pitchFamily="34" charset="-120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363168" y="2571750"/>
            <a:ext cx="3128712" cy="1512168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6" name="文字方塊 25">
            <a:extLst>
              <a:ext uri="{FF2B5EF4-FFF2-40B4-BE49-F238E27FC236}">
                <a16:creationId xmlns:a16="http://schemas.microsoft.com/office/drawing/2014/main" xmlns="" id="{DECD8E86-E46E-B447-9BB4-6839B6D86797}"/>
              </a:ext>
            </a:extLst>
          </p:cNvPr>
          <p:cNvSpPr txBox="1"/>
          <p:nvPr/>
        </p:nvSpPr>
        <p:spPr>
          <a:xfrm>
            <a:off x="323528" y="2355726"/>
            <a:ext cx="3192562" cy="40011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rtlCol="0">
            <a:spAutoFit/>
          </a:bodyPr>
          <a:lstStyle/>
          <a:p>
            <a:pPr algn="ctr">
              <a:buClr>
                <a:srgbClr val="FF6600"/>
              </a:buClr>
              <a:buSzPct val="25000"/>
            </a:pPr>
            <a:r>
              <a:rPr lang="en-US" altLang="zh-TW" sz="2000" b="1" dirty="0">
                <a:solidFill>
                  <a:schemeClr val="bg1"/>
                </a:solidFill>
                <a:sym typeface="Arial"/>
              </a:rPr>
              <a:t>QNAP </a:t>
            </a:r>
            <a:r>
              <a:rPr lang="zh-TW" altLang="en-US" sz="20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選購配件</a:t>
            </a:r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xmlns="" id="{FBB5DFA3-4111-2C43-AD25-F209CC3B64FC}"/>
              </a:ext>
            </a:extLst>
          </p:cNvPr>
          <p:cNvSpPr/>
          <p:nvPr/>
        </p:nvSpPr>
        <p:spPr>
          <a:xfrm>
            <a:off x="395536" y="2787774"/>
            <a:ext cx="324036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Clr>
                <a:srgbClr val="FF6600"/>
              </a:buClr>
              <a:buSzPct val="25000"/>
              <a:buFont typeface="Arial" pitchFamily="34" charset="0"/>
              <a:buChar char="•"/>
            </a:pPr>
            <a:r>
              <a:rPr lang="en-US" altLang="zh-Hant" sz="1600" b="1" dirty="0"/>
              <a:t>2GB</a:t>
            </a:r>
            <a:r>
              <a:rPr lang="zh-Hant" altLang="en-US" sz="1600" b="1" dirty="0"/>
              <a:t>、</a:t>
            </a:r>
            <a:r>
              <a:rPr lang="en-US" altLang="zh-TW" sz="1600" b="1" dirty="0"/>
              <a:t>4GB</a:t>
            </a:r>
            <a:r>
              <a:rPr lang="zh-Hant" altLang="en-US" sz="1600" b="1" dirty="0"/>
              <a:t>、</a:t>
            </a:r>
            <a:r>
              <a:rPr lang="en-US" altLang="zh-TW" sz="1600" b="1" dirty="0"/>
              <a:t>8GB</a:t>
            </a:r>
            <a:r>
              <a:rPr lang="zh-Hant" altLang="en-US" sz="1600" b="1" dirty="0"/>
              <a:t>、</a:t>
            </a:r>
            <a:r>
              <a:rPr lang="en-US" altLang="zh-Hant" sz="1600" b="1" dirty="0"/>
              <a:t>16GB</a:t>
            </a:r>
            <a:r>
              <a:rPr lang="zh-Hant" altLang="en-US" sz="1600" b="1" dirty="0"/>
              <a:t> </a:t>
            </a:r>
            <a:r>
              <a:rPr lang="zh-TW" altLang="en-US" sz="1600" b="1" dirty="0">
                <a:latin typeface="微軟正黑體" pitchFamily="34" charset="-120"/>
                <a:ea typeface="微軟正黑體" pitchFamily="34" charset="-120"/>
              </a:rPr>
              <a:t>記憶體</a:t>
            </a:r>
          </a:p>
        </p:txBody>
      </p:sp>
      <p:sp>
        <p:nvSpPr>
          <p:cNvPr id="30" name="文字方塊 29"/>
          <p:cNvSpPr txBox="1"/>
          <p:nvPr/>
        </p:nvSpPr>
        <p:spPr>
          <a:xfrm>
            <a:off x="297494" y="1282410"/>
            <a:ext cx="3626434" cy="37702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altLang="zh-Hant" sz="2000" b="1" dirty="0">
                <a:ea typeface="微軟正黑體" pitchFamily="34" charset="-120"/>
              </a:rPr>
              <a:t>1</a:t>
            </a:r>
            <a:r>
              <a:rPr lang="zh-Hant" altLang="en-US" sz="2000" b="1" dirty="0">
                <a:ea typeface="微軟正黑體" pitchFamily="34" charset="-120"/>
              </a:rPr>
              <a:t> 個 </a:t>
            </a:r>
            <a:r>
              <a:rPr lang="en-US" altLang="zh-Hant" sz="2000" b="1" dirty="0">
                <a:ea typeface="微軟正黑體" pitchFamily="34" charset="-120"/>
              </a:rPr>
              <a:t>DDR4</a:t>
            </a:r>
            <a:r>
              <a:rPr lang="zh-Hant" altLang="en-US" sz="2000" b="1" dirty="0">
                <a:ea typeface="微軟正黑體" pitchFamily="34" charset="-120"/>
              </a:rPr>
              <a:t> </a:t>
            </a:r>
            <a:r>
              <a:rPr lang="en-US" altLang="zh-Hant" sz="2000" b="1" dirty="0">
                <a:ea typeface="微軟正黑體" pitchFamily="34" charset="-120"/>
              </a:rPr>
              <a:t>UDIMM</a:t>
            </a:r>
            <a:r>
              <a:rPr lang="zh-Hant" altLang="en-US" sz="2000" b="1" dirty="0">
                <a:ea typeface="微軟正黑體" pitchFamily="34" charset="-120"/>
              </a:rPr>
              <a:t> 記憶體插槽</a:t>
            </a:r>
            <a:endParaRPr lang="en-US" altLang="zh-TW" sz="2000" b="1" dirty="0">
              <a:ea typeface="微軟正黑體" pitchFamily="34" charset="-120"/>
            </a:endParaRP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xmlns="" id="{B0EF240C-B704-3C49-B4D5-49EC994F8E9D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187624" y="2931790"/>
            <a:ext cx="1594103" cy="1195577"/>
          </a:xfrm>
          <a:prstGeom prst="rect">
            <a:avLst/>
          </a:prstGeom>
        </p:spPr>
      </p:pic>
      <p:pic>
        <p:nvPicPr>
          <p:cNvPr id="1028" name="Picture 4" descr="C:\Users\user\Desktop\TS-x32XU新品介紹PPT\12-01-01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16216" y="1347614"/>
            <a:ext cx="1656184" cy="1657951"/>
          </a:xfrm>
          <a:prstGeom prst="rect">
            <a:avLst/>
          </a:prstGeom>
          <a:noFill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7907069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1" descr="Picture 11">
            <a:extLst>
              <a:ext uri="{FF2B5EF4-FFF2-40B4-BE49-F238E27FC236}">
                <a16:creationId xmlns:a16="http://schemas.microsoft.com/office/drawing/2014/main" xmlns="" id="{6966E555-1AB3-1047-AD3A-9BA3B0CB3277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 b="33519"/>
          <a:stretch>
            <a:fillRect/>
          </a:stretch>
        </p:blipFill>
        <p:spPr>
          <a:xfrm>
            <a:off x="-36512" y="0"/>
            <a:ext cx="9135502" cy="3795886"/>
          </a:xfrm>
          <a:prstGeom prst="rect">
            <a:avLst/>
          </a:prstGeom>
          <a:ln w="12700">
            <a:miter lim="400000"/>
          </a:ln>
        </p:spPr>
      </p:pic>
      <p:sp>
        <p:nvSpPr>
          <p:cNvPr id="27" name="平行四邊形 26"/>
          <p:cNvSpPr/>
          <p:nvPr/>
        </p:nvSpPr>
        <p:spPr>
          <a:xfrm>
            <a:off x="7485359" y="4156126"/>
            <a:ext cx="792088" cy="72008"/>
          </a:xfrm>
          <a:prstGeom prst="parallelogram">
            <a:avLst/>
          </a:prstGeom>
          <a:blipFill dpi="0" rotWithShape="1">
            <a:blip r:embed="rId4" cstate="print">
              <a:alphaModFix amt="68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43" name="Shape 243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Hant"/>
              <a:t>TS-432XU </a:t>
            </a:r>
            <a:r>
              <a:rPr lang="zh-TW" altLang="en-US"/>
              <a:t>正面硬體配置</a:t>
            </a:r>
            <a:endParaRPr lang="zh-TW" altLang="en-US" dirty="0"/>
          </a:p>
        </p:txBody>
      </p:sp>
      <p:sp>
        <p:nvSpPr>
          <p:cNvPr id="249" name="Shape 249"/>
          <p:cNvSpPr txBox="1"/>
          <p:nvPr/>
        </p:nvSpPr>
        <p:spPr>
          <a:xfrm>
            <a:off x="7214524" y="3889826"/>
            <a:ext cx="1400110" cy="3381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>
              <a:buClr>
                <a:srgbClr val="000000"/>
              </a:buClr>
              <a:buSzPts val="1400"/>
            </a:pPr>
            <a:r>
              <a:rPr lang="en-US" sz="1500" b="1" dirty="0" err="1">
                <a:ea typeface="微軟正黑體" pitchFamily="34" charset="-120"/>
                <a:sym typeface="Arial"/>
              </a:rPr>
              <a:t>電源按鍵</a:t>
            </a:r>
            <a:endParaRPr sz="1500" b="1" dirty="0">
              <a:ea typeface="微軟正黑體" pitchFamily="34" charset="-120"/>
              <a:sym typeface="Arial"/>
            </a:endParaRPr>
          </a:p>
        </p:txBody>
      </p:sp>
      <p:cxnSp>
        <p:nvCxnSpPr>
          <p:cNvPr id="250" name="Shape 250"/>
          <p:cNvCxnSpPr>
            <a:cxnSpLocks/>
          </p:cNvCxnSpPr>
          <p:nvPr/>
        </p:nvCxnSpPr>
        <p:spPr>
          <a:xfrm rot="16200000" flipV="1">
            <a:off x="7504982" y="3455192"/>
            <a:ext cx="758773" cy="1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chemeClr val="accent6"/>
            </a:solidFill>
            <a:prstDash val="solid"/>
            <a:round/>
            <a:headEnd type="oval" w="lg" len="lg"/>
            <a:tailEnd type="oval" w="lg" len="lg"/>
          </a:ln>
        </p:spPr>
      </p:cxnSp>
      <p:sp>
        <p:nvSpPr>
          <p:cNvPr id="44" name="Shape 247">
            <a:extLst>
              <a:ext uri="{FF2B5EF4-FFF2-40B4-BE49-F238E27FC236}">
                <a16:creationId xmlns:a16="http://schemas.microsoft.com/office/drawing/2014/main" xmlns="" id="{7E379954-B87E-AF42-B774-5119CD00B5C6}"/>
              </a:ext>
            </a:extLst>
          </p:cNvPr>
          <p:cNvSpPr/>
          <p:nvPr/>
        </p:nvSpPr>
        <p:spPr>
          <a:xfrm rot="5400000">
            <a:off x="6638662" y="2593320"/>
            <a:ext cx="199360" cy="732284"/>
          </a:xfrm>
          <a:prstGeom prst="rect">
            <a:avLst/>
          </a:prstGeom>
          <a:solidFill>
            <a:schemeClr val="lt1">
              <a:alpha val="6666"/>
            </a:schemeClr>
          </a:solidFill>
          <a:ln w="254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1400"/>
            </a:pPr>
            <a:endParaRPr sz="1400" dirty="0">
              <a:solidFill>
                <a:schemeClr val="dk1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6" name="平行四邊形 25"/>
          <p:cNvSpPr/>
          <p:nvPr/>
        </p:nvSpPr>
        <p:spPr>
          <a:xfrm>
            <a:off x="5097830" y="1560008"/>
            <a:ext cx="1368152" cy="72008"/>
          </a:xfrm>
          <a:prstGeom prst="parallelogram">
            <a:avLst/>
          </a:prstGeom>
          <a:blipFill dpi="0" rotWithShape="1">
            <a:blip r:embed="rId5" cstate="print">
              <a:alphaModFix amt="68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8" name="平行四邊形 27"/>
          <p:cNvSpPr/>
          <p:nvPr/>
        </p:nvSpPr>
        <p:spPr>
          <a:xfrm>
            <a:off x="3335223" y="1560008"/>
            <a:ext cx="1368152" cy="72008"/>
          </a:xfrm>
          <a:prstGeom prst="parallelogram">
            <a:avLst/>
          </a:prstGeom>
          <a:blipFill dpi="0" rotWithShape="1">
            <a:blip r:embed="rId5" cstate="print">
              <a:alphaModFix amt="68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46" name="Shape 246"/>
          <p:cNvSpPr txBox="1"/>
          <p:nvPr/>
        </p:nvSpPr>
        <p:spPr>
          <a:xfrm>
            <a:off x="5054776" y="1300883"/>
            <a:ext cx="1677464" cy="2957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rgbClr val="000000"/>
              </a:buClr>
              <a:buSzPts val="1400"/>
            </a:pPr>
            <a:r>
              <a:rPr lang="zh-Hant" altLang="en-US" sz="1500" b="1" dirty="0">
                <a:ea typeface="微軟正黑體" pitchFamily="34" charset="-120"/>
                <a:sym typeface="Arial"/>
              </a:rPr>
              <a:t>網路狀態指示燈</a:t>
            </a:r>
            <a:r>
              <a:rPr lang="en-US" sz="1500" b="1" dirty="0">
                <a:ea typeface="微軟正黑體" pitchFamily="34" charset="-120"/>
                <a:sym typeface="Arial"/>
              </a:rPr>
              <a:t> </a:t>
            </a:r>
          </a:p>
        </p:txBody>
      </p:sp>
      <p:sp>
        <p:nvSpPr>
          <p:cNvPr id="31" name="平行四邊形 30"/>
          <p:cNvSpPr/>
          <p:nvPr/>
        </p:nvSpPr>
        <p:spPr>
          <a:xfrm>
            <a:off x="6804248" y="1562452"/>
            <a:ext cx="1944216" cy="72008"/>
          </a:xfrm>
          <a:prstGeom prst="parallelogram">
            <a:avLst/>
          </a:prstGeom>
          <a:blipFill dpi="0" rotWithShape="1">
            <a:blip r:embed="rId6" cstate="print">
              <a:alphaModFix amt="68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52" name="Shape 252"/>
          <p:cNvSpPr txBox="1"/>
          <p:nvPr/>
        </p:nvSpPr>
        <p:spPr>
          <a:xfrm>
            <a:off x="6631608" y="1300883"/>
            <a:ext cx="2692920" cy="334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rgbClr val="000000"/>
              </a:buClr>
              <a:buSzPts val="1400"/>
            </a:pPr>
            <a:r>
              <a:rPr lang="en-US" sz="1500" b="1" dirty="0">
                <a:ea typeface="微軟正黑體" pitchFamily="34" charset="-120"/>
                <a:sym typeface="Arial"/>
              </a:rPr>
              <a:t>USB </a:t>
            </a:r>
            <a:r>
              <a:rPr lang="zh-Hant" altLang="en-US" sz="1500" b="1" dirty="0">
                <a:ea typeface="微軟正黑體" pitchFamily="34" charset="-120"/>
                <a:sym typeface="Arial"/>
              </a:rPr>
              <a:t>儲存擴充裝置指示燈</a:t>
            </a:r>
            <a:endParaRPr lang="en-US" sz="1500" b="1" dirty="0">
              <a:ea typeface="微軟正黑體" pitchFamily="34" charset="-120"/>
              <a:sym typeface="Arial"/>
            </a:endParaRPr>
          </a:p>
        </p:txBody>
      </p:sp>
      <p:sp>
        <p:nvSpPr>
          <p:cNvPr id="32" name="平行四邊形 31"/>
          <p:cNvSpPr/>
          <p:nvPr/>
        </p:nvSpPr>
        <p:spPr>
          <a:xfrm>
            <a:off x="4788024" y="4139742"/>
            <a:ext cx="1512168" cy="72008"/>
          </a:xfrm>
          <a:prstGeom prst="parallelogram">
            <a:avLst/>
          </a:prstGeom>
          <a:blipFill dpi="0" rotWithShape="1">
            <a:blip r:embed="rId5" cstate="print">
              <a:alphaModFix amt="68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51" name="Shape 250"/>
          <p:cNvCxnSpPr>
            <a:cxnSpLocks/>
            <a:endCxn id="44" idx="2"/>
          </p:cNvCxnSpPr>
          <p:nvPr/>
        </p:nvCxnSpPr>
        <p:spPr>
          <a:xfrm rot="5400000" flipH="1" flipV="1">
            <a:off x="5514044" y="2976425"/>
            <a:ext cx="875118" cy="841193"/>
          </a:xfrm>
          <a:prstGeom prst="bentConnector2">
            <a:avLst/>
          </a:prstGeom>
          <a:noFill/>
          <a:ln w="19050" cap="flat" cmpd="sng">
            <a:solidFill>
              <a:schemeClr val="accent6"/>
            </a:solidFill>
            <a:prstDash val="solid"/>
            <a:round/>
            <a:headEnd type="oval" w="lg" len="lg"/>
            <a:tailEnd type="oval" w="lg" len="lg"/>
          </a:ln>
        </p:spPr>
      </p:cxnSp>
      <p:cxnSp>
        <p:nvCxnSpPr>
          <p:cNvPr id="67" name="直線單箭頭接點 66"/>
          <p:cNvCxnSpPr/>
          <p:nvPr/>
        </p:nvCxnSpPr>
        <p:spPr>
          <a:xfrm flipV="1">
            <a:off x="4015392" y="1779662"/>
            <a:ext cx="0" cy="576064"/>
          </a:xfrm>
          <a:prstGeom prst="straightConnector1">
            <a:avLst/>
          </a:prstGeom>
          <a:ln w="19050">
            <a:solidFill>
              <a:schemeClr val="accent6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直線接點 69"/>
          <p:cNvCxnSpPr/>
          <p:nvPr/>
        </p:nvCxnSpPr>
        <p:spPr>
          <a:xfrm>
            <a:off x="4015392" y="2355726"/>
            <a:ext cx="3312368" cy="0"/>
          </a:xfrm>
          <a:prstGeom prst="line">
            <a:avLst/>
          </a:prstGeom>
          <a:ln w="190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直線單箭頭接點 71"/>
          <p:cNvCxnSpPr/>
          <p:nvPr/>
        </p:nvCxnSpPr>
        <p:spPr>
          <a:xfrm>
            <a:off x="7327760" y="2355726"/>
            <a:ext cx="0" cy="504056"/>
          </a:xfrm>
          <a:prstGeom prst="straightConnector1">
            <a:avLst/>
          </a:prstGeom>
          <a:ln w="19050">
            <a:solidFill>
              <a:schemeClr val="accent6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直線單箭頭接點 74"/>
          <p:cNvCxnSpPr/>
          <p:nvPr/>
        </p:nvCxnSpPr>
        <p:spPr>
          <a:xfrm>
            <a:off x="7476373" y="2067694"/>
            <a:ext cx="0" cy="792088"/>
          </a:xfrm>
          <a:prstGeom prst="straightConnector1">
            <a:avLst/>
          </a:prstGeom>
          <a:ln w="19050">
            <a:solidFill>
              <a:schemeClr val="accent6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直線接點 78"/>
          <p:cNvCxnSpPr/>
          <p:nvPr/>
        </p:nvCxnSpPr>
        <p:spPr>
          <a:xfrm flipH="1">
            <a:off x="5820189" y="2067694"/>
            <a:ext cx="1656184" cy="0"/>
          </a:xfrm>
          <a:prstGeom prst="line">
            <a:avLst/>
          </a:prstGeom>
          <a:ln w="190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直線單箭頭接點 80"/>
          <p:cNvCxnSpPr/>
          <p:nvPr/>
        </p:nvCxnSpPr>
        <p:spPr>
          <a:xfrm flipV="1">
            <a:off x="5820189" y="1779662"/>
            <a:ext cx="0" cy="288032"/>
          </a:xfrm>
          <a:prstGeom prst="straightConnector1">
            <a:avLst/>
          </a:prstGeom>
          <a:ln w="19050">
            <a:solidFill>
              <a:schemeClr val="accent6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直線單箭頭接點 86"/>
          <p:cNvCxnSpPr/>
          <p:nvPr/>
        </p:nvCxnSpPr>
        <p:spPr>
          <a:xfrm>
            <a:off x="7650660" y="2067694"/>
            <a:ext cx="0" cy="792088"/>
          </a:xfrm>
          <a:prstGeom prst="straightConnector1">
            <a:avLst/>
          </a:prstGeom>
          <a:ln w="19050">
            <a:solidFill>
              <a:schemeClr val="accent6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直線接點 87"/>
          <p:cNvCxnSpPr/>
          <p:nvPr/>
        </p:nvCxnSpPr>
        <p:spPr>
          <a:xfrm>
            <a:off x="7650660" y="2067694"/>
            <a:ext cx="358542" cy="0"/>
          </a:xfrm>
          <a:prstGeom prst="line">
            <a:avLst/>
          </a:prstGeom>
          <a:ln w="190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直線單箭頭接點 88"/>
          <p:cNvCxnSpPr/>
          <p:nvPr/>
        </p:nvCxnSpPr>
        <p:spPr>
          <a:xfrm flipV="1">
            <a:off x="8009202" y="1779662"/>
            <a:ext cx="0" cy="288032"/>
          </a:xfrm>
          <a:prstGeom prst="straightConnector1">
            <a:avLst/>
          </a:prstGeom>
          <a:ln w="19050">
            <a:solidFill>
              <a:schemeClr val="accent6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59B66C64-1537-7848-8F95-4C1539E19323}"/>
              </a:ext>
            </a:extLst>
          </p:cNvPr>
          <p:cNvSpPr/>
          <p:nvPr/>
        </p:nvSpPr>
        <p:spPr>
          <a:xfrm>
            <a:off x="4764459" y="3889826"/>
            <a:ext cx="1834746" cy="300082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>
              <a:buClr>
                <a:srgbClr val="000000"/>
              </a:buClr>
              <a:buSzPts val="1400"/>
            </a:pPr>
            <a:r>
              <a:rPr lang="en-US" altLang="en-US" sz="1500" b="1" dirty="0" err="1">
                <a:ea typeface="微軟正黑體" pitchFamily="34" charset="-120"/>
                <a:sym typeface="Arial"/>
              </a:rPr>
              <a:t>硬碟</a:t>
            </a:r>
            <a:r>
              <a:rPr lang="zh-Hant" altLang="en-US" sz="1500" b="1" dirty="0">
                <a:ea typeface="微軟正黑體" pitchFamily="34" charset="-120"/>
                <a:sym typeface="Arial"/>
              </a:rPr>
              <a:t>狀態</a:t>
            </a:r>
            <a:r>
              <a:rPr lang="en-US" altLang="zh-Hant" sz="1500" b="1" dirty="0">
                <a:ea typeface="微軟正黑體" pitchFamily="34" charset="-120"/>
                <a:sym typeface="Arial"/>
              </a:rPr>
              <a:t> </a:t>
            </a:r>
            <a:r>
              <a:rPr lang="en-US" altLang="zh-Hant" sz="1500" b="1" dirty="0" smtClean="0">
                <a:ea typeface="微軟正黑體" pitchFamily="34" charset="-120"/>
                <a:sym typeface="Arial"/>
              </a:rPr>
              <a:t>HDD 1~4</a:t>
            </a:r>
            <a:endParaRPr lang="en-US" altLang="en-US" sz="1500" b="1" dirty="0">
              <a:ea typeface="微軟正黑體" pitchFamily="34" charset="-120"/>
              <a:sym typeface="Arial"/>
            </a:endParaRPr>
          </a:p>
        </p:txBody>
      </p:sp>
      <p:sp>
        <p:nvSpPr>
          <p:cNvPr id="29" name="Shape 246">
            <a:extLst>
              <a:ext uri="{FF2B5EF4-FFF2-40B4-BE49-F238E27FC236}">
                <a16:creationId xmlns:a16="http://schemas.microsoft.com/office/drawing/2014/main" xmlns="" id="{B6FDE353-1FFE-8946-9A70-5C3E3D088F33}"/>
              </a:ext>
            </a:extLst>
          </p:cNvPr>
          <p:cNvSpPr txBox="1"/>
          <p:nvPr/>
        </p:nvSpPr>
        <p:spPr>
          <a:xfrm>
            <a:off x="3203848" y="1300883"/>
            <a:ext cx="1667349" cy="2845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rgbClr val="000000"/>
              </a:buClr>
              <a:buSzPts val="1400"/>
            </a:pPr>
            <a:r>
              <a:rPr lang="zh-Hant" altLang="en-US" sz="1500" b="1" dirty="0">
                <a:ea typeface="微軟正黑體" pitchFamily="34" charset="-120"/>
                <a:sym typeface="Arial"/>
              </a:rPr>
              <a:t>系統</a:t>
            </a:r>
            <a:r>
              <a:rPr lang="en-US" sz="1500" b="1" dirty="0" err="1">
                <a:ea typeface="微軟正黑體" pitchFamily="34" charset="-120"/>
                <a:sym typeface="Arial"/>
              </a:rPr>
              <a:t>狀態</a:t>
            </a:r>
            <a:r>
              <a:rPr lang="zh-Hant" altLang="en-US" sz="1500" b="1" dirty="0">
                <a:ea typeface="微軟正黑體" pitchFamily="34" charset="-120"/>
                <a:sym typeface="Arial"/>
              </a:rPr>
              <a:t>指示燈</a:t>
            </a:r>
            <a:r>
              <a:rPr lang="en-US" sz="1500" b="1" dirty="0">
                <a:ea typeface="微軟正黑體" pitchFamily="34" charset="-120"/>
                <a:sym typeface="Arial"/>
              </a:rPr>
              <a:t> </a:t>
            </a:r>
          </a:p>
        </p:txBody>
      </p:sp>
      <p:sp>
        <p:nvSpPr>
          <p:cNvPr id="30" name="文字方塊 29">
            <a:extLst>
              <a:ext uri="{FF2B5EF4-FFF2-40B4-BE49-F238E27FC236}">
                <a16:creationId xmlns:a16="http://schemas.microsoft.com/office/drawing/2014/main" xmlns="" id="{C06DD710-E2B8-7941-9EF2-22A2E56F2DF0}"/>
              </a:ext>
            </a:extLst>
          </p:cNvPr>
          <p:cNvSpPr txBox="1"/>
          <p:nvPr/>
        </p:nvSpPr>
        <p:spPr>
          <a:xfrm>
            <a:off x="611560" y="3557580"/>
            <a:ext cx="19442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Hant" sz="1200" b="1" dirty="0">
                <a:ea typeface="微軟正黑體" pitchFamily="34" charset="-120"/>
              </a:rPr>
              <a:t>TS-432XU/TS-432XU-RP</a:t>
            </a:r>
            <a:endParaRPr lang="en-US" altLang="zh-TW" sz="1200" b="1" dirty="0"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831681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9" descr="Picture 9">
            <a:extLst>
              <a:ext uri="{FF2B5EF4-FFF2-40B4-BE49-F238E27FC236}">
                <a16:creationId xmlns:a16="http://schemas.microsoft.com/office/drawing/2014/main" xmlns="" id="{A3057A6C-6330-0349-935E-2B15D88C2816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212316"/>
            <a:ext cx="8498818" cy="5311762"/>
          </a:xfrm>
          <a:prstGeom prst="rect">
            <a:avLst/>
          </a:prstGeom>
          <a:ln w="12700">
            <a:miter lim="400000"/>
          </a:ln>
        </p:spPr>
      </p:pic>
      <p:sp>
        <p:nvSpPr>
          <p:cNvPr id="243" name="Shape 243"/>
          <p:cNvSpPr txBox="1"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Hant"/>
              <a:t>TS-832XU/TS-1232XU </a:t>
            </a:r>
            <a:r>
              <a:rPr lang="zh-TW" altLang="en-US"/>
              <a:t>正面硬體配置</a:t>
            </a:r>
            <a:endParaRPr lang="zh-TW" altLang="en-US" dirty="0"/>
          </a:p>
        </p:txBody>
      </p:sp>
      <p:cxnSp>
        <p:nvCxnSpPr>
          <p:cNvPr id="45" name="Shape 248">
            <a:extLst>
              <a:ext uri="{FF2B5EF4-FFF2-40B4-BE49-F238E27FC236}">
                <a16:creationId xmlns:a16="http://schemas.microsoft.com/office/drawing/2014/main" xmlns="" id="{7878B332-E824-BE43-8D73-0F66BA957B3E}"/>
              </a:ext>
            </a:extLst>
          </p:cNvPr>
          <p:cNvCxnSpPr>
            <a:cxnSpLocks/>
          </p:cNvCxnSpPr>
          <p:nvPr/>
        </p:nvCxnSpPr>
        <p:spPr>
          <a:xfrm>
            <a:off x="6156176" y="1419622"/>
            <a:ext cx="2088232" cy="1800200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chemeClr val="accent6"/>
            </a:solidFill>
            <a:prstDash val="solid"/>
            <a:round/>
            <a:headEnd type="oval" w="lg" len="lg"/>
            <a:tailEnd type="oval" w="lg" len="lg"/>
          </a:ln>
        </p:spPr>
      </p:cxnSp>
      <p:pic>
        <p:nvPicPr>
          <p:cNvPr id="13" name="Picture 10" descr="Picture 10">
            <a:extLst>
              <a:ext uri="{FF2B5EF4-FFF2-40B4-BE49-F238E27FC236}">
                <a16:creationId xmlns:a16="http://schemas.microsoft.com/office/drawing/2014/main" xmlns="" id="{B209A0D1-F1A6-B94E-891C-22687CDD4B6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t="39217" b="27026"/>
          <a:stretch>
            <a:fillRect/>
          </a:stretch>
        </p:blipFill>
        <p:spPr>
          <a:xfrm>
            <a:off x="1594035" y="4575463"/>
            <a:ext cx="1996367" cy="421178"/>
          </a:xfrm>
          <a:prstGeom prst="rect">
            <a:avLst/>
          </a:prstGeom>
          <a:ln w="12700">
            <a:miter lim="400000"/>
          </a:ln>
        </p:spPr>
      </p:pic>
      <p:pic>
        <p:nvPicPr>
          <p:cNvPr id="15" name="Picture 9" descr="Picture 9">
            <a:extLst>
              <a:ext uri="{FF2B5EF4-FFF2-40B4-BE49-F238E27FC236}">
                <a16:creationId xmlns:a16="http://schemas.microsoft.com/office/drawing/2014/main" xmlns="" id="{D549F273-FF44-F847-8BAE-3223A563B86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t="42158" b="26091"/>
          <a:stretch>
            <a:fillRect/>
          </a:stretch>
        </p:blipFill>
        <p:spPr>
          <a:xfrm>
            <a:off x="3635896" y="4587974"/>
            <a:ext cx="1996366" cy="396157"/>
          </a:xfrm>
          <a:prstGeom prst="rect">
            <a:avLst/>
          </a:prstGeom>
          <a:ln w="12700">
            <a:miter lim="400000"/>
          </a:ln>
        </p:spPr>
      </p:pic>
      <p:sp>
        <p:nvSpPr>
          <p:cNvPr id="21" name="平行四邊形 20"/>
          <p:cNvSpPr/>
          <p:nvPr/>
        </p:nvSpPr>
        <p:spPr>
          <a:xfrm>
            <a:off x="2235928" y="1621130"/>
            <a:ext cx="1071481" cy="86524"/>
          </a:xfrm>
          <a:prstGeom prst="parallelogram">
            <a:avLst/>
          </a:prstGeom>
          <a:blipFill dpi="0" rotWithShape="1">
            <a:blip r:embed="rId6" cstate="print">
              <a:alphaModFix amt="68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" name="Shape 246"/>
          <p:cNvSpPr txBox="1"/>
          <p:nvPr/>
        </p:nvSpPr>
        <p:spPr>
          <a:xfrm>
            <a:off x="2195736" y="1379982"/>
            <a:ext cx="1677464" cy="2957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rgbClr val="000000"/>
              </a:buClr>
              <a:buSzPts val="1400"/>
            </a:pPr>
            <a:r>
              <a:rPr lang="zh-TW" altLang="en-US" sz="1500" b="1" dirty="0">
                <a:ea typeface="微軟正黑體" pitchFamily="34" charset="-120"/>
                <a:sym typeface="Arial"/>
              </a:rPr>
              <a:t>硬碟狀態燈 </a:t>
            </a:r>
          </a:p>
        </p:txBody>
      </p:sp>
      <p:cxnSp>
        <p:nvCxnSpPr>
          <p:cNvPr id="23" name="Shape 250"/>
          <p:cNvCxnSpPr>
            <a:cxnSpLocks/>
          </p:cNvCxnSpPr>
          <p:nvPr/>
        </p:nvCxnSpPr>
        <p:spPr>
          <a:xfrm rot="16200000" flipV="1">
            <a:off x="2168961" y="2416409"/>
            <a:ext cx="1262830" cy="2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chemeClr val="accent6"/>
            </a:solidFill>
            <a:prstDash val="solid"/>
            <a:round/>
            <a:headEnd type="oval" w="lg" len="lg"/>
            <a:tailEnd type="oval" w="lg" len="lg"/>
          </a:ln>
        </p:spPr>
      </p:cxnSp>
      <p:sp>
        <p:nvSpPr>
          <p:cNvPr id="25" name="Shape 247">
            <a:extLst>
              <a:ext uri="{FF2B5EF4-FFF2-40B4-BE49-F238E27FC236}">
                <a16:creationId xmlns:a16="http://schemas.microsoft.com/office/drawing/2014/main" xmlns="" id="{7E379954-B87E-AF42-B774-5119CD00B5C6}"/>
              </a:ext>
            </a:extLst>
          </p:cNvPr>
          <p:cNvSpPr/>
          <p:nvPr/>
        </p:nvSpPr>
        <p:spPr>
          <a:xfrm rot="5400000">
            <a:off x="8208404" y="3039802"/>
            <a:ext cx="360040" cy="288032"/>
          </a:xfrm>
          <a:prstGeom prst="rect">
            <a:avLst/>
          </a:prstGeom>
          <a:solidFill>
            <a:schemeClr val="lt1">
              <a:alpha val="6666"/>
            </a:schemeClr>
          </a:solidFill>
          <a:ln w="254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1400"/>
            </a:pPr>
            <a:endParaRPr sz="1400" dirty="0">
              <a:solidFill>
                <a:schemeClr val="dk1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8" name="平行四邊形 27"/>
          <p:cNvSpPr/>
          <p:nvPr/>
        </p:nvSpPr>
        <p:spPr>
          <a:xfrm>
            <a:off x="7977656" y="1635646"/>
            <a:ext cx="792088" cy="72008"/>
          </a:xfrm>
          <a:prstGeom prst="parallelogram">
            <a:avLst/>
          </a:prstGeom>
          <a:blipFill dpi="0" rotWithShape="1">
            <a:blip r:embed="rId7" cstate="print">
              <a:alphaModFix amt="68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7" name="Shape 246"/>
          <p:cNvSpPr txBox="1"/>
          <p:nvPr/>
        </p:nvSpPr>
        <p:spPr>
          <a:xfrm>
            <a:off x="7884368" y="1396166"/>
            <a:ext cx="957384" cy="2957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rgbClr val="000000"/>
              </a:buClr>
              <a:buSzPts val="1400"/>
            </a:pPr>
            <a:r>
              <a:rPr lang="zh-TW" altLang="en-US" sz="1500" b="1" dirty="0">
                <a:ea typeface="微軟正黑體" pitchFamily="34" charset="-120"/>
                <a:sym typeface="Arial"/>
              </a:rPr>
              <a:t>電源按鍵</a:t>
            </a:r>
          </a:p>
        </p:txBody>
      </p:sp>
      <p:cxnSp>
        <p:nvCxnSpPr>
          <p:cNvPr id="29" name="Shape 250"/>
          <p:cNvCxnSpPr>
            <a:cxnSpLocks/>
          </p:cNvCxnSpPr>
          <p:nvPr/>
        </p:nvCxnSpPr>
        <p:spPr>
          <a:xfrm rot="16200000" flipV="1">
            <a:off x="7920373" y="2247713"/>
            <a:ext cx="936104" cy="1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chemeClr val="accent6"/>
            </a:solidFill>
            <a:prstDash val="solid"/>
            <a:round/>
            <a:headEnd type="oval" w="lg" len="lg"/>
            <a:tailEnd type="oval" w="lg" len="lg"/>
          </a:ln>
        </p:spPr>
      </p:cxnSp>
      <p:sp>
        <p:nvSpPr>
          <p:cNvPr id="38" name="平行四邊形 37"/>
          <p:cNvSpPr/>
          <p:nvPr/>
        </p:nvSpPr>
        <p:spPr>
          <a:xfrm>
            <a:off x="5156086" y="1419622"/>
            <a:ext cx="792088" cy="72008"/>
          </a:xfrm>
          <a:prstGeom prst="parallelogram">
            <a:avLst/>
          </a:prstGeom>
          <a:blipFill dpi="0" rotWithShape="1">
            <a:blip r:embed="rId7" cstate="print">
              <a:alphaModFix amt="68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52" name="Shape 252"/>
          <p:cNvSpPr txBox="1"/>
          <p:nvPr/>
        </p:nvSpPr>
        <p:spPr>
          <a:xfrm>
            <a:off x="5148064" y="1194102"/>
            <a:ext cx="1844061" cy="905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rgbClr val="000000"/>
              </a:buClr>
              <a:buSzPts val="1400"/>
            </a:pPr>
            <a:r>
              <a:rPr lang="zh-Hant" altLang="en-US" sz="1500" b="1" dirty="0">
                <a:ea typeface="微軟正黑體" pitchFamily="34" charset="-120"/>
                <a:sym typeface="Arial"/>
              </a:rPr>
              <a:t>指示燈：</a:t>
            </a:r>
            <a:endParaRPr lang="en-US" altLang="zh-Hant" sz="1500" b="1" dirty="0">
              <a:ea typeface="微軟正黑體" pitchFamily="34" charset="-120"/>
              <a:sym typeface="Arial"/>
            </a:endParaRPr>
          </a:p>
          <a:p>
            <a:pPr>
              <a:buClr>
                <a:srgbClr val="000000"/>
              </a:buClr>
              <a:buSzPts val="1400"/>
            </a:pPr>
            <a:r>
              <a:rPr lang="zh-Hant" altLang="en-US" sz="1300" b="1" dirty="0">
                <a:solidFill>
                  <a:schemeClr val="tx1">
                    <a:lumMod val="75000"/>
                    <a:lumOff val="25000"/>
                  </a:schemeClr>
                </a:solidFill>
                <a:ea typeface="微軟正黑體" pitchFamily="34" charset="-120"/>
                <a:sym typeface="Arial"/>
              </a:rPr>
              <a:t>系統狀態</a:t>
            </a:r>
            <a:r>
              <a:rPr lang="en-US" altLang="zh-Hant" sz="1300" b="1" dirty="0">
                <a:solidFill>
                  <a:schemeClr val="tx1">
                    <a:lumMod val="75000"/>
                    <a:lumOff val="25000"/>
                  </a:schemeClr>
                </a:solidFill>
                <a:ea typeface="微軟正黑體" pitchFamily="34" charset="-120"/>
                <a:sym typeface="Arial"/>
              </a:rPr>
              <a:t>/</a:t>
            </a:r>
            <a:r>
              <a:rPr lang="zh-Hant" altLang="en-US" sz="1300" b="1" dirty="0">
                <a:solidFill>
                  <a:schemeClr val="tx1">
                    <a:lumMod val="75000"/>
                    <a:lumOff val="25000"/>
                  </a:schemeClr>
                </a:solidFill>
                <a:ea typeface="微軟正黑體" pitchFamily="34" charset="-120"/>
                <a:sym typeface="Arial"/>
              </a:rPr>
              <a:t>網路狀態</a:t>
            </a:r>
            <a:endParaRPr lang="en-US" altLang="zh-Hant" sz="1300" b="1" dirty="0">
              <a:solidFill>
                <a:schemeClr val="tx1">
                  <a:lumMod val="75000"/>
                  <a:lumOff val="25000"/>
                </a:schemeClr>
              </a:solidFill>
              <a:ea typeface="微軟正黑體" pitchFamily="34" charset="-120"/>
              <a:sym typeface="Arial"/>
            </a:endParaRPr>
          </a:p>
          <a:p>
            <a:pPr>
              <a:buClr>
                <a:srgbClr val="000000"/>
              </a:buClr>
              <a:buSzPts val="1400"/>
            </a:pPr>
            <a:r>
              <a:rPr lang="en-US" altLang="zh-Hant" sz="1300" b="1" dirty="0">
                <a:solidFill>
                  <a:schemeClr val="tx1">
                    <a:lumMod val="75000"/>
                    <a:lumOff val="25000"/>
                  </a:schemeClr>
                </a:solidFill>
                <a:ea typeface="微軟正黑體" pitchFamily="34" charset="-120"/>
                <a:sym typeface="Arial"/>
              </a:rPr>
              <a:t>USB</a:t>
            </a:r>
            <a:r>
              <a:rPr lang="zh-Hant" altLang="en-US" sz="1300" b="1" dirty="0">
                <a:solidFill>
                  <a:schemeClr val="tx1">
                    <a:lumMod val="75000"/>
                    <a:lumOff val="25000"/>
                  </a:schemeClr>
                </a:solidFill>
                <a:ea typeface="微軟正黑體" pitchFamily="34" charset="-120"/>
                <a:sym typeface="Arial"/>
              </a:rPr>
              <a:t> 儲存擴充裝置</a:t>
            </a:r>
            <a:endParaRPr lang="en-US" altLang="zh-Hant" sz="1300" b="1" dirty="0">
              <a:solidFill>
                <a:schemeClr val="tx1">
                  <a:lumMod val="75000"/>
                  <a:lumOff val="25000"/>
                </a:schemeClr>
              </a:solidFill>
              <a:ea typeface="微軟正黑體" pitchFamily="34" charset="-120"/>
              <a:sym typeface="Arial"/>
            </a:endParaRPr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xmlns="" id="{8830B3DA-1317-AA43-A31E-6DFACC38CA7C}"/>
              </a:ext>
            </a:extLst>
          </p:cNvPr>
          <p:cNvSpPr txBox="1"/>
          <p:nvPr/>
        </p:nvSpPr>
        <p:spPr>
          <a:xfrm>
            <a:off x="3519902" y="4310975"/>
            <a:ext cx="26362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Hant" sz="1200" b="1" dirty="0">
                <a:ea typeface="微軟正黑體" pitchFamily="34" charset="-120"/>
              </a:rPr>
              <a:t>TS-832XU/TS-832XU-RP</a:t>
            </a:r>
            <a:endParaRPr lang="en-US" altLang="zh-TW" sz="1200" b="1" dirty="0">
              <a:ea typeface="微軟正黑體" pitchFamily="34" charset="-120"/>
            </a:endParaRP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xmlns="" id="{6A6897F2-6A1C-9C44-9DE2-BE75D94F8739}"/>
              </a:ext>
            </a:extLst>
          </p:cNvPr>
          <p:cNvSpPr txBox="1"/>
          <p:nvPr/>
        </p:nvSpPr>
        <p:spPr>
          <a:xfrm>
            <a:off x="1403648" y="4310975"/>
            <a:ext cx="26362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Hant" sz="1200" b="1" dirty="0">
                <a:ea typeface="微軟正黑體" pitchFamily="34" charset="-120"/>
              </a:rPr>
              <a:t>TS-1232XU/TS-1232XU-RP</a:t>
            </a:r>
            <a:endParaRPr lang="en-US" altLang="zh-TW" sz="1200" b="1" dirty="0"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300796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文字方塊 105">
            <a:extLst>
              <a:ext uri="{FF2B5EF4-FFF2-40B4-BE49-F238E27FC236}">
                <a16:creationId xmlns:a16="http://schemas.microsoft.com/office/drawing/2014/main" xmlns="" id="{DECD8E86-E46E-B447-9BB4-6839B6D86797}"/>
              </a:ext>
            </a:extLst>
          </p:cNvPr>
          <p:cNvSpPr txBox="1"/>
          <p:nvPr/>
        </p:nvSpPr>
        <p:spPr>
          <a:xfrm>
            <a:off x="7408887" y="3581400"/>
            <a:ext cx="1440160" cy="29238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rtlCol="0">
            <a:spAutoFit/>
          </a:bodyPr>
          <a:lstStyle/>
          <a:p>
            <a:pPr algn="r">
              <a:buClr>
                <a:srgbClr val="FF6600"/>
              </a:buClr>
              <a:buSzPct val="25000"/>
            </a:pPr>
            <a:r>
              <a:rPr lang="en-US" altLang="zh-TW" sz="13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  <a:sym typeface="Arial"/>
              </a:rPr>
              <a:t>TS-432XU-RP</a:t>
            </a:r>
            <a:endParaRPr lang="zh-TW" altLang="en-US" sz="1300" b="1" dirty="0">
              <a:solidFill>
                <a:schemeClr val="bg1"/>
              </a:solidFill>
              <a:latin typeface="Arial" pitchFamily="34" charset="0"/>
              <a:ea typeface="微軟正黑體" pitchFamily="34" charset="-120"/>
              <a:cs typeface="Arial" pitchFamily="34" charset="0"/>
              <a:sym typeface="Arial"/>
            </a:endParaRPr>
          </a:p>
        </p:txBody>
      </p:sp>
      <p:sp>
        <p:nvSpPr>
          <p:cNvPr id="103" name="文字方塊 102">
            <a:extLst>
              <a:ext uri="{FF2B5EF4-FFF2-40B4-BE49-F238E27FC236}">
                <a16:creationId xmlns:a16="http://schemas.microsoft.com/office/drawing/2014/main" xmlns="" id="{DECD8E86-E46E-B447-9BB4-6839B6D86797}"/>
              </a:ext>
            </a:extLst>
          </p:cNvPr>
          <p:cNvSpPr txBox="1"/>
          <p:nvPr/>
        </p:nvSpPr>
        <p:spPr>
          <a:xfrm>
            <a:off x="7408887" y="2321818"/>
            <a:ext cx="1440160" cy="29238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rtlCol="0">
            <a:spAutoFit/>
          </a:bodyPr>
          <a:lstStyle/>
          <a:p>
            <a:pPr algn="r">
              <a:buClr>
                <a:srgbClr val="FF6600"/>
              </a:buClr>
              <a:buSzPct val="25000"/>
            </a:pPr>
            <a:r>
              <a:rPr lang="en-US" altLang="zh-TW" sz="13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  <a:sym typeface="Arial"/>
              </a:rPr>
              <a:t>TS-432XU</a:t>
            </a:r>
            <a:endParaRPr lang="zh-TW" altLang="en-US" sz="1300" b="1" dirty="0">
              <a:solidFill>
                <a:schemeClr val="bg1"/>
              </a:solidFill>
              <a:latin typeface="Arial" pitchFamily="34" charset="0"/>
              <a:ea typeface="微軟正黑體" pitchFamily="34" charset="-120"/>
              <a:cs typeface="Arial" pitchFamily="34" charset="0"/>
              <a:sym typeface="Arial"/>
            </a:endParaRPr>
          </a:p>
        </p:txBody>
      </p:sp>
      <p:pic>
        <p:nvPicPr>
          <p:cNvPr id="31" name="Picture 3" descr="Picture 3">
            <a:extLst>
              <a:ext uri="{FF2B5EF4-FFF2-40B4-BE49-F238E27FC236}">
                <a16:creationId xmlns:a16="http://schemas.microsoft.com/office/drawing/2014/main" xmlns="" id="{2B89678E-5B0E-EE48-8813-51EE2FBA0035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69692" y="-72315"/>
            <a:ext cx="6995612" cy="4372257"/>
          </a:xfrm>
          <a:prstGeom prst="rect">
            <a:avLst/>
          </a:prstGeom>
          <a:ln w="12700">
            <a:miter lim="400000"/>
          </a:ln>
        </p:spPr>
      </p:pic>
      <p:pic>
        <p:nvPicPr>
          <p:cNvPr id="30" name="Picture 5" descr="Picture 5">
            <a:extLst>
              <a:ext uri="{FF2B5EF4-FFF2-40B4-BE49-F238E27FC236}">
                <a16:creationId xmlns:a16="http://schemas.microsoft.com/office/drawing/2014/main" xmlns="" id="{B05DBE37-51DA-984B-BED6-B6346F89717C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50630" y="1192090"/>
            <a:ext cx="7033738" cy="4396085"/>
          </a:xfrm>
          <a:prstGeom prst="rect">
            <a:avLst/>
          </a:prstGeom>
          <a:ln w="12700">
            <a:miter lim="400000"/>
          </a:ln>
        </p:spPr>
      </p:pic>
      <p:sp>
        <p:nvSpPr>
          <p:cNvPr id="243" name="Shape 243"/>
          <p:cNvSpPr txBox="1">
            <a:spLocks noGrp="1"/>
          </p:cNvSpPr>
          <p:nvPr>
            <p:ph type="title"/>
          </p:nvPr>
        </p:nvSpPr>
        <p:spPr>
          <a:xfrm>
            <a:off x="529208" y="123478"/>
            <a:ext cx="8229600" cy="857250"/>
          </a:xfrm>
        </p:spPr>
        <p:txBody>
          <a:bodyPr/>
          <a:lstStyle/>
          <a:p>
            <a:r>
              <a:rPr lang="en-US" altLang="zh-Hant"/>
              <a:t>TS-432XU </a:t>
            </a:r>
            <a:r>
              <a:rPr lang="zh-TW" altLang="en-US"/>
              <a:t>背面硬體配置</a:t>
            </a:r>
            <a:endParaRPr lang="zh-TW" altLang="en-US" dirty="0"/>
          </a:p>
        </p:txBody>
      </p:sp>
      <p:cxnSp>
        <p:nvCxnSpPr>
          <p:cNvPr id="43" name="Shape 267"/>
          <p:cNvCxnSpPr>
            <a:cxnSpLocks/>
          </p:cNvCxnSpPr>
          <p:nvPr/>
        </p:nvCxnSpPr>
        <p:spPr>
          <a:xfrm rot="10800000" flipV="1">
            <a:off x="6896580" y="1563637"/>
            <a:ext cx="1491844" cy="690905"/>
          </a:xfrm>
          <a:prstGeom prst="bentConnector3">
            <a:avLst>
              <a:gd name="adj1" fmla="val 838"/>
            </a:avLst>
          </a:prstGeom>
          <a:noFill/>
          <a:ln w="19050" cap="flat" cmpd="sng">
            <a:solidFill>
              <a:schemeClr val="accent6"/>
            </a:solidFill>
            <a:prstDash val="solid"/>
            <a:round/>
            <a:headEnd type="oval" w="lg" len="lg"/>
            <a:tailEnd type="oval" w="lg" len="lg"/>
          </a:ln>
        </p:spPr>
      </p:cxnSp>
      <p:sp>
        <p:nvSpPr>
          <p:cNvPr id="47" name="Rounded Rectangle 30">
            <a:extLst>
              <a:ext uri="{FF2B5EF4-FFF2-40B4-BE49-F238E27FC236}">
                <a16:creationId xmlns:a16="http://schemas.microsoft.com/office/drawing/2014/main" xmlns="" id="{F003FA34-C2E8-3F40-9E4F-06D258389F97}"/>
              </a:ext>
            </a:extLst>
          </p:cNvPr>
          <p:cNvSpPr/>
          <p:nvPr/>
        </p:nvSpPr>
        <p:spPr>
          <a:xfrm>
            <a:off x="5690540" y="1995686"/>
            <a:ext cx="1562033" cy="620064"/>
          </a:xfrm>
          <a:prstGeom prst="roundRect">
            <a:avLst/>
          </a:prstGeom>
          <a:solidFill>
            <a:schemeClr val="accent6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8" name="Rounded Rectangle 30">
            <a:extLst>
              <a:ext uri="{FF2B5EF4-FFF2-40B4-BE49-F238E27FC236}">
                <a16:creationId xmlns:a16="http://schemas.microsoft.com/office/drawing/2014/main" xmlns="" id="{F003FA34-C2E8-3F40-9E4F-06D258389F97}"/>
              </a:ext>
            </a:extLst>
          </p:cNvPr>
          <p:cNvSpPr/>
          <p:nvPr/>
        </p:nvSpPr>
        <p:spPr>
          <a:xfrm>
            <a:off x="2528424" y="2009209"/>
            <a:ext cx="593144" cy="274509"/>
          </a:xfrm>
          <a:prstGeom prst="roundRect">
            <a:avLst/>
          </a:prstGeom>
          <a:solidFill>
            <a:schemeClr val="accent6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5" name="Rounded Rectangle 30">
            <a:extLst>
              <a:ext uri="{FF2B5EF4-FFF2-40B4-BE49-F238E27FC236}">
                <a16:creationId xmlns:a16="http://schemas.microsoft.com/office/drawing/2014/main" xmlns="" id="{DB89C824-9929-7A40-8B57-E207D5302766}"/>
              </a:ext>
            </a:extLst>
          </p:cNvPr>
          <p:cNvSpPr/>
          <p:nvPr/>
        </p:nvSpPr>
        <p:spPr>
          <a:xfrm>
            <a:off x="5103280" y="3263255"/>
            <a:ext cx="2474006" cy="620064"/>
          </a:xfrm>
          <a:prstGeom prst="roundRect">
            <a:avLst/>
          </a:prstGeom>
          <a:solidFill>
            <a:schemeClr val="accent6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64" name="Shape 250">
            <a:extLst>
              <a:ext uri="{FF2B5EF4-FFF2-40B4-BE49-F238E27FC236}">
                <a16:creationId xmlns:a16="http://schemas.microsoft.com/office/drawing/2014/main" xmlns="" id="{34EFE5C5-CFB5-4A4E-B94F-08FF38EC2A0C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4247964" y="1455626"/>
            <a:ext cx="576064" cy="504056"/>
          </a:xfrm>
          <a:prstGeom prst="bentConnector3">
            <a:avLst>
              <a:gd name="adj1" fmla="val 99690"/>
            </a:avLst>
          </a:prstGeom>
          <a:noFill/>
          <a:ln w="19050" cap="flat" cmpd="sng">
            <a:solidFill>
              <a:schemeClr val="accent6"/>
            </a:solidFill>
            <a:prstDash val="solid"/>
            <a:round/>
            <a:headEnd type="oval" w="lg" len="lg"/>
            <a:tailEnd type="oval" w="lg" len="lg"/>
          </a:ln>
        </p:spPr>
      </p:cxnSp>
      <p:cxnSp>
        <p:nvCxnSpPr>
          <p:cNvPr id="65" name="Shape 250">
            <a:extLst>
              <a:ext uri="{FF2B5EF4-FFF2-40B4-BE49-F238E27FC236}">
                <a16:creationId xmlns:a16="http://schemas.microsoft.com/office/drawing/2014/main" xmlns="" id="{34EFE5C5-CFB5-4A4E-B94F-08FF38EC2A0C}"/>
              </a:ext>
            </a:extLst>
          </p:cNvPr>
          <p:cNvCxnSpPr>
            <a:cxnSpLocks/>
          </p:cNvCxnSpPr>
          <p:nvPr/>
        </p:nvCxnSpPr>
        <p:spPr>
          <a:xfrm rot="16200000" flipV="1">
            <a:off x="2674299" y="1786835"/>
            <a:ext cx="358476" cy="1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chemeClr val="accent6"/>
            </a:solidFill>
            <a:prstDash val="solid"/>
            <a:round/>
            <a:headEnd type="oval" w="lg" len="lg"/>
            <a:tailEnd type="oval" w="lg" len="lg"/>
          </a:ln>
        </p:spPr>
      </p:cxnSp>
      <p:sp>
        <p:nvSpPr>
          <p:cNvPr id="59" name="Rounded Rectangle 30">
            <a:extLst>
              <a:ext uri="{FF2B5EF4-FFF2-40B4-BE49-F238E27FC236}">
                <a16:creationId xmlns:a16="http://schemas.microsoft.com/office/drawing/2014/main" xmlns="" id="{F003FA34-C2E8-3F40-9E4F-06D258389F97}"/>
              </a:ext>
            </a:extLst>
          </p:cNvPr>
          <p:cNvSpPr/>
          <p:nvPr/>
        </p:nvSpPr>
        <p:spPr>
          <a:xfrm>
            <a:off x="1955392" y="2283718"/>
            <a:ext cx="576064" cy="270941"/>
          </a:xfrm>
          <a:prstGeom prst="roundRect">
            <a:avLst/>
          </a:prstGeom>
          <a:solidFill>
            <a:schemeClr val="accent6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40" name="Shape 250">
            <a:extLst>
              <a:ext uri="{FF2B5EF4-FFF2-40B4-BE49-F238E27FC236}">
                <a16:creationId xmlns:a16="http://schemas.microsoft.com/office/drawing/2014/main" xmlns="" id="{56EA7E09-8D5F-3B44-A383-091764923E61}"/>
              </a:ext>
            </a:extLst>
          </p:cNvPr>
          <p:cNvCxnSpPr>
            <a:cxnSpLocks/>
            <a:stCxn id="59" idx="1"/>
          </p:cNvCxnSpPr>
          <p:nvPr/>
        </p:nvCxnSpPr>
        <p:spPr>
          <a:xfrm rot="10800000">
            <a:off x="1331640" y="1635647"/>
            <a:ext cx="623752" cy="783543"/>
          </a:xfrm>
          <a:prstGeom prst="bentConnector2">
            <a:avLst/>
          </a:prstGeom>
          <a:noFill/>
          <a:ln w="19050" cap="flat" cmpd="sng">
            <a:solidFill>
              <a:schemeClr val="accent6"/>
            </a:solidFill>
            <a:prstDash val="solid"/>
            <a:round/>
            <a:headEnd type="oval" w="lg" len="lg"/>
            <a:tailEnd type="oval" w="lg" len="lg"/>
          </a:ln>
        </p:spPr>
      </p:cxnSp>
      <p:sp>
        <p:nvSpPr>
          <p:cNvPr id="83" name="平行四邊形 82"/>
          <p:cNvSpPr/>
          <p:nvPr/>
        </p:nvSpPr>
        <p:spPr>
          <a:xfrm>
            <a:off x="2411760" y="1451644"/>
            <a:ext cx="1728192" cy="72008"/>
          </a:xfrm>
          <a:prstGeom prst="parallelogram">
            <a:avLst/>
          </a:prstGeom>
          <a:blipFill dpi="0" rotWithShape="1">
            <a:blip r:embed="rId6" cstate="print">
              <a:alphaModFix amt="68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66" name="Shape 266"/>
          <p:cNvSpPr txBox="1"/>
          <p:nvPr/>
        </p:nvSpPr>
        <p:spPr>
          <a:xfrm>
            <a:off x="2411760" y="1227981"/>
            <a:ext cx="1777898" cy="2373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rgbClr val="000000"/>
              </a:buClr>
              <a:buSzPts val="1400"/>
            </a:pPr>
            <a:r>
              <a:rPr lang="en-US" sz="1300" b="1" dirty="0">
                <a:ea typeface="微軟正黑體" pitchFamily="34" charset="-120"/>
                <a:sym typeface="Arial"/>
              </a:rPr>
              <a:t>2 x 1GbE  </a:t>
            </a:r>
            <a:r>
              <a:rPr lang="en-US" sz="1300" b="1" dirty="0" smtClean="0">
                <a:ea typeface="微軟正黑體" pitchFamily="34" charset="-120"/>
                <a:sym typeface="Arial"/>
              </a:rPr>
              <a:t>RJ45</a:t>
            </a:r>
            <a:r>
              <a:rPr lang="en-US" sz="1300" b="1" dirty="0" smtClean="0">
                <a:ea typeface="微軟正黑體" pitchFamily="34" charset="-120"/>
              </a:rPr>
              <a:t> </a:t>
            </a:r>
            <a:r>
              <a:rPr lang="en-US" sz="1300" b="1" dirty="0" err="1">
                <a:ea typeface="微軟正黑體" pitchFamily="34" charset="-120"/>
                <a:sym typeface="Arial"/>
              </a:rPr>
              <a:t>網路</a:t>
            </a:r>
            <a:r>
              <a:rPr lang="zh-Hant" altLang="en-US" sz="1300" b="1" dirty="0">
                <a:ea typeface="微軟正黑體" pitchFamily="34" charset="-120"/>
                <a:sym typeface="Arial"/>
              </a:rPr>
              <a:t>埠</a:t>
            </a:r>
            <a:endParaRPr sz="1300" b="1" dirty="0">
              <a:ea typeface="微軟正黑體" pitchFamily="34" charset="-120"/>
              <a:sym typeface="Arial"/>
            </a:endParaRPr>
          </a:p>
        </p:txBody>
      </p:sp>
      <p:sp>
        <p:nvSpPr>
          <p:cNvPr id="84" name="平行四邊形 83"/>
          <p:cNvSpPr/>
          <p:nvPr/>
        </p:nvSpPr>
        <p:spPr>
          <a:xfrm>
            <a:off x="476905" y="1451644"/>
            <a:ext cx="1728192" cy="72008"/>
          </a:xfrm>
          <a:prstGeom prst="parallelogram">
            <a:avLst/>
          </a:prstGeom>
          <a:blipFill dpi="0" rotWithShape="1">
            <a:blip r:embed="rId6" cstate="print">
              <a:alphaModFix amt="68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1" name="Shape 266">
            <a:extLst>
              <a:ext uri="{FF2B5EF4-FFF2-40B4-BE49-F238E27FC236}">
                <a16:creationId xmlns:a16="http://schemas.microsoft.com/office/drawing/2014/main" xmlns="" id="{896283B6-6107-F349-8BCA-1AA545BAA0E1}"/>
              </a:ext>
            </a:extLst>
          </p:cNvPr>
          <p:cNvSpPr txBox="1"/>
          <p:nvPr/>
        </p:nvSpPr>
        <p:spPr>
          <a:xfrm>
            <a:off x="447372" y="1227981"/>
            <a:ext cx="1800200" cy="2138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rgbClr val="000000"/>
              </a:buClr>
              <a:buSzPts val="1400"/>
            </a:pPr>
            <a:r>
              <a:rPr lang="en-US" sz="1300" b="1" dirty="0">
                <a:ea typeface="微軟正黑體" pitchFamily="34" charset="-120"/>
                <a:sym typeface="Arial"/>
              </a:rPr>
              <a:t>2 x 10GbE </a:t>
            </a:r>
            <a:r>
              <a:rPr lang="zh-TW" altLang="en-US" sz="1300" b="1" dirty="0">
                <a:ea typeface="微軟正黑體" pitchFamily="34" charset="-120"/>
                <a:sym typeface="Arial"/>
              </a:rPr>
              <a:t> </a:t>
            </a:r>
            <a:r>
              <a:rPr lang="en-US" sz="1300" b="1" dirty="0">
                <a:ea typeface="微軟正黑體" pitchFamily="34" charset="-120"/>
                <a:sym typeface="Arial"/>
              </a:rPr>
              <a:t>SFP+ </a:t>
            </a:r>
            <a:r>
              <a:rPr lang="en-US" sz="1300" b="1" dirty="0" err="1">
                <a:ea typeface="微軟正黑體" pitchFamily="34" charset="-120"/>
                <a:sym typeface="Arial"/>
              </a:rPr>
              <a:t>網路</a:t>
            </a:r>
            <a:r>
              <a:rPr lang="zh-Hant" altLang="en-US" sz="1300" b="1" dirty="0">
                <a:ea typeface="微軟正黑體" pitchFamily="34" charset="-120"/>
                <a:sym typeface="Arial"/>
              </a:rPr>
              <a:t>埠</a:t>
            </a:r>
            <a:endParaRPr sz="1300" b="1" dirty="0">
              <a:ea typeface="微軟正黑體" pitchFamily="34" charset="-120"/>
              <a:sym typeface="Arial"/>
            </a:endParaRPr>
          </a:p>
        </p:txBody>
      </p:sp>
      <p:sp>
        <p:nvSpPr>
          <p:cNvPr id="87" name="平行四邊形 86"/>
          <p:cNvSpPr/>
          <p:nvPr/>
        </p:nvSpPr>
        <p:spPr>
          <a:xfrm>
            <a:off x="4895726" y="1347614"/>
            <a:ext cx="2376264" cy="72008"/>
          </a:xfrm>
          <a:prstGeom prst="parallelogram">
            <a:avLst/>
          </a:prstGeom>
          <a:blipFill dpi="0" rotWithShape="1">
            <a:blip r:embed="rId6" cstate="print">
              <a:alphaModFix amt="68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0" name="Shape 256">
            <a:extLst>
              <a:ext uri="{FF2B5EF4-FFF2-40B4-BE49-F238E27FC236}">
                <a16:creationId xmlns:a16="http://schemas.microsoft.com/office/drawing/2014/main" xmlns="" id="{E2F5DC7A-9ECD-7C4C-94D2-AEF7148D7324}"/>
              </a:ext>
            </a:extLst>
          </p:cNvPr>
          <p:cNvSpPr txBox="1"/>
          <p:nvPr/>
        </p:nvSpPr>
        <p:spPr>
          <a:xfrm>
            <a:off x="4895726" y="1135033"/>
            <a:ext cx="2549614" cy="432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SzPts val="1400"/>
            </a:pPr>
            <a:r>
              <a:rPr lang="en-US" altLang="zh-TW" sz="1300" b="1" dirty="0">
                <a:ea typeface="微軟正黑體" pitchFamily="34" charset="-120"/>
              </a:rPr>
              <a:t>Gen.2 x2</a:t>
            </a:r>
            <a:r>
              <a:rPr lang="zh-Hant" altLang="en-US" sz="1300" b="1" dirty="0">
                <a:ea typeface="微軟正黑體" pitchFamily="34" charset="-120"/>
                <a:sym typeface="Arial"/>
              </a:rPr>
              <a:t> </a:t>
            </a:r>
            <a:r>
              <a:rPr lang="zh-Hant" altLang="en-US" sz="1300" b="1" dirty="0">
                <a:ea typeface="微軟正黑體" pitchFamily="34" charset="-120"/>
              </a:rPr>
              <a:t>半</a:t>
            </a:r>
            <a:r>
              <a:rPr lang="zh-TW" altLang="en-US" sz="1300" b="1" dirty="0">
                <a:ea typeface="微軟正黑體" pitchFamily="34" charset="-120"/>
              </a:rPr>
              <a:t>高式 </a:t>
            </a:r>
            <a:r>
              <a:rPr lang="en-US" altLang="en-US" sz="1300" b="1" dirty="0" err="1">
                <a:ea typeface="微軟正黑體" pitchFamily="34" charset="-120"/>
              </a:rPr>
              <a:t>PCIe</a:t>
            </a:r>
            <a:r>
              <a:rPr lang="en-US" altLang="en-US" sz="1300" b="1" dirty="0">
                <a:ea typeface="微軟正黑體" pitchFamily="34" charset="-120"/>
              </a:rPr>
              <a:t> </a:t>
            </a:r>
            <a:r>
              <a:rPr lang="zh-TW" altLang="en-US" sz="1300" b="1" dirty="0">
                <a:ea typeface="微軟正黑體" pitchFamily="34" charset="-120"/>
              </a:rPr>
              <a:t>擴充插槽</a:t>
            </a:r>
            <a:endParaRPr lang="en-US" altLang="zh-TW" sz="1300" b="1" dirty="0">
              <a:ea typeface="微軟正黑體" pitchFamily="34" charset="-120"/>
            </a:endParaRPr>
          </a:p>
          <a:p>
            <a:pPr>
              <a:buSzPts val="1400"/>
            </a:pPr>
            <a:r>
              <a:rPr lang="en-US" altLang="zh-Hant" sz="1300" b="1" dirty="0">
                <a:ea typeface="微軟正黑體" pitchFamily="34" charset="-120"/>
              </a:rPr>
              <a:t>(</a:t>
            </a:r>
            <a:r>
              <a:rPr lang="zh-Hant" altLang="en-US" sz="1300" b="1" dirty="0">
                <a:ea typeface="微軟正黑體" pitchFamily="34" charset="-120"/>
              </a:rPr>
              <a:t>需搭配 </a:t>
            </a:r>
            <a:r>
              <a:rPr lang="en-US" altLang="zh-Hant" sz="1300" b="1" dirty="0">
                <a:ea typeface="微軟正黑體" pitchFamily="34" charset="-120"/>
              </a:rPr>
              <a:t>QNAP</a:t>
            </a:r>
            <a:r>
              <a:rPr lang="zh-Hant" altLang="en-US" sz="1300" b="1" dirty="0">
                <a:ea typeface="微軟正黑體" pitchFamily="34" charset="-120"/>
              </a:rPr>
              <a:t> 專屬擋板使用</a:t>
            </a:r>
            <a:r>
              <a:rPr lang="en-US" altLang="zh-Hant" sz="1300" b="1" dirty="0">
                <a:ea typeface="微軟正黑體" pitchFamily="34" charset="-120"/>
              </a:rPr>
              <a:t>)</a:t>
            </a:r>
          </a:p>
        </p:txBody>
      </p:sp>
      <p:sp>
        <p:nvSpPr>
          <p:cNvPr id="88" name="平行四邊形 87"/>
          <p:cNvSpPr/>
          <p:nvPr/>
        </p:nvSpPr>
        <p:spPr>
          <a:xfrm>
            <a:off x="7636267" y="1346379"/>
            <a:ext cx="1368152" cy="72008"/>
          </a:xfrm>
          <a:prstGeom prst="parallelogram">
            <a:avLst/>
          </a:prstGeom>
          <a:blipFill dpi="0" rotWithShape="1">
            <a:blip r:embed="rId7" cstate="print">
              <a:alphaModFix amt="68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71" name="Shape 271"/>
          <p:cNvSpPr txBox="1"/>
          <p:nvPr/>
        </p:nvSpPr>
        <p:spPr>
          <a:xfrm>
            <a:off x="7543559" y="1131590"/>
            <a:ext cx="1590916" cy="5490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rgbClr val="000000"/>
              </a:buClr>
              <a:buSzPts val="1400"/>
            </a:pPr>
            <a:r>
              <a:rPr lang="en-US" sz="1300" b="1" dirty="0">
                <a:solidFill>
                  <a:schemeClr val="tx1">
                    <a:lumMod val="75000"/>
                    <a:lumOff val="25000"/>
                  </a:schemeClr>
                </a:solidFill>
                <a:ea typeface="微軟正黑體" pitchFamily="34" charset="-120"/>
                <a:sym typeface="Arial"/>
              </a:rPr>
              <a:t>250W </a:t>
            </a:r>
            <a:r>
              <a:rPr lang="en-US" sz="1300" b="1" dirty="0" err="1">
                <a:solidFill>
                  <a:schemeClr val="tx1">
                    <a:lumMod val="75000"/>
                    <a:lumOff val="25000"/>
                  </a:schemeClr>
                </a:solidFill>
                <a:ea typeface="微軟正黑體" pitchFamily="34" charset="-120"/>
                <a:sym typeface="Arial"/>
              </a:rPr>
              <a:t>電源</a:t>
            </a:r>
            <a:r>
              <a:rPr lang="zh-TW" altLang="en-US" sz="1300" b="1" dirty="0">
                <a:solidFill>
                  <a:schemeClr val="tx1">
                    <a:lumMod val="75000"/>
                    <a:lumOff val="25000"/>
                  </a:schemeClr>
                </a:solidFill>
                <a:ea typeface="微軟正黑體" pitchFamily="34" charset="-120"/>
                <a:sym typeface="Arial"/>
              </a:rPr>
              <a:t>供應器</a:t>
            </a:r>
            <a:endParaRPr sz="1300" b="1" dirty="0">
              <a:solidFill>
                <a:schemeClr val="tx1">
                  <a:lumMod val="75000"/>
                  <a:lumOff val="25000"/>
                </a:schemeClr>
              </a:solidFill>
              <a:ea typeface="微軟正黑體" pitchFamily="34" charset="-120"/>
              <a:sym typeface="Arial"/>
            </a:endParaRPr>
          </a:p>
        </p:txBody>
      </p:sp>
      <p:sp>
        <p:nvSpPr>
          <p:cNvPr id="92" name="Rounded Rectangle 30">
            <a:extLst>
              <a:ext uri="{FF2B5EF4-FFF2-40B4-BE49-F238E27FC236}">
                <a16:creationId xmlns:a16="http://schemas.microsoft.com/office/drawing/2014/main" xmlns="" id="{F003FA34-C2E8-3F40-9E4F-06D258389F97}"/>
              </a:ext>
            </a:extLst>
          </p:cNvPr>
          <p:cNvSpPr/>
          <p:nvPr/>
        </p:nvSpPr>
        <p:spPr>
          <a:xfrm>
            <a:off x="2528424" y="3507854"/>
            <a:ext cx="675424" cy="274509"/>
          </a:xfrm>
          <a:prstGeom prst="roundRect">
            <a:avLst/>
          </a:prstGeom>
          <a:solidFill>
            <a:schemeClr val="accent6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96" name="Shape 250">
            <a:extLst>
              <a:ext uri="{FF2B5EF4-FFF2-40B4-BE49-F238E27FC236}">
                <a16:creationId xmlns:a16="http://schemas.microsoft.com/office/drawing/2014/main" xmlns="" id="{34EFE5C5-CFB5-4A4E-B94F-08FF38EC2A0C}"/>
              </a:ext>
            </a:extLst>
          </p:cNvPr>
          <p:cNvCxnSpPr>
            <a:cxnSpLocks/>
          </p:cNvCxnSpPr>
          <p:nvPr/>
        </p:nvCxnSpPr>
        <p:spPr>
          <a:xfrm rot="16200000" flipV="1">
            <a:off x="2680902" y="3776995"/>
            <a:ext cx="551567" cy="206295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chemeClr val="accent6"/>
            </a:solidFill>
            <a:prstDash val="solid"/>
            <a:round/>
            <a:headEnd type="oval" w="lg" len="lg"/>
            <a:tailEnd type="oval" w="lg" len="lg"/>
          </a:ln>
        </p:spPr>
      </p:cxnSp>
      <p:cxnSp>
        <p:nvCxnSpPr>
          <p:cNvPr id="97" name="Shape 250">
            <a:extLst>
              <a:ext uri="{FF2B5EF4-FFF2-40B4-BE49-F238E27FC236}">
                <a16:creationId xmlns:a16="http://schemas.microsoft.com/office/drawing/2014/main" xmlns="" id="{34EFE5C5-CFB5-4A4E-B94F-08FF38EC2A0C}"/>
              </a:ext>
            </a:extLst>
          </p:cNvPr>
          <p:cNvCxnSpPr>
            <a:cxnSpLocks/>
          </p:cNvCxnSpPr>
          <p:nvPr/>
        </p:nvCxnSpPr>
        <p:spPr>
          <a:xfrm rot="16200000" flipV="1">
            <a:off x="1512441" y="3975123"/>
            <a:ext cx="358476" cy="1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chemeClr val="accent6"/>
            </a:solidFill>
            <a:prstDash val="solid"/>
            <a:round/>
            <a:headEnd type="oval" w="lg" len="lg"/>
            <a:tailEnd type="oval" w="lg" len="lg"/>
          </a:ln>
        </p:spPr>
      </p:cxnSp>
      <p:cxnSp>
        <p:nvCxnSpPr>
          <p:cNvPr id="98" name="Shape 250">
            <a:extLst>
              <a:ext uri="{FF2B5EF4-FFF2-40B4-BE49-F238E27FC236}">
                <a16:creationId xmlns:a16="http://schemas.microsoft.com/office/drawing/2014/main" xmlns="" id="{34EFE5C5-CFB5-4A4E-B94F-08FF38EC2A0C}"/>
              </a:ext>
            </a:extLst>
          </p:cNvPr>
          <p:cNvCxnSpPr>
            <a:cxnSpLocks/>
          </p:cNvCxnSpPr>
          <p:nvPr/>
        </p:nvCxnSpPr>
        <p:spPr>
          <a:xfrm rot="16200000" flipV="1">
            <a:off x="5286586" y="3975124"/>
            <a:ext cx="358476" cy="1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chemeClr val="accent6"/>
            </a:solidFill>
            <a:prstDash val="solid"/>
            <a:round/>
            <a:headEnd type="oval" w="lg" len="lg"/>
            <a:tailEnd type="oval" w="lg" len="lg"/>
          </a:ln>
        </p:spPr>
      </p:cxnSp>
      <p:sp>
        <p:nvSpPr>
          <p:cNvPr id="100" name="平行四邊形 99"/>
          <p:cNvSpPr/>
          <p:nvPr/>
        </p:nvSpPr>
        <p:spPr>
          <a:xfrm>
            <a:off x="1413173" y="4427774"/>
            <a:ext cx="792088" cy="72008"/>
          </a:xfrm>
          <a:prstGeom prst="parallelogram">
            <a:avLst/>
          </a:prstGeom>
          <a:blipFill dpi="0" rotWithShape="1">
            <a:blip r:embed="rId8" cstate="print">
              <a:alphaModFix amt="68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59" name="Shape 259"/>
          <p:cNvSpPr txBox="1"/>
          <p:nvPr/>
        </p:nvSpPr>
        <p:spPr>
          <a:xfrm>
            <a:off x="1403648" y="4182937"/>
            <a:ext cx="1066732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rgbClr val="000000"/>
              </a:buClr>
              <a:buSzPts val="1400"/>
            </a:pPr>
            <a:r>
              <a:rPr lang="en-US" sz="1300" b="1" dirty="0" err="1">
                <a:ea typeface="微軟正黑體" pitchFamily="34" charset="-120"/>
                <a:sym typeface="Arial"/>
              </a:rPr>
              <a:t>系統重置</a:t>
            </a:r>
            <a:endParaRPr sz="1300" b="1" dirty="0">
              <a:ea typeface="微軟正黑體" pitchFamily="34" charset="-120"/>
              <a:sym typeface="Arial"/>
            </a:endParaRPr>
          </a:p>
        </p:txBody>
      </p:sp>
      <p:sp>
        <p:nvSpPr>
          <p:cNvPr id="101" name="平行四邊形 100"/>
          <p:cNvSpPr/>
          <p:nvPr/>
        </p:nvSpPr>
        <p:spPr>
          <a:xfrm>
            <a:off x="2709317" y="4421350"/>
            <a:ext cx="1071481" cy="86524"/>
          </a:xfrm>
          <a:prstGeom prst="parallelogram">
            <a:avLst/>
          </a:prstGeom>
          <a:blipFill dpi="0" rotWithShape="1">
            <a:blip r:embed="rId7" cstate="print">
              <a:alphaModFix amt="68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69" name="Shape 269"/>
          <p:cNvSpPr txBox="1"/>
          <p:nvPr/>
        </p:nvSpPr>
        <p:spPr>
          <a:xfrm>
            <a:off x="2699792" y="4182937"/>
            <a:ext cx="1178726" cy="3488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rgbClr val="000000"/>
              </a:buClr>
              <a:buSzPts val="1400"/>
            </a:pPr>
            <a:r>
              <a:rPr lang="en-US" altLang="zh-Hant" sz="1300" b="1" dirty="0">
                <a:ea typeface="微軟正黑體" pitchFamily="34" charset="-120"/>
                <a:sym typeface="Arial"/>
              </a:rPr>
              <a:t>4</a:t>
            </a:r>
            <a:r>
              <a:rPr lang="en-US" sz="1300" b="1" dirty="0">
                <a:ea typeface="微軟正黑體" pitchFamily="34" charset="-120"/>
                <a:sym typeface="Arial"/>
              </a:rPr>
              <a:t> x USB</a:t>
            </a:r>
            <a:r>
              <a:rPr lang="zh-TW" altLang="en-US" sz="1300" b="1" dirty="0">
                <a:ea typeface="微軟正黑體" pitchFamily="34" charset="-120"/>
                <a:sym typeface="Arial"/>
              </a:rPr>
              <a:t> </a:t>
            </a:r>
            <a:r>
              <a:rPr lang="en-US" sz="1300" b="1" dirty="0">
                <a:ea typeface="微軟正黑體" pitchFamily="34" charset="-120"/>
                <a:sym typeface="Arial"/>
              </a:rPr>
              <a:t>3.0 </a:t>
            </a:r>
            <a:r>
              <a:rPr lang="zh-Hant" altLang="en-US" sz="1300" b="1" dirty="0">
                <a:ea typeface="微軟正黑體" pitchFamily="34" charset="-120"/>
                <a:sym typeface="Arial"/>
              </a:rPr>
              <a:t>埠</a:t>
            </a:r>
            <a:endParaRPr lang="en-US" sz="1300" b="1" dirty="0">
              <a:ea typeface="微軟正黑體" pitchFamily="34" charset="-120"/>
              <a:sym typeface="Arial"/>
            </a:endParaRPr>
          </a:p>
        </p:txBody>
      </p:sp>
      <p:sp>
        <p:nvSpPr>
          <p:cNvPr id="102" name="平行四邊形 101"/>
          <p:cNvSpPr/>
          <p:nvPr/>
        </p:nvSpPr>
        <p:spPr>
          <a:xfrm>
            <a:off x="5066531" y="4427774"/>
            <a:ext cx="1728192" cy="72008"/>
          </a:xfrm>
          <a:prstGeom prst="parallelogram">
            <a:avLst/>
          </a:prstGeom>
          <a:blipFill dpi="0" rotWithShape="1">
            <a:blip r:embed="rId6" cstate="print">
              <a:alphaModFix amt="68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2" name="Shape 271">
            <a:extLst>
              <a:ext uri="{FF2B5EF4-FFF2-40B4-BE49-F238E27FC236}">
                <a16:creationId xmlns:a16="http://schemas.microsoft.com/office/drawing/2014/main" xmlns="" id="{91468B35-3A5E-D346-A67C-87DCD1350CD1}"/>
              </a:ext>
            </a:extLst>
          </p:cNvPr>
          <p:cNvSpPr txBox="1"/>
          <p:nvPr/>
        </p:nvSpPr>
        <p:spPr>
          <a:xfrm>
            <a:off x="5114388" y="4182937"/>
            <a:ext cx="1761867" cy="2610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rgbClr val="000000"/>
              </a:buClr>
              <a:buSzPts val="1400"/>
            </a:pPr>
            <a:r>
              <a:rPr lang="en-US" sz="1300" b="1" dirty="0">
                <a:ea typeface="微軟正黑體" pitchFamily="34" charset="-120"/>
                <a:sym typeface="Arial"/>
              </a:rPr>
              <a:t>250W </a:t>
            </a:r>
            <a:r>
              <a:rPr lang="zh-Hant" altLang="en-US" sz="1300" b="1" dirty="0">
                <a:ea typeface="微軟正黑體" pitchFamily="34" charset="-120"/>
                <a:sym typeface="Arial"/>
              </a:rPr>
              <a:t>雙</a:t>
            </a:r>
            <a:r>
              <a:rPr lang="en-US" sz="1300" b="1" dirty="0" err="1">
                <a:ea typeface="微軟正黑體" pitchFamily="34" charset="-120"/>
                <a:sym typeface="Arial"/>
              </a:rPr>
              <a:t>電源</a:t>
            </a:r>
            <a:r>
              <a:rPr lang="zh-TW" altLang="en-US" sz="1300" b="1" dirty="0">
                <a:ea typeface="微軟正黑體" pitchFamily="34" charset="-120"/>
                <a:sym typeface="Arial"/>
              </a:rPr>
              <a:t>供應器</a:t>
            </a:r>
            <a:endParaRPr sz="1300" b="1" dirty="0">
              <a:ea typeface="微軟正黑體" pitchFamily="34" charset="-120"/>
              <a:sym typeface="Arial"/>
            </a:endParaRPr>
          </a:p>
        </p:txBody>
      </p:sp>
      <p:sp>
        <p:nvSpPr>
          <p:cNvPr id="35" name="Rounded Rectangle 30">
            <a:extLst>
              <a:ext uri="{FF2B5EF4-FFF2-40B4-BE49-F238E27FC236}">
                <a16:creationId xmlns:a16="http://schemas.microsoft.com/office/drawing/2014/main" xmlns="" id="{C7CE7D95-6B27-FC44-8735-F8A1A936C77A}"/>
              </a:ext>
            </a:extLst>
          </p:cNvPr>
          <p:cNvSpPr/>
          <p:nvPr/>
        </p:nvSpPr>
        <p:spPr>
          <a:xfrm>
            <a:off x="3470803" y="1980033"/>
            <a:ext cx="1099685" cy="274509"/>
          </a:xfrm>
          <a:prstGeom prst="roundRect">
            <a:avLst/>
          </a:prstGeom>
          <a:solidFill>
            <a:schemeClr val="accent6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296227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文字方塊 72">
            <a:extLst>
              <a:ext uri="{FF2B5EF4-FFF2-40B4-BE49-F238E27FC236}">
                <a16:creationId xmlns:a16="http://schemas.microsoft.com/office/drawing/2014/main" xmlns="" id="{DECD8E86-E46E-B447-9BB4-6839B6D86797}"/>
              </a:ext>
            </a:extLst>
          </p:cNvPr>
          <p:cNvSpPr txBox="1"/>
          <p:nvPr/>
        </p:nvSpPr>
        <p:spPr>
          <a:xfrm>
            <a:off x="6804248" y="4011910"/>
            <a:ext cx="1440160" cy="49244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rtlCol="0">
            <a:spAutoFit/>
          </a:bodyPr>
          <a:lstStyle/>
          <a:p>
            <a:pPr algn="r">
              <a:buClr>
                <a:srgbClr val="FF6600"/>
              </a:buClr>
              <a:buSzPct val="25000"/>
            </a:pPr>
            <a:r>
              <a:rPr lang="en-US" altLang="zh-TW" sz="13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  <a:sym typeface="Arial"/>
              </a:rPr>
              <a:t>TS-832XU-RP</a:t>
            </a:r>
          </a:p>
          <a:p>
            <a:pPr algn="r">
              <a:buClr>
                <a:srgbClr val="FF6600"/>
              </a:buClr>
              <a:buSzPct val="25000"/>
            </a:pPr>
            <a:r>
              <a:rPr lang="en-US" altLang="zh-TW" sz="13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  <a:sym typeface="Arial"/>
              </a:rPr>
              <a:t>TS-1232XU-RP</a:t>
            </a:r>
            <a:endParaRPr lang="zh-TW" altLang="en-US" sz="1300" b="1" dirty="0">
              <a:solidFill>
                <a:schemeClr val="bg1"/>
              </a:solidFill>
              <a:latin typeface="Arial" pitchFamily="34" charset="0"/>
              <a:ea typeface="微軟正黑體" pitchFamily="34" charset="-120"/>
              <a:cs typeface="Arial" pitchFamily="34" charset="0"/>
              <a:sym typeface="Arial"/>
            </a:endParaRPr>
          </a:p>
        </p:txBody>
      </p:sp>
      <p:sp>
        <p:nvSpPr>
          <p:cNvPr id="72" name="文字方塊 71">
            <a:extLst>
              <a:ext uri="{FF2B5EF4-FFF2-40B4-BE49-F238E27FC236}">
                <a16:creationId xmlns:a16="http://schemas.microsoft.com/office/drawing/2014/main" xmlns="" id="{DECD8E86-E46E-B447-9BB4-6839B6D86797}"/>
              </a:ext>
            </a:extLst>
          </p:cNvPr>
          <p:cNvSpPr txBox="1"/>
          <p:nvPr/>
        </p:nvSpPr>
        <p:spPr>
          <a:xfrm>
            <a:off x="6804248" y="2427734"/>
            <a:ext cx="1440160" cy="49244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rtlCol="0">
            <a:spAutoFit/>
          </a:bodyPr>
          <a:lstStyle/>
          <a:p>
            <a:pPr algn="r">
              <a:buClr>
                <a:srgbClr val="FF6600"/>
              </a:buClr>
              <a:buSzPct val="25000"/>
            </a:pPr>
            <a:r>
              <a:rPr lang="en-US" altLang="zh-TW" sz="13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  <a:sym typeface="Arial"/>
              </a:rPr>
              <a:t>TS-832XU</a:t>
            </a:r>
          </a:p>
          <a:p>
            <a:pPr algn="r">
              <a:buClr>
                <a:srgbClr val="FF6600"/>
              </a:buClr>
              <a:buSzPct val="25000"/>
            </a:pPr>
            <a:r>
              <a:rPr lang="en-US" altLang="zh-TW" sz="13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  <a:sym typeface="Arial"/>
              </a:rPr>
              <a:t>TS-1232XU</a:t>
            </a:r>
            <a:endParaRPr lang="zh-TW" altLang="en-US" sz="1300" b="1" dirty="0">
              <a:solidFill>
                <a:schemeClr val="bg1"/>
              </a:solidFill>
              <a:latin typeface="Arial" pitchFamily="34" charset="0"/>
              <a:ea typeface="微軟正黑體" pitchFamily="34" charset="-120"/>
              <a:cs typeface="Arial" pitchFamily="34" charset="0"/>
              <a:sym typeface="Arial"/>
            </a:endParaRPr>
          </a:p>
        </p:txBody>
      </p:sp>
      <p:pic>
        <p:nvPicPr>
          <p:cNvPr id="26" name="Picture 6" descr="Picture 6">
            <a:extLst>
              <a:ext uri="{FF2B5EF4-FFF2-40B4-BE49-F238E27FC236}">
                <a16:creationId xmlns:a16="http://schemas.microsoft.com/office/drawing/2014/main" xmlns="" id="{3D40569C-04D2-3540-B24E-A82DD9C18F6B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 t="30010" b="26060"/>
          <a:stretch>
            <a:fillRect/>
          </a:stretch>
        </p:blipFill>
        <p:spPr>
          <a:xfrm>
            <a:off x="858953" y="2931790"/>
            <a:ext cx="6294406" cy="1728192"/>
          </a:xfrm>
          <a:prstGeom prst="rect">
            <a:avLst/>
          </a:prstGeom>
          <a:ln w="12700">
            <a:miter lim="400000"/>
          </a:ln>
        </p:spPr>
      </p:pic>
      <p:pic>
        <p:nvPicPr>
          <p:cNvPr id="27" name="Picture 2" descr="Picture 2">
            <a:extLst>
              <a:ext uri="{FF2B5EF4-FFF2-40B4-BE49-F238E27FC236}">
                <a16:creationId xmlns:a16="http://schemas.microsoft.com/office/drawing/2014/main" xmlns="" id="{8BD87346-51D3-CE49-A1AD-FD27BA737262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25895" y="139368"/>
            <a:ext cx="6311280" cy="3944550"/>
          </a:xfrm>
          <a:prstGeom prst="rect">
            <a:avLst/>
          </a:prstGeom>
          <a:ln w="12700">
            <a:miter lim="400000"/>
          </a:ln>
        </p:spPr>
      </p:pic>
      <p:sp>
        <p:nvSpPr>
          <p:cNvPr id="243" name="Shape 243"/>
          <p:cNvSpPr txBox="1"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Hant"/>
              <a:t>TS-832XU/TS-1232XU </a:t>
            </a:r>
            <a:r>
              <a:rPr lang="zh-TW" altLang="en-US"/>
              <a:t>背面硬體配置</a:t>
            </a:r>
            <a:endParaRPr lang="zh-TW" altLang="en-US" dirty="0"/>
          </a:p>
        </p:txBody>
      </p:sp>
      <p:cxnSp>
        <p:nvCxnSpPr>
          <p:cNvPr id="43" name="Shape 267"/>
          <p:cNvCxnSpPr>
            <a:cxnSpLocks/>
          </p:cNvCxnSpPr>
          <p:nvPr/>
        </p:nvCxnSpPr>
        <p:spPr>
          <a:xfrm rot="5400000">
            <a:off x="6408207" y="1311609"/>
            <a:ext cx="1224135" cy="1008115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chemeClr val="accent6"/>
            </a:solidFill>
            <a:prstDash val="solid"/>
            <a:round/>
            <a:headEnd type="oval" w="lg" len="lg"/>
            <a:tailEnd type="oval" w="lg" len="lg"/>
          </a:ln>
        </p:spPr>
      </p:cxnSp>
      <p:sp>
        <p:nvSpPr>
          <p:cNvPr id="47" name="Rounded Rectangle 30">
            <a:extLst>
              <a:ext uri="{FF2B5EF4-FFF2-40B4-BE49-F238E27FC236}">
                <a16:creationId xmlns:a16="http://schemas.microsoft.com/office/drawing/2014/main" xmlns="" id="{F003FA34-C2E8-3F40-9E4F-06D258389F97}"/>
              </a:ext>
            </a:extLst>
          </p:cNvPr>
          <p:cNvSpPr/>
          <p:nvPr/>
        </p:nvSpPr>
        <p:spPr>
          <a:xfrm>
            <a:off x="5580112" y="2347660"/>
            <a:ext cx="1187355" cy="656138"/>
          </a:xfrm>
          <a:prstGeom prst="roundRect">
            <a:avLst/>
          </a:prstGeom>
          <a:solidFill>
            <a:srgbClr val="EA5F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8" name="Rounded Rectangle 30">
            <a:extLst>
              <a:ext uri="{FF2B5EF4-FFF2-40B4-BE49-F238E27FC236}">
                <a16:creationId xmlns:a16="http://schemas.microsoft.com/office/drawing/2014/main" xmlns="" id="{F003FA34-C2E8-3F40-9E4F-06D258389F97}"/>
              </a:ext>
            </a:extLst>
          </p:cNvPr>
          <p:cNvSpPr/>
          <p:nvPr/>
        </p:nvSpPr>
        <p:spPr>
          <a:xfrm>
            <a:off x="2339752" y="2355726"/>
            <a:ext cx="593144" cy="274509"/>
          </a:xfrm>
          <a:prstGeom prst="roundRect">
            <a:avLst/>
          </a:prstGeom>
          <a:solidFill>
            <a:srgbClr val="EA5F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9" name="Rounded Rectangle 30">
            <a:extLst>
              <a:ext uri="{FF2B5EF4-FFF2-40B4-BE49-F238E27FC236}">
                <a16:creationId xmlns:a16="http://schemas.microsoft.com/office/drawing/2014/main" xmlns="" id="{F003FA34-C2E8-3F40-9E4F-06D258389F97}"/>
              </a:ext>
            </a:extLst>
          </p:cNvPr>
          <p:cNvSpPr/>
          <p:nvPr/>
        </p:nvSpPr>
        <p:spPr>
          <a:xfrm>
            <a:off x="1868064" y="2588841"/>
            <a:ext cx="484108" cy="270941"/>
          </a:xfrm>
          <a:prstGeom prst="roundRect">
            <a:avLst/>
          </a:prstGeom>
          <a:solidFill>
            <a:srgbClr val="EA5F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3" name="Rounded Rectangle 30">
            <a:extLst>
              <a:ext uri="{FF2B5EF4-FFF2-40B4-BE49-F238E27FC236}">
                <a16:creationId xmlns:a16="http://schemas.microsoft.com/office/drawing/2014/main" xmlns="" id="{F003FA34-C2E8-3F40-9E4F-06D258389F97}"/>
              </a:ext>
            </a:extLst>
          </p:cNvPr>
          <p:cNvSpPr/>
          <p:nvPr/>
        </p:nvSpPr>
        <p:spPr>
          <a:xfrm>
            <a:off x="2391307" y="3921458"/>
            <a:ext cx="668525" cy="270941"/>
          </a:xfrm>
          <a:prstGeom prst="roundRect">
            <a:avLst/>
          </a:prstGeom>
          <a:solidFill>
            <a:srgbClr val="EA5F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32" name="Shape 250">
            <a:extLst>
              <a:ext uri="{FF2B5EF4-FFF2-40B4-BE49-F238E27FC236}">
                <a16:creationId xmlns:a16="http://schemas.microsoft.com/office/drawing/2014/main" xmlns="" id="{34EFE5C5-CFB5-4A4E-B94F-08FF38EC2A0C}"/>
              </a:ext>
            </a:extLst>
          </p:cNvPr>
          <p:cNvCxnSpPr>
            <a:cxnSpLocks/>
            <a:stCxn id="58" idx="0"/>
            <a:endCxn id="39" idx="4"/>
          </p:cNvCxnSpPr>
          <p:nvPr/>
        </p:nvCxnSpPr>
        <p:spPr>
          <a:xfrm rot="5400000" flipH="1" flipV="1">
            <a:off x="2432041" y="1511911"/>
            <a:ext cx="1048098" cy="639532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chemeClr val="accent6"/>
            </a:solidFill>
            <a:prstDash val="solid"/>
            <a:round/>
            <a:headEnd type="oval" w="lg" len="lg"/>
            <a:tailEnd type="oval" w="lg" len="lg"/>
          </a:ln>
        </p:spPr>
      </p:cxnSp>
      <p:cxnSp>
        <p:nvCxnSpPr>
          <p:cNvPr id="38" name="Shape 250">
            <a:extLst>
              <a:ext uri="{FF2B5EF4-FFF2-40B4-BE49-F238E27FC236}">
                <a16:creationId xmlns:a16="http://schemas.microsoft.com/office/drawing/2014/main" xmlns="" id="{728920DB-C0C1-5E44-AC69-7ABF33627132}"/>
              </a:ext>
            </a:extLst>
          </p:cNvPr>
          <p:cNvCxnSpPr>
            <a:cxnSpLocks/>
            <a:endCxn id="63" idx="3"/>
          </p:cNvCxnSpPr>
          <p:nvPr/>
        </p:nvCxnSpPr>
        <p:spPr>
          <a:xfrm rot="16200000" flipV="1">
            <a:off x="2958101" y="4158660"/>
            <a:ext cx="531046" cy="327584"/>
          </a:xfrm>
          <a:prstGeom prst="bentConnector2">
            <a:avLst/>
          </a:prstGeom>
          <a:noFill/>
          <a:ln w="19050" cap="flat" cmpd="sng">
            <a:solidFill>
              <a:schemeClr val="accent6"/>
            </a:solidFill>
            <a:prstDash val="solid"/>
            <a:round/>
            <a:headEnd type="oval" w="lg" len="lg"/>
            <a:tailEnd type="oval" w="lg" len="lg"/>
          </a:ln>
        </p:spPr>
      </p:cxnSp>
      <p:cxnSp>
        <p:nvCxnSpPr>
          <p:cNvPr id="40" name="Shape 250">
            <a:extLst>
              <a:ext uri="{FF2B5EF4-FFF2-40B4-BE49-F238E27FC236}">
                <a16:creationId xmlns:a16="http://schemas.microsoft.com/office/drawing/2014/main" xmlns="" id="{56EA7E09-8D5F-3B44-A383-091764923E61}"/>
              </a:ext>
            </a:extLst>
          </p:cNvPr>
          <p:cNvCxnSpPr>
            <a:cxnSpLocks/>
            <a:stCxn id="59" idx="0"/>
          </p:cNvCxnSpPr>
          <p:nvPr/>
        </p:nvCxnSpPr>
        <p:spPr>
          <a:xfrm rot="16200000" flipV="1">
            <a:off x="1080449" y="1559171"/>
            <a:ext cx="1169217" cy="890123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chemeClr val="accent6"/>
            </a:solidFill>
            <a:prstDash val="solid"/>
            <a:round/>
            <a:headEnd type="oval" w="lg" len="lg"/>
            <a:tailEnd type="oval" w="lg" len="lg"/>
          </a:ln>
        </p:spPr>
      </p:cxnSp>
      <p:sp>
        <p:nvSpPr>
          <p:cNvPr id="45" name="Rounded Rectangle 30">
            <a:extLst>
              <a:ext uri="{FF2B5EF4-FFF2-40B4-BE49-F238E27FC236}">
                <a16:creationId xmlns:a16="http://schemas.microsoft.com/office/drawing/2014/main" xmlns="" id="{DB89C824-9929-7A40-8B57-E207D5302766}"/>
              </a:ext>
            </a:extLst>
          </p:cNvPr>
          <p:cNvSpPr/>
          <p:nvPr/>
        </p:nvSpPr>
        <p:spPr>
          <a:xfrm>
            <a:off x="5525484" y="3309320"/>
            <a:ext cx="1422780" cy="1278654"/>
          </a:xfrm>
          <a:prstGeom prst="roundRect">
            <a:avLst/>
          </a:prstGeom>
          <a:solidFill>
            <a:srgbClr val="EA5F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8" name="Rounded Rectangle 30">
            <a:extLst>
              <a:ext uri="{FF2B5EF4-FFF2-40B4-BE49-F238E27FC236}">
                <a16:creationId xmlns:a16="http://schemas.microsoft.com/office/drawing/2014/main" xmlns="" id="{81BDC787-A32B-EA46-A316-3441EFA006BA}"/>
              </a:ext>
            </a:extLst>
          </p:cNvPr>
          <p:cNvSpPr/>
          <p:nvPr/>
        </p:nvSpPr>
        <p:spPr>
          <a:xfrm>
            <a:off x="4067944" y="1765398"/>
            <a:ext cx="602731" cy="1238400"/>
          </a:xfrm>
          <a:prstGeom prst="roundRect">
            <a:avLst/>
          </a:prstGeom>
          <a:solidFill>
            <a:srgbClr val="EA5F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33" name="Shape 267">
            <a:extLst>
              <a:ext uri="{FF2B5EF4-FFF2-40B4-BE49-F238E27FC236}">
                <a16:creationId xmlns:a16="http://schemas.microsoft.com/office/drawing/2014/main" xmlns="" id="{DC2A6E0B-9BDC-F540-9D5A-9DDE6B1D50FE}"/>
              </a:ext>
            </a:extLst>
          </p:cNvPr>
          <p:cNvCxnSpPr>
            <a:cxnSpLocks/>
          </p:cNvCxnSpPr>
          <p:nvPr/>
        </p:nvCxnSpPr>
        <p:spPr>
          <a:xfrm rot="10800000">
            <a:off x="6575162" y="3463941"/>
            <a:ext cx="727393" cy="1588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chemeClr val="accent6"/>
            </a:solidFill>
            <a:prstDash val="solid"/>
            <a:round/>
            <a:headEnd type="oval" w="lg" len="lg"/>
            <a:tailEnd type="oval" w="lg" len="lg"/>
          </a:ln>
        </p:spPr>
      </p:cxnSp>
      <p:cxnSp>
        <p:nvCxnSpPr>
          <p:cNvPr id="36" name="Shape 250">
            <a:extLst>
              <a:ext uri="{FF2B5EF4-FFF2-40B4-BE49-F238E27FC236}">
                <a16:creationId xmlns:a16="http://schemas.microsoft.com/office/drawing/2014/main" xmlns="" id="{34EFE5C5-CFB5-4A4E-B94F-08FF38EC2A0C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4247964" y="1239602"/>
            <a:ext cx="576064" cy="504056"/>
          </a:xfrm>
          <a:prstGeom prst="bentConnector3">
            <a:avLst>
              <a:gd name="adj1" fmla="val 99690"/>
            </a:avLst>
          </a:prstGeom>
          <a:noFill/>
          <a:ln w="19050" cap="flat" cmpd="sng">
            <a:solidFill>
              <a:schemeClr val="accent6"/>
            </a:solidFill>
            <a:prstDash val="solid"/>
            <a:round/>
            <a:headEnd type="oval" w="lg" len="lg"/>
            <a:tailEnd type="oval" w="lg" len="lg"/>
          </a:ln>
        </p:spPr>
      </p:cxnSp>
      <p:sp>
        <p:nvSpPr>
          <p:cNvPr id="39" name="平行四邊形 38"/>
          <p:cNvSpPr/>
          <p:nvPr/>
        </p:nvSpPr>
        <p:spPr>
          <a:xfrm>
            <a:off x="2411760" y="1235620"/>
            <a:ext cx="1728192" cy="72008"/>
          </a:xfrm>
          <a:prstGeom prst="parallelogram">
            <a:avLst/>
          </a:prstGeom>
          <a:blipFill dpi="0" rotWithShape="1">
            <a:blip r:embed="rId6" cstate="print">
              <a:alphaModFix amt="68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4" name="Shape 266"/>
          <p:cNvSpPr txBox="1"/>
          <p:nvPr/>
        </p:nvSpPr>
        <p:spPr>
          <a:xfrm>
            <a:off x="2411760" y="997099"/>
            <a:ext cx="1777898" cy="2373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rgbClr val="000000"/>
              </a:buClr>
              <a:buSzPts val="1400"/>
            </a:pPr>
            <a:r>
              <a:rPr lang="en-US" sz="1300" b="1" dirty="0">
                <a:ea typeface="微軟正黑體" pitchFamily="34" charset="-120"/>
                <a:sym typeface="Arial"/>
              </a:rPr>
              <a:t>2 x 1GbE  </a:t>
            </a:r>
            <a:r>
              <a:rPr lang="en-US" sz="1300" b="1" dirty="0" smtClean="0">
                <a:ea typeface="微軟正黑體" pitchFamily="34" charset="-120"/>
                <a:sym typeface="Arial"/>
              </a:rPr>
              <a:t>RJ45</a:t>
            </a:r>
            <a:r>
              <a:rPr lang="en-US" sz="1300" b="1" dirty="0" smtClean="0">
                <a:ea typeface="微軟正黑體" pitchFamily="34" charset="-120"/>
              </a:rPr>
              <a:t> </a:t>
            </a:r>
            <a:r>
              <a:rPr lang="en-US" sz="1300" b="1" dirty="0" err="1">
                <a:ea typeface="微軟正黑體" pitchFamily="34" charset="-120"/>
                <a:sym typeface="Arial"/>
              </a:rPr>
              <a:t>網路</a:t>
            </a:r>
            <a:r>
              <a:rPr lang="zh-Hant" altLang="en-US" sz="1300" b="1" dirty="0">
                <a:ea typeface="微軟正黑體" pitchFamily="34" charset="-120"/>
                <a:sym typeface="Arial"/>
              </a:rPr>
              <a:t>埠</a:t>
            </a:r>
            <a:endParaRPr sz="1300" b="1" dirty="0">
              <a:ea typeface="微軟正黑體" pitchFamily="34" charset="-120"/>
              <a:sym typeface="Arial"/>
            </a:endParaRPr>
          </a:p>
        </p:txBody>
      </p:sp>
      <p:sp>
        <p:nvSpPr>
          <p:cNvPr id="46" name="平行四邊形 45"/>
          <p:cNvSpPr/>
          <p:nvPr/>
        </p:nvSpPr>
        <p:spPr>
          <a:xfrm>
            <a:off x="476905" y="1235620"/>
            <a:ext cx="1728192" cy="72008"/>
          </a:xfrm>
          <a:prstGeom prst="parallelogram">
            <a:avLst/>
          </a:prstGeom>
          <a:blipFill dpi="0" rotWithShape="1">
            <a:blip r:embed="rId6" cstate="print">
              <a:alphaModFix amt="68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8" name="Shape 266">
            <a:extLst>
              <a:ext uri="{FF2B5EF4-FFF2-40B4-BE49-F238E27FC236}">
                <a16:creationId xmlns:a16="http://schemas.microsoft.com/office/drawing/2014/main" xmlns="" id="{896283B6-6107-F349-8BCA-1AA545BAA0E1}"/>
              </a:ext>
            </a:extLst>
          </p:cNvPr>
          <p:cNvSpPr txBox="1"/>
          <p:nvPr/>
        </p:nvSpPr>
        <p:spPr>
          <a:xfrm>
            <a:off x="447372" y="997099"/>
            <a:ext cx="1800200" cy="2138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rgbClr val="000000"/>
              </a:buClr>
              <a:buSzPts val="1400"/>
            </a:pPr>
            <a:r>
              <a:rPr lang="en-US" sz="1300" b="1" dirty="0">
                <a:ea typeface="微軟正黑體" pitchFamily="34" charset="-120"/>
                <a:sym typeface="Arial"/>
              </a:rPr>
              <a:t>2 x 10GbE </a:t>
            </a:r>
            <a:r>
              <a:rPr lang="zh-TW" altLang="en-US" sz="1300" b="1" dirty="0">
                <a:ea typeface="微軟正黑體" pitchFamily="34" charset="-120"/>
                <a:sym typeface="Arial"/>
              </a:rPr>
              <a:t> </a:t>
            </a:r>
            <a:r>
              <a:rPr lang="en-US" sz="1300" b="1" dirty="0">
                <a:ea typeface="微軟正黑體" pitchFamily="34" charset="-120"/>
                <a:sym typeface="Arial"/>
              </a:rPr>
              <a:t>SFP+ </a:t>
            </a:r>
            <a:r>
              <a:rPr lang="en-US" sz="1300" b="1" dirty="0" err="1">
                <a:ea typeface="微軟正黑體" pitchFamily="34" charset="-120"/>
                <a:sym typeface="Arial"/>
              </a:rPr>
              <a:t>網路</a:t>
            </a:r>
            <a:r>
              <a:rPr lang="zh-Hant" altLang="en-US" sz="1300" b="1" dirty="0">
                <a:ea typeface="微軟正黑體" pitchFamily="34" charset="-120"/>
                <a:sym typeface="Arial"/>
              </a:rPr>
              <a:t>埠</a:t>
            </a:r>
            <a:endParaRPr sz="1300" b="1" dirty="0">
              <a:ea typeface="微軟正黑體" pitchFamily="34" charset="-120"/>
              <a:sym typeface="Arial"/>
            </a:endParaRPr>
          </a:p>
        </p:txBody>
      </p:sp>
      <p:sp>
        <p:nvSpPr>
          <p:cNvPr id="52" name="平行四邊形 51"/>
          <p:cNvSpPr/>
          <p:nvPr/>
        </p:nvSpPr>
        <p:spPr>
          <a:xfrm>
            <a:off x="4895726" y="1218456"/>
            <a:ext cx="2376264" cy="72008"/>
          </a:xfrm>
          <a:prstGeom prst="parallelogram">
            <a:avLst/>
          </a:prstGeom>
          <a:blipFill dpi="0" rotWithShape="1">
            <a:blip r:embed="rId6" cstate="print">
              <a:alphaModFix amt="68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4" name="Shape 256">
            <a:extLst>
              <a:ext uri="{FF2B5EF4-FFF2-40B4-BE49-F238E27FC236}">
                <a16:creationId xmlns:a16="http://schemas.microsoft.com/office/drawing/2014/main" xmlns="" id="{E2F5DC7A-9ECD-7C4C-94D2-AEF7148D7324}"/>
              </a:ext>
            </a:extLst>
          </p:cNvPr>
          <p:cNvSpPr txBox="1"/>
          <p:nvPr/>
        </p:nvSpPr>
        <p:spPr>
          <a:xfrm>
            <a:off x="4895726" y="991017"/>
            <a:ext cx="2549614" cy="432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SzPts val="1400"/>
            </a:pPr>
            <a:r>
              <a:rPr lang="en-US" altLang="zh-TW" sz="1300" b="1" dirty="0">
                <a:ea typeface="微軟正黑體" pitchFamily="34" charset="-120"/>
              </a:rPr>
              <a:t>Gen.2 x2</a:t>
            </a:r>
            <a:r>
              <a:rPr lang="zh-Hant" altLang="en-US" sz="1300" b="1" dirty="0">
                <a:ea typeface="微軟正黑體" pitchFamily="34" charset="-120"/>
                <a:sym typeface="Arial"/>
              </a:rPr>
              <a:t> </a:t>
            </a:r>
            <a:r>
              <a:rPr lang="zh-Hant" altLang="en-US" sz="1300" b="1" dirty="0">
                <a:ea typeface="微軟正黑體" pitchFamily="34" charset="-120"/>
              </a:rPr>
              <a:t>半</a:t>
            </a:r>
            <a:r>
              <a:rPr lang="zh-TW" altLang="en-US" sz="1300" b="1" dirty="0">
                <a:ea typeface="微軟正黑體" pitchFamily="34" charset="-120"/>
              </a:rPr>
              <a:t>高式 </a:t>
            </a:r>
            <a:r>
              <a:rPr lang="en-US" altLang="en-US" sz="1300" b="1" dirty="0" err="1">
                <a:ea typeface="微軟正黑體" pitchFamily="34" charset="-120"/>
              </a:rPr>
              <a:t>PCIe</a:t>
            </a:r>
            <a:r>
              <a:rPr lang="en-US" altLang="en-US" sz="1300" b="1" dirty="0">
                <a:ea typeface="微軟正黑體" pitchFamily="34" charset="-120"/>
              </a:rPr>
              <a:t> </a:t>
            </a:r>
            <a:r>
              <a:rPr lang="zh-TW" altLang="en-US" sz="1300" b="1" dirty="0">
                <a:ea typeface="微軟正黑體" pitchFamily="34" charset="-120"/>
              </a:rPr>
              <a:t>擴充插槽</a:t>
            </a:r>
            <a:endParaRPr lang="en-US" altLang="zh-TW" sz="1300" b="1" dirty="0">
              <a:ea typeface="微軟正黑體" pitchFamily="34" charset="-120"/>
            </a:endParaRPr>
          </a:p>
        </p:txBody>
      </p:sp>
      <p:sp>
        <p:nvSpPr>
          <p:cNvPr id="55" name="平行四邊形 54"/>
          <p:cNvSpPr/>
          <p:nvPr/>
        </p:nvSpPr>
        <p:spPr>
          <a:xfrm>
            <a:off x="7636267" y="1217221"/>
            <a:ext cx="1368152" cy="72008"/>
          </a:xfrm>
          <a:prstGeom prst="parallelogram">
            <a:avLst/>
          </a:prstGeom>
          <a:blipFill dpi="0" rotWithShape="1">
            <a:blip r:embed="rId7" cstate="print">
              <a:alphaModFix amt="68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6" name="Shape 271"/>
          <p:cNvSpPr txBox="1"/>
          <p:nvPr/>
        </p:nvSpPr>
        <p:spPr>
          <a:xfrm>
            <a:off x="7543559" y="987574"/>
            <a:ext cx="1590916" cy="549053"/>
          </a:xfrm>
          <a:prstGeom prst="rect">
            <a:avLst/>
          </a:prstGeom>
          <a:noFill/>
          <a:ln>
            <a:noFill/>
            <a:headEnd w="lg" len="lg"/>
            <a:tailEnd w="lg" len="lg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rgbClr val="000000"/>
              </a:buClr>
              <a:buSzPts val="1400"/>
            </a:pPr>
            <a:r>
              <a:rPr lang="en-US" sz="1300" b="1" dirty="0">
                <a:solidFill>
                  <a:schemeClr val="tx1">
                    <a:lumMod val="75000"/>
                    <a:lumOff val="25000"/>
                  </a:schemeClr>
                </a:solidFill>
                <a:ea typeface="微軟正黑體" pitchFamily="34" charset="-120"/>
                <a:sym typeface="Arial"/>
              </a:rPr>
              <a:t>250W </a:t>
            </a:r>
            <a:r>
              <a:rPr lang="en-US" sz="1300" b="1" dirty="0" err="1">
                <a:solidFill>
                  <a:schemeClr val="tx1">
                    <a:lumMod val="75000"/>
                    <a:lumOff val="25000"/>
                  </a:schemeClr>
                </a:solidFill>
                <a:ea typeface="微軟正黑體" pitchFamily="34" charset="-120"/>
                <a:sym typeface="Arial"/>
              </a:rPr>
              <a:t>電源</a:t>
            </a:r>
            <a:r>
              <a:rPr lang="zh-TW" altLang="en-US" sz="1300" b="1" dirty="0">
                <a:solidFill>
                  <a:schemeClr val="tx1">
                    <a:lumMod val="75000"/>
                    <a:lumOff val="25000"/>
                  </a:schemeClr>
                </a:solidFill>
                <a:ea typeface="微軟正黑體" pitchFamily="34" charset="-120"/>
                <a:sym typeface="Arial"/>
              </a:rPr>
              <a:t>供應器</a:t>
            </a:r>
            <a:endParaRPr sz="1300" b="1" dirty="0">
              <a:solidFill>
                <a:schemeClr val="tx1">
                  <a:lumMod val="75000"/>
                  <a:lumOff val="25000"/>
                </a:schemeClr>
              </a:solidFill>
              <a:ea typeface="微軟正黑體" pitchFamily="34" charset="-120"/>
              <a:sym typeface="Arial"/>
            </a:endParaRPr>
          </a:p>
        </p:txBody>
      </p:sp>
      <p:sp>
        <p:nvSpPr>
          <p:cNvPr id="64" name="平行四邊形 63"/>
          <p:cNvSpPr/>
          <p:nvPr/>
        </p:nvSpPr>
        <p:spPr>
          <a:xfrm>
            <a:off x="1989237" y="4775316"/>
            <a:ext cx="792088" cy="45719"/>
          </a:xfrm>
          <a:prstGeom prst="parallelogram">
            <a:avLst/>
          </a:prstGeom>
          <a:blipFill dpi="0" rotWithShape="1">
            <a:blip r:embed="rId8" cstate="print">
              <a:alphaModFix amt="68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5" name="Shape 259"/>
          <p:cNvSpPr txBox="1"/>
          <p:nvPr/>
        </p:nvSpPr>
        <p:spPr>
          <a:xfrm>
            <a:off x="1979712" y="4527136"/>
            <a:ext cx="1066732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rgbClr val="000000"/>
              </a:buClr>
              <a:buSzPts val="1400"/>
            </a:pPr>
            <a:r>
              <a:rPr lang="en-US" sz="1300" b="1" dirty="0" err="1">
                <a:ea typeface="微軟正黑體" pitchFamily="34" charset="-120"/>
                <a:sym typeface="Arial"/>
              </a:rPr>
              <a:t>系統重置</a:t>
            </a:r>
            <a:endParaRPr sz="1300" b="1" dirty="0">
              <a:ea typeface="微軟正黑體" pitchFamily="34" charset="-120"/>
              <a:sym typeface="Arial"/>
            </a:endParaRPr>
          </a:p>
        </p:txBody>
      </p:sp>
      <p:sp>
        <p:nvSpPr>
          <p:cNvPr id="66" name="平行四邊形 65"/>
          <p:cNvSpPr/>
          <p:nvPr/>
        </p:nvSpPr>
        <p:spPr>
          <a:xfrm>
            <a:off x="3500519" y="4756266"/>
            <a:ext cx="1071481" cy="45719"/>
          </a:xfrm>
          <a:prstGeom prst="parallelogram">
            <a:avLst/>
          </a:prstGeom>
          <a:blipFill dpi="0" rotWithShape="1">
            <a:blip r:embed="rId9" cstate="print">
              <a:alphaModFix amt="68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7" name="Shape 269"/>
          <p:cNvSpPr txBox="1"/>
          <p:nvPr/>
        </p:nvSpPr>
        <p:spPr>
          <a:xfrm>
            <a:off x="3465282" y="4527136"/>
            <a:ext cx="1178726" cy="3488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rgbClr val="000000"/>
              </a:buClr>
              <a:buSzPts val="1400"/>
            </a:pPr>
            <a:r>
              <a:rPr lang="en-US" altLang="zh-Hant" sz="1300" b="1" dirty="0">
                <a:ea typeface="微軟正黑體" pitchFamily="34" charset="-120"/>
                <a:sym typeface="Arial"/>
              </a:rPr>
              <a:t>4</a:t>
            </a:r>
            <a:r>
              <a:rPr lang="en-US" sz="1300" b="1" dirty="0">
                <a:ea typeface="微軟正黑體" pitchFamily="34" charset="-120"/>
                <a:sym typeface="Arial"/>
              </a:rPr>
              <a:t> x USB</a:t>
            </a:r>
            <a:r>
              <a:rPr lang="zh-TW" altLang="en-US" sz="1300" b="1" dirty="0">
                <a:ea typeface="微軟正黑體" pitchFamily="34" charset="-120"/>
                <a:sym typeface="Arial"/>
              </a:rPr>
              <a:t> </a:t>
            </a:r>
            <a:r>
              <a:rPr lang="en-US" sz="1300" b="1" dirty="0">
                <a:ea typeface="微軟正黑體" pitchFamily="34" charset="-120"/>
                <a:sym typeface="Arial"/>
              </a:rPr>
              <a:t>3.0 </a:t>
            </a:r>
            <a:r>
              <a:rPr lang="zh-Hant" altLang="en-US" sz="1300" b="1" dirty="0">
                <a:ea typeface="微軟正黑體" pitchFamily="34" charset="-120"/>
                <a:sym typeface="Arial"/>
              </a:rPr>
              <a:t>埠</a:t>
            </a:r>
            <a:endParaRPr lang="en-US" sz="1300" b="1" dirty="0">
              <a:ea typeface="微軟正黑體" pitchFamily="34" charset="-120"/>
              <a:sym typeface="Arial"/>
            </a:endParaRPr>
          </a:p>
        </p:txBody>
      </p:sp>
      <p:cxnSp>
        <p:nvCxnSpPr>
          <p:cNvPr id="41" name="Shape 250">
            <a:extLst>
              <a:ext uri="{FF2B5EF4-FFF2-40B4-BE49-F238E27FC236}">
                <a16:creationId xmlns:a16="http://schemas.microsoft.com/office/drawing/2014/main" xmlns="" id="{94D16204-F667-D04C-80F6-BAA617BF231A}"/>
              </a:ext>
            </a:extLst>
          </p:cNvPr>
          <p:cNvCxnSpPr>
            <a:cxnSpLocks/>
          </p:cNvCxnSpPr>
          <p:nvPr/>
        </p:nvCxnSpPr>
        <p:spPr>
          <a:xfrm rot="10800000">
            <a:off x="1691682" y="4443960"/>
            <a:ext cx="216023" cy="144017"/>
          </a:xfrm>
          <a:prstGeom prst="bentConnector3">
            <a:avLst>
              <a:gd name="adj1" fmla="val 102443"/>
            </a:avLst>
          </a:prstGeom>
          <a:noFill/>
          <a:ln w="19050" cap="flat" cmpd="sng">
            <a:solidFill>
              <a:schemeClr val="accent6"/>
            </a:solidFill>
            <a:prstDash val="solid"/>
            <a:round/>
            <a:headEnd type="oval" w="lg" len="lg"/>
            <a:tailEnd type="oval" w="lg" len="lg"/>
          </a:ln>
        </p:spPr>
      </p:cxnSp>
      <p:sp>
        <p:nvSpPr>
          <p:cNvPr id="71" name="平行四邊形 70"/>
          <p:cNvSpPr/>
          <p:nvPr/>
        </p:nvSpPr>
        <p:spPr>
          <a:xfrm>
            <a:off x="7384412" y="3435846"/>
            <a:ext cx="1584176" cy="72008"/>
          </a:xfrm>
          <a:prstGeom prst="parallelogram">
            <a:avLst/>
          </a:prstGeom>
          <a:blipFill dpi="0" rotWithShape="1">
            <a:blip r:embed="rId6" cstate="print">
              <a:alphaModFix amt="68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2" name="Shape 271">
            <a:extLst>
              <a:ext uri="{FF2B5EF4-FFF2-40B4-BE49-F238E27FC236}">
                <a16:creationId xmlns:a16="http://schemas.microsoft.com/office/drawing/2014/main" xmlns="" id="{91468B35-3A5E-D346-A67C-87DCD1350CD1}"/>
              </a:ext>
            </a:extLst>
          </p:cNvPr>
          <p:cNvSpPr txBox="1"/>
          <p:nvPr/>
        </p:nvSpPr>
        <p:spPr>
          <a:xfrm>
            <a:off x="7359118" y="3219822"/>
            <a:ext cx="1893402" cy="5490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rgbClr val="000000"/>
              </a:buClr>
              <a:buSzPts val="1400"/>
            </a:pPr>
            <a:r>
              <a:rPr lang="en-US" altLang="zh-Hant" sz="1300" b="1" dirty="0">
                <a:solidFill>
                  <a:schemeClr val="tx1">
                    <a:lumMod val="75000"/>
                    <a:lumOff val="25000"/>
                  </a:schemeClr>
                </a:solidFill>
                <a:ea typeface="微軟正黑體" pitchFamily="34" charset="-120"/>
                <a:sym typeface="Arial"/>
              </a:rPr>
              <a:t>25</a:t>
            </a:r>
            <a:r>
              <a:rPr lang="en-US" sz="1300" b="1" dirty="0">
                <a:solidFill>
                  <a:schemeClr val="tx1">
                    <a:lumMod val="75000"/>
                    <a:lumOff val="25000"/>
                  </a:schemeClr>
                </a:solidFill>
                <a:ea typeface="微軟正黑體" pitchFamily="34" charset="-120"/>
                <a:sym typeface="Arial"/>
              </a:rPr>
              <a:t>0W </a:t>
            </a:r>
            <a:r>
              <a:rPr lang="zh-Hant" altLang="en-US" sz="1300" b="1" dirty="0">
                <a:solidFill>
                  <a:schemeClr val="tx1">
                    <a:lumMod val="75000"/>
                    <a:lumOff val="25000"/>
                  </a:schemeClr>
                </a:solidFill>
                <a:ea typeface="微軟正黑體" pitchFamily="34" charset="-120"/>
                <a:sym typeface="Arial"/>
              </a:rPr>
              <a:t>雙</a:t>
            </a:r>
            <a:r>
              <a:rPr lang="en-US" sz="1300" b="1" dirty="0" err="1">
                <a:solidFill>
                  <a:schemeClr val="tx1">
                    <a:lumMod val="75000"/>
                    <a:lumOff val="25000"/>
                  </a:schemeClr>
                </a:solidFill>
                <a:ea typeface="微軟正黑體" pitchFamily="34" charset="-120"/>
                <a:sym typeface="Arial"/>
              </a:rPr>
              <a:t>電源</a:t>
            </a:r>
            <a:r>
              <a:rPr lang="zh-TW" altLang="en-US" sz="1300" b="1" dirty="0">
                <a:solidFill>
                  <a:schemeClr val="tx1">
                    <a:lumMod val="75000"/>
                    <a:lumOff val="25000"/>
                  </a:schemeClr>
                </a:solidFill>
                <a:ea typeface="微軟正黑體" pitchFamily="34" charset="-120"/>
                <a:sym typeface="Arial"/>
              </a:rPr>
              <a:t>供應器</a:t>
            </a:r>
            <a:endParaRPr sz="1300" b="1" dirty="0">
              <a:solidFill>
                <a:schemeClr val="tx1">
                  <a:lumMod val="75000"/>
                  <a:lumOff val="25000"/>
                </a:schemeClr>
              </a:solidFill>
              <a:ea typeface="微軟正黑體" pitchFamily="34" charset="-12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8737756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765</TotalTime>
  <Words>1417</Words>
  <Application>Microsoft Office PowerPoint</Application>
  <PresentationFormat>如螢幕大小 (16:9)</PresentationFormat>
  <Paragraphs>332</Paragraphs>
  <Slides>30</Slides>
  <Notes>23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30</vt:i4>
      </vt:variant>
    </vt:vector>
  </HeadingPairs>
  <TitlesOfParts>
    <vt:vector size="31" baseType="lpstr">
      <vt:lpstr>Office 佈景主題</vt:lpstr>
      <vt:lpstr>投影片 1</vt:lpstr>
      <vt:lpstr>投影片 2</vt:lpstr>
      <vt:lpstr>最超值 10GbE SFP+ 機架式 NAS</vt:lpstr>
      <vt:lpstr>四核心 64 位元 ARM Cortex-A57</vt:lpstr>
      <vt:lpstr>可擴充至高達 16GB DDR4 記憶體</vt:lpstr>
      <vt:lpstr>TS-432XU 正面硬體配置</vt:lpstr>
      <vt:lpstr>TS-832XU/TS-1232XU 正面硬體配置</vt:lpstr>
      <vt:lpstr>TS-432XU 背面硬體配置</vt:lpstr>
      <vt:lpstr>TS-832XU/TS-1232XU 背面硬體配置</vt:lpstr>
      <vt:lpstr>內建 10GbE SFP+ 雙網路埠</vt:lpstr>
      <vt:lpstr>資料備份及備援的好幫手</vt:lpstr>
      <vt:lpstr>高速商用儲存的絕佳夥伴</vt:lpstr>
      <vt:lpstr>Veeam 虛擬機備份的好夥伴</vt:lpstr>
      <vt:lpstr>Acronis 企業備份的絕佳儲存裝置</vt:lpstr>
      <vt:lpstr>適合 10GbE 高吞吐量應用</vt:lpstr>
      <vt:lpstr>大檔傳輸只在一瞬間</vt:lpstr>
      <vt:lpstr> PCIe 擴充槽彈性部署</vt:lpstr>
      <vt:lpstr>建立 M.2 SSD Qtier 高速層</vt:lpstr>
      <vt:lpstr>利用 QM2 卡擴展 M.2 SSD 專用槽</vt:lpstr>
      <vt:lpstr>QTS 支援 M.2 SSD 快取儲存應用</vt:lpstr>
      <vt:lpstr>建立 Qtier 中的高速 M.2 SSD 層</vt:lpstr>
      <vt:lpstr>效能兼具的容量最大化方案</vt:lpstr>
      <vt:lpstr>升級 Qtier 儲存池來提升儲存效能</vt:lpstr>
      <vt:lpstr>1. 安裝 QM2-4S-240      並啟用 Qtier 2. Qtier 效能測試</vt:lpstr>
      <vt:lpstr> 最實惠的企業級快照保護</vt:lpstr>
      <vt:lpstr>  透過 VJBOD 擴充其他 NAS 空間</vt:lpstr>
      <vt:lpstr>QVR Pro 監控應用，守護環境安全</vt:lpstr>
      <vt:lpstr>   高效經濟、彈性擴充儲存空間</vt:lpstr>
      <vt:lpstr>TS-x31XU 強勢升級，好還要更好</vt:lpstr>
      <vt:lpstr>投影片 30</vt:lpstr>
    </vt:vector>
  </TitlesOfParts>
  <Company>SYNNEX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投影片 1</dc:title>
  <dc:creator>user</dc:creator>
  <cp:lastModifiedBy>user</cp:lastModifiedBy>
  <cp:revision>109</cp:revision>
  <cp:lastPrinted>2018-04-23T13:27:05Z</cp:lastPrinted>
  <dcterms:created xsi:type="dcterms:W3CDTF">2018-04-23T03:58:52Z</dcterms:created>
  <dcterms:modified xsi:type="dcterms:W3CDTF">2018-04-25T06:14:25Z</dcterms:modified>
</cp:coreProperties>
</file>