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0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27" r:id="rId12"/>
    <p:sldId id="285" r:id="rId13"/>
    <p:sldId id="329" r:id="rId14"/>
    <p:sldId id="328" r:id="rId15"/>
    <p:sldId id="268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ang" initials="MW" lastIdx="1" clrIdx="0"/>
  <p:cmAuthor id="1" name="user" initials="u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C901"/>
    <a:srgbClr val="FDDF0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3"/>
    <p:restoredTop sz="86420"/>
  </p:normalViewPr>
  <p:slideViewPr>
    <p:cSldViewPr>
      <p:cViewPr varScale="1">
        <p:scale>
          <a:sx n="107" d="100"/>
          <a:sy n="107" d="100"/>
        </p:scale>
        <p:origin x="-1140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346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E98E6-518E-47A8-81CF-C14C7AB10D26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E8FF2-0BB0-41E9-BBFD-0E9C167E38F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1666-7C7D-408C-B9A8-1665D639D25F}" type="datetimeFigureOut">
              <a:rPr lang="zh-TW" altLang="en-US" smtClean="0"/>
              <a:pPr/>
              <a:t>2018/4/26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05550-2A5F-4108-9D0A-B3BDE7FC0D0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altLang="zh-TW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758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 dirty="0"/>
              <a:t>確認要不要換成 </a:t>
            </a:r>
            <a:r>
              <a:rPr kumimoji="1" lang="en-US" altLang="zh-Hant" dirty="0"/>
              <a:t>1208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05550-2A5F-4108-9D0A-B3BDE7FC0D04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32143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05550-2A5F-4108-9D0A-B3BDE7FC0D04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39358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48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93631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67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217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108937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7899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773374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037868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249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362906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69897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022103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Han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A57</a:t>
            </a: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強調</a:t>
            </a: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Hant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Qtier</a:t>
            </a: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Hant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Qvr</a:t>
            </a: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</a:t>
            </a: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(64bit)</a:t>
            </a:r>
          </a:p>
        </p:txBody>
      </p:sp>
    </p:spTree>
    <p:extLst>
      <p:ext uri="{BB962C8B-B14F-4D97-AF65-F5344CB8AC3E}">
        <p14:creationId xmlns:p14="http://schemas.microsoft.com/office/powerpoint/2010/main" xmlns="" val="246622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863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851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8152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5781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998849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6853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2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S-x32XU新品介紹PPT\TS-x32XU新品介紹PPT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-36512" y="0"/>
            <a:ext cx="9180512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2400747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rgbClr val="FEE002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27560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DDF0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S-x32XU新品介紹PPT\TS-x32XU新品介紹PPT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-10384" y="0"/>
            <a:ext cx="9154384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2400747"/>
            <a:ext cx="7772400" cy="1021556"/>
          </a:xfrm>
        </p:spPr>
        <p:txBody>
          <a:bodyPr anchor="t"/>
          <a:lstStyle>
            <a:lvl1pPr algn="l">
              <a:defRPr sz="4000" b="1" cap="all" baseline="0">
                <a:solidFill>
                  <a:srgbClr val="FEE002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27560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DDF0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TS-x32XU新品介紹PPT\TS-x32XU新品介紹PPT-0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528" y="-1"/>
            <a:ext cx="9138942" cy="5149521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4098" name="Picture 2" descr="C:\Users\user\Desktop\TS-x32XU新品介紹PPT\未命名-3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627534"/>
            <a:ext cx="5516588" cy="501555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32XU新品介紹PPT\TS-x32XU新品介紹PPT-0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216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3075" name="Picture 3" descr="C:\Users\user\Desktop\TS-x32XU新品介紹PPT\02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50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49" r:id="rId3"/>
    <p:sldLayoutId id="214748365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2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3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image" Target="../media/image50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44.png"/><Relationship Id="rId10" Type="http://schemas.openxmlformats.org/officeDocument/2006/relationships/image" Target="../media/image56.png"/><Relationship Id="rId4" Type="http://schemas.openxmlformats.org/officeDocument/2006/relationships/image" Target="../media/image32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29.pn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71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85.png"/><Relationship Id="rId4" Type="http://schemas.openxmlformats.org/officeDocument/2006/relationships/image" Target="../media/image9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92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arketing\Marketing\Website\新網站\Landing-Page\Landing-page_qts434-sneakpreview\00_PSD\new_2018\youtube\w33\180425-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Picture 6">
            <a:extLst>
              <a:ext uri="{FF2B5EF4-FFF2-40B4-BE49-F238E27FC236}">
                <a16:creationId xmlns:a16="http://schemas.microsoft.com/office/drawing/2014/main" xmlns="" id="{02B1E7F7-B970-F64D-9103-63E25C2ED9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25004" b="22499"/>
          <a:stretch>
            <a:fillRect/>
          </a:stretch>
        </p:blipFill>
        <p:spPr>
          <a:xfrm>
            <a:off x="1139166" y="1995686"/>
            <a:ext cx="7681306" cy="25202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</a:t>
            </a:r>
            <a:r>
              <a:rPr lang="en-US" altLang="zh-Hant" dirty="0"/>
              <a:t>wo</a:t>
            </a:r>
            <a:r>
              <a:rPr lang="zh-Hant" altLang="en-US" dirty="0"/>
              <a:t> </a:t>
            </a:r>
            <a:r>
              <a:rPr lang="en-US" altLang="zh-Hant" dirty="0"/>
              <a:t>build-in</a:t>
            </a:r>
            <a:r>
              <a:rPr lang="zh-TW" altLang="en-US" dirty="0"/>
              <a:t> </a:t>
            </a:r>
            <a:r>
              <a:rPr lang="en-US" altLang="zh-TW" dirty="0"/>
              <a:t>10</a:t>
            </a:r>
            <a:r>
              <a:rPr lang="en-US" dirty="0"/>
              <a:t>GbE SFP+ </a:t>
            </a:r>
            <a:r>
              <a:rPr lang="en-US" altLang="zh-Hant" dirty="0"/>
              <a:t>ports</a:t>
            </a:r>
            <a:endParaRPr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A3E6D1-64DF-1E4F-A371-150121BFDAEB}"/>
              </a:ext>
            </a:extLst>
          </p:cNvPr>
          <p:cNvSpPr txBox="1"/>
          <p:nvPr/>
        </p:nvSpPr>
        <p:spPr>
          <a:xfrm>
            <a:off x="4253146" y="1203598"/>
            <a:ext cx="4518868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TW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F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ully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support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10GbE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high-speed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networks,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delivering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major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speed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increase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for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fast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backup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&amp;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restoration,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large-data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applications,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and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containerized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application</a:t>
            </a:r>
            <a:r>
              <a:rPr lang="zh-Hant" altLang="en-US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tasks</a:t>
            </a:r>
            <a:endParaRPr lang="en-US" sz="14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xmlns="" id="{66AE37C1-78EC-1146-9B42-0282A5E27FF6}"/>
              </a:ext>
            </a:extLst>
          </p:cNvPr>
          <p:cNvSpPr/>
          <p:nvPr/>
        </p:nvSpPr>
        <p:spPr>
          <a:xfrm>
            <a:off x="2073564" y="3729068"/>
            <a:ext cx="191125" cy="191125"/>
          </a:xfrm>
          <a:prstGeom prst="ellipse">
            <a:avLst/>
          </a:prstGeom>
          <a:solidFill>
            <a:srgbClr val="B5B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TW" altLang="en-US"/>
          </a:p>
        </p:txBody>
      </p:sp>
      <p:pic>
        <p:nvPicPr>
          <p:cNvPr id="6146" name="Picture 2" descr="C:\Users\user\Desktop\TS-x32XU新品介紹PPT\03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11" y="2447531"/>
            <a:ext cx="1946477" cy="1916394"/>
          </a:xfrm>
          <a:prstGeom prst="rect">
            <a:avLst/>
          </a:prstGeom>
          <a:noFill/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611560" y="1297270"/>
            <a:ext cx="3528392" cy="7078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igh-speed</a:t>
            </a:r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data</a:t>
            </a:r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transmission</a:t>
            </a:r>
            <a:endParaRPr lang="zh-TW" alt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0902E57-37C1-5340-9E64-D72ABE81366C}"/>
              </a:ext>
            </a:extLst>
          </p:cNvPr>
          <p:cNvSpPr/>
          <p:nvPr/>
        </p:nvSpPr>
        <p:spPr>
          <a:xfrm>
            <a:off x="2393919" y="3719954"/>
            <a:ext cx="602722" cy="369176"/>
          </a:xfrm>
          <a:prstGeom prst="rect">
            <a:avLst/>
          </a:prstGeom>
          <a:solidFill>
            <a:schemeClr val="accent6">
              <a:alpha val="3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667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74DAD13-686F-514B-9A22-4BBE709A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dirty="0"/>
              <a:t>Faster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data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backup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&amp;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recovery</a:t>
            </a:r>
            <a:endParaRPr kumimoji="1" lang="zh-TW" alt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DAE5C9B7-7DC3-E741-B886-8594F7FA3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58455" b="-1"/>
          <a:stretch/>
        </p:blipFill>
        <p:spPr bwMode="auto">
          <a:xfrm>
            <a:off x="4986065" y="1858730"/>
            <a:ext cx="1616856" cy="1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458679-0AEB-AC42-A2C5-B59D84763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58455" b="-1"/>
          <a:stretch/>
        </p:blipFill>
        <p:spPr bwMode="auto">
          <a:xfrm>
            <a:off x="2779999" y="1842824"/>
            <a:ext cx="1616856" cy="1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平行四邊形 4">
            <a:extLst>
              <a:ext uri="{FF2B5EF4-FFF2-40B4-BE49-F238E27FC236}">
                <a16:creationId xmlns:a16="http://schemas.microsoft.com/office/drawing/2014/main" xmlns="" id="{A9302EEB-4DEE-4640-9F4F-82F3AC431C0A}"/>
              </a:ext>
            </a:extLst>
          </p:cNvPr>
          <p:cNvSpPr/>
          <p:nvPr/>
        </p:nvSpPr>
        <p:spPr>
          <a:xfrm>
            <a:off x="1115616" y="2872009"/>
            <a:ext cx="6567879" cy="454472"/>
          </a:xfrm>
          <a:prstGeom prst="parallelogram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FFFF"/>
              </a:buClr>
            </a:pPr>
            <a:r>
              <a:rPr lang="en-US" altLang="zh-Hant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Hybrid</a:t>
            </a:r>
            <a:r>
              <a:rPr lang="zh-Hant" alt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 </a:t>
            </a:r>
            <a:r>
              <a:rPr lang="en-US" altLang="zh-Hant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Backup</a:t>
            </a:r>
            <a:r>
              <a:rPr lang="zh-Hant" alt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 </a:t>
            </a:r>
            <a:r>
              <a:rPr lang="en-US" altLang="zh-Hant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charset="0"/>
              </a:rPr>
              <a:t>Sync</a:t>
            </a:r>
            <a:endParaRPr lang="en-US" altLang="zh-TW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Arial" charset="0"/>
            </a:endParaRPr>
          </a:p>
        </p:txBody>
      </p:sp>
      <p:pic>
        <p:nvPicPr>
          <p:cNvPr id="6" name="Shape 676" descr="Hybrid Bakcup Sync.png">
            <a:extLst>
              <a:ext uri="{FF2B5EF4-FFF2-40B4-BE49-F238E27FC236}">
                <a16:creationId xmlns:a16="http://schemas.microsoft.com/office/drawing/2014/main" xmlns="" id="{F74D2F69-3D4D-4944-96AA-2B167E4A6135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954051" y="2752319"/>
            <a:ext cx="659528" cy="659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038B923A-1B91-DC46-9F2C-93879C5638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197265" y="1408663"/>
            <a:ext cx="2839231" cy="1015874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xmlns="" id="{B80BF3FE-B9D4-F548-8779-35C4DC1A6F00}"/>
              </a:ext>
            </a:extLst>
          </p:cNvPr>
          <p:cNvGrpSpPr/>
          <p:nvPr/>
        </p:nvGrpSpPr>
        <p:grpSpPr>
          <a:xfrm>
            <a:off x="3963350" y="1298590"/>
            <a:ext cx="1155901" cy="432048"/>
            <a:chOff x="4898063" y="2931790"/>
            <a:chExt cx="1541201" cy="576064"/>
          </a:xfrm>
        </p:grpSpPr>
        <p:sp>
          <p:nvSpPr>
            <p:cNvPr id="9" name="左-右雙向箭號 8">
              <a:extLst>
                <a:ext uri="{FF2B5EF4-FFF2-40B4-BE49-F238E27FC236}">
                  <a16:creationId xmlns:a16="http://schemas.microsoft.com/office/drawing/2014/main" xmlns="" id="{8EFB37F7-89C3-C44F-80B2-9AD6AFA9A8A4}"/>
                </a:ext>
              </a:extLst>
            </p:cNvPr>
            <p:cNvSpPr/>
            <p:nvPr/>
          </p:nvSpPr>
          <p:spPr>
            <a:xfrm>
              <a:off x="4898245" y="2931790"/>
              <a:ext cx="1512168" cy="576064"/>
            </a:xfrm>
            <a:prstGeom prst="leftRightArrow">
              <a:avLst/>
            </a:prstGeom>
            <a:solidFill>
              <a:srgbClr val="1F497D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/>
              <a:endParaRPr lang="zh-TW" altLang="en-US" sz="1350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0" name="Shape 688">
              <a:extLst>
                <a:ext uri="{FF2B5EF4-FFF2-40B4-BE49-F238E27FC236}">
                  <a16:creationId xmlns:a16="http://schemas.microsoft.com/office/drawing/2014/main" xmlns="" id="{B4035308-E3E9-244E-8C71-01816630AFC1}"/>
                </a:ext>
              </a:extLst>
            </p:cNvPr>
            <p:cNvSpPr txBox="1"/>
            <p:nvPr/>
          </p:nvSpPr>
          <p:spPr>
            <a:xfrm>
              <a:off x="4898063" y="3046622"/>
              <a:ext cx="1541201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4" tIns="25710" rIns="51434" bIns="25710" anchor="t" anchorCtr="0">
              <a:noAutofit/>
            </a:bodyPr>
            <a:lstStyle/>
            <a:p>
              <a:pPr algn="ctr"/>
              <a:r>
                <a:rPr lang="en-US" altLang="zh-TW" sz="135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  <a:cs typeface="Corbel"/>
                  <a:sym typeface="Corbel"/>
                </a:rPr>
                <a:t>Backup</a:t>
              </a:r>
              <a:endParaRPr sz="135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9DC17566-1430-B347-B50D-7BE3A9FC5B25}"/>
              </a:ext>
            </a:extLst>
          </p:cNvPr>
          <p:cNvGrpSpPr/>
          <p:nvPr/>
        </p:nvGrpSpPr>
        <p:grpSpPr>
          <a:xfrm>
            <a:off x="3974237" y="2319691"/>
            <a:ext cx="1134126" cy="432048"/>
            <a:chOff x="4898245" y="3661281"/>
            <a:chExt cx="1512168" cy="576064"/>
          </a:xfrm>
        </p:grpSpPr>
        <p:sp>
          <p:nvSpPr>
            <p:cNvPr id="12" name="左-右雙向箭號 11">
              <a:extLst>
                <a:ext uri="{FF2B5EF4-FFF2-40B4-BE49-F238E27FC236}">
                  <a16:creationId xmlns:a16="http://schemas.microsoft.com/office/drawing/2014/main" xmlns="" id="{FAF0B461-B79B-464C-A6A5-29C00B1FD8BC}"/>
                </a:ext>
              </a:extLst>
            </p:cNvPr>
            <p:cNvSpPr/>
            <p:nvPr/>
          </p:nvSpPr>
          <p:spPr>
            <a:xfrm>
              <a:off x="4898245" y="3661281"/>
              <a:ext cx="1512168" cy="576064"/>
            </a:xfrm>
            <a:prstGeom prst="leftRightArrow">
              <a:avLst/>
            </a:prstGeom>
            <a:solidFill>
              <a:srgbClr val="1F497D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/>
              <a:endParaRPr lang="zh-TW" altLang="en-US" sz="1350" kern="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13" name="Shape 689">
              <a:extLst>
                <a:ext uri="{FF2B5EF4-FFF2-40B4-BE49-F238E27FC236}">
                  <a16:creationId xmlns:a16="http://schemas.microsoft.com/office/drawing/2014/main" xmlns="" id="{D5F30E86-94CD-5F44-97B0-B38F41347791}"/>
                </a:ext>
              </a:extLst>
            </p:cNvPr>
            <p:cNvSpPr txBox="1"/>
            <p:nvPr/>
          </p:nvSpPr>
          <p:spPr>
            <a:xfrm>
              <a:off x="4913789" y="3782246"/>
              <a:ext cx="1466707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4" tIns="25710" rIns="51434" bIns="25710" anchor="t" anchorCtr="0">
              <a:noAutofit/>
            </a:bodyPr>
            <a:lstStyle/>
            <a:p>
              <a:pPr algn="ctr"/>
              <a:r>
                <a:rPr lang="en-US" altLang="zh-TW" sz="135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  <a:cs typeface="Corbel"/>
                  <a:sym typeface="Corbel"/>
                </a:rPr>
                <a:t>R</a:t>
              </a:r>
              <a:r>
                <a:rPr lang="en-US" altLang="zh-Hant" sz="135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  <a:cs typeface="Corbel"/>
                  <a:sym typeface="Corbel"/>
                </a:rPr>
                <a:t>estore</a:t>
              </a:r>
              <a:endParaRPr sz="135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BBBFE041-87F0-894C-80AB-FCA09A1048D3}"/>
              </a:ext>
            </a:extLst>
          </p:cNvPr>
          <p:cNvSpPr txBox="1"/>
          <p:nvPr/>
        </p:nvSpPr>
        <p:spPr>
          <a:xfrm>
            <a:off x="7576258" y="1318866"/>
            <a:ext cx="1341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TS-832XU-RP</a:t>
            </a:r>
            <a:endParaRPr lang="en-US" alt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5" name="平行四邊形 14">
            <a:extLst>
              <a:ext uri="{FF2B5EF4-FFF2-40B4-BE49-F238E27FC236}">
                <a16:creationId xmlns:a16="http://schemas.microsoft.com/office/drawing/2014/main" xmlns="" id="{E4E089EB-B3E9-C643-AA34-CDCC25D74213}"/>
              </a:ext>
            </a:extLst>
          </p:cNvPr>
          <p:cNvSpPr/>
          <p:nvPr/>
        </p:nvSpPr>
        <p:spPr>
          <a:xfrm>
            <a:off x="5364088" y="1397549"/>
            <a:ext cx="1155340" cy="402456"/>
          </a:xfrm>
          <a:prstGeom prst="parallelogram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/>
            <a:r>
              <a:rPr lang="en-US" altLang="zh-Hant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10G</a:t>
            </a:r>
            <a:r>
              <a:rPr lang="zh-Hant" altLang="en-US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Hant" sz="1200" b="1" kern="0" spc="-15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685800"/>
            <a:r>
              <a:rPr lang="zh-Hant" altLang="en-US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ant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high-speed</a:t>
            </a:r>
            <a:endParaRPr lang="zh-TW" altLang="en-US" sz="1200" b="1" kern="0" spc="-15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6" name="Shape 226">
            <a:extLst>
              <a:ext uri="{FF2B5EF4-FFF2-40B4-BE49-F238E27FC236}">
                <a16:creationId xmlns:a16="http://schemas.microsoft.com/office/drawing/2014/main" xmlns="" id="{6BEFBC7E-967F-7E46-A90C-6DF782D3EF3F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25258" y="1661744"/>
            <a:ext cx="1877555" cy="49413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8ACA37F4-47AA-EF44-A7B9-E77DCFF4172F}"/>
              </a:ext>
            </a:extLst>
          </p:cNvPr>
          <p:cNvSpPr txBox="1"/>
          <p:nvPr/>
        </p:nvSpPr>
        <p:spPr>
          <a:xfrm>
            <a:off x="3419872" y="2093792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QNAP</a:t>
            </a:r>
            <a:r>
              <a:rPr lang="zh-Hant" altLang="en-US" sz="1200" b="1" dirty="0">
                <a:ea typeface="微軟正黑體" pitchFamily="34" charset="-120"/>
              </a:rPr>
              <a:t> </a:t>
            </a:r>
            <a:r>
              <a:rPr lang="en-US" altLang="zh-Hant" sz="1200" b="1" dirty="0">
                <a:ea typeface="微軟正黑體" pitchFamily="34" charset="-120"/>
              </a:rPr>
              <a:t>QSW-804-4C</a:t>
            </a:r>
            <a:r>
              <a:rPr lang="zh-Hant" altLang="en-US" sz="1200" b="1" dirty="0">
                <a:ea typeface="微軟正黑體" pitchFamily="34" charset="-120"/>
              </a:rPr>
              <a:t> </a:t>
            </a:r>
            <a:r>
              <a:rPr lang="en-US" altLang="zh-Hant" sz="1200" b="1" dirty="0">
                <a:ea typeface="微軟正黑體" pitchFamily="34" charset="-120"/>
              </a:rPr>
              <a:t>10G</a:t>
            </a:r>
            <a:r>
              <a:rPr lang="zh-Hant" altLang="en-US" sz="1200" b="1" dirty="0">
                <a:ea typeface="微軟正黑體" pitchFamily="34" charset="-120"/>
              </a:rPr>
              <a:t> </a:t>
            </a:r>
            <a:r>
              <a:rPr lang="en-US" altLang="zh-Hant" sz="1200" b="1" dirty="0">
                <a:ea typeface="微軟正黑體" pitchFamily="34" charset="-120"/>
              </a:rPr>
              <a:t>switch</a:t>
            </a:r>
            <a:endParaRPr lang="en-US" altLang="zh-TW" sz="1200" b="1" dirty="0">
              <a:ea typeface="微軟正黑體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310192F4-9BF7-5D43-B408-393E3B8738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7504" y="1439315"/>
            <a:ext cx="2839231" cy="1015874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5C08B13F-E1F3-DC4A-95E8-C9EE07BF0038}"/>
              </a:ext>
            </a:extLst>
          </p:cNvPr>
          <p:cNvSpPr txBox="1"/>
          <p:nvPr/>
        </p:nvSpPr>
        <p:spPr>
          <a:xfrm>
            <a:off x="1605279" y="1349517"/>
            <a:ext cx="1341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TS-832XU-RP</a:t>
            </a:r>
            <a:endParaRPr lang="en-US" alt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638B042F-C3DB-C64E-8C77-13F4792F53B1}"/>
              </a:ext>
            </a:extLst>
          </p:cNvPr>
          <p:cNvGrpSpPr/>
          <p:nvPr/>
        </p:nvGrpSpPr>
        <p:grpSpPr>
          <a:xfrm>
            <a:off x="5327309" y="3081996"/>
            <a:ext cx="1230113" cy="1238744"/>
            <a:chOff x="5441439" y="4043909"/>
            <a:chExt cx="1640151" cy="1651658"/>
          </a:xfrm>
        </p:grpSpPr>
        <p:pic>
          <p:nvPicPr>
            <p:cNvPr id="21" name="圖片 20" descr="P2-2.png">
              <a:extLst>
                <a:ext uri="{FF2B5EF4-FFF2-40B4-BE49-F238E27FC236}">
                  <a16:creationId xmlns:a16="http://schemas.microsoft.com/office/drawing/2014/main" xmlns="" id="{3DA74940-3E9A-1E42-97AF-6F38718C3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441440" y="4058189"/>
              <a:ext cx="1640150" cy="1637378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xmlns="" id="{E5417579-DB8A-314C-B1A9-786B1D000B56}"/>
                </a:ext>
              </a:extLst>
            </p:cNvPr>
            <p:cNvSpPr txBox="1"/>
            <p:nvPr/>
          </p:nvSpPr>
          <p:spPr>
            <a:xfrm>
              <a:off x="5441439" y="4043909"/>
              <a:ext cx="163737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Restore</a:t>
              </a:r>
              <a:endParaRPr lang="zh-TW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C5139316-F36D-D14B-B69F-3D563C228B8C}"/>
              </a:ext>
            </a:extLst>
          </p:cNvPr>
          <p:cNvGrpSpPr/>
          <p:nvPr/>
        </p:nvGrpSpPr>
        <p:grpSpPr>
          <a:xfrm>
            <a:off x="6670011" y="3081997"/>
            <a:ext cx="1261142" cy="1238744"/>
            <a:chOff x="7231708" y="4043909"/>
            <a:chExt cx="1462349" cy="1651659"/>
          </a:xfrm>
        </p:grpSpPr>
        <p:pic>
          <p:nvPicPr>
            <p:cNvPr id="24" name="圖片 23" descr="P2-3.png">
              <a:extLst>
                <a:ext uri="{FF2B5EF4-FFF2-40B4-BE49-F238E27FC236}">
                  <a16:creationId xmlns:a16="http://schemas.microsoft.com/office/drawing/2014/main" xmlns="" id="{CEFD5D7B-66DC-A641-8C10-D43705251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231709" y="4058190"/>
              <a:ext cx="1462348" cy="1637378"/>
            </a:xfrm>
            <a:prstGeom prst="rect">
              <a:avLst/>
            </a:prstGeom>
          </p:spPr>
        </p:pic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xmlns="" id="{4F181B3C-BD5C-D34A-943B-6571C558FB56}"/>
                </a:ext>
              </a:extLst>
            </p:cNvPr>
            <p:cNvSpPr txBox="1"/>
            <p:nvPr/>
          </p:nvSpPr>
          <p:spPr>
            <a:xfrm>
              <a:off x="7231708" y="4043909"/>
              <a:ext cx="146234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Sync</a:t>
              </a:r>
              <a:endParaRPr lang="zh-TW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EDEEFDA9-049C-004E-957D-7D6FF78430DA}"/>
              </a:ext>
            </a:extLst>
          </p:cNvPr>
          <p:cNvGrpSpPr/>
          <p:nvPr/>
        </p:nvGrpSpPr>
        <p:grpSpPr>
          <a:xfrm>
            <a:off x="3995495" y="3081996"/>
            <a:ext cx="1230113" cy="1238744"/>
            <a:chOff x="3665686" y="4043909"/>
            <a:chExt cx="1640151" cy="1651658"/>
          </a:xfrm>
        </p:grpSpPr>
        <p:pic>
          <p:nvPicPr>
            <p:cNvPr id="27" name="圖片 26" descr="P2-1.png">
              <a:extLst>
                <a:ext uri="{FF2B5EF4-FFF2-40B4-BE49-F238E27FC236}">
                  <a16:creationId xmlns:a16="http://schemas.microsoft.com/office/drawing/2014/main" xmlns="" id="{CF24FFFC-E335-974B-899E-B0DBBC705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665687" y="4058189"/>
              <a:ext cx="1640150" cy="1637378"/>
            </a:xfrm>
            <a:prstGeom prst="rect">
              <a:avLst/>
            </a:prstGeom>
          </p:spPr>
        </p:pic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xmlns="" id="{71A2F4D0-C4A4-9644-9435-499B322C0D32}"/>
                </a:ext>
              </a:extLst>
            </p:cNvPr>
            <p:cNvSpPr txBox="1"/>
            <p:nvPr/>
          </p:nvSpPr>
          <p:spPr>
            <a:xfrm>
              <a:off x="3665686" y="4043909"/>
              <a:ext cx="163737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Backup</a:t>
              </a:r>
              <a:endParaRPr lang="zh-TW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92BC2F5A-C191-3E4C-AAA8-B6F2241157E9}"/>
              </a:ext>
            </a:extLst>
          </p:cNvPr>
          <p:cNvSpPr/>
          <p:nvPr/>
        </p:nvSpPr>
        <p:spPr>
          <a:xfrm>
            <a:off x="1547664" y="4371950"/>
            <a:ext cx="31977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sz="2700" b="1" dirty="0">
                <a:solidFill>
                  <a:srgbClr val="C00000"/>
                </a:solidFill>
                <a:ea typeface="微軟正黑體" pitchFamily="34" charset="-120"/>
              </a:rPr>
              <a:t>10Gbps</a:t>
            </a:r>
            <a:r>
              <a:rPr lang="zh-Hant" altLang="en-US" sz="27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Hant" sz="2700" b="1" dirty="0">
                <a:solidFill>
                  <a:srgbClr val="C00000"/>
                </a:solidFill>
                <a:ea typeface="微軟正黑體" pitchFamily="34" charset="-120"/>
              </a:rPr>
              <a:t>performance</a:t>
            </a:r>
            <a:endParaRPr lang="zh-TW" altLang="en-US" sz="2700" dirty="0">
              <a:solidFill>
                <a:srgbClr val="C00000"/>
              </a:solidFill>
            </a:endParaRPr>
          </a:p>
        </p:txBody>
      </p:sp>
      <p:pic>
        <p:nvPicPr>
          <p:cNvPr id="37" name="Shape 399" descr="P12.png"/>
          <p:cNvPicPr preferRelativeResize="0">
            <a:picLocks noChangeAspect="1" noChangeArrowheads="1"/>
          </p:cNvPicPr>
          <p:nvPr/>
        </p:nvPicPr>
        <p:blipFill>
          <a:blip r:embed="rId11" cstate="print"/>
          <a:srcRect l="34235" t="77753" r="34175"/>
          <a:stretch>
            <a:fillRect/>
          </a:stretch>
        </p:blipFill>
        <p:spPr bwMode="auto">
          <a:xfrm rot="2293863">
            <a:off x="1405480" y="3668661"/>
            <a:ext cx="1709737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平行四邊形 33">
            <a:extLst>
              <a:ext uri="{FF2B5EF4-FFF2-40B4-BE49-F238E27FC236}">
                <a16:creationId xmlns:a16="http://schemas.microsoft.com/office/drawing/2014/main" xmlns="" id="{944D35CE-E6E7-C247-8F09-15F1989136BC}"/>
              </a:ext>
            </a:extLst>
          </p:cNvPr>
          <p:cNvSpPr/>
          <p:nvPr/>
        </p:nvSpPr>
        <p:spPr>
          <a:xfrm>
            <a:off x="2739669" y="1397239"/>
            <a:ext cx="1155340" cy="402456"/>
          </a:xfrm>
          <a:prstGeom prst="parallelogram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/>
            <a:r>
              <a:rPr lang="en-US" altLang="zh-Hant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10G</a:t>
            </a:r>
            <a:r>
              <a:rPr lang="zh-Hant" altLang="en-US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Hant" sz="1200" b="1" kern="0" spc="-15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685800"/>
            <a:r>
              <a:rPr lang="zh-Hant" altLang="en-US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ant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high-speed</a:t>
            </a:r>
            <a:endParaRPr lang="zh-TW" altLang="en-US" sz="1200" b="1" kern="0" spc="-15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51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等腰三角形 27"/>
          <p:cNvSpPr/>
          <p:nvPr/>
        </p:nvSpPr>
        <p:spPr>
          <a:xfrm rot="16200000">
            <a:off x="48100" y="2247714"/>
            <a:ext cx="2880320" cy="1224136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1C31D1F-5212-7142-8A39-CB79E447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Hant" dirty="0"/>
              <a:t>Business-grade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high-speed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solution</a:t>
            </a:r>
            <a:endParaRPr kumimoji="1" lang="zh-TW" altLang="en-US" dirty="0"/>
          </a:p>
        </p:txBody>
      </p:sp>
      <p:sp>
        <p:nvSpPr>
          <p:cNvPr id="3" name="剪去單一角落矩形 2">
            <a:extLst>
              <a:ext uri="{FF2B5EF4-FFF2-40B4-BE49-F238E27FC236}">
                <a16:creationId xmlns:a16="http://schemas.microsoft.com/office/drawing/2014/main" xmlns="" id="{CFDAA273-0026-B242-88A1-793403C3057B}"/>
              </a:ext>
            </a:extLst>
          </p:cNvPr>
          <p:cNvSpPr/>
          <p:nvPr/>
        </p:nvSpPr>
        <p:spPr>
          <a:xfrm>
            <a:off x="4104696" y="1688516"/>
            <a:ext cx="5499617" cy="1976279"/>
          </a:xfrm>
          <a:prstGeom prst="snip1Rect">
            <a:avLst>
              <a:gd name="adj" fmla="val 46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TW" altLang="en-US" sz="1350"/>
          </a:p>
        </p:txBody>
      </p:sp>
      <p:cxnSp>
        <p:nvCxnSpPr>
          <p:cNvPr id="4" name="Shape 79">
            <a:extLst>
              <a:ext uri="{FF2B5EF4-FFF2-40B4-BE49-F238E27FC236}">
                <a16:creationId xmlns:a16="http://schemas.microsoft.com/office/drawing/2014/main" xmlns="" id="{6818144F-A1EE-B047-AAC1-A66D818C1159}"/>
              </a:ext>
            </a:extLst>
          </p:cNvPr>
          <p:cNvCxnSpPr>
            <a:cxnSpLocks/>
          </p:cNvCxnSpPr>
          <p:nvPr/>
        </p:nvCxnSpPr>
        <p:spPr>
          <a:xfrm>
            <a:off x="2267744" y="2913151"/>
            <a:ext cx="3469028" cy="1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xmlns="" id="{6C4F37E3-3CFE-5E44-B13B-F8A8D1B8DF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45842"/>
          <a:stretch>
            <a:fillRect/>
          </a:stretch>
        </p:blipFill>
        <p:spPr>
          <a:xfrm>
            <a:off x="5540791" y="1059582"/>
            <a:ext cx="2919641" cy="336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hape 73">
            <a:extLst>
              <a:ext uri="{FF2B5EF4-FFF2-40B4-BE49-F238E27FC236}">
                <a16:creationId xmlns:a16="http://schemas.microsoft.com/office/drawing/2014/main" xmlns="" id="{F8841B9C-B12C-F245-A443-F52B4C4EDBB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7377" y="3202712"/>
            <a:ext cx="793098" cy="628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6">
            <a:extLst>
              <a:ext uri="{FF2B5EF4-FFF2-40B4-BE49-F238E27FC236}">
                <a16:creationId xmlns:a16="http://schemas.microsoft.com/office/drawing/2014/main" xmlns="" id="{994C21CF-2761-1E43-B3DF-2E8C3E37A7F2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0974" y="2188862"/>
            <a:ext cx="671712" cy="57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xmlns="" id="{52F7246A-9421-0647-BF2F-08497E4BCB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58985" y="3921481"/>
            <a:ext cx="533585" cy="455293"/>
          </a:xfrm>
          <a:prstGeom prst="rect">
            <a:avLst/>
          </a:prstGeom>
        </p:spPr>
      </p:pic>
      <p:pic>
        <p:nvPicPr>
          <p:cNvPr id="9" name="Shape 71">
            <a:extLst>
              <a:ext uri="{FF2B5EF4-FFF2-40B4-BE49-F238E27FC236}">
                <a16:creationId xmlns:a16="http://schemas.microsoft.com/office/drawing/2014/main" xmlns="" id="{464B9251-757E-3445-93B6-31C66C5ED5FF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8649" y="1243912"/>
            <a:ext cx="715479" cy="60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\\MARKETING\Marketing\MarketingMaterials\Product_photo\其他\QSW-1208-8C\QSW-1208-8C_Front.png">
            <a:extLst>
              <a:ext uri="{FF2B5EF4-FFF2-40B4-BE49-F238E27FC236}">
                <a16:creationId xmlns:a16="http://schemas.microsoft.com/office/drawing/2014/main" xmlns="" id="{C5A99983-9158-2E46-8B10-44DFF67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4137" y="2629681"/>
            <a:ext cx="1945540" cy="441297"/>
          </a:xfrm>
          <a:prstGeom prst="rect">
            <a:avLst/>
          </a:prstGeom>
          <a:noFill/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7E7BD52A-B7C7-F448-B9A1-5FB953A79B2B}"/>
              </a:ext>
            </a:extLst>
          </p:cNvPr>
          <p:cNvGrpSpPr/>
          <p:nvPr/>
        </p:nvGrpSpPr>
        <p:grpSpPr>
          <a:xfrm>
            <a:off x="1524262" y="1886840"/>
            <a:ext cx="1823601" cy="468923"/>
            <a:chOff x="341115" y="1355763"/>
            <a:chExt cx="1921816" cy="717134"/>
          </a:xfrm>
        </p:grpSpPr>
        <p:sp>
          <p:nvSpPr>
            <p:cNvPr id="12" name="Shape 120">
              <a:extLst>
                <a:ext uri="{FF2B5EF4-FFF2-40B4-BE49-F238E27FC236}">
                  <a16:creationId xmlns:a16="http://schemas.microsoft.com/office/drawing/2014/main" xmlns="" id="{89218D24-2730-B544-8B6D-84B5D8EA5B95}"/>
                </a:ext>
              </a:extLst>
            </p:cNvPr>
            <p:cNvSpPr/>
            <p:nvPr/>
          </p:nvSpPr>
          <p:spPr>
            <a:xfrm rot="5400000">
              <a:off x="943456" y="753422"/>
              <a:ext cx="717134" cy="1921816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65">
              <a:extLst>
                <a:ext uri="{FF2B5EF4-FFF2-40B4-BE49-F238E27FC236}">
                  <a16:creationId xmlns:a16="http://schemas.microsoft.com/office/drawing/2014/main" xmlns="" id="{2713102B-5955-2249-AB24-7415B2197C20}"/>
                </a:ext>
              </a:extLst>
            </p:cNvPr>
            <p:cNvSpPr/>
            <p:nvPr/>
          </p:nvSpPr>
          <p:spPr>
            <a:xfrm>
              <a:off x="388075" y="1405441"/>
              <a:ext cx="1723084" cy="636257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lvl="0" algn="ctr"/>
              <a:r>
                <a:rPr lang="en-US" altLang="zh-Hant" sz="1350" b="1" spc="-15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Backup</a:t>
              </a:r>
              <a:r>
                <a:rPr lang="zh-Hant" altLang="en-US" sz="1350" b="1" spc="-15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Hant" sz="1350" b="1" spc="-15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management</a:t>
              </a:r>
              <a:r>
                <a:rPr lang="zh-Hant" altLang="en-US" sz="1350" b="1" spc="-15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Hant" sz="1350" b="1" spc="-15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server</a:t>
              </a:r>
              <a:endParaRPr lang="en-US" altLang="zh-TW" sz="1350" b="1" spc="-15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31B54F2C-026F-9041-9913-AB985F90961C}"/>
              </a:ext>
            </a:extLst>
          </p:cNvPr>
          <p:cNvSpPr txBox="1"/>
          <p:nvPr/>
        </p:nvSpPr>
        <p:spPr>
          <a:xfrm>
            <a:off x="7787204" y="1875822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TS-1232XU-RP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5A77CDE1-40DA-D44F-910B-4B12E312C95E}"/>
              </a:ext>
            </a:extLst>
          </p:cNvPr>
          <p:cNvSpPr txBox="1"/>
          <p:nvPr/>
        </p:nvSpPr>
        <p:spPr>
          <a:xfrm>
            <a:off x="3089542" y="3045071"/>
            <a:ext cx="168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10G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unmanaged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switch</a:t>
            </a:r>
            <a:endParaRPr lang="en-US" altLang="zh-TW" sz="12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4CD13CBA-B292-C74F-97CD-05EAD7318CA2}"/>
              </a:ext>
            </a:extLst>
          </p:cNvPr>
          <p:cNvSpPr txBox="1"/>
          <p:nvPr/>
        </p:nvSpPr>
        <p:spPr>
          <a:xfrm>
            <a:off x="3230994" y="2371910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QSW-1208-8C</a:t>
            </a:r>
            <a:endParaRPr lang="en-US" altLang="zh-TW" sz="12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xmlns="" id="{587AEDA1-3C28-234A-AF57-748A9929E367}"/>
              </a:ext>
            </a:extLst>
          </p:cNvPr>
          <p:cNvGrpSpPr/>
          <p:nvPr/>
        </p:nvGrpSpPr>
        <p:grpSpPr>
          <a:xfrm>
            <a:off x="1730244" y="2460755"/>
            <a:ext cx="730124" cy="1095176"/>
            <a:chOff x="3587889" y="3209262"/>
            <a:chExt cx="973499" cy="1460235"/>
          </a:xfrm>
        </p:grpSpPr>
        <p:pic>
          <p:nvPicPr>
            <p:cNvPr id="18" name="Shape 69">
              <a:extLst>
                <a:ext uri="{FF2B5EF4-FFF2-40B4-BE49-F238E27FC236}">
                  <a16:creationId xmlns:a16="http://schemas.microsoft.com/office/drawing/2014/main" xmlns="" id="{D884C566-1D4A-614F-BD0E-DE90C92647A4}"/>
                </a:ext>
              </a:extLst>
            </p:cNvPr>
            <p:cNvPicPr preferRelativeResize="0"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847260" y="3209262"/>
              <a:ext cx="714128" cy="1325104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Shape 68" descr="C:\Users\user\Desktop\0110\16.png">
              <a:extLst>
                <a:ext uri="{FF2B5EF4-FFF2-40B4-BE49-F238E27FC236}">
                  <a16:creationId xmlns:a16="http://schemas.microsoft.com/office/drawing/2014/main" xmlns="" id="{70C5A092-02E6-2A44-A530-6806DB904D8E}"/>
                </a:ext>
              </a:extLst>
            </p:cNvPr>
            <p:cNvPicPr preferRelativeResize="0"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587889" y="4386258"/>
              <a:ext cx="833469" cy="2832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Rounded Rectangle 30">
            <a:extLst>
              <a:ext uri="{FF2B5EF4-FFF2-40B4-BE49-F238E27FC236}">
                <a16:creationId xmlns:a16="http://schemas.microsoft.com/office/drawing/2014/main" xmlns="" id="{DDFDFA78-FC1C-5B40-B89C-214176992000}"/>
              </a:ext>
            </a:extLst>
          </p:cNvPr>
          <p:cNvSpPr/>
          <p:nvPr/>
        </p:nvSpPr>
        <p:spPr>
          <a:xfrm>
            <a:off x="6374429" y="3092390"/>
            <a:ext cx="565743" cy="327272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77759403-9791-C04B-8B9C-34CF5AFFC327}"/>
              </a:ext>
            </a:extLst>
          </p:cNvPr>
          <p:cNvGrpSpPr/>
          <p:nvPr/>
        </p:nvGrpSpPr>
        <p:grpSpPr>
          <a:xfrm>
            <a:off x="3930124" y="1441447"/>
            <a:ext cx="5674189" cy="408847"/>
            <a:chOff x="5097487" y="1672256"/>
            <a:chExt cx="4350278" cy="545129"/>
          </a:xfrm>
        </p:grpSpPr>
        <p:sp>
          <p:nvSpPr>
            <p:cNvPr id="23" name="平行四邊形 22">
              <a:extLst>
                <a:ext uri="{FF2B5EF4-FFF2-40B4-BE49-F238E27FC236}">
                  <a16:creationId xmlns:a16="http://schemas.microsoft.com/office/drawing/2014/main" xmlns="" id="{FEC2DD1B-500A-0049-8F91-2CC8E22C4D84}"/>
                </a:ext>
              </a:extLst>
            </p:cNvPr>
            <p:cNvSpPr/>
            <p:nvPr/>
          </p:nvSpPr>
          <p:spPr>
            <a:xfrm>
              <a:off x="5097487" y="1672256"/>
              <a:ext cx="4350278" cy="545129"/>
            </a:xfrm>
            <a:prstGeom prst="parallelogram">
              <a:avLst/>
            </a:prstGeom>
            <a:blipFill>
              <a:blip r:embed="rId10" cstate="print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/>
              <a:endParaRPr lang="zh-TW" altLang="en-US" sz="2100" b="1" kern="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73D16F3C-0DB3-8941-B18D-C959076C1DBB}"/>
                </a:ext>
              </a:extLst>
            </p:cNvPr>
            <p:cNvSpPr/>
            <p:nvPr/>
          </p:nvSpPr>
          <p:spPr>
            <a:xfrm>
              <a:off x="5123120" y="1713079"/>
              <a:ext cx="3226828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TW" b="1" kern="0" dirty="0">
                  <a:solidFill>
                    <a:prstClr val="white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</a:t>
              </a:r>
              <a:r>
                <a:rPr lang="en-US" altLang="zh-Hant" b="1" kern="0" dirty="0">
                  <a:solidFill>
                    <a:prstClr val="white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0</a:t>
              </a:r>
              <a:r>
                <a:rPr lang="zh-Hant" altLang="en-US" b="1" kern="0" dirty="0">
                  <a:solidFill>
                    <a:prstClr val="white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 </a:t>
              </a:r>
              <a:r>
                <a:rPr lang="en-US" altLang="zh-Hant" b="1" kern="0" dirty="0" err="1">
                  <a:solidFill>
                    <a:prstClr val="white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GbE</a:t>
              </a:r>
              <a:r>
                <a:rPr lang="zh-Hant" altLang="en-US" b="1" kern="0" dirty="0">
                  <a:solidFill>
                    <a:prstClr val="white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 </a:t>
              </a:r>
              <a:r>
                <a:rPr lang="en-US" altLang="zh-Hant" b="1" kern="0" dirty="0">
                  <a:solidFill>
                    <a:prstClr val="white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high-speed</a:t>
              </a:r>
              <a:r>
                <a:rPr lang="zh-Hant" altLang="en-US" b="1" kern="0" dirty="0">
                  <a:solidFill>
                    <a:prstClr val="white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 </a:t>
              </a:r>
              <a:r>
                <a:rPr lang="en-US" altLang="zh-Hant" b="1" kern="0" dirty="0">
                  <a:solidFill>
                    <a:prstClr val="white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environment</a:t>
              </a:r>
              <a:endParaRPr lang="zh-TW" altLang="en-US" b="1" kern="0" dirty="0">
                <a:solidFill>
                  <a:prstClr val="white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63987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user\Desktop\TS-x32XU新品介紹PPT\TS-832XU-Front.png">
            <a:extLst>
              <a:ext uri="{FF2B5EF4-FFF2-40B4-BE49-F238E27FC236}">
                <a16:creationId xmlns:a16="http://schemas.microsoft.com/office/drawing/2014/main" xmlns="" id="{83674AE1-724F-CE47-A3BD-21515447E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528" y="1272838"/>
            <a:ext cx="2818230" cy="1761394"/>
          </a:xfrm>
          <a:prstGeom prst="rect">
            <a:avLst/>
          </a:prstGeom>
          <a:noFill/>
        </p:spPr>
      </p:pic>
      <p:cxnSp>
        <p:nvCxnSpPr>
          <p:cNvPr id="24" name="Shape 79">
            <a:extLst>
              <a:ext uri="{FF2B5EF4-FFF2-40B4-BE49-F238E27FC236}">
                <a16:creationId xmlns:a16="http://schemas.microsoft.com/office/drawing/2014/main" xmlns="" id="{91E84055-B023-FE4B-B7B4-557C16BBE872}"/>
              </a:ext>
            </a:extLst>
          </p:cNvPr>
          <p:cNvCxnSpPr>
            <a:cxnSpLocks/>
          </p:cNvCxnSpPr>
          <p:nvPr/>
        </p:nvCxnSpPr>
        <p:spPr>
          <a:xfrm flipV="1">
            <a:off x="4075312" y="3894682"/>
            <a:ext cx="2713809" cy="30175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FCF2FFE-12D9-F747-BCD4-5CCF9D74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ant" dirty="0"/>
              <a:t>VM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backup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solution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with</a:t>
            </a:r>
            <a:r>
              <a:rPr kumimoji="1" lang="zh-Hant" altLang="en-US" dirty="0"/>
              <a:t> </a:t>
            </a:r>
            <a:r>
              <a:rPr kumimoji="1" lang="en-US" altLang="zh-Hant" dirty="0" err="1"/>
              <a:t>Veeam</a:t>
            </a:r>
            <a:endParaRPr kumimoji="1" lang="zh-TW" altLang="en-US" dirty="0"/>
          </a:p>
        </p:txBody>
      </p:sp>
      <p:pic>
        <p:nvPicPr>
          <p:cNvPr id="15" name="Picture 4" descr="C:\Users\user\Desktop\TS-x32XU新品介紹PPT\TS-1232XU-Front.png">
            <a:extLst>
              <a:ext uri="{FF2B5EF4-FFF2-40B4-BE49-F238E27FC236}">
                <a16:creationId xmlns:a16="http://schemas.microsoft.com/office/drawing/2014/main" xmlns="" id="{4BE01727-B5D9-5449-A1D0-0B980686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3677" y="2754572"/>
            <a:ext cx="2818230" cy="1761394"/>
          </a:xfrm>
          <a:prstGeom prst="rect">
            <a:avLst/>
          </a:prstGeom>
          <a:noFill/>
        </p:spPr>
      </p:pic>
      <p:cxnSp>
        <p:nvCxnSpPr>
          <p:cNvPr id="16" name="Shape 1030">
            <a:extLst>
              <a:ext uri="{FF2B5EF4-FFF2-40B4-BE49-F238E27FC236}">
                <a16:creationId xmlns:a16="http://schemas.microsoft.com/office/drawing/2014/main" xmlns="" id="{A667E8BE-A0EA-1449-8685-9644CADE6E8B}"/>
              </a:ext>
            </a:extLst>
          </p:cNvPr>
          <p:cNvCxnSpPr>
            <a:cxnSpLocks/>
          </p:cNvCxnSpPr>
          <p:nvPr/>
        </p:nvCxnSpPr>
        <p:spPr>
          <a:xfrm flipV="1">
            <a:off x="7531696" y="2492463"/>
            <a:ext cx="0" cy="846898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stealth" w="lg" len="lg"/>
            <a:tailEnd type="stealth" w="lg" len="lg"/>
          </a:ln>
        </p:spPr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6B1677A8-5AAA-894B-96C3-B340C2D01BDE}"/>
              </a:ext>
            </a:extLst>
          </p:cNvPr>
          <p:cNvSpPr txBox="1"/>
          <p:nvPr/>
        </p:nvSpPr>
        <p:spPr>
          <a:xfrm>
            <a:off x="7573270" y="1635883"/>
            <a:ext cx="1341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TS-832XU-RP</a:t>
            </a:r>
            <a:endParaRPr lang="en-US" alt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486A5BBB-CDE6-6F4D-87F8-5AA1EA07347F}"/>
              </a:ext>
            </a:extLst>
          </p:cNvPr>
          <p:cNvSpPr txBox="1"/>
          <p:nvPr/>
        </p:nvSpPr>
        <p:spPr>
          <a:xfrm>
            <a:off x="7573270" y="3117617"/>
            <a:ext cx="1341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TS-1232XU-RP</a:t>
            </a:r>
            <a:endParaRPr lang="en-US" alt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xmlns="" id="{F6923FD0-0F6C-DE4B-BEC2-FB68D6D775C5}"/>
              </a:ext>
            </a:extLst>
          </p:cNvPr>
          <p:cNvSpPr txBox="1"/>
          <p:nvPr/>
        </p:nvSpPr>
        <p:spPr>
          <a:xfrm>
            <a:off x="457200" y="1182256"/>
            <a:ext cx="5379550" cy="6694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" altLang="zh-Hant" sz="15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Veeam</a:t>
            </a:r>
            <a:r>
              <a:rPr lang="en" altLang="zh-Hant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® Backup &amp; Replication™ </a:t>
            </a:r>
            <a:r>
              <a:rPr lang="en-US" altLang="zh-TW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so</a:t>
            </a:r>
            <a:r>
              <a:rPr lang="en-US" altLang="zh-Hant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ftware</a:t>
            </a:r>
            <a:endParaRPr lang="en-US" altLang="zh-TW" sz="15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Provides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cost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effective</a:t>
            </a:r>
            <a:r>
              <a:rPr lang="zh-TW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b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ackup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solution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for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VMware® </a:t>
            </a:r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and</a:t>
            </a:r>
            <a:r>
              <a:rPr lang="zh-TW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Hyper-V®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that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maximizes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data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reduction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and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scales</a:t>
            </a:r>
          </a:p>
        </p:txBody>
      </p:sp>
      <p:pic>
        <p:nvPicPr>
          <p:cNvPr id="21" name="Picture 3" descr="\\MARKETING\Marketing\MarketingMaterials\Product_photo\其他\QSW-1208-8C\QSW-1208-8C_Front.png">
            <a:extLst>
              <a:ext uri="{FF2B5EF4-FFF2-40B4-BE49-F238E27FC236}">
                <a16:creationId xmlns:a16="http://schemas.microsoft.com/office/drawing/2014/main" xmlns="" id="{6E7602F3-DE6D-C84B-A4BA-8C09B666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06241" y="3783558"/>
            <a:ext cx="1245879" cy="282597"/>
          </a:xfrm>
          <a:prstGeom prst="rect">
            <a:avLst/>
          </a:prstGeom>
          <a:noFill/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0183A858-37D6-F34A-825E-4191E39F6F95}"/>
              </a:ext>
            </a:extLst>
          </p:cNvPr>
          <p:cNvSpPr txBox="1"/>
          <p:nvPr/>
        </p:nvSpPr>
        <p:spPr>
          <a:xfrm>
            <a:off x="4383122" y="4026362"/>
            <a:ext cx="134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ea typeface="微軟正黑體" pitchFamily="34" charset="-120"/>
              </a:rPr>
              <a:t>QSW-1208-8C</a:t>
            </a:r>
            <a:endParaRPr lang="en-US" altLang="zh-TW" sz="1200" b="1" dirty="0">
              <a:ea typeface="微軟正黑體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50D543BC-A432-BF48-AE5C-97A2C4AE3211}"/>
              </a:ext>
            </a:extLst>
          </p:cNvPr>
          <p:cNvSpPr txBox="1"/>
          <p:nvPr/>
        </p:nvSpPr>
        <p:spPr>
          <a:xfrm>
            <a:off x="5436096" y="2691750"/>
            <a:ext cx="208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Offsite</a:t>
            </a:r>
            <a:r>
              <a:rPr lang="zh-Hant" altLang="en-US" sz="1200" b="1" dirty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backup</a:t>
            </a:r>
            <a:r>
              <a:rPr lang="zh-Hant" altLang="en-US" sz="1200" b="1" dirty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by</a:t>
            </a:r>
            <a:r>
              <a:rPr lang="zh-Hant" altLang="en-US" sz="1200" b="1" dirty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 smtClean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Hybrid</a:t>
            </a:r>
            <a:r>
              <a:rPr lang="zh-Hant" altLang="en-US" sz="1200" b="1" dirty="0" smtClean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Backup</a:t>
            </a:r>
            <a:r>
              <a:rPr lang="zh-Hant" altLang="en-US" sz="1200" b="1" dirty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Sync</a:t>
            </a:r>
            <a:r>
              <a:rPr lang="zh-Hant" altLang="en-US" sz="1200" b="1" dirty="0">
                <a:solidFill>
                  <a:schemeClr val="accent4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endParaRPr lang="en-US" altLang="zh-Hant" sz="1200" b="1" dirty="0">
              <a:solidFill>
                <a:schemeClr val="accent4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xmlns="" id="{87787928-B6A6-9148-83CC-2ABCCF18C075}"/>
              </a:ext>
            </a:extLst>
          </p:cNvPr>
          <p:cNvSpPr txBox="1"/>
          <p:nvPr/>
        </p:nvSpPr>
        <p:spPr>
          <a:xfrm>
            <a:off x="3786114" y="3116733"/>
            <a:ext cx="1721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200" b="1" dirty="0">
                <a:solidFill>
                  <a:schemeClr val="accent3"/>
                </a:solidFill>
                <a:ea typeface="微軟正黑體" pitchFamily="34" charset="-120"/>
              </a:rPr>
              <a:t>On-line backup</a:t>
            </a:r>
            <a:endParaRPr lang="en-US" altLang="zh-TW" sz="1200" b="1" dirty="0">
              <a:solidFill>
                <a:schemeClr val="accent3"/>
              </a:solidFill>
              <a:ea typeface="微軟正黑體" pitchFamily="34" charset="-120"/>
            </a:endParaRPr>
          </a:p>
        </p:txBody>
      </p:sp>
      <p:sp>
        <p:nvSpPr>
          <p:cNvPr id="30" name="平行四邊形 29">
            <a:extLst>
              <a:ext uri="{FF2B5EF4-FFF2-40B4-BE49-F238E27FC236}">
                <a16:creationId xmlns:a16="http://schemas.microsoft.com/office/drawing/2014/main" xmlns="" id="{94B83BA1-752A-994E-BFAC-DBD3081E92FA}"/>
              </a:ext>
            </a:extLst>
          </p:cNvPr>
          <p:cNvSpPr/>
          <p:nvPr/>
        </p:nvSpPr>
        <p:spPr>
          <a:xfrm>
            <a:off x="4355976" y="3527404"/>
            <a:ext cx="1374625" cy="229712"/>
          </a:xfrm>
          <a:prstGeom prst="parallelogram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/>
            <a:r>
              <a:rPr lang="en-US" altLang="zh-Hant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10G</a:t>
            </a:r>
            <a:r>
              <a:rPr lang="zh-Hant" altLang="en-US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ant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high</a:t>
            </a:r>
            <a:r>
              <a:rPr lang="zh-Hant" altLang="en-US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ant" sz="1200" b="1" kern="0" spc="-1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speed</a:t>
            </a:r>
            <a:endParaRPr lang="zh-TW" altLang="en-US" sz="1200" b="1" kern="0" spc="-150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38BC6737-7B16-0546-BA4A-DC94528235A9}"/>
              </a:ext>
            </a:extLst>
          </p:cNvPr>
          <p:cNvSpPr/>
          <p:nvPr/>
        </p:nvSpPr>
        <p:spPr>
          <a:xfrm>
            <a:off x="462707" y="1923678"/>
            <a:ext cx="512777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Equipped with dual</a:t>
            </a:r>
            <a:r>
              <a:rPr lang="zh-Hant" altLang="en-US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10G</a:t>
            </a:r>
            <a:r>
              <a:rPr lang="zh-Hant" altLang="en-US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SFP+</a:t>
            </a:r>
            <a:r>
              <a:rPr lang="zh-Hant" altLang="en-US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ports: TS-x32XU</a:t>
            </a:r>
            <a:r>
              <a:rPr lang="zh-Hant" altLang="en-US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</a:t>
            </a:r>
          </a:p>
          <a:p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High-speed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10G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transmission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to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meet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the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needs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of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fast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and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in time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demanding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enterprise</a:t>
            </a:r>
            <a:r>
              <a:rPr lang="zh-Hant" alt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environments</a:t>
            </a:r>
            <a:endParaRPr lang="en-US" altLang="zh-Hant" sz="1200" b="1" dirty="0">
              <a:solidFill>
                <a:schemeClr val="accent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xmlns="" id="{5ECF240F-87EA-C644-A50A-CA1D16D967F1}"/>
              </a:ext>
            </a:extLst>
          </p:cNvPr>
          <p:cNvGrpSpPr/>
          <p:nvPr/>
        </p:nvGrpSpPr>
        <p:grpSpPr>
          <a:xfrm>
            <a:off x="597411" y="3116733"/>
            <a:ext cx="3837941" cy="504056"/>
            <a:chOff x="529924" y="1903222"/>
            <a:chExt cx="3837941" cy="504056"/>
          </a:xfrm>
        </p:grpSpPr>
        <p:sp>
          <p:nvSpPr>
            <p:cNvPr id="14" name="向右箭號 13">
              <a:extLst>
                <a:ext uri="{FF2B5EF4-FFF2-40B4-BE49-F238E27FC236}">
                  <a16:creationId xmlns:a16="http://schemas.microsoft.com/office/drawing/2014/main" xmlns="" id="{AB35190A-D691-F24E-BF4A-43587BB68583}"/>
                </a:ext>
              </a:extLst>
            </p:cNvPr>
            <p:cNvSpPr/>
            <p:nvPr/>
          </p:nvSpPr>
          <p:spPr>
            <a:xfrm>
              <a:off x="3719793" y="2133849"/>
              <a:ext cx="648072" cy="273429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600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E8E18C6F-0362-6644-B317-9F7932AF4384}"/>
                </a:ext>
              </a:extLst>
            </p:cNvPr>
            <p:cNvSpPr/>
            <p:nvPr/>
          </p:nvSpPr>
          <p:spPr>
            <a:xfrm>
              <a:off x="529924" y="1903222"/>
              <a:ext cx="3477901" cy="360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Hant" sz="1600" b="1" dirty="0" err="1">
                  <a:latin typeface="Arial" pitchFamily="34" charset="0"/>
                  <a:cs typeface="Arial" pitchFamily="34" charset="0"/>
                </a:rPr>
                <a:t>Veeam</a:t>
              </a:r>
              <a:r>
                <a:rPr kumimoji="1" lang="zh-Hant" altLang="en-US" sz="16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1" lang="en-US" altLang="zh-Hant" sz="1600" b="1" dirty="0">
                  <a:latin typeface="Arial" pitchFamily="34" charset="0"/>
                  <a:cs typeface="Arial" pitchFamily="34" charset="0"/>
                </a:rPr>
                <a:t>Backup</a:t>
              </a:r>
              <a:r>
                <a:rPr kumimoji="1" lang="zh-Hant" altLang="en-US" sz="16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1" lang="en-US" altLang="zh-Hant" sz="1600" b="1" dirty="0">
                  <a:latin typeface="Arial" pitchFamily="34" charset="0"/>
                  <a:cs typeface="Arial" pitchFamily="34" charset="0"/>
                </a:rPr>
                <a:t>&amp;</a:t>
              </a:r>
              <a:r>
                <a:rPr kumimoji="1" lang="zh-Hant" altLang="en-US" sz="16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1" lang="en-US" altLang="zh-Hant" sz="1600" b="1" dirty="0">
                  <a:latin typeface="Arial" pitchFamily="34" charset="0"/>
                  <a:cs typeface="Arial" pitchFamily="34" charset="0"/>
                </a:rPr>
                <a:t>Replication</a:t>
              </a:r>
              <a:endParaRPr kumimoji="1" lang="zh-TW" altLang="en-US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34175087-498B-AA45-BDEB-958E1CAA4136}"/>
              </a:ext>
            </a:extLst>
          </p:cNvPr>
          <p:cNvGrpSpPr/>
          <p:nvPr/>
        </p:nvGrpSpPr>
        <p:grpSpPr>
          <a:xfrm>
            <a:off x="597411" y="3462102"/>
            <a:ext cx="3477901" cy="950775"/>
            <a:chOff x="539552" y="2845110"/>
            <a:chExt cx="3477901" cy="95077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F81446C-D60F-C548-9DE5-36D809E99ADA}"/>
                </a:ext>
              </a:extLst>
            </p:cNvPr>
            <p:cNvSpPr/>
            <p:nvPr/>
          </p:nvSpPr>
          <p:spPr>
            <a:xfrm>
              <a:off x="539552" y="2845110"/>
              <a:ext cx="3477901" cy="950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600" dirty="0">
                  <a:latin typeface="Arial" pitchFamily="34" charset="0"/>
                  <a:cs typeface="Arial" pitchFamily="34" charset="0"/>
                </a:rPr>
                <a:t>V</a:t>
              </a:r>
              <a:r>
                <a:rPr kumimoji="1" lang="en-US" altLang="zh-Hant" sz="1600" dirty="0">
                  <a:latin typeface="Arial" pitchFamily="34" charset="0"/>
                  <a:cs typeface="Arial" pitchFamily="34" charset="0"/>
                </a:rPr>
                <a:t>irtual</a:t>
              </a:r>
              <a:r>
                <a:rPr kumimoji="1" lang="zh-Hant" alt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1" lang="en-US" altLang="zh-Hant" sz="1600" dirty="0">
                  <a:latin typeface="Arial" pitchFamily="34" charset="0"/>
                  <a:cs typeface="Arial" pitchFamily="34" charset="0"/>
                </a:rPr>
                <a:t>Infrastructure</a:t>
              </a:r>
            </a:p>
            <a:p>
              <a:pPr algn="ctr"/>
              <a:r>
                <a:rPr kumimoji="1" lang="en-US" altLang="zh-Hant" sz="1200" dirty="0">
                  <a:latin typeface="Arial" pitchFamily="34" charset="0"/>
                  <a:cs typeface="Arial" pitchFamily="34" charset="0"/>
                </a:rPr>
                <a:t>VMware</a:t>
              </a:r>
              <a:r>
                <a:rPr kumimoji="1" lang="zh-Hant" altLang="en-US" sz="1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1" lang="en-US" altLang="zh-Hant" sz="1200" dirty="0">
                  <a:latin typeface="Arial" pitchFamily="34" charset="0"/>
                  <a:cs typeface="Arial" pitchFamily="34" charset="0"/>
                </a:rPr>
                <a:t>vSphere</a:t>
              </a:r>
              <a:r>
                <a:rPr kumimoji="1" lang="zh-Hant" altLang="en-US" sz="1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1" lang="en-US" altLang="zh-Hant" sz="1200" dirty="0">
                  <a:latin typeface="Arial" pitchFamily="34" charset="0"/>
                  <a:cs typeface="Arial" pitchFamily="34" charset="0"/>
                </a:rPr>
                <a:t>|</a:t>
              </a:r>
              <a:r>
                <a:rPr kumimoji="1" lang="zh-Hant" altLang="en-US" sz="1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1" lang="en-US" altLang="zh-Hant" sz="1200" dirty="0">
                  <a:latin typeface="Arial" pitchFamily="34" charset="0"/>
                  <a:cs typeface="Arial" pitchFamily="34" charset="0"/>
                </a:rPr>
                <a:t>Microsoft</a:t>
              </a:r>
              <a:r>
                <a:rPr kumimoji="1" lang="zh-Hant" altLang="en-US" sz="1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kumimoji="1" lang="en-US" altLang="zh-Hant" sz="1200" dirty="0">
                  <a:latin typeface="Arial" pitchFamily="34" charset="0"/>
                  <a:cs typeface="Arial" pitchFamily="34" charset="0"/>
                </a:rPr>
                <a:t>Hyper-V</a:t>
              </a:r>
            </a:p>
            <a:p>
              <a:pPr algn="ctr"/>
              <a:endParaRPr kumimoji="1" lang="en-US" altLang="zh-TW" sz="1200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kumimoji="1" lang="zh-TW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7147425B-0997-4342-9C96-E866BC1442C0}"/>
                </a:ext>
              </a:extLst>
            </p:cNvPr>
            <p:cNvSpPr/>
            <p:nvPr/>
          </p:nvSpPr>
          <p:spPr>
            <a:xfrm>
              <a:off x="1033264" y="3390066"/>
              <a:ext cx="576064" cy="333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Hant" sz="1600" dirty="0"/>
                <a:t>VM</a:t>
              </a:r>
              <a:endParaRPr kumimoji="1" lang="zh-TW" altLang="en-US" sz="1600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714BFDCC-DC17-F64D-81F7-6F269528C507}"/>
                </a:ext>
              </a:extLst>
            </p:cNvPr>
            <p:cNvSpPr/>
            <p:nvPr/>
          </p:nvSpPr>
          <p:spPr>
            <a:xfrm>
              <a:off x="1969368" y="3390066"/>
              <a:ext cx="576064" cy="333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Hant" sz="1600" dirty="0"/>
                <a:t>VM</a:t>
              </a:r>
              <a:endParaRPr kumimoji="1" lang="zh-TW" altLang="en-US" sz="16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BF7FE333-A308-044D-9E6D-3CC39BFE2B12}"/>
                </a:ext>
              </a:extLst>
            </p:cNvPr>
            <p:cNvSpPr/>
            <p:nvPr/>
          </p:nvSpPr>
          <p:spPr>
            <a:xfrm>
              <a:off x="2905472" y="3390066"/>
              <a:ext cx="576064" cy="333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Hant" sz="1600" dirty="0"/>
                <a:t>VM</a:t>
              </a:r>
              <a:endParaRPr kumimoji="1" lang="zh-TW" altLang="en-US" sz="1600" dirty="0"/>
            </a:p>
          </p:txBody>
        </p:sp>
      </p:grpSp>
      <p:pic>
        <p:nvPicPr>
          <p:cNvPr id="12" name="Shape 69">
            <a:extLst>
              <a:ext uri="{FF2B5EF4-FFF2-40B4-BE49-F238E27FC236}">
                <a16:creationId xmlns:a16="http://schemas.microsoft.com/office/drawing/2014/main" xmlns="" id="{FB696398-A8B1-0449-8EF1-69C84A6D924C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512" y="3075806"/>
            <a:ext cx="714128" cy="13251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7031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單一角落矩形 3">
            <a:extLst>
              <a:ext uri="{FF2B5EF4-FFF2-40B4-BE49-F238E27FC236}">
                <a16:creationId xmlns:a16="http://schemas.microsoft.com/office/drawing/2014/main" xmlns="" id="{B3F1F51C-44DF-274E-84BD-E0DD74FCE840}"/>
              </a:ext>
            </a:extLst>
          </p:cNvPr>
          <p:cNvSpPr/>
          <p:nvPr/>
        </p:nvSpPr>
        <p:spPr>
          <a:xfrm>
            <a:off x="179512" y="1219716"/>
            <a:ext cx="2160240" cy="3296250"/>
          </a:xfrm>
          <a:prstGeom prst="snip1Rect">
            <a:avLst>
              <a:gd name="adj" fmla="val 460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TW" altLang="en-US" sz="1350"/>
          </a:p>
        </p:txBody>
      </p:sp>
      <p:sp>
        <p:nvSpPr>
          <p:cNvPr id="47" name="矩形 46"/>
          <p:cNvSpPr/>
          <p:nvPr/>
        </p:nvSpPr>
        <p:spPr>
          <a:xfrm>
            <a:off x="179512" y="1723771"/>
            <a:ext cx="1368152" cy="216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Server</a:t>
            </a:r>
            <a:endParaRPr lang="zh-TW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79512" y="2515859"/>
            <a:ext cx="1368152" cy="216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Virtualization</a:t>
            </a:r>
            <a:endParaRPr lang="zh-TW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79512" y="3311311"/>
            <a:ext cx="1368152" cy="216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sz="1400" b="1" spc="-150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PC/Workstation</a:t>
            </a:r>
          </a:p>
        </p:txBody>
      </p:sp>
      <p:sp>
        <p:nvSpPr>
          <p:cNvPr id="50" name="矩形 49"/>
          <p:cNvSpPr/>
          <p:nvPr/>
        </p:nvSpPr>
        <p:spPr>
          <a:xfrm>
            <a:off x="179512" y="4146110"/>
            <a:ext cx="1512168" cy="216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xmlns="" id="{5AF47378-5172-DC41-8856-BCC268F1B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58455" b="-1"/>
          <a:stretch/>
        </p:blipFill>
        <p:spPr bwMode="auto">
          <a:xfrm>
            <a:off x="2339752" y="2875899"/>
            <a:ext cx="1616856" cy="1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五邊形 44"/>
          <p:cNvSpPr/>
          <p:nvPr/>
        </p:nvSpPr>
        <p:spPr>
          <a:xfrm>
            <a:off x="6490855" y="1075700"/>
            <a:ext cx="2401625" cy="288032"/>
          </a:xfrm>
          <a:prstGeom prst="homePlat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44" name="五邊形 43"/>
          <p:cNvSpPr/>
          <p:nvPr/>
        </p:nvSpPr>
        <p:spPr>
          <a:xfrm>
            <a:off x="2546042" y="1075700"/>
            <a:ext cx="3394110" cy="288032"/>
          </a:xfrm>
          <a:prstGeom prst="homePlat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0142FA8-BA07-DC46-8AD8-A56146059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" altLang="zh-TW" dirty="0"/>
              <a:t>Acronis </a:t>
            </a:r>
            <a:r>
              <a:rPr kumimoji="1" lang="en-US" altLang="zh-Hant" dirty="0"/>
              <a:t>enterprise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backup</a:t>
            </a:r>
            <a:r>
              <a:rPr kumimoji="1" lang="zh-Hant" altLang="en-US" dirty="0"/>
              <a:t> </a:t>
            </a:r>
            <a:r>
              <a:rPr kumimoji="1" lang="en-US" altLang="zh-Hant" dirty="0"/>
              <a:t>solution</a:t>
            </a:r>
            <a:endParaRPr kumimoji="1" lang="zh-TW" alt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5EE7C13-E44C-854F-923A-93659E5F2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74501"/>
          <a:stretch/>
        </p:blipFill>
        <p:spPr bwMode="auto">
          <a:xfrm rot="16200000">
            <a:off x="3798606" y="2606586"/>
            <a:ext cx="815510" cy="15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1DE1A80-3B9B-D743-8242-3A590A5A805B}"/>
              </a:ext>
            </a:extLst>
          </p:cNvPr>
          <p:cNvSpPr/>
          <p:nvPr/>
        </p:nvSpPr>
        <p:spPr>
          <a:xfrm>
            <a:off x="6732240" y="3300708"/>
            <a:ext cx="16956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TS-1232XU-RP</a:t>
            </a:r>
          </a:p>
        </p:txBody>
      </p:sp>
      <p:sp>
        <p:nvSpPr>
          <p:cNvPr id="9" name="Shape 65">
            <a:extLst>
              <a:ext uri="{FF2B5EF4-FFF2-40B4-BE49-F238E27FC236}">
                <a16:creationId xmlns:a16="http://schemas.microsoft.com/office/drawing/2014/main" xmlns="" id="{75F5B6F3-4C35-A54C-A7A4-096423160A94}"/>
              </a:ext>
            </a:extLst>
          </p:cNvPr>
          <p:cNvSpPr/>
          <p:nvPr/>
        </p:nvSpPr>
        <p:spPr>
          <a:xfrm>
            <a:off x="2625767" y="1060103"/>
            <a:ext cx="3218128" cy="31409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lvl="0"/>
            <a:r>
              <a:rPr lang="en-US" altLang="zh-Hant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Acronis</a:t>
            </a:r>
            <a:r>
              <a:rPr lang="zh-Hant" altLang="en-US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Backup</a:t>
            </a:r>
            <a:r>
              <a:rPr lang="zh-Hant" altLang="en-US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Management</a:t>
            </a:r>
            <a:r>
              <a:rPr lang="zh-Hant" altLang="en-US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Server</a:t>
            </a:r>
            <a:endParaRPr lang="en-US" altLang="zh-TW" sz="135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69B78291-81AE-024E-A5B5-FEA2882330CA}"/>
              </a:ext>
            </a:extLst>
          </p:cNvPr>
          <p:cNvGrpSpPr/>
          <p:nvPr/>
        </p:nvGrpSpPr>
        <p:grpSpPr>
          <a:xfrm>
            <a:off x="3563888" y="1579755"/>
            <a:ext cx="949717" cy="1025243"/>
            <a:chOff x="4251696" y="5886752"/>
            <a:chExt cx="1266290" cy="1366990"/>
          </a:xfrm>
        </p:grpSpPr>
        <p:pic>
          <p:nvPicPr>
            <p:cNvPr id="11" name="Shape 69">
              <a:extLst>
                <a:ext uri="{FF2B5EF4-FFF2-40B4-BE49-F238E27FC236}">
                  <a16:creationId xmlns:a16="http://schemas.microsoft.com/office/drawing/2014/main" xmlns="" id="{CA15EAFA-54A9-CD40-AC93-33AECCE3E1E1}"/>
                </a:ext>
              </a:extLst>
            </p:cNvPr>
            <p:cNvPicPr preferRelativeResize="0"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803858" y="5886752"/>
              <a:ext cx="714128" cy="1325104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Shape 70">
              <a:extLst>
                <a:ext uri="{FF2B5EF4-FFF2-40B4-BE49-F238E27FC236}">
                  <a16:creationId xmlns:a16="http://schemas.microsoft.com/office/drawing/2014/main" xmlns="" id="{5759D3F8-17FD-DC41-8429-48270428B9C6}"/>
                </a:ext>
              </a:extLst>
            </p:cNvPr>
            <p:cNvPicPr preferRelativeResize="0"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251696" y="6647769"/>
              <a:ext cx="605974" cy="6059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5AF47378-5172-DC41-8856-BCC268F1B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58455" b="-1"/>
          <a:stretch/>
        </p:blipFill>
        <p:spPr bwMode="auto">
          <a:xfrm>
            <a:off x="5043376" y="2839892"/>
            <a:ext cx="1616856" cy="1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 descr="\\MARKETING\Marketing\MarketingMaterials\Product_photo\其他\QSW-1208-8C\QSW-1208-8C_Front.png">
            <a:extLst>
              <a:ext uri="{FF2B5EF4-FFF2-40B4-BE49-F238E27FC236}">
                <a16:creationId xmlns:a16="http://schemas.microsoft.com/office/drawing/2014/main" xmlns="" id="{6EEE5939-AFBA-464E-A55D-4CF004B5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96007" y="2814283"/>
            <a:ext cx="2524649" cy="572654"/>
          </a:xfrm>
          <a:prstGeom prst="rect">
            <a:avLst/>
          </a:prstGeom>
          <a:noFill/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BE02D3DC-3A95-4947-A473-638C9840B57B}"/>
              </a:ext>
            </a:extLst>
          </p:cNvPr>
          <p:cNvSpPr txBox="1"/>
          <p:nvPr/>
        </p:nvSpPr>
        <p:spPr>
          <a:xfrm>
            <a:off x="3607812" y="3333641"/>
            <a:ext cx="1341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QSW-1208-8C</a:t>
            </a:r>
            <a:endParaRPr lang="en-US" alt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5BC64A9A-051D-514C-9C9A-E7D3627325A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 t="31818" b="27273"/>
          <a:stretch>
            <a:fillRect/>
          </a:stretch>
        </p:blipFill>
        <p:spPr>
          <a:xfrm>
            <a:off x="6300192" y="2715766"/>
            <a:ext cx="2534681" cy="648072"/>
          </a:xfrm>
          <a:prstGeom prst="rect">
            <a:avLst/>
          </a:prstGeom>
        </p:spPr>
      </p:pic>
      <p:sp>
        <p:nvSpPr>
          <p:cNvPr id="19" name="平行四邊形 18">
            <a:extLst>
              <a:ext uri="{FF2B5EF4-FFF2-40B4-BE49-F238E27FC236}">
                <a16:creationId xmlns:a16="http://schemas.microsoft.com/office/drawing/2014/main" xmlns="" id="{701E8C3D-D27E-EA46-BD2E-0E3BBCB28C02}"/>
              </a:ext>
            </a:extLst>
          </p:cNvPr>
          <p:cNvSpPr/>
          <p:nvPr/>
        </p:nvSpPr>
        <p:spPr>
          <a:xfrm>
            <a:off x="5076056" y="2276499"/>
            <a:ext cx="1656184" cy="469868"/>
          </a:xfrm>
          <a:prstGeom prst="parallelogram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lnSpc>
                <a:spcPts val="1500"/>
              </a:lnSpc>
            </a:pPr>
            <a:r>
              <a:rPr lang="en-US" altLang="zh-Hant" sz="1500" b="1" kern="0" dirty="0">
                <a:solidFill>
                  <a:prstClr val="white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10G</a:t>
            </a:r>
          </a:p>
          <a:p>
            <a:pPr algn="ctr" defTabSz="685800">
              <a:lnSpc>
                <a:spcPts val="1500"/>
              </a:lnSpc>
            </a:pPr>
            <a:r>
              <a:rPr lang="en-US" altLang="zh-Hant" sz="1500" b="1" kern="0" dirty="0">
                <a:solidFill>
                  <a:prstClr val="white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High-speed</a:t>
            </a:r>
            <a:endParaRPr lang="zh-TW" altLang="en-US" sz="1500" b="1" kern="0" dirty="0">
              <a:solidFill>
                <a:prstClr val="white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2" name="Shape 67">
            <a:extLst>
              <a:ext uri="{FF2B5EF4-FFF2-40B4-BE49-F238E27FC236}">
                <a16:creationId xmlns:a16="http://schemas.microsoft.com/office/drawing/2014/main" xmlns="" id="{35D72894-7AFA-D142-B0D5-EF36ACEDBE88}"/>
              </a:ext>
            </a:extLst>
          </p:cNvPr>
          <p:cNvPicPr preferRelativeResize="0"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59824" y="3884011"/>
            <a:ext cx="563904" cy="5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73">
            <a:extLst>
              <a:ext uri="{FF2B5EF4-FFF2-40B4-BE49-F238E27FC236}">
                <a16:creationId xmlns:a16="http://schemas.microsoft.com/office/drawing/2014/main" xmlns="" id="{A505CC2A-D87D-A94D-A85D-B9DAFBD7370E}"/>
              </a:ext>
            </a:extLst>
          </p:cNvPr>
          <p:cNvPicPr preferRelativeResize="0"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75656" y="1507747"/>
            <a:ext cx="762002" cy="60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75">
            <a:extLst>
              <a:ext uri="{FF2B5EF4-FFF2-40B4-BE49-F238E27FC236}">
                <a16:creationId xmlns:a16="http://schemas.microsoft.com/office/drawing/2014/main" xmlns="" id="{254FBD07-83C7-D64D-A65C-04C24A6836D0}"/>
              </a:ext>
            </a:extLst>
          </p:cNvPr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5474" y="1795779"/>
            <a:ext cx="292270" cy="2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71">
            <a:extLst>
              <a:ext uri="{FF2B5EF4-FFF2-40B4-BE49-F238E27FC236}">
                <a16:creationId xmlns:a16="http://schemas.microsoft.com/office/drawing/2014/main" xmlns="" id="{F25D68C1-E430-1241-81F3-3075D64F0C66}"/>
              </a:ext>
            </a:extLst>
          </p:cNvPr>
          <p:cNvPicPr preferRelativeResize="0"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52265" y="3061606"/>
            <a:ext cx="715479" cy="60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76">
            <a:extLst>
              <a:ext uri="{FF2B5EF4-FFF2-40B4-BE49-F238E27FC236}">
                <a16:creationId xmlns:a16="http://schemas.microsoft.com/office/drawing/2014/main" xmlns="" id="{077148D9-8060-0A41-B4E6-8692CDB6043A}"/>
              </a:ext>
            </a:extLst>
          </p:cNvPr>
          <p:cNvPicPr preferRelativeResize="0"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24" y="2303363"/>
            <a:ext cx="671712" cy="57253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65">
            <a:extLst>
              <a:ext uri="{FF2B5EF4-FFF2-40B4-BE49-F238E27FC236}">
                <a16:creationId xmlns:a16="http://schemas.microsoft.com/office/drawing/2014/main" xmlns="" id="{621A295D-0996-6F4F-B242-13C951C2AF6C}"/>
              </a:ext>
            </a:extLst>
          </p:cNvPr>
          <p:cNvSpPr/>
          <p:nvPr/>
        </p:nvSpPr>
        <p:spPr>
          <a:xfrm>
            <a:off x="6650721" y="1115632"/>
            <a:ext cx="2313767" cy="19301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lvl="0"/>
            <a:r>
              <a:rPr lang="en-US" altLang="zh-Hant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Acronis</a:t>
            </a:r>
            <a:r>
              <a:rPr lang="zh-Hant" altLang="en-US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storage</a:t>
            </a:r>
            <a:r>
              <a:rPr lang="zh-Hant" altLang="en-US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target</a:t>
            </a:r>
            <a:endParaRPr lang="en-US" altLang="zh-TW" sz="135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3" name="五邊形 42"/>
          <p:cNvSpPr/>
          <p:nvPr/>
        </p:nvSpPr>
        <p:spPr>
          <a:xfrm>
            <a:off x="251520" y="1075700"/>
            <a:ext cx="2088232" cy="288032"/>
          </a:xfrm>
          <a:prstGeom prst="homePlate">
            <a:avLst/>
          </a:prstGeom>
          <a:blipFill>
            <a:blip r:embed="rId1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6" name="Shape 65">
            <a:extLst>
              <a:ext uri="{FF2B5EF4-FFF2-40B4-BE49-F238E27FC236}">
                <a16:creationId xmlns:a16="http://schemas.microsoft.com/office/drawing/2014/main" xmlns="" id="{34CD32B2-D5B6-8246-808F-1CD1078B6B41}"/>
              </a:ext>
            </a:extLst>
          </p:cNvPr>
          <p:cNvSpPr/>
          <p:nvPr/>
        </p:nvSpPr>
        <p:spPr>
          <a:xfrm>
            <a:off x="605410" y="1121942"/>
            <a:ext cx="1374302" cy="18297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lvl="0"/>
            <a:r>
              <a:rPr lang="en-US" altLang="zh-Hant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Acronis</a:t>
            </a:r>
            <a:r>
              <a:rPr lang="zh-Hant" altLang="en-US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35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agent</a:t>
            </a:r>
            <a:endParaRPr lang="en-US" altLang="zh-TW" sz="135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51" name="Shape 75">
            <a:extLst>
              <a:ext uri="{FF2B5EF4-FFF2-40B4-BE49-F238E27FC236}">
                <a16:creationId xmlns:a16="http://schemas.microsoft.com/office/drawing/2014/main" xmlns="" id="{254FBD07-83C7-D64D-A65C-04C24A6836D0}"/>
              </a:ext>
            </a:extLst>
          </p:cNvPr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5474" y="2663853"/>
            <a:ext cx="292270" cy="2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75">
            <a:extLst>
              <a:ext uri="{FF2B5EF4-FFF2-40B4-BE49-F238E27FC236}">
                <a16:creationId xmlns:a16="http://schemas.microsoft.com/office/drawing/2014/main" xmlns="" id="{254FBD07-83C7-D64D-A65C-04C24A6836D0}"/>
              </a:ext>
            </a:extLst>
          </p:cNvPr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5474" y="3379110"/>
            <a:ext cx="292270" cy="2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75">
            <a:extLst>
              <a:ext uri="{FF2B5EF4-FFF2-40B4-BE49-F238E27FC236}">
                <a16:creationId xmlns:a16="http://schemas.microsoft.com/office/drawing/2014/main" xmlns="" id="{254FBD07-83C7-D64D-A65C-04C24A6836D0}"/>
              </a:ext>
            </a:extLst>
          </p:cNvPr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5474" y="4160035"/>
            <a:ext cx="292270" cy="29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217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 dirty="0"/>
              <a:t>All</a:t>
            </a:r>
            <a:r>
              <a:rPr lang="zh-Hant" altLang="en-US" dirty="0"/>
              <a:t> </a:t>
            </a:r>
            <a:r>
              <a:rPr lang="en-US" altLang="zh-Hant" dirty="0"/>
              <a:t>ready</a:t>
            </a:r>
            <a:r>
              <a:rPr lang="zh-Hant" altLang="en-US" dirty="0"/>
              <a:t> </a:t>
            </a:r>
            <a:r>
              <a:rPr lang="en-US" altLang="zh-Hant" dirty="0"/>
              <a:t>for</a:t>
            </a:r>
            <a:r>
              <a:rPr lang="zh-Hant" altLang="en-US" dirty="0"/>
              <a:t> </a:t>
            </a:r>
            <a:r>
              <a:rPr lang="en-US" altLang="zh-Hant" dirty="0"/>
              <a:t>10GbE</a:t>
            </a:r>
            <a:r>
              <a:rPr lang="zh-Hant" altLang="en-US" dirty="0"/>
              <a:t> </a:t>
            </a:r>
            <a:r>
              <a:rPr lang="en-US" altLang="zh-Hant" dirty="0"/>
              <a:t>workloads</a:t>
            </a:r>
            <a:endParaRPr lang="zh-TW" altLang="en-US" dirty="0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3E2A08CE-BB4B-234B-ACE6-4D77D7AA78DC}"/>
              </a:ext>
            </a:extLst>
          </p:cNvPr>
          <p:cNvSpPr txBox="1"/>
          <p:nvPr/>
        </p:nvSpPr>
        <p:spPr>
          <a:xfrm>
            <a:off x="3233934" y="1203598"/>
            <a:ext cx="1850068" cy="3770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x 10GbE</a:t>
            </a:r>
          </a:p>
        </p:txBody>
      </p:sp>
      <p:grpSp>
        <p:nvGrpSpPr>
          <p:cNvPr id="4" name="群組 19"/>
          <p:cNvGrpSpPr/>
          <p:nvPr/>
        </p:nvGrpSpPr>
        <p:grpSpPr>
          <a:xfrm>
            <a:off x="-108520" y="1203598"/>
            <a:ext cx="2592287" cy="1015663"/>
            <a:chOff x="452787" y="3342380"/>
            <a:chExt cx="1839940" cy="1015663"/>
          </a:xfrm>
        </p:grpSpPr>
        <p:sp>
          <p:nvSpPr>
            <p:cNvPr id="21" name="五邊形 20"/>
            <p:cNvSpPr/>
            <p:nvPr/>
          </p:nvSpPr>
          <p:spPr>
            <a:xfrm>
              <a:off x="452787" y="3342380"/>
              <a:ext cx="1839940" cy="720080"/>
            </a:xfrm>
            <a:prstGeom prst="homePlate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041CDBB1-8D82-8F41-B72E-F86A635A9676}"/>
                </a:ext>
              </a:extLst>
            </p:cNvPr>
            <p:cNvSpPr/>
            <p:nvPr/>
          </p:nvSpPr>
          <p:spPr>
            <a:xfrm>
              <a:off x="529091" y="3342380"/>
              <a:ext cx="161030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Hant" sz="20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Windows</a:t>
              </a:r>
              <a:r>
                <a:rPr lang="zh-Hant" altLang="en-US" sz="20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Hant" sz="20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File</a:t>
              </a:r>
              <a:r>
                <a:rPr lang="zh-Hant" altLang="en-US" sz="20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Hant" sz="2000" b="1" dirty="0" smtClean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Transfer</a:t>
              </a:r>
              <a:r>
                <a:rPr lang="zh-Hant" altLang="en-US" sz="2000" b="1" dirty="0" smtClean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Hant" sz="20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(</a:t>
              </a:r>
              <a:r>
                <a:rPr lang="en-US" altLang="zh-TW" sz="20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10GB</a:t>
              </a:r>
              <a:r>
                <a:rPr lang="zh-Hant" altLang="en-US" sz="20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Hant" sz="20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file)</a:t>
              </a:r>
              <a:endParaRPr 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sp>
        <p:nvSpPr>
          <p:cNvPr id="30" name="圓角矩形 29">
            <a:extLst>
              <a:ext uri="{FF2B5EF4-FFF2-40B4-BE49-F238E27FC236}">
                <a16:creationId xmlns:a16="http://schemas.microsoft.com/office/drawing/2014/main" xmlns="" id="{4D903986-6A30-1D42-971B-277E8577A93A}"/>
              </a:ext>
            </a:extLst>
          </p:cNvPr>
          <p:cNvSpPr/>
          <p:nvPr/>
        </p:nvSpPr>
        <p:spPr>
          <a:xfrm>
            <a:off x="3233935" y="1614530"/>
            <a:ext cx="1857163" cy="2779312"/>
          </a:xfrm>
          <a:prstGeom prst="roundRect">
            <a:avLst>
              <a:gd name="adj" fmla="val 8630"/>
            </a:avLst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cxnSp>
        <p:nvCxnSpPr>
          <p:cNvPr id="32" name="Shape 90">
            <a:extLst>
              <a:ext uri="{FF2B5EF4-FFF2-40B4-BE49-F238E27FC236}">
                <a16:creationId xmlns:a16="http://schemas.microsoft.com/office/drawing/2014/main" xmlns="" id="{7702B8F8-64F5-664E-9AE9-AB8962E5FB31}"/>
              </a:ext>
            </a:extLst>
          </p:cNvPr>
          <p:cNvCxnSpPr/>
          <p:nvPr/>
        </p:nvCxnSpPr>
        <p:spPr>
          <a:xfrm>
            <a:off x="2835583" y="3360921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hape 81">
            <a:extLst>
              <a:ext uri="{FF2B5EF4-FFF2-40B4-BE49-F238E27FC236}">
                <a16:creationId xmlns:a16="http://schemas.microsoft.com/office/drawing/2014/main" xmlns="" id="{E09A4053-76C5-5049-9D99-833C2D3B48AA}"/>
              </a:ext>
            </a:extLst>
          </p:cNvPr>
          <p:cNvSpPr txBox="1"/>
          <p:nvPr/>
        </p:nvSpPr>
        <p:spPr>
          <a:xfrm>
            <a:off x="3329976" y="3939746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sz="1000" b="1" dirty="0"/>
              <a:t>Windows </a:t>
            </a:r>
            <a:r>
              <a:rPr lang="en-US" altLang="zh-Hant" sz="1000" b="1" dirty="0">
                <a:latin typeface="微軟正黑體" pitchFamily="34" charset="-120"/>
                <a:ea typeface="微軟正黑體" pitchFamily="34" charset="-120"/>
              </a:rPr>
              <a:t>download</a:t>
            </a:r>
            <a:endParaRPr lang="en-US" sz="1000" b="1" dirty="0"/>
          </a:p>
        </p:txBody>
      </p:sp>
      <p:sp>
        <p:nvSpPr>
          <p:cNvPr id="39" name="Shape 88">
            <a:extLst>
              <a:ext uri="{FF2B5EF4-FFF2-40B4-BE49-F238E27FC236}">
                <a16:creationId xmlns:a16="http://schemas.microsoft.com/office/drawing/2014/main" xmlns="" id="{5EBEE025-C116-C749-9B44-42E9F37B67EA}"/>
              </a:ext>
            </a:extLst>
          </p:cNvPr>
          <p:cNvSpPr txBox="1"/>
          <p:nvPr/>
        </p:nvSpPr>
        <p:spPr>
          <a:xfrm>
            <a:off x="2263286" y="3202189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40" name="Shape 92">
            <a:extLst>
              <a:ext uri="{FF2B5EF4-FFF2-40B4-BE49-F238E27FC236}">
                <a16:creationId xmlns:a16="http://schemas.microsoft.com/office/drawing/2014/main" xmlns="" id="{4AD23106-A488-0F48-AC29-10A74B6DAF4C}"/>
              </a:ext>
            </a:extLst>
          </p:cNvPr>
          <p:cNvSpPr txBox="1"/>
          <p:nvPr/>
        </p:nvSpPr>
        <p:spPr>
          <a:xfrm>
            <a:off x="2263286" y="3724306"/>
            <a:ext cx="645837" cy="4959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rPr>
              <a:t>  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rPr>
              <a:t>0</a:t>
            </a:r>
          </a:p>
        </p:txBody>
      </p:sp>
      <p:cxnSp>
        <p:nvCxnSpPr>
          <p:cNvPr id="41" name="Shape 93">
            <a:extLst>
              <a:ext uri="{FF2B5EF4-FFF2-40B4-BE49-F238E27FC236}">
                <a16:creationId xmlns:a16="http://schemas.microsoft.com/office/drawing/2014/main" xmlns="" id="{F7DD3DD1-CC85-ED42-B5B5-5887FC4FA9A3}"/>
              </a:ext>
            </a:extLst>
          </p:cNvPr>
          <p:cNvCxnSpPr/>
          <p:nvPr/>
        </p:nvCxnSpPr>
        <p:spPr>
          <a:xfrm>
            <a:off x="2835585" y="3897178"/>
            <a:ext cx="2255513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Shape 89">
            <a:extLst>
              <a:ext uri="{FF2B5EF4-FFF2-40B4-BE49-F238E27FC236}">
                <a16:creationId xmlns:a16="http://schemas.microsoft.com/office/drawing/2014/main" xmlns="" id="{AB9FC90D-190F-FF45-B775-E8305F73FA7D}"/>
              </a:ext>
            </a:extLst>
          </p:cNvPr>
          <p:cNvSpPr txBox="1"/>
          <p:nvPr/>
        </p:nvSpPr>
        <p:spPr>
          <a:xfrm>
            <a:off x="2190431" y="4054107"/>
            <a:ext cx="867041" cy="325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MB/s)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73" name="Shape 81">
            <a:extLst>
              <a:ext uri="{FF2B5EF4-FFF2-40B4-BE49-F238E27FC236}">
                <a16:creationId xmlns:a16="http://schemas.microsoft.com/office/drawing/2014/main" xmlns="" id="{E09A4053-76C5-5049-9D99-833C2D3B48AA}"/>
              </a:ext>
            </a:extLst>
          </p:cNvPr>
          <p:cNvSpPr txBox="1"/>
          <p:nvPr/>
        </p:nvSpPr>
        <p:spPr>
          <a:xfrm>
            <a:off x="4163801" y="3939746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sz="1000" b="1" dirty="0"/>
              <a:t>Windows </a:t>
            </a:r>
          </a:p>
          <a:p>
            <a:pPr algn="ctr"/>
            <a:r>
              <a:rPr lang="en-US" altLang="zh-Hant" sz="1000" b="1" dirty="0">
                <a:latin typeface="微軟正黑體" pitchFamily="34" charset="-120"/>
                <a:ea typeface="微軟正黑體" pitchFamily="34" charset="-120"/>
              </a:rPr>
              <a:t>upload</a:t>
            </a:r>
            <a:endParaRPr lang="en-US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5" name="Shape 90">
            <a:extLst>
              <a:ext uri="{FF2B5EF4-FFF2-40B4-BE49-F238E27FC236}">
                <a16:creationId xmlns:a16="http://schemas.microsoft.com/office/drawing/2014/main" xmlns="" id="{7702B8F8-64F5-664E-9AE9-AB8962E5FB31}"/>
              </a:ext>
            </a:extLst>
          </p:cNvPr>
          <p:cNvCxnSpPr/>
          <p:nvPr/>
        </p:nvCxnSpPr>
        <p:spPr>
          <a:xfrm>
            <a:off x="2835583" y="2827746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Shape 88">
            <a:extLst>
              <a:ext uri="{FF2B5EF4-FFF2-40B4-BE49-F238E27FC236}">
                <a16:creationId xmlns:a16="http://schemas.microsoft.com/office/drawing/2014/main" xmlns="" id="{5EBEE025-C116-C749-9B44-42E9F37B67EA}"/>
              </a:ext>
            </a:extLst>
          </p:cNvPr>
          <p:cNvSpPr txBox="1"/>
          <p:nvPr/>
        </p:nvSpPr>
        <p:spPr>
          <a:xfrm>
            <a:off x="2263286" y="2669014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cxnSp>
        <p:nvCxnSpPr>
          <p:cNvPr id="77" name="Shape 90">
            <a:extLst>
              <a:ext uri="{FF2B5EF4-FFF2-40B4-BE49-F238E27FC236}">
                <a16:creationId xmlns:a16="http://schemas.microsoft.com/office/drawing/2014/main" xmlns="" id="{7702B8F8-64F5-664E-9AE9-AB8962E5FB31}"/>
              </a:ext>
            </a:extLst>
          </p:cNvPr>
          <p:cNvCxnSpPr/>
          <p:nvPr/>
        </p:nvCxnSpPr>
        <p:spPr>
          <a:xfrm>
            <a:off x="2835583" y="2296846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Shape 88">
            <a:extLst>
              <a:ext uri="{FF2B5EF4-FFF2-40B4-BE49-F238E27FC236}">
                <a16:creationId xmlns:a16="http://schemas.microsoft.com/office/drawing/2014/main" xmlns="" id="{5EBEE025-C116-C749-9B44-42E9F37B67EA}"/>
              </a:ext>
            </a:extLst>
          </p:cNvPr>
          <p:cNvSpPr txBox="1"/>
          <p:nvPr/>
        </p:nvSpPr>
        <p:spPr>
          <a:xfrm>
            <a:off x="2263286" y="2130799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cxnSp>
        <p:nvCxnSpPr>
          <p:cNvPr id="80" name="Shape 90">
            <a:extLst>
              <a:ext uri="{FF2B5EF4-FFF2-40B4-BE49-F238E27FC236}">
                <a16:creationId xmlns:a16="http://schemas.microsoft.com/office/drawing/2014/main" xmlns="" id="{7702B8F8-64F5-664E-9AE9-AB8962E5FB31}"/>
              </a:ext>
            </a:extLst>
          </p:cNvPr>
          <p:cNvCxnSpPr/>
          <p:nvPr/>
        </p:nvCxnSpPr>
        <p:spPr>
          <a:xfrm>
            <a:off x="2828488" y="1753102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Shape 88">
            <a:extLst>
              <a:ext uri="{FF2B5EF4-FFF2-40B4-BE49-F238E27FC236}">
                <a16:creationId xmlns:a16="http://schemas.microsoft.com/office/drawing/2014/main" xmlns="" id="{5EBEE025-C116-C749-9B44-42E9F37B67EA}"/>
              </a:ext>
            </a:extLst>
          </p:cNvPr>
          <p:cNvSpPr txBox="1"/>
          <p:nvPr/>
        </p:nvSpPr>
        <p:spPr>
          <a:xfrm>
            <a:off x="2263286" y="1614531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33" name="Shape 80">
            <a:extLst>
              <a:ext uri="{FF2B5EF4-FFF2-40B4-BE49-F238E27FC236}">
                <a16:creationId xmlns:a16="http://schemas.microsoft.com/office/drawing/2014/main" xmlns="" id="{8233D98E-6F07-5645-9008-CE3410E81874}"/>
              </a:ext>
            </a:extLst>
          </p:cNvPr>
          <p:cNvSpPr/>
          <p:nvPr/>
        </p:nvSpPr>
        <p:spPr>
          <a:xfrm>
            <a:off x="4279518" y="3202188"/>
            <a:ext cx="599700" cy="694798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36" name="Shape 84">
            <a:extLst>
              <a:ext uri="{FF2B5EF4-FFF2-40B4-BE49-F238E27FC236}">
                <a16:creationId xmlns:a16="http://schemas.microsoft.com/office/drawing/2014/main" xmlns="" id="{51118694-B1F7-BE40-A635-BA4E8840785F}"/>
              </a:ext>
            </a:extLst>
          </p:cNvPr>
          <p:cNvSpPr txBox="1"/>
          <p:nvPr/>
        </p:nvSpPr>
        <p:spPr>
          <a:xfrm>
            <a:off x="4163148" y="3195423"/>
            <a:ext cx="801826" cy="3550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b="1" dirty="0">
                <a:solidFill>
                  <a:schemeClr val="lt1"/>
                </a:solidFill>
                <a:cs typeface="Arial"/>
                <a:sym typeface="Arial"/>
              </a:rPr>
              <a:t>6</a:t>
            </a:r>
            <a:r>
              <a:rPr lang="en-US" altLang="zh-Hant" b="1" dirty="0">
                <a:solidFill>
                  <a:schemeClr val="lt1"/>
                </a:solidFill>
                <a:cs typeface="Arial"/>
                <a:sym typeface="Arial"/>
              </a:rPr>
              <a:t>57</a:t>
            </a:r>
            <a:endParaRPr lang="zh-TW" altLang="en-US" b="1"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48" name="Shape 79">
            <a:extLst>
              <a:ext uri="{FF2B5EF4-FFF2-40B4-BE49-F238E27FC236}">
                <a16:creationId xmlns:a16="http://schemas.microsoft.com/office/drawing/2014/main" xmlns="" id="{DEC8591D-6C34-CC4E-9112-D70328CC1F0B}"/>
              </a:ext>
            </a:extLst>
          </p:cNvPr>
          <p:cNvSpPr/>
          <p:nvPr/>
        </p:nvSpPr>
        <p:spPr>
          <a:xfrm>
            <a:off x="3439745" y="2669014"/>
            <a:ext cx="599700" cy="1227974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49" name="Shape 83">
            <a:extLst>
              <a:ext uri="{FF2B5EF4-FFF2-40B4-BE49-F238E27FC236}">
                <a16:creationId xmlns:a16="http://schemas.microsoft.com/office/drawing/2014/main" xmlns="" id="{FB0C2187-5591-C448-8232-19B01CAD8099}"/>
              </a:ext>
            </a:extLst>
          </p:cNvPr>
          <p:cNvSpPr txBox="1"/>
          <p:nvPr/>
        </p:nvSpPr>
        <p:spPr>
          <a:xfrm>
            <a:off x="3375369" y="2668421"/>
            <a:ext cx="704228" cy="4200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Hant" b="1" dirty="0">
                <a:solidFill>
                  <a:schemeClr val="lt1"/>
                </a:solidFill>
                <a:cs typeface="Arial"/>
                <a:sym typeface="Arial"/>
              </a:rPr>
              <a:t>1132</a:t>
            </a:r>
            <a:endParaRPr lang="zh-TW" altLang="en-US" b="1"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28" name="圓角矩形 27">
            <a:extLst>
              <a:ext uri="{FF2B5EF4-FFF2-40B4-BE49-F238E27FC236}">
                <a16:creationId xmlns:a16="http://schemas.microsoft.com/office/drawing/2014/main" xmlns="" id="{2398E065-BECF-CF46-8000-40FD000CA518}"/>
              </a:ext>
            </a:extLst>
          </p:cNvPr>
          <p:cNvSpPr/>
          <p:nvPr/>
        </p:nvSpPr>
        <p:spPr>
          <a:xfrm>
            <a:off x="6459250" y="1614530"/>
            <a:ext cx="1857163" cy="2779312"/>
          </a:xfrm>
          <a:prstGeom prst="roundRect">
            <a:avLst>
              <a:gd name="adj" fmla="val 8630"/>
            </a:avLst>
          </a:prstGeom>
          <a:solidFill>
            <a:schemeClr val="accent6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cxnSp>
        <p:nvCxnSpPr>
          <p:cNvPr id="31" name="Shape 90">
            <a:extLst>
              <a:ext uri="{FF2B5EF4-FFF2-40B4-BE49-F238E27FC236}">
                <a16:creationId xmlns:a16="http://schemas.microsoft.com/office/drawing/2014/main" xmlns="" id="{71E86A73-1A28-A643-8738-3B1F39436914}"/>
              </a:ext>
            </a:extLst>
          </p:cNvPr>
          <p:cNvCxnSpPr/>
          <p:nvPr/>
        </p:nvCxnSpPr>
        <p:spPr>
          <a:xfrm>
            <a:off x="6060898" y="3360921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81">
            <a:extLst>
              <a:ext uri="{FF2B5EF4-FFF2-40B4-BE49-F238E27FC236}">
                <a16:creationId xmlns:a16="http://schemas.microsoft.com/office/drawing/2014/main" xmlns="" id="{3842FA64-BF15-CD4C-B0B2-AF3653A6B2BF}"/>
              </a:ext>
            </a:extLst>
          </p:cNvPr>
          <p:cNvSpPr txBox="1"/>
          <p:nvPr/>
        </p:nvSpPr>
        <p:spPr>
          <a:xfrm>
            <a:off x="6555290" y="3939746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sz="1000" b="1" dirty="0"/>
              <a:t>Windows </a:t>
            </a:r>
          </a:p>
          <a:p>
            <a:pPr algn="ctr"/>
            <a:r>
              <a:rPr lang="en-US" altLang="zh-Hant" sz="1000" b="1" dirty="0">
                <a:latin typeface="微軟正黑體" pitchFamily="34" charset="-120"/>
                <a:ea typeface="微軟正黑體" pitchFamily="34" charset="-120"/>
              </a:rPr>
              <a:t>download</a:t>
            </a:r>
            <a:endParaRPr lang="en-US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Shape 88">
            <a:extLst>
              <a:ext uri="{FF2B5EF4-FFF2-40B4-BE49-F238E27FC236}">
                <a16:creationId xmlns:a16="http://schemas.microsoft.com/office/drawing/2014/main" xmlns="" id="{8835F7F7-E943-CF4C-B47E-1ADEAFE91D07}"/>
              </a:ext>
            </a:extLst>
          </p:cNvPr>
          <p:cNvSpPr txBox="1"/>
          <p:nvPr/>
        </p:nvSpPr>
        <p:spPr>
          <a:xfrm>
            <a:off x="5488602" y="3202189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38" name="Shape 92">
            <a:extLst>
              <a:ext uri="{FF2B5EF4-FFF2-40B4-BE49-F238E27FC236}">
                <a16:creationId xmlns:a16="http://schemas.microsoft.com/office/drawing/2014/main" xmlns="" id="{219D7836-454E-C64D-96BD-9D281936CA53}"/>
              </a:ext>
            </a:extLst>
          </p:cNvPr>
          <p:cNvSpPr txBox="1"/>
          <p:nvPr/>
        </p:nvSpPr>
        <p:spPr>
          <a:xfrm>
            <a:off x="5488602" y="3724306"/>
            <a:ext cx="645837" cy="4959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rPr>
              <a:t>  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rPr>
              <a:t>0</a:t>
            </a:r>
          </a:p>
        </p:txBody>
      </p:sp>
      <p:cxnSp>
        <p:nvCxnSpPr>
          <p:cNvPr id="42" name="Shape 93">
            <a:extLst>
              <a:ext uri="{FF2B5EF4-FFF2-40B4-BE49-F238E27FC236}">
                <a16:creationId xmlns:a16="http://schemas.microsoft.com/office/drawing/2014/main" xmlns="" id="{E4F8BF53-F047-7942-96AE-66492FF9DCD1}"/>
              </a:ext>
            </a:extLst>
          </p:cNvPr>
          <p:cNvCxnSpPr/>
          <p:nvPr/>
        </p:nvCxnSpPr>
        <p:spPr>
          <a:xfrm>
            <a:off x="6060900" y="3897178"/>
            <a:ext cx="2255513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Shape 89">
            <a:extLst>
              <a:ext uri="{FF2B5EF4-FFF2-40B4-BE49-F238E27FC236}">
                <a16:creationId xmlns:a16="http://schemas.microsoft.com/office/drawing/2014/main" xmlns="" id="{64E9EE70-A3B2-2541-80F9-0AE06C043C39}"/>
              </a:ext>
            </a:extLst>
          </p:cNvPr>
          <p:cNvSpPr txBox="1"/>
          <p:nvPr/>
        </p:nvSpPr>
        <p:spPr>
          <a:xfrm>
            <a:off x="5415746" y="4054107"/>
            <a:ext cx="867041" cy="325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MB/s)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44" name="Shape 81">
            <a:extLst>
              <a:ext uri="{FF2B5EF4-FFF2-40B4-BE49-F238E27FC236}">
                <a16:creationId xmlns:a16="http://schemas.microsoft.com/office/drawing/2014/main" xmlns="" id="{17F96064-7441-6548-B3AE-F89D9E816098}"/>
              </a:ext>
            </a:extLst>
          </p:cNvPr>
          <p:cNvSpPr txBox="1"/>
          <p:nvPr/>
        </p:nvSpPr>
        <p:spPr>
          <a:xfrm>
            <a:off x="7389116" y="3939746"/>
            <a:ext cx="839818" cy="373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sz="1000" b="1" dirty="0"/>
              <a:t>Windows</a:t>
            </a:r>
          </a:p>
          <a:p>
            <a:pPr algn="ctr"/>
            <a:r>
              <a:rPr lang="en-US" altLang="zh-Hant" sz="1000" b="1" dirty="0">
                <a:latin typeface="微軟正黑體" pitchFamily="34" charset="-120"/>
                <a:ea typeface="微軟正黑體" pitchFamily="34" charset="-120"/>
              </a:rPr>
              <a:t>upload</a:t>
            </a:r>
            <a:endParaRPr lang="en-US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5" name="Shape 90">
            <a:extLst>
              <a:ext uri="{FF2B5EF4-FFF2-40B4-BE49-F238E27FC236}">
                <a16:creationId xmlns:a16="http://schemas.microsoft.com/office/drawing/2014/main" xmlns="" id="{C0CC51FB-29C1-A046-AFF1-0B24B02AE2C1}"/>
              </a:ext>
            </a:extLst>
          </p:cNvPr>
          <p:cNvCxnSpPr/>
          <p:nvPr/>
        </p:nvCxnSpPr>
        <p:spPr>
          <a:xfrm>
            <a:off x="6060898" y="2827746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88">
            <a:extLst>
              <a:ext uri="{FF2B5EF4-FFF2-40B4-BE49-F238E27FC236}">
                <a16:creationId xmlns:a16="http://schemas.microsoft.com/office/drawing/2014/main" xmlns="" id="{84D02666-E871-D048-9765-63444273E03C}"/>
              </a:ext>
            </a:extLst>
          </p:cNvPr>
          <p:cNvSpPr txBox="1"/>
          <p:nvPr/>
        </p:nvSpPr>
        <p:spPr>
          <a:xfrm>
            <a:off x="5488602" y="2669014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cxnSp>
        <p:nvCxnSpPr>
          <p:cNvPr id="47" name="Shape 90">
            <a:extLst>
              <a:ext uri="{FF2B5EF4-FFF2-40B4-BE49-F238E27FC236}">
                <a16:creationId xmlns:a16="http://schemas.microsoft.com/office/drawing/2014/main" xmlns="" id="{DB7DC972-A07B-7744-919E-1433429CE857}"/>
              </a:ext>
            </a:extLst>
          </p:cNvPr>
          <p:cNvCxnSpPr/>
          <p:nvPr/>
        </p:nvCxnSpPr>
        <p:spPr>
          <a:xfrm>
            <a:off x="6060898" y="2296846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Shape 88">
            <a:extLst>
              <a:ext uri="{FF2B5EF4-FFF2-40B4-BE49-F238E27FC236}">
                <a16:creationId xmlns:a16="http://schemas.microsoft.com/office/drawing/2014/main" xmlns="" id="{4FF92164-9CC0-7444-B3C4-F1304624B8C1}"/>
              </a:ext>
            </a:extLst>
          </p:cNvPr>
          <p:cNvSpPr txBox="1"/>
          <p:nvPr/>
        </p:nvSpPr>
        <p:spPr>
          <a:xfrm>
            <a:off x="5488602" y="2130799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cxnSp>
        <p:nvCxnSpPr>
          <p:cNvPr id="51" name="Shape 90">
            <a:extLst>
              <a:ext uri="{FF2B5EF4-FFF2-40B4-BE49-F238E27FC236}">
                <a16:creationId xmlns:a16="http://schemas.microsoft.com/office/drawing/2014/main" xmlns="" id="{C66390D4-477B-3046-9288-55CA277542D9}"/>
              </a:ext>
            </a:extLst>
          </p:cNvPr>
          <p:cNvCxnSpPr/>
          <p:nvPr/>
        </p:nvCxnSpPr>
        <p:spPr>
          <a:xfrm>
            <a:off x="6060901" y="1753102"/>
            <a:ext cx="2255515" cy="2276"/>
          </a:xfrm>
          <a:prstGeom prst="straightConnector1">
            <a:avLst/>
          </a:prstGeom>
          <a:noFill/>
          <a:ln w="63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Shape 88">
            <a:extLst>
              <a:ext uri="{FF2B5EF4-FFF2-40B4-BE49-F238E27FC236}">
                <a16:creationId xmlns:a16="http://schemas.microsoft.com/office/drawing/2014/main" xmlns="" id="{ED38A9DE-114A-484C-83B7-30F17FF54766}"/>
              </a:ext>
            </a:extLst>
          </p:cNvPr>
          <p:cNvSpPr txBox="1"/>
          <p:nvPr/>
        </p:nvSpPr>
        <p:spPr>
          <a:xfrm>
            <a:off x="5488602" y="1614531"/>
            <a:ext cx="645837" cy="395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2000</a:t>
            </a:r>
            <a:endParaRPr lang="zh-TW" alt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53" name="Shape 80">
            <a:extLst>
              <a:ext uri="{FF2B5EF4-FFF2-40B4-BE49-F238E27FC236}">
                <a16:creationId xmlns:a16="http://schemas.microsoft.com/office/drawing/2014/main" xmlns="" id="{3B5480DA-D057-574E-815C-DC8EFD4A7F1D}"/>
              </a:ext>
            </a:extLst>
          </p:cNvPr>
          <p:cNvSpPr/>
          <p:nvPr/>
        </p:nvSpPr>
        <p:spPr>
          <a:xfrm>
            <a:off x="7504833" y="2992012"/>
            <a:ext cx="599700" cy="904975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54" name="Shape 84">
            <a:extLst>
              <a:ext uri="{FF2B5EF4-FFF2-40B4-BE49-F238E27FC236}">
                <a16:creationId xmlns:a16="http://schemas.microsoft.com/office/drawing/2014/main" xmlns="" id="{42D1D89C-5B09-6A40-9E4D-4969FF8067C7}"/>
              </a:ext>
            </a:extLst>
          </p:cNvPr>
          <p:cNvSpPr txBox="1"/>
          <p:nvPr/>
        </p:nvSpPr>
        <p:spPr>
          <a:xfrm>
            <a:off x="7388462" y="2990694"/>
            <a:ext cx="801826" cy="3550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Hant" b="1" dirty="0">
                <a:solidFill>
                  <a:schemeClr val="lt1"/>
                </a:solidFill>
                <a:cs typeface="Arial"/>
                <a:sym typeface="Arial"/>
              </a:rPr>
              <a:t>725</a:t>
            </a:r>
            <a:endParaRPr lang="zh-TW" altLang="en-US" b="1"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55" name="Shape 79">
            <a:extLst>
              <a:ext uri="{FF2B5EF4-FFF2-40B4-BE49-F238E27FC236}">
                <a16:creationId xmlns:a16="http://schemas.microsoft.com/office/drawing/2014/main" xmlns="" id="{F9E38D70-8359-2D4B-A572-37EB9714A2AB}"/>
              </a:ext>
            </a:extLst>
          </p:cNvPr>
          <p:cNvSpPr/>
          <p:nvPr/>
        </p:nvSpPr>
        <p:spPr>
          <a:xfrm>
            <a:off x="6665060" y="1935107"/>
            <a:ext cx="599700" cy="1961880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56" name="Shape 83">
            <a:extLst>
              <a:ext uri="{FF2B5EF4-FFF2-40B4-BE49-F238E27FC236}">
                <a16:creationId xmlns:a16="http://schemas.microsoft.com/office/drawing/2014/main" xmlns="" id="{189247C3-5118-1F4B-9DD6-2C82F7EB4FC3}"/>
              </a:ext>
            </a:extLst>
          </p:cNvPr>
          <p:cNvSpPr txBox="1"/>
          <p:nvPr/>
        </p:nvSpPr>
        <p:spPr>
          <a:xfrm>
            <a:off x="6600684" y="1926693"/>
            <a:ext cx="704228" cy="4200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Hant" b="1" dirty="0">
                <a:solidFill>
                  <a:schemeClr val="lt1"/>
                </a:solidFill>
                <a:cs typeface="Arial"/>
                <a:sym typeface="Arial"/>
              </a:rPr>
              <a:t>2134</a:t>
            </a:r>
            <a:endParaRPr lang="zh-TW" altLang="en-US" b="1" dirty="0">
              <a:solidFill>
                <a:schemeClr val="lt1"/>
              </a:solidFill>
              <a:cs typeface="Arial"/>
              <a:sym typeface="Arial"/>
            </a:endParaRPr>
          </a:p>
        </p:txBody>
      </p:sp>
      <p:sp>
        <p:nvSpPr>
          <p:cNvPr id="58" name="Rectangle 5">
            <a:extLst>
              <a:ext uri="{FF2B5EF4-FFF2-40B4-BE49-F238E27FC236}">
                <a16:creationId xmlns:a16="http://schemas.microsoft.com/office/drawing/2014/main" xmlns="" id="{AFE3B7FD-E92D-A949-AA19-8065076C1506}"/>
              </a:ext>
            </a:extLst>
          </p:cNvPr>
          <p:cNvSpPr/>
          <p:nvPr/>
        </p:nvSpPr>
        <p:spPr>
          <a:xfrm>
            <a:off x="4608512" y="4515966"/>
            <a:ext cx="4572000" cy="16158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Client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en-US" sz="600" dirty="0" err="1">
                <a:latin typeface="微軟正黑體" pitchFamily="34" charset="-120"/>
                <a:ea typeface="微軟正黑體" pitchFamily="34" charset="-120"/>
              </a:rPr>
              <a:t>PC：Windows</a:t>
            </a:r>
            <a:r>
              <a:rPr lang="en-US" altLang="en-US" sz="600" dirty="0">
                <a:latin typeface="微軟正黑體" pitchFamily="34" charset="-120"/>
                <a:ea typeface="微軟正黑體" pitchFamily="34" charset="-120"/>
              </a:rPr>
              <a:t> 10, Intel Core i7-6700 3.4 GHz, 32GB RAM, </a:t>
            </a:r>
            <a:r>
              <a:rPr lang="en-US" altLang="zh-Hant" sz="600" dirty="0" err="1">
                <a:latin typeface="微軟正黑體" pitchFamily="34" charset="-120"/>
                <a:ea typeface="微軟正黑體" pitchFamily="34" charset="-120"/>
              </a:rPr>
              <a:t>Mellanox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ConnectX-3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NICs</a:t>
            </a:r>
            <a:r>
              <a:rPr lang="en-US" altLang="ja-JP" sz="600" dirty="0"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Windows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10GbE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 err="1">
                <a:latin typeface="微軟正黑體" pitchFamily="34" charset="-120"/>
                <a:ea typeface="微軟正黑體" pitchFamily="34" charset="-120"/>
              </a:rPr>
              <a:t>Robocopy</a:t>
            </a:r>
            <a:endParaRPr lang="en-US" altLang="en-US" sz="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TextBox 5">
            <a:extLst>
              <a:ext uri="{FF2B5EF4-FFF2-40B4-BE49-F238E27FC236}">
                <a16:creationId xmlns:a16="http://schemas.microsoft.com/office/drawing/2014/main" xmlns="" id="{3E2A08CE-BB4B-234B-ACE6-4D77D7AA78DC}"/>
              </a:ext>
            </a:extLst>
          </p:cNvPr>
          <p:cNvSpPr txBox="1"/>
          <p:nvPr/>
        </p:nvSpPr>
        <p:spPr>
          <a:xfrm>
            <a:off x="6459250" y="1203598"/>
            <a:ext cx="1850068" cy="3770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x 10GbE</a:t>
            </a:r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xmlns="" id="{8988460B-1474-6643-86F1-6EF21166D6A9}"/>
              </a:ext>
            </a:extLst>
          </p:cNvPr>
          <p:cNvSpPr/>
          <p:nvPr/>
        </p:nvSpPr>
        <p:spPr>
          <a:xfrm>
            <a:off x="1835696" y="4515966"/>
            <a:ext cx="2610886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Tested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in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Labs,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Figures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may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vary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by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 err="1">
                <a:latin typeface="微軟正黑體" pitchFamily="34" charset="-120"/>
                <a:ea typeface="微軟正黑體" pitchFamily="34" charset="-120"/>
              </a:rPr>
              <a:t>enviornments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Hant" sz="6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NAS： TS-832XU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(QTS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4.3.4)</a:t>
            </a:r>
          </a:p>
          <a:p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Volume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type: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RAID5;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x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Intel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SSDSC2BB240G4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SSD</a:t>
            </a:r>
          </a:p>
        </p:txBody>
      </p:sp>
    </p:spTree>
    <p:extLst>
      <p:ext uri="{BB962C8B-B14F-4D97-AF65-F5344CB8AC3E}">
        <p14:creationId xmlns:p14="http://schemas.microsoft.com/office/powerpoint/2010/main" xmlns="" val="780920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87"/>
          <p:cNvSpPr txBox="1">
            <a:spLocks/>
          </p:cNvSpPr>
          <p:nvPr/>
        </p:nvSpPr>
        <p:spPr>
          <a:xfrm>
            <a:off x="467544" y="1995686"/>
            <a:ext cx="2592288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chemeClr val="dk1"/>
              </a:buClr>
              <a:buSzPts val="3200"/>
              <a:defRPr/>
            </a:pPr>
            <a:r>
              <a:rPr lang="en-US" altLang="zh-TW" sz="6000" b="1" kern="0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Demo</a:t>
            </a:r>
          </a:p>
        </p:txBody>
      </p:sp>
      <p:sp>
        <p:nvSpPr>
          <p:cNvPr id="5" name="五邊形 4"/>
          <p:cNvSpPr/>
          <p:nvPr/>
        </p:nvSpPr>
        <p:spPr>
          <a:xfrm rot="10800000">
            <a:off x="4139952" y="1523880"/>
            <a:ext cx="5004048" cy="472643"/>
          </a:xfrm>
          <a:prstGeom prst="homePlat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87" name="Shape 287"/>
          <p:cNvSpPr txBox="1">
            <a:spLocks noGrp="1"/>
          </p:cNvSpPr>
          <p:nvPr>
            <p:ph type="ctrTitle"/>
          </p:nvPr>
        </p:nvSpPr>
        <p:spPr>
          <a:xfrm>
            <a:off x="4499992" y="1491630"/>
            <a:ext cx="4460067" cy="541883"/>
          </a:xfrm>
        </p:spPr>
        <p:txBody>
          <a:bodyPr>
            <a:normAutofit/>
          </a:bodyPr>
          <a:lstStyle/>
          <a:p>
            <a:r>
              <a:rPr lang="en-US" altLang="zh-TW" sz="2500" dirty="0">
                <a:solidFill>
                  <a:schemeClr val="bg1"/>
                </a:solidFill>
              </a:rPr>
              <a:t>1</a:t>
            </a:r>
            <a:r>
              <a:rPr lang="zh-Hant" altLang="en-US" sz="2500" dirty="0">
                <a:solidFill>
                  <a:schemeClr val="bg1"/>
                </a:solidFill>
              </a:rPr>
              <a:t> </a:t>
            </a:r>
            <a:r>
              <a:rPr lang="en-US" altLang="zh-Hant" sz="2500" dirty="0">
                <a:solidFill>
                  <a:schemeClr val="bg1"/>
                </a:solidFill>
              </a:rPr>
              <a:t>x</a:t>
            </a:r>
            <a:r>
              <a:rPr lang="zh-Hant" altLang="en-US" sz="2500" dirty="0">
                <a:solidFill>
                  <a:schemeClr val="bg1"/>
                </a:solidFill>
              </a:rPr>
              <a:t> </a:t>
            </a:r>
            <a:r>
              <a:rPr lang="en-US" altLang="zh-Hant" sz="2500" dirty="0">
                <a:solidFill>
                  <a:schemeClr val="bg1"/>
                </a:solidFill>
              </a:rPr>
              <a:t>10GbE</a:t>
            </a:r>
            <a:r>
              <a:rPr lang="zh-Hant" altLang="en-US" sz="2500" dirty="0">
                <a:solidFill>
                  <a:schemeClr val="bg1"/>
                </a:solidFill>
              </a:rPr>
              <a:t> </a:t>
            </a:r>
            <a:r>
              <a:rPr lang="en-US" altLang="zh-Hant" sz="2500" dirty="0">
                <a:solidFill>
                  <a:schemeClr val="bg1"/>
                </a:solidFill>
              </a:rPr>
              <a:t>performance</a:t>
            </a:r>
            <a:r>
              <a:rPr lang="zh-Hant" altLang="en-US" sz="2500" dirty="0">
                <a:solidFill>
                  <a:schemeClr val="bg1"/>
                </a:solidFill>
              </a:rPr>
              <a:t> </a:t>
            </a:r>
            <a:r>
              <a:rPr lang="en-US" altLang="zh-Hant" sz="2500" dirty="0">
                <a:solidFill>
                  <a:schemeClr val="bg1"/>
                </a:solidFill>
              </a:rPr>
              <a:t>test</a:t>
            </a:r>
            <a:endParaRPr lang="en-US" altLang="zh-TW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349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 descr="QXG-10G1T_Top.png">
            <a:extLst>
              <a:ext uri="{FF2B5EF4-FFF2-40B4-BE49-F238E27FC236}">
                <a16:creationId xmlns:a16="http://schemas.microsoft.com/office/drawing/2014/main" xmlns="" id="{3D6DE817-7566-9047-B685-8E2F0EC327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982665"/>
            <a:ext cx="1675492" cy="1047368"/>
          </a:xfrm>
          <a:prstGeom prst="rect">
            <a:avLst/>
          </a:prstGeom>
        </p:spPr>
      </p:pic>
      <p:pic>
        <p:nvPicPr>
          <p:cNvPr id="43" name="圖片 42" descr="LAN-1G2T-D.jpg">
            <a:extLst>
              <a:ext uri="{FF2B5EF4-FFF2-40B4-BE49-F238E27FC236}">
                <a16:creationId xmlns:a16="http://schemas.microsoft.com/office/drawing/2014/main" xmlns="" id="{3FFB684A-C065-9544-99E4-53DF5CD31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04244" y="1869426"/>
            <a:ext cx="1231452" cy="1098290"/>
          </a:xfrm>
          <a:prstGeom prst="rect">
            <a:avLst/>
          </a:prstGeom>
        </p:spPr>
      </p:pic>
      <p:pic>
        <p:nvPicPr>
          <p:cNvPr id="33" name="Picture 6" descr="Picture 6">
            <a:extLst>
              <a:ext uri="{FF2B5EF4-FFF2-40B4-BE49-F238E27FC236}">
                <a16:creationId xmlns:a16="http://schemas.microsoft.com/office/drawing/2014/main" xmlns="" id="{26B998D8-7232-484E-8271-76EF95D6CB6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26642" b="25005"/>
          <a:stretch>
            <a:fillRect/>
          </a:stretch>
        </p:blipFill>
        <p:spPr>
          <a:xfrm>
            <a:off x="3010960" y="3319143"/>
            <a:ext cx="5299560" cy="16015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dirty="0"/>
              <a:t>F</a:t>
            </a:r>
            <a:r>
              <a:rPr lang="en-US" altLang="zh-Hant" dirty="0"/>
              <a:t>lexible</a:t>
            </a:r>
            <a:r>
              <a:rPr lang="zh-Hant" altLang="en-US" dirty="0"/>
              <a:t> </a:t>
            </a:r>
            <a:r>
              <a:rPr lang="en-US" altLang="zh-Hant" dirty="0"/>
              <a:t>expandability</a:t>
            </a:r>
            <a:r>
              <a:rPr lang="zh-Hant" altLang="en-US" dirty="0"/>
              <a:t> </a:t>
            </a:r>
            <a:r>
              <a:rPr lang="en-US" altLang="zh-Hant" dirty="0"/>
              <a:t>with</a:t>
            </a:r>
            <a:r>
              <a:rPr lang="zh-Hant" altLang="en-US" dirty="0"/>
              <a:t> </a:t>
            </a:r>
            <a:r>
              <a:rPr lang="en-US" altLang="zh-Hant" dirty="0"/>
              <a:t>a</a:t>
            </a:r>
            <a:r>
              <a:rPr lang="zh-TW" altLang="en-US" dirty="0"/>
              <a:t> </a:t>
            </a:r>
            <a:r>
              <a:rPr lang="en-US" altLang="zh-TW" dirty="0" err="1"/>
              <a:t>PCIe</a:t>
            </a:r>
            <a:r>
              <a:rPr lang="zh-Hant" altLang="en-US" dirty="0"/>
              <a:t> </a:t>
            </a:r>
            <a:r>
              <a:rPr lang="en-US" altLang="zh-Hant" dirty="0"/>
              <a:t>slot</a:t>
            </a:r>
            <a:endParaRPr lang="zh-TW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B74F086-87E3-4B4A-B5C1-8607F6869489}"/>
              </a:ext>
            </a:extLst>
          </p:cNvPr>
          <p:cNvSpPr txBox="1"/>
          <p:nvPr/>
        </p:nvSpPr>
        <p:spPr>
          <a:xfrm>
            <a:off x="1127575" y="3939902"/>
            <a:ext cx="1500209" cy="3154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PCIe 2.0 x2</a:t>
            </a:r>
          </a:p>
        </p:txBody>
      </p:sp>
      <p:sp>
        <p:nvSpPr>
          <p:cNvPr id="20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 flipH="1">
            <a:off x="5796135" y="3867894"/>
            <a:ext cx="288033" cy="935300"/>
          </a:xfrm>
          <a:prstGeom prst="round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37">
            <a:extLst>
              <a:ext uri="{FF2B5EF4-FFF2-40B4-BE49-F238E27FC236}">
                <a16:creationId xmlns:a16="http://schemas.microsoft.com/office/drawing/2014/main" xmlns="" id="{FB2AAA3C-F393-0144-AFD8-881114CF8F1B}"/>
              </a:ext>
            </a:extLst>
          </p:cNvPr>
          <p:cNvSpPr txBox="1"/>
          <p:nvPr/>
        </p:nvSpPr>
        <p:spPr>
          <a:xfrm>
            <a:off x="276827" y="3578658"/>
            <a:ext cx="3143045" cy="3000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Up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to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10Gb/s theoretical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speed</a:t>
            </a:r>
          </a:p>
        </p:txBody>
      </p:sp>
      <p:sp>
        <p:nvSpPr>
          <p:cNvPr id="22" name="Shape 242">
            <a:extLst>
              <a:ext uri="{FF2B5EF4-FFF2-40B4-BE49-F238E27FC236}">
                <a16:creationId xmlns:a16="http://schemas.microsoft.com/office/drawing/2014/main" xmlns="" id="{4EBEB74C-580A-D441-A53D-0850AF12F448}"/>
              </a:ext>
            </a:extLst>
          </p:cNvPr>
          <p:cNvSpPr txBox="1"/>
          <p:nvPr/>
        </p:nvSpPr>
        <p:spPr>
          <a:xfrm>
            <a:off x="324544" y="1059582"/>
            <a:ext cx="9144000" cy="430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TS-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x</a:t>
            </a:r>
            <a:r>
              <a:rPr 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32X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U</a:t>
            </a:r>
            <a:r>
              <a:rPr 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is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equipped with a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low-profile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PCIe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2.0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x2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slot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for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versatile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functionality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expansion</a:t>
            </a:r>
            <a:endParaRPr lang="zh-TW" altLang="en-US" sz="15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" name="圓角矩形 24">
            <a:extLst>
              <a:ext uri="{FF2B5EF4-FFF2-40B4-BE49-F238E27FC236}">
                <a16:creationId xmlns:a16="http://schemas.microsoft.com/office/drawing/2014/main" xmlns="" id="{61CB91C3-0DE2-5843-9FDE-55DBC20D6A08}"/>
              </a:ext>
            </a:extLst>
          </p:cNvPr>
          <p:cNvSpPr/>
          <p:nvPr/>
        </p:nvSpPr>
        <p:spPr>
          <a:xfrm>
            <a:off x="323528" y="1563638"/>
            <a:ext cx="1609502" cy="309873"/>
          </a:xfrm>
          <a:prstGeom prst="roundRect">
            <a:avLst>
              <a:gd name="adj" fmla="val 5839"/>
            </a:avLst>
          </a:prstGeom>
          <a:blipFill>
            <a:blip r:embed="rId6" cstate="print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CE870AEA-28FF-E643-B15A-264FACFD2D25}"/>
              </a:ext>
            </a:extLst>
          </p:cNvPr>
          <p:cNvSpPr txBox="1"/>
          <p:nvPr/>
        </p:nvSpPr>
        <p:spPr>
          <a:xfrm>
            <a:off x="336831" y="1523568"/>
            <a:ext cx="158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GbE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port</a:t>
            </a:r>
            <a:endParaRPr lang="en-US" altLang="zh-TW" sz="2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5" name="圓角矩形 34">
            <a:extLst>
              <a:ext uri="{FF2B5EF4-FFF2-40B4-BE49-F238E27FC236}">
                <a16:creationId xmlns:a16="http://schemas.microsoft.com/office/drawing/2014/main" xmlns="" id="{02D971CE-D792-D64C-A3E7-272BA2BE6220}"/>
              </a:ext>
            </a:extLst>
          </p:cNvPr>
          <p:cNvSpPr/>
          <p:nvPr/>
        </p:nvSpPr>
        <p:spPr>
          <a:xfrm>
            <a:off x="2545366" y="1563638"/>
            <a:ext cx="1882618" cy="309873"/>
          </a:xfrm>
          <a:prstGeom prst="roundRect">
            <a:avLst>
              <a:gd name="adj" fmla="val 5839"/>
            </a:avLst>
          </a:prstGeom>
          <a:blipFill>
            <a:blip r:embed="rId7" cstate="print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xmlns="" id="{B02C186D-082D-7540-BA0A-6F36620A1522}"/>
              </a:ext>
            </a:extLst>
          </p:cNvPr>
          <p:cNvSpPr txBox="1"/>
          <p:nvPr/>
        </p:nvSpPr>
        <p:spPr>
          <a:xfrm>
            <a:off x="2546202" y="1523568"/>
            <a:ext cx="1880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10 </a:t>
            </a:r>
            <a:r>
              <a:rPr lang="en-US" altLang="zh-Hant" sz="2000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GbE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port</a:t>
            </a:r>
            <a:endParaRPr lang="en-US" altLang="zh-TW" sz="2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xmlns="" id="{2945F569-F279-7347-B07A-16313CDAB358}"/>
              </a:ext>
            </a:extLst>
          </p:cNvPr>
          <p:cNvSpPr txBox="1"/>
          <p:nvPr/>
        </p:nvSpPr>
        <p:spPr>
          <a:xfrm>
            <a:off x="676252" y="2822030"/>
            <a:ext cx="1055417" cy="22313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LAN-1G2T-I210</a:t>
            </a: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xmlns="" id="{1DAE150B-41A4-1348-9D30-82AF922586A7}"/>
              </a:ext>
            </a:extLst>
          </p:cNvPr>
          <p:cNvSpPr txBox="1"/>
          <p:nvPr/>
        </p:nvSpPr>
        <p:spPr>
          <a:xfrm>
            <a:off x="3131840" y="2822030"/>
            <a:ext cx="855042" cy="22313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QXG-10G1T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xmlns="" id="{05FA57EA-8727-F148-B59A-FE822A77257F}"/>
              </a:ext>
            </a:extLst>
          </p:cNvPr>
          <p:cNvSpPr txBox="1"/>
          <p:nvPr/>
        </p:nvSpPr>
        <p:spPr>
          <a:xfrm>
            <a:off x="7956376" y="4550082"/>
            <a:ext cx="1341006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TS-832XU-RP</a:t>
            </a:r>
            <a:endParaRPr lang="en-US" alt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2" name="圓角矩形 31">
            <a:extLst>
              <a:ext uri="{FF2B5EF4-FFF2-40B4-BE49-F238E27FC236}">
                <a16:creationId xmlns:a16="http://schemas.microsoft.com/office/drawing/2014/main" xmlns="" id="{D1B97237-BDE5-CE49-AB54-CE6916D2C74B}"/>
              </a:ext>
            </a:extLst>
          </p:cNvPr>
          <p:cNvSpPr/>
          <p:nvPr/>
        </p:nvSpPr>
        <p:spPr>
          <a:xfrm>
            <a:off x="4860032" y="1563638"/>
            <a:ext cx="1800200" cy="309873"/>
          </a:xfrm>
          <a:prstGeom prst="roundRect">
            <a:avLst>
              <a:gd name="adj" fmla="val 5839"/>
            </a:avLst>
          </a:prstGeom>
          <a:blipFill>
            <a:blip r:embed="rId8" cstate="print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xmlns="" id="{8A80EA2B-0C8E-E34D-98B6-44C24562FE63}"/>
              </a:ext>
            </a:extLst>
          </p:cNvPr>
          <p:cNvSpPr txBox="1"/>
          <p:nvPr/>
        </p:nvSpPr>
        <p:spPr>
          <a:xfrm>
            <a:off x="4661764" y="1518264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</a:t>
            </a:r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3.1 Gen 2</a:t>
            </a:r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port</a:t>
            </a:r>
            <a:endParaRPr lang="en-US" altLang="zh-TW" sz="2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51" name="圖片 50" descr="USB 3.1 Gen2 Add-on PCIe Card_1.png">
            <a:extLst>
              <a:ext uri="{FF2B5EF4-FFF2-40B4-BE49-F238E27FC236}">
                <a16:creationId xmlns:a16="http://schemas.microsoft.com/office/drawing/2014/main" xmlns="" id="{6E25A9C2-0DC4-274B-884E-55DB0C5FCE9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64232" y="1924596"/>
            <a:ext cx="1200464" cy="900348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FA8A8BED-CE27-2042-A638-EAD336366CD7}"/>
              </a:ext>
            </a:extLst>
          </p:cNvPr>
          <p:cNvSpPr/>
          <p:nvPr/>
        </p:nvSpPr>
        <p:spPr>
          <a:xfrm>
            <a:off x="5408248" y="2822054"/>
            <a:ext cx="1076257" cy="22313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USB-U31A2P01</a:t>
            </a:r>
          </a:p>
        </p:txBody>
      </p:sp>
      <p:sp>
        <p:nvSpPr>
          <p:cNvPr id="64" name="流程圖: 合併 63"/>
          <p:cNvSpPr/>
          <p:nvPr/>
        </p:nvSpPr>
        <p:spPr>
          <a:xfrm rot="5400000">
            <a:off x="4051894" y="2515793"/>
            <a:ext cx="248123" cy="3240360"/>
          </a:xfrm>
          <a:prstGeom prst="flowChartMerge">
            <a:avLst/>
          </a:prstGeom>
          <a:solidFill>
            <a:schemeClr val="accent6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圓角矩形 30">
            <a:extLst>
              <a:ext uri="{FF2B5EF4-FFF2-40B4-BE49-F238E27FC236}">
                <a16:creationId xmlns:a16="http://schemas.microsoft.com/office/drawing/2014/main" xmlns="" id="{F13AF958-BABA-894A-8A28-32F6D36CB044}"/>
              </a:ext>
            </a:extLst>
          </p:cNvPr>
          <p:cNvSpPr/>
          <p:nvPr/>
        </p:nvSpPr>
        <p:spPr>
          <a:xfrm>
            <a:off x="7210491" y="1563638"/>
            <a:ext cx="1557133" cy="309873"/>
          </a:xfrm>
          <a:prstGeom prst="roundRect">
            <a:avLst>
              <a:gd name="adj" fmla="val 5839"/>
            </a:avLst>
          </a:prstGeom>
          <a:blipFill>
            <a:blip r:embed="rId10" cstate="print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xmlns="" id="{802084DC-7777-164A-AD3F-8B0ED1BB1A4B}"/>
              </a:ext>
            </a:extLst>
          </p:cNvPr>
          <p:cNvSpPr txBox="1"/>
          <p:nvPr/>
        </p:nvSpPr>
        <p:spPr>
          <a:xfrm>
            <a:off x="7219538" y="1523568"/>
            <a:ext cx="1555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M.2 SSD port</a:t>
            </a:r>
            <a:endParaRPr lang="en-US" altLang="zh-TW" sz="2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xmlns="" id="{0D658DA4-5BA1-B441-8675-6D2A9507BE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48994" y="1919075"/>
            <a:ext cx="1524000" cy="999476"/>
          </a:xfrm>
          <a:prstGeom prst="rect">
            <a:avLst/>
          </a:prstGeom>
        </p:spPr>
      </p:pic>
      <p:sp>
        <p:nvSpPr>
          <p:cNvPr id="54" name="Rectangle 42">
            <a:extLst>
              <a:ext uri="{FF2B5EF4-FFF2-40B4-BE49-F238E27FC236}">
                <a16:creationId xmlns:a16="http://schemas.microsoft.com/office/drawing/2014/main" xmlns="" id="{6342AD4A-03D4-E844-AC99-B9CA780A5365}"/>
              </a:ext>
            </a:extLst>
          </p:cNvPr>
          <p:cNvSpPr/>
          <p:nvPr/>
        </p:nvSpPr>
        <p:spPr>
          <a:xfrm>
            <a:off x="6888954" y="2737415"/>
            <a:ext cx="2291558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QM2-2S, QM2-2P, </a:t>
            </a:r>
          </a:p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QM2-2S-220A, QM2-2P-244A</a:t>
            </a:r>
          </a:p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QM2-2S10G1T,</a:t>
            </a:r>
            <a:r>
              <a:rPr lang="zh-Hant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QM2-2P10G1T</a:t>
            </a:r>
          </a:p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QM2-4S-240,</a:t>
            </a:r>
            <a:r>
              <a:rPr lang="zh-Hant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QM2-4P-284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7770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A370B220-1925-C24E-87B6-51EE10D8BD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8358" y="2130635"/>
            <a:ext cx="2725637" cy="1645414"/>
          </a:xfrm>
          <a:prstGeom prst="rect">
            <a:avLst/>
          </a:prstGeom>
          <a:effectLst/>
        </p:spPr>
      </p:pic>
      <p:pic>
        <p:nvPicPr>
          <p:cNvPr id="14" name="圖片 26" descr="QM2-2S10G1T_Front_left-angle.png">
            <a:extLst>
              <a:ext uri="{FF2B5EF4-FFF2-40B4-BE49-F238E27FC236}">
                <a16:creationId xmlns:a16="http://schemas.microsoft.com/office/drawing/2014/main" xmlns="" id="{A6D034C4-38D2-C645-84C6-A0B0FB3EE6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7824" y="2031645"/>
            <a:ext cx="2821423" cy="176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 descr="QM2-2S-220A_Front_left-ang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287" y="2075127"/>
            <a:ext cx="2644744" cy="1653259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dirty="0"/>
              <a:t>Deploy Qtier 2.0 with </a:t>
            </a:r>
            <a:r>
              <a:rPr lang="en-US" dirty="0"/>
              <a:t>M.2 SSDs</a:t>
            </a:r>
            <a:endParaRPr lang="zh-TW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6CD711C-A085-3B4C-B411-EBE8C8276D9E}"/>
              </a:ext>
            </a:extLst>
          </p:cNvPr>
          <p:cNvSpPr/>
          <p:nvPr/>
        </p:nvSpPr>
        <p:spPr>
          <a:xfrm>
            <a:off x="6372200" y="1630968"/>
            <a:ext cx="244131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TW" sz="1600" b="1" dirty="0">
                <a:solidFill>
                  <a:srgbClr val="C00000"/>
                </a:solidFill>
                <a:ea typeface="微軟正黑體" pitchFamily="34" charset="-120"/>
              </a:rPr>
              <a:t>J</a:t>
            </a:r>
            <a:r>
              <a:rPr lang="en-US" altLang="zh-Hant" sz="1600" b="1" dirty="0">
                <a:solidFill>
                  <a:srgbClr val="C00000"/>
                </a:solidFill>
                <a:ea typeface="微軟正黑體" pitchFamily="34" charset="-120"/>
              </a:rPr>
              <a:t>ust</a:t>
            </a:r>
            <a:r>
              <a:rPr lang="zh-Hant" altLang="en-US" sz="16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Hant" sz="1600" b="1" dirty="0">
                <a:solidFill>
                  <a:srgbClr val="C00000"/>
                </a:solidFill>
                <a:ea typeface="微軟正黑體" pitchFamily="34" charset="-120"/>
              </a:rPr>
              <a:t>1</a:t>
            </a:r>
            <a:r>
              <a:rPr lang="zh-Hant" altLang="en-US" sz="16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ea typeface="微軟正黑體" pitchFamily="34" charset="-120"/>
              </a:rPr>
              <a:t>PCIe</a:t>
            </a:r>
            <a:r>
              <a:rPr lang="en-US" sz="16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Hant" sz="1600" b="1" dirty="0">
                <a:solidFill>
                  <a:srgbClr val="C00000"/>
                </a:solidFill>
                <a:ea typeface="微軟正黑體" pitchFamily="34" charset="-120"/>
              </a:rPr>
              <a:t>slot</a:t>
            </a:r>
            <a:r>
              <a:rPr lang="zh-Hant" altLang="en-US" sz="16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Hant" sz="1600" b="1" dirty="0">
                <a:solidFill>
                  <a:srgbClr val="C00000"/>
                </a:solidFill>
                <a:ea typeface="微軟正黑體" pitchFamily="34" charset="-120"/>
              </a:rPr>
              <a:t>for</a:t>
            </a:r>
            <a:r>
              <a:rPr lang="zh-Hant" altLang="en-US" sz="16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Hant" sz="1600" b="1" dirty="0">
                <a:solidFill>
                  <a:srgbClr val="C00000"/>
                </a:solidFill>
                <a:ea typeface="微軟正黑體" pitchFamily="34" charset="-120"/>
              </a:rPr>
              <a:t>adding</a:t>
            </a:r>
            <a:r>
              <a:rPr lang="zh-Hant" altLang="en-US" sz="16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Hant" sz="1600" b="1" dirty="0">
                <a:solidFill>
                  <a:srgbClr val="C00000"/>
                </a:solidFill>
                <a:ea typeface="微軟正黑體" pitchFamily="34" charset="-120"/>
              </a:rPr>
              <a:t>up</a:t>
            </a:r>
            <a:r>
              <a:rPr lang="zh-Hant" altLang="en-US" sz="16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Hant" sz="1600" b="1" dirty="0">
                <a:solidFill>
                  <a:srgbClr val="C00000"/>
                </a:solidFill>
                <a:ea typeface="微軟正黑體" pitchFamily="34" charset="-120"/>
              </a:rPr>
              <a:t>to</a:t>
            </a:r>
            <a:r>
              <a:rPr lang="zh-Hant" altLang="en-US" sz="16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altLang="zh-Hant" sz="1600" b="1" dirty="0">
                <a:solidFill>
                  <a:srgbClr val="C00000"/>
                </a:solidFill>
                <a:ea typeface="微軟正黑體" pitchFamily="34" charset="-120"/>
              </a:rPr>
              <a:t>four</a:t>
            </a:r>
            <a:r>
              <a:rPr lang="zh-Hant" altLang="en-US" sz="1600" b="1" dirty="0">
                <a:solidFill>
                  <a:srgbClr val="C00000"/>
                </a:solidFill>
                <a:ea typeface="微軟正黑體" pitchFamily="34" charset="-120"/>
              </a:rPr>
              <a:t> </a:t>
            </a:r>
            <a:r>
              <a:rPr lang="en-US" sz="1600" b="1" dirty="0">
                <a:solidFill>
                  <a:srgbClr val="C00000"/>
                </a:solidFill>
                <a:ea typeface="微軟正黑體" pitchFamily="34" charset="-120"/>
              </a:rPr>
              <a:t>M.2 SSD</a:t>
            </a:r>
            <a:r>
              <a:rPr lang="en-US" altLang="zh-Hant" sz="1600" b="1" dirty="0">
                <a:solidFill>
                  <a:srgbClr val="C00000"/>
                </a:solidFill>
                <a:ea typeface="微軟正黑體" pitchFamily="34" charset="-120"/>
              </a:rPr>
              <a:t>s</a:t>
            </a:r>
            <a:endParaRPr lang="en-US" sz="1600" b="1" dirty="0">
              <a:solidFill>
                <a:srgbClr val="C00000"/>
              </a:solidFill>
              <a:ea typeface="微軟正黑體" pitchFamily="34" charset="-120"/>
            </a:endParaRPr>
          </a:p>
        </p:txBody>
      </p:sp>
      <p:cxnSp>
        <p:nvCxnSpPr>
          <p:cNvPr id="19" name="直線接點 18"/>
          <p:cNvCxnSpPr/>
          <p:nvPr/>
        </p:nvCxnSpPr>
        <p:spPr>
          <a:xfrm rot="5400000">
            <a:off x="4813327" y="3179558"/>
            <a:ext cx="2298485" cy="158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BFD92CAB-6046-CA43-91AC-47C65526660F}"/>
              </a:ext>
            </a:extLst>
          </p:cNvPr>
          <p:cNvSpPr txBox="1"/>
          <p:nvPr/>
        </p:nvSpPr>
        <p:spPr>
          <a:xfrm>
            <a:off x="335290" y="3769449"/>
            <a:ext cx="295632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kumimoji="1" lang="en-US" altLang="zh-TW" sz="1200" b="1" dirty="0">
                <a:latin typeface="Arial" pitchFamily="34" charset="0"/>
                <a:cs typeface="Arial" pitchFamily="34" charset="0"/>
              </a:rPr>
              <a:t>QM2-2S, QM2-2P</a:t>
            </a:r>
          </a:p>
          <a:p>
            <a:r>
              <a:rPr kumimoji="1" lang="en-US" altLang="zh-TW" sz="1200" b="1" dirty="0">
                <a:latin typeface="Arial" pitchFamily="34" charset="0"/>
                <a:cs typeface="Arial" pitchFamily="34" charset="0"/>
              </a:rPr>
              <a:t>QM2-2S-220A, QM2-2P-244A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5C51D829-BB4F-5742-B04C-BC6968B02B0A}"/>
              </a:ext>
            </a:extLst>
          </p:cNvPr>
          <p:cNvSpPr txBox="1"/>
          <p:nvPr/>
        </p:nvSpPr>
        <p:spPr>
          <a:xfrm>
            <a:off x="3779912" y="3769449"/>
            <a:ext cx="1749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kumimoji="1" lang="en-US" altLang="zh-TW" sz="1200" b="1" dirty="0">
                <a:latin typeface="Arial" pitchFamily="34" charset="0"/>
                <a:cs typeface="Arial" pitchFamily="34" charset="0"/>
              </a:rPr>
              <a:t>QM2-2S10G1T</a:t>
            </a:r>
          </a:p>
          <a:p>
            <a:r>
              <a:rPr kumimoji="1" lang="en-US" altLang="zh-TW" sz="1200" b="1" dirty="0">
                <a:latin typeface="Arial" pitchFamily="34" charset="0"/>
                <a:cs typeface="Arial" pitchFamily="34" charset="0"/>
              </a:rPr>
              <a:t>QM2-2P10G1T</a:t>
            </a:r>
          </a:p>
          <a:p>
            <a:endParaRPr kumimoji="1" lang="zh-TW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0C8898B9-CC7B-5740-B311-F128CC65C5A5}"/>
              </a:ext>
            </a:extLst>
          </p:cNvPr>
          <p:cNvSpPr txBox="1"/>
          <p:nvPr/>
        </p:nvSpPr>
        <p:spPr>
          <a:xfrm>
            <a:off x="7014517" y="3769449"/>
            <a:ext cx="1103507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TW" sz="1200" b="1" dirty="0">
                <a:latin typeface="Arial" pitchFamily="34" charset="0"/>
                <a:cs typeface="Arial" pitchFamily="34" charset="0"/>
              </a:rPr>
              <a:t>QM2-4S-240, </a:t>
            </a:r>
          </a:p>
          <a:p>
            <a:r>
              <a:rPr kumimoji="1" lang="en-US" altLang="zh-TW" sz="1200" b="1" dirty="0">
                <a:latin typeface="Arial" pitchFamily="34" charset="0"/>
                <a:cs typeface="Arial" pitchFamily="34" charset="0"/>
              </a:rPr>
              <a:t>QM2-4P-284</a:t>
            </a:r>
          </a:p>
        </p:txBody>
      </p:sp>
      <p:sp>
        <p:nvSpPr>
          <p:cNvPr id="26" name="五邊形 25"/>
          <p:cNvSpPr/>
          <p:nvPr/>
        </p:nvSpPr>
        <p:spPr>
          <a:xfrm>
            <a:off x="251520" y="1202499"/>
            <a:ext cx="2372708" cy="361139"/>
          </a:xfrm>
          <a:prstGeom prst="homePlat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041CDBB1-8D82-8F41-B72E-F86A635A9676}"/>
              </a:ext>
            </a:extLst>
          </p:cNvPr>
          <p:cNvSpPr/>
          <p:nvPr/>
        </p:nvSpPr>
        <p:spPr>
          <a:xfrm>
            <a:off x="475233" y="1203598"/>
            <a:ext cx="19607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RAID 0/1 M.2 SSD</a:t>
            </a:r>
          </a:p>
        </p:txBody>
      </p:sp>
      <p:sp>
        <p:nvSpPr>
          <p:cNvPr id="30" name="五邊形 29"/>
          <p:cNvSpPr/>
          <p:nvPr/>
        </p:nvSpPr>
        <p:spPr>
          <a:xfrm>
            <a:off x="3208049" y="1202499"/>
            <a:ext cx="2660096" cy="361139"/>
          </a:xfrm>
          <a:prstGeom prst="homePlat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041CDBB1-8D82-8F41-B72E-F86A635A9676}"/>
              </a:ext>
            </a:extLst>
          </p:cNvPr>
          <p:cNvSpPr/>
          <p:nvPr/>
        </p:nvSpPr>
        <p:spPr>
          <a:xfrm>
            <a:off x="3278147" y="1203598"/>
            <a:ext cx="2445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RAID 0/1 M.2 SSD/10GbE</a:t>
            </a:r>
          </a:p>
        </p:txBody>
      </p:sp>
      <p:sp>
        <p:nvSpPr>
          <p:cNvPr id="33" name="五邊形 32"/>
          <p:cNvSpPr/>
          <p:nvPr/>
        </p:nvSpPr>
        <p:spPr>
          <a:xfrm>
            <a:off x="6214883" y="1202499"/>
            <a:ext cx="2533581" cy="361139"/>
          </a:xfrm>
          <a:prstGeom prst="homePlate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041CDBB1-8D82-8F41-B72E-F86A635A9676}"/>
              </a:ext>
            </a:extLst>
          </p:cNvPr>
          <p:cNvSpPr/>
          <p:nvPr/>
        </p:nvSpPr>
        <p:spPr>
          <a:xfrm>
            <a:off x="6284982" y="1203598"/>
            <a:ext cx="23194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RAID 5/6/10 4 x M.2 SSD</a:t>
            </a:r>
          </a:p>
        </p:txBody>
      </p:sp>
      <p:cxnSp>
        <p:nvCxnSpPr>
          <p:cNvPr id="37" name="直線接點 36"/>
          <p:cNvCxnSpPr/>
          <p:nvPr/>
        </p:nvCxnSpPr>
        <p:spPr>
          <a:xfrm rot="5400000">
            <a:off x="1849105" y="3179558"/>
            <a:ext cx="2298485" cy="158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圖片 27" descr="highligh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68544" y="2787774"/>
            <a:ext cx="1512168" cy="432048"/>
          </a:xfrm>
          <a:prstGeom prst="rect">
            <a:avLst/>
          </a:prstGeom>
        </p:spPr>
      </p:pic>
      <p:sp>
        <p:nvSpPr>
          <p:cNvPr id="29" name="Shape 117"/>
          <p:cNvSpPr/>
          <p:nvPr/>
        </p:nvSpPr>
        <p:spPr>
          <a:xfrm>
            <a:off x="4860032" y="1779662"/>
            <a:ext cx="936104" cy="419445"/>
          </a:xfrm>
          <a:prstGeom prst="roundRect">
            <a:avLst>
              <a:gd name="adj" fmla="val 10464"/>
            </a:avLst>
          </a:prstGeom>
          <a:solidFill>
            <a:schemeClr val="accent6">
              <a:lumMod val="75000"/>
            </a:schemeClr>
          </a:solidFill>
          <a:ln w="1587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1600" b="1" i="1" dirty="0">
                <a:solidFill>
                  <a:schemeClr val="lt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10GbE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altLang="zh-Hant" sz="1200" b="1" dirty="0">
                <a:solidFill>
                  <a:schemeClr val="lt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Combo</a:t>
            </a:r>
            <a:r>
              <a:rPr lang="zh-Hant" altLang="en-US" sz="1200" b="1" dirty="0">
                <a:solidFill>
                  <a:schemeClr val="lt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endParaRPr sz="1200" b="1" dirty="0">
              <a:solidFill>
                <a:schemeClr val="lt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388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 descr="Picture 3">
            <a:extLst>
              <a:ext uri="{FF2B5EF4-FFF2-40B4-BE49-F238E27FC236}">
                <a16:creationId xmlns:a16="http://schemas.microsoft.com/office/drawing/2014/main" xmlns="" id="{A56791F5-6E77-B442-9522-267B190BB0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5526"/>
            <a:ext cx="4869642" cy="304353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dirty="0"/>
              <a:t>Add</a:t>
            </a:r>
            <a:r>
              <a:rPr lang="zh-Hant" altLang="en-US" dirty="0"/>
              <a:t> </a:t>
            </a:r>
            <a:r>
              <a:rPr lang="en-US" altLang="zh-Hant" dirty="0"/>
              <a:t>SSD</a:t>
            </a:r>
            <a:r>
              <a:rPr lang="zh-Hant" altLang="en-US" dirty="0"/>
              <a:t> </a:t>
            </a:r>
            <a:r>
              <a:rPr lang="en-US" altLang="zh-Hant" dirty="0"/>
              <a:t>slots</a:t>
            </a:r>
            <a:r>
              <a:rPr lang="zh-Hant" altLang="en-US" dirty="0"/>
              <a:t> </a:t>
            </a:r>
            <a:r>
              <a:rPr lang="en-US" altLang="zh-Hant" dirty="0"/>
              <a:t>to</a:t>
            </a:r>
            <a:r>
              <a:rPr lang="zh-Hant" altLang="en-US" dirty="0"/>
              <a:t> </a:t>
            </a:r>
            <a:r>
              <a:rPr lang="en-US" altLang="zh-Hant" dirty="0"/>
              <a:t>NAS</a:t>
            </a:r>
            <a:r>
              <a:rPr lang="zh-Hant" altLang="en-US" dirty="0"/>
              <a:t> </a:t>
            </a:r>
            <a:r>
              <a:rPr lang="en-US" altLang="zh-Hant" dirty="0"/>
              <a:t>with</a:t>
            </a:r>
            <a:r>
              <a:rPr lang="zh-Hant" altLang="en-US" dirty="0"/>
              <a:t> </a:t>
            </a:r>
            <a:r>
              <a:rPr lang="en-US" altLang="zh-Hant" dirty="0"/>
              <a:t>a</a:t>
            </a:r>
            <a:r>
              <a:rPr lang="zh-TW" altLang="en-US" dirty="0"/>
              <a:t> </a:t>
            </a:r>
            <a:r>
              <a:rPr lang="en" altLang="zh-TW" dirty="0"/>
              <a:t>QM2</a:t>
            </a:r>
            <a:r>
              <a:rPr lang="zh-Hant" altLang="en-US" dirty="0"/>
              <a:t> </a:t>
            </a:r>
            <a:r>
              <a:rPr lang="en-US" altLang="zh-Hant" dirty="0"/>
              <a:t>card</a:t>
            </a:r>
            <a:endParaRPr lang="zh-TW" altLang="en-US" dirty="0"/>
          </a:p>
        </p:txBody>
      </p:sp>
      <p:sp>
        <p:nvSpPr>
          <p:cNvPr id="26" name="Shape 398">
            <a:extLst>
              <a:ext uri="{FF2B5EF4-FFF2-40B4-BE49-F238E27FC236}">
                <a16:creationId xmlns:a16="http://schemas.microsoft.com/office/drawing/2014/main" xmlns="" id="{FC40BD89-8276-1D42-8F78-DA51589FE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451289"/>
            <a:ext cx="816232" cy="23210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200" b="1" dirty="0">
                <a:solidFill>
                  <a:srgbClr val="3F3F3F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TS-4</a:t>
            </a:r>
            <a:r>
              <a:rPr lang="en-US" altLang="zh-TW" sz="1200" b="1" dirty="0">
                <a:solidFill>
                  <a:srgbClr val="3F3F3F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32XU</a:t>
            </a:r>
            <a:endParaRPr lang="zh-TW" altLang="zh-TW" sz="1200" b="1" dirty="0">
              <a:solidFill>
                <a:srgbClr val="3F3F3F"/>
              </a:solidFill>
              <a:latin typeface="+mn-lt"/>
              <a:ea typeface="Microsoft JhengHei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582803DC-32EC-384B-93A5-2A194E6BB0B9}"/>
              </a:ext>
            </a:extLst>
          </p:cNvPr>
          <p:cNvSpPr txBox="1"/>
          <p:nvPr/>
        </p:nvSpPr>
        <p:spPr>
          <a:xfrm>
            <a:off x="4499992" y="4283060"/>
            <a:ext cx="418680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Hant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Upgrades</a:t>
            </a:r>
            <a:r>
              <a:rPr lang="zh-Hant" altLang="en-US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a</a:t>
            </a:r>
            <a:r>
              <a:rPr lang="zh-Hant" altLang="en-US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normal</a:t>
            </a:r>
            <a:r>
              <a:rPr lang="zh-Hant" altLang="en-US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pool</a:t>
            </a:r>
            <a:r>
              <a:rPr lang="zh-Hant" altLang="en-US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to</a:t>
            </a:r>
            <a:r>
              <a:rPr lang="zh-Hant" altLang="en-US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zh-TW" altLang="zh-TW" sz="1500" b="1" dirty="0">
                <a:solidFill>
                  <a:srgbClr val="C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Qtier</a:t>
            </a:r>
            <a:r>
              <a:rPr lang="en-US" altLang="zh-TW" sz="1500" b="1" dirty="0">
                <a:solidFill>
                  <a:srgbClr val="C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without</a:t>
            </a:r>
            <a:r>
              <a:rPr lang="zh-Hant" altLang="en-US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starting</a:t>
            </a:r>
            <a:r>
              <a:rPr lang="zh-Hant" altLang="en-US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5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over</a:t>
            </a:r>
            <a:endParaRPr kumimoji="1" lang="zh-TW" altLang="en-US" sz="1500" b="1" dirty="0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0" name="Shape 83">
            <a:extLst>
              <a:ext uri="{FF2B5EF4-FFF2-40B4-BE49-F238E27FC236}">
                <a16:creationId xmlns:a16="http://schemas.microsoft.com/office/drawing/2014/main" xmlns="" id="{506D2161-2D74-994B-805E-1A93AD53D98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23477" y="3311147"/>
            <a:ext cx="3937367" cy="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Shape 302"/>
          <p:cNvSpPr txBox="1">
            <a:spLocks noChangeArrowheads="1"/>
          </p:cNvSpPr>
          <p:nvPr/>
        </p:nvSpPr>
        <p:spPr bwMode="auto">
          <a:xfrm>
            <a:off x="6643669" y="2267387"/>
            <a:ext cx="1028518" cy="24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200" b="1" dirty="0">
                <a:solidFill>
                  <a:srgbClr val="3F3F3F"/>
                </a:solidFill>
                <a:latin typeface="+mn-lt"/>
                <a:ea typeface="Microsoft JhengHei" panose="020B0604030504040204" pitchFamily="34" charset="-120"/>
                <a:sym typeface="Arial" charset="0"/>
              </a:rPr>
              <a:t>QM2-2S</a:t>
            </a:r>
          </a:p>
        </p:txBody>
      </p:sp>
      <p:sp>
        <p:nvSpPr>
          <p:cNvPr id="39" name="Rounded Rectangle 30">
            <a:extLst>
              <a:ext uri="{FF2B5EF4-FFF2-40B4-BE49-F238E27FC236}">
                <a16:creationId xmlns:a16="http://schemas.microsoft.com/office/drawing/2014/main" xmlns="" id="{59732136-7F11-C646-A8C2-2555A1640EAD}"/>
              </a:ext>
            </a:extLst>
          </p:cNvPr>
          <p:cNvSpPr/>
          <p:nvPr/>
        </p:nvSpPr>
        <p:spPr>
          <a:xfrm flipH="1">
            <a:off x="1619672" y="1995686"/>
            <a:ext cx="1019958" cy="208213"/>
          </a:xfrm>
          <a:prstGeom prst="round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30" descr="\\MARKETING\Marketing\MarketingMaterials\素材\_icons\ICON_Sabrina\QNAP Auto Tiering logo_512x512.png">
            <a:extLst>
              <a:ext uri="{FF2B5EF4-FFF2-40B4-BE49-F238E27FC236}">
                <a16:creationId xmlns:a16="http://schemas.microsoft.com/office/drawing/2014/main" xmlns="" id="{F636FD0A-8789-AF42-B071-68A56E5E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46358" y="3332372"/>
            <a:ext cx="799591" cy="7995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五邊形 36"/>
          <p:cNvSpPr/>
          <p:nvPr/>
        </p:nvSpPr>
        <p:spPr>
          <a:xfrm>
            <a:off x="179512" y="2787774"/>
            <a:ext cx="4032448" cy="361139"/>
          </a:xfrm>
          <a:prstGeom prst="homePlat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SSD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cache</a:t>
            </a:r>
            <a:r>
              <a:rPr kumimoji="1" lang="zh-TW" altLang="en-US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 </a:t>
            </a: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A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ccelerates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random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IOPs</a:t>
            </a:r>
            <a:endParaRPr lang="zh-TW" altLang="en-US" sz="16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42" name="五邊形 41"/>
          <p:cNvSpPr/>
          <p:nvPr/>
        </p:nvSpPr>
        <p:spPr>
          <a:xfrm>
            <a:off x="4639342" y="2787774"/>
            <a:ext cx="4181130" cy="361139"/>
          </a:xfrm>
          <a:prstGeom prst="homePlat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6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SSD</a:t>
            </a:r>
            <a:r>
              <a:rPr kumimoji="1" lang="zh-TW" altLang="en-US" sz="16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tier for </a:t>
            </a: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P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erformance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Hant" sz="1600" b="1" dirty="0" smtClean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&amp; </a:t>
            </a:r>
            <a:r>
              <a:rPr lang="en-US" altLang="zh-TW" sz="1600" b="1" dirty="0" smtClean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Capacity</a:t>
            </a:r>
            <a:endParaRPr lang="zh-TW" altLang="en-US" sz="16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43" name="五邊形 42"/>
          <p:cNvSpPr/>
          <p:nvPr/>
        </p:nvSpPr>
        <p:spPr>
          <a:xfrm>
            <a:off x="179512" y="1203598"/>
            <a:ext cx="4266846" cy="361139"/>
          </a:xfrm>
          <a:prstGeom prst="homePlat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Without</a:t>
            </a:r>
            <a:r>
              <a:rPr lang="zh-TW" alt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hanging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existing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configuration</a:t>
            </a:r>
            <a:endParaRPr lang="en-US" altLang="zh-TW" sz="1600" b="1" kern="0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Verdana"/>
            </a:endParaRPr>
          </a:p>
        </p:txBody>
      </p:sp>
      <p:sp>
        <p:nvSpPr>
          <p:cNvPr id="19" name="流程圖: 合併 18"/>
          <p:cNvSpPr/>
          <p:nvPr/>
        </p:nvSpPr>
        <p:spPr>
          <a:xfrm rot="4884661">
            <a:off x="3797110" y="236775"/>
            <a:ext cx="630297" cy="3344373"/>
          </a:xfrm>
          <a:prstGeom prst="flowChartMerge">
            <a:avLst/>
          </a:prstGeom>
          <a:solidFill>
            <a:schemeClr val="accent6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Shape 297"/>
          <p:cNvGrpSpPr>
            <a:grpSpLocks/>
          </p:cNvGrpSpPr>
          <p:nvPr/>
        </p:nvGrpSpPr>
        <p:grpSpPr bwMode="auto">
          <a:xfrm>
            <a:off x="5510081" y="1034175"/>
            <a:ext cx="1781175" cy="1659731"/>
            <a:chOff x="-2024848" y="2448708"/>
            <a:chExt cx="2714749" cy="2481249"/>
          </a:xfrm>
        </p:grpSpPr>
        <p:pic>
          <p:nvPicPr>
            <p:cNvPr id="6" name="Shape 298" descr="D:\工作進行中\20170911直播母版16比9\20171012直播ppt元素\QM2爆炸圖_coco.png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4848" y="2448708"/>
              <a:ext cx="2714749" cy="248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hape 299"/>
            <p:cNvSpPr txBox="1">
              <a:spLocks noChangeArrowheads="1"/>
            </p:cNvSpPr>
            <p:nvPr/>
          </p:nvSpPr>
          <p:spPr bwMode="auto">
            <a:xfrm>
              <a:off x="-1417273" y="3240240"/>
              <a:ext cx="2034248" cy="623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FFFF"/>
                </a:buClr>
                <a:buSzPts val="1400"/>
              </a:pPr>
              <a:r>
                <a:rPr lang="zh-TW" altLang="zh-TW" sz="1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Arial" charset="0"/>
                </a:rPr>
                <a:t>QM2 SSD RAID</a:t>
              </a:r>
            </a:p>
          </p:txBody>
        </p:sp>
      </p:grpSp>
      <p:pic>
        <p:nvPicPr>
          <p:cNvPr id="20" name="圖片 32" descr="IMG_08122017_163426_0.png">
            <a:extLst>
              <a:ext uri="{FF2B5EF4-FFF2-40B4-BE49-F238E27FC236}">
                <a16:creationId xmlns:a16="http://schemas.microsoft.com/office/drawing/2014/main" xmlns="" id="{A5D2BBBB-CF35-6F41-B80D-B7EA387003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1" t="2639" r="14311" b="58792"/>
          <a:stretch/>
        </p:blipFill>
        <p:spPr bwMode="auto">
          <a:xfrm>
            <a:off x="5364089" y="3253984"/>
            <a:ext cx="3342727" cy="104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5185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11720" y="2427734"/>
            <a:ext cx="8048712" cy="1053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SzPts val="2775"/>
            </a:pPr>
            <a:r>
              <a:rPr lang="en-US" altLang="zh-Hant" sz="2200" dirty="0">
                <a:solidFill>
                  <a:schemeClr val="tx1"/>
                </a:solidFill>
              </a:rPr>
              <a:t>High-speed</a:t>
            </a:r>
            <a:r>
              <a:rPr lang="zh-Hant" altLang="en-US" sz="2200" dirty="0">
                <a:solidFill>
                  <a:schemeClr val="tx1"/>
                </a:solidFill>
              </a:rPr>
              <a:t> </a:t>
            </a:r>
            <a:r>
              <a:rPr lang="en-US" altLang="zh-Hant" sz="2200" dirty="0" err="1">
                <a:solidFill>
                  <a:schemeClr val="tx1"/>
                </a:solidFill>
              </a:rPr>
              <a:t>rackmount</a:t>
            </a:r>
            <a:r>
              <a:rPr lang="zh-Hant" altLang="en-US" sz="2200" dirty="0">
                <a:solidFill>
                  <a:schemeClr val="tx1"/>
                </a:solidFill>
              </a:rPr>
              <a:t> </a:t>
            </a:r>
            <a:r>
              <a:rPr lang="en-US" altLang="zh-Hant" sz="2200" dirty="0">
                <a:solidFill>
                  <a:schemeClr val="tx1"/>
                </a:solidFill>
              </a:rPr>
              <a:t>NAS</a:t>
            </a:r>
            <a:r>
              <a:rPr lang="zh-Hant" altLang="en-US" sz="2200" dirty="0">
                <a:solidFill>
                  <a:schemeClr val="tx1"/>
                </a:solidFill>
              </a:rPr>
              <a:t> </a:t>
            </a:r>
            <a:r>
              <a:rPr lang="en-US" altLang="zh-Hant" sz="2200" dirty="0">
                <a:solidFill>
                  <a:schemeClr val="tx1"/>
                </a:solidFill>
              </a:rPr>
              <a:t>for SMBs</a:t>
            </a:r>
          </a:p>
          <a:p>
            <a:pPr>
              <a:spcBef>
                <a:spcPts val="0"/>
              </a:spcBef>
              <a:buSzPts val="2775"/>
            </a:pPr>
            <a:r>
              <a:rPr lang="en-US" altLang="zh-Hant" sz="2200" dirty="0">
                <a:solidFill>
                  <a:schemeClr val="tx1"/>
                </a:solidFill>
              </a:rPr>
              <a:t>with two</a:t>
            </a:r>
            <a:r>
              <a:rPr lang="zh-Hant" altLang="en-US" sz="2200" dirty="0">
                <a:solidFill>
                  <a:schemeClr val="tx1"/>
                </a:solidFill>
              </a:rPr>
              <a:t> </a:t>
            </a:r>
            <a:r>
              <a:rPr lang="en-US" altLang="zh-Hant" sz="2200" dirty="0">
                <a:solidFill>
                  <a:schemeClr val="tx1"/>
                </a:solidFill>
              </a:rPr>
              <a:t>10GbE</a:t>
            </a:r>
            <a:r>
              <a:rPr lang="zh-Hant" altLang="en-US" sz="2200" dirty="0">
                <a:solidFill>
                  <a:schemeClr val="tx1"/>
                </a:solidFill>
              </a:rPr>
              <a:t> </a:t>
            </a:r>
            <a:r>
              <a:rPr lang="en-US" altLang="zh-Hant" sz="2200" dirty="0">
                <a:solidFill>
                  <a:schemeClr val="tx1"/>
                </a:solidFill>
              </a:rPr>
              <a:t>SFP+</a:t>
            </a:r>
            <a:r>
              <a:rPr lang="zh-Hant" altLang="en-US" sz="2200" dirty="0">
                <a:solidFill>
                  <a:schemeClr val="tx1"/>
                </a:solidFill>
              </a:rPr>
              <a:t> </a:t>
            </a:r>
            <a:r>
              <a:rPr lang="en-US" altLang="zh-Hant" sz="2200" dirty="0">
                <a:solidFill>
                  <a:schemeClr val="tx1"/>
                </a:solidFill>
              </a:rPr>
              <a:t>ports</a:t>
            </a:r>
            <a:r>
              <a:rPr lang="zh-Hant" altLang="en-US" sz="2200" dirty="0">
                <a:solidFill>
                  <a:schemeClr val="tx1"/>
                </a:solidFill>
              </a:rPr>
              <a:t> </a:t>
            </a:r>
            <a:r>
              <a:rPr lang="en-US" altLang="zh-Hant" sz="2200" dirty="0">
                <a:solidFill>
                  <a:schemeClr val="tx1"/>
                </a:solidFill>
              </a:rPr>
              <a:t>&amp;</a:t>
            </a:r>
            <a:r>
              <a:rPr lang="zh-Hant" altLang="en-US" sz="2200" dirty="0">
                <a:solidFill>
                  <a:schemeClr val="tx1"/>
                </a:solidFill>
              </a:rPr>
              <a:t> </a:t>
            </a:r>
            <a:r>
              <a:rPr lang="en-US" altLang="zh-Hant" sz="2200" dirty="0">
                <a:solidFill>
                  <a:schemeClr val="tx1"/>
                </a:solidFill>
              </a:rPr>
              <a:t>one PCIe</a:t>
            </a:r>
            <a:r>
              <a:rPr lang="zh-Hant" altLang="en-US" sz="2200" dirty="0">
                <a:solidFill>
                  <a:schemeClr val="tx1"/>
                </a:solidFill>
              </a:rPr>
              <a:t> </a:t>
            </a:r>
            <a:r>
              <a:rPr lang="en-US" altLang="zh-Hant" sz="2200" dirty="0">
                <a:solidFill>
                  <a:schemeClr val="tx1"/>
                </a:solidFill>
              </a:rPr>
              <a:t>slot for expansion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7724BF00-480B-4F4A-AA98-11A6FAFDC1B0}"/>
              </a:ext>
            </a:extLst>
          </p:cNvPr>
          <p:cNvSpPr txBox="1"/>
          <p:nvPr/>
        </p:nvSpPr>
        <p:spPr>
          <a:xfrm>
            <a:off x="146036" y="4731990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4</a:t>
            </a: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U/TS-432XU-RP</a:t>
            </a:r>
            <a:endParaRPr lang="en-US" altLang="zh-TW" sz="1200" b="1" kern="0" dirty="0">
              <a:effectLst>
                <a:glow rad="101600">
                  <a:srgbClr val="F8F8F8">
                    <a:alpha val="60000"/>
                  </a:srgb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101410B3-A9F3-FC4C-B76E-D07F5E1B46DE}"/>
              </a:ext>
            </a:extLst>
          </p:cNvPr>
          <p:cNvSpPr txBox="1"/>
          <p:nvPr/>
        </p:nvSpPr>
        <p:spPr>
          <a:xfrm>
            <a:off x="3136944" y="4731990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8</a:t>
            </a: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U/TS-832XU-RP</a:t>
            </a:r>
            <a:endParaRPr lang="en-US" altLang="zh-TW" sz="1200" b="1" kern="0" dirty="0">
              <a:effectLst>
                <a:glow rad="101600">
                  <a:srgbClr val="F8F8F8">
                    <a:alpha val="60000"/>
                  </a:srgb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ED67E5BC-B9B1-7D4E-983B-C039E6CE6BEB}"/>
              </a:ext>
            </a:extLst>
          </p:cNvPr>
          <p:cNvSpPr txBox="1"/>
          <p:nvPr/>
        </p:nvSpPr>
        <p:spPr>
          <a:xfrm>
            <a:off x="6089272" y="4731990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12</a:t>
            </a:r>
            <a:r>
              <a:rPr lang="en-US" altLang="zh-TW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rgbClr val="F8F8F8">
                      <a:alpha val="60000"/>
                    </a:srgb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U/TS-1232XU-RP</a:t>
            </a:r>
            <a:endParaRPr lang="en-US" altLang="zh-TW" sz="1200" b="1" kern="0" dirty="0">
              <a:effectLst>
                <a:glow rad="101600">
                  <a:srgbClr val="F8F8F8">
                    <a:alpha val="60000"/>
                  </a:srgb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xmlns="" id="{7B58AC75-6EA3-654F-8298-BB66D1C7C863}"/>
              </a:ext>
            </a:extLst>
          </p:cNvPr>
          <p:cNvSpPr txBox="1"/>
          <p:nvPr/>
        </p:nvSpPr>
        <p:spPr>
          <a:xfrm>
            <a:off x="3635896" y="1851670"/>
            <a:ext cx="5040560" cy="2539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it-IT" altLang="zh-TW" sz="1200" b="1" dirty="0">
                <a:latin typeface="Arial" pitchFamily="34" charset="0"/>
                <a:cs typeface="Arial" pitchFamily="34" charset="0"/>
              </a:rPr>
              <a:t>with AL-324 </a:t>
            </a:r>
            <a:r>
              <a:rPr lang="en-US" altLang="zh-TW" sz="1200" b="1" dirty="0">
                <a:latin typeface="Arial" pitchFamily="34" charset="0"/>
                <a:cs typeface="Arial" pitchFamily="34" charset="0"/>
              </a:rPr>
              <a:t>ARMv8 </a:t>
            </a:r>
            <a:r>
              <a:rPr lang="it-IT" altLang="zh-TW" sz="1200" b="1" dirty="0">
                <a:latin typeface="Arial" pitchFamily="34" charset="0"/>
                <a:cs typeface="Arial" pitchFamily="34" charset="0"/>
              </a:rPr>
              <a:t>Cortex-A57 quad-core 64-bit 1.7 GHz processor</a:t>
            </a:r>
            <a:endParaRPr lang="en-US" sz="1200" b="1" kern="0" dirty="0">
              <a:solidFill>
                <a:srgbClr val="FFFFFF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36"/>
          <p:cNvSpPr txBox="1">
            <a:spLocks/>
          </p:cNvSpPr>
          <p:nvPr/>
        </p:nvSpPr>
        <p:spPr>
          <a:xfrm>
            <a:off x="411720" y="1563638"/>
            <a:ext cx="3384375" cy="7853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lvl="0">
              <a:buSzPts val="2775"/>
            </a:pPr>
            <a:r>
              <a:rPr lang="en-US" altLang="zh-TW" sz="5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</a:rPr>
              <a:t>TS-x32XU</a:t>
            </a:r>
            <a:endParaRPr kumimoji="0" lang="zh-TW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961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五邊形 51"/>
          <p:cNvSpPr/>
          <p:nvPr/>
        </p:nvSpPr>
        <p:spPr>
          <a:xfrm>
            <a:off x="-48790" y="1630451"/>
            <a:ext cx="2853487" cy="361139"/>
          </a:xfrm>
          <a:prstGeom prst="homePlat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1" name="五邊形 50"/>
          <p:cNvSpPr/>
          <p:nvPr/>
        </p:nvSpPr>
        <p:spPr>
          <a:xfrm>
            <a:off x="-48790" y="1198403"/>
            <a:ext cx="2853487" cy="361139"/>
          </a:xfrm>
          <a:prstGeom prst="homePlat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44016" y="123478"/>
            <a:ext cx="9468544" cy="857250"/>
          </a:xfrm>
        </p:spPr>
        <p:txBody>
          <a:bodyPr>
            <a:noAutofit/>
          </a:bodyPr>
          <a:lstStyle/>
          <a:p>
            <a:r>
              <a:rPr lang="en-US" altLang="zh-TW" spc="-150" dirty="0"/>
              <a:t>QTS supp</a:t>
            </a:r>
            <a:r>
              <a:rPr lang="en-US" altLang="zh-Hant" spc="-150" dirty="0"/>
              <a:t>orts</a:t>
            </a:r>
            <a:r>
              <a:rPr lang="zh-TW" altLang="en-US" spc="-150" dirty="0"/>
              <a:t> </a:t>
            </a:r>
            <a:r>
              <a:rPr lang="en-US" altLang="zh-TW" spc="-150" dirty="0"/>
              <a:t>M.2</a:t>
            </a:r>
            <a:r>
              <a:rPr lang="zh-TW" altLang="en-US" spc="-150" dirty="0"/>
              <a:t> </a:t>
            </a:r>
            <a:r>
              <a:rPr lang="en-US" altLang="zh-TW" spc="-150" dirty="0"/>
              <a:t>SSD </a:t>
            </a:r>
            <a:r>
              <a:rPr lang="en-US" altLang="zh-Hant" spc="-150" dirty="0"/>
              <a:t>cache</a:t>
            </a:r>
            <a:r>
              <a:rPr lang="zh-Hant" altLang="en-US" spc="-150" dirty="0"/>
              <a:t> </a:t>
            </a:r>
            <a:r>
              <a:rPr lang="en-US" altLang="zh-Hant" spc="-150" dirty="0"/>
              <a:t>acceleration</a:t>
            </a:r>
            <a:endParaRPr lang="zh-TW" altLang="en-US" spc="-150" dirty="0"/>
          </a:p>
        </p:txBody>
      </p:sp>
      <p:grpSp>
        <p:nvGrpSpPr>
          <p:cNvPr id="3" name="群組 45"/>
          <p:cNvGrpSpPr>
            <a:grpSpLocks/>
          </p:cNvGrpSpPr>
          <p:nvPr/>
        </p:nvGrpSpPr>
        <p:grpSpPr bwMode="auto">
          <a:xfrm>
            <a:off x="3162307" y="2779529"/>
            <a:ext cx="1416844" cy="651272"/>
            <a:chOff x="11139420" y="732770"/>
            <a:chExt cx="1889020" cy="868539"/>
          </a:xfrm>
        </p:grpSpPr>
        <p:cxnSp>
          <p:nvCxnSpPr>
            <p:cNvPr id="4" name="Shape 70"/>
            <p:cNvCxnSpPr/>
            <p:nvPr/>
          </p:nvCxnSpPr>
          <p:spPr>
            <a:xfrm>
              <a:off x="11139420" y="1342494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cxnSp>
          <p:nvCxnSpPr>
            <p:cNvPr id="5" name="Shape 101"/>
            <p:cNvCxnSpPr/>
            <p:nvPr/>
          </p:nvCxnSpPr>
          <p:spPr bwMode="auto">
            <a:xfrm>
              <a:off x="11139420" y="956653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sp>
          <p:nvSpPr>
            <p:cNvPr id="6" name="Shape 102"/>
            <p:cNvSpPr txBox="1">
              <a:spLocks noChangeArrowheads="1"/>
            </p:cNvSpPr>
            <p:nvPr/>
          </p:nvSpPr>
          <p:spPr bwMode="auto">
            <a:xfrm>
              <a:off x="11425201" y="732770"/>
              <a:ext cx="1603239" cy="50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en-US" altLang="zh-Hant" sz="1200" b="1" dirty="0">
                  <a:solidFill>
                    <a:srgbClr val="0C0C0C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R</a:t>
              </a:r>
              <a:r>
                <a:rPr lang="en-US" altLang="zh-TW" sz="1200" b="1" dirty="0">
                  <a:solidFill>
                    <a:srgbClr val="0C0C0C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ead</a:t>
              </a:r>
              <a:endParaRPr lang="zh-TW" altLang="zh-TW" sz="1200" b="1" dirty="0">
                <a:solidFill>
                  <a:srgbClr val="0C0C0C"/>
                </a:solidFill>
                <a:latin typeface="Arial" pitchFamily="34" charset="0"/>
                <a:ea typeface="微軟正黑體" charset="-120"/>
                <a:cs typeface="Arial" pitchFamily="34" charset="0"/>
                <a:sym typeface="微軟正黑體" charset="-120"/>
              </a:endParaRPr>
            </a:p>
          </p:txBody>
        </p:sp>
        <p:sp>
          <p:nvSpPr>
            <p:cNvPr id="7" name="Shape 103"/>
            <p:cNvSpPr txBox="1">
              <a:spLocks noChangeArrowheads="1"/>
            </p:cNvSpPr>
            <p:nvPr/>
          </p:nvSpPr>
          <p:spPr bwMode="auto">
            <a:xfrm>
              <a:off x="11409430" y="1119619"/>
              <a:ext cx="1322832" cy="48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C0C0C"/>
                </a:buClr>
                <a:buSzPts val="1200"/>
              </a:pPr>
              <a:r>
                <a:rPr lang="en-US" altLang="zh-TW" sz="1200" b="1" dirty="0">
                  <a:solidFill>
                    <a:srgbClr val="0C0C0C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Write</a:t>
              </a:r>
              <a:endParaRPr lang="zh-TW" altLang="zh-TW" sz="1200" b="1" dirty="0">
                <a:solidFill>
                  <a:srgbClr val="0C0C0C"/>
                </a:solidFill>
                <a:latin typeface="Arial" pitchFamily="34" charset="0"/>
                <a:ea typeface="微軟正黑體" charset="-120"/>
                <a:cs typeface="Arial" pitchFamily="34" charset="0"/>
                <a:sym typeface="微軟正黑體" charset="-120"/>
              </a:endParaRPr>
            </a:p>
          </p:txBody>
        </p:sp>
      </p:grpSp>
      <p:grpSp>
        <p:nvGrpSpPr>
          <p:cNvPr id="8" name="群組 44"/>
          <p:cNvGrpSpPr>
            <a:grpSpLocks/>
          </p:cNvGrpSpPr>
          <p:nvPr/>
        </p:nvGrpSpPr>
        <p:grpSpPr bwMode="auto">
          <a:xfrm>
            <a:off x="3164690" y="3354912"/>
            <a:ext cx="1312070" cy="744140"/>
            <a:chOff x="11142110" y="1810127"/>
            <a:chExt cx="1749052" cy="991871"/>
          </a:xfrm>
        </p:grpSpPr>
        <p:sp>
          <p:nvSpPr>
            <p:cNvPr id="9" name="Shape 74"/>
            <p:cNvSpPr>
              <a:spLocks noChangeArrowheads="1"/>
            </p:cNvSpPr>
            <p:nvPr/>
          </p:nvSpPr>
          <p:spPr bwMode="auto">
            <a:xfrm>
              <a:off x="11142110" y="2195214"/>
              <a:ext cx="194805" cy="207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0" name="Shape 75"/>
            <p:cNvSpPr>
              <a:spLocks noChangeArrowheads="1"/>
            </p:cNvSpPr>
            <p:nvPr/>
          </p:nvSpPr>
          <p:spPr bwMode="auto">
            <a:xfrm>
              <a:off x="11142110" y="2481019"/>
              <a:ext cx="194805" cy="2072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1" name="Shape 96"/>
            <p:cNvSpPr txBox="1">
              <a:spLocks noChangeArrowheads="1"/>
            </p:cNvSpPr>
            <p:nvPr/>
          </p:nvSpPr>
          <p:spPr bwMode="auto">
            <a:xfrm>
              <a:off x="11290302" y="2099945"/>
              <a:ext cx="1524038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HDD </a:t>
              </a:r>
              <a:r>
                <a:rPr lang="en-US" altLang="zh-TW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s</a:t>
              </a:r>
              <a:r>
                <a:rPr lang="en-US" altLang="zh-Hant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torage</a:t>
              </a:r>
              <a:endParaRPr lang="zh-TW" altLang="zh-TW" sz="900" b="1" dirty="0">
                <a:solidFill>
                  <a:srgbClr val="595959"/>
                </a:solidFill>
                <a:latin typeface="Arial" pitchFamily="34" charset="0"/>
                <a:ea typeface="微軟正黑體" charset="-120"/>
                <a:cs typeface="Arial" pitchFamily="34" charset="0"/>
                <a:sym typeface="微軟正黑體" charset="-120"/>
              </a:endParaRPr>
            </a:p>
          </p:txBody>
        </p:sp>
        <p:sp>
          <p:nvSpPr>
            <p:cNvPr id="12" name="Shape 97"/>
            <p:cNvSpPr txBox="1">
              <a:spLocks noChangeArrowheads="1"/>
            </p:cNvSpPr>
            <p:nvPr/>
          </p:nvSpPr>
          <p:spPr bwMode="auto">
            <a:xfrm>
              <a:off x="11290302" y="2420727"/>
              <a:ext cx="1524036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SSD </a:t>
              </a:r>
              <a:r>
                <a:rPr lang="en-US" altLang="zh-TW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storage</a:t>
              </a:r>
              <a:endParaRPr lang="zh-TW" altLang="zh-TW" sz="900" b="1" dirty="0">
                <a:solidFill>
                  <a:srgbClr val="595959"/>
                </a:solidFill>
                <a:latin typeface="Arial" pitchFamily="34" charset="0"/>
                <a:ea typeface="微軟正黑體" charset="-120"/>
                <a:cs typeface="Arial" pitchFamily="34" charset="0"/>
                <a:sym typeface="微軟正黑體" charset="-120"/>
              </a:endParaRPr>
            </a:p>
          </p:txBody>
        </p:sp>
        <p:sp>
          <p:nvSpPr>
            <p:cNvPr id="13" name="Shape 105"/>
            <p:cNvSpPr txBox="1">
              <a:spLocks noChangeArrowheads="1"/>
            </p:cNvSpPr>
            <p:nvPr/>
          </p:nvSpPr>
          <p:spPr bwMode="auto">
            <a:xfrm>
              <a:off x="11290302" y="1810127"/>
              <a:ext cx="1600860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en-US" altLang="zh-TW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Application</a:t>
              </a:r>
              <a:r>
                <a:rPr lang="zh-TW" altLang="en-US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 </a:t>
              </a:r>
              <a:r>
                <a:rPr lang="en-US" altLang="zh-TW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layer</a:t>
              </a:r>
              <a:endParaRPr lang="zh-TW" altLang="zh-TW" sz="900" b="1" dirty="0">
                <a:solidFill>
                  <a:srgbClr val="595959"/>
                </a:solidFill>
                <a:latin typeface="Arial" pitchFamily="34" charset="0"/>
                <a:ea typeface="微軟正黑體" charset="-120"/>
                <a:cs typeface="Arial" pitchFamily="34" charset="0"/>
                <a:sym typeface="微軟正黑體" charset="-120"/>
              </a:endParaRPr>
            </a:p>
          </p:txBody>
        </p:sp>
        <p:sp>
          <p:nvSpPr>
            <p:cNvPr id="14" name="Shape 74"/>
            <p:cNvSpPr>
              <a:spLocks noChangeArrowheads="1"/>
            </p:cNvSpPr>
            <p:nvPr/>
          </p:nvSpPr>
          <p:spPr bwMode="auto">
            <a:xfrm>
              <a:off x="11142110" y="1906933"/>
              <a:ext cx="195220" cy="207897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 anchor="ctr"/>
            <a:lstStyle/>
            <a:p>
              <a:pPr indent="-88106" algn="ctr">
                <a:buClr>
                  <a:srgbClr val="000000"/>
                </a:buClr>
                <a:buSzPts val="1400"/>
                <a:defRPr/>
              </a:pPr>
              <a:endParaRPr lang="zh-TW" altLang="zh-TW" sz="1400" b="1" dirty="0">
                <a:solidFill>
                  <a:srgbClr val="FFFFFF"/>
                </a:solidFill>
                <a:ea typeface="新細明體" pitchFamily="18" charset="-120"/>
                <a:cs typeface="Arial" charset="0"/>
                <a:sym typeface="Arial" charset="0"/>
              </a:endParaRPr>
            </a:p>
          </p:txBody>
        </p:sp>
      </p:grpSp>
      <p:grpSp>
        <p:nvGrpSpPr>
          <p:cNvPr id="15" name="群組 51"/>
          <p:cNvGrpSpPr>
            <a:grpSpLocks/>
          </p:cNvGrpSpPr>
          <p:nvPr/>
        </p:nvGrpSpPr>
        <p:grpSpPr bwMode="auto">
          <a:xfrm>
            <a:off x="252419" y="2283718"/>
            <a:ext cx="2836001" cy="1936237"/>
            <a:chOff x="5637683" y="2637706"/>
            <a:chExt cx="3782435" cy="2581563"/>
          </a:xfrm>
        </p:grpSpPr>
        <p:cxnSp>
          <p:nvCxnSpPr>
            <p:cNvPr id="16" name="Shape 73"/>
            <p:cNvCxnSpPr>
              <a:cxnSpLocks noChangeShapeType="1"/>
            </p:cNvCxnSpPr>
            <p:nvPr/>
          </p:nvCxnSpPr>
          <p:spPr bwMode="auto">
            <a:xfrm>
              <a:off x="5835430" y="4616402"/>
              <a:ext cx="3524486" cy="2000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Shape 76"/>
            <p:cNvCxnSpPr>
              <a:cxnSpLocks noChangeShapeType="1"/>
            </p:cNvCxnSpPr>
            <p:nvPr/>
          </p:nvCxnSpPr>
          <p:spPr bwMode="auto">
            <a:xfrm>
              <a:off x="5835430" y="4242055"/>
              <a:ext cx="3524486" cy="2000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8" name="Shape 77"/>
            <p:cNvSpPr>
              <a:spLocks noChangeArrowheads="1"/>
            </p:cNvSpPr>
            <p:nvPr/>
          </p:nvSpPr>
          <p:spPr bwMode="auto">
            <a:xfrm>
              <a:off x="5882964" y="3066927"/>
              <a:ext cx="1428835" cy="4225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19" name="Shape 78"/>
            <p:cNvSpPr>
              <a:spLocks noChangeArrowheads="1"/>
            </p:cNvSpPr>
            <p:nvPr/>
          </p:nvSpPr>
          <p:spPr bwMode="auto">
            <a:xfrm>
              <a:off x="5835430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20" name="Shape 79"/>
            <p:cNvSpPr>
              <a:spLocks noChangeArrowheads="1"/>
            </p:cNvSpPr>
            <p:nvPr/>
          </p:nvSpPr>
          <p:spPr bwMode="auto">
            <a:xfrm>
              <a:off x="6624335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cxnSp>
          <p:nvCxnSpPr>
            <p:cNvPr id="21" name="Shape 80"/>
            <p:cNvCxnSpPr>
              <a:cxnSpLocks noChangeShapeType="1"/>
            </p:cNvCxnSpPr>
            <p:nvPr/>
          </p:nvCxnSpPr>
          <p:spPr bwMode="auto">
            <a:xfrm rot="-5400000">
              <a:off x="5747520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Shape 81"/>
            <p:cNvCxnSpPr>
              <a:cxnSpLocks noChangeShapeType="1"/>
            </p:cNvCxnSpPr>
            <p:nvPr/>
          </p:nvCxnSpPr>
          <p:spPr bwMode="auto">
            <a:xfrm rot="-5400000">
              <a:off x="6441132" y="3866682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Shape 82"/>
            <p:cNvCxnSpPr>
              <a:cxnSpLocks noChangeShapeType="1"/>
            </p:cNvCxnSpPr>
            <p:nvPr/>
          </p:nvCxnSpPr>
          <p:spPr bwMode="auto">
            <a:xfrm rot="5400000">
              <a:off x="6621050" y="3880901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Shape 83"/>
            <p:cNvCxnSpPr>
              <a:cxnSpLocks noChangeShapeType="1"/>
            </p:cNvCxnSpPr>
            <p:nvPr/>
          </p:nvCxnSpPr>
          <p:spPr bwMode="auto">
            <a:xfrm rot="10800000">
              <a:off x="6406747" y="4432709"/>
              <a:ext cx="381209" cy="200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Shape 84"/>
            <p:cNvCxnSpPr>
              <a:cxnSpLocks noChangeShapeType="1"/>
            </p:cNvCxnSpPr>
            <p:nvPr/>
          </p:nvCxnSpPr>
          <p:spPr bwMode="auto">
            <a:xfrm flipV="1">
              <a:off x="7381226" y="4241552"/>
              <a:ext cx="0" cy="939063"/>
            </a:xfrm>
            <a:prstGeom prst="straightConnector1">
              <a:avLst/>
            </a:prstGeom>
            <a:noFill/>
            <a:ln w="9525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Shape 85"/>
            <p:cNvCxnSpPr>
              <a:cxnSpLocks noChangeShapeType="1"/>
            </p:cNvCxnSpPr>
            <p:nvPr/>
          </p:nvCxnSpPr>
          <p:spPr bwMode="auto">
            <a:xfrm>
              <a:off x="5835430" y="5165906"/>
              <a:ext cx="3563107" cy="14709"/>
            </a:xfrm>
            <a:prstGeom prst="straightConnector1">
              <a:avLst/>
            </a:prstGeom>
            <a:noFill/>
            <a:ln w="9525">
              <a:solidFill>
                <a:srgbClr val="7F7F7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Shape 87"/>
            <p:cNvSpPr>
              <a:spLocks noChangeArrowheads="1"/>
            </p:cNvSpPr>
            <p:nvPr/>
          </p:nvSpPr>
          <p:spPr bwMode="auto">
            <a:xfrm>
              <a:off x="7694453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28" name="Shape 88"/>
            <p:cNvSpPr>
              <a:spLocks noChangeArrowheads="1"/>
            </p:cNvSpPr>
            <p:nvPr/>
          </p:nvSpPr>
          <p:spPr bwMode="auto">
            <a:xfrm>
              <a:off x="8483373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cxnSp>
          <p:nvCxnSpPr>
            <p:cNvPr id="29" name="Shape 89"/>
            <p:cNvCxnSpPr>
              <a:cxnSpLocks noChangeShapeType="1"/>
            </p:cNvCxnSpPr>
            <p:nvPr/>
          </p:nvCxnSpPr>
          <p:spPr bwMode="auto">
            <a:xfrm rot="-5400000">
              <a:off x="7543456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Shape 92"/>
            <p:cNvCxnSpPr>
              <a:cxnSpLocks noChangeShapeType="1"/>
            </p:cNvCxnSpPr>
            <p:nvPr/>
          </p:nvCxnSpPr>
          <p:spPr bwMode="auto">
            <a:xfrm rot="10800000">
              <a:off x="8289006" y="433456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1" name="Shape 93"/>
            <p:cNvSpPr txBox="1">
              <a:spLocks noChangeArrowheads="1"/>
            </p:cNvSpPr>
            <p:nvPr/>
          </p:nvSpPr>
          <p:spPr bwMode="auto">
            <a:xfrm>
              <a:off x="5637683" y="2637706"/>
              <a:ext cx="1819758" cy="3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en-US" altLang="zh-TW" sz="1000" b="1" u="sng" dirty="0">
                  <a:solidFill>
                    <a:srgbClr val="0070C0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Read</a:t>
              </a:r>
              <a:r>
                <a:rPr lang="zh-Hant" altLang="en-US" sz="1000" b="1" u="sng" dirty="0">
                  <a:solidFill>
                    <a:srgbClr val="0070C0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 </a:t>
              </a:r>
              <a:r>
                <a:rPr lang="en-US" altLang="zh-TW" sz="1000" b="1" u="sng" dirty="0">
                  <a:solidFill>
                    <a:srgbClr val="0070C0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caching</a:t>
              </a:r>
              <a:endParaRPr lang="zh-TW" altLang="zh-TW" sz="1000" b="1" u="sng" dirty="0">
                <a:solidFill>
                  <a:srgbClr val="0070C0"/>
                </a:solidFill>
                <a:latin typeface="Arial" pitchFamily="34" charset="0"/>
                <a:ea typeface="微軟正黑體" charset="-120"/>
                <a:cs typeface="Arial" pitchFamily="34" charset="0"/>
                <a:sym typeface="微軟正黑體" charset="-120"/>
              </a:endParaRPr>
            </a:p>
          </p:txBody>
        </p:sp>
        <p:cxnSp>
          <p:nvCxnSpPr>
            <p:cNvPr id="33" name="Shape 98"/>
            <p:cNvCxnSpPr>
              <a:cxnSpLocks noChangeShapeType="1"/>
            </p:cNvCxnSpPr>
            <p:nvPr/>
          </p:nvCxnSpPr>
          <p:spPr bwMode="auto">
            <a:xfrm rot="5400000">
              <a:off x="7724754" y="3867746"/>
              <a:ext cx="748540" cy="12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Shape 99"/>
            <p:cNvCxnSpPr>
              <a:cxnSpLocks noChangeShapeType="1"/>
            </p:cNvCxnSpPr>
            <p:nvPr/>
          </p:nvCxnSpPr>
          <p:spPr bwMode="auto">
            <a:xfrm>
              <a:off x="8289206" y="4526503"/>
              <a:ext cx="381209" cy="2000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Shape 100"/>
            <p:cNvCxnSpPr>
              <a:cxnSpLocks noChangeShapeType="1"/>
            </p:cNvCxnSpPr>
            <p:nvPr/>
          </p:nvCxnSpPr>
          <p:spPr bwMode="auto">
            <a:xfrm flipV="1">
              <a:off x="9249154" y="4220390"/>
              <a:ext cx="11789" cy="998879"/>
            </a:xfrm>
            <a:prstGeom prst="straightConnector1">
              <a:avLst/>
            </a:prstGeom>
            <a:noFill/>
            <a:ln w="9525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" name="Shape 77"/>
            <p:cNvSpPr>
              <a:spLocks noChangeArrowheads="1"/>
            </p:cNvSpPr>
            <p:nvPr/>
          </p:nvSpPr>
          <p:spPr bwMode="auto">
            <a:xfrm>
              <a:off x="7726093" y="3072685"/>
              <a:ext cx="1428835" cy="4225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00" b="1" dirty="0">
                <a:solidFill>
                  <a:srgbClr val="FFFFFF"/>
                </a:solidFill>
                <a:sym typeface="Arial" charset="0"/>
              </a:endParaRPr>
            </a:p>
          </p:txBody>
        </p:sp>
        <p:sp>
          <p:nvSpPr>
            <p:cNvPr id="37" name="Shape 93"/>
            <p:cNvSpPr txBox="1">
              <a:spLocks noChangeArrowheads="1"/>
            </p:cNvSpPr>
            <p:nvPr/>
          </p:nvSpPr>
          <p:spPr bwMode="auto">
            <a:xfrm>
              <a:off x="7381226" y="2643465"/>
              <a:ext cx="2038892" cy="38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en-US" altLang="zh-TW" sz="1000" b="1" u="sng" dirty="0">
                  <a:solidFill>
                    <a:srgbClr val="0070C0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Read/write</a:t>
              </a:r>
              <a:r>
                <a:rPr lang="zh-Hant" altLang="en-US" sz="1000" b="1" u="sng" dirty="0">
                  <a:solidFill>
                    <a:srgbClr val="0070C0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 </a:t>
              </a:r>
              <a:r>
                <a:rPr lang="en-US" altLang="zh-TW" sz="1000" b="1" u="sng" dirty="0">
                  <a:solidFill>
                    <a:srgbClr val="0070C0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rPr>
                <a:t>caching</a:t>
              </a:r>
              <a:endParaRPr lang="zh-TW" altLang="zh-TW" sz="1000" b="1" u="sng" dirty="0">
                <a:solidFill>
                  <a:srgbClr val="0070C0"/>
                </a:solidFill>
                <a:latin typeface="Arial" pitchFamily="34" charset="0"/>
                <a:ea typeface="微軟正黑體" charset="-120"/>
                <a:cs typeface="Arial" pitchFamily="34" charset="0"/>
                <a:sym typeface="微軟正黑體" charset="-120"/>
              </a:endParaRPr>
            </a:p>
          </p:txBody>
        </p:sp>
      </p:grpSp>
      <p:pic>
        <p:nvPicPr>
          <p:cNvPr id="38" name="Shape 83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74021" y="2211710"/>
            <a:ext cx="4562475" cy="21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39" name="Shape 81"/>
          <p:cNvCxnSpPr>
            <a:cxnSpLocks noChangeShapeType="1"/>
          </p:cNvCxnSpPr>
          <p:nvPr/>
        </p:nvCxnSpPr>
        <p:spPr bwMode="auto">
          <a:xfrm rot="16200000">
            <a:off x="2258622" y="3116476"/>
            <a:ext cx="560785" cy="1190"/>
          </a:xfrm>
          <a:prstGeom prst="straightConnector1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Shape 82"/>
          <p:cNvCxnSpPr>
            <a:cxnSpLocks noChangeShapeType="1"/>
          </p:cNvCxnSpPr>
          <p:nvPr/>
        </p:nvCxnSpPr>
        <p:spPr bwMode="auto">
          <a:xfrm rot="5400000">
            <a:off x="2393163" y="3127191"/>
            <a:ext cx="560784" cy="1191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矩形 42"/>
          <p:cNvSpPr/>
          <p:nvPr/>
        </p:nvSpPr>
        <p:spPr>
          <a:xfrm>
            <a:off x="51647" y="1194306"/>
            <a:ext cx="2419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Reduce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I/O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la</a:t>
            </a:r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tency</a:t>
            </a:r>
            <a:endParaRPr lang="zh-TW" altLang="en-US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759523" y="1213537"/>
            <a:ext cx="4248472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Accelerates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IOPs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performance</a:t>
            </a:r>
            <a:endParaRPr lang="zh-TW" altLang="en-US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3219" y="1626354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G</a:t>
            </a:r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lobal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read-write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cache</a:t>
            </a:r>
            <a:endParaRPr lang="zh-TW" altLang="en-US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766948" y="1563638"/>
            <a:ext cx="56037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Applies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SSD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cache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to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all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volumes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and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LUN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with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single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setup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process,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or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specified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volumes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only</a:t>
            </a:r>
            <a:endParaRPr lang="zh-TW" altLang="en-US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277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23478"/>
            <a:ext cx="7812360" cy="857250"/>
          </a:xfrm>
        </p:spPr>
        <p:txBody>
          <a:bodyPr>
            <a:normAutofit fontScale="90000"/>
          </a:bodyPr>
          <a:lstStyle/>
          <a:p>
            <a:pPr algn="l">
              <a:lnSpc>
                <a:spcPts val="3300"/>
              </a:lnSpc>
            </a:pPr>
            <a:r>
              <a:rPr lang="en-US" altLang="zh-TW" dirty="0"/>
              <a:t>Use</a:t>
            </a:r>
            <a:r>
              <a:rPr lang="zh-Hant" altLang="en-US" dirty="0"/>
              <a:t> </a:t>
            </a:r>
            <a:r>
              <a:rPr lang="en-US" altLang="zh-Hant" dirty="0"/>
              <a:t>M.2</a:t>
            </a:r>
            <a:r>
              <a:rPr lang="zh-Hant" altLang="en-US" dirty="0"/>
              <a:t> </a:t>
            </a:r>
            <a:r>
              <a:rPr lang="en-US" altLang="zh-Hant" dirty="0"/>
              <a:t>SSD</a:t>
            </a:r>
            <a:r>
              <a:rPr lang="zh-Hant" altLang="en-US" dirty="0"/>
              <a:t> </a:t>
            </a:r>
            <a:r>
              <a:rPr lang="en-US" altLang="zh-Hant" dirty="0"/>
              <a:t>as </a:t>
            </a:r>
            <a:r>
              <a:rPr lang="en-US" altLang="zh-Hant" dirty="0" smtClean="0"/>
              <a:t>high-speed </a:t>
            </a:r>
            <a:r>
              <a:rPr lang="en-US" altLang="zh-Hant" dirty="0"/>
              <a:t>tier</a:t>
            </a:r>
            <a:r>
              <a:rPr lang="zh-Hant" altLang="en-US" dirty="0"/>
              <a:t> </a:t>
            </a:r>
            <a:r>
              <a:rPr lang="en-US" altLang="zh-Hant" dirty="0" smtClean="0"/>
              <a:t>with</a:t>
            </a:r>
            <a:r>
              <a:rPr lang="zh-TW" altLang="en-US" dirty="0" smtClean="0"/>
              <a:t> </a:t>
            </a:r>
            <a:r>
              <a:rPr lang="en-US" altLang="zh-TW" dirty="0"/>
              <a:t>Qtier 2.0</a:t>
            </a:r>
            <a:endParaRPr lang="zh-TW" altLang="en-US" dirty="0"/>
          </a:p>
        </p:txBody>
      </p:sp>
      <p:grpSp>
        <p:nvGrpSpPr>
          <p:cNvPr id="4" name="群組 50"/>
          <p:cNvGrpSpPr/>
          <p:nvPr/>
        </p:nvGrpSpPr>
        <p:grpSpPr>
          <a:xfrm>
            <a:off x="4255317" y="2139700"/>
            <a:ext cx="5145992" cy="2255207"/>
            <a:chOff x="-137970" y="3862669"/>
            <a:chExt cx="6861322" cy="3006946"/>
          </a:xfrm>
        </p:grpSpPr>
        <p:grpSp>
          <p:nvGrpSpPr>
            <p:cNvPr id="7" name="群組 67"/>
            <p:cNvGrpSpPr>
              <a:grpSpLocks/>
            </p:cNvGrpSpPr>
            <p:nvPr/>
          </p:nvGrpSpPr>
          <p:grpSpPr bwMode="auto">
            <a:xfrm>
              <a:off x="4975514" y="5521812"/>
              <a:ext cx="1747838" cy="970922"/>
              <a:chOff x="11142110" y="1831386"/>
              <a:chExt cx="1749051" cy="970612"/>
            </a:xfrm>
          </p:grpSpPr>
          <p:sp>
            <p:nvSpPr>
              <p:cNvPr id="20" name="Shape 74"/>
              <p:cNvSpPr>
                <a:spLocks noChangeArrowheads="1"/>
              </p:cNvSpPr>
              <p:nvPr/>
            </p:nvSpPr>
            <p:spPr bwMode="auto">
              <a:xfrm>
                <a:off x="11142110" y="2195214"/>
                <a:ext cx="194805" cy="207239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00" b="1" dirty="0">
                  <a:solidFill>
                    <a:srgbClr val="FFFFFF"/>
                  </a:solidFill>
                  <a:sym typeface="Arial" charset="0"/>
                </a:endParaRPr>
              </a:p>
            </p:txBody>
          </p:sp>
          <p:sp>
            <p:nvSpPr>
              <p:cNvPr id="21" name="Shape 75"/>
              <p:cNvSpPr>
                <a:spLocks noChangeArrowheads="1"/>
              </p:cNvSpPr>
              <p:nvPr/>
            </p:nvSpPr>
            <p:spPr bwMode="auto">
              <a:xfrm>
                <a:off x="11142110" y="2481019"/>
                <a:ext cx="194805" cy="207239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 indent="-1174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>
                  <a:buClr>
                    <a:srgbClr val="000000"/>
                  </a:buClr>
                  <a:buSzPts val="1400"/>
                </a:pPr>
                <a:endParaRPr lang="zh-TW" altLang="zh-TW" sz="1400" b="1" dirty="0">
                  <a:solidFill>
                    <a:srgbClr val="FFFFFF"/>
                  </a:solidFill>
                  <a:sym typeface="Arial" charset="0"/>
                </a:endParaRPr>
              </a:p>
            </p:txBody>
          </p:sp>
          <p:sp>
            <p:nvSpPr>
              <p:cNvPr id="22" name="Shape 96"/>
              <p:cNvSpPr txBox="1">
                <a:spLocks noChangeArrowheads="1"/>
              </p:cNvSpPr>
              <p:nvPr/>
            </p:nvSpPr>
            <p:spPr bwMode="auto">
              <a:xfrm>
                <a:off x="11367124" y="2131834"/>
                <a:ext cx="1524037" cy="381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marL="0"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rPr>
                  <a:t>HDD </a:t>
                </a:r>
                <a:r>
                  <a:rPr lang="en-US" altLang="zh-TW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rPr>
                  <a:t>st</a:t>
                </a:r>
                <a:r>
                  <a:rPr lang="en-US" altLang="zh-Hant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rPr>
                  <a:t>orage</a:t>
                </a:r>
                <a:endParaRPr lang="zh-TW" altLang="zh-TW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endParaRPr>
              </a:p>
            </p:txBody>
          </p:sp>
          <p:sp>
            <p:nvSpPr>
              <p:cNvPr id="23" name="Shape 97"/>
              <p:cNvSpPr txBox="1">
                <a:spLocks noChangeArrowheads="1"/>
              </p:cNvSpPr>
              <p:nvPr/>
            </p:nvSpPr>
            <p:spPr bwMode="auto">
              <a:xfrm>
                <a:off x="11367124" y="2420727"/>
                <a:ext cx="1524037" cy="381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marL="0"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zh-TW" altLang="zh-TW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rPr>
                  <a:t>SSD </a:t>
                </a:r>
                <a:r>
                  <a:rPr lang="en-US" altLang="zh-TW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rPr>
                  <a:t>storage</a:t>
                </a:r>
                <a:endParaRPr lang="zh-TW" altLang="zh-TW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endParaRPr>
              </a:p>
            </p:txBody>
          </p:sp>
          <p:sp>
            <p:nvSpPr>
              <p:cNvPr id="24" name="Shape 105"/>
              <p:cNvSpPr txBox="1">
                <a:spLocks noChangeArrowheads="1"/>
              </p:cNvSpPr>
              <p:nvPr/>
            </p:nvSpPr>
            <p:spPr bwMode="auto">
              <a:xfrm>
                <a:off x="11367125" y="1831386"/>
                <a:ext cx="1277803" cy="381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 marL="150813" indent="-66675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marL="0">
                  <a:lnSpc>
                    <a:spcPct val="115000"/>
                  </a:lnSpc>
                  <a:buClr>
                    <a:srgbClr val="595959"/>
                  </a:buClr>
                  <a:buSzPts val="800"/>
                </a:pPr>
                <a:r>
                  <a:rPr lang="en-US" altLang="zh-TW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rPr>
                  <a:t>Ap</a:t>
                </a:r>
                <a:r>
                  <a:rPr lang="en-US" altLang="zh-Hant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rPr>
                  <a:t>plication</a:t>
                </a:r>
                <a:r>
                  <a:rPr lang="zh-Hant" altLang="en-US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rPr>
                  <a:t> </a:t>
                </a:r>
                <a:r>
                  <a:rPr lang="en-US" altLang="zh-Hant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rPr>
                  <a:t>layer</a:t>
                </a:r>
                <a:endParaRPr lang="zh-TW" altLang="zh-TW" sz="900" b="1" dirty="0">
                  <a:solidFill>
                    <a:srgbClr val="595959"/>
                  </a:solidFill>
                  <a:latin typeface="Arial" pitchFamily="34" charset="0"/>
                  <a:ea typeface="微軟正黑體" charset="-120"/>
                  <a:cs typeface="Arial" pitchFamily="34" charset="0"/>
                  <a:sym typeface="微軟正黑體" charset="-120"/>
                </a:endParaRPr>
              </a:p>
            </p:txBody>
          </p:sp>
          <p:sp>
            <p:nvSpPr>
              <p:cNvPr id="25" name="Shape 74"/>
              <p:cNvSpPr>
                <a:spLocks noChangeArrowheads="1"/>
              </p:cNvSpPr>
              <p:nvPr/>
            </p:nvSpPr>
            <p:spPr bwMode="auto">
              <a:xfrm>
                <a:off x="11142110" y="1906933"/>
                <a:ext cx="195399" cy="207897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5" tIns="45700" rIns="91425" bIns="45700" anchor="ctr"/>
              <a:lstStyle/>
              <a:p>
                <a:pPr indent="-88106" algn="ctr">
                  <a:buClr>
                    <a:srgbClr val="000000"/>
                  </a:buClr>
                  <a:buSzPts val="1400"/>
                  <a:defRPr/>
                </a:pPr>
                <a:endParaRPr lang="zh-TW" altLang="zh-TW" sz="1400" b="1" dirty="0">
                  <a:solidFill>
                    <a:srgbClr val="FFFFFF"/>
                  </a:solidFill>
                  <a:ea typeface="新細明體" pitchFamily="18" charset="-120"/>
                  <a:cs typeface="Arial" charset="0"/>
                  <a:sym typeface="Arial" charset="0"/>
                </a:endParaRPr>
              </a:p>
            </p:txBody>
          </p:sp>
        </p:grpSp>
        <p:grpSp>
          <p:nvGrpSpPr>
            <p:cNvPr id="19" name="群組 49"/>
            <p:cNvGrpSpPr/>
            <p:nvPr/>
          </p:nvGrpSpPr>
          <p:grpSpPr>
            <a:xfrm>
              <a:off x="-137970" y="3862669"/>
              <a:ext cx="6615259" cy="3006946"/>
              <a:chOff x="-137970" y="3862669"/>
              <a:chExt cx="6615259" cy="3006946"/>
            </a:xfrm>
          </p:grpSpPr>
          <p:grpSp>
            <p:nvGrpSpPr>
              <p:cNvPr id="26" name="群組 99"/>
              <p:cNvGrpSpPr>
                <a:grpSpLocks/>
              </p:cNvGrpSpPr>
              <p:nvPr/>
            </p:nvGrpSpPr>
            <p:grpSpPr bwMode="auto">
              <a:xfrm>
                <a:off x="-137970" y="3862669"/>
                <a:ext cx="2996341" cy="2991632"/>
                <a:chOff x="2451156" y="2564630"/>
                <a:chExt cx="2994506" cy="2992235"/>
              </a:xfrm>
            </p:grpSpPr>
            <p:cxnSp>
              <p:nvCxnSpPr>
                <p:cNvPr id="5" name="Shape 151"/>
                <p:cNvCxnSpPr>
                  <a:cxnSpLocks noChangeShapeType="1"/>
                </p:cNvCxnSpPr>
                <p:nvPr/>
              </p:nvCxnSpPr>
              <p:spPr bwMode="auto">
                <a:xfrm>
                  <a:off x="3264027" y="4616391"/>
                  <a:ext cx="1523995" cy="20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" name="Shape 152"/>
                <p:cNvCxnSpPr>
                  <a:cxnSpLocks noChangeShapeType="1"/>
                </p:cNvCxnSpPr>
                <p:nvPr/>
              </p:nvCxnSpPr>
              <p:spPr bwMode="auto">
                <a:xfrm>
                  <a:off x="3264022" y="3866451"/>
                  <a:ext cx="1523995" cy="24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grpSp>
              <p:nvGrpSpPr>
                <p:cNvPr id="40" name="Shape 153"/>
                <p:cNvGrpSpPr>
                  <a:grpSpLocks/>
                </p:cNvGrpSpPr>
                <p:nvPr/>
              </p:nvGrpSpPr>
              <p:grpSpPr bwMode="auto">
                <a:xfrm>
                  <a:off x="3434872" y="3010289"/>
                  <a:ext cx="1428796" cy="2092542"/>
                  <a:chOff x="805672" y="1505222"/>
                  <a:chExt cx="1071600" cy="1569112"/>
                </a:xfrm>
              </p:grpSpPr>
              <p:sp>
                <p:nvSpPr>
                  <p:cNvPr id="13" name="Shape 154"/>
                  <p:cNvSpPr>
                    <a:spLocks noChangeArrowheads="1"/>
                  </p:cNvSpPr>
                  <p:nvPr/>
                </p:nvSpPr>
                <p:spPr bwMode="auto">
                  <a:xfrm>
                    <a:off x="805672" y="1505222"/>
                    <a:ext cx="1071600" cy="344172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400" b="1" dirty="0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sp>
                <p:nvSpPr>
                  <p:cNvPr id="14" name="Shape 155"/>
                  <p:cNvSpPr>
                    <a:spLocks noChangeArrowheads="1"/>
                  </p:cNvSpPr>
                  <p:nvPr/>
                </p:nvSpPr>
                <p:spPr bwMode="auto">
                  <a:xfrm>
                    <a:off x="1163147" y="2154985"/>
                    <a:ext cx="428700" cy="273900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400" b="1" dirty="0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sp>
                <p:nvSpPr>
                  <p:cNvPr id="15" name="Shape 156"/>
                  <p:cNvSpPr>
                    <a:spLocks noChangeArrowheads="1"/>
                  </p:cNvSpPr>
                  <p:nvPr/>
                </p:nvSpPr>
                <p:spPr bwMode="auto">
                  <a:xfrm>
                    <a:off x="1163147" y="2440628"/>
                    <a:ext cx="428700" cy="633706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 anchor="ctr"/>
                  <a:lstStyle>
                    <a:lvl1pPr indent="-117475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>
                      <a:buClr>
                        <a:srgbClr val="000000"/>
                      </a:buClr>
                      <a:buSzPts val="1400"/>
                    </a:pPr>
                    <a:endParaRPr lang="zh-TW" altLang="zh-TW" sz="1400" b="1" dirty="0">
                      <a:solidFill>
                        <a:srgbClr val="FFFFFF"/>
                      </a:solidFill>
                      <a:latin typeface="微軟正黑體" charset="-120"/>
                      <a:ea typeface="微軟正黑體" charset="-120"/>
                      <a:cs typeface="Arial" charset="0"/>
                      <a:sym typeface="Arial" charset="0"/>
                    </a:endParaRPr>
                  </a:p>
                </p:txBody>
              </p:sp>
              <p:cxnSp>
                <p:nvCxnSpPr>
                  <p:cNvPr id="16" name="Shape 157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174751" y="1998687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17" name="Shape 158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163945" y="2438324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18" name="Shape 159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346193" y="2437572"/>
                    <a:ext cx="285000" cy="90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92D050"/>
                    </a:solidFill>
                    <a:round/>
                    <a:headEnd type="stealth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8" name="Shape 160"/>
                <p:cNvSpPr txBox="1">
                  <a:spLocks noChangeArrowheads="1"/>
                </p:cNvSpPr>
                <p:nvPr/>
              </p:nvSpPr>
              <p:spPr bwMode="auto">
                <a:xfrm>
                  <a:off x="3427018" y="2564630"/>
                  <a:ext cx="1405832" cy="4764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746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595959"/>
                    </a:buClr>
                    <a:buSzPts val="900"/>
                  </a:pPr>
                  <a:r>
                    <a:rPr lang="zh-TW" altLang="zh-TW" sz="1500" b="1" u="sng" dirty="0">
                      <a:solidFill>
                        <a:schemeClr val="accent2">
                          <a:lumMod val="75000"/>
                        </a:schemeClr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微軟正黑體" charset="-120"/>
                    </a:rPr>
                    <a:t>Qtier 2.0</a:t>
                  </a:r>
                  <a:r>
                    <a:rPr lang="zh-TW" altLang="zh-TW" sz="1500" b="1" dirty="0">
                      <a:solidFill>
                        <a:schemeClr val="accent2">
                          <a:lumMod val="75000"/>
                        </a:schemeClr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微軟正黑體" charset="-120"/>
                    </a:rPr>
                    <a:t> </a:t>
                  </a:r>
                </a:p>
              </p:txBody>
            </p:sp>
            <p:sp>
              <p:nvSpPr>
                <p:cNvPr id="9" name="Shape 161"/>
                <p:cNvSpPr txBox="1">
                  <a:spLocks noChangeArrowheads="1"/>
                </p:cNvSpPr>
                <p:nvPr/>
              </p:nvSpPr>
              <p:spPr bwMode="auto">
                <a:xfrm>
                  <a:off x="2451156" y="5080375"/>
                  <a:ext cx="2994506" cy="4764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666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800"/>
                  </a:pPr>
                  <a:r>
                    <a:rPr lang="en-US" altLang="zh-TW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Total</a:t>
                  </a:r>
                  <a:r>
                    <a:rPr lang="zh-Hant" altLang="en-US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 </a:t>
                  </a:r>
                  <a:r>
                    <a:rPr lang="en-US" altLang="zh-TW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capacity</a:t>
                  </a:r>
                  <a:r>
                    <a:rPr lang="zh-TW" altLang="en-US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 </a:t>
                  </a:r>
                  <a:r>
                    <a:rPr lang="en-US" altLang="zh-TW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= </a:t>
                  </a:r>
                  <a:r>
                    <a:rPr lang="zh-TW" altLang="en-US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 </a:t>
                  </a:r>
                  <a:r>
                    <a:rPr lang="en-US" altLang="zh-TW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SSD</a:t>
                  </a:r>
                  <a:r>
                    <a:rPr lang="zh-TW" altLang="en-US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 </a:t>
                  </a:r>
                  <a:r>
                    <a:rPr lang="en-US" altLang="zh-TW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+h</a:t>
                  </a:r>
                  <a:r>
                    <a:rPr lang="en-US" altLang="zh-Hant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ard</a:t>
                  </a:r>
                  <a:r>
                    <a:rPr lang="zh-Hant" altLang="en-US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 </a:t>
                  </a:r>
                  <a:r>
                    <a:rPr lang="en-US" altLang="zh-Hant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drive</a:t>
                  </a:r>
                  <a:endParaRPr lang="zh-TW" altLang="zh-TW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Arial" charset="0"/>
                  </a:endParaRPr>
                </a:p>
              </p:txBody>
            </p:sp>
            <p:cxnSp>
              <p:nvCxnSpPr>
                <p:cNvPr id="10" name="Shape 16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171287" y="3660683"/>
                  <a:ext cx="380071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1" name="Shape 16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679362" y="3861984"/>
                  <a:ext cx="1976" cy="1299539"/>
                </a:xfrm>
                <a:prstGeom prst="straightConnector1">
                  <a:avLst/>
                </a:prstGeom>
                <a:noFill/>
                <a:ln w="9525">
                  <a:solidFill>
                    <a:srgbClr val="0C0C0C"/>
                  </a:solidFill>
                  <a:prstDash val="dash"/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12" name="Shape 165"/>
                <p:cNvSpPr>
                  <a:spLocks noChangeArrowheads="1"/>
                </p:cNvSpPr>
                <p:nvPr/>
              </p:nvSpPr>
              <p:spPr bwMode="auto">
                <a:xfrm>
                  <a:off x="3824779" y="3422870"/>
                  <a:ext cx="765198" cy="1056502"/>
                </a:xfrm>
                <a:prstGeom prst="ellipse">
                  <a:avLst/>
                </a:prstGeom>
                <a:noFill/>
                <a:ln w="38100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</p:spPr>
              <p:txBody>
                <a:bodyPr lIns="91425" tIns="91425" rIns="91425" bIns="91425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00000"/>
                    </a:buClr>
                    <a:buSzPts val="1400"/>
                  </a:pPr>
                  <a:endParaRPr lang="zh-TW" altLang="zh-TW" sz="1400" b="1" dirty="0">
                    <a:solidFill>
                      <a:srgbClr val="000000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</p:grpSp>
          <p:grpSp>
            <p:nvGrpSpPr>
              <p:cNvPr id="46" name="群組 74"/>
              <p:cNvGrpSpPr>
                <a:grpSpLocks/>
              </p:cNvGrpSpPr>
              <p:nvPr/>
            </p:nvGrpSpPr>
            <p:grpSpPr bwMode="auto">
              <a:xfrm>
                <a:off x="675396" y="3921858"/>
                <a:ext cx="4699570" cy="2947757"/>
                <a:chOff x="5218115" y="2633569"/>
                <a:chExt cx="4699907" cy="2946847"/>
              </a:xfrm>
            </p:grpSpPr>
            <p:cxnSp>
              <p:nvCxnSpPr>
                <p:cNvPr id="27" name="Shape 73"/>
                <p:cNvCxnSpPr>
                  <a:cxnSpLocks noChangeShapeType="1"/>
                </p:cNvCxnSpPr>
                <p:nvPr/>
              </p:nvCxnSpPr>
              <p:spPr bwMode="auto">
                <a:xfrm>
                  <a:off x="5835430" y="4616402"/>
                  <a:ext cx="3524486" cy="2000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8" name="Shape 76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38336" y="4244058"/>
                  <a:ext cx="4121581" cy="36406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9" name="Shape 85"/>
                <p:cNvCxnSpPr>
                  <a:cxnSpLocks noChangeShapeType="1"/>
                </p:cNvCxnSpPr>
                <p:nvPr/>
              </p:nvCxnSpPr>
              <p:spPr bwMode="auto">
                <a:xfrm>
                  <a:off x="5218115" y="5119472"/>
                  <a:ext cx="4102057" cy="4644"/>
                </a:xfrm>
                <a:prstGeom prst="straightConnector1">
                  <a:avLst/>
                </a:prstGeom>
                <a:noFill/>
                <a:ln w="9525">
                  <a:solidFill>
                    <a:srgbClr val="7F7F7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0" name="Shape 87"/>
                <p:cNvSpPr>
                  <a:spLocks noChangeArrowheads="1"/>
                </p:cNvSpPr>
                <p:nvPr/>
              </p:nvSpPr>
              <p:spPr bwMode="auto">
                <a:xfrm>
                  <a:off x="7694453" y="4257739"/>
                  <a:ext cx="571614" cy="365268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400" b="1" dirty="0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1" name="Shape 88"/>
                <p:cNvSpPr>
                  <a:spLocks noChangeArrowheads="1"/>
                </p:cNvSpPr>
                <p:nvPr/>
              </p:nvSpPr>
              <p:spPr bwMode="auto">
                <a:xfrm>
                  <a:off x="8483373" y="4257730"/>
                  <a:ext cx="571614" cy="85356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400" b="1" dirty="0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32" name="Shape 89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7606537" y="3867185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3" name="Shape 90"/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8315919" y="3867185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4" name="Shape 9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558921" y="3865136"/>
                  <a:ext cx="748540" cy="1200"/>
                </a:xfrm>
                <a:prstGeom prst="straightConnector1">
                  <a:avLst/>
                </a:prstGeom>
                <a:noFill/>
                <a:ln w="28575">
                  <a:solidFill>
                    <a:srgbClr val="92D05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5" name="Shape 95"/>
                <p:cNvSpPr txBox="1">
                  <a:spLocks noChangeArrowheads="1"/>
                </p:cNvSpPr>
                <p:nvPr/>
              </p:nvSpPr>
              <p:spPr bwMode="auto">
                <a:xfrm>
                  <a:off x="7225891" y="5103926"/>
                  <a:ext cx="2517527" cy="4764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666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800"/>
                  </a:pPr>
                  <a:r>
                    <a:rPr lang="en-US" altLang="zh-Hant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Total</a:t>
                  </a:r>
                  <a:r>
                    <a:rPr lang="zh-Hant" altLang="en-US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 </a:t>
                  </a:r>
                  <a:r>
                    <a:rPr lang="en-US" altLang="zh-Hant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capacity</a:t>
                  </a:r>
                  <a:r>
                    <a:rPr lang="zh-Hant" altLang="en-US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 </a:t>
                  </a:r>
                  <a:r>
                    <a:rPr lang="en-US" altLang="zh-Hant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=</a:t>
                  </a:r>
                  <a:r>
                    <a:rPr lang="zh-Hant" altLang="en-US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 </a:t>
                  </a:r>
                  <a:r>
                    <a:rPr lang="en-US" altLang="zh-Hant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hard</a:t>
                  </a:r>
                  <a:r>
                    <a:rPr lang="zh-Hant" altLang="en-US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 </a:t>
                  </a:r>
                  <a:r>
                    <a:rPr lang="en-US" altLang="zh-Hant" sz="900" b="1" dirty="0">
                      <a:solidFill>
                        <a:srgbClr val="595959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Arial" charset="0"/>
                    </a:rPr>
                    <a:t>drive</a:t>
                  </a:r>
                  <a:endParaRPr lang="zh-TW" altLang="zh-TW" sz="900" b="1" dirty="0">
                    <a:solidFill>
                      <a:srgbClr val="595959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Arial" charset="0"/>
                  </a:endParaRPr>
                </a:p>
              </p:txBody>
            </p:sp>
            <p:cxnSp>
              <p:nvCxnSpPr>
                <p:cNvPr id="36" name="Shape 99"/>
                <p:cNvCxnSpPr>
                  <a:cxnSpLocks noChangeShapeType="1"/>
                </p:cNvCxnSpPr>
                <p:nvPr/>
              </p:nvCxnSpPr>
              <p:spPr bwMode="auto">
                <a:xfrm>
                  <a:off x="8210381" y="4494981"/>
                  <a:ext cx="381209" cy="2000"/>
                </a:xfrm>
                <a:prstGeom prst="straightConnector1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37" name="Shape 10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9251266" y="4238455"/>
                  <a:ext cx="2092" cy="929669"/>
                </a:xfrm>
                <a:prstGeom prst="straightConnector1">
                  <a:avLst/>
                </a:prstGeom>
                <a:noFill/>
                <a:ln w="9525">
                  <a:solidFill>
                    <a:srgbClr val="0C0C0C"/>
                  </a:solidFill>
                  <a:prstDash val="dash"/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8" name="Shape 77"/>
                <p:cNvSpPr>
                  <a:spLocks noChangeArrowheads="1"/>
                </p:cNvSpPr>
                <p:nvPr/>
              </p:nvSpPr>
              <p:spPr bwMode="auto">
                <a:xfrm>
                  <a:off x="7726093" y="3009787"/>
                  <a:ext cx="1428835" cy="485411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45700" rIns="91425" bIns="45700" anchor="ctr"/>
                <a:lstStyle>
                  <a:lvl1pPr indent="-117475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buClr>
                      <a:srgbClr val="000000"/>
                    </a:buClr>
                    <a:buSzPts val="1400"/>
                  </a:pPr>
                  <a:endParaRPr lang="zh-TW" altLang="zh-TW" sz="1400" b="1" dirty="0">
                    <a:solidFill>
                      <a:srgbClr val="FFFFFF"/>
                    </a:solidFill>
                    <a:latin typeface="微軟正黑體" charset="-120"/>
                    <a:ea typeface="微軟正黑體" charset="-12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9" name="Shape 93"/>
                <p:cNvSpPr txBox="1">
                  <a:spLocks noChangeArrowheads="1"/>
                </p:cNvSpPr>
                <p:nvPr/>
              </p:nvSpPr>
              <p:spPr bwMode="auto">
                <a:xfrm>
                  <a:off x="7035368" y="2633569"/>
                  <a:ext cx="2882654" cy="381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>
                  <a:lvl1pPr marL="150813" indent="-746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>
                    <a:lnSpc>
                      <a:spcPct val="115000"/>
                    </a:lnSpc>
                    <a:buClr>
                      <a:srgbClr val="595959"/>
                    </a:buClr>
                    <a:buSzPts val="900"/>
                  </a:pPr>
                  <a:r>
                    <a:rPr lang="en-US" altLang="zh-TW" sz="1500" b="1" u="sng" dirty="0">
                      <a:solidFill>
                        <a:srgbClr val="0070C0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微軟正黑體" charset="-120"/>
                    </a:rPr>
                    <a:t>Read/write</a:t>
                  </a:r>
                  <a:r>
                    <a:rPr lang="zh-Hant" altLang="en-US" sz="1500" b="1" u="sng" dirty="0">
                      <a:solidFill>
                        <a:srgbClr val="0070C0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微軟正黑體" charset="-120"/>
                    </a:rPr>
                    <a:t> </a:t>
                  </a:r>
                  <a:r>
                    <a:rPr lang="en-US" altLang="zh-TW" sz="1500" b="1" u="sng" dirty="0">
                      <a:solidFill>
                        <a:srgbClr val="0070C0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微軟正黑體" charset="-120"/>
                    </a:rPr>
                    <a:t>caching</a:t>
                  </a:r>
                  <a:endParaRPr lang="zh-TW" altLang="zh-TW" sz="1500" b="1" u="sng" dirty="0">
                    <a:solidFill>
                      <a:srgbClr val="0070C0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endParaRPr>
                </a:p>
              </p:txBody>
            </p:sp>
          </p:grpSp>
          <p:grpSp>
            <p:nvGrpSpPr>
              <p:cNvPr id="50" name="群組 45"/>
              <p:cNvGrpSpPr>
                <a:grpSpLocks/>
              </p:cNvGrpSpPr>
              <p:nvPr/>
            </p:nvGrpSpPr>
            <p:grpSpPr bwMode="auto">
              <a:xfrm>
                <a:off x="4977102" y="4600432"/>
                <a:ext cx="1500187" cy="868363"/>
                <a:chOff x="11139420" y="732769"/>
                <a:chExt cx="1873249" cy="868540"/>
              </a:xfrm>
            </p:grpSpPr>
            <p:cxnSp>
              <p:nvCxnSpPr>
                <p:cNvPr id="41" name="Shape 70"/>
                <p:cNvCxnSpPr/>
                <p:nvPr/>
              </p:nvCxnSpPr>
              <p:spPr>
                <a:xfrm>
                  <a:off x="11139420" y="1342493"/>
                  <a:ext cx="26562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srgbClr val="7F7F7F">
                      <a:alpha val="78820"/>
                    </a:srgbClr>
                  </a:outerShdw>
                </a:effectLst>
              </p:spPr>
            </p:cxnSp>
            <p:cxnSp>
              <p:nvCxnSpPr>
                <p:cNvPr id="42" name="Shape 101"/>
                <p:cNvCxnSpPr/>
                <p:nvPr/>
              </p:nvCxnSpPr>
              <p:spPr bwMode="auto">
                <a:xfrm>
                  <a:off x="11139420" y="956653"/>
                  <a:ext cx="265625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92D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5400000" algn="t" rotWithShape="0">
                    <a:srgbClr val="7F7F7F">
                      <a:alpha val="78820"/>
                    </a:srgbClr>
                  </a:outerShdw>
                </a:effectLst>
              </p:spPr>
            </p:cxnSp>
            <p:sp>
              <p:nvSpPr>
                <p:cNvPr id="43" name="Shape 102"/>
                <p:cNvSpPr txBox="1">
                  <a:spLocks noChangeArrowheads="1"/>
                </p:cNvSpPr>
                <p:nvPr/>
              </p:nvSpPr>
              <p:spPr bwMode="auto">
                <a:xfrm>
                  <a:off x="11409430" y="732769"/>
                  <a:ext cx="1603239" cy="5024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/>
                <a:lstStyle>
                  <a:lvl1pPr indent="-1000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C0C0C"/>
                    </a:buClr>
                    <a:buSzPts val="1200"/>
                  </a:pPr>
                  <a:r>
                    <a:rPr lang="en-US" altLang="zh-TW" sz="1200" b="1" dirty="0">
                      <a:solidFill>
                        <a:srgbClr val="0C0C0C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微軟正黑體" charset="-120"/>
                    </a:rPr>
                    <a:t>Sequential</a:t>
                  </a:r>
                  <a:endParaRPr lang="zh-TW" altLang="zh-TW" sz="1200" b="1" dirty="0">
                    <a:solidFill>
                      <a:srgbClr val="0C0C0C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endParaRPr>
                </a:p>
              </p:txBody>
            </p:sp>
            <p:sp>
              <p:nvSpPr>
                <p:cNvPr id="44" name="Shape 103"/>
                <p:cNvSpPr txBox="1">
                  <a:spLocks noChangeArrowheads="1"/>
                </p:cNvSpPr>
                <p:nvPr/>
              </p:nvSpPr>
              <p:spPr bwMode="auto">
                <a:xfrm>
                  <a:off x="11409431" y="1119619"/>
                  <a:ext cx="1482097" cy="4816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/>
                <a:lstStyle>
                  <a:lvl1pPr indent="-100013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>
                    <a:buClr>
                      <a:srgbClr val="0C0C0C"/>
                    </a:buClr>
                    <a:buSzPts val="1200"/>
                  </a:pPr>
                  <a:r>
                    <a:rPr lang="en-US" altLang="zh-Hant" sz="1200" b="1" dirty="0">
                      <a:solidFill>
                        <a:srgbClr val="0C0C0C"/>
                      </a:solidFill>
                      <a:latin typeface="Arial" pitchFamily="34" charset="0"/>
                      <a:ea typeface="微軟正黑體" charset="-120"/>
                      <a:cs typeface="Arial" pitchFamily="34" charset="0"/>
                      <a:sym typeface="微軟正黑體" charset="-120"/>
                    </a:rPr>
                    <a:t>Random</a:t>
                  </a:r>
                  <a:endParaRPr lang="zh-TW" altLang="zh-TW" sz="1200" b="1" dirty="0">
                    <a:solidFill>
                      <a:srgbClr val="0C0C0C"/>
                    </a:solidFill>
                    <a:latin typeface="Arial" pitchFamily="34" charset="0"/>
                    <a:ea typeface="微軟正黑體" charset="-120"/>
                    <a:cs typeface="Arial" pitchFamily="34" charset="0"/>
                    <a:sym typeface="微軟正黑體" charset="-120"/>
                  </a:endParaRPr>
                </a:p>
              </p:txBody>
            </p:sp>
          </p:grpSp>
          <p:cxnSp>
            <p:nvCxnSpPr>
              <p:cNvPr id="45" name="圖案 67"/>
              <p:cNvCxnSpPr/>
              <p:nvPr/>
            </p:nvCxnSpPr>
            <p:spPr>
              <a:xfrm rot="16200000" flipH="1">
                <a:off x="435264" y="5325566"/>
                <a:ext cx="1408113" cy="366713"/>
              </a:xfrm>
              <a:prstGeom prst="bentConnector2">
                <a:avLst/>
              </a:prstGeom>
              <a:ln w="38100">
                <a:solidFill>
                  <a:srgbClr val="92D05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Shape 117"/>
          <p:cNvGrpSpPr>
            <a:grpSpLocks/>
          </p:cNvGrpSpPr>
          <p:nvPr/>
        </p:nvGrpSpPr>
        <p:grpSpPr bwMode="auto">
          <a:xfrm>
            <a:off x="1259632" y="2571750"/>
            <a:ext cx="3599471" cy="1700213"/>
            <a:chOff x="4665970" y="1874010"/>
            <a:chExt cx="4645562" cy="2178103"/>
          </a:xfrm>
        </p:grpSpPr>
        <p:sp>
          <p:nvSpPr>
            <p:cNvPr id="47" name="Shape 118"/>
            <p:cNvSpPr txBox="1">
              <a:spLocks noChangeArrowheads="1"/>
            </p:cNvSpPr>
            <p:nvPr/>
          </p:nvSpPr>
          <p:spPr bwMode="auto">
            <a:xfrm>
              <a:off x="7033539" y="2241803"/>
              <a:ext cx="1755600" cy="62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0000"/>
                </a:buClr>
                <a:buSzPts val="1600"/>
              </a:pPr>
              <a:r>
                <a:rPr lang="en-US" altLang="zh-TW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Hot</a:t>
              </a:r>
              <a:r>
                <a:rPr lang="zh-TW" altLang="en-US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 </a:t>
              </a:r>
              <a:r>
                <a:rPr lang="en-US" altLang="zh-TW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data</a:t>
              </a:r>
              <a:r>
                <a:rPr lang="zh-TW" altLang="en-US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 </a:t>
              </a:r>
              <a:r>
                <a:rPr lang="en-US" altLang="zh-TW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&amp; </a:t>
              </a:r>
              <a:r>
                <a:rPr lang="en-US" altLang="zh-Hant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reserved</a:t>
              </a:r>
              <a:r>
                <a:rPr lang="zh-Hant" altLang="en-US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 </a:t>
              </a:r>
              <a:r>
                <a:rPr lang="en-US" altLang="zh-Hant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block</a:t>
              </a:r>
              <a:r>
                <a:rPr lang="zh-Hant" altLang="en-US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 </a:t>
              </a:r>
              <a:r>
                <a:rPr lang="zh-TW" altLang="zh-TW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I</a:t>
              </a:r>
              <a:r>
                <a:rPr lang="en-US" altLang="zh-TW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/</a:t>
              </a:r>
              <a:r>
                <a:rPr lang="zh-TW" altLang="zh-TW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O</a:t>
              </a:r>
              <a:r>
                <a:rPr lang="en-US" altLang="zh-TW" sz="1500" b="1" dirty="0">
                  <a:solidFill>
                    <a:srgbClr val="C000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 </a:t>
              </a:r>
              <a:endParaRPr lang="zh-TW" altLang="zh-TW" sz="15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 charset="0"/>
              </a:endParaRPr>
            </a:p>
          </p:txBody>
        </p:sp>
        <p:pic>
          <p:nvPicPr>
            <p:cNvPr id="48" name="Shape 119" descr="分層.png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970" y="1874010"/>
              <a:ext cx="2451338" cy="2178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Shape 120"/>
            <p:cNvSpPr txBox="1">
              <a:spLocks noChangeArrowheads="1"/>
            </p:cNvSpPr>
            <p:nvPr/>
          </p:nvSpPr>
          <p:spPr bwMode="auto">
            <a:xfrm>
              <a:off x="7043832" y="2997774"/>
              <a:ext cx="2267700" cy="643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indent="-134938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0857E7"/>
                </a:buClr>
                <a:buSzPts val="1600"/>
              </a:pPr>
              <a:r>
                <a:rPr lang="en-US" altLang="zh-TW" sz="15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Cold</a:t>
              </a:r>
              <a:r>
                <a:rPr lang="zh-TW" altLang="en-US" sz="15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 </a:t>
              </a:r>
              <a:r>
                <a:rPr lang="en-US" altLang="zh-TW" sz="15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data&amp;</a:t>
              </a:r>
              <a:r>
                <a:rPr lang="zh-TW" altLang="zh-TW" sz="15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  </a:t>
              </a:r>
            </a:p>
            <a:p>
              <a:pPr>
                <a:buClr>
                  <a:srgbClr val="0857E7"/>
                </a:buClr>
                <a:buSzPts val="1600"/>
              </a:pPr>
              <a:r>
                <a:rPr lang="en-US" altLang="zh-Hant" sz="15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Archived</a:t>
              </a:r>
              <a:r>
                <a:rPr lang="zh-Hant" altLang="en-US" sz="15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 </a:t>
              </a:r>
              <a:r>
                <a:rPr lang="en-US" altLang="zh-Hant" sz="1500" b="1" dirty="0">
                  <a:solidFill>
                    <a:srgbClr val="0070C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charset="0"/>
                </a:rPr>
                <a:t>data</a:t>
              </a:r>
              <a:endParaRPr lang="zh-TW" altLang="zh-TW" sz="15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 charset="0"/>
              </a:endParaRPr>
            </a:p>
          </p:txBody>
        </p:sp>
      </p:grpSp>
      <p:sp>
        <p:nvSpPr>
          <p:cNvPr id="64" name="文字方塊 63"/>
          <p:cNvSpPr txBox="1"/>
          <p:nvPr/>
        </p:nvSpPr>
        <p:spPr>
          <a:xfrm>
            <a:off x="225380" y="1846291"/>
            <a:ext cx="4418628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zh-TW"/>
            </a:defPPr>
            <a:lvl1pPr lvl="0">
              <a:defRPr sz="21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en-US" altLang="zh-Hant" sz="1500" dirty="0">
                <a:latin typeface="Arial" pitchFamily="34" charset="0"/>
                <a:cs typeface="Arial" pitchFamily="34" charset="0"/>
              </a:rPr>
              <a:t>Keep</a:t>
            </a:r>
            <a:r>
              <a:rPr lang="zh-Hant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500" dirty="0">
                <a:latin typeface="Arial" pitchFamily="34" charset="0"/>
                <a:cs typeface="Arial" pitchFamily="34" charset="0"/>
              </a:rPr>
              <a:t>flexibility</a:t>
            </a:r>
            <a:r>
              <a:rPr lang="zh-Hant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500" dirty="0">
                <a:latin typeface="Arial" pitchFamily="34" charset="0"/>
                <a:cs typeface="Arial" pitchFamily="34" charset="0"/>
              </a:rPr>
              <a:t>for</a:t>
            </a:r>
            <a:r>
              <a:rPr lang="zh-Hant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500" dirty="0">
                <a:latin typeface="Arial" pitchFamily="34" charset="0"/>
                <a:cs typeface="Arial" pitchFamily="34" charset="0"/>
              </a:rPr>
              <a:t>accelerating</a:t>
            </a:r>
            <a:r>
              <a:rPr lang="zh-Hant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500" dirty="0">
                <a:latin typeface="Arial" pitchFamily="34" charset="0"/>
                <a:cs typeface="Arial" pitchFamily="34" charset="0"/>
              </a:rPr>
              <a:t>performance</a:t>
            </a:r>
            <a:r>
              <a:rPr lang="zh-Hant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500" dirty="0">
                <a:latin typeface="Arial" pitchFamily="34" charset="0"/>
                <a:cs typeface="Arial" pitchFamily="34" charset="0"/>
              </a:rPr>
              <a:t>of</a:t>
            </a:r>
            <a:r>
              <a:rPr lang="zh-Hant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500" dirty="0">
                <a:latin typeface="Arial" pitchFamily="34" charset="0"/>
                <a:cs typeface="Arial" pitchFamily="34" charset="0"/>
              </a:rPr>
              <a:t>key</a:t>
            </a:r>
            <a:r>
              <a:rPr lang="zh-Hant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500" dirty="0">
                <a:latin typeface="Arial" pitchFamily="34" charset="0"/>
                <a:cs typeface="Arial" pitchFamily="34" charset="0"/>
              </a:rPr>
              <a:t>data</a:t>
            </a:r>
            <a:r>
              <a:rPr lang="zh-Hant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500" dirty="0">
                <a:latin typeface="Arial" pitchFamily="34" charset="0"/>
                <a:cs typeface="Arial" pitchFamily="34" charset="0"/>
              </a:rPr>
              <a:t>and</a:t>
            </a:r>
            <a:r>
              <a:rPr lang="zh-Hant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500" dirty="0">
                <a:latin typeface="Arial" pitchFamily="34" charset="0"/>
                <a:cs typeface="Arial" pitchFamily="34" charset="0"/>
              </a:rPr>
              <a:t>increasing</a:t>
            </a:r>
            <a:r>
              <a:rPr lang="zh-Hant" alt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Hant" sz="1500" dirty="0">
                <a:latin typeface="Arial" pitchFamily="34" charset="0"/>
                <a:cs typeface="Arial" pitchFamily="34" charset="0"/>
              </a:rPr>
              <a:t>cost efficiency</a:t>
            </a:r>
            <a:endParaRPr lang="zh-TW" alt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文字版面配置區 2"/>
          <p:cNvSpPr txBox="1">
            <a:spLocks/>
          </p:cNvSpPr>
          <p:nvPr/>
        </p:nvSpPr>
        <p:spPr>
          <a:xfrm>
            <a:off x="145617" y="2995680"/>
            <a:ext cx="1711351" cy="3681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indent="85725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600" b="1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I/O</a:t>
            </a:r>
            <a:r>
              <a:rPr lang="zh-TW" altLang="en-US" sz="1600" b="1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</a:t>
            </a:r>
            <a:r>
              <a:rPr lang="en-US" altLang="zh-TW" sz="1600" b="1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aware</a:t>
            </a:r>
          </a:p>
        </p:txBody>
      </p:sp>
      <p:sp>
        <p:nvSpPr>
          <p:cNvPr id="61" name="五邊形 60"/>
          <p:cNvSpPr/>
          <p:nvPr/>
        </p:nvSpPr>
        <p:spPr>
          <a:xfrm>
            <a:off x="0" y="1347614"/>
            <a:ext cx="3755459" cy="354483"/>
          </a:xfrm>
          <a:prstGeom prst="homePlat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041CDBB1-8D82-8F41-B72E-F86A635A9676}"/>
              </a:ext>
            </a:extLst>
          </p:cNvPr>
          <p:cNvSpPr/>
          <p:nvPr/>
        </p:nvSpPr>
        <p:spPr>
          <a:xfrm>
            <a:off x="232086" y="1347614"/>
            <a:ext cx="3459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FFF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Storage</a:t>
            </a:r>
            <a:r>
              <a:rPr lang="zh-TW" altLang="en-US" b="1" dirty="0">
                <a:solidFill>
                  <a:srgbClr val="FFF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</a:t>
            </a:r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nd</a:t>
            </a:r>
            <a:r>
              <a:rPr lang="zh-TW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b="1" dirty="0">
                <a:solidFill>
                  <a:srgbClr val="FFF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SSD</a:t>
            </a:r>
            <a:r>
              <a:rPr lang="zh-TW" altLang="en-US" b="1" dirty="0">
                <a:solidFill>
                  <a:srgbClr val="FFF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b="1" dirty="0">
                <a:solidFill>
                  <a:srgbClr val="FFF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</a:t>
            </a:r>
            <a:r>
              <a:rPr lang="en-US" altLang="zh-Hant" b="1" dirty="0">
                <a:solidFill>
                  <a:srgbClr val="FFF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aching</a:t>
            </a:r>
            <a:endParaRPr lang="en-US" altLang="zh-TW" b="1" kern="0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Verdana"/>
            </a:endParaRPr>
          </a:p>
        </p:txBody>
      </p:sp>
      <p:pic>
        <p:nvPicPr>
          <p:cNvPr id="63" name="Picture 30" descr="\\MARKETING\Marketing\MarketingMaterials\素材\_icons\ICON_Sabrina\QNAP Auto Tiering logo_512x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5133" y="227738"/>
            <a:ext cx="618475" cy="618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文字版面配置區 2"/>
          <p:cNvSpPr txBox="1">
            <a:spLocks/>
          </p:cNvSpPr>
          <p:nvPr/>
        </p:nvSpPr>
        <p:spPr>
          <a:xfrm>
            <a:off x="145617" y="3427728"/>
            <a:ext cx="1711351" cy="3681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indent="85725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600" b="1" kern="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Tiering</a:t>
            </a:r>
            <a:r>
              <a:rPr lang="zh-Hant" altLang="en-US" sz="1600" b="1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</a:t>
            </a:r>
            <a:r>
              <a:rPr lang="en-US" altLang="zh-TW" sz="1600" b="1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on</a:t>
            </a:r>
            <a:r>
              <a:rPr lang="zh-Hant" altLang="en-US" sz="1600" b="1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 </a:t>
            </a:r>
            <a:endParaRPr lang="en-US" altLang="zh-Hant" sz="1600" b="1" kern="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Verdana"/>
            </a:endParaRPr>
          </a:p>
          <a:p>
            <a:pPr indent="85725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600" b="1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Verdana"/>
              </a:rPr>
              <a:t>Demand</a:t>
            </a:r>
          </a:p>
        </p:txBody>
      </p:sp>
    </p:spTree>
    <p:extLst>
      <p:ext uri="{BB962C8B-B14F-4D97-AF65-F5344CB8AC3E}">
        <p14:creationId xmlns:p14="http://schemas.microsoft.com/office/powerpoint/2010/main" xmlns="" val="1888771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4031432" y="1166867"/>
            <a:ext cx="5112568" cy="648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圓角矩形 23"/>
          <p:cNvSpPr/>
          <p:nvPr/>
        </p:nvSpPr>
        <p:spPr>
          <a:xfrm>
            <a:off x="5053135" y="2067694"/>
            <a:ext cx="3259210" cy="2088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圓角矩形 31"/>
          <p:cNvSpPr/>
          <p:nvPr/>
        </p:nvSpPr>
        <p:spPr>
          <a:xfrm>
            <a:off x="971600" y="2067694"/>
            <a:ext cx="3259210" cy="2088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rmAutofit/>
          </a:bodyPr>
          <a:lstStyle/>
          <a:p>
            <a:pPr lvl="0"/>
            <a:r>
              <a:rPr lang="en-US" altLang="zh-TW" sz="3500" spc="-150" dirty="0"/>
              <a:t>M</a:t>
            </a:r>
            <a:r>
              <a:rPr lang="en-US" altLang="zh-Hant" sz="3500" spc="-150" dirty="0"/>
              <a:t>aximum</a:t>
            </a:r>
            <a:r>
              <a:rPr lang="zh-Hant" altLang="en-US" sz="3500" spc="-150" dirty="0"/>
              <a:t> </a:t>
            </a:r>
            <a:r>
              <a:rPr lang="en-US" altLang="zh-Hant" sz="3500" spc="-150" dirty="0"/>
              <a:t>capacity</a:t>
            </a:r>
            <a:r>
              <a:rPr lang="zh-Hant" altLang="en-US" sz="3500" spc="-150" dirty="0"/>
              <a:t> </a:t>
            </a:r>
            <a:r>
              <a:rPr lang="en-US" altLang="zh-Hant" sz="3500" spc="-150" dirty="0"/>
              <a:t>with</a:t>
            </a:r>
            <a:r>
              <a:rPr lang="zh-Hant" altLang="en-US" sz="3500" spc="-150" dirty="0"/>
              <a:t> </a:t>
            </a:r>
            <a:r>
              <a:rPr lang="en-US" altLang="zh-Hant" sz="3500" spc="-150" dirty="0"/>
              <a:t>optimal</a:t>
            </a:r>
            <a:r>
              <a:rPr lang="zh-Hant" altLang="en-US" sz="3500" spc="-150" dirty="0"/>
              <a:t> </a:t>
            </a:r>
            <a:r>
              <a:rPr lang="en-US" altLang="zh-Hant" sz="3500" spc="-150" dirty="0"/>
              <a:t>performance</a:t>
            </a:r>
            <a:endParaRPr lang="zh-TW" altLang="en-US" sz="3500" spc="-150" dirty="0"/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xmlns="" id="{763B5255-3B3B-5947-8429-C02E9FA38424}"/>
              </a:ext>
            </a:extLst>
          </p:cNvPr>
          <p:cNvSpPr txBox="1"/>
          <p:nvPr/>
        </p:nvSpPr>
        <p:spPr>
          <a:xfrm>
            <a:off x="1403648" y="2314558"/>
            <a:ext cx="237446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Hant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4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Hant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x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3.5-inch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HDD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for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large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capacity</a:t>
            </a:r>
            <a:endParaRPr lang="zh-TW" altLang="en-US" b="1" dirty="0"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63B5255-3B3B-5947-8429-C02E9FA38424}"/>
              </a:ext>
            </a:extLst>
          </p:cNvPr>
          <p:cNvSpPr txBox="1"/>
          <p:nvPr/>
        </p:nvSpPr>
        <p:spPr>
          <a:xfrm>
            <a:off x="5022898" y="2314558"/>
            <a:ext cx="329351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Hant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Install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Hant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a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Hant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QM2</a:t>
            </a:r>
            <a:r>
              <a:rPr lang="zh-TW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c</a:t>
            </a:r>
            <a:r>
              <a:rPr lang="en-US" altLang="zh-Hant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ard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Hant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with</a:t>
            </a:r>
            <a:r>
              <a:rPr lang="zh-TW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Hant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M.2 SSDs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Hant" b="1" dirty="0" smtClean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for</a:t>
            </a:r>
            <a:r>
              <a:rPr lang="zh-TW" altLang="en-US" b="1" dirty="0" smtClean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Hant" b="1" dirty="0" err="1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Qtier</a:t>
            </a:r>
            <a:r>
              <a:rPr lang="zh-Hant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endParaRPr lang="zh-TW" altLang="en-US" sz="3200" b="1" dirty="0"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40" name="TextBox 33">
            <a:extLst>
              <a:ext uri="{FF2B5EF4-FFF2-40B4-BE49-F238E27FC236}">
                <a16:creationId xmlns:a16="http://schemas.microsoft.com/office/drawing/2014/main" xmlns="" id="{763B5255-3B3B-5947-8429-C02E9FA38424}"/>
              </a:ext>
            </a:extLst>
          </p:cNvPr>
          <p:cNvSpPr txBox="1"/>
          <p:nvPr/>
        </p:nvSpPr>
        <p:spPr>
          <a:xfrm>
            <a:off x="4247456" y="1166867"/>
            <a:ext cx="482453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Enhanced</a:t>
            </a:r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sequential</a:t>
            </a:r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&amp;</a:t>
            </a:r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random</a:t>
            </a:r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read/write</a:t>
            </a:r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performance</a:t>
            </a:r>
            <a:endParaRPr lang="zh-TW" altLang="en-US" sz="2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26" name="Picture 3" descr="Picture 3">
            <a:extLst>
              <a:ext uri="{FF2B5EF4-FFF2-40B4-BE49-F238E27FC236}">
                <a16:creationId xmlns:a16="http://schemas.microsoft.com/office/drawing/2014/main" xmlns="" id="{8027C7BF-EAAD-3046-897C-2B8D8C07E1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7052" y="2242874"/>
            <a:ext cx="3636948" cy="2273092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DA74E54B-06C1-8A4C-B4F7-A9305C46E3A3}"/>
              </a:ext>
            </a:extLst>
          </p:cNvPr>
          <p:cNvSpPr txBox="1"/>
          <p:nvPr/>
        </p:nvSpPr>
        <p:spPr>
          <a:xfrm>
            <a:off x="1966310" y="3651870"/>
            <a:ext cx="1341006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TS-432XU-RP</a:t>
            </a:r>
            <a:endParaRPr kumimoji="1" lang="en-US" alt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1" descr="Picture 11">
            <a:extLst>
              <a:ext uri="{FF2B5EF4-FFF2-40B4-BE49-F238E27FC236}">
                <a16:creationId xmlns:a16="http://schemas.microsoft.com/office/drawing/2014/main" xmlns="" id="{8323F9A9-5B47-EB41-81F2-E4EA6A13C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90450" y="3045590"/>
            <a:ext cx="3292820" cy="64807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1703E769-8ED0-E246-B61A-BDBD4DDD11C7}"/>
              </a:ext>
            </a:extLst>
          </p:cNvPr>
          <p:cNvSpPr txBox="1"/>
          <p:nvPr/>
        </p:nvSpPr>
        <p:spPr>
          <a:xfrm>
            <a:off x="5498165" y="3890958"/>
            <a:ext cx="869469" cy="22313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QM2-4S-240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0D3755E7-2D37-6A41-AE31-1817F6CAB691}"/>
              </a:ext>
            </a:extLst>
          </p:cNvPr>
          <p:cNvSpPr/>
          <p:nvPr/>
        </p:nvSpPr>
        <p:spPr>
          <a:xfrm>
            <a:off x="1287763" y="3461361"/>
            <a:ext cx="2736304" cy="144016"/>
          </a:xfrm>
          <a:prstGeom prst="roundRect">
            <a:avLst>
              <a:gd name="adj" fmla="val 0"/>
            </a:avLst>
          </a:prstGeom>
          <a:solidFill>
            <a:srgbClr val="0070C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TS-x32XU新品介紹PPT\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4010" y="1104798"/>
            <a:ext cx="720080" cy="7200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群組 20"/>
          <p:cNvGrpSpPr/>
          <p:nvPr/>
        </p:nvGrpSpPr>
        <p:grpSpPr>
          <a:xfrm>
            <a:off x="4374826" y="2715766"/>
            <a:ext cx="563940" cy="563944"/>
            <a:chOff x="1619672" y="2449793"/>
            <a:chExt cx="563940" cy="563944"/>
          </a:xfrm>
        </p:grpSpPr>
        <p:sp>
          <p:nvSpPr>
            <p:cNvPr id="22" name="矩形 21"/>
            <p:cNvSpPr/>
            <p:nvPr/>
          </p:nvSpPr>
          <p:spPr>
            <a:xfrm>
              <a:off x="1619672" y="2700435"/>
              <a:ext cx="563940" cy="626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 rot="5400000">
              <a:off x="1619670" y="2700435"/>
              <a:ext cx="563944" cy="626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五邊形 28"/>
          <p:cNvSpPr/>
          <p:nvPr/>
        </p:nvSpPr>
        <p:spPr>
          <a:xfrm>
            <a:off x="5148064" y="3170878"/>
            <a:ext cx="1584176" cy="504056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 descr="QM2-2S-220A_Front_left-ang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61171" y="2954854"/>
            <a:ext cx="1843077" cy="1152128"/>
          </a:xfrm>
          <a:prstGeom prst="rect">
            <a:avLst/>
          </a:prstGeom>
          <a:effectLst/>
        </p:spPr>
      </p:pic>
      <p:sp>
        <p:nvSpPr>
          <p:cNvPr id="30" name="Rounded Rectangle 3">
            <a:extLst>
              <a:ext uri="{FF2B5EF4-FFF2-40B4-BE49-F238E27FC236}">
                <a16:creationId xmlns:a16="http://schemas.microsoft.com/office/drawing/2014/main" xmlns="" id="{0D3755E7-2D37-6A41-AE31-1817F6CAB691}"/>
              </a:ext>
            </a:extLst>
          </p:cNvPr>
          <p:cNvSpPr/>
          <p:nvPr/>
        </p:nvSpPr>
        <p:spPr>
          <a:xfrm>
            <a:off x="6876256" y="3313055"/>
            <a:ext cx="648072" cy="216024"/>
          </a:xfrm>
          <a:prstGeom prst="roundRect">
            <a:avLst>
              <a:gd name="adj" fmla="val 0"/>
            </a:avLst>
          </a:prstGeom>
          <a:solidFill>
            <a:srgbClr val="0070C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778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xmlns="" id="{5F15BFC1-7499-7A47-AD43-DA3EABA5B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1779662"/>
            <a:ext cx="3364116" cy="2102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Hant" sz="3500" dirty="0"/>
              <a:t>Upgrade</a:t>
            </a:r>
            <a:r>
              <a:rPr lang="zh-Hant" altLang="en-US" sz="3500" dirty="0"/>
              <a:t> </a:t>
            </a:r>
            <a:r>
              <a:rPr lang="en-US" altLang="zh-Hant" sz="3500" dirty="0"/>
              <a:t>to</a:t>
            </a:r>
            <a:r>
              <a:rPr lang="zh-Hant" altLang="en-US" sz="3500" dirty="0"/>
              <a:t> </a:t>
            </a:r>
            <a:r>
              <a:rPr lang="en-US" altLang="zh-Hant" sz="3500" dirty="0" err="1"/>
              <a:t>Qtier</a:t>
            </a:r>
            <a:r>
              <a:rPr lang="en-US" altLang="zh-Hant" sz="3500" dirty="0"/>
              <a:t> for</a:t>
            </a:r>
            <a:r>
              <a:rPr lang="zh-Hant" altLang="en-US" sz="3500" dirty="0"/>
              <a:t> </a:t>
            </a:r>
            <a:r>
              <a:rPr lang="en-US" altLang="zh-Hant" sz="3500" dirty="0"/>
              <a:t>boosted</a:t>
            </a:r>
            <a:r>
              <a:rPr lang="zh-Hant" altLang="en-US" sz="3500" dirty="0"/>
              <a:t> </a:t>
            </a:r>
            <a:r>
              <a:rPr lang="en-US" altLang="zh-Hant" sz="3500" dirty="0"/>
              <a:t>performance</a:t>
            </a:r>
            <a:endParaRPr lang="zh-TW" altLang="en-US" sz="3500" dirty="0"/>
          </a:p>
        </p:txBody>
      </p:sp>
      <p:grpSp>
        <p:nvGrpSpPr>
          <p:cNvPr id="3" name="群組 19"/>
          <p:cNvGrpSpPr/>
          <p:nvPr/>
        </p:nvGrpSpPr>
        <p:grpSpPr>
          <a:xfrm>
            <a:off x="0" y="1195255"/>
            <a:ext cx="3823005" cy="472643"/>
            <a:chOff x="224707" y="3446640"/>
            <a:chExt cx="3019159" cy="472643"/>
          </a:xfrm>
        </p:grpSpPr>
        <p:sp>
          <p:nvSpPr>
            <p:cNvPr id="21" name="五邊形 20"/>
            <p:cNvSpPr/>
            <p:nvPr/>
          </p:nvSpPr>
          <p:spPr>
            <a:xfrm>
              <a:off x="224707" y="3446640"/>
              <a:ext cx="3019159" cy="472643"/>
            </a:xfrm>
            <a:prstGeom prst="homePlat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041CDBB1-8D82-8F41-B72E-F86A635A9676}"/>
                </a:ext>
              </a:extLst>
            </p:cNvPr>
            <p:cNvSpPr/>
            <p:nvPr/>
          </p:nvSpPr>
          <p:spPr>
            <a:xfrm>
              <a:off x="537290" y="3486921"/>
              <a:ext cx="24463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Hant" sz="2000" b="1" dirty="0" err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IOMeter</a:t>
              </a:r>
              <a:r>
                <a:rPr lang="zh-Hant" altLang="en-US" sz="20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Hant" sz="20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Test (1 x 10GbE)</a:t>
              </a:r>
              <a:endParaRPr 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grpSp>
        <p:nvGrpSpPr>
          <p:cNvPr id="4" name="群組 2">
            <a:extLst>
              <a:ext uri="{FF2B5EF4-FFF2-40B4-BE49-F238E27FC236}">
                <a16:creationId xmlns:a16="http://schemas.microsoft.com/office/drawing/2014/main" xmlns="" id="{153738A8-A784-B842-B075-B52CD6E15F43}"/>
              </a:ext>
            </a:extLst>
          </p:cNvPr>
          <p:cNvGrpSpPr/>
          <p:nvPr/>
        </p:nvGrpSpPr>
        <p:grpSpPr>
          <a:xfrm>
            <a:off x="5991813" y="1779662"/>
            <a:ext cx="2900667" cy="2232247"/>
            <a:chOff x="380731" y="1797314"/>
            <a:chExt cx="2900667" cy="2232247"/>
          </a:xfrm>
        </p:grpSpPr>
        <p:cxnSp>
          <p:nvCxnSpPr>
            <p:cNvPr id="32" name="Shape 90">
              <a:extLst>
                <a:ext uri="{FF2B5EF4-FFF2-40B4-BE49-F238E27FC236}">
                  <a16:creationId xmlns:a16="http://schemas.microsoft.com/office/drawing/2014/main" xmlns="" id="{7702B8F8-64F5-664E-9AE9-AB8962E5FB31}"/>
                </a:ext>
              </a:extLst>
            </p:cNvPr>
            <p:cNvCxnSpPr/>
            <p:nvPr/>
          </p:nvCxnSpPr>
          <p:spPr>
            <a:xfrm>
              <a:off x="1025883" y="3027435"/>
              <a:ext cx="2255515" cy="2276"/>
            </a:xfrm>
            <a:prstGeom prst="straightConnector1">
              <a:avLst/>
            </a:prstGeom>
            <a:noFill/>
            <a:ln w="63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" name="Shape 81">
              <a:extLst>
                <a:ext uri="{FF2B5EF4-FFF2-40B4-BE49-F238E27FC236}">
                  <a16:creationId xmlns:a16="http://schemas.microsoft.com/office/drawing/2014/main" xmlns="" id="{E09A4053-76C5-5049-9D99-833C2D3B48AA}"/>
                </a:ext>
              </a:extLst>
            </p:cNvPr>
            <p:cNvSpPr txBox="1"/>
            <p:nvPr/>
          </p:nvSpPr>
          <p:spPr>
            <a:xfrm>
              <a:off x="1520276" y="3606260"/>
              <a:ext cx="839818" cy="373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altLang="zh-Hant" sz="1000" b="1" dirty="0" smtClean="0">
                  <a:latin typeface="微軟正黑體" pitchFamily="34" charset="-120"/>
                  <a:ea typeface="微軟正黑體" pitchFamily="34" charset="-120"/>
                </a:rPr>
                <a:t>Read</a:t>
              </a:r>
              <a:endParaRPr lang="en-US" sz="1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" name="Shape 88">
              <a:extLst>
                <a:ext uri="{FF2B5EF4-FFF2-40B4-BE49-F238E27FC236}">
                  <a16:creationId xmlns:a16="http://schemas.microsoft.com/office/drawing/2014/main" xmlns="" id="{5EBEE025-C116-C749-9B44-42E9F37B67EA}"/>
                </a:ext>
              </a:extLst>
            </p:cNvPr>
            <p:cNvSpPr txBox="1"/>
            <p:nvPr/>
          </p:nvSpPr>
          <p:spPr>
            <a:xfrm>
              <a:off x="453587" y="2868703"/>
              <a:ext cx="645837" cy="3957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250</a:t>
              </a:r>
              <a:endPara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</p:txBody>
        </p:sp>
        <p:sp>
          <p:nvSpPr>
            <p:cNvPr id="40" name="Shape 92">
              <a:extLst>
                <a:ext uri="{FF2B5EF4-FFF2-40B4-BE49-F238E27FC236}">
                  <a16:creationId xmlns:a16="http://schemas.microsoft.com/office/drawing/2014/main" xmlns="" id="{4AD23106-A488-0F48-AC29-10A74B6DAF4C}"/>
                </a:ext>
              </a:extLst>
            </p:cNvPr>
            <p:cNvSpPr txBox="1"/>
            <p:nvPr/>
          </p:nvSpPr>
          <p:spPr>
            <a:xfrm>
              <a:off x="453587" y="3421245"/>
              <a:ext cx="645837" cy="495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zh-TW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  </a:t>
              </a:r>
              <a:r>
                <a:rPr lang="en-US" altLang="zh-TW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41" name="Shape 93">
              <a:extLst>
                <a:ext uri="{FF2B5EF4-FFF2-40B4-BE49-F238E27FC236}">
                  <a16:creationId xmlns:a16="http://schemas.microsoft.com/office/drawing/2014/main" xmlns="" id="{F7DD3DD1-CC85-ED42-B5B5-5887FC4FA9A3}"/>
                </a:ext>
              </a:extLst>
            </p:cNvPr>
            <p:cNvCxnSpPr/>
            <p:nvPr/>
          </p:nvCxnSpPr>
          <p:spPr>
            <a:xfrm>
              <a:off x="1025885" y="3563693"/>
              <a:ext cx="2255513" cy="2276"/>
            </a:xfrm>
            <a:prstGeom prst="straightConnector1">
              <a:avLst/>
            </a:prstGeom>
            <a:noFill/>
            <a:ln w="63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" name="Shape 89">
              <a:extLst>
                <a:ext uri="{FF2B5EF4-FFF2-40B4-BE49-F238E27FC236}">
                  <a16:creationId xmlns:a16="http://schemas.microsoft.com/office/drawing/2014/main" xmlns="" id="{AB9FC90D-190F-FF45-B775-E8305F73FA7D}"/>
                </a:ext>
              </a:extLst>
            </p:cNvPr>
            <p:cNvSpPr txBox="1"/>
            <p:nvPr/>
          </p:nvSpPr>
          <p:spPr>
            <a:xfrm>
              <a:off x="380731" y="3704421"/>
              <a:ext cx="867041" cy="325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lvl="0">
                <a:buClr>
                  <a:srgbClr val="9F5900"/>
                </a:buClr>
                <a:buSzPct val="25000"/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</a:t>
              </a:r>
              <a:r>
                <a:rPr lang="en-US" altLang="zh-TW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MB/s)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</p:txBody>
        </p:sp>
        <p:sp>
          <p:nvSpPr>
            <p:cNvPr id="73" name="Shape 81">
              <a:extLst>
                <a:ext uri="{FF2B5EF4-FFF2-40B4-BE49-F238E27FC236}">
                  <a16:creationId xmlns:a16="http://schemas.microsoft.com/office/drawing/2014/main" xmlns="" id="{E09A4053-76C5-5049-9D99-833C2D3B48AA}"/>
                </a:ext>
              </a:extLst>
            </p:cNvPr>
            <p:cNvSpPr txBox="1"/>
            <p:nvPr/>
          </p:nvSpPr>
          <p:spPr>
            <a:xfrm>
              <a:off x="2354101" y="3606260"/>
              <a:ext cx="839818" cy="373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altLang="zh-Hant" sz="1000" b="1" dirty="0" smtClean="0">
                  <a:latin typeface="微軟正黑體" pitchFamily="34" charset="-120"/>
                  <a:ea typeface="微軟正黑體" pitchFamily="34" charset="-120"/>
                </a:rPr>
                <a:t>Write</a:t>
              </a:r>
              <a:endParaRPr lang="en-US" altLang="en-US" sz="1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75" name="Shape 90">
              <a:extLst>
                <a:ext uri="{FF2B5EF4-FFF2-40B4-BE49-F238E27FC236}">
                  <a16:creationId xmlns:a16="http://schemas.microsoft.com/office/drawing/2014/main" xmlns="" id="{7702B8F8-64F5-664E-9AE9-AB8962E5FB31}"/>
                </a:ext>
              </a:extLst>
            </p:cNvPr>
            <p:cNvCxnSpPr/>
            <p:nvPr/>
          </p:nvCxnSpPr>
          <p:spPr>
            <a:xfrm>
              <a:off x="1025883" y="2494260"/>
              <a:ext cx="2255515" cy="2276"/>
            </a:xfrm>
            <a:prstGeom prst="straightConnector1">
              <a:avLst/>
            </a:prstGeom>
            <a:noFill/>
            <a:ln w="63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" name="Shape 88">
              <a:extLst>
                <a:ext uri="{FF2B5EF4-FFF2-40B4-BE49-F238E27FC236}">
                  <a16:creationId xmlns:a16="http://schemas.microsoft.com/office/drawing/2014/main" xmlns="" id="{5EBEE025-C116-C749-9B44-42E9F37B67EA}"/>
                </a:ext>
              </a:extLst>
            </p:cNvPr>
            <p:cNvSpPr txBox="1"/>
            <p:nvPr/>
          </p:nvSpPr>
          <p:spPr>
            <a:xfrm>
              <a:off x="453587" y="2335528"/>
              <a:ext cx="645837" cy="3957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500</a:t>
              </a:r>
              <a:endPara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</p:txBody>
        </p:sp>
        <p:cxnSp>
          <p:nvCxnSpPr>
            <p:cNvPr id="77" name="Shape 90">
              <a:extLst>
                <a:ext uri="{FF2B5EF4-FFF2-40B4-BE49-F238E27FC236}">
                  <a16:creationId xmlns:a16="http://schemas.microsoft.com/office/drawing/2014/main" xmlns="" id="{7702B8F8-64F5-664E-9AE9-AB8962E5FB31}"/>
                </a:ext>
              </a:extLst>
            </p:cNvPr>
            <p:cNvCxnSpPr/>
            <p:nvPr/>
          </p:nvCxnSpPr>
          <p:spPr>
            <a:xfrm>
              <a:off x="1025883" y="1963361"/>
              <a:ext cx="2255515" cy="2276"/>
            </a:xfrm>
            <a:prstGeom prst="straightConnector1">
              <a:avLst/>
            </a:prstGeom>
            <a:noFill/>
            <a:ln w="63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Shape 88">
              <a:extLst>
                <a:ext uri="{FF2B5EF4-FFF2-40B4-BE49-F238E27FC236}">
                  <a16:creationId xmlns:a16="http://schemas.microsoft.com/office/drawing/2014/main" xmlns="" id="{5EBEE025-C116-C749-9B44-42E9F37B67EA}"/>
                </a:ext>
              </a:extLst>
            </p:cNvPr>
            <p:cNvSpPr txBox="1"/>
            <p:nvPr/>
          </p:nvSpPr>
          <p:spPr>
            <a:xfrm>
              <a:off x="453587" y="1797314"/>
              <a:ext cx="645837" cy="3957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1000</a:t>
              </a:r>
              <a:endPara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Arial"/>
              </a:endParaRPr>
            </a:p>
          </p:txBody>
        </p:sp>
        <p:sp>
          <p:nvSpPr>
            <p:cNvPr id="33" name="Shape 80">
              <a:extLst>
                <a:ext uri="{FF2B5EF4-FFF2-40B4-BE49-F238E27FC236}">
                  <a16:creationId xmlns:a16="http://schemas.microsoft.com/office/drawing/2014/main" xmlns="" id="{8233D98E-6F07-5645-9008-CE3410E81874}"/>
                </a:ext>
              </a:extLst>
            </p:cNvPr>
            <p:cNvSpPr/>
            <p:nvPr/>
          </p:nvSpPr>
          <p:spPr>
            <a:xfrm>
              <a:off x="2469819" y="2402126"/>
              <a:ext cx="599700" cy="116137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dirty="0">
                <a:solidFill>
                  <a:schemeClr val="lt1"/>
                </a:solidFill>
                <a:cs typeface="Arial"/>
                <a:sym typeface="Arial"/>
              </a:endParaRPr>
            </a:p>
          </p:txBody>
        </p:sp>
        <p:sp>
          <p:nvSpPr>
            <p:cNvPr id="36" name="Shape 84">
              <a:extLst>
                <a:ext uri="{FF2B5EF4-FFF2-40B4-BE49-F238E27FC236}">
                  <a16:creationId xmlns:a16="http://schemas.microsoft.com/office/drawing/2014/main" xmlns="" id="{51118694-B1F7-BE40-A635-BA4E8840785F}"/>
                </a:ext>
              </a:extLst>
            </p:cNvPr>
            <p:cNvSpPr txBox="1"/>
            <p:nvPr/>
          </p:nvSpPr>
          <p:spPr>
            <a:xfrm>
              <a:off x="2355089" y="2406980"/>
              <a:ext cx="801826" cy="3550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Hant" b="1" dirty="0">
                  <a:solidFill>
                    <a:schemeClr val="lt1"/>
                  </a:solidFill>
                  <a:cs typeface="Arial"/>
                  <a:sym typeface="Arial"/>
                </a:rPr>
                <a:t>557</a:t>
              </a:r>
              <a:endParaRPr lang="zh-TW" altLang="en-US" b="1" dirty="0">
                <a:solidFill>
                  <a:schemeClr val="lt1"/>
                </a:solidFill>
                <a:cs typeface="Arial"/>
                <a:sym typeface="Arial"/>
              </a:endParaRPr>
            </a:p>
          </p:txBody>
        </p:sp>
        <p:sp>
          <p:nvSpPr>
            <p:cNvPr id="48" name="Shape 79">
              <a:extLst>
                <a:ext uri="{FF2B5EF4-FFF2-40B4-BE49-F238E27FC236}">
                  <a16:creationId xmlns:a16="http://schemas.microsoft.com/office/drawing/2014/main" xmlns="" id="{DEC8591D-6C34-CC4E-9112-D70328CC1F0B}"/>
                </a:ext>
              </a:extLst>
            </p:cNvPr>
            <p:cNvSpPr/>
            <p:nvPr/>
          </p:nvSpPr>
          <p:spPr>
            <a:xfrm>
              <a:off x="1630046" y="1797314"/>
              <a:ext cx="599700" cy="176618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dirty="0">
                <a:solidFill>
                  <a:schemeClr val="lt1"/>
                </a:solidFill>
                <a:cs typeface="Arial"/>
                <a:sym typeface="Arial"/>
              </a:endParaRPr>
            </a:p>
          </p:txBody>
        </p:sp>
        <p:sp>
          <p:nvSpPr>
            <p:cNvPr id="49" name="Shape 83">
              <a:extLst>
                <a:ext uri="{FF2B5EF4-FFF2-40B4-BE49-F238E27FC236}">
                  <a16:creationId xmlns:a16="http://schemas.microsoft.com/office/drawing/2014/main" xmlns="" id="{FB0C2187-5591-C448-8232-19B01CAD8099}"/>
                </a:ext>
              </a:extLst>
            </p:cNvPr>
            <p:cNvSpPr txBox="1"/>
            <p:nvPr/>
          </p:nvSpPr>
          <p:spPr>
            <a:xfrm>
              <a:off x="1497467" y="1803293"/>
              <a:ext cx="884956" cy="42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b="1" dirty="0">
                  <a:solidFill>
                    <a:schemeClr val="lt1"/>
                  </a:solidFill>
                  <a:cs typeface="Arial"/>
                  <a:sym typeface="Arial"/>
                </a:rPr>
                <a:t>8</a:t>
              </a:r>
              <a:r>
                <a:rPr lang="en-US" altLang="zh-Hant" b="1" dirty="0">
                  <a:solidFill>
                    <a:schemeClr val="lt1"/>
                  </a:solidFill>
                  <a:cs typeface="Arial"/>
                  <a:sym typeface="Arial"/>
                </a:rPr>
                <a:t>64</a:t>
              </a:r>
              <a:endParaRPr lang="zh-TW" altLang="en-US" b="1" dirty="0">
                <a:solidFill>
                  <a:schemeClr val="lt1"/>
                </a:solidFill>
                <a:cs typeface="Arial"/>
                <a:sym typeface="Arial"/>
              </a:endParaRPr>
            </a:p>
          </p:txBody>
        </p:sp>
      </p:grpSp>
      <p:sp>
        <p:nvSpPr>
          <p:cNvPr id="57" name="Rectangle 4">
            <a:extLst>
              <a:ext uri="{FF2B5EF4-FFF2-40B4-BE49-F238E27FC236}">
                <a16:creationId xmlns:a16="http://schemas.microsoft.com/office/drawing/2014/main" xmlns="" id="{8988460B-1474-6643-86F1-6EF21166D6A9}"/>
              </a:ext>
            </a:extLst>
          </p:cNvPr>
          <p:cNvSpPr/>
          <p:nvPr/>
        </p:nvSpPr>
        <p:spPr>
          <a:xfrm>
            <a:off x="2051720" y="4443958"/>
            <a:ext cx="31773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Tested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in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Labs.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Figures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may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vary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by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environment.</a:t>
            </a:r>
            <a:r>
              <a:rPr lang="ja-JP" altLang="en-US" sz="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ja-JP" altLang="en-US" sz="6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NAS: TS-432XU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&amp; QM2-4S-240 (QTS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4.3.4)</a:t>
            </a:r>
            <a:br>
              <a:rPr lang="en-US" altLang="zh-Hant" sz="6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RAID 5; 8 x Seagate ST1000NM0008, 4 x Kingston M.2 SSD RBU-SN815S3256GG2</a:t>
            </a:r>
          </a:p>
        </p:txBody>
      </p:sp>
      <p:sp>
        <p:nvSpPr>
          <p:cNvPr id="58" name="Rectangle 5">
            <a:extLst>
              <a:ext uri="{FF2B5EF4-FFF2-40B4-BE49-F238E27FC236}">
                <a16:creationId xmlns:a16="http://schemas.microsoft.com/office/drawing/2014/main" xmlns="" id="{AFE3B7FD-E92D-A949-AA19-8065076C1506}"/>
              </a:ext>
            </a:extLst>
          </p:cNvPr>
          <p:cNvSpPr/>
          <p:nvPr/>
        </p:nvSpPr>
        <p:spPr>
          <a:xfrm>
            <a:off x="5328592" y="4642415"/>
            <a:ext cx="3815408" cy="1615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Client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en-US" sz="600" dirty="0">
                <a:latin typeface="微軟正黑體" pitchFamily="34" charset="-120"/>
                <a:ea typeface="微軟正黑體" pitchFamily="34" charset="-120"/>
              </a:rPr>
              <a:t>PC: Windows 10, Intel Core i7-6700 3.4 GHz, 32GB RAM, </a:t>
            </a:r>
            <a:r>
              <a:rPr lang="en-US" altLang="zh-Hant" sz="600" dirty="0" err="1">
                <a:latin typeface="微軟正黑體" pitchFamily="34" charset="-120"/>
                <a:ea typeface="微軟正黑體" pitchFamily="34" charset="-120"/>
              </a:rPr>
              <a:t>Mellanox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ConnectX-3</a:t>
            </a:r>
            <a:r>
              <a:rPr lang="zh-Hant" altLang="en-US" sz="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600" dirty="0">
                <a:latin typeface="微軟正黑體" pitchFamily="34" charset="-120"/>
                <a:ea typeface="微軟正黑體" pitchFamily="34" charset="-120"/>
              </a:rPr>
              <a:t>NICs</a:t>
            </a:r>
            <a:r>
              <a:rPr lang="en-US" altLang="ja-JP" sz="600" dirty="0"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en-US" altLang="zh-Hant" sz="600" dirty="0" err="1">
                <a:latin typeface="微軟正黑體" pitchFamily="34" charset="-120"/>
                <a:ea typeface="微軟正黑體" pitchFamily="34" charset="-120"/>
              </a:rPr>
              <a:t>IOmeter</a:t>
            </a:r>
            <a:endParaRPr lang="en-US" altLang="en-US" sz="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xmlns="" id="{19C4B50B-0F90-D245-B6DE-FF0565FCDE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8939" y="2082864"/>
            <a:ext cx="2345229" cy="1415769"/>
          </a:xfrm>
          <a:prstGeom prst="rect">
            <a:avLst/>
          </a:prstGeom>
          <a:effectLst/>
        </p:spPr>
      </p:pic>
      <p:sp>
        <p:nvSpPr>
          <p:cNvPr id="66" name="Rounded Rectangle 3">
            <a:extLst>
              <a:ext uri="{FF2B5EF4-FFF2-40B4-BE49-F238E27FC236}">
                <a16:creationId xmlns:a16="http://schemas.microsoft.com/office/drawing/2014/main" xmlns="" id="{E7A966A0-E881-2C44-95BD-1DE541C24B4E}"/>
              </a:ext>
            </a:extLst>
          </p:cNvPr>
          <p:cNvSpPr/>
          <p:nvPr/>
        </p:nvSpPr>
        <p:spPr>
          <a:xfrm>
            <a:off x="426572" y="3579862"/>
            <a:ext cx="2880320" cy="430908"/>
          </a:xfrm>
          <a:prstGeom prst="roundRect">
            <a:avLst>
              <a:gd name="adj" fmla="val 0"/>
            </a:avLst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-117472" algn="ctr">
              <a:buClr>
                <a:srgbClr val="FFFFFF"/>
              </a:buClr>
              <a:buSzPts val="1400"/>
              <a:defRPr/>
            </a:pP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   </a:t>
            </a:r>
            <a:r>
              <a:rPr lang="en-US" altLang="zh-Han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4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x HD</a:t>
            </a:r>
            <a:r>
              <a:rPr lang="zh-TW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D RAID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5</a:t>
            </a:r>
            <a:endParaRPr lang="zh-TW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64" name="Shape 514">
            <a:extLst>
              <a:ext uri="{FF2B5EF4-FFF2-40B4-BE49-F238E27FC236}">
                <a16:creationId xmlns:a16="http://schemas.microsoft.com/office/drawing/2014/main" xmlns="" id="{66CB9A31-4355-FD4D-8D85-B9F978B023BD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 rot="18882213">
            <a:off x="3216655" y="2625529"/>
            <a:ext cx="607383" cy="60738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文字方塊 70">
            <a:extLst>
              <a:ext uri="{FF2B5EF4-FFF2-40B4-BE49-F238E27FC236}">
                <a16:creationId xmlns:a16="http://schemas.microsoft.com/office/drawing/2014/main" xmlns="" id="{69B42517-1252-7642-AAA2-51D4D589DFC6}"/>
              </a:ext>
            </a:extLst>
          </p:cNvPr>
          <p:cNvSpPr txBox="1"/>
          <p:nvPr/>
        </p:nvSpPr>
        <p:spPr>
          <a:xfrm>
            <a:off x="4860032" y="1995686"/>
            <a:ext cx="1004121" cy="26930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TW" sz="1300" b="1" dirty="0"/>
              <a:t>QM2-4S-240</a:t>
            </a:r>
          </a:p>
        </p:txBody>
      </p:sp>
      <p:pic>
        <p:nvPicPr>
          <p:cNvPr id="74" name="Picture 3" descr="C:\Users\user\Desktop\RAID 50.60 進階功能介紹\未命名3-2.png">
            <a:extLst>
              <a:ext uri="{FF2B5EF4-FFF2-40B4-BE49-F238E27FC236}">
                <a16:creationId xmlns:a16="http://schemas.microsoft.com/office/drawing/2014/main" xmlns="" id="{0C6D4863-1527-DB44-AB0D-D7564E75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6224" y="3290690"/>
            <a:ext cx="478419" cy="646159"/>
          </a:xfrm>
          <a:prstGeom prst="rect">
            <a:avLst/>
          </a:prstGeom>
          <a:noFill/>
        </p:spPr>
      </p:pic>
      <p:sp>
        <p:nvSpPr>
          <p:cNvPr id="38" name="Rounded Rectangle 3">
            <a:extLst>
              <a:ext uri="{FF2B5EF4-FFF2-40B4-BE49-F238E27FC236}">
                <a16:creationId xmlns:a16="http://schemas.microsoft.com/office/drawing/2014/main" xmlns="" id="{E7A966A0-E881-2C44-95BD-1DE541C24B4E}"/>
              </a:ext>
            </a:extLst>
          </p:cNvPr>
          <p:cNvSpPr/>
          <p:nvPr/>
        </p:nvSpPr>
        <p:spPr>
          <a:xfrm>
            <a:off x="3810947" y="3579862"/>
            <a:ext cx="2160240" cy="430908"/>
          </a:xfrm>
          <a:prstGeom prst="roundRect">
            <a:avLst>
              <a:gd name="adj" fmla="val 0"/>
            </a:avLst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-117472" algn="ctr">
              <a:buClr>
                <a:srgbClr val="FFFFFF"/>
              </a:buClr>
              <a:buSzPts val="1400"/>
              <a:defRPr/>
            </a:pP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4 x M.2</a:t>
            </a:r>
            <a:r>
              <a:rPr lang="zh-TW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SSD RAID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5</a:t>
            </a:r>
            <a:endParaRPr lang="zh-TW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567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ctrTitle"/>
          </p:nvPr>
        </p:nvSpPr>
        <p:spPr>
          <a:xfrm>
            <a:off x="539552" y="2245891"/>
            <a:ext cx="3816424" cy="1982043"/>
          </a:xfrm>
        </p:spPr>
        <p:txBody>
          <a:bodyPr>
            <a:normAutofit/>
          </a:bodyPr>
          <a:lstStyle/>
          <a:p>
            <a:pPr lvl="0" algn="l"/>
            <a:r>
              <a:rPr lang="en-US" altLang="zh-Hant" sz="2400" dirty="0"/>
              <a:t>1.</a:t>
            </a:r>
            <a:r>
              <a:rPr lang="zh-Hant" altLang="en-US" sz="2400" dirty="0"/>
              <a:t> </a:t>
            </a:r>
            <a:r>
              <a:rPr lang="en-US" altLang="zh-Hant" sz="2400" dirty="0"/>
              <a:t>Install</a:t>
            </a:r>
            <a:r>
              <a:rPr lang="zh-Hant" altLang="en-US" sz="2400" dirty="0"/>
              <a:t> </a:t>
            </a:r>
            <a:r>
              <a:rPr lang="en-US" altLang="zh-Hant" sz="2400" dirty="0"/>
              <a:t>a</a:t>
            </a:r>
            <a:r>
              <a:rPr lang="zh-Hant" altLang="en-US" sz="2400" dirty="0"/>
              <a:t> </a:t>
            </a:r>
            <a:r>
              <a:rPr lang="en-US" altLang="zh-Hant" sz="2400" dirty="0"/>
              <a:t>QM2-4S-240 </a:t>
            </a:r>
            <a:br>
              <a:rPr lang="en-US" altLang="zh-Hant" sz="2400" dirty="0"/>
            </a:br>
            <a:r>
              <a:rPr lang="en-US" altLang="zh-Hant" sz="2400" dirty="0"/>
              <a:t>    card</a:t>
            </a:r>
            <a:r>
              <a:rPr lang="zh-Hant" altLang="en-US" sz="2400" dirty="0"/>
              <a:t> </a:t>
            </a:r>
            <a:r>
              <a:rPr lang="en-US" altLang="zh-Hant" sz="2400" dirty="0"/>
              <a:t>and</a:t>
            </a:r>
            <a:r>
              <a:rPr lang="zh-Hant" altLang="en-US" sz="2400" dirty="0"/>
              <a:t> </a:t>
            </a:r>
            <a:r>
              <a:rPr lang="en-US" altLang="zh-Hant" sz="2400" dirty="0"/>
              <a:t>enable </a:t>
            </a:r>
            <a:r>
              <a:rPr lang="en-US" altLang="zh-Hant" sz="2400" dirty="0" err="1"/>
              <a:t>Qtier</a:t>
            </a:r>
            <a:r>
              <a:rPr lang="en-US" altLang="zh-Hant" sz="2400" dirty="0"/>
              <a:t/>
            </a:r>
            <a:br>
              <a:rPr lang="en-US" altLang="zh-Hant" sz="2400" dirty="0"/>
            </a:br>
            <a:r>
              <a:rPr lang="en-US" altLang="zh-Hant" sz="2400" dirty="0"/>
              <a:t>2. </a:t>
            </a:r>
            <a:r>
              <a:rPr lang="en-US" altLang="zh-Hant" sz="2400" dirty="0" err="1"/>
              <a:t>Qtier</a:t>
            </a:r>
            <a:r>
              <a:rPr lang="en-US" altLang="zh-Hant" sz="2400" dirty="0"/>
              <a:t> performance</a:t>
            </a:r>
            <a:r>
              <a:rPr lang="zh-Hant" altLang="en-US" sz="2400" dirty="0"/>
              <a:t> </a:t>
            </a:r>
            <a:r>
              <a:rPr lang="en-US" altLang="zh-Hant" sz="2400" dirty="0"/>
              <a:t>test</a:t>
            </a:r>
            <a:endParaRPr lang="zh-TW" altLang="en-US" sz="2400" dirty="0"/>
          </a:p>
        </p:txBody>
      </p:sp>
      <p:sp>
        <p:nvSpPr>
          <p:cNvPr id="6" name="Shape 287"/>
          <p:cNvSpPr txBox="1">
            <a:spLocks/>
          </p:cNvSpPr>
          <p:nvPr/>
        </p:nvSpPr>
        <p:spPr>
          <a:xfrm>
            <a:off x="467544" y="1563638"/>
            <a:ext cx="2592288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chemeClr val="dk1"/>
              </a:buClr>
              <a:buSzPts val="3200"/>
              <a:defRPr/>
            </a:pPr>
            <a:r>
              <a:rPr lang="en-US" altLang="zh-TW" sz="6000" b="1" kern="0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xmlns="" val="2108757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326">
            <a:extLst>
              <a:ext uri="{FF2B5EF4-FFF2-40B4-BE49-F238E27FC236}">
                <a16:creationId xmlns:a16="http://schemas.microsoft.com/office/drawing/2014/main" xmlns="" id="{4B1ABAFA-A470-F349-AEEA-F58BB04DE3C0}"/>
              </a:ext>
            </a:extLst>
          </p:cNvPr>
          <p:cNvSpPr/>
          <p:nvPr/>
        </p:nvSpPr>
        <p:spPr>
          <a:xfrm>
            <a:off x="251520" y="1203598"/>
            <a:ext cx="3816424" cy="1684627"/>
          </a:xfrm>
          <a:prstGeom prst="wedgeRectCallout">
            <a:avLst>
              <a:gd name="adj1" fmla="val -20736"/>
              <a:gd name="adj2" fmla="val 68621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323">
            <a:extLst>
              <a:ext uri="{FF2B5EF4-FFF2-40B4-BE49-F238E27FC236}">
                <a16:creationId xmlns:a16="http://schemas.microsoft.com/office/drawing/2014/main" xmlns="" id="{DBFF229C-5B17-7D43-8BA1-AD1AF62C1ED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83968" y="1995686"/>
            <a:ext cx="4681488" cy="2252195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zh-TW" altLang="en-US" spc="-150" dirty="0"/>
              <a:t> </a:t>
            </a:r>
            <a:r>
              <a:rPr lang="en-US" altLang="zh-TW" spc="-150" dirty="0"/>
              <a:t>S</a:t>
            </a:r>
            <a:r>
              <a:rPr lang="en-US" altLang="zh-Hant" spc="-150" dirty="0"/>
              <a:t>napshots:</a:t>
            </a:r>
            <a:r>
              <a:rPr lang="zh-Hant" altLang="en-US" spc="-150" dirty="0"/>
              <a:t> </a:t>
            </a:r>
            <a:r>
              <a:rPr lang="en-US" altLang="zh-Hant" spc="-150" dirty="0"/>
              <a:t>A</a:t>
            </a:r>
            <a:r>
              <a:rPr lang="zh-Hant" altLang="en-US" spc="-150" dirty="0"/>
              <a:t> </a:t>
            </a:r>
            <a:r>
              <a:rPr lang="en-US" altLang="zh-Hant" spc="-150" dirty="0"/>
              <a:t>modern</a:t>
            </a:r>
            <a:r>
              <a:rPr lang="zh-Hant" altLang="en-US" spc="-150" dirty="0"/>
              <a:t> </a:t>
            </a:r>
            <a:r>
              <a:rPr lang="en-US" altLang="zh-Hant" spc="-150" dirty="0"/>
              <a:t>way</a:t>
            </a:r>
            <a:r>
              <a:rPr lang="zh-Hant" altLang="en-US" spc="-150" dirty="0"/>
              <a:t> </a:t>
            </a:r>
            <a:r>
              <a:rPr lang="en-US" altLang="zh-Hant" spc="-150" dirty="0"/>
              <a:t>to</a:t>
            </a:r>
            <a:r>
              <a:rPr lang="zh-Hant" altLang="en-US" spc="-150" dirty="0"/>
              <a:t> </a:t>
            </a:r>
            <a:r>
              <a:rPr lang="en-US" altLang="zh-Hant" spc="-150" dirty="0"/>
              <a:t>protect</a:t>
            </a:r>
            <a:r>
              <a:rPr lang="zh-Hant" altLang="en-US" spc="-150" dirty="0"/>
              <a:t> </a:t>
            </a:r>
            <a:r>
              <a:rPr lang="en-US" altLang="zh-Hant" spc="-150" dirty="0"/>
              <a:t>your</a:t>
            </a:r>
            <a:r>
              <a:rPr lang="zh-Hant" altLang="en-US" spc="-150" dirty="0"/>
              <a:t> </a:t>
            </a:r>
            <a:r>
              <a:rPr lang="en-US" altLang="zh-Hant" spc="-150" dirty="0"/>
              <a:t>data</a:t>
            </a:r>
            <a:endParaRPr lang="zh-TW" altLang="en-US" spc="-150" dirty="0"/>
          </a:p>
        </p:txBody>
      </p:sp>
      <p:sp>
        <p:nvSpPr>
          <p:cNvPr id="10" name="Shape 327">
            <a:extLst>
              <a:ext uri="{FF2B5EF4-FFF2-40B4-BE49-F238E27FC236}">
                <a16:creationId xmlns:a16="http://schemas.microsoft.com/office/drawing/2014/main" xmlns="" id="{3084386D-AD9F-8F4B-A98D-087C6AA8B5FD}"/>
              </a:ext>
            </a:extLst>
          </p:cNvPr>
          <p:cNvSpPr txBox="1"/>
          <p:nvPr/>
        </p:nvSpPr>
        <p:spPr>
          <a:xfrm>
            <a:off x="292310" y="2193060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1600"/>
            </a:pPr>
            <a:r>
              <a:rPr lang="en-US" altLang="zh-Hant" sz="1600" b="1" dirty="0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For</a:t>
            </a:r>
            <a:r>
              <a:rPr lang="zh-Hant" altLang="en-US" sz="1600" b="1" dirty="0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Hant" sz="1600" b="1" dirty="0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a</a:t>
            </a:r>
            <a:r>
              <a:rPr lang="zh-Hant" altLang="en-US" sz="1600" b="1" dirty="0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Hant" sz="1600" b="1" dirty="0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single</a:t>
            </a:r>
            <a:r>
              <a:rPr lang="zh-Hant" altLang="en-US" sz="1600" b="1" dirty="0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Hant" sz="1600" b="1" dirty="0">
                <a:solidFill>
                  <a:schemeClr val="lt1"/>
                </a:solidFill>
                <a:ea typeface="Microsoft JhengHei" panose="020B0604030504040204" pitchFamily="34" charset="-120"/>
                <a:sym typeface="Arial"/>
              </a:rPr>
              <a:t>volume/LUN</a:t>
            </a:r>
            <a:endParaRPr sz="1600" b="1" dirty="0">
              <a:solidFill>
                <a:schemeClr val="lt1"/>
              </a:solidFill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3" name="Shape 330">
            <a:extLst>
              <a:ext uri="{FF2B5EF4-FFF2-40B4-BE49-F238E27FC236}">
                <a16:creationId xmlns:a16="http://schemas.microsoft.com/office/drawing/2014/main" xmlns="" id="{CD6DB5B1-D438-EF44-BDEE-7E258D6FEE1A}"/>
              </a:ext>
            </a:extLst>
          </p:cNvPr>
          <p:cNvSpPr txBox="1"/>
          <p:nvPr/>
        </p:nvSpPr>
        <p:spPr>
          <a:xfrm>
            <a:off x="1697033" y="1504930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331">
            <a:extLst>
              <a:ext uri="{FF2B5EF4-FFF2-40B4-BE49-F238E27FC236}">
                <a16:creationId xmlns:a16="http://schemas.microsoft.com/office/drawing/2014/main" xmlns="" id="{016B38B9-F8EA-D64B-AAFF-C599D0B45C85}"/>
              </a:ext>
            </a:extLst>
          </p:cNvPr>
          <p:cNvSpPr txBox="1"/>
          <p:nvPr/>
        </p:nvSpPr>
        <p:spPr>
          <a:xfrm>
            <a:off x="1680309" y="2211361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332">
            <a:extLst>
              <a:ext uri="{FF2B5EF4-FFF2-40B4-BE49-F238E27FC236}">
                <a16:creationId xmlns:a16="http://schemas.microsoft.com/office/drawing/2014/main" xmlns="" id="{EAE1D39C-F6B4-6944-9B43-F6E54F68F7A0}"/>
              </a:ext>
            </a:extLst>
          </p:cNvPr>
          <p:cNvSpPr txBox="1"/>
          <p:nvPr/>
        </p:nvSpPr>
        <p:spPr>
          <a:xfrm>
            <a:off x="292310" y="1500085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1600"/>
            </a:pPr>
            <a:r>
              <a:rPr lang="en-US" altLang="zh-Hant" sz="1600" b="1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For</a:t>
            </a:r>
            <a:r>
              <a:rPr lang="zh-Hant" altLang="en-US" sz="1600" b="1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Hant" sz="1600" b="1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whole</a:t>
            </a:r>
            <a:r>
              <a:rPr lang="zh-Hant" altLang="en-US" sz="1600" b="1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altLang="zh-Hant" sz="1600" b="1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NAS</a:t>
            </a:r>
            <a:endParaRPr sz="1600" b="1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Shape 328">
            <a:extLst>
              <a:ext uri="{FF2B5EF4-FFF2-40B4-BE49-F238E27FC236}">
                <a16:creationId xmlns:a16="http://schemas.microsoft.com/office/drawing/2014/main" xmlns="" id="{BDDC8E57-37A6-694A-817B-B9F36FBED687}"/>
              </a:ext>
            </a:extLst>
          </p:cNvPr>
          <p:cNvSpPr txBox="1"/>
          <p:nvPr/>
        </p:nvSpPr>
        <p:spPr>
          <a:xfrm>
            <a:off x="179512" y="1945164"/>
            <a:ext cx="40324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</a:t>
            </a:r>
            <a:r>
              <a:rPr lang="en-US" altLang="zh-TW" sz="1600" b="1" dirty="0">
                <a:solidFill>
                  <a:schemeClr val="lt1"/>
                </a:solidFill>
              </a:rPr>
              <a:t>--</a:t>
            </a:r>
            <a:r>
              <a:rPr lang="en-US" sz="1600" b="1" dirty="0">
                <a:solidFill>
                  <a:schemeClr val="lt1"/>
                </a:solidFill>
              </a:rPr>
              <a:t>------------------------</a:t>
            </a:r>
            <a:r>
              <a:rPr lang="en-US" altLang="zh-TW" sz="1600" b="1" dirty="0">
                <a:solidFill>
                  <a:schemeClr val="lt1"/>
                </a:solidFill>
              </a:rPr>
              <a:t>--------</a:t>
            </a:r>
            <a:r>
              <a:rPr lang="en-US" sz="1600" b="1" dirty="0">
                <a:solidFill>
                  <a:schemeClr val="lt1"/>
                </a:solidFill>
              </a:rPr>
              <a:t>---</a:t>
            </a:r>
            <a:endParaRPr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330">
            <a:extLst>
              <a:ext uri="{FF2B5EF4-FFF2-40B4-BE49-F238E27FC236}">
                <a16:creationId xmlns:a16="http://schemas.microsoft.com/office/drawing/2014/main" xmlns="" id="{CD6DB5B1-D438-EF44-BDEE-7E258D6FEE1A}"/>
              </a:ext>
            </a:extLst>
          </p:cNvPr>
          <p:cNvSpPr txBox="1"/>
          <p:nvPr/>
        </p:nvSpPr>
        <p:spPr>
          <a:xfrm>
            <a:off x="3051716" y="1504930"/>
            <a:ext cx="10121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altLang="zh-TW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330">
            <a:extLst>
              <a:ext uri="{FF2B5EF4-FFF2-40B4-BE49-F238E27FC236}">
                <a16:creationId xmlns:a16="http://schemas.microsoft.com/office/drawing/2014/main" xmlns="" id="{CD6DB5B1-D438-EF44-BDEE-7E258D6FEE1A}"/>
              </a:ext>
            </a:extLst>
          </p:cNvPr>
          <p:cNvSpPr txBox="1"/>
          <p:nvPr/>
        </p:nvSpPr>
        <p:spPr>
          <a:xfrm>
            <a:off x="3055774" y="2211361"/>
            <a:ext cx="10121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1979712" y="1203598"/>
            <a:ext cx="998934" cy="31547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600" b="1" dirty="0"/>
              <a:t>2GB RAM</a:t>
            </a:r>
            <a:endParaRPr lang="en-US" sz="1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2699792" y="1175198"/>
            <a:ext cx="1584176" cy="34624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pc="-150" dirty="0"/>
              <a:t>≧</a:t>
            </a:r>
            <a:r>
              <a:rPr lang="zh-Hant" altLang="en-US" spc="-150" dirty="0"/>
              <a:t> </a:t>
            </a:r>
            <a:r>
              <a:rPr lang="en-US" altLang="zh-Hant" sz="1600" b="1" spc="-150" dirty="0"/>
              <a:t>4</a:t>
            </a:r>
            <a:r>
              <a:rPr lang="en-US" sz="1600" b="1" spc="-150" dirty="0"/>
              <a:t>GB RAM</a:t>
            </a:r>
            <a:endParaRPr lang="en-US" sz="1600" b="1" spc="-150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971374" y="1547358"/>
            <a:ext cx="3024336" cy="553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4">
            <a:extLst>
              <a:ext uri="{FF2B5EF4-FFF2-40B4-BE49-F238E27FC236}">
                <a16:creationId xmlns:a16="http://schemas.microsoft.com/office/drawing/2014/main" xmlns="" id="{7E5DFAF5-33F5-AD49-8A16-064537F210B5}"/>
              </a:ext>
            </a:extLst>
          </p:cNvPr>
          <p:cNvSpPr txBox="1"/>
          <p:nvPr/>
        </p:nvSpPr>
        <p:spPr>
          <a:xfrm>
            <a:off x="6641851" y="1578010"/>
            <a:ext cx="2538661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Snapshots</a:t>
            </a:r>
            <a:r>
              <a:rPr lang="zh-Hant" altLang="en-US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ensure</a:t>
            </a:r>
            <a:r>
              <a:rPr lang="zh-Hant" altLang="en-US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data</a:t>
            </a:r>
            <a:r>
              <a:rPr lang="zh-Hant" altLang="en-US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protection</a:t>
            </a:r>
            <a:r>
              <a:rPr lang="zh-Hant" altLang="en-US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&amp;</a:t>
            </a:r>
            <a:r>
              <a:rPr lang="zh-Hant" altLang="en-US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restoration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7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xmlns="" id="{76FB8646-4440-9A4E-AF9D-E30BF3EE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24128" y="1332621"/>
            <a:ext cx="941625" cy="941625"/>
          </a:xfrm>
          <a:prstGeom prst="rect">
            <a:avLst/>
          </a:prstGeom>
          <a:noFill/>
        </p:spPr>
      </p:pic>
      <p:sp>
        <p:nvSpPr>
          <p:cNvPr id="31" name="Shape 294">
            <a:extLst>
              <a:ext uri="{FF2B5EF4-FFF2-40B4-BE49-F238E27FC236}">
                <a16:creationId xmlns:a16="http://schemas.microsoft.com/office/drawing/2014/main" xmlns="" id="{286BF063-B525-084F-B360-6A3CC1864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62" y="3407411"/>
            <a:ext cx="1512119" cy="388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lIns="51431" tIns="51431" rIns="51431" bIns="51431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lnSpc>
                <a:spcPts val="1400"/>
              </a:lnSpc>
              <a:buClr>
                <a:srgbClr val="FFFFFF"/>
              </a:buClr>
            </a:pPr>
            <a:r>
              <a:rPr lang="en-US" altLang="zh-Hant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Block</a:t>
            </a:r>
            <a:r>
              <a:rPr lang="zh-Hant" altLang="en-US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</a:t>
            </a:r>
            <a:r>
              <a:rPr lang="en-US" altLang="zh-Hant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level</a:t>
            </a:r>
            <a:endParaRPr lang="zh-TW" altLang="en-US" sz="15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sp>
        <p:nvSpPr>
          <p:cNvPr id="33" name="Shape 294">
            <a:extLst>
              <a:ext uri="{FF2B5EF4-FFF2-40B4-BE49-F238E27FC236}">
                <a16:creationId xmlns:a16="http://schemas.microsoft.com/office/drawing/2014/main" xmlns="" id="{8F7DFBEE-3651-154E-B3E3-9C69D062B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78" y="3875890"/>
            <a:ext cx="1512119" cy="388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51431" tIns="51431" rIns="51431" bIns="51431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lnSpc>
                <a:spcPts val="1400"/>
              </a:lnSpc>
              <a:buClr>
                <a:srgbClr val="FFFFFF"/>
              </a:buClr>
            </a:pPr>
            <a:r>
              <a:rPr lang="en-US" altLang="zh-Hant" sz="1500" b="1" dirty="0" err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Snapshop</a:t>
            </a:r>
            <a:r>
              <a:rPr lang="zh-Hant" altLang="en-US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</a:t>
            </a:r>
            <a:r>
              <a:rPr lang="en-US" altLang="zh-Hant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Sync</a:t>
            </a:r>
            <a:endParaRPr lang="zh-TW" altLang="en-US" sz="15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sp>
        <p:nvSpPr>
          <p:cNvPr id="34" name="Shape 294">
            <a:extLst>
              <a:ext uri="{FF2B5EF4-FFF2-40B4-BE49-F238E27FC236}">
                <a16:creationId xmlns:a16="http://schemas.microsoft.com/office/drawing/2014/main" xmlns="" id="{7227A90E-1911-4643-9133-36DA282BE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3407411"/>
            <a:ext cx="1512119" cy="388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51431" tIns="51431" rIns="51431" bIns="51431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lnSpc>
                <a:spcPts val="1400"/>
              </a:lnSpc>
              <a:buClr>
                <a:srgbClr val="FFFFFF"/>
              </a:buClr>
            </a:pPr>
            <a:r>
              <a:rPr lang="en-US" altLang="zh-Hant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One</a:t>
            </a:r>
            <a:r>
              <a:rPr lang="zh-Hant" altLang="en-US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</a:t>
            </a:r>
            <a:r>
              <a:rPr lang="en-US" altLang="zh-Hant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click</a:t>
            </a:r>
            <a:r>
              <a:rPr lang="zh-Hant" altLang="en-US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</a:t>
            </a:r>
            <a:r>
              <a:rPr lang="en-US" altLang="zh-Hant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recovery</a:t>
            </a:r>
            <a:endParaRPr lang="zh-TW" altLang="en-US" sz="15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sp>
        <p:nvSpPr>
          <p:cNvPr id="35" name="Shape 294">
            <a:extLst>
              <a:ext uri="{FF2B5EF4-FFF2-40B4-BE49-F238E27FC236}">
                <a16:creationId xmlns:a16="http://schemas.microsoft.com/office/drawing/2014/main" xmlns="" id="{1A995A79-F7C2-3B41-814E-434008DFF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3875890"/>
            <a:ext cx="1512119" cy="388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51431" tIns="51431" rIns="51431" bIns="51431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lnSpc>
                <a:spcPts val="1400"/>
              </a:lnSpc>
              <a:buClr>
                <a:srgbClr val="FFFFFF"/>
              </a:buClr>
            </a:pPr>
            <a:r>
              <a:rPr lang="en-US" altLang="zh-Hant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Reserved</a:t>
            </a:r>
            <a:r>
              <a:rPr lang="zh-Hant" altLang="en-US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</a:t>
            </a:r>
            <a:r>
              <a:rPr lang="en-US" altLang="zh-Hant" sz="15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space</a:t>
            </a:r>
            <a:endParaRPr lang="zh-TW" altLang="en-US" sz="15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sp>
        <p:nvSpPr>
          <p:cNvPr id="29" name="Shape 328">
            <a:extLst>
              <a:ext uri="{FF2B5EF4-FFF2-40B4-BE49-F238E27FC236}">
                <a16:creationId xmlns:a16="http://schemas.microsoft.com/office/drawing/2014/main" xmlns="" id="{BDDC8E57-37A6-694A-817B-B9F36FBED687}"/>
              </a:ext>
            </a:extLst>
          </p:cNvPr>
          <p:cNvSpPr txBox="1"/>
          <p:nvPr/>
        </p:nvSpPr>
        <p:spPr>
          <a:xfrm rot="5400000">
            <a:off x="2265390" y="1942810"/>
            <a:ext cx="14953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-------------------</a:t>
            </a:r>
            <a:endParaRPr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328">
            <a:extLst>
              <a:ext uri="{FF2B5EF4-FFF2-40B4-BE49-F238E27FC236}">
                <a16:creationId xmlns:a16="http://schemas.microsoft.com/office/drawing/2014/main" xmlns="" id="{BDDC8E57-37A6-694A-817B-B9F36FBED687}"/>
              </a:ext>
            </a:extLst>
          </p:cNvPr>
          <p:cNvSpPr txBox="1"/>
          <p:nvPr/>
        </p:nvSpPr>
        <p:spPr>
          <a:xfrm rot="5400000">
            <a:off x="1257278" y="1942810"/>
            <a:ext cx="14953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altLang="zh-TW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-------------------</a:t>
            </a:r>
            <a:endParaRPr sz="1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11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Picture 10">
            <a:extLst>
              <a:ext uri="{FF2B5EF4-FFF2-40B4-BE49-F238E27FC236}">
                <a16:creationId xmlns:a16="http://schemas.microsoft.com/office/drawing/2014/main" xmlns="" id="{2DE2E4D6-5413-444E-86DE-A22ABF3A85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546" y="1347614"/>
            <a:ext cx="5355316" cy="334707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sz="3600" dirty="0"/>
              <a:t>E</a:t>
            </a:r>
            <a:r>
              <a:rPr lang="en-US" altLang="zh-Hant" sz="3600" dirty="0"/>
              <a:t>xpand</a:t>
            </a:r>
            <a:r>
              <a:rPr lang="zh-Hant" altLang="en-US" sz="3600" dirty="0"/>
              <a:t> </a:t>
            </a:r>
            <a:r>
              <a:rPr lang="en-US" altLang="zh-Hant" sz="3600" dirty="0"/>
              <a:t>other</a:t>
            </a:r>
            <a:r>
              <a:rPr lang="zh-Hant" altLang="en-US" sz="3600" dirty="0"/>
              <a:t> </a:t>
            </a:r>
            <a:r>
              <a:rPr lang="en-US" altLang="zh-Hant" sz="3600" dirty="0"/>
              <a:t>NAS</a:t>
            </a:r>
            <a:r>
              <a:rPr lang="zh-Hant" altLang="en-US" sz="3600" dirty="0"/>
              <a:t> </a:t>
            </a:r>
            <a:r>
              <a:rPr lang="en-US" altLang="zh-Hant" sz="3600" dirty="0"/>
              <a:t>capacity</a:t>
            </a:r>
            <a:r>
              <a:rPr lang="zh-Hant" altLang="en-US" sz="3600" dirty="0"/>
              <a:t> </a:t>
            </a:r>
            <a:r>
              <a:rPr lang="en-US" altLang="zh-Hant" sz="3600" dirty="0"/>
              <a:t>with</a:t>
            </a:r>
            <a:r>
              <a:rPr lang="zh-Hant" altLang="en-US" sz="3600" dirty="0"/>
              <a:t> </a:t>
            </a:r>
            <a:r>
              <a:rPr lang="en-US" sz="3600" dirty="0"/>
              <a:t>VJBOD</a:t>
            </a:r>
            <a:endParaRPr lang="zh-TW" alt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0EA288-E06E-014F-8CAF-E7526B9F62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544" y="1538408"/>
            <a:ext cx="2850134" cy="1640281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xmlns="" id="{BA02C74F-7112-344C-9239-AFCFFF5DE396}"/>
              </a:ext>
            </a:extLst>
          </p:cNvPr>
          <p:cNvSpPr/>
          <p:nvPr/>
        </p:nvSpPr>
        <p:spPr>
          <a:xfrm>
            <a:off x="4087722" y="3147252"/>
            <a:ext cx="4370478" cy="504618"/>
          </a:xfrm>
          <a:prstGeom prst="roundRect">
            <a:avLst>
              <a:gd name="adj" fmla="val 0"/>
            </a:avLst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-117472" algn="ctr">
              <a:buClr>
                <a:srgbClr val="FFFFFF"/>
              </a:buClr>
              <a:buSzPts val="1400"/>
              <a:defRPr/>
            </a:pPr>
            <a:r>
              <a:rPr lang="en-US" altLang="zh-Han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8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x HD</a:t>
            </a:r>
            <a:r>
              <a:rPr lang="zh-TW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D RAID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5</a:t>
            </a:r>
            <a:r>
              <a:rPr lang="zh-Hant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  <a:sym typeface="Arial" charset="0"/>
              </a:rPr>
              <a:t>for</a:t>
            </a:r>
            <a:r>
              <a:rPr lang="zh-Hant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  <a:sym typeface="Arial" charset="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charset="0"/>
                <a:sym typeface="Arial" charset="0"/>
              </a:rPr>
              <a:t>local</a:t>
            </a:r>
            <a:endParaRPr lang="zh-TW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charset="0"/>
              <a:sym typeface="Arial" charset="0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xmlns="" id="{7BA6B804-B490-4F4D-BEA4-DC578C793226}"/>
              </a:ext>
            </a:extLst>
          </p:cNvPr>
          <p:cNvSpPr/>
          <p:nvPr/>
        </p:nvSpPr>
        <p:spPr>
          <a:xfrm>
            <a:off x="4087722" y="2795342"/>
            <a:ext cx="4370478" cy="300813"/>
          </a:xfrm>
          <a:prstGeom prst="roundRect">
            <a:avLst>
              <a:gd name="adj" fmla="val 0"/>
            </a:avLst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indent="-117472" algn="ctr">
              <a:buClr>
                <a:srgbClr val="FFFFFF"/>
              </a:buClr>
              <a:buSzPts val="1400"/>
              <a:defRPr/>
            </a:pPr>
            <a:r>
              <a:rPr lang="en-US" altLang="zh-Han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4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x HD</a:t>
            </a:r>
            <a:r>
              <a:rPr lang="zh-TW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D RAID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5</a:t>
            </a:r>
            <a:r>
              <a:rPr lang="zh-Hant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Arial" charset="0"/>
              </a:rPr>
              <a:t> </a:t>
            </a:r>
            <a:endParaRPr lang="zh-TW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029A6ADD-2254-0B46-8752-11512F4D5D94}"/>
              </a:ext>
            </a:extLst>
          </p:cNvPr>
          <p:cNvSpPr txBox="1"/>
          <p:nvPr/>
        </p:nvSpPr>
        <p:spPr>
          <a:xfrm>
            <a:off x="7740352" y="3695925"/>
            <a:ext cx="1341006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TS-1232XU-RP</a:t>
            </a:r>
            <a:endParaRPr lang="en-US" alt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9" name="向右箭號 18"/>
          <p:cNvSpPr/>
          <p:nvPr/>
        </p:nvSpPr>
        <p:spPr>
          <a:xfrm rot="10800000">
            <a:off x="3131840" y="2025503"/>
            <a:ext cx="5040560" cy="720080"/>
          </a:xfrm>
          <a:prstGeom prst="rightArrow">
            <a:avLst>
              <a:gd name="adj1" fmla="val 50000"/>
              <a:gd name="adj2" fmla="val 67944"/>
            </a:avLst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xmlns="" id="{763B5255-3B3B-5947-8429-C02E9FA38424}"/>
              </a:ext>
            </a:extLst>
          </p:cNvPr>
          <p:cNvSpPr txBox="1"/>
          <p:nvPr/>
        </p:nvSpPr>
        <p:spPr>
          <a:xfrm>
            <a:off x="3203848" y="2211710"/>
            <a:ext cx="509552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Allocate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unused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space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to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other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QNAP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</a:t>
            </a:r>
            <a:endParaRPr 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20" name="圖片 19" descr="highligh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291830"/>
            <a:ext cx="1512168" cy="432048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651316" y="336383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iSCSI</a:t>
            </a:r>
            <a:endParaRPr lang="en-US" altLang="zh-TW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22" name="圖片 21" descr="highligh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3830" y="3291830"/>
            <a:ext cx="1512168" cy="432048"/>
          </a:xfrm>
          <a:prstGeom prst="rect">
            <a:avLst/>
          </a:prstGeom>
        </p:spPr>
      </p:pic>
      <p:pic>
        <p:nvPicPr>
          <p:cNvPr id="2051" name="Picture 3" descr="C:\Users\user\Desktop\TS-x32XU新品介紹PPT\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3435846"/>
            <a:ext cx="864096" cy="235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0757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QVR Pro s</a:t>
            </a:r>
            <a:r>
              <a:rPr lang="en-US" altLang="zh-Hant" dirty="0"/>
              <a:t>urveillance</a:t>
            </a:r>
            <a:r>
              <a:rPr lang="zh-Hant" altLang="en-US" dirty="0"/>
              <a:t> </a:t>
            </a:r>
            <a:r>
              <a:rPr lang="en-US" altLang="zh-Hant" dirty="0"/>
              <a:t>solution</a:t>
            </a:r>
            <a:endParaRPr lang="zh-TW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9592" y="1347614"/>
            <a:ext cx="2357912" cy="2789486"/>
          </a:xfrm>
          <a:prstGeom prst="rect">
            <a:avLst/>
          </a:prstGeom>
        </p:spPr>
      </p:pic>
      <p:cxnSp>
        <p:nvCxnSpPr>
          <p:cNvPr id="21" name="直線接點 20"/>
          <p:cNvCxnSpPr/>
          <p:nvPr/>
        </p:nvCxnSpPr>
        <p:spPr>
          <a:xfrm>
            <a:off x="3491880" y="2201400"/>
            <a:ext cx="460851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3635897" y="180172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5,000+ c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ompatible</a:t>
            </a:r>
            <a:r>
              <a:rPr lang="zh-Hant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IP</a:t>
            </a:r>
            <a:r>
              <a:rPr lang="zh-Hant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cameras</a:t>
            </a:r>
            <a:endParaRPr lang="en-US" altLang="zh-TW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29" name="直線接點 28"/>
          <p:cNvCxnSpPr/>
          <p:nvPr/>
        </p:nvCxnSpPr>
        <p:spPr>
          <a:xfrm>
            <a:off x="3491880" y="2692931"/>
            <a:ext cx="460851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3635897" y="2293251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8 f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ree</a:t>
            </a:r>
            <a:r>
              <a:rPr lang="zh-Hant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recording</a:t>
            </a:r>
            <a:r>
              <a:rPr lang="zh-Hant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channels</a:t>
            </a:r>
            <a:endParaRPr lang="en-US" altLang="zh-TW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1" name="直線接點 30"/>
          <p:cNvCxnSpPr/>
          <p:nvPr/>
        </p:nvCxnSpPr>
        <p:spPr>
          <a:xfrm>
            <a:off x="3491880" y="3202124"/>
            <a:ext cx="460851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/>
          <p:cNvSpPr txBox="1"/>
          <p:nvPr/>
        </p:nvSpPr>
        <p:spPr>
          <a:xfrm>
            <a:off x="3635897" y="280244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16 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maximum</a:t>
            </a:r>
            <a:r>
              <a:rPr lang="zh-Hant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recording</a:t>
            </a:r>
            <a:r>
              <a:rPr lang="zh-Hant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channels</a:t>
            </a:r>
            <a:endParaRPr lang="en-US" altLang="zh-TW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3" name="直線接點 32"/>
          <p:cNvCxnSpPr/>
          <p:nvPr/>
        </p:nvCxnSpPr>
        <p:spPr>
          <a:xfrm>
            <a:off x="3491880" y="3723878"/>
            <a:ext cx="460851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3635896" y="3324198"/>
            <a:ext cx="646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USB</a:t>
            </a:r>
            <a:r>
              <a:rPr lang="zh-Hant" altLang="en-US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webcam</a:t>
            </a:r>
            <a:r>
              <a:rPr lang="zh-Hant" altLang="en-US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live</a:t>
            </a:r>
            <a:r>
              <a:rPr lang="zh-Hant" altLang="en-US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view</a:t>
            </a:r>
            <a:r>
              <a:rPr lang="zh-Hant" altLang="en-US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&amp;</a:t>
            </a:r>
            <a:r>
              <a:rPr lang="zh-Hant" altLang="en-US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recording</a:t>
            </a:r>
            <a:r>
              <a:rPr lang="zh-Hant" altLang="en-US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with</a:t>
            </a:r>
            <a:r>
              <a:rPr lang="zh-Hant" altLang="en-US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b="1" spc="-15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QUSBCam2</a:t>
            </a:r>
            <a:endParaRPr lang="zh-TW" altLang="en-US" b="1" spc="-15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938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TS-x32XU新品介紹PPT\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0437760">
            <a:off x="364774" y="911772"/>
            <a:ext cx="8352526" cy="3963362"/>
          </a:xfrm>
          <a:prstGeom prst="rect">
            <a:avLst/>
          </a:prstGeom>
          <a:noFill/>
        </p:spPr>
      </p:pic>
      <p:pic>
        <p:nvPicPr>
          <p:cNvPr id="18" name="Picture 9" descr="Picture 9">
            <a:extLst>
              <a:ext uri="{FF2B5EF4-FFF2-40B4-BE49-F238E27FC236}">
                <a16:creationId xmlns:a16="http://schemas.microsoft.com/office/drawing/2014/main" xmlns="" id="{5B979D5D-B289-0C4A-868A-7DD7F9C5BD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0941" y="411510"/>
            <a:ext cx="3401974" cy="2126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F5A09F8A-5E5C-2247-88B4-8A4785DBA7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8811" y="3202977"/>
            <a:ext cx="2539988" cy="158749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43B9E9D-172F-8844-9641-4BFC6639D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01378" y="3147814"/>
            <a:ext cx="2515038" cy="1571899"/>
          </a:xfrm>
          <a:prstGeom prst="rect">
            <a:avLst/>
          </a:prstGeom>
        </p:spPr>
      </p:pic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Autofit/>
          </a:bodyPr>
          <a:lstStyle/>
          <a:p>
            <a:r>
              <a:rPr lang="zh-TW" altLang="en-US" dirty="0"/>
              <a:t>   </a:t>
            </a:r>
            <a:r>
              <a:rPr lang="en-US" altLang="zh-TW" dirty="0"/>
              <a:t>E</a:t>
            </a:r>
            <a:r>
              <a:rPr lang="en-US" altLang="zh-Hant" dirty="0"/>
              <a:t>xpand</a:t>
            </a:r>
            <a:r>
              <a:rPr lang="zh-Hant" altLang="en-US" dirty="0"/>
              <a:t> </a:t>
            </a:r>
            <a:r>
              <a:rPr lang="en-US" altLang="zh-Hant" dirty="0"/>
              <a:t>TS-x32XU</a:t>
            </a:r>
            <a:r>
              <a:rPr lang="zh-Hant" altLang="en-US" dirty="0"/>
              <a:t> </a:t>
            </a:r>
            <a:r>
              <a:rPr lang="en-US" altLang="zh-Hant" dirty="0"/>
              <a:t>capacity</a:t>
            </a:r>
            <a:r>
              <a:rPr lang="zh-Hant" altLang="en-US" dirty="0"/>
              <a:t> </a:t>
            </a:r>
            <a:r>
              <a:rPr lang="en-US" altLang="zh-Hant" dirty="0"/>
              <a:t>flexibly</a:t>
            </a:r>
            <a:endParaRPr lang="zh-TW" altLang="en-US" dirty="0"/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xmlns="" id="{76DB712E-3EBB-F14A-9014-1AFDD6DD0F71}"/>
              </a:ext>
            </a:extLst>
          </p:cNvPr>
          <p:cNvSpPr txBox="1"/>
          <p:nvPr/>
        </p:nvSpPr>
        <p:spPr>
          <a:xfrm>
            <a:off x="3131840" y="2787774"/>
            <a:ext cx="2808312" cy="10541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endParaRPr lang="en-US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algn="ctr"/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Up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to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QNAP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12-bay</a:t>
            </a:r>
            <a:r>
              <a:rPr lang="zh-TW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 </a:t>
            </a:r>
            <a:endParaRPr lang="en-US" altLang="zh-TW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algn="ctr"/>
            <a:r>
              <a:rPr lang="en-US" sz="16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UX-</a:t>
            </a:r>
            <a:r>
              <a:rPr lang="en-US" altLang="zh-Hant" sz="16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12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00</a:t>
            </a:r>
            <a:r>
              <a:rPr lang="en-US" altLang="zh-Hant" sz="16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U-RP</a:t>
            </a:r>
            <a:r>
              <a:rPr lang="zh-TW" alt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8-bay</a:t>
            </a:r>
            <a:r>
              <a:rPr lang="zh-TW" alt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 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UX-</a:t>
            </a:r>
            <a:r>
              <a:rPr lang="en-US" altLang="zh-Hant" sz="16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8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00</a:t>
            </a:r>
            <a:r>
              <a:rPr lang="en-US" altLang="zh-Hant" sz="16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U-RP</a:t>
            </a:r>
            <a:r>
              <a:rPr lang="zh-Hant" altLang="en-US" sz="16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expansion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units</a:t>
            </a:r>
            <a:endParaRPr lang="en-US" sz="1600" b="1" dirty="0">
              <a:solidFill>
                <a:srgbClr val="FFFF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0" name="Picture 5" descr="C:\Users\user\Desktop\RAID 50.60 進階功能介紹\未命名3-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85484" y="2355726"/>
            <a:ext cx="478604" cy="646160"/>
          </a:xfrm>
          <a:prstGeom prst="rect">
            <a:avLst/>
          </a:prstGeom>
          <a:noFill/>
        </p:spPr>
      </p:pic>
      <p:pic>
        <p:nvPicPr>
          <p:cNvPr id="11" name="Picture 4" descr="C:\Users\user\Desktop\RAID 50.60 進階功能介紹\未命名3-3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02843" y="2355726"/>
            <a:ext cx="478419" cy="646159"/>
          </a:xfrm>
          <a:prstGeom prst="rect">
            <a:avLst/>
          </a:prstGeom>
          <a:noFill/>
        </p:spPr>
      </p:pic>
      <p:pic>
        <p:nvPicPr>
          <p:cNvPr id="12" name="Picture 3" descr="C:\Users\user\Desktop\RAID 50.60 進階功能介紹\未命名3-2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35714" y="2355726"/>
            <a:ext cx="478419" cy="646159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1259632" y="3311708"/>
            <a:ext cx="956031" cy="22313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UX-1200U-RP</a:t>
            </a:r>
            <a:endParaRPr lang="zh-TW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627785" y="1937469"/>
            <a:ext cx="3960439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TW" sz="16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Connected</a:t>
            </a:r>
            <a:r>
              <a:rPr lang="zh-Hant" altLang="en-US" sz="16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with</a:t>
            </a:r>
            <a:r>
              <a:rPr lang="zh-TW" altLang="en-US" sz="16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QNAP </a:t>
            </a:r>
            <a:r>
              <a:rPr lang="en-US" altLang="zh-TW" sz="16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expansion</a:t>
            </a:r>
            <a:r>
              <a:rPr lang="zh-Hant" altLang="en-US" sz="16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units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9E2DA84E-1D22-2F48-B06A-049B3D325FBF}"/>
              </a:ext>
            </a:extLst>
          </p:cNvPr>
          <p:cNvSpPr/>
          <p:nvPr/>
        </p:nvSpPr>
        <p:spPr>
          <a:xfrm>
            <a:off x="2195736" y="1707654"/>
            <a:ext cx="734817" cy="22313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TS-832X</a:t>
            </a:r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</a:t>
            </a:r>
            <a:endParaRPr lang="zh-TW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10FA523F-22FE-FC46-83B2-76BFB787D313}"/>
              </a:ext>
            </a:extLst>
          </p:cNvPr>
          <p:cNvSpPr/>
          <p:nvPr/>
        </p:nvSpPr>
        <p:spPr>
          <a:xfrm>
            <a:off x="6948264" y="3311708"/>
            <a:ext cx="885499" cy="22313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UX-800U-RP</a:t>
            </a:r>
            <a:endParaRPr lang="zh-TW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851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Shape 549"/>
          <p:cNvGraphicFramePr/>
          <p:nvPr>
            <p:extLst>
              <p:ext uri="{D42A27DB-BD31-4B8C-83A1-F6EECF244321}">
                <p14:modId xmlns:p14="http://schemas.microsoft.com/office/powerpoint/2010/main" xmlns="" val="901069372"/>
              </p:ext>
            </p:extLst>
          </p:nvPr>
        </p:nvGraphicFramePr>
        <p:xfrm>
          <a:off x="323528" y="1249441"/>
          <a:ext cx="8437420" cy="308232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15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78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638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70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TS-x31XU</a:t>
                      </a:r>
                      <a:endParaRPr sz="1400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TS-x3</a:t>
                      </a:r>
                      <a:r>
                        <a:rPr lang="en-US" altLang="zh-TW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2</a:t>
                      </a: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XU</a:t>
                      </a:r>
                      <a:endParaRPr sz="1400" b="1" dirty="0">
                        <a:solidFill>
                          <a:schemeClr val="bg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i="0" u="none" strike="noStrike" cap="none" dirty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Processor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Quad-core</a:t>
                      </a:r>
                      <a:r>
                        <a:rPr lang="zh-Hant" altLang="en-US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 </a:t>
                      </a:r>
                      <a:r>
                        <a:rPr lang="en-US" altLang="zh-TW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AL314</a:t>
                      </a:r>
                      <a:endParaRPr sz="14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Quad-core</a:t>
                      </a:r>
                      <a:r>
                        <a:rPr lang="zh-Hant" altLang="en-US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 </a:t>
                      </a:r>
                      <a:r>
                        <a:rPr lang="en-US" altLang="zh-TW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AL324</a:t>
                      </a:r>
                      <a:endParaRPr sz="1400" b="1" dirty="0">
                        <a:solidFill>
                          <a:srgbClr val="FF0000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1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CPU</a:t>
                      </a:r>
                      <a:r>
                        <a:rPr lang="zh-Hant" altLang="en-US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architecture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ARMv7</a:t>
                      </a:r>
                      <a:r>
                        <a:rPr lang="zh-Hant" altLang="en-US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Cortex-A15</a:t>
                      </a:r>
                      <a:r>
                        <a:rPr lang="zh-Hant" altLang="en-US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32bit</a:t>
                      </a:r>
                      <a:endParaRPr sz="1400" b="1" i="0" u="none" strike="noStrike" cap="none" baseline="0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ARMv8</a:t>
                      </a:r>
                      <a:r>
                        <a:rPr lang="zh-Hant" alt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Cortex-A57</a:t>
                      </a:r>
                      <a:r>
                        <a:rPr lang="zh-Hant" alt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64bit</a:t>
                      </a:r>
                      <a:endParaRPr sz="1400" b="1" dirty="0">
                        <a:solidFill>
                          <a:srgbClr val="FF0000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2465021301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CPU</a:t>
                      </a:r>
                      <a:r>
                        <a:rPr lang="zh-Hant" altLang="en-US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 </a:t>
                      </a:r>
                      <a:r>
                        <a:rPr lang="en-US" altLang="zh-Hant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frequency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Up</a:t>
                      </a:r>
                      <a:r>
                        <a:rPr lang="zh-Hant" altLang="en-US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 </a:t>
                      </a: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to </a:t>
                      </a:r>
                      <a:r>
                        <a:rPr lang="en-US" altLang="zh-TW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1.7 GHz</a:t>
                      </a:r>
                      <a:endParaRPr sz="14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1.7 GHz</a:t>
                      </a:r>
                      <a:endParaRPr sz="14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Maximum</a:t>
                      </a:r>
                      <a:r>
                        <a:rPr lang="zh-Hant" altLang="en-US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memory</a:t>
                      </a:r>
                      <a:endParaRPr lang="en-US" altLang="zh-Hant" sz="1400" b="1" i="0" u="none" strike="noStrike" cap="none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16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GB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TW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DDR3</a:t>
                      </a:r>
                      <a:r>
                        <a:rPr lang="zh-Hant" altLang="en-US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 </a:t>
                      </a: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SODIMM</a:t>
                      </a:r>
                      <a:endParaRPr sz="14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16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GB</a:t>
                      </a:r>
                      <a:r>
                        <a:rPr lang="zh-Hant" altLang="en-US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 </a:t>
                      </a:r>
                      <a:r>
                        <a:rPr lang="en-US" altLang="zh-TW" sz="1400" b="1" u="none" strike="noStrike" cap="none" baseline="0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DDR</a:t>
                      </a:r>
                      <a:r>
                        <a:rPr lang="en-US" altLang="zh-Hant" sz="1400" b="1" u="none" strike="noStrike" cap="none" baseline="0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4</a:t>
                      </a:r>
                      <a:r>
                        <a:rPr lang="zh-Hant" altLang="en-US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 </a:t>
                      </a:r>
                      <a:r>
                        <a:rPr lang="en-US" altLang="zh-Hant" sz="1400" b="1" u="none" strike="noStrike" cap="none" baseline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Arial"/>
                        </a:rPr>
                        <a:t>UDIMM</a:t>
                      </a:r>
                      <a:endParaRPr sz="1400" b="1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1188581834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i="0" u="none" strike="noStrike" cap="none" dirty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LAN</a:t>
                      </a:r>
                      <a:r>
                        <a:rPr lang="zh-Hant" altLang="en-US" sz="1400" b="1" i="0" u="none" strike="noStrike" cap="none" dirty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i="0" u="none" strike="noStrike" cap="none" dirty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port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2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 err="1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GbE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&amp;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2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10GbE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SFP+</a:t>
                      </a:r>
                      <a:endParaRPr sz="14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2 x </a:t>
                      </a:r>
                      <a:r>
                        <a:rPr lang="en-US" altLang="zh-Hant" sz="1400" b="1" dirty="0" err="1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GbE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&amp; 2 x 10GbE SFP+</a:t>
                      </a:r>
                      <a:endParaRPr lang="en-US" altLang="zh-TW" sz="14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 err="1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PCIe</a:t>
                      </a:r>
                      <a:r>
                        <a:rPr lang="zh-Hant" altLang="en-US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slot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1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(2.0</a:t>
                      </a:r>
                      <a:r>
                        <a:rPr lang="zh-Hant" altLang="en-US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x2</a:t>
                      </a:r>
                      <a:r>
                        <a:rPr lang="en-US" altLang="zh-TW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)</a:t>
                      </a:r>
                      <a:endParaRPr sz="14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1 </a:t>
                      </a:r>
                      <a:r>
                        <a:rPr lang="en-US" altLang="zh-TW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(</a:t>
                      </a: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2.0 x2</a:t>
                      </a:r>
                      <a:r>
                        <a:rPr lang="en-US" altLang="zh-TW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)</a:t>
                      </a: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2840070313"/>
                  </a:ext>
                </a:extLst>
              </a:tr>
              <a:tr h="3121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 err="1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Qtier</a:t>
                      </a:r>
                      <a:r>
                        <a:rPr lang="zh-Hant" altLang="en-US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-</a:t>
                      </a:r>
                      <a:endParaRPr sz="14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v</a:t>
                      </a:r>
                      <a:endParaRPr lang="en-US" altLang="zh-TW" sz="1400" b="1" dirty="0">
                        <a:solidFill>
                          <a:srgbClr val="FF0000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/>
                </a:tc>
                <a:extLst>
                  <a:ext uri="{0D108BD9-81ED-4DB2-BD59-A6C34878D82A}">
                    <a16:rowId xmlns:a16="http://schemas.microsoft.com/office/drawing/2014/main" xmlns="" val="2997368084"/>
                  </a:ext>
                </a:extLst>
              </a:tr>
              <a:tr h="297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Hant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Surveillance</a:t>
                      </a:r>
                      <a:r>
                        <a:rPr lang="zh-Hant" altLang="en-US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u="none" strike="noStrike" cap="none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application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400" b="1" spc="-15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Surveillance</a:t>
                      </a:r>
                      <a:r>
                        <a:rPr lang="zh-Hant" altLang="en-US" sz="1400" b="1" spc="-15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spc="-15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Station</a:t>
                      </a:r>
                      <a:r>
                        <a:rPr lang="zh-Hant" altLang="en-US" sz="1400" b="1" spc="-15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endParaRPr sz="14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Hant" sz="1400" b="1" spc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Surveillance Station </a:t>
                      </a:r>
                      <a:r>
                        <a:rPr lang="zh-Hant" altLang="en-US" sz="1400" b="1" spc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spc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&amp;</a:t>
                      </a:r>
                      <a:r>
                        <a:rPr lang="zh-Hant" altLang="en-US" sz="1400" b="1" spc="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spc="0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QVR</a:t>
                      </a:r>
                      <a:r>
                        <a:rPr lang="zh-Hant" altLang="en-US" sz="1400" b="1" spc="0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Hant" sz="1400" b="1" spc="0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Pro</a:t>
                      </a:r>
                      <a:endParaRPr lang="en-US" altLang="zh-TW" sz="1400" b="1" spc="0" dirty="0">
                        <a:solidFill>
                          <a:srgbClr val="FF0000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0524" marR="70524" marT="35262" marB="35262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926088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Hant" sz="3600" dirty="0">
                <a:cs typeface="Arial" pitchFamily="34" charset="0"/>
              </a:rPr>
              <a:t>Cost-effective</a:t>
            </a:r>
            <a:r>
              <a:rPr lang="zh-Hant" altLang="en-US" sz="3600" dirty="0">
                <a:cs typeface="Arial" pitchFamily="34" charset="0"/>
              </a:rPr>
              <a:t> </a:t>
            </a:r>
            <a:r>
              <a:rPr lang="en-US" altLang="zh-Hant" sz="3600" dirty="0">
                <a:cs typeface="Arial" pitchFamily="34" charset="0"/>
              </a:rPr>
              <a:t>10GbE</a:t>
            </a:r>
            <a:r>
              <a:rPr lang="zh-Hant" altLang="en-US" sz="3600" dirty="0">
                <a:cs typeface="Arial" pitchFamily="34" charset="0"/>
              </a:rPr>
              <a:t> </a:t>
            </a:r>
            <a:r>
              <a:rPr lang="en-US" altLang="zh-Hant" sz="3600" dirty="0">
                <a:cs typeface="Arial" pitchFamily="34" charset="0"/>
              </a:rPr>
              <a:t>rackmount</a:t>
            </a:r>
            <a:r>
              <a:rPr lang="zh-Hant" altLang="en-US" sz="3600" dirty="0">
                <a:cs typeface="Arial" pitchFamily="34" charset="0"/>
              </a:rPr>
              <a:t> </a:t>
            </a:r>
            <a:r>
              <a:rPr lang="en-US" altLang="zh-Hant" sz="3600" dirty="0">
                <a:cs typeface="Arial" pitchFamily="34" charset="0"/>
              </a:rPr>
              <a:t>NAS</a:t>
            </a:r>
            <a:endParaRPr lang="en-US" sz="3600" dirty="0">
              <a:cs typeface="Arial" pitchFamily="34" charset="0"/>
            </a:endParaRPr>
          </a:p>
        </p:txBody>
      </p:sp>
      <p:pic>
        <p:nvPicPr>
          <p:cNvPr id="22" name="圖片 21" descr="皇冠-01.png">
            <a:extLst>
              <a:ext uri="{FF2B5EF4-FFF2-40B4-BE49-F238E27FC236}">
                <a16:creationId xmlns:a16="http://schemas.microsoft.com/office/drawing/2014/main" xmlns="" id="{91DB9DF3-DAE4-F446-8D72-86763EF85F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131590"/>
            <a:ext cx="720224" cy="5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230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C:\Users\user\Desktop\TS-x32XU新品介紹PPT\05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67627" y="1362497"/>
            <a:ext cx="2484394" cy="2865437"/>
          </a:xfrm>
          <a:prstGeom prst="rect">
            <a:avLst/>
          </a:prstGeom>
          <a:noFill/>
        </p:spPr>
      </p:pic>
      <p:pic>
        <p:nvPicPr>
          <p:cNvPr id="17" name="Picture 5" descr="C:\Users\user\Desktop\TS-x32XU新品介紹PPT\05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16922" y="1362497"/>
            <a:ext cx="2484394" cy="2865437"/>
          </a:xfrm>
          <a:prstGeom prst="rect">
            <a:avLst/>
          </a:prstGeom>
          <a:noFill/>
        </p:spPr>
      </p:pic>
      <p:pic>
        <p:nvPicPr>
          <p:cNvPr id="4101" name="Picture 5" descr="C:\Users\user\Desktop\TS-x32XU新品介紹PPT\05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5487" y="1362497"/>
            <a:ext cx="2484394" cy="2865437"/>
          </a:xfrm>
          <a:prstGeom prst="rect">
            <a:avLst/>
          </a:prstGeom>
          <a:noFill/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Hant" dirty="0">
                <a:sym typeface="Arial"/>
              </a:rPr>
              <a:t>Most</a:t>
            </a:r>
            <a:r>
              <a:rPr lang="zh-Hant" altLang="en-US" dirty="0">
                <a:sym typeface="Arial"/>
              </a:rPr>
              <a:t> </a:t>
            </a:r>
            <a:r>
              <a:rPr lang="en-US" altLang="zh-Hant" dirty="0">
                <a:sym typeface="Arial"/>
              </a:rPr>
              <a:t>cost-effective</a:t>
            </a:r>
            <a:r>
              <a:rPr lang="zh-Hant" altLang="en-US" dirty="0">
                <a:sym typeface="Arial"/>
              </a:rPr>
              <a:t> </a:t>
            </a:r>
            <a:r>
              <a:rPr lang="en-US" altLang="zh-Hant" dirty="0">
                <a:sym typeface="Arial"/>
              </a:rPr>
              <a:t>10GbE</a:t>
            </a:r>
            <a:r>
              <a:rPr lang="zh-Hant" altLang="en-US" dirty="0">
                <a:sym typeface="Arial"/>
              </a:rPr>
              <a:t> </a:t>
            </a:r>
            <a:r>
              <a:rPr lang="en-US" altLang="zh-Hant" dirty="0">
                <a:sym typeface="Arial"/>
              </a:rPr>
              <a:t>rackmount</a:t>
            </a:r>
            <a:r>
              <a:rPr lang="zh-Hant" altLang="en-US" dirty="0">
                <a:sym typeface="Arial"/>
              </a:rPr>
              <a:t> </a:t>
            </a:r>
            <a:r>
              <a:rPr lang="en-US" altLang="zh-Hant" dirty="0">
                <a:sym typeface="Arial"/>
              </a:rPr>
              <a:t>NAS</a:t>
            </a:r>
            <a:endParaRPr lang="en-US" dirty="0"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524716" y="1693501"/>
            <a:ext cx="251078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TS-432XU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-2G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AL324, </a:t>
            </a:r>
            <a:r>
              <a:rPr lang="en-US" altLang="zh-Hant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DDR4,</a:t>
            </a: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single</a:t>
            </a:r>
            <a:r>
              <a:rPr lang="zh-Hant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PSU</a:t>
            </a: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</a:p>
        </p:txBody>
      </p:sp>
      <p:sp>
        <p:nvSpPr>
          <p:cNvPr id="44" name="Shape 131">
            <a:extLst>
              <a:ext uri="{FF2B5EF4-FFF2-40B4-BE49-F238E27FC236}">
                <a16:creationId xmlns:a16="http://schemas.microsoft.com/office/drawing/2014/main" xmlns="" id="{446291E2-F868-9548-9947-EC465BA332DA}"/>
              </a:ext>
            </a:extLst>
          </p:cNvPr>
          <p:cNvSpPr/>
          <p:nvPr/>
        </p:nvSpPr>
        <p:spPr>
          <a:xfrm>
            <a:off x="524716" y="2694767"/>
            <a:ext cx="251078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TS-432XU-</a:t>
            </a:r>
            <a:r>
              <a:rPr lang="en-US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-2G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324, </a:t>
            </a:r>
            <a:r>
              <a:rPr lang="en-US" altLang="zh-Hant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DDR4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altLang="zh-Hant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redundant</a:t>
            </a:r>
            <a:r>
              <a:rPr lang="zh-Hant" altLang="en-US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PSU</a:t>
            </a:r>
            <a:r>
              <a:rPr lang="en-US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</a:p>
        </p:txBody>
      </p:sp>
      <p:sp>
        <p:nvSpPr>
          <p:cNvPr id="18" name="Shape 131">
            <a:extLst>
              <a:ext uri="{FF2B5EF4-FFF2-40B4-BE49-F238E27FC236}">
                <a16:creationId xmlns:a16="http://schemas.microsoft.com/office/drawing/2014/main" xmlns="" id="{59A806F3-09F0-D34A-B7E1-01718F67AB59}"/>
              </a:ext>
            </a:extLst>
          </p:cNvPr>
          <p:cNvSpPr/>
          <p:nvPr/>
        </p:nvSpPr>
        <p:spPr>
          <a:xfrm>
            <a:off x="3286903" y="1693501"/>
            <a:ext cx="253948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Hant" b="1" dirty="0"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32XU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-4G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AL324,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DDR4</a:t>
            </a:r>
            <a:r>
              <a:rPr lang="en-US" altLang="zh-Hant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single</a:t>
            </a:r>
            <a:r>
              <a:rPr lang="zh-Hant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PSU</a:t>
            </a: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</a:p>
        </p:txBody>
      </p:sp>
      <p:sp>
        <p:nvSpPr>
          <p:cNvPr id="19" name="Shape 131">
            <a:extLst>
              <a:ext uri="{FF2B5EF4-FFF2-40B4-BE49-F238E27FC236}">
                <a16:creationId xmlns:a16="http://schemas.microsoft.com/office/drawing/2014/main" xmlns="" id="{DC171193-6021-834E-84B3-F934919A3A2F}"/>
              </a:ext>
            </a:extLst>
          </p:cNvPr>
          <p:cNvSpPr/>
          <p:nvPr/>
        </p:nvSpPr>
        <p:spPr>
          <a:xfrm>
            <a:off x="3286903" y="2694767"/>
            <a:ext cx="253948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Hant" b="1" dirty="0"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32XU-</a:t>
            </a:r>
            <a:r>
              <a:rPr lang="en-US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-4G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324,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DDR4</a:t>
            </a:r>
            <a:r>
              <a:rPr lang="en-US" altLang="zh-TW" sz="1100" b="1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altLang="zh-Hant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redundant</a:t>
            </a:r>
            <a:r>
              <a:rPr lang="zh-Hant" altLang="en-US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PSU</a:t>
            </a:r>
            <a:r>
              <a:rPr lang="en-US" altLang="zh-TW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</a:p>
        </p:txBody>
      </p:sp>
      <p:sp>
        <p:nvSpPr>
          <p:cNvPr id="20" name="Shape 131">
            <a:extLst>
              <a:ext uri="{FF2B5EF4-FFF2-40B4-BE49-F238E27FC236}">
                <a16:creationId xmlns:a16="http://schemas.microsoft.com/office/drawing/2014/main" xmlns="" id="{84848571-E3CD-A047-806F-BC1E130AB63D}"/>
              </a:ext>
            </a:extLst>
          </p:cNvPr>
          <p:cNvSpPr/>
          <p:nvPr/>
        </p:nvSpPr>
        <p:spPr>
          <a:xfrm>
            <a:off x="6081098" y="1693501"/>
            <a:ext cx="253948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Hant" b="1" dirty="0"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32XU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-4G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AL324,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DDR4</a:t>
            </a:r>
            <a:r>
              <a:rPr lang="en-US" altLang="zh-Hant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single</a:t>
            </a:r>
            <a:r>
              <a:rPr lang="zh-Hant" alt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PSU</a:t>
            </a: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</a:p>
        </p:txBody>
      </p:sp>
      <p:sp>
        <p:nvSpPr>
          <p:cNvPr id="21" name="Shape 131">
            <a:extLst>
              <a:ext uri="{FF2B5EF4-FFF2-40B4-BE49-F238E27FC236}">
                <a16:creationId xmlns:a16="http://schemas.microsoft.com/office/drawing/2014/main" xmlns="" id="{14ED27AD-8244-FE43-AA6F-85F3DABFF1B7}"/>
              </a:ext>
            </a:extLst>
          </p:cNvPr>
          <p:cNvSpPr/>
          <p:nvPr/>
        </p:nvSpPr>
        <p:spPr>
          <a:xfrm>
            <a:off x="6081098" y="2694767"/>
            <a:ext cx="253948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TS-</a:t>
            </a:r>
            <a:r>
              <a:rPr lang="en-US" altLang="zh-Hant" b="1" dirty="0"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32XU-</a:t>
            </a:r>
            <a:r>
              <a:rPr lang="en-US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altLang="zh-Hant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-4G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324,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1" dirty="0">
                <a:latin typeface="Arial"/>
                <a:ea typeface="Arial"/>
                <a:cs typeface="Arial"/>
                <a:sym typeface="Arial"/>
              </a:rPr>
              <a:t>DDR4</a:t>
            </a:r>
            <a:r>
              <a:rPr lang="en-US" altLang="zh-TW" sz="1100" b="1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altLang="zh-Hant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redundant</a:t>
            </a:r>
            <a:r>
              <a:rPr lang="zh-Hant" altLang="en-US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PSU</a:t>
            </a:r>
            <a:r>
              <a:rPr lang="en-US" altLang="zh-TW" sz="1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sz="1100" b="1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4098" name="Picture 2" descr="C:\Users\user\Desktop\TS-x32XU新品介紹PPT\TS-432XU-Fro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86620"/>
            <a:ext cx="2818230" cy="1761394"/>
          </a:xfrm>
          <a:prstGeom prst="rect">
            <a:avLst/>
          </a:prstGeom>
          <a:noFill/>
        </p:spPr>
      </p:pic>
      <p:pic>
        <p:nvPicPr>
          <p:cNvPr id="4099" name="Picture 3" descr="C:\Users\user\Desktop\TS-x32XU新品介紹PPT\TS-832XU-Fro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3388" y="3042605"/>
            <a:ext cx="2818230" cy="1761394"/>
          </a:xfrm>
          <a:prstGeom prst="rect">
            <a:avLst/>
          </a:prstGeom>
          <a:noFill/>
        </p:spPr>
      </p:pic>
      <p:pic>
        <p:nvPicPr>
          <p:cNvPr id="4100" name="Picture 4" descr="C:\Users\user\Desktop\TS-x32XU新品介紹PPT\TS-1232XU-Front.png"/>
          <p:cNvPicPr>
            <a:picLocks noChangeAspect="1" noChangeArrowheads="1"/>
          </p:cNvPicPr>
          <p:nvPr/>
        </p:nvPicPr>
        <p:blipFill rotWithShape="1">
          <a:blip r:embed="rId6" cstate="print"/>
          <a:srcRect t="20052"/>
          <a:stretch/>
        </p:blipFill>
        <p:spPr bwMode="auto">
          <a:xfrm>
            <a:off x="6002242" y="3395799"/>
            <a:ext cx="2818230" cy="140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7771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32XU新品介紹PPT\B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132"/>
            <a:ext cx="9144000" cy="5152162"/>
          </a:xfrm>
          <a:prstGeom prst="rect">
            <a:avLst/>
          </a:prstGeom>
          <a:noFill/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7724BF00-480B-4F4A-AA98-11A6FAFDC1B0}"/>
              </a:ext>
            </a:extLst>
          </p:cNvPr>
          <p:cNvSpPr txBox="1"/>
          <p:nvPr/>
        </p:nvSpPr>
        <p:spPr>
          <a:xfrm>
            <a:off x="146036" y="3723878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4</a:t>
            </a: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U/TS-432XU-RP</a:t>
            </a:r>
            <a:endParaRPr lang="en-US" altLang="zh-TW" sz="1200" b="1" kern="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101410B3-A9F3-FC4C-B76E-D07F5E1B46DE}"/>
              </a:ext>
            </a:extLst>
          </p:cNvPr>
          <p:cNvSpPr txBox="1"/>
          <p:nvPr/>
        </p:nvSpPr>
        <p:spPr>
          <a:xfrm>
            <a:off x="3136944" y="3723878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8</a:t>
            </a: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U/TS-832XU-RP</a:t>
            </a:r>
            <a:endParaRPr lang="en-US" altLang="zh-TW" sz="1200" b="1" kern="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ED67E5BC-B9B1-7D4E-983B-C039E6CE6BEB}"/>
              </a:ext>
            </a:extLst>
          </p:cNvPr>
          <p:cNvSpPr txBox="1"/>
          <p:nvPr/>
        </p:nvSpPr>
        <p:spPr>
          <a:xfrm>
            <a:off x="6089272" y="3723878"/>
            <a:ext cx="301923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TS-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12</a:t>
            </a:r>
            <a:r>
              <a:rPr lang="en-US" altLang="zh-TW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32X</a:t>
            </a:r>
            <a:r>
              <a:rPr lang="en-US" altLang="zh-Hant" sz="1200" b="1" kern="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微軟正黑體" pitchFamily="34" charset="-120"/>
                <a:cs typeface="Arial"/>
                <a:sym typeface="Arial"/>
              </a:rPr>
              <a:t>U/TS-1232XU-RP</a:t>
            </a:r>
            <a:endParaRPr lang="en-US" altLang="zh-TW" sz="1200" b="1" kern="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9" name="標題 2">
            <a:extLst>
              <a:ext uri="{FF2B5EF4-FFF2-40B4-BE49-F238E27FC236}">
                <a16:creationId xmlns:a16="http://schemas.microsoft.com/office/drawing/2014/main" xmlns="" id="{EB91791D-CB0D-C243-8ED4-A3A193D7775E}"/>
              </a:ext>
            </a:extLst>
          </p:cNvPr>
          <p:cNvSpPr txBox="1">
            <a:spLocks/>
          </p:cNvSpPr>
          <p:nvPr/>
        </p:nvSpPr>
        <p:spPr>
          <a:xfrm>
            <a:off x="472008" y="1374602"/>
            <a:ext cx="4892080" cy="675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1" i="0" u="none" strike="noStrike" kern="1200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T</a:t>
            </a:r>
            <a:r>
              <a:rPr kumimoji="1" lang="en-US" altLang="zh-Hant" sz="4400" b="1" i="0" u="none" strike="noStrike" kern="1200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S-x32XU</a:t>
            </a:r>
            <a:r>
              <a:rPr kumimoji="1" lang="zh-Hant" altLang="en-US" sz="4400" b="1" i="0" u="none" strike="noStrike" kern="1200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 </a:t>
            </a:r>
            <a:r>
              <a:rPr kumimoji="1" lang="en-US" altLang="zh-Hant" sz="4400" b="1" i="0" u="none" strike="noStrike" kern="1200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j-cs"/>
              </a:rPr>
              <a:t>Series</a:t>
            </a:r>
            <a:endParaRPr kumimoji="1" lang="zh-TW" altLang="en-US" sz="4400" b="1" i="0" u="none" strike="noStrike" kern="1200" spc="0" normalizeH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微軟正黑體" pitchFamily="34" charset="-120"/>
              <a:cs typeface="+mj-cs"/>
            </a:endParaRPr>
          </a:p>
        </p:txBody>
      </p:sp>
      <p:sp>
        <p:nvSpPr>
          <p:cNvPr id="20" name="文字版面配置區 3">
            <a:extLst>
              <a:ext uri="{FF2B5EF4-FFF2-40B4-BE49-F238E27FC236}">
                <a16:creationId xmlns:a16="http://schemas.microsoft.com/office/drawing/2014/main" xmlns="" id="{D7ED6DF6-440C-2645-B83D-8902F511BB35}"/>
              </a:ext>
            </a:extLst>
          </p:cNvPr>
          <p:cNvSpPr txBox="1">
            <a:spLocks/>
          </p:cNvSpPr>
          <p:nvPr/>
        </p:nvSpPr>
        <p:spPr>
          <a:xfrm>
            <a:off x="472008" y="1734642"/>
            <a:ext cx="7772400" cy="1125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1" lang="en-US" altLang="zh-Hant" sz="2000" b="1" dirty="0">
                <a:latin typeface="Arial" pitchFamily="34" charset="0"/>
                <a:ea typeface="微軟正黑體" pitchFamily="34" charset="-120"/>
              </a:rPr>
              <a:t>Two</a:t>
            </a:r>
            <a:r>
              <a:rPr kumimoji="1" lang="zh-Hant" altLang="en-US" sz="2000" b="1" dirty="0">
                <a:latin typeface="Arial" pitchFamily="34" charset="0"/>
                <a:ea typeface="微軟正黑體" pitchFamily="34" charset="-120"/>
              </a:rPr>
              <a:t> </a:t>
            </a:r>
            <a:r>
              <a:rPr kumimoji="1" lang="en-US" altLang="zh-Hant" sz="2000" b="1" dirty="0">
                <a:latin typeface="Arial" pitchFamily="34" charset="0"/>
                <a:ea typeface="微軟正黑體" pitchFamily="34" charset="-120"/>
              </a:rPr>
              <a:t>10GbE</a:t>
            </a:r>
            <a:r>
              <a:rPr kumimoji="1" lang="zh-Hant" altLang="en-US" sz="2000" b="1" dirty="0">
                <a:latin typeface="Arial" pitchFamily="34" charset="0"/>
                <a:ea typeface="微軟正黑體" pitchFamily="34" charset="-120"/>
              </a:rPr>
              <a:t> </a:t>
            </a:r>
            <a:r>
              <a:rPr kumimoji="1" lang="en-US" altLang="zh-Hant" sz="2000" b="1" dirty="0">
                <a:latin typeface="Arial" pitchFamily="34" charset="0"/>
                <a:ea typeface="微軟正黑體" pitchFamily="34" charset="-120"/>
              </a:rPr>
              <a:t>SFP+</a:t>
            </a:r>
            <a:r>
              <a:rPr kumimoji="1" lang="zh-Hant" altLang="en-US" sz="2000" b="1" dirty="0">
                <a:latin typeface="Arial" pitchFamily="34" charset="0"/>
                <a:ea typeface="微軟正黑體" pitchFamily="34" charset="-120"/>
              </a:rPr>
              <a:t> </a:t>
            </a:r>
            <a:r>
              <a:rPr kumimoji="1" lang="en-US" altLang="zh-Hant" sz="2000" b="1" dirty="0">
                <a:latin typeface="Arial" pitchFamily="34" charset="0"/>
                <a:ea typeface="微軟正黑體" pitchFamily="34" charset="-120"/>
              </a:rPr>
              <a:t>ports</a:t>
            </a:r>
            <a:r>
              <a:rPr kumimoji="1" lang="zh-Hant" altLang="en-US" sz="2000" b="1" dirty="0">
                <a:latin typeface="Arial" pitchFamily="34" charset="0"/>
                <a:ea typeface="微軟正黑體" pitchFamily="34" charset="-120"/>
              </a:rPr>
              <a:t> </a:t>
            </a:r>
            <a:r>
              <a:rPr kumimoji="1" lang="en-US" altLang="zh-Hant" sz="2000" b="1" dirty="0">
                <a:latin typeface="Arial" pitchFamily="34" charset="0"/>
                <a:ea typeface="微軟正黑體" pitchFamily="34" charset="-120"/>
              </a:rPr>
              <a:t>&amp;</a:t>
            </a:r>
            <a:r>
              <a:rPr kumimoji="1" lang="zh-Hant" altLang="en-US" sz="2000" b="1" dirty="0">
                <a:latin typeface="Arial" pitchFamily="34" charset="0"/>
                <a:ea typeface="微軟正黑體" pitchFamily="34" charset="-120"/>
              </a:rPr>
              <a:t> </a:t>
            </a:r>
            <a:r>
              <a:rPr kumimoji="1" lang="en-US" altLang="zh-Hant" sz="2000" b="1" dirty="0">
                <a:latin typeface="Arial" pitchFamily="34" charset="0"/>
                <a:ea typeface="微軟正黑體" pitchFamily="34" charset="-120"/>
              </a:rPr>
              <a:t>one PCIe</a:t>
            </a:r>
            <a:r>
              <a:rPr kumimoji="1" lang="zh-Hant" altLang="en-US" sz="2000" b="1" dirty="0">
                <a:latin typeface="Arial" pitchFamily="34" charset="0"/>
                <a:ea typeface="微軟正黑體" pitchFamily="34" charset="-120"/>
              </a:rPr>
              <a:t> </a:t>
            </a:r>
            <a:r>
              <a:rPr kumimoji="1" lang="en-US" altLang="zh-Hant" sz="2000" b="1" dirty="0">
                <a:latin typeface="Arial" pitchFamily="34" charset="0"/>
                <a:ea typeface="微軟正黑體" pitchFamily="34" charset="-120"/>
              </a:rPr>
              <a:t>slot for expansion</a:t>
            </a:r>
          </a:p>
          <a:p>
            <a:pPr lvl="0">
              <a:spcBef>
                <a:spcPct val="20000"/>
              </a:spcBef>
              <a:defRPr/>
            </a:pPr>
            <a:r>
              <a:rPr kumimoji="1" lang="it-IT" altLang="zh-TW" sz="2000" b="1" dirty="0">
                <a:latin typeface="Arial" pitchFamily="34" charset="0"/>
                <a:ea typeface="微軟正黑體" pitchFamily="34" charset="-120"/>
              </a:rPr>
              <a:t>AL-324 </a:t>
            </a:r>
            <a:r>
              <a:rPr kumimoji="1" lang="en-US" altLang="zh-TW" sz="2000" b="1" dirty="0">
                <a:latin typeface="Arial" pitchFamily="34" charset="0"/>
                <a:ea typeface="微軟正黑體" pitchFamily="34" charset="-120"/>
              </a:rPr>
              <a:t>ARMv8 </a:t>
            </a:r>
            <a:r>
              <a:rPr kumimoji="1" lang="it-IT" altLang="zh-TW" sz="2000" b="1" dirty="0">
                <a:latin typeface="Arial" pitchFamily="34" charset="0"/>
                <a:ea typeface="微軟正黑體" pitchFamily="34" charset="-120"/>
              </a:rPr>
              <a:t>Cortex-A57 quad-core 64-bit 1.7 GHz processor</a:t>
            </a:r>
            <a:r>
              <a:rPr kumimoji="1" lang="en" altLang="zh-Han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微軟正黑體" pitchFamily="34" charset="-120"/>
                <a:cs typeface="+mn-cs"/>
              </a:rPr>
              <a:t> </a:t>
            </a:r>
            <a:endParaRPr kumimoji="1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微軟正黑體" pitchFamily="34" charset="-120"/>
              <a:cs typeface="+mn-cs"/>
            </a:endParaRPr>
          </a:p>
        </p:txBody>
      </p:sp>
      <p:pic>
        <p:nvPicPr>
          <p:cNvPr id="3075" name="Picture 3" descr="C:\Users\user\Desktop\TS-x32XU新品介紹PPT\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147814"/>
            <a:ext cx="2311276" cy="445704"/>
          </a:xfrm>
          <a:prstGeom prst="rect">
            <a:avLst/>
          </a:prstGeom>
          <a:noFill/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ED67E5BC-B9B1-7D4E-983B-C039E6CE6BEB}"/>
              </a:ext>
            </a:extLst>
          </p:cNvPr>
          <p:cNvSpPr txBox="1"/>
          <p:nvPr/>
        </p:nvSpPr>
        <p:spPr>
          <a:xfrm>
            <a:off x="5076056" y="4760843"/>
            <a:ext cx="396044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TW" sz="600" dirty="0" smtClean="0">
                <a:latin typeface="Arial" pitchFamily="34" charset="0"/>
                <a:cs typeface="Arial" pitchFamily="34" charset="0"/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 </a:t>
            </a:r>
            <a:endParaRPr lang="en-US" altLang="zh-TW" sz="600" b="1" kern="0" dirty="0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25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23528" y="2787774"/>
            <a:ext cx="1944216" cy="36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478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altLang="zh-TW" spc="-150" dirty="0">
                <a:sym typeface="Microsoft JhengHei"/>
              </a:rPr>
              <a:t>ARMv8</a:t>
            </a:r>
            <a:r>
              <a:rPr lang="zh-TW" altLang="en-US" spc="-150" dirty="0">
                <a:sym typeface="Microsoft JhengHei"/>
              </a:rPr>
              <a:t> </a:t>
            </a:r>
            <a:r>
              <a:rPr lang="en-US" spc="-150" dirty="0"/>
              <a:t>Cortex-A57 quad-core 64-bit processor</a:t>
            </a:r>
          </a:p>
        </p:txBody>
      </p:sp>
      <p:pic>
        <p:nvPicPr>
          <p:cNvPr id="16" name="Shape 228" descr="C:\Users\user\Desktop\TS-x28A_PPT\GPU.png">
            <a:extLst>
              <a:ext uri="{FF2B5EF4-FFF2-40B4-BE49-F238E27FC236}">
                <a16:creationId xmlns:a16="http://schemas.microsoft.com/office/drawing/2014/main" xmlns="" id="{3AB503C3-6C70-284E-AA2D-B0135DEB039B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6061"/>
          <a:stretch>
            <a:fillRect/>
          </a:stretch>
        </p:blipFill>
        <p:spPr>
          <a:xfrm>
            <a:off x="5796136" y="2571750"/>
            <a:ext cx="3347864" cy="227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圖片 20" descr="未命名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1995686"/>
            <a:ext cx="2027593" cy="38023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469A9C94-8083-C741-BE17-A9DC22101975}"/>
              </a:ext>
            </a:extLst>
          </p:cNvPr>
          <p:cNvSpPr txBox="1"/>
          <p:nvPr/>
        </p:nvSpPr>
        <p:spPr>
          <a:xfrm>
            <a:off x="2411760" y="3475157"/>
            <a:ext cx="489654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Operates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with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128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bit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SIMD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registers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for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multiple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encryption/decryption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instruction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per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cycle</a:t>
            </a:r>
            <a:endParaRPr lang="en-US" altLang="zh-TW" sz="1500" b="1" kern="0" dirty="0">
              <a:solidFill>
                <a:srgbClr val="000000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323063" y="1347614"/>
            <a:ext cx="1932316" cy="400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285743" indent="-285743" defTabSz="914378">
              <a:buClr>
                <a:srgbClr val="FFFFFF"/>
              </a:buClr>
            </a:pPr>
            <a:r>
              <a:rPr lang="en-US" altLang="zh-Hant" sz="20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Integrated</a:t>
            </a:r>
            <a:r>
              <a:rPr lang="zh-Hant" altLang="en-US" sz="20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20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I/O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96968A6A-6930-4B46-89BC-C272B607AC3E}"/>
              </a:ext>
            </a:extLst>
          </p:cNvPr>
          <p:cNvSpPr txBox="1"/>
          <p:nvPr/>
        </p:nvSpPr>
        <p:spPr>
          <a:xfrm>
            <a:off x="2411760" y="1275606"/>
            <a:ext cx="352839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10GbE,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SATA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6Gbps,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 err="1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PCIe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lanes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in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27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x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27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mm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BGA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size</a:t>
            </a:r>
            <a:endParaRPr lang="en-US" altLang="zh-TW" sz="1500" b="1" kern="0" dirty="0">
              <a:solidFill>
                <a:srgbClr val="000000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D468DD93-1F11-DD48-8DBF-DAC692059BFD}"/>
              </a:ext>
            </a:extLst>
          </p:cNvPr>
          <p:cNvSpPr txBox="1"/>
          <p:nvPr/>
        </p:nvSpPr>
        <p:spPr>
          <a:xfrm>
            <a:off x="2411759" y="2721825"/>
            <a:ext cx="4752529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Enhanced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floating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point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operations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and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thirty-one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64-bit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registers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for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reducing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repetitive data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access</a:t>
            </a:r>
            <a:endParaRPr lang="en-US" altLang="zh-TW" sz="1500" b="1" kern="0" dirty="0">
              <a:solidFill>
                <a:srgbClr val="000000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xmlns="" id="{7809C9AE-D340-9E46-B572-A259E3F03AA3}"/>
              </a:ext>
            </a:extLst>
          </p:cNvPr>
          <p:cNvSpPr txBox="1"/>
          <p:nvPr/>
        </p:nvSpPr>
        <p:spPr>
          <a:xfrm>
            <a:off x="2411760" y="2026684"/>
            <a:ext cx="424847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Newly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designed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64-bit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instruction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set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for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efficient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computing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and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energy</a:t>
            </a:r>
            <a:r>
              <a:rPr lang="zh-Hant" altLang="en-US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500" b="1" kern="0" dirty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saving</a:t>
            </a:r>
            <a:endParaRPr lang="en-US" altLang="zh-TW" sz="1500" b="1" kern="0" dirty="0">
              <a:solidFill>
                <a:srgbClr val="000000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41" name="直線接點 40"/>
          <p:cNvCxnSpPr/>
          <p:nvPr/>
        </p:nvCxnSpPr>
        <p:spPr>
          <a:xfrm>
            <a:off x="179512" y="1891310"/>
            <a:ext cx="626469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323063" y="2099632"/>
            <a:ext cx="1932316" cy="400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285743" indent="-285743" defTabSz="914378">
              <a:buClr>
                <a:srgbClr val="FFFFFF"/>
              </a:buClr>
            </a:pPr>
            <a:r>
              <a:rPr lang="en-US" altLang="zh-Hant" sz="2000" b="1" kern="0" spc="-15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AARCH64</a:t>
            </a:r>
            <a:r>
              <a:rPr lang="zh-Hant" altLang="en-US" sz="2000" b="1" kern="0" spc="-15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2000" b="1" kern="0" spc="-15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arch.</a:t>
            </a:r>
            <a:endParaRPr lang="en-US" altLang="zh-Hant" sz="2000" b="1" kern="0" dirty="0">
              <a:solidFill>
                <a:schemeClr val="bg1"/>
              </a:solidFill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46" name="直線接點 45"/>
          <p:cNvCxnSpPr/>
          <p:nvPr/>
        </p:nvCxnSpPr>
        <p:spPr>
          <a:xfrm>
            <a:off x="179512" y="2633211"/>
            <a:ext cx="626469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323063" y="2822281"/>
            <a:ext cx="1932316" cy="3077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285743" indent="-285743" defTabSz="914378">
              <a:buClr>
                <a:srgbClr val="FFFFFF"/>
              </a:buClr>
            </a:pPr>
            <a:r>
              <a:rPr lang="en-US" altLang="zh-Hant" sz="14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Higher</a:t>
            </a:r>
            <a:r>
              <a:rPr lang="zh-Hant" altLang="en-US" sz="14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4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performance</a:t>
            </a:r>
          </a:p>
        </p:txBody>
      </p:sp>
      <p:cxnSp>
        <p:nvCxnSpPr>
          <p:cNvPr id="49" name="直線接點 48"/>
          <p:cNvCxnSpPr/>
          <p:nvPr/>
        </p:nvCxnSpPr>
        <p:spPr>
          <a:xfrm>
            <a:off x="179512" y="3336676"/>
            <a:ext cx="626469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323063" y="3539792"/>
            <a:ext cx="1932316" cy="400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marL="285743" indent="-285743" defTabSz="914378">
              <a:buClr>
                <a:srgbClr val="FFFFFF"/>
              </a:buClr>
            </a:pPr>
            <a:r>
              <a:rPr lang="en-US" altLang="zh-Hant" sz="2000" b="1" kern="0" dirty="0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Cryptography</a:t>
            </a:r>
          </a:p>
        </p:txBody>
      </p:sp>
      <p:cxnSp>
        <p:nvCxnSpPr>
          <p:cNvPr id="52" name="直線接點 51"/>
          <p:cNvCxnSpPr/>
          <p:nvPr/>
        </p:nvCxnSpPr>
        <p:spPr>
          <a:xfrm>
            <a:off x="179512" y="4068206"/>
            <a:ext cx="626469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78661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4AFC55DC-37B7-B749-8AC6-52AE69CF6E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652" y="1275606"/>
            <a:ext cx="5572348" cy="348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dirty="0">
                <a:sym typeface="Microsoft JhengHei"/>
              </a:rPr>
              <a:t>Up</a:t>
            </a:r>
            <a:r>
              <a:rPr lang="zh-Hant" altLang="en-US" dirty="0">
                <a:sym typeface="Microsoft JhengHei"/>
              </a:rPr>
              <a:t> </a:t>
            </a:r>
            <a:r>
              <a:rPr lang="en-US" altLang="zh-Hant" dirty="0">
                <a:sym typeface="Microsoft JhengHei"/>
              </a:rPr>
              <a:t>to</a:t>
            </a:r>
            <a:r>
              <a:rPr lang="zh-Hant" altLang="en-US" dirty="0">
                <a:sym typeface="Microsoft JhengHei"/>
              </a:rPr>
              <a:t> </a:t>
            </a:r>
            <a:r>
              <a:rPr lang="en-US" altLang="zh-Hant" dirty="0">
                <a:sym typeface="Microsoft JhengHei"/>
              </a:rPr>
              <a:t>16GB</a:t>
            </a:r>
            <a:r>
              <a:rPr lang="zh-Hant" altLang="en-US" dirty="0">
                <a:sym typeface="Microsoft JhengHei"/>
              </a:rPr>
              <a:t> </a:t>
            </a:r>
            <a:r>
              <a:rPr lang="en-US" altLang="zh-Hant" dirty="0">
                <a:sym typeface="Microsoft JhengHei"/>
              </a:rPr>
              <a:t>DDR4</a:t>
            </a:r>
            <a:r>
              <a:rPr lang="zh-Hant" altLang="en-US" dirty="0">
                <a:sym typeface="Microsoft JhengHei"/>
              </a:rPr>
              <a:t> </a:t>
            </a:r>
            <a:r>
              <a:rPr lang="en-US" altLang="zh-Hant" dirty="0">
                <a:sym typeface="Microsoft JhengHei"/>
              </a:rPr>
              <a:t>memory</a:t>
            </a:r>
            <a:endParaRPr lang="en-US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297494" y="1608787"/>
            <a:ext cx="305037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85743" indent="-285743">
              <a:buClr>
                <a:schemeClr val="bg1"/>
              </a:buClr>
            </a:pPr>
            <a:r>
              <a:rPr lang="en-US" altLang="zh-Hant" sz="2000" b="1" dirty="0">
                <a:ea typeface="微軟正黑體" pitchFamily="34" charset="-120"/>
              </a:rPr>
              <a:t>Upgradable</a:t>
            </a:r>
            <a:r>
              <a:rPr lang="zh-Hant" altLang="en-US" sz="2000" b="1" dirty="0">
                <a:ea typeface="微軟正黑體" pitchFamily="34" charset="-120"/>
              </a:rPr>
              <a:t> </a:t>
            </a:r>
            <a:r>
              <a:rPr lang="en-US" altLang="zh-Hant" sz="2000" b="1" dirty="0">
                <a:ea typeface="微軟正黑體" pitchFamily="34" charset="-120"/>
              </a:rPr>
              <a:t>to</a:t>
            </a:r>
            <a:r>
              <a:rPr lang="zh-Hant" altLang="en-US" sz="2000" b="1" dirty="0">
                <a:ea typeface="微軟正黑體" pitchFamily="34" charset="-120"/>
              </a:rPr>
              <a:t> </a:t>
            </a:r>
            <a:r>
              <a:rPr lang="en-US" altLang="zh-TW" sz="3000" b="1" dirty="0">
                <a:solidFill>
                  <a:srgbClr val="C00000"/>
                </a:solidFill>
                <a:ea typeface="微軟正黑體" pitchFamily="34" charset="-120"/>
              </a:rPr>
              <a:t>16GB</a:t>
            </a:r>
            <a:endParaRPr lang="en-US" sz="3000" b="1" dirty="0">
              <a:solidFill>
                <a:srgbClr val="C00000"/>
              </a:solidFill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3168" y="2571750"/>
            <a:ext cx="3128712" cy="151216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323528" y="2355726"/>
            <a:ext cx="3192562" cy="400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>
              <a:buClr>
                <a:srgbClr val="FF6600"/>
              </a:buClr>
              <a:buSzPct val="25000"/>
            </a:pPr>
            <a:r>
              <a:rPr lang="en-US" altLang="zh-TW" sz="2000" b="1" dirty="0">
                <a:solidFill>
                  <a:schemeClr val="bg1"/>
                </a:solidFill>
                <a:sym typeface="Arial"/>
              </a:rPr>
              <a:t>QNAP 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RAM</a:t>
            </a:r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accessor</a:t>
            </a:r>
            <a:r>
              <a:rPr lang="en-US" altLang="zh-Hant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ies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FBB5DFA3-4111-2C43-AD25-F209CC3B64FC}"/>
              </a:ext>
            </a:extLst>
          </p:cNvPr>
          <p:cNvSpPr/>
          <p:nvPr/>
        </p:nvSpPr>
        <p:spPr>
          <a:xfrm>
            <a:off x="395536" y="2787774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6600"/>
              </a:buClr>
              <a:buSzPct val="25000"/>
              <a:buFont typeface="Arial" pitchFamily="34" charset="0"/>
              <a:buChar char="•"/>
            </a:pPr>
            <a:r>
              <a:rPr lang="en-US" altLang="zh-Hant" sz="1600" b="1" dirty="0"/>
              <a:t>2GB, </a:t>
            </a:r>
            <a:r>
              <a:rPr lang="en-US" altLang="zh-TW" sz="1600" b="1" dirty="0"/>
              <a:t>4GB, 8GB and </a:t>
            </a:r>
            <a:r>
              <a:rPr lang="en-US" altLang="zh-Hant" sz="1600" b="1" dirty="0"/>
              <a:t>16GB</a:t>
            </a:r>
            <a:r>
              <a:rPr lang="zh-Hant" altLang="en-US" sz="1600" b="1" dirty="0"/>
              <a:t> 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</a:rPr>
              <a:t>modules</a:t>
            </a:r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97494" y="1282410"/>
            <a:ext cx="362643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Hant" sz="2000" b="1" dirty="0">
                <a:ea typeface="微軟正黑體" pitchFamily="34" charset="-120"/>
              </a:rPr>
              <a:t>1</a:t>
            </a:r>
            <a:r>
              <a:rPr lang="zh-Hant" altLang="en-US" sz="2000" b="1" dirty="0">
                <a:ea typeface="微軟正黑體" pitchFamily="34" charset="-120"/>
              </a:rPr>
              <a:t> </a:t>
            </a:r>
            <a:r>
              <a:rPr lang="en-US" altLang="zh-Hant" sz="2000" b="1" dirty="0">
                <a:ea typeface="微軟正黑體" pitchFamily="34" charset="-120"/>
              </a:rPr>
              <a:t>x</a:t>
            </a:r>
            <a:r>
              <a:rPr lang="zh-Hant" altLang="en-US" sz="2000" b="1" dirty="0">
                <a:ea typeface="微軟正黑體" pitchFamily="34" charset="-120"/>
              </a:rPr>
              <a:t> </a:t>
            </a:r>
            <a:r>
              <a:rPr lang="en-US" altLang="zh-Hant" sz="2000" b="1" dirty="0">
                <a:ea typeface="微軟正黑體" pitchFamily="34" charset="-120"/>
              </a:rPr>
              <a:t>DDR4</a:t>
            </a:r>
            <a:r>
              <a:rPr lang="zh-Hant" altLang="en-US" sz="2000" b="1" dirty="0">
                <a:ea typeface="微軟正黑體" pitchFamily="34" charset="-120"/>
              </a:rPr>
              <a:t> </a:t>
            </a:r>
            <a:r>
              <a:rPr lang="en-US" altLang="zh-Hant" sz="2000" b="1" dirty="0">
                <a:ea typeface="微軟正黑體" pitchFamily="34" charset="-120"/>
              </a:rPr>
              <a:t>UDIMM</a:t>
            </a:r>
            <a:r>
              <a:rPr lang="zh-Hant" altLang="en-US" sz="2000" b="1" dirty="0">
                <a:ea typeface="微軟正黑體" pitchFamily="34" charset="-120"/>
              </a:rPr>
              <a:t> </a:t>
            </a:r>
            <a:r>
              <a:rPr lang="en-US" altLang="zh-Hant" sz="2000" b="1" dirty="0">
                <a:ea typeface="微軟正黑體" pitchFamily="34" charset="-120"/>
              </a:rPr>
              <a:t>memory</a:t>
            </a:r>
            <a:r>
              <a:rPr lang="zh-Hant" altLang="en-US" sz="2000" b="1" dirty="0">
                <a:ea typeface="微軟正黑體" pitchFamily="34" charset="-120"/>
              </a:rPr>
              <a:t> </a:t>
            </a:r>
            <a:r>
              <a:rPr lang="en-US" altLang="zh-Hant" sz="2000" b="1" dirty="0">
                <a:ea typeface="微軟正黑體" pitchFamily="34" charset="-120"/>
              </a:rPr>
              <a:t>slot</a:t>
            </a:r>
            <a:endParaRPr lang="en-US" altLang="zh-TW" sz="2000" b="1" dirty="0">
              <a:ea typeface="微軟正黑體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B0EF240C-B704-3C49-B4D5-49EC994F8E9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3003798"/>
            <a:ext cx="1594103" cy="1195577"/>
          </a:xfrm>
          <a:prstGeom prst="rect">
            <a:avLst/>
          </a:prstGeom>
        </p:spPr>
      </p:pic>
      <p:pic>
        <p:nvPicPr>
          <p:cNvPr id="1028" name="Picture 4" descr="C:\Users\user\Desktop\TS-x32XU新品介紹PPT\12-01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419622"/>
            <a:ext cx="1656184" cy="165795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070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Picture 11">
            <a:extLst>
              <a:ext uri="{FF2B5EF4-FFF2-40B4-BE49-F238E27FC236}">
                <a16:creationId xmlns:a16="http://schemas.microsoft.com/office/drawing/2014/main" xmlns="" id="{6966E555-1AB3-1047-AD3A-9BA3B0CB32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8736" b="36041"/>
          <a:stretch>
            <a:fillRect/>
          </a:stretch>
        </p:blipFill>
        <p:spPr>
          <a:xfrm>
            <a:off x="-36512" y="2211710"/>
            <a:ext cx="9135502" cy="144016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平行四邊形 26"/>
          <p:cNvSpPr/>
          <p:nvPr/>
        </p:nvSpPr>
        <p:spPr>
          <a:xfrm>
            <a:off x="7380312" y="4156126"/>
            <a:ext cx="1080121" cy="71808"/>
          </a:xfrm>
          <a:prstGeom prst="parallelogram">
            <a:avLst/>
          </a:prstGeom>
          <a:blipFill dpi="0" rotWithShape="1">
            <a:blip r:embed="rId4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 dirty="0"/>
              <a:t>TS-432XU </a:t>
            </a:r>
            <a:r>
              <a:rPr lang="en-US" altLang="zh-TW" dirty="0"/>
              <a:t>f</a:t>
            </a:r>
            <a:r>
              <a:rPr lang="en-US" altLang="zh-Hant" dirty="0"/>
              <a:t>ront</a:t>
            </a:r>
            <a:r>
              <a:rPr lang="zh-Hant" altLang="en-US" dirty="0"/>
              <a:t> </a:t>
            </a:r>
            <a:r>
              <a:rPr lang="en-US" altLang="zh-Hant" dirty="0"/>
              <a:t>view</a:t>
            </a:r>
            <a:endParaRPr lang="zh-TW" altLang="en-US" dirty="0"/>
          </a:p>
        </p:txBody>
      </p:sp>
      <p:sp>
        <p:nvSpPr>
          <p:cNvPr id="249" name="Shape 249"/>
          <p:cNvSpPr txBox="1"/>
          <p:nvPr/>
        </p:nvSpPr>
        <p:spPr>
          <a:xfrm>
            <a:off x="7214524" y="3889826"/>
            <a:ext cx="1400110" cy="3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Hant" sz="1500" b="1" dirty="0">
                <a:ea typeface="微軟正黑體" pitchFamily="34" charset="-120"/>
                <a:sym typeface="Arial"/>
              </a:rPr>
              <a:t>Power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500" b="1" dirty="0">
                <a:ea typeface="微軟正黑體" pitchFamily="34" charset="-120"/>
                <a:sym typeface="Arial"/>
              </a:rPr>
              <a:t>button</a:t>
            </a:r>
            <a:endParaRPr sz="1500" b="1" dirty="0">
              <a:ea typeface="微軟正黑體" pitchFamily="34" charset="-120"/>
              <a:sym typeface="Arial"/>
            </a:endParaRP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rot="16200000" flipV="1">
            <a:off x="7504982" y="3455192"/>
            <a:ext cx="758773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44" name="Shape 247">
            <a:extLst>
              <a:ext uri="{FF2B5EF4-FFF2-40B4-BE49-F238E27FC236}">
                <a16:creationId xmlns:a16="http://schemas.microsoft.com/office/drawing/2014/main" xmlns="" id="{7E379954-B87E-AF42-B774-5119CD00B5C6}"/>
              </a:ext>
            </a:extLst>
          </p:cNvPr>
          <p:cNvSpPr/>
          <p:nvPr/>
        </p:nvSpPr>
        <p:spPr>
          <a:xfrm rot="5400000">
            <a:off x="6638662" y="2593320"/>
            <a:ext cx="199360" cy="732284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" name="平行四邊形 25"/>
          <p:cNvSpPr/>
          <p:nvPr/>
        </p:nvSpPr>
        <p:spPr>
          <a:xfrm>
            <a:off x="4932040" y="1560008"/>
            <a:ext cx="1368152" cy="72008"/>
          </a:xfrm>
          <a:prstGeom prst="parallelogram">
            <a:avLst/>
          </a:prstGeom>
          <a:blipFill dpi="0" rotWithShape="1">
            <a:blip r:embed="rId5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平行四邊形 27"/>
          <p:cNvSpPr/>
          <p:nvPr/>
        </p:nvSpPr>
        <p:spPr>
          <a:xfrm>
            <a:off x="3131840" y="1560008"/>
            <a:ext cx="1368152" cy="72008"/>
          </a:xfrm>
          <a:prstGeom prst="parallelogram">
            <a:avLst/>
          </a:prstGeom>
          <a:blipFill dpi="0" rotWithShape="1">
            <a:blip r:embed="rId5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6" name="Shape 246"/>
          <p:cNvSpPr txBox="1"/>
          <p:nvPr/>
        </p:nvSpPr>
        <p:spPr>
          <a:xfrm>
            <a:off x="5054776" y="1300883"/>
            <a:ext cx="1677464" cy="29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500" b="1" dirty="0">
                <a:ea typeface="微軟正黑體" pitchFamily="34" charset="-120"/>
                <a:sym typeface="Arial"/>
              </a:rPr>
              <a:t>LAN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500" b="1" dirty="0">
                <a:ea typeface="微軟正黑體" pitchFamily="34" charset="-120"/>
                <a:sym typeface="Arial"/>
              </a:rPr>
              <a:t>status</a:t>
            </a:r>
            <a:r>
              <a:rPr lang="en-US" sz="1500" b="1" dirty="0">
                <a:ea typeface="微軟正黑體" pitchFamily="34" charset="-120"/>
                <a:sym typeface="Arial"/>
              </a:rPr>
              <a:t> </a:t>
            </a:r>
          </a:p>
        </p:txBody>
      </p:sp>
      <p:sp>
        <p:nvSpPr>
          <p:cNvPr id="31" name="平行四邊形 30"/>
          <p:cNvSpPr/>
          <p:nvPr/>
        </p:nvSpPr>
        <p:spPr>
          <a:xfrm>
            <a:off x="6588224" y="1562452"/>
            <a:ext cx="2440384" cy="73194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2" name="Shape 252"/>
          <p:cNvSpPr txBox="1"/>
          <p:nvPr/>
        </p:nvSpPr>
        <p:spPr>
          <a:xfrm>
            <a:off x="6516216" y="1300883"/>
            <a:ext cx="2692920" cy="26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500" b="1" dirty="0">
                <a:ea typeface="微軟正黑體" pitchFamily="34" charset="-120"/>
                <a:sym typeface="Arial"/>
              </a:rPr>
              <a:t>USB </a:t>
            </a:r>
            <a:r>
              <a:rPr lang="en-US" altLang="zh-Hant" sz="1500" b="1" dirty="0">
                <a:ea typeface="微軟正黑體" pitchFamily="34" charset="-120"/>
                <a:sym typeface="Arial"/>
              </a:rPr>
              <a:t>expansion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500" b="1" dirty="0">
                <a:ea typeface="微軟正黑體" pitchFamily="34" charset="-120"/>
                <a:sym typeface="Arial"/>
              </a:rPr>
              <a:t>enclosure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500" b="1" dirty="0">
                <a:ea typeface="微軟正黑體" pitchFamily="34" charset="-120"/>
                <a:sym typeface="Arial"/>
              </a:rPr>
              <a:t>status</a:t>
            </a:r>
            <a:endParaRPr lang="en-US" sz="1500" b="1" dirty="0">
              <a:ea typeface="微軟正黑體" pitchFamily="34" charset="-120"/>
              <a:sym typeface="Arial"/>
            </a:endParaRPr>
          </a:p>
        </p:txBody>
      </p:sp>
      <p:sp>
        <p:nvSpPr>
          <p:cNvPr id="32" name="平行四邊形 31"/>
          <p:cNvSpPr/>
          <p:nvPr/>
        </p:nvSpPr>
        <p:spPr>
          <a:xfrm>
            <a:off x="4788024" y="4139742"/>
            <a:ext cx="1656184" cy="88192"/>
          </a:xfrm>
          <a:prstGeom prst="parallelogram">
            <a:avLst/>
          </a:prstGeom>
          <a:blipFill dpi="0" rotWithShape="1">
            <a:blip r:embed="rId5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Shape 250"/>
          <p:cNvCxnSpPr>
            <a:cxnSpLocks/>
            <a:endCxn id="44" idx="2"/>
          </p:cNvCxnSpPr>
          <p:nvPr/>
        </p:nvCxnSpPr>
        <p:spPr>
          <a:xfrm rot="5400000" flipH="1" flipV="1">
            <a:off x="5514044" y="2976425"/>
            <a:ext cx="875118" cy="841193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67" name="直線單箭頭接點 66"/>
          <p:cNvCxnSpPr/>
          <p:nvPr/>
        </p:nvCxnSpPr>
        <p:spPr>
          <a:xfrm flipV="1">
            <a:off x="4015392" y="1779662"/>
            <a:ext cx="0" cy="576064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/>
          <p:cNvCxnSpPr/>
          <p:nvPr/>
        </p:nvCxnSpPr>
        <p:spPr>
          <a:xfrm>
            <a:off x="4015392" y="2355726"/>
            <a:ext cx="3312368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/>
          <p:nvPr/>
        </p:nvCxnSpPr>
        <p:spPr>
          <a:xfrm>
            <a:off x="7327760" y="2355726"/>
            <a:ext cx="0" cy="504056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/>
          <p:nvPr/>
        </p:nvCxnSpPr>
        <p:spPr>
          <a:xfrm>
            <a:off x="7476373" y="2067694"/>
            <a:ext cx="0" cy="792088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/>
          <p:cNvCxnSpPr/>
          <p:nvPr/>
        </p:nvCxnSpPr>
        <p:spPr>
          <a:xfrm flipH="1">
            <a:off x="5820189" y="2067694"/>
            <a:ext cx="165618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/>
          <p:nvPr/>
        </p:nvCxnSpPr>
        <p:spPr>
          <a:xfrm flipV="1">
            <a:off x="5820189" y="1779662"/>
            <a:ext cx="0" cy="288032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單箭頭接點 86"/>
          <p:cNvCxnSpPr/>
          <p:nvPr/>
        </p:nvCxnSpPr>
        <p:spPr>
          <a:xfrm>
            <a:off x="7650660" y="2067694"/>
            <a:ext cx="0" cy="792088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>
          <a:xfrm>
            <a:off x="7650660" y="2067694"/>
            <a:ext cx="358542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/>
          <p:nvPr/>
        </p:nvCxnSpPr>
        <p:spPr>
          <a:xfrm flipV="1">
            <a:off x="8009202" y="1779662"/>
            <a:ext cx="0" cy="288032"/>
          </a:xfrm>
          <a:prstGeom prst="straightConnector1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B66C64-1537-7848-8F95-4C1539E19323}"/>
              </a:ext>
            </a:extLst>
          </p:cNvPr>
          <p:cNvSpPr/>
          <p:nvPr/>
        </p:nvSpPr>
        <p:spPr>
          <a:xfrm>
            <a:off x="4764459" y="3889826"/>
            <a:ext cx="1834746" cy="3000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500" b="1" dirty="0">
                <a:ea typeface="微軟正黑體" pitchFamily="34" charset="-120"/>
                <a:sym typeface="Arial"/>
              </a:rPr>
              <a:t>HDD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500" b="1" dirty="0">
                <a:ea typeface="微軟正黑體" pitchFamily="34" charset="-120"/>
                <a:sym typeface="Arial"/>
              </a:rPr>
              <a:t>status: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500" b="1" dirty="0">
                <a:ea typeface="微軟正黑體" pitchFamily="34" charset="-120"/>
                <a:sym typeface="Arial"/>
              </a:rPr>
              <a:t>HDD1~4</a:t>
            </a:r>
            <a:endParaRPr lang="en-US" altLang="en-US" sz="1500" b="1" dirty="0">
              <a:ea typeface="微軟正黑體" pitchFamily="34" charset="-120"/>
              <a:sym typeface="Arial"/>
            </a:endParaRPr>
          </a:p>
        </p:txBody>
      </p:sp>
      <p:sp>
        <p:nvSpPr>
          <p:cNvPr id="29" name="Shape 246">
            <a:extLst>
              <a:ext uri="{FF2B5EF4-FFF2-40B4-BE49-F238E27FC236}">
                <a16:creationId xmlns:a16="http://schemas.microsoft.com/office/drawing/2014/main" xmlns="" id="{B6FDE353-1FFE-8946-9A70-5C3E3D088F33}"/>
              </a:ext>
            </a:extLst>
          </p:cNvPr>
          <p:cNvSpPr txBox="1"/>
          <p:nvPr/>
        </p:nvSpPr>
        <p:spPr>
          <a:xfrm>
            <a:off x="3203848" y="1300883"/>
            <a:ext cx="1667349" cy="28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500" b="1" dirty="0">
                <a:ea typeface="微軟正黑體" pitchFamily="34" charset="-120"/>
                <a:sym typeface="Arial"/>
              </a:rPr>
              <a:t>System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500" b="1" dirty="0">
                <a:ea typeface="微軟正黑體" pitchFamily="34" charset="-120"/>
                <a:sym typeface="Arial"/>
              </a:rPr>
              <a:t>status</a:t>
            </a:r>
            <a:r>
              <a:rPr lang="en-US" sz="1500" b="1" dirty="0">
                <a:ea typeface="微軟正黑體" pitchFamily="34" charset="-120"/>
                <a:sym typeface="Arial"/>
              </a:rPr>
              <a:t> 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C06DD710-E2B8-7941-9EF2-22A2E56F2DF0}"/>
              </a:ext>
            </a:extLst>
          </p:cNvPr>
          <p:cNvSpPr txBox="1"/>
          <p:nvPr/>
        </p:nvSpPr>
        <p:spPr>
          <a:xfrm>
            <a:off x="611560" y="355758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TS-432XU/TS-432XU-RP</a:t>
            </a:r>
            <a:endParaRPr lang="en-US" alt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168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Picture 9">
            <a:extLst>
              <a:ext uri="{FF2B5EF4-FFF2-40B4-BE49-F238E27FC236}">
                <a16:creationId xmlns:a16="http://schemas.microsoft.com/office/drawing/2014/main" xmlns="" id="{A3057A6C-6330-0349-935E-2B15D88C28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2218" b="25757"/>
          <a:stretch>
            <a:fillRect/>
          </a:stretch>
        </p:blipFill>
        <p:spPr>
          <a:xfrm>
            <a:off x="323528" y="1923678"/>
            <a:ext cx="8498818" cy="223224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dirty="0"/>
              <a:t>TS-832XU/TS-1232XU </a:t>
            </a:r>
            <a:r>
              <a:rPr lang="en-US" altLang="zh-TW" dirty="0"/>
              <a:t>front</a:t>
            </a:r>
            <a:r>
              <a:rPr lang="zh-Hant" altLang="en-US" dirty="0"/>
              <a:t> </a:t>
            </a:r>
            <a:r>
              <a:rPr lang="en-US" altLang="zh-TW" dirty="0"/>
              <a:t>view</a:t>
            </a:r>
            <a:endParaRPr lang="zh-TW" altLang="en-US" dirty="0"/>
          </a:p>
        </p:txBody>
      </p:sp>
      <p:cxnSp>
        <p:nvCxnSpPr>
          <p:cNvPr id="45" name="Shape 248">
            <a:extLst>
              <a:ext uri="{FF2B5EF4-FFF2-40B4-BE49-F238E27FC236}">
                <a16:creationId xmlns:a16="http://schemas.microsoft.com/office/drawing/2014/main" xmlns="" id="{7878B332-E824-BE43-8D73-0F66BA957B3E}"/>
              </a:ext>
            </a:extLst>
          </p:cNvPr>
          <p:cNvCxnSpPr>
            <a:cxnSpLocks/>
          </p:cNvCxnSpPr>
          <p:nvPr/>
        </p:nvCxnSpPr>
        <p:spPr>
          <a:xfrm>
            <a:off x="6156176" y="1419622"/>
            <a:ext cx="2088232" cy="1800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pic>
        <p:nvPicPr>
          <p:cNvPr id="13" name="Picture 10" descr="Picture 10">
            <a:extLst>
              <a:ext uri="{FF2B5EF4-FFF2-40B4-BE49-F238E27FC236}">
                <a16:creationId xmlns:a16="http://schemas.microsoft.com/office/drawing/2014/main" xmlns="" id="{B209A0D1-F1A6-B94E-891C-22687CDD4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9217" b="27026"/>
          <a:stretch>
            <a:fillRect/>
          </a:stretch>
        </p:blipFill>
        <p:spPr>
          <a:xfrm>
            <a:off x="1594035" y="4575463"/>
            <a:ext cx="1996367" cy="421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9" descr="Picture 9">
            <a:extLst>
              <a:ext uri="{FF2B5EF4-FFF2-40B4-BE49-F238E27FC236}">
                <a16:creationId xmlns:a16="http://schemas.microsoft.com/office/drawing/2014/main" xmlns="" id="{D549F273-FF44-F847-8BAE-3223A563B8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2158" b="26091"/>
          <a:stretch>
            <a:fillRect/>
          </a:stretch>
        </p:blipFill>
        <p:spPr>
          <a:xfrm>
            <a:off x="3635896" y="4587974"/>
            <a:ext cx="1996366" cy="39615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平行四邊形 20"/>
          <p:cNvSpPr/>
          <p:nvPr/>
        </p:nvSpPr>
        <p:spPr>
          <a:xfrm>
            <a:off x="2204375" y="1621130"/>
            <a:ext cx="1071481" cy="86524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246"/>
          <p:cNvSpPr txBox="1"/>
          <p:nvPr/>
        </p:nvSpPr>
        <p:spPr>
          <a:xfrm>
            <a:off x="2195736" y="1379982"/>
            <a:ext cx="1677464" cy="29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TW" sz="1500" b="1" dirty="0">
                <a:ea typeface="微軟正黑體" pitchFamily="34" charset="-120"/>
                <a:sym typeface="Arial"/>
              </a:rPr>
              <a:t>HDD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 </a:t>
            </a:r>
            <a:r>
              <a:rPr lang="en-US" altLang="zh-TW" sz="1500" b="1" dirty="0">
                <a:ea typeface="微軟正黑體" pitchFamily="34" charset="-120"/>
                <a:sym typeface="Arial"/>
              </a:rPr>
              <a:t>status</a:t>
            </a:r>
            <a:r>
              <a:rPr lang="zh-TW" altLang="en-US" sz="1500" b="1" dirty="0">
                <a:ea typeface="微軟正黑體" pitchFamily="34" charset="-120"/>
                <a:sym typeface="Arial"/>
              </a:rPr>
              <a:t> </a:t>
            </a:r>
          </a:p>
        </p:txBody>
      </p:sp>
      <p:cxnSp>
        <p:nvCxnSpPr>
          <p:cNvPr id="23" name="Shape 250"/>
          <p:cNvCxnSpPr>
            <a:cxnSpLocks/>
          </p:cNvCxnSpPr>
          <p:nvPr/>
        </p:nvCxnSpPr>
        <p:spPr>
          <a:xfrm rot="16200000" flipV="1">
            <a:off x="2168961" y="2416409"/>
            <a:ext cx="1262830" cy="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25" name="Shape 247">
            <a:extLst>
              <a:ext uri="{FF2B5EF4-FFF2-40B4-BE49-F238E27FC236}">
                <a16:creationId xmlns:a16="http://schemas.microsoft.com/office/drawing/2014/main" xmlns="" id="{7E379954-B87E-AF42-B774-5119CD00B5C6}"/>
              </a:ext>
            </a:extLst>
          </p:cNvPr>
          <p:cNvSpPr/>
          <p:nvPr/>
        </p:nvSpPr>
        <p:spPr>
          <a:xfrm rot="5400000">
            <a:off x="8208404" y="3039802"/>
            <a:ext cx="360040" cy="28803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平行四邊形 27"/>
          <p:cNvSpPr/>
          <p:nvPr/>
        </p:nvSpPr>
        <p:spPr>
          <a:xfrm>
            <a:off x="7524328" y="1635646"/>
            <a:ext cx="1245416" cy="72008"/>
          </a:xfrm>
          <a:prstGeom prst="parallelogram">
            <a:avLst/>
          </a:prstGeom>
          <a:blipFill dpi="0" rotWithShape="1">
            <a:blip r:embed="rId7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Shape 246"/>
          <p:cNvSpPr txBox="1"/>
          <p:nvPr/>
        </p:nvSpPr>
        <p:spPr>
          <a:xfrm>
            <a:off x="7524328" y="1396166"/>
            <a:ext cx="1317424" cy="29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TW" sz="1500" b="1" dirty="0">
                <a:ea typeface="微軟正黑體" pitchFamily="34" charset="-120"/>
                <a:sym typeface="Arial"/>
              </a:rPr>
              <a:t>Power</a:t>
            </a:r>
            <a:r>
              <a:rPr lang="zh-Hant" altLang="en-US" sz="1500" b="1" dirty="0">
                <a:ea typeface="微軟正黑體" pitchFamily="34" charset="-120"/>
                <a:sym typeface="Arial"/>
              </a:rPr>
              <a:t> </a:t>
            </a:r>
            <a:r>
              <a:rPr lang="en-US" altLang="zh-TW" sz="1500" b="1" dirty="0">
                <a:ea typeface="微軟正黑體" pitchFamily="34" charset="-120"/>
                <a:sym typeface="Arial"/>
              </a:rPr>
              <a:t>button</a:t>
            </a:r>
            <a:endParaRPr lang="zh-TW" altLang="en-US" sz="1500" b="1" dirty="0">
              <a:ea typeface="微軟正黑體" pitchFamily="34" charset="-120"/>
              <a:sym typeface="Arial"/>
            </a:endParaRPr>
          </a:p>
        </p:txBody>
      </p:sp>
      <p:cxnSp>
        <p:nvCxnSpPr>
          <p:cNvPr id="29" name="Shape 250"/>
          <p:cNvCxnSpPr>
            <a:cxnSpLocks/>
          </p:cNvCxnSpPr>
          <p:nvPr/>
        </p:nvCxnSpPr>
        <p:spPr>
          <a:xfrm rot="16200000" flipV="1">
            <a:off x="7920373" y="2247713"/>
            <a:ext cx="936104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38" name="平行四邊形 37"/>
          <p:cNvSpPr/>
          <p:nvPr/>
        </p:nvSpPr>
        <p:spPr>
          <a:xfrm>
            <a:off x="5156086" y="1375232"/>
            <a:ext cx="712058" cy="72008"/>
          </a:xfrm>
          <a:prstGeom prst="parallelogram">
            <a:avLst/>
          </a:prstGeom>
          <a:blipFill dpi="0" rotWithShape="1">
            <a:blip r:embed="rId7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2" name="Shape 252"/>
          <p:cNvSpPr txBox="1"/>
          <p:nvPr/>
        </p:nvSpPr>
        <p:spPr>
          <a:xfrm>
            <a:off x="5198792" y="1131590"/>
            <a:ext cx="2541560" cy="90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500" b="1" dirty="0">
                <a:ea typeface="微軟正黑體" pitchFamily="34" charset="-120"/>
                <a:sym typeface="Arial"/>
              </a:rPr>
              <a:t>LEDs: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System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status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LAN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status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USB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expansion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enclosure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8830B3DA-1317-AA43-A31E-6DFACC38CA7C}"/>
              </a:ext>
            </a:extLst>
          </p:cNvPr>
          <p:cNvSpPr txBox="1"/>
          <p:nvPr/>
        </p:nvSpPr>
        <p:spPr>
          <a:xfrm>
            <a:off x="3203848" y="4371950"/>
            <a:ext cx="2636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TS-832XU/TS-832XU-RP</a:t>
            </a:r>
            <a:endParaRPr lang="en-US" altLang="zh-TW" sz="1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6A6897F2-6A1C-9C44-9DE2-BE75D94F8739}"/>
              </a:ext>
            </a:extLst>
          </p:cNvPr>
          <p:cNvSpPr txBox="1"/>
          <p:nvPr/>
        </p:nvSpPr>
        <p:spPr>
          <a:xfrm>
            <a:off x="1259632" y="4371950"/>
            <a:ext cx="2636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TS-1232XU/TS-1232XU-RP</a:t>
            </a:r>
            <a:endParaRPr lang="en-US" altLang="zh-TW" sz="1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07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字方塊 105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7408887" y="3581400"/>
            <a:ext cx="1440160" cy="292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TS-432XU-RP</a:t>
            </a:r>
            <a:endParaRPr lang="zh-TW" altLang="en-US" sz="13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7408887" y="2321818"/>
            <a:ext cx="1440160" cy="292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TS-432XU</a:t>
            </a:r>
            <a:endParaRPr lang="zh-TW" altLang="en-US" sz="13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31" name="Picture 3" descr="Picture 3">
            <a:extLst>
              <a:ext uri="{FF2B5EF4-FFF2-40B4-BE49-F238E27FC236}">
                <a16:creationId xmlns:a16="http://schemas.microsoft.com/office/drawing/2014/main" xmlns="" id="{2B89678E-5B0E-EE48-8813-51EE2FBA00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692" y="-72315"/>
            <a:ext cx="6995612" cy="4372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5" descr="Picture 5">
            <a:extLst>
              <a:ext uri="{FF2B5EF4-FFF2-40B4-BE49-F238E27FC236}">
                <a16:creationId xmlns:a16="http://schemas.microsoft.com/office/drawing/2014/main" xmlns="" id="{B05DBE37-51DA-984B-BED6-B6346F89717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630" y="1192090"/>
            <a:ext cx="7033738" cy="439608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529208" y="123478"/>
            <a:ext cx="8229600" cy="857250"/>
          </a:xfrm>
        </p:spPr>
        <p:txBody>
          <a:bodyPr/>
          <a:lstStyle/>
          <a:p>
            <a:r>
              <a:rPr lang="en-US" altLang="zh-Hant" dirty="0"/>
              <a:t>TS-432XU </a:t>
            </a:r>
            <a:r>
              <a:rPr lang="en-US" altLang="zh-TW" dirty="0"/>
              <a:t>re</a:t>
            </a:r>
            <a:r>
              <a:rPr lang="en-US" altLang="zh-Hant" dirty="0"/>
              <a:t>ar</a:t>
            </a:r>
            <a:r>
              <a:rPr lang="zh-Hant" altLang="en-US" dirty="0"/>
              <a:t> </a:t>
            </a:r>
            <a:r>
              <a:rPr lang="en-US" altLang="zh-Hant" dirty="0"/>
              <a:t>view</a:t>
            </a:r>
            <a:endParaRPr lang="zh-TW" altLang="en-US" dirty="0"/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10800000" flipV="1">
            <a:off x="6896580" y="1563637"/>
            <a:ext cx="1491844" cy="690905"/>
          </a:xfrm>
          <a:prstGeom prst="bentConnector3">
            <a:avLst>
              <a:gd name="adj1" fmla="val 838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47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5690540" y="1995686"/>
            <a:ext cx="1562033" cy="620064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2528424" y="2009209"/>
            <a:ext cx="593144" cy="274509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ounded Rectangle 30">
            <a:extLst>
              <a:ext uri="{FF2B5EF4-FFF2-40B4-BE49-F238E27FC236}">
                <a16:creationId xmlns:a16="http://schemas.microsoft.com/office/drawing/2014/main" xmlns="" id="{DB89C824-9929-7A40-8B57-E207D5302766}"/>
              </a:ext>
            </a:extLst>
          </p:cNvPr>
          <p:cNvSpPr/>
          <p:nvPr/>
        </p:nvSpPr>
        <p:spPr>
          <a:xfrm>
            <a:off x="5103280" y="3263255"/>
            <a:ext cx="2474006" cy="620064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247964" y="1455626"/>
            <a:ext cx="576064" cy="504056"/>
          </a:xfrm>
          <a:prstGeom prst="bentConnector3">
            <a:avLst>
              <a:gd name="adj1" fmla="val 9969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65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74299" y="1786835"/>
            <a:ext cx="358476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59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1955392" y="2283718"/>
            <a:ext cx="576064" cy="270941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0" name="Shape 250">
            <a:extLst>
              <a:ext uri="{FF2B5EF4-FFF2-40B4-BE49-F238E27FC236}">
                <a16:creationId xmlns:a16="http://schemas.microsoft.com/office/drawing/2014/main" xmlns="" id="{56EA7E09-8D5F-3B44-A383-091764923E61}"/>
              </a:ext>
            </a:extLst>
          </p:cNvPr>
          <p:cNvCxnSpPr>
            <a:cxnSpLocks/>
            <a:stCxn id="59" idx="1"/>
          </p:cNvCxnSpPr>
          <p:nvPr/>
        </p:nvCxnSpPr>
        <p:spPr>
          <a:xfrm rot="10800000">
            <a:off x="1331640" y="1635647"/>
            <a:ext cx="623752" cy="783543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83" name="平行四邊形 82"/>
          <p:cNvSpPr/>
          <p:nvPr/>
        </p:nvSpPr>
        <p:spPr>
          <a:xfrm>
            <a:off x="2339752" y="1451644"/>
            <a:ext cx="1800200" cy="45719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6" name="Shape 266"/>
          <p:cNvSpPr txBox="1"/>
          <p:nvPr/>
        </p:nvSpPr>
        <p:spPr>
          <a:xfrm>
            <a:off x="2339752" y="1227981"/>
            <a:ext cx="1944216" cy="23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ea typeface="微軟正黑體" pitchFamily="34" charset="-120"/>
                <a:sym typeface="Arial"/>
              </a:rPr>
              <a:t>2 x 1GbE  RJ-45</a:t>
            </a:r>
            <a:r>
              <a:rPr lang="en-US" sz="1300" b="1" dirty="0">
                <a:ea typeface="微軟正黑體" pitchFamily="34" charset="-120"/>
              </a:rPr>
              <a:t>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LAN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ports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84" name="平行四邊形 83"/>
          <p:cNvSpPr/>
          <p:nvPr/>
        </p:nvSpPr>
        <p:spPr>
          <a:xfrm>
            <a:off x="395536" y="1451644"/>
            <a:ext cx="1809561" cy="45719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Shape 266">
            <a:extLst>
              <a:ext uri="{FF2B5EF4-FFF2-40B4-BE49-F238E27FC236}">
                <a16:creationId xmlns:a16="http://schemas.microsoft.com/office/drawing/2014/main" xmlns="" id="{896283B6-6107-F349-8BCA-1AA545BAA0E1}"/>
              </a:ext>
            </a:extLst>
          </p:cNvPr>
          <p:cNvSpPr txBox="1"/>
          <p:nvPr/>
        </p:nvSpPr>
        <p:spPr>
          <a:xfrm>
            <a:off x="323528" y="1227981"/>
            <a:ext cx="2180412" cy="19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ea typeface="微軟正黑體" pitchFamily="34" charset="-120"/>
                <a:sym typeface="Arial"/>
              </a:rPr>
              <a:t>2 x 10GbE </a:t>
            </a:r>
            <a:r>
              <a:rPr lang="zh-TW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sz="1300" b="1" dirty="0">
                <a:ea typeface="微軟正黑體" pitchFamily="34" charset="-120"/>
                <a:sym typeface="Arial"/>
              </a:rPr>
              <a:t>SFP+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LAN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ports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87" name="平行四邊形 86"/>
          <p:cNvSpPr/>
          <p:nvPr/>
        </p:nvSpPr>
        <p:spPr>
          <a:xfrm>
            <a:off x="4958856" y="1347269"/>
            <a:ext cx="1980530" cy="45719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Shape 256">
            <a:extLst>
              <a:ext uri="{FF2B5EF4-FFF2-40B4-BE49-F238E27FC236}">
                <a16:creationId xmlns:a16="http://schemas.microsoft.com/office/drawing/2014/main" xmlns="" id="{E2F5DC7A-9ECD-7C4C-94D2-AEF7148D7324}"/>
              </a:ext>
            </a:extLst>
          </p:cNvPr>
          <p:cNvSpPr txBox="1"/>
          <p:nvPr/>
        </p:nvSpPr>
        <p:spPr>
          <a:xfrm>
            <a:off x="4895726" y="1135033"/>
            <a:ext cx="268156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altLang="zh-TW" sz="1300" b="1" dirty="0">
                <a:ea typeface="微軟正黑體" pitchFamily="34" charset="-120"/>
              </a:rPr>
              <a:t>PCIe 2.0 x2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low-profile</a:t>
            </a:r>
            <a:r>
              <a:rPr lang="zh-TW" altLang="en-US" sz="1300" b="1" dirty="0">
                <a:ea typeface="微軟正黑體" pitchFamily="34" charset="-120"/>
              </a:rPr>
              <a:t> </a:t>
            </a:r>
            <a:r>
              <a:rPr lang="en-US" altLang="zh-TW" sz="1300" b="1" dirty="0">
                <a:ea typeface="微軟正黑體" pitchFamily="34" charset="-120"/>
              </a:rPr>
              <a:t>s</a:t>
            </a:r>
            <a:r>
              <a:rPr lang="en-US" altLang="zh-Hant" sz="1300" b="1" dirty="0">
                <a:ea typeface="微軟正黑體" pitchFamily="34" charset="-120"/>
              </a:rPr>
              <a:t>lot</a:t>
            </a:r>
            <a:endParaRPr lang="en-US" altLang="zh-TW" sz="1300" b="1" dirty="0">
              <a:ea typeface="微軟正黑體" pitchFamily="34" charset="-120"/>
            </a:endParaRPr>
          </a:p>
          <a:p>
            <a:pPr>
              <a:buSzPts val="1400"/>
            </a:pPr>
            <a:r>
              <a:rPr lang="en-US" altLang="zh-Hant" sz="1300" b="1" dirty="0">
                <a:ea typeface="微軟正黑體" pitchFamily="34" charset="-120"/>
              </a:rPr>
              <a:t>(QNAP</a:t>
            </a:r>
            <a:r>
              <a:rPr lang="zh-Hant" altLang="en-US" sz="1300" b="1" dirty="0">
                <a:ea typeface="微軟正黑體" pitchFamily="34" charset="-120"/>
              </a:rPr>
              <a:t> </a:t>
            </a:r>
            <a:r>
              <a:rPr lang="en-US" altLang="zh-Hant" sz="1300" b="1" dirty="0">
                <a:ea typeface="微軟正黑體" pitchFamily="34" charset="-120"/>
              </a:rPr>
              <a:t>specialized</a:t>
            </a:r>
            <a:r>
              <a:rPr lang="zh-Hant" altLang="en-US" sz="1300" b="1" dirty="0">
                <a:ea typeface="微軟正黑體" pitchFamily="34" charset="-120"/>
              </a:rPr>
              <a:t> </a:t>
            </a:r>
            <a:r>
              <a:rPr lang="en-US" altLang="zh-Hant" sz="1300" b="1" dirty="0">
                <a:ea typeface="微軟正黑體" pitchFamily="34" charset="-120"/>
              </a:rPr>
              <a:t>bracket</a:t>
            </a:r>
            <a:r>
              <a:rPr lang="zh-Hant" altLang="en-US" sz="1300" b="1" dirty="0">
                <a:ea typeface="微軟正黑體" pitchFamily="34" charset="-120"/>
              </a:rPr>
              <a:t> </a:t>
            </a:r>
            <a:r>
              <a:rPr lang="en-US" altLang="zh-Hant" sz="1300" b="1" dirty="0">
                <a:ea typeface="微軟正黑體" pitchFamily="34" charset="-120"/>
              </a:rPr>
              <a:t>required)</a:t>
            </a:r>
          </a:p>
        </p:txBody>
      </p:sp>
      <p:sp>
        <p:nvSpPr>
          <p:cNvPr id="88" name="平行四邊形 87"/>
          <p:cNvSpPr/>
          <p:nvPr/>
        </p:nvSpPr>
        <p:spPr>
          <a:xfrm>
            <a:off x="7308304" y="1356492"/>
            <a:ext cx="1768123" cy="45719"/>
          </a:xfrm>
          <a:prstGeom prst="parallelogram">
            <a:avLst/>
          </a:prstGeom>
          <a:blipFill dpi="0" rotWithShape="1">
            <a:blip r:embed="rId7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1" name="Shape 271"/>
          <p:cNvSpPr txBox="1"/>
          <p:nvPr/>
        </p:nvSpPr>
        <p:spPr>
          <a:xfrm>
            <a:off x="7236296" y="1131590"/>
            <a:ext cx="1898179" cy="54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250W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power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supply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unit</a:t>
            </a:r>
            <a:endParaRPr sz="1300" b="1" dirty="0">
              <a:solidFill>
                <a:schemeClr val="tx1">
                  <a:lumMod val="75000"/>
                  <a:lumOff val="25000"/>
                </a:schemeClr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92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2528424" y="3507854"/>
            <a:ext cx="675424" cy="274509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6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80902" y="3776995"/>
            <a:ext cx="551567" cy="20629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97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1512441" y="3975123"/>
            <a:ext cx="358476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98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5286586" y="3975124"/>
            <a:ext cx="358476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100" name="平行四邊形 99"/>
          <p:cNvSpPr/>
          <p:nvPr/>
        </p:nvSpPr>
        <p:spPr>
          <a:xfrm>
            <a:off x="1413173" y="4427774"/>
            <a:ext cx="792088" cy="72008"/>
          </a:xfrm>
          <a:prstGeom prst="parallelogram">
            <a:avLst/>
          </a:prstGeom>
          <a:blipFill dpi="0" rotWithShape="1">
            <a:blip r:embed="rId8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9" name="Shape 259"/>
          <p:cNvSpPr txBox="1"/>
          <p:nvPr/>
        </p:nvSpPr>
        <p:spPr>
          <a:xfrm>
            <a:off x="1403648" y="4182937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ea typeface="微軟正黑體" pitchFamily="34" charset="-120"/>
                <a:sym typeface="Arial"/>
              </a:rPr>
              <a:t>Reset</a:t>
            </a:r>
            <a:endParaRPr lang="en-US" altLang="zh-TW"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2699792" y="4209571"/>
            <a:ext cx="1178726" cy="34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ea typeface="微軟正黑體" pitchFamily="34" charset="-120"/>
                <a:sym typeface="Arial"/>
              </a:rPr>
              <a:t>4</a:t>
            </a:r>
            <a:r>
              <a:rPr lang="en-US" sz="1300" b="1" dirty="0">
                <a:ea typeface="微軟正黑體" pitchFamily="34" charset="-120"/>
                <a:sym typeface="Arial"/>
              </a:rPr>
              <a:t> x USB</a:t>
            </a:r>
            <a:r>
              <a:rPr lang="zh-TW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sz="1300" b="1" dirty="0">
                <a:ea typeface="微軟正黑體" pitchFamily="34" charset="-120"/>
                <a:sym typeface="Arial"/>
              </a:rPr>
              <a:t>3.0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ports</a:t>
            </a:r>
            <a:endParaRPr lang="en-US"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102" name="平行四邊形 101"/>
          <p:cNvSpPr/>
          <p:nvPr/>
        </p:nvSpPr>
        <p:spPr>
          <a:xfrm flipV="1">
            <a:off x="5166804" y="4398239"/>
            <a:ext cx="1296144" cy="45719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Shape 271">
            <a:extLst>
              <a:ext uri="{FF2B5EF4-FFF2-40B4-BE49-F238E27FC236}">
                <a16:creationId xmlns:a16="http://schemas.microsoft.com/office/drawing/2014/main" xmlns="" id="{91468B35-3A5E-D346-A67C-87DCD1350CD1}"/>
              </a:ext>
            </a:extLst>
          </p:cNvPr>
          <p:cNvSpPr txBox="1"/>
          <p:nvPr/>
        </p:nvSpPr>
        <p:spPr>
          <a:xfrm>
            <a:off x="5114388" y="4182937"/>
            <a:ext cx="1761867" cy="26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ea typeface="微軟正黑體" pitchFamily="34" charset="-120"/>
                <a:sym typeface="Arial"/>
              </a:rPr>
              <a:t>250W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redundant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power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supply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units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35" name="Rounded Rectangle 30">
            <a:extLst>
              <a:ext uri="{FF2B5EF4-FFF2-40B4-BE49-F238E27FC236}">
                <a16:creationId xmlns:a16="http://schemas.microsoft.com/office/drawing/2014/main" xmlns="" id="{C7CE7D95-6B27-FC44-8735-F8A1A936C77A}"/>
              </a:ext>
            </a:extLst>
          </p:cNvPr>
          <p:cNvSpPr/>
          <p:nvPr/>
        </p:nvSpPr>
        <p:spPr>
          <a:xfrm>
            <a:off x="3470803" y="1980033"/>
            <a:ext cx="1099685" cy="274509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平行四邊形 33"/>
          <p:cNvSpPr/>
          <p:nvPr/>
        </p:nvSpPr>
        <p:spPr>
          <a:xfrm>
            <a:off x="2752723" y="4427774"/>
            <a:ext cx="792088" cy="72008"/>
          </a:xfrm>
          <a:prstGeom prst="parallelogram">
            <a:avLst/>
          </a:prstGeom>
          <a:blipFill dpi="0" rotWithShape="1">
            <a:blip r:embed="rId8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29622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文字方塊 72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6680404" y="4011910"/>
            <a:ext cx="1440160" cy="492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TS-832XU-RP</a:t>
            </a:r>
          </a:p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TS-1232XU-RP</a:t>
            </a:r>
            <a:endParaRPr lang="zh-TW" altLang="en-US" sz="13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xmlns="" id="{DECD8E86-E46E-B447-9BB4-6839B6D86797}"/>
              </a:ext>
            </a:extLst>
          </p:cNvPr>
          <p:cNvSpPr txBox="1"/>
          <p:nvPr/>
        </p:nvSpPr>
        <p:spPr>
          <a:xfrm>
            <a:off x="6680404" y="2427734"/>
            <a:ext cx="1440160" cy="492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TS-832XU</a:t>
            </a:r>
          </a:p>
          <a:p>
            <a:pPr algn="r">
              <a:buClr>
                <a:srgbClr val="FF6600"/>
              </a:buClr>
              <a:buSzPct val="25000"/>
            </a:pPr>
            <a:r>
              <a:rPr lang="en-US" altLang="zh-TW" sz="1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/>
              </a:rPr>
              <a:t>TS-1232XU</a:t>
            </a:r>
            <a:endParaRPr lang="zh-TW" altLang="en-US" sz="13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26" name="Picture 6" descr="Picture 6">
            <a:extLst>
              <a:ext uri="{FF2B5EF4-FFF2-40B4-BE49-F238E27FC236}">
                <a16:creationId xmlns:a16="http://schemas.microsoft.com/office/drawing/2014/main" xmlns="" id="{3D40569C-04D2-3540-B24E-A82DD9C18F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30010" b="26060"/>
          <a:stretch>
            <a:fillRect/>
          </a:stretch>
        </p:blipFill>
        <p:spPr>
          <a:xfrm>
            <a:off x="735109" y="2931790"/>
            <a:ext cx="6294406" cy="1728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" descr="Picture 2">
            <a:extLst>
              <a:ext uri="{FF2B5EF4-FFF2-40B4-BE49-F238E27FC236}">
                <a16:creationId xmlns:a16="http://schemas.microsoft.com/office/drawing/2014/main" xmlns="" id="{8BD87346-51D3-CE49-A1AD-FD27BA7372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30631" b="27382"/>
          <a:stretch>
            <a:fillRect/>
          </a:stretch>
        </p:blipFill>
        <p:spPr>
          <a:xfrm>
            <a:off x="702051" y="1347614"/>
            <a:ext cx="6311280" cy="1656184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46856" y="123478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Hant" dirty="0"/>
              <a:t>TS-832XU/TS-1232XU </a:t>
            </a:r>
            <a:r>
              <a:rPr lang="en-US" altLang="zh-TW" dirty="0"/>
              <a:t>re</a:t>
            </a:r>
            <a:r>
              <a:rPr lang="en-US" altLang="zh-Hant" dirty="0"/>
              <a:t>ar</a:t>
            </a:r>
            <a:r>
              <a:rPr lang="zh-Hant" altLang="en-US" dirty="0"/>
              <a:t> </a:t>
            </a:r>
            <a:r>
              <a:rPr lang="en-US" altLang="zh-Hant" dirty="0"/>
              <a:t>view</a:t>
            </a:r>
            <a:endParaRPr lang="zh-TW" altLang="en-US" dirty="0"/>
          </a:p>
        </p:txBody>
      </p:sp>
      <p:cxnSp>
        <p:nvCxnSpPr>
          <p:cNvPr id="43" name="Shape 267"/>
          <p:cNvCxnSpPr>
            <a:cxnSpLocks/>
          </p:cNvCxnSpPr>
          <p:nvPr/>
        </p:nvCxnSpPr>
        <p:spPr>
          <a:xfrm rot="5400000">
            <a:off x="6212355" y="1383616"/>
            <a:ext cx="1224135" cy="8641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47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5456268" y="2347660"/>
            <a:ext cx="1187355" cy="656138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2215908" y="2355726"/>
            <a:ext cx="593144" cy="274509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1744220" y="2588841"/>
            <a:ext cx="484108" cy="27094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Rounded Rectangle 30">
            <a:extLst>
              <a:ext uri="{FF2B5EF4-FFF2-40B4-BE49-F238E27FC236}">
                <a16:creationId xmlns:a16="http://schemas.microsoft.com/office/drawing/2014/main" xmlns="" id="{F003FA34-C2E8-3F40-9E4F-06D258389F97}"/>
              </a:ext>
            </a:extLst>
          </p:cNvPr>
          <p:cNvSpPr/>
          <p:nvPr/>
        </p:nvSpPr>
        <p:spPr>
          <a:xfrm>
            <a:off x="2267463" y="3921458"/>
            <a:ext cx="668525" cy="270941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  <a:stCxn id="58" idx="0"/>
            <a:endCxn id="39" idx="4"/>
          </p:cNvCxnSpPr>
          <p:nvPr/>
        </p:nvCxnSpPr>
        <p:spPr>
          <a:xfrm rot="5400000" flipH="1" flipV="1">
            <a:off x="2308197" y="1511911"/>
            <a:ext cx="1048098" cy="63953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38" name="Shape 250">
            <a:extLst>
              <a:ext uri="{FF2B5EF4-FFF2-40B4-BE49-F238E27FC236}">
                <a16:creationId xmlns:a16="http://schemas.microsoft.com/office/drawing/2014/main" xmlns="" id="{728920DB-C0C1-5E44-AC69-7ABF33627132}"/>
              </a:ext>
            </a:extLst>
          </p:cNvPr>
          <p:cNvCxnSpPr>
            <a:cxnSpLocks/>
            <a:endCxn id="63" idx="3"/>
          </p:cNvCxnSpPr>
          <p:nvPr/>
        </p:nvCxnSpPr>
        <p:spPr>
          <a:xfrm rot="16200000" flipV="1">
            <a:off x="2834257" y="4158660"/>
            <a:ext cx="531046" cy="327584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40" name="Shape 250">
            <a:extLst>
              <a:ext uri="{FF2B5EF4-FFF2-40B4-BE49-F238E27FC236}">
                <a16:creationId xmlns:a16="http://schemas.microsoft.com/office/drawing/2014/main" xmlns="" id="{56EA7E09-8D5F-3B44-A383-091764923E61}"/>
              </a:ext>
            </a:extLst>
          </p:cNvPr>
          <p:cNvCxnSpPr>
            <a:cxnSpLocks/>
            <a:stCxn id="59" idx="0"/>
          </p:cNvCxnSpPr>
          <p:nvPr/>
        </p:nvCxnSpPr>
        <p:spPr>
          <a:xfrm rot="16200000" flipV="1">
            <a:off x="956605" y="1559171"/>
            <a:ext cx="1169217" cy="89012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45" name="Rounded Rectangle 30">
            <a:extLst>
              <a:ext uri="{FF2B5EF4-FFF2-40B4-BE49-F238E27FC236}">
                <a16:creationId xmlns:a16="http://schemas.microsoft.com/office/drawing/2014/main" xmlns="" id="{DB89C824-9929-7A40-8B57-E207D5302766}"/>
              </a:ext>
            </a:extLst>
          </p:cNvPr>
          <p:cNvSpPr/>
          <p:nvPr/>
        </p:nvSpPr>
        <p:spPr>
          <a:xfrm>
            <a:off x="5401640" y="3309320"/>
            <a:ext cx="1422780" cy="1278654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ounded Rectangle 30">
            <a:extLst>
              <a:ext uri="{FF2B5EF4-FFF2-40B4-BE49-F238E27FC236}">
                <a16:creationId xmlns:a16="http://schemas.microsoft.com/office/drawing/2014/main" xmlns="" id="{81BDC787-A32B-EA46-A316-3441EFA006BA}"/>
              </a:ext>
            </a:extLst>
          </p:cNvPr>
          <p:cNvSpPr/>
          <p:nvPr/>
        </p:nvSpPr>
        <p:spPr>
          <a:xfrm>
            <a:off x="3944100" y="1765398"/>
            <a:ext cx="602731" cy="1238400"/>
          </a:xfrm>
          <a:prstGeom prst="roundRect">
            <a:avLst/>
          </a:prstGeom>
          <a:solidFill>
            <a:srgbClr val="EA5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Shape 267">
            <a:extLst>
              <a:ext uri="{FF2B5EF4-FFF2-40B4-BE49-F238E27FC236}">
                <a16:creationId xmlns:a16="http://schemas.microsoft.com/office/drawing/2014/main" xmlns="" id="{DC2A6E0B-9BDC-F540-9D5A-9DDE6B1D50FE}"/>
              </a:ext>
            </a:extLst>
          </p:cNvPr>
          <p:cNvCxnSpPr>
            <a:cxnSpLocks/>
          </p:cNvCxnSpPr>
          <p:nvPr/>
        </p:nvCxnSpPr>
        <p:spPr>
          <a:xfrm rot="10800000">
            <a:off x="6451318" y="3463941"/>
            <a:ext cx="727393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cxnSp>
        <p:nvCxnSpPr>
          <p:cNvPr id="36" name="Shape 250">
            <a:extLst>
              <a:ext uri="{FF2B5EF4-FFF2-40B4-BE49-F238E27FC236}">
                <a16:creationId xmlns:a16="http://schemas.microsoft.com/office/drawing/2014/main" xmlns="" id="{34EFE5C5-CFB5-4A4E-B94F-08FF38EC2A0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24120" y="1239602"/>
            <a:ext cx="576064" cy="504056"/>
          </a:xfrm>
          <a:prstGeom prst="bentConnector3">
            <a:avLst>
              <a:gd name="adj1" fmla="val 9969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39" name="平行四邊形 38"/>
          <p:cNvSpPr/>
          <p:nvPr/>
        </p:nvSpPr>
        <p:spPr>
          <a:xfrm>
            <a:off x="2287916" y="1235620"/>
            <a:ext cx="1728192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Shape 266"/>
          <p:cNvSpPr txBox="1"/>
          <p:nvPr/>
        </p:nvSpPr>
        <p:spPr>
          <a:xfrm>
            <a:off x="2287916" y="997099"/>
            <a:ext cx="1777898" cy="23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ea typeface="微軟正黑體" pitchFamily="34" charset="-120"/>
                <a:sym typeface="Arial"/>
              </a:rPr>
              <a:t>2 x 1GbE  RJ-45</a:t>
            </a:r>
            <a:r>
              <a:rPr lang="en-US" sz="1300" b="1" dirty="0">
                <a:ea typeface="微軟正黑體" pitchFamily="34" charset="-120"/>
              </a:rPr>
              <a:t>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ports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46" name="平行四邊形 45"/>
          <p:cNvSpPr/>
          <p:nvPr/>
        </p:nvSpPr>
        <p:spPr>
          <a:xfrm>
            <a:off x="353061" y="1235620"/>
            <a:ext cx="1728192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Shape 266">
            <a:extLst>
              <a:ext uri="{FF2B5EF4-FFF2-40B4-BE49-F238E27FC236}">
                <a16:creationId xmlns:a16="http://schemas.microsoft.com/office/drawing/2014/main" xmlns="" id="{896283B6-6107-F349-8BCA-1AA545BAA0E1}"/>
              </a:ext>
            </a:extLst>
          </p:cNvPr>
          <p:cNvSpPr txBox="1"/>
          <p:nvPr/>
        </p:nvSpPr>
        <p:spPr>
          <a:xfrm>
            <a:off x="323528" y="997099"/>
            <a:ext cx="1800200" cy="213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ea typeface="微軟正黑體" pitchFamily="34" charset="-120"/>
                <a:sym typeface="Arial"/>
              </a:rPr>
              <a:t>2 x 10GbE </a:t>
            </a:r>
            <a:r>
              <a:rPr lang="zh-TW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sz="1300" b="1" dirty="0">
                <a:ea typeface="微軟正黑體" pitchFamily="34" charset="-120"/>
                <a:sym typeface="Arial"/>
              </a:rPr>
              <a:t>SFP+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ports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52" name="平行四邊形 51"/>
          <p:cNvSpPr/>
          <p:nvPr/>
        </p:nvSpPr>
        <p:spPr>
          <a:xfrm>
            <a:off x="4771882" y="1218456"/>
            <a:ext cx="2376264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Shape 256">
            <a:extLst>
              <a:ext uri="{FF2B5EF4-FFF2-40B4-BE49-F238E27FC236}">
                <a16:creationId xmlns:a16="http://schemas.microsoft.com/office/drawing/2014/main" xmlns="" id="{E2F5DC7A-9ECD-7C4C-94D2-AEF7148D7324}"/>
              </a:ext>
            </a:extLst>
          </p:cNvPr>
          <p:cNvSpPr txBox="1"/>
          <p:nvPr/>
        </p:nvSpPr>
        <p:spPr>
          <a:xfrm>
            <a:off x="4771882" y="991017"/>
            <a:ext cx="2549614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altLang="zh-TW" sz="1300" b="1" dirty="0">
                <a:ea typeface="微軟正黑體" pitchFamily="34" charset="-120"/>
              </a:rPr>
              <a:t>PCIe 2.0 x2</a:t>
            </a:r>
            <a:r>
              <a:rPr lang="zh-Hant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low-profile</a:t>
            </a:r>
            <a:r>
              <a:rPr lang="zh-TW" altLang="en-US" sz="1300" b="1" dirty="0">
                <a:ea typeface="微軟正黑體" pitchFamily="34" charset="-120"/>
              </a:rPr>
              <a:t> </a:t>
            </a:r>
            <a:r>
              <a:rPr lang="en-US" altLang="en-US" sz="1300" b="1" dirty="0">
                <a:ea typeface="微軟正黑體" pitchFamily="34" charset="-120"/>
              </a:rPr>
              <a:t>s</a:t>
            </a:r>
            <a:r>
              <a:rPr lang="en-US" altLang="zh-Hant" sz="1300" b="1" dirty="0">
                <a:ea typeface="微軟正黑體" pitchFamily="34" charset="-120"/>
              </a:rPr>
              <a:t>lot</a:t>
            </a:r>
            <a:endParaRPr lang="en-US" altLang="zh-TW" sz="1300" b="1" dirty="0">
              <a:ea typeface="微軟正黑體" pitchFamily="34" charset="-120"/>
            </a:endParaRPr>
          </a:p>
        </p:txBody>
      </p:sp>
      <p:sp>
        <p:nvSpPr>
          <p:cNvPr id="55" name="平行四邊形 54"/>
          <p:cNvSpPr/>
          <p:nvPr/>
        </p:nvSpPr>
        <p:spPr>
          <a:xfrm>
            <a:off x="7368406" y="1217221"/>
            <a:ext cx="1775594" cy="58385"/>
          </a:xfrm>
          <a:prstGeom prst="parallelogram">
            <a:avLst/>
          </a:prstGeom>
          <a:blipFill dpi="0" rotWithShape="1">
            <a:blip r:embed="rId7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Shape 271"/>
          <p:cNvSpPr txBox="1"/>
          <p:nvPr/>
        </p:nvSpPr>
        <p:spPr>
          <a:xfrm>
            <a:off x="7275697" y="987575"/>
            <a:ext cx="2213017" cy="288032"/>
          </a:xfrm>
          <a:prstGeom prst="rect">
            <a:avLst/>
          </a:prstGeom>
          <a:noFill/>
          <a:ln>
            <a:noFill/>
            <a:headEnd w="lg" len="lg"/>
            <a:tailEnd w="lg" len="lg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250W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power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supply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unit</a:t>
            </a:r>
            <a:endParaRPr sz="1300" b="1" dirty="0">
              <a:solidFill>
                <a:schemeClr val="tx1">
                  <a:lumMod val="75000"/>
                  <a:lumOff val="25000"/>
                </a:schemeClr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64" name="平行四邊形 63"/>
          <p:cNvSpPr/>
          <p:nvPr/>
        </p:nvSpPr>
        <p:spPr>
          <a:xfrm>
            <a:off x="1865393" y="4775316"/>
            <a:ext cx="792088" cy="45719"/>
          </a:xfrm>
          <a:prstGeom prst="parallelogram">
            <a:avLst/>
          </a:prstGeom>
          <a:blipFill dpi="0" rotWithShape="1">
            <a:blip r:embed="rId8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Shape 259"/>
          <p:cNvSpPr txBox="1"/>
          <p:nvPr/>
        </p:nvSpPr>
        <p:spPr>
          <a:xfrm>
            <a:off x="1855868" y="4527136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ea typeface="微軟正黑體" pitchFamily="34" charset="-120"/>
                <a:sym typeface="Arial"/>
              </a:rPr>
              <a:t>Reset</a:t>
            </a:r>
            <a:endParaRPr sz="1300" b="1" dirty="0">
              <a:ea typeface="微軟正黑體" pitchFamily="34" charset="-120"/>
              <a:sym typeface="Arial"/>
            </a:endParaRPr>
          </a:p>
        </p:txBody>
      </p:sp>
      <p:sp>
        <p:nvSpPr>
          <p:cNvPr id="66" name="平行四邊形 65"/>
          <p:cNvSpPr/>
          <p:nvPr/>
        </p:nvSpPr>
        <p:spPr>
          <a:xfrm>
            <a:off x="3376675" y="4756266"/>
            <a:ext cx="1071481" cy="45719"/>
          </a:xfrm>
          <a:prstGeom prst="parallelogram">
            <a:avLst/>
          </a:prstGeom>
          <a:blipFill dpi="0" rotWithShape="1">
            <a:blip r:embed="rId7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Shape 269"/>
          <p:cNvSpPr txBox="1"/>
          <p:nvPr/>
        </p:nvSpPr>
        <p:spPr>
          <a:xfrm>
            <a:off x="3341438" y="4527136"/>
            <a:ext cx="1538766" cy="34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Hant" sz="1300" b="1" dirty="0">
                <a:ea typeface="微軟正黑體" pitchFamily="34" charset="-120"/>
                <a:sym typeface="Arial"/>
              </a:rPr>
              <a:t>4</a:t>
            </a:r>
            <a:r>
              <a:rPr lang="en-US" sz="1300" b="1" dirty="0">
                <a:ea typeface="微軟正黑體" pitchFamily="34" charset="-120"/>
                <a:sym typeface="Arial"/>
              </a:rPr>
              <a:t> x USB</a:t>
            </a:r>
            <a:r>
              <a:rPr lang="zh-TW" altLang="en-US" sz="1300" b="1" dirty="0">
                <a:ea typeface="微軟正黑體" pitchFamily="34" charset="-120"/>
                <a:sym typeface="Arial"/>
              </a:rPr>
              <a:t> </a:t>
            </a:r>
            <a:r>
              <a:rPr lang="en-US" sz="1300" b="1" dirty="0">
                <a:ea typeface="微軟正黑體" pitchFamily="34" charset="-120"/>
                <a:sym typeface="Arial"/>
              </a:rPr>
              <a:t>3.0 </a:t>
            </a:r>
            <a:r>
              <a:rPr lang="en-US" altLang="zh-Hant" sz="1300" b="1" dirty="0">
                <a:ea typeface="微軟正黑體" pitchFamily="34" charset="-120"/>
                <a:sym typeface="Arial"/>
              </a:rPr>
              <a:t>ports</a:t>
            </a:r>
            <a:endParaRPr lang="en-US" sz="1300" b="1" dirty="0">
              <a:ea typeface="微軟正黑體" pitchFamily="34" charset="-120"/>
              <a:sym typeface="Arial"/>
            </a:endParaRPr>
          </a:p>
        </p:txBody>
      </p:sp>
      <p:cxnSp>
        <p:nvCxnSpPr>
          <p:cNvPr id="41" name="Shape 250">
            <a:extLst>
              <a:ext uri="{FF2B5EF4-FFF2-40B4-BE49-F238E27FC236}">
                <a16:creationId xmlns:a16="http://schemas.microsoft.com/office/drawing/2014/main" xmlns="" id="{94D16204-F667-D04C-80F6-BAA617BF231A}"/>
              </a:ext>
            </a:extLst>
          </p:cNvPr>
          <p:cNvCxnSpPr>
            <a:cxnSpLocks/>
          </p:cNvCxnSpPr>
          <p:nvPr/>
        </p:nvCxnSpPr>
        <p:spPr>
          <a:xfrm rot="10800000">
            <a:off x="1567838" y="4443960"/>
            <a:ext cx="216023" cy="144017"/>
          </a:xfrm>
          <a:prstGeom prst="bentConnector3">
            <a:avLst>
              <a:gd name="adj1" fmla="val 102443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71" name="平行四邊形 70"/>
          <p:cNvSpPr/>
          <p:nvPr/>
        </p:nvSpPr>
        <p:spPr>
          <a:xfrm>
            <a:off x="7304958" y="3597618"/>
            <a:ext cx="1584176" cy="72008"/>
          </a:xfrm>
          <a:prstGeom prst="parallelogram">
            <a:avLst/>
          </a:prstGeom>
          <a:blipFill dpi="0" rotWithShape="1">
            <a:blip r:embed="rId6" cstate="print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Shape 271">
            <a:extLst>
              <a:ext uri="{FF2B5EF4-FFF2-40B4-BE49-F238E27FC236}">
                <a16:creationId xmlns:a16="http://schemas.microsoft.com/office/drawing/2014/main" xmlns="" id="{91468B35-3A5E-D346-A67C-87DCD1350CD1}"/>
              </a:ext>
            </a:extLst>
          </p:cNvPr>
          <p:cNvSpPr txBox="1"/>
          <p:nvPr/>
        </p:nvSpPr>
        <p:spPr>
          <a:xfrm>
            <a:off x="7235274" y="3219822"/>
            <a:ext cx="1893402" cy="54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400"/>
              </a:lnSpc>
              <a:buClr>
                <a:srgbClr val="000000"/>
              </a:buClr>
              <a:buSzPts val="1400"/>
            </a:pP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25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0W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redundant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power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supply</a:t>
            </a:r>
            <a:r>
              <a:rPr lang="zh-Hant" alt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 </a:t>
            </a:r>
            <a:r>
              <a:rPr lang="en-US" altLang="zh-Hant" sz="13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軟正黑體" pitchFamily="34" charset="-120"/>
                <a:sym typeface="Arial"/>
              </a:rPr>
              <a:t>units</a:t>
            </a:r>
            <a:endParaRPr sz="1300" b="1" dirty="0">
              <a:solidFill>
                <a:schemeClr val="tx1">
                  <a:lumMod val="75000"/>
                  <a:lumOff val="25000"/>
                </a:schemeClr>
              </a:solidFill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377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1219</Words>
  <Application>Microsoft Office PowerPoint</Application>
  <PresentationFormat>如螢幕大小 (16:9)</PresentationFormat>
  <Paragraphs>328</Paragraphs>
  <Slides>30</Slides>
  <Notes>23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Office 佈景主題</vt:lpstr>
      <vt:lpstr>投影片 1</vt:lpstr>
      <vt:lpstr>投影片 2</vt:lpstr>
      <vt:lpstr>Most cost-effective 10GbE rackmount NAS</vt:lpstr>
      <vt:lpstr>ARMv8 Cortex-A57 quad-core 64-bit processor</vt:lpstr>
      <vt:lpstr>Up to 16GB DDR4 memory</vt:lpstr>
      <vt:lpstr>TS-432XU front view</vt:lpstr>
      <vt:lpstr>TS-832XU/TS-1232XU front view</vt:lpstr>
      <vt:lpstr>TS-432XU rear view</vt:lpstr>
      <vt:lpstr>TS-832XU/TS-1232XU rear view</vt:lpstr>
      <vt:lpstr>Two build-in 10GbE SFP+ ports</vt:lpstr>
      <vt:lpstr>Faster data backup &amp; recovery</vt:lpstr>
      <vt:lpstr>Business-grade high-speed solution</vt:lpstr>
      <vt:lpstr>VM backup solution with Veeam</vt:lpstr>
      <vt:lpstr>Acronis enterprise backup solution</vt:lpstr>
      <vt:lpstr>All ready for 10GbE workloads</vt:lpstr>
      <vt:lpstr>1 x 10GbE performance test</vt:lpstr>
      <vt:lpstr>Flexible expandability with a PCIe slot</vt:lpstr>
      <vt:lpstr>Deploy Qtier 2.0 with M.2 SSDs</vt:lpstr>
      <vt:lpstr>Add SSD slots to NAS with a QM2 card</vt:lpstr>
      <vt:lpstr>QTS supports M.2 SSD cache acceleration</vt:lpstr>
      <vt:lpstr>Use M.2 SSD as high-speed tier with Qtier 2.0</vt:lpstr>
      <vt:lpstr>Maximum capacity with optimal performance</vt:lpstr>
      <vt:lpstr>Upgrade to Qtier for boosted performance</vt:lpstr>
      <vt:lpstr>1. Install a QM2-4S-240      card and enable Qtier 2. Qtier performance test</vt:lpstr>
      <vt:lpstr> Snapshots: A modern way to protect your data</vt:lpstr>
      <vt:lpstr>Expand other NAS capacity with VJBOD</vt:lpstr>
      <vt:lpstr>QVR Pro surveillance solution</vt:lpstr>
      <vt:lpstr>   Expand TS-x32XU capacity flexibly</vt:lpstr>
      <vt:lpstr>Cost-effective 10GbE rackmount NAS</vt:lpstr>
      <vt:lpstr>投影片 30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123</cp:revision>
  <cp:lastPrinted>2018-04-23T13:27:05Z</cp:lastPrinted>
  <dcterms:created xsi:type="dcterms:W3CDTF">2018-04-23T03:58:52Z</dcterms:created>
  <dcterms:modified xsi:type="dcterms:W3CDTF">2018-04-26T10:19:55Z</dcterms:modified>
</cp:coreProperties>
</file>