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29"/>
  </p:notesMasterIdLst>
  <p:sldIdLst>
    <p:sldId id="284"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F549"/>
    <a:srgbClr val="CAE6EE"/>
    <a:srgbClr val="D1F3FB"/>
    <a:srgbClr val="FF9900"/>
    <a:srgbClr val="E2F2F6"/>
    <a:srgbClr val="279BBF"/>
    <a:srgbClr val="3BB2D7"/>
    <a:srgbClr val="7DE3F7"/>
    <a:srgbClr val="CCFFFF"/>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1E6977D-9695-469A-9E58-AEFBC9C5AB16}">
  <a:tblStyle styleId="{D1E6977D-9695-469A-9E58-AEFBC9C5AB1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75808F8-B5EB-45BE-82C3-3C4D25E6CFAE}" styleName="Table_1">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6">
              <a:alpha val="40000"/>
            </a:schemeClr>
          </a:solidFill>
        </a:fill>
      </a:tcStyle>
    </a:band1H>
    <a:band2H>
      <a:tcTxStyle b="off" i="off"/>
      <a:tcStyle>
        <a:tcBdr/>
      </a:tcStyle>
    </a:band2H>
    <a:band1V>
      <a:tcTxStyle b="off" i="off"/>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b="off" i="off"/>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p:restoredTop sz="86118"/>
  </p:normalViewPr>
  <p:slideViewPr>
    <p:cSldViewPr snapToGrid="0">
      <p:cViewPr>
        <p:scale>
          <a:sx n="173" d="100"/>
          <a:sy n="173" d="100"/>
        </p:scale>
        <p:origin x="1504" y="14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00136484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Shape 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 name="Shape 5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9641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Shape 1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dirty="0" smtClean="0"/>
              <a:t>I hope you, </a:t>
            </a:r>
            <a:r>
              <a:rPr lang="en-US" altLang="zh-TW" sz="1100" b="0" i="0" u="none" strike="noStrike" cap="none" dirty="0" smtClean="0">
                <a:solidFill>
                  <a:schemeClr val="dk1"/>
                </a:solidFill>
                <a:effectLst/>
                <a:latin typeface="Arial"/>
                <a:ea typeface="Arial"/>
                <a:cs typeface="Arial"/>
                <a:sym typeface="Arial"/>
              </a:rPr>
              <a:t>our customer could</a:t>
            </a:r>
            <a:r>
              <a:rPr lang="en-US" altLang="zh-TW" sz="1100" b="0" i="0" u="none" strike="noStrike" cap="none" baseline="0" dirty="0" smtClean="0">
                <a:solidFill>
                  <a:schemeClr val="dk1"/>
                </a:solidFill>
                <a:effectLst/>
                <a:latin typeface="Arial"/>
                <a:ea typeface="Arial"/>
                <a:cs typeface="Arial"/>
                <a:sym typeface="Arial"/>
              </a:rPr>
              <a:t> </a:t>
            </a:r>
            <a:r>
              <a:rPr lang="en-US" altLang="zh-TW" sz="1100" b="0" i="0" u="none" strike="noStrike" cap="none" dirty="0" smtClean="0">
                <a:solidFill>
                  <a:schemeClr val="dk1"/>
                </a:solidFill>
                <a:effectLst/>
                <a:latin typeface="Arial"/>
                <a:ea typeface="Arial"/>
                <a:cs typeface="Arial"/>
                <a:sym typeface="Arial"/>
              </a:rPr>
              <a:t>impressed with the thunderbolt 3 amazing throughput, You could see the transfer rates in this slide. We used Apple’s MacBook Pro to connect to our NAS TVS-1282T3 with thunderbolt 3 cable. With these rates, you can transfer a 10 </a:t>
            </a:r>
            <a:r>
              <a:rPr lang="en-US" altLang="zh-TW" sz="1100" b="0" i="0" u="none" strike="noStrike" cap="none" dirty="0" err="1" smtClean="0">
                <a:solidFill>
                  <a:schemeClr val="dk1"/>
                </a:solidFill>
                <a:effectLst/>
                <a:latin typeface="Arial"/>
                <a:ea typeface="Arial"/>
                <a:cs typeface="Arial"/>
                <a:sym typeface="Arial"/>
              </a:rPr>
              <a:t>GigaByte</a:t>
            </a:r>
            <a:r>
              <a:rPr lang="en-US" altLang="zh-TW" sz="1100" b="0" i="0" u="none" strike="noStrike" cap="none" dirty="0" smtClean="0">
                <a:solidFill>
                  <a:schemeClr val="dk1"/>
                </a:solidFill>
                <a:effectLst/>
                <a:latin typeface="Arial"/>
                <a:ea typeface="Arial"/>
                <a:cs typeface="Arial"/>
                <a:sym typeface="Arial"/>
              </a:rPr>
              <a:t> </a:t>
            </a:r>
            <a:r>
              <a:rPr lang="en-US" altLang="zh-TW" sz="1100" b="0" i="0" u="none" strike="noStrike" cap="none" dirty="0" err="1" smtClean="0">
                <a:solidFill>
                  <a:schemeClr val="dk1"/>
                </a:solidFill>
                <a:effectLst/>
                <a:latin typeface="Arial"/>
                <a:ea typeface="Arial"/>
                <a:cs typeface="Arial"/>
                <a:sym typeface="Arial"/>
              </a:rPr>
              <a:t>blu-ray</a:t>
            </a:r>
            <a:r>
              <a:rPr lang="en-US" altLang="zh-TW" sz="1100" b="0" i="0" u="none" strike="noStrike" cap="none" dirty="0" smtClean="0">
                <a:solidFill>
                  <a:schemeClr val="dk1"/>
                </a:solidFill>
                <a:effectLst/>
                <a:latin typeface="Arial"/>
                <a:ea typeface="Arial"/>
                <a:cs typeface="Arial"/>
                <a:sym typeface="Arial"/>
              </a:rPr>
              <a:t> video in less than 10 seconds.</a:t>
            </a:r>
            <a:endParaRPr lang="en-US" altLang="zh-TW" b="0" dirty="0" smtClean="0">
              <a:effectLst/>
            </a:endParaRPr>
          </a:p>
        </p:txBody>
      </p:sp>
    </p:spTree>
    <p:extLst>
      <p:ext uri="{BB962C8B-B14F-4D97-AF65-F5344CB8AC3E}">
        <p14:creationId xmlns:p14="http://schemas.microsoft.com/office/powerpoint/2010/main" val="321725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Shape 1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Shape 16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And now in 2018, Apple announce their new iMac Pro,</a:t>
            </a:r>
            <a:r>
              <a:rPr lang="en-US" baseline="0" dirty="0" smtClean="0"/>
              <a:t> and it built in the 10gigabit Ethernet port. So it can connect to QNAP NAS via 10G.</a:t>
            </a:r>
            <a:endParaRPr dirty="0"/>
          </a:p>
        </p:txBody>
      </p:sp>
    </p:spTree>
    <p:extLst>
      <p:ext uri="{BB962C8B-B14F-4D97-AF65-F5344CB8AC3E}">
        <p14:creationId xmlns:p14="http://schemas.microsoft.com/office/powerpoint/2010/main" val="2029634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43347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62492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indent="-298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altLang="zh-TW" sz="1100" b="0" i="0" u="none" strike="noStrike" cap="none" dirty="0" smtClean="0">
                <a:solidFill>
                  <a:schemeClr val="dk1"/>
                </a:solidFill>
                <a:effectLst/>
                <a:latin typeface="Arial"/>
                <a:ea typeface="Arial"/>
                <a:cs typeface="Arial"/>
                <a:sym typeface="Arial"/>
              </a:rPr>
              <a:t>After live demo, allows me to introduce some of our recommended models to you. First, for the mostly consumers of Mac users, this is our recommended to offer a entry-level Thunderbolt shared solution. </a:t>
            </a:r>
            <a:r>
              <a:rPr lang="en-US" altLang="zh-TW" sz="1100" b="0" dirty="0" smtClean="0">
                <a:solidFill>
                  <a:schemeClr val="tx1"/>
                </a:solidFill>
                <a:effectLst/>
                <a:latin typeface="Microsoft JhengHei" charset="0"/>
                <a:ea typeface="Microsoft JhengHei" charset="0"/>
                <a:cs typeface="Microsoft JhengHei" charset="0"/>
                <a:sym typeface="Microsoft JhengHei"/>
              </a:rPr>
              <a:t>It’s the cheapest thunderbolt NAS </a:t>
            </a:r>
            <a:r>
              <a:rPr lang="en-US" altLang="zh-TW" sz="1100" b="0" dirty="0" smtClean="0">
                <a:solidFill>
                  <a:schemeClr val="tx1"/>
                </a:solidFill>
                <a:effectLst/>
                <a:latin typeface="Microsoft JhengHei" charset="0"/>
                <a:ea typeface="Microsoft JhengHei" charset="0"/>
                <a:cs typeface="Microsoft JhengHei" charset="0"/>
                <a:sym typeface="Microsoft JhengHei"/>
              </a:rPr>
              <a:t>on</a:t>
            </a:r>
            <a:r>
              <a:rPr lang="en-US" altLang="zh-TW" sz="1100" b="0" baseline="0" dirty="0" smtClean="0">
                <a:solidFill>
                  <a:schemeClr val="tx1"/>
                </a:solidFill>
                <a:effectLst/>
                <a:latin typeface="Microsoft JhengHei" charset="0"/>
                <a:ea typeface="Microsoft JhengHei" charset="0"/>
                <a:cs typeface="Microsoft JhengHei" charset="0"/>
                <a:sym typeface="Microsoft JhengHei"/>
              </a:rPr>
              <a:t> </a:t>
            </a:r>
            <a:r>
              <a:rPr lang="en-US" altLang="zh-TW" sz="1100" b="0" baseline="0" dirty="0" smtClean="0">
                <a:solidFill>
                  <a:schemeClr val="tx1"/>
                </a:solidFill>
                <a:effectLst/>
                <a:latin typeface="Microsoft JhengHei" charset="0"/>
                <a:ea typeface="Microsoft JhengHei" charset="0"/>
                <a:cs typeface="Microsoft JhengHei" charset="0"/>
                <a:sym typeface="Microsoft JhengHei"/>
              </a:rPr>
              <a:t>the market, around thousand dollars to </a:t>
            </a:r>
            <a:r>
              <a:rPr lang="en-US" altLang="zh-TW" sz="1100" b="0" i="0" u="none" strike="noStrike" cap="none" baseline="0" dirty="0" smtClean="0">
                <a:solidFill>
                  <a:schemeClr val="dk1"/>
                </a:solidFill>
                <a:effectLst/>
                <a:latin typeface="Arial"/>
                <a:ea typeface="Arial"/>
                <a:cs typeface="Arial"/>
                <a:sym typeface="Arial"/>
              </a:rPr>
              <a:t>l</a:t>
            </a:r>
            <a:r>
              <a:rPr lang="en-US" altLang="zh-TW" sz="1100" b="0" i="0" u="none" strike="noStrike" cap="none" dirty="0" smtClean="0">
                <a:solidFill>
                  <a:schemeClr val="dk1"/>
                </a:solidFill>
                <a:effectLst/>
                <a:latin typeface="Arial"/>
                <a:ea typeface="Arial"/>
                <a:cs typeface="Arial"/>
                <a:sym typeface="Arial"/>
              </a:rPr>
              <a:t>et</a:t>
            </a:r>
            <a:r>
              <a:rPr lang="en-US" altLang="zh-TW" sz="1100" b="0" i="0" u="none" strike="noStrike" cap="none" baseline="0" dirty="0" smtClean="0">
                <a:solidFill>
                  <a:schemeClr val="dk1"/>
                </a:solidFill>
                <a:effectLst/>
                <a:latin typeface="Arial"/>
                <a:ea typeface="Arial"/>
                <a:cs typeface="Arial"/>
                <a:sym typeface="Arial"/>
              </a:rPr>
              <a:t> you </a:t>
            </a:r>
            <a:r>
              <a:rPr lang="en-US" altLang="zh-TW" sz="1100" b="0" i="0" u="none" strike="noStrike" cap="none" baseline="0" dirty="0" smtClean="0">
                <a:solidFill>
                  <a:schemeClr val="tx1"/>
                </a:solidFill>
                <a:effectLst/>
                <a:latin typeface="Microsoft JhengHei" charset="0"/>
                <a:ea typeface="Microsoft JhengHei" charset="0"/>
                <a:cs typeface="Microsoft JhengHei" charset="0"/>
                <a:sym typeface="Microsoft JhengHei"/>
              </a:rPr>
              <a:t>e</a:t>
            </a:r>
            <a:r>
              <a:rPr lang="en-US" altLang="zh-TW" sz="1100" b="0" dirty="0" smtClean="0">
                <a:solidFill>
                  <a:schemeClr val="tx1"/>
                </a:solidFill>
                <a:latin typeface="Microsoft JhengHei" charset="0"/>
                <a:ea typeface="Microsoft JhengHei" charset="0"/>
                <a:cs typeface="Microsoft JhengHei" charset="0"/>
                <a:sym typeface="Microsoft JhengHei"/>
              </a:rPr>
              <a:t>asily experience high-speed transfer faster than Gigabit LAN.</a:t>
            </a:r>
          </a:p>
        </p:txBody>
      </p:sp>
    </p:spTree>
    <p:extLst>
      <p:ext uri="{BB962C8B-B14F-4D97-AF65-F5344CB8AC3E}">
        <p14:creationId xmlns:p14="http://schemas.microsoft.com/office/powerpoint/2010/main" val="2140463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altLang="zh-TW" sz="2400" b="0" i="0" u="none" strike="noStrike" cap="none" dirty="0" smtClean="0">
                <a:solidFill>
                  <a:schemeClr val="dk1"/>
                </a:solidFill>
                <a:effectLst/>
                <a:latin typeface="+mj-lt"/>
                <a:ea typeface="Arial"/>
                <a:cs typeface="Arial"/>
                <a:sym typeface="Arial"/>
              </a:rPr>
              <a:t>They both offer the thunderbolt 3 ports, and 10GbE ports for high-speed data transfer, the difference is TVS-882ST3 much smaller, only 2 thunderbolt ports and all</a:t>
            </a:r>
            <a:r>
              <a:rPr lang="en-US" altLang="zh-TW" sz="2400" b="0" i="0" u="none" strike="noStrike" cap="none" baseline="0" dirty="0" smtClean="0">
                <a:solidFill>
                  <a:schemeClr val="dk1"/>
                </a:solidFill>
                <a:effectLst/>
                <a:latin typeface="+mj-lt"/>
                <a:ea typeface="Arial"/>
                <a:cs typeface="Arial"/>
                <a:sym typeface="Arial"/>
              </a:rPr>
              <a:t> </a:t>
            </a:r>
            <a:r>
              <a:rPr lang="en-US" altLang="zh-TW" sz="2400" b="0" i="0" u="none" strike="noStrike" cap="none" dirty="0" smtClean="0">
                <a:solidFill>
                  <a:schemeClr val="dk1"/>
                </a:solidFill>
                <a:effectLst/>
                <a:latin typeface="+mj-lt"/>
                <a:ea typeface="Arial"/>
                <a:cs typeface="Arial"/>
                <a:sym typeface="Arial"/>
              </a:rPr>
              <a:t>2.5 inch drives, it is a compact NAS designed for the small office user and easy carry out.</a:t>
            </a:r>
            <a:endParaRPr lang="en-US" altLang="zh-TW" sz="2400" b="0" dirty="0" smtClean="0">
              <a:effectLst/>
              <a:latin typeface="+mj-lt"/>
            </a:endParaRPr>
          </a:p>
          <a:p>
            <a:pPr rtl="0"/>
            <a:r>
              <a:rPr lang="en-US" altLang="zh-TW" sz="2400" b="0" i="0" u="none" strike="noStrike" cap="none" dirty="0" smtClean="0">
                <a:solidFill>
                  <a:schemeClr val="dk1"/>
                </a:solidFill>
                <a:effectLst/>
                <a:latin typeface="+mj-lt"/>
                <a:ea typeface="Arial"/>
                <a:cs typeface="Arial"/>
                <a:sym typeface="Arial"/>
              </a:rPr>
              <a:t>TVS-1282T3 is the bigger one to provide exceptional performance to</a:t>
            </a:r>
            <a:r>
              <a:rPr lang="en-US" altLang="zh-TW" sz="2400" b="0" i="0" u="none" strike="noStrike" cap="none" baseline="0" dirty="0" smtClean="0">
                <a:solidFill>
                  <a:schemeClr val="dk1"/>
                </a:solidFill>
                <a:effectLst/>
                <a:latin typeface="+mj-lt"/>
                <a:ea typeface="Arial"/>
                <a:cs typeface="Arial"/>
                <a:sym typeface="Arial"/>
              </a:rPr>
              <a:t> handle the</a:t>
            </a:r>
            <a:r>
              <a:rPr lang="en-US" altLang="zh-TW" sz="2400" b="0" i="0" u="none" strike="noStrike" cap="none" dirty="0" smtClean="0">
                <a:solidFill>
                  <a:schemeClr val="dk1"/>
                </a:solidFill>
                <a:effectLst/>
                <a:latin typeface="+mj-lt"/>
                <a:ea typeface="Arial"/>
                <a:cs typeface="Arial"/>
                <a:sym typeface="Arial"/>
              </a:rPr>
              <a:t> critical tasks and more connection requirement.</a:t>
            </a:r>
            <a:r>
              <a:rPr lang="en-US" altLang="zh-TW" dirty="0" smtClean="0"/>
              <a:t/>
            </a:r>
            <a:br>
              <a:rPr lang="en-US" altLang="zh-TW" dirty="0" smtClean="0"/>
            </a:br>
            <a:endParaRPr dirty="0"/>
          </a:p>
        </p:txBody>
      </p:sp>
    </p:spTree>
    <p:extLst>
      <p:ext uri="{BB962C8B-B14F-4D97-AF65-F5344CB8AC3E}">
        <p14:creationId xmlns:p14="http://schemas.microsoft.com/office/powerpoint/2010/main" val="1179730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altLang="zh-TW" dirty="0" smtClean="0"/>
              <a:t>Server Room</a:t>
            </a:r>
          </a:p>
          <a:p>
            <a:pPr marL="171450" marR="0" lvl="0" indent="-171450" algn="l" defTabSz="914400" rtl="0" eaLnBrk="1" fontAlgn="auto" latinLnBrk="0" hangingPunct="1">
              <a:lnSpc>
                <a:spcPct val="100000"/>
              </a:lnSpc>
              <a:spcBef>
                <a:spcPts val="0"/>
              </a:spcBef>
              <a:spcAft>
                <a:spcPts val="0"/>
              </a:spcAft>
              <a:buClr>
                <a:schemeClr val="dk1"/>
              </a:buClr>
              <a:buSzPts val="1100"/>
              <a:buFont typeface="Arial"/>
              <a:buChar char="●"/>
              <a:tabLst/>
              <a:defRPr/>
            </a:pPr>
            <a:r>
              <a:rPr lang="en-US" dirty="0" smtClean="0"/>
              <a:t>Trolley rack mount cabinet: because</a:t>
            </a:r>
            <a:r>
              <a:rPr lang="en-US" baseline="0" dirty="0" smtClean="0"/>
              <a:t> the </a:t>
            </a:r>
            <a:r>
              <a:rPr lang="en-US" altLang="zh-TW" sz="1100" b="0" i="0" u="none" strike="noStrike" cap="none" dirty="0" smtClean="0">
                <a:solidFill>
                  <a:schemeClr val="dk1"/>
                </a:solidFill>
                <a:effectLst/>
                <a:latin typeface="Arial"/>
                <a:ea typeface="Arial"/>
                <a:cs typeface="Arial"/>
                <a:sym typeface="Arial"/>
              </a:rPr>
              <a:t>production team will always swap to different scene studio for a different program or different TV show. When moving to the next scene studio, it easy to use this kind of trolley to go.</a:t>
            </a:r>
            <a:endParaRPr lang="en-US" dirty="0" smtClean="0"/>
          </a:p>
          <a:p>
            <a:pPr marL="171450" lvl="0" indent="-171450" rtl="0">
              <a:spcBef>
                <a:spcPts val="0"/>
              </a:spcBef>
              <a:spcAft>
                <a:spcPts val="0"/>
              </a:spcAft>
            </a:pPr>
            <a:r>
              <a:rPr lang="en-US" altLang="zh-TW" sz="1100" b="0" i="0" u="none" strike="noStrike" cap="none" dirty="0" smtClean="0">
                <a:solidFill>
                  <a:schemeClr val="dk1"/>
                </a:solidFill>
                <a:effectLst/>
                <a:latin typeface="Arial"/>
                <a:ea typeface="Arial"/>
                <a:cs typeface="Arial"/>
                <a:sym typeface="Arial"/>
              </a:rPr>
              <a:t>Van for outside video shooting: In this van it</a:t>
            </a:r>
            <a:r>
              <a:rPr lang="en-US" altLang="zh-TW" sz="1100" b="0" i="0" u="none" strike="noStrike" cap="none" baseline="0" dirty="0" smtClean="0">
                <a:solidFill>
                  <a:schemeClr val="dk1"/>
                </a:solidFill>
                <a:effectLst/>
                <a:latin typeface="Arial"/>
                <a:ea typeface="Arial"/>
                <a:cs typeface="Arial"/>
                <a:sym typeface="Arial"/>
              </a:rPr>
              <a:t> use the </a:t>
            </a:r>
            <a:r>
              <a:rPr lang="en-US" altLang="zh-TW" sz="1100" b="0" i="0" u="none" strike="noStrike" cap="none" dirty="0" smtClean="0">
                <a:solidFill>
                  <a:schemeClr val="dk1"/>
                </a:solidFill>
                <a:effectLst/>
                <a:latin typeface="Arial"/>
                <a:ea typeface="Arial"/>
                <a:cs typeface="Arial"/>
                <a:sym typeface="Arial"/>
              </a:rPr>
              <a:t>standard bracket to secure the equipment when high speed driving.</a:t>
            </a:r>
            <a:endParaRPr dirty="0"/>
          </a:p>
        </p:txBody>
      </p:sp>
    </p:spTree>
    <p:extLst>
      <p:ext uri="{BB962C8B-B14F-4D97-AF65-F5344CB8AC3E}">
        <p14:creationId xmlns:p14="http://schemas.microsoft.com/office/powerpoint/2010/main" val="645645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3487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7" name="Shape 21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ltLang="zh-TW" sz="1100" b="0" i="0" u="none" strike="noStrike" cap="none" dirty="0" smtClean="0">
                <a:solidFill>
                  <a:schemeClr val="dk1"/>
                </a:solidFill>
                <a:effectLst/>
                <a:latin typeface="Arial"/>
                <a:ea typeface="Arial"/>
                <a:cs typeface="Arial"/>
                <a:sym typeface="Arial"/>
              </a:rPr>
              <a:t>You may</a:t>
            </a:r>
            <a:r>
              <a:rPr lang="en-US" altLang="zh-TW" sz="1100" b="0" i="0" u="none" strike="noStrike" cap="none" baseline="0" dirty="0" smtClean="0">
                <a:solidFill>
                  <a:schemeClr val="dk1"/>
                </a:solidFill>
                <a:effectLst/>
                <a:latin typeface="Arial"/>
                <a:ea typeface="Arial"/>
                <a:cs typeface="Arial"/>
                <a:sym typeface="Arial"/>
              </a:rPr>
              <a:t> </a:t>
            </a:r>
            <a:r>
              <a:rPr lang="en-US" altLang="zh-TW" dirty="0" smtClean="0"/>
              <a:t>curious,</a:t>
            </a:r>
            <a:r>
              <a:rPr lang="en-US" altLang="zh-TW" sz="1100" b="0" i="0" u="none" strike="noStrike" cap="none" baseline="0" dirty="0" smtClean="0">
                <a:solidFill>
                  <a:schemeClr val="dk1"/>
                </a:solidFill>
                <a:effectLst/>
                <a:latin typeface="Arial"/>
                <a:ea typeface="Arial"/>
                <a:cs typeface="Arial"/>
                <a:sym typeface="Arial"/>
              </a:rPr>
              <a:t> </a:t>
            </a:r>
            <a:r>
              <a:rPr lang="en-US" altLang="zh-TW" sz="1100" b="0" i="0" u="none" strike="noStrike" cap="none" dirty="0" smtClean="0">
                <a:solidFill>
                  <a:schemeClr val="dk1"/>
                </a:solidFill>
                <a:effectLst/>
                <a:latin typeface="Arial"/>
                <a:ea typeface="Arial"/>
                <a:cs typeface="Arial"/>
                <a:sym typeface="Arial"/>
              </a:rPr>
              <a:t>In this broadcast why </a:t>
            </a:r>
            <a:r>
              <a:rPr lang="en-US" altLang="zh-TW" sz="1100" b="0" i="0" u="none" strike="noStrike" cap="none" dirty="0" smtClean="0">
                <a:solidFill>
                  <a:schemeClr val="dk1"/>
                </a:solidFill>
                <a:effectLst/>
                <a:latin typeface="Arial"/>
                <a:ea typeface="Arial"/>
                <a:cs typeface="Arial"/>
                <a:sym typeface="Arial"/>
              </a:rPr>
              <a:t>we mention </a:t>
            </a:r>
            <a:r>
              <a:rPr lang="en-US" altLang="zh-TW" sz="1100" b="0" i="0" u="none" strike="noStrike" cap="none" dirty="0" smtClean="0">
                <a:solidFill>
                  <a:schemeClr val="dk1"/>
                </a:solidFill>
                <a:effectLst/>
                <a:latin typeface="Arial"/>
                <a:ea typeface="Arial"/>
                <a:cs typeface="Arial"/>
                <a:sym typeface="Arial"/>
              </a:rPr>
              <a:t>many time about high-speed data transfer? When producing videos with camera models such as ARRI Alexa, </a:t>
            </a:r>
            <a:r>
              <a:rPr lang="en-US" altLang="zh-TW" sz="1100" b="0" i="0" u="none" strike="noStrike" cap="none" dirty="0" err="1" smtClean="0">
                <a:solidFill>
                  <a:schemeClr val="dk1"/>
                </a:solidFill>
                <a:effectLst/>
                <a:latin typeface="Arial"/>
                <a:ea typeface="Arial"/>
                <a:cs typeface="Arial"/>
                <a:sym typeface="Arial"/>
              </a:rPr>
              <a:t>Blackmagic</a:t>
            </a:r>
            <a:r>
              <a:rPr lang="en-US" altLang="zh-TW" sz="1100" b="0" i="0" u="none" strike="noStrike" cap="none" dirty="0" smtClean="0">
                <a:solidFill>
                  <a:schemeClr val="dk1"/>
                </a:solidFill>
                <a:effectLst/>
                <a:latin typeface="Arial"/>
                <a:ea typeface="Arial"/>
                <a:cs typeface="Arial"/>
                <a:sym typeface="Arial"/>
              </a:rPr>
              <a:t>, and Red, they are the top 3 cameras brand of the film industry, the video RAW data is beginning from 4K, 6K, and even 8K resolution. Data rate per second can reach as high as several GB/s , and one hour of video recording will more than 1TB of size.</a:t>
            </a:r>
            <a:endParaRPr dirty="0"/>
          </a:p>
        </p:txBody>
      </p:sp>
    </p:spTree>
    <p:extLst>
      <p:ext uri="{BB962C8B-B14F-4D97-AF65-F5344CB8AC3E}">
        <p14:creationId xmlns:p14="http://schemas.microsoft.com/office/powerpoint/2010/main" val="978352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20</a:t>
            </a:fld>
            <a:endParaRPr sz="1300" b="0" i="0" u="none" strike="noStrike" cap="none">
              <a:solidFill>
                <a:schemeClr val="dk1"/>
              </a:solidFill>
              <a:latin typeface="Calibri"/>
              <a:ea typeface="Calibri"/>
              <a:cs typeface="Calibri"/>
              <a:sym typeface="Calibri"/>
            </a:endParaRPr>
          </a:p>
        </p:txBody>
      </p:sp>
      <p:sp>
        <p:nvSpPr>
          <p:cNvPr id="225" name="Shape 225"/>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6" name="Shape 226"/>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rtl="0"/>
            <a:r>
              <a:rPr lang="en-US" altLang="zh-TW" sz="1100" b="0" i="0" u="none" strike="noStrike" cap="none" dirty="0" smtClean="0">
                <a:solidFill>
                  <a:schemeClr val="dk1"/>
                </a:solidFill>
                <a:effectLst/>
                <a:latin typeface="Arial"/>
                <a:ea typeface="Arial"/>
                <a:cs typeface="Arial"/>
                <a:sym typeface="Arial"/>
              </a:rPr>
              <a:t>Here is</a:t>
            </a:r>
            <a:r>
              <a:rPr lang="en-US" altLang="zh-TW" sz="1100" b="0" i="0" u="none" strike="noStrike" cap="none" baseline="0" dirty="0" smtClean="0">
                <a:solidFill>
                  <a:schemeClr val="dk1"/>
                </a:solidFill>
                <a:effectLst/>
                <a:latin typeface="Arial"/>
                <a:ea typeface="Arial"/>
                <a:cs typeface="Arial"/>
                <a:sym typeface="Arial"/>
              </a:rPr>
              <a:t> the list about the bitrate of different video format. And the most </a:t>
            </a:r>
            <a:r>
              <a:rPr lang="en-US" altLang="zh-TW" sz="1100" b="0" i="0" u="none" strike="noStrike" cap="none" dirty="0" smtClean="0">
                <a:solidFill>
                  <a:schemeClr val="dk1"/>
                </a:solidFill>
                <a:effectLst/>
                <a:latin typeface="Arial"/>
                <a:ea typeface="Arial"/>
                <a:cs typeface="Arial"/>
                <a:sym typeface="Arial"/>
              </a:rPr>
              <a:t>videos resolution</a:t>
            </a:r>
            <a:r>
              <a:rPr lang="en-US" altLang="zh-TW" sz="1100" b="0" i="0" u="none" strike="noStrike" cap="none" baseline="0" dirty="0" smtClean="0">
                <a:solidFill>
                  <a:schemeClr val="dk1"/>
                </a:solidFill>
                <a:effectLst/>
                <a:latin typeface="Arial"/>
                <a:ea typeface="Arial"/>
                <a:cs typeface="Arial"/>
                <a:sym typeface="Arial"/>
              </a:rPr>
              <a:t> which you </a:t>
            </a:r>
            <a:r>
              <a:rPr lang="en-US" altLang="zh-TW" sz="1100" b="0" i="0" u="none" strike="noStrike" cap="none" dirty="0" smtClean="0">
                <a:solidFill>
                  <a:schemeClr val="dk1"/>
                </a:solidFill>
                <a:effectLst/>
                <a:latin typeface="Arial"/>
                <a:ea typeface="Arial"/>
                <a:cs typeface="Arial"/>
                <a:sym typeface="Arial"/>
              </a:rPr>
              <a:t>uploaded online is 1080P, and they were converted from RAW data of 4K resolution or above. Therefore, choosing a networking solution that supports higher bandwidth is necessary for video production teams. Thunderbolt and 10GbE networking will allow you to transfer files quickly and conveniently.</a:t>
            </a:r>
            <a:endParaRPr lang="en-US" altLang="zh-TW" sz="1200" b="0" dirty="0" smtClean="0">
              <a:effectLst/>
            </a:endParaRPr>
          </a:p>
          <a:p>
            <a:pPr marL="158750" indent="0">
              <a:buNone/>
            </a:pPr>
            <a:r>
              <a:rPr lang="en-US" altLang="zh-TW" sz="1200" dirty="0" smtClean="0"/>
              <a:t/>
            </a:r>
            <a:br>
              <a:rPr lang="en-US" altLang="zh-TW" sz="1200" dirty="0" smtClean="0"/>
            </a:b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690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 name="Shape 6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altLang="zh-TW" sz="1100" b="0" i="0" u="none" strike="noStrike" cap="none" dirty="0" smtClean="0">
                <a:solidFill>
                  <a:schemeClr val="dk1"/>
                </a:solidFill>
                <a:effectLst/>
                <a:latin typeface="Arial"/>
                <a:ea typeface="Arial"/>
                <a:cs typeface="Arial"/>
                <a:sym typeface="Arial"/>
              </a:rPr>
              <a:t>To start the presentation, let’s talk about the workflow, how user do post production and the whole eco-system of the video-editing.</a:t>
            </a:r>
            <a:endParaRPr lang="en-US" altLang="zh-TW" b="0" dirty="0" smtClean="0">
              <a:effectLst/>
            </a:endParaRPr>
          </a:p>
          <a:p>
            <a:r>
              <a:rPr lang="en-US" altLang="zh-TW" sz="1100" b="0" i="0" u="none" strike="noStrike" cap="none" dirty="0" smtClean="0">
                <a:solidFill>
                  <a:schemeClr val="dk1"/>
                </a:solidFill>
                <a:effectLst/>
                <a:latin typeface="Arial"/>
                <a:ea typeface="Arial"/>
                <a:cs typeface="Arial"/>
                <a:sym typeface="Arial"/>
              </a:rPr>
              <a:t>First, they always shoot the video by high resolution cameras, and after shooting, they will export the video footage to the QNAP NAS.</a:t>
            </a:r>
          </a:p>
          <a:p>
            <a:pPr rtl="0"/>
            <a:r>
              <a:rPr lang="en-US" altLang="zh-TW" sz="1100" b="0" i="0" u="none" strike="noStrike" cap="none" dirty="0" smtClean="0">
                <a:solidFill>
                  <a:schemeClr val="dk1"/>
                </a:solidFill>
                <a:effectLst/>
                <a:latin typeface="Arial"/>
                <a:ea typeface="Arial"/>
                <a:cs typeface="Arial"/>
                <a:sym typeface="Arial"/>
              </a:rPr>
              <a:t>When all material</a:t>
            </a:r>
            <a:r>
              <a:rPr lang="en-US" altLang="zh-TW" sz="1100" b="0" i="0" u="none" strike="noStrike" cap="none" baseline="0" dirty="0" smtClean="0">
                <a:solidFill>
                  <a:schemeClr val="dk1"/>
                </a:solidFill>
                <a:effectLst/>
                <a:latin typeface="Arial"/>
                <a:ea typeface="Arial"/>
                <a:cs typeface="Arial"/>
                <a:sym typeface="Arial"/>
              </a:rPr>
              <a:t> be shared via NAS, </a:t>
            </a:r>
            <a:r>
              <a:rPr lang="en-US" altLang="zh-TW" sz="1100" b="0" i="0" u="none" strike="noStrike" cap="none" dirty="0" smtClean="0">
                <a:solidFill>
                  <a:schemeClr val="dk1"/>
                </a:solidFill>
                <a:effectLst/>
                <a:latin typeface="Arial"/>
                <a:ea typeface="Arial"/>
                <a:cs typeface="Arial"/>
                <a:sym typeface="Arial"/>
              </a:rPr>
              <a:t>all of the editors could work in their separate office, consider all the footage, re-order the first cut, director’s cut, producer’s cut, and all related post production jobs</a:t>
            </a:r>
            <a:r>
              <a:rPr lang="en-US" altLang="zh-TW" sz="1100" b="0" i="0" u="none" strike="noStrike" cap="none" baseline="0" dirty="0" smtClean="0">
                <a:solidFill>
                  <a:schemeClr val="dk1"/>
                </a:solidFill>
                <a:effectLst/>
                <a:latin typeface="Arial"/>
                <a:ea typeface="Arial"/>
                <a:cs typeface="Arial"/>
                <a:sym typeface="Arial"/>
              </a:rPr>
              <a:t> like adding the sound effect, subtitle, video effect.</a:t>
            </a:r>
            <a:r>
              <a:rPr lang="en-US" altLang="zh-TW" dirty="0" smtClean="0"/>
              <a:t/>
            </a:r>
            <a:br>
              <a:rPr lang="en-US" altLang="zh-TW" dirty="0" smtClean="0"/>
            </a:br>
            <a:endParaRPr dirty="0"/>
          </a:p>
        </p:txBody>
      </p:sp>
    </p:spTree>
    <p:extLst>
      <p:ext uri="{BB962C8B-B14F-4D97-AF65-F5344CB8AC3E}">
        <p14:creationId xmlns:p14="http://schemas.microsoft.com/office/powerpoint/2010/main" val="211956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2" name="Shape 23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altLang="zh-TW" sz="1100" b="0" i="0" u="none" strike="noStrike" cap="none" dirty="0" smtClean="0">
                <a:solidFill>
                  <a:schemeClr val="dk1"/>
                </a:solidFill>
                <a:effectLst/>
                <a:latin typeface="Arial"/>
                <a:ea typeface="Arial"/>
                <a:cs typeface="Arial"/>
                <a:sym typeface="Arial"/>
              </a:rPr>
              <a:t>You may wonder why the file transfer speed in some work environment is different from the test in QNAP. Here I have identified some performance bottlenecks for you.</a:t>
            </a:r>
          </a:p>
          <a:p>
            <a:pPr rtl="0"/>
            <a:r>
              <a:rPr lang="en-US" altLang="zh-TW" sz="1100" b="0" i="0" u="none" strike="noStrike" cap="none" dirty="0" smtClean="0">
                <a:solidFill>
                  <a:schemeClr val="dk1"/>
                </a:solidFill>
                <a:effectLst/>
                <a:latin typeface="Arial"/>
                <a:ea typeface="Arial"/>
                <a:cs typeface="Arial"/>
                <a:sym typeface="Arial"/>
              </a:rPr>
              <a:t>The CPU and RAM are the first important elements will affect the performance. For example, The CPU i5 &amp; 16GB RAM will be enough for 1080P or compressed 4K entry level footage, However, i7 CPU &amp; 64GB RAM is much powerful for multiple users and high resolution applications on post production workflow, and it's also good for the virtualization environment.</a:t>
            </a:r>
            <a:endParaRPr lang="en-US" altLang="zh-TW" b="0" dirty="0" smtClean="0">
              <a:effectLst/>
            </a:endParaRPr>
          </a:p>
          <a:p>
            <a:r>
              <a:rPr lang="en-US" altLang="zh-TW" dirty="0" smtClean="0"/>
              <a:t>And next slide we will discuss about your storage</a:t>
            </a:r>
            <a:r>
              <a:rPr lang="en-US" altLang="zh-TW" baseline="0" dirty="0" smtClean="0"/>
              <a:t> configuration, is your SSD fast enough? Is your RAID configuration correct and suitable?</a:t>
            </a:r>
            <a:r>
              <a:rPr lang="en-US" altLang="zh-TW" dirty="0" smtClean="0"/>
              <a:t/>
            </a:r>
            <a:br>
              <a:rPr lang="en-US" altLang="zh-TW" dirty="0" smtClean="0"/>
            </a:br>
            <a:endParaRPr dirty="0"/>
          </a:p>
        </p:txBody>
      </p:sp>
    </p:spTree>
    <p:extLst>
      <p:ext uri="{BB962C8B-B14F-4D97-AF65-F5344CB8AC3E}">
        <p14:creationId xmlns:p14="http://schemas.microsoft.com/office/powerpoint/2010/main" val="1848773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Shape 2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altLang="zh-TW" sz="1100" b="0" i="0" u="none" strike="noStrike" cap="none" dirty="0" smtClean="0">
                <a:solidFill>
                  <a:schemeClr val="dk1"/>
                </a:solidFill>
                <a:effectLst/>
                <a:latin typeface="Arial"/>
                <a:ea typeface="Arial"/>
                <a:cs typeface="Arial"/>
                <a:sym typeface="Arial"/>
              </a:rPr>
              <a:t>First of all, as we can see from the slide, the MLC/SLC SSD provides the highest performance. If high cost is not a concern, we recommend using MLC/SLC SSDs for </a:t>
            </a:r>
            <a:r>
              <a:rPr lang="en-US" altLang="zh-TW" sz="1100" b="0" i="0" u="none" strike="noStrike" cap="none" dirty="0" smtClean="0">
                <a:solidFill>
                  <a:schemeClr val="dk1"/>
                </a:solidFill>
                <a:effectLst/>
                <a:latin typeface="Arial"/>
                <a:ea typeface="Arial"/>
                <a:cs typeface="Arial"/>
                <a:sym typeface="Arial"/>
              </a:rPr>
              <a:t>good </a:t>
            </a:r>
            <a:r>
              <a:rPr lang="en-US" altLang="zh-TW" sz="1100" b="0" i="0" u="none" strike="noStrike" cap="none" dirty="0" smtClean="0">
                <a:solidFill>
                  <a:schemeClr val="dk1"/>
                </a:solidFill>
                <a:effectLst/>
                <a:latin typeface="Arial"/>
                <a:ea typeface="Arial"/>
                <a:cs typeface="Arial"/>
                <a:sym typeface="Arial"/>
              </a:rPr>
              <a:t>performance. Enterprise HDDs and New NAS HDDs (such as </a:t>
            </a:r>
            <a:r>
              <a:rPr lang="en-US" altLang="zh-TW" sz="1100" b="0" i="0" u="none" strike="noStrike" cap="none" dirty="0" err="1" smtClean="0">
                <a:solidFill>
                  <a:schemeClr val="dk1"/>
                </a:solidFill>
                <a:effectLst/>
                <a:latin typeface="Arial"/>
                <a:ea typeface="Arial"/>
                <a:cs typeface="Arial"/>
                <a:sym typeface="Arial"/>
              </a:rPr>
              <a:t>IronWolf</a:t>
            </a:r>
            <a:r>
              <a:rPr lang="en-US" altLang="zh-TW" sz="1100" b="0" i="0" u="none" strike="noStrike" cap="none" dirty="0" smtClean="0">
                <a:solidFill>
                  <a:schemeClr val="dk1"/>
                </a:solidFill>
                <a:effectLst/>
                <a:latin typeface="Arial"/>
                <a:ea typeface="Arial"/>
                <a:cs typeface="Arial"/>
                <a:sym typeface="Arial"/>
              </a:rPr>
              <a:t>) are also cost-effective options because they provide good performance and are not expensive. We do not recommend using the popular TLC SSDs on the market for video editing because they only retains good performance when transferring small files, but the performance drops down quickly when transferring large files. and slower than the regular HDD.</a:t>
            </a:r>
          </a:p>
          <a:p>
            <a:pPr rtl="0"/>
            <a:r>
              <a:rPr lang="en-US" altLang="zh-TW" sz="1100" b="0" i="0" u="none" strike="noStrike" cap="none" dirty="0" smtClean="0">
                <a:solidFill>
                  <a:schemeClr val="dk1"/>
                </a:solidFill>
                <a:effectLst/>
                <a:latin typeface="Arial"/>
                <a:ea typeface="Arial"/>
                <a:cs typeface="Arial"/>
                <a:sym typeface="Arial"/>
              </a:rPr>
              <a:t>For RAID configuration, RAID 0 provides the best performance, but it doesn’t have any data protection scheme. RAID 10 and 5 are both good choices in terms of performance, but RAID 10 generates higher cost for taking up more space for data protection. Beside that, QNAP just announce RAID 50 and 60 configurations, which are new options that strike a balance between performance and cost.</a:t>
            </a:r>
            <a:endParaRPr lang="en-US" altLang="zh-TW" b="0" dirty="0" smtClean="0">
              <a:effectLst/>
            </a:endParaRPr>
          </a:p>
          <a:p>
            <a:pPr marL="158750" indent="0">
              <a:buNone/>
            </a:pPr>
            <a:r>
              <a:rPr lang="en-US" altLang="zh-TW" dirty="0" smtClean="0"/>
              <a:t/>
            </a:r>
            <a:br>
              <a:rPr lang="en-US" altLang="zh-TW" dirty="0" smtClean="0"/>
            </a:br>
            <a:endParaRPr lang="en-US" altLang="zh-TW" b="0" dirty="0" smtClean="0">
              <a:effectLst/>
            </a:endParaRPr>
          </a:p>
          <a:p>
            <a:pPr marL="158750" indent="0">
              <a:buNone/>
            </a:pPr>
            <a:endParaRPr dirty="0"/>
          </a:p>
        </p:txBody>
      </p:sp>
    </p:spTree>
    <p:extLst>
      <p:ext uri="{BB962C8B-B14F-4D97-AF65-F5344CB8AC3E}">
        <p14:creationId xmlns:p14="http://schemas.microsoft.com/office/powerpoint/2010/main" val="400166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Shape 2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4" name="Shape 2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Tip: you should consider the daily access</a:t>
            </a:r>
            <a:r>
              <a:rPr lang="en-US" baseline="0" dirty="0" smtClean="0"/>
              <a:t> size, then make sure that SSD volume could be the triple size of it.</a:t>
            </a:r>
            <a:endParaRPr dirty="0"/>
          </a:p>
        </p:txBody>
      </p:sp>
    </p:spTree>
    <p:extLst>
      <p:ext uri="{BB962C8B-B14F-4D97-AF65-F5344CB8AC3E}">
        <p14:creationId xmlns:p14="http://schemas.microsoft.com/office/powerpoint/2010/main" val="18266129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05184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9" name="Shape 2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8132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58909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Shape 297"/>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98321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Shape 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Shape 7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3011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Currently, The footage will be saved in the </a:t>
            </a:r>
            <a:r>
              <a:rPr lang="en-US" dirty="0" err="1" smtClean="0"/>
              <a:t>Cfast</a:t>
            </a:r>
            <a:r>
              <a:rPr lang="en-US" dirty="0" smtClean="0"/>
              <a:t> card or SSD when shoot </a:t>
            </a:r>
            <a:r>
              <a:rPr lang="en-US" altLang="zh-TW" sz="1100" b="0" i="0" u="none" strike="noStrike" cap="none" dirty="0" smtClean="0">
                <a:solidFill>
                  <a:schemeClr val="dk1"/>
                </a:solidFill>
                <a:effectLst/>
                <a:latin typeface="Arial"/>
                <a:ea typeface="Arial"/>
                <a:cs typeface="Arial"/>
                <a:sym typeface="Arial"/>
              </a:rPr>
              <a:t>the video by 4K, 6K or 8K cameras.</a:t>
            </a:r>
          </a:p>
          <a:p>
            <a:pPr marL="0" lvl="0" indent="0">
              <a:spcBef>
                <a:spcPts val="0"/>
              </a:spcBef>
              <a:spcAft>
                <a:spcPts val="0"/>
              </a:spcAft>
              <a:buNone/>
            </a:pPr>
            <a:r>
              <a:rPr lang="en-US" sz="1100" b="0" i="0" u="none" strike="noStrike" cap="none" dirty="0" smtClean="0">
                <a:solidFill>
                  <a:schemeClr val="dk1"/>
                </a:solidFill>
                <a:effectLst/>
                <a:latin typeface="Arial"/>
                <a:ea typeface="Arial"/>
                <a:cs typeface="Arial"/>
                <a:sym typeface="Arial"/>
              </a:rPr>
              <a:t>Then you need</a:t>
            </a:r>
            <a:r>
              <a:rPr lang="en-US" sz="1100" b="0" i="0" u="none" strike="noStrike" cap="none" baseline="0" dirty="0" smtClean="0">
                <a:solidFill>
                  <a:schemeClr val="dk1"/>
                </a:solidFill>
                <a:effectLst/>
                <a:latin typeface="Arial"/>
                <a:ea typeface="Arial"/>
                <a:cs typeface="Arial"/>
                <a:sym typeface="Arial"/>
              </a:rPr>
              <a:t> </a:t>
            </a:r>
            <a:r>
              <a:rPr lang="en-US" sz="1100" b="0" i="0" u="none" strike="noStrike" cap="none" dirty="0" smtClean="0">
                <a:solidFill>
                  <a:schemeClr val="dk1"/>
                </a:solidFill>
                <a:effectLst/>
                <a:latin typeface="Arial"/>
                <a:ea typeface="Arial"/>
                <a:cs typeface="Arial"/>
                <a:sym typeface="Arial"/>
              </a:rPr>
              <a:t>offloading footage to QNAP</a:t>
            </a:r>
            <a:r>
              <a:rPr lang="en-US" sz="1100" b="0" i="0" u="none" strike="noStrike" cap="none" baseline="0" dirty="0" smtClean="0">
                <a:solidFill>
                  <a:schemeClr val="dk1"/>
                </a:solidFill>
                <a:effectLst/>
                <a:latin typeface="Arial"/>
                <a:ea typeface="Arial"/>
                <a:cs typeface="Arial"/>
                <a:sym typeface="Arial"/>
              </a:rPr>
              <a:t> NAS, and then the footage could be shared to all editors of post-production.</a:t>
            </a:r>
          </a:p>
          <a:p>
            <a:pPr marL="0" lvl="0" indent="0">
              <a:spcBef>
                <a:spcPts val="0"/>
              </a:spcBef>
              <a:spcAft>
                <a:spcPts val="0"/>
              </a:spcAft>
              <a:buNone/>
            </a:pPr>
            <a:endParaRPr dirty="0"/>
          </a:p>
        </p:txBody>
      </p:sp>
    </p:spTree>
    <p:extLst>
      <p:ext uri="{BB962C8B-B14F-4D97-AF65-F5344CB8AC3E}">
        <p14:creationId xmlns:p14="http://schemas.microsoft.com/office/powerpoint/2010/main" val="381928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250552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Shape 1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 name="Shape 10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The reversible Type-C connector makes it even simpler to connect your Mac to NAS. The</a:t>
            </a:r>
            <a:r>
              <a:rPr lang="en-US" baseline="0" dirty="0" smtClean="0"/>
              <a:t> thunderbolt actually supports many protocols but it offer the 10~20G network here. That’s why it could shared the file via the thunderbolt.</a:t>
            </a:r>
            <a:endParaRPr dirty="0"/>
          </a:p>
        </p:txBody>
      </p:sp>
    </p:spTree>
    <p:extLst>
      <p:ext uri="{BB962C8B-B14F-4D97-AF65-F5344CB8AC3E}">
        <p14:creationId xmlns:p14="http://schemas.microsoft.com/office/powerpoint/2010/main" val="1970944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31309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069938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158006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標題投影片" userDrawn="1">
  <p:cSld name="1_標題投影片">
    <p:spTree>
      <p:nvGrpSpPr>
        <p:cNvPr id="1" name="Shape 9"/>
        <p:cNvGrpSpPr/>
        <p:nvPr/>
      </p:nvGrpSpPr>
      <p:grpSpPr>
        <a:xfrm>
          <a:off x="0" y="0"/>
          <a:ext cx="0" cy="0"/>
          <a:chOff x="0" y="0"/>
          <a:chExt cx="0" cy="0"/>
        </a:xfrm>
      </p:grpSpPr>
      <p:pic>
        <p:nvPicPr>
          <p:cNvPr id="1028" name="Picture 4" descr="E:\衍印_工作區\01_直播\180424_broadcast for Final Cut Pro\links\COVER_1.jpg"/>
          <p:cNvPicPr>
            <a:picLocks noChangeAspect="1" noChangeArrowheads="1"/>
          </p:cNvPicPr>
          <p:nvPr userDrawn="1"/>
        </p:nvPicPr>
        <p:blipFill>
          <a:blip r:embed="rId2"/>
          <a:srcRect/>
          <a:stretch>
            <a:fillRect/>
          </a:stretch>
        </p:blipFill>
        <p:spPr bwMode="auto">
          <a:xfrm>
            <a:off x="-69890" y="-1"/>
            <a:ext cx="9213890" cy="5184375"/>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1792288" y="3600450"/>
            <a:ext cx="5486400" cy="425054"/>
          </a:xfrm>
          <a:prstGeom prst="rect">
            <a:avLst/>
          </a:prstGeom>
          <a:noFill/>
          <a:ln>
            <a:noFill/>
          </a:ln>
        </p:spPr>
        <p:txBody>
          <a:bodyPr spcFirstLastPara="1" wrap="square" lIns="91425" tIns="91425" rIns="91425" bIns="91425" anchor="b" anchorCtr="0"/>
          <a:lstStyle>
            <a:lvl1pPr marR="0" lvl="0" algn="l" rtl="0">
              <a:spcBef>
                <a:spcPts val="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Shape 48"/>
          <p:cNvSpPr>
            <a:spLocks noGrp="1"/>
          </p:cNvSpPr>
          <p:nvPr>
            <p:ph type="pic" idx="2"/>
          </p:nvPr>
        </p:nvSpPr>
        <p:spPr>
          <a:xfrm>
            <a:off x="1792288" y="1125130"/>
            <a:ext cx="5486400" cy="2420551"/>
          </a:xfrm>
          <a:prstGeom prst="rect">
            <a:avLst/>
          </a:prstGeom>
          <a:noFill/>
          <a:ln>
            <a:noFill/>
          </a:ln>
        </p:spPr>
        <p:txBody>
          <a:bodyPr spcFirstLastPara="1" wrap="square" lIns="91425" tIns="91425" rIns="91425" bIns="91425"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1"/>
          </p:nvPr>
        </p:nvSpPr>
        <p:spPr>
          <a:xfrm>
            <a:off x="1792288" y="4025503"/>
            <a:ext cx="5486400" cy="603647"/>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body" userDrawn="1">
  <p:cSld name="1_Title and body">
    <p:spTree>
      <p:nvGrpSpPr>
        <p:cNvPr id="1" name="Shape 16"/>
        <p:cNvGrpSpPr/>
        <p:nvPr/>
      </p:nvGrpSpPr>
      <p:grpSpPr>
        <a:xfrm>
          <a:off x="0" y="0"/>
          <a:ext cx="0" cy="0"/>
          <a:chOff x="0" y="0"/>
          <a:chExt cx="0" cy="0"/>
        </a:xfrm>
      </p:grpSpPr>
      <p:pic>
        <p:nvPicPr>
          <p:cNvPr id="6" name="圖片 5" descr="內頁_1.jpg"/>
          <p:cNvPicPr>
            <a:picLocks noChangeAspect="1"/>
          </p:cNvPicPr>
          <p:nvPr userDrawn="1"/>
        </p:nvPicPr>
        <p:blipFill>
          <a:blip r:embed="rId2"/>
          <a:stretch>
            <a:fillRect/>
          </a:stretch>
        </p:blipFill>
        <p:spPr>
          <a:xfrm>
            <a:off x="-81539" y="0"/>
            <a:ext cx="9223689" cy="5190426"/>
          </a:xfrm>
          <a:prstGeom prst="rect">
            <a:avLst/>
          </a:prstGeom>
        </p:spPr>
      </p:pic>
      <p:grpSp>
        <p:nvGrpSpPr>
          <p:cNvPr id="5" name="群組 4"/>
          <p:cNvGrpSpPr/>
          <p:nvPr userDrawn="1"/>
        </p:nvGrpSpPr>
        <p:grpSpPr>
          <a:xfrm>
            <a:off x="-75714" y="-1"/>
            <a:ext cx="1543414" cy="973765"/>
            <a:chOff x="-75715" y="0"/>
            <a:chExt cx="1648250" cy="1039908"/>
          </a:xfrm>
        </p:grpSpPr>
        <p:pic>
          <p:nvPicPr>
            <p:cNvPr id="3" name="Picture 2" descr="C:\Users\user\Desktop\圖層 41.png"/>
            <p:cNvPicPr>
              <a:picLocks noChangeAspect="1" noChangeArrowheads="1"/>
            </p:cNvPicPr>
            <p:nvPr userDrawn="1"/>
          </p:nvPicPr>
          <p:blipFill>
            <a:blip r:embed="rId3"/>
            <a:srcRect l="6547" t="14834"/>
            <a:stretch>
              <a:fillRect/>
            </a:stretch>
          </p:blipFill>
          <p:spPr bwMode="auto">
            <a:xfrm>
              <a:off x="-75715" y="0"/>
              <a:ext cx="1648250" cy="1039908"/>
            </a:xfrm>
            <a:prstGeom prst="rect">
              <a:avLst/>
            </a:prstGeom>
            <a:noFill/>
          </p:spPr>
        </p:pic>
        <p:pic>
          <p:nvPicPr>
            <p:cNvPr id="4" name="Picture 3" descr="C:\Users\user\Desktop\LOGO.png"/>
            <p:cNvPicPr>
              <a:picLocks noChangeAspect="1" noChangeArrowheads="1"/>
            </p:cNvPicPr>
            <p:nvPr userDrawn="1"/>
          </p:nvPicPr>
          <p:blipFill>
            <a:blip r:embed="rId4"/>
            <a:srcRect l="7778"/>
            <a:stretch>
              <a:fillRect/>
            </a:stretch>
          </p:blipFill>
          <p:spPr bwMode="auto">
            <a:xfrm>
              <a:off x="80856" y="385188"/>
              <a:ext cx="1112267" cy="223125"/>
            </a:xfrm>
            <a:prstGeom prst="rect">
              <a:avLst/>
            </a:prstGeom>
            <a:noFill/>
          </p:spPr>
        </p:pic>
      </p:grpSp>
      <p:pic>
        <p:nvPicPr>
          <p:cNvPr id="3074" name="Picture 2" descr="E:\衍印_工作區\01_直播\180424_broadcast for Final Cut Pro\links\title.png"/>
          <p:cNvPicPr>
            <a:picLocks noChangeAspect="1" noChangeArrowheads="1"/>
          </p:cNvPicPr>
          <p:nvPr userDrawn="1"/>
        </p:nvPicPr>
        <p:blipFill>
          <a:blip r:embed="rId5"/>
          <a:srcRect/>
          <a:stretch>
            <a:fillRect/>
          </a:stretch>
        </p:blipFill>
        <p:spPr bwMode="auto">
          <a:xfrm>
            <a:off x="-71252" y="0"/>
            <a:ext cx="9215252" cy="1290423"/>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只有標題" userDrawn="1">
  <p:cSld name="TITLE_ONLY">
    <p:spTree>
      <p:nvGrpSpPr>
        <p:cNvPr id="1" name="Shape 19"/>
        <p:cNvGrpSpPr/>
        <p:nvPr/>
      </p:nvGrpSpPr>
      <p:grpSpPr>
        <a:xfrm>
          <a:off x="0" y="0"/>
          <a:ext cx="0" cy="0"/>
          <a:chOff x="0" y="0"/>
          <a:chExt cx="0" cy="0"/>
        </a:xfrm>
      </p:grpSpPr>
      <p:pic>
        <p:nvPicPr>
          <p:cNvPr id="17410" name="Picture 2" descr="E:\衍印_工作區\01_直播\180424_broadcast for Final Cut Pro\links\Thunderbolt.jpg"/>
          <p:cNvPicPr>
            <a:picLocks noChangeAspect="1" noChangeArrowheads="1"/>
          </p:cNvPicPr>
          <p:nvPr userDrawn="1"/>
        </p:nvPicPr>
        <p:blipFill>
          <a:blip r:embed="rId2"/>
          <a:srcRect/>
          <a:stretch>
            <a:fillRect/>
          </a:stretch>
        </p:blipFill>
        <p:spPr bwMode="auto">
          <a:xfrm>
            <a:off x="-64064" y="-1"/>
            <a:ext cx="9208064" cy="5181633"/>
          </a:xfrm>
          <a:prstGeom prst="rect">
            <a:avLst/>
          </a:prstGeom>
          <a:noFill/>
        </p:spPr>
      </p:pic>
      <p:grpSp>
        <p:nvGrpSpPr>
          <p:cNvPr id="6" name="群組 5"/>
          <p:cNvGrpSpPr/>
          <p:nvPr userDrawn="1"/>
        </p:nvGrpSpPr>
        <p:grpSpPr>
          <a:xfrm>
            <a:off x="-64066" y="5823"/>
            <a:ext cx="1543414" cy="973765"/>
            <a:chOff x="-75715" y="0"/>
            <a:chExt cx="1648250" cy="1039908"/>
          </a:xfrm>
        </p:grpSpPr>
        <p:pic>
          <p:nvPicPr>
            <p:cNvPr id="7" name="Picture 2" descr="C:\Users\user\Desktop\圖層 41.png"/>
            <p:cNvPicPr>
              <a:picLocks noChangeAspect="1" noChangeArrowheads="1"/>
            </p:cNvPicPr>
            <p:nvPr userDrawn="1"/>
          </p:nvPicPr>
          <p:blipFill>
            <a:blip r:embed="rId3"/>
            <a:srcRect l="6547" t="14834"/>
            <a:stretch>
              <a:fillRect/>
            </a:stretch>
          </p:blipFill>
          <p:spPr bwMode="auto">
            <a:xfrm>
              <a:off x="-75715" y="0"/>
              <a:ext cx="1648250" cy="1039908"/>
            </a:xfrm>
            <a:prstGeom prst="rect">
              <a:avLst/>
            </a:prstGeom>
            <a:noFill/>
          </p:spPr>
        </p:pic>
        <p:pic>
          <p:nvPicPr>
            <p:cNvPr id="8" name="Picture 3" descr="C:\Users\user\Desktop\LOGO.png"/>
            <p:cNvPicPr>
              <a:picLocks noChangeAspect="1" noChangeArrowheads="1"/>
            </p:cNvPicPr>
            <p:nvPr userDrawn="1"/>
          </p:nvPicPr>
          <p:blipFill>
            <a:blip r:embed="rId4"/>
            <a:srcRect l="7778"/>
            <a:stretch>
              <a:fillRect/>
            </a:stretch>
          </p:blipFill>
          <p:spPr bwMode="auto">
            <a:xfrm>
              <a:off x="80856" y="385188"/>
              <a:ext cx="1112267" cy="223125"/>
            </a:xfrm>
            <a:prstGeom prst="rect">
              <a:avLst/>
            </a:prstGeom>
            <a:noFill/>
          </p:spPr>
        </p:pic>
      </p:grpSp>
      <p:pic>
        <p:nvPicPr>
          <p:cNvPr id="9" name="Picture 2" descr="E:\衍印_工作區\01_直播\180424_broadcast for Final Cut Pro\links\title.png"/>
          <p:cNvPicPr>
            <a:picLocks noChangeAspect="1" noChangeArrowheads="1"/>
          </p:cNvPicPr>
          <p:nvPr userDrawn="1"/>
        </p:nvPicPr>
        <p:blipFill>
          <a:blip r:embed="rId5"/>
          <a:srcRect/>
          <a:stretch>
            <a:fillRect/>
          </a:stretch>
        </p:blipFill>
        <p:spPr bwMode="auto">
          <a:xfrm>
            <a:off x="-71252" y="0"/>
            <a:ext cx="9215252" cy="1290423"/>
          </a:xfrm>
          <a:prstGeom prst="rect">
            <a:avLst/>
          </a:prstGeom>
          <a:noFill/>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區段標題">
  <p:cSld name="1_區段標題">
    <p:spTree>
      <p:nvGrpSpPr>
        <p:cNvPr id="1" name="Shape 21"/>
        <p:cNvGrpSpPr/>
        <p:nvPr/>
      </p:nvGrpSpPr>
      <p:grpSpPr>
        <a:xfrm>
          <a:off x="0" y="0"/>
          <a:ext cx="0" cy="0"/>
          <a:chOff x="0" y="0"/>
          <a:chExt cx="0" cy="0"/>
        </a:xfrm>
      </p:grpSpPr>
      <p:pic>
        <p:nvPicPr>
          <p:cNvPr id="23" name="Shape 23" descr="TXT-02.png"/>
          <p:cNvPicPr preferRelativeResize="0"/>
          <p:nvPr/>
        </p:nvPicPr>
        <p:blipFill rotWithShape="1">
          <a:blip r:embed="rId2">
            <a:alphaModFix/>
          </a:blip>
          <a:srcRect/>
          <a:stretch/>
        </p:blipFill>
        <p:spPr>
          <a:xfrm>
            <a:off x="2949435" y="2408465"/>
            <a:ext cx="3287736" cy="441145"/>
          </a:xfrm>
          <a:prstGeom prst="rect">
            <a:avLst/>
          </a:prstGeom>
          <a:noFill/>
          <a:ln>
            <a:noFill/>
          </a:ln>
        </p:spPr>
      </p:pic>
      <p:sp>
        <p:nvSpPr>
          <p:cNvPr id="24" name="Shape 24"/>
          <p:cNvSpPr txBox="1"/>
          <p:nvPr/>
        </p:nvSpPr>
        <p:spPr>
          <a:xfrm>
            <a:off x="5857884" y="4822047"/>
            <a:ext cx="3143272" cy="206100"/>
          </a:xfrm>
          <a:prstGeom prst="rect">
            <a:avLst/>
          </a:prstGeom>
          <a:noFill/>
          <a:ln>
            <a:noFill/>
          </a:ln>
        </p:spPr>
        <p:txBody>
          <a:bodyPr spcFirstLastPara="1" wrap="square" lIns="91425" tIns="91425" rIns="91425" bIns="91425" anchor="ctr" anchorCtr="0">
            <a:noAutofit/>
          </a:bodyPr>
          <a:lstStyle/>
          <a:p>
            <a:pPr marL="63500" marR="0" lvl="0" indent="0" algn="l" rtl="0">
              <a:lnSpc>
                <a:spcPct val="100000"/>
              </a:lnSpc>
              <a:spcBef>
                <a:spcPts val="500"/>
              </a:spcBef>
              <a:spcAft>
                <a:spcPts val="0"/>
              </a:spcAft>
              <a:buClr>
                <a:srgbClr val="000000"/>
              </a:buClr>
              <a:buSzPts val="500"/>
              <a:buFont typeface="Arial"/>
              <a:buNone/>
            </a:pPr>
            <a:r>
              <a:rPr lang="zh-TW" sz="500" b="1" i="0" u="none" strike="noStrike" cap="none">
                <a:solidFill>
                  <a:srgbClr val="A5A5A5"/>
                </a:solidFill>
                <a:latin typeface="Arial"/>
                <a:ea typeface="Arial"/>
                <a:cs typeface="Arial"/>
                <a:sym typeface="Arial"/>
              </a:rPr>
              <a:t>©2018著作權為威聯通科技股份有限公司所有。威聯通科技並保留所有權利。威聯通科技股份有限公司所使用或註冊之商標或標章。檔案中所提及之產品及公司名稱可能為其他公司所有之商標 。</a:t>
            </a:r>
            <a:endParaRPr sz="500" b="1" i="0" u="none" strike="noStrike" cap="none">
              <a:solidFill>
                <a:srgbClr val="A5A5A5"/>
              </a:solidFill>
              <a:latin typeface="Arial"/>
              <a:ea typeface="Arial"/>
              <a:cs typeface="Arial"/>
              <a:sym typeface="Arial"/>
            </a:endParaRPr>
          </a:p>
        </p:txBody>
      </p:sp>
      <p:pic>
        <p:nvPicPr>
          <p:cNvPr id="19459" name="Picture 3" descr="E:\衍印_工作區\01_直播\180424_broadcast for Final Cut Pro\links\提供方便直接且快速的Thunderbolt介面.png"/>
          <p:cNvPicPr>
            <a:picLocks noChangeAspect="1" noChangeArrowheads="1"/>
          </p:cNvPicPr>
          <p:nvPr userDrawn="1"/>
        </p:nvPicPr>
        <p:blipFill>
          <a:blip r:embed="rId3"/>
          <a:srcRect/>
          <a:stretch>
            <a:fillRect/>
          </a:stretch>
        </p:blipFill>
        <p:spPr bwMode="auto">
          <a:xfrm>
            <a:off x="-75715" y="-1"/>
            <a:ext cx="9219715" cy="5186089"/>
          </a:xfrm>
          <a:prstGeom prst="rect">
            <a:avLst/>
          </a:prstGeom>
          <a:noFill/>
        </p:spPr>
      </p:pic>
      <p:grpSp>
        <p:nvGrpSpPr>
          <p:cNvPr id="8" name="群組 7"/>
          <p:cNvGrpSpPr/>
          <p:nvPr userDrawn="1"/>
        </p:nvGrpSpPr>
        <p:grpSpPr>
          <a:xfrm>
            <a:off x="-75714" y="-1"/>
            <a:ext cx="1543414" cy="973765"/>
            <a:chOff x="-75715" y="0"/>
            <a:chExt cx="1648250" cy="1039908"/>
          </a:xfrm>
        </p:grpSpPr>
        <p:pic>
          <p:nvPicPr>
            <p:cNvPr id="9" name="Picture 2" descr="C:\Users\user\Desktop\圖層 41.png"/>
            <p:cNvPicPr>
              <a:picLocks noChangeAspect="1" noChangeArrowheads="1"/>
            </p:cNvPicPr>
            <p:nvPr userDrawn="1"/>
          </p:nvPicPr>
          <p:blipFill>
            <a:blip r:embed="rId4"/>
            <a:srcRect l="6547" t="14834"/>
            <a:stretch>
              <a:fillRect/>
            </a:stretch>
          </p:blipFill>
          <p:spPr bwMode="auto">
            <a:xfrm>
              <a:off x="-75715" y="0"/>
              <a:ext cx="1648250" cy="1039908"/>
            </a:xfrm>
            <a:prstGeom prst="rect">
              <a:avLst/>
            </a:prstGeom>
            <a:noFill/>
          </p:spPr>
        </p:pic>
        <p:pic>
          <p:nvPicPr>
            <p:cNvPr id="10" name="Picture 3" descr="C:\Users\user\Desktop\LOGO.png"/>
            <p:cNvPicPr>
              <a:picLocks noChangeAspect="1" noChangeArrowheads="1"/>
            </p:cNvPicPr>
            <p:nvPr userDrawn="1"/>
          </p:nvPicPr>
          <p:blipFill>
            <a:blip r:embed="rId5"/>
            <a:srcRect l="7778"/>
            <a:stretch>
              <a:fillRect/>
            </a:stretch>
          </p:blipFill>
          <p:spPr bwMode="auto">
            <a:xfrm>
              <a:off x="80856" y="385188"/>
              <a:ext cx="1112267" cy="223125"/>
            </a:xfrm>
            <a:prstGeom prst="rect">
              <a:avLst/>
            </a:prstGeom>
            <a:noFill/>
          </p:spPr>
        </p:pic>
      </p:grpSp>
      <p:pic>
        <p:nvPicPr>
          <p:cNvPr id="11" name="Picture 2" descr="E:\衍印_工作區\01_直播\180424_broadcast for Final Cut Pro\links\title.png"/>
          <p:cNvPicPr>
            <a:picLocks noChangeAspect="1" noChangeArrowheads="1"/>
          </p:cNvPicPr>
          <p:nvPr userDrawn="1"/>
        </p:nvPicPr>
        <p:blipFill>
          <a:blip r:embed="rId6"/>
          <a:srcRect/>
          <a:stretch>
            <a:fillRect/>
          </a:stretch>
        </p:blipFill>
        <p:spPr bwMode="auto">
          <a:xfrm>
            <a:off x="-71252" y="0"/>
            <a:ext cx="9215252" cy="1290423"/>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區段標題" userDrawn="1">
  <p:cSld name="區段標題">
    <p:spTree>
      <p:nvGrpSpPr>
        <p:cNvPr id="1" name="Shape 25"/>
        <p:cNvGrpSpPr/>
        <p:nvPr/>
      </p:nvGrpSpPr>
      <p:grpSpPr>
        <a:xfrm>
          <a:off x="0" y="0"/>
          <a:ext cx="0" cy="0"/>
          <a:chOff x="0" y="0"/>
          <a:chExt cx="0" cy="0"/>
        </a:xfrm>
      </p:grpSpPr>
      <p:pic>
        <p:nvPicPr>
          <p:cNvPr id="3076" name="Picture 4" descr="E:\衍印_工作區\01_直播\180424_broadcast for Final Cut Pro\links\封底.jpg"/>
          <p:cNvPicPr>
            <a:picLocks noChangeAspect="1" noChangeArrowheads="1"/>
          </p:cNvPicPr>
          <p:nvPr userDrawn="1"/>
        </p:nvPicPr>
        <p:blipFill>
          <a:blip r:embed="rId2"/>
          <a:srcRect/>
          <a:stretch>
            <a:fillRect/>
          </a:stretch>
        </p:blipFill>
        <p:spPr bwMode="auto">
          <a:xfrm>
            <a:off x="-65316" y="0"/>
            <a:ext cx="9209316" cy="5182338"/>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57200" y="53566"/>
            <a:ext cx="8229600" cy="85725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Shape 30"/>
          <p:cNvSpPr txBox="1">
            <a:spLocks noGrp="1"/>
          </p:cNvSpPr>
          <p:nvPr>
            <p:ph type="body" idx="1"/>
          </p:nvPr>
        </p:nvSpPr>
        <p:spPr>
          <a:xfrm>
            <a:off x="457200" y="964395"/>
            <a:ext cx="8229600" cy="3630227"/>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457200" y="53566"/>
            <a:ext cx="8229600" cy="85725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 name="Shape 33"/>
          <p:cNvSpPr txBox="1">
            <a:spLocks noGrp="1"/>
          </p:cNvSpPr>
          <p:nvPr>
            <p:ph type="body" idx="1"/>
          </p:nvPr>
        </p:nvSpPr>
        <p:spPr>
          <a:xfrm>
            <a:off x="457200" y="1200151"/>
            <a:ext cx="4038600" cy="3394472"/>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body" idx="2"/>
          </p:nvPr>
        </p:nvSpPr>
        <p:spPr>
          <a:xfrm>
            <a:off x="4648200" y="1200151"/>
            <a:ext cx="4038600" cy="3394472"/>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1"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lvl="0" indent="0">
              <a:spcBef>
                <a:spcPts val="0"/>
              </a:spcBef>
              <a:spcAft>
                <a:spcPts val="0"/>
              </a:spcAft>
              <a:buNone/>
            </a:pPr>
            <a:fld id="{00000000-1234-1234-1234-123412341234}" type="slidenum">
              <a:rPr lang="zh-TW"/>
              <a:pPr marL="0" lvl="0" indent="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200" y="53566"/>
            <a:ext cx="8229600" cy="85725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Shape 38"/>
          <p:cNvSpPr txBox="1">
            <a:spLocks noGrp="1"/>
          </p:cNvSpPr>
          <p:nvPr>
            <p:ph type="body" idx="1"/>
          </p:nvPr>
        </p:nvSpPr>
        <p:spPr>
          <a:xfrm>
            <a:off x="457200" y="1151335"/>
            <a:ext cx="4040188"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457200" y="1631156"/>
            <a:ext cx="4040188" cy="2963466"/>
          </a:xfrm>
          <a:prstGeom prst="rect">
            <a:avLst/>
          </a:prstGeom>
          <a:noFill/>
          <a:ln>
            <a:noFill/>
          </a:ln>
        </p:spPr>
        <p:txBody>
          <a:bodyPr spcFirstLastPara="1" wrap="square" lIns="91425" tIns="91425" rIns="91425" bIns="91425" anchor="t" anchorCtr="0"/>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4645026" y="1151335"/>
            <a:ext cx="4041775" cy="47982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4645026" y="1631156"/>
            <a:ext cx="4041775" cy="2963466"/>
          </a:xfrm>
          <a:prstGeom prst="rect">
            <a:avLst/>
          </a:prstGeom>
          <a:noFill/>
          <a:ln>
            <a:noFill/>
          </a:ln>
        </p:spPr>
        <p:txBody>
          <a:bodyPr spcFirstLastPara="1" wrap="square" lIns="91425" tIns="91425" rIns="91425" bIns="91425" anchor="t" anchorCtr="0"/>
          <a:lstStyle>
            <a:lvl1pPr marL="457200" marR="0" lvl="0"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spcBef>
                <a:spcPts val="24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201" y="910816"/>
            <a:ext cx="3008313" cy="871538"/>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4" name="Shape 44"/>
          <p:cNvSpPr txBox="1">
            <a:spLocks noGrp="1"/>
          </p:cNvSpPr>
          <p:nvPr>
            <p:ph type="body" idx="1"/>
          </p:nvPr>
        </p:nvSpPr>
        <p:spPr>
          <a:xfrm>
            <a:off x="3575050" y="910817"/>
            <a:ext cx="5111750" cy="3696917"/>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1"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2"/>
          </p:nvPr>
        </p:nvSpPr>
        <p:spPr>
          <a:xfrm>
            <a:off x="457201" y="1875230"/>
            <a:ext cx="3008313" cy="271939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Shape 6" descr="C:\Users\user\Desktop\20180411_QTS 4.3.5網路與虛擬交換器-02.png"/>
          <p:cNvPicPr preferRelativeResize="0"/>
          <p:nvPr/>
        </p:nvPicPr>
        <p:blipFill rotWithShape="1">
          <a:blip r:embed="rId13">
            <a:alphaModFix/>
          </a:blip>
          <a:srcRect/>
          <a:stretch/>
        </p:blipFill>
        <p:spPr>
          <a:xfrm>
            <a:off x="-71469" y="506"/>
            <a:ext cx="9215999" cy="5184000"/>
          </a:xfrm>
          <a:prstGeom prst="rect">
            <a:avLst/>
          </a:prstGeom>
          <a:noFill/>
          <a:ln>
            <a:noFill/>
          </a:ln>
        </p:spPr>
      </p:pic>
      <p:sp>
        <p:nvSpPr>
          <p:cNvPr id="7" name="Shape 7"/>
          <p:cNvSpPr txBox="1">
            <a:spLocks noGrp="1"/>
          </p:cNvSpPr>
          <p:nvPr>
            <p:ph type="title"/>
          </p:nvPr>
        </p:nvSpPr>
        <p:spPr>
          <a:xfrm>
            <a:off x="457200" y="53566"/>
            <a:ext cx="8229600" cy="85725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3600"/>
              <a:buFont typeface="Arial"/>
              <a:buNone/>
              <a:defRPr sz="36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Shape 8"/>
          <p:cNvSpPr txBox="1">
            <a:spLocks noGrp="1"/>
          </p:cNvSpPr>
          <p:nvPr>
            <p:ph type="body" idx="1"/>
          </p:nvPr>
        </p:nvSpPr>
        <p:spPr>
          <a:xfrm>
            <a:off x="457200" y="910817"/>
            <a:ext cx="8229600" cy="3683806"/>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15.png"/><Relationship Id="rId5"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9.png"/><Relationship Id="rId7"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7.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29.png"/><Relationship Id="rId5"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衍印_工作區\01_直播\180424_broadcast for Final Cut Pro\links\180424-en.jpg"/>
          <p:cNvPicPr>
            <a:picLocks noChangeAspect="1" noChangeArrowheads="1"/>
          </p:cNvPicPr>
          <p:nvPr/>
        </p:nvPicPr>
        <p:blipFill>
          <a:blip r:embed="rId2"/>
          <a:srcRect/>
          <a:stretch>
            <a:fillRect/>
          </a:stretch>
        </p:blipFill>
        <p:spPr bwMode="auto">
          <a:xfrm>
            <a:off x="-80319" y="-1"/>
            <a:ext cx="9224319" cy="5188679"/>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body" idx="4294967295"/>
          </p:nvPr>
        </p:nvSpPr>
        <p:spPr>
          <a:xfrm>
            <a:off x="323092" y="1131563"/>
            <a:ext cx="8286900" cy="857400"/>
          </a:xfrm>
          <a:prstGeom prst="rect">
            <a:avLst/>
          </a:prstGeom>
        </p:spPr>
        <p:txBody>
          <a:bodyPr spcFirstLastPara="1" wrap="square" lIns="91425" tIns="91425" rIns="91425" bIns="91425" anchor="t" anchorCtr="0">
            <a:noAutofit/>
          </a:bodyPr>
          <a:lstStyle/>
          <a:p>
            <a:pPr lvl="0" indent="-342900">
              <a:spcBef>
                <a:spcPts val="0"/>
              </a:spcBef>
              <a:buSzPts val="1800"/>
              <a:buNone/>
            </a:pPr>
            <a:r>
              <a:rPr lang="en-US" altLang="zh-TW" sz="1800" dirty="0" smtClean="0">
                <a:solidFill>
                  <a:schemeClr val="accent6">
                    <a:lumMod val="75000"/>
                  </a:schemeClr>
                </a:solidFill>
                <a:latin typeface="微軟正黑體" pitchFamily="34" charset="-120"/>
                <a:ea typeface="微軟正黑體" pitchFamily="34" charset="-120"/>
                <a:cs typeface="Microsoft JhengHei"/>
                <a:sym typeface="Microsoft JhengHei"/>
              </a:rPr>
              <a:t>• </a:t>
            </a:r>
            <a:r>
              <a:rPr lang="en-US" altLang="zh-TW" sz="1800" b="1" dirty="0" smtClean="0">
                <a:solidFill>
                  <a:schemeClr val="bg1"/>
                </a:solidFill>
                <a:latin typeface="微軟正黑體" pitchFamily="34" charset="-120"/>
                <a:ea typeface="微軟正黑體" pitchFamily="34" charset="-120"/>
                <a:cs typeface="Microsoft JhengHei"/>
                <a:sym typeface="Microsoft JhengHei"/>
              </a:rPr>
              <a:t>Create FCPX Library on shared storage directly.</a:t>
            </a:r>
            <a:endParaRPr sz="1800" b="1" dirty="0">
              <a:solidFill>
                <a:schemeClr val="bg1"/>
              </a:solidFill>
              <a:latin typeface="微軟正黑體" pitchFamily="34" charset="-120"/>
              <a:ea typeface="微軟正黑體" pitchFamily="34" charset="-120"/>
              <a:cs typeface="Microsoft JhengHei"/>
              <a:sym typeface="Microsoft JhengHei"/>
            </a:endParaRPr>
          </a:p>
          <a:p>
            <a:pPr lvl="0" indent="-342900">
              <a:buNone/>
            </a:pPr>
            <a:r>
              <a:rPr lang="en-US" altLang="zh-TW" sz="1800" b="1" dirty="0" smtClean="0">
                <a:solidFill>
                  <a:schemeClr val="accent6">
                    <a:lumMod val="75000"/>
                  </a:schemeClr>
                </a:solidFill>
                <a:latin typeface="微軟正黑體" pitchFamily="34" charset="-120"/>
                <a:ea typeface="微軟正黑體" pitchFamily="34" charset="-120"/>
                <a:cs typeface="Microsoft JhengHei"/>
                <a:sym typeface="Microsoft JhengHei"/>
              </a:rPr>
              <a:t>• </a:t>
            </a:r>
            <a:r>
              <a:rPr lang="en-US" altLang="zh-TW" sz="1800" b="1" dirty="0" smtClean="0">
                <a:solidFill>
                  <a:schemeClr val="bg1"/>
                </a:solidFill>
                <a:latin typeface="微軟正黑體" pitchFamily="34" charset="-120"/>
                <a:ea typeface="微軟正黑體" pitchFamily="34" charset="-120"/>
                <a:cs typeface="Microsoft JhengHei"/>
                <a:sym typeface="Microsoft JhengHei"/>
              </a:rPr>
              <a:t>Store material files from your Mac to the NAS.</a:t>
            </a:r>
            <a:endParaRPr sz="1800" b="1" dirty="0">
              <a:solidFill>
                <a:schemeClr val="bg1"/>
              </a:solidFill>
              <a:latin typeface="微軟正黑體" pitchFamily="34" charset="-120"/>
              <a:ea typeface="微軟正黑體" pitchFamily="34" charset="-120"/>
              <a:cs typeface="Microsoft JhengHei"/>
              <a:sym typeface="Microsoft JhengHei"/>
            </a:endParaRPr>
          </a:p>
        </p:txBody>
      </p:sp>
      <p:grpSp>
        <p:nvGrpSpPr>
          <p:cNvPr id="16" name="群組 15"/>
          <p:cNvGrpSpPr/>
          <p:nvPr/>
        </p:nvGrpSpPr>
        <p:grpSpPr>
          <a:xfrm>
            <a:off x="477106" y="1992607"/>
            <a:ext cx="8112107" cy="2497538"/>
            <a:chOff x="146800" y="1875375"/>
            <a:chExt cx="8834902" cy="2720071"/>
          </a:xfrm>
        </p:grpSpPr>
        <p:pic>
          <p:nvPicPr>
            <p:cNvPr id="148" name="Shape 148"/>
            <p:cNvPicPr preferRelativeResize="0"/>
            <p:nvPr/>
          </p:nvPicPr>
          <p:blipFill>
            <a:blip r:embed="rId3">
              <a:alphaModFix/>
            </a:blip>
            <a:stretch>
              <a:fillRect/>
            </a:stretch>
          </p:blipFill>
          <p:spPr>
            <a:xfrm>
              <a:off x="146800" y="1875375"/>
              <a:ext cx="4456125" cy="2720071"/>
            </a:xfrm>
            <a:prstGeom prst="rect">
              <a:avLst/>
            </a:prstGeom>
            <a:noFill/>
            <a:ln>
              <a:noFill/>
            </a:ln>
          </p:spPr>
        </p:pic>
        <p:pic>
          <p:nvPicPr>
            <p:cNvPr id="149" name="Shape 149"/>
            <p:cNvPicPr preferRelativeResize="0"/>
            <p:nvPr/>
          </p:nvPicPr>
          <p:blipFill>
            <a:blip r:embed="rId4">
              <a:alphaModFix/>
            </a:blip>
            <a:stretch>
              <a:fillRect/>
            </a:stretch>
          </p:blipFill>
          <p:spPr>
            <a:xfrm>
              <a:off x="4638375" y="1875375"/>
              <a:ext cx="4343327" cy="2715299"/>
            </a:xfrm>
            <a:prstGeom prst="rect">
              <a:avLst/>
            </a:prstGeom>
            <a:noFill/>
            <a:ln>
              <a:noFill/>
            </a:ln>
          </p:spPr>
        </p:pic>
      </p:grpSp>
      <p:grpSp>
        <p:nvGrpSpPr>
          <p:cNvPr id="24" name="群組 23"/>
          <p:cNvGrpSpPr/>
          <p:nvPr/>
        </p:nvGrpSpPr>
        <p:grpSpPr>
          <a:xfrm>
            <a:off x="377719" y="4082190"/>
            <a:ext cx="4629093" cy="826043"/>
            <a:chOff x="856305" y="4134944"/>
            <a:chExt cx="4629093" cy="826043"/>
          </a:xfrm>
        </p:grpSpPr>
        <p:sp>
          <p:nvSpPr>
            <p:cNvPr id="18" name="剪去對角線角落矩形 17"/>
            <p:cNvSpPr/>
            <p:nvPr/>
          </p:nvSpPr>
          <p:spPr>
            <a:xfrm>
              <a:off x="949569" y="4368902"/>
              <a:ext cx="4528529" cy="592085"/>
            </a:xfrm>
            <a:prstGeom prst="snip2DiagRect">
              <a:avLst>
                <a:gd name="adj1" fmla="val 0"/>
                <a:gd name="adj2" fmla="val 90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1041553" y="4516294"/>
              <a:ext cx="4443845" cy="307777"/>
            </a:xfrm>
            <a:prstGeom prst="rect">
              <a:avLst/>
            </a:prstGeom>
          </p:spPr>
          <p:txBody>
            <a:bodyPr wrap="none">
              <a:spAutoFit/>
            </a:bodyPr>
            <a:lstStyle/>
            <a:p>
              <a:pPr lvl="0"/>
              <a:r>
                <a:rPr lang="en-US" altLang="zh-TW" b="1" dirty="0" smtClean="0">
                  <a:solidFill>
                    <a:schemeClr val="bg1"/>
                  </a:solidFill>
                  <a:latin typeface="Microsoft JhengHei"/>
                  <a:ea typeface="Microsoft JhengHei"/>
                  <a:cs typeface="Microsoft JhengHei"/>
                  <a:sym typeface="Microsoft JhengHei"/>
                </a:rPr>
                <a:t>Attention: must mount as NFS or SMB 3 protocol.</a:t>
              </a:r>
              <a:endParaRPr lang="en-US" b="1" dirty="0">
                <a:solidFill>
                  <a:schemeClr val="bg1"/>
                </a:solidFill>
                <a:latin typeface="Microsoft JhengHei"/>
                <a:ea typeface="Microsoft JhengHei"/>
                <a:cs typeface="Microsoft JhengHei"/>
                <a:sym typeface="Microsoft JhengHei"/>
              </a:endParaRPr>
            </a:p>
          </p:txBody>
        </p:sp>
        <p:grpSp>
          <p:nvGrpSpPr>
            <p:cNvPr id="23" name="群組 22"/>
            <p:cNvGrpSpPr/>
            <p:nvPr/>
          </p:nvGrpSpPr>
          <p:grpSpPr>
            <a:xfrm>
              <a:off x="856305" y="4134944"/>
              <a:ext cx="365472" cy="495900"/>
              <a:chOff x="856305" y="4134944"/>
              <a:chExt cx="365472" cy="495900"/>
            </a:xfrm>
          </p:grpSpPr>
          <p:sp>
            <p:nvSpPr>
              <p:cNvPr id="21" name="Shape 642"/>
              <p:cNvSpPr/>
              <p:nvPr/>
            </p:nvSpPr>
            <p:spPr>
              <a:xfrm>
                <a:off x="856305" y="4232393"/>
                <a:ext cx="365472" cy="365472"/>
              </a:xfrm>
              <a:prstGeom prst="ellipse">
                <a:avLst/>
              </a:prstGeom>
              <a:solidFill>
                <a:srgbClr val="C00000"/>
              </a:solidFill>
              <a:ln>
                <a:solidFill>
                  <a:schemeClr val="bg1"/>
                </a:solidFill>
              </a:ln>
            </p:spPr>
            <p:txBody>
              <a:bodyPr wrap="square" lIns="91425" tIns="45700" rIns="91425" bIns="45700" anchor="ctr" anchorCtr="0">
                <a:noAutofit/>
              </a:bodyPr>
              <a:lstStyle/>
              <a:p>
                <a:pPr marL="0" marR="0" lvl="0" indent="0" algn="ctr" rtl="0">
                  <a:spcBef>
                    <a:spcPts val="0"/>
                  </a:spcBef>
                  <a:buNone/>
                </a:pPr>
                <a:endParaRPr sz="1800">
                  <a:solidFill>
                    <a:schemeClr val="dk1"/>
                  </a:solidFill>
                  <a:latin typeface="Arial"/>
                  <a:ea typeface="Arial"/>
                  <a:cs typeface="Arial"/>
                  <a:sym typeface="Arial"/>
                </a:endParaRPr>
              </a:p>
            </p:txBody>
          </p:sp>
          <p:sp>
            <p:nvSpPr>
              <p:cNvPr id="22" name="Shape 98"/>
              <p:cNvSpPr txBox="1">
                <a:spLocks/>
              </p:cNvSpPr>
              <p:nvPr/>
            </p:nvSpPr>
            <p:spPr>
              <a:xfrm>
                <a:off x="902672" y="4134944"/>
                <a:ext cx="173436" cy="495900"/>
              </a:xfrm>
              <a:prstGeom prst="rect">
                <a:avLst/>
              </a:prstGeom>
              <a:noFill/>
              <a:ln>
                <a:noFill/>
              </a:ln>
            </p:spPr>
            <p:txBody>
              <a:bodyPr wrap="square" lIns="91425" tIns="91425" rIns="91425" bIns="91425" anchor="t" anchorCtr="0">
                <a:noAutofit/>
              </a:bodyPr>
              <a:lstStyle/>
              <a:p>
                <a:pPr marL="342900" marR="0" lvl="0" indent="-215900" algn="ctr" defTabSz="914400" rtl="0" eaLnBrk="1" fontAlgn="auto" latinLnBrk="0" hangingPunct="1">
                  <a:lnSpc>
                    <a:spcPct val="100000"/>
                  </a:lnSpc>
                  <a:spcBef>
                    <a:spcPts val="0"/>
                  </a:spcBef>
                  <a:spcAft>
                    <a:spcPts val="0"/>
                  </a:spcAft>
                  <a:buClr>
                    <a:srgbClr val="262626"/>
                  </a:buClr>
                  <a:buSzPct val="100000"/>
                  <a:buFont typeface="Arial"/>
                  <a:buNone/>
                  <a:tabLst/>
                  <a:defRPr/>
                </a:pPr>
                <a:r>
                  <a:rPr kumimoji="0" lang="en-US" sz="2400" b="1" i="0" u="none" strike="noStrike" kern="0" cap="none" spc="0" normalizeH="0" baseline="0" noProof="0" dirty="0" smtClean="0">
                    <a:ln>
                      <a:noFill/>
                    </a:ln>
                    <a:solidFill>
                      <a:schemeClr val="bg1"/>
                    </a:solidFill>
                    <a:effectLst/>
                    <a:uLnTx/>
                    <a:uFillTx/>
                    <a:latin typeface="微軟正黑體" pitchFamily="34" charset="-120"/>
                    <a:ea typeface="微軟正黑體" pitchFamily="34" charset="-120"/>
                    <a:cs typeface="Arial"/>
                    <a:sym typeface="Arial"/>
                  </a:rPr>
                  <a:t>!</a:t>
                </a:r>
                <a:endParaRPr kumimoji="0" lang="en-US" sz="2400" b="1" i="0" u="none" strike="noStrike" kern="0" cap="none" spc="0" normalizeH="0" baseline="0" noProof="0" dirty="0">
                  <a:ln>
                    <a:noFill/>
                  </a:ln>
                  <a:solidFill>
                    <a:schemeClr val="bg1"/>
                  </a:solidFill>
                  <a:effectLst/>
                  <a:uLnTx/>
                  <a:uFillTx/>
                  <a:latin typeface="微軟正黑體" pitchFamily="34" charset="-120"/>
                  <a:ea typeface="微軟正黑體" pitchFamily="34" charset="-120"/>
                  <a:cs typeface="Arial"/>
                  <a:sym typeface="Arial"/>
                </a:endParaRPr>
              </a:p>
            </p:txBody>
          </p:sp>
        </p:grpSp>
      </p:grpSp>
      <p:sp>
        <p:nvSpPr>
          <p:cNvPr id="13" name="Shape 69"/>
          <p:cNvSpPr txBox="1">
            <a:spLocks/>
          </p:cNvSpPr>
          <p:nvPr/>
        </p:nvSpPr>
        <p:spPr>
          <a:xfrm>
            <a:off x="1406874" y="53442"/>
            <a:ext cx="6234898"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QNAP NAS supports FCPX Library</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Shape 155"/>
          <p:cNvSpPr/>
          <p:nvPr/>
        </p:nvSpPr>
        <p:spPr>
          <a:xfrm>
            <a:off x="5337960" y="1535402"/>
            <a:ext cx="3276524" cy="608093"/>
          </a:xfrm>
          <a:prstGeom prst="homePlate">
            <a:avLst>
              <a:gd name="adj" fmla="val 50000"/>
            </a:avLst>
          </a:prstGeom>
          <a:solidFill>
            <a:srgbClr val="E36C09"/>
          </a:solidFill>
          <a:ln w="9525" cap="flat" cmpd="sng">
            <a:solidFill>
              <a:schemeClr val="tx1"/>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91425" tIns="91425" rIns="91425" bIns="91425" anchor="ctr" anchorCtr="0">
            <a:noAutofit/>
          </a:bodyPr>
          <a:lstStyle/>
          <a:p>
            <a:pPr lvl="0">
              <a:buClr>
                <a:srgbClr val="FFFFFF"/>
              </a:buClr>
              <a:buSzPts val="2000"/>
            </a:pPr>
            <a:r>
              <a:rPr lang="en-US" altLang="zh-TW" sz="1800" b="1" dirty="0" smtClean="0">
                <a:solidFill>
                  <a:srgbClr val="FFFFFF"/>
                </a:solidFill>
                <a:latin typeface="Microsoft JhengHei"/>
                <a:ea typeface="Microsoft JhengHei"/>
                <a:cs typeface="Microsoft JhengHei"/>
                <a:sym typeface="Microsoft JhengHei"/>
              </a:rPr>
              <a:t>  Mac : high speed  </a:t>
            </a:r>
            <a:br>
              <a:rPr lang="en-US" altLang="zh-TW" sz="1800" b="1" dirty="0" smtClean="0">
                <a:solidFill>
                  <a:srgbClr val="FFFFFF"/>
                </a:solidFill>
                <a:latin typeface="Microsoft JhengHei"/>
                <a:ea typeface="Microsoft JhengHei"/>
                <a:cs typeface="Microsoft JhengHei"/>
                <a:sym typeface="Microsoft JhengHei"/>
              </a:rPr>
            </a:br>
            <a:r>
              <a:rPr lang="en-US" altLang="zh-TW" sz="1800" b="1" dirty="0" smtClean="0">
                <a:solidFill>
                  <a:srgbClr val="FFFFFF"/>
                </a:solidFill>
                <a:latin typeface="Microsoft JhengHei"/>
                <a:ea typeface="Microsoft JhengHei"/>
                <a:cs typeface="Microsoft JhengHei"/>
                <a:sym typeface="Microsoft JhengHei"/>
              </a:rPr>
              <a:t>  transmission</a:t>
            </a:r>
            <a:endParaRPr sz="1800" b="1" i="0" u="none" strike="noStrike" cap="none" dirty="0">
              <a:solidFill>
                <a:srgbClr val="FFFFFF"/>
              </a:solidFill>
              <a:latin typeface="Microsoft JhengHei"/>
              <a:ea typeface="Microsoft JhengHei"/>
              <a:cs typeface="Microsoft JhengHei"/>
              <a:sym typeface="Microsoft JhengHei"/>
            </a:endParaRPr>
          </a:p>
        </p:txBody>
      </p:sp>
      <p:pic>
        <p:nvPicPr>
          <p:cNvPr id="156" name="Shape 156"/>
          <p:cNvPicPr preferRelativeResize="0"/>
          <p:nvPr/>
        </p:nvPicPr>
        <p:blipFill>
          <a:blip r:embed="rId3">
            <a:alphaModFix/>
          </a:blip>
          <a:stretch>
            <a:fillRect/>
          </a:stretch>
        </p:blipFill>
        <p:spPr>
          <a:xfrm>
            <a:off x="-76207" y="1189892"/>
            <a:ext cx="5439017" cy="3681045"/>
          </a:xfrm>
          <a:prstGeom prst="rect">
            <a:avLst/>
          </a:prstGeom>
          <a:noFill/>
          <a:ln>
            <a:noFill/>
          </a:ln>
        </p:spPr>
      </p:pic>
      <p:sp>
        <p:nvSpPr>
          <p:cNvPr id="160" name="Shape 160"/>
          <p:cNvSpPr txBox="1"/>
          <p:nvPr/>
        </p:nvSpPr>
        <p:spPr>
          <a:xfrm>
            <a:off x="5484717" y="2211147"/>
            <a:ext cx="3508208" cy="1629900"/>
          </a:xfrm>
          <a:prstGeom prst="rect">
            <a:avLst/>
          </a:prstGeom>
          <a:noFill/>
          <a:ln>
            <a:noFill/>
          </a:ln>
        </p:spPr>
        <p:txBody>
          <a:bodyPr spcFirstLastPara="1" wrap="square" lIns="91425" tIns="91425" rIns="91425" bIns="91425" anchor="t" anchorCtr="0">
            <a:noAutofit/>
          </a:bodyPr>
          <a:lstStyle/>
          <a:p>
            <a:pPr lvl="0"/>
            <a:r>
              <a:rPr lang="en-US" altLang="zh-TW" sz="1800" b="1" dirty="0" smtClean="0">
                <a:solidFill>
                  <a:schemeClr val="bg1"/>
                </a:solidFill>
                <a:latin typeface="Microsoft JhengHei"/>
                <a:ea typeface="Microsoft JhengHei"/>
                <a:cs typeface="Microsoft JhengHei"/>
                <a:sym typeface="Microsoft JhengHei"/>
              </a:rPr>
              <a:t>Environment: </a:t>
            </a:r>
            <a:br>
              <a:rPr lang="en-US" altLang="zh-TW" sz="1800" b="1" dirty="0" smtClean="0">
                <a:solidFill>
                  <a:schemeClr val="bg1"/>
                </a:solidFill>
                <a:latin typeface="Microsoft JhengHei"/>
                <a:ea typeface="Microsoft JhengHei"/>
                <a:cs typeface="Microsoft JhengHei"/>
                <a:sym typeface="Microsoft JhengHei"/>
              </a:rPr>
            </a:br>
            <a:r>
              <a:rPr lang="en-US" altLang="zh-TW" sz="1800" dirty="0" smtClean="0">
                <a:solidFill>
                  <a:schemeClr val="accent6">
                    <a:lumMod val="75000"/>
                  </a:schemeClr>
                </a:solidFill>
                <a:latin typeface="微軟正黑體" pitchFamily="34" charset="-120"/>
                <a:ea typeface="微軟正黑體" pitchFamily="34" charset="-120"/>
                <a:cs typeface="Microsoft JhengHei"/>
                <a:sym typeface="Microsoft JhengHei"/>
              </a:rPr>
              <a:t>• </a:t>
            </a:r>
            <a:r>
              <a:rPr lang="zh-TW" sz="1800" b="1" dirty="0" smtClean="0">
                <a:solidFill>
                  <a:schemeClr val="bg1"/>
                </a:solidFill>
                <a:latin typeface="Microsoft JhengHei"/>
                <a:ea typeface="Microsoft JhengHei"/>
                <a:cs typeface="Microsoft JhengHei"/>
                <a:sym typeface="Microsoft JhengHei"/>
              </a:rPr>
              <a:t>Client: MacBook Pro</a:t>
            </a:r>
            <a:endParaRPr sz="1800" b="1" dirty="0" smtClean="0">
              <a:solidFill>
                <a:schemeClr val="bg1"/>
              </a:solidFill>
              <a:latin typeface="Microsoft JhengHei"/>
              <a:ea typeface="Microsoft JhengHei"/>
              <a:cs typeface="Microsoft JhengHei"/>
              <a:sym typeface="Microsoft JhengHei"/>
            </a:endParaRPr>
          </a:p>
          <a:p>
            <a:pPr lvl="0"/>
            <a:r>
              <a:rPr lang="en-US" altLang="zh-TW" sz="1800" dirty="0" smtClean="0">
                <a:solidFill>
                  <a:schemeClr val="accent6">
                    <a:lumMod val="75000"/>
                  </a:schemeClr>
                </a:solidFill>
                <a:latin typeface="微軟正黑體" pitchFamily="34" charset="-120"/>
                <a:ea typeface="微軟正黑體" pitchFamily="34" charset="-120"/>
                <a:cs typeface="Microsoft JhengHei"/>
                <a:sym typeface="Microsoft JhengHei"/>
              </a:rPr>
              <a:t>• </a:t>
            </a:r>
            <a:r>
              <a:rPr lang="zh-TW" sz="1800" b="1" dirty="0" smtClean="0">
                <a:solidFill>
                  <a:schemeClr val="bg1"/>
                </a:solidFill>
                <a:latin typeface="Microsoft JhengHei"/>
                <a:ea typeface="Microsoft JhengHei"/>
                <a:cs typeface="Microsoft JhengHei"/>
                <a:sym typeface="Microsoft JhengHei"/>
              </a:rPr>
              <a:t>Connect</a:t>
            </a:r>
            <a:r>
              <a:rPr lang="en-US" altLang="zh-TW" sz="1800" b="1" dirty="0" smtClean="0">
                <a:solidFill>
                  <a:schemeClr val="bg1"/>
                </a:solidFill>
                <a:latin typeface="Microsoft JhengHei"/>
                <a:ea typeface="Microsoft JhengHei"/>
                <a:cs typeface="Microsoft JhengHei"/>
                <a:sym typeface="Microsoft JhengHei"/>
              </a:rPr>
              <a:t>ion</a:t>
            </a:r>
            <a:r>
              <a:rPr lang="zh-TW" sz="1800" b="1" dirty="0" smtClean="0">
                <a:solidFill>
                  <a:schemeClr val="bg1"/>
                </a:solidFill>
                <a:latin typeface="Microsoft JhengHei"/>
                <a:ea typeface="Microsoft JhengHei"/>
                <a:cs typeface="Microsoft JhengHei"/>
                <a:sym typeface="Microsoft JhengHei"/>
              </a:rPr>
              <a:t>: </a:t>
            </a:r>
            <a:r>
              <a:rPr lang="zh-TW" sz="1800" b="1" dirty="0">
                <a:solidFill>
                  <a:schemeClr val="bg1"/>
                </a:solidFill>
                <a:latin typeface="Microsoft JhengHei"/>
                <a:ea typeface="Microsoft JhengHei"/>
                <a:cs typeface="Microsoft JhengHei"/>
                <a:sym typeface="Microsoft JhengHei"/>
              </a:rPr>
              <a:t>Thunderbolt 3</a:t>
            </a:r>
            <a:endParaRPr sz="1800" b="1" dirty="0">
              <a:solidFill>
                <a:schemeClr val="bg1"/>
              </a:solidFill>
              <a:latin typeface="Microsoft JhengHei"/>
              <a:ea typeface="Microsoft JhengHei"/>
              <a:cs typeface="Microsoft JhengHei"/>
              <a:sym typeface="Microsoft JhengHei"/>
            </a:endParaRPr>
          </a:p>
          <a:p>
            <a:pPr lvl="0"/>
            <a:r>
              <a:rPr lang="en-US" altLang="zh-TW" sz="1800" dirty="0" smtClean="0">
                <a:solidFill>
                  <a:schemeClr val="accent6">
                    <a:lumMod val="75000"/>
                  </a:schemeClr>
                </a:solidFill>
                <a:latin typeface="微軟正黑體" pitchFamily="34" charset="-120"/>
                <a:ea typeface="微軟正黑體" pitchFamily="34" charset="-120"/>
                <a:cs typeface="Microsoft JhengHei"/>
                <a:sym typeface="Microsoft JhengHei"/>
              </a:rPr>
              <a:t>• </a:t>
            </a:r>
            <a:r>
              <a:rPr lang="zh-TW" sz="1800" b="1" dirty="0" smtClean="0">
                <a:solidFill>
                  <a:schemeClr val="bg1"/>
                </a:solidFill>
                <a:latin typeface="Microsoft JhengHei"/>
                <a:ea typeface="Microsoft JhengHei"/>
                <a:cs typeface="Microsoft JhengHei"/>
                <a:sym typeface="Microsoft JhengHei"/>
              </a:rPr>
              <a:t>NAS</a:t>
            </a:r>
            <a:r>
              <a:rPr lang="zh-TW" sz="1800" b="1" dirty="0">
                <a:solidFill>
                  <a:schemeClr val="bg1"/>
                </a:solidFill>
                <a:latin typeface="Microsoft JhengHei"/>
                <a:ea typeface="Microsoft JhengHei"/>
                <a:cs typeface="Microsoft JhengHei"/>
                <a:sym typeface="Microsoft JhengHei"/>
              </a:rPr>
              <a:t>: TVS-1282T3 (i5)</a:t>
            </a:r>
            <a:endParaRPr sz="1800" b="1" dirty="0">
              <a:solidFill>
                <a:schemeClr val="bg1"/>
              </a:solidFill>
              <a:latin typeface="Microsoft JhengHei"/>
              <a:ea typeface="Microsoft JhengHei"/>
              <a:cs typeface="Microsoft JhengHei"/>
              <a:sym typeface="Microsoft JhengHei"/>
            </a:endParaRPr>
          </a:p>
        </p:txBody>
      </p:sp>
      <p:grpSp>
        <p:nvGrpSpPr>
          <p:cNvPr id="13" name="群組 12"/>
          <p:cNvGrpSpPr/>
          <p:nvPr/>
        </p:nvGrpSpPr>
        <p:grpSpPr>
          <a:xfrm>
            <a:off x="4548554" y="4064102"/>
            <a:ext cx="3417276" cy="804628"/>
            <a:chOff x="4935416" y="3923425"/>
            <a:chExt cx="3417276" cy="804628"/>
          </a:xfrm>
        </p:grpSpPr>
        <p:sp>
          <p:nvSpPr>
            <p:cNvPr id="11" name="剪去對角線角落矩形 10"/>
            <p:cNvSpPr/>
            <p:nvPr/>
          </p:nvSpPr>
          <p:spPr>
            <a:xfrm>
              <a:off x="4935416" y="3923425"/>
              <a:ext cx="3417276" cy="804628"/>
            </a:xfrm>
            <a:prstGeom prst="snip2DiagRect">
              <a:avLst>
                <a:gd name="adj1" fmla="val 0"/>
                <a:gd name="adj2" fmla="val 906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5073225" y="4069445"/>
              <a:ext cx="2908168" cy="523220"/>
            </a:xfrm>
            <a:prstGeom prst="rect">
              <a:avLst/>
            </a:prstGeom>
          </p:spPr>
          <p:txBody>
            <a:bodyPr wrap="none">
              <a:spAutoFit/>
            </a:bodyPr>
            <a:lstStyle/>
            <a:p>
              <a:pPr lvl="0">
                <a:buClr>
                  <a:srgbClr val="FFFFFF"/>
                </a:buClr>
                <a:buSzPts val="2000"/>
              </a:pPr>
              <a:r>
                <a:rPr lang="en-US" altLang="zh-TW" b="1" dirty="0" smtClean="0">
                  <a:solidFill>
                    <a:srgbClr val="FFFFFF"/>
                  </a:solidFill>
                  <a:latin typeface="Microsoft JhengHei"/>
                  <a:ea typeface="Microsoft JhengHei"/>
                  <a:cs typeface="Microsoft JhengHei"/>
                  <a:sym typeface="Microsoft JhengHei"/>
                </a:rPr>
                <a:t>Equivalent to built-in 10~20Gb </a:t>
              </a:r>
              <a:br>
                <a:rPr lang="en-US" altLang="zh-TW" b="1" dirty="0" smtClean="0">
                  <a:solidFill>
                    <a:srgbClr val="FFFFFF"/>
                  </a:solidFill>
                  <a:latin typeface="Microsoft JhengHei"/>
                  <a:ea typeface="Microsoft JhengHei"/>
                  <a:cs typeface="Microsoft JhengHei"/>
                  <a:sym typeface="Microsoft JhengHei"/>
                </a:rPr>
              </a:br>
              <a:r>
                <a:rPr lang="en-US" altLang="zh-TW" b="1" dirty="0" smtClean="0">
                  <a:solidFill>
                    <a:srgbClr val="FFFFFF"/>
                  </a:solidFill>
                  <a:latin typeface="Microsoft JhengHei"/>
                  <a:ea typeface="Microsoft JhengHei"/>
                  <a:cs typeface="Microsoft JhengHei"/>
                  <a:sym typeface="Microsoft JhengHei"/>
                </a:rPr>
                <a:t>high performance NIC!</a:t>
              </a:r>
              <a:endParaRPr lang="zh-TW" altLang="en-US" dirty="0">
                <a:latin typeface="Microsoft JhengHei"/>
                <a:ea typeface="Microsoft JhengHei"/>
                <a:cs typeface="Microsoft JhengHei"/>
                <a:sym typeface="Microsoft JhengHei"/>
              </a:endParaRPr>
            </a:p>
          </p:txBody>
        </p:sp>
      </p:grpSp>
      <p:sp>
        <p:nvSpPr>
          <p:cNvPr id="10" name="Shape 69"/>
          <p:cNvSpPr txBox="1">
            <a:spLocks/>
          </p:cNvSpPr>
          <p:nvPr/>
        </p:nvSpPr>
        <p:spPr>
          <a:xfrm>
            <a:off x="1324099" y="53442"/>
            <a:ext cx="6757059"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Amazing performance: Thunderbolt 3</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5126" name="Picture 6" descr="E:\衍印_工作區\01_直播\180424_broadcast for Final Cut Pro\links\IMAC PRO_BACK.png"/>
          <p:cNvPicPr>
            <a:picLocks noChangeAspect="1" noChangeArrowheads="1"/>
          </p:cNvPicPr>
          <p:nvPr/>
        </p:nvPicPr>
        <p:blipFill>
          <a:blip r:embed="rId3"/>
          <a:srcRect/>
          <a:stretch>
            <a:fillRect/>
          </a:stretch>
        </p:blipFill>
        <p:spPr bwMode="auto">
          <a:xfrm>
            <a:off x="1553187" y="973777"/>
            <a:ext cx="7590813" cy="4084731"/>
          </a:xfrm>
          <a:prstGeom prst="rect">
            <a:avLst/>
          </a:prstGeom>
          <a:noFill/>
        </p:spPr>
      </p:pic>
      <p:pic>
        <p:nvPicPr>
          <p:cNvPr id="14" name="Picture 4" descr="C:\Users\user\Desktop\NewiMacPro1.png"/>
          <p:cNvPicPr>
            <a:picLocks noChangeAspect="1" noChangeArrowheads="1"/>
          </p:cNvPicPr>
          <p:nvPr/>
        </p:nvPicPr>
        <p:blipFill>
          <a:blip r:embed="rId4"/>
          <a:srcRect/>
          <a:stretch>
            <a:fillRect/>
          </a:stretch>
        </p:blipFill>
        <p:spPr bwMode="auto">
          <a:xfrm>
            <a:off x="105276" y="2518594"/>
            <a:ext cx="3528878" cy="2712825"/>
          </a:xfrm>
          <a:prstGeom prst="rect">
            <a:avLst/>
          </a:prstGeom>
          <a:noFill/>
        </p:spPr>
      </p:pic>
      <p:sp>
        <p:nvSpPr>
          <p:cNvPr id="5" name="Shape 69"/>
          <p:cNvSpPr txBox="1">
            <a:spLocks/>
          </p:cNvSpPr>
          <p:nvPr/>
        </p:nvSpPr>
        <p:spPr>
          <a:xfrm>
            <a:off x="1406873" y="53442"/>
            <a:ext cx="6294275"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2018 iMac Pro built-in 10Gb NIC</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4" name="Shape 174"/>
          <p:cNvSpPr/>
          <p:nvPr/>
        </p:nvSpPr>
        <p:spPr>
          <a:xfrm>
            <a:off x="801584" y="2709060"/>
            <a:ext cx="3194463" cy="2118260"/>
          </a:xfrm>
          <a:prstGeom prst="roundRect">
            <a:avLst>
              <a:gd name="adj" fmla="val 12292"/>
            </a:avLst>
          </a:prstGeom>
          <a:solidFill>
            <a:srgbClr val="E36C09"/>
          </a:solidFill>
          <a:ln w="12700" cap="flat" cmpd="sng">
            <a:noFill/>
            <a:prstDash val="solid"/>
            <a:round/>
            <a:headEnd type="none" w="sm" len="sm"/>
            <a:tailEnd type="none" w="sm" len="sm"/>
          </a:ln>
        </p:spPr>
        <p:txBody>
          <a:bodyPr spcFirstLastPara="1" wrap="square" lIns="91425" tIns="91425" rIns="91425" bIns="91425" anchor="t" anchorCtr="0">
            <a:noAutofit/>
          </a:bodyPr>
          <a:lstStyle/>
          <a:p>
            <a:pPr lvl="0" algn="ctr">
              <a:buClr>
                <a:srgbClr val="FFFFFF"/>
              </a:buClr>
              <a:buSzPts val="2000"/>
            </a:pPr>
            <a:r>
              <a:rPr lang="en-US" altLang="zh-TW" sz="1700" b="1" dirty="0" smtClean="0">
                <a:solidFill>
                  <a:srgbClr val="FFFFFF"/>
                </a:solidFill>
                <a:latin typeface="Microsoft JhengHei"/>
                <a:ea typeface="Microsoft JhengHei"/>
                <a:cs typeface="Microsoft JhengHei"/>
                <a:sym typeface="Microsoft JhengHei"/>
              </a:rPr>
              <a:t>With QNAP 10Gb switch, multiple editors can have high speed access to NAS at the same time.</a:t>
            </a:r>
            <a:endParaRPr sz="1700" b="1" i="0" u="none" strike="noStrike" cap="none" dirty="0">
              <a:solidFill>
                <a:srgbClr val="FFFFFF"/>
              </a:solidFill>
              <a:latin typeface="Microsoft JhengHei"/>
              <a:ea typeface="Microsoft JhengHei"/>
              <a:cs typeface="Microsoft JhengHei"/>
              <a:sym typeface="Microsoft JhengHei"/>
            </a:endParaRPr>
          </a:p>
        </p:txBody>
      </p:sp>
      <p:pic>
        <p:nvPicPr>
          <p:cNvPr id="175" name="Shape 175"/>
          <p:cNvPicPr preferRelativeResize="0"/>
          <p:nvPr/>
        </p:nvPicPr>
        <p:blipFill>
          <a:blip r:embed="rId3">
            <a:alphaModFix/>
          </a:blip>
          <a:stretch>
            <a:fillRect/>
          </a:stretch>
        </p:blipFill>
        <p:spPr>
          <a:xfrm>
            <a:off x="4114800" y="1667622"/>
            <a:ext cx="5029199" cy="3329341"/>
          </a:xfrm>
          <a:prstGeom prst="rect">
            <a:avLst/>
          </a:prstGeom>
          <a:noFill/>
          <a:ln>
            <a:noFill/>
          </a:ln>
        </p:spPr>
      </p:pic>
      <p:sp>
        <p:nvSpPr>
          <p:cNvPr id="176" name="Shape 176"/>
          <p:cNvSpPr/>
          <p:nvPr/>
        </p:nvSpPr>
        <p:spPr>
          <a:xfrm>
            <a:off x="4489540" y="4573609"/>
            <a:ext cx="4316700" cy="420000"/>
          </a:xfrm>
          <a:prstGeom prst="homePlate">
            <a:avLst>
              <a:gd name="adj" fmla="val 50000"/>
            </a:avLst>
          </a:prstGeom>
          <a:solidFill>
            <a:srgbClr val="E36C09"/>
          </a:solidFill>
          <a:ln w="38100" cap="flat" cmpd="sng">
            <a:no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sz="2000" b="1" i="0" u="none" strike="noStrike" cap="none" dirty="0" smtClean="0">
                <a:solidFill>
                  <a:srgbClr val="FFFFFF"/>
                </a:solidFill>
                <a:latin typeface="Microsoft JhengHei"/>
                <a:ea typeface="Microsoft JhengHei"/>
                <a:cs typeface="Microsoft JhengHei"/>
                <a:sym typeface="Microsoft JhengHei"/>
              </a:rPr>
              <a:t>10G high speed transmission</a:t>
            </a:r>
            <a:endParaRPr sz="2000" b="1" i="0" u="none" strike="noStrike" cap="none" dirty="0">
              <a:solidFill>
                <a:srgbClr val="FFFFFF"/>
              </a:solidFill>
              <a:latin typeface="Microsoft JhengHei"/>
              <a:ea typeface="Microsoft JhengHei"/>
              <a:cs typeface="Microsoft JhengHei"/>
              <a:sym typeface="Microsoft JhengHei"/>
            </a:endParaRPr>
          </a:p>
        </p:txBody>
      </p:sp>
      <p:pic>
        <p:nvPicPr>
          <p:cNvPr id="15" name="Shape 173"/>
          <p:cNvPicPr preferRelativeResize="0"/>
          <p:nvPr/>
        </p:nvPicPr>
        <p:blipFill rotWithShape="1">
          <a:blip r:embed="rId4">
            <a:alphaModFix/>
          </a:blip>
          <a:srcRect t="30221" b="32147"/>
          <a:stretch/>
        </p:blipFill>
        <p:spPr>
          <a:xfrm>
            <a:off x="0" y="3956319"/>
            <a:ext cx="4659923" cy="1096175"/>
          </a:xfrm>
          <a:prstGeom prst="rect">
            <a:avLst/>
          </a:prstGeom>
          <a:noFill/>
          <a:ln>
            <a:noFill/>
          </a:ln>
        </p:spPr>
      </p:pic>
      <p:sp>
        <p:nvSpPr>
          <p:cNvPr id="16" name="矩形 15"/>
          <p:cNvSpPr/>
          <p:nvPr/>
        </p:nvSpPr>
        <p:spPr>
          <a:xfrm>
            <a:off x="4014849" y="1192801"/>
            <a:ext cx="3231975" cy="400110"/>
          </a:xfrm>
          <a:prstGeom prst="rect">
            <a:avLst/>
          </a:prstGeom>
        </p:spPr>
        <p:txBody>
          <a:bodyPr wrap="none">
            <a:spAutoFit/>
          </a:bodyPr>
          <a:lstStyle/>
          <a:p>
            <a:r>
              <a:rPr lang="en-US" altLang="zh-TW" sz="2000" b="1" dirty="0" smtClean="0">
                <a:solidFill>
                  <a:schemeClr val="bg1"/>
                </a:solidFill>
                <a:latin typeface="微軟正黑體" pitchFamily="34" charset="-120"/>
                <a:ea typeface="微軟正黑體" pitchFamily="34" charset="-120"/>
              </a:rPr>
              <a:t>Mac : 10Gb performance</a:t>
            </a:r>
            <a:endParaRPr lang="zh-TW" altLang="en-US" sz="2000" dirty="0">
              <a:solidFill>
                <a:schemeClr val="bg1"/>
              </a:solidFill>
            </a:endParaRPr>
          </a:p>
        </p:txBody>
      </p:sp>
      <p:sp>
        <p:nvSpPr>
          <p:cNvPr id="8" name="Shape 69"/>
          <p:cNvSpPr txBox="1">
            <a:spLocks/>
          </p:cNvSpPr>
          <p:nvPr/>
        </p:nvSpPr>
        <p:spPr>
          <a:xfrm>
            <a:off x="1406874" y="53442"/>
            <a:ext cx="6205210"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Get full 10G performance </a:t>
            </a:r>
            <a:br>
              <a:rPr lang="en-US" sz="2800" b="1" dirty="0" smtClean="0">
                <a:solidFill>
                  <a:schemeClr val="bg1"/>
                </a:solidFill>
              </a:rPr>
            </a:br>
            <a:r>
              <a:rPr lang="en-US" sz="2800" b="1" dirty="0" smtClean="0">
                <a:solidFill>
                  <a:schemeClr val="bg1"/>
                </a:solidFill>
              </a:rPr>
              <a:t>with QNAP 10Gb switch</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4" name="矩形 3"/>
          <p:cNvSpPr/>
          <p:nvPr/>
        </p:nvSpPr>
        <p:spPr>
          <a:xfrm>
            <a:off x="1151906" y="1298309"/>
            <a:ext cx="6994221" cy="430887"/>
          </a:xfrm>
          <a:prstGeom prst="rect">
            <a:avLst/>
          </a:prstGeom>
        </p:spPr>
        <p:txBody>
          <a:bodyPr wrap="square">
            <a:spAutoFit/>
          </a:bodyPr>
          <a:lstStyle/>
          <a:p>
            <a:pPr lvl="0" algn="ctr">
              <a:spcBef>
                <a:spcPts val="800"/>
              </a:spcBef>
            </a:pPr>
            <a:r>
              <a:rPr lang="en-US" altLang="zh-TW" sz="2200" b="1" dirty="0" smtClean="0">
                <a:solidFill>
                  <a:schemeClr val="bg1"/>
                </a:solidFill>
                <a:latin typeface="Microsoft JhengHei"/>
                <a:ea typeface="Microsoft JhengHei"/>
                <a:cs typeface="Microsoft JhengHei"/>
                <a:sym typeface="Microsoft JhengHei"/>
              </a:rPr>
              <a:t>How to store FCPX libraries on your NAS</a:t>
            </a:r>
            <a:endParaRPr lang="zh-TW" altLang="en-US" sz="2200" b="1" dirty="0">
              <a:solidFill>
                <a:schemeClr val="bg1"/>
              </a:solidFill>
              <a:latin typeface="Microsoft JhengHei"/>
              <a:ea typeface="Microsoft JhengHei"/>
              <a:cs typeface="Microsoft JhengHei"/>
              <a:sym typeface="Microsoft JhengHei"/>
            </a:endParaRPr>
          </a:p>
        </p:txBody>
      </p:sp>
      <p:grpSp>
        <p:nvGrpSpPr>
          <p:cNvPr id="17" name="群組 16"/>
          <p:cNvGrpSpPr/>
          <p:nvPr/>
        </p:nvGrpSpPr>
        <p:grpSpPr>
          <a:xfrm>
            <a:off x="3438406" y="1635254"/>
            <a:ext cx="5017477" cy="2845132"/>
            <a:chOff x="3880338" y="2298368"/>
            <a:chExt cx="5017477" cy="2845132"/>
          </a:xfrm>
        </p:grpSpPr>
        <p:pic>
          <p:nvPicPr>
            <p:cNvPr id="13" name="Picture 3" descr="E:\衍印_工作區\01_直播\180424_broadcast for Final Cut Pro\links\陰影.png"/>
            <p:cNvPicPr>
              <a:picLocks noChangeAspect="1" noChangeArrowheads="1"/>
            </p:cNvPicPr>
            <p:nvPr/>
          </p:nvPicPr>
          <p:blipFill>
            <a:blip r:embed="rId3"/>
            <a:srcRect/>
            <a:stretch>
              <a:fillRect/>
            </a:stretch>
          </p:blipFill>
          <p:spPr bwMode="auto">
            <a:xfrm>
              <a:off x="3880338" y="4334607"/>
              <a:ext cx="5017477" cy="808893"/>
            </a:xfrm>
            <a:prstGeom prst="rect">
              <a:avLst/>
            </a:prstGeom>
            <a:noFill/>
          </p:spPr>
        </p:pic>
        <p:pic>
          <p:nvPicPr>
            <p:cNvPr id="5123" name="Picture 3" descr="E:\衍印_工作區\01_直播\180424_broadcast for Final Cut Pro\links\fcpx-1.png"/>
            <p:cNvPicPr>
              <a:picLocks noChangeAspect="1" noChangeArrowheads="1"/>
            </p:cNvPicPr>
            <p:nvPr/>
          </p:nvPicPr>
          <p:blipFill>
            <a:blip r:embed="rId4"/>
            <a:srcRect/>
            <a:stretch>
              <a:fillRect/>
            </a:stretch>
          </p:blipFill>
          <p:spPr bwMode="auto">
            <a:xfrm>
              <a:off x="4422520" y="2298368"/>
              <a:ext cx="3918762" cy="2556364"/>
            </a:xfrm>
            <a:prstGeom prst="rect">
              <a:avLst/>
            </a:prstGeom>
            <a:noFill/>
          </p:spPr>
        </p:pic>
      </p:grpSp>
      <p:grpSp>
        <p:nvGrpSpPr>
          <p:cNvPr id="18" name="群組 17"/>
          <p:cNvGrpSpPr/>
          <p:nvPr/>
        </p:nvGrpSpPr>
        <p:grpSpPr>
          <a:xfrm>
            <a:off x="919198" y="2457796"/>
            <a:ext cx="5017477" cy="2685704"/>
            <a:chOff x="252046" y="1821819"/>
            <a:chExt cx="5017477" cy="2685704"/>
          </a:xfrm>
        </p:grpSpPr>
        <p:pic>
          <p:nvPicPr>
            <p:cNvPr id="19" name="Picture 3" descr="E:\衍印_工作區\01_直播\180424_broadcast for Final Cut Pro\links\陰影.png"/>
            <p:cNvPicPr>
              <a:picLocks noChangeAspect="1" noChangeArrowheads="1"/>
            </p:cNvPicPr>
            <p:nvPr/>
          </p:nvPicPr>
          <p:blipFill>
            <a:blip r:embed="rId3"/>
            <a:srcRect/>
            <a:stretch>
              <a:fillRect/>
            </a:stretch>
          </p:blipFill>
          <p:spPr bwMode="auto">
            <a:xfrm>
              <a:off x="252046" y="3698630"/>
              <a:ext cx="5017477" cy="808893"/>
            </a:xfrm>
            <a:prstGeom prst="rect">
              <a:avLst/>
            </a:prstGeom>
            <a:noFill/>
          </p:spPr>
        </p:pic>
        <p:pic>
          <p:nvPicPr>
            <p:cNvPr id="20" name="Picture 2" descr="E:\衍印_工作區\01_直播\180424_broadcast for Final Cut Pro\links\TVS-1282T3_Front.png"/>
            <p:cNvPicPr>
              <a:picLocks noChangeAspect="1" noChangeArrowheads="1"/>
            </p:cNvPicPr>
            <p:nvPr/>
          </p:nvPicPr>
          <p:blipFill>
            <a:blip r:embed="rId5"/>
            <a:srcRect/>
            <a:stretch>
              <a:fillRect/>
            </a:stretch>
          </p:blipFill>
          <p:spPr bwMode="auto">
            <a:xfrm>
              <a:off x="794606" y="1821819"/>
              <a:ext cx="3859455" cy="2412159"/>
            </a:xfrm>
            <a:prstGeom prst="rect">
              <a:avLst/>
            </a:prstGeom>
            <a:noFill/>
          </p:spPr>
        </p:pic>
      </p:grpSp>
      <p:sp>
        <p:nvSpPr>
          <p:cNvPr id="10" name="Shape 69"/>
          <p:cNvSpPr txBox="1">
            <a:spLocks/>
          </p:cNvSpPr>
          <p:nvPr/>
        </p:nvSpPr>
        <p:spPr>
          <a:xfrm>
            <a:off x="1406873" y="53442"/>
            <a:ext cx="6454505"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Live Demo</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7171" name="Picture 3" descr="E:\衍印_工作區\01_直播\180424_broadcast for Final Cut Pro\links\經濟入門款 TS-453BT3.png"/>
          <p:cNvPicPr>
            <a:picLocks noChangeAspect="1" noChangeArrowheads="1"/>
          </p:cNvPicPr>
          <p:nvPr/>
        </p:nvPicPr>
        <p:blipFill>
          <a:blip r:embed="rId3"/>
          <a:stretch>
            <a:fillRect/>
          </a:stretch>
        </p:blipFill>
        <p:spPr bwMode="auto">
          <a:xfrm>
            <a:off x="-82980" y="-7745"/>
            <a:ext cx="9226980" cy="5192280"/>
          </a:xfrm>
          <a:prstGeom prst="rect">
            <a:avLst/>
          </a:prstGeom>
          <a:noFill/>
        </p:spPr>
      </p:pic>
      <p:sp>
        <p:nvSpPr>
          <p:cNvPr id="5" name="矩形 4"/>
          <p:cNvSpPr/>
          <p:nvPr/>
        </p:nvSpPr>
        <p:spPr>
          <a:xfrm>
            <a:off x="1906511" y="1154979"/>
            <a:ext cx="4790094" cy="646331"/>
          </a:xfrm>
          <a:prstGeom prst="rect">
            <a:avLst/>
          </a:prstGeom>
        </p:spPr>
        <p:txBody>
          <a:bodyPr wrap="none">
            <a:spAutoFit/>
          </a:bodyPr>
          <a:lstStyle/>
          <a:p>
            <a:pPr lvl="0" algn="ctr">
              <a:buClr>
                <a:srgbClr val="FFFFFF"/>
              </a:buClr>
              <a:buSzPts val="2000"/>
            </a:pPr>
            <a:r>
              <a:rPr lang="en-US" altLang="zh-TW" sz="1800" b="1" dirty="0" smtClean="0">
                <a:solidFill>
                  <a:schemeClr val="tx1"/>
                </a:solidFill>
                <a:latin typeface="Microsoft JhengHei"/>
                <a:ea typeface="Microsoft JhengHei"/>
                <a:cs typeface="Microsoft JhengHei"/>
                <a:sym typeface="Microsoft JhengHei"/>
              </a:rPr>
              <a:t>TS-453BT3: Easily experience high-speed </a:t>
            </a:r>
            <a:br>
              <a:rPr lang="en-US" altLang="zh-TW" sz="1800" b="1" dirty="0" smtClean="0">
                <a:solidFill>
                  <a:schemeClr val="tx1"/>
                </a:solidFill>
                <a:latin typeface="Microsoft JhengHei"/>
                <a:ea typeface="Microsoft JhengHei"/>
                <a:cs typeface="Microsoft JhengHei"/>
                <a:sym typeface="Microsoft JhengHei"/>
              </a:rPr>
            </a:br>
            <a:r>
              <a:rPr lang="en-US" altLang="zh-TW" sz="1800" b="1" dirty="0" smtClean="0">
                <a:solidFill>
                  <a:schemeClr val="tx1"/>
                </a:solidFill>
                <a:latin typeface="Microsoft JhengHei"/>
                <a:ea typeface="Microsoft JhengHei"/>
                <a:cs typeface="Microsoft JhengHei"/>
                <a:sym typeface="Microsoft JhengHei"/>
              </a:rPr>
              <a:t>transfer faster than Gigabit LAN</a:t>
            </a:r>
            <a:endParaRPr lang="zh-TW" altLang="en-US" sz="1800" b="1" dirty="0">
              <a:solidFill>
                <a:schemeClr val="tx1"/>
              </a:solidFill>
              <a:latin typeface="Microsoft JhengHei"/>
              <a:ea typeface="Microsoft JhengHei"/>
              <a:cs typeface="Microsoft JhengHei"/>
              <a:sym typeface="Microsoft JhengHei"/>
            </a:endParaRPr>
          </a:p>
        </p:txBody>
      </p:sp>
      <p:sp>
        <p:nvSpPr>
          <p:cNvPr id="6" name="Shape 69"/>
          <p:cNvSpPr txBox="1">
            <a:spLocks/>
          </p:cNvSpPr>
          <p:nvPr/>
        </p:nvSpPr>
        <p:spPr>
          <a:xfrm>
            <a:off x="1329680" y="53442"/>
            <a:ext cx="6603032"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QNAP recommended – </a:t>
            </a:r>
            <a:br>
              <a:rPr lang="en-US" sz="2800" b="1" dirty="0" smtClean="0">
                <a:solidFill>
                  <a:schemeClr val="bg1"/>
                </a:solidFill>
              </a:rPr>
            </a:br>
            <a:r>
              <a:rPr lang="en-US" sz="2800" b="1" dirty="0" smtClean="0">
                <a:solidFill>
                  <a:schemeClr val="bg1"/>
                </a:solidFill>
              </a:rPr>
              <a:t>Entry level model</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34" name="Picture 3" descr="E:\衍印_工作區\01_直播\180424_broadcast for Final Cut Pro\links\陰影.png"/>
          <p:cNvPicPr>
            <a:picLocks noChangeAspect="1" noChangeArrowheads="1"/>
          </p:cNvPicPr>
          <p:nvPr/>
        </p:nvPicPr>
        <p:blipFill>
          <a:blip r:embed="rId3"/>
          <a:srcRect/>
          <a:stretch>
            <a:fillRect/>
          </a:stretch>
        </p:blipFill>
        <p:spPr bwMode="auto">
          <a:xfrm>
            <a:off x="29310" y="3806220"/>
            <a:ext cx="3786182" cy="1212589"/>
          </a:xfrm>
          <a:prstGeom prst="rect">
            <a:avLst/>
          </a:prstGeom>
          <a:noFill/>
        </p:spPr>
      </p:pic>
      <p:grpSp>
        <p:nvGrpSpPr>
          <p:cNvPr id="36" name="群組 35"/>
          <p:cNvGrpSpPr/>
          <p:nvPr/>
        </p:nvGrpSpPr>
        <p:grpSpPr>
          <a:xfrm>
            <a:off x="4091354" y="1138285"/>
            <a:ext cx="4718539" cy="3815862"/>
            <a:chOff x="3944815" y="1049215"/>
            <a:chExt cx="4718539" cy="3815862"/>
          </a:xfrm>
        </p:grpSpPr>
        <p:pic>
          <p:nvPicPr>
            <p:cNvPr id="35" name="Picture 3" descr="E:\衍印_工作區\01_直播\180424_broadcast for Final Cut Pro\links\陰影.png"/>
            <p:cNvPicPr>
              <a:picLocks noChangeAspect="1" noChangeArrowheads="1"/>
            </p:cNvPicPr>
            <p:nvPr/>
          </p:nvPicPr>
          <p:blipFill>
            <a:blip r:embed="rId3"/>
            <a:srcRect/>
            <a:stretch>
              <a:fillRect/>
            </a:stretch>
          </p:blipFill>
          <p:spPr bwMode="auto">
            <a:xfrm>
              <a:off x="3944815" y="3652488"/>
              <a:ext cx="4718539" cy="1212589"/>
            </a:xfrm>
            <a:prstGeom prst="rect">
              <a:avLst/>
            </a:prstGeom>
            <a:noFill/>
          </p:spPr>
        </p:pic>
        <p:pic>
          <p:nvPicPr>
            <p:cNvPr id="8195" name="Picture 3" descr="E:\衍印_工作區\01_直播\180424_broadcast for Final Cut Pro\links\TVS-1282T3_Front.png"/>
            <p:cNvPicPr>
              <a:picLocks noChangeAspect="1" noChangeArrowheads="1"/>
            </p:cNvPicPr>
            <p:nvPr/>
          </p:nvPicPr>
          <p:blipFill>
            <a:blip r:embed="rId4"/>
            <a:srcRect/>
            <a:stretch>
              <a:fillRect/>
            </a:stretch>
          </p:blipFill>
          <p:spPr bwMode="auto">
            <a:xfrm>
              <a:off x="4460632" y="2016165"/>
              <a:ext cx="3845496" cy="2403436"/>
            </a:xfrm>
            <a:prstGeom prst="rect">
              <a:avLst/>
            </a:prstGeom>
            <a:noFill/>
          </p:spPr>
        </p:pic>
        <p:grpSp>
          <p:nvGrpSpPr>
            <p:cNvPr id="26" name="群組 25"/>
            <p:cNvGrpSpPr/>
            <p:nvPr/>
          </p:nvGrpSpPr>
          <p:grpSpPr>
            <a:xfrm>
              <a:off x="4800597" y="1049215"/>
              <a:ext cx="3159370" cy="990600"/>
              <a:chOff x="533399" y="1049215"/>
              <a:chExt cx="3159370" cy="990600"/>
            </a:xfrm>
          </p:grpSpPr>
          <p:sp>
            <p:nvSpPr>
              <p:cNvPr id="27" name="Shape 194"/>
              <p:cNvSpPr txBox="1"/>
              <p:nvPr/>
            </p:nvSpPr>
            <p:spPr>
              <a:xfrm>
                <a:off x="617926" y="1188402"/>
                <a:ext cx="2154582" cy="523167"/>
              </a:xfrm>
              <a:prstGeom prst="rect">
                <a:avLst/>
              </a:prstGeom>
              <a:noFill/>
              <a:ln>
                <a:noFill/>
              </a:ln>
            </p:spPr>
            <p:txBody>
              <a:bodyPr spcFirstLastPara="1" wrap="square" lIns="91425" tIns="45700" rIns="91425" bIns="45700" anchor="t" anchorCtr="0">
                <a:noAutofit/>
              </a:bodyPr>
              <a:lstStyle/>
              <a:p>
                <a:pPr marL="342900" lvl="0" indent="-292100">
                  <a:lnSpc>
                    <a:spcPct val="115000"/>
                  </a:lnSpc>
                  <a:buSzPts val="2400"/>
                </a:pPr>
                <a:r>
                  <a:rPr lang="en-US" altLang="zh-TW" sz="2400" b="1" dirty="0" smtClean="0">
                    <a:solidFill>
                      <a:schemeClr val="bg1"/>
                    </a:solidFill>
                    <a:latin typeface="Microsoft JhengHei"/>
                    <a:ea typeface="Microsoft JhengHei"/>
                    <a:cs typeface="Microsoft JhengHei"/>
                    <a:sym typeface="Microsoft JhengHei"/>
                  </a:rPr>
                  <a:t>TVS-1282T3</a:t>
                </a:r>
                <a:endParaRPr sz="2800" b="1" dirty="0">
                  <a:solidFill>
                    <a:schemeClr val="bg1"/>
                  </a:solidFill>
                </a:endParaRPr>
              </a:p>
            </p:txBody>
          </p:sp>
          <p:sp>
            <p:nvSpPr>
              <p:cNvPr id="28" name="矩形 27"/>
              <p:cNvSpPr/>
              <p:nvPr/>
            </p:nvSpPr>
            <p:spPr>
              <a:xfrm>
                <a:off x="677102" y="1407457"/>
                <a:ext cx="2723823" cy="523220"/>
              </a:xfrm>
              <a:prstGeom prst="rect">
                <a:avLst/>
              </a:prstGeom>
            </p:spPr>
            <p:txBody>
              <a:bodyPr wrap="none">
                <a:spAutoFit/>
              </a:bodyPr>
              <a:lstStyle/>
              <a:p>
                <a:endParaRPr lang="de-DE" altLang="zh-TW" dirty="0" smtClean="0">
                  <a:solidFill>
                    <a:schemeClr val="bg1">
                      <a:lumMod val="50000"/>
                    </a:schemeClr>
                  </a:solidFill>
                  <a:latin typeface="微軟正黑體" pitchFamily="34" charset="-120"/>
                  <a:ea typeface="微軟正黑體" pitchFamily="34" charset="-120"/>
                </a:endParaRPr>
              </a:p>
              <a:p>
                <a:r>
                  <a:rPr lang="de-DE" altLang="zh-TW" dirty="0" smtClean="0">
                    <a:solidFill>
                      <a:schemeClr val="bg1"/>
                    </a:solidFill>
                    <a:latin typeface="微軟正黑體" pitchFamily="34" charset="-120"/>
                    <a:ea typeface="微軟正黑體" pitchFamily="34" charset="-120"/>
                  </a:rPr>
                  <a:t>4x Thunderbolt 3  +  2x 10GbE</a:t>
                </a:r>
                <a:endParaRPr lang="zh-TW" altLang="en-US" dirty="0">
                  <a:solidFill>
                    <a:schemeClr val="bg1"/>
                  </a:solidFill>
                  <a:latin typeface="微軟正黑體" pitchFamily="34" charset="-120"/>
                  <a:ea typeface="微軟正黑體" pitchFamily="34" charset="-120"/>
                </a:endParaRPr>
              </a:p>
            </p:txBody>
          </p:sp>
          <p:sp>
            <p:nvSpPr>
              <p:cNvPr id="29" name="半框架 28"/>
              <p:cNvSpPr/>
              <p:nvPr/>
            </p:nvSpPr>
            <p:spPr>
              <a:xfrm>
                <a:off x="533399" y="1049215"/>
                <a:ext cx="550986" cy="404446"/>
              </a:xfrm>
              <a:prstGeom prst="half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30" name="半框架 29"/>
              <p:cNvSpPr/>
              <p:nvPr/>
            </p:nvSpPr>
            <p:spPr>
              <a:xfrm rot="10800000">
                <a:off x="3141783" y="1635369"/>
                <a:ext cx="550986" cy="404446"/>
              </a:xfrm>
              <a:prstGeom prst="half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grpSp>
          <p:nvGrpSpPr>
            <p:cNvPr id="31" name="群組 30"/>
            <p:cNvGrpSpPr/>
            <p:nvPr/>
          </p:nvGrpSpPr>
          <p:grpSpPr>
            <a:xfrm>
              <a:off x="4791000" y="4413732"/>
              <a:ext cx="3624570" cy="370710"/>
              <a:chOff x="711370" y="4044455"/>
              <a:chExt cx="3895242" cy="370710"/>
            </a:xfrm>
          </p:grpSpPr>
          <p:sp>
            <p:nvSpPr>
              <p:cNvPr id="32" name="圓角矩形圖說文字 31"/>
              <p:cNvSpPr/>
              <p:nvPr/>
            </p:nvSpPr>
            <p:spPr>
              <a:xfrm rot="10800000" flipH="1">
                <a:off x="715108" y="4044455"/>
                <a:ext cx="3489498" cy="357555"/>
              </a:xfrm>
              <a:prstGeom prst="wedgeRoundRectCallout">
                <a:avLst>
                  <a:gd name="adj1" fmla="val -21103"/>
                  <a:gd name="adj2" fmla="val 92159"/>
                  <a:gd name="adj3" fmla="val 16667"/>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33" name="Shape 198"/>
              <p:cNvSpPr/>
              <p:nvPr/>
            </p:nvSpPr>
            <p:spPr>
              <a:xfrm>
                <a:off x="711370" y="4045565"/>
                <a:ext cx="3895242" cy="369600"/>
              </a:xfrm>
              <a:prstGeom prst="roundRect">
                <a:avLst>
                  <a:gd name="adj" fmla="val 16667"/>
                </a:avLst>
              </a:prstGeom>
              <a:no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FFFFFF"/>
                  </a:buClr>
                  <a:buSzPts val="2000"/>
                </a:pPr>
                <a:r>
                  <a:rPr lang="en-US" altLang="zh-TW" sz="1600" b="1" dirty="0" smtClean="0">
                    <a:solidFill>
                      <a:srgbClr val="FFFFFF"/>
                    </a:solidFill>
                    <a:latin typeface="Microsoft JhengHei"/>
                    <a:ea typeface="Microsoft JhengHei"/>
                    <a:cs typeface="Microsoft JhengHei"/>
                    <a:sym typeface="Microsoft JhengHei"/>
                  </a:rPr>
                  <a:t>The best companion of studio</a:t>
                </a:r>
                <a:endParaRPr lang="zh-TW" altLang="en-US" sz="1600" b="1" dirty="0">
                  <a:solidFill>
                    <a:srgbClr val="FFFFFF"/>
                  </a:solidFill>
                  <a:latin typeface="Microsoft JhengHei"/>
                  <a:ea typeface="Microsoft JhengHei"/>
                  <a:cs typeface="Microsoft JhengHei"/>
                  <a:sym typeface="Microsoft JhengHei"/>
                </a:endParaRPr>
              </a:p>
            </p:txBody>
          </p:sp>
        </p:grpSp>
      </p:grpSp>
      <p:sp>
        <p:nvSpPr>
          <p:cNvPr id="37" name="Shape 69"/>
          <p:cNvSpPr txBox="1">
            <a:spLocks/>
          </p:cNvSpPr>
          <p:nvPr/>
        </p:nvSpPr>
        <p:spPr>
          <a:xfrm>
            <a:off x="1406873" y="53442"/>
            <a:ext cx="6187397" cy="852616"/>
          </a:xfrm>
          <a:prstGeom prst="rect">
            <a:avLst/>
          </a:prstGeom>
          <a:noFill/>
          <a:ln>
            <a:noFill/>
          </a:ln>
        </p:spPr>
        <p:txBody>
          <a:bodyPr spcFirstLastPara="1" wrap="square" lIns="91425" tIns="91425" rIns="91425" bIns="91425" anchor="ctr" anchorCtr="0">
            <a:noAutofit/>
          </a:bodyPr>
          <a:lstStyle/>
          <a:p>
            <a:pPr algn="ctr" defTabSz="540000"/>
            <a:r>
              <a:rPr lang="en-US" sz="2800" b="1" dirty="0" smtClean="0">
                <a:solidFill>
                  <a:schemeClr val="bg1"/>
                </a:solidFill>
              </a:rPr>
              <a:t>QNAP recommended – </a:t>
            </a:r>
            <a:br>
              <a:rPr lang="en-US" sz="2800" b="1" dirty="0" smtClean="0">
                <a:solidFill>
                  <a:schemeClr val="bg1"/>
                </a:solidFill>
              </a:rPr>
            </a:br>
            <a:r>
              <a:rPr lang="en-US" sz="2800" b="1" dirty="0" smtClean="0">
                <a:solidFill>
                  <a:schemeClr val="bg1"/>
                </a:solidFill>
              </a:rPr>
              <a:t>Professional Tower model</a:t>
            </a:r>
            <a:endParaRPr lang="en-US" sz="2800" dirty="0" smtClean="0">
              <a:solidFill>
                <a:schemeClr val="bg1"/>
              </a:solidFill>
            </a:endParaRPr>
          </a:p>
        </p:txBody>
      </p:sp>
      <p:grpSp>
        <p:nvGrpSpPr>
          <p:cNvPr id="39" name="群組 38"/>
          <p:cNvGrpSpPr/>
          <p:nvPr/>
        </p:nvGrpSpPr>
        <p:grpSpPr>
          <a:xfrm>
            <a:off x="-99645" y="1138285"/>
            <a:ext cx="4202570" cy="3735227"/>
            <a:chOff x="-99645" y="1049215"/>
            <a:chExt cx="4202570" cy="3735227"/>
          </a:xfrm>
        </p:grpSpPr>
        <p:pic>
          <p:nvPicPr>
            <p:cNvPr id="40" name="Picture 2" descr="E:\衍印_工作區\01_直播\180424_broadcast for Final Cut Pro\links\TVS-882ST3 Thunderbolt 3_Front.png"/>
            <p:cNvPicPr>
              <a:picLocks noChangeAspect="1" noChangeArrowheads="1"/>
            </p:cNvPicPr>
            <p:nvPr/>
          </p:nvPicPr>
          <p:blipFill>
            <a:blip r:embed="rId5"/>
            <a:srcRect/>
            <a:stretch>
              <a:fillRect/>
            </a:stretch>
          </p:blipFill>
          <p:spPr bwMode="auto">
            <a:xfrm>
              <a:off x="-99645" y="1928446"/>
              <a:ext cx="3991742" cy="2494840"/>
            </a:xfrm>
            <a:prstGeom prst="rect">
              <a:avLst/>
            </a:prstGeom>
            <a:noFill/>
          </p:spPr>
        </p:pic>
        <p:grpSp>
          <p:nvGrpSpPr>
            <p:cNvPr id="41" name="群組 24"/>
            <p:cNvGrpSpPr/>
            <p:nvPr/>
          </p:nvGrpSpPr>
          <p:grpSpPr>
            <a:xfrm>
              <a:off x="808891" y="1049215"/>
              <a:ext cx="3053862" cy="990600"/>
              <a:chOff x="533399" y="1049215"/>
              <a:chExt cx="3053862" cy="990600"/>
            </a:xfrm>
          </p:grpSpPr>
          <p:sp>
            <p:nvSpPr>
              <p:cNvPr id="45" name="Shape 194"/>
              <p:cNvSpPr txBox="1"/>
              <p:nvPr/>
            </p:nvSpPr>
            <p:spPr>
              <a:xfrm>
                <a:off x="617926" y="1188402"/>
                <a:ext cx="2154582" cy="523167"/>
              </a:xfrm>
              <a:prstGeom prst="rect">
                <a:avLst/>
              </a:prstGeom>
              <a:noFill/>
              <a:ln>
                <a:noFill/>
              </a:ln>
            </p:spPr>
            <p:txBody>
              <a:bodyPr spcFirstLastPara="1" wrap="square" lIns="91425" tIns="45700" rIns="91425" bIns="45700" anchor="t" anchorCtr="0">
                <a:noAutofit/>
              </a:bodyPr>
              <a:lstStyle/>
              <a:p>
                <a:pPr marL="342900" lvl="0" indent="-292100" rtl="0">
                  <a:lnSpc>
                    <a:spcPct val="115000"/>
                  </a:lnSpc>
                  <a:spcBef>
                    <a:spcPts val="0"/>
                  </a:spcBef>
                  <a:spcAft>
                    <a:spcPts val="0"/>
                  </a:spcAft>
                  <a:buClr>
                    <a:srgbClr val="000000"/>
                  </a:buClr>
                  <a:buSzPts val="2400"/>
                </a:pPr>
                <a:r>
                  <a:rPr lang="zh-TW" sz="2400" b="1" dirty="0" smtClean="0">
                    <a:solidFill>
                      <a:schemeClr val="bg1"/>
                    </a:solidFill>
                    <a:latin typeface="Microsoft JhengHei"/>
                    <a:ea typeface="Microsoft JhengHei"/>
                    <a:cs typeface="Microsoft JhengHei"/>
                    <a:sym typeface="Microsoft JhengHei"/>
                  </a:rPr>
                  <a:t>TVS</a:t>
                </a:r>
                <a:r>
                  <a:rPr lang="zh-TW" sz="2400" b="1" dirty="0">
                    <a:solidFill>
                      <a:schemeClr val="bg1"/>
                    </a:solidFill>
                    <a:latin typeface="Microsoft JhengHei"/>
                    <a:ea typeface="Microsoft JhengHei"/>
                    <a:cs typeface="Microsoft JhengHei"/>
                    <a:sym typeface="Microsoft JhengHei"/>
                  </a:rPr>
                  <a:t>-882ST</a:t>
                </a:r>
                <a:r>
                  <a:rPr lang="zh-TW" sz="2400" b="1" dirty="0" smtClean="0">
                    <a:solidFill>
                      <a:schemeClr val="bg1"/>
                    </a:solidFill>
                    <a:latin typeface="Microsoft JhengHei"/>
                    <a:ea typeface="Microsoft JhengHei"/>
                    <a:cs typeface="Microsoft JhengHei"/>
                    <a:sym typeface="Microsoft JhengHei"/>
                  </a:rPr>
                  <a:t>3</a:t>
                </a:r>
                <a:endParaRPr sz="2800" b="1" dirty="0">
                  <a:solidFill>
                    <a:schemeClr val="bg1"/>
                  </a:solidFill>
                </a:endParaRPr>
              </a:p>
            </p:txBody>
          </p:sp>
          <p:sp>
            <p:nvSpPr>
              <p:cNvPr id="46" name="矩形 45"/>
              <p:cNvSpPr/>
              <p:nvPr/>
            </p:nvSpPr>
            <p:spPr>
              <a:xfrm>
                <a:off x="677102" y="1407457"/>
                <a:ext cx="2813591" cy="523220"/>
              </a:xfrm>
              <a:prstGeom prst="rect">
                <a:avLst/>
              </a:prstGeom>
            </p:spPr>
            <p:txBody>
              <a:bodyPr wrap="none">
                <a:spAutoFit/>
              </a:bodyPr>
              <a:lstStyle/>
              <a:p>
                <a:r>
                  <a:rPr lang="en-US" altLang="zh-TW" dirty="0" smtClean="0">
                    <a:solidFill>
                      <a:schemeClr val="bg1"/>
                    </a:solidFill>
                    <a:latin typeface="微軟正黑體" pitchFamily="34" charset="-120"/>
                    <a:ea typeface="微軟正黑體" pitchFamily="34" charset="-120"/>
                  </a:rPr>
                  <a:t>2x Thunderbolt 3  +  2x 10GbE</a:t>
                </a:r>
                <a:r>
                  <a:rPr lang="zh-TW" altLang="en-US" sz="2800" dirty="0" smtClean="0">
                    <a:solidFill>
                      <a:schemeClr val="bg1"/>
                    </a:solidFill>
                    <a:latin typeface="微軟正黑體" pitchFamily="34" charset="-120"/>
                    <a:ea typeface="微軟正黑體" pitchFamily="34" charset="-120"/>
                  </a:rPr>
                  <a:t> </a:t>
                </a:r>
                <a:endParaRPr lang="zh-TW" altLang="en-US" dirty="0">
                  <a:solidFill>
                    <a:schemeClr val="bg1"/>
                  </a:solidFill>
                  <a:latin typeface="微軟正黑體" pitchFamily="34" charset="-120"/>
                  <a:ea typeface="微軟正黑體" pitchFamily="34" charset="-120"/>
                </a:endParaRPr>
              </a:p>
            </p:txBody>
          </p:sp>
          <p:sp>
            <p:nvSpPr>
              <p:cNvPr id="47" name="半框架 46"/>
              <p:cNvSpPr/>
              <p:nvPr/>
            </p:nvSpPr>
            <p:spPr>
              <a:xfrm>
                <a:off x="533399" y="1049215"/>
                <a:ext cx="550986" cy="404446"/>
              </a:xfrm>
              <a:prstGeom prst="half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48" name="半框架 47"/>
              <p:cNvSpPr/>
              <p:nvPr/>
            </p:nvSpPr>
            <p:spPr>
              <a:xfrm rot="10800000">
                <a:off x="3036275" y="1635369"/>
                <a:ext cx="550986" cy="404446"/>
              </a:xfrm>
              <a:prstGeom prst="half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grpSp>
          <p:nvGrpSpPr>
            <p:cNvPr id="42" name="群組 23"/>
            <p:cNvGrpSpPr/>
            <p:nvPr/>
          </p:nvGrpSpPr>
          <p:grpSpPr>
            <a:xfrm>
              <a:off x="793432" y="4413736"/>
              <a:ext cx="3309493" cy="370706"/>
              <a:chOff x="711371" y="4044459"/>
              <a:chExt cx="2957400" cy="370706"/>
            </a:xfrm>
          </p:grpSpPr>
          <p:sp>
            <p:nvSpPr>
              <p:cNvPr id="43" name="圓角矩形圖說文字 42"/>
              <p:cNvSpPr/>
              <p:nvPr/>
            </p:nvSpPr>
            <p:spPr>
              <a:xfrm rot="10800000" flipH="1">
                <a:off x="715107" y="4044459"/>
                <a:ext cx="2883878" cy="357555"/>
              </a:xfrm>
              <a:prstGeom prst="wedgeRoundRectCallout">
                <a:avLst>
                  <a:gd name="adj1" fmla="val -21103"/>
                  <a:gd name="adj2" fmla="val 92159"/>
                  <a:gd name="adj3" fmla="val 16667"/>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44" name="Shape 198"/>
              <p:cNvSpPr/>
              <p:nvPr/>
            </p:nvSpPr>
            <p:spPr>
              <a:xfrm>
                <a:off x="711371" y="4045565"/>
                <a:ext cx="2957400" cy="369600"/>
              </a:xfrm>
              <a:prstGeom prst="roundRect">
                <a:avLst>
                  <a:gd name="adj" fmla="val 16667"/>
                </a:avLst>
              </a:prstGeom>
              <a:no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buClr>
                    <a:srgbClr val="FFFFFF"/>
                  </a:buClr>
                  <a:buSzPts val="2000"/>
                </a:pPr>
                <a:r>
                  <a:rPr lang="en-US" altLang="zh-TW" sz="1600" b="1" dirty="0" smtClean="0">
                    <a:solidFill>
                      <a:srgbClr val="FFFFFF"/>
                    </a:solidFill>
                    <a:latin typeface="Microsoft JhengHei"/>
                    <a:ea typeface="Microsoft JhengHei"/>
                    <a:cs typeface="Microsoft JhengHei"/>
                    <a:sym typeface="Microsoft JhengHei"/>
                  </a:rPr>
                  <a:t>Compact, suitable to carry out</a:t>
                </a:r>
                <a:endParaRPr sz="1600" b="1" i="0" u="none" strike="noStrike" cap="none" dirty="0">
                  <a:solidFill>
                    <a:srgbClr val="FFFFFF"/>
                  </a:solidFill>
                  <a:latin typeface="Microsoft JhengHei"/>
                  <a:ea typeface="Microsoft JhengHei"/>
                  <a:cs typeface="Microsoft JhengHei"/>
                  <a:sym typeface="Microsoft JhengHei"/>
                </a:endParaRPr>
              </a:p>
            </p:txBody>
          </p:sp>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9219" name="Picture 3" descr="C:\Users\user\Desktop\14819443_l.jpg"/>
          <p:cNvPicPr>
            <a:picLocks noChangeAspect="1" noChangeArrowheads="1"/>
          </p:cNvPicPr>
          <p:nvPr/>
        </p:nvPicPr>
        <p:blipFill>
          <a:blip r:embed="rId3"/>
          <a:srcRect/>
          <a:stretch>
            <a:fillRect/>
          </a:stretch>
        </p:blipFill>
        <p:spPr bwMode="auto">
          <a:xfrm>
            <a:off x="-84836" y="1253961"/>
            <a:ext cx="3264755" cy="2176503"/>
          </a:xfrm>
          <a:prstGeom prst="rect">
            <a:avLst/>
          </a:prstGeom>
          <a:noFill/>
        </p:spPr>
      </p:pic>
      <p:grpSp>
        <p:nvGrpSpPr>
          <p:cNvPr id="17" name="群組 16"/>
          <p:cNvGrpSpPr/>
          <p:nvPr/>
        </p:nvGrpSpPr>
        <p:grpSpPr>
          <a:xfrm>
            <a:off x="3103995" y="1254369"/>
            <a:ext cx="6040006" cy="2165922"/>
            <a:chOff x="6009667" y="1084354"/>
            <a:chExt cx="4299965" cy="1541950"/>
          </a:xfrm>
        </p:grpSpPr>
        <p:pic>
          <p:nvPicPr>
            <p:cNvPr id="209" name="Shape 209"/>
            <p:cNvPicPr preferRelativeResize="0"/>
            <p:nvPr/>
          </p:nvPicPr>
          <p:blipFill>
            <a:blip r:embed="rId4">
              <a:alphaModFix/>
            </a:blip>
            <a:stretch>
              <a:fillRect/>
            </a:stretch>
          </p:blipFill>
          <p:spPr>
            <a:xfrm>
              <a:off x="6009667" y="1084354"/>
              <a:ext cx="2467120" cy="1541950"/>
            </a:xfrm>
            <a:prstGeom prst="rect">
              <a:avLst/>
            </a:prstGeom>
            <a:noFill/>
            <a:ln>
              <a:noFill/>
            </a:ln>
          </p:spPr>
        </p:pic>
        <p:pic>
          <p:nvPicPr>
            <p:cNvPr id="208" name="Shape 208"/>
            <p:cNvPicPr preferRelativeResize="0"/>
            <p:nvPr/>
          </p:nvPicPr>
          <p:blipFill>
            <a:blip r:embed="rId5">
              <a:alphaModFix/>
            </a:blip>
            <a:stretch>
              <a:fillRect/>
            </a:stretch>
          </p:blipFill>
          <p:spPr>
            <a:xfrm>
              <a:off x="8349180" y="1084386"/>
              <a:ext cx="1960452" cy="1541584"/>
            </a:xfrm>
            <a:prstGeom prst="rect">
              <a:avLst/>
            </a:prstGeom>
            <a:noFill/>
            <a:ln>
              <a:noFill/>
            </a:ln>
          </p:spPr>
        </p:pic>
      </p:grpSp>
      <p:grpSp>
        <p:nvGrpSpPr>
          <p:cNvPr id="18" name="群組 17"/>
          <p:cNvGrpSpPr/>
          <p:nvPr/>
        </p:nvGrpSpPr>
        <p:grpSpPr>
          <a:xfrm>
            <a:off x="-1240649" y="2723691"/>
            <a:ext cx="7735229" cy="2629213"/>
            <a:chOff x="-644771" y="2648457"/>
            <a:chExt cx="6183923" cy="2008876"/>
          </a:xfrm>
        </p:grpSpPr>
        <p:pic>
          <p:nvPicPr>
            <p:cNvPr id="14" name="Picture 3" descr="E:\衍印_工作區\01_直播\180424_broadcast for Final Cut Pro\links\陰影.png"/>
            <p:cNvPicPr>
              <a:picLocks noChangeAspect="1" noChangeArrowheads="1"/>
            </p:cNvPicPr>
            <p:nvPr/>
          </p:nvPicPr>
          <p:blipFill>
            <a:blip r:embed="rId6"/>
            <a:srcRect/>
            <a:stretch>
              <a:fillRect/>
            </a:stretch>
          </p:blipFill>
          <p:spPr bwMode="auto">
            <a:xfrm>
              <a:off x="-644771" y="3444744"/>
              <a:ext cx="6183923" cy="1212589"/>
            </a:xfrm>
            <a:prstGeom prst="rect">
              <a:avLst/>
            </a:prstGeom>
            <a:noFill/>
          </p:spPr>
        </p:pic>
        <p:pic>
          <p:nvPicPr>
            <p:cNvPr id="9218" name="Picture 2" descr="C:\Users\user\Desktop\TVS-1582TU_Front.png"/>
            <p:cNvPicPr>
              <a:picLocks noChangeAspect="1" noChangeArrowheads="1"/>
            </p:cNvPicPr>
            <p:nvPr/>
          </p:nvPicPr>
          <p:blipFill>
            <a:blip r:embed="rId7"/>
            <a:srcRect/>
            <a:stretch>
              <a:fillRect/>
            </a:stretch>
          </p:blipFill>
          <p:spPr bwMode="auto">
            <a:xfrm>
              <a:off x="291144" y="2648457"/>
              <a:ext cx="4648201" cy="1723708"/>
            </a:xfrm>
            <a:prstGeom prst="rect">
              <a:avLst/>
            </a:prstGeom>
            <a:noFill/>
          </p:spPr>
        </p:pic>
      </p:grpSp>
      <p:grpSp>
        <p:nvGrpSpPr>
          <p:cNvPr id="9" name="群組 8"/>
          <p:cNvGrpSpPr/>
          <p:nvPr/>
        </p:nvGrpSpPr>
        <p:grpSpPr>
          <a:xfrm>
            <a:off x="5685692" y="3594271"/>
            <a:ext cx="3305909" cy="990600"/>
            <a:chOff x="533399" y="1049215"/>
            <a:chExt cx="3305909" cy="990600"/>
          </a:xfrm>
        </p:grpSpPr>
        <p:sp>
          <p:nvSpPr>
            <p:cNvPr id="10" name="Shape 194"/>
            <p:cNvSpPr txBox="1"/>
            <p:nvPr/>
          </p:nvSpPr>
          <p:spPr>
            <a:xfrm>
              <a:off x="617926" y="1188402"/>
              <a:ext cx="2154582" cy="523167"/>
            </a:xfrm>
            <a:prstGeom prst="rect">
              <a:avLst/>
            </a:prstGeom>
            <a:noFill/>
            <a:ln>
              <a:noFill/>
            </a:ln>
          </p:spPr>
          <p:txBody>
            <a:bodyPr spcFirstLastPara="1" wrap="square" lIns="91425" tIns="45700" rIns="91425" bIns="45700" anchor="t" anchorCtr="0">
              <a:noAutofit/>
            </a:bodyPr>
            <a:lstStyle/>
            <a:p>
              <a:pPr marL="342900" lvl="0" indent="-292100">
                <a:lnSpc>
                  <a:spcPct val="115000"/>
                </a:lnSpc>
                <a:buSzPts val="2400"/>
              </a:pPr>
              <a:r>
                <a:rPr lang="en-US" altLang="zh-TW" sz="2400" b="1" dirty="0" smtClean="0">
                  <a:latin typeface="Microsoft JhengHei"/>
                  <a:ea typeface="Microsoft JhengHei"/>
                  <a:cs typeface="Microsoft JhengHei"/>
                  <a:sym typeface="Microsoft JhengHei"/>
                </a:rPr>
                <a:t>TVS-1582TU</a:t>
              </a:r>
              <a:endParaRPr sz="2800" b="1" dirty="0">
                <a:solidFill>
                  <a:srgbClr val="0E7988"/>
                </a:solidFill>
              </a:endParaRPr>
            </a:p>
          </p:txBody>
        </p:sp>
        <p:sp>
          <p:nvSpPr>
            <p:cNvPr id="11" name="矩形 10"/>
            <p:cNvSpPr/>
            <p:nvPr/>
          </p:nvSpPr>
          <p:spPr>
            <a:xfrm>
              <a:off x="677102" y="1407457"/>
              <a:ext cx="2789546" cy="523220"/>
            </a:xfrm>
            <a:prstGeom prst="rect">
              <a:avLst/>
            </a:prstGeom>
          </p:spPr>
          <p:txBody>
            <a:bodyPr wrap="none">
              <a:spAutoFit/>
            </a:bodyPr>
            <a:lstStyle/>
            <a:p>
              <a:endParaRPr lang="de-DE" altLang="zh-TW" dirty="0" smtClean="0">
                <a:solidFill>
                  <a:schemeClr val="bg1">
                    <a:lumMod val="50000"/>
                  </a:schemeClr>
                </a:solidFill>
                <a:latin typeface="微軟正黑體" pitchFamily="34" charset="-120"/>
                <a:ea typeface="微軟正黑體" pitchFamily="34" charset="-120"/>
              </a:endParaRPr>
            </a:p>
            <a:p>
              <a:r>
                <a:rPr lang="de-DE" altLang="zh-TW" b="1" dirty="0" smtClean="0">
                  <a:solidFill>
                    <a:schemeClr val="bg1"/>
                  </a:solidFill>
                  <a:latin typeface="微軟正黑體" pitchFamily="34" charset="-120"/>
                  <a:ea typeface="微軟正黑體" pitchFamily="34" charset="-120"/>
                </a:rPr>
                <a:t>4x Thunderbolt 3  +  2x 10GbE</a:t>
              </a:r>
              <a:endParaRPr lang="zh-TW" altLang="en-US" b="1" dirty="0">
                <a:solidFill>
                  <a:schemeClr val="bg1"/>
                </a:solidFill>
                <a:latin typeface="微軟正黑體" pitchFamily="34" charset="-120"/>
                <a:ea typeface="微軟正黑體" pitchFamily="34" charset="-120"/>
              </a:endParaRPr>
            </a:p>
          </p:txBody>
        </p:sp>
        <p:sp>
          <p:nvSpPr>
            <p:cNvPr id="12" name="半框架 11"/>
            <p:cNvSpPr/>
            <p:nvPr/>
          </p:nvSpPr>
          <p:spPr>
            <a:xfrm>
              <a:off x="533399" y="1049215"/>
              <a:ext cx="550986" cy="404446"/>
            </a:xfrm>
            <a:prstGeom prst="half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13" name="半框架 12"/>
            <p:cNvSpPr/>
            <p:nvPr/>
          </p:nvSpPr>
          <p:spPr>
            <a:xfrm rot="10800000">
              <a:off x="3288322" y="1635369"/>
              <a:ext cx="550986" cy="404446"/>
            </a:xfrm>
            <a:prstGeom prst="halfFram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
        <p:nvSpPr>
          <p:cNvPr id="15" name="Shape 69"/>
          <p:cNvSpPr txBox="1">
            <a:spLocks/>
          </p:cNvSpPr>
          <p:nvPr/>
        </p:nvSpPr>
        <p:spPr>
          <a:xfrm>
            <a:off x="1140039" y="59380"/>
            <a:ext cx="6863851"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QNAP recommended – </a:t>
            </a:r>
            <a:br>
              <a:rPr lang="en-US" sz="2800" b="1" dirty="0" smtClean="0">
                <a:solidFill>
                  <a:schemeClr val="bg1"/>
                </a:solidFill>
              </a:rPr>
            </a:br>
            <a:r>
              <a:rPr lang="en-US" sz="2800" b="1" dirty="0" err="1" smtClean="0">
                <a:solidFill>
                  <a:schemeClr val="bg1"/>
                </a:solidFill>
              </a:rPr>
              <a:t>Rackmount</a:t>
            </a:r>
            <a:r>
              <a:rPr lang="en-US" sz="2800" b="1" dirty="0" smtClean="0">
                <a:solidFill>
                  <a:schemeClr val="bg1"/>
                </a:solidFill>
              </a:rPr>
              <a:t> model</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grpSp>
        <p:nvGrpSpPr>
          <p:cNvPr id="10" name="群組 9"/>
          <p:cNvGrpSpPr/>
          <p:nvPr/>
        </p:nvGrpSpPr>
        <p:grpSpPr>
          <a:xfrm>
            <a:off x="771427" y="1276078"/>
            <a:ext cx="4520549" cy="2329969"/>
            <a:chOff x="1950412" y="1731775"/>
            <a:chExt cx="6471503" cy="3335525"/>
          </a:xfrm>
        </p:grpSpPr>
        <p:pic>
          <p:nvPicPr>
            <p:cNvPr id="14" name="Picture 3" descr="E:\衍印_工作區\01_直播\180424_broadcast for Final Cut Pro\links\陰影.png"/>
            <p:cNvPicPr>
              <a:picLocks noChangeAspect="1" noChangeArrowheads="1"/>
            </p:cNvPicPr>
            <p:nvPr/>
          </p:nvPicPr>
          <p:blipFill>
            <a:blip r:embed="rId3"/>
            <a:srcRect/>
            <a:stretch>
              <a:fillRect/>
            </a:stretch>
          </p:blipFill>
          <p:spPr bwMode="auto">
            <a:xfrm>
              <a:off x="1950412" y="4301351"/>
              <a:ext cx="6471503" cy="765949"/>
            </a:xfrm>
            <a:prstGeom prst="rect">
              <a:avLst/>
            </a:prstGeom>
            <a:noFill/>
          </p:spPr>
        </p:pic>
        <p:pic>
          <p:nvPicPr>
            <p:cNvPr id="4098" name="Picture 2" descr="E:\衍印_工作區\01_直播\180424_broadcast for Final Cut Pro\links\FCP-10.3.png"/>
            <p:cNvPicPr>
              <a:picLocks noChangeAspect="1" noChangeArrowheads="1"/>
            </p:cNvPicPr>
            <p:nvPr/>
          </p:nvPicPr>
          <p:blipFill>
            <a:blip r:embed="rId4"/>
            <a:srcRect/>
            <a:stretch>
              <a:fillRect/>
            </a:stretch>
          </p:blipFill>
          <p:spPr bwMode="auto">
            <a:xfrm>
              <a:off x="2733249" y="1731775"/>
              <a:ext cx="5126403" cy="3114370"/>
            </a:xfrm>
            <a:prstGeom prst="rect">
              <a:avLst/>
            </a:prstGeom>
            <a:noFill/>
          </p:spPr>
        </p:pic>
      </p:grpSp>
      <p:grpSp>
        <p:nvGrpSpPr>
          <p:cNvPr id="16" name="群組 15"/>
          <p:cNvGrpSpPr/>
          <p:nvPr/>
        </p:nvGrpSpPr>
        <p:grpSpPr>
          <a:xfrm>
            <a:off x="2772632" y="2109283"/>
            <a:ext cx="5299729" cy="2836785"/>
            <a:chOff x="252046" y="1821819"/>
            <a:chExt cx="5017477" cy="2685704"/>
          </a:xfrm>
        </p:grpSpPr>
        <p:pic>
          <p:nvPicPr>
            <p:cNvPr id="17" name="Picture 3" descr="E:\衍印_工作區\01_直播\180424_broadcast for Final Cut Pro\links\陰影.png"/>
            <p:cNvPicPr>
              <a:picLocks noChangeAspect="1" noChangeArrowheads="1"/>
            </p:cNvPicPr>
            <p:nvPr/>
          </p:nvPicPr>
          <p:blipFill>
            <a:blip r:embed="rId3"/>
            <a:srcRect/>
            <a:stretch>
              <a:fillRect/>
            </a:stretch>
          </p:blipFill>
          <p:spPr bwMode="auto">
            <a:xfrm>
              <a:off x="252046" y="3698630"/>
              <a:ext cx="5017477" cy="808893"/>
            </a:xfrm>
            <a:prstGeom prst="rect">
              <a:avLst/>
            </a:prstGeom>
            <a:noFill/>
          </p:spPr>
        </p:pic>
        <p:pic>
          <p:nvPicPr>
            <p:cNvPr id="18" name="Picture 2" descr="E:\衍印_工作區\01_直播\180424_broadcast for Final Cut Pro\links\TVS-1282T3_Front.png"/>
            <p:cNvPicPr>
              <a:picLocks noChangeAspect="1" noChangeArrowheads="1"/>
            </p:cNvPicPr>
            <p:nvPr/>
          </p:nvPicPr>
          <p:blipFill>
            <a:blip r:embed="rId5"/>
            <a:srcRect/>
            <a:stretch>
              <a:fillRect/>
            </a:stretch>
          </p:blipFill>
          <p:spPr bwMode="auto">
            <a:xfrm>
              <a:off x="794606" y="1821819"/>
              <a:ext cx="3859455" cy="2412159"/>
            </a:xfrm>
            <a:prstGeom prst="rect">
              <a:avLst/>
            </a:prstGeom>
            <a:noFill/>
          </p:spPr>
        </p:pic>
      </p:grpSp>
      <p:sp>
        <p:nvSpPr>
          <p:cNvPr id="9" name="Shape 69"/>
          <p:cNvSpPr txBox="1">
            <a:spLocks/>
          </p:cNvSpPr>
          <p:nvPr/>
        </p:nvSpPr>
        <p:spPr>
          <a:xfrm>
            <a:off x="1365307" y="53442"/>
            <a:ext cx="6454505"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Construct the High Speed Editing Environment</a:t>
            </a:r>
            <a:endParaRPr lang="en-US" sz="2800" dirty="0" smtClean="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grpSp>
        <p:nvGrpSpPr>
          <p:cNvPr id="6" name="群組 5"/>
          <p:cNvGrpSpPr/>
          <p:nvPr/>
        </p:nvGrpSpPr>
        <p:grpSpPr>
          <a:xfrm>
            <a:off x="-90347" y="1020872"/>
            <a:ext cx="9234347" cy="4163662"/>
            <a:chOff x="237900" y="910963"/>
            <a:chExt cx="8668190" cy="3908388"/>
          </a:xfrm>
        </p:grpSpPr>
        <p:pic>
          <p:nvPicPr>
            <p:cNvPr id="220" name="Shape 220"/>
            <p:cNvPicPr preferRelativeResize="0"/>
            <p:nvPr/>
          </p:nvPicPr>
          <p:blipFill>
            <a:blip r:embed="rId3">
              <a:alphaModFix/>
            </a:blip>
            <a:stretch>
              <a:fillRect/>
            </a:stretch>
          </p:blipFill>
          <p:spPr>
            <a:xfrm>
              <a:off x="3914225" y="910975"/>
              <a:ext cx="4991865" cy="3908374"/>
            </a:xfrm>
            <a:prstGeom prst="rect">
              <a:avLst/>
            </a:prstGeom>
            <a:noFill/>
            <a:ln>
              <a:noFill/>
            </a:ln>
          </p:spPr>
        </p:pic>
        <p:pic>
          <p:nvPicPr>
            <p:cNvPr id="221" name="Shape 221"/>
            <p:cNvPicPr preferRelativeResize="0"/>
            <p:nvPr/>
          </p:nvPicPr>
          <p:blipFill>
            <a:blip r:embed="rId4">
              <a:alphaModFix/>
            </a:blip>
            <a:stretch>
              <a:fillRect/>
            </a:stretch>
          </p:blipFill>
          <p:spPr>
            <a:xfrm>
              <a:off x="237900" y="2961571"/>
              <a:ext cx="3665885" cy="1857780"/>
            </a:xfrm>
            <a:prstGeom prst="rect">
              <a:avLst/>
            </a:prstGeom>
            <a:noFill/>
            <a:ln>
              <a:noFill/>
            </a:ln>
          </p:spPr>
        </p:pic>
        <p:pic>
          <p:nvPicPr>
            <p:cNvPr id="222" name="Shape 222"/>
            <p:cNvPicPr preferRelativeResize="0"/>
            <p:nvPr/>
          </p:nvPicPr>
          <p:blipFill>
            <a:blip r:embed="rId5">
              <a:alphaModFix/>
            </a:blip>
            <a:stretch>
              <a:fillRect/>
            </a:stretch>
          </p:blipFill>
          <p:spPr>
            <a:xfrm>
              <a:off x="237900" y="910963"/>
              <a:ext cx="3676325" cy="2070050"/>
            </a:xfrm>
            <a:prstGeom prst="rect">
              <a:avLst/>
            </a:prstGeom>
            <a:noFill/>
            <a:ln>
              <a:noFill/>
            </a:ln>
          </p:spPr>
        </p:pic>
      </p:grpSp>
      <p:sp>
        <p:nvSpPr>
          <p:cNvPr id="8" name="Shape 69"/>
          <p:cNvSpPr txBox="1">
            <a:spLocks/>
          </p:cNvSpPr>
          <p:nvPr/>
        </p:nvSpPr>
        <p:spPr>
          <a:xfrm>
            <a:off x="1406873" y="53442"/>
            <a:ext cx="6223023"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Why you need the higher bandwidth?</a:t>
            </a:r>
            <a:endParaRPr lang="en-US" sz="2800" dirty="0" smtClean="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 name="Shape 61"/>
          <p:cNvSpPr txBox="1">
            <a:spLocks/>
          </p:cNvSpPr>
          <p:nvPr/>
        </p:nvSpPr>
        <p:spPr>
          <a:xfrm>
            <a:off x="1388992" y="621251"/>
            <a:ext cx="6400800" cy="428700"/>
          </a:xfrm>
          <a:prstGeom prst="rect">
            <a:avLst/>
          </a:prstGeom>
          <a:noFill/>
          <a:ln>
            <a:noFill/>
          </a:ln>
        </p:spPr>
        <p:txBody>
          <a:bodyPr spcFirstLastPara="1" wrap="square" lIns="91425" tIns="45700" rIns="91425" bIns="45700" anchor="t" anchorCtr="0">
            <a:noAutofit/>
          </a:bodyPr>
          <a:lstStyle/>
          <a:p>
            <a:pPr lvl="0" algn="ctr">
              <a:lnSpc>
                <a:spcPct val="80000"/>
              </a:lnSpc>
              <a:buClr>
                <a:srgbClr val="FFC000"/>
              </a:buClr>
              <a:buSzPts val="2590"/>
              <a:defRPr/>
            </a:pPr>
            <a:r>
              <a:rPr lang="en-US" altLang="zh-TW" sz="2590" dirty="0" smtClean="0">
                <a:solidFill>
                  <a:schemeClr val="accent5"/>
                </a:solidFill>
                <a:latin typeface="Microsoft JhengHei"/>
                <a:ea typeface="Microsoft JhengHei"/>
                <a:cs typeface="Microsoft JhengHei"/>
                <a:sym typeface="Microsoft JhengHei"/>
              </a:rPr>
              <a:t>An In-depth Analysis of</a:t>
            </a:r>
            <a:endParaRPr kumimoji="0" lang="zh-TW" altLang="en-US" sz="2590" b="0" i="0" u="none" strike="noStrike" kern="0" cap="none" spc="0" normalizeH="0" baseline="0" noProof="0" dirty="0">
              <a:ln>
                <a:noFill/>
              </a:ln>
              <a:solidFill>
                <a:schemeClr val="accent5"/>
              </a:solidFill>
              <a:effectLst/>
              <a:uLnTx/>
              <a:uFillTx/>
              <a:latin typeface="Microsoft JhengHei"/>
              <a:ea typeface="Microsoft JhengHei"/>
              <a:cs typeface="Microsoft JhengHei"/>
              <a:sym typeface="Microsoft JhengHei"/>
            </a:endParaRPr>
          </a:p>
        </p:txBody>
      </p:sp>
      <p:sp>
        <p:nvSpPr>
          <p:cNvPr id="6" name="矩形 5"/>
          <p:cNvSpPr/>
          <p:nvPr/>
        </p:nvSpPr>
        <p:spPr>
          <a:xfrm>
            <a:off x="475737" y="1043572"/>
            <a:ext cx="8038069" cy="1569660"/>
          </a:xfrm>
          <a:prstGeom prst="rect">
            <a:avLst/>
          </a:prstGeom>
        </p:spPr>
        <p:txBody>
          <a:bodyPr wrap="square">
            <a:spAutoFit/>
          </a:bodyPr>
          <a:lstStyle/>
          <a:p>
            <a:pPr algn="ctr"/>
            <a:r>
              <a:rPr lang="en-US" sz="3200" b="1" dirty="0" smtClean="0">
                <a:solidFill>
                  <a:schemeClr val="bg1"/>
                </a:solidFill>
                <a:latin typeface="Arial" pitchFamily="34" charset="0"/>
                <a:cs typeface="Arial" pitchFamily="34" charset="0"/>
              </a:rPr>
              <a:t>QNAP Thunderbolt3 / 10GbE NAS</a:t>
            </a:r>
          </a:p>
          <a:p>
            <a:pPr algn="ctr"/>
            <a:r>
              <a:rPr lang="en-US" sz="3200" b="1" dirty="0" smtClean="0">
                <a:solidFill>
                  <a:schemeClr val="bg1"/>
                </a:solidFill>
                <a:latin typeface="Arial" pitchFamily="34" charset="0"/>
                <a:cs typeface="Arial" pitchFamily="34" charset="0"/>
              </a:rPr>
              <a:t>the Best Solution for Final Cut Pro X Video Editing</a:t>
            </a:r>
            <a:endParaRPr lang="zh-TW" altLang="en-US" sz="32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graphicFrame>
        <p:nvGraphicFramePr>
          <p:cNvPr id="229" name="Shape 229"/>
          <p:cNvGraphicFramePr/>
          <p:nvPr/>
        </p:nvGraphicFramePr>
        <p:xfrm>
          <a:off x="958771" y="1081503"/>
          <a:ext cx="7303200" cy="3861750"/>
        </p:xfrm>
        <a:graphic>
          <a:graphicData uri="http://schemas.openxmlformats.org/drawingml/2006/table">
            <a:tbl>
              <a:tblPr firstRow="1" bandRow="1">
                <a:noFill/>
                <a:tableStyleId>{D75808F8-B5EB-45BE-82C3-3C4D25E6CFAE}</a:tableStyleId>
              </a:tblPr>
              <a:tblGrid>
                <a:gridCol w="3015150"/>
                <a:gridCol w="2190350"/>
                <a:gridCol w="2097700"/>
              </a:tblGrid>
              <a:tr h="578400">
                <a:tc>
                  <a:txBody>
                    <a:bodyPr/>
                    <a:lstStyle/>
                    <a:p>
                      <a:pPr algn="ctr" rtl="0" fontAlgn="ctr">
                        <a:spcBef>
                          <a:spcPts val="0"/>
                        </a:spcBef>
                        <a:spcAft>
                          <a:spcPts val="0"/>
                        </a:spcAft>
                      </a:pPr>
                      <a:r>
                        <a:rPr lang="en-US" sz="1400" b="1" i="0" u="none" strike="noStrike" dirty="0">
                          <a:solidFill>
                            <a:srgbClr val="FFFFFF"/>
                          </a:solidFill>
                          <a:latin typeface="Microsoft JhengHei"/>
                        </a:rPr>
                        <a:t>Format</a:t>
                      </a:r>
                      <a:endParaRPr lang="en-US" dirty="0"/>
                    </a:p>
                  </a:txBody>
                  <a:tcPr marL="95250" marR="95250" marT="38100" marB="38100" anchor="ctr">
                    <a:lnR w="12700" cap="flat" cmpd="sng">
                      <a:solidFill>
                        <a:schemeClr val="lt1"/>
                      </a:solidFill>
                      <a:prstDash val="solid"/>
                      <a:round/>
                      <a:headEnd type="none" w="sm" len="sm"/>
                      <a:tailEnd type="none" w="sm" len="sm"/>
                    </a:lnR>
                    <a:lnB w="19050" cap="flat" cmpd="sng">
                      <a:solidFill>
                        <a:srgbClr val="FFFFFF"/>
                      </a:solidFill>
                      <a:prstDash val="solid"/>
                      <a:round/>
                      <a:headEnd type="none" w="sm" len="sm"/>
                      <a:tailEnd type="none" w="sm" len="sm"/>
                    </a:lnB>
                    <a:solidFill>
                      <a:schemeClr val="accent6"/>
                    </a:solidFill>
                  </a:tcPr>
                </a:tc>
                <a:tc>
                  <a:txBody>
                    <a:bodyPr/>
                    <a:lstStyle/>
                    <a:p>
                      <a:pPr algn="ctr" rtl="0" fontAlgn="ctr">
                        <a:spcBef>
                          <a:spcPts val="0"/>
                        </a:spcBef>
                        <a:spcAft>
                          <a:spcPts val="0"/>
                        </a:spcAft>
                      </a:pPr>
                      <a:r>
                        <a:rPr lang="en-US" sz="1400" b="1" i="0" u="none" strike="noStrike" dirty="0">
                          <a:solidFill>
                            <a:srgbClr val="FFFFFF"/>
                          </a:solidFill>
                          <a:latin typeface="Microsoft JhengHei"/>
                        </a:rPr>
                        <a:t>bit rate</a:t>
                      </a:r>
                      <a:endParaRPr lang="en-US" dirty="0"/>
                    </a:p>
                  </a:txBody>
                  <a:tcPr marL="95250" marR="95250" marT="38100" marB="381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9525" cap="flat" cmpd="sng">
                      <a:solidFill>
                        <a:srgbClr val="FFFFFF"/>
                      </a:solidFill>
                      <a:prstDash val="solid"/>
                      <a:round/>
                      <a:headEnd type="none" w="sm" len="sm"/>
                      <a:tailEnd type="none" w="sm" len="sm"/>
                    </a:lnB>
                    <a:solidFill>
                      <a:schemeClr val="accent6"/>
                    </a:solidFill>
                  </a:tcPr>
                </a:tc>
                <a:tc>
                  <a:txBody>
                    <a:bodyPr/>
                    <a:lstStyle/>
                    <a:p>
                      <a:pPr algn="ctr" rtl="0" fontAlgn="ctr">
                        <a:spcBef>
                          <a:spcPts val="0"/>
                        </a:spcBef>
                        <a:spcAft>
                          <a:spcPts val="0"/>
                        </a:spcAft>
                      </a:pPr>
                      <a:r>
                        <a:rPr lang="en-US" sz="1400" b="1" i="0" u="none" strike="noStrike" dirty="0" smtClean="0">
                          <a:solidFill>
                            <a:srgbClr val="FFFFFF"/>
                          </a:solidFill>
                          <a:latin typeface="Microsoft JhengHei"/>
                        </a:rPr>
                        <a:t>Size</a:t>
                      </a:r>
                      <a:endParaRPr lang="en-US" dirty="0"/>
                    </a:p>
                  </a:txBody>
                  <a:tcPr marL="95250" marR="95250" marT="38100" marB="381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9525" cap="flat" cmpd="sng">
                      <a:solidFill>
                        <a:srgbClr val="FFFFFF"/>
                      </a:solidFill>
                      <a:prstDash val="solid"/>
                      <a:round/>
                      <a:headEnd type="none" w="sm" len="sm"/>
                      <a:tailEnd type="none" w="sm" len="sm"/>
                    </a:lnB>
                    <a:solidFill>
                      <a:schemeClr val="accent6"/>
                    </a:solidFill>
                  </a:tcPr>
                </a:tc>
              </a:tr>
              <a:tr h="469050">
                <a:tc>
                  <a:txBody>
                    <a:bodyPr/>
                    <a:lstStyle/>
                    <a:p>
                      <a:pPr marL="0" marR="0" lvl="0" indent="0" algn="ctr" rtl="0">
                        <a:lnSpc>
                          <a:spcPct val="100000"/>
                        </a:lnSpc>
                        <a:spcBef>
                          <a:spcPts val="0"/>
                        </a:spcBef>
                        <a:spcAft>
                          <a:spcPts val="0"/>
                        </a:spcAft>
                        <a:buClr>
                          <a:srgbClr val="FFFFFF"/>
                        </a:buClr>
                        <a:buFont typeface="Arial"/>
                        <a:buNone/>
                      </a:pPr>
                      <a:r>
                        <a:rPr lang="zh-TW" sz="1200" b="1" dirty="0">
                          <a:solidFill>
                            <a:srgbClr val="FFFFFF"/>
                          </a:solidFill>
                          <a:latin typeface="Microsoft JhengHei"/>
                          <a:ea typeface="Microsoft JhengHei"/>
                          <a:cs typeface="Microsoft JhengHei"/>
                          <a:sym typeface="Microsoft JhengHei"/>
                        </a:rPr>
                        <a:t>HD 1080P (ProRes 422)</a:t>
                      </a:r>
                      <a:endParaRPr sz="1200" b="1" u="none" strike="noStrike" cap="none" dirty="0">
                        <a:solidFill>
                          <a:srgbClr val="FFFFFF"/>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19050" cap="flat" cmpd="sng" algn="ctr">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BACC6"/>
                    </a:solidFill>
                  </a:tcPr>
                </a:tc>
                <a:tc>
                  <a:txBody>
                    <a:bodyPr/>
                    <a:lstStyle/>
                    <a:p>
                      <a:pPr marL="0" marR="0" lvl="0" indent="0" algn="ctr" rtl="0">
                        <a:lnSpc>
                          <a:spcPct val="100000"/>
                        </a:lnSpc>
                        <a:spcBef>
                          <a:spcPts val="0"/>
                        </a:spcBef>
                        <a:spcAft>
                          <a:spcPts val="0"/>
                        </a:spcAft>
                        <a:buClr>
                          <a:srgbClr val="000000"/>
                        </a:buClr>
                        <a:buFont typeface="Arial"/>
                        <a:buNone/>
                      </a:pPr>
                      <a:r>
                        <a:rPr lang="zh-TW" sz="1200" b="1" dirty="0">
                          <a:latin typeface="Microsoft JhengHei"/>
                          <a:ea typeface="Microsoft JhengHei"/>
                          <a:cs typeface="Microsoft JhengHei"/>
                          <a:sym typeface="Microsoft JhengHei"/>
                        </a:rPr>
                        <a:t>220 Mb/s</a:t>
                      </a:r>
                      <a:endParaRPr sz="1200" b="1" u="none" strike="noStrike" cap="none" dirty="0">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lgn="ctr">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1F3FB"/>
                    </a:solidFill>
                  </a:tcPr>
                </a:tc>
                <a:tc>
                  <a:txBody>
                    <a:bodyPr/>
                    <a:lstStyle/>
                    <a:p>
                      <a:pPr marL="0" marR="0" lvl="0" indent="0" algn="ctr" rtl="0">
                        <a:lnSpc>
                          <a:spcPct val="100000"/>
                        </a:lnSpc>
                        <a:spcBef>
                          <a:spcPts val="0"/>
                        </a:spcBef>
                        <a:spcAft>
                          <a:spcPts val="0"/>
                        </a:spcAft>
                        <a:buClr>
                          <a:srgbClr val="000000"/>
                        </a:buClr>
                        <a:buFont typeface="Arial"/>
                        <a:buNone/>
                      </a:pPr>
                      <a:r>
                        <a:rPr lang="zh-TW" sz="1200" b="1" dirty="0">
                          <a:latin typeface="Microsoft JhengHei"/>
                          <a:ea typeface="Microsoft JhengHei"/>
                          <a:cs typeface="Microsoft JhengHei"/>
                          <a:sym typeface="Microsoft JhengHei"/>
                        </a:rPr>
                        <a:t>90GB/hr</a:t>
                      </a:r>
                      <a:endParaRPr sz="1200" b="1" u="none" strike="noStrike" cap="none" dirty="0">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lgn="ctr">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1F3FB"/>
                    </a:solidFill>
                  </a:tcPr>
                </a:tc>
              </a:tr>
              <a:tr h="469050">
                <a:tc>
                  <a:txBody>
                    <a:bodyPr/>
                    <a:lstStyle/>
                    <a:p>
                      <a:pPr marL="0" lvl="0" indent="0" algn="ctr" rtl="0">
                        <a:spcBef>
                          <a:spcPts val="0"/>
                        </a:spcBef>
                        <a:spcAft>
                          <a:spcPts val="0"/>
                        </a:spcAft>
                        <a:buClr>
                          <a:srgbClr val="FFFFFF"/>
                        </a:buClr>
                        <a:buFont typeface="Arial"/>
                        <a:buNone/>
                      </a:pPr>
                      <a:r>
                        <a:rPr lang="zh-TW" sz="1200" b="1" dirty="0">
                          <a:solidFill>
                            <a:srgbClr val="FFFFFF"/>
                          </a:solidFill>
                          <a:latin typeface="Microsoft JhengHei"/>
                          <a:ea typeface="Microsoft JhengHei"/>
                          <a:cs typeface="Microsoft JhengHei"/>
                          <a:sym typeface="Microsoft JhengHei"/>
                        </a:rPr>
                        <a:t>4K (ProRes 422)</a:t>
                      </a:r>
                      <a:endParaRPr b="1" dirty="0">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79BBF"/>
                    </a:solidFill>
                  </a:tcPr>
                </a:tc>
                <a:tc>
                  <a:txBody>
                    <a:bodyPr/>
                    <a:lstStyle/>
                    <a:p>
                      <a:pPr marL="0" lvl="0" indent="0" algn="ctr" rtl="0">
                        <a:spcBef>
                          <a:spcPts val="0"/>
                        </a:spcBef>
                        <a:spcAft>
                          <a:spcPts val="0"/>
                        </a:spcAft>
                        <a:buClr>
                          <a:srgbClr val="000000"/>
                        </a:buClr>
                        <a:buFont typeface="Arial"/>
                        <a:buNone/>
                      </a:pPr>
                      <a:r>
                        <a:rPr lang="zh-TW" sz="1200" b="1" dirty="0">
                          <a:solidFill>
                            <a:schemeClr val="tx1"/>
                          </a:solidFill>
                          <a:latin typeface="Microsoft JhengHei"/>
                          <a:ea typeface="Microsoft JhengHei"/>
                          <a:cs typeface="Microsoft JhengHei"/>
                          <a:sym typeface="Microsoft JhengHei"/>
                        </a:rPr>
                        <a:t>880 Mb/s</a:t>
                      </a:r>
                      <a:endParaRPr b="1" dirty="0">
                        <a:solidFill>
                          <a:schemeClr val="tx1"/>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AE6EE"/>
                    </a:solidFill>
                  </a:tcPr>
                </a:tc>
                <a:tc>
                  <a:txBody>
                    <a:bodyPr/>
                    <a:lstStyle/>
                    <a:p>
                      <a:pPr marL="0" lvl="0" indent="0" algn="ctr" rtl="0">
                        <a:spcBef>
                          <a:spcPts val="0"/>
                        </a:spcBef>
                        <a:spcAft>
                          <a:spcPts val="0"/>
                        </a:spcAft>
                        <a:buClr>
                          <a:srgbClr val="000000"/>
                        </a:buClr>
                        <a:buFont typeface="Arial"/>
                        <a:buNone/>
                      </a:pPr>
                      <a:r>
                        <a:rPr lang="zh-TW" sz="1200" b="1" dirty="0">
                          <a:solidFill>
                            <a:schemeClr val="tx1"/>
                          </a:solidFill>
                          <a:latin typeface="Microsoft JhengHei"/>
                          <a:ea typeface="Microsoft JhengHei"/>
                          <a:cs typeface="Microsoft JhengHei"/>
                          <a:sym typeface="Microsoft JhengHei"/>
                        </a:rPr>
                        <a:t>400GB/hr</a:t>
                      </a:r>
                      <a:endParaRPr b="1" dirty="0">
                        <a:solidFill>
                          <a:schemeClr val="tx1"/>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AE6EE"/>
                    </a:solidFill>
                  </a:tcPr>
                </a:tc>
              </a:tr>
              <a:tr h="469050">
                <a:tc>
                  <a:txBody>
                    <a:bodyPr/>
                    <a:lstStyle/>
                    <a:p>
                      <a:pPr marL="0" marR="0" lvl="0" indent="0" algn="ctr" rtl="0">
                        <a:lnSpc>
                          <a:spcPct val="100000"/>
                        </a:lnSpc>
                        <a:spcBef>
                          <a:spcPts val="0"/>
                        </a:spcBef>
                        <a:spcAft>
                          <a:spcPts val="0"/>
                        </a:spcAft>
                        <a:buClr>
                          <a:srgbClr val="FFFFFF"/>
                        </a:buClr>
                        <a:buFont typeface="Arial"/>
                        <a:buNone/>
                      </a:pPr>
                      <a:r>
                        <a:rPr lang="zh-TW" sz="1200" b="1" dirty="0">
                          <a:solidFill>
                            <a:srgbClr val="FFFFFF"/>
                          </a:solidFill>
                          <a:latin typeface="Microsoft JhengHei"/>
                          <a:ea typeface="Microsoft JhengHei"/>
                          <a:cs typeface="Microsoft JhengHei"/>
                          <a:sym typeface="Microsoft JhengHei"/>
                        </a:rPr>
                        <a:t>BlackMagic 4K</a:t>
                      </a:r>
                      <a:endParaRPr sz="1200" b="1" u="none" strike="noStrike" cap="none" dirty="0">
                        <a:solidFill>
                          <a:srgbClr val="FFFFFF"/>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BACC6"/>
                    </a:solidFill>
                  </a:tcPr>
                </a:tc>
                <a:tc>
                  <a:txBody>
                    <a:bodyPr/>
                    <a:lstStyle/>
                    <a:p>
                      <a:pPr marL="0" marR="0" lvl="0" indent="0" algn="ctr" rtl="0">
                        <a:lnSpc>
                          <a:spcPct val="100000"/>
                        </a:lnSpc>
                        <a:spcBef>
                          <a:spcPts val="0"/>
                        </a:spcBef>
                        <a:spcAft>
                          <a:spcPts val="0"/>
                        </a:spcAft>
                        <a:buClr>
                          <a:srgbClr val="000000"/>
                        </a:buClr>
                        <a:buFont typeface="Arial"/>
                        <a:buNone/>
                      </a:pPr>
                      <a:r>
                        <a:rPr lang="zh-TW" sz="1200" b="1" dirty="0">
                          <a:latin typeface="Microsoft JhengHei"/>
                          <a:ea typeface="Microsoft JhengHei"/>
                          <a:cs typeface="Microsoft JhengHei"/>
                          <a:sym typeface="Microsoft JhengHei"/>
                        </a:rPr>
                        <a:t>1.4 Gb/s</a:t>
                      </a:r>
                      <a:endParaRPr sz="1200" b="1" u="none" strike="noStrike" cap="none" dirty="0">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1F3FB"/>
                    </a:solidFill>
                  </a:tcPr>
                </a:tc>
                <a:tc>
                  <a:txBody>
                    <a:bodyPr/>
                    <a:lstStyle/>
                    <a:p>
                      <a:pPr marL="0" marR="0" lvl="0" indent="0" algn="ctr" rtl="0">
                        <a:lnSpc>
                          <a:spcPct val="100000"/>
                        </a:lnSpc>
                        <a:spcBef>
                          <a:spcPts val="0"/>
                        </a:spcBef>
                        <a:spcAft>
                          <a:spcPts val="0"/>
                        </a:spcAft>
                        <a:buClr>
                          <a:srgbClr val="000000"/>
                        </a:buClr>
                        <a:buFont typeface="Arial"/>
                        <a:buNone/>
                      </a:pPr>
                      <a:r>
                        <a:rPr lang="zh-TW" sz="1200" b="1" dirty="0">
                          <a:latin typeface="Microsoft JhengHei"/>
                          <a:ea typeface="Microsoft JhengHei"/>
                          <a:cs typeface="Microsoft JhengHei"/>
                          <a:sym typeface="Microsoft JhengHei"/>
                        </a:rPr>
                        <a:t>630GB/hr</a:t>
                      </a:r>
                      <a:endParaRPr sz="1200" b="1" u="none" strike="noStrike" cap="none" dirty="0">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1F3FB"/>
                    </a:solidFill>
                  </a:tcPr>
                </a:tc>
              </a:tr>
              <a:tr h="469050">
                <a:tc>
                  <a:txBody>
                    <a:bodyPr/>
                    <a:lstStyle/>
                    <a:p>
                      <a:pPr marL="0" lvl="0" indent="0" algn="ctr" rtl="0">
                        <a:spcBef>
                          <a:spcPts val="0"/>
                        </a:spcBef>
                        <a:spcAft>
                          <a:spcPts val="0"/>
                        </a:spcAft>
                        <a:buClr>
                          <a:srgbClr val="FFFFFF"/>
                        </a:buClr>
                        <a:buFont typeface="Arial"/>
                        <a:buNone/>
                      </a:pPr>
                      <a:r>
                        <a:rPr lang="zh-TW" sz="1200" b="1" dirty="0">
                          <a:solidFill>
                            <a:srgbClr val="FFFFFF"/>
                          </a:solidFill>
                          <a:latin typeface="Microsoft JhengHei"/>
                          <a:ea typeface="Microsoft JhengHei"/>
                          <a:cs typeface="Microsoft JhengHei"/>
                          <a:sym typeface="Microsoft JhengHei"/>
                        </a:rPr>
                        <a:t>Canon 4K</a:t>
                      </a:r>
                      <a:endParaRPr b="1" dirty="0">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79BBF"/>
                    </a:solidFill>
                  </a:tcPr>
                </a:tc>
                <a:tc>
                  <a:txBody>
                    <a:bodyPr/>
                    <a:lstStyle/>
                    <a:p>
                      <a:pPr marL="0" lvl="0" indent="0" algn="ctr" rtl="0">
                        <a:spcBef>
                          <a:spcPts val="0"/>
                        </a:spcBef>
                        <a:spcAft>
                          <a:spcPts val="0"/>
                        </a:spcAft>
                        <a:buClr>
                          <a:srgbClr val="000000"/>
                        </a:buClr>
                        <a:buFont typeface="Arial"/>
                        <a:buNone/>
                      </a:pPr>
                      <a:r>
                        <a:rPr lang="zh-TW" sz="1200" b="1" dirty="0">
                          <a:solidFill>
                            <a:srgbClr val="000000"/>
                          </a:solidFill>
                          <a:latin typeface="Microsoft JhengHei"/>
                          <a:ea typeface="Microsoft JhengHei"/>
                          <a:cs typeface="Microsoft JhengHei"/>
                          <a:sym typeface="Microsoft JhengHei"/>
                        </a:rPr>
                        <a:t>2.3 Gb/s</a:t>
                      </a:r>
                      <a:endParaRPr sz="1200" b="1" dirty="0">
                        <a:solidFill>
                          <a:srgbClr val="000000"/>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AE6EE"/>
                    </a:solidFill>
                  </a:tcPr>
                </a:tc>
                <a:tc>
                  <a:txBody>
                    <a:bodyPr/>
                    <a:lstStyle/>
                    <a:p>
                      <a:pPr marL="0" lvl="0" indent="0" algn="ctr" rtl="0">
                        <a:spcBef>
                          <a:spcPts val="0"/>
                        </a:spcBef>
                        <a:spcAft>
                          <a:spcPts val="0"/>
                        </a:spcAft>
                        <a:buClr>
                          <a:srgbClr val="000000"/>
                        </a:buClr>
                        <a:buFont typeface="Arial"/>
                        <a:buNone/>
                      </a:pPr>
                      <a:r>
                        <a:rPr lang="zh-TW" sz="1200" b="1" dirty="0">
                          <a:solidFill>
                            <a:srgbClr val="000000"/>
                          </a:solidFill>
                          <a:latin typeface="Microsoft JhengHei"/>
                          <a:ea typeface="Microsoft JhengHei"/>
                          <a:cs typeface="Microsoft JhengHei"/>
                          <a:sym typeface="Microsoft JhengHei"/>
                        </a:rPr>
                        <a:t>1TB/hr</a:t>
                      </a:r>
                      <a:endParaRPr b="1" dirty="0">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AE6EE"/>
                    </a:solidFill>
                  </a:tcPr>
                </a:tc>
              </a:tr>
              <a:tr h="469050">
                <a:tc>
                  <a:txBody>
                    <a:bodyPr/>
                    <a:lstStyle/>
                    <a:p>
                      <a:pPr marL="0" lvl="0" indent="0" algn="ctr" rtl="0">
                        <a:spcBef>
                          <a:spcPts val="0"/>
                        </a:spcBef>
                        <a:spcAft>
                          <a:spcPts val="0"/>
                        </a:spcAft>
                        <a:buNone/>
                      </a:pPr>
                      <a:r>
                        <a:rPr lang="zh-TW" sz="1200" b="1">
                          <a:solidFill>
                            <a:srgbClr val="FFFFFF"/>
                          </a:solidFill>
                          <a:latin typeface="Microsoft JhengHei"/>
                          <a:ea typeface="Microsoft JhengHei"/>
                          <a:cs typeface="Microsoft JhengHei"/>
                          <a:sym typeface="Microsoft JhengHei"/>
                        </a:rPr>
                        <a:t>Phantom Flex 4K</a:t>
                      </a:r>
                      <a:endParaRPr sz="1200" b="1" u="none" strike="noStrike" cap="none">
                        <a:solidFill>
                          <a:srgbClr val="FFFFFF"/>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BACC6"/>
                    </a:solidFill>
                  </a:tcPr>
                </a:tc>
                <a:tc>
                  <a:txBody>
                    <a:bodyPr/>
                    <a:lstStyle/>
                    <a:p>
                      <a:pPr marL="0" lvl="0" indent="0" algn="ctr" rtl="0">
                        <a:spcBef>
                          <a:spcPts val="0"/>
                        </a:spcBef>
                        <a:spcAft>
                          <a:spcPts val="0"/>
                        </a:spcAft>
                        <a:buNone/>
                      </a:pPr>
                      <a:r>
                        <a:rPr lang="zh-TW" sz="1200" b="1">
                          <a:solidFill>
                            <a:srgbClr val="000000"/>
                          </a:solidFill>
                          <a:latin typeface="Microsoft JhengHei"/>
                          <a:ea typeface="Microsoft JhengHei"/>
                          <a:cs typeface="Microsoft JhengHei"/>
                          <a:sym typeface="Microsoft JhengHei"/>
                        </a:rPr>
                        <a:t>2.3 Gb/s</a:t>
                      </a:r>
                      <a:endParaRPr sz="1200" b="1" u="none" strike="noStrike" cap="none">
                        <a:solidFill>
                          <a:srgbClr val="000000"/>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1F3FB"/>
                    </a:solidFill>
                  </a:tcPr>
                </a:tc>
                <a:tc>
                  <a:txBody>
                    <a:bodyPr/>
                    <a:lstStyle/>
                    <a:p>
                      <a:pPr marL="0" lvl="0" indent="0" algn="ctr" rtl="0">
                        <a:spcBef>
                          <a:spcPts val="0"/>
                        </a:spcBef>
                        <a:spcAft>
                          <a:spcPts val="0"/>
                        </a:spcAft>
                        <a:buClr>
                          <a:srgbClr val="000000"/>
                        </a:buClr>
                        <a:buFont typeface="Arial"/>
                        <a:buNone/>
                      </a:pPr>
                      <a:r>
                        <a:rPr lang="zh-TW" sz="1200" b="1" dirty="0">
                          <a:solidFill>
                            <a:srgbClr val="000000"/>
                          </a:solidFill>
                          <a:latin typeface="Microsoft JhengHei"/>
                          <a:ea typeface="Microsoft JhengHei"/>
                          <a:cs typeface="Microsoft JhengHei"/>
                          <a:sym typeface="Microsoft JhengHei"/>
                        </a:rPr>
                        <a:t>1TB/hr</a:t>
                      </a:r>
                      <a:endParaRPr sz="1200" b="1" u="none" strike="noStrike" cap="none" dirty="0">
                        <a:solidFill>
                          <a:srgbClr val="000000"/>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1F3FB"/>
                    </a:solidFill>
                  </a:tcPr>
                </a:tc>
              </a:tr>
              <a:tr h="469050">
                <a:tc>
                  <a:txBody>
                    <a:bodyPr/>
                    <a:lstStyle/>
                    <a:p>
                      <a:pPr marL="0" lvl="0" indent="0" algn="ctr" rtl="0">
                        <a:spcBef>
                          <a:spcPts val="0"/>
                        </a:spcBef>
                        <a:spcAft>
                          <a:spcPts val="0"/>
                        </a:spcAft>
                        <a:buClr>
                          <a:srgbClr val="000000"/>
                        </a:buClr>
                        <a:buSzPts val="1100"/>
                        <a:buFont typeface="Arial"/>
                        <a:buNone/>
                      </a:pPr>
                      <a:r>
                        <a:rPr lang="zh-TW" sz="1200" b="1" dirty="0">
                          <a:solidFill>
                            <a:srgbClr val="FFFFFF"/>
                          </a:solidFill>
                          <a:latin typeface="Microsoft JhengHei"/>
                          <a:ea typeface="Microsoft JhengHei"/>
                          <a:cs typeface="Microsoft JhengHei"/>
                          <a:sym typeface="Microsoft JhengHei"/>
                        </a:rPr>
                        <a:t>Red 6K</a:t>
                      </a:r>
                      <a:endParaRPr sz="1200" b="1" u="none" strike="noStrike" cap="none" dirty="0">
                        <a:solidFill>
                          <a:srgbClr val="FFFFFF"/>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279BBF"/>
                    </a:solidFill>
                  </a:tcPr>
                </a:tc>
                <a:tc>
                  <a:txBody>
                    <a:bodyPr/>
                    <a:lstStyle/>
                    <a:p>
                      <a:pPr marL="0" lvl="0" indent="0" algn="ctr" rtl="0">
                        <a:spcBef>
                          <a:spcPts val="0"/>
                        </a:spcBef>
                        <a:spcAft>
                          <a:spcPts val="0"/>
                        </a:spcAft>
                        <a:buNone/>
                      </a:pPr>
                      <a:r>
                        <a:rPr lang="zh-TW" sz="1200" b="1" dirty="0">
                          <a:solidFill>
                            <a:srgbClr val="000000"/>
                          </a:solidFill>
                          <a:latin typeface="Microsoft JhengHei"/>
                          <a:ea typeface="Microsoft JhengHei"/>
                          <a:cs typeface="Microsoft JhengHei"/>
                          <a:sym typeface="Microsoft JhengHei"/>
                        </a:rPr>
                        <a:t>2.4 Gb/s</a:t>
                      </a:r>
                      <a:endParaRPr sz="1200" b="1" u="none" strike="noStrike" cap="none" dirty="0">
                        <a:solidFill>
                          <a:srgbClr val="000000"/>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AE6EE"/>
                    </a:solidFill>
                  </a:tcPr>
                </a:tc>
                <a:tc>
                  <a:txBody>
                    <a:bodyPr/>
                    <a:lstStyle/>
                    <a:p>
                      <a:pPr marL="0" lvl="0" indent="0" algn="ctr" rtl="0">
                        <a:spcBef>
                          <a:spcPts val="0"/>
                        </a:spcBef>
                        <a:spcAft>
                          <a:spcPts val="0"/>
                        </a:spcAft>
                        <a:buClr>
                          <a:srgbClr val="000000"/>
                        </a:buClr>
                        <a:buSzPts val="1100"/>
                        <a:buFont typeface="Arial"/>
                        <a:buNone/>
                      </a:pPr>
                      <a:r>
                        <a:rPr lang="zh-TW" sz="1200" b="1" dirty="0">
                          <a:solidFill>
                            <a:srgbClr val="000000"/>
                          </a:solidFill>
                          <a:latin typeface="Microsoft JhengHei"/>
                          <a:ea typeface="Microsoft JhengHei"/>
                          <a:cs typeface="Microsoft JhengHei"/>
                          <a:sym typeface="Microsoft JhengHei"/>
                        </a:rPr>
                        <a:t>1.1TB/hr</a:t>
                      </a:r>
                      <a:endParaRPr sz="1200" b="1" u="none" strike="noStrike" cap="none" dirty="0">
                        <a:solidFill>
                          <a:srgbClr val="000000"/>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AE6EE"/>
                    </a:solidFill>
                  </a:tcPr>
                </a:tc>
              </a:tr>
              <a:tr h="469050">
                <a:tc>
                  <a:txBody>
                    <a:bodyPr/>
                    <a:lstStyle/>
                    <a:p>
                      <a:pPr marL="0" lvl="0" indent="0" algn="ctr" rtl="0">
                        <a:spcBef>
                          <a:spcPts val="0"/>
                        </a:spcBef>
                        <a:spcAft>
                          <a:spcPts val="0"/>
                        </a:spcAft>
                        <a:buNone/>
                      </a:pPr>
                      <a:r>
                        <a:rPr lang="zh-TW" sz="1200" b="1">
                          <a:solidFill>
                            <a:srgbClr val="FFFFFF"/>
                          </a:solidFill>
                          <a:latin typeface="Microsoft JhengHei"/>
                          <a:ea typeface="Microsoft JhengHei"/>
                          <a:cs typeface="Microsoft JhengHei"/>
                          <a:sym typeface="Microsoft JhengHei"/>
                        </a:rPr>
                        <a:t>ARRI Alexa 6K</a:t>
                      </a:r>
                      <a:endParaRPr sz="1200" b="1" u="none" strike="noStrike" cap="none">
                        <a:solidFill>
                          <a:srgbClr val="FFFFFF"/>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4BACC6"/>
                    </a:solidFill>
                  </a:tcPr>
                </a:tc>
                <a:tc>
                  <a:txBody>
                    <a:bodyPr/>
                    <a:lstStyle/>
                    <a:p>
                      <a:pPr marL="0" lvl="0" indent="0" algn="ctr" rtl="0">
                        <a:spcBef>
                          <a:spcPts val="0"/>
                        </a:spcBef>
                        <a:spcAft>
                          <a:spcPts val="0"/>
                        </a:spcAft>
                        <a:buNone/>
                      </a:pPr>
                      <a:r>
                        <a:rPr lang="zh-TW" sz="1200" b="1" dirty="0">
                          <a:solidFill>
                            <a:srgbClr val="000000"/>
                          </a:solidFill>
                          <a:latin typeface="Microsoft JhengHei"/>
                          <a:ea typeface="Microsoft JhengHei"/>
                          <a:cs typeface="Microsoft JhengHei"/>
                          <a:sym typeface="Microsoft JhengHei"/>
                        </a:rPr>
                        <a:t>6.6 Gb/s</a:t>
                      </a:r>
                      <a:endParaRPr sz="1200" b="1" u="none" strike="noStrike" cap="none" dirty="0">
                        <a:solidFill>
                          <a:srgbClr val="000000"/>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1F3FB"/>
                    </a:solidFill>
                  </a:tcPr>
                </a:tc>
                <a:tc>
                  <a:txBody>
                    <a:bodyPr/>
                    <a:lstStyle/>
                    <a:p>
                      <a:pPr marL="0" lvl="0" indent="0" algn="ctr" rtl="0">
                        <a:spcBef>
                          <a:spcPts val="0"/>
                        </a:spcBef>
                        <a:spcAft>
                          <a:spcPts val="0"/>
                        </a:spcAft>
                        <a:buNone/>
                      </a:pPr>
                      <a:r>
                        <a:rPr lang="zh-TW" sz="1200" b="1" dirty="0">
                          <a:solidFill>
                            <a:srgbClr val="000000"/>
                          </a:solidFill>
                          <a:latin typeface="Microsoft JhengHei"/>
                          <a:ea typeface="Microsoft JhengHei"/>
                          <a:cs typeface="Microsoft JhengHei"/>
                          <a:sym typeface="Microsoft JhengHei"/>
                        </a:rPr>
                        <a:t>3TB/hr</a:t>
                      </a:r>
                      <a:endParaRPr sz="1200" b="1" u="none" strike="noStrike" cap="none" dirty="0">
                        <a:solidFill>
                          <a:srgbClr val="000000"/>
                        </a:solidFill>
                        <a:latin typeface="Microsoft JhengHei"/>
                        <a:ea typeface="Microsoft JhengHei"/>
                        <a:cs typeface="Microsoft JhengHei"/>
                        <a:sym typeface="Microsoft JhengHei"/>
                      </a:endParaRPr>
                    </a:p>
                  </a:txBody>
                  <a:tcPr marL="91425" marR="91425" marT="91425" marB="91425" anchor="ctr">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D1F3FB"/>
                    </a:solidFill>
                  </a:tcPr>
                </a:tc>
              </a:tr>
            </a:tbl>
          </a:graphicData>
        </a:graphic>
      </p:graphicFrame>
      <p:sp>
        <p:nvSpPr>
          <p:cNvPr id="5" name="Shape 69"/>
          <p:cNvSpPr txBox="1">
            <a:spLocks/>
          </p:cNvSpPr>
          <p:nvPr/>
        </p:nvSpPr>
        <p:spPr>
          <a:xfrm>
            <a:off x="1294051" y="53442"/>
            <a:ext cx="6454505"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Higher quality means larger file sizes</a:t>
            </a:r>
            <a:endParaRPr lang="en-US" sz="2800" dirty="0" smtClean="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9" name="Picture 2" descr="E:\衍印_工作區\01_直播\180424_broadcast for Final Cut Pro\links\Q2.png"/>
          <p:cNvPicPr>
            <a:picLocks noChangeAspect="1" noChangeArrowheads="1"/>
          </p:cNvPicPr>
          <p:nvPr/>
        </p:nvPicPr>
        <p:blipFill>
          <a:blip r:embed="rId3"/>
          <a:srcRect/>
          <a:stretch>
            <a:fillRect/>
          </a:stretch>
        </p:blipFill>
        <p:spPr bwMode="auto">
          <a:xfrm>
            <a:off x="401395" y="3342329"/>
            <a:ext cx="2869610" cy="956735"/>
          </a:xfrm>
          <a:prstGeom prst="rect">
            <a:avLst/>
          </a:prstGeom>
          <a:noFill/>
        </p:spPr>
      </p:pic>
      <p:pic>
        <p:nvPicPr>
          <p:cNvPr id="1026" name="Picture 2" descr="E:\衍印_工作區\01_直播\180424_broadcast for Final Cut Pro\links\Q2.png"/>
          <p:cNvPicPr>
            <a:picLocks noChangeAspect="1" noChangeArrowheads="1"/>
          </p:cNvPicPr>
          <p:nvPr/>
        </p:nvPicPr>
        <p:blipFill>
          <a:blip r:embed="rId3"/>
          <a:srcRect/>
          <a:stretch>
            <a:fillRect/>
          </a:stretch>
        </p:blipFill>
        <p:spPr bwMode="auto">
          <a:xfrm>
            <a:off x="401395" y="1277368"/>
            <a:ext cx="2869610" cy="956735"/>
          </a:xfrm>
          <a:prstGeom prst="rect">
            <a:avLst/>
          </a:prstGeom>
          <a:noFill/>
        </p:spPr>
      </p:pic>
      <p:pic>
        <p:nvPicPr>
          <p:cNvPr id="1027" name="Picture 3" descr="E:\衍印_工作區\01_直播\180424_broadcast for Final Cut Pro\links\Q1.png"/>
          <p:cNvPicPr>
            <a:picLocks noChangeAspect="1" noChangeArrowheads="1"/>
          </p:cNvPicPr>
          <p:nvPr/>
        </p:nvPicPr>
        <p:blipFill>
          <a:blip r:embed="rId4"/>
          <a:srcRect/>
          <a:stretch>
            <a:fillRect/>
          </a:stretch>
        </p:blipFill>
        <p:spPr bwMode="auto">
          <a:xfrm>
            <a:off x="845752" y="2302996"/>
            <a:ext cx="2869610" cy="956735"/>
          </a:xfrm>
          <a:prstGeom prst="rect">
            <a:avLst/>
          </a:prstGeom>
          <a:noFill/>
        </p:spPr>
      </p:pic>
      <p:sp>
        <p:nvSpPr>
          <p:cNvPr id="242" name="Shape 242"/>
          <p:cNvSpPr txBox="1"/>
          <p:nvPr/>
        </p:nvSpPr>
        <p:spPr>
          <a:xfrm>
            <a:off x="1279790" y="1350976"/>
            <a:ext cx="1224000" cy="8310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2400"/>
              <a:buFont typeface="Arial"/>
              <a:buNone/>
            </a:pPr>
            <a:r>
              <a:rPr lang="zh-TW" sz="1800" b="1" i="0" u="none" strike="noStrike" cap="none" dirty="0">
                <a:solidFill>
                  <a:schemeClr val="bg1"/>
                </a:solidFill>
                <a:latin typeface="微軟正黑體" pitchFamily="34" charset="-120"/>
                <a:ea typeface="微軟正黑體" pitchFamily="34" charset="-120"/>
                <a:sym typeface="Arial"/>
              </a:rPr>
              <a:t>SSD？ </a:t>
            </a:r>
            <a:endParaRPr sz="1800" b="1" i="0" u="none" strike="noStrike" cap="none" dirty="0">
              <a:solidFill>
                <a:schemeClr val="bg1"/>
              </a:solidFill>
              <a:latin typeface="微軟正黑體" pitchFamily="34" charset="-120"/>
              <a:ea typeface="微軟正黑體" pitchFamily="34" charset="-120"/>
              <a:sym typeface="Arial"/>
            </a:endParaRPr>
          </a:p>
          <a:p>
            <a:pPr marL="0" marR="0" lvl="0" indent="0" algn="l" rtl="0">
              <a:lnSpc>
                <a:spcPct val="100000"/>
              </a:lnSpc>
              <a:spcBef>
                <a:spcPts val="0"/>
              </a:spcBef>
              <a:spcAft>
                <a:spcPts val="0"/>
              </a:spcAft>
              <a:buClr>
                <a:srgbClr val="002060"/>
              </a:buClr>
              <a:buSzPts val="2400"/>
              <a:buFont typeface="Arial"/>
              <a:buNone/>
            </a:pPr>
            <a:r>
              <a:rPr lang="zh-TW" sz="1800" b="1" i="0" u="none" strike="noStrike" cap="none" dirty="0">
                <a:solidFill>
                  <a:schemeClr val="bg1"/>
                </a:solidFill>
                <a:latin typeface="微軟正黑體" pitchFamily="34" charset="-120"/>
                <a:ea typeface="微軟正黑體" pitchFamily="34" charset="-120"/>
                <a:sym typeface="Arial"/>
              </a:rPr>
              <a:t>HDD?</a:t>
            </a:r>
            <a:endParaRPr sz="1800" dirty="0">
              <a:solidFill>
                <a:schemeClr val="bg1"/>
              </a:solidFill>
              <a:latin typeface="微軟正黑體" pitchFamily="34" charset="-120"/>
              <a:ea typeface="微軟正黑體" pitchFamily="34" charset="-120"/>
            </a:endParaRPr>
          </a:p>
        </p:txBody>
      </p:sp>
      <p:sp>
        <p:nvSpPr>
          <p:cNvPr id="243" name="Shape 243"/>
          <p:cNvSpPr txBox="1"/>
          <p:nvPr/>
        </p:nvSpPr>
        <p:spPr>
          <a:xfrm>
            <a:off x="1260397" y="2386940"/>
            <a:ext cx="1224000" cy="80158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2060"/>
              </a:buClr>
              <a:buSzPts val="2400"/>
              <a:buFont typeface="Arial"/>
              <a:buNone/>
            </a:pPr>
            <a:r>
              <a:rPr lang="zh-TW" sz="1800" b="1" i="0" u="none" strike="noStrike" cap="none" dirty="0">
                <a:solidFill>
                  <a:schemeClr val="bg1"/>
                </a:solidFill>
                <a:latin typeface="微軟正黑體" pitchFamily="34" charset="-120"/>
                <a:ea typeface="微軟正黑體" pitchFamily="34" charset="-120"/>
                <a:sym typeface="Arial"/>
              </a:rPr>
              <a:t>CPU？</a:t>
            </a:r>
            <a:endParaRPr sz="1800" dirty="0">
              <a:solidFill>
                <a:schemeClr val="bg1"/>
              </a:solidFill>
              <a:latin typeface="微軟正黑體" pitchFamily="34" charset="-120"/>
              <a:ea typeface="微軟正黑體" pitchFamily="34" charset="-120"/>
            </a:endParaRPr>
          </a:p>
          <a:p>
            <a:pPr lvl="0">
              <a:buClr>
                <a:srgbClr val="002060"/>
              </a:buClr>
              <a:buSzPts val="2400"/>
            </a:pPr>
            <a:r>
              <a:rPr lang="en-US" altLang="zh-TW" sz="1800" b="1" dirty="0" smtClean="0">
                <a:solidFill>
                  <a:schemeClr val="bg1"/>
                </a:solidFill>
                <a:latin typeface="微軟正黑體" pitchFamily="34" charset="-120"/>
                <a:ea typeface="微軟正黑體" pitchFamily="34" charset="-120"/>
              </a:rPr>
              <a:t>Cable</a:t>
            </a:r>
            <a:r>
              <a:rPr lang="zh-TW" sz="1800" b="1" i="0" u="none" strike="noStrike" cap="none" dirty="0" smtClean="0">
                <a:solidFill>
                  <a:schemeClr val="bg1"/>
                </a:solidFill>
                <a:latin typeface="微軟正黑體" pitchFamily="34" charset="-120"/>
                <a:ea typeface="微軟正黑體" pitchFamily="34" charset="-120"/>
                <a:sym typeface="Arial"/>
              </a:rPr>
              <a:t>?</a:t>
            </a:r>
            <a:endParaRPr sz="1800" dirty="0">
              <a:solidFill>
                <a:schemeClr val="bg1"/>
              </a:solidFill>
              <a:latin typeface="微軟正黑體" pitchFamily="34" charset="-120"/>
              <a:ea typeface="微軟正黑體" pitchFamily="34" charset="-120"/>
            </a:endParaRPr>
          </a:p>
        </p:txBody>
      </p:sp>
      <p:sp>
        <p:nvSpPr>
          <p:cNvPr id="244" name="Shape 244"/>
          <p:cNvSpPr txBox="1"/>
          <p:nvPr/>
        </p:nvSpPr>
        <p:spPr>
          <a:xfrm>
            <a:off x="1236899" y="3420095"/>
            <a:ext cx="1775797" cy="819396"/>
          </a:xfrm>
          <a:prstGeom prst="rect">
            <a:avLst/>
          </a:prstGeom>
          <a:noFill/>
          <a:ln>
            <a:noFill/>
          </a:ln>
        </p:spPr>
        <p:txBody>
          <a:bodyPr spcFirstLastPara="1" wrap="square" lIns="91425" tIns="45700" rIns="91425" bIns="45700" anchor="ctr" anchorCtr="0">
            <a:noAutofit/>
          </a:bodyPr>
          <a:lstStyle/>
          <a:p>
            <a:pPr lvl="0">
              <a:buClr>
                <a:srgbClr val="002060"/>
              </a:buClr>
              <a:buSzPts val="2400"/>
            </a:pPr>
            <a:r>
              <a:rPr lang="zh-TW" sz="1800" b="1" i="0" u="none" strike="noStrike" cap="none" dirty="0" smtClean="0">
                <a:solidFill>
                  <a:schemeClr val="bg1"/>
                </a:solidFill>
                <a:latin typeface="微軟正黑體" pitchFamily="34" charset="-120"/>
                <a:ea typeface="微軟正黑體" pitchFamily="34" charset="-120"/>
                <a:sym typeface="Arial"/>
              </a:rPr>
              <a:t>RAID</a:t>
            </a:r>
            <a:r>
              <a:rPr lang="en-US" altLang="zh-TW" sz="1800" b="1" dirty="0" smtClean="0">
                <a:solidFill>
                  <a:schemeClr val="bg1"/>
                </a:solidFill>
                <a:latin typeface="微軟正黑體" pitchFamily="34" charset="-120"/>
                <a:ea typeface="微軟正黑體" pitchFamily="34" charset="-120"/>
              </a:rPr>
              <a:t> configuration?</a:t>
            </a:r>
            <a:endParaRPr sz="1800" dirty="0">
              <a:solidFill>
                <a:schemeClr val="bg1"/>
              </a:solidFill>
              <a:latin typeface="微軟正黑體" pitchFamily="34" charset="-120"/>
              <a:ea typeface="微軟正黑體" pitchFamily="34" charset="-120"/>
            </a:endParaRPr>
          </a:p>
        </p:txBody>
      </p:sp>
      <p:pic>
        <p:nvPicPr>
          <p:cNvPr id="14338" name="Picture 2" descr="E:\衍印_工作區\01_直播\180424_broadcast for Final Cut Pro\links\RAID.png"/>
          <p:cNvPicPr>
            <a:picLocks noChangeAspect="1" noChangeArrowheads="1"/>
          </p:cNvPicPr>
          <p:nvPr/>
        </p:nvPicPr>
        <p:blipFill>
          <a:blip r:embed="rId5"/>
          <a:srcRect/>
          <a:stretch>
            <a:fillRect/>
          </a:stretch>
        </p:blipFill>
        <p:spPr bwMode="auto">
          <a:xfrm>
            <a:off x="3028483" y="3598631"/>
            <a:ext cx="974680" cy="556828"/>
          </a:xfrm>
          <a:prstGeom prst="rect">
            <a:avLst/>
          </a:prstGeom>
          <a:noFill/>
        </p:spPr>
      </p:pic>
      <p:grpSp>
        <p:nvGrpSpPr>
          <p:cNvPr id="30" name="群組 29"/>
          <p:cNvGrpSpPr/>
          <p:nvPr/>
        </p:nvGrpSpPr>
        <p:grpSpPr>
          <a:xfrm>
            <a:off x="4447985" y="1425293"/>
            <a:ext cx="4402938" cy="707397"/>
            <a:chOff x="4447985" y="1474717"/>
            <a:chExt cx="4402938" cy="707397"/>
          </a:xfrm>
        </p:grpSpPr>
        <p:pic>
          <p:nvPicPr>
            <p:cNvPr id="236" name="Shape 236"/>
            <p:cNvPicPr preferRelativeResize="0"/>
            <p:nvPr/>
          </p:nvPicPr>
          <p:blipFill rotWithShape="1">
            <a:blip r:embed="rId6">
              <a:alphaModFix/>
            </a:blip>
            <a:srcRect/>
            <a:stretch/>
          </p:blipFill>
          <p:spPr>
            <a:xfrm>
              <a:off x="4447985" y="1474717"/>
              <a:ext cx="707401" cy="707397"/>
            </a:xfrm>
            <a:prstGeom prst="rect">
              <a:avLst/>
            </a:prstGeom>
            <a:noFill/>
            <a:ln>
              <a:noFill/>
            </a:ln>
          </p:spPr>
        </p:pic>
        <p:sp>
          <p:nvSpPr>
            <p:cNvPr id="238" name="Shape 238"/>
            <p:cNvSpPr txBox="1"/>
            <p:nvPr/>
          </p:nvSpPr>
          <p:spPr>
            <a:xfrm>
              <a:off x="5236688" y="1510173"/>
              <a:ext cx="3614235" cy="623424"/>
            </a:xfrm>
            <a:prstGeom prst="rect">
              <a:avLst/>
            </a:prstGeom>
            <a:noFill/>
            <a:ln>
              <a:noFill/>
            </a:ln>
          </p:spPr>
          <p:txBody>
            <a:bodyPr spcFirstLastPara="1" wrap="square" lIns="91425" tIns="91425" rIns="91425" bIns="91425" anchor="ctr" anchorCtr="0">
              <a:noAutofit/>
            </a:bodyPr>
            <a:lstStyle/>
            <a:p>
              <a:pPr lvl="0">
                <a:buSzPts val="1600"/>
              </a:pPr>
              <a:r>
                <a:rPr lang="en-US" altLang="zh-TW" sz="1600" b="1" dirty="0" smtClean="0">
                  <a:solidFill>
                    <a:schemeClr val="bg1"/>
                  </a:solidFill>
                  <a:latin typeface="Microsoft JhengHei"/>
                  <a:ea typeface="Microsoft JhengHei"/>
                  <a:cs typeface="Microsoft JhengHei"/>
                  <a:sym typeface="Microsoft JhengHei"/>
                </a:rPr>
                <a:t>Your SSD fast enough?</a:t>
              </a:r>
              <a:endParaRPr sz="1600" b="1" i="0" u="none" strike="noStrike" cap="none" dirty="0">
                <a:solidFill>
                  <a:schemeClr val="bg1"/>
                </a:solidFill>
                <a:latin typeface="Microsoft JhengHei"/>
                <a:ea typeface="Microsoft JhengHei"/>
                <a:cs typeface="Microsoft JhengHei"/>
                <a:sym typeface="Microsoft JhengHei"/>
              </a:endParaRPr>
            </a:p>
          </p:txBody>
        </p:sp>
      </p:grpSp>
      <p:grpSp>
        <p:nvGrpSpPr>
          <p:cNvPr id="31" name="群組 30"/>
          <p:cNvGrpSpPr/>
          <p:nvPr/>
        </p:nvGrpSpPr>
        <p:grpSpPr>
          <a:xfrm>
            <a:off x="4447985" y="2471468"/>
            <a:ext cx="4402938" cy="638937"/>
            <a:chOff x="4447985" y="2471468"/>
            <a:chExt cx="4402938" cy="638937"/>
          </a:xfrm>
        </p:grpSpPr>
        <p:pic>
          <p:nvPicPr>
            <p:cNvPr id="237" name="Shape 237"/>
            <p:cNvPicPr preferRelativeResize="0"/>
            <p:nvPr/>
          </p:nvPicPr>
          <p:blipFill rotWithShape="1">
            <a:blip r:embed="rId7">
              <a:alphaModFix/>
            </a:blip>
            <a:srcRect/>
            <a:stretch/>
          </p:blipFill>
          <p:spPr>
            <a:xfrm>
              <a:off x="4447985" y="2555918"/>
              <a:ext cx="667955" cy="554487"/>
            </a:xfrm>
            <a:prstGeom prst="rect">
              <a:avLst/>
            </a:prstGeom>
            <a:noFill/>
            <a:ln>
              <a:noFill/>
            </a:ln>
          </p:spPr>
        </p:pic>
        <p:sp>
          <p:nvSpPr>
            <p:cNvPr id="21" name="Shape 238"/>
            <p:cNvSpPr txBox="1"/>
            <p:nvPr/>
          </p:nvSpPr>
          <p:spPr>
            <a:xfrm>
              <a:off x="5236688" y="2471468"/>
              <a:ext cx="3614235" cy="623424"/>
            </a:xfrm>
            <a:prstGeom prst="rect">
              <a:avLst/>
            </a:prstGeom>
            <a:noFill/>
            <a:ln>
              <a:noFill/>
            </a:ln>
          </p:spPr>
          <p:txBody>
            <a:bodyPr spcFirstLastPara="1" wrap="square" lIns="91425" tIns="91425" rIns="91425" bIns="91425" anchor="ctr" anchorCtr="0">
              <a:noAutofit/>
            </a:bodyPr>
            <a:lstStyle/>
            <a:p>
              <a:pPr lvl="0">
                <a:buSzPts val="1600"/>
              </a:pPr>
              <a:r>
                <a:rPr lang="en-US" altLang="zh-TW" sz="1600" b="1" dirty="0" smtClean="0">
                  <a:solidFill>
                    <a:schemeClr val="bg1"/>
                  </a:solidFill>
                  <a:latin typeface="Microsoft JhengHei"/>
                  <a:ea typeface="Microsoft JhengHei"/>
                  <a:cs typeface="Microsoft JhengHei"/>
                  <a:sym typeface="Microsoft JhengHei"/>
                </a:rPr>
                <a:t>Is your high speed connection fully utilized?</a:t>
              </a:r>
              <a:endParaRPr lang="zh-TW" altLang="en-US" sz="1600" b="1" dirty="0">
                <a:solidFill>
                  <a:schemeClr val="bg1"/>
                </a:solidFill>
                <a:latin typeface="Microsoft JhengHei"/>
                <a:ea typeface="Microsoft JhengHei"/>
                <a:cs typeface="Microsoft JhengHei"/>
                <a:sym typeface="Microsoft JhengHei"/>
              </a:endParaRPr>
            </a:p>
          </p:txBody>
        </p:sp>
      </p:grpSp>
      <p:grpSp>
        <p:nvGrpSpPr>
          <p:cNvPr id="32" name="群組 31"/>
          <p:cNvGrpSpPr/>
          <p:nvPr/>
        </p:nvGrpSpPr>
        <p:grpSpPr>
          <a:xfrm>
            <a:off x="4529757" y="3525851"/>
            <a:ext cx="4321166" cy="652058"/>
            <a:chOff x="4529757" y="3420825"/>
            <a:chExt cx="4321166" cy="652058"/>
          </a:xfrm>
        </p:grpSpPr>
        <p:pic>
          <p:nvPicPr>
            <p:cNvPr id="235" name="Shape 235"/>
            <p:cNvPicPr preferRelativeResize="0"/>
            <p:nvPr/>
          </p:nvPicPr>
          <p:blipFill rotWithShape="1">
            <a:blip r:embed="rId8">
              <a:alphaModFix/>
            </a:blip>
            <a:srcRect/>
            <a:stretch/>
          </p:blipFill>
          <p:spPr>
            <a:xfrm>
              <a:off x="4529757" y="3420825"/>
              <a:ext cx="652058" cy="652058"/>
            </a:xfrm>
            <a:prstGeom prst="rect">
              <a:avLst/>
            </a:prstGeom>
            <a:noFill/>
            <a:ln>
              <a:noFill/>
            </a:ln>
          </p:spPr>
        </p:pic>
        <p:sp>
          <p:nvSpPr>
            <p:cNvPr id="22" name="Shape 238"/>
            <p:cNvSpPr txBox="1"/>
            <p:nvPr/>
          </p:nvSpPr>
          <p:spPr>
            <a:xfrm>
              <a:off x="5236688" y="3432762"/>
              <a:ext cx="3614235" cy="623424"/>
            </a:xfrm>
            <a:prstGeom prst="rect">
              <a:avLst/>
            </a:prstGeom>
            <a:noFill/>
            <a:ln>
              <a:noFill/>
            </a:ln>
          </p:spPr>
          <p:txBody>
            <a:bodyPr spcFirstLastPara="1" wrap="square" lIns="91425" tIns="91425" rIns="91425" bIns="91425" anchor="ctr" anchorCtr="0">
              <a:noAutofit/>
            </a:bodyPr>
            <a:lstStyle/>
            <a:p>
              <a:pPr lvl="0">
                <a:buSzPts val="1600"/>
              </a:pPr>
              <a:r>
                <a:rPr lang="en-US" altLang="zh-TW" sz="1600" b="1" dirty="0" smtClean="0">
                  <a:solidFill>
                    <a:schemeClr val="bg1"/>
                  </a:solidFill>
                  <a:latin typeface="Microsoft JhengHei"/>
                  <a:ea typeface="Microsoft JhengHei"/>
                  <a:cs typeface="Microsoft JhengHei"/>
                  <a:sym typeface="Microsoft JhengHei"/>
                </a:rPr>
                <a:t>Is your storage pool flexible and secure enough to ingest massive data?</a:t>
              </a:r>
              <a:endParaRPr lang="zh-TW" altLang="en-US" sz="1600" b="1" dirty="0">
                <a:solidFill>
                  <a:schemeClr val="bg1"/>
                </a:solidFill>
                <a:latin typeface="Microsoft JhengHei"/>
                <a:ea typeface="Microsoft JhengHei"/>
                <a:cs typeface="Microsoft JhengHei"/>
                <a:sym typeface="Microsoft JhengHei"/>
              </a:endParaRPr>
            </a:p>
          </p:txBody>
        </p:sp>
      </p:grpSp>
      <p:grpSp>
        <p:nvGrpSpPr>
          <p:cNvPr id="26" name="群組 25"/>
          <p:cNvGrpSpPr/>
          <p:nvPr/>
        </p:nvGrpSpPr>
        <p:grpSpPr>
          <a:xfrm>
            <a:off x="402477" y="2376740"/>
            <a:ext cx="785449" cy="785449"/>
            <a:chOff x="2872153" y="2409094"/>
            <a:chExt cx="990600" cy="990600"/>
          </a:xfrm>
        </p:grpSpPr>
        <p:sp>
          <p:nvSpPr>
            <p:cNvPr id="24" name="橢圓 23"/>
            <p:cNvSpPr/>
            <p:nvPr/>
          </p:nvSpPr>
          <p:spPr>
            <a:xfrm>
              <a:off x="2872153" y="2409094"/>
              <a:ext cx="990600" cy="990600"/>
            </a:xfrm>
            <a:prstGeom prst="ellipse">
              <a:avLst/>
            </a:prstGeom>
            <a:solidFill>
              <a:schemeClr val="bg1"/>
            </a:solidFill>
            <a:ln w="127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Shape 240" descr="C:\Users\Yvonne Tsai\Downloads\圖層 0.png"/>
            <p:cNvPicPr preferRelativeResize="0"/>
            <p:nvPr/>
          </p:nvPicPr>
          <p:blipFill rotWithShape="1">
            <a:blip r:embed="rId9">
              <a:alphaModFix/>
            </a:blip>
            <a:srcRect/>
            <a:stretch/>
          </p:blipFill>
          <p:spPr>
            <a:xfrm>
              <a:off x="2903132" y="2551793"/>
              <a:ext cx="944080" cy="749245"/>
            </a:xfrm>
            <a:prstGeom prst="rect">
              <a:avLst/>
            </a:prstGeom>
            <a:noFill/>
            <a:ln>
              <a:noFill/>
            </a:ln>
          </p:spPr>
        </p:pic>
      </p:grpSp>
      <p:pic>
        <p:nvPicPr>
          <p:cNvPr id="14339" name="Picture 3" descr="C:\Users\user\Desktop\圖片1.png"/>
          <p:cNvPicPr>
            <a:picLocks noChangeAspect="1" noChangeArrowheads="1"/>
          </p:cNvPicPr>
          <p:nvPr/>
        </p:nvPicPr>
        <p:blipFill>
          <a:blip r:embed="rId10"/>
          <a:srcRect/>
          <a:stretch>
            <a:fillRect/>
          </a:stretch>
        </p:blipFill>
        <p:spPr bwMode="auto">
          <a:xfrm>
            <a:off x="2992926" y="1346933"/>
            <a:ext cx="931862" cy="871538"/>
          </a:xfrm>
          <a:prstGeom prst="rect">
            <a:avLst/>
          </a:prstGeom>
          <a:noFill/>
        </p:spPr>
      </p:pic>
      <p:sp>
        <p:nvSpPr>
          <p:cNvPr id="23" name="Shape 69"/>
          <p:cNvSpPr txBox="1">
            <a:spLocks/>
          </p:cNvSpPr>
          <p:nvPr/>
        </p:nvSpPr>
        <p:spPr>
          <a:xfrm>
            <a:off x="1335617" y="53442"/>
            <a:ext cx="6454505"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High speed transmission needs more external help</a:t>
            </a:r>
            <a:endParaRPr lang="en-US" sz="2800" dirty="0" smtClean="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11266" name="Picture 2" descr="C:\Users\user\Desktop\SSD.png"/>
          <p:cNvPicPr>
            <a:picLocks noChangeAspect="1" noChangeArrowheads="1"/>
          </p:cNvPicPr>
          <p:nvPr/>
        </p:nvPicPr>
        <p:blipFill>
          <a:blip r:embed="rId3"/>
          <a:srcRect l="4077" t="3791" r="1702" b="8611"/>
          <a:stretch>
            <a:fillRect/>
          </a:stretch>
        </p:blipFill>
        <p:spPr bwMode="auto">
          <a:xfrm>
            <a:off x="5439505" y="2610701"/>
            <a:ext cx="3569678" cy="2715672"/>
          </a:xfrm>
          <a:prstGeom prst="rect">
            <a:avLst/>
          </a:prstGeom>
          <a:noFill/>
        </p:spPr>
      </p:pic>
      <p:sp>
        <p:nvSpPr>
          <p:cNvPr id="7" name="矩形 6"/>
          <p:cNvSpPr/>
          <p:nvPr/>
        </p:nvSpPr>
        <p:spPr>
          <a:xfrm>
            <a:off x="0" y="1480612"/>
            <a:ext cx="8758052" cy="1477328"/>
          </a:xfrm>
          <a:prstGeom prst="rect">
            <a:avLst/>
          </a:prstGeom>
          <a:effectLst>
            <a:outerShdw blurRad="12700" dist="12700" dir="2700000" algn="tl" rotWithShape="0">
              <a:prstClr val="black"/>
            </a:outerShdw>
          </a:effectLst>
        </p:spPr>
        <p:txBody>
          <a:bodyPr wrap="square">
            <a:spAutoFit/>
          </a:bodyPr>
          <a:lstStyle/>
          <a:p>
            <a:pPr marL="742950" lvl="1" indent="-209550">
              <a:spcBef>
                <a:spcPts val="560"/>
              </a:spcBef>
              <a:buSzPts val="1600"/>
            </a:pPr>
            <a:r>
              <a:rPr lang="en-US" altLang="zh-TW" dirty="0" smtClean="0">
                <a:solidFill>
                  <a:schemeClr val="accent6"/>
                </a:solidFill>
                <a:latin typeface="Microsoft JhengHei"/>
                <a:ea typeface="Microsoft JhengHei"/>
                <a:cs typeface="Microsoft JhengHei"/>
                <a:sym typeface="Microsoft JhengHei"/>
              </a:rPr>
              <a:t>•</a:t>
            </a:r>
            <a:r>
              <a:rPr lang="en-US" altLang="zh-TW" b="1" dirty="0" smtClean="0">
                <a:solidFill>
                  <a:schemeClr val="bg1"/>
                </a:solidFill>
                <a:latin typeface="Microsoft JhengHei"/>
                <a:ea typeface="Microsoft JhengHei"/>
                <a:cs typeface="Microsoft JhengHei"/>
                <a:sym typeface="Microsoft JhengHei"/>
              </a:rPr>
              <a:t> MLC/SLC SSD (highest performance but expensive) =&gt; </a:t>
            </a:r>
            <a:r>
              <a:rPr lang="en-US" altLang="zh-TW" b="1" dirty="0" smtClean="0">
                <a:solidFill>
                  <a:srgbClr val="FF0000"/>
                </a:solidFill>
                <a:latin typeface="Microsoft JhengHei"/>
                <a:ea typeface="Microsoft JhengHei"/>
                <a:cs typeface="Microsoft JhengHei"/>
                <a:sym typeface="Microsoft JhengHei"/>
              </a:rPr>
              <a:t>500~600 MB/s</a:t>
            </a:r>
            <a:endParaRPr lang="en-US" b="1" dirty="0" smtClean="0">
              <a:solidFill>
                <a:srgbClr val="FF0000"/>
              </a:solidFill>
              <a:latin typeface="Microsoft JhengHei"/>
              <a:ea typeface="Microsoft JhengHei"/>
              <a:cs typeface="Microsoft JhengHei"/>
              <a:sym typeface="Microsoft JhengHei"/>
            </a:endParaRPr>
          </a:p>
          <a:p>
            <a:pPr marL="742950" lvl="1" indent="-209550">
              <a:spcBef>
                <a:spcPts val="560"/>
              </a:spcBef>
              <a:buSzPts val="1600"/>
            </a:pPr>
            <a:r>
              <a:rPr lang="en-US" altLang="zh-TW" b="1" dirty="0" smtClean="0">
                <a:solidFill>
                  <a:schemeClr val="accent6"/>
                </a:solidFill>
                <a:latin typeface="Microsoft JhengHei"/>
                <a:ea typeface="Microsoft JhengHei"/>
                <a:cs typeface="Microsoft JhengHei"/>
                <a:sym typeface="Microsoft JhengHei"/>
              </a:rPr>
              <a:t>•</a:t>
            </a:r>
            <a:r>
              <a:rPr lang="en-US" altLang="zh-TW" b="1" dirty="0" smtClean="0">
                <a:solidFill>
                  <a:schemeClr val="bg1"/>
                </a:solidFill>
                <a:latin typeface="Microsoft JhengHei"/>
                <a:ea typeface="Microsoft JhengHei"/>
                <a:cs typeface="Microsoft JhengHei"/>
                <a:sym typeface="Microsoft JhengHei"/>
              </a:rPr>
              <a:t> Enterprise HDD =&gt; </a:t>
            </a:r>
            <a:r>
              <a:rPr lang="en-US" altLang="zh-TW" b="1" dirty="0" smtClean="0">
                <a:solidFill>
                  <a:srgbClr val="FF0000"/>
                </a:solidFill>
                <a:latin typeface="Microsoft JhengHei"/>
                <a:ea typeface="Microsoft JhengHei"/>
                <a:cs typeface="Microsoft JhengHei"/>
                <a:sym typeface="Microsoft JhengHei"/>
              </a:rPr>
              <a:t>250MB/s</a:t>
            </a:r>
            <a:endParaRPr lang="en-US" b="1" dirty="0" smtClean="0">
              <a:solidFill>
                <a:srgbClr val="FF0000"/>
              </a:solidFill>
              <a:latin typeface="Microsoft JhengHei"/>
              <a:ea typeface="Microsoft JhengHei"/>
              <a:cs typeface="Microsoft JhengHei"/>
              <a:sym typeface="Microsoft JhengHei"/>
            </a:endParaRPr>
          </a:p>
          <a:p>
            <a:pPr marL="742950" lvl="1" indent="-209550">
              <a:spcBef>
                <a:spcPts val="560"/>
              </a:spcBef>
              <a:buSzPts val="1600"/>
            </a:pPr>
            <a:r>
              <a:rPr lang="en-US" altLang="zh-TW" b="1" dirty="0" smtClean="0">
                <a:solidFill>
                  <a:schemeClr val="accent6"/>
                </a:solidFill>
                <a:latin typeface="Microsoft JhengHei"/>
                <a:ea typeface="Microsoft JhengHei"/>
                <a:cs typeface="Microsoft JhengHei"/>
                <a:sym typeface="Microsoft JhengHei"/>
              </a:rPr>
              <a:t>• </a:t>
            </a:r>
            <a:r>
              <a:rPr lang="en-US" altLang="zh-TW" b="1" dirty="0" smtClean="0">
                <a:solidFill>
                  <a:schemeClr val="bg1"/>
                </a:solidFill>
                <a:latin typeface="Microsoft JhengHei"/>
                <a:ea typeface="Microsoft JhengHei"/>
                <a:cs typeface="Microsoft JhengHei"/>
                <a:sym typeface="Microsoft JhengHei"/>
              </a:rPr>
              <a:t>New NAS HDD (like </a:t>
            </a:r>
            <a:r>
              <a:rPr lang="en-US" altLang="zh-TW" b="1" dirty="0" err="1" smtClean="0">
                <a:solidFill>
                  <a:schemeClr val="bg1"/>
                </a:solidFill>
                <a:latin typeface="Microsoft JhengHei"/>
                <a:ea typeface="Microsoft JhengHei"/>
                <a:cs typeface="Microsoft JhengHei"/>
                <a:sym typeface="Microsoft JhengHei"/>
              </a:rPr>
              <a:t>IronWolf</a:t>
            </a:r>
            <a:r>
              <a:rPr lang="en-US" altLang="zh-TW" b="1" dirty="0" smtClean="0">
                <a:solidFill>
                  <a:schemeClr val="bg1"/>
                </a:solidFill>
                <a:latin typeface="Microsoft JhengHei"/>
                <a:ea typeface="Microsoft JhengHei"/>
                <a:cs typeface="Microsoft JhengHei"/>
                <a:sym typeface="Microsoft JhengHei"/>
              </a:rPr>
              <a:t>......etc) =&gt; </a:t>
            </a:r>
            <a:r>
              <a:rPr lang="en-US" altLang="zh-TW" b="1" dirty="0" smtClean="0">
                <a:solidFill>
                  <a:srgbClr val="FF0000"/>
                </a:solidFill>
                <a:latin typeface="Microsoft JhengHei"/>
                <a:ea typeface="Microsoft JhengHei"/>
                <a:cs typeface="Microsoft JhengHei"/>
                <a:sym typeface="Microsoft JhengHei"/>
              </a:rPr>
              <a:t>220MB/s</a:t>
            </a:r>
            <a:endParaRPr lang="en-US" b="1" dirty="0" smtClean="0">
              <a:solidFill>
                <a:srgbClr val="FF0000"/>
              </a:solidFill>
              <a:latin typeface="Microsoft JhengHei"/>
              <a:ea typeface="Microsoft JhengHei"/>
              <a:cs typeface="Microsoft JhengHei"/>
              <a:sym typeface="Microsoft JhengHei"/>
            </a:endParaRPr>
          </a:p>
          <a:p>
            <a:pPr marL="742950" lvl="1" indent="-209550">
              <a:spcBef>
                <a:spcPts val="560"/>
              </a:spcBef>
              <a:buSzPts val="1600"/>
            </a:pPr>
            <a:r>
              <a:rPr lang="en-US" altLang="zh-TW" b="1" dirty="0" smtClean="0">
                <a:solidFill>
                  <a:schemeClr val="accent6"/>
                </a:solidFill>
                <a:latin typeface="Microsoft JhengHei"/>
                <a:ea typeface="Microsoft JhengHei"/>
                <a:cs typeface="Microsoft JhengHei"/>
                <a:sym typeface="Microsoft JhengHei"/>
              </a:rPr>
              <a:t>•</a:t>
            </a:r>
            <a:r>
              <a:rPr lang="en-US" altLang="zh-TW" b="1" dirty="0" smtClean="0">
                <a:solidFill>
                  <a:schemeClr val="bg1"/>
                </a:solidFill>
                <a:latin typeface="Microsoft JhengHei"/>
                <a:ea typeface="Microsoft JhengHei"/>
                <a:cs typeface="Microsoft JhengHei"/>
                <a:sym typeface="Microsoft JhengHei"/>
              </a:rPr>
              <a:t> TLC SSD (popular and commonly) </a:t>
            </a:r>
            <a:r>
              <a:rPr lang="en-US" altLang="zh-TW" b="1" dirty="0" smtClean="0">
                <a:solidFill>
                  <a:srgbClr val="FF0000"/>
                </a:solidFill>
                <a:latin typeface="Microsoft JhengHei"/>
                <a:ea typeface="Microsoft JhengHei"/>
                <a:cs typeface="Microsoft JhengHei"/>
                <a:sym typeface="Microsoft JhengHei"/>
              </a:rPr>
              <a:t>=&gt; 500MB/s?</a:t>
            </a:r>
            <a:r>
              <a:rPr lang="en-US" altLang="zh-TW" b="1" dirty="0" smtClean="0">
                <a:solidFill>
                  <a:schemeClr val="bg1"/>
                </a:solidFill>
                <a:latin typeface="Microsoft JhengHei"/>
                <a:ea typeface="Microsoft JhengHei"/>
                <a:cs typeface="Microsoft JhengHei"/>
                <a:sym typeface="Microsoft JhengHei"/>
              </a:rPr>
              <a:t> =&gt; </a:t>
            </a:r>
            <a:r>
              <a:rPr lang="en-US" altLang="zh-TW" b="1" dirty="0" smtClean="0">
                <a:solidFill>
                  <a:srgbClr val="FF9900"/>
                </a:solidFill>
                <a:latin typeface="Microsoft JhengHei"/>
                <a:ea typeface="Microsoft JhengHei"/>
                <a:cs typeface="Microsoft JhengHei"/>
                <a:sym typeface="Microsoft JhengHei"/>
              </a:rPr>
              <a:t>Sustained is 120MB/s when cache full</a:t>
            </a:r>
            <a:endParaRPr lang="en-US" b="1" dirty="0" smtClean="0">
              <a:solidFill>
                <a:srgbClr val="FF9900"/>
              </a:solidFill>
              <a:latin typeface="Microsoft JhengHei"/>
              <a:ea typeface="Microsoft JhengHei"/>
              <a:cs typeface="Microsoft JhengHei"/>
              <a:sym typeface="Microsoft JhengHei"/>
            </a:endParaRPr>
          </a:p>
          <a:p>
            <a:pPr marL="742950" lvl="1" indent="-209550">
              <a:spcBef>
                <a:spcPts val="560"/>
              </a:spcBef>
              <a:buSzPts val="1600"/>
            </a:pPr>
            <a:r>
              <a:rPr lang="en-US" altLang="zh-TW" b="1" dirty="0" smtClean="0">
                <a:solidFill>
                  <a:schemeClr val="accent6"/>
                </a:solidFill>
                <a:latin typeface="Microsoft JhengHei"/>
                <a:ea typeface="Microsoft JhengHei"/>
                <a:cs typeface="Microsoft JhengHei"/>
                <a:sym typeface="Microsoft JhengHei"/>
              </a:rPr>
              <a:t>•</a:t>
            </a:r>
            <a:r>
              <a:rPr lang="en-US" altLang="zh-TW" b="1" dirty="0" smtClean="0">
                <a:solidFill>
                  <a:schemeClr val="bg1"/>
                </a:solidFill>
                <a:latin typeface="Microsoft JhengHei"/>
                <a:ea typeface="Microsoft JhengHei"/>
                <a:cs typeface="Microsoft JhengHei"/>
                <a:sym typeface="Microsoft JhengHei"/>
              </a:rPr>
              <a:t> Regular HDD =&gt; </a:t>
            </a:r>
            <a:r>
              <a:rPr lang="en-US" altLang="zh-TW" b="1" dirty="0" smtClean="0">
                <a:solidFill>
                  <a:srgbClr val="FF0000"/>
                </a:solidFill>
                <a:latin typeface="Microsoft JhengHei"/>
                <a:ea typeface="Microsoft JhengHei"/>
                <a:cs typeface="Microsoft JhengHei"/>
                <a:sym typeface="Microsoft JhengHei"/>
              </a:rPr>
              <a:t>150MB/s</a:t>
            </a:r>
            <a:endParaRPr lang="en-US" b="1" dirty="0">
              <a:solidFill>
                <a:srgbClr val="FF0000"/>
              </a:solidFill>
              <a:latin typeface="Microsoft JhengHei"/>
              <a:ea typeface="Microsoft JhengHei"/>
              <a:cs typeface="Microsoft JhengHei"/>
              <a:sym typeface="Microsoft JhengHei"/>
            </a:endParaRPr>
          </a:p>
        </p:txBody>
      </p:sp>
      <p:grpSp>
        <p:nvGrpSpPr>
          <p:cNvPr id="10" name="群組 9"/>
          <p:cNvGrpSpPr/>
          <p:nvPr/>
        </p:nvGrpSpPr>
        <p:grpSpPr>
          <a:xfrm>
            <a:off x="627185" y="1090246"/>
            <a:ext cx="2737338" cy="345831"/>
            <a:chOff x="627185" y="1090246"/>
            <a:chExt cx="2737338" cy="345831"/>
          </a:xfrm>
        </p:grpSpPr>
        <p:sp>
          <p:nvSpPr>
            <p:cNvPr id="8" name="五邊形 7"/>
            <p:cNvSpPr/>
            <p:nvPr/>
          </p:nvSpPr>
          <p:spPr>
            <a:xfrm>
              <a:off x="627185" y="1090246"/>
              <a:ext cx="2737338" cy="345831"/>
            </a:xfrm>
            <a:prstGeom prst="homePlate">
              <a:avLst/>
            </a:prstGeom>
            <a:solidFill>
              <a:schemeClr val="accent6">
                <a:lumMod val="75000"/>
              </a:schemeClr>
            </a:solidFill>
            <a:ln w="12700">
              <a:solidFill>
                <a:schemeClr val="bg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30154" y="1110738"/>
              <a:ext cx="2329484" cy="307777"/>
            </a:xfrm>
            <a:prstGeom prst="rect">
              <a:avLst/>
            </a:prstGeom>
          </p:spPr>
          <p:txBody>
            <a:bodyPr wrap="none">
              <a:spAutoFit/>
            </a:bodyPr>
            <a:lstStyle/>
            <a:p>
              <a:pPr marL="342900" lvl="0" indent="-241300">
                <a:spcBef>
                  <a:spcPts val="560"/>
                </a:spcBef>
                <a:buSzPts val="1600"/>
              </a:pPr>
              <a:r>
                <a:rPr lang="en-US" altLang="zh-TW" b="1" dirty="0" smtClean="0">
                  <a:solidFill>
                    <a:schemeClr val="bg1"/>
                  </a:solidFill>
                  <a:latin typeface="微軟正黑體" pitchFamily="34" charset="-120"/>
                  <a:ea typeface="微軟正黑體" pitchFamily="34" charset="-120"/>
                  <a:cs typeface="Microsoft JhengHei"/>
                  <a:sym typeface="Microsoft JhengHei"/>
                </a:rPr>
                <a:t>Disk speed (Unit speed)</a:t>
              </a:r>
              <a:endParaRPr lang="en-US" b="1" dirty="0">
                <a:solidFill>
                  <a:schemeClr val="bg1"/>
                </a:solidFill>
                <a:latin typeface="微軟正黑體" pitchFamily="34" charset="-120"/>
                <a:ea typeface="微軟正黑體" pitchFamily="34" charset="-120"/>
                <a:cs typeface="Microsoft JhengHei"/>
                <a:sym typeface="Microsoft JhengHei"/>
              </a:endParaRPr>
            </a:p>
          </p:txBody>
        </p:sp>
      </p:grpSp>
      <p:grpSp>
        <p:nvGrpSpPr>
          <p:cNvPr id="11" name="群組 10"/>
          <p:cNvGrpSpPr/>
          <p:nvPr/>
        </p:nvGrpSpPr>
        <p:grpSpPr>
          <a:xfrm>
            <a:off x="627185" y="2977662"/>
            <a:ext cx="2737338" cy="345831"/>
            <a:chOff x="627185" y="1090246"/>
            <a:chExt cx="2737338" cy="345831"/>
          </a:xfrm>
        </p:grpSpPr>
        <p:sp>
          <p:nvSpPr>
            <p:cNvPr id="12" name="五邊形 11"/>
            <p:cNvSpPr/>
            <p:nvPr/>
          </p:nvSpPr>
          <p:spPr>
            <a:xfrm>
              <a:off x="627185" y="1090246"/>
              <a:ext cx="2737338" cy="345831"/>
            </a:xfrm>
            <a:prstGeom prst="homePlate">
              <a:avLst/>
            </a:prstGeom>
            <a:solidFill>
              <a:schemeClr val="accent6">
                <a:lumMod val="75000"/>
              </a:schemeClr>
            </a:solidFill>
            <a:ln w="12700">
              <a:solidFill>
                <a:schemeClr val="bg1"/>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630154" y="1110738"/>
              <a:ext cx="1954381" cy="307777"/>
            </a:xfrm>
            <a:prstGeom prst="rect">
              <a:avLst/>
            </a:prstGeom>
          </p:spPr>
          <p:txBody>
            <a:bodyPr wrap="none">
              <a:spAutoFit/>
            </a:bodyPr>
            <a:lstStyle/>
            <a:p>
              <a:pPr marL="342900" lvl="0" indent="-241300">
                <a:spcBef>
                  <a:spcPts val="560"/>
                </a:spcBef>
                <a:buSzPts val="1600"/>
              </a:pPr>
              <a:r>
                <a:rPr lang="en-US" altLang="zh-TW" b="1" dirty="0" smtClean="0">
                  <a:solidFill>
                    <a:schemeClr val="bg1"/>
                  </a:solidFill>
                  <a:latin typeface="微軟正黑體" pitchFamily="34" charset="-120"/>
                  <a:ea typeface="微軟正黑體" pitchFamily="34" charset="-120"/>
                  <a:cs typeface="Microsoft JhengHei"/>
                  <a:sym typeface="Microsoft JhengHei"/>
                </a:rPr>
                <a:t>RAID configuration</a:t>
              </a:r>
            </a:p>
          </p:txBody>
        </p:sp>
      </p:grpSp>
      <p:sp>
        <p:nvSpPr>
          <p:cNvPr id="14" name="矩形 13"/>
          <p:cNvSpPr/>
          <p:nvPr/>
        </p:nvSpPr>
        <p:spPr>
          <a:xfrm>
            <a:off x="0" y="3419951"/>
            <a:ext cx="7795846" cy="1723549"/>
          </a:xfrm>
          <a:prstGeom prst="rect">
            <a:avLst/>
          </a:prstGeom>
          <a:effectLst>
            <a:outerShdw blurRad="12700" dist="12700" dir="2700000" algn="tl" rotWithShape="0">
              <a:prstClr val="black"/>
            </a:outerShdw>
          </a:effectLst>
        </p:spPr>
        <p:txBody>
          <a:bodyPr wrap="square">
            <a:spAutoFit/>
          </a:bodyPr>
          <a:lstStyle/>
          <a:p>
            <a:pPr marL="742950" lvl="1" indent="-209550">
              <a:spcBef>
                <a:spcPts val="560"/>
              </a:spcBef>
              <a:buSzPts val="1600"/>
            </a:pPr>
            <a:r>
              <a:rPr lang="en-US" altLang="zh-TW" b="1" dirty="0" smtClean="0">
                <a:solidFill>
                  <a:schemeClr val="accent6"/>
                </a:solidFill>
                <a:latin typeface="Microsoft JhengHei"/>
                <a:ea typeface="Microsoft JhengHei"/>
                <a:cs typeface="Microsoft JhengHei"/>
                <a:sym typeface="Microsoft JhengHei"/>
              </a:rPr>
              <a:t>• </a:t>
            </a:r>
            <a:r>
              <a:rPr lang="en-US" altLang="zh-TW" b="1" dirty="0" smtClean="0">
                <a:solidFill>
                  <a:schemeClr val="bg1"/>
                </a:solidFill>
                <a:latin typeface="Microsoft JhengHei"/>
                <a:ea typeface="Microsoft JhengHei"/>
                <a:cs typeface="Microsoft JhengHei"/>
                <a:sym typeface="Microsoft JhengHei"/>
              </a:rPr>
              <a:t>RAID 0 (fastest but without data protection)</a:t>
            </a:r>
            <a:endParaRPr lang="en-US" b="1" dirty="0" smtClean="0">
              <a:solidFill>
                <a:schemeClr val="bg1"/>
              </a:solidFill>
              <a:latin typeface="Microsoft JhengHei"/>
              <a:ea typeface="Microsoft JhengHei"/>
              <a:cs typeface="Microsoft JhengHei"/>
              <a:sym typeface="Microsoft JhengHei"/>
            </a:endParaRPr>
          </a:p>
          <a:p>
            <a:pPr marL="742950" lvl="1" indent="-209550">
              <a:spcBef>
                <a:spcPts val="560"/>
              </a:spcBef>
              <a:buSzPts val="1600"/>
            </a:pPr>
            <a:r>
              <a:rPr lang="en-US" altLang="zh-TW" b="1" dirty="0" smtClean="0">
                <a:solidFill>
                  <a:schemeClr val="accent6"/>
                </a:solidFill>
                <a:latin typeface="Microsoft JhengHei"/>
                <a:ea typeface="Microsoft JhengHei"/>
                <a:cs typeface="Microsoft JhengHei"/>
                <a:sym typeface="Microsoft JhengHei"/>
              </a:rPr>
              <a:t>• </a:t>
            </a:r>
            <a:r>
              <a:rPr lang="en-US" altLang="zh-TW" b="1" dirty="0" smtClean="0">
                <a:solidFill>
                  <a:schemeClr val="bg1"/>
                </a:solidFill>
                <a:latin typeface="Microsoft JhengHei"/>
                <a:ea typeface="Microsoft JhengHei"/>
                <a:cs typeface="Microsoft JhengHei"/>
                <a:sym typeface="Microsoft JhengHei"/>
              </a:rPr>
              <a:t>RAID 10</a:t>
            </a:r>
            <a:endParaRPr lang="en-US" b="1" dirty="0" smtClean="0">
              <a:solidFill>
                <a:schemeClr val="bg1"/>
              </a:solidFill>
              <a:latin typeface="Microsoft JhengHei"/>
              <a:ea typeface="Microsoft JhengHei"/>
              <a:cs typeface="Microsoft JhengHei"/>
              <a:sym typeface="Microsoft JhengHei"/>
            </a:endParaRPr>
          </a:p>
          <a:p>
            <a:pPr marL="742950" lvl="1" indent="-209550">
              <a:spcBef>
                <a:spcPts val="560"/>
              </a:spcBef>
              <a:buSzPts val="1600"/>
            </a:pPr>
            <a:r>
              <a:rPr lang="en-US" altLang="zh-TW" b="1" dirty="0" smtClean="0">
                <a:solidFill>
                  <a:schemeClr val="accent6"/>
                </a:solidFill>
                <a:latin typeface="Microsoft JhengHei"/>
                <a:ea typeface="Microsoft JhengHei"/>
                <a:cs typeface="Microsoft JhengHei"/>
                <a:sym typeface="Microsoft JhengHei"/>
              </a:rPr>
              <a:t>• </a:t>
            </a:r>
            <a:r>
              <a:rPr lang="en-US" altLang="zh-TW" b="1" dirty="0" smtClean="0">
                <a:solidFill>
                  <a:schemeClr val="bg1"/>
                </a:solidFill>
                <a:latin typeface="Microsoft JhengHei"/>
                <a:ea typeface="Microsoft JhengHei"/>
                <a:cs typeface="Microsoft JhengHei"/>
                <a:sym typeface="Microsoft JhengHei"/>
              </a:rPr>
              <a:t>RAID 5</a:t>
            </a:r>
            <a:endParaRPr lang="en-US" b="1" dirty="0" smtClean="0">
              <a:solidFill>
                <a:schemeClr val="bg1"/>
              </a:solidFill>
              <a:latin typeface="Microsoft JhengHei"/>
              <a:ea typeface="Microsoft JhengHei"/>
              <a:cs typeface="Microsoft JhengHei"/>
              <a:sym typeface="Microsoft JhengHei"/>
            </a:endParaRPr>
          </a:p>
          <a:p>
            <a:pPr marL="742950" lvl="1" indent="-209550">
              <a:spcBef>
                <a:spcPts val="560"/>
              </a:spcBef>
              <a:buSzPts val="1600"/>
            </a:pPr>
            <a:r>
              <a:rPr lang="en-US" altLang="zh-TW" b="1" dirty="0" smtClean="0">
                <a:solidFill>
                  <a:schemeClr val="accent6"/>
                </a:solidFill>
                <a:latin typeface="Microsoft JhengHei"/>
                <a:ea typeface="Microsoft JhengHei"/>
                <a:cs typeface="Microsoft JhengHei"/>
                <a:sym typeface="Microsoft JhengHei"/>
              </a:rPr>
              <a:t>• </a:t>
            </a:r>
            <a:r>
              <a:rPr lang="en-US" altLang="zh-TW" b="1" dirty="0" smtClean="0">
                <a:solidFill>
                  <a:schemeClr val="bg1"/>
                </a:solidFill>
                <a:latin typeface="Microsoft JhengHei"/>
                <a:ea typeface="Microsoft JhengHei"/>
                <a:cs typeface="Microsoft JhengHei"/>
                <a:sym typeface="Microsoft JhengHei"/>
              </a:rPr>
              <a:t>RAID 6</a:t>
            </a:r>
            <a:endParaRPr lang="en-US" b="1" dirty="0" smtClean="0">
              <a:solidFill>
                <a:schemeClr val="bg1"/>
              </a:solidFill>
              <a:latin typeface="Microsoft JhengHei"/>
              <a:ea typeface="Microsoft JhengHei"/>
              <a:cs typeface="Microsoft JhengHei"/>
              <a:sym typeface="Microsoft JhengHei"/>
            </a:endParaRPr>
          </a:p>
          <a:p>
            <a:pPr marL="742950" lvl="1" indent="-209550">
              <a:spcBef>
                <a:spcPts val="560"/>
              </a:spcBef>
              <a:buSzPts val="1600"/>
            </a:pPr>
            <a:r>
              <a:rPr lang="en-US" altLang="zh-TW" b="1" dirty="0" smtClean="0">
                <a:solidFill>
                  <a:schemeClr val="accent6"/>
                </a:solidFill>
                <a:latin typeface="Microsoft JhengHei"/>
                <a:ea typeface="Microsoft JhengHei"/>
                <a:cs typeface="Microsoft JhengHei"/>
                <a:sym typeface="Microsoft JhengHei"/>
              </a:rPr>
              <a:t>• </a:t>
            </a:r>
            <a:r>
              <a:rPr lang="en-US" altLang="zh-TW" b="1" dirty="0" smtClean="0">
                <a:solidFill>
                  <a:schemeClr val="bg1"/>
                </a:solidFill>
                <a:latin typeface="Microsoft JhengHei"/>
                <a:ea typeface="Microsoft JhengHei"/>
                <a:cs typeface="Microsoft JhengHei"/>
                <a:sym typeface="Microsoft JhengHei"/>
              </a:rPr>
              <a:t>RAID 50 or 60</a:t>
            </a:r>
            <a:endParaRPr lang="en-US" b="1" dirty="0" smtClean="0">
              <a:solidFill>
                <a:schemeClr val="bg1"/>
              </a:solidFill>
              <a:latin typeface="Microsoft JhengHei"/>
              <a:ea typeface="Microsoft JhengHei"/>
              <a:cs typeface="Microsoft JhengHei"/>
              <a:sym typeface="Microsoft JhengHei"/>
            </a:endParaRPr>
          </a:p>
          <a:p>
            <a:pPr lvl="0"/>
            <a:endParaRPr lang="en-US" sz="1600" dirty="0">
              <a:latin typeface="Microsoft JhengHei"/>
              <a:ea typeface="Microsoft JhengHei"/>
              <a:cs typeface="Microsoft JhengHei"/>
              <a:sym typeface="Microsoft JhengHei"/>
            </a:endParaRPr>
          </a:p>
        </p:txBody>
      </p:sp>
      <p:sp>
        <p:nvSpPr>
          <p:cNvPr id="15" name="Shape 69"/>
          <p:cNvSpPr txBox="1">
            <a:spLocks/>
          </p:cNvSpPr>
          <p:nvPr/>
        </p:nvSpPr>
        <p:spPr>
          <a:xfrm>
            <a:off x="1406873" y="53442"/>
            <a:ext cx="6454505"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Storage configurations can greatly affect efficiency</a:t>
            </a:r>
            <a:endParaRPr lang="en-US" sz="2800" dirty="0" smtClean="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grpSp>
        <p:nvGrpSpPr>
          <p:cNvPr id="16" name="群組 15"/>
          <p:cNvGrpSpPr/>
          <p:nvPr/>
        </p:nvGrpSpPr>
        <p:grpSpPr>
          <a:xfrm>
            <a:off x="306796" y="1302813"/>
            <a:ext cx="3312369" cy="2966366"/>
            <a:chOff x="4081627" y="1801043"/>
            <a:chExt cx="3312369" cy="2966366"/>
          </a:xfrm>
        </p:grpSpPr>
        <p:grpSp>
          <p:nvGrpSpPr>
            <p:cNvPr id="7" name="群組 6"/>
            <p:cNvGrpSpPr/>
            <p:nvPr/>
          </p:nvGrpSpPr>
          <p:grpSpPr>
            <a:xfrm>
              <a:off x="4081627" y="1801043"/>
              <a:ext cx="3312369" cy="2966366"/>
              <a:chOff x="4499991" y="1651663"/>
              <a:chExt cx="3798977" cy="3402144"/>
            </a:xfrm>
          </p:grpSpPr>
          <p:sp>
            <p:nvSpPr>
              <p:cNvPr id="8" name="圓角矩形 7"/>
              <p:cNvSpPr/>
              <p:nvPr/>
            </p:nvSpPr>
            <p:spPr>
              <a:xfrm>
                <a:off x="4499992" y="1867778"/>
                <a:ext cx="3798976" cy="1381395"/>
              </a:xfrm>
              <a:prstGeom prst="roundRect">
                <a:avLst>
                  <a:gd name="adj" fmla="val 14518"/>
                </a:avLst>
              </a:prstGeom>
              <a:solidFill>
                <a:schemeClr val="accent3">
                  <a:lumMod val="20000"/>
                  <a:lumOff val="8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9" name="圓角矩形 8"/>
              <p:cNvSpPr/>
              <p:nvPr/>
            </p:nvSpPr>
            <p:spPr>
              <a:xfrm>
                <a:off x="4499991" y="3691723"/>
                <a:ext cx="3798974" cy="1362084"/>
              </a:xfrm>
              <a:prstGeom prst="roundRect">
                <a:avLst>
                  <a:gd name="adj" fmla="val 7805"/>
                </a:avLst>
              </a:prstGeom>
              <a:solidFill>
                <a:schemeClr val="accent3">
                  <a:lumMod val="20000"/>
                  <a:lumOff val="80000"/>
                </a:schemeClr>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
            <p:nvSpPr>
              <p:cNvPr id="10" name="圓角矩形 9"/>
              <p:cNvSpPr/>
              <p:nvPr/>
            </p:nvSpPr>
            <p:spPr>
              <a:xfrm>
                <a:off x="4499991" y="3464522"/>
                <a:ext cx="3798976" cy="401582"/>
              </a:xfrm>
              <a:prstGeom prst="roundRect">
                <a:avLst>
                  <a:gd name="adj" fmla="val 0"/>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zh-TW" altLang="zh-TW" sz="2000" b="1" dirty="0" smtClean="0">
                    <a:solidFill>
                      <a:srgbClr val="FFFFFF"/>
                    </a:solidFill>
                    <a:ea typeface="Microsoft JhengHei"/>
                    <a:cs typeface="Microsoft JhengHei"/>
                    <a:sym typeface="Microsoft JhengHei"/>
                  </a:rPr>
                  <a:t>Qtier 2.0</a:t>
                </a:r>
                <a:endParaRPr lang="zh-TW" altLang="zh-TW" sz="2000" b="1" dirty="0">
                  <a:solidFill>
                    <a:srgbClr val="FFFFFF"/>
                  </a:solidFill>
                  <a:latin typeface="Microsoft JhengHei"/>
                  <a:ea typeface="Microsoft JhengHei"/>
                  <a:cs typeface="Microsoft JhengHei"/>
                  <a:sym typeface="Microsoft JhengHei"/>
                </a:endParaRPr>
              </a:p>
            </p:txBody>
          </p:sp>
          <p:sp>
            <p:nvSpPr>
              <p:cNvPr id="11" name="圓角矩形 10"/>
              <p:cNvSpPr/>
              <p:nvPr/>
            </p:nvSpPr>
            <p:spPr>
              <a:xfrm>
                <a:off x="4499992" y="1651663"/>
                <a:ext cx="3798976" cy="401582"/>
              </a:xfrm>
              <a:prstGeom prst="roundRect">
                <a:avLst>
                  <a:gd name="adj" fmla="val 0"/>
                </a:avLst>
              </a:prstGeom>
              <a:solidFill>
                <a:schemeClr val="accent6"/>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buClr>
                    <a:schemeClr val="dk1"/>
                  </a:buClr>
                  <a:buSzPct val="25000"/>
                </a:pPr>
                <a:r>
                  <a:rPr lang="en-US" altLang="zh-TW" sz="2000" b="1" dirty="0" smtClean="0">
                    <a:solidFill>
                      <a:schemeClr val="bg1"/>
                    </a:solidFill>
                    <a:ea typeface="Microsoft JhengHei"/>
                    <a:cs typeface="Microsoft JhengHei"/>
                    <a:sym typeface="Microsoft JhengHei"/>
                  </a:rPr>
                  <a:t>SSD Cache</a:t>
                </a:r>
                <a:endParaRPr lang="zh-TW" altLang="zh-TW" sz="2000" b="1" dirty="0">
                  <a:solidFill>
                    <a:schemeClr val="bg1"/>
                  </a:solidFill>
                  <a:latin typeface="Microsoft JhengHei"/>
                  <a:ea typeface="Microsoft JhengHei"/>
                  <a:cs typeface="Microsoft JhengHei"/>
                  <a:sym typeface="Microsoft JhengHei"/>
                </a:endParaRPr>
              </a:p>
            </p:txBody>
          </p:sp>
          <p:sp>
            <p:nvSpPr>
              <p:cNvPr id="12" name="＞形箭號 11"/>
              <p:cNvSpPr/>
              <p:nvPr/>
            </p:nvSpPr>
            <p:spPr>
              <a:xfrm rot="5400000">
                <a:off x="7896210" y="3244008"/>
                <a:ext cx="330510" cy="475005"/>
              </a:xfrm>
              <a:prstGeom prst="chevron">
                <a:avLst>
                  <a:gd name="adj" fmla="val 47018"/>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solidFill>
                    <a:schemeClr val="tx1"/>
                  </a:solidFill>
                </a:endParaRPr>
              </a:p>
            </p:txBody>
          </p:sp>
          <p:sp>
            <p:nvSpPr>
              <p:cNvPr id="13" name="＞形箭號 12"/>
              <p:cNvSpPr/>
              <p:nvPr/>
            </p:nvSpPr>
            <p:spPr>
              <a:xfrm rot="5400000">
                <a:off x="7925700" y="2904549"/>
                <a:ext cx="271530" cy="475005"/>
              </a:xfrm>
              <a:prstGeom prst="chevron">
                <a:avLst>
                  <a:gd name="adj" fmla="val 47018"/>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dirty="0">
                  <a:solidFill>
                    <a:schemeClr val="tx1"/>
                  </a:solidFill>
                </a:endParaRPr>
              </a:p>
            </p:txBody>
          </p:sp>
        </p:grpSp>
        <p:sp>
          <p:nvSpPr>
            <p:cNvPr id="14" name="矩形 13"/>
            <p:cNvSpPr/>
            <p:nvPr/>
          </p:nvSpPr>
          <p:spPr>
            <a:xfrm>
              <a:off x="4235595" y="2242016"/>
              <a:ext cx="3054332" cy="707886"/>
            </a:xfrm>
            <a:prstGeom prst="rect">
              <a:avLst/>
            </a:prstGeom>
          </p:spPr>
          <p:txBody>
            <a:bodyPr wrap="square">
              <a:spAutoFit/>
            </a:bodyPr>
            <a:lstStyle/>
            <a:p>
              <a:r>
                <a:rPr lang="en-US" altLang="zh-TW" dirty="0" smtClean="0">
                  <a:solidFill>
                    <a:schemeClr val="accent6"/>
                  </a:solidFill>
                  <a:latin typeface="Microsoft JhengHei"/>
                  <a:ea typeface="Microsoft JhengHei"/>
                  <a:cs typeface="Microsoft JhengHei"/>
                  <a:sym typeface="Microsoft JhengHei"/>
                </a:rPr>
                <a:t>•</a:t>
              </a:r>
              <a:r>
                <a:rPr lang="zh-TW" altLang="en-US" dirty="0" smtClean="0">
                  <a:solidFill>
                    <a:schemeClr val="accent6"/>
                  </a:solidFill>
                  <a:latin typeface="Microsoft JhengHei"/>
                  <a:ea typeface="Microsoft JhengHei"/>
                  <a:cs typeface="Microsoft JhengHei"/>
                  <a:sym typeface="Microsoft JhengHei"/>
                </a:rPr>
                <a:t> </a:t>
              </a:r>
              <a:r>
                <a:rPr lang="en-US" altLang="zh-TW" sz="1200" b="1" dirty="0" smtClean="0">
                  <a:latin typeface="微軟正黑體" pitchFamily="34" charset="-120"/>
                  <a:ea typeface="微軟正黑體" pitchFamily="34" charset="-120"/>
                </a:rPr>
                <a:t>Cannot be used to store data </a:t>
              </a:r>
              <a:br>
                <a:rPr lang="en-US" altLang="zh-TW" sz="1200" b="1" dirty="0" smtClean="0">
                  <a:latin typeface="微軟正黑體" pitchFamily="34" charset="-120"/>
                  <a:ea typeface="微軟正黑體" pitchFamily="34" charset="-120"/>
                </a:rPr>
              </a:br>
              <a:r>
                <a:rPr lang="en-US" altLang="zh-TW" dirty="0" smtClean="0">
                  <a:solidFill>
                    <a:schemeClr val="accent6"/>
                  </a:solidFill>
                  <a:latin typeface="Microsoft JhengHei"/>
                  <a:ea typeface="Microsoft JhengHei"/>
                  <a:cs typeface="Microsoft JhengHei"/>
                  <a:sym typeface="Microsoft JhengHei"/>
                </a:rPr>
                <a:t>•</a:t>
              </a:r>
              <a:r>
                <a:rPr lang="zh-TW" altLang="en-US" dirty="0" smtClean="0">
                  <a:solidFill>
                    <a:schemeClr val="accent6"/>
                  </a:solidFill>
                  <a:latin typeface="Microsoft JhengHei"/>
                  <a:ea typeface="Microsoft JhengHei"/>
                  <a:cs typeface="Microsoft JhengHei"/>
                  <a:sym typeface="Microsoft JhengHei"/>
                </a:rPr>
                <a:t> </a:t>
              </a:r>
              <a:r>
                <a:rPr lang="en-US" altLang="zh-TW" sz="1200" b="1" dirty="0" smtClean="0">
                  <a:solidFill>
                    <a:schemeClr val="tx1"/>
                  </a:solidFill>
                  <a:latin typeface="Microsoft JhengHei"/>
                  <a:ea typeface="Microsoft JhengHei"/>
                  <a:cs typeface="Microsoft JhengHei"/>
                  <a:sym typeface="Microsoft JhengHei"/>
                </a:rPr>
                <a:t>Fixed bypass options </a:t>
              </a:r>
              <a:br>
                <a:rPr lang="en-US" altLang="zh-TW" sz="1200" b="1" dirty="0" smtClean="0">
                  <a:solidFill>
                    <a:schemeClr val="tx1"/>
                  </a:solidFill>
                  <a:latin typeface="Microsoft JhengHei"/>
                  <a:ea typeface="Microsoft JhengHei"/>
                  <a:cs typeface="Microsoft JhengHei"/>
                  <a:sym typeface="Microsoft JhengHei"/>
                </a:rPr>
              </a:br>
              <a:r>
                <a:rPr lang="zh-TW" altLang="en-US" sz="1200" b="1" dirty="0" smtClean="0">
                  <a:solidFill>
                    <a:schemeClr val="tx1"/>
                  </a:solidFill>
                  <a:latin typeface="Microsoft JhengHei"/>
                  <a:ea typeface="Microsoft JhengHei"/>
                  <a:cs typeface="Microsoft JhengHei"/>
                  <a:sym typeface="Microsoft JhengHei"/>
                </a:rPr>
                <a:t>    </a:t>
              </a:r>
              <a:r>
                <a:rPr lang="en-US" altLang="zh-TW" sz="1200" b="1" dirty="0" smtClean="0">
                  <a:solidFill>
                    <a:schemeClr val="tx1"/>
                  </a:solidFill>
                  <a:latin typeface="Microsoft JhengHei"/>
                  <a:ea typeface="Microsoft JhengHei"/>
                  <a:cs typeface="Microsoft JhengHei"/>
                  <a:sym typeface="Microsoft JhengHei"/>
                </a:rPr>
                <a:t>&gt; For short term performance boost</a:t>
              </a:r>
              <a:endParaRPr lang="zh-TW" altLang="en-US" sz="1200" b="1" dirty="0">
                <a:solidFill>
                  <a:schemeClr val="tx1"/>
                </a:solidFill>
                <a:latin typeface="微軟正黑體" pitchFamily="34" charset="-120"/>
                <a:ea typeface="微軟正黑體" pitchFamily="34" charset="-120"/>
              </a:endParaRPr>
            </a:p>
          </p:txBody>
        </p:sp>
        <p:sp>
          <p:nvSpPr>
            <p:cNvPr id="15" name="矩形 14"/>
            <p:cNvSpPr/>
            <p:nvPr/>
          </p:nvSpPr>
          <p:spPr>
            <a:xfrm>
              <a:off x="4249844" y="3838410"/>
              <a:ext cx="2992581" cy="892552"/>
            </a:xfrm>
            <a:prstGeom prst="rect">
              <a:avLst/>
            </a:prstGeom>
          </p:spPr>
          <p:txBody>
            <a:bodyPr wrap="square">
              <a:spAutoFit/>
            </a:bodyPr>
            <a:lstStyle/>
            <a:p>
              <a:r>
                <a:rPr lang="en-US" altLang="zh-TW" dirty="0" smtClean="0">
                  <a:solidFill>
                    <a:schemeClr val="accent6"/>
                  </a:solidFill>
                  <a:latin typeface="Microsoft JhengHei"/>
                  <a:ea typeface="Microsoft JhengHei"/>
                  <a:cs typeface="Microsoft JhengHei"/>
                  <a:sym typeface="Microsoft JhengHei"/>
                </a:rPr>
                <a:t>•</a:t>
              </a:r>
              <a:r>
                <a:rPr lang="zh-TW" altLang="en-US" dirty="0" smtClean="0">
                  <a:solidFill>
                    <a:schemeClr val="accent6"/>
                  </a:solidFill>
                  <a:latin typeface="Microsoft JhengHei"/>
                  <a:ea typeface="Microsoft JhengHei"/>
                  <a:cs typeface="Microsoft JhengHei"/>
                  <a:sym typeface="Microsoft JhengHei"/>
                </a:rPr>
                <a:t> </a:t>
              </a:r>
              <a:r>
                <a:rPr lang="en-US" altLang="zh-TW" sz="1200" b="1" dirty="0" smtClean="0">
                  <a:latin typeface="微軟正黑體" pitchFamily="34" charset="-120"/>
                  <a:ea typeface="微軟正黑體" pitchFamily="34" charset="-120"/>
                </a:rPr>
                <a:t>The SSD tier can keep data </a:t>
              </a:r>
              <a:br>
                <a:rPr lang="en-US" altLang="zh-TW" sz="1200" b="1" dirty="0" smtClean="0">
                  <a:latin typeface="微軟正黑體" pitchFamily="34" charset="-120"/>
                  <a:ea typeface="微軟正黑體" pitchFamily="34" charset="-120"/>
                </a:rPr>
              </a:br>
              <a:r>
                <a:rPr lang="en-US" altLang="zh-TW" dirty="0" smtClean="0">
                  <a:solidFill>
                    <a:schemeClr val="accent6"/>
                  </a:solidFill>
                  <a:latin typeface="Microsoft JhengHei"/>
                  <a:ea typeface="Microsoft JhengHei"/>
                  <a:cs typeface="Microsoft JhengHei"/>
                  <a:sym typeface="Microsoft JhengHei"/>
                </a:rPr>
                <a:t>•</a:t>
              </a:r>
              <a:r>
                <a:rPr lang="zh-TW" altLang="en-US" dirty="0" smtClean="0">
                  <a:solidFill>
                    <a:schemeClr val="accent6"/>
                  </a:solidFill>
                  <a:latin typeface="Microsoft JhengHei"/>
                  <a:ea typeface="Microsoft JhengHei"/>
                  <a:cs typeface="Microsoft JhengHei"/>
                  <a:sym typeface="Microsoft JhengHei"/>
                </a:rPr>
                <a:t> </a:t>
              </a:r>
              <a:r>
                <a:rPr lang="en-US" altLang="zh-TW" sz="1200" b="1" dirty="0" smtClean="0">
                  <a:solidFill>
                    <a:schemeClr val="accent6"/>
                  </a:solidFill>
                  <a:latin typeface="微軟正黑體" pitchFamily="34" charset="-120"/>
                  <a:ea typeface="微軟正黑體" pitchFamily="34" charset="-120"/>
                </a:rPr>
                <a:t>IO Aware </a:t>
              </a:r>
              <a:r>
                <a:rPr lang="en-US" altLang="zh-TW" sz="1200" b="1" dirty="0" smtClean="0">
                  <a:latin typeface="微軟正黑體" pitchFamily="34" charset="-120"/>
                  <a:ea typeface="微軟正黑體" pitchFamily="34" charset="-120"/>
                </a:rPr>
                <a:t>and </a:t>
              </a:r>
              <a:r>
                <a:rPr lang="en-US" altLang="zh-TW" sz="1200" b="1" dirty="0" err="1" smtClean="0">
                  <a:solidFill>
                    <a:schemeClr val="accent6"/>
                  </a:solidFill>
                  <a:latin typeface="微軟正黑體" pitchFamily="34" charset="-120"/>
                  <a:ea typeface="微軟正黑體" pitchFamily="34" charset="-120"/>
                </a:rPr>
                <a:t>Tiering</a:t>
              </a:r>
              <a:r>
                <a:rPr lang="en-US" altLang="zh-TW" sz="1200" b="1" dirty="0" smtClean="0">
                  <a:solidFill>
                    <a:schemeClr val="accent6"/>
                  </a:solidFill>
                  <a:latin typeface="微軟正黑體" pitchFamily="34" charset="-120"/>
                  <a:ea typeface="微軟正黑體" pitchFamily="34" charset="-120"/>
                </a:rPr>
                <a:t> On Demand </a:t>
              </a:r>
              <a:r>
                <a:rPr lang="en-US" altLang="zh-TW" sz="1200" b="1" dirty="0" smtClean="0">
                  <a:solidFill>
                    <a:schemeClr val="tx1"/>
                  </a:solidFill>
                  <a:latin typeface="Microsoft JhengHei"/>
                  <a:ea typeface="Microsoft JhengHei"/>
                  <a:cs typeface="Microsoft JhengHei"/>
                  <a:sym typeface="Microsoft JhengHei"/>
                </a:rPr>
                <a:t/>
              </a:r>
              <a:br>
                <a:rPr lang="en-US" altLang="zh-TW" sz="1200" b="1" dirty="0" smtClean="0">
                  <a:solidFill>
                    <a:schemeClr val="tx1"/>
                  </a:solidFill>
                  <a:latin typeface="Microsoft JhengHei"/>
                  <a:ea typeface="Microsoft JhengHei"/>
                  <a:cs typeface="Microsoft JhengHei"/>
                  <a:sym typeface="Microsoft JhengHei"/>
                </a:rPr>
              </a:br>
              <a:r>
                <a:rPr lang="zh-TW" altLang="en-US" sz="1200" b="1" dirty="0" smtClean="0">
                  <a:solidFill>
                    <a:schemeClr val="tx1"/>
                  </a:solidFill>
                  <a:latin typeface="Microsoft JhengHei"/>
                  <a:ea typeface="Microsoft JhengHei"/>
                  <a:cs typeface="Microsoft JhengHei"/>
                  <a:sym typeface="Microsoft JhengHei"/>
                </a:rPr>
                <a:t>    </a:t>
              </a:r>
              <a:r>
                <a:rPr lang="en-US" altLang="zh-TW" sz="1200" b="1" dirty="0" smtClean="0">
                  <a:solidFill>
                    <a:schemeClr val="tx1"/>
                  </a:solidFill>
                  <a:latin typeface="Microsoft JhengHei"/>
                  <a:ea typeface="Microsoft JhengHei"/>
                  <a:cs typeface="Microsoft JhengHei"/>
                  <a:sym typeface="Microsoft JhengHei"/>
                </a:rPr>
                <a:t>&gt; For both short and long term</a:t>
              </a:r>
            </a:p>
            <a:p>
              <a:r>
                <a:rPr lang="en-US" altLang="zh-TW" sz="1200" b="1" dirty="0" smtClean="0">
                  <a:solidFill>
                    <a:schemeClr val="tx1"/>
                  </a:solidFill>
                  <a:latin typeface="Microsoft JhengHei"/>
                  <a:ea typeface="Microsoft JhengHei"/>
                  <a:cs typeface="Microsoft JhengHei"/>
                  <a:sym typeface="Microsoft JhengHei"/>
                </a:rPr>
                <a:t>        performance improvements</a:t>
              </a:r>
              <a:endParaRPr lang="zh-TW" altLang="en-US" sz="1200" b="1" dirty="0">
                <a:solidFill>
                  <a:schemeClr val="tx1"/>
                </a:solidFill>
                <a:latin typeface="微軟正黑體" pitchFamily="34" charset="-120"/>
                <a:ea typeface="微軟正黑體" pitchFamily="34" charset="-120"/>
              </a:endParaRPr>
            </a:p>
          </p:txBody>
        </p:sp>
      </p:grpSp>
      <p:grpSp>
        <p:nvGrpSpPr>
          <p:cNvPr id="29" name="群組 28"/>
          <p:cNvGrpSpPr/>
          <p:nvPr/>
        </p:nvGrpSpPr>
        <p:grpSpPr>
          <a:xfrm>
            <a:off x="275325" y="4365515"/>
            <a:ext cx="3411954" cy="369600"/>
            <a:chOff x="767701" y="4581098"/>
            <a:chExt cx="2957400" cy="369600"/>
          </a:xfrm>
        </p:grpSpPr>
        <p:sp>
          <p:nvSpPr>
            <p:cNvPr id="27" name="圓角矩形圖說文字 26"/>
            <p:cNvSpPr/>
            <p:nvPr/>
          </p:nvSpPr>
          <p:spPr>
            <a:xfrm rot="10800000" flipH="1">
              <a:off x="797168" y="4585928"/>
              <a:ext cx="2883878" cy="357555"/>
            </a:xfrm>
            <a:prstGeom prst="wedgeRoundRectCallout">
              <a:avLst>
                <a:gd name="adj1" fmla="val -21103"/>
                <a:gd name="adj2" fmla="val 92159"/>
                <a:gd name="adj3" fmla="val 16667"/>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dirty="0"/>
            </a:p>
          </p:txBody>
        </p:sp>
        <p:sp>
          <p:nvSpPr>
            <p:cNvPr id="28" name="Shape 198"/>
            <p:cNvSpPr/>
            <p:nvPr/>
          </p:nvSpPr>
          <p:spPr>
            <a:xfrm>
              <a:off x="767701" y="4581098"/>
              <a:ext cx="2957400" cy="369600"/>
            </a:xfrm>
            <a:prstGeom prst="roundRect">
              <a:avLst>
                <a:gd name="adj" fmla="val 16667"/>
              </a:avLst>
            </a:prstGeom>
            <a:no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2000"/>
              </a:pPr>
              <a:r>
                <a:rPr lang="en-US" altLang="zh-TW" sz="1700" b="1" dirty="0" smtClean="0">
                  <a:solidFill>
                    <a:srgbClr val="FFFFFF"/>
                  </a:solidFill>
                  <a:latin typeface="Microsoft JhengHei"/>
                  <a:ea typeface="Microsoft JhengHei"/>
                  <a:cs typeface="Microsoft JhengHei"/>
                  <a:sym typeface="Microsoft JhengHei"/>
                </a:rPr>
                <a:t>Video Editing recommended</a:t>
              </a:r>
              <a:endParaRPr lang="zh-TW" altLang="en-US" sz="1700" b="1" dirty="0">
                <a:solidFill>
                  <a:srgbClr val="FFFFFF"/>
                </a:solidFill>
                <a:latin typeface="Microsoft JhengHei"/>
                <a:ea typeface="Microsoft JhengHei"/>
                <a:cs typeface="Microsoft JhengHei"/>
                <a:sym typeface="Microsoft JhengHei"/>
              </a:endParaRPr>
            </a:p>
          </p:txBody>
        </p:sp>
      </p:grpSp>
      <p:grpSp>
        <p:nvGrpSpPr>
          <p:cNvPr id="41" name="群組 40"/>
          <p:cNvGrpSpPr/>
          <p:nvPr/>
        </p:nvGrpSpPr>
        <p:grpSpPr>
          <a:xfrm>
            <a:off x="3781564" y="1048930"/>
            <a:ext cx="5195220" cy="3874786"/>
            <a:chOff x="3924068" y="1048930"/>
            <a:chExt cx="5195220" cy="3874786"/>
          </a:xfrm>
        </p:grpSpPr>
        <p:sp>
          <p:nvSpPr>
            <p:cNvPr id="42" name="矩形 41"/>
            <p:cNvSpPr/>
            <p:nvPr/>
          </p:nvSpPr>
          <p:spPr>
            <a:xfrm>
              <a:off x="4097215" y="1277815"/>
              <a:ext cx="3399693" cy="3270739"/>
            </a:xfrm>
            <a:prstGeom prst="rect">
              <a:avLst/>
            </a:prstGeom>
            <a:solidFill>
              <a:schemeClr val="bg1"/>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3" name="Picture 2" descr="E:\衍印_工作區\01_直播\180424_broadcast for Final Cut Pro\links\SYS.png"/>
            <p:cNvPicPr>
              <a:picLocks noChangeAspect="1" noChangeArrowheads="1"/>
            </p:cNvPicPr>
            <p:nvPr/>
          </p:nvPicPr>
          <p:blipFill>
            <a:blip r:embed="rId3"/>
            <a:srcRect/>
            <a:stretch>
              <a:fillRect/>
            </a:stretch>
          </p:blipFill>
          <p:spPr bwMode="auto">
            <a:xfrm>
              <a:off x="3924068" y="1048930"/>
              <a:ext cx="5195220" cy="3776381"/>
            </a:xfrm>
            <a:prstGeom prst="rect">
              <a:avLst/>
            </a:prstGeom>
            <a:noFill/>
          </p:spPr>
        </p:pic>
        <p:sp>
          <p:nvSpPr>
            <p:cNvPr id="44" name="矩形 43"/>
            <p:cNvSpPr/>
            <p:nvPr/>
          </p:nvSpPr>
          <p:spPr>
            <a:xfrm>
              <a:off x="4533455" y="4615939"/>
              <a:ext cx="1103187" cy="307777"/>
            </a:xfrm>
            <a:prstGeom prst="rect">
              <a:avLst/>
            </a:prstGeom>
          </p:spPr>
          <p:txBody>
            <a:bodyPr wrap="none">
              <a:spAutoFit/>
            </a:bodyPr>
            <a:lstStyle/>
            <a:p>
              <a:r>
                <a:rPr lang="en-US" altLang="zh-TW" b="1" dirty="0" smtClean="0">
                  <a:solidFill>
                    <a:schemeClr val="bg1"/>
                  </a:solidFill>
                  <a:latin typeface="微軟正黑體" pitchFamily="34" charset="-120"/>
                  <a:ea typeface="微軟正黑體" pitchFamily="34" charset="-120"/>
                </a:rPr>
                <a:t>SSD Cache</a:t>
              </a:r>
              <a:endParaRPr lang="zh-TW" altLang="en-US" b="1" dirty="0">
                <a:solidFill>
                  <a:schemeClr val="bg1"/>
                </a:solidFill>
                <a:latin typeface="微軟正黑體" pitchFamily="34" charset="-120"/>
                <a:ea typeface="微軟正黑體" pitchFamily="34" charset="-120"/>
              </a:endParaRPr>
            </a:p>
          </p:txBody>
        </p:sp>
        <p:sp>
          <p:nvSpPr>
            <p:cNvPr id="45" name="矩形 44"/>
            <p:cNvSpPr/>
            <p:nvPr/>
          </p:nvSpPr>
          <p:spPr>
            <a:xfrm>
              <a:off x="6236120" y="4615939"/>
              <a:ext cx="926857" cy="307777"/>
            </a:xfrm>
            <a:prstGeom prst="rect">
              <a:avLst/>
            </a:prstGeom>
          </p:spPr>
          <p:txBody>
            <a:bodyPr wrap="none">
              <a:spAutoFit/>
            </a:bodyPr>
            <a:lstStyle/>
            <a:p>
              <a:r>
                <a:rPr lang="en-US" altLang="zh-TW" b="1" dirty="0" err="1" smtClean="0">
                  <a:solidFill>
                    <a:schemeClr val="bg1"/>
                  </a:solidFill>
                  <a:latin typeface="微軟正黑體" pitchFamily="34" charset="-120"/>
                  <a:ea typeface="微軟正黑體" pitchFamily="34" charset="-120"/>
                </a:rPr>
                <a:t>Qtier</a:t>
              </a:r>
              <a:r>
                <a:rPr lang="en-US" altLang="zh-TW" b="1" dirty="0" smtClean="0">
                  <a:solidFill>
                    <a:schemeClr val="bg1"/>
                  </a:solidFill>
                  <a:latin typeface="微軟正黑體" pitchFamily="34" charset="-120"/>
                  <a:ea typeface="微軟正黑體" pitchFamily="34" charset="-120"/>
                </a:rPr>
                <a:t> 2.0</a:t>
              </a:r>
              <a:endParaRPr lang="zh-TW" altLang="en-US" b="1" dirty="0">
                <a:solidFill>
                  <a:schemeClr val="bg1"/>
                </a:solidFill>
                <a:latin typeface="微軟正黑體" pitchFamily="34" charset="-120"/>
                <a:ea typeface="微軟正黑體" pitchFamily="34" charset="-120"/>
              </a:endParaRPr>
            </a:p>
          </p:txBody>
        </p:sp>
        <p:sp>
          <p:nvSpPr>
            <p:cNvPr id="46" name="矩形 45"/>
            <p:cNvSpPr/>
            <p:nvPr/>
          </p:nvSpPr>
          <p:spPr>
            <a:xfrm>
              <a:off x="7971285" y="2007554"/>
              <a:ext cx="526106" cy="307777"/>
            </a:xfrm>
            <a:prstGeom prst="rect">
              <a:avLst/>
            </a:prstGeom>
          </p:spPr>
          <p:txBody>
            <a:bodyPr wrap="none">
              <a:spAutoFit/>
            </a:bodyPr>
            <a:lstStyle/>
            <a:p>
              <a:r>
                <a:rPr lang="en-US" altLang="zh-TW" b="1" dirty="0" smtClean="0">
                  <a:solidFill>
                    <a:schemeClr val="bg1"/>
                  </a:solidFill>
                  <a:latin typeface="微軟正黑體" pitchFamily="34" charset="-120"/>
                  <a:ea typeface="微軟正黑體" pitchFamily="34" charset="-120"/>
                </a:rPr>
                <a:t>SSD</a:t>
              </a:r>
              <a:endParaRPr lang="zh-TW" altLang="en-US" b="1" dirty="0">
                <a:solidFill>
                  <a:schemeClr val="bg1"/>
                </a:solidFill>
                <a:latin typeface="微軟正黑體" pitchFamily="34" charset="-120"/>
                <a:ea typeface="微軟正黑體" pitchFamily="34" charset="-120"/>
              </a:endParaRPr>
            </a:p>
          </p:txBody>
        </p:sp>
        <p:sp>
          <p:nvSpPr>
            <p:cNvPr id="47" name="矩形 46"/>
            <p:cNvSpPr/>
            <p:nvPr/>
          </p:nvSpPr>
          <p:spPr>
            <a:xfrm>
              <a:off x="7971285" y="2681631"/>
              <a:ext cx="601447" cy="307777"/>
            </a:xfrm>
            <a:prstGeom prst="rect">
              <a:avLst/>
            </a:prstGeom>
          </p:spPr>
          <p:txBody>
            <a:bodyPr wrap="none">
              <a:spAutoFit/>
            </a:bodyPr>
            <a:lstStyle/>
            <a:p>
              <a:r>
                <a:rPr lang="en-US" altLang="zh-TW" b="1" dirty="0" smtClean="0">
                  <a:solidFill>
                    <a:schemeClr val="bg1"/>
                  </a:solidFill>
                  <a:latin typeface="微軟正黑體" pitchFamily="34" charset="-120"/>
                  <a:ea typeface="微軟正黑體" pitchFamily="34" charset="-120"/>
                </a:rPr>
                <a:t>HDD</a:t>
              </a:r>
              <a:endParaRPr lang="zh-TW" altLang="en-US" b="1" dirty="0">
                <a:solidFill>
                  <a:schemeClr val="bg1"/>
                </a:solidFill>
                <a:latin typeface="微軟正黑體" pitchFamily="34" charset="-120"/>
                <a:ea typeface="微軟正黑體" pitchFamily="34" charset="-120"/>
              </a:endParaRPr>
            </a:p>
          </p:txBody>
        </p:sp>
        <p:sp>
          <p:nvSpPr>
            <p:cNvPr id="48" name="矩形 47"/>
            <p:cNvSpPr/>
            <p:nvPr/>
          </p:nvSpPr>
          <p:spPr>
            <a:xfrm>
              <a:off x="7971285" y="3303746"/>
              <a:ext cx="918841" cy="307777"/>
            </a:xfrm>
            <a:prstGeom prst="rect">
              <a:avLst/>
            </a:prstGeom>
          </p:spPr>
          <p:txBody>
            <a:bodyPr wrap="none">
              <a:spAutoFit/>
            </a:bodyPr>
            <a:lstStyle/>
            <a:p>
              <a:r>
                <a:rPr lang="en-US" b="1" dirty="0" smtClean="0">
                  <a:solidFill>
                    <a:schemeClr val="bg1"/>
                  </a:solidFill>
                  <a:latin typeface="微軟正黑體" pitchFamily="34" charset="-120"/>
                  <a:ea typeface="微軟正黑體" pitchFamily="34" charset="-120"/>
                </a:rPr>
                <a:t>Random</a:t>
              </a:r>
              <a:endParaRPr lang="en-US" dirty="0" smtClean="0">
                <a:solidFill>
                  <a:schemeClr val="bg1"/>
                </a:solidFill>
                <a:latin typeface="微軟正黑體" pitchFamily="34" charset="-120"/>
                <a:ea typeface="微軟正黑體" pitchFamily="34" charset="-120"/>
              </a:endParaRPr>
            </a:p>
          </p:txBody>
        </p:sp>
        <p:sp>
          <p:nvSpPr>
            <p:cNvPr id="49" name="矩形 48"/>
            <p:cNvSpPr/>
            <p:nvPr/>
          </p:nvSpPr>
          <p:spPr>
            <a:xfrm>
              <a:off x="5000184" y="1421401"/>
              <a:ext cx="1694695" cy="307777"/>
            </a:xfrm>
            <a:prstGeom prst="rect">
              <a:avLst/>
            </a:prstGeom>
          </p:spPr>
          <p:txBody>
            <a:bodyPr wrap="none">
              <a:spAutoFit/>
            </a:bodyPr>
            <a:lstStyle/>
            <a:p>
              <a:r>
                <a:rPr lang="en-US" altLang="zh-TW" b="1" dirty="0" smtClean="0">
                  <a:solidFill>
                    <a:schemeClr val="bg1"/>
                  </a:solidFill>
                  <a:latin typeface="微軟正黑體" pitchFamily="34" charset="-120"/>
                  <a:ea typeface="微軟正黑體" pitchFamily="34" charset="-120"/>
                </a:rPr>
                <a:t>Application Layer</a:t>
              </a:r>
              <a:endParaRPr lang="zh-TW" altLang="en-US" b="1" dirty="0">
                <a:solidFill>
                  <a:schemeClr val="bg1"/>
                </a:solidFill>
                <a:latin typeface="微軟正黑體" pitchFamily="34" charset="-120"/>
                <a:ea typeface="微軟正黑體" pitchFamily="34" charset="-120"/>
              </a:endParaRPr>
            </a:p>
          </p:txBody>
        </p:sp>
        <p:sp>
          <p:nvSpPr>
            <p:cNvPr id="50" name="矩形 49"/>
            <p:cNvSpPr/>
            <p:nvPr/>
          </p:nvSpPr>
          <p:spPr>
            <a:xfrm>
              <a:off x="7971285" y="3839206"/>
              <a:ext cx="1103187" cy="307777"/>
            </a:xfrm>
            <a:prstGeom prst="rect">
              <a:avLst/>
            </a:prstGeom>
          </p:spPr>
          <p:txBody>
            <a:bodyPr wrap="none">
              <a:spAutoFit/>
            </a:bodyPr>
            <a:lstStyle/>
            <a:p>
              <a:r>
                <a:rPr lang="en-US" b="1" dirty="0" smtClean="0">
                  <a:solidFill>
                    <a:schemeClr val="bg1"/>
                  </a:solidFill>
                  <a:latin typeface="微軟正黑體" pitchFamily="34" charset="-120"/>
                  <a:ea typeface="微軟正黑體" pitchFamily="34" charset="-120"/>
                </a:rPr>
                <a:t>Sequential</a:t>
              </a:r>
              <a:endParaRPr lang="en-US" dirty="0" smtClean="0">
                <a:solidFill>
                  <a:schemeClr val="bg1"/>
                </a:solidFill>
                <a:latin typeface="微軟正黑體" pitchFamily="34" charset="-120"/>
                <a:ea typeface="微軟正黑體" pitchFamily="34" charset="-120"/>
              </a:endParaRPr>
            </a:p>
          </p:txBody>
        </p:sp>
      </p:grpSp>
      <p:sp>
        <p:nvSpPr>
          <p:cNvPr id="26" name="Shape 69"/>
          <p:cNvSpPr txBox="1">
            <a:spLocks/>
          </p:cNvSpPr>
          <p:nvPr/>
        </p:nvSpPr>
        <p:spPr>
          <a:xfrm>
            <a:off x="1406874" y="53442"/>
            <a:ext cx="6270524" cy="852616"/>
          </a:xfrm>
          <a:prstGeom prst="rect">
            <a:avLst/>
          </a:prstGeom>
          <a:noFill/>
          <a:ln>
            <a:noFill/>
          </a:ln>
        </p:spPr>
        <p:txBody>
          <a:bodyPr spcFirstLastPara="1" wrap="square" lIns="91425" tIns="91425" rIns="91425" bIns="91425" anchor="ctr" anchorCtr="0">
            <a:noAutofit/>
          </a:bodyPr>
          <a:lstStyle/>
          <a:p>
            <a:pPr algn="ctr"/>
            <a:r>
              <a:rPr lang="en-US" sz="2800" b="1" dirty="0" err="1" smtClean="0">
                <a:solidFill>
                  <a:schemeClr val="bg1"/>
                </a:solidFill>
              </a:rPr>
              <a:t>Qtier</a:t>
            </a:r>
            <a:r>
              <a:rPr lang="en-US" sz="2800" b="1" dirty="0" smtClean="0">
                <a:solidFill>
                  <a:schemeClr val="bg1"/>
                </a:solidFill>
              </a:rPr>
              <a:t> 2.0 - make the read/write faster</a:t>
            </a:r>
            <a:endParaRPr lang="en-US" sz="2800" dirty="0" smtClean="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15" name="剪去對角線角落矩形 14"/>
          <p:cNvSpPr/>
          <p:nvPr/>
        </p:nvSpPr>
        <p:spPr>
          <a:xfrm>
            <a:off x="991182" y="1961423"/>
            <a:ext cx="2771120" cy="1514693"/>
          </a:xfrm>
          <a:prstGeom prst="snip2DiagRect">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6" name="Shape 266"/>
          <p:cNvSpPr txBox="1"/>
          <p:nvPr/>
        </p:nvSpPr>
        <p:spPr>
          <a:xfrm>
            <a:off x="1667069" y="1181048"/>
            <a:ext cx="6328800" cy="572700"/>
          </a:xfrm>
          <a:prstGeom prst="rect">
            <a:avLst/>
          </a:prstGeom>
          <a:noFill/>
          <a:ln>
            <a:noFill/>
          </a:ln>
        </p:spPr>
        <p:txBody>
          <a:bodyPr spcFirstLastPara="1" wrap="square" lIns="91425" tIns="91425" rIns="91425" bIns="91425" anchor="t" anchorCtr="0">
            <a:noAutofit/>
          </a:bodyPr>
          <a:lstStyle/>
          <a:p>
            <a:pPr lvl="0"/>
            <a:r>
              <a:rPr lang="en-US" altLang="zh-TW" sz="2400" b="1" dirty="0" smtClean="0">
                <a:solidFill>
                  <a:srgbClr val="7DE3F7"/>
                </a:solidFill>
                <a:latin typeface="Microsoft JhengHei"/>
                <a:ea typeface="Microsoft JhengHei"/>
                <a:cs typeface="Microsoft JhengHei"/>
                <a:sym typeface="Microsoft JhengHei"/>
              </a:rPr>
              <a:t>Hybrid Backup Sync</a:t>
            </a:r>
            <a:endParaRPr sz="2400" b="1" dirty="0">
              <a:solidFill>
                <a:srgbClr val="7DE3F7"/>
              </a:solidFill>
              <a:latin typeface="Microsoft JhengHei"/>
              <a:ea typeface="Microsoft JhengHei"/>
              <a:cs typeface="Microsoft JhengHei"/>
              <a:sym typeface="Microsoft JhengHei"/>
            </a:endParaRPr>
          </a:p>
        </p:txBody>
      </p:sp>
      <p:pic>
        <p:nvPicPr>
          <p:cNvPr id="13314" name="Picture 2" descr="C:\Users\user\Desktop\hybrid-backup-sync.png"/>
          <p:cNvPicPr>
            <a:picLocks noChangeAspect="1" noChangeArrowheads="1"/>
          </p:cNvPicPr>
          <p:nvPr/>
        </p:nvPicPr>
        <p:blipFill>
          <a:blip r:embed="rId3"/>
          <a:srcRect/>
          <a:stretch>
            <a:fillRect/>
          </a:stretch>
        </p:blipFill>
        <p:spPr bwMode="auto">
          <a:xfrm>
            <a:off x="942375" y="1128661"/>
            <a:ext cx="648799" cy="640789"/>
          </a:xfrm>
          <a:prstGeom prst="rect">
            <a:avLst/>
          </a:prstGeom>
          <a:noFill/>
        </p:spPr>
      </p:pic>
      <p:grpSp>
        <p:nvGrpSpPr>
          <p:cNvPr id="18" name="群組 17"/>
          <p:cNvGrpSpPr/>
          <p:nvPr/>
        </p:nvGrpSpPr>
        <p:grpSpPr>
          <a:xfrm>
            <a:off x="684697" y="1685498"/>
            <a:ext cx="7572824" cy="3458002"/>
            <a:chOff x="684697" y="1685498"/>
            <a:chExt cx="7572824" cy="3458002"/>
          </a:xfrm>
        </p:grpSpPr>
        <p:pic>
          <p:nvPicPr>
            <p:cNvPr id="17" name="Picture 2" descr="E:\衍印_工作區\01_直播\180424_broadcast for Final Cut Pro\links\陰影.png"/>
            <p:cNvPicPr>
              <a:picLocks noChangeAspect="1" noChangeArrowheads="1"/>
            </p:cNvPicPr>
            <p:nvPr/>
          </p:nvPicPr>
          <p:blipFill>
            <a:blip r:embed="rId4"/>
            <a:srcRect/>
            <a:stretch>
              <a:fillRect/>
            </a:stretch>
          </p:blipFill>
          <p:spPr bwMode="auto">
            <a:xfrm>
              <a:off x="3929305" y="4159371"/>
              <a:ext cx="4328216" cy="984129"/>
            </a:xfrm>
            <a:prstGeom prst="rect">
              <a:avLst/>
            </a:prstGeom>
            <a:noFill/>
          </p:spPr>
        </p:pic>
        <p:pic>
          <p:nvPicPr>
            <p:cNvPr id="16" name="Picture 2" descr="E:\衍印_工作區\01_直播\180424_broadcast for Final Cut Pro\links\陰影.png"/>
            <p:cNvPicPr>
              <a:picLocks noChangeAspect="1" noChangeArrowheads="1"/>
            </p:cNvPicPr>
            <p:nvPr/>
          </p:nvPicPr>
          <p:blipFill>
            <a:blip r:embed="rId4"/>
            <a:srcRect/>
            <a:stretch>
              <a:fillRect/>
            </a:stretch>
          </p:blipFill>
          <p:spPr bwMode="auto">
            <a:xfrm>
              <a:off x="4850685" y="2490753"/>
              <a:ext cx="3362544" cy="984129"/>
            </a:xfrm>
            <a:prstGeom prst="rect">
              <a:avLst/>
            </a:prstGeom>
            <a:noFill/>
          </p:spPr>
        </p:pic>
        <p:pic>
          <p:nvPicPr>
            <p:cNvPr id="7170" name="Picture 2" descr="E:\衍印_工作區\01_直播\180424_broadcast for Final Cut Pro\links\陰影.png"/>
            <p:cNvPicPr>
              <a:picLocks noChangeAspect="1" noChangeArrowheads="1"/>
            </p:cNvPicPr>
            <p:nvPr/>
          </p:nvPicPr>
          <p:blipFill>
            <a:blip r:embed="rId4"/>
            <a:srcRect/>
            <a:stretch>
              <a:fillRect/>
            </a:stretch>
          </p:blipFill>
          <p:spPr bwMode="auto">
            <a:xfrm>
              <a:off x="684697" y="2952605"/>
              <a:ext cx="3362544" cy="984129"/>
            </a:xfrm>
            <a:prstGeom prst="rect">
              <a:avLst/>
            </a:prstGeom>
            <a:noFill/>
          </p:spPr>
        </p:pic>
        <p:sp>
          <p:nvSpPr>
            <p:cNvPr id="14" name="剪去對角線角落矩形 13"/>
            <p:cNvSpPr/>
            <p:nvPr/>
          </p:nvSpPr>
          <p:spPr>
            <a:xfrm>
              <a:off x="4481258" y="3950766"/>
              <a:ext cx="3113148" cy="760837"/>
            </a:xfrm>
            <a:prstGeom prst="snip2DiagRect">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剪去對角線角落矩形 11"/>
            <p:cNvSpPr/>
            <p:nvPr/>
          </p:nvSpPr>
          <p:spPr>
            <a:xfrm>
              <a:off x="5130412" y="2296470"/>
              <a:ext cx="2666419" cy="725936"/>
            </a:xfrm>
            <a:prstGeom prst="snip2DiagRect">
              <a:avLst/>
            </a:prstGeom>
            <a:solidFill>
              <a:schemeClr val="bg1"/>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3" name="群組 12"/>
            <p:cNvGrpSpPr/>
            <p:nvPr/>
          </p:nvGrpSpPr>
          <p:grpSpPr>
            <a:xfrm>
              <a:off x="818244" y="1685498"/>
              <a:ext cx="6874393" cy="3222371"/>
              <a:chOff x="472267" y="1443625"/>
              <a:chExt cx="7243062" cy="3395185"/>
            </a:xfrm>
          </p:grpSpPr>
          <p:pic>
            <p:nvPicPr>
              <p:cNvPr id="13316" name="Picture 4" descr="E:\衍印_工作區\01_直播\180424_broadcast for Final Cut Pro\links\Hybrid Backup Sync.png"/>
              <p:cNvPicPr>
                <a:picLocks noChangeAspect="1" noChangeArrowheads="1"/>
              </p:cNvPicPr>
              <p:nvPr/>
            </p:nvPicPr>
            <p:blipFill>
              <a:blip r:embed="rId5"/>
              <a:srcRect/>
              <a:stretch>
                <a:fillRect/>
              </a:stretch>
            </p:blipFill>
            <p:spPr bwMode="auto">
              <a:xfrm>
                <a:off x="472267" y="1443625"/>
                <a:ext cx="7243062" cy="3395185"/>
              </a:xfrm>
              <a:prstGeom prst="rect">
                <a:avLst/>
              </a:prstGeom>
              <a:noFill/>
            </p:spPr>
          </p:pic>
          <p:sp>
            <p:nvSpPr>
              <p:cNvPr id="9" name="矩形 8"/>
              <p:cNvSpPr/>
              <p:nvPr/>
            </p:nvSpPr>
            <p:spPr>
              <a:xfrm>
                <a:off x="3798064" y="3603380"/>
                <a:ext cx="1321113" cy="453995"/>
              </a:xfrm>
              <a:prstGeom prst="rect">
                <a:avLst/>
              </a:prstGeom>
            </p:spPr>
            <p:txBody>
              <a:bodyPr wrap="none">
                <a:spAutoFit/>
              </a:bodyPr>
              <a:lstStyle/>
              <a:p>
                <a:r>
                  <a:rPr lang="en-US" altLang="zh-TW" sz="2200" b="1" smtClean="0">
                    <a:solidFill>
                      <a:schemeClr val="bg1"/>
                    </a:solidFill>
                    <a:latin typeface="微軟正黑體" pitchFamily="34" charset="-120"/>
                    <a:ea typeface="微軟正黑體" pitchFamily="34" charset="-120"/>
                  </a:rPr>
                  <a:t>Remote</a:t>
                </a:r>
                <a:endParaRPr lang="zh-TW" altLang="en-US" sz="2200" b="1" dirty="0">
                  <a:solidFill>
                    <a:schemeClr val="bg1"/>
                  </a:solidFill>
                  <a:latin typeface="微軟正黑體" pitchFamily="34" charset="-120"/>
                  <a:ea typeface="微軟正黑體" pitchFamily="34" charset="-120"/>
                </a:endParaRPr>
              </a:p>
            </p:txBody>
          </p:sp>
          <p:sp>
            <p:nvSpPr>
              <p:cNvPr id="10" name="矩形 9"/>
              <p:cNvSpPr/>
              <p:nvPr/>
            </p:nvSpPr>
            <p:spPr>
              <a:xfrm>
                <a:off x="3270903" y="2583521"/>
                <a:ext cx="1044122" cy="453995"/>
              </a:xfrm>
              <a:prstGeom prst="rect">
                <a:avLst/>
              </a:prstGeom>
            </p:spPr>
            <p:txBody>
              <a:bodyPr wrap="none">
                <a:spAutoFit/>
              </a:bodyPr>
              <a:lstStyle/>
              <a:p>
                <a:r>
                  <a:rPr lang="en-US" altLang="zh-TW" sz="2200" b="1" dirty="0" smtClean="0">
                    <a:solidFill>
                      <a:schemeClr val="bg1"/>
                    </a:solidFill>
                    <a:latin typeface="微軟正黑體" pitchFamily="34" charset="-120"/>
                    <a:ea typeface="微軟正黑體" pitchFamily="34" charset="-120"/>
                  </a:rPr>
                  <a:t>Cloud</a:t>
                </a:r>
                <a:endParaRPr lang="zh-TW" altLang="en-US" sz="2200" b="1" dirty="0">
                  <a:solidFill>
                    <a:schemeClr val="bg1"/>
                  </a:solidFill>
                  <a:latin typeface="微軟正黑體" pitchFamily="34" charset="-120"/>
                  <a:ea typeface="微軟正黑體" pitchFamily="34" charset="-120"/>
                </a:endParaRPr>
              </a:p>
            </p:txBody>
          </p:sp>
          <p:sp>
            <p:nvSpPr>
              <p:cNvPr id="11" name="矩形 10"/>
              <p:cNvSpPr/>
              <p:nvPr/>
            </p:nvSpPr>
            <p:spPr>
              <a:xfrm>
                <a:off x="4434305" y="2549140"/>
                <a:ext cx="939406" cy="453995"/>
              </a:xfrm>
              <a:prstGeom prst="rect">
                <a:avLst/>
              </a:prstGeom>
            </p:spPr>
            <p:txBody>
              <a:bodyPr wrap="none">
                <a:spAutoFit/>
              </a:bodyPr>
              <a:lstStyle/>
              <a:p>
                <a:r>
                  <a:rPr lang="en-US" altLang="zh-TW" sz="2200" b="1" dirty="0" smtClean="0">
                    <a:solidFill>
                      <a:schemeClr val="bg1"/>
                    </a:solidFill>
                    <a:latin typeface="微軟正黑體" pitchFamily="34" charset="-120"/>
                    <a:ea typeface="微軟正黑體" pitchFamily="34" charset="-120"/>
                  </a:rPr>
                  <a:t>Local</a:t>
                </a:r>
                <a:endParaRPr lang="zh-TW" altLang="en-US" sz="2200" b="1" dirty="0">
                  <a:solidFill>
                    <a:schemeClr val="bg1"/>
                  </a:solidFill>
                  <a:latin typeface="微軟正黑體" pitchFamily="34" charset="-120"/>
                  <a:ea typeface="微軟正黑體" pitchFamily="34" charset="-120"/>
                </a:endParaRPr>
              </a:p>
            </p:txBody>
          </p:sp>
        </p:grpSp>
      </p:grpSp>
      <p:sp>
        <p:nvSpPr>
          <p:cNvPr id="19" name="Shape 69"/>
          <p:cNvSpPr txBox="1">
            <a:spLocks/>
          </p:cNvSpPr>
          <p:nvPr/>
        </p:nvSpPr>
        <p:spPr>
          <a:xfrm>
            <a:off x="1406873" y="53442"/>
            <a:ext cx="6454505"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Multi-layer protection secures your digital assets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Shape 271"/>
          <p:cNvPicPr preferRelativeResize="0"/>
          <p:nvPr/>
        </p:nvPicPr>
        <p:blipFill rotWithShape="1">
          <a:blip r:embed="rId3">
            <a:alphaModFix/>
          </a:blip>
          <a:srcRect/>
          <a:stretch/>
        </p:blipFill>
        <p:spPr>
          <a:xfrm>
            <a:off x="-71470" y="1988444"/>
            <a:ext cx="3924514" cy="3924514"/>
          </a:xfrm>
          <a:prstGeom prst="rect">
            <a:avLst/>
          </a:prstGeom>
          <a:noFill/>
          <a:ln>
            <a:noFill/>
          </a:ln>
        </p:spPr>
      </p:pic>
      <p:sp>
        <p:nvSpPr>
          <p:cNvPr id="274" name="Shape 274"/>
          <p:cNvSpPr/>
          <p:nvPr/>
        </p:nvSpPr>
        <p:spPr>
          <a:xfrm>
            <a:off x="648730" y="2381003"/>
            <a:ext cx="3007194" cy="544106"/>
          </a:xfrm>
          <a:prstGeom prst="wedgeRectCallout">
            <a:avLst>
              <a:gd name="adj1" fmla="val 794"/>
              <a:gd name="adj2" fmla="val 77869"/>
            </a:avLst>
          </a:prstGeom>
          <a:solidFill>
            <a:srgbClr val="7030A0">
              <a:alpha val="83921"/>
            </a:srgbClr>
          </a:solidFill>
          <a:ln>
            <a:noFill/>
          </a:ln>
        </p:spPr>
        <p:txBody>
          <a:bodyPr spcFirstLastPara="1" wrap="square" lIns="91425" tIns="45700" rIns="91425" bIns="45700" anchor="ctr" anchorCtr="0">
            <a:noAutofit/>
          </a:bodyPr>
          <a:lstStyle/>
          <a:p>
            <a:pPr lvl="0" algn="ctr"/>
            <a:r>
              <a:rPr lang="en-US" altLang="zh-TW" sz="1800" b="1" dirty="0" smtClean="0">
                <a:solidFill>
                  <a:schemeClr val="lt1"/>
                </a:solidFill>
                <a:latin typeface="Microsoft JhengHei"/>
                <a:ea typeface="Microsoft JhengHei"/>
                <a:cs typeface="Microsoft JhengHei"/>
                <a:sym typeface="Microsoft JhengHei"/>
              </a:rPr>
              <a:t>QSW-1208-8C</a:t>
            </a:r>
            <a:endParaRPr sz="1800" b="1" i="0" u="none" strike="noStrike" cap="none" dirty="0">
              <a:solidFill>
                <a:schemeClr val="lt1"/>
              </a:solidFill>
              <a:latin typeface="Arial"/>
              <a:ea typeface="Arial"/>
              <a:cs typeface="Arial"/>
              <a:sym typeface="Arial"/>
            </a:endParaRPr>
          </a:p>
        </p:txBody>
      </p:sp>
      <p:grpSp>
        <p:nvGrpSpPr>
          <p:cNvPr id="25" name="群組 24"/>
          <p:cNvGrpSpPr/>
          <p:nvPr/>
        </p:nvGrpSpPr>
        <p:grpSpPr>
          <a:xfrm>
            <a:off x="4794552" y="2106069"/>
            <a:ext cx="3506486" cy="2948487"/>
            <a:chOff x="4794552" y="2065424"/>
            <a:chExt cx="3506486" cy="2948487"/>
          </a:xfrm>
        </p:grpSpPr>
        <p:grpSp>
          <p:nvGrpSpPr>
            <p:cNvPr id="23" name="群組 22"/>
            <p:cNvGrpSpPr/>
            <p:nvPr/>
          </p:nvGrpSpPr>
          <p:grpSpPr>
            <a:xfrm>
              <a:off x="4794738" y="2065424"/>
              <a:ext cx="3506300" cy="2946339"/>
              <a:chOff x="4794738" y="2112169"/>
              <a:chExt cx="3506300" cy="2946339"/>
            </a:xfrm>
          </p:grpSpPr>
          <p:sp>
            <p:nvSpPr>
              <p:cNvPr id="22" name="圓角矩形 21"/>
              <p:cNvSpPr/>
              <p:nvPr/>
            </p:nvSpPr>
            <p:spPr>
              <a:xfrm>
                <a:off x="4794738" y="2112169"/>
                <a:ext cx="3506300" cy="1791616"/>
              </a:xfrm>
              <a:prstGeom prst="roundRect">
                <a:avLst>
                  <a:gd name="adj" fmla="val 618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4794738" y="3036277"/>
                <a:ext cx="3505200" cy="2022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9" name="群組 18"/>
              <p:cNvGrpSpPr/>
              <p:nvPr/>
            </p:nvGrpSpPr>
            <p:grpSpPr>
              <a:xfrm>
                <a:off x="4920876" y="2232060"/>
                <a:ext cx="3346910" cy="2699301"/>
                <a:chOff x="4915014" y="2214475"/>
                <a:chExt cx="3346910" cy="2699301"/>
              </a:xfrm>
            </p:grpSpPr>
            <p:pic>
              <p:nvPicPr>
                <p:cNvPr id="275" name="Shape 275" descr="C:\Users\user\Desktop\0110\25.png"/>
                <p:cNvPicPr preferRelativeResize="0"/>
                <p:nvPr/>
              </p:nvPicPr>
              <p:blipFill rotWithShape="1">
                <a:blip r:embed="rId4">
                  <a:alphaModFix/>
                </a:blip>
                <a:srcRect/>
                <a:stretch/>
              </p:blipFill>
              <p:spPr>
                <a:xfrm>
                  <a:off x="5420450" y="2301720"/>
                  <a:ext cx="2023456" cy="2250579"/>
                </a:xfrm>
                <a:prstGeom prst="rect">
                  <a:avLst/>
                </a:prstGeom>
                <a:noFill/>
                <a:ln>
                  <a:noFill/>
                </a:ln>
              </p:spPr>
            </p:pic>
            <p:sp>
              <p:nvSpPr>
                <p:cNvPr id="276" name="Shape 276"/>
                <p:cNvSpPr txBox="1"/>
                <p:nvPr/>
              </p:nvSpPr>
              <p:spPr>
                <a:xfrm>
                  <a:off x="5143630" y="4006228"/>
                  <a:ext cx="284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277" name="Shape 277"/>
                <p:cNvSpPr txBox="1"/>
                <p:nvPr/>
              </p:nvSpPr>
              <p:spPr>
                <a:xfrm>
                  <a:off x="5143630" y="4355949"/>
                  <a:ext cx="284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0</a:t>
                  </a:r>
                  <a:endParaRPr sz="1400" b="0" i="0" u="none" strike="noStrike" cap="none">
                    <a:solidFill>
                      <a:srgbClr val="000000"/>
                    </a:solidFill>
                    <a:latin typeface="Arial"/>
                    <a:ea typeface="Arial"/>
                    <a:cs typeface="Arial"/>
                    <a:sym typeface="Arial"/>
                  </a:endParaRPr>
                </a:p>
              </p:txBody>
            </p:sp>
            <p:sp>
              <p:nvSpPr>
                <p:cNvPr id="278" name="Shape 278"/>
                <p:cNvSpPr txBox="1"/>
                <p:nvPr/>
              </p:nvSpPr>
              <p:spPr>
                <a:xfrm>
                  <a:off x="5143630" y="3656505"/>
                  <a:ext cx="284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279" name="Shape 279"/>
                <p:cNvSpPr txBox="1"/>
                <p:nvPr/>
              </p:nvSpPr>
              <p:spPr>
                <a:xfrm>
                  <a:off x="5143630" y="3306782"/>
                  <a:ext cx="284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280" name="Shape 280"/>
                <p:cNvSpPr txBox="1"/>
                <p:nvPr/>
              </p:nvSpPr>
              <p:spPr>
                <a:xfrm>
                  <a:off x="5035632" y="2607336"/>
                  <a:ext cx="383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0" i="0" u="none" strike="noStrike" cap="none" dirty="0">
                      <a:solidFill>
                        <a:srgbClr val="000000"/>
                      </a:solidFill>
                      <a:latin typeface="Arial"/>
                      <a:ea typeface="Arial"/>
                      <a:cs typeface="Arial"/>
                      <a:sym typeface="Arial"/>
                    </a:rPr>
                    <a:t>10</a:t>
                  </a:r>
                  <a:endParaRPr sz="1400" b="0" i="0" u="none" strike="noStrike" cap="none" dirty="0">
                    <a:solidFill>
                      <a:srgbClr val="000000"/>
                    </a:solidFill>
                    <a:latin typeface="Arial"/>
                    <a:ea typeface="Arial"/>
                    <a:cs typeface="Arial"/>
                    <a:sym typeface="Arial"/>
                  </a:endParaRPr>
                </a:p>
              </p:txBody>
            </p:sp>
            <p:sp>
              <p:nvSpPr>
                <p:cNvPr id="281" name="Shape 281"/>
                <p:cNvSpPr txBox="1"/>
                <p:nvPr/>
              </p:nvSpPr>
              <p:spPr>
                <a:xfrm>
                  <a:off x="5143630" y="2957059"/>
                  <a:ext cx="284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0" i="0" u="none" strike="noStrike" cap="none">
                      <a:solidFill>
                        <a:srgbClr val="000000"/>
                      </a:solidFill>
                      <a:latin typeface="Arial"/>
                      <a:ea typeface="Arial"/>
                      <a:cs typeface="Arial"/>
                      <a:sym typeface="Arial"/>
                    </a:rPr>
                    <a:t>8</a:t>
                  </a:r>
                  <a:endParaRPr sz="1400" b="0" i="0" u="none" strike="noStrike" cap="none">
                    <a:solidFill>
                      <a:srgbClr val="000000"/>
                    </a:solidFill>
                    <a:latin typeface="Arial"/>
                    <a:ea typeface="Arial"/>
                    <a:cs typeface="Arial"/>
                    <a:sym typeface="Arial"/>
                  </a:endParaRPr>
                </a:p>
              </p:txBody>
            </p:sp>
            <p:sp>
              <p:nvSpPr>
                <p:cNvPr id="282" name="Shape 282"/>
                <p:cNvSpPr txBox="1"/>
                <p:nvPr/>
              </p:nvSpPr>
              <p:spPr>
                <a:xfrm>
                  <a:off x="5355674" y="4605976"/>
                  <a:ext cx="6927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i="0" u="none" strike="noStrike" cap="none">
                      <a:solidFill>
                        <a:srgbClr val="000000"/>
                      </a:solidFill>
                      <a:latin typeface="Microsoft JhengHei"/>
                      <a:ea typeface="Microsoft JhengHei"/>
                      <a:cs typeface="Microsoft JhengHei"/>
                      <a:sym typeface="Microsoft JhengHei"/>
                    </a:rPr>
                    <a:t>1 GbE</a:t>
                  </a:r>
                  <a:endParaRPr sz="1400" i="0" u="none" strike="noStrike" cap="none">
                    <a:solidFill>
                      <a:srgbClr val="000000"/>
                    </a:solidFill>
                    <a:latin typeface="Microsoft JhengHei"/>
                    <a:ea typeface="Microsoft JhengHei"/>
                    <a:cs typeface="Microsoft JhengHei"/>
                    <a:sym typeface="Microsoft JhengHei"/>
                  </a:endParaRPr>
                </a:p>
              </p:txBody>
            </p:sp>
            <p:sp>
              <p:nvSpPr>
                <p:cNvPr id="283" name="Shape 283"/>
                <p:cNvSpPr txBox="1"/>
                <p:nvPr/>
              </p:nvSpPr>
              <p:spPr>
                <a:xfrm>
                  <a:off x="6075754" y="4605976"/>
                  <a:ext cx="792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i="0" u="none" strike="noStrike" cap="none" dirty="0">
                      <a:solidFill>
                        <a:srgbClr val="000000"/>
                      </a:solidFill>
                      <a:latin typeface="Microsoft JhengHei"/>
                      <a:ea typeface="Microsoft JhengHei"/>
                      <a:cs typeface="Microsoft JhengHei"/>
                      <a:sym typeface="Microsoft JhengHei"/>
                    </a:rPr>
                    <a:t>10 GbE</a:t>
                  </a:r>
                  <a:endParaRPr sz="1400" i="0" u="none" strike="noStrike" cap="none" dirty="0">
                    <a:solidFill>
                      <a:srgbClr val="000000"/>
                    </a:solidFill>
                    <a:latin typeface="Microsoft JhengHei"/>
                    <a:ea typeface="Microsoft JhengHei"/>
                    <a:cs typeface="Microsoft JhengHei"/>
                    <a:sym typeface="Microsoft JhengHei"/>
                  </a:endParaRPr>
                </a:p>
              </p:txBody>
            </p:sp>
            <p:sp>
              <p:nvSpPr>
                <p:cNvPr id="284" name="Shape 284"/>
                <p:cNvSpPr txBox="1"/>
                <p:nvPr/>
              </p:nvSpPr>
              <p:spPr>
                <a:xfrm>
                  <a:off x="6795824" y="4605975"/>
                  <a:ext cx="14661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i="0" u="none" strike="noStrike" cap="none" dirty="0">
                      <a:solidFill>
                        <a:srgbClr val="000000"/>
                      </a:solidFill>
                      <a:latin typeface="Microsoft JhengHei"/>
                      <a:ea typeface="Microsoft JhengHei"/>
                      <a:cs typeface="Microsoft JhengHei"/>
                      <a:sym typeface="Microsoft JhengHei"/>
                    </a:rPr>
                    <a:t>Thunderbolt 3</a:t>
                  </a:r>
                  <a:endParaRPr dirty="0">
                    <a:latin typeface="Microsoft JhengHei"/>
                    <a:ea typeface="Microsoft JhengHei"/>
                    <a:cs typeface="Microsoft JhengHei"/>
                    <a:sym typeface="Microsoft JhengHei"/>
                  </a:endParaRPr>
                </a:p>
              </p:txBody>
            </p:sp>
            <p:sp>
              <p:nvSpPr>
                <p:cNvPr id="285" name="Shape 285"/>
                <p:cNvSpPr txBox="1"/>
                <p:nvPr/>
              </p:nvSpPr>
              <p:spPr>
                <a:xfrm>
                  <a:off x="6821097" y="2214475"/>
                  <a:ext cx="11754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i="0" u="none" strike="noStrike" cap="none">
                      <a:solidFill>
                        <a:srgbClr val="000000"/>
                      </a:solidFill>
                      <a:latin typeface="Microsoft JhengHei"/>
                      <a:ea typeface="Microsoft JhengHei"/>
                      <a:cs typeface="Microsoft JhengHei"/>
                      <a:sym typeface="Microsoft JhengHei"/>
                    </a:rPr>
                    <a:t>4TB data</a:t>
                  </a:r>
                  <a:endParaRPr>
                    <a:latin typeface="Microsoft JhengHei"/>
                    <a:ea typeface="Microsoft JhengHei"/>
                    <a:cs typeface="Microsoft JhengHei"/>
                    <a:sym typeface="Microsoft JhengHei"/>
                  </a:endParaRPr>
                </a:p>
              </p:txBody>
            </p:sp>
            <p:sp>
              <p:nvSpPr>
                <p:cNvPr id="286" name="Shape 286"/>
                <p:cNvSpPr txBox="1"/>
                <p:nvPr/>
              </p:nvSpPr>
              <p:spPr>
                <a:xfrm>
                  <a:off x="4915014" y="2301720"/>
                  <a:ext cx="702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zh-TW" sz="1400" b="1" i="0" u="none" strike="noStrike" cap="none" dirty="0">
                      <a:solidFill>
                        <a:srgbClr val="000000"/>
                      </a:solidFill>
                      <a:latin typeface="Arial"/>
                      <a:ea typeface="Arial"/>
                      <a:cs typeface="Arial"/>
                      <a:sym typeface="Arial"/>
                    </a:rPr>
                    <a:t>Hours</a:t>
                  </a:r>
                  <a:endParaRPr sz="1400" b="1" i="0" u="none" strike="noStrike" cap="none" dirty="0">
                    <a:solidFill>
                      <a:srgbClr val="000000"/>
                    </a:solidFill>
                    <a:latin typeface="Arial"/>
                    <a:ea typeface="Arial"/>
                    <a:cs typeface="Arial"/>
                    <a:sym typeface="Arial"/>
                  </a:endParaRPr>
                </a:p>
              </p:txBody>
            </p:sp>
          </p:grpSp>
        </p:grpSp>
        <p:sp>
          <p:nvSpPr>
            <p:cNvPr id="24" name="矩形 23"/>
            <p:cNvSpPr/>
            <p:nvPr/>
          </p:nvSpPr>
          <p:spPr>
            <a:xfrm rot="10800000">
              <a:off x="4794552" y="4826395"/>
              <a:ext cx="3506484" cy="187516"/>
            </a:xfrm>
            <a:prstGeom prst="rect">
              <a:avLst/>
            </a:prstGeom>
            <a:gradFill>
              <a:gsLst>
                <a:gs pos="0">
                  <a:schemeClr val="tx1">
                    <a:lumMod val="75000"/>
                    <a:lumOff val="25000"/>
                    <a:alpha val="82000"/>
                  </a:schemeClr>
                </a:gs>
                <a:gs pos="100000">
                  <a:schemeClr val="tx1">
                    <a:alpha val="0"/>
                  </a:schemeClr>
                </a:gs>
                <a:gs pos="100000">
                  <a:schemeClr val="accent1">
                    <a:tint val="23500"/>
                    <a:satMod val="1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6" name="Shape 69"/>
          <p:cNvSpPr txBox="1">
            <a:spLocks/>
          </p:cNvSpPr>
          <p:nvPr/>
        </p:nvSpPr>
        <p:spPr>
          <a:xfrm>
            <a:off x="1406873" y="53442"/>
            <a:ext cx="6193335"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Strengthen work efficiency because time is money</a:t>
            </a:r>
            <a:endParaRPr lang="en-US" sz="2800" dirty="0" smtClean="0">
              <a:solidFill>
                <a:schemeClr val="bg1"/>
              </a:solidFill>
            </a:endParaRPr>
          </a:p>
        </p:txBody>
      </p:sp>
      <p:sp>
        <p:nvSpPr>
          <p:cNvPr id="27" name="矩形 26"/>
          <p:cNvSpPr/>
          <p:nvPr/>
        </p:nvSpPr>
        <p:spPr>
          <a:xfrm>
            <a:off x="641266" y="1271079"/>
            <a:ext cx="8009907" cy="1384995"/>
          </a:xfrm>
          <a:prstGeom prst="rect">
            <a:avLst/>
          </a:prstGeom>
        </p:spPr>
        <p:txBody>
          <a:bodyPr wrap="square">
            <a:spAutoFit/>
          </a:bodyPr>
          <a:lstStyle/>
          <a:p>
            <a:r>
              <a:rPr lang="en-US" altLang="zh-TW" dirty="0" smtClean="0">
                <a:solidFill>
                  <a:schemeClr val="accent6"/>
                </a:solidFill>
              </a:rPr>
              <a:t>• </a:t>
            </a:r>
            <a:r>
              <a:rPr lang="en-US" altLang="zh-TW" dirty="0" smtClean="0">
                <a:solidFill>
                  <a:schemeClr val="bg1"/>
                </a:solidFill>
              </a:rPr>
              <a:t>When you need to process 4TB Raw Data</a:t>
            </a:r>
            <a:r>
              <a:rPr lang="zh-TW" altLang="en-US" dirty="0" smtClean="0">
                <a:solidFill>
                  <a:schemeClr val="bg1"/>
                </a:solidFill>
              </a:rPr>
              <a:t>，</a:t>
            </a:r>
            <a:r>
              <a:rPr lang="en-US" altLang="zh-TW" dirty="0" smtClean="0">
                <a:solidFill>
                  <a:schemeClr val="bg1"/>
                </a:solidFill>
              </a:rPr>
              <a:t>it takes 11 hours via 1GbE.</a:t>
            </a:r>
          </a:p>
          <a:p>
            <a:r>
              <a:rPr lang="en-US" altLang="zh-TW" dirty="0" smtClean="0">
                <a:solidFill>
                  <a:schemeClr val="accent6"/>
                </a:solidFill>
              </a:rPr>
              <a:t>• </a:t>
            </a:r>
            <a:r>
              <a:rPr lang="en-US" altLang="zh-TW" dirty="0" smtClean="0">
                <a:solidFill>
                  <a:schemeClr val="bg1"/>
                </a:solidFill>
              </a:rPr>
              <a:t>Use 10GbE / Thunderbolt for the same data, only 1 hour is needed. </a:t>
            </a:r>
          </a:p>
          <a:p>
            <a:r>
              <a:rPr lang="en-US" altLang="zh-TW" dirty="0" smtClean="0">
                <a:solidFill>
                  <a:schemeClr val="accent6"/>
                </a:solidFill>
              </a:rPr>
              <a:t>• </a:t>
            </a:r>
            <a:r>
              <a:rPr lang="en-US" altLang="zh-TW" dirty="0" smtClean="0">
                <a:solidFill>
                  <a:schemeClr val="bg1"/>
                </a:solidFill>
              </a:rPr>
              <a:t>When most QNAP products are ready for 10GbE networks in 2018, </a:t>
            </a:r>
            <a:br>
              <a:rPr lang="en-US" altLang="zh-TW" dirty="0" smtClean="0">
                <a:solidFill>
                  <a:schemeClr val="bg1"/>
                </a:solidFill>
              </a:rPr>
            </a:br>
            <a:r>
              <a:rPr lang="en-US" altLang="zh-TW" dirty="0" smtClean="0">
                <a:solidFill>
                  <a:schemeClr val="bg1"/>
                </a:solidFill>
              </a:rPr>
              <a:t>  is your infrastructure ready for it?</a:t>
            </a:r>
          </a:p>
          <a:p>
            <a:endParaRPr lang="en-US" altLang="zh-TW" dirty="0" smtClean="0">
              <a:solidFill>
                <a:schemeClr val="bg1"/>
              </a:solidFill>
            </a:endParaRPr>
          </a:p>
          <a:p>
            <a:endParaRPr lang="en-US" altLang="zh-TW"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3" name="Shape 293"/>
          <p:cNvPicPr preferRelativeResize="0"/>
          <p:nvPr/>
        </p:nvPicPr>
        <p:blipFill>
          <a:blip r:embed="rId3">
            <a:alphaModFix/>
          </a:blip>
          <a:stretch>
            <a:fillRect/>
          </a:stretch>
        </p:blipFill>
        <p:spPr>
          <a:xfrm>
            <a:off x="562707" y="1090630"/>
            <a:ext cx="7882715" cy="3745140"/>
          </a:xfrm>
          <a:prstGeom prst="rect">
            <a:avLst/>
          </a:prstGeom>
          <a:noFill/>
          <a:ln>
            <a:noFill/>
          </a:ln>
          <a:effectLst>
            <a:outerShdw blurRad="177800" dist="50800" dir="5400000" sx="98000" sy="98000" algn="ctr" rotWithShape="0">
              <a:srgbClr val="000000">
                <a:alpha val="80000"/>
              </a:srgbClr>
            </a:outerShdw>
          </a:effectLst>
        </p:spPr>
      </p:pic>
      <p:sp>
        <p:nvSpPr>
          <p:cNvPr id="294" name="Shape 294"/>
          <p:cNvSpPr txBox="1"/>
          <p:nvPr/>
        </p:nvSpPr>
        <p:spPr>
          <a:xfrm>
            <a:off x="4702629" y="3404123"/>
            <a:ext cx="3535346" cy="1388110"/>
          </a:xfrm>
          <a:prstGeom prst="rect">
            <a:avLst/>
          </a:prstGeom>
          <a:noFill/>
          <a:ln>
            <a:noFill/>
          </a:ln>
        </p:spPr>
        <p:txBody>
          <a:bodyPr spcFirstLastPara="1" wrap="square" lIns="91425" tIns="91425" rIns="91425" bIns="91425" anchor="ctr" anchorCtr="0">
            <a:noAutofit/>
          </a:bodyPr>
          <a:lstStyle/>
          <a:p>
            <a:pPr lvl="0"/>
            <a:r>
              <a:rPr lang="en-US" altLang="zh-TW" sz="1150" dirty="0" smtClean="0">
                <a:solidFill>
                  <a:srgbClr val="4A4A4A"/>
                </a:solidFill>
                <a:latin typeface="微軟正黑體" pitchFamily="34" charset="-120"/>
                <a:ea typeface="微軟正黑體" pitchFamily="34" charset="-120"/>
                <a:cs typeface="Verdana"/>
                <a:sym typeface="Verdana"/>
              </a:rPr>
              <a:t>Since adopting the TVS-1282T3, Nick Rains has reported over 50% increases in his productivity and work efficiency. This is in no doubt due to being able to deliver 4K video to Final Cut Pro in real time combined with being able to consolidate his storage library to one device.</a:t>
            </a:r>
            <a:endParaRPr dirty="0">
              <a:latin typeface="微軟正黑體" pitchFamily="34" charset="-120"/>
              <a:ea typeface="微軟正黑體" pitchFamily="34" charset="-120"/>
            </a:endParaRPr>
          </a:p>
        </p:txBody>
      </p:sp>
      <p:sp>
        <p:nvSpPr>
          <p:cNvPr id="5" name="Shape 69"/>
          <p:cNvSpPr txBox="1">
            <a:spLocks/>
          </p:cNvSpPr>
          <p:nvPr/>
        </p:nvSpPr>
        <p:spPr>
          <a:xfrm>
            <a:off x="1406874" y="53442"/>
            <a:ext cx="6276462"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Summary</a:t>
            </a:r>
            <a:endParaRPr lang="en-US" sz="2800" dirty="0" smtClean="0">
              <a:solidFill>
                <a:schemeClr val="bg1"/>
              </a:solidFill>
            </a:endParaRPr>
          </a:p>
        </p:txBody>
      </p:sp>
      <p:sp>
        <p:nvSpPr>
          <p:cNvPr id="7" name="矩形 6"/>
          <p:cNvSpPr/>
          <p:nvPr/>
        </p:nvSpPr>
        <p:spPr>
          <a:xfrm>
            <a:off x="4702629" y="1382178"/>
            <a:ext cx="3663537" cy="1815882"/>
          </a:xfrm>
          <a:prstGeom prst="rect">
            <a:avLst/>
          </a:prstGeom>
          <a:solidFill>
            <a:schemeClr val="bg1"/>
          </a:solidFill>
        </p:spPr>
        <p:txBody>
          <a:bodyPr wrap="square">
            <a:spAutoFit/>
          </a:bodyPr>
          <a:lstStyle/>
          <a:p>
            <a:r>
              <a:rPr lang="en-US" i="1" dirty="0" smtClean="0"/>
              <a:t>"We have been able to condense a rather eclectic collection of different hard drives and storage systems into one single unit. This makes data-wrangling a whole lot easier." </a:t>
            </a:r>
            <a:endParaRPr lang="en-US" dirty="0" smtClean="0"/>
          </a:p>
          <a:p>
            <a:r>
              <a:rPr lang="en-US" dirty="0" smtClean="0"/>
              <a:t/>
            </a:r>
            <a:br>
              <a:rPr lang="en-US" dirty="0" smtClean="0"/>
            </a:br>
            <a:r>
              <a:rPr lang="en-US" i="1" dirty="0" smtClean="0"/>
              <a:t>- Nick Rains</a:t>
            </a:r>
            <a:endParaRPr lang="en-US" dirty="0" smtClean="0"/>
          </a:p>
          <a:p>
            <a:endParaRPr lang="zh-TW" alt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5" name="矩形 4"/>
          <p:cNvSpPr/>
          <p:nvPr/>
        </p:nvSpPr>
        <p:spPr>
          <a:xfrm>
            <a:off x="3204374" y="1539396"/>
            <a:ext cx="4405023" cy="892552"/>
          </a:xfrm>
          <a:prstGeom prst="rect">
            <a:avLst/>
          </a:prstGeom>
        </p:spPr>
        <p:txBody>
          <a:bodyPr wrap="square">
            <a:spAutoFit/>
          </a:bodyPr>
          <a:lstStyle/>
          <a:p>
            <a:pPr algn="ctr"/>
            <a:r>
              <a:rPr lang="en-US" altLang="zh-TW" sz="3200" dirty="0" smtClean="0">
                <a:solidFill>
                  <a:schemeClr val="bg1"/>
                </a:solidFill>
                <a:latin typeface="微軟正黑體" pitchFamily="34" charset="-120"/>
                <a:ea typeface="微軟正黑體" pitchFamily="34" charset="-120"/>
              </a:rPr>
              <a:t>QNAP NAS</a:t>
            </a:r>
            <a:r>
              <a:rPr lang="en-US" altLang="zh-TW" sz="1800" dirty="0" smtClean="0">
                <a:solidFill>
                  <a:schemeClr val="bg1"/>
                </a:solidFill>
                <a:latin typeface="微軟正黑體" pitchFamily="34" charset="-120"/>
                <a:ea typeface="微軟正黑體" pitchFamily="34" charset="-120"/>
              </a:rPr>
              <a:t/>
            </a:r>
            <a:br>
              <a:rPr lang="en-US" altLang="zh-TW" sz="1800" dirty="0" smtClean="0">
                <a:solidFill>
                  <a:schemeClr val="bg1"/>
                </a:solidFill>
                <a:latin typeface="微軟正黑體" pitchFamily="34" charset="-120"/>
                <a:ea typeface="微軟正黑體" pitchFamily="34" charset="-120"/>
              </a:rPr>
            </a:br>
            <a:r>
              <a:rPr lang="en-US" altLang="zh-TW" sz="2000" b="1" dirty="0">
                <a:solidFill>
                  <a:schemeClr val="bg1"/>
                </a:solidFill>
                <a:latin typeface="Arial" pitchFamily="34" charset="0"/>
                <a:cs typeface="Arial" pitchFamily="34" charset="0"/>
              </a:rPr>
              <a:t>the Best Solution </a:t>
            </a:r>
            <a:r>
              <a:rPr lang="en-US" altLang="zh-TW" sz="2000" b="1">
                <a:solidFill>
                  <a:schemeClr val="bg1"/>
                </a:solidFill>
                <a:latin typeface="Arial" pitchFamily="34" charset="0"/>
                <a:cs typeface="Arial" pitchFamily="34" charset="0"/>
              </a:rPr>
              <a:t>for </a:t>
            </a:r>
            <a:r>
              <a:rPr lang="en-US" altLang="zh-TW" sz="2000" b="1" smtClean="0">
                <a:solidFill>
                  <a:schemeClr val="bg1"/>
                </a:solidFill>
                <a:latin typeface="Arial" pitchFamily="34" charset="0"/>
                <a:cs typeface="Arial" pitchFamily="34" charset="0"/>
              </a:rPr>
              <a:t>Video </a:t>
            </a:r>
            <a:r>
              <a:rPr lang="en-US" altLang="zh-TW" sz="2000" b="1" dirty="0">
                <a:solidFill>
                  <a:schemeClr val="bg1"/>
                </a:solidFill>
                <a:latin typeface="Arial" pitchFamily="34" charset="0"/>
                <a:cs typeface="Arial" pitchFamily="34" charset="0"/>
              </a:rPr>
              <a:t>Editing</a:t>
            </a:r>
            <a:endParaRPr lang="zh-TW" altLang="en-US" sz="2000" b="1" dirty="0">
              <a:solidFill>
                <a:schemeClr val="bg1"/>
              </a:solidFill>
              <a:latin typeface="Arial" pitchFamily="34" charset="0"/>
              <a:cs typeface="Arial" pitchFamily="34" charset="0"/>
            </a:endParaRPr>
          </a:p>
        </p:txBody>
      </p:sp>
      <p:sp>
        <p:nvSpPr>
          <p:cNvPr id="7" name="文字方塊 6"/>
          <p:cNvSpPr txBox="1"/>
          <p:nvPr/>
        </p:nvSpPr>
        <p:spPr>
          <a:xfrm>
            <a:off x="6660232" y="4559812"/>
            <a:ext cx="2376264" cy="553998"/>
          </a:xfrm>
          <a:prstGeom prst="rect">
            <a:avLst/>
          </a:prstGeom>
          <a:noFill/>
        </p:spPr>
        <p:txBody>
          <a:bodyPr wrap="square" rtlCol="0">
            <a:spAutoFit/>
          </a:bodyPr>
          <a:lstStyle/>
          <a:p>
            <a:r>
              <a:rPr lang="en-US" altLang="zh-TW" sz="600" b="1" dirty="0" smtClean="0">
                <a:solidFill>
                  <a:schemeClr val="bg1">
                    <a:lumMod val="75000"/>
                  </a:schemeClr>
                </a:solidFill>
                <a:latin typeface="微軟正黑體" pitchFamily="34" charset="-120"/>
                <a:ea typeface="微軟正黑體" pitchFamily="34" charset="-120"/>
              </a:rPr>
              <a:t>Copyright © 2018 QNAP Systems, Inc. All rights reserved. QNAP® and other names of QNAP Products are proprietary marks or registered trademarks of QNAP Systems, Inc. Other products and company names mentioned herein are trademarks of their respective holder</a:t>
            </a:r>
            <a:endParaRPr lang="zh-TW" altLang="en-US" sz="600" b="1" dirty="0">
              <a:solidFill>
                <a:schemeClr val="bg1">
                  <a:lumMod val="75000"/>
                </a:schemeClr>
              </a:solidFill>
              <a:latin typeface="微軟正黑體" pitchFamily="34" charset="-120"/>
              <a:ea typeface="微軟正黑體" pitchFamily="34" charset="-12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idx="4294967295"/>
          </p:nvPr>
        </p:nvSpPr>
        <p:spPr>
          <a:xfrm>
            <a:off x="1336431" y="59380"/>
            <a:ext cx="6257840" cy="852616"/>
          </a:xfrm>
          <a:prstGeom prst="rect">
            <a:avLst/>
          </a:prstGeom>
        </p:spPr>
        <p:txBody>
          <a:bodyPr spcFirstLastPara="1" wrap="square" lIns="91425" tIns="91425" rIns="91425" bIns="91425" anchor="ctr" anchorCtr="0">
            <a:noAutofit/>
          </a:bodyPr>
          <a:lstStyle/>
          <a:p>
            <a:pPr algn="ctr"/>
            <a:r>
              <a:rPr lang="en-US" sz="2800" dirty="0" smtClean="0"/>
              <a:t>The post-production workflow of Final Cut Pro + QNAP NAS </a:t>
            </a:r>
            <a:endParaRPr sz="2800" spc="-150" dirty="0">
              <a:solidFill>
                <a:schemeClr val="bg1"/>
              </a:solidFill>
              <a:latin typeface="微軟正黑體" pitchFamily="34" charset="-120"/>
              <a:ea typeface="微軟正黑體" pitchFamily="34" charset="-120"/>
            </a:endParaRPr>
          </a:p>
        </p:txBody>
      </p:sp>
      <p:pic>
        <p:nvPicPr>
          <p:cNvPr id="1027" name="Picture 3" descr="E:\衍印_工作區\01_直播\180424_broadcast for Final Cut Pro\links\Final Cut.png"/>
          <p:cNvPicPr>
            <a:picLocks noChangeAspect="1" noChangeArrowheads="1"/>
          </p:cNvPicPr>
          <p:nvPr/>
        </p:nvPicPr>
        <p:blipFill>
          <a:blip r:embed="rId3"/>
          <a:srcRect l="-7700" r="-1459" b="19725"/>
          <a:stretch>
            <a:fillRect/>
          </a:stretch>
        </p:blipFill>
        <p:spPr bwMode="auto">
          <a:xfrm>
            <a:off x="5770479" y="3112478"/>
            <a:ext cx="2938828" cy="2072056"/>
          </a:xfrm>
          <a:prstGeom prst="rect">
            <a:avLst/>
          </a:prstGeom>
          <a:noFill/>
        </p:spPr>
      </p:pic>
      <p:pic>
        <p:nvPicPr>
          <p:cNvPr id="2050" name="Picture 2" descr="E:\衍印_工作區\01_直播\180424_broadcast for Final Cut Pro\links\so-5f-img-03_zh-en.png"/>
          <p:cNvPicPr>
            <a:picLocks noChangeAspect="1" noChangeArrowheads="1"/>
          </p:cNvPicPr>
          <p:nvPr/>
        </p:nvPicPr>
        <p:blipFill>
          <a:blip r:embed="rId4"/>
          <a:srcRect/>
          <a:stretch>
            <a:fillRect/>
          </a:stretch>
        </p:blipFill>
        <p:spPr bwMode="auto">
          <a:xfrm>
            <a:off x="157185" y="1025134"/>
            <a:ext cx="9260435" cy="3451568"/>
          </a:xfrm>
          <a:prstGeom prst="rect">
            <a:avLst/>
          </a:prstGeom>
          <a:noFill/>
        </p:spPr>
      </p:pic>
      <p:pic>
        <p:nvPicPr>
          <p:cNvPr id="5" name="Picture 2" descr="C:\Users\user\Desktop\hybrid-backup-sync.png"/>
          <p:cNvPicPr>
            <a:picLocks noChangeAspect="1" noChangeArrowheads="1"/>
          </p:cNvPicPr>
          <p:nvPr/>
        </p:nvPicPr>
        <p:blipFill>
          <a:blip r:embed="rId5"/>
          <a:srcRect/>
          <a:stretch>
            <a:fillRect/>
          </a:stretch>
        </p:blipFill>
        <p:spPr bwMode="auto">
          <a:xfrm>
            <a:off x="6876764" y="1383527"/>
            <a:ext cx="463203" cy="457484"/>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grpSp>
        <p:nvGrpSpPr>
          <p:cNvPr id="12" name="群組 11"/>
          <p:cNvGrpSpPr/>
          <p:nvPr/>
        </p:nvGrpSpPr>
        <p:grpSpPr>
          <a:xfrm>
            <a:off x="190500" y="1419224"/>
            <a:ext cx="4130040" cy="3295651"/>
            <a:chOff x="0" y="1419224"/>
            <a:chExt cx="4130040" cy="3295651"/>
          </a:xfrm>
        </p:grpSpPr>
        <p:sp>
          <p:nvSpPr>
            <p:cNvPr id="82" name="Shape 82"/>
            <p:cNvSpPr/>
            <p:nvPr/>
          </p:nvSpPr>
          <p:spPr>
            <a:xfrm>
              <a:off x="503650" y="1419224"/>
              <a:ext cx="3182400" cy="1381125"/>
            </a:xfrm>
            <a:prstGeom prst="roundRect">
              <a:avLst>
                <a:gd name="adj" fmla="val 8581"/>
              </a:avLst>
            </a:prstGeom>
            <a:solidFill>
              <a:srgbClr val="E36C09"/>
            </a:solidFill>
            <a:ln w="38100" cap="flat" cmpd="sng">
              <a:noFill/>
              <a:prstDash val="solid"/>
              <a:round/>
              <a:headEnd type="none" w="sm" len="sm"/>
              <a:tailEnd type="none" w="sm" len="sm"/>
            </a:ln>
          </p:spPr>
          <p:txBody>
            <a:bodyPr spcFirstLastPara="1" wrap="square" lIns="91425" tIns="91425" rIns="91425" bIns="91425" anchor="t" anchorCtr="0">
              <a:noAutofit/>
            </a:bodyPr>
            <a:lstStyle/>
            <a:p>
              <a:pPr lvl="0" algn="ctr">
                <a:buClr>
                  <a:srgbClr val="FFFFFF"/>
                </a:buClr>
                <a:buSzPts val="2000"/>
              </a:pPr>
              <a:r>
                <a:rPr lang="en-US" altLang="zh-TW" sz="1700" b="1" dirty="0" smtClean="0">
                  <a:solidFill>
                    <a:srgbClr val="FFFFFF"/>
                  </a:solidFill>
                </a:rPr>
                <a:t>QNAP 10G/Thunderbolt NAS</a:t>
              </a:r>
              <a:endParaRPr sz="1700" b="1" i="0" u="none" strike="noStrike" cap="none" dirty="0">
                <a:solidFill>
                  <a:srgbClr val="FFFFFF"/>
                </a:solidFill>
                <a:latin typeface="Arial"/>
                <a:ea typeface="Arial"/>
                <a:cs typeface="Arial"/>
                <a:sym typeface="Arial"/>
              </a:endParaRPr>
            </a:p>
          </p:txBody>
        </p:sp>
        <p:pic>
          <p:nvPicPr>
            <p:cNvPr id="2050" name="Picture 2" descr="E:\衍印_工作區\01_直播\180424_broadcast for Final Cut Pro\links\TVS-1282T3_Front.png"/>
            <p:cNvPicPr>
              <a:picLocks noChangeAspect="1" noChangeArrowheads="1"/>
            </p:cNvPicPr>
            <p:nvPr/>
          </p:nvPicPr>
          <p:blipFill>
            <a:blip r:embed="rId3"/>
            <a:srcRect/>
            <a:stretch>
              <a:fillRect/>
            </a:stretch>
          </p:blipFill>
          <p:spPr bwMode="auto">
            <a:xfrm>
              <a:off x="0" y="2133600"/>
              <a:ext cx="4130040" cy="2581275"/>
            </a:xfrm>
            <a:prstGeom prst="rect">
              <a:avLst/>
            </a:prstGeom>
            <a:noFill/>
          </p:spPr>
        </p:pic>
      </p:grpSp>
      <p:pic>
        <p:nvPicPr>
          <p:cNvPr id="18" name="Picture 5" descr="E:\衍印_工作區\01_直播\180424_broadcast for Final Cut Pro\links\add.png"/>
          <p:cNvPicPr>
            <a:picLocks noChangeAspect="1" noChangeArrowheads="1"/>
          </p:cNvPicPr>
          <p:nvPr/>
        </p:nvPicPr>
        <p:blipFill>
          <a:blip r:embed="rId4"/>
          <a:srcRect/>
          <a:stretch>
            <a:fillRect/>
          </a:stretch>
        </p:blipFill>
        <p:spPr bwMode="auto">
          <a:xfrm>
            <a:off x="4053870" y="3255005"/>
            <a:ext cx="1362074" cy="1362074"/>
          </a:xfrm>
          <a:prstGeom prst="rect">
            <a:avLst/>
          </a:prstGeom>
          <a:noFill/>
        </p:spPr>
      </p:pic>
      <p:grpSp>
        <p:nvGrpSpPr>
          <p:cNvPr id="14" name="群組 13"/>
          <p:cNvGrpSpPr/>
          <p:nvPr/>
        </p:nvGrpSpPr>
        <p:grpSpPr>
          <a:xfrm>
            <a:off x="5061497" y="1389414"/>
            <a:ext cx="3780235" cy="3373682"/>
            <a:chOff x="5061497" y="1438275"/>
            <a:chExt cx="3780235" cy="3373682"/>
          </a:xfrm>
        </p:grpSpPr>
        <p:sp>
          <p:nvSpPr>
            <p:cNvPr id="83" name="Shape 83"/>
            <p:cNvSpPr/>
            <p:nvPr/>
          </p:nvSpPr>
          <p:spPr>
            <a:xfrm>
              <a:off x="5301575" y="1438275"/>
              <a:ext cx="2708950" cy="1394825"/>
            </a:xfrm>
            <a:prstGeom prst="roundRect">
              <a:avLst>
                <a:gd name="adj" fmla="val 7159"/>
              </a:avLst>
            </a:prstGeom>
            <a:solidFill>
              <a:srgbClr val="E36C09"/>
            </a:solidFill>
            <a:ln w="38100" cap="flat" cmpd="sng">
              <a:no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FFFF"/>
                </a:buClr>
                <a:buSzPts val="2000"/>
                <a:buFont typeface="Arial"/>
                <a:buNone/>
              </a:pPr>
              <a:r>
                <a:rPr lang="zh-TW" sz="1700" b="1" dirty="0">
                  <a:solidFill>
                    <a:srgbClr val="FFFFFF"/>
                  </a:solidFill>
                </a:rPr>
                <a:t>Final Cut Pro X</a:t>
              </a:r>
              <a:endParaRPr sz="1700" b="1" i="0" u="none" strike="noStrike" cap="none" dirty="0">
                <a:solidFill>
                  <a:srgbClr val="FFFFFF"/>
                </a:solidFill>
                <a:latin typeface="Arial"/>
                <a:ea typeface="Arial"/>
                <a:cs typeface="Arial"/>
                <a:sym typeface="Arial"/>
              </a:endParaRPr>
            </a:p>
          </p:txBody>
        </p:sp>
        <p:pic>
          <p:nvPicPr>
            <p:cNvPr id="11" name="Picture 2" descr="E:\衍印_工作區\01_直播\180424_broadcast for Final Cut Pro\links\imac-pro-after-effects-800x6110.png"/>
            <p:cNvPicPr>
              <a:picLocks noChangeAspect="1" noChangeArrowheads="1"/>
            </p:cNvPicPr>
            <p:nvPr/>
          </p:nvPicPr>
          <p:blipFill>
            <a:blip r:embed="rId5"/>
            <a:srcRect/>
            <a:stretch>
              <a:fillRect/>
            </a:stretch>
          </p:blipFill>
          <p:spPr bwMode="auto">
            <a:xfrm>
              <a:off x="5061497" y="2100556"/>
              <a:ext cx="3175084" cy="2619445"/>
            </a:xfrm>
            <a:prstGeom prst="rect">
              <a:avLst/>
            </a:prstGeom>
            <a:noFill/>
          </p:spPr>
        </p:pic>
        <p:pic>
          <p:nvPicPr>
            <p:cNvPr id="13" name="Picture 4" descr="E:\衍印_工作區\01_直播\180424_broadcast for Final Cut Pro\links\Final Cut.png"/>
            <p:cNvPicPr>
              <a:picLocks noChangeAspect="1" noChangeArrowheads="1"/>
            </p:cNvPicPr>
            <p:nvPr/>
          </p:nvPicPr>
          <p:blipFill>
            <a:blip r:embed="rId6"/>
            <a:srcRect/>
            <a:stretch>
              <a:fillRect/>
            </a:stretch>
          </p:blipFill>
          <p:spPr bwMode="auto">
            <a:xfrm>
              <a:off x="7048499" y="3092695"/>
              <a:ext cx="1793233" cy="1719262"/>
            </a:xfrm>
            <a:prstGeom prst="rect">
              <a:avLst/>
            </a:prstGeom>
            <a:noFill/>
          </p:spPr>
        </p:pic>
      </p:grpSp>
      <p:sp>
        <p:nvSpPr>
          <p:cNvPr id="15" name="Shape 69"/>
          <p:cNvSpPr txBox="1">
            <a:spLocks/>
          </p:cNvSpPr>
          <p:nvPr/>
        </p:nvSpPr>
        <p:spPr>
          <a:xfrm>
            <a:off x="1406873" y="53442"/>
            <a:ext cx="6454505"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The best combination </a:t>
            </a:r>
            <a:br>
              <a:rPr lang="en-US" sz="2800" b="1" dirty="0" smtClean="0">
                <a:solidFill>
                  <a:schemeClr val="bg1"/>
                </a:solidFill>
              </a:rPr>
            </a:br>
            <a:r>
              <a:rPr lang="en-US" sz="2800" b="1" dirty="0" smtClean="0">
                <a:solidFill>
                  <a:schemeClr val="bg1"/>
                </a:solidFill>
              </a:rPr>
              <a:t>for video editing</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16" name="向右箭號 15"/>
          <p:cNvSpPr/>
          <p:nvPr/>
        </p:nvSpPr>
        <p:spPr>
          <a:xfrm>
            <a:off x="3656228" y="4037776"/>
            <a:ext cx="2026510" cy="296562"/>
          </a:xfrm>
          <a:prstGeom prst="rightArrow">
            <a:avLst/>
          </a:prstGeom>
          <a:solidFill>
            <a:schemeClr val="accent6"/>
          </a:solidFill>
          <a:ln w="6350">
            <a:solidFill>
              <a:srgbClr val="F5F549"/>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右箭號 16"/>
          <p:cNvSpPr/>
          <p:nvPr/>
        </p:nvSpPr>
        <p:spPr>
          <a:xfrm rot="19328307">
            <a:off x="3350059" y="3043546"/>
            <a:ext cx="2906409" cy="296562"/>
          </a:xfrm>
          <a:prstGeom prst="rightArrow">
            <a:avLst/>
          </a:prstGeom>
          <a:solidFill>
            <a:schemeClr val="accent6"/>
          </a:solidFill>
          <a:ln w="6350">
            <a:solidFill>
              <a:srgbClr val="F5F549"/>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向右箭號 17"/>
          <p:cNvSpPr/>
          <p:nvPr/>
        </p:nvSpPr>
        <p:spPr>
          <a:xfrm rot="5400000">
            <a:off x="2351185" y="2454711"/>
            <a:ext cx="657720" cy="296562"/>
          </a:xfrm>
          <a:prstGeom prst="rightArrow">
            <a:avLst/>
          </a:prstGeom>
          <a:solidFill>
            <a:schemeClr val="accent6"/>
          </a:solidFill>
          <a:ln w="6350">
            <a:solidFill>
              <a:srgbClr val="F5F549"/>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362" name="Picture 2" descr="E:\衍印_工作區\01_直播\180424_broadcast for Final Cut Pro\links\TVS-1282T3_Front.png"/>
          <p:cNvPicPr>
            <a:picLocks noChangeAspect="1" noChangeArrowheads="1"/>
          </p:cNvPicPr>
          <p:nvPr/>
        </p:nvPicPr>
        <p:blipFill>
          <a:blip r:embed="rId3"/>
          <a:srcRect/>
          <a:stretch>
            <a:fillRect/>
          </a:stretch>
        </p:blipFill>
        <p:spPr bwMode="auto">
          <a:xfrm>
            <a:off x="1412956" y="3327603"/>
            <a:ext cx="2539683" cy="1587302"/>
          </a:xfrm>
          <a:prstGeom prst="rect">
            <a:avLst/>
          </a:prstGeom>
          <a:noFill/>
        </p:spPr>
      </p:pic>
      <p:pic>
        <p:nvPicPr>
          <p:cNvPr id="15365" name="Picture 5" descr="C:\Users\user\Desktop\圖片2.png"/>
          <p:cNvPicPr>
            <a:picLocks noChangeAspect="1" noChangeArrowheads="1"/>
          </p:cNvPicPr>
          <p:nvPr/>
        </p:nvPicPr>
        <p:blipFill>
          <a:blip r:embed="rId4"/>
          <a:srcRect/>
          <a:stretch>
            <a:fillRect/>
          </a:stretch>
        </p:blipFill>
        <p:spPr bwMode="auto">
          <a:xfrm>
            <a:off x="1750781" y="1608542"/>
            <a:ext cx="1864032" cy="1049155"/>
          </a:xfrm>
          <a:prstGeom prst="rect">
            <a:avLst/>
          </a:prstGeom>
          <a:noFill/>
        </p:spPr>
      </p:pic>
      <p:pic>
        <p:nvPicPr>
          <p:cNvPr id="2050" name="Picture 2" descr="E:\衍印_工作區\01_直播\180424_broadcast for Final Cut Pro\links\藍光櫃.png"/>
          <p:cNvPicPr>
            <a:picLocks noChangeAspect="1" noChangeArrowheads="1"/>
          </p:cNvPicPr>
          <p:nvPr/>
        </p:nvPicPr>
        <p:blipFill>
          <a:blip r:embed="rId5"/>
          <a:srcRect/>
          <a:stretch>
            <a:fillRect/>
          </a:stretch>
        </p:blipFill>
        <p:spPr bwMode="auto">
          <a:xfrm>
            <a:off x="6086902" y="1393881"/>
            <a:ext cx="1336602" cy="1570972"/>
          </a:xfrm>
          <a:prstGeom prst="rect">
            <a:avLst/>
          </a:prstGeom>
          <a:noFill/>
        </p:spPr>
      </p:pic>
      <p:pic>
        <p:nvPicPr>
          <p:cNvPr id="11" name="Picture 2" descr="E:\衍印_工作區\01_直播\180424_broadcast for Final Cut Pro\links\imac-pro-after-effects-800x6110.png"/>
          <p:cNvPicPr>
            <a:picLocks noChangeAspect="1" noChangeArrowheads="1"/>
          </p:cNvPicPr>
          <p:nvPr/>
        </p:nvPicPr>
        <p:blipFill>
          <a:blip r:embed="rId6"/>
          <a:srcRect/>
          <a:stretch>
            <a:fillRect/>
          </a:stretch>
        </p:blipFill>
        <p:spPr bwMode="auto">
          <a:xfrm>
            <a:off x="5786789" y="3394491"/>
            <a:ext cx="1819096" cy="1500755"/>
          </a:xfrm>
          <a:prstGeom prst="rect">
            <a:avLst/>
          </a:prstGeom>
          <a:noFill/>
        </p:spPr>
      </p:pic>
      <p:sp>
        <p:nvSpPr>
          <p:cNvPr id="10" name="矩形 9"/>
          <p:cNvSpPr/>
          <p:nvPr/>
        </p:nvSpPr>
        <p:spPr>
          <a:xfrm>
            <a:off x="1185433" y="1190858"/>
            <a:ext cx="2994731" cy="338554"/>
          </a:xfrm>
          <a:prstGeom prst="rect">
            <a:avLst/>
          </a:prstGeom>
        </p:spPr>
        <p:txBody>
          <a:bodyPr wrap="none">
            <a:spAutoFit/>
          </a:bodyPr>
          <a:lstStyle/>
          <a:p>
            <a:pPr algn="ctr"/>
            <a:r>
              <a:rPr lang="en-US" sz="1600" b="1" dirty="0" smtClean="0">
                <a:solidFill>
                  <a:schemeClr val="bg1"/>
                </a:solidFill>
                <a:latin typeface="微軟正黑體" pitchFamily="34" charset="-120"/>
                <a:ea typeface="微軟正黑體" pitchFamily="34" charset="-120"/>
              </a:rPr>
              <a:t>4K~8K material (</a:t>
            </a:r>
            <a:r>
              <a:rPr lang="en-US" sz="1600" b="1" dirty="0" err="1" smtClean="0">
                <a:solidFill>
                  <a:schemeClr val="bg1"/>
                </a:solidFill>
                <a:latin typeface="微軟正黑體" pitchFamily="34" charset="-120"/>
                <a:ea typeface="微軟正黑體" pitchFamily="34" charset="-120"/>
              </a:rPr>
              <a:t>CFast</a:t>
            </a:r>
            <a:r>
              <a:rPr lang="en-US" sz="1600" b="1" dirty="0" smtClean="0">
                <a:solidFill>
                  <a:schemeClr val="bg1"/>
                </a:solidFill>
                <a:latin typeface="微軟正黑體" pitchFamily="34" charset="-120"/>
                <a:ea typeface="微軟正黑體" pitchFamily="34" charset="-120"/>
              </a:rPr>
              <a:t>/SSD) </a:t>
            </a:r>
            <a:endParaRPr lang="zh-TW" altLang="en-US" sz="1600" dirty="0"/>
          </a:p>
        </p:txBody>
      </p:sp>
      <p:sp>
        <p:nvSpPr>
          <p:cNvPr id="12" name="矩形 11"/>
          <p:cNvSpPr/>
          <p:nvPr/>
        </p:nvSpPr>
        <p:spPr>
          <a:xfrm>
            <a:off x="5792884" y="1190858"/>
            <a:ext cx="1806905" cy="338554"/>
          </a:xfrm>
          <a:prstGeom prst="rect">
            <a:avLst/>
          </a:prstGeom>
        </p:spPr>
        <p:txBody>
          <a:bodyPr wrap="none">
            <a:spAutoFit/>
          </a:bodyPr>
          <a:lstStyle/>
          <a:p>
            <a:pPr algn="ctr"/>
            <a:r>
              <a:rPr lang="en-US" altLang="zh-TW" sz="1600" b="1" dirty="0" smtClean="0">
                <a:solidFill>
                  <a:schemeClr val="bg1"/>
                </a:solidFill>
                <a:latin typeface="Microsoft JhengHei"/>
                <a:ea typeface="Microsoft JhengHei"/>
                <a:cs typeface="Microsoft JhengHei"/>
                <a:sym typeface="Microsoft JhengHei"/>
              </a:rPr>
              <a:t>Archive (</a:t>
            </a:r>
            <a:r>
              <a:rPr lang="en-US" altLang="zh-TW" sz="1600" b="1" dirty="0" err="1" smtClean="0">
                <a:solidFill>
                  <a:schemeClr val="bg1"/>
                </a:solidFill>
                <a:latin typeface="Microsoft JhengHei"/>
                <a:ea typeface="Microsoft JhengHei"/>
                <a:cs typeface="Microsoft JhengHei"/>
                <a:sym typeface="Microsoft JhengHei"/>
              </a:rPr>
              <a:t>BluRay</a:t>
            </a:r>
            <a:r>
              <a:rPr lang="en-US" altLang="zh-TW" sz="1600" b="1" dirty="0" smtClean="0">
                <a:solidFill>
                  <a:schemeClr val="bg1"/>
                </a:solidFill>
                <a:latin typeface="Microsoft JhengHei"/>
                <a:ea typeface="Microsoft JhengHei"/>
                <a:cs typeface="Microsoft JhengHei"/>
                <a:sym typeface="Microsoft JhengHei"/>
              </a:rPr>
              <a:t>)</a:t>
            </a:r>
            <a:endParaRPr lang="zh-TW" altLang="en-US" sz="1600" dirty="0"/>
          </a:p>
        </p:txBody>
      </p:sp>
      <p:sp>
        <p:nvSpPr>
          <p:cNvPr id="13" name="矩形 12"/>
          <p:cNvSpPr/>
          <p:nvPr/>
        </p:nvSpPr>
        <p:spPr>
          <a:xfrm>
            <a:off x="988181" y="3022550"/>
            <a:ext cx="3339376" cy="338554"/>
          </a:xfrm>
          <a:prstGeom prst="rect">
            <a:avLst/>
          </a:prstGeom>
        </p:spPr>
        <p:txBody>
          <a:bodyPr wrap="none">
            <a:spAutoFit/>
          </a:bodyPr>
          <a:lstStyle/>
          <a:p>
            <a:pPr algn="ctr"/>
            <a:r>
              <a:rPr lang="en-US" altLang="zh-TW" sz="1600" b="1" dirty="0" smtClean="0">
                <a:solidFill>
                  <a:schemeClr val="bg1"/>
                </a:solidFill>
                <a:latin typeface="Microsoft JhengHei"/>
                <a:ea typeface="Microsoft JhengHei"/>
                <a:cs typeface="Microsoft JhengHei"/>
                <a:sym typeface="Microsoft JhengHei"/>
              </a:rPr>
              <a:t>Shared storage: NAS(SSD/HDD)</a:t>
            </a:r>
            <a:endParaRPr lang="zh-TW" altLang="en-US" sz="1600" dirty="0"/>
          </a:p>
        </p:txBody>
      </p:sp>
      <p:sp>
        <p:nvSpPr>
          <p:cNvPr id="15" name="矩形 14"/>
          <p:cNvSpPr/>
          <p:nvPr/>
        </p:nvSpPr>
        <p:spPr>
          <a:xfrm>
            <a:off x="5272039" y="3022550"/>
            <a:ext cx="3578773" cy="338554"/>
          </a:xfrm>
          <a:prstGeom prst="rect">
            <a:avLst/>
          </a:prstGeom>
        </p:spPr>
        <p:txBody>
          <a:bodyPr wrap="square">
            <a:spAutoFit/>
          </a:bodyPr>
          <a:lstStyle/>
          <a:p>
            <a:pPr algn="ctr"/>
            <a:r>
              <a:rPr lang="en-US" altLang="zh-TW" sz="1600" b="1" dirty="0" smtClean="0">
                <a:solidFill>
                  <a:schemeClr val="bg1"/>
                </a:solidFill>
                <a:latin typeface="Microsoft JhengHei"/>
                <a:ea typeface="Microsoft JhengHei"/>
                <a:cs typeface="Microsoft JhengHei"/>
                <a:sym typeface="Microsoft JhengHei"/>
              </a:rPr>
              <a:t>Local Storage of desktop (</a:t>
            </a:r>
            <a:r>
              <a:rPr lang="en-US" altLang="zh-TW" sz="1600" b="1" dirty="0" err="1" smtClean="0">
                <a:solidFill>
                  <a:schemeClr val="bg1"/>
                </a:solidFill>
                <a:latin typeface="Microsoft JhengHei"/>
                <a:ea typeface="Microsoft JhengHei"/>
                <a:cs typeface="Microsoft JhengHei"/>
                <a:sym typeface="Microsoft JhengHei"/>
              </a:rPr>
              <a:t>NVMe</a:t>
            </a:r>
            <a:r>
              <a:rPr lang="en-US" altLang="zh-TW" sz="1600" b="1" dirty="0" smtClean="0">
                <a:solidFill>
                  <a:schemeClr val="bg1"/>
                </a:solidFill>
                <a:latin typeface="Microsoft JhengHei"/>
                <a:ea typeface="Microsoft JhengHei"/>
                <a:cs typeface="Microsoft JhengHei"/>
                <a:sym typeface="Microsoft JhengHei"/>
              </a:rPr>
              <a:t>)</a:t>
            </a:r>
            <a:endParaRPr lang="zh-TW" altLang="en-US" sz="1600" dirty="0"/>
          </a:p>
        </p:txBody>
      </p:sp>
      <p:sp>
        <p:nvSpPr>
          <p:cNvPr id="14" name="Shape 69"/>
          <p:cNvSpPr txBox="1">
            <a:spLocks/>
          </p:cNvSpPr>
          <p:nvPr/>
        </p:nvSpPr>
        <p:spPr>
          <a:xfrm>
            <a:off x="1430625" y="53442"/>
            <a:ext cx="6401152"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Required storage </a:t>
            </a:r>
            <a:br>
              <a:rPr lang="en-US" sz="2800" b="1" dirty="0" smtClean="0">
                <a:solidFill>
                  <a:schemeClr val="bg1"/>
                </a:solidFill>
              </a:rPr>
            </a:br>
            <a:r>
              <a:rPr lang="en-US" sz="2800" b="1" dirty="0" smtClean="0">
                <a:solidFill>
                  <a:schemeClr val="bg1"/>
                </a:solidFill>
              </a:rPr>
              <a:t>in video editing flow</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100" name="Shape 100"/>
          <p:cNvGraphicFramePr/>
          <p:nvPr>
            <p:extLst>
              <p:ext uri="{D42A27DB-BD31-4B8C-83A1-F6EECF244321}">
                <p14:modId xmlns:p14="http://schemas.microsoft.com/office/powerpoint/2010/main" val="2133855068"/>
              </p:ext>
            </p:extLst>
          </p:nvPr>
        </p:nvGraphicFramePr>
        <p:xfrm>
          <a:off x="182879" y="1154025"/>
          <a:ext cx="8397006" cy="3985380"/>
        </p:xfrm>
        <a:graphic>
          <a:graphicData uri="http://schemas.openxmlformats.org/drawingml/2006/table">
            <a:tbl>
              <a:tblPr>
                <a:solidFill>
                  <a:srgbClr val="F4630A"/>
                </a:solidFill>
                <a:tableStyleId>{D1E6977D-9695-469A-9E58-AEFBC9C5AB16}</a:tableStyleId>
              </a:tblPr>
              <a:tblGrid>
                <a:gridCol w="1527036"/>
                <a:gridCol w="1534217"/>
                <a:gridCol w="1288111"/>
                <a:gridCol w="1415333"/>
                <a:gridCol w="2632309"/>
              </a:tblGrid>
              <a:tr h="461525">
                <a:tc>
                  <a:txBody>
                    <a:bodyPr/>
                    <a:lstStyle/>
                    <a:p>
                      <a:pPr marL="0" lvl="0" indent="0" algn="ctr" rtl="0">
                        <a:spcBef>
                          <a:spcPts val="0"/>
                        </a:spcBef>
                        <a:spcAft>
                          <a:spcPts val="0"/>
                        </a:spcAft>
                        <a:buNone/>
                      </a:pPr>
                      <a:endParaRPr sz="1000" b="1" dirty="0">
                        <a:latin typeface="+mn-lt"/>
                        <a:ea typeface="Microsoft JhengHei"/>
                        <a:cs typeface="Microsoft JhengHei"/>
                        <a:sym typeface="Microsoft JhengHei"/>
                      </a:endParaRPr>
                    </a:p>
                  </a:txBody>
                  <a:tcPr marL="91425" marR="91425" marT="91425" marB="91425"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spcBef>
                          <a:spcPts val="0"/>
                        </a:spcBef>
                        <a:spcAft>
                          <a:spcPts val="0"/>
                        </a:spcAft>
                      </a:pPr>
                      <a:r>
                        <a:rPr lang="en-US" sz="1200" b="1" i="0" u="none" strike="noStrike" dirty="0" smtClean="0">
                          <a:solidFill>
                            <a:schemeClr val="bg1"/>
                          </a:solidFill>
                          <a:latin typeface="+mn-lt"/>
                        </a:rPr>
                        <a:t>Mac Local </a:t>
                      </a:r>
                      <a:r>
                        <a:rPr lang="en-US" sz="1200" b="1" i="0" u="none" strike="noStrike" dirty="0">
                          <a:solidFill>
                            <a:schemeClr val="bg1"/>
                          </a:solidFill>
                          <a:latin typeface="+mn-lt"/>
                        </a:rPr>
                        <a:t>Storage</a:t>
                      </a:r>
                      <a:endParaRPr lang="en-US" sz="1200" b="1" dirty="0">
                        <a:solidFill>
                          <a:schemeClr val="bg1"/>
                        </a:solidFill>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spcBef>
                          <a:spcPts val="0"/>
                        </a:spcBef>
                        <a:spcAft>
                          <a:spcPts val="0"/>
                        </a:spcAft>
                      </a:pPr>
                      <a:r>
                        <a:rPr lang="en-US" sz="1200" b="1" i="0" u="none" strike="noStrike" dirty="0">
                          <a:solidFill>
                            <a:schemeClr val="bg1"/>
                          </a:solidFill>
                          <a:latin typeface="+mn-lt"/>
                        </a:rPr>
                        <a:t>External / DAS</a:t>
                      </a:r>
                      <a:endParaRPr lang="en-US" sz="1200" b="1" dirty="0">
                        <a:solidFill>
                          <a:schemeClr val="bg1"/>
                        </a:solidFill>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spcBef>
                          <a:spcPts val="0"/>
                        </a:spcBef>
                        <a:spcAft>
                          <a:spcPts val="0"/>
                        </a:spcAft>
                      </a:pPr>
                      <a:r>
                        <a:rPr lang="en-US" sz="1200" b="1" i="0" u="none" strike="noStrike" dirty="0">
                          <a:solidFill>
                            <a:schemeClr val="bg1"/>
                          </a:solidFill>
                          <a:latin typeface="+mn-lt"/>
                        </a:rPr>
                        <a:t>SAN</a:t>
                      </a:r>
                      <a:endParaRPr lang="en-US" sz="1200" b="1" dirty="0">
                        <a:solidFill>
                          <a:schemeClr val="bg1"/>
                        </a:solidFill>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spcBef>
                          <a:spcPts val="0"/>
                        </a:spcBef>
                        <a:spcAft>
                          <a:spcPts val="0"/>
                        </a:spcAft>
                      </a:pPr>
                      <a:r>
                        <a:rPr lang="en-US" sz="1200" b="1" i="0" u="none" strike="noStrike" dirty="0">
                          <a:solidFill>
                            <a:schemeClr val="bg1"/>
                          </a:solidFill>
                          <a:latin typeface="+mn-lt"/>
                        </a:rPr>
                        <a:t>NAS</a:t>
                      </a:r>
                      <a:endParaRPr lang="en-US" sz="1200" b="1" dirty="0">
                        <a:solidFill>
                          <a:schemeClr val="bg1"/>
                        </a:solidFill>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57100">
                <a:tc>
                  <a:txBody>
                    <a:bodyPr/>
                    <a:lstStyle/>
                    <a:p>
                      <a:pPr algn="ctr" rtl="0" fontAlgn="ctr">
                        <a:spcBef>
                          <a:spcPts val="0"/>
                        </a:spcBef>
                        <a:spcAft>
                          <a:spcPts val="0"/>
                        </a:spcAft>
                      </a:pPr>
                      <a:r>
                        <a:rPr lang="en-US" sz="1200" b="1" i="0" u="none" strike="noStrike" dirty="0">
                          <a:solidFill>
                            <a:srgbClr val="000000"/>
                          </a:solidFill>
                          <a:latin typeface="+mn-lt"/>
                        </a:rPr>
                        <a:t>Storage capacity</a:t>
                      </a:r>
                      <a:endParaRPr lang="en-US" sz="1200" b="1" dirty="0">
                        <a:latin typeface="+mn-lt"/>
                      </a:endParaRPr>
                    </a:p>
                  </a:txBody>
                  <a:tcPr marL="95250" marR="95250" marT="95250" marB="9525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rtl="0" fontAlgn="ctr">
                        <a:spcBef>
                          <a:spcPts val="0"/>
                        </a:spcBef>
                        <a:spcAft>
                          <a:spcPts val="0"/>
                        </a:spcAft>
                      </a:pPr>
                      <a:r>
                        <a:rPr lang="en-US" sz="1200" b="1" i="0" u="none" strike="noStrike" dirty="0">
                          <a:solidFill>
                            <a:srgbClr val="000000"/>
                          </a:solidFill>
                          <a:latin typeface="+mn-lt"/>
                        </a:rPr>
                        <a:t>small</a:t>
                      </a:r>
                      <a:endParaRPr lang="en-US" sz="1200" b="1" dirty="0">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a:solidFill>
                            <a:srgbClr val="000000"/>
                          </a:solidFill>
                          <a:latin typeface="+mn-lt"/>
                        </a:rPr>
                        <a:t>medium</a:t>
                      </a:r>
                      <a:endParaRPr lang="en-US" sz="1200" b="1">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a:solidFill>
                            <a:srgbClr val="000000"/>
                          </a:solidFill>
                          <a:latin typeface="+mn-lt"/>
                        </a:rPr>
                        <a:t>large</a:t>
                      </a:r>
                      <a:endParaRPr lang="en-US" sz="1200" b="1">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a:solidFill>
                            <a:srgbClr val="000000"/>
                          </a:solidFill>
                          <a:latin typeface="+mn-lt"/>
                        </a:rPr>
                        <a:t>large</a:t>
                      </a:r>
                      <a:endParaRPr lang="en-US" sz="1200" b="1">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457100">
                <a:tc>
                  <a:txBody>
                    <a:bodyPr/>
                    <a:lstStyle/>
                    <a:p>
                      <a:pPr algn="ctr" rtl="0" fontAlgn="ctr">
                        <a:spcBef>
                          <a:spcPts val="0"/>
                        </a:spcBef>
                        <a:spcAft>
                          <a:spcPts val="0"/>
                        </a:spcAft>
                      </a:pPr>
                      <a:r>
                        <a:rPr lang="en-US" sz="1200" b="1" i="0" u="none" strike="noStrike" dirty="0">
                          <a:solidFill>
                            <a:srgbClr val="000000"/>
                          </a:solidFill>
                          <a:latin typeface="+mn-lt"/>
                        </a:rPr>
                        <a:t>Protection</a:t>
                      </a:r>
                      <a:endParaRPr lang="en-US" sz="1200" b="1" dirty="0">
                        <a:latin typeface="+mn-lt"/>
                      </a:endParaRPr>
                    </a:p>
                  </a:txBody>
                  <a:tcPr marL="95250" marR="95250" marT="95250" marB="9525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rtl="0" fontAlgn="ctr">
                        <a:spcBef>
                          <a:spcPts val="0"/>
                        </a:spcBef>
                        <a:spcAft>
                          <a:spcPts val="0"/>
                        </a:spcAft>
                      </a:pPr>
                      <a:r>
                        <a:rPr lang="en-US" sz="1200" b="1" i="0" u="none" strike="noStrike" dirty="0">
                          <a:solidFill>
                            <a:srgbClr val="000000"/>
                          </a:solidFill>
                          <a:latin typeface="+mn-lt"/>
                        </a:rPr>
                        <a:t>N/A</a:t>
                      </a:r>
                      <a:endParaRPr lang="en-US" sz="1200" b="1" dirty="0">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dirty="0">
                          <a:solidFill>
                            <a:srgbClr val="000000"/>
                          </a:solidFill>
                          <a:latin typeface="+mn-lt"/>
                        </a:rPr>
                        <a:t>Limited</a:t>
                      </a:r>
                      <a:endParaRPr lang="en-US" sz="1200" b="1" dirty="0">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a:solidFill>
                            <a:srgbClr val="000000"/>
                          </a:solidFill>
                          <a:latin typeface="+mn-lt"/>
                        </a:rPr>
                        <a:t>Supported</a:t>
                      </a:r>
                      <a:endParaRPr lang="en-US" sz="1200" b="1">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a:solidFill>
                            <a:srgbClr val="000000"/>
                          </a:solidFill>
                          <a:latin typeface="+mn-lt"/>
                        </a:rPr>
                        <a:t>Supported</a:t>
                      </a:r>
                      <a:endParaRPr lang="en-US" sz="1200" b="1">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701200">
                <a:tc>
                  <a:txBody>
                    <a:bodyPr/>
                    <a:lstStyle/>
                    <a:p>
                      <a:pPr algn="ctr" rtl="0" fontAlgn="ctr">
                        <a:spcBef>
                          <a:spcPts val="0"/>
                        </a:spcBef>
                        <a:spcAft>
                          <a:spcPts val="0"/>
                        </a:spcAft>
                      </a:pPr>
                      <a:r>
                        <a:rPr lang="en-US" sz="1200" b="1" i="0" u="none" strike="noStrike" dirty="0">
                          <a:solidFill>
                            <a:srgbClr val="000000"/>
                          </a:solidFill>
                          <a:latin typeface="+mn-lt"/>
                        </a:rPr>
                        <a:t>File Sharing</a:t>
                      </a:r>
                      <a:endParaRPr lang="en-US" sz="1200" b="1" dirty="0">
                        <a:latin typeface="+mn-lt"/>
                      </a:endParaRPr>
                    </a:p>
                  </a:txBody>
                  <a:tcPr marL="95250" marR="95250" marT="95250" marB="9525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rtl="0" fontAlgn="ctr">
                        <a:spcBef>
                          <a:spcPts val="0"/>
                        </a:spcBef>
                        <a:spcAft>
                          <a:spcPts val="0"/>
                        </a:spcAft>
                      </a:pPr>
                      <a:r>
                        <a:rPr lang="en-US" sz="1200" b="1" i="0" u="none" strike="noStrike">
                          <a:solidFill>
                            <a:srgbClr val="000000"/>
                          </a:solidFill>
                          <a:latin typeface="+mn-lt"/>
                        </a:rPr>
                        <a:t>N/A</a:t>
                      </a:r>
                      <a:endParaRPr lang="en-US" sz="1200" b="1">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dirty="0">
                          <a:solidFill>
                            <a:srgbClr val="000000"/>
                          </a:solidFill>
                          <a:latin typeface="+mn-lt"/>
                        </a:rPr>
                        <a:t>N/A</a:t>
                      </a:r>
                      <a:endParaRPr lang="en-US" sz="1200" b="1" dirty="0">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a:solidFill>
                            <a:srgbClr val="000000"/>
                          </a:solidFill>
                          <a:latin typeface="+mn-lt"/>
                        </a:rPr>
                        <a:t>Limited</a:t>
                      </a:r>
                      <a:endParaRPr lang="en-US" sz="1200" b="1">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a:solidFill>
                            <a:srgbClr val="000000"/>
                          </a:solidFill>
                          <a:latin typeface="+mn-lt"/>
                        </a:rPr>
                        <a:t>Supported</a:t>
                      </a:r>
                      <a:endParaRPr lang="en-US" sz="1200" b="1">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701200">
                <a:tc>
                  <a:txBody>
                    <a:bodyPr/>
                    <a:lstStyle/>
                    <a:p>
                      <a:pPr algn="ctr" rtl="0" fontAlgn="ctr">
                        <a:spcBef>
                          <a:spcPts val="0"/>
                        </a:spcBef>
                        <a:spcAft>
                          <a:spcPts val="0"/>
                        </a:spcAft>
                      </a:pPr>
                      <a:r>
                        <a:rPr lang="en-US" sz="1200" b="1" i="0" u="none" strike="noStrike" dirty="0">
                          <a:solidFill>
                            <a:srgbClr val="000000"/>
                          </a:solidFill>
                          <a:latin typeface="+mn-lt"/>
                        </a:rPr>
                        <a:t>Remote Replication</a:t>
                      </a:r>
                      <a:endParaRPr lang="en-US" sz="1200" b="1" dirty="0">
                        <a:latin typeface="+mn-lt"/>
                      </a:endParaRPr>
                    </a:p>
                  </a:txBody>
                  <a:tcPr marL="95250" marR="95250" marT="95250" marB="9525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rtl="0" fontAlgn="ctr">
                        <a:spcBef>
                          <a:spcPts val="0"/>
                        </a:spcBef>
                        <a:spcAft>
                          <a:spcPts val="0"/>
                        </a:spcAft>
                      </a:pPr>
                      <a:r>
                        <a:rPr lang="en-US" sz="1200" b="1" i="0" u="none" strike="noStrike">
                          <a:solidFill>
                            <a:srgbClr val="000000"/>
                          </a:solidFill>
                          <a:latin typeface="+mn-lt"/>
                        </a:rPr>
                        <a:t>N/A</a:t>
                      </a:r>
                      <a:endParaRPr lang="en-US" sz="1200" b="1">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dirty="0">
                          <a:solidFill>
                            <a:srgbClr val="000000"/>
                          </a:solidFill>
                          <a:latin typeface="+mn-lt"/>
                        </a:rPr>
                        <a:t>N/A</a:t>
                      </a:r>
                      <a:endParaRPr lang="en-US" sz="1200" b="1" dirty="0">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dirty="0">
                          <a:solidFill>
                            <a:srgbClr val="000000"/>
                          </a:solidFill>
                          <a:latin typeface="+mn-lt"/>
                        </a:rPr>
                        <a:t>limited model</a:t>
                      </a:r>
                      <a:endParaRPr lang="en-US" sz="1200" b="1" dirty="0">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a:solidFill>
                            <a:srgbClr val="000000"/>
                          </a:solidFill>
                          <a:latin typeface="+mn-lt"/>
                        </a:rPr>
                        <a:t>Supported </a:t>
                      </a:r>
                      <a:br>
                        <a:rPr lang="en-US" sz="1200" b="1" i="0" u="none" strike="noStrike">
                          <a:solidFill>
                            <a:srgbClr val="000000"/>
                          </a:solidFill>
                          <a:latin typeface="+mn-lt"/>
                        </a:rPr>
                      </a:br>
                      <a:r>
                        <a:rPr lang="en-US" sz="1200" b="1" i="0" u="none" strike="noStrike">
                          <a:solidFill>
                            <a:srgbClr val="000000"/>
                          </a:solidFill>
                          <a:latin typeface="+mn-lt"/>
                        </a:rPr>
                        <a:t>(another NAS or Cloud)</a:t>
                      </a:r>
                      <a:endParaRPr lang="en-US" sz="1200" b="1">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457100">
                <a:tc>
                  <a:txBody>
                    <a:bodyPr/>
                    <a:lstStyle/>
                    <a:p>
                      <a:pPr algn="ctr" rtl="0" fontAlgn="ctr">
                        <a:spcBef>
                          <a:spcPts val="0"/>
                        </a:spcBef>
                        <a:spcAft>
                          <a:spcPts val="0"/>
                        </a:spcAft>
                      </a:pPr>
                      <a:r>
                        <a:rPr lang="en-US" sz="1200" b="1" i="0" u="none" strike="noStrike" dirty="0">
                          <a:solidFill>
                            <a:srgbClr val="000000"/>
                          </a:solidFill>
                          <a:latin typeface="+mn-lt"/>
                        </a:rPr>
                        <a:t>Access speed</a:t>
                      </a:r>
                      <a:endParaRPr lang="en-US" sz="1200" b="1" dirty="0">
                        <a:latin typeface="+mn-lt"/>
                      </a:endParaRPr>
                    </a:p>
                  </a:txBody>
                  <a:tcPr marL="95250" marR="95250" marT="95250" marB="9525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rtl="0" fontAlgn="ctr">
                        <a:spcBef>
                          <a:spcPts val="0"/>
                        </a:spcBef>
                        <a:spcAft>
                          <a:spcPts val="0"/>
                        </a:spcAft>
                      </a:pPr>
                      <a:r>
                        <a:rPr lang="en-US" sz="1200" b="1" i="0" u="none" strike="noStrike" dirty="0" smtClean="0">
                          <a:solidFill>
                            <a:srgbClr val="000000"/>
                          </a:solidFill>
                          <a:latin typeface="+mn-lt"/>
                        </a:rPr>
                        <a:t>Fastest (</a:t>
                      </a:r>
                      <a:r>
                        <a:rPr lang="en-US" sz="1200" b="1" i="0" u="none" strike="noStrike" dirty="0" err="1" smtClean="0">
                          <a:solidFill>
                            <a:srgbClr val="000000"/>
                          </a:solidFill>
                          <a:latin typeface="+mn-lt"/>
                        </a:rPr>
                        <a:t>NVMe</a:t>
                      </a:r>
                      <a:r>
                        <a:rPr lang="en-US" sz="1200" b="1" i="0" u="none" strike="noStrike" dirty="0" smtClean="0">
                          <a:solidFill>
                            <a:srgbClr val="000000"/>
                          </a:solidFill>
                          <a:latin typeface="+mn-lt"/>
                        </a:rPr>
                        <a:t>)</a:t>
                      </a:r>
                      <a:endParaRPr lang="en-US" sz="1200" b="1" dirty="0">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a:solidFill>
                            <a:srgbClr val="000000"/>
                          </a:solidFill>
                          <a:latin typeface="+mn-lt"/>
                        </a:rPr>
                        <a:t>Fast</a:t>
                      </a:r>
                      <a:endParaRPr lang="en-US" sz="1200" b="1">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dirty="0">
                          <a:solidFill>
                            <a:srgbClr val="000000"/>
                          </a:solidFill>
                          <a:latin typeface="+mn-lt"/>
                        </a:rPr>
                        <a:t>Fast</a:t>
                      </a:r>
                      <a:endParaRPr lang="en-US" sz="1200" b="1" dirty="0">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dirty="0">
                          <a:solidFill>
                            <a:srgbClr val="000000"/>
                          </a:solidFill>
                          <a:latin typeface="+mn-lt"/>
                        </a:rPr>
                        <a:t>Fast</a:t>
                      </a:r>
                      <a:br>
                        <a:rPr lang="en-US" sz="1200" b="1" i="0" u="none" strike="noStrike" dirty="0">
                          <a:solidFill>
                            <a:srgbClr val="000000"/>
                          </a:solidFill>
                          <a:latin typeface="+mn-lt"/>
                        </a:rPr>
                      </a:br>
                      <a:r>
                        <a:rPr lang="en-US" sz="1200" b="1" i="0" u="none" strike="noStrike" dirty="0">
                          <a:solidFill>
                            <a:srgbClr val="000000"/>
                          </a:solidFill>
                          <a:latin typeface="+mn-lt"/>
                        </a:rPr>
                        <a:t>(Thunderbolt / 10G / 40G)</a:t>
                      </a:r>
                      <a:endParaRPr lang="en-US" sz="1200" b="1" dirty="0">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457100">
                <a:tc>
                  <a:txBody>
                    <a:bodyPr/>
                    <a:lstStyle/>
                    <a:p>
                      <a:pPr algn="ctr" rtl="0" fontAlgn="ctr">
                        <a:spcBef>
                          <a:spcPts val="0"/>
                        </a:spcBef>
                        <a:spcAft>
                          <a:spcPts val="0"/>
                        </a:spcAft>
                      </a:pPr>
                      <a:r>
                        <a:rPr lang="en-US" sz="1200" b="1" i="0" u="none" strike="noStrike" dirty="0">
                          <a:solidFill>
                            <a:srgbClr val="000000"/>
                          </a:solidFill>
                          <a:latin typeface="+mn-lt"/>
                        </a:rPr>
                        <a:t>FCPX Library</a:t>
                      </a:r>
                      <a:endParaRPr lang="en-US" sz="1200" b="1" dirty="0">
                        <a:latin typeface="+mn-lt"/>
                      </a:endParaRPr>
                    </a:p>
                  </a:txBody>
                  <a:tcPr marL="95250" marR="95250" marT="95250" marB="9525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rtl="0" fontAlgn="ctr">
                        <a:spcBef>
                          <a:spcPts val="0"/>
                        </a:spcBef>
                        <a:spcAft>
                          <a:spcPts val="0"/>
                        </a:spcAft>
                      </a:pPr>
                      <a:r>
                        <a:rPr lang="en-US" sz="1200" b="1" i="0" u="none" strike="noStrike">
                          <a:solidFill>
                            <a:srgbClr val="000000"/>
                          </a:solidFill>
                          <a:latin typeface="+mn-lt"/>
                        </a:rPr>
                        <a:t>Supported</a:t>
                      </a:r>
                      <a:endParaRPr lang="en-US" sz="1200" b="1">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a:solidFill>
                            <a:srgbClr val="000000"/>
                          </a:solidFill>
                          <a:latin typeface="+mn-lt"/>
                        </a:rPr>
                        <a:t>Supported</a:t>
                      </a:r>
                      <a:endParaRPr lang="en-US" sz="1200" b="1">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dirty="0">
                          <a:solidFill>
                            <a:srgbClr val="000000"/>
                          </a:solidFill>
                          <a:latin typeface="+mn-lt"/>
                        </a:rPr>
                        <a:t>Limited</a:t>
                      </a:r>
                      <a:endParaRPr lang="en-US" sz="1200" b="1" dirty="0">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rtl="0" fontAlgn="ctr">
                        <a:spcBef>
                          <a:spcPts val="0"/>
                        </a:spcBef>
                        <a:spcAft>
                          <a:spcPts val="0"/>
                        </a:spcAft>
                      </a:pPr>
                      <a:r>
                        <a:rPr lang="en-US" sz="1200" b="1" i="0" u="none" strike="noStrike" dirty="0">
                          <a:solidFill>
                            <a:srgbClr val="000000"/>
                          </a:solidFill>
                          <a:latin typeface="+mn-lt"/>
                        </a:rPr>
                        <a:t>Supported</a:t>
                      </a:r>
                      <a:endParaRPr lang="en-US" sz="1200" b="1" dirty="0">
                        <a:latin typeface="+mn-lt"/>
                      </a:endParaRPr>
                    </a:p>
                    <a:p>
                      <a:pPr algn="ctr" rtl="0" fontAlgn="ctr">
                        <a:spcBef>
                          <a:spcPts val="0"/>
                        </a:spcBef>
                        <a:spcAft>
                          <a:spcPts val="0"/>
                        </a:spcAft>
                      </a:pPr>
                      <a:r>
                        <a:rPr lang="en-US" sz="1200" b="1" i="0" u="none" strike="noStrike" dirty="0">
                          <a:solidFill>
                            <a:srgbClr val="000000"/>
                          </a:solidFill>
                          <a:latin typeface="+mn-lt"/>
                        </a:rPr>
                        <a:t>(NFS/SMB3)</a:t>
                      </a:r>
                      <a:endParaRPr lang="en-US" sz="1200" b="1" dirty="0">
                        <a:latin typeface="+mn-lt"/>
                      </a:endParaRPr>
                    </a:p>
                  </a:txBody>
                  <a:tcPr marL="95250" marR="95250" marT="95250" marB="9525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bl>
          </a:graphicData>
        </a:graphic>
      </p:graphicFrame>
      <p:pic>
        <p:nvPicPr>
          <p:cNvPr id="3074" name="Picture 2" descr="E:\衍印_工作區\01_直播\180424_broadcast for Final Cut Pro\links\WIN.png"/>
          <p:cNvPicPr>
            <a:picLocks noChangeAspect="1" noChangeArrowheads="1"/>
          </p:cNvPicPr>
          <p:nvPr/>
        </p:nvPicPr>
        <p:blipFill>
          <a:blip r:embed="rId3"/>
          <a:srcRect/>
          <a:stretch>
            <a:fillRect/>
          </a:stretch>
        </p:blipFill>
        <p:spPr bwMode="auto">
          <a:xfrm>
            <a:off x="8244785" y="1616741"/>
            <a:ext cx="514349" cy="514349"/>
          </a:xfrm>
          <a:prstGeom prst="rect">
            <a:avLst/>
          </a:prstGeom>
          <a:noFill/>
        </p:spPr>
      </p:pic>
      <p:pic>
        <p:nvPicPr>
          <p:cNvPr id="12" name="Picture 2" descr="E:\衍印_工作區\01_直播\180424_broadcast for Final Cut Pro\links\WIN.png"/>
          <p:cNvPicPr>
            <a:picLocks noChangeAspect="1" noChangeArrowheads="1"/>
          </p:cNvPicPr>
          <p:nvPr/>
        </p:nvPicPr>
        <p:blipFill>
          <a:blip r:embed="rId3"/>
          <a:srcRect/>
          <a:stretch>
            <a:fillRect/>
          </a:stretch>
        </p:blipFill>
        <p:spPr bwMode="auto">
          <a:xfrm>
            <a:off x="8244786" y="2126596"/>
            <a:ext cx="514349" cy="514349"/>
          </a:xfrm>
          <a:prstGeom prst="rect">
            <a:avLst/>
          </a:prstGeom>
          <a:noFill/>
        </p:spPr>
      </p:pic>
      <p:pic>
        <p:nvPicPr>
          <p:cNvPr id="13" name="Picture 2" descr="E:\衍印_工作區\01_直播\180424_broadcast for Final Cut Pro\links\WIN.png"/>
          <p:cNvPicPr>
            <a:picLocks noChangeAspect="1" noChangeArrowheads="1"/>
          </p:cNvPicPr>
          <p:nvPr/>
        </p:nvPicPr>
        <p:blipFill>
          <a:blip r:embed="rId3"/>
          <a:srcRect/>
          <a:stretch>
            <a:fillRect/>
          </a:stretch>
        </p:blipFill>
        <p:spPr bwMode="auto">
          <a:xfrm>
            <a:off x="8244787" y="2706676"/>
            <a:ext cx="514349" cy="514349"/>
          </a:xfrm>
          <a:prstGeom prst="rect">
            <a:avLst/>
          </a:prstGeom>
          <a:noFill/>
        </p:spPr>
      </p:pic>
      <p:pic>
        <p:nvPicPr>
          <p:cNvPr id="14" name="Picture 2" descr="E:\衍印_工作區\01_直播\180424_broadcast for Final Cut Pro\links\WIN.png"/>
          <p:cNvPicPr>
            <a:picLocks noChangeAspect="1" noChangeArrowheads="1"/>
          </p:cNvPicPr>
          <p:nvPr/>
        </p:nvPicPr>
        <p:blipFill>
          <a:blip r:embed="rId3"/>
          <a:srcRect/>
          <a:stretch>
            <a:fillRect/>
          </a:stretch>
        </p:blipFill>
        <p:spPr bwMode="auto">
          <a:xfrm>
            <a:off x="8281989" y="3371536"/>
            <a:ext cx="514349" cy="514349"/>
          </a:xfrm>
          <a:prstGeom prst="rect">
            <a:avLst/>
          </a:prstGeom>
          <a:noFill/>
        </p:spPr>
      </p:pic>
      <p:sp>
        <p:nvSpPr>
          <p:cNvPr id="8" name="Shape 69"/>
          <p:cNvSpPr txBox="1">
            <a:spLocks/>
          </p:cNvSpPr>
          <p:nvPr/>
        </p:nvSpPr>
        <p:spPr>
          <a:xfrm>
            <a:off x="1430625" y="53442"/>
            <a:ext cx="6199271"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Storage Solution Comparison</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1" name="Shape 111"/>
          <p:cNvSpPr/>
          <p:nvPr/>
        </p:nvSpPr>
        <p:spPr>
          <a:xfrm>
            <a:off x="1390698" y="2110154"/>
            <a:ext cx="6182409" cy="549337"/>
          </a:xfrm>
          <a:prstGeom prst="roundRect">
            <a:avLst>
              <a:gd name="adj" fmla="val 16667"/>
            </a:avLst>
          </a:prstGeom>
          <a:solidFill>
            <a:srgbClr val="E36C09"/>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2000"/>
            </a:pPr>
            <a:r>
              <a:rPr lang="en-US" altLang="zh-TW" sz="2000" b="1" dirty="0" smtClean="0">
                <a:solidFill>
                  <a:srgbClr val="FFFFFF"/>
                </a:solidFill>
                <a:latin typeface="Microsoft JhengHei"/>
                <a:ea typeface="Microsoft JhengHei"/>
                <a:cs typeface="Microsoft JhengHei"/>
                <a:sym typeface="Microsoft JhengHei"/>
              </a:rPr>
              <a:t>10~20G Thunderbolt network, Plug &amp; Play</a:t>
            </a:r>
            <a:endParaRPr sz="2000" b="1" i="0" u="none" strike="noStrike" cap="none" dirty="0">
              <a:solidFill>
                <a:srgbClr val="FFFFFF"/>
              </a:solidFill>
              <a:latin typeface="Microsoft JhengHei"/>
              <a:ea typeface="Microsoft JhengHei"/>
              <a:cs typeface="Microsoft JhengHei"/>
              <a:sym typeface="Microsoft JhengHei"/>
            </a:endParaRPr>
          </a:p>
        </p:txBody>
      </p:sp>
      <p:sp>
        <p:nvSpPr>
          <p:cNvPr id="9" name="矩形 8"/>
          <p:cNvSpPr/>
          <p:nvPr/>
        </p:nvSpPr>
        <p:spPr>
          <a:xfrm>
            <a:off x="1770202" y="1471223"/>
            <a:ext cx="5389617" cy="400110"/>
          </a:xfrm>
          <a:prstGeom prst="rect">
            <a:avLst/>
          </a:prstGeom>
        </p:spPr>
        <p:txBody>
          <a:bodyPr wrap="none">
            <a:spAutoFit/>
          </a:bodyPr>
          <a:lstStyle/>
          <a:p>
            <a:pPr lvl="0" algn="ctr">
              <a:buSzPts val="1400"/>
            </a:pPr>
            <a:r>
              <a:rPr lang="en-US" altLang="zh-TW" sz="2000" b="1" dirty="0" smtClean="0">
                <a:solidFill>
                  <a:schemeClr val="bg1"/>
                </a:solidFill>
                <a:latin typeface="Microsoft JhengHei"/>
                <a:ea typeface="Microsoft JhengHei"/>
                <a:cs typeface="Microsoft JhengHei"/>
                <a:sym typeface="Microsoft JhengHei"/>
              </a:rPr>
              <a:t>The interface that is available with all Mac:</a:t>
            </a:r>
            <a:endParaRPr lang="zh-TW" altLang="en-US" sz="2000" b="1" dirty="0">
              <a:solidFill>
                <a:schemeClr val="bg1"/>
              </a:solidFill>
              <a:latin typeface="Microsoft JhengHei"/>
              <a:ea typeface="Microsoft JhengHei"/>
              <a:cs typeface="Microsoft JhengHei"/>
              <a:sym typeface="Microsoft JhengHei"/>
            </a:endParaRPr>
          </a:p>
        </p:txBody>
      </p:sp>
      <p:sp>
        <p:nvSpPr>
          <p:cNvPr id="5" name="Shape 69"/>
          <p:cNvSpPr txBox="1">
            <a:spLocks/>
          </p:cNvSpPr>
          <p:nvPr/>
        </p:nvSpPr>
        <p:spPr>
          <a:xfrm>
            <a:off x="1288121" y="53442"/>
            <a:ext cx="6751474"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QNAP NAS is the best storage </a:t>
            </a:r>
            <a:br>
              <a:rPr lang="en-US" sz="2800" b="1" dirty="0" smtClean="0">
                <a:solidFill>
                  <a:schemeClr val="bg1"/>
                </a:solidFill>
              </a:rPr>
            </a:br>
            <a:r>
              <a:rPr lang="en-US" sz="2800" b="1" dirty="0" smtClean="0">
                <a:solidFill>
                  <a:schemeClr val="bg1"/>
                </a:solidFill>
              </a:rPr>
              <a:t>with FCPX</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Shape 119"/>
          <p:cNvSpPr/>
          <p:nvPr/>
        </p:nvSpPr>
        <p:spPr>
          <a:xfrm>
            <a:off x="5337958" y="1638795"/>
            <a:ext cx="3665364" cy="635911"/>
          </a:xfrm>
          <a:prstGeom prst="homePlate">
            <a:avLst>
              <a:gd name="adj" fmla="val 50000"/>
            </a:avLst>
          </a:prstGeom>
          <a:solidFill>
            <a:srgbClr val="E36C09"/>
          </a:solidFill>
          <a:ln w="28575" cap="flat" cmpd="sng">
            <a:solidFill>
              <a:srgbClr val="FFFFFF"/>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91425" tIns="91425" rIns="91425" bIns="91425" anchor="ctr" anchorCtr="0">
            <a:noAutofit/>
          </a:bodyPr>
          <a:lstStyle/>
          <a:p>
            <a:pPr lvl="0" algn="ctr">
              <a:buClr>
                <a:srgbClr val="FFFFFF"/>
              </a:buClr>
              <a:buSzPts val="2000"/>
            </a:pPr>
            <a:r>
              <a:rPr lang="en-US" altLang="zh-TW" sz="1800" b="1" dirty="0" smtClean="0">
                <a:solidFill>
                  <a:srgbClr val="FFFFFF"/>
                </a:solidFill>
                <a:latin typeface="Microsoft JhengHei"/>
                <a:ea typeface="Microsoft JhengHei"/>
                <a:cs typeface="Microsoft JhengHei"/>
                <a:sym typeface="Microsoft JhengHei"/>
              </a:rPr>
              <a:t>   Mount and adjust parameters</a:t>
            </a:r>
            <a:endParaRPr sz="1800" b="1" i="0" u="none" strike="noStrike" cap="none" dirty="0">
              <a:solidFill>
                <a:srgbClr val="FFFFFF"/>
              </a:solidFill>
              <a:latin typeface="Microsoft JhengHei"/>
              <a:ea typeface="Microsoft JhengHei"/>
              <a:cs typeface="Microsoft JhengHei"/>
              <a:sym typeface="Microsoft JhengHei"/>
            </a:endParaRPr>
          </a:p>
        </p:txBody>
      </p:sp>
      <p:sp>
        <p:nvSpPr>
          <p:cNvPr id="120" name="Shape 120"/>
          <p:cNvSpPr/>
          <p:nvPr/>
        </p:nvSpPr>
        <p:spPr>
          <a:xfrm>
            <a:off x="2220228" y="1638795"/>
            <a:ext cx="3735247" cy="635911"/>
          </a:xfrm>
          <a:prstGeom prst="homePlate">
            <a:avLst>
              <a:gd name="adj" fmla="val 50000"/>
            </a:avLst>
          </a:prstGeom>
          <a:solidFill>
            <a:srgbClr val="E36C09"/>
          </a:solidFill>
          <a:ln w="28575" cap="flat" cmpd="sng">
            <a:solidFill>
              <a:srgbClr val="FFFFFF"/>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91425" tIns="91425" rIns="91425" bIns="91425" anchor="ctr" anchorCtr="0">
            <a:noAutofit/>
          </a:bodyPr>
          <a:lstStyle/>
          <a:p>
            <a:pPr lvl="0" algn="ctr">
              <a:buClr>
                <a:srgbClr val="FFFFFF"/>
              </a:buClr>
              <a:buSzPts val="2000"/>
            </a:pPr>
            <a:r>
              <a:rPr lang="en-US" altLang="zh-TW" sz="1800" b="1" dirty="0" smtClean="0">
                <a:solidFill>
                  <a:srgbClr val="FFFFFF"/>
                </a:solidFill>
                <a:latin typeface="Microsoft JhengHei"/>
                <a:ea typeface="Microsoft JhengHei"/>
                <a:cs typeface="Microsoft JhengHei"/>
                <a:sym typeface="Microsoft JhengHei"/>
              </a:rPr>
              <a:t>      </a:t>
            </a:r>
            <a:r>
              <a:rPr lang="en-US" altLang="zh-TW" sz="1800" b="1" dirty="0" err="1" smtClean="0">
                <a:solidFill>
                  <a:srgbClr val="FFFFFF"/>
                </a:solidFill>
                <a:latin typeface="Microsoft JhengHei"/>
                <a:ea typeface="Microsoft JhengHei"/>
                <a:cs typeface="Microsoft JhengHei"/>
                <a:sym typeface="Microsoft JhengHei"/>
              </a:rPr>
              <a:t>Qfinder</a:t>
            </a:r>
            <a:r>
              <a:rPr lang="en-US" altLang="zh-TW" sz="1800" b="1" dirty="0" smtClean="0">
                <a:solidFill>
                  <a:srgbClr val="FFFFFF"/>
                </a:solidFill>
                <a:latin typeface="Microsoft JhengHei"/>
                <a:ea typeface="Microsoft JhengHei"/>
                <a:cs typeface="Microsoft JhengHei"/>
                <a:sym typeface="Microsoft JhengHei"/>
              </a:rPr>
              <a:t> Pro auto scan</a:t>
            </a:r>
            <a:endParaRPr sz="1800" b="1" i="0" u="none" strike="noStrike" cap="none" dirty="0">
              <a:solidFill>
                <a:srgbClr val="FFFFFF"/>
              </a:solidFill>
              <a:latin typeface="Microsoft JhengHei"/>
              <a:ea typeface="Microsoft JhengHei"/>
              <a:cs typeface="Microsoft JhengHei"/>
              <a:sym typeface="Microsoft JhengHei"/>
            </a:endParaRPr>
          </a:p>
        </p:txBody>
      </p:sp>
      <p:sp>
        <p:nvSpPr>
          <p:cNvPr id="121" name="Shape 121"/>
          <p:cNvSpPr/>
          <p:nvPr/>
        </p:nvSpPr>
        <p:spPr>
          <a:xfrm>
            <a:off x="287214" y="1632857"/>
            <a:ext cx="2497549" cy="641849"/>
          </a:xfrm>
          <a:prstGeom prst="homePlate">
            <a:avLst>
              <a:gd name="adj" fmla="val 50000"/>
            </a:avLst>
          </a:prstGeom>
          <a:solidFill>
            <a:srgbClr val="E36C09"/>
          </a:solidFill>
          <a:ln w="28575" cap="flat" cmpd="sng">
            <a:solidFill>
              <a:srgbClr val="FFFFFF"/>
            </a:solidFill>
            <a:prstDash val="solid"/>
            <a:round/>
            <a:headEnd type="none" w="sm" len="sm"/>
            <a:tailEnd type="none" w="sm" len="sm"/>
          </a:ln>
          <a:effectLst>
            <a:outerShdw blurRad="40000" dist="20000" dir="5400000" rotWithShape="0">
              <a:srgbClr val="000000">
                <a:alpha val="36080"/>
              </a:srgbClr>
            </a:outerShdw>
          </a:effectLst>
        </p:spPr>
        <p:txBody>
          <a:bodyPr spcFirstLastPara="1" wrap="square" lIns="91425" tIns="91425" rIns="91425" bIns="91425" anchor="ctr" anchorCtr="0">
            <a:noAutofit/>
          </a:bodyPr>
          <a:lstStyle/>
          <a:p>
            <a:pPr lvl="0" algn="ctr">
              <a:buClr>
                <a:srgbClr val="FFFFFF"/>
              </a:buClr>
              <a:buSzPts val="2000"/>
            </a:pPr>
            <a:r>
              <a:rPr lang="en-US" altLang="zh-TW" sz="1800" b="1" dirty="0" smtClean="0">
                <a:solidFill>
                  <a:srgbClr val="FFFFFF"/>
                </a:solidFill>
                <a:latin typeface="Microsoft JhengHei"/>
                <a:ea typeface="Microsoft JhengHei"/>
                <a:cs typeface="Microsoft JhengHei"/>
                <a:sym typeface="Microsoft JhengHei"/>
              </a:rPr>
              <a:t>Plug &amp; Play</a:t>
            </a:r>
            <a:endParaRPr sz="1800" b="1" i="0" u="none" strike="noStrike" cap="none" dirty="0">
              <a:solidFill>
                <a:srgbClr val="FFFFFF"/>
              </a:solidFill>
              <a:latin typeface="Microsoft JhengHei"/>
              <a:ea typeface="Microsoft JhengHei"/>
              <a:cs typeface="Microsoft JhengHei"/>
              <a:sym typeface="Microsoft JhengHei"/>
            </a:endParaRPr>
          </a:p>
        </p:txBody>
      </p:sp>
      <p:sp>
        <p:nvSpPr>
          <p:cNvPr id="15" name="矩形 14"/>
          <p:cNvSpPr/>
          <p:nvPr/>
        </p:nvSpPr>
        <p:spPr>
          <a:xfrm>
            <a:off x="2165577" y="1183016"/>
            <a:ext cx="4735592" cy="400110"/>
          </a:xfrm>
          <a:prstGeom prst="rect">
            <a:avLst/>
          </a:prstGeom>
        </p:spPr>
        <p:txBody>
          <a:bodyPr wrap="none">
            <a:spAutoFit/>
          </a:bodyPr>
          <a:lstStyle/>
          <a:p>
            <a:pPr lvl="0">
              <a:buClr>
                <a:srgbClr val="FFFFFF"/>
              </a:buClr>
              <a:buSzPts val="2000"/>
            </a:pPr>
            <a:r>
              <a:rPr lang="en-US" altLang="zh-TW" sz="2000" b="1" dirty="0" smtClean="0">
                <a:solidFill>
                  <a:schemeClr val="bg1"/>
                </a:solidFill>
                <a:latin typeface="Microsoft JhengHei"/>
                <a:ea typeface="Microsoft JhengHei"/>
                <a:cs typeface="Microsoft JhengHei"/>
                <a:sym typeface="Microsoft JhengHei"/>
              </a:rPr>
              <a:t>For Mac users, it's easy and efficient!</a:t>
            </a:r>
            <a:endParaRPr lang="zh-TW" altLang="en-US" sz="2000" dirty="0">
              <a:solidFill>
                <a:schemeClr val="bg1"/>
              </a:solidFill>
              <a:latin typeface="Microsoft JhengHei"/>
              <a:ea typeface="Microsoft JhengHei"/>
              <a:cs typeface="Microsoft JhengHei"/>
              <a:sym typeface="Microsoft JhengHei"/>
            </a:endParaRPr>
          </a:p>
        </p:txBody>
      </p:sp>
      <p:sp>
        <p:nvSpPr>
          <p:cNvPr id="7" name="Shape 69"/>
          <p:cNvSpPr txBox="1">
            <a:spLocks/>
          </p:cNvSpPr>
          <p:nvPr/>
        </p:nvSpPr>
        <p:spPr>
          <a:xfrm>
            <a:off x="1406874" y="53442"/>
            <a:ext cx="6199271"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Thunderbolt port: </a:t>
            </a:r>
            <a:br>
              <a:rPr lang="en-US" sz="2800" b="1" dirty="0" smtClean="0">
                <a:solidFill>
                  <a:schemeClr val="bg1"/>
                </a:solidFill>
              </a:rPr>
            </a:br>
            <a:r>
              <a:rPr lang="en-US" sz="2800" b="1" dirty="0" smtClean="0">
                <a:solidFill>
                  <a:schemeClr val="bg1"/>
                </a:solidFill>
              </a:rPr>
              <a:t>convenient and fast</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4" name="Shape 134"/>
          <p:cNvSpPr/>
          <p:nvPr/>
        </p:nvSpPr>
        <p:spPr>
          <a:xfrm>
            <a:off x="383050" y="1247349"/>
            <a:ext cx="3314100" cy="460500"/>
          </a:xfrm>
          <a:prstGeom prst="roundRect">
            <a:avLst>
              <a:gd name="adj" fmla="val 16667"/>
            </a:avLst>
          </a:prstGeom>
          <a:solidFill>
            <a:srgbClr val="E36C09"/>
          </a:solidFill>
          <a:ln w="38100" cap="flat" cmpd="sng">
            <a:noFill/>
            <a:prstDash val="solid"/>
            <a:round/>
            <a:headEnd type="none" w="sm" len="sm"/>
            <a:tailEnd type="none" w="sm" len="sm"/>
          </a:ln>
        </p:spPr>
        <p:txBody>
          <a:bodyPr spcFirstLastPara="1" wrap="square" lIns="91425" tIns="91425" rIns="91425" bIns="91425" anchor="ctr" anchorCtr="0">
            <a:noAutofit/>
          </a:bodyPr>
          <a:lstStyle/>
          <a:p>
            <a:pPr lvl="0" algn="ctr">
              <a:buClr>
                <a:srgbClr val="FFFFFF"/>
              </a:buClr>
              <a:buSzPts val="2000"/>
            </a:pPr>
            <a:r>
              <a:rPr lang="en-US" altLang="zh-TW" sz="1700" b="1" dirty="0" smtClean="0">
                <a:solidFill>
                  <a:srgbClr val="FFFFFF"/>
                </a:solidFill>
                <a:latin typeface="Microsoft JhengHei"/>
                <a:ea typeface="Microsoft JhengHei"/>
                <a:cs typeface="Microsoft JhengHei"/>
                <a:sym typeface="Microsoft JhengHei"/>
              </a:rPr>
              <a:t>Download </a:t>
            </a:r>
            <a:r>
              <a:rPr lang="en-US" altLang="zh-TW" sz="1700" b="1" dirty="0" err="1" smtClean="0">
                <a:solidFill>
                  <a:srgbClr val="FFFFFF"/>
                </a:solidFill>
                <a:latin typeface="Microsoft JhengHei"/>
                <a:ea typeface="Microsoft JhengHei"/>
                <a:cs typeface="Microsoft JhengHei"/>
                <a:sym typeface="Microsoft JhengHei"/>
              </a:rPr>
              <a:t>Qfinder</a:t>
            </a:r>
            <a:r>
              <a:rPr lang="en-US" altLang="zh-TW" sz="1700" b="1" dirty="0" smtClean="0">
                <a:solidFill>
                  <a:srgbClr val="FFFFFF"/>
                </a:solidFill>
                <a:latin typeface="Microsoft JhengHei"/>
                <a:ea typeface="Microsoft JhengHei"/>
                <a:cs typeface="Microsoft JhengHei"/>
                <a:sym typeface="Microsoft JhengHei"/>
              </a:rPr>
              <a:t> Pro utility</a:t>
            </a:r>
            <a:endParaRPr sz="1700" b="1" i="0" u="none" strike="noStrike" cap="none" dirty="0">
              <a:solidFill>
                <a:srgbClr val="FFFFFF"/>
              </a:solidFill>
              <a:latin typeface="Microsoft JhengHei"/>
              <a:ea typeface="Microsoft JhengHei"/>
              <a:cs typeface="Microsoft JhengHei"/>
              <a:sym typeface="Microsoft JhengHei"/>
            </a:endParaRPr>
          </a:p>
        </p:txBody>
      </p:sp>
      <p:grpSp>
        <p:nvGrpSpPr>
          <p:cNvPr id="13" name="群組 12"/>
          <p:cNvGrpSpPr/>
          <p:nvPr/>
        </p:nvGrpSpPr>
        <p:grpSpPr>
          <a:xfrm>
            <a:off x="404446" y="2762535"/>
            <a:ext cx="3359378" cy="2223122"/>
            <a:chOff x="303275" y="2455375"/>
            <a:chExt cx="3460549" cy="2290074"/>
          </a:xfrm>
        </p:grpSpPr>
        <p:pic>
          <p:nvPicPr>
            <p:cNvPr id="133" name="Shape 133"/>
            <p:cNvPicPr preferRelativeResize="0"/>
            <p:nvPr/>
          </p:nvPicPr>
          <p:blipFill>
            <a:blip r:embed="rId3">
              <a:alphaModFix/>
            </a:blip>
            <a:stretch>
              <a:fillRect/>
            </a:stretch>
          </p:blipFill>
          <p:spPr>
            <a:xfrm>
              <a:off x="303275" y="2455375"/>
              <a:ext cx="3460549" cy="2290074"/>
            </a:xfrm>
            <a:prstGeom prst="rect">
              <a:avLst/>
            </a:prstGeom>
            <a:noFill/>
            <a:ln>
              <a:noFill/>
            </a:ln>
          </p:spPr>
        </p:pic>
        <p:sp>
          <p:nvSpPr>
            <p:cNvPr id="136" name="Shape 136"/>
            <p:cNvSpPr/>
            <p:nvPr/>
          </p:nvSpPr>
          <p:spPr>
            <a:xfrm>
              <a:off x="383050" y="3410702"/>
              <a:ext cx="2425500" cy="1761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37" name="Shape 137"/>
            <p:cNvSpPr/>
            <p:nvPr/>
          </p:nvSpPr>
          <p:spPr>
            <a:xfrm>
              <a:off x="744950" y="3032425"/>
              <a:ext cx="257400" cy="3270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39" name="Shape 139"/>
          <p:cNvSpPr/>
          <p:nvPr/>
        </p:nvSpPr>
        <p:spPr>
          <a:xfrm>
            <a:off x="4032173" y="1255300"/>
            <a:ext cx="4771858" cy="2901461"/>
          </a:xfrm>
          <a:prstGeom prst="roundRect">
            <a:avLst>
              <a:gd name="adj" fmla="val 10274"/>
            </a:avLst>
          </a:prstGeom>
          <a:solidFill>
            <a:schemeClr val="tx1">
              <a:lumMod val="75000"/>
              <a:lumOff val="25000"/>
            </a:schemeClr>
          </a:solidFill>
          <a:ln w="12700">
            <a:solidFill>
              <a:schemeClr val="tx1">
                <a:lumMod val="65000"/>
                <a:lumOff val="35000"/>
              </a:schemeClr>
            </a:solidFill>
            <a:headEnd type="none" w="sm" len="sm"/>
            <a:tailEnd type="none" w="sm" len="sm"/>
          </a:ln>
          <a:effectLst>
            <a:innerShdw blurRad="114300">
              <a:prstClr val="black"/>
            </a:innerShdw>
          </a:effectLst>
        </p:spPr>
        <p:style>
          <a:lnRef idx="2">
            <a:schemeClr val="dk1">
              <a:shade val="50000"/>
            </a:schemeClr>
          </a:lnRef>
          <a:fillRef idx="1">
            <a:schemeClr val="dk1"/>
          </a:fillRef>
          <a:effectRef idx="0">
            <a:schemeClr val="dk1"/>
          </a:effectRef>
          <a:fontRef idx="minor">
            <a:schemeClr val="lt1"/>
          </a:fontRef>
        </p:style>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i="0" u="none" strike="noStrike" cap="none">
              <a:solidFill>
                <a:srgbClr val="FFFFFF"/>
              </a:solidFill>
              <a:latin typeface="Microsoft JhengHei"/>
              <a:ea typeface="Microsoft JhengHei"/>
              <a:cs typeface="Microsoft JhengHei"/>
              <a:sym typeface="Microsoft JhengHei"/>
            </a:endParaRPr>
          </a:p>
        </p:txBody>
      </p:sp>
      <p:sp>
        <p:nvSpPr>
          <p:cNvPr id="140" name="Shape 140"/>
          <p:cNvSpPr txBox="1"/>
          <p:nvPr/>
        </p:nvSpPr>
        <p:spPr>
          <a:xfrm>
            <a:off x="4285065" y="1468018"/>
            <a:ext cx="4560337" cy="1203930"/>
          </a:xfrm>
          <a:prstGeom prst="rect">
            <a:avLst/>
          </a:prstGeom>
          <a:noFill/>
          <a:ln>
            <a:noFill/>
          </a:ln>
        </p:spPr>
        <p:txBody>
          <a:bodyPr spcFirstLastPara="1" wrap="square" lIns="91425" tIns="45700" rIns="91425" bIns="45700" anchor="t" anchorCtr="0">
            <a:noAutofit/>
          </a:bodyPr>
          <a:lstStyle/>
          <a:p>
            <a:pPr lvl="0">
              <a:buClr>
                <a:srgbClr val="FFFFFF"/>
              </a:buClr>
              <a:buSzPts val="2000"/>
            </a:pPr>
            <a:r>
              <a:rPr lang="en-US" altLang="zh-TW" sz="1800" b="1" dirty="0" smtClean="0">
                <a:solidFill>
                  <a:srgbClr val="FFFFFF"/>
                </a:solidFill>
                <a:latin typeface="Microsoft JhengHei"/>
                <a:ea typeface="Microsoft JhengHei"/>
                <a:cs typeface="Microsoft JhengHei"/>
                <a:sym typeface="Microsoft JhengHei"/>
              </a:rPr>
              <a:t>Final Cut Pro X starts to support users to directly create libraries in shared folders on a NAS.</a:t>
            </a:r>
          </a:p>
          <a:p>
            <a:pPr lvl="0">
              <a:buClr>
                <a:srgbClr val="FFFFFF"/>
              </a:buClr>
              <a:buSzPts val="2000"/>
            </a:pPr>
            <a:endParaRPr lang="en-US" altLang="zh-TW" sz="1800" b="1" dirty="0" smtClean="0">
              <a:solidFill>
                <a:srgbClr val="FFFFFF"/>
              </a:solidFill>
              <a:latin typeface="Microsoft JhengHei"/>
              <a:ea typeface="Microsoft JhengHei"/>
              <a:cs typeface="Microsoft JhengHei"/>
              <a:sym typeface="Microsoft JhengHei"/>
            </a:endParaRPr>
          </a:p>
          <a:p>
            <a:pPr lvl="0">
              <a:buClr>
                <a:srgbClr val="FFFFFF"/>
              </a:buClr>
              <a:buSzPts val="2000"/>
            </a:pPr>
            <a:r>
              <a:rPr lang="en-US" altLang="zh-TW" sz="1800" b="1" dirty="0" smtClean="0">
                <a:solidFill>
                  <a:srgbClr val="FFFFFF"/>
                </a:solidFill>
                <a:latin typeface="Microsoft JhengHei"/>
                <a:ea typeface="Microsoft JhengHei"/>
                <a:cs typeface="Microsoft JhengHei"/>
                <a:sym typeface="Microsoft JhengHei"/>
              </a:rPr>
              <a:t>(1) FCPX 10.3 or newer</a:t>
            </a:r>
          </a:p>
          <a:p>
            <a:pPr lvl="0">
              <a:buClr>
                <a:srgbClr val="FFFFFF"/>
              </a:buClr>
              <a:buSzPts val="2000"/>
            </a:pPr>
            <a:r>
              <a:rPr lang="en-US" altLang="zh-TW" sz="1800" b="1" dirty="0" smtClean="0">
                <a:solidFill>
                  <a:srgbClr val="FFFFFF"/>
                </a:solidFill>
                <a:latin typeface="Microsoft JhengHei"/>
                <a:ea typeface="Microsoft JhengHei"/>
                <a:cs typeface="Microsoft JhengHei"/>
                <a:sym typeface="Microsoft JhengHei"/>
              </a:rPr>
              <a:t>(2) Mount with SMB 3 protocol</a:t>
            </a:r>
            <a:endParaRPr sz="1800" dirty="0">
              <a:latin typeface="Microsoft JhengHei"/>
              <a:ea typeface="Microsoft JhengHei"/>
              <a:cs typeface="Microsoft JhengHei"/>
              <a:sym typeface="Microsoft JhengHei"/>
            </a:endParaRPr>
          </a:p>
        </p:txBody>
      </p:sp>
      <p:sp>
        <p:nvSpPr>
          <p:cNvPr id="14" name="矩形 13"/>
          <p:cNvSpPr/>
          <p:nvPr/>
        </p:nvSpPr>
        <p:spPr>
          <a:xfrm>
            <a:off x="422031" y="1739357"/>
            <a:ext cx="3574016" cy="954107"/>
          </a:xfrm>
          <a:prstGeom prst="rect">
            <a:avLst/>
          </a:prstGeom>
        </p:spPr>
        <p:txBody>
          <a:bodyPr wrap="square">
            <a:spAutoFit/>
          </a:bodyPr>
          <a:lstStyle/>
          <a:p>
            <a:pPr lvl="0">
              <a:buClr>
                <a:srgbClr val="FFFFFF"/>
              </a:buClr>
              <a:buSzPts val="1400"/>
            </a:pPr>
            <a:r>
              <a:rPr lang="en-US" altLang="zh-TW" b="1" dirty="0" smtClean="0">
                <a:solidFill>
                  <a:schemeClr val="bg1"/>
                </a:solidFill>
                <a:latin typeface="Microsoft JhengHei"/>
                <a:ea typeface="Microsoft JhengHei"/>
                <a:cs typeface="Microsoft JhengHei"/>
                <a:sym typeface="Microsoft JhengHei"/>
              </a:rPr>
              <a:t>Search your NAS: </a:t>
            </a:r>
            <a:br>
              <a:rPr lang="en-US" altLang="zh-TW" b="1" dirty="0" smtClean="0">
                <a:solidFill>
                  <a:schemeClr val="bg1"/>
                </a:solidFill>
                <a:latin typeface="Microsoft JhengHei"/>
                <a:ea typeface="Microsoft JhengHei"/>
                <a:cs typeface="Microsoft JhengHei"/>
                <a:sym typeface="Microsoft JhengHei"/>
              </a:rPr>
            </a:br>
            <a:r>
              <a:rPr lang="en-US" altLang="zh-TW" b="1" dirty="0" smtClean="0">
                <a:solidFill>
                  <a:schemeClr val="bg1"/>
                </a:solidFill>
                <a:latin typeface="Microsoft JhengHei"/>
                <a:ea typeface="Microsoft JhengHei"/>
                <a:cs typeface="Microsoft JhengHei"/>
                <a:sym typeface="Microsoft JhengHei"/>
              </a:rPr>
              <a:t>(1) Click on the list to open the web  </a:t>
            </a:r>
            <a:br>
              <a:rPr lang="en-US" altLang="zh-TW" b="1" dirty="0" smtClean="0">
                <a:solidFill>
                  <a:schemeClr val="bg1"/>
                </a:solidFill>
                <a:latin typeface="Microsoft JhengHei"/>
                <a:ea typeface="Microsoft JhengHei"/>
                <a:cs typeface="Microsoft JhengHei"/>
                <a:sym typeface="Microsoft JhengHei"/>
              </a:rPr>
            </a:br>
            <a:r>
              <a:rPr lang="en-US" altLang="zh-TW" b="1" dirty="0" smtClean="0">
                <a:solidFill>
                  <a:schemeClr val="bg1"/>
                </a:solidFill>
                <a:latin typeface="Microsoft JhengHei"/>
                <a:ea typeface="Microsoft JhengHei"/>
                <a:cs typeface="Microsoft JhengHei"/>
                <a:sym typeface="Microsoft JhengHei"/>
              </a:rPr>
              <a:t>      interface for system configuration.</a:t>
            </a:r>
            <a:endParaRPr lang="zh-TW" altLang="en-US" b="1" dirty="0" smtClean="0">
              <a:solidFill>
                <a:schemeClr val="bg1"/>
              </a:solidFill>
              <a:latin typeface="Microsoft JhengHei"/>
              <a:ea typeface="Microsoft JhengHei"/>
              <a:cs typeface="Microsoft JhengHei"/>
              <a:sym typeface="Microsoft JhengHei"/>
            </a:endParaRPr>
          </a:p>
          <a:p>
            <a:pPr lvl="0">
              <a:buClr>
                <a:srgbClr val="FFFFFF"/>
              </a:buClr>
              <a:buSzPts val="1400"/>
            </a:pPr>
            <a:r>
              <a:rPr lang="en-US" altLang="zh-TW" b="1" dirty="0" smtClean="0">
                <a:solidFill>
                  <a:schemeClr val="bg1"/>
                </a:solidFill>
                <a:latin typeface="Microsoft JhengHei"/>
                <a:ea typeface="Microsoft JhengHei"/>
                <a:cs typeface="Microsoft JhengHei"/>
                <a:sym typeface="Microsoft JhengHei"/>
              </a:rPr>
              <a:t>(2) Easily mount shared folders</a:t>
            </a:r>
            <a:endParaRPr lang="zh-TW" altLang="en-US" b="1" dirty="0">
              <a:solidFill>
                <a:schemeClr val="bg1"/>
              </a:solidFill>
              <a:latin typeface="Microsoft JhengHei"/>
              <a:ea typeface="Microsoft JhengHei"/>
              <a:cs typeface="Microsoft JhengHei"/>
              <a:sym typeface="Microsoft JhengHei"/>
            </a:endParaRPr>
          </a:p>
        </p:txBody>
      </p:sp>
      <p:pic>
        <p:nvPicPr>
          <p:cNvPr id="4098" name="Picture 2" descr="E:\衍印_工作區\01_直播\180424_broadcast for Final Cut Pro\links\Final Cut.png"/>
          <p:cNvPicPr>
            <a:picLocks noChangeAspect="1" noChangeArrowheads="1"/>
          </p:cNvPicPr>
          <p:nvPr/>
        </p:nvPicPr>
        <p:blipFill>
          <a:blip r:embed="rId4"/>
          <a:srcRect/>
          <a:stretch>
            <a:fillRect/>
          </a:stretch>
        </p:blipFill>
        <p:spPr bwMode="auto">
          <a:xfrm>
            <a:off x="6730034" y="3040083"/>
            <a:ext cx="2193915" cy="2103417"/>
          </a:xfrm>
          <a:prstGeom prst="rect">
            <a:avLst/>
          </a:prstGeom>
          <a:noFill/>
        </p:spPr>
      </p:pic>
      <p:sp>
        <p:nvSpPr>
          <p:cNvPr id="12" name="Shape 69"/>
          <p:cNvSpPr txBox="1">
            <a:spLocks/>
          </p:cNvSpPr>
          <p:nvPr/>
        </p:nvSpPr>
        <p:spPr>
          <a:xfrm>
            <a:off x="1299995" y="53442"/>
            <a:ext cx="6329901" cy="852616"/>
          </a:xfrm>
          <a:prstGeom prst="rect">
            <a:avLst/>
          </a:prstGeom>
          <a:noFill/>
          <a:ln>
            <a:noFill/>
          </a:ln>
        </p:spPr>
        <p:txBody>
          <a:bodyPr spcFirstLastPara="1" wrap="square" lIns="91425" tIns="91425" rIns="91425" bIns="91425" anchor="ctr" anchorCtr="0">
            <a:noAutofit/>
          </a:bodyPr>
          <a:lstStyle/>
          <a:p>
            <a:pPr algn="ctr"/>
            <a:r>
              <a:rPr lang="en-US" sz="2800" b="1" dirty="0" smtClean="0">
                <a:solidFill>
                  <a:schemeClr val="bg1"/>
                </a:solidFill>
              </a:rPr>
              <a:t>Auto detect/shared folder mount tool makes it easier</a:t>
            </a:r>
            <a:endParaRPr lang="en-US" sz="2800" dirty="0" smtClean="0">
              <a:solidFill>
                <a:schemeClr val="bg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自訂設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2773</TotalTime>
  <Words>1798</Words>
  <Application>Microsoft Macintosh PowerPoint</Application>
  <PresentationFormat>On-screen Show (16:9)</PresentationFormat>
  <Paragraphs>211</Paragraphs>
  <Slides>27</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Microsoft JhengHei</vt:lpstr>
      <vt:lpstr>Verdana</vt:lpstr>
      <vt:lpstr>微軟正黑體</vt:lpstr>
      <vt:lpstr>新細明體</vt:lpstr>
      <vt:lpstr>自訂設計</vt:lpstr>
      <vt:lpstr>PowerPoint Presentation</vt:lpstr>
      <vt:lpstr>PowerPoint Presentation</vt:lpstr>
      <vt:lpstr>The post-production workflow of Final Cut Pro + QNAP NAS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Copy Su</dc:creator>
  <cp:lastModifiedBy>Microsoft Office User</cp:lastModifiedBy>
  <cp:revision>255</cp:revision>
  <dcterms:modified xsi:type="dcterms:W3CDTF">2018-04-24T08:20:39Z</dcterms:modified>
</cp:coreProperties>
</file>