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9"/>
  </p:notesMasterIdLst>
  <p:sldIdLst>
    <p:sldId id="284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施邑靜" initials="施邑靜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49"/>
    <a:srgbClr val="CAE6EE"/>
    <a:srgbClr val="D1F3FB"/>
    <a:srgbClr val="FF9900"/>
    <a:srgbClr val="E2F2F6"/>
    <a:srgbClr val="279BBF"/>
    <a:srgbClr val="3BB2D7"/>
    <a:srgbClr val="7DE3F7"/>
    <a:srgbClr val="CCFFF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1E6977D-9695-469A-9E58-AEFBC9C5AB16}">
  <a:tblStyle styleId="{D1E6977D-9695-469A-9E58-AEFBC9C5AB1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75808F8-B5EB-45BE-82C3-3C4D25E6CFAE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6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40"/>
  </p:normalViewPr>
  <p:slideViewPr>
    <p:cSldViewPr snapToGrid="0">
      <p:cViewPr>
        <p:scale>
          <a:sx n="154" d="100"/>
          <a:sy n="154" d="100"/>
        </p:scale>
        <p:origin x="984" y="3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commentAuthors" Target="commentAuthors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97034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55106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8028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75520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75883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52859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05851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16198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48833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409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147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20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7766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75987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97001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每日的資料匯入量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643246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73105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17581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Shape 2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3878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81765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9019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6744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4116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02940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718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930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1032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0271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 userDrawn="1">
  <p:cSld name="1_標題投影片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:\衍印_工作區\01_直播\180424_broadcast for Final Cut Pro\links\COVER_1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69890" y="-1"/>
            <a:ext cx="9213890" cy="51843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8" name="Shape 48"/>
          <p:cNvSpPr>
            <a:spLocks noGrp="1"/>
          </p:cNvSpPr>
          <p:nvPr>
            <p:ph type="pic" idx="2"/>
          </p:nvPr>
        </p:nvSpPr>
        <p:spPr>
          <a:xfrm>
            <a:off x="1792288" y="1125130"/>
            <a:ext cx="5486400" cy="2420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body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內頁_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1539" y="0"/>
            <a:ext cx="9223689" cy="5190426"/>
          </a:xfrm>
          <a:prstGeom prst="rect">
            <a:avLst/>
          </a:prstGeom>
        </p:spPr>
      </p:pic>
      <p:grpSp>
        <p:nvGrpSpPr>
          <p:cNvPr id="5" name="群組 4"/>
          <p:cNvGrpSpPr/>
          <p:nvPr userDrawn="1"/>
        </p:nvGrpSpPr>
        <p:grpSpPr>
          <a:xfrm>
            <a:off x="-75714" y="-1"/>
            <a:ext cx="1543414" cy="973765"/>
            <a:chOff x="-75715" y="0"/>
            <a:chExt cx="1648250" cy="1039908"/>
          </a:xfrm>
        </p:grpSpPr>
        <p:pic>
          <p:nvPicPr>
            <p:cNvPr id="3" name="Picture 2" descr="C:\Users\user\Desktop\圖層 41.png"/>
            <p:cNvPicPr>
              <a:picLocks noChangeAspect="1" noChangeArrowheads="1"/>
            </p:cNvPicPr>
            <p:nvPr userDrawn="1"/>
          </p:nvPicPr>
          <p:blipFill>
            <a:blip r:embed="rId3"/>
            <a:srcRect l="6547" t="14834"/>
            <a:stretch>
              <a:fillRect/>
            </a:stretch>
          </p:blipFill>
          <p:spPr bwMode="auto">
            <a:xfrm>
              <a:off x="-75715" y="0"/>
              <a:ext cx="1648250" cy="1039908"/>
            </a:xfrm>
            <a:prstGeom prst="rect">
              <a:avLst/>
            </a:prstGeom>
            <a:noFill/>
          </p:spPr>
        </p:pic>
        <p:pic>
          <p:nvPicPr>
            <p:cNvPr id="4" name="Picture 3" descr="C:\Users\user\Desktop\LOGO.png"/>
            <p:cNvPicPr>
              <a:picLocks noChangeAspect="1" noChangeArrowheads="1"/>
            </p:cNvPicPr>
            <p:nvPr userDrawn="1"/>
          </p:nvPicPr>
          <p:blipFill>
            <a:blip r:embed="rId4"/>
            <a:srcRect l="7778"/>
            <a:stretch>
              <a:fillRect/>
            </a:stretch>
          </p:blipFill>
          <p:spPr bwMode="auto">
            <a:xfrm>
              <a:off x="80856" y="385188"/>
              <a:ext cx="1112267" cy="22312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userDrawn="1">
  <p:cSld name="TITLE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:\衍印_工作區\01_直播\180424_broadcast for Final Cut Pro\links\Thunderbolt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64064" y="-1"/>
            <a:ext cx="9208064" cy="5181633"/>
          </a:xfrm>
          <a:prstGeom prst="rect">
            <a:avLst/>
          </a:prstGeom>
          <a:noFill/>
        </p:spPr>
      </p:pic>
      <p:grpSp>
        <p:nvGrpSpPr>
          <p:cNvPr id="6" name="群組 5"/>
          <p:cNvGrpSpPr/>
          <p:nvPr userDrawn="1"/>
        </p:nvGrpSpPr>
        <p:grpSpPr>
          <a:xfrm>
            <a:off x="-64066" y="5823"/>
            <a:ext cx="1543414" cy="973765"/>
            <a:chOff x="-75715" y="0"/>
            <a:chExt cx="1648250" cy="1039908"/>
          </a:xfrm>
        </p:grpSpPr>
        <p:pic>
          <p:nvPicPr>
            <p:cNvPr id="7" name="Picture 2" descr="C:\Users\user\Desktop\圖層 41.png"/>
            <p:cNvPicPr>
              <a:picLocks noChangeAspect="1" noChangeArrowheads="1"/>
            </p:cNvPicPr>
            <p:nvPr userDrawn="1"/>
          </p:nvPicPr>
          <p:blipFill>
            <a:blip r:embed="rId3"/>
            <a:srcRect l="6547" t="14834"/>
            <a:stretch>
              <a:fillRect/>
            </a:stretch>
          </p:blipFill>
          <p:spPr bwMode="auto">
            <a:xfrm>
              <a:off x="-75715" y="0"/>
              <a:ext cx="1648250" cy="1039908"/>
            </a:xfrm>
            <a:prstGeom prst="rect">
              <a:avLst/>
            </a:prstGeom>
            <a:noFill/>
          </p:spPr>
        </p:pic>
        <p:pic>
          <p:nvPicPr>
            <p:cNvPr id="8" name="Picture 3" descr="C:\Users\user\Desktop\LOGO.png"/>
            <p:cNvPicPr>
              <a:picLocks noChangeAspect="1" noChangeArrowheads="1"/>
            </p:cNvPicPr>
            <p:nvPr userDrawn="1"/>
          </p:nvPicPr>
          <p:blipFill>
            <a:blip r:embed="rId4"/>
            <a:srcRect l="7778"/>
            <a:stretch>
              <a:fillRect/>
            </a:stretch>
          </p:blipFill>
          <p:spPr bwMode="auto">
            <a:xfrm>
              <a:off x="80856" y="385188"/>
              <a:ext cx="1112267" cy="22312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區段標題">
  <p:cSld name="1_區段標題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hape 23" descr="TXT-0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949435" y="2408465"/>
            <a:ext cx="3287736" cy="44114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Shape 24"/>
          <p:cNvSpPr txBox="1"/>
          <p:nvPr/>
        </p:nvSpPr>
        <p:spPr>
          <a:xfrm>
            <a:off x="5857884" y="4822047"/>
            <a:ext cx="3143272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zh-TW" sz="500" b="1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©2018著作權為威聯通科技股份有限公司所有。威聯通科技並保留所有權利。威聯通科技股份有限公司所使用或註冊之商標或標章。檔案中所提及之產品及公司名稱可能為其他公司所有之商標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sz="500" b="1" i="0" u="none" strike="noStrike" cap="non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459" name="Picture 3" descr="E:\衍印_工作區\01_直播\180424_broadcast for Final Cut Pro\links\提供方便直接且快速的Thunderbolt介面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-75715" y="-1"/>
            <a:ext cx="9219715" cy="5186089"/>
          </a:xfrm>
          <a:prstGeom prst="rect">
            <a:avLst/>
          </a:prstGeom>
          <a:noFill/>
        </p:spPr>
      </p:pic>
      <p:grpSp>
        <p:nvGrpSpPr>
          <p:cNvPr id="8" name="群組 7"/>
          <p:cNvGrpSpPr/>
          <p:nvPr userDrawn="1"/>
        </p:nvGrpSpPr>
        <p:grpSpPr>
          <a:xfrm>
            <a:off x="-75714" y="-1"/>
            <a:ext cx="1543414" cy="973765"/>
            <a:chOff x="-75715" y="0"/>
            <a:chExt cx="1648250" cy="1039908"/>
          </a:xfrm>
        </p:grpSpPr>
        <p:pic>
          <p:nvPicPr>
            <p:cNvPr id="9" name="Picture 2" descr="C:\Users\user\Desktop\圖層 41.png"/>
            <p:cNvPicPr>
              <a:picLocks noChangeAspect="1" noChangeArrowheads="1"/>
            </p:cNvPicPr>
            <p:nvPr userDrawn="1"/>
          </p:nvPicPr>
          <p:blipFill>
            <a:blip r:embed="rId4"/>
            <a:srcRect l="6547" t="14834"/>
            <a:stretch>
              <a:fillRect/>
            </a:stretch>
          </p:blipFill>
          <p:spPr bwMode="auto">
            <a:xfrm>
              <a:off x="-75715" y="0"/>
              <a:ext cx="1648250" cy="1039908"/>
            </a:xfrm>
            <a:prstGeom prst="rect">
              <a:avLst/>
            </a:prstGeom>
            <a:noFill/>
          </p:spPr>
        </p:pic>
        <p:pic>
          <p:nvPicPr>
            <p:cNvPr id="10" name="Picture 3" descr="C:\Users\user\Desktop\LOGO.png"/>
            <p:cNvPicPr>
              <a:picLocks noChangeAspect="1" noChangeArrowheads="1"/>
            </p:cNvPicPr>
            <p:nvPr userDrawn="1"/>
          </p:nvPicPr>
          <p:blipFill>
            <a:blip r:embed="rId5"/>
            <a:srcRect l="7778"/>
            <a:stretch>
              <a:fillRect/>
            </a:stretch>
          </p:blipFill>
          <p:spPr bwMode="auto">
            <a:xfrm>
              <a:off x="80856" y="385188"/>
              <a:ext cx="1112267" cy="22312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userDrawn="1">
  <p:cSld name="區段標題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E:\衍印_工作區\01_直播\180424_broadcast for Final Cut Pro\links\封底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65316" y="0"/>
            <a:ext cx="9209316" cy="518233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0" y="964395"/>
            <a:ext cx="8229600" cy="3630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57201" y="910816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575050" y="910817"/>
            <a:ext cx="5111750" cy="3696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457201" y="1875230"/>
            <a:ext cx="3008313" cy="2719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 descr="C:\Users\user\Desktop\20180411_QTS 4.3.5網路與虛擬交換器-02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71469" y="506"/>
            <a:ext cx="9215999" cy="5184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457200" y="910817"/>
            <a:ext cx="8229600" cy="3683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31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28.png"/><Relationship Id="rId7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36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image" Target="../media/image45.png"/><Relationship Id="rId9" Type="http://schemas.openxmlformats.org/officeDocument/2006/relationships/image" Target="../media/image46.png"/><Relationship Id="rId10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28.png"/><Relationship Id="rId5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衍印_工作區\01_直播\180424_broadcast for Final Cut Pro\links\180424-ch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6497" y="-1"/>
            <a:ext cx="9230497" cy="51921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body" idx="4294967295"/>
          </p:nvPr>
        </p:nvSpPr>
        <p:spPr>
          <a:xfrm>
            <a:off x="323092" y="1024685"/>
            <a:ext cx="82869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altLang="zh-TW" sz="2000" dirty="0" smtClean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• </a:t>
            </a:r>
            <a:r>
              <a:rPr lang="zh-TW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直接</a:t>
            </a:r>
            <a:r>
              <a:rPr lang="zh-TW" sz="20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在共用資料夾建立 FCPX Library</a:t>
            </a:r>
            <a:endParaRPr sz="20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buNone/>
            </a:pPr>
            <a:r>
              <a:rPr lang="en-US" altLang="zh-TW" sz="2000" b="1" dirty="0" smtClean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• </a:t>
            </a:r>
            <a:r>
              <a:rPr lang="zh-TW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Mac </a:t>
            </a:r>
            <a:r>
              <a:rPr lang="zh-TW" sz="20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PC本地硬碟的影片可轉移到 NAS 空間</a:t>
            </a:r>
            <a:endParaRPr sz="20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477106" y="1992607"/>
            <a:ext cx="8112107" cy="2497538"/>
            <a:chOff x="146800" y="1875375"/>
            <a:chExt cx="8834902" cy="2720071"/>
          </a:xfrm>
        </p:grpSpPr>
        <p:pic>
          <p:nvPicPr>
            <p:cNvPr id="148" name="Shape 14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6800" y="1875375"/>
              <a:ext cx="4456125" cy="27200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Shape 14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638375" y="1875375"/>
              <a:ext cx="4343327" cy="27152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Shape 69"/>
          <p:cNvSpPr txBox="1">
            <a:spLocks/>
          </p:cNvSpPr>
          <p:nvPr/>
        </p:nvSpPr>
        <p:spPr>
          <a:xfrm>
            <a:off x="1427665" y="0"/>
            <a:ext cx="6154615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NAS 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支援 </a:t>
            </a: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FCPX Library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377719" y="4082190"/>
            <a:ext cx="2607865" cy="826043"/>
            <a:chOff x="856305" y="4134944"/>
            <a:chExt cx="2607865" cy="826043"/>
          </a:xfrm>
        </p:grpSpPr>
        <p:sp>
          <p:nvSpPr>
            <p:cNvPr id="18" name="剪去對角線角落矩形 17"/>
            <p:cNvSpPr/>
            <p:nvPr/>
          </p:nvSpPr>
          <p:spPr>
            <a:xfrm>
              <a:off x="949569" y="4368902"/>
              <a:ext cx="2514601" cy="592085"/>
            </a:xfrm>
            <a:prstGeom prst="snip2DiagRect">
              <a:avLst>
                <a:gd name="adj1" fmla="val 0"/>
                <a:gd name="adj2" fmla="val 9068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1041553" y="4516294"/>
              <a:ext cx="238398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注意</a:t>
              </a:r>
              <a:r>
                <a:rPr lang="en-US" altLang="zh-TW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: </a:t>
              </a:r>
              <a:r>
                <a:rPr lang="zh-TW" altLang="en-US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需使用 </a:t>
              </a:r>
              <a:r>
                <a:rPr lang="en-US" altLang="zh-TW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NFS </a:t>
              </a:r>
              <a:r>
                <a:rPr lang="zh-TW" altLang="en-US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或 </a:t>
              </a:r>
              <a:r>
                <a:rPr lang="en-US" altLang="zh-TW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SMB 3</a:t>
              </a:r>
              <a:endParaRPr lang="en-US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grpSp>
          <p:nvGrpSpPr>
            <p:cNvPr id="23" name="群組 22"/>
            <p:cNvGrpSpPr/>
            <p:nvPr/>
          </p:nvGrpSpPr>
          <p:grpSpPr>
            <a:xfrm>
              <a:off x="856305" y="4134944"/>
              <a:ext cx="365472" cy="495900"/>
              <a:chOff x="856305" y="4134944"/>
              <a:chExt cx="365472" cy="495900"/>
            </a:xfrm>
          </p:grpSpPr>
          <p:sp>
            <p:nvSpPr>
              <p:cNvPr id="21" name="Shape 642"/>
              <p:cNvSpPr/>
              <p:nvPr/>
            </p:nvSpPr>
            <p:spPr>
              <a:xfrm>
                <a:off x="856305" y="4232393"/>
                <a:ext cx="365472" cy="365472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chemeClr val="bg1"/>
                </a:solidFill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Shape 98"/>
              <p:cNvSpPr txBox="1">
                <a:spLocks/>
              </p:cNvSpPr>
              <p:nvPr/>
            </p:nvSpPr>
            <p:spPr>
              <a:xfrm>
                <a:off x="902672" y="4134944"/>
                <a:ext cx="173436" cy="49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t" anchorCtr="0">
                <a:noAutofit/>
              </a:bodyPr>
              <a:lstStyle/>
              <a:p>
                <a:pPr marL="342900" marR="0" lvl="0" indent="-21590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62626"/>
                  </a:buClr>
                  <a:buSzPct val="100000"/>
                  <a:buFont typeface="Arial"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Arial"/>
                    <a:sym typeface="Arial"/>
                  </a:rPr>
                  <a:t>!</a:t>
                </a:r>
                <a:endPara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/>
        </p:nvSpPr>
        <p:spPr>
          <a:xfrm>
            <a:off x="4819666" y="1325403"/>
            <a:ext cx="3962400" cy="420000"/>
          </a:xfrm>
          <a:prstGeom prst="homePlate">
            <a:avLst>
              <a:gd name="adj" fmla="val 50000"/>
            </a:avLst>
          </a:prstGeom>
          <a:solidFill>
            <a:srgbClr val="E36C09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08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4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Mac 高效傳輸表現</a:t>
            </a:r>
            <a:endParaRPr sz="2400" b="1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56" name="Shape 1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6207" y="1189892"/>
            <a:ext cx="5439017" cy="368104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Shape 160"/>
          <p:cNvSpPr txBox="1"/>
          <p:nvPr/>
        </p:nvSpPr>
        <p:spPr>
          <a:xfrm>
            <a:off x="5422638" y="3638561"/>
            <a:ext cx="3084300" cy="16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測試環境:</a:t>
            </a:r>
            <a:endParaRPr sz="16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Client: MacBook Pro</a:t>
            </a:r>
            <a:endParaRPr sz="16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Connect: Thunderbolt 3</a:t>
            </a:r>
            <a:endParaRPr sz="16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NAS: TVS-1282T3 (i5)</a:t>
            </a:r>
            <a:endParaRPr sz="16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Shape 69"/>
          <p:cNvSpPr txBox="1">
            <a:spLocks/>
          </p:cNvSpPr>
          <p:nvPr/>
        </p:nvSpPr>
        <p:spPr>
          <a:xfrm>
            <a:off x="1324709" y="0"/>
            <a:ext cx="6271846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Thunderbolt 3 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的驚奇效能表現</a:t>
            </a:r>
            <a:endParaRPr lang="en-US" altLang="zh-TW" sz="3000" b="1" spc="-15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5362811" y="2300914"/>
            <a:ext cx="3419256" cy="1040969"/>
            <a:chOff x="5021299" y="3933392"/>
            <a:chExt cx="3417276" cy="804628"/>
          </a:xfrm>
        </p:grpSpPr>
        <p:sp>
          <p:nvSpPr>
            <p:cNvPr id="11" name="剪去對角線角落矩形 10"/>
            <p:cNvSpPr/>
            <p:nvPr/>
          </p:nvSpPr>
          <p:spPr>
            <a:xfrm>
              <a:off x="5021299" y="3933392"/>
              <a:ext cx="3417276" cy="804628"/>
            </a:xfrm>
            <a:prstGeom prst="snip2DiagRect">
              <a:avLst>
                <a:gd name="adj1" fmla="val 0"/>
                <a:gd name="adj2" fmla="val 9068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5021299" y="4014541"/>
              <a:ext cx="3361106" cy="642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Clr>
                  <a:srgbClr val="FFFFFF"/>
                </a:buClr>
                <a:buSzPts val="2000"/>
              </a:pPr>
              <a:r>
                <a:rPr lang="zh-TW" altLang="en-US" sz="2400" b="1" dirty="0" smtClean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等同內建 </a:t>
              </a:r>
              <a:r>
                <a:rPr lang="en-US" altLang="zh-TW" sz="2400" b="1" dirty="0" smtClean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10~20G</a:t>
              </a:r>
              <a:r>
                <a:rPr lang="zh-TW" altLang="en-US" sz="2400" b="1" dirty="0" smtClean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的</a:t>
              </a:r>
              <a:endParaRPr lang="en-US" altLang="zh-TW" sz="24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lvl="0">
                <a:buClr>
                  <a:srgbClr val="FFFFFF"/>
                </a:buClr>
                <a:buSzPts val="2000"/>
              </a:pPr>
              <a:r>
                <a:rPr lang="zh-TW" altLang="en-US" sz="2400" b="1" dirty="0" smtClean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高效網卡 </a:t>
              </a:r>
              <a:r>
                <a:rPr lang="en-US" altLang="zh-TW" sz="2400" b="1" dirty="0" smtClean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! </a:t>
              </a:r>
              <a:endParaRPr lang="zh-TW" altLang="en-US" sz="2400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E:\衍印_工作區\01_直播\180424_broadcast for Final Cut Pro\links\IMAC PRO_BACK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12131" y="844061"/>
            <a:ext cx="7831869" cy="4214447"/>
          </a:xfrm>
          <a:prstGeom prst="rect">
            <a:avLst/>
          </a:prstGeom>
          <a:noFill/>
        </p:spPr>
      </p:pic>
      <p:sp>
        <p:nvSpPr>
          <p:cNvPr id="6" name="Shape 69"/>
          <p:cNvSpPr txBox="1">
            <a:spLocks/>
          </p:cNvSpPr>
          <p:nvPr/>
        </p:nvSpPr>
        <p:spPr>
          <a:xfrm>
            <a:off x="1336923" y="0"/>
            <a:ext cx="6781800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lt1"/>
              </a:buClr>
              <a:buSzPts val="3600"/>
            </a:pP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2018 iMac Pro 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內建支援 </a:t>
            </a: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10G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高速傳輸</a:t>
            </a:r>
            <a:endParaRPr lang="en-US" altLang="zh-TW" sz="3000" b="1" spc="-15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4" name="Picture 4" descr="C:\Users\user\Desktop\NewiMacPro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5276" y="2518594"/>
            <a:ext cx="3528878" cy="2712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913835" y="2915063"/>
            <a:ext cx="2957400" cy="1345635"/>
          </a:xfrm>
          <a:prstGeom prst="roundRect">
            <a:avLst>
              <a:gd name="adj" fmla="val 16667"/>
            </a:avLst>
          </a:prstGeom>
          <a:solidFill>
            <a:srgbClr val="E36C09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17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搭配QNAP 10G </a:t>
            </a:r>
            <a:r>
              <a:rPr lang="zh-TW" sz="17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Switch</a:t>
            </a:r>
            <a:r>
              <a:rPr lang="zh-TW" altLang="en-US" sz="17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altLang="en-US" sz="17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sz="17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提供</a:t>
            </a:r>
            <a:r>
              <a:rPr lang="zh-TW" sz="17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更多</a:t>
            </a:r>
            <a:r>
              <a:rPr lang="zh-TW" sz="17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編輯者同時連線</a:t>
            </a:r>
            <a:endParaRPr sz="1700" b="1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75" name="Shape 1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4800" y="1667622"/>
            <a:ext cx="5029199" cy="3329341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/>
          <p:nvPr/>
        </p:nvSpPr>
        <p:spPr>
          <a:xfrm>
            <a:off x="4489540" y="4573609"/>
            <a:ext cx="4316700" cy="420000"/>
          </a:xfrm>
          <a:prstGeom prst="homePlate">
            <a:avLst>
              <a:gd name="adj" fmla="val 50000"/>
            </a:avLst>
          </a:prstGeom>
          <a:solidFill>
            <a:srgbClr val="E36C09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08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Mac 高效傳輸表現</a:t>
            </a:r>
            <a:endParaRPr sz="2000" b="1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" name="Shape 69"/>
          <p:cNvSpPr txBox="1">
            <a:spLocks/>
          </p:cNvSpPr>
          <p:nvPr/>
        </p:nvSpPr>
        <p:spPr>
          <a:xfrm>
            <a:off x="756137" y="0"/>
            <a:ext cx="7104185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搭配 </a:t>
            </a: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10G 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交換器</a:t>
            </a:r>
          </a:p>
        </p:txBody>
      </p:sp>
      <p:pic>
        <p:nvPicPr>
          <p:cNvPr id="15" name="Shape 173"/>
          <p:cNvPicPr preferRelativeResize="0"/>
          <p:nvPr/>
        </p:nvPicPr>
        <p:blipFill rotWithShape="1">
          <a:blip r:embed="rId4">
            <a:alphaModFix/>
          </a:blip>
          <a:srcRect t="30221" b="32147"/>
          <a:stretch/>
        </p:blipFill>
        <p:spPr>
          <a:xfrm>
            <a:off x="0" y="3956319"/>
            <a:ext cx="4659923" cy="109617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矩形 15"/>
          <p:cNvSpPr/>
          <p:nvPr/>
        </p:nvSpPr>
        <p:spPr>
          <a:xfrm>
            <a:off x="4014849" y="1192801"/>
            <a:ext cx="35028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發揮打好打滿的</a:t>
            </a:r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10G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網路效能</a:t>
            </a:r>
            <a:endParaRPr lang="zh-TW" alt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475985" y="1298309"/>
            <a:ext cx="427552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800"/>
              </a:spcBef>
            </a:pPr>
            <a:r>
              <a:rPr lang="zh-TW" altLang="en-US" sz="2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示範如何將</a:t>
            </a:r>
            <a:r>
              <a:rPr lang="en-US" altLang="zh-TW" sz="2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altLang="en-US" sz="2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作為</a:t>
            </a:r>
            <a:r>
              <a:rPr lang="en-US" altLang="zh-TW" sz="2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FCPX</a:t>
            </a:r>
            <a:r>
              <a:rPr lang="zh-TW" altLang="en-US" sz="2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資源庫</a:t>
            </a:r>
            <a:endParaRPr lang="zh-TW" altLang="en-US" sz="22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Shape 69"/>
          <p:cNvSpPr txBox="1">
            <a:spLocks/>
          </p:cNvSpPr>
          <p:nvPr/>
        </p:nvSpPr>
        <p:spPr>
          <a:xfrm>
            <a:off x="1359877" y="0"/>
            <a:ext cx="6224954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Live Demo</a:t>
            </a:r>
          </a:p>
        </p:txBody>
      </p:sp>
      <p:grpSp>
        <p:nvGrpSpPr>
          <p:cNvPr id="17" name="群組 16"/>
          <p:cNvGrpSpPr/>
          <p:nvPr/>
        </p:nvGrpSpPr>
        <p:grpSpPr>
          <a:xfrm>
            <a:off x="3545290" y="1635254"/>
            <a:ext cx="5017477" cy="2845132"/>
            <a:chOff x="3880338" y="2298368"/>
            <a:chExt cx="5017477" cy="2845132"/>
          </a:xfrm>
        </p:grpSpPr>
        <p:pic>
          <p:nvPicPr>
            <p:cNvPr id="13" name="Picture 3" descr="E:\衍印_工作區\01_直播\180424_broadcast for Final Cut Pro\links\陰影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80338" y="4334607"/>
              <a:ext cx="5017477" cy="808893"/>
            </a:xfrm>
            <a:prstGeom prst="rect">
              <a:avLst/>
            </a:prstGeom>
            <a:noFill/>
          </p:spPr>
        </p:pic>
        <p:pic>
          <p:nvPicPr>
            <p:cNvPr id="5123" name="Picture 3" descr="E:\衍印_工作區\01_直播\180424_broadcast for Final Cut Pro\links\fcpx-1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422520" y="2298368"/>
              <a:ext cx="3918762" cy="2556364"/>
            </a:xfrm>
            <a:prstGeom prst="rect">
              <a:avLst/>
            </a:prstGeom>
            <a:noFill/>
          </p:spPr>
        </p:pic>
      </p:grpSp>
      <p:grpSp>
        <p:nvGrpSpPr>
          <p:cNvPr id="18" name="群組 17"/>
          <p:cNvGrpSpPr/>
          <p:nvPr/>
        </p:nvGrpSpPr>
        <p:grpSpPr>
          <a:xfrm>
            <a:off x="1026082" y="2457796"/>
            <a:ext cx="5017477" cy="2685704"/>
            <a:chOff x="252046" y="1821819"/>
            <a:chExt cx="5017477" cy="2685704"/>
          </a:xfrm>
        </p:grpSpPr>
        <p:pic>
          <p:nvPicPr>
            <p:cNvPr id="19" name="Picture 3" descr="E:\衍印_工作區\01_直播\180424_broadcast for Final Cut Pro\links\陰影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2046" y="3698630"/>
              <a:ext cx="5017477" cy="808893"/>
            </a:xfrm>
            <a:prstGeom prst="rect">
              <a:avLst/>
            </a:prstGeom>
            <a:noFill/>
          </p:spPr>
        </p:pic>
        <p:pic>
          <p:nvPicPr>
            <p:cNvPr id="20" name="Picture 2" descr="E:\衍印_工作區\01_直播\180424_broadcast for Final Cut Pro\links\TVS-1282T3_Front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94606" y="1821819"/>
              <a:ext cx="3859455" cy="241215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E:\衍印_工作區\01_直播\180424_broadcast for Final Cut Pro\links\經濟入門款 TS-453BT3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-82980" y="-7745"/>
            <a:ext cx="9226980" cy="5192280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1906511" y="1285605"/>
            <a:ext cx="564609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22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輕鬆就能體驗超過 </a:t>
            </a:r>
            <a:r>
              <a:rPr lang="en-US" altLang="zh-TW" sz="22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Gigabit LAN </a:t>
            </a:r>
            <a:r>
              <a:rPr lang="zh-TW" altLang="en-US" sz="22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的高速傳輸</a:t>
            </a:r>
            <a:endParaRPr lang="zh-TW" altLang="en-US" sz="2200" b="1"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Shape 69"/>
          <p:cNvSpPr txBox="1">
            <a:spLocks/>
          </p:cNvSpPr>
          <p:nvPr/>
        </p:nvSpPr>
        <p:spPr>
          <a:xfrm>
            <a:off x="1383324" y="0"/>
            <a:ext cx="7034740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lt1"/>
              </a:buClr>
              <a:buSzPts val="3600"/>
            </a:pP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推薦機種 </a:t>
            </a: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經濟入門款 </a:t>
            </a: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TS-453BT3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9"/>
          <p:cNvSpPr txBox="1">
            <a:spLocks/>
          </p:cNvSpPr>
          <p:nvPr/>
        </p:nvSpPr>
        <p:spPr>
          <a:xfrm>
            <a:off x="1412630" y="0"/>
            <a:ext cx="6289432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推薦機種 </a:t>
            </a: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專業桌上型</a:t>
            </a:r>
          </a:p>
        </p:txBody>
      </p:sp>
      <p:pic>
        <p:nvPicPr>
          <p:cNvPr id="34" name="Picture 3" descr="E:\衍印_工作區\01_直播\180424_broadcast for Final Cut Pro\links\陰影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10" y="3687658"/>
            <a:ext cx="3786182" cy="1212589"/>
          </a:xfrm>
          <a:prstGeom prst="rect">
            <a:avLst/>
          </a:prstGeom>
          <a:noFill/>
        </p:spPr>
      </p:pic>
      <p:pic>
        <p:nvPicPr>
          <p:cNvPr id="8194" name="Picture 2" descr="E:\衍印_工作區\01_直播\180424_broadcast for Final Cut Pro\links\TVS-882ST3 Thunderbolt 3_Fro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99645" y="1928446"/>
            <a:ext cx="3991742" cy="2494840"/>
          </a:xfrm>
          <a:prstGeom prst="rect">
            <a:avLst/>
          </a:prstGeom>
          <a:noFill/>
        </p:spPr>
      </p:pic>
      <p:grpSp>
        <p:nvGrpSpPr>
          <p:cNvPr id="25" name="群組 24"/>
          <p:cNvGrpSpPr/>
          <p:nvPr/>
        </p:nvGrpSpPr>
        <p:grpSpPr>
          <a:xfrm>
            <a:off x="808891" y="1049215"/>
            <a:ext cx="3053862" cy="990600"/>
            <a:chOff x="533399" y="1049215"/>
            <a:chExt cx="3053862" cy="990600"/>
          </a:xfrm>
        </p:grpSpPr>
        <p:sp>
          <p:nvSpPr>
            <p:cNvPr id="194" name="Shape 194"/>
            <p:cNvSpPr txBox="1"/>
            <p:nvPr/>
          </p:nvSpPr>
          <p:spPr>
            <a:xfrm>
              <a:off x="617926" y="1188402"/>
              <a:ext cx="2154582" cy="5231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lvl="0" indent="-292100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</a:pPr>
              <a:r>
                <a:rPr lang="zh-TW" sz="24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TVS</a:t>
              </a:r>
              <a:r>
                <a:rPr lang="zh-TW" sz="2400" b="1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-882ST</a:t>
              </a:r>
              <a:r>
                <a:rPr lang="zh-TW" sz="24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3</a:t>
              </a:r>
              <a:endParaRPr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677102" y="1407457"/>
              <a:ext cx="281359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2x Thunderbolt 3  +  2x 10GbE</a:t>
              </a:r>
              <a:r>
                <a:rPr lang="zh-TW" altLang="en-US" sz="28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endParaRPr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" name="半框架 19"/>
            <p:cNvSpPr/>
            <p:nvPr/>
          </p:nvSpPr>
          <p:spPr>
            <a:xfrm>
              <a:off x="533399" y="1049215"/>
              <a:ext cx="550986" cy="404446"/>
            </a:xfrm>
            <a:prstGeom prst="halfFram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半框架 22"/>
            <p:cNvSpPr/>
            <p:nvPr/>
          </p:nvSpPr>
          <p:spPr>
            <a:xfrm rot="10800000">
              <a:off x="3036275" y="1635369"/>
              <a:ext cx="550986" cy="404446"/>
            </a:xfrm>
            <a:prstGeom prst="halfFram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793432" y="4413736"/>
            <a:ext cx="2957400" cy="370706"/>
            <a:chOff x="711371" y="4044459"/>
            <a:chExt cx="2957400" cy="370706"/>
          </a:xfrm>
        </p:grpSpPr>
        <p:sp>
          <p:nvSpPr>
            <p:cNvPr id="22" name="圓角矩形圖說文字 21"/>
            <p:cNvSpPr/>
            <p:nvPr/>
          </p:nvSpPr>
          <p:spPr>
            <a:xfrm rot="10800000" flipH="1">
              <a:off x="715107" y="4044459"/>
              <a:ext cx="2883878" cy="357555"/>
            </a:xfrm>
            <a:prstGeom prst="wedgeRoundRectCallout">
              <a:avLst>
                <a:gd name="adj1" fmla="val -21103"/>
                <a:gd name="adj2" fmla="val 92159"/>
                <a:gd name="adj3" fmla="val 16667"/>
              </a:avLst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98" name="Shape 198"/>
            <p:cNvSpPr/>
            <p:nvPr/>
          </p:nvSpPr>
          <p:spPr>
            <a:xfrm>
              <a:off x="711371" y="4045565"/>
              <a:ext cx="2957400" cy="3696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r>
                <a:rPr lang="zh-TW" sz="17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精緻小巧最適合帶著到處跑</a:t>
              </a:r>
              <a:endParaRPr sz="17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4091354" y="1049215"/>
            <a:ext cx="4718539" cy="3815862"/>
            <a:chOff x="3944815" y="1049215"/>
            <a:chExt cx="4718539" cy="3815862"/>
          </a:xfrm>
        </p:grpSpPr>
        <p:pic>
          <p:nvPicPr>
            <p:cNvPr id="35" name="Picture 3" descr="E:\衍印_工作區\01_直播\180424_broadcast for Final Cut Pro\links\陰影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44815" y="3652488"/>
              <a:ext cx="4718539" cy="1212589"/>
            </a:xfrm>
            <a:prstGeom prst="rect">
              <a:avLst/>
            </a:prstGeom>
            <a:noFill/>
          </p:spPr>
        </p:pic>
        <p:pic>
          <p:nvPicPr>
            <p:cNvPr id="8195" name="Picture 3" descr="E:\衍印_工作區\01_直播\180424_broadcast for Final Cut Pro\links\TVS-1282T3_Front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460632" y="2016165"/>
              <a:ext cx="3845496" cy="2403436"/>
            </a:xfrm>
            <a:prstGeom prst="rect">
              <a:avLst/>
            </a:prstGeom>
            <a:noFill/>
          </p:spPr>
        </p:pic>
        <p:grpSp>
          <p:nvGrpSpPr>
            <p:cNvPr id="26" name="群組 25"/>
            <p:cNvGrpSpPr/>
            <p:nvPr/>
          </p:nvGrpSpPr>
          <p:grpSpPr>
            <a:xfrm>
              <a:off x="4800597" y="1049215"/>
              <a:ext cx="3159370" cy="990600"/>
              <a:chOff x="533399" y="1049215"/>
              <a:chExt cx="3159370" cy="990600"/>
            </a:xfrm>
          </p:grpSpPr>
          <p:sp>
            <p:nvSpPr>
              <p:cNvPr id="27" name="Shape 194"/>
              <p:cNvSpPr txBox="1"/>
              <p:nvPr/>
            </p:nvSpPr>
            <p:spPr>
              <a:xfrm>
                <a:off x="617926" y="1188402"/>
                <a:ext cx="2154582" cy="5231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342900" lvl="0" indent="-292100">
                  <a:lnSpc>
                    <a:spcPct val="115000"/>
                  </a:lnSpc>
                  <a:buSzPts val="2400"/>
                </a:pPr>
                <a:r>
                  <a:rPr lang="en-US" altLang="zh-TW" sz="2400" b="1" dirty="0" smtClean="0">
                    <a:solidFill>
                      <a:schemeClr val="bg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TVS-1282T3</a:t>
                </a:r>
                <a:endParaRPr sz="28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677102" y="1407457"/>
                <a:ext cx="272382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de-DE" altLang="zh-TW" dirty="0" smtClean="0">
                  <a:solidFill>
                    <a:schemeClr val="bg1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r>
                  <a:rPr lang="de-DE" altLang="zh-TW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4x Thunderbolt 3  +  2x 10GbE</a:t>
                </a:r>
                <a:endParaRPr lang="zh-TW" altLang="en-US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29" name="半框架 28"/>
              <p:cNvSpPr/>
              <p:nvPr/>
            </p:nvSpPr>
            <p:spPr>
              <a:xfrm>
                <a:off x="533399" y="1049215"/>
                <a:ext cx="550986" cy="404446"/>
              </a:xfrm>
              <a:prstGeom prst="halfFram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半框架 29"/>
              <p:cNvSpPr/>
              <p:nvPr/>
            </p:nvSpPr>
            <p:spPr>
              <a:xfrm rot="10800000">
                <a:off x="3141783" y="1635369"/>
                <a:ext cx="550986" cy="404446"/>
              </a:xfrm>
              <a:prstGeom prst="halfFram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1" name="群組 30"/>
            <p:cNvGrpSpPr/>
            <p:nvPr/>
          </p:nvGrpSpPr>
          <p:grpSpPr>
            <a:xfrm>
              <a:off x="4791000" y="4413735"/>
              <a:ext cx="3139662" cy="370707"/>
              <a:chOff x="711370" y="4044458"/>
              <a:chExt cx="3374123" cy="370707"/>
            </a:xfrm>
          </p:grpSpPr>
          <p:sp>
            <p:nvSpPr>
              <p:cNvPr id="32" name="圓角矩形圖說文字 31"/>
              <p:cNvSpPr/>
              <p:nvPr/>
            </p:nvSpPr>
            <p:spPr>
              <a:xfrm rot="10800000" flipH="1">
                <a:off x="715107" y="4044458"/>
                <a:ext cx="3370386" cy="357555"/>
              </a:xfrm>
              <a:prstGeom prst="wedgeRoundRectCallout">
                <a:avLst>
                  <a:gd name="adj1" fmla="val -21103"/>
                  <a:gd name="adj2" fmla="val 92159"/>
                  <a:gd name="adj3" fmla="val 16667"/>
                </a:avLst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33" name="Shape 198"/>
              <p:cNvSpPr/>
              <p:nvPr/>
            </p:nvSpPr>
            <p:spPr>
              <a:xfrm>
                <a:off x="711370" y="4045565"/>
                <a:ext cx="3361522" cy="369600"/>
              </a:xfrm>
              <a:prstGeom prst="roundRect">
                <a:avLst>
                  <a:gd name="adj" fmla="val 16667"/>
                </a:avLst>
              </a:prstGeom>
              <a:noFill/>
              <a:ln w="3810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lvl="0" algn="ctr">
                  <a:buClr>
                    <a:srgbClr val="FFFFFF"/>
                  </a:buClr>
                  <a:buSzPts val="2000"/>
                </a:pPr>
                <a:r>
                  <a:rPr lang="zh-TW" altLang="en-US" sz="1700" b="1" dirty="0" smtClean="0">
                    <a:solidFill>
                      <a:srgbClr val="FFFFFF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工作室</a:t>
                </a:r>
                <a:r>
                  <a:rPr lang="zh-TW" altLang="en-US" sz="1700" b="1" dirty="0" smtClean="0">
                    <a:solidFill>
                      <a:srgbClr val="FFFFFF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環境</a:t>
                </a:r>
                <a:r>
                  <a:rPr lang="zh-TW" altLang="en-US" sz="1700" b="1" dirty="0" smtClean="0">
                    <a:solidFill>
                      <a:srgbClr val="FFFFFF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的最佳</a:t>
                </a:r>
                <a:r>
                  <a:rPr lang="zh-TW" altLang="en-US" sz="1700" b="1" dirty="0" smtClean="0">
                    <a:solidFill>
                      <a:srgbClr val="FFFFFF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組合選擇</a:t>
                </a:r>
                <a:endParaRPr lang="zh-TW" altLang="en-US" sz="17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user\Desktop\14819443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84836" y="1253961"/>
            <a:ext cx="3264755" cy="2176503"/>
          </a:xfrm>
          <a:prstGeom prst="rect">
            <a:avLst/>
          </a:prstGeom>
          <a:noFill/>
        </p:spPr>
      </p:pic>
      <p:grpSp>
        <p:nvGrpSpPr>
          <p:cNvPr id="17" name="群組 16"/>
          <p:cNvGrpSpPr/>
          <p:nvPr/>
        </p:nvGrpSpPr>
        <p:grpSpPr>
          <a:xfrm>
            <a:off x="3103995" y="1254369"/>
            <a:ext cx="6040006" cy="2165922"/>
            <a:chOff x="6009667" y="1084354"/>
            <a:chExt cx="4299965" cy="1541950"/>
          </a:xfrm>
        </p:grpSpPr>
        <p:pic>
          <p:nvPicPr>
            <p:cNvPr id="209" name="Shape 20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009667" y="1084354"/>
              <a:ext cx="2467120" cy="15419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8" name="Shape 20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349180" y="1084386"/>
              <a:ext cx="1960452" cy="15415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" name="群組 17"/>
          <p:cNvGrpSpPr/>
          <p:nvPr/>
        </p:nvGrpSpPr>
        <p:grpSpPr>
          <a:xfrm>
            <a:off x="-1240649" y="2723691"/>
            <a:ext cx="7735229" cy="2629213"/>
            <a:chOff x="-644771" y="2648457"/>
            <a:chExt cx="6183923" cy="2008876"/>
          </a:xfrm>
        </p:grpSpPr>
        <p:pic>
          <p:nvPicPr>
            <p:cNvPr id="14" name="Picture 3" descr="E:\衍印_工作區\01_直播\180424_broadcast for Final Cut Pro\links\陰影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644771" y="3444744"/>
              <a:ext cx="6183923" cy="1212589"/>
            </a:xfrm>
            <a:prstGeom prst="rect">
              <a:avLst/>
            </a:prstGeom>
            <a:noFill/>
          </p:spPr>
        </p:pic>
        <p:pic>
          <p:nvPicPr>
            <p:cNvPr id="9218" name="Picture 2" descr="C:\Users\user\Desktop\TVS-1582TU_Front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91144" y="2648457"/>
              <a:ext cx="4648201" cy="1723708"/>
            </a:xfrm>
            <a:prstGeom prst="rect">
              <a:avLst/>
            </a:prstGeom>
            <a:noFill/>
          </p:spPr>
        </p:pic>
      </p:grpSp>
      <p:grpSp>
        <p:nvGrpSpPr>
          <p:cNvPr id="9" name="群組 8"/>
          <p:cNvGrpSpPr/>
          <p:nvPr/>
        </p:nvGrpSpPr>
        <p:grpSpPr>
          <a:xfrm>
            <a:off x="5685692" y="3505201"/>
            <a:ext cx="3305909" cy="990600"/>
            <a:chOff x="533399" y="1049215"/>
            <a:chExt cx="3305909" cy="990600"/>
          </a:xfrm>
        </p:grpSpPr>
        <p:sp>
          <p:nvSpPr>
            <p:cNvPr id="10" name="Shape 194"/>
            <p:cNvSpPr txBox="1"/>
            <p:nvPr/>
          </p:nvSpPr>
          <p:spPr>
            <a:xfrm>
              <a:off x="617926" y="1188402"/>
              <a:ext cx="2154582" cy="5231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342900" lvl="0" indent="-292100">
                <a:lnSpc>
                  <a:spcPct val="115000"/>
                </a:lnSpc>
                <a:buSzPts val="2400"/>
              </a:pPr>
              <a:r>
                <a:rPr lang="en-US" altLang="zh-TW" sz="2400" b="1" dirty="0" smtClean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TVS-1582TU</a:t>
              </a:r>
              <a:endParaRPr sz="2800" b="1" dirty="0">
                <a:solidFill>
                  <a:srgbClr val="0E7988"/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677102" y="1407457"/>
              <a:ext cx="272382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de-DE" altLang="zh-TW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de-DE" altLang="zh-TW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4x Thunderbolt 3  +  2x 10GbE</a:t>
              </a:r>
              <a:endParaRPr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" name="半框架 11"/>
            <p:cNvSpPr/>
            <p:nvPr/>
          </p:nvSpPr>
          <p:spPr>
            <a:xfrm>
              <a:off x="533399" y="1049215"/>
              <a:ext cx="550986" cy="404446"/>
            </a:xfrm>
            <a:prstGeom prst="halfFram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半框架 12"/>
            <p:cNvSpPr/>
            <p:nvPr/>
          </p:nvSpPr>
          <p:spPr>
            <a:xfrm rot="10800000">
              <a:off x="3288322" y="1635369"/>
              <a:ext cx="550986" cy="404446"/>
            </a:xfrm>
            <a:prstGeom prst="halfFram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9" name="Shape 69"/>
          <p:cNvSpPr txBox="1">
            <a:spLocks/>
          </p:cNvSpPr>
          <p:nvPr/>
        </p:nvSpPr>
        <p:spPr>
          <a:xfrm>
            <a:off x="1412630" y="0"/>
            <a:ext cx="6383216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推薦機種 </a:t>
            </a: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企業機架型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/>
          <p:cNvGrpSpPr/>
          <p:nvPr/>
        </p:nvGrpSpPr>
        <p:grpSpPr>
          <a:xfrm>
            <a:off x="771427" y="1145442"/>
            <a:ext cx="4520549" cy="2329969"/>
            <a:chOff x="1950412" y="1731775"/>
            <a:chExt cx="6471503" cy="3335525"/>
          </a:xfrm>
        </p:grpSpPr>
        <p:pic>
          <p:nvPicPr>
            <p:cNvPr id="14" name="Picture 3" descr="E:\衍印_工作區\01_直播\180424_broadcast for Final Cut Pro\links\陰影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50412" y="4301351"/>
              <a:ext cx="6471503" cy="765949"/>
            </a:xfrm>
            <a:prstGeom prst="rect">
              <a:avLst/>
            </a:prstGeom>
            <a:noFill/>
          </p:spPr>
        </p:pic>
        <p:pic>
          <p:nvPicPr>
            <p:cNvPr id="4098" name="Picture 2" descr="E:\衍印_工作區\01_直播\180424_broadcast for Final Cut Pro\links\FCP-10.3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33249" y="1731775"/>
              <a:ext cx="5126403" cy="3114370"/>
            </a:xfrm>
            <a:prstGeom prst="rect">
              <a:avLst/>
            </a:prstGeom>
            <a:noFill/>
          </p:spPr>
        </p:pic>
      </p:grpSp>
      <p:sp>
        <p:nvSpPr>
          <p:cNvPr id="5" name="Shape 69"/>
          <p:cNvSpPr txBox="1">
            <a:spLocks/>
          </p:cNvSpPr>
          <p:nvPr/>
        </p:nvSpPr>
        <p:spPr>
          <a:xfrm>
            <a:off x="1359877" y="0"/>
            <a:ext cx="6254262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建構高速影像編輯工作環境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2772632" y="1978647"/>
            <a:ext cx="5299729" cy="2836785"/>
            <a:chOff x="252046" y="1821819"/>
            <a:chExt cx="5017477" cy="2685704"/>
          </a:xfrm>
        </p:grpSpPr>
        <p:pic>
          <p:nvPicPr>
            <p:cNvPr id="17" name="Picture 3" descr="E:\衍印_工作區\01_直播\180424_broadcast for Final Cut Pro\links\陰影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2046" y="3698630"/>
              <a:ext cx="5017477" cy="808893"/>
            </a:xfrm>
            <a:prstGeom prst="rect">
              <a:avLst/>
            </a:prstGeom>
            <a:noFill/>
          </p:spPr>
        </p:pic>
        <p:pic>
          <p:nvPicPr>
            <p:cNvPr id="18" name="Picture 2" descr="E:\衍印_工作區\01_直播\180424_broadcast for Final Cut Pro\links\TVS-1282T3_Front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94606" y="1821819"/>
              <a:ext cx="3859455" cy="241215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-90347" y="1020872"/>
            <a:ext cx="9234347" cy="4163662"/>
            <a:chOff x="237900" y="910963"/>
            <a:chExt cx="8668190" cy="3908388"/>
          </a:xfrm>
        </p:grpSpPr>
        <p:pic>
          <p:nvPicPr>
            <p:cNvPr id="220" name="Shape 2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914225" y="910975"/>
              <a:ext cx="4991865" cy="3908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1" name="Shape 22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37900" y="2961571"/>
              <a:ext cx="3665885" cy="18577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2" name="Shape 22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37900" y="910963"/>
              <a:ext cx="3676325" cy="20700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Shape 69"/>
          <p:cNvSpPr txBox="1">
            <a:spLocks/>
          </p:cNvSpPr>
          <p:nvPr/>
        </p:nvSpPr>
        <p:spPr>
          <a:xfrm>
            <a:off x="1412630" y="0"/>
            <a:ext cx="6137032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為什麼需要高速傳輸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頻寬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4294967295"/>
          </p:nvPr>
        </p:nvSpPr>
        <p:spPr>
          <a:xfrm>
            <a:off x="480259" y="952536"/>
            <a:ext cx="8142064" cy="681404"/>
          </a:xfrm>
        </p:spPr>
        <p:txBody>
          <a:bodyPr/>
          <a:lstStyle/>
          <a:p>
            <a:pPr algn="ctr"/>
            <a:r>
              <a:rPr lang="zh-TW" altLang="en-US" sz="36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想讓你的 </a:t>
            </a:r>
            <a:r>
              <a:rPr lang="en-US" altLang="zh-TW" sz="36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Final Cut Pro </a:t>
            </a:r>
            <a:r>
              <a:rPr lang="zh-TW" altLang="en-US" sz="36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剪輯更順手？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380020" y="1672018"/>
            <a:ext cx="64187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選擇支援 </a:t>
            </a:r>
            <a:r>
              <a:rPr lang="en-US" altLang="zh-TW" sz="20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Thunderbolt 3 </a:t>
            </a:r>
            <a:r>
              <a:rPr lang="zh-TW" altLang="en-US" sz="20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及 </a:t>
            </a:r>
            <a:r>
              <a:rPr lang="en-US" altLang="zh-TW" sz="20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10GbE </a:t>
            </a:r>
            <a:r>
              <a:rPr lang="zh-TW" altLang="en-US" sz="20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網路的 </a:t>
            </a:r>
            <a:r>
              <a:rPr lang="en-US" altLang="zh-TW" sz="20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 </a:t>
            </a:r>
            <a:r>
              <a:rPr lang="zh-TW" altLang="en-US" sz="20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就對了</a:t>
            </a:r>
            <a:endParaRPr lang="zh-TW" altLang="en-US" sz="2000" dirty="0">
              <a:solidFill>
                <a:schemeClr val="bg1"/>
              </a:solidFill>
            </a:endParaRPr>
          </a:p>
        </p:txBody>
      </p:sp>
      <p:sp>
        <p:nvSpPr>
          <p:cNvPr id="5" name="Shape 61"/>
          <p:cNvSpPr txBox="1">
            <a:spLocks/>
          </p:cNvSpPr>
          <p:nvPr/>
        </p:nvSpPr>
        <p:spPr>
          <a:xfrm>
            <a:off x="1388992" y="726283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590"/>
              <a:buFont typeface="Arial"/>
              <a:buNone/>
              <a:tabLst/>
              <a:defRPr/>
            </a:pPr>
            <a:r>
              <a:rPr kumimoji="0" lang="zh-TW" altLang="en-US" sz="259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全新深度應用解析</a:t>
            </a:r>
            <a:endParaRPr kumimoji="0" lang="zh-TW" altLang="en-US" sz="2590" b="0" i="0" u="none" strike="noStrike" kern="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9" name="Shape 229"/>
          <p:cNvGraphicFramePr/>
          <p:nvPr/>
        </p:nvGraphicFramePr>
        <p:xfrm>
          <a:off x="988461" y="1081503"/>
          <a:ext cx="7303200" cy="3861750"/>
        </p:xfrm>
        <a:graphic>
          <a:graphicData uri="http://schemas.openxmlformats.org/drawingml/2006/table">
            <a:tbl>
              <a:tblPr firstRow="1" bandRow="1">
                <a:noFill/>
                <a:tableStyleId>{D75808F8-B5EB-45BE-82C3-3C4D25E6CFAE}</a:tableStyleId>
              </a:tblPr>
              <a:tblGrid>
                <a:gridCol w="3015150"/>
                <a:gridCol w="2190350"/>
                <a:gridCol w="2097700"/>
              </a:tblGrid>
              <a:tr h="578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格式</a:t>
                      </a:r>
                      <a:endParaRPr sz="1400" u="none" strike="noStrike" cap="none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34300" marB="34300" anchor="ctr"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傳輸率</a:t>
                      </a:r>
                      <a:endParaRPr sz="1400" u="none" strike="noStrike" cap="none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檔案尺寸</a:t>
                      </a:r>
                      <a:endParaRPr sz="1400" u="none" strike="noStrike" cap="none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</a:tr>
              <a:tr h="469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lang="zh-TW" sz="1200" b="1" dirty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HD 1080P (ProRes 422)</a:t>
                      </a:r>
                      <a:endParaRPr sz="1200" b="1" u="none" strike="noStrike" cap="none" dirty="0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12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220 Mb/s</a:t>
                      </a:r>
                      <a:endParaRPr sz="1200" b="1" u="none" strike="noStrike" cap="none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F3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12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90GB/hr</a:t>
                      </a:r>
                      <a:endParaRPr sz="1200" b="1" u="none" strike="noStrike" cap="none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F3FB"/>
                    </a:solidFill>
                  </a:tcPr>
                </a:tc>
              </a:tr>
              <a:tr h="469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lang="zh-TW" sz="1200" b="1" dirty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4K (ProRes 422)</a:t>
                      </a:r>
                      <a:endParaRPr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9BB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1200" b="1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880 Mb/s</a:t>
                      </a:r>
                      <a:endParaRPr b="1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E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1200" b="1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400GB/hr</a:t>
                      </a:r>
                      <a:endParaRPr b="1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E6EE"/>
                    </a:solidFill>
                  </a:tcPr>
                </a:tc>
              </a:tr>
              <a:tr h="469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lang="zh-TW" sz="1200" b="1" dirty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BlackMagic 4K</a:t>
                      </a:r>
                      <a:endParaRPr sz="1200" b="1" u="none" strike="noStrike" cap="none" dirty="0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12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1.4 Gb/s</a:t>
                      </a:r>
                      <a:endParaRPr sz="1200" b="1" u="none" strike="noStrike" cap="none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F3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12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630GB/hr</a:t>
                      </a:r>
                      <a:endParaRPr sz="1200" b="1" u="none" strike="noStrike" cap="none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F3FB"/>
                    </a:solidFill>
                  </a:tcPr>
                </a:tc>
              </a:tr>
              <a:tr h="469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lang="zh-TW" sz="1200" b="1" dirty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Canon 4K</a:t>
                      </a:r>
                      <a:endParaRPr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9BB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1200" b="1" dirty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2.3 Gb/s</a:t>
                      </a:r>
                      <a:endParaRPr sz="1200" b="1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E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1200" b="1" dirty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1TB/hr</a:t>
                      </a:r>
                      <a:endParaRPr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E6EE"/>
                    </a:solidFill>
                  </a:tcPr>
                </a:tc>
              </a:tr>
              <a:tr h="469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Phantom Flex 4K</a:t>
                      </a:r>
                      <a:endParaRPr sz="1200" b="1" u="none" strike="noStrike" cap="none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2.3 Gb/s</a:t>
                      </a:r>
                      <a:endParaRPr sz="1200" b="1" u="none" strike="noStrike" cap="non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F3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1200" b="1" dirty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1TB/hr</a:t>
                      </a:r>
                      <a:endParaRPr sz="1200" b="1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F3FB"/>
                    </a:solidFill>
                  </a:tcPr>
                </a:tc>
              </a:tr>
              <a:tr h="469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200" b="1" dirty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Red 6K</a:t>
                      </a:r>
                      <a:endParaRPr sz="1200" b="1" u="none" strike="noStrike" cap="none" dirty="0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9BB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 dirty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2.4 Gb/s</a:t>
                      </a:r>
                      <a:endParaRPr sz="1200" b="1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E6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200" b="1" dirty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1.1TB/hr</a:t>
                      </a:r>
                      <a:endParaRPr sz="1200" b="1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AE6EE"/>
                    </a:solidFill>
                  </a:tcPr>
                </a:tc>
              </a:tr>
              <a:tr h="469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ARRI Alexa 6K</a:t>
                      </a:r>
                      <a:endParaRPr sz="1200" b="1" u="none" strike="noStrike" cap="none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6.6 Gb/s</a:t>
                      </a:r>
                      <a:endParaRPr sz="1200" b="1" u="none" strike="noStrike" cap="non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F3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 dirty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3TB/hr</a:t>
                      </a:r>
                      <a:endParaRPr sz="1200" b="1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F3FB"/>
                    </a:solidFill>
                  </a:tcPr>
                </a:tc>
              </a:tr>
            </a:tbl>
          </a:graphicData>
        </a:graphic>
      </p:graphicFrame>
      <p:sp>
        <p:nvSpPr>
          <p:cNvPr id="4" name="Shape 69"/>
          <p:cNvSpPr txBox="1">
            <a:spLocks/>
          </p:cNvSpPr>
          <p:nvPr/>
        </p:nvSpPr>
        <p:spPr>
          <a:xfrm>
            <a:off x="1254369" y="0"/>
            <a:ext cx="6535616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28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拍攝畫質</a:t>
            </a:r>
            <a:r>
              <a:rPr lang="zh-TW" altLang="en-US" sz="28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越高</a:t>
            </a:r>
            <a:r>
              <a:rPr lang="en-US" altLang="zh-TW" sz="28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傳輸</a:t>
            </a:r>
            <a:r>
              <a:rPr lang="zh-TW" altLang="en-US" sz="28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檔案</a:t>
            </a:r>
            <a:r>
              <a:rPr lang="zh-TW" altLang="en-US" sz="28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越</a:t>
            </a:r>
            <a:r>
              <a:rPr lang="zh-TW" altLang="en-US" sz="28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大</a:t>
            </a:r>
            <a:endParaRPr lang="zh-TW" altLang="en-US" sz="2800" b="1" spc="-15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E:\衍印_工作區\01_直播\180424_broadcast for Final Cut Pro\links\Q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1395" y="3342329"/>
            <a:ext cx="2869610" cy="956735"/>
          </a:xfrm>
          <a:prstGeom prst="rect">
            <a:avLst/>
          </a:prstGeom>
          <a:noFill/>
        </p:spPr>
      </p:pic>
      <p:pic>
        <p:nvPicPr>
          <p:cNvPr id="1026" name="Picture 2" descr="E:\衍印_工作區\01_直播\180424_broadcast for Final Cut Pro\links\Q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1395" y="1277368"/>
            <a:ext cx="2869610" cy="956735"/>
          </a:xfrm>
          <a:prstGeom prst="rect">
            <a:avLst/>
          </a:prstGeom>
          <a:noFill/>
        </p:spPr>
      </p:pic>
      <p:pic>
        <p:nvPicPr>
          <p:cNvPr id="1027" name="Picture 3" descr="E:\衍印_工作區\01_直播\180424_broadcast for Final Cut Pro\links\Q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5752" y="2302996"/>
            <a:ext cx="2869610" cy="956735"/>
          </a:xfrm>
          <a:prstGeom prst="rect">
            <a:avLst/>
          </a:prstGeom>
          <a:noFill/>
        </p:spPr>
      </p:pic>
      <p:sp>
        <p:nvSpPr>
          <p:cNvPr id="242" name="Shape 242"/>
          <p:cNvSpPr txBox="1"/>
          <p:nvPr/>
        </p:nvSpPr>
        <p:spPr>
          <a:xfrm>
            <a:off x="1279790" y="1350976"/>
            <a:ext cx="12240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lang="zh-TW" sz="24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SSD？ </a:t>
            </a:r>
            <a:endParaRPr sz="24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lang="zh-TW" sz="24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HDD?</a:t>
            </a:r>
            <a:endParaRPr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3" name="Shape 243"/>
          <p:cNvSpPr txBox="1"/>
          <p:nvPr/>
        </p:nvSpPr>
        <p:spPr>
          <a:xfrm>
            <a:off x="1260397" y="2374976"/>
            <a:ext cx="12240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lang="zh-TW" sz="24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CPU？</a:t>
            </a:r>
            <a:endParaRPr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lang="zh-TW" sz="24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線材?</a:t>
            </a:r>
            <a:endParaRPr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4" name="Shape 244"/>
          <p:cNvSpPr txBox="1"/>
          <p:nvPr/>
        </p:nvSpPr>
        <p:spPr>
          <a:xfrm>
            <a:off x="1236899" y="3601464"/>
            <a:ext cx="1775797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lang="zh-TW" sz="24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RAID組態?</a:t>
            </a:r>
            <a:endParaRPr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Shape 69"/>
          <p:cNvSpPr txBox="1">
            <a:spLocks/>
          </p:cNvSpPr>
          <p:nvPr/>
        </p:nvSpPr>
        <p:spPr>
          <a:xfrm>
            <a:off x="1412630" y="0"/>
            <a:ext cx="6202718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高速的傳輸外也</a:t>
            </a:r>
            <a:r>
              <a:rPr lang="zh-TW" altLang="en-US" sz="3000" b="1" spc="-15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需要搭配高速元件</a:t>
            </a:r>
            <a:endParaRPr lang="zh-TW" altLang="en-US" sz="3000" b="1" spc="-15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4338" name="Picture 2" descr="E:\衍印_工作區\01_直播\180424_broadcast for Final Cut Pro\links\RAID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69106" y="3580818"/>
            <a:ext cx="974680" cy="556828"/>
          </a:xfrm>
          <a:prstGeom prst="rect">
            <a:avLst/>
          </a:prstGeom>
          <a:noFill/>
        </p:spPr>
      </p:pic>
      <p:grpSp>
        <p:nvGrpSpPr>
          <p:cNvPr id="30" name="群組 29"/>
          <p:cNvGrpSpPr/>
          <p:nvPr/>
        </p:nvGrpSpPr>
        <p:grpSpPr>
          <a:xfrm>
            <a:off x="4447985" y="1425293"/>
            <a:ext cx="4402938" cy="707397"/>
            <a:chOff x="4447985" y="1474717"/>
            <a:chExt cx="4402938" cy="707397"/>
          </a:xfrm>
        </p:grpSpPr>
        <p:pic>
          <p:nvPicPr>
            <p:cNvPr id="236" name="Shape 23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447985" y="1474717"/>
              <a:ext cx="707401" cy="7073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Shape 238"/>
            <p:cNvSpPr txBox="1"/>
            <p:nvPr/>
          </p:nvSpPr>
          <p:spPr>
            <a:xfrm>
              <a:off x="5236688" y="1510173"/>
              <a:ext cx="3614235" cy="6234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zh-TW" sz="1600" b="1" i="0" u="none" strike="noStrike" cap="none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您的SSD快取是否足夠達到10GbE的高速傳輸</a:t>
              </a:r>
              <a:r>
                <a:rPr lang="zh-TW" sz="1600" b="1" i="0" u="none" strike="noStrike" cap="none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?</a:t>
              </a:r>
              <a:endParaRPr sz="16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4447985" y="2471468"/>
            <a:ext cx="4402938" cy="638937"/>
            <a:chOff x="4447985" y="2471468"/>
            <a:chExt cx="4402938" cy="638937"/>
          </a:xfrm>
        </p:grpSpPr>
        <p:pic>
          <p:nvPicPr>
            <p:cNvPr id="237" name="Shape 23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447985" y="2555918"/>
              <a:ext cx="667955" cy="5544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Shape 238"/>
            <p:cNvSpPr txBox="1"/>
            <p:nvPr/>
          </p:nvSpPr>
          <p:spPr>
            <a:xfrm>
              <a:off x="5236688" y="2471468"/>
              <a:ext cx="3614235" cy="6234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>
                <a:buSzPts val="1600"/>
              </a:pPr>
              <a:r>
                <a:rPr lang="zh-TW" altLang="en-US" sz="16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您的遠端備份與還原計畫是否有效利用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10GbE</a:t>
              </a:r>
              <a:r>
                <a:rPr lang="zh-TW" altLang="en-US" sz="16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網路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?</a:t>
              </a:r>
              <a:endParaRPr lang="zh-TW" altLang="en-US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4529757" y="3525851"/>
            <a:ext cx="4321166" cy="652058"/>
            <a:chOff x="4529757" y="3420825"/>
            <a:chExt cx="4321166" cy="652058"/>
          </a:xfrm>
        </p:grpSpPr>
        <p:pic>
          <p:nvPicPr>
            <p:cNvPr id="235" name="Shape 23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529757" y="3420825"/>
              <a:ext cx="652058" cy="6520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Shape 238"/>
            <p:cNvSpPr txBox="1"/>
            <p:nvPr/>
          </p:nvSpPr>
          <p:spPr>
            <a:xfrm>
              <a:off x="5236688" y="3432762"/>
              <a:ext cx="3614235" cy="6234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>
                <a:buSzPts val="1600"/>
              </a:pPr>
              <a:r>
                <a:rPr lang="zh-TW" altLang="en-US" sz="16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您的儲存空間是否足夠彈性且安全足以容納輸入的資料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?</a:t>
              </a:r>
              <a:endParaRPr lang="zh-TW" altLang="en-US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402477" y="2376740"/>
            <a:ext cx="785449" cy="785449"/>
            <a:chOff x="2872153" y="2409094"/>
            <a:chExt cx="990600" cy="990600"/>
          </a:xfrm>
        </p:grpSpPr>
        <p:sp>
          <p:nvSpPr>
            <p:cNvPr id="24" name="橢圓 23"/>
            <p:cNvSpPr/>
            <p:nvPr/>
          </p:nvSpPr>
          <p:spPr>
            <a:xfrm>
              <a:off x="2872153" y="2409094"/>
              <a:ext cx="990600" cy="9906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5" name="Shape 240" descr="C:\Users\Yvonne Tsai\Downloads\圖層 0.png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2903132" y="2551793"/>
              <a:ext cx="944080" cy="74924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339" name="Picture 3" descr="C:\Users\user\Desktop\圖片1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992926" y="1346933"/>
            <a:ext cx="931862" cy="8715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SSD.png"/>
          <p:cNvPicPr>
            <a:picLocks noChangeAspect="1" noChangeArrowheads="1"/>
          </p:cNvPicPr>
          <p:nvPr/>
        </p:nvPicPr>
        <p:blipFill>
          <a:blip r:embed="rId3"/>
          <a:srcRect l="4077" t="3791" r="1702" b="8611"/>
          <a:stretch>
            <a:fillRect/>
          </a:stretch>
        </p:blipFill>
        <p:spPr bwMode="auto">
          <a:xfrm>
            <a:off x="5439505" y="2610701"/>
            <a:ext cx="3569678" cy="2715672"/>
          </a:xfrm>
          <a:prstGeom prst="rect">
            <a:avLst/>
          </a:prstGeom>
          <a:noFill/>
        </p:spPr>
      </p:pic>
      <p:sp>
        <p:nvSpPr>
          <p:cNvPr id="5" name="Shape 69"/>
          <p:cNvSpPr txBox="1">
            <a:spLocks/>
          </p:cNvSpPr>
          <p:nvPr/>
        </p:nvSpPr>
        <p:spPr>
          <a:xfrm>
            <a:off x="1412630" y="0"/>
            <a:ext cx="6219093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儲存配置也嚴重關係到您的速度</a:t>
            </a:r>
          </a:p>
        </p:txBody>
      </p:sp>
      <p:sp>
        <p:nvSpPr>
          <p:cNvPr id="7" name="矩形 6"/>
          <p:cNvSpPr/>
          <p:nvPr/>
        </p:nvSpPr>
        <p:spPr>
          <a:xfrm>
            <a:off x="0" y="1480612"/>
            <a:ext cx="7795846" cy="1508105"/>
          </a:xfrm>
          <a:prstGeom prst="rect">
            <a:avLst/>
          </a:prstGeom>
          <a:effectLst>
            <a:outerShdw blurRad="12700" dist="12700" dir="2700000" algn="tl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742950" lvl="1" indent="-209550">
              <a:spcBef>
                <a:spcPts val="560"/>
              </a:spcBef>
              <a:buSzPts val="1600"/>
            </a:pPr>
            <a:r>
              <a:rPr lang="en-US" altLang="zh-TW" dirty="0" smtClean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•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MLC/SLC SSD (</a:t>
            </a:r>
            <a:r>
              <a:rPr lang="zh-TW" altLang="en-US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高速但昂貴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 =&gt; </a:t>
            </a:r>
            <a:r>
              <a:rPr lang="en-US" altLang="zh-TW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500~600 MB/s</a:t>
            </a:r>
            <a:endParaRPr lang="en-US" b="1" dirty="0" smtClean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lvl="1" indent="-209550">
              <a:spcBef>
                <a:spcPts val="560"/>
              </a:spcBef>
              <a:buSzPts val="1600"/>
            </a:pPr>
            <a:r>
              <a:rPr lang="en-US" altLang="zh-TW" b="1" dirty="0" smtClean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•</a:t>
            </a:r>
            <a:r>
              <a:rPr lang="zh-TW" altLang="en-US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企業級專用硬碟 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=&gt; </a:t>
            </a:r>
            <a:r>
              <a:rPr lang="en-US" altLang="zh-TW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250MB/s</a:t>
            </a:r>
            <a:endParaRPr lang="en-US" b="1" dirty="0" smtClean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lvl="1" indent="-209550">
              <a:spcBef>
                <a:spcPts val="560"/>
              </a:spcBef>
              <a:buSzPts val="1600"/>
            </a:pPr>
            <a:r>
              <a:rPr lang="en-US" altLang="zh-TW" b="1" dirty="0" smtClean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• 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altLang="en-US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專用硬碟 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(like </a:t>
            </a:r>
            <a:r>
              <a:rPr lang="en-US" altLang="zh-TW" b="1" dirty="0" err="1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IronWolf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......etc) =&gt; </a:t>
            </a:r>
            <a:r>
              <a:rPr lang="en-US" altLang="zh-TW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220MB/s</a:t>
            </a:r>
            <a:endParaRPr lang="en-US" b="1" dirty="0" smtClean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lvl="1" indent="-209550">
              <a:spcBef>
                <a:spcPts val="560"/>
              </a:spcBef>
              <a:buSzPts val="1600"/>
            </a:pPr>
            <a:r>
              <a:rPr lang="en-US" altLang="zh-TW" b="1" dirty="0" smtClean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•</a:t>
            </a:r>
            <a:r>
              <a:rPr lang="zh-TW" altLang="en-US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市售一般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TLC SSD (</a:t>
            </a:r>
            <a:r>
              <a:rPr lang="zh-TW" altLang="en-US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便宜且普遍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 </a:t>
            </a:r>
            <a:r>
              <a:rPr lang="en-US" altLang="zh-TW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=&gt; 500MB/s?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=&gt; </a:t>
            </a:r>
            <a:r>
              <a:rPr lang="zh-TW" altLang="en-US" b="1" dirty="0" smtClean="0">
                <a:solidFill>
                  <a:srgbClr val="FF99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內部快取一滿就掉到</a:t>
            </a:r>
            <a:r>
              <a:rPr lang="en-US" altLang="zh-TW" b="1" dirty="0" smtClean="0">
                <a:solidFill>
                  <a:srgbClr val="FF99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120MB/s </a:t>
            </a:r>
            <a:endParaRPr lang="en-US" b="1" dirty="0" smtClean="0">
              <a:solidFill>
                <a:srgbClr val="FF99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lvl="1" indent="-209550">
              <a:spcBef>
                <a:spcPts val="560"/>
              </a:spcBef>
              <a:buSzPts val="1600"/>
            </a:pPr>
            <a:r>
              <a:rPr lang="en-US" altLang="zh-TW" b="1" dirty="0" smtClean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•</a:t>
            </a:r>
            <a:r>
              <a:rPr lang="zh-TW" altLang="en-US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一般硬碟 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=&gt; </a:t>
            </a:r>
            <a:r>
              <a:rPr lang="en-US" altLang="zh-TW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150MB/s</a:t>
            </a:r>
            <a:endParaRPr lang="en-US" b="1" dirty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627185" y="1090246"/>
            <a:ext cx="2737338" cy="345831"/>
            <a:chOff x="627185" y="1090246"/>
            <a:chExt cx="2737338" cy="345831"/>
          </a:xfrm>
        </p:grpSpPr>
        <p:sp>
          <p:nvSpPr>
            <p:cNvPr id="8" name="五邊形 7"/>
            <p:cNvSpPr/>
            <p:nvPr/>
          </p:nvSpPr>
          <p:spPr>
            <a:xfrm>
              <a:off x="627185" y="1090246"/>
              <a:ext cx="2737338" cy="345831"/>
            </a:xfrm>
            <a:prstGeom prst="homePlate">
              <a:avLst/>
            </a:prstGeom>
            <a:solidFill>
              <a:schemeClr val="accent6">
                <a:lumMod val="75000"/>
              </a:schemeClr>
            </a:solidFill>
            <a:ln w="12700">
              <a:solidFill>
                <a:schemeClr val="bg1"/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630154" y="1110738"/>
              <a:ext cx="232948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241300">
                <a:spcBef>
                  <a:spcPts val="560"/>
                </a:spcBef>
                <a:buSzPts val="1600"/>
              </a:pPr>
              <a:r>
                <a:rPr lang="en-US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Disk speed (Unit speed)</a:t>
              </a:r>
              <a:endParaRPr 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627185" y="2977662"/>
            <a:ext cx="2737338" cy="345831"/>
            <a:chOff x="627185" y="1090246"/>
            <a:chExt cx="2737338" cy="345831"/>
          </a:xfrm>
        </p:grpSpPr>
        <p:sp>
          <p:nvSpPr>
            <p:cNvPr id="12" name="五邊形 11"/>
            <p:cNvSpPr/>
            <p:nvPr/>
          </p:nvSpPr>
          <p:spPr>
            <a:xfrm>
              <a:off x="627185" y="1090246"/>
              <a:ext cx="2737338" cy="345831"/>
            </a:xfrm>
            <a:prstGeom prst="homePlate">
              <a:avLst/>
            </a:prstGeom>
            <a:solidFill>
              <a:schemeClr val="accent6">
                <a:lumMod val="75000"/>
              </a:schemeClr>
            </a:solidFill>
            <a:ln w="12700">
              <a:solidFill>
                <a:schemeClr val="bg1"/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630154" y="1110738"/>
              <a:ext cx="195438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lvl="0" indent="-241300">
                <a:spcBef>
                  <a:spcPts val="560"/>
                </a:spcBef>
                <a:buSzPts val="1600"/>
              </a:pPr>
              <a:r>
                <a:rPr lang="en-US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RAID configuration</a:t>
              </a:r>
            </a:p>
          </p:txBody>
        </p:sp>
      </p:grpSp>
      <p:sp>
        <p:nvSpPr>
          <p:cNvPr id="14" name="矩形 13"/>
          <p:cNvSpPr/>
          <p:nvPr/>
        </p:nvSpPr>
        <p:spPr>
          <a:xfrm>
            <a:off x="0" y="3419951"/>
            <a:ext cx="7795846" cy="1723549"/>
          </a:xfrm>
          <a:prstGeom prst="rect">
            <a:avLst/>
          </a:prstGeom>
          <a:effectLst>
            <a:outerShdw blurRad="12700" dist="12700" dir="2700000" algn="tl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742950" lvl="1" indent="-209550">
              <a:spcBef>
                <a:spcPts val="560"/>
              </a:spcBef>
              <a:buSzPts val="1600"/>
            </a:pPr>
            <a:r>
              <a:rPr lang="en-US" altLang="zh-TW" b="1" dirty="0" smtClean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• 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0 (</a:t>
            </a:r>
            <a:r>
              <a:rPr lang="zh-TW" altLang="en-US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高速但資料不受 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</a:t>
            </a:r>
            <a:r>
              <a:rPr lang="zh-TW" altLang="en-US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保護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endParaRPr lang="en-US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lvl="1" indent="-209550">
              <a:spcBef>
                <a:spcPts val="560"/>
              </a:spcBef>
              <a:buSzPts val="1600"/>
            </a:pPr>
            <a:r>
              <a:rPr lang="en-US" altLang="zh-TW" b="1" dirty="0" smtClean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• 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10</a:t>
            </a:r>
            <a:endParaRPr lang="en-US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lvl="1" indent="-209550">
              <a:spcBef>
                <a:spcPts val="560"/>
              </a:spcBef>
              <a:buSzPts val="1600"/>
            </a:pPr>
            <a:r>
              <a:rPr lang="en-US" altLang="zh-TW" b="1" dirty="0" smtClean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• 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</a:t>
            </a:r>
            <a:endParaRPr lang="en-US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lvl="1" indent="-209550">
              <a:spcBef>
                <a:spcPts val="560"/>
              </a:spcBef>
              <a:buSzPts val="1600"/>
            </a:pPr>
            <a:r>
              <a:rPr lang="en-US" altLang="zh-TW" b="1" dirty="0" smtClean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• 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6</a:t>
            </a:r>
            <a:endParaRPr lang="en-US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lvl="1" indent="-209550">
              <a:spcBef>
                <a:spcPts val="560"/>
              </a:spcBef>
              <a:buSzPts val="1600"/>
            </a:pPr>
            <a:r>
              <a:rPr lang="en-US" altLang="zh-TW" b="1" dirty="0" smtClean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• 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50 or 60</a:t>
            </a:r>
            <a:endParaRPr lang="en-US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endParaRPr lang="en-US" sz="16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9"/>
          <p:cNvSpPr txBox="1">
            <a:spLocks/>
          </p:cNvSpPr>
          <p:nvPr/>
        </p:nvSpPr>
        <p:spPr>
          <a:xfrm>
            <a:off x="1412630" y="0"/>
            <a:ext cx="6166340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spc="-150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Qtier</a:t>
            </a: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2.0 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讓影片檔案讀寫超快速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306796" y="1302813"/>
            <a:ext cx="3312369" cy="2742524"/>
            <a:chOff x="4081627" y="1801043"/>
            <a:chExt cx="3312369" cy="2742524"/>
          </a:xfrm>
        </p:grpSpPr>
        <p:grpSp>
          <p:nvGrpSpPr>
            <p:cNvPr id="7" name="群組 6"/>
            <p:cNvGrpSpPr/>
            <p:nvPr/>
          </p:nvGrpSpPr>
          <p:grpSpPr>
            <a:xfrm>
              <a:off x="4081627" y="1801043"/>
              <a:ext cx="3312369" cy="2742524"/>
              <a:chOff x="4499991" y="1651663"/>
              <a:chExt cx="3798977" cy="3145418"/>
            </a:xfrm>
          </p:grpSpPr>
          <p:sp>
            <p:nvSpPr>
              <p:cNvPr id="8" name="圓角矩形 7"/>
              <p:cNvSpPr/>
              <p:nvPr/>
            </p:nvSpPr>
            <p:spPr>
              <a:xfrm>
                <a:off x="4499992" y="1867778"/>
                <a:ext cx="3798976" cy="1216903"/>
              </a:xfrm>
              <a:prstGeom prst="roundRect">
                <a:avLst>
                  <a:gd name="adj" fmla="val 14518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 w="12700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" name="圓角矩形 8"/>
              <p:cNvSpPr/>
              <p:nvPr/>
            </p:nvSpPr>
            <p:spPr>
              <a:xfrm>
                <a:off x="4499991" y="3507854"/>
                <a:ext cx="3798974" cy="1289227"/>
              </a:xfrm>
              <a:prstGeom prst="roundRect">
                <a:avLst>
                  <a:gd name="adj" fmla="val 7805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 w="12700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0" name="圓角矩形 9"/>
              <p:cNvSpPr/>
              <p:nvPr/>
            </p:nvSpPr>
            <p:spPr>
              <a:xfrm>
                <a:off x="4499991" y="3280653"/>
                <a:ext cx="3798976" cy="401582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 w="12700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zh-TW" altLang="zh-TW" sz="2000" b="1" dirty="0">
                    <a:solidFill>
                      <a:srgbClr val="FFFFFF"/>
                    </a:solidFill>
                    <a:ea typeface="Microsoft JhengHei"/>
                    <a:cs typeface="Microsoft JhengHei"/>
                    <a:sym typeface="Microsoft JhengHei"/>
                  </a:rPr>
                  <a:t>Qtier 2.0 </a:t>
                </a:r>
                <a:r>
                  <a:rPr lang="zh-TW" altLang="zh-TW" sz="2000" b="1" dirty="0">
                    <a:solidFill>
                      <a:srgbClr val="FFFFFF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自動分層技術 </a:t>
                </a:r>
              </a:p>
            </p:txBody>
          </p:sp>
          <p:sp>
            <p:nvSpPr>
              <p:cNvPr id="11" name="圓角矩形 10"/>
              <p:cNvSpPr/>
              <p:nvPr/>
            </p:nvSpPr>
            <p:spPr>
              <a:xfrm>
                <a:off x="4499992" y="1651663"/>
                <a:ext cx="3798976" cy="401582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 w="12700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buClr>
                    <a:schemeClr val="dk1"/>
                  </a:buClr>
                  <a:buSzPct val="25000"/>
                </a:pPr>
                <a:r>
                  <a:rPr lang="zh-TW" altLang="zh-TW" sz="2000" b="1" dirty="0">
                    <a:solidFill>
                      <a:schemeClr val="bg1"/>
                    </a:solidFill>
                    <a:ea typeface="Microsoft JhengHei"/>
                    <a:cs typeface="Microsoft JhengHei"/>
                    <a:sym typeface="Microsoft JhengHei"/>
                  </a:rPr>
                  <a:t>SSD </a:t>
                </a:r>
                <a:r>
                  <a:rPr lang="zh-TW" altLang="zh-TW" sz="2000" b="1" dirty="0">
                    <a:solidFill>
                      <a:schemeClr val="bg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快取技術</a:t>
                </a:r>
              </a:p>
            </p:txBody>
          </p:sp>
          <p:sp>
            <p:nvSpPr>
              <p:cNvPr id="12" name="＞形箭號 11"/>
              <p:cNvSpPr/>
              <p:nvPr/>
            </p:nvSpPr>
            <p:spPr>
              <a:xfrm rot="5400000">
                <a:off x="7896210" y="3026090"/>
                <a:ext cx="330510" cy="475005"/>
              </a:xfrm>
              <a:prstGeom prst="chevron">
                <a:avLst>
                  <a:gd name="adj" fmla="val 47018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＞形箭號 12"/>
              <p:cNvSpPr/>
              <p:nvPr/>
            </p:nvSpPr>
            <p:spPr>
              <a:xfrm rot="5400000">
                <a:off x="7925700" y="2686631"/>
                <a:ext cx="271530" cy="475005"/>
              </a:xfrm>
              <a:prstGeom prst="chevron">
                <a:avLst>
                  <a:gd name="adj" fmla="val 47018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4" name="矩形 13"/>
            <p:cNvSpPr/>
            <p:nvPr/>
          </p:nvSpPr>
          <p:spPr>
            <a:xfrm>
              <a:off x="4384037" y="2242016"/>
              <a:ext cx="2485686" cy="7356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dirty="0" smtClean="0">
                  <a:solidFill>
                    <a:schemeClr val="accent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•</a:t>
              </a:r>
              <a:r>
                <a:rPr lang="zh-TW" altLang="en-US" dirty="0" smtClean="0">
                  <a:solidFill>
                    <a:schemeClr val="accent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快取純加速，不能當作儲存使用</a:t>
              </a:r>
              <a:r>
                <a:rPr lang="en-US" altLang="zh-TW" sz="1200" b="1" dirty="0" smtClean="0">
                  <a:latin typeface="微軟正黑體" pitchFamily="34" charset="-120"/>
                  <a:ea typeface="微軟正黑體" pitchFamily="34" charset="-120"/>
                </a:rPr>
                <a:t/>
              </a:r>
              <a:br>
                <a:rPr lang="en-US" altLang="zh-TW" sz="1200" b="1" dirty="0" smtClean="0">
                  <a:latin typeface="微軟正黑體" pitchFamily="34" charset="-120"/>
                  <a:ea typeface="微軟正黑體" pitchFamily="34" charset="-120"/>
                </a:rPr>
              </a:br>
              <a:r>
                <a:rPr lang="en-US" altLang="zh-TW" dirty="0" smtClean="0">
                  <a:solidFill>
                    <a:schemeClr val="accent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•</a:t>
              </a:r>
              <a:r>
                <a:rPr lang="zh-TW" altLang="en-US" dirty="0" smtClean="0">
                  <a:solidFill>
                    <a:schemeClr val="accent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僅以區塊大小篩選快取</a:t>
              </a:r>
              <a:r>
                <a:rPr lang="en-US" altLang="zh-TW" sz="12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/>
              </a:r>
              <a:br>
                <a:rPr lang="en-US" altLang="zh-TW" sz="12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r>
                <a:rPr lang="zh-TW" altLang="en-US" sz="12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 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➤</a:t>
              </a:r>
              <a:r>
                <a:rPr lang="zh-TW" altLang="en-US" sz="1200" b="1" dirty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比較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適合短期隨機加速</a:t>
              </a:r>
              <a:endParaRPr lang="zh-TW" altLang="en-US" sz="12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4384037" y="3678093"/>
              <a:ext cx="248568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dirty="0" smtClean="0">
                  <a:solidFill>
                    <a:schemeClr val="accent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•</a:t>
              </a:r>
              <a:r>
                <a:rPr lang="zh-TW" altLang="en-US" dirty="0" smtClean="0">
                  <a:solidFill>
                    <a:schemeClr val="accent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200" b="1" dirty="0" smtClean="0">
                  <a:latin typeface="微軟正黑體" pitchFamily="34" charset="-120"/>
                  <a:ea typeface="微軟正黑體" pitchFamily="34" charset="-120"/>
                </a:rPr>
                <a:t>SSD</a:t>
              </a: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空間直接用來存放關鍵資料</a:t>
              </a:r>
              <a:r>
                <a:rPr lang="en-US" altLang="zh-TW" sz="1200" b="1" dirty="0" smtClean="0">
                  <a:latin typeface="微軟正黑體" pitchFamily="34" charset="-120"/>
                  <a:ea typeface="微軟正黑體" pitchFamily="34" charset="-120"/>
                </a:rPr>
                <a:t/>
              </a:r>
              <a:br>
                <a:rPr lang="en-US" altLang="zh-TW" sz="1200" b="1" dirty="0" smtClean="0">
                  <a:latin typeface="微軟正黑體" pitchFamily="34" charset="-120"/>
                  <a:ea typeface="微軟正黑體" pitchFamily="34" charset="-120"/>
                </a:rPr>
              </a:br>
              <a:r>
                <a:rPr lang="en-US" altLang="zh-TW" dirty="0" smtClean="0">
                  <a:solidFill>
                    <a:schemeClr val="accent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•</a:t>
              </a:r>
              <a:r>
                <a:rPr lang="zh-TW" altLang="en-US" dirty="0" smtClean="0">
                  <a:solidFill>
                    <a:schemeClr val="accent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結合</a:t>
              </a:r>
              <a:r>
                <a:rPr lang="zh-TW" altLang="en-US" sz="1200" b="1" dirty="0" smtClean="0">
                  <a:solidFill>
                    <a:schemeClr val="accent6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智慧判斷</a:t>
              </a: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與</a:t>
              </a:r>
              <a:r>
                <a:rPr lang="zh-TW" altLang="en-US" sz="1200" b="1" dirty="0" smtClean="0">
                  <a:solidFill>
                    <a:schemeClr val="accent6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資料夾分層</a:t>
              </a:r>
              <a:r>
                <a:rPr lang="en-US" altLang="zh-TW" sz="12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/>
              </a:r>
              <a:br>
                <a:rPr lang="en-US" altLang="zh-TW" sz="12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r>
                <a:rPr lang="zh-TW" altLang="en-US" sz="12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➤ 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從</a:t>
              </a:r>
              <a:r>
                <a:rPr lang="zh-TW" altLang="en-US" sz="12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長短期全面提升儲存性價比</a:t>
              </a:r>
              <a:endParaRPr lang="zh-TW" altLang="en-US" sz="12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453463" y="4097212"/>
            <a:ext cx="2957400" cy="370706"/>
            <a:chOff x="793432" y="4413736"/>
            <a:chExt cx="2957400" cy="370706"/>
          </a:xfrm>
        </p:grpSpPr>
        <p:sp>
          <p:nvSpPr>
            <p:cNvPr id="27" name="圓角矩形圖說文字 26"/>
            <p:cNvSpPr/>
            <p:nvPr/>
          </p:nvSpPr>
          <p:spPr>
            <a:xfrm rot="10800000" flipH="1">
              <a:off x="797168" y="4413736"/>
              <a:ext cx="2883878" cy="357555"/>
            </a:xfrm>
            <a:prstGeom prst="wedgeRoundRectCallout">
              <a:avLst>
                <a:gd name="adj1" fmla="val -21103"/>
                <a:gd name="adj2" fmla="val 92159"/>
                <a:gd name="adj3" fmla="val 16667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8" name="Shape 198"/>
            <p:cNvSpPr/>
            <p:nvPr/>
          </p:nvSpPr>
          <p:spPr>
            <a:xfrm>
              <a:off x="793432" y="4414842"/>
              <a:ext cx="2957400" cy="3696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zh-TW" altLang="en-US" sz="1700" b="1" dirty="0" smtClean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影音編輯最推薦</a:t>
              </a:r>
              <a:endParaRPr lang="zh-TW" altLang="en-US" sz="17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3924068" y="1048930"/>
            <a:ext cx="5195220" cy="3874786"/>
            <a:chOff x="3924068" y="1048930"/>
            <a:chExt cx="5195220" cy="3874786"/>
          </a:xfrm>
        </p:grpSpPr>
        <p:sp>
          <p:nvSpPr>
            <p:cNvPr id="30" name="矩形 29"/>
            <p:cNvSpPr/>
            <p:nvPr/>
          </p:nvSpPr>
          <p:spPr>
            <a:xfrm>
              <a:off x="4097215" y="1277815"/>
              <a:ext cx="3399693" cy="327073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26" name="Picture 2" descr="E:\衍印_工作區\01_直播\180424_broadcast for Final Cut Pro\links\SYS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24068" y="1048930"/>
              <a:ext cx="5195220" cy="3776381"/>
            </a:xfrm>
            <a:prstGeom prst="rect">
              <a:avLst/>
            </a:prstGeom>
            <a:noFill/>
          </p:spPr>
        </p:pic>
        <p:sp>
          <p:nvSpPr>
            <p:cNvPr id="19" name="矩形 18"/>
            <p:cNvSpPr/>
            <p:nvPr/>
          </p:nvSpPr>
          <p:spPr>
            <a:xfrm>
              <a:off x="4307824" y="4615939"/>
              <a:ext cx="124425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SSD</a:t>
              </a: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加速快取</a:t>
              </a:r>
              <a:endPara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5790792" y="4615939"/>
              <a:ext cx="168988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Qtier</a:t>
              </a:r>
              <a:r>
                <a:rPr lang="en-US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2.0 </a:t>
              </a: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自動分層</a:t>
              </a:r>
              <a:endPara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7971285" y="2007554"/>
              <a:ext cx="52610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SSD</a:t>
              </a:r>
              <a:endPara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7971285" y="2681631"/>
              <a:ext cx="60144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HDD</a:t>
              </a:r>
              <a:endPara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7971285" y="3303746"/>
              <a:ext cx="90281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隨機讀寫</a:t>
              </a:r>
              <a:endPara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5403945" y="1421401"/>
              <a:ext cx="72327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應用層</a:t>
              </a:r>
              <a:endPara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7971285" y="3839206"/>
              <a:ext cx="90281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循序讀寫</a:t>
              </a:r>
              <a:endPara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剪去對角線角落矩形 14"/>
          <p:cNvSpPr/>
          <p:nvPr/>
        </p:nvSpPr>
        <p:spPr>
          <a:xfrm>
            <a:off x="991182" y="1961423"/>
            <a:ext cx="2771120" cy="1514693"/>
          </a:xfrm>
          <a:prstGeom prst="snip2DiagRect">
            <a:avLst/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6" name="Shape 266"/>
          <p:cNvSpPr txBox="1"/>
          <p:nvPr/>
        </p:nvSpPr>
        <p:spPr>
          <a:xfrm>
            <a:off x="1667069" y="1181048"/>
            <a:ext cx="632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dirty="0">
                <a:solidFill>
                  <a:srgbClr val="7DE3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Hybrid Backup Sync混合型份與同步中心</a:t>
            </a:r>
            <a:endParaRPr sz="2400" b="1" dirty="0">
              <a:solidFill>
                <a:srgbClr val="7DE3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Shape 69"/>
          <p:cNvSpPr txBox="1">
            <a:spLocks/>
          </p:cNvSpPr>
          <p:nvPr/>
        </p:nvSpPr>
        <p:spPr>
          <a:xfrm>
            <a:off x="1412629" y="0"/>
            <a:ext cx="6201509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多點備份讓影片保護更完善</a:t>
            </a:r>
          </a:p>
        </p:txBody>
      </p:sp>
      <p:pic>
        <p:nvPicPr>
          <p:cNvPr id="13314" name="Picture 2" descr="C:\Users\user\Desktop\hybrid-backup-syn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2375" y="1128661"/>
            <a:ext cx="648799" cy="640789"/>
          </a:xfrm>
          <a:prstGeom prst="rect">
            <a:avLst/>
          </a:prstGeom>
          <a:noFill/>
        </p:spPr>
      </p:pic>
      <p:grpSp>
        <p:nvGrpSpPr>
          <p:cNvPr id="18" name="群組 17"/>
          <p:cNvGrpSpPr/>
          <p:nvPr/>
        </p:nvGrpSpPr>
        <p:grpSpPr>
          <a:xfrm>
            <a:off x="684697" y="1661644"/>
            <a:ext cx="7572824" cy="3481856"/>
            <a:chOff x="684697" y="1661644"/>
            <a:chExt cx="7572824" cy="3481856"/>
          </a:xfrm>
        </p:grpSpPr>
        <p:pic>
          <p:nvPicPr>
            <p:cNvPr id="17" name="Picture 2" descr="E:\衍印_工作區\01_直播\180424_broadcast for Final Cut Pro\links\陰影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29305" y="4159371"/>
              <a:ext cx="4328216" cy="984129"/>
            </a:xfrm>
            <a:prstGeom prst="rect">
              <a:avLst/>
            </a:prstGeom>
            <a:noFill/>
          </p:spPr>
        </p:pic>
        <p:pic>
          <p:nvPicPr>
            <p:cNvPr id="16" name="Picture 2" descr="E:\衍印_工作區\01_直播\180424_broadcast for Final Cut Pro\links\陰影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50685" y="2490753"/>
              <a:ext cx="3362544" cy="984129"/>
            </a:xfrm>
            <a:prstGeom prst="rect">
              <a:avLst/>
            </a:prstGeom>
            <a:noFill/>
          </p:spPr>
        </p:pic>
        <p:pic>
          <p:nvPicPr>
            <p:cNvPr id="7170" name="Picture 2" descr="E:\衍印_工作區\01_直播\180424_broadcast for Final Cut Pro\links\陰影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84697" y="2952605"/>
              <a:ext cx="3362544" cy="984129"/>
            </a:xfrm>
            <a:prstGeom prst="rect">
              <a:avLst/>
            </a:prstGeom>
            <a:noFill/>
          </p:spPr>
        </p:pic>
        <p:sp>
          <p:nvSpPr>
            <p:cNvPr id="14" name="剪去對角線角落矩形 13"/>
            <p:cNvSpPr/>
            <p:nvPr/>
          </p:nvSpPr>
          <p:spPr>
            <a:xfrm>
              <a:off x="4481258" y="3950766"/>
              <a:ext cx="3113148" cy="760837"/>
            </a:xfrm>
            <a:prstGeom prst="snip2Diag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剪去對角線角落矩形 11"/>
            <p:cNvSpPr/>
            <p:nvPr/>
          </p:nvSpPr>
          <p:spPr>
            <a:xfrm>
              <a:off x="5130412" y="2296470"/>
              <a:ext cx="2666419" cy="725936"/>
            </a:xfrm>
            <a:prstGeom prst="snip2Diag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3" name="群組 12"/>
            <p:cNvGrpSpPr/>
            <p:nvPr/>
          </p:nvGrpSpPr>
          <p:grpSpPr>
            <a:xfrm>
              <a:off x="832337" y="1661644"/>
              <a:ext cx="6874393" cy="3222371"/>
              <a:chOff x="487116" y="1418492"/>
              <a:chExt cx="7243062" cy="3395185"/>
            </a:xfrm>
          </p:grpSpPr>
          <p:pic>
            <p:nvPicPr>
              <p:cNvPr id="13316" name="Picture 4" descr="E:\衍印_工作區\01_直播\180424_broadcast for Final Cut Pro\links\Hybrid Backup Sync.png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87116" y="1418492"/>
                <a:ext cx="7243062" cy="3395185"/>
              </a:xfrm>
              <a:prstGeom prst="rect">
                <a:avLst/>
              </a:prstGeom>
              <a:noFill/>
            </p:spPr>
          </p:pic>
          <p:sp>
            <p:nvSpPr>
              <p:cNvPr id="9" name="矩形 8"/>
              <p:cNvSpPr/>
              <p:nvPr/>
            </p:nvSpPr>
            <p:spPr>
              <a:xfrm>
                <a:off x="3856869" y="3627661"/>
                <a:ext cx="1086346" cy="4539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22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異地端</a:t>
                </a:r>
                <a:endParaRPr lang="zh-TW" altLang="en-US" sz="22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10" name="矩形 9"/>
              <p:cNvSpPr/>
              <p:nvPr/>
            </p:nvSpPr>
            <p:spPr>
              <a:xfrm>
                <a:off x="3382987" y="2549140"/>
                <a:ext cx="789087" cy="4539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22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雲端</a:t>
                </a:r>
                <a:endParaRPr lang="zh-TW" altLang="en-US" sz="22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11" name="矩形 10"/>
              <p:cNvSpPr/>
              <p:nvPr/>
            </p:nvSpPr>
            <p:spPr>
              <a:xfrm>
                <a:off x="4434305" y="2549140"/>
                <a:ext cx="1086346" cy="4539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22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本地端</a:t>
                </a:r>
                <a:endParaRPr lang="zh-TW" altLang="en-US" sz="22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Shape 2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1470" y="1988444"/>
            <a:ext cx="3924514" cy="3924514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Shape 272"/>
          <p:cNvSpPr txBox="1">
            <a:spLocks noGrp="1"/>
          </p:cNvSpPr>
          <p:nvPr>
            <p:ph type="body" idx="4294967295"/>
          </p:nvPr>
        </p:nvSpPr>
        <p:spPr>
          <a:xfrm>
            <a:off x="428596" y="1017973"/>
            <a:ext cx="8286808" cy="3429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4290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2000"/>
              <a:buNone/>
            </a:pPr>
            <a:r>
              <a:rPr lang="en-US" altLang="zh-TW" sz="1600" b="1" dirty="0" smtClean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• </a:t>
            </a:r>
            <a:r>
              <a:rPr lang="zh-TW" sz="16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當</a:t>
            </a:r>
            <a:r>
              <a:rPr lang="zh-TW" sz="16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傳輸一個 </a:t>
            </a:r>
            <a:r>
              <a:rPr 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4TB</a:t>
            </a:r>
            <a:r>
              <a:rPr lang="zh-TW" sz="16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</a:t>
            </a:r>
            <a:r>
              <a:rPr 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影像素材</a:t>
            </a:r>
            <a:r>
              <a:rPr lang="zh-TW" sz="16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，1GbE 需 </a:t>
            </a:r>
            <a:r>
              <a:rPr 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 個小時</a:t>
            </a:r>
            <a:r>
              <a:rPr lang="zh-TW" sz="16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1600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2000"/>
              <a:buNone/>
            </a:pPr>
            <a:r>
              <a:rPr lang="en-US" altLang="zh-TW" sz="1600" b="1" dirty="0" smtClean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• </a:t>
            </a:r>
            <a:r>
              <a:rPr lang="zh-TW" sz="16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換上 </a:t>
            </a:r>
            <a:r>
              <a:rPr lang="zh-TW" sz="16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10GbE / Thunderbolt 網絡設備，傳輸相同檔案只需 1 </a:t>
            </a:r>
            <a:r>
              <a:rPr 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小時</a:t>
            </a:r>
            <a:r>
              <a:rPr lang="zh-TW" sz="16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1600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lnSpc>
                <a:spcPct val="115000"/>
              </a:lnSpc>
              <a:spcBef>
                <a:spcPts val="0"/>
              </a:spcBef>
              <a:buSzPts val="2000"/>
              <a:buNone/>
            </a:pPr>
            <a:r>
              <a:rPr lang="en-US" altLang="zh-TW" sz="1600" b="1" dirty="0" smtClean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• </a:t>
            </a:r>
            <a:r>
              <a:rPr lang="zh-TW" sz="1600" b="1" i="0" u="none" strike="noStrike" cap="none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2018 QNAP 全面升級 10GbE，您的配套是否到位?</a:t>
            </a:r>
            <a:endParaRPr sz="1600" b="1" i="0" u="none" strike="noStrike" cap="none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1600" b="1" i="0" u="none" strike="noStrike" cap="none"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1600" b="1" i="0" u="none" strike="noStrike" cap="none"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1600" b="1" i="0" u="none" strike="noStrike" cap="none" dirty="0">
              <a:solidFill>
                <a:srgbClr val="9164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Shape 274"/>
          <p:cNvSpPr/>
          <p:nvPr/>
        </p:nvSpPr>
        <p:spPr>
          <a:xfrm>
            <a:off x="648730" y="2145861"/>
            <a:ext cx="3007194" cy="927689"/>
          </a:xfrm>
          <a:prstGeom prst="wedgeRectCallout">
            <a:avLst>
              <a:gd name="adj1" fmla="val 794"/>
              <a:gd name="adj2" fmla="val 77869"/>
            </a:avLst>
          </a:prstGeom>
          <a:solidFill>
            <a:srgbClr val="7030A0">
              <a:alpha val="8392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全民 10GbE 交換器時代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QSW-1208-8C</a:t>
            </a:r>
            <a:endParaRPr sz="1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Shape 69"/>
          <p:cNvSpPr txBox="1">
            <a:spLocks/>
          </p:cNvSpPr>
          <p:nvPr/>
        </p:nvSpPr>
        <p:spPr>
          <a:xfrm>
            <a:off x="1412630" y="0"/>
            <a:ext cx="6295294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加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速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工作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效能</a:t>
            </a: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因為時間就是金錢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4794552" y="2106069"/>
            <a:ext cx="3506486" cy="2948487"/>
            <a:chOff x="4794552" y="2065424"/>
            <a:chExt cx="3506486" cy="2948487"/>
          </a:xfrm>
        </p:grpSpPr>
        <p:grpSp>
          <p:nvGrpSpPr>
            <p:cNvPr id="23" name="群組 22"/>
            <p:cNvGrpSpPr/>
            <p:nvPr/>
          </p:nvGrpSpPr>
          <p:grpSpPr>
            <a:xfrm>
              <a:off x="4794738" y="2065424"/>
              <a:ext cx="3506300" cy="2946339"/>
              <a:chOff x="4794738" y="2112169"/>
              <a:chExt cx="3506300" cy="2946339"/>
            </a:xfrm>
          </p:grpSpPr>
          <p:sp>
            <p:nvSpPr>
              <p:cNvPr id="22" name="圓角矩形 21"/>
              <p:cNvSpPr/>
              <p:nvPr/>
            </p:nvSpPr>
            <p:spPr>
              <a:xfrm>
                <a:off x="4794738" y="2112169"/>
                <a:ext cx="3506300" cy="1791616"/>
              </a:xfrm>
              <a:prstGeom prst="roundRect">
                <a:avLst>
                  <a:gd name="adj" fmla="val 618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794738" y="3036277"/>
                <a:ext cx="3505200" cy="20222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grpSp>
            <p:nvGrpSpPr>
              <p:cNvPr id="19" name="群組 18"/>
              <p:cNvGrpSpPr/>
              <p:nvPr/>
            </p:nvGrpSpPr>
            <p:grpSpPr>
              <a:xfrm>
                <a:off x="4920876" y="2232060"/>
                <a:ext cx="3346910" cy="2699301"/>
                <a:chOff x="4915014" y="2214475"/>
                <a:chExt cx="3346910" cy="2699301"/>
              </a:xfrm>
            </p:grpSpPr>
            <p:pic>
              <p:nvPicPr>
                <p:cNvPr id="275" name="Shape 275" descr="C:\Users\user\Desktop\0110\25.png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5420450" y="2301720"/>
                  <a:ext cx="2023456" cy="225057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76" name="Shape 276"/>
                <p:cNvSpPr txBox="1"/>
                <p:nvPr/>
              </p:nvSpPr>
              <p:spPr>
                <a:xfrm>
                  <a:off x="5143630" y="4006228"/>
                  <a:ext cx="2841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zh-TW"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7" name="Shape 277"/>
                <p:cNvSpPr txBox="1"/>
                <p:nvPr/>
              </p:nvSpPr>
              <p:spPr>
                <a:xfrm>
                  <a:off x="5143630" y="4355949"/>
                  <a:ext cx="2841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zh-TW"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" name="Shape 278"/>
                <p:cNvSpPr txBox="1"/>
                <p:nvPr/>
              </p:nvSpPr>
              <p:spPr>
                <a:xfrm>
                  <a:off x="5143630" y="3656505"/>
                  <a:ext cx="2841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zh-TW"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4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" name="Shape 279"/>
                <p:cNvSpPr txBox="1"/>
                <p:nvPr/>
              </p:nvSpPr>
              <p:spPr>
                <a:xfrm>
                  <a:off x="5143630" y="3306782"/>
                  <a:ext cx="2841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zh-TW"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6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" name="Shape 280"/>
                <p:cNvSpPr txBox="1"/>
                <p:nvPr/>
              </p:nvSpPr>
              <p:spPr>
                <a:xfrm>
                  <a:off x="5035632" y="2607336"/>
                  <a:ext cx="3834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zh-TW" sz="1400" b="0" i="0" u="none" strike="noStrike" cap="none" dirty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10</a:t>
                  </a:r>
                  <a:endParaRPr sz="14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" name="Shape 281"/>
                <p:cNvSpPr txBox="1"/>
                <p:nvPr/>
              </p:nvSpPr>
              <p:spPr>
                <a:xfrm>
                  <a:off x="5143630" y="2957059"/>
                  <a:ext cx="2841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zh-TW"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8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2" name="Shape 282"/>
                <p:cNvSpPr txBox="1"/>
                <p:nvPr/>
              </p:nvSpPr>
              <p:spPr>
                <a:xfrm>
                  <a:off x="5355674" y="4605976"/>
                  <a:ext cx="6927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zh-TW" sz="1400" i="0" u="none" strike="noStrike" cap="none">
                      <a:solidFill>
                        <a:srgbClr val="000000"/>
                      </a:solidFill>
                      <a:latin typeface="Microsoft JhengHei"/>
                      <a:ea typeface="Microsoft JhengHei"/>
                      <a:cs typeface="Microsoft JhengHei"/>
                      <a:sym typeface="Microsoft JhengHei"/>
                    </a:rPr>
                    <a:t>1 GbE</a:t>
                  </a:r>
                  <a:endParaRPr sz="1400" i="0" u="none" strike="noStrike" cap="none">
                    <a:solidFill>
                      <a:srgbClr val="000000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endParaRPr>
                </a:p>
              </p:txBody>
            </p:sp>
            <p:sp>
              <p:nvSpPr>
                <p:cNvPr id="283" name="Shape 283"/>
                <p:cNvSpPr txBox="1"/>
                <p:nvPr/>
              </p:nvSpPr>
              <p:spPr>
                <a:xfrm>
                  <a:off x="6075754" y="4605976"/>
                  <a:ext cx="7923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zh-TW" sz="1400" i="0" u="none" strike="noStrike" cap="none" dirty="0">
                      <a:solidFill>
                        <a:srgbClr val="000000"/>
                      </a:solidFill>
                      <a:latin typeface="Microsoft JhengHei"/>
                      <a:ea typeface="Microsoft JhengHei"/>
                      <a:cs typeface="Microsoft JhengHei"/>
                      <a:sym typeface="Microsoft JhengHei"/>
                    </a:rPr>
                    <a:t>10 GbE</a:t>
                  </a:r>
                  <a:endParaRPr sz="1400" i="0" u="none" strike="noStrike" cap="none" dirty="0">
                    <a:solidFill>
                      <a:srgbClr val="000000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endParaRPr>
                </a:p>
              </p:txBody>
            </p:sp>
            <p:sp>
              <p:nvSpPr>
                <p:cNvPr id="284" name="Shape 284"/>
                <p:cNvSpPr txBox="1"/>
                <p:nvPr/>
              </p:nvSpPr>
              <p:spPr>
                <a:xfrm>
                  <a:off x="6795824" y="4605975"/>
                  <a:ext cx="14661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zh-TW" sz="1400" i="0" u="none" strike="noStrike" cap="none" dirty="0">
                      <a:solidFill>
                        <a:srgbClr val="000000"/>
                      </a:solidFill>
                      <a:latin typeface="Microsoft JhengHei"/>
                      <a:ea typeface="Microsoft JhengHei"/>
                      <a:cs typeface="Microsoft JhengHei"/>
                      <a:sym typeface="Microsoft JhengHei"/>
                    </a:rPr>
                    <a:t>Thunderbolt 3</a:t>
                  </a:r>
                  <a:endParaRPr dirty="0">
                    <a:latin typeface="Microsoft JhengHei"/>
                    <a:ea typeface="Microsoft JhengHei"/>
                    <a:cs typeface="Microsoft JhengHei"/>
                    <a:sym typeface="Microsoft JhengHei"/>
                  </a:endParaRPr>
                </a:p>
              </p:txBody>
            </p:sp>
            <p:sp>
              <p:nvSpPr>
                <p:cNvPr id="285" name="Shape 285"/>
                <p:cNvSpPr txBox="1"/>
                <p:nvPr/>
              </p:nvSpPr>
              <p:spPr>
                <a:xfrm>
                  <a:off x="6821097" y="2214475"/>
                  <a:ext cx="11754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zh-TW" sz="1400" i="0" u="none" strike="noStrike" cap="none">
                      <a:solidFill>
                        <a:srgbClr val="000000"/>
                      </a:solidFill>
                      <a:latin typeface="Microsoft JhengHei"/>
                      <a:ea typeface="Microsoft JhengHei"/>
                      <a:cs typeface="Microsoft JhengHei"/>
                      <a:sym typeface="Microsoft JhengHei"/>
                    </a:rPr>
                    <a:t>4TB data</a:t>
                  </a:r>
                  <a:endParaRPr>
                    <a:latin typeface="Microsoft JhengHei"/>
                    <a:ea typeface="Microsoft JhengHei"/>
                    <a:cs typeface="Microsoft JhengHei"/>
                    <a:sym typeface="Microsoft JhengHei"/>
                  </a:endParaRPr>
                </a:p>
              </p:txBody>
            </p:sp>
            <p:sp>
              <p:nvSpPr>
                <p:cNvPr id="286" name="Shape 286"/>
                <p:cNvSpPr txBox="1"/>
                <p:nvPr/>
              </p:nvSpPr>
              <p:spPr>
                <a:xfrm>
                  <a:off x="4915014" y="2301720"/>
                  <a:ext cx="7023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zh-TW" sz="1400" b="1" i="0" u="none" strike="noStrike" cap="none" dirty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Hours</a:t>
                  </a:r>
                  <a:endParaRPr sz="1400" b="1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4" name="矩形 23"/>
            <p:cNvSpPr/>
            <p:nvPr/>
          </p:nvSpPr>
          <p:spPr>
            <a:xfrm rot="10800000">
              <a:off x="4794552" y="4826395"/>
              <a:ext cx="3506484" cy="187516"/>
            </a:xfrm>
            <a:prstGeom prst="rect">
              <a:avLst/>
            </a:prstGeom>
            <a:gradFill>
              <a:gsLst>
                <a:gs pos="0">
                  <a:schemeClr val="tx1">
                    <a:lumMod val="75000"/>
                    <a:lumOff val="25000"/>
                    <a:alpha val="82000"/>
                  </a:schemeClr>
                </a:gs>
                <a:gs pos="100000">
                  <a:schemeClr val="tx1">
                    <a:alpha val="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Shape 2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07" y="1090630"/>
            <a:ext cx="7882715" cy="3745140"/>
          </a:xfrm>
          <a:prstGeom prst="rect">
            <a:avLst/>
          </a:prstGeom>
          <a:noFill/>
          <a:ln>
            <a:noFill/>
          </a:ln>
          <a:effectLst>
            <a:outerShdw blurRad="177800" dist="50800" dir="5400000" sx="98000" sy="98000" algn="ctr" rotWithShape="0">
              <a:srgbClr val="000000">
                <a:alpha val="80000"/>
              </a:srgbClr>
            </a:outerShdw>
          </a:effectLst>
        </p:spPr>
      </p:pic>
      <p:sp>
        <p:nvSpPr>
          <p:cNvPr id="294" name="Shape 294"/>
          <p:cNvSpPr txBox="1"/>
          <p:nvPr/>
        </p:nvSpPr>
        <p:spPr>
          <a:xfrm>
            <a:off x="4997075" y="3142860"/>
            <a:ext cx="3355617" cy="1388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 dirty="0">
                <a:solidFill>
                  <a:srgbClr val="4A4A4A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採用 TVS-1282T3 儲存方案後，Nick Rains 的生產力以及工作效率提升了將近 50%。無庸置疑地，Nick Rains 可使用 Final Cut Pro 進行4K 影片線上編輯協作，同時將影片整合儲存到 TVS-1282T3 的資料庫中。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Shape 69"/>
          <p:cNvSpPr txBox="1">
            <a:spLocks/>
          </p:cNvSpPr>
          <p:nvPr/>
        </p:nvSpPr>
        <p:spPr>
          <a:xfrm>
            <a:off x="1254367" y="0"/>
            <a:ext cx="7104185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總 結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89637" y="1555299"/>
            <a:ext cx="365142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2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NAS</a:t>
            </a:r>
            <a:r>
              <a:rPr lang="en-US" altLang="zh-TW" sz="1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是你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剪輯的最佳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選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擇</a:t>
            </a:r>
            <a:endParaRPr lang="zh-TW" altLang="en-US" sz="2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660232" y="468321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©2018</a:t>
            </a:r>
            <a:r>
              <a:rPr lang="zh-TW" altLang="en-US" sz="600" b="1" dirty="0">
                <a:solidFill>
                  <a:schemeClr val="bg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 idx="4294967295"/>
          </p:nvPr>
        </p:nvSpPr>
        <p:spPr>
          <a:xfrm>
            <a:off x="1336430" y="0"/>
            <a:ext cx="7461739" cy="8616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700" spc="-15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深入分析 Final Cut Pro X QNAP NAS 工作</a:t>
            </a:r>
            <a:r>
              <a:rPr lang="zh-TW" sz="2700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流</a:t>
            </a:r>
            <a:r>
              <a:rPr lang="zh-TW" altLang="en-US" sz="2700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程</a:t>
            </a:r>
            <a:endParaRPr sz="2700" spc="-15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7" name="Picture 3" descr="E:\衍印_工作區\01_直播\180424_broadcast for Final Cut Pro\links\Final Cut.png"/>
          <p:cNvPicPr>
            <a:picLocks noChangeAspect="1" noChangeArrowheads="1"/>
          </p:cNvPicPr>
          <p:nvPr/>
        </p:nvPicPr>
        <p:blipFill>
          <a:blip r:embed="rId3"/>
          <a:srcRect l="-7700" r="-1459" b="19725"/>
          <a:stretch>
            <a:fillRect/>
          </a:stretch>
        </p:blipFill>
        <p:spPr bwMode="auto">
          <a:xfrm>
            <a:off x="5770479" y="3112478"/>
            <a:ext cx="2938828" cy="2072056"/>
          </a:xfrm>
          <a:prstGeom prst="rect">
            <a:avLst/>
          </a:prstGeom>
          <a:noFill/>
        </p:spPr>
      </p:pic>
      <p:pic>
        <p:nvPicPr>
          <p:cNvPr id="3074" name="Picture 2" descr="E:\衍印_工作區\01_直播\180424_broadcast for Final Cut Pro\links\so-5f-img-03_zh-tw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089" y="988540"/>
            <a:ext cx="9166734" cy="3416643"/>
          </a:xfrm>
          <a:prstGeom prst="rect">
            <a:avLst/>
          </a:prstGeom>
          <a:noFill/>
        </p:spPr>
      </p:pic>
      <p:pic>
        <p:nvPicPr>
          <p:cNvPr id="5" name="Picture 2" descr="C:\Users\user\Desktop\hybrid-backup-sync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61284" y="1305099"/>
            <a:ext cx="520655" cy="5142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9"/>
          <p:cNvSpPr txBox="1">
            <a:spLocks/>
          </p:cNvSpPr>
          <p:nvPr/>
        </p:nvSpPr>
        <p:spPr>
          <a:xfrm>
            <a:off x="1375091" y="0"/>
            <a:ext cx="6289118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影像編輯工作流程最佳的組合</a:t>
            </a:r>
            <a:endParaRPr kumimoji="0" lang="zh-TW" altLang="en-US" sz="3000" b="1" i="0" u="none" strike="noStrike" kern="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190500" y="1419224"/>
            <a:ext cx="4130040" cy="3295651"/>
            <a:chOff x="0" y="1419224"/>
            <a:chExt cx="4130040" cy="3295651"/>
          </a:xfrm>
        </p:grpSpPr>
        <p:sp>
          <p:nvSpPr>
            <p:cNvPr id="82" name="Shape 82"/>
            <p:cNvSpPr/>
            <p:nvPr/>
          </p:nvSpPr>
          <p:spPr>
            <a:xfrm>
              <a:off x="503650" y="1419224"/>
              <a:ext cx="3182400" cy="1381125"/>
            </a:xfrm>
            <a:prstGeom prst="roundRect">
              <a:avLst>
                <a:gd name="adj" fmla="val 8581"/>
              </a:avLst>
            </a:prstGeom>
            <a:solidFill>
              <a:srgbClr val="E36C09"/>
            </a:solidFill>
            <a:ln w="381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r>
                <a:rPr lang="zh-TW" sz="1700" b="1" dirty="0">
                  <a:solidFill>
                    <a:srgbClr val="FFFFFF"/>
                  </a:solidFill>
                </a:rPr>
                <a:t>QNAP 10G/Thunderbol</a:t>
              </a:r>
              <a:r>
                <a:rPr lang="zh-TW" sz="1700" b="1" dirty="0" smtClean="0">
                  <a:solidFill>
                    <a:srgbClr val="FFFFFF"/>
                  </a:solidFill>
                </a:rPr>
                <a:t>t NAS</a:t>
              </a:r>
              <a:endParaRPr sz="17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50" name="Picture 2" descr="E:\衍印_工作區\01_直播\180424_broadcast for Final Cut Pro\links\TVS-1282T3_Front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133600"/>
              <a:ext cx="4130040" cy="2581275"/>
            </a:xfrm>
            <a:prstGeom prst="rect">
              <a:avLst/>
            </a:prstGeom>
            <a:noFill/>
          </p:spPr>
        </p:pic>
      </p:grpSp>
      <p:pic>
        <p:nvPicPr>
          <p:cNvPr id="18" name="Picture 5" descr="E:\衍印_工作區\01_直播\180424_broadcast for Final Cut Pro\links\ad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53870" y="3255005"/>
            <a:ext cx="1362074" cy="1362074"/>
          </a:xfrm>
          <a:prstGeom prst="rect">
            <a:avLst/>
          </a:prstGeom>
          <a:noFill/>
        </p:spPr>
      </p:pic>
      <p:grpSp>
        <p:nvGrpSpPr>
          <p:cNvPr id="14" name="群組 13"/>
          <p:cNvGrpSpPr/>
          <p:nvPr/>
        </p:nvGrpSpPr>
        <p:grpSpPr>
          <a:xfrm>
            <a:off x="5061497" y="1389414"/>
            <a:ext cx="3780235" cy="3373682"/>
            <a:chOff x="5061497" y="1438275"/>
            <a:chExt cx="3780235" cy="3373682"/>
          </a:xfrm>
        </p:grpSpPr>
        <p:sp>
          <p:nvSpPr>
            <p:cNvPr id="83" name="Shape 83"/>
            <p:cNvSpPr/>
            <p:nvPr/>
          </p:nvSpPr>
          <p:spPr>
            <a:xfrm>
              <a:off x="5301575" y="1438275"/>
              <a:ext cx="2708950" cy="1394825"/>
            </a:xfrm>
            <a:prstGeom prst="roundRect">
              <a:avLst>
                <a:gd name="adj" fmla="val 7159"/>
              </a:avLst>
            </a:prstGeom>
            <a:solidFill>
              <a:srgbClr val="E36C09"/>
            </a:solidFill>
            <a:ln w="381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r>
                <a:rPr lang="zh-TW" sz="1700" b="1" dirty="0">
                  <a:solidFill>
                    <a:srgbClr val="FFFFFF"/>
                  </a:solidFill>
                </a:rPr>
                <a:t>Final Cut Pro X</a:t>
              </a:r>
              <a:endParaRPr sz="17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" name="Picture 2" descr="E:\衍印_工作區\01_直播\180424_broadcast for Final Cut Pro\links\imac-pro-after-effects-800x6110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061497" y="2100556"/>
              <a:ext cx="3175084" cy="2619445"/>
            </a:xfrm>
            <a:prstGeom prst="rect">
              <a:avLst/>
            </a:prstGeom>
            <a:noFill/>
          </p:spPr>
        </p:pic>
        <p:pic>
          <p:nvPicPr>
            <p:cNvPr id="13" name="Picture 4" descr="E:\衍印_工作區\01_直播\180424_broadcast for Final Cut Pro\links\Final Cut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048499" y="3092695"/>
              <a:ext cx="1793233" cy="171926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向右箭號 15"/>
          <p:cNvSpPr/>
          <p:nvPr/>
        </p:nvSpPr>
        <p:spPr>
          <a:xfrm>
            <a:off x="3774988" y="3966520"/>
            <a:ext cx="2026510" cy="296562"/>
          </a:xfrm>
          <a:prstGeom prst="rightArrow">
            <a:avLst/>
          </a:prstGeom>
          <a:solidFill>
            <a:schemeClr val="accent6"/>
          </a:solidFill>
          <a:ln w="6350">
            <a:solidFill>
              <a:srgbClr val="F5F549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向右箭號 16"/>
          <p:cNvSpPr/>
          <p:nvPr/>
        </p:nvSpPr>
        <p:spPr>
          <a:xfrm rot="19328307">
            <a:off x="3468819" y="2972290"/>
            <a:ext cx="2906409" cy="296562"/>
          </a:xfrm>
          <a:prstGeom prst="rightArrow">
            <a:avLst/>
          </a:prstGeom>
          <a:solidFill>
            <a:schemeClr val="accent6"/>
          </a:solidFill>
          <a:ln w="6350">
            <a:solidFill>
              <a:srgbClr val="F5F549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向右箭號 17"/>
          <p:cNvSpPr/>
          <p:nvPr/>
        </p:nvSpPr>
        <p:spPr>
          <a:xfrm rot="5400000">
            <a:off x="2400299" y="2313809"/>
            <a:ext cx="797011" cy="296562"/>
          </a:xfrm>
          <a:prstGeom prst="rightArrow">
            <a:avLst/>
          </a:prstGeom>
          <a:solidFill>
            <a:schemeClr val="accent6"/>
          </a:solidFill>
          <a:ln w="6350">
            <a:solidFill>
              <a:srgbClr val="F5F549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Shape 69"/>
          <p:cNvSpPr txBox="1">
            <a:spLocks/>
          </p:cNvSpPr>
          <p:nvPr/>
        </p:nvSpPr>
        <p:spPr>
          <a:xfrm>
            <a:off x="1379119" y="0"/>
            <a:ext cx="6336324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影像編輯工作流程中所需的儲存介面</a:t>
            </a:r>
            <a:endParaRPr kumimoji="0" lang="zh-TW" altLang="en-US" sz="3000" b="1" i="0" u="none" strike="noStrike" kern="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15362" name="Picture 2" descr="E:\衍印_工作區\01_直播\180424_broadcast for Final Cut Pro\links\TVS-1282T3_Fron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63810" y="3256347"/>
            <a:ext cx="2539683" cy="1587302"/>
          </a:xfrm>
          <a:prstGeom prst="rect">
            <a:avLst/>
          </a:prstGeom>
          <a:noFill/>
        </p:spPr>
      </p:pic>
      <p:pic>
        <p:nvPicPr>
          <p:cNvPr id="15365" name="Picture 5" descr="C:\Users\user\Desktop\圖片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41158" y="1454159"/>
            <a:ext cx="1864032" cy="1049155"/>
          </a:xfrm>
          <a:prstGeom prst="rect">
            <a:avLst/>
          </a:prstGeom>
          <a:noFill/>
        </p:spPr>
      </p:pic>
      <p:pic>
        <p:nvPicPr>
          <p:cNvPr id="2050" name="Picture 2" descr="E:\衍印_工作區\01_直播\180424_broadcast for Final Cut Pro\links\藍光櫃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68233" y="1149321"/>
            <a:ext cx="1336602" cy="1570972"/>
          </a:xfrm>
          <a:prstGeom prst="rect">
            <a:avLst/>
          </a:prstGeom>
          <a:noFill/>
        </p:spPr>
      </p:pic>
      <p:pic>
        <p:nvPicPr>
          <p:cNvPr id="11" name="Picture 2" descr="E:\衍印_工作區\01_直播\180424_broadcast for Final Cut Pro\links\imac-pro-after-effects-800x6110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65662" y="3323235"/>
            <a:ext cx="1819096" cy="1500755"/>
          </a:xfrm>
          <a:prstGeom prst="rect">
            <a:avLst/>
          </a:prstGeom>
          <a:noFill/>
        </p:spPr>
      </p:pic>
      <p:sp>
        <p:nvSpPr>
          <p:cNvPr id="10" name="矩形 9"/>
          <p:cNvSpPr/>
          <p:nvPr/>
        </p:nvSpPr>
        <p:spPr>
          <a:xfrm>
            <a:off x="988435" y="947409"/>
            <a:ext cx="36904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4K~8K 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高畫質取材 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sz="16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CFast</a:t>
            </a:r>
            <a:r>
              <a:rPr 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card/SSD)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1600" dirty="0"/>
          </a:p>
        </p:txBody>
      </p:sp>
      <p:sp>
        <p:nvSpPr>
          <p:cNvPr id="12" name="矩形 11"/>
          <p:cNvSpPr/>
          <p:nvPr/>
        </p:nvSpPr>
        <p:spPr>
          <a:xfrm>
            <a:off x="5942215" y="947409"/>
            <a:ext cx="18309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保存歸檔</a:t>
            </a:r>
            <a:r>
              <a:rPr lang="en-US" alt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en-US" altLang="zh-TW" sz="1600" b="1" dirty="0" err="1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BluRay</a:t>
            </a:r>
            <a:r>
              <a:rPr lang="en-US" alt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endParaRPr lang="zh-TW" altLang="en-US" sz="1600" dirty="0"/>
          </a:p>
        </p:txBody>
      </p:sp>
      <p:sp>
        <p:nvSpPr>
          <p:cNvPr id="13" name="矩形 12"/>
          <p:cNvSpPr/>
          <p:nvPr/>
        </p:nvSpPr>
        <p:spPr>
          <a:xfrm>
            <a:off x="1299419" y="2893597"/>
            <a:ext cx="30684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上傳到</a:t>
            </a:r>
            <a:r>
              <a:rPr lang="en-US" alt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altLang="en-US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可共享 </a:t>
            </a:r>
            <a:r>
              <a:rPr lang="en-US" alt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(SSD/HDD) </a:t>
            </a:r>
            <a:endParaRPr lang="zh-TW" altLang="en-US" sz="1600" dirty="0"/>
          </a:p>
        </p:txBody>
      </p:sp>
      <p:sp>
        <p:nvSpPr>
          <p:cNvPr id="15" name="矩形 14"/>
          <p:cNvSpPr/>
          <p:nvPr/>
        </p:nvSpPr>
        <p:spPr>
          <a:xfrm>
            <a:off x="5660087" y="2893597"/>
            <a:ext cx="23952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影像後製工作站</a:t>
            </a:r>
            <a:r>
              <a:rPr lang="en-US" alt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en-US" altLang="zh-TW" sz="1600" b="1" dirty="0" err="1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NVMe</a:t>
            </a:r>
            <a:r>
              <a:rPr lang="en-US" alt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endParaRPr lang="zh-TW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0" name="Shape 100"/>
          <p:cNvGraphicFramePr/>
          <p:nvPr>
            <p:extLst>
              <p:ext uri="{D42A27DB-BD31-4B8C-83A1-F6EECF244321}">
                <p14:modId xmlns:p14="http://schemas.microsoft.com/office/powerpoint/2010/main" val="1053925413"/>
              </p:ext>
            </p:extLst>
          </p:nvPr>
        </p:nvGraphicFramePr>
        <p:xfrm>
          <a:off x="249382" y="1126610"/>
          <a:ext cx="8396281" cy="3692325"/>
        </p:xfrm>
        <a:graphic>
          <a:graphicData uri="http://schemas.openxmlformats.org/drawingml/2006/table">
            <a:tbl>
              <a:tblPr>
                <a:solidFill>
                  <a:srgbClr val="F4630A"/>
                </a:solidFill>
                <a:tableStyleId>{D1E6977D-9695-469A-9E58-AEFBC9C5AB16}</a:tableStyleId>
              </a:tblPr>
              <a:tblGrid>
                <a:gridCol w="1526904"/>
                <a:gridCol w="1369914"/>
                <a:gridCol w="1286277"/>
                <a:gridCol w="1510771"/>
                <a:gridCol w="2702415"/>
              </a:tblGrid>
              <a:tr h="46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Mac</a:t>
                      </a:r>
                      <a:r>
                        <a:rPr lang="en-US" altLang="zh-TW" b="1" baseline="0" dirty="0" smtClean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</a:t>
                      </a:r>
                      <a:r>
                        <a:rPr lang="zh-TW" b="1" dirty="0" smtClean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本</a:t>
                      </a:r>
                      <a:r>
                        <a:rPr lang="zh-TW" b="1" dirty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機儲存</a:t>
                      </a:r>
                      <a:endParaRPr b="1" dirty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 dirty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外接裝置</a:t>
                      </a:r>
                      <a:endParaRPr b="1" dirty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 dirty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SAN</a:t>
                      </a:r>
                      <a:endParaRPr b="1" dirty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 dirty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NAS</a:t>
                      </a:r>
                      <a:endParaRPr b="1" dirty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7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儲存容量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小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中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大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大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57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儲存保護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無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有限保護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完整保護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完整保護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01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儲存共享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不支援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不支援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有限支援且需要特殊軟體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支援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01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異地備援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不支援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不支援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部分支援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 smtClean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支援</a:t>
                      </a:r>
                      <a:r>
                        <a:rPr lang="en-US" altLang="zh-TW" dirty="0" smtClean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/>
                      </a:r>
                      <a:br>
                        <a:rPr lang="en-US" altLang="zh-TW" dirty="0" smtClean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lang="zh-TW" dirty="0" smtClean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</a:t>
                      </a: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(遠端NAS及 雲端空間)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57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存取速度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dirty="0" smtClean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最</a:t>
                      </a:r>
                      <a:r>
                        <a:rPr lang="zh-TW" dirty="0" smtClean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快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快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快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快</a:t>
                      </a:r>
                      <a:r>
                        <a:rPr lang="zh-TW" dirty="0" smtClean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(10GbE</a:t>
                      </a:r>
                      <a:r>
                        <a:rPr lang="en-US" altLang="zh-TW" dirty="0" smtClean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/Thunderbolt</a:t>
                      </a:r>
                      <a:r>
                        <a:rPr lang="zh-TW" dirty="0" smtClean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)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57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支援Library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支援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支援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支援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支援 (NFS/SMB3)</a:t>
                      </a:r>
                      <a:endParaRPr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Shape 69"/>
          <p:cNvSpPr txBox="1">
            <a:spLocks/>
          </p:cNvSpPr>
          <p:nvPr/>
        </p:nvSpPr>
        <p:spPr>
          <a:xfrm>
            <a:off x="1365738" y="0"/>
            <a:ext cx="6377354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比較支援 </a:t>
            </a: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Final Cut Pro X 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的儲存方案</a:t>
            </a:r>
            <a:endParaRPr kumimoji="0" lang="zh-TW" altLang="en-US" sz="3000" b="1" i="0" u="none" strike="noStrike" kern="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3074" name="Picture 2" descr="E:\衍印_工作區\01_直播\180424_broadcast for Final Cut Pro\links\WI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1989" y="1504950"/>
            <a:ext cx="514349" cy="514349"/>
          </a:xfrm>
          <a:prstGeom prst="rect">
            <a:avLst/>
          </a:prstGeom>
          <a:noFill/>
        </p:spPr>
      </p:pic>
      <p:pic>
        <p:nvPicPr>
          <p:cNvPr id="12" name="Picture 2" descr="E:\衍印_工作區\01_直播\180424_broadcast for Final Cut Pro\links\WI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1989" y="2000250"/>
            <a:ext cx="514349" cy="514349"/>
          </a:xfrm>
          <a:prstGeom prst="rect">
            <a:avLst/>
          </a:prstGeom>
          <a:noFill/>
        </p:spPr>
      </p:pic>
      <p:pic>
        <p:nvPicPr>
          <p:cNvPr id="13" name="Picture 2" descr="E:\衍印_工作區\01_直播\180424_broadcast for Final Cut Pro\links\WI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1989" y="2590800"/>
            <a:ext cx="514349" cy="514349"/>
          </a:xfrm>
          <a:prstGeom prst="rect">
            <a:avLst/>
          </a:prstGeom>
          <a:noFill/>
        </p:spPr>
      </p:pic>
      <p:pic>
        <p:nvPicPr>
          <p:cNvPr id="14" name="Picture 2" descr="E:\衍印_工作區\01_直播\180424_broadcast for Final Cut Pro\links\WI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1989" y="3305175"/>
            <a:ext cx="514349" cy="5143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/>
        </p:nvSpPr>
        <p:spPr>
          <a:xfrm>
            <a:off x="1390698" y="2110154"/>
            <a:ext cx="6182409" cy="549337"/>
          </a:xfrm>
          <a:prstGeom prst="roundRect">
            <a:avLst>
              <a:gd name="adj" fmla="val 16667"/>
            </a:avLst>
          </a:prstGeom>
          <a:solidFill>
            <a:srgbClr val="E36C09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等同10~20G的Thunderbolt網路, 隨插即用</a:t>
            </a:r>
            <a:endParaRPr sz="2000" b="1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Shape 69"/>
          <p:cNvSpPr txBox="1">
            <a:spLocks/>
          </p:cNvSpPr>
          <p:nvPr/>
        </p:nvSpPr>
        <p:spPr>
          <a:xfrm>
            <a:off x="1306426" y="0"/>
            <a:ext cx="6888276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lt1"/>
              </a:buClr>
              <a:buSzPts val="3600"/>
            </a:pP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NAS 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是搭配 </a:t>
            </a: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FCPX 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的最佳儲存裝置</a:t>
            </a:r>
            <a:endParaRPr kumimoji="0" lang="zh-TW" altLang="en-US" sz="3000" b="1" i="0" u="none" strike="noStrike" kern="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425586" y="1471223"/>
            <a:ext cx="422423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SzPts val="1400"/>
            </a:pPr>
            <a:r>
              <a:rPr lang="zh-TW" altLang="en-US" sz="2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你的</a:t>
            </a:r>
            <a:r>
              <a:rPr lang="en-US" altLang="zh-TW" sz="2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Mac</a:t>
            </a:r>
            <a:r>
              <a:rPr lang="zh-TW" altLang="en-US" sz="2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上一定都有的高速介面</a:t>
            </a:r>
            <a:endParaRPr lang="zh-TW" altLang="en-US" sz="22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4865077" y="1854706"/>
            <a:ext cx="4138246" cy="420000"/>
          </a:xfrm>
          <a:prstGeom prst="homePlate">
            <a:avLst>
              <a:gd name="adj" fmla="val 50000"/>
            </a:avLst>
          </a:prstGeom>
          <a:solidFill>
            <a:srgbClr val="E36C0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08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   專屬掛載與自動調整參數</a:t>
            </a:r>
            <a:endParaRPr sz="2000" b="1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0" name="Shape 120"/>
          <p:cNvSpPr/>
          <p:nvPr/>
        </p:nvSpPr>
        <p:spPr>
          <a:xfrm>
            <a:off x="2321168" y="1854706"/>
            <a:ext cx="3446623" cy="420000"/>
          </a:xfrm>
          <a:prstGeom prst="homePlate">
            <a:avLst>
              <a:gd name="adj" fmla="val 50000"/>
            </a:avLst>
          </a:prstGeom>
          <a:solidFill>
            <a:srgbClr val="E36C0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08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lang="zh-TW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Qfinder </a:t>
            </a:r>
            <a:r>
              <a:rPr lang="en-US" altLang="zh-TW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Pro </a:t>
            </a:r>
            <a:r>
              <a:rPr lang="zh-TW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自動</a:t>
            </a:r>
            <a:r>
              <a:rPr lang="zh-TW" sz="20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掃描</a:t>
            </a:r>
            <a:endParaRPr sz="2000" b="1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1" name="Shape 121"/>
          <p:cNvSpPr/>
          <p:nvPr/>
        </p:nvSpPr>
        <p:spPr>
          <a:xfrm>
            <a:off x="287215" y="1854706"/>
            <a:ext cx="2473570" cy="420000"/>
          </a:xfrm>
          <a:prstGeom prst="homePlate">
            <a:avLst>
              <a:gd name="adj" fmla="val 50000"/>
            </a:avLst>
          </a:prstGeom>
          <a:solidFill>
            <a:srgbClr val="E36C0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08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r>
              <a:rPr lang="zh-TW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隨</a:t>
            </a:r>
            <a:r>
              <a:rPr lang="zh-TW" sz="20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插即用</a:t>
            </a:r>
            <a:endParaRPr sz="2000" b="1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Shape 69"/>
          <p:cNvSpPr txBox="1">
            <a:spLocks/>
          </p:cNvSpPr>
          <p:nvPr/>
        </p:nvSpPr>
        <p:spPr>
          <a:xfrm>
            <a:off x="1401640" y="0"/>
            <a:ext cx="6781800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lt1"/>
              </a:buClr>
              <a:buSzPts val="3600"/>
            </a:pP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提供方便直接且快速的</a:t>
            </a: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Thunderbolt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介面</a:t>
            </a:r>
            <a:endParaRPr kumimoji="0" lang="zh-TW" altLang="en-US" sz="3000" b="1" i="0" u="none" strike="noStrike" kern="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886506" y="1260206"/>
            <a:ext cx="512512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zh-TW" altLang="en-US" sz="2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對</a:t>
            </a:r>
            <a:r>
              <a:rPr lang="en-US" altLang="zh-TW" sz="2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Mac</a:t>
            </a:r>
            <a:r>
              <a:rPr lang="zh-TW" altLang="en-US" sz="2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用戶來說連結方便且超高效能</a:t>
            </a:r>
            <a:r>
              <a:rPr lang="en-US" altLang="zh-TW" sz="22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!!!</a:t>
            </a:r>
            <a:endParaRPr lang="zh-TW" altLang="en-US" sz="2200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/>
        </p:nvSpPr>
        <p:spPr>
          <a:xfrm>
            <a:off x="383050" y="1247349"/>
            <a:ext cx="3314100" cy="460500"/>
          </a:xfrm>
          <a:prstGeom prst="roundRect">
            <a:avLst>
              <a:gd name="adj" fmla="val 16667"/>
            </a:avLst>
          </a:prstGeom>
          <a:solidFill>
            <a:srgbClr val="E36C09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17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官網下載Qfinde</a:t>
            </a:r>
            <a:r>
              <a:rPr lang="zh-TW" sz="17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</a:t>
            </a:r>
            <a:r>
              <a:rPr lang="en-US" altLang="zh-TW" sz="17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Pro </a:t>
            </a:r>
            <a:r>
              <a:rPr lang="zh-TW" sz="17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小</a:t>
            </a:r>
            <a:r>
              <a:rPr lang="zh-TW" sz="17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工具</a:t>
            </a:r>
            <a:endParaRPr sz="1700" b="1" i="0" u="none" strike="noStrike" cap="none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404446" y="2578467"/>
            <a:ext cx="3359378" cy="2223122"/>
            <a:chOff x="303275" y="2455375"/>
            <a:chExt cx="3460549" cy="2290074"/>
          </a:xfrm>
        </p:grpSpPr>
        <p:pic>
          <p:nvPicPr>
            <p:cNvPr id="133" name="Shape 1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03275" y="2455375"/>
              <a:ext cx="3460549" cy="2290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" name="Shape 136"/>
            <p:cNvSpPr/>
            <p:nvPr/>
          </p:nvSpPr>
          <p:spPr>
            <a:xfrm>
              <a:off x="383050" y="3410702"/>
              <a:ext cx="2425500" cy="1761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Shape 137"/>
            <p:cNvSpPr/>
            <p:nvPr/>
          </p:nvSpPr>
          <p:spPr>
            <a:xfrm>
              <a:off x="744950" y="3032425"/>
              <a:ext cx="257400" cy="3270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Shape 139"/>
          <p:cNvSpPr/>
          <p:nvPr/>
        </p:nvSpPr>
        <p:spPr>
          <a:xfrm>
            <a:off x="4032173" y="1247349"/>
            <a:ext cx="4771858" cy="2901461"/>
          </a:xfrm>
          <a:prstGeom prst="roundRect">
            <a:avLst>
              <a:gd name="adj" fmla="val 10274"/>
            </a:avLst>
          </a:prstGeom>
          <a:solidFill>
            <a:schemeClr val="tx1">
              <a:lumMod val="75000"/>
              <a:lumOff val="25000"/>
            </a:schemeClr>
          </a:solidFill>
          <a:ln w="12700">
            <a:solidFill>
              <a:schemeClr val="tx1">
                <a:lumMod val="65000"/>
                <a:lumOff val="35000"/>
              </a:schemeClr>
            </a:solidFill>
            <a:headEnd type="none" w="sm" len="sm"/>
            <a:tailEnd type="none" w="sm" len="sm"/>
          </a:ln>
          <a:effectLst>
            <a:innerShdw blurRad="114300">
              <a:prstClr val="black"/>
            </a:inn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0" name="Shape 140"/>
          <p:cNvSpPr txBox="1"/>
          <p:nvPr/>
        </p:nvSpPr>
        <p:spPr>
          <a:xfrm>
            <a:off x="4285065" y="1468018"/>
            <a:ext cx="4560337" cy="1685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zh-TW" altLang="en-US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 </a:t>
            </a:r>
            <a:r>
              <a:rPr lang="zh-TW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Final </a:t>
            </a:r>
            <a:r>
              <a:rPr lang="zh-TW" sz="20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Cut Pro X </a:t>
            </a:r>
            <a:r>
              <a:rPr lang="zh-TW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開始</a:t>
            </a:r>
            <a:r>
              <a:rPr lang="zh-TW" altLang="en-US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使用者</a:t>
            </a:r>
            <a:r>
              <a:rPr lang="zh-TW" altLang="en-US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可於</a:t>
            </a:r>
            <a:r>
              <a:rPr lang="en-US" altLang="zh-TW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altLang="en-US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的共用資料夾上</a:t>
            </a:r>
            <a:r>
              <a:rPr lang="zh-TW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建立</a:t>
            </a:r>
            <a:r>
              <a:rPr lang="zh-TW" sz="20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Librar</a:t>
            </a:r>
            <a:r>
              <a:rPr lang="zh-TW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y</a:t>
            </a:r>
            <a:r>
              <a:rPr lang="zh-TW" altLang="en-US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並</a:t>
            </a:r>
            <a:r>
              <a:rPr lang="zh-TW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直接</a:t>
            </a:r>
            <a:r>
              <a:rPr lang="zh-TW" sz="20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後製</a:t>
            </a:r>
            <a:r>
              <a:rPr lang="zh-TW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編輯</a:t>
            </a:r>
            <a:r>
              <a:rPr lang="zh-TW" altLang="en-US" sz="20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r>
              <a:rPr lang="zh-TW" sz="20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sz="20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20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sz="20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20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(但記得必須掛載成SMB協定喔!)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Shape 69"/>
          <p:cNvSpPr txBox="1">
            <a:spLocks/>
          </p:cNvSpPr>
          <p:nvPr/>
        </p:nvSpPr>
        <p:spPr>
          <a:xfrm>
            <a:off x="1487130" y="0"/>
            <a:ext cx="6524625" cy="86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lt1"/>
              </a:buClr>
              <a:buSzPts val="3600"/>
            </a:pP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自動偵測工具</a:t>
            </a:r>
            <a:r>
              <a:rPr lang="en-US" altLang="zh-TW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000" b="1" spc="-15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幫您自動掛載共享目錄</a:t>
            </a:r>
            <a:endParaRPr kumimoji="0" lang="zh-TW" altLang="en-US" sz="3000" b="1" i="0" u="none" strike="noStrike" kern="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22031" y="1739357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buClr>
                <a:srgbClr val="FFFFFF"/>
              </a:buClr>
              <a:buSzPts val="1400"/>
            </a:pPr>
            <a:r>
              <a:rPr lang="zh-TW" altLang="en-US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找到您的</a:t>
            </a: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NAS:</a:t>
            </a:r>
            <a:b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</a:t>
            </a:r>
            <a:r>
              <a:rPr lang="zh-TW" altLang="en-US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列表點擊即可開啟網頁設定</a:t>
            </a:r>
          </a:p>
          <a:p>
            <a:pPr lvl="0">
              <a:buClr>
                <a:srgbClr val="FFFFFF"/>
              </a:buClr>
              <a:buSzPts val="1400"/>
            </a:pPr>
            <a:r>
              <a:rPr lang="en-US" altLang="zh-TW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</a:t>
            </a:r>
            <a:r>
              <a:rPr lang="zh-TW" altLang="en-US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輕鬆掛載共用資料夾</a:t>
            </a:r>
            <a:endParaRPr lang="zh-TW" altLang="en-US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098" name="Picture 2" descr="E:\衍印_工作區\01_直播\180424_broadcast for Final Cut Pro\links\Final Cu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77535" y="3053861"/>
            <a:ext cx="1977792" cy="1896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訂設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2048</TotalTime>
  <Words>997</Words>
  <Application>Microsoft Macintosh PowerPoint</Application>
  <PresentationFormat>如螢幕大小 (16:9)</PresentationFormat>
  <Paragraphs>185</Paragraphs>
  <Slides>27</Slides>
  <Notes>26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4" baseType="lpstr">
      <vt:lpstr>Calibri</vt:lpstr>
      <vt:lpstr>Microsoft JhengHei</vt:lpstr>
      <vt:lpstr>Verdana</vt:lpstr>
      <vt:lpstr>微軟正黑體</vt:lpstr>
      <vt:lpstr>新細明體</vt:lpstr>
      <vt:lpstr>Arial</vt:lpstr>
      <vt:lpstr>自訂設計</vt:lpstr>
      <vt:lpstr>PowerPoint 簡報</vt:lpstr>
      <vt:lpstr>PowerPoint 簡報</vt:lpstr>
      <vt:lpstr>深入分析 Final Cut Pro X QNAP NAS 工作流程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Copy Su</dc:creator>
  <cp:lastModifiedBy>Microsoft Office 使用者</cp:lastModifiedBy>
  <cp:revision>209</cp:revision>
  <dcterms:modified xsi:type="dcterms:W3CDTF">2018-04-24T05:54:58Z</dcterms:modified>
</cp:coreProperties>
</file>