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commentAuthors.xml" ContentType="application/vnd.openxmlformats-officedocument.presentationml.commentAuthor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Default Extension="tiff" ContentType="image/tif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6" r:id="rId1"/>
  </p:sldMasterIdLst>
  <p:notesMasterIdLst>
    <p:notesMasterId r:id="rId37"/>
  </p:notesMasterIdLst>
  <p:handoutMasterIdLst>
    <p:handoutMasterId r:id="rId38"/>
  </p:handoutMasterIdLst>
  <p:sldIdLst>
    <p:sldId id="354" r:id="rId2"/>
    <p:sldId id="303" r:id="rId3"/>
    <p:sldId id="335" r:id="rId4"/>
    <p:sldId id="336" r:id="rId5"/>
    <p:sldId id="306" r:id="rId6"/>
    <p:sldId id="339" r:id="rId7"/>
    <p:sldId id="337" r:id="rId8"/>
    <p:sldId id="313" r:id="rId9"/>
    <p:sldId id="338" r:id="rId10"/>
    <p:sldId id="315" r:id="rId11"/>
    <p:sldId id="307" r:id="rId12"/>
    <p:sldId id="308" r:id="rId13"/>
    <p:sldId id="309" r:id="rId14"/>
    <p:sldId id="310" r:id="rId15"/>
    <p:sldId id="311" r:id="rId16"/>
    <p:sldId id="258" r:id="rId17"/>
    <p:sldId id="316" r:id="rId18"/>
    <p:sldId id="331" r:id="rId19"/>
    <p:sldId id="332" r:id="rId20"/>
    <p:sldId id="317" r:id="rId21"/>
    <p:sldId id="353" r:id="rId22"/>
    <p:sldId id="323" r:id="rId23"/>
    <p:sldId id="340" r:id="rId24"/>
    <p:sldId id="350" r:id="rId25"/>
    <p:sldId id="351" r:id="rId26"/>
    <p:sldId id="352" r:id="rId27"/>
    <p:sldId id="344" r:id="rId28"/>
    <p:sldId id="334" r:id="rId29"/>
    <p:sldId id="319" r:id="rId30"/>
    <p:sldId id="320" r:id="rId31"/>
    <p:sldId id="321" r:id="rId32"/>
    <p:sldId id="322" r:id="rId33"/>
    <p:sldId id="295" r:id="rId34"/>
    <p:sldId id="288" r:id="rId35"/>
    <p:sldId id="300" r:id="rId36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nlin" initials="D" lastIdx="1" clrIdx="0">
    <p:extLst>
      <p:ext uri="{19B8F6BF-5375-455C-9EA6-DF929625EA0E}">
        <p15:presenceInfo xmlns="" xmlns:p15="http://schemas.microsoft.com/office/powerpoint/2012/main" userId="Danlin" providerId="None"/>
      </p:ext>
    </p:extLst>
  </p:cmAuthor>
  <p:cmAuthor id="2" name="Michael Wang" initials="MW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179A"/>
    <a:srgbClr val="EA5F00"/>
    <a:srgbClr val="F8B908"/>
    <a:srgbClr val="4E8542"/>
    <a:srgbClr val="F28B0E"/>
    <a:srgbClr val="427E7B"/>
    <a:srgbClr val="E67708"/>
    <a:srgbClr val="740000"/>
    <a:srgbClr val="741E28"/>
    <a:srgbClr val="D839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49"/>
    <p:restoredTop sz="93927" autoAdjust="0"/>
  </p:normalViewPr>
  <p:slideViewPr>
    <p:cSldViewPr snapToGrid="0" snapToObjects="1">
      <p:cViewPr varScale="1">
        <p:scale>
          <a:sx n="155" d="100"/>
          <a:sy n="155" d="100"/>
        </p:scale>
        <p:origin x="-926" y="-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100" d="100"/>
          <a:sy n="100" d="100"/>
        </p:scale>
        <p:origin x="-4040" y="-7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600A82-17A7-43D1-92C4-CC31B2118417}" type="datetimeFigureOut">
              <a:rPr lang="zh-TW" altLang="en-US" smtClean="0"/>
              <a:pPr/>
              <a:t>2018/4/23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C5791-50A5-4EC7-82E3-F2E8D085595F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8383223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4697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013365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269657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790217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798364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877603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025513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550526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640793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162558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320225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605091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dirty="0"/>
              <a:t>圖要換</a:t>
            </a:r>
            <a:endParaRPr dirty="0"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25302398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dirty="0"/>
              <a:t>圖要換</a:t>
            </a:r>
            <a:endParaRPr dirty="0"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14635303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dirty="0"/>
              <a:t>圖要換</a:t>
            </a:r>
            <a:endParaRPr dirty="0"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40560124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41334625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605091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221376153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329018860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101076926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9033884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Break</a:t>
            </a:r>
            <a:r>
              <a:rPr lang="en-US" baseline="0" dirty="0"/>
              <a:t> </a:t>
            </a:r>
            <a:endParaRPr dirty="0"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428496755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58675595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419156635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24717995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198011733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Shape 2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" name="Shape 27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200421873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" name="Shape 49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6" name="Shape 4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userDrawn="1">
  <p:cSld name="TITLE_AND_BOD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6" name="Shape 183"/>
          <p:cNvSpPr txBox="1">
            <a:spLocks noGrp="1"/>
          </p:cNvSpPr>
          <p:nvPr userDrawn="1">
            <p:ph type="title"/>
          </p:nvPr>
        </p:nvSpPr>
        <p:spPr>
          <a:xfrm>
            <a:off x="323528" y="65780"/>
            <a:ext cx="7165459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>
              <a:defRPr sz="3600" b="1">
                <a:latin typeface="+mj-lt"/>
                <a:ea typeface="微軟正黑體" pitchFamily="34" charset="-120"/>
              </a:defRPr>
            </a:lvl1pPr>
          </a:lstStyle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Verdana"/>
              <a:buNone/>
            </a:pPr>
            <a:endParaRPr sz="4000" u="none" strike="noStrike" cap="none" dirty="0">
              <a:solidFill>
                <a:schemeClr val="lt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sym typeface="Arial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Title slide">
  <p:cSld name="6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0" y="-579"/>
            <a:ext cx="9143998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Title slide" preserve="1">
  <p:cSld name="7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0" y="-579"/>
            <a:ext cx="9143998" cy="51434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Title slide" preserve="1">
  <p:cSld name="7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1" y="-579"/>
            <a:ext cx="9143996" cy="51434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Title slide" preserve="1">
  <p:cSld name="7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1" y="-579"/>
            <a:ext cx="9143996" cy="51434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Title slide" preserve="1">
  <p:cSld name="7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2" y="-579"/>
            <a:ext cx="9143994" cy="51434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6_Title slide" preserve="1">
  <p:cSld name="7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0" y="-579"/>
            <a:ext cx="9143998" cy="51434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6_Title slide" preserve="1">
  <p:cSld name="7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1" y="-579"/>
            <a:ext cx="9143996" cy="51434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D7FDDD">
            <a:alpha val="0"/>
          </a:srgb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214282" y="357171"/>
            <a:ext cx="8786873" cy="7143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Verdana"/>
              <a:buChar char="●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715403" y="4857766"/>
            <a:ext cx="428595" cy="2857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9" name="Shape 9" descr="底_(ZH+EN).png"/>
          <p:cNvPicPr preferRelativeResize="0"/>
          <p:nvPr userDrawn="1"/>
        </p:nvPicPr>
        <p:blipFill>
          <a:blip r:embed="rId10"/>
          <a:stretch>
            <a:fillRect/>
          </a:stretch>
        </p:blipFill>
        <p:spPr>
          <a:xfrm>
            <a:off x="1" y="0"/>
            <a:ext cx="9143998" cy="5143498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8" r:id="rId3"/>
    <p:sldLayoutId id="2147483679" r:id="rId4"/>
    <p:sldLayoutId id="2147483680" r:id="rId5"/>
    <p:sldLayoutId id="2147483681" r:id="rId6"/>
    <p:sldLayoutId id="2147483677" r:id="rId7"/>
    <p:sldLayoutId id="2147483682" r:id="rId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tiff"/><Relationship Id="rId5" Type="http://schemas.openxmlformats.org/officeDocument/2006/relationships/image" Target="../media/image16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4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3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32.png"/><Relationship Id="rId4" Type="http://schemas.openxmlformats.org/officeDocument/2006/relationships/image" Target="../media/image4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1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2.png"/><Relationship Id="rId11" Type="http://schemas.openxmlformats.org/officeDocument/2006/relationships/image" Target="../media/image64.png"/><Relationship Id="rId5" Type="http://schemas.openxmlformats.org/officeDocument/2006/relationships/image" Target="../media/image61.png"/><Relationship Id="rId10" Type="http://schemas.openxmlformats.org/officeDocument/2006/relationships/image" Target="../media/image31.png"/><Relationship Id="rId4" Type="http://schemas.openxmlformats.org/officeDocument/2006/relationships/image" Target="../media/image60.png"/><Relationship Id="rId9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13" Type="http://schemas.openxmlformats.org/officeDocument/2006/relationships/image" Target="../media/image75.pn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12" Type="http://schemas.openxmlformats.org/officeDocument/2006/relationships/image" Target="../media/image7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png"/><Relationship Id="rId11" Type="http://schemas.openxmlformats.org/officeDocument/2006/relationships/image" Target="../media/image73.png"/><Relationship Id="rId5" Type="http://schemas.openxmlformats.org/officeDocument/2006/relationships/image" Target="../media/image67.png"/><Relationship Id="rId10" Type="http://schemas.openxmlformats.org/officeDocument/2006/relationships/image" Target="../media/image72.png"/><Relationship Id="rId4" Type="http://schemas.openxmlformats.org/officeDocument/2006/relationships/image" Target="../media/image66.png"/><Relationship Id="rId9" Type="http://schemas.openxmlformats.org/officeDocument/2006/relationships/image" Target="../media/image71.png"/><Relationship Id="rId14" Type="http://schemas.openxmlformats.org/officeDocument/2006/relationships/image" Target="../media/image76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26.png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6.png"/><Relationship Id="rId4" Type="http://schemas.openxmlformats.org/officeDocument/2006/relationships/image" Target="../media/image27.png"/><Relationship Id="rId9" Type="http://schemas.openxmlformats.org/officeDocument/2006/relationships/image" Target="../media/image7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tif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13" Type="http://schemas.openxmlformats.org/officeDocument/2006/relationships/image" Target="../media/image83.tiff"/><Relationship Id="rId18" Type="http://schemas.openxmlformats.org/officeDocument/2006/relationships/image" Target="../media/image100.png"/><Relationship Id="rId3" Type="http://schemas.openxmlformats.org/officeDocument/2006/relationships/image" Target="../media/image86.png"/><Relationship Id="rId7" Type="http://schemas.openxmlformats.org/officeDocument/2006/relationships/image" Target="../media/image90.tiff"/><Relationship Id="rId12" Type="http://schemas.openxmlformats.org/officeDocument/2006/relationships/image" Target="../media/image95.png"/><Relationship Id="rId17" Type="http://schemas.openxmlformats.org/officeDocument/2006/relationships/image" Target="../media/image99.png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9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9.png"/><Relationship Id="rId11" Type="http://schemas.openxmlformats.org/officeDocument/2006/relationships/image" Target="../media/image94.png"/><Relationship Id="rId5" Type="http://schemas.openxmlformats.org/officeDocument/2006/relationships/image" Target="../media/image88.png"/><Relationship Id="rId15" Type="http://schemas.openxmlformats.org/officeDocument/2006/relationships/image" Target="../media/image97.png"/><Relationship Id="rId10" Type="http://schemas.openxmlformats.org/officeDocument/2006/relationships/image" Target="../media/image93.png"/><Relationship Id="rId19" Type="http://schemas.openxmlformats.org/officeDocument/2006/relationships/image" Target="../media/image101.png"/><Relationship Id="rId4" Type="http://schemas.openxmlformats.org/officeDocument/2006/relationships/image" Target="../media/image87.png"/><Relationship Id="rId9" Type="http://schemas.openxmlformats.org/officeDocument/2006/relationships/image" Target="../media/image92.png"/><Relationship Id="rId14" Type="http://schemas.openxmlformats.org/officeDocument/2006/relationships/image" Target="../media/image9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13" Type="http://schemas.openxmlformats.org/officeDocument/2006/relationships/image" Target="../media/image92.png"/><Relationship Id="rId18" Type="http://schemas.openxmlformats.org/officeDocument/2006/relationships/image" Target="../media/image98.png"/><Relationship Id="rId3" Type="http://schemas.openxmlformats.org/officeDocument/2006/relationships/image" Target="../media/image102.png"/><Relationship Id="rId21" Type="http://schemas.openxmlformats.org/officeDocument/2006/relationships/image" Target="../media/image38.png"/><Relationship Id="rId7" Type="http://schemas.openxmlformats.org/officeDocument/2006/relationships/image" Target="../media/image104.png"/><Relationship Id="rId12" Type="http://schemas.openxmlformats.org/officeDocument/2006/relationships/image" Target="../media/image89.png"/><Relationship Id="rId17" Type="http://schemas.openxmlformats.org/officeDocument/2006/relationships/image" Target="../media/image96.png"/><Relationship Id="rId2" Type="http://schemas.openxmlformats.org/officeDocument/2006/relationships/notesSlide" Target="../notesSlides/notesSlide23.xml"/><Relationship Id="rId16" Type="http://schemas.openxmlformats.org/officeDocument/2006/relationships/image" Target="../media/image83.tiff"/><Relationship Id="rId20" Type="http://schemas.openxmlformats.org/officeDocument/2006/relationships/image" Target="../media/image10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1.png"/><Relationship Id="rId11" Type="http://schemas.openxmlformats.org/officeDocument/2006/relationships/image" Target="../media/image88.png"/><Relationship Id="rId5" Type="http://schemas.openxmlformats.org/officeDocument/2006/relationships/image" Target="../media/image26.png"/><Relationship Id="rId15" Type="http://schemas.openxmlformats.org/officeDocument/2006/relationships/image" Target="../media/image101.png"/><Relationship Id="rId10" Type="http://schemas.openxmlformats.org/officeDocument/2006/relationships/image" Target="../media/image87.png"/><Relationship Id="rId19" Type="http://schemas.openxmlformats.org/officeDocument/2006/relationships/image" Target="../media/image99.png"/><Relationship Id="rId4" Type="http://schemas.openxmlformats.org/officeDocument/2006/relationships/image" Target="../media/image103.png"/><Relationship Id="rId9" Type="http://schemas.openxmlformats.org/officeDocument/2006/relationships/image" Target="../media/image86.png"/><Relationship Id="rId14" Type="http://schemas.openxmlformats.org/officeDocument/2006/relationships/image" Target="../media/image95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13" Type="http://schemas.openxmlformats.org/officeDocument/2006/relationships/image" Target="../media/image100.png"/><Relationship Id="rId18" Type="http://schemas.openxmlformats.org/officeDocument/2006/relationships/image" Target="../media/image104.png"/><Relationship Id="rId3" Type="http://schemas.openxmlformats.org/officeDocument/2006/relationships/image" Target="../media/image105.png"/><Relationship Id="rId7" Type="http://schemas.openxmlformats.org/officeDocument/2006/relationships/image" Target="../media/image92.png"/><Relationship Id="rId12" Type="http://schemas.openxmlformats.org/officeDocument/2006/relationships/image" Target="../media/image99.png"/><Relationship Id="rId17" Type="http://schemas.openxmlformats.org/officeDocument/2006/relationships/image" Target="../media/image107.png"/><Relationship Id="rId2" Type="http://schemas.openxmlformats.org/officeDocument/2006/relationships/notesSlide" Target="../notesSlides/notesSlide24.xml"/><Relationship Id="rId16" Type="http://schemas.openxmlformats.org/officeDocument/2006/relationships/image" Target="../media/image91.png"/><Relationship Id="rId20" Type="http://schemas.openxmlformats.org/officeDocument/2006/relationships/image" Target="../media/image3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8.png"/><Relationship Id="rId11" Type="http://schemas.openxmlformats.org/officeDocument/2006/relationships/image" Target="../media/image86.png"/><Relationship Id="rId5" Type="http://schemas.openxmlformats.org/officeDocument/2006/relationships/image" Target="../media/image87.png"/><Relationship Id="rId15" Type="http://schemas.openxmlformats.org/officeDocument/2006/relationships/image" Target="../media/image101.png"/><Relationship Id="rId10" Type="http://schemas.openxmlformats.org/officeDocument/2006/relationships/image" Target="../media/image98.png"/><Relationship Id="rId19" Type="http://schemas.openxmlformats.org/officeDocument/2006/relationships/image" Target="../media/image84.png"/><Relationship Id="rId4" Type="http://schemas.openxmlformats.org/officeDocument/2006/relationships/image" Target="../media/image83.tiff"/><Relationship Id="rId9" Type="http://schemas.openxmlformats.org/officeDocument/2006/relationships/image" Target="../media/image96.png"/><Relationship Id="rId14" Type="http://schemas.openxmlformats.org/officeDocument/2006/relationships/image" Target="../media/image10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tiff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08.png"/><Relationship Id="rId7" Type="http://schemas.openxmlformats.org/officeDocument/2006/relationships/image" Target="../media/image11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9.tiff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111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3" Type="http://schemas.openxmlformats.org/officeDocument/2006/relationships/image" Target="../media/image112.png"/><Relationship Id="rId7" Type="http://schemas.openxmlformats.org/officeDocument/2006/relationships/image" Target="../media/image115.png"/><Relationship Id="rId12" Type="http://schemas.openxmlformats.org/officeDocument/2006/relationships/image" Target="../media/image12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4.tiff"/><Relationship Id="rId11" Type="http://schemas.openxmlformats.org/officeDocument/2006/relationships/image" Target="../media/image119.png"/><Relationship Id="rId5" Type="http://schemas.openxmlformats.org/officeDocument/2006/relationships/image" Target="../media/image27.png"/><Relationship Id="rId10" Type="http://schemas.openxmlformats.org/officeDocument/2006/relationships/image" Target="../media/image118.png"/><Relationship Id="rId4" Type="http://schemas.openxmlformats.org/officeDocument/2006/relationships/image" Target="../media/image113.png"/><Relationship Id="rId9" Type="http://schemas.openxmlformats.org/officeDocument/2006/relationships/image" Target="../media/image11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3.png"/><Relationship Id="rId4" Type="http://schemas.openxmlformats.org/officeDocument/2006/relationships/image" Target="../media/image12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5.png"/><Relationship Id="rId4" Type="http://schemas.openxmlformats.org/officeDocument/2006/relationships/image" Target="../media/image8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8.png"/><Relationship Id="rId5" Type="http://schemas.openxmlformats.org/officeDocument/2006/relationships/image" Target="../media/image127.png"/><Relationship Id="rId4" Type="http://schemas.openxmlformats.org/officeDocument/2006/relationships/image" Target="../media/image126.tif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1.png"/><Relationship Id="rId5" Type="http://schemas.openxmlformats.org/officeDocument/2006/relationships/image" Target="../media/image130.png"/><Relationship Id="rId4" Type="http://schemas.openxmlformats.org/officeDocument/2006/relationships/image" Target="../media/image13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1026" name="Picture 2" descr="\\MARKETING\Marketing\Website\新網站\Landing-Page\Landing-page_qts434-sneakpreview\00_PSD\new_2018\youtube\w32\180420-cht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0FFA9594-1B70-BB44-9735-F119E27D4C78}"/>
              </a:ext>
            </a:extLst>
          </p:cNvPr>
          <p:cNvSpPr txBox="1"/>
          <p:nvPr/>
        </p:nvSpPr>
        <p:spPr>
          <a:xfrm>
            <a:off x="589935" y="2379407"/>
            <a:ext cx="31849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Extend NAS functionality to </a:t>
            </a:r>
            <a:r>
              <a:rPr lang="en-US" sz="1800" b="1" dirty="0" smtClean="0">
                <a:solidFill>
                  <a:srgbClr val="FFFF00"/>
                </a:solidFill>
                <a:latin typeface="+mj-lt"/>
                <a:ea typeface="微軟正黑體" pitchFamily="34" charset="-120"/>
              </a:rPr>
              <a:t>RDX</a:t>
            </a:r>
            <a:r>
              <a:rPr lang="zh-TW" altLang="en-US" sz="1800" b="1" dirty="0" smtClean="0">
                <a:solidFill>
                  <a:srgbClr val="FFFF00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sz="1800" b="1" dirty="0" smtClean="0">
                <a:solidFill>
                  <a:srgbClr val="FFFF00"/>
                </a:solidFill>
                <a:latin typeface="+mj-lt"/>
                <a:ea typeface="微軟正黑體" pitchFamily="34" charset="-120"/>
              </a:rPr>
              <a:t>/</a:t>
            </a:r>
            <a:r>
              <a:rPr lang="zh-TW" altLang="en-US" sz="1800" b="1" dirty="0" smtClean="0">
                <a:solidFill>
                  <a:srgbClr val="FFFF00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sz="1800" b="1" dirty="0" err="1" smtClean="0">
                <a:solidFill>
                  <a:srgbClr val="FFFF00"/>
                </a:solidFill>
                <a:latin typeface="+mj-lt"/>
                <a:ea typeface="微軟正黑體" pitchFamily="34" charset="-120"/>
              </a:rPr>
              <a:t>Blu</a:t>
            </a:r>
            <a:r>
              <a:rPr lang="en-US" sz="1800" b="1" dirty="0" smtClean="0">
                <a:solidFill>
                  <a:srgbClr val="FFFF00"/>
                </a:solidFill>
                <a:latin typeface="+mj-lt"/>
                <a:ea typeface="微軟正黑體" pitchFamily="34" charset="-120"/>
              </a:rPr>
              <a:t>-Ray </a:t>
            </a:r>
            <a:r>
              <a:rPr lang="en-US" sz="18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applications with </a:t>
            </a:r>
          </a:p>
          <a:p>
            <a:pPr algn="r"/>
            <a:r>
              <a:rPr lang="en-US" sz="18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the 5.25” Bay</a:t>
            </a:r>
          </a:p>
        </p:txBody>
      </p:sp>
    </p:spTree>
    <p:extLst>
      <p:ext uri="{BB962C8B-B14F-4D97-AF65-F5344CB8AC3E}">
        <p14:creationId xmlns="" xmlns:p14="http://schemas.microsoft.com/office/powerpoint/2010/main" val="354472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 descr="TAG-0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2124" y="1454458"/>
            <a:ext cx="5064029" cy="2539284"/>
          </a:xfrm>
          <a:prstGeom prst="rect">
            <a:avLst/>
          </a:prstGeom>
        </p:spPr>
      </p:pic>
      <p:sp>
        <p:nvSpPr>
          <p:cNvPr id="17" name="文字方塊 16"/>
          <p:cNvSpPr txBox="1"/>
          <p:nvPr/>
        </p:nvSpPr>
        <p:spPr>
          <a:xfrm>
            <a:off x="6239113" y="1833338"/>
            <a:ext cx="20629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Legal requirements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0C1B86F8-E6C0-A547-B6C9-5EFECB3ECD7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0360"/>
          <a:stretch>
            <a:fillRect/>
          </a:stretch>
        </p:blipFill>
        <p:spPr>
          <a:xfrm>
            <a:off x="357754" y="3297605"/>
            <a:ext cx="929518" cy="868984"/>
          </a:xfrm>
          <a:prstGeom prst="rect">
            <a:avLst/>
          </a:prstGeom>
        </p:spPr>
      </p:pic>
      <p:pic>
        <p:nvPicPr>
          <p:cNvPr id="9" name="圖片 8" descr="TAG-0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040" y="1010002"/>
            <a:ext cx="2945642" cy="643600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4917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altLang="zh-TW" sz="3600" dirty="0" smtClean="0">
                <a:solidFill>
                  <a:schemeClr val="bg1"/>
                </a:solidFill>
                <a:latin typeface="+mj-lt"/>
              </a:rPr>
              <a:t>Why long-term time data archiving?</a:t>
            </a:r>
            <a:endParaRPr lang="en-US" altLang="zh-TW" sz="36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E2CBE159-4664-C641-9FAE-767A167F1C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37795" y="1833914"/>
            <a:ext cx="3692908" cy="2576447"/>
          </a:xfrm>
          <a:prstGeom prst="rect">
            <a:avLst/>
          </a:prstGeom>
        </p:spPr>
      </p:pic>
      <p:sp>
        <p:nvSpPr>
          <p:cNvPr id="11" name="文字方塊 10"/>
          <p:cNvSpPr txBox="1"/>
          <p:nvPr/>
        </p:nvSpPr>
        <p:spPr>
          <a:xfrm>
            <a:off x="613319" y="1104794"/>
            <a:ext cx="2653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Hant" sz="2400" b="1" dirty="0" err="1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Blu</a:t>
            </a:r>
            <a:r>
              <a:rPr lang="en-US" altLang="zh-Hant" sz="24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-ray discs</a:t>
            </a:r>
          </a:p>
        </p:txBody>
      </p:sp>
      <p:sp>
        <p:nvSpPr>
          <p:cNvPr id="16" name="文字方塊 15"/>
          <p:cNvSpPr txBox="1"/>
          <p:nvPr/>
        </p:nvSpPr>
        <p:spPr>
          <a:xfrm>
            <a:off x="6283721" y="2458858"/>
            <a:ext cx="20629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Confidential data</a:t>
            </a:r>
          </a:p>
        </p:txBody>
      </p:sp>
      <p:sp>
        <p:nvSpPr>
          <p:cNvPr id="18" name="文字方塊 17"/>
          <p:cNvSpPr txBox="1"/>
          <p:nvPr/>
        </p:nvSpPr>
        <p:spPr>
          <a:xfrm>
            <a:off x="6122016" y="3096878"/>
            <a:ext cx="23306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Seldom used data</a:t>
            </a:r>
          </a:p>
        </p:txBody>
      </p:sp>
      <p:pic>
        <p:nvPicPr>
          <p:cNvPr id="21" name="圖片 20" descr="BDXL四層128GB_EN-01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52102" y="3297605"/>
            <a:ext cx="1013528" cy="10135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 descr="TAG-0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2124" y="1454458"/>
            <a:ext cx="5064029" cy="2539284"/>
          </a:xfrm>
          <a:prstGeom prst="rect">
            <a:avLst/>
          </a:prstGeom>
        </p:spPr>
      </p:pic>
      <p:sp>
        <p:nvSpPr>
          <p:cNvPr id="13" name="文字方塊 12"/>
          <p:cNvSpPr txBox="1"/>
          <p:nvPr/>
        </p:nvSpPr>
        <p:spPr>
          <a:xfrm>
            <a:off x="6239113" y="1833338"/>
            <a:ext cx="2062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8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Highly portable</a:t>
            </a:r>
          </a:p>
        </p:txBody>
      </p:sp>
      <p:pic>
        <p:nvPicPr>
          <p:cNvPr id="17" name="圖片 16" descr="TAG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040" y="1010002"/>
            <a:ext cx="2945642" cy="643600"/>
          </a:xfrm>
          <a:prstGeom prst="rect">
            <a:avLst/>
          </a:prstGeom>
        </p:spPr>
      </p:pic>
      <p:pic>
        <p:nvPicPr>
          <p:cNvPr id="18" name="Picture 9">
            <a:extLst>
              <a:ext uri="{FF2B5EF4-FFF2-40B4-BE49-F238E27FC236}">
                <a16:creationId xmlns="" xmlns:a16="http://schemas.microsoft.com/office/drawing/2014/main" id="{E2CBE159-4664-C641-9FAE-767A167F1C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7795" y="1833914"/>
            <a:ext cx="3692908" cy="2576447"/>
          </a:xfrm>
          <a:prstGeom prst="rect">
            <a:avLst/>
          </a:prstGeom>
        </p:spPr>
      </p:pic>
      <p:sp>
        <p:nvSpPr>
          <p:cNvPr id="19" name="文字方塊 18"/>
          <p:cNvSpPr txBox="1"/>
          <p:nvPr/>
        </p:nvSpPr>
        <p:spPr>
          <a:xfrm>
            <a:off x="526788" y="975590"/>
            <a:ext cx="26539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0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RDX </a:t>
            </a:r>
            <a:r>
              <a:rPr lang="en-US" altLang="zh-TW" sz="20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removable </a:t>
            </a:r>
            <a:r>
              <a:rPr lang="en-US" altLang="zh-TW" sz="20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disc storage</a:t>
            </a:r>
          </a:p>
        </p:txBody>
      </p:sp>
      <p:sp>
        <p:nvSpPr>
          <p:cNvPr id="20" name="文字方塊 19"/>
          <p:cNvSpPr txBox="1"/>
          <p:nvPr/>
        </p:nvSpPr>
        <p:spPr>
          <a:xfrm>
            <a:off x="6175205" y="2473606"/>
            <a:ext cx="238848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Dust- and shock-proof</a:t>
            </a:r>
          </a:p>
        </p:txBody>
      </p:sp>
      <p:sp>
        <p:nvSpPr>
          <p:cNvPr id="21" name="文字方塊 20"/>
          <p:cNvSpPr txBox="1"/>
          <p:nvPr/>
        </p:nvSpPr>
        <p:spPr>
          <a:xfrm>
            <a:off x="6122016" y="3096878"/>
            <a:ext cx="2330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8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Highly </a:t>
            </a:r>
            <a:r>
              <a:rPr lang="en-US" altLang="zh-TW" sz="18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reliable</a:t>
            </a:r>
            <a:endParaRPr lang="en-US" altLang="zh-TW" sz="1800" b="1" dirty="0" smtClean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60140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buSzPts val="3400"/>
            </a:pPr>
            <a:r>
              <a:rPr lang="en-US" altLang="zh-TW" sz="3600" dirty="0" smtClean="0">
                <a:solidFill>
                  <a:schemeClr val="lt1"/>
                </a:solidFill>
                <a:ea typeface="Microsoft JhengHei" panose="020B0604030504040204" pitchFamily="34" charset="-120"/>
              </a:rPr>
              <a:t>And data portability?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AA7EE833-9092-8749-BCBA-F2AE2C284C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0759" y="3364575"/>
            <a:ext cx="1511300" cy="8128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71197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圖片 27" descr="TAG-1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180" y="1838667"/>
            <a:ext cx="2111459" cy="603886"/>
          </a:xfrm>
          <a:prstGeom prst="rect">
            <a:avLst/>
          </a:prstGeom>
        </p:spPr>
      </p:pic>
      <p:pic>
        <p:nvPicPr>
          <p:cNvPr id="29" name="圖片 28" descr="TAG-2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544" y="1839381"/>
            <a:ext cx="2111460" cy="602458"/>
          </a:xfrm>
          <a:prstGeom prst="rect">
            <a:avLst/>
          </a:prstGeom>
        </p:spPr>
      </p:pic>
      <p:pic>
        <p:nvPicPr>
          <p:cNvPr id="30" name="圖片 29" descr="TAG-2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270" y="1838667"/>
            <a:ext cx="2111459" cy="603886"/>
          </a:xfrm>
          <a:prstGeom prst="rect">
            <a:avLst/>
          </a:prstGeom>
        </p:spPr>
      </p:pic>
      <p:pic>
        <p:nvPicPr>
          <p:cNvPr id="31" name="圖片 30" descr="TAG-22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15906" y="1839381"/>
            <a:ext cx="2111461" cy="602459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8605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altLang="zh-TW" dirty="0" smtClean="0">
                <a:solidFill>
                  <a:schemeClr val="bg1"/>
                </a:solidFill>
              </a:rPr>
              <a:t>A complete storage solution  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13" name="文字方塊 12"/>
          <p:cNvSpPr txBox="1"/>
          <p:nvPr/>
        </p:nvSpPr>
        <p:spPr>
          <a:xfrm>
            <a:off x="638560" y="1811353"/>
            <a:ext cx="16859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2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Back up to discs </a:t>
            </a:r>
          </a:p>
          <a:p>
            <a:r>
              <a:rPr lang="en-US" altLang="zh-TW" sz="12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for additional data protection </a:t>
            </a:r>
          </a:p>
        </p:txBody>
      </p:sp>
      <p:pic>
        <p:nvPicPr>
          <p:cNvPr id="20" name="圖片 19" descr="TAG-11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506" y="2625067"/>
            <a:ext cx="1557223" cy="1237453"/>
          </a:xfrm>
          <a:prstGeom prst="rect">
            <a:avLst/>
          </a:prstGeom>
        </p:spPr>
      </p:pic>
      <p:pic>
        <p:nvPicPr>
          <p:cNvPr id="21" name="圖片 20" descr="TAG-12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39816" y="2490178"/>
            <a:ext cx="1201393" cy="1596346"/>
          </a:xfrm>
          <a:prstGeom prst="rect">
            <a:avLst/>
          </a:prstGeom>
        </p:spPr>
      </p:pic>
      <p:pic>
        <p:nvPicPr>
          <p:cNvPr id="22" name="圖片 21" descr="TAG-13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18829" y="2707060"/>
            <a:ext cx="1238186" cy="1270457"/>
          </a:xfrm>
          <a:prstGeom prst="rect">
            <a:avLst/>
          </a:prstGeom>
        </p:spPr>
      </p:pic>
      <p:pic>
        <p:nvPicPr>
          <p:cNvPr id="23" name="圖片 22" descr="TAG-14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24670" y="2778164"/>
            <a:ext cx="1692486" cy="1065306"/>
          </a:xfrm>
          <a:prstGeom prst="rect">
            <a:avLst/>
          </a:prstGeom>
        </p:spPr>
      </p:pic>
      <p:sp>
        <p:nvSpPr>
          <p:cNvPr id="32" name="文字方塊 31"/>
          <p:cNvSpPr txBox="1"/>
          <p:nvPr/>
        </p:nvSpPr>
        <p:spPr>
          <a:xfrm>
            <a:off x="2947176" y="1811353"/>
            <a:ext cx="15296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2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Back up to RDX for convenient portability</a:t>
            </a:r>
          </a:p>
        </p:txBody>
      </p:sp>
      <p:sp>
        <p:nvSpPr>
          <p:cNvPr id="33" name="文字方塊 32"/>
          <p:cNvSpPr txBox="1"/>
          <p:nvPr/>
        </p:nvSpPr>
        <p:spPr>
          <a:xfrm>
            <a:off x="4888182" y="1811353"/>
            <a:ext cx="1837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2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HDD backup for quick search and centralized management </a:t>
            </a:r>
          </a:p>
        </p:txBody>
      </p:sp>
      <p:sp>
        <p:nvSpPr>
          <p:cNvPr id="35" name="文字方塊 34"/>
          <p:cNvSpPr txBox="1"/>
          <p:nvPr/>
        </p:nvSpPr>
        <p:spPr>
          <a:xfrm>
            <a:off x="7207150" y="1811353"/>
            <a:ext cx="15296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2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Cloud backup, collaboration and instant sharing </a:t>
            </a:r>
          </a:p>
        </p:txBody>
      </p:sp>
      <p:sp>
        <p:nvSpPr>
          <p:cNvPr id="36" name="矩形 7">
            <a:extLst>
              <a:ext uri="{FF2B5EF4-FFF2-40B4-BE49-F238E27FC236}">
                <a16:creationId xmlns="" xmlns:a16="http://schemas.microsoft.com/office/drawing/2014/main" id="{2B0DFB5E-C455-4A4A-A347-8676831F2C51}"/>
              </a:ext>
            </a:extLst>
          </p:cNvPr>
          <p:cNvSpPr/>
          <p:nvPr/>
        </p:nvSpPr>
        <p:spPr>
          <a:xfrm>
            <a:off x="1281935" y="1546269"/>
            <a:ext cx="6674104" cy="4571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0DC29C74-20CB-F146-A8A8-17355805CDE4}"/>
              </a:ext>
            </a:extLst>
          </p:cNvPr>
          <p:cNvSpPr txBox="1"/>
          <p:nvPr/>
        </p:nvSpPr>
        <p:spPr>
          <a:xfrm>
            <a:off x="1769806" y="899938"/>
            <a:ext cx="5707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b="1" dirty="0">
                <a:solidFill>
                  <a:srgbClr val="002060"/>
                </a:solidFill>
              </a:rPr>
              <a:t>Use </a:t>
            </a:r>
            <a:r>
              <a:rPr lang="en-US" sz="1800" b="1" dirty="0" smtClean="0">
                <a:solidFill>
                  <a:srgbClr val="002060"/>
                </a:solidFill>
              </a:rPr>
              <a:t>compact discs</a:t>
            </a:r>
            <a:r>
              <a:rPr lang="en-US" sz="1800" b="1" dirty="0">
                <a:solidFill>
                  <a:srgbClr val="002060"/>
                </a:solidFill>
              </a:rPr>
              <a:t>, RDX, hard drives, and cloud </a:t>
            </a:r>
            <a:r>
              <a:rPr lang="en-US" sz="1800" b="1" dirty="0" smtClean="0">
                <a:solidFill>
                  <a:srgbClr val="002060"/>
                </a:solidFill>
              </a:rPr>
              <a:t>storages </a:t>
            </a:r>
            <a:r>
              <a:rPr lang="en-US" sz="1800" b="1" dirty="0">
                <a:solidFill>
                  <a:srgbClr val="002060"/>
                </a:solidFill>
              </a:rPr>
              <a:t>for diverse storage requirements </a:t>
            </a:r>
            <a:endParaRPr lang="en-US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58771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圖片 12" descr="TAG-0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2616" y="3646212"/>
            <a:ext cx="2250373" cy="382177"/>
          </a:xfrm>
          <a:prstGeom prst="rect">
            <a:avLst/>
          </a:prstGeom>
        </p:spPr>
      </p:pic>
      <p:pic>
        <p:nvPicPr>
          <p:cNvPr id="14" name="圖片 13" descr="TAG-0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98" y="3635670"/>
            <a:ext cx="2254438" cy="384210"/>
          </a:xfrm>
          <a:prstGeom prst="rect">
            <a:avLst/>
          </a:prstGeom>
        </p:spPr>
      </p:pic>
      <p:pic>
        <p:nvPicPr>
          <p:cNvPr id="15" name="圖片 14" descr="TAG-05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3751" y="3255526"/>
            <a:ext cx="2244272" cy="380144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8605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altLang="zh-TW" dirty="0" smtClean="0">
                <a:solidFill>
                  <a:schemeClr val="bg1"/>
                </a:solidFill>
                <a:ea typeface="Microsoft JhengHei" panose="020B0604030504040204" pitchFamily="34" charset="-120"/>
              </a:rPr>
              <a:t>TVS-882BR/ TVS-882BRT3 Family</a:t>
            </a:r>
            <a:endParaRPr lang="en-US" altLang="zh-TW" dirty="0">
              <a:solidFill>
                <a:schemeClr val="bg1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EE720018-FFA4-504B-B43F-E1859174E2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55242" y="1105418"/>
            <a:ext cx="3263692" cy="233251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6012801A-C7CC-2F4F-A888-1601F1ADDC9D}"/>
              </a:ext>
            </a:extLst>
          </p:cNvPr>
          <p:cNvSpPr txBox="1"/>
          <p:nvPr/>
        </p:nvSpPr>
        <p:spPr>
          <a:xfrm>
            <a:off x="3597052" y="3287377"/>
            <a:ext cx="17289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TVS-882BR</a:t>
            </a:r>
            <a:r>
              <a:rPr lang="zh-Hant" altLang="en-US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Hant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Series</a:t>
            </a:r>
            <a:endParaRPr lang="en-US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="" xmlns:a16="http://schemas.microsoft.com/office/drawing/2014/main" id="{E00B3146-94B8-0549-88A8-1C98A54F43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023" y="2089563"/>
            <a:ext cx="2354827" cy="168295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E5E33F60-18C1-BD46-B9F2-6F20C48B1061}"/>
              </a:ext>
            </a:extLst>
          </p:cNvPr>
          <p:cNvSpPr txBox="1"/>
          <p:nvPr/>
        </p:nvSpPr>
        <p:spPr>
          <a:xfrm>
            <a:off x="608130" y="3693551"/>
            <a:ext cx="23948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TVS-882BR-ODD</a:t>
            </a:r>
            <a:r>
              <a:rPr lang="zh-Hant" altLang="en-US" sz="12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Hant" sz="12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Series</a:t>
            </a:r>
            <a:endParaRPr lang="en-US" sz="1200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EAA55D8E-DCF5-BC4F-A4F3-4421B1D22EE2}"/>
              </a:ext>
            </a:extLst>
          </p:cNvPr>
          <p:cNvSpPr txBox="1"/>
          <p:nvPr/>
        </p:nvSpPr>
        <p:spPr>
          <a:xfrm>
            <a:off x="6644939" y="3703076"/>
            <a:ext cx="23948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TVS-882BR-RDX</a:t>
            </a:r>
            <a:r>
              <a:rPr lang="zh-Hant" altLang="en-US" sz="12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Hant" sz="12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Series</a:t>
            </a:r>
            <a:endParaRPr lang="en-US" sz="1200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="" xmlns:a16="http://schemas.microsoft.com/office/drawing/2014/main" id="{9C69AEFD-AC37-7C4F-A1C0-F523017C863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83695" y="2084249"/>
            <a:ext cx="2368889" cy="1693587"/>
          </a:xfrm>
          <a:prstGeom prst="rect">
            <a:avLst/>
          </a:prstGeom>
        </p:spPr>
      </p:pic>
      <p:pic>
        <p:nvPicPr>
          <p:cNvPr id="24" name="圖片 23" descr="TAG-07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32376" y="3794563"/>
            <a:ext cx="386576" cy="304191"/>
          </a:xfrm>
          <a:prstGeom prst="rect">
            <a:avLst/>
          </a:prstGeom>
        </p:spPr>
      </p:pic>
      <p:pic>
        <p:nvPicPr>
          <p:cNvPr id="25" name="圖片 24" descr="TAG-08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6465" y="1814763"/>
            <a:ext cx="2558945" cy="483211"/>
          </a:xfrm>
          <a:prstGeom prst="rect">
            <a:avLst/>
          </a:prstGeom>
        </p:spPr>
      </p:pic>
      <p:pic>
        <p:nvPicPr>
          <p:cNvPr id="26" name="圖片 25" descr="TAG-08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flipH="1">
            <a:off x="6201163" y="1814763"/>
            <a:ext cx="2558945" cy="483211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1FB0A7E0-5690-A143-BE55-CF4D00BD52AD}"/>
              </a:ext>
            </a:extLst>
          </p:cNvPr>
          <p:cNvSpPr txBox="1"/>
          <p:nvPr/>
        </p:nvSpPr>
        <p:spPr>
          <a:xfrm>
            <a:off x="501298" y="1781786"/>
            <a:ext cx="21617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  <a:ea typeface="Microsoft JhengHei" panose="020B0604030504040204" pitchFamily="34" charset="-120"/>
              </a:rPr>
              <a:t>Blu-ray burner bundled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114FA5D2-32B7-F447-AE4A-B1564FBF2234}"/>
              </a:ext>
            </a:extLst>
          </p:cNvPr>
          <p:cNvSpPr txBox="1"/>
          <p:nvPr/>
        </p:nvSpPr>
        <p:spPr>
          <a:xfrm>
            <a:off x="6502616" y="1781786"/>
            <a:ext cx="24584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  <a:ea typeface="Microsoft JhengHei" panose="020B0604030504040204" pitchFamily="34" charset="-120"/>
              </a:rPr>
              <a:t>RDX disc storage bundled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7D32F35B-6BD4-E343-8B83-15592F3C2242}"/>
              </a:ext>
            </a:extLst>
          </p:cNvPr>
          <p:cNvSpPr txBox="1"/>
          <p:nvPr/>
        </p:nvSpPr>
        <p:spPr>
          <a:xfrm>
            <a:off x="3894372" y="3723760"/>
            <a:ext cx="211313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 smtClean="0">
                <a:solidFill>
                  <a:srgbClr val="002060"/>
                </a:solidFill>
                <a:ea typeface="Microsoft JhengHei" panose="020B0604030504040204" pitchFamily="34" charset="-120"/>
              </a:rPr>
              <a:t>TVS-882BRT3 with 4 built-in Thunderbolt</a:t>
            </a:r>
            <a:r>
              <a:rPr lang="zh-TW" altLang="en-US" sz="1100" b="1" dirty="0" smtClean="0">
                <a:solidFill>
                  <a:srgbClr val="002060"/>
                </a:solidFill>
                <a:ea typeface="Microsoft JhengHei" panose="020B0604030504040204" pitchFamily="34" charset="-120"/>
              </a:rPr>
              <a:t> </a:t>
            </a:r>
            <a:r>
              <a:rPr lang="en-US" sz="1100" b="1" dirty="0" smtClean="0">
                <a:solidFill>
                  <a:srgbClr val="002060"/>
                </a:solidFill>
                <a:ea typeface="Microsoft JhengHei" panose="020B0604030504040204" pitchFamily="34" charset="-120"/>
              </a:rPr>
              <a:t>3 </a:t>
            </a:r>
            <a:r>
              <a:rPr lang="en-US" sz="1100" b="1" dirty="0">
                <a:solidFill>
                  <a:srgbClr val="002060"/>
                </a:solidFill>
                <a:ea typeface="Microsoft JhengHei" panose="020B0604030504040204" pitchFamily="34" charset="-120"/>
              </a:rPr>
              <a:t>ports</a:t>
            </a:r>
            <a:endParaRPr lang="en-US" sz="11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7553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4" descr="https://lh5.googleusercontent.com/f8sZIG0O2iHiR3ASvb3-CsoZynxAtcv5d660peE46pBOwI3rVoLz1CfpR9maSQ6aFP8CM77JU6-Cl1IpCuZHERGHWAukTNcdTxACZ0w_fQqf3YBePOPyAydWEXKNFN_YMIJmvmULWxA">
            <a:extLst>
              <a:ext uri="{FF2B5EF4-FFF2-40B4-BE49-F238E27FC236}">
                <a16:creationId xmlns="" xmlns:a16="http://schemas.microsoft.com/office/drawing/2014/main" id="{F7687B95-C4B9-E043-8000-4669FAD261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8122" y="1204196"/>
            <a:ext cx="2500993" cy="11996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https://lh3.googleusercontent.com/y8UjBhmlgwnhb4tJTthwGTMODJ87OQsFsoAp1HxSLPqj6q-u8fRU7KIMm7V6dBTi9VUgnsHolXdqA_62lFMxa-AG-HpTnLGEnn7cXVJ2q9jKeD6hzguv-reLm50AIzx-eK-fgsWWM6s">
            <a:extLst>
              <a:ext uri="{FF2B5EF4-FFF2-40B4-BE49-F238E27FC236}">
                <a16:creationId xmlns="" xmlns:a16="http://schemas.microsoft.com/office/drawing/2014/main" id="{6C9EB483-541B-324D-8BD7-A87013E41C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 l="5346" t="30440" r="8062" b="14811"/>
          <a:stretch>
            <a:fillRect/>
          </a:stretch>
        </p:blipFill>
        <p:spPr bwMode="auto">
          <a:xfrm>
            <a:off x="5667375" y="1251821"/>
            <a:ext cx="3276600" cy="13770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圖片 33" descr="TAG-03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4452372" y="910141"/>
            <a:ext cx="2649736" cy="450000"/>
          </a:xfrm>
          <a:prstGeom prst="rect">
            <a:avLst/>
          </a:prstGeom>
        </p:spPr>
      </p:pic>
      <p:pic>
        <p:nvPicPr>
          <p:cNvPr id="35" name="圖片 34" descr="TAG-04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>
            <a:off x="148644" y="900825"/>
            <a:ext cx="2851711" cy="486000"/>
          </a:xfrm>
          <a:prstGeom prst="rect">
            <a:avLst/>
          </a:prstGeom>
        </p:spPr>
      </p:pic>
      <p:pic>
        <p:nvPicPr>
          <p:cNvPr id="31" name="圖片 30" descr="TAG-01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38443" y="2504177"/>
            <a:ext cx="1390802" cy="612000"/>
          </a:xfrm>
          <a:prstGeom prst="rect">
            <a:avLst/>
          </a:prstGeom>
        </p:spPr>
      </p:pic>
      <p:pic>
        <p:nvPicPr>
          <p:cNvPr id="32" name="圖片 31" descr="TAG-01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7946" y="3250025"/>
            <a:ext cx="1390801" cy="612000"/>
          </a:xfrm>
          <a:prstGeom prst="rect">
            <a:avLst/>
          </a:prstGeom>
        </p:spPr>
      </p:pic>
      <p:pic>
        <p:nvPicPr>
          <p:cNvPr id="33" name="圖片 32" descr="TAG-01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7946" y="3986560"/>
            <a:ext cx="1390801" cy="612000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60140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altLang="zh-TW" dirty="0" smtClean="0">
                <a:solidFill>
                  <a:schemeClr val="bg1"/>
                </a:solidFill>
                <a:ea typeface="Microsoft JhengHei" panose="020B0604030504040204" pitchFamily="34" charset="-120"/>
              </a:rPr>
              <a:t>Removable </a:t>
            </a:r>
            <a:r>
              <a:rPr lang="en-US" altLang="zh-TW" dirty="0" smtClean="0">
                <a:solidFill>
                  <a:schemeClr val="bg1"/>
                </a:solidFill>
                <a:ea typeface="Microsoft JhengHei" panose="020B0604030504040204" pitchFamily="34" charset="-120"/>
              </a:rPr>
              <a:t>disc storage: </a:t>
            </a:r>
            <a:r>
              <a:rPr lang="en-US" altLang="zh-Hant" dirty="0" smtClean="0">
                <a:solidFill>
                  <a:schemeClr val="bg1"/>
                </a:solidFill>
                <a:ea typeface="Microsoft JhengHei" panose="020B0604030504040204" pitchFamily="34" charset="-120"/>
                <a:sym typeface="Microsoft JhengHei"/>
              </a:rPr>
              <a:t>RDX</a:t>
            </a:r>
            <a:r>
              <a:rPr lang="zh-Hant" altLang="en-US" dirty="0" smtClean="0">
                <a:solidFill>
                  <a:schemeClr val="bg1"/>
                </a:solidFill>
                <a:ea typeface="Microsoft JhengHei" panose="020B0604030504040204" pitchFamily="34" charset="-120"/>
                <a:sym typeface="Microsoft JhengHei"/>
              </a:rPr>
              <a:t> </a:t>
            </a:r>
            <a:r>
              <a:rPr lang="en-US" altLang="zh-Hant" dirty="0" err="1" smtClean="0">
                <a:solidFill>
                  <a:schemeClr val="bg1"/>
                </a:solidFill>
                <a:ea typeface="Microsoft JhengHei" panose="020B0604030504040204" pitchFamily="34" charset="-120"/>
                <a:sym typeface="Microsoft JhengHei"/>
              </a:rPr>
              <a:t>QuikStor</a:t>
            </a:r>
            <a:r>
              <a:rPr lang="en-US" altLang="zh-TW" dirty="0" smtClean="0">
                <a:solidFill>
                  <a:schemeClr val="bg1"/>
                </a:solidFill>
                <a:ea typeface="Microsoft JhengHei" panose="020B0604030504040204" pitchFamily="34" charset="-120"/>
              </a:rPr>
              <a:t> </a:t>
            </a:r>
            <a:endParaRPr lang="en-US" altLang="zh-TW" dirty="0">
              <a:solidFill>
                <a:schemeClr val="bg1"/>
              </a:solidFill>
              <a:ea typeface="Microsoft JhengHei" panose="020B0604030504040204" pitchFamily="34" charset="-120"/>
            </a:endParaRPr>
          </a:p>
        </p:txBody>
      </p:sp>
      <p:pic>
        <p:nvPicPr>
          <p:cNvPr id="30" name="Picture 3" descr="https://lh3.googleusercontent.com/djh2qKfpUe0OqxXSnBYiaKZ0xp1pRHHg3_7imw489s-yUxhCl-2ipjOJgq37Dn4k7careZTlWodns6bbJJoj6dsPDgmzN61oebAhLIgqyVwIeX7lfxu2emGZl86RRel7gNUPf4giLOI">
            <a:extLst>
              <a:ext uri="{FF2B5EF4-FFF2-40B4-BE49-F238E27FC236}">
                <a16:creationId xmlns="" xmlns:a16="http://schemas.microsoft.com/office/drawing/2014/main" id="{E5674CE3-7DB5-C440-8B20-79AF387C69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15" y="5795534"/>
            <a:ext cx="1219200" cy="44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A75E025A-8663-0B40-8ECF-603BC215235F}"/>
              </a:ext>
            </a:extLst>
          </p:cNvPr>
          <p:cNvSpPr txBox="1"/>
          <p:nvPr/>
        </p:nvSpPr>
        <p:spPr>
          <a:xfrm>
            <a:off x="340551" y="957679"/>
            <a:ext cx="28604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</a:rPr>
              <a:t>5.25” SATA connection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="" xmlns:a16="http://schemas.microsoft.com/office/drawing/2014/main" id="{95980FA6-58C6-D34A-B338-78C41DB45B02}"/>
              </a:ext>
            </a:extLst>
          </p:cNvPr>
          <p:cNvSpPr txBox="1"/>
          <p:nvPr/>
        </p:nvSpPr>
        <p:spPr>
          <a:xfrm>
            <a:off x="4863875" y="957679"/>
            <a:ext cx="21760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</a:rPr>
              <a:t>USB3.0 connection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="" xmlns:a16="http://schemas.microsoft.com/office/drawing/2014/main" id="{965F8D98-62E2-B149-91DE-CD5BEE415007}"/>
              </a:ext>
            </a:extLst>
          </p:cNvPr>
          <p:cNvSpPr txBox="1"/>
          <p:nvPr/>
        </p:nvSpPr>
        <p:spPr>
          <a:xfrm>
            <a:off x="1362028" y="2616673"/>
            <a:ext cx="1212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b="1" dirty="0">
                <a:solidFill>
                  <a:schemeClr val="bg1"/>
                </a:solidFill>
              </a:rPr>
              <a:t>Storage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="" xmlns:a16="http://schemas.microsoft.com/office/drawing/2014/main" id="{4FEE49AB-ED50-E244-8C25-217E067C727B}"/>
              </a:ext>
            </a:extLst>
          </p:cNvPr>
          <p:cNvSpPr txBox="1"/>
          <p:nvPr/>
        </p:nvSpPr>
        <p:spPr>
          <a:xfrm>
            <a:off x="2638747" y="2746845"/>
            <a:ext cx="4718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rgbClr val="002060"/>
                </a:solidFill>
              </a:rPr>
              <a:t>Portable design, convenient </a:t>
            </a:r>
            <a:r>
              <a:rPr lang="en-US" sz="1800" b="1" dirty="0" smtClean="0">
                <a:solidFill>
                  <a:srgbClr val="002060"/>
                </a:solidFill>
              </a:rPr>
              <a:t>file sharing</a:t>
            </a:r>
            <a:endParaRPr lang="en-US" sz="1800" b="1" dirty="0">
              <a:solidFill>
                <a:srgbClr val="002060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="" xmlns:a16="http://schemas.microsoft.com/office/drawing/2014/main" id="{C3C5B4F1-6E32-F545-963B-48F6D6763B41}"/>
              </a:ext>
            </a:extLst>
          </p:cNvPr>
          <p:cNvSpPr txBox="1"/>
          <p:nvPr/>
        </p:nvSpPr>
        <p:spPr>
          <a:xfrm>
            <a:off x="2638747" y="3469241"/>
            <a:ext cx="4718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rgbClr val="002060"/>
                </a:solidFill>
              </a:rPr>
              <a:t>Support segmented backup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="" xmlns:a16="http://schemas.microsoft.com/office/drawing/2014/main" id="{E3E068CA-FBBC-2D45-878C-1283340DAC6D}"/>
              </a:ext>
            </a:extLst>
          </p:cNvPr>
          <p:cNvSpPr txBox="1"/>
          <p:nvPr/>
        </p:nvSpPr>
        <p:spPr>
          <a:xfrm>
            <a:off x="1361708" y="3357764"/>
            <a:ext cx="1213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b="1" dirty="0">
                <a:solidFill>
                  <a:schemeClr val="bg1"/>
                </a:solidFill>
              </a:rPr>
              <a:t>Back up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="" xmlns:a16="http://schemas.microsoft.com/office/drawing/2014/main" id="{D6F89F02-9C0B-384A-822B-A9F90778004A}"/>
              </a:ext>
            </a:extLst>
          </p:cNvPr>
          <p:cNvSpPr txBox="1"/>
          <p:nvPr/>
        </p:nvSpPr>
        <p:spPr>
          <a:xfrm>
            <a:off x="1307266" y="4100857"/>
            <a:ext cx="1321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b="1" dirty="0">
                <a:solidFill>
                  <a:schemeClr val="bg1"/>
                </a:solidFill>
              </a:rPr>
              <a:t>Archiving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="" xmlns:a16="http://schemas.microsoft.com/office/drawing/2014/main" id="{B2411B4A-1F8A-4846-BD8E-CB33ED71D68C}"/>
              </a:ext>
            </a:extLst>
          </p:cNvPr>
          <p:cNvSpPr txBox="1"/>
          <p:nvPr/>
        </p:nvSpPr>
        <p:spPr>
          <a:xfrm>
            <a:off x="2638747" y="4191636"/>
            <a:ext cx="3877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rgbClr val="002060"/>
                </a:solidFill>
              </a:rPr>
              <a:t>WORM (Write Once Read Many)</a:t>
            </a:r>
          </a:p>
        </p:txBody>
      </p:sp>
    </p:spTree>
    <p:extLst>
      <p:ext uri="{BB962C8B-B14F-4D97-AF65-F5344CB8AC3E}">
        <p14:creationId xmlns="" xmlns:p14="http://schemas.microsoft.com/office/powerpoint/2010/main" val="3330763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s://lh3.googleusercontent.com/u0NJ4V8aVtxZVr-ZynGpL1x4xqKAk9W8fCTShDWM-WYc4gUa3yhXuX4QhjFR6pQryr7e9S6VA13Phrt_AqmSmNlV09VpEVKez0P847jGmPrHU_bwlaDh_3PgxMQ8cxjdTJSyM8hUAVc">
            <a:extLst>
              <a:ext uri="{FF2B5EF4-FFF2-40B4-BE49-F238E27FC236}">
                <a16:creationId xmlns="" xmlns:a16="http://schemas.microsoft.com/office/drawing/2014/main" id="{6E645C6C-457F-7943-8B79-23646BE0B9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80765" y="1321241"/>
            <a:ext cx="8295281" cy="32389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平行四邊形 13"/>
          <p:cNvSpPr/>
          <p:nvPr/>
        </p:nvSpPr>
        <p:spPr>
          <a:xfrm>
            <a:off x="3562350" y="954606"/>
            <a:ext cx="1910562" cy="474144"/>
          </a:xfrm>
          <a:prstGeom prst="parallelogram">
            <a:avLst>
              <a:gd name="adj" fmla="val 30378"/>
            </a:avLst>
          </a:prstGeom>
          <a:solidFill>
            <a:schemeClr val="bg1">
              <a:lumMod val="8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8605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buSzPts val="3400"/>
            </a:pPr>
            <a:r>
              <a:rPr lang="en-US" altLang="zh-TW" dirty="0" smtClean="0">
                <a:solidFill>
                  <a:schemeClr val="bg1"/>
                </a:solidFill>
                <a:ea typeface="Microsoft JhengHei"/>
              </a:rPr>
              <a:t>Removable disk drive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CD43C7FB-6DC3-0B45-800D-C04F42608EE8}"/>
              </a:ext>
            </a:extLst>
          </p:cNvPr>
          <p:cNvSpPr txBox="1"/>
          <p:nvPr/>
        </p:nvSpPr>
        <p:spPr>
          <a:xfrm>
            <a:off x="3648313" y="1011756"/>
            <a:ext cx="1752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altLang="zh-TW" sz="2000" b="1" dirty="0">
                <a:solidFill>
                  <a:schemeClr val="accent1"/>
                </a:solidFill>
              </a:rPr>
              <a:t>500GB – 4TB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pic>
        <p:nvPicPr>
          <p:cNvPr id="10" name="圖片 9" descr="hp-rdx-2tb-cartridge-q2046a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4938" y="1287981"/>
            <a:ext cx="2391754" cy="318103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7DDEE6D9-ACC5-4541-8048-FF5AA9B27D01}"/>
              </a:ext>
            </a:extLst>
          </p:cNvPr>
          <p:cNvSpPr txBox="1"/>
          <p:nvPr/>
        </p:nvSpPr>
        <p:spPr>
          <a:xfrm>
            <a:off x="918939" y="2155107"/>
            <a:ext cx="2071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bg1"/>
                </a:solidFill>
                <a:ea typeface="Microsoft JhengHei" panose="020B0604030504040204" pitchFamily="34" charset="-120"/>
              </a:rPr>
              <a:t>Best of Tape</a:t>
            </a:r>
            <a:endParaRPr lang="en-US" sz="2400" b="1" dirty="0">
              <a:solidFill>
                <a:schemeClr val="bg1"/>
              </a:solidFill>
              <a:ea typeface="Microsoft JhengHei" panose="020B0604030504040204" pitchFamily="34" charset="-12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FF48A9A4-ABF6-7F48-B919-6623002BEB59}"/>
              </a:ext>
            </a:extLst>
          </p:cNvPr>
          <p:cNvSpPr txBox="1"/>
          <p:nvPr/>
        </p:nvSpPr>
        <p:spPr>
          <a:xfrm>
            <a:off x="487897" y="2733368"/>
            <a:ext cx="34737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TW" alt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 </a:t>
            </a:r>
            <a:r>
              <a:rPr 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Removable </a:t>
            </a:r>
            <a:r>
              <a:rPr lang="en-US" b="1" dirty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and </a:t>
            </a:r>
            <a:r>
              <a:rPr 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portable</a:t>
            </a:r>
            <a:endParaRPr lang="en-US" b="1" dirty="0">
              <a:solidFill>
                <a:srgbClr val="002060"/>
              </a:solidFill>
              <a:latin typeface="+mj-lt"/>
              <a:ea typeface="Microsoft JhengHei" panose="020B0604030504040204" pitchFamily="34" charset="-120"/>
            </a:endParaRPr>
          </a:p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TW" alt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 </a:t>
            </a:r>
            <a:r>
              <a:rPr 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Long archiving </a:t>
            </a:r>
            <a:r>
              <a:rPr lang="en-US" b="1" dirty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life</a:t>
            </a:r>
          </a:p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TW" alt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 </a:t>
            </a:r>
            <a:r>
              <a:rPr 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Rugged </a:t>
            </a:r>
            <a:r>
              <a:rPr lang="en-US" b="1" dirty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cartridge</a:t>
            </a:r>
          </a:p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TW" alt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 </a:t>
            </a:r>
            <a:r>
              <a:rPr 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Cost effective</a:t>
            </a:r>
            <a:endParaRPr lang="en-US" b="1" dirty="0">
              <a:solidFill>
                <a:srgbClr val="002060"/>
              </a:solidFill>
              <a:latin typeface="+mj-lt"/>
              <a:ea typeface="Microsoft JhengHei" panose="020B0604030504040204" pitchFamily="34" charset="-12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C262F22D-0F56-0745-9371-22C730B94025}"/>
              </a:ext>
            </a:extLst>
          </p:cNvPr>
          <p:cNvSpPr txBox="1"/>
          <p:nvPr/>
        </p:nvSpPr>
        <p:spPr>
          <a:xfrm>
            <a:off x="6110891" y="2155107"/>
            <a:ext cx="2071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a typeface="Microsoft JhengHei" panose="020B0604030504040204" pitchFamily="34" charset="-120"/>
              </a:rPr>
              <a:t>Best of Disc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A753A8DE-914C-7449-BB3C-D6BE026BAF91}"/>
              </a:ext>
            </a:extLst>
          </p:cNvPr>
          <p:cNvSpPr txBox="1"/>
          <p:nvPr/>
        </p:nvSpPr>
        <p:spPr>
          <a:xfrm>
            <a:off x="6057285" y="2733368"/>
            <a:ext cx="347376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TW" alt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 </a:t>
            </a:r>
            <a:r>
              <a:rPr 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Random </a:t>
            </a:r>
            <a:r>
              <a:rPr lang="en-US" b="1" dirty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Access Performance</a:t>
            </a:r>
          </a:p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TW" alt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 </a:t>
            </a:r>
            <a:r>
              <a:rPr 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Data </a:t>
            </a:r>
            <a:r>
              <a:rPr lang="en-US" b="1" dirty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reliability</a:t>
            </a:r>
          </a:p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TW" alt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 </a:t>
            </a:r>
            <a:r>
              <a:rPr lang="en-US" b="1" dirty="0" smtClean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Rapid </a:t>
            </a:r>
            <a:r>
              <a:rPr lang="en-US" b="1" dirty="0">
                <a:solidFill>
                  <a:srgbClr val="002060"/>
                </a:solidFill>
                <a:latin typeface="+mj-lt"/>
                <a:ea typeface="Microsoft JhengHei" panose="020B0604030504040204" pitchFamily="34" charset="-120"/>
              </a:rPr>
              <a:t>Capacity Growth</a:t>
            </a:r>
          </a:p>
        </p:txBody>
      </p:sp>
    </p:spTree>
    <p:extLst>
      <p:ext uri="{BB962C8B-B14F-4D97-AF65-F5344CB8AC3E}">
        <p14:creationId xmlns="" xmlns:p14="http://schemas.microsoft.com/office/powerpoint/2010/main" val="336659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60140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buSzPts val="3400"/>
            </a:pPr>
            <a:r>
              <a:rPr kumimoji="1" lang="en-US" altLang="zh-Hant" sz="3600" dirty="0">
                <a:solidFill>
                  <a:schemeClr val="bg1"/>
                </a:solidFill>
              </a:rPr>
              <a:t>RDX vs. </a:t>
            </a:r>
            <a:r>
              <a:rPr kumimoji="1" lang="en-US" altLang="zh-Hant" sz="3600" dirty="0" smtClean="0">
                <a:solidFill>
                  <a:schemeClr val="bg1"/>
                </a:solidFill>
              </a:rPr>
              <a:t>external </a:t>
            </a:r>
            <a:r>
              <a:rPr kumimoji="1" lang="en-US" altLang="zh-Hant" sz="3600" dirty="0">
                <a:solidFill>
                  <a:schemeClr val="bg1"/>
                </a:solidFill>
              </a:rPr>
              <a:t>drive</a:t>
            </a:r>
            <a:endParaRPr sz="36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graphicFrame>
        <p:nvGraphicFramePr>
          <p:cNvPr id="11" name="內容版面配置區 3">
            <a:extLst>
              <a:ext uri="{FF2B5EF4-FFF2-40B4-BE49-F238E27FC236}">
                <a16:creationId xmlns="" xmlns:a16="http://schemas.microsoft.com/office/drawing/2014/main" id="{52113789-E632-5D4A-BB42-7665C1396C5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2661882651"/>
              </p:ext>
            </p:extLst>
          </p:nvPr>
        </p:nvGraphicFramePr>
        <p:xfrm>
          <a:off x="176981" y="924233"/>
          <a:ext cx="8834285" cy="337516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604823">
                  <a:extLst>
                    <a:ext uri="{9D8B030D-6E8A-4147-A177-3AD203B41FA5}">
                      <a16:colId xmlns="" xmlns:a16="http://schemas.microsoft.com/office/drawing/2014/main" val="3032692770"/>
                    </a:ext>
                  </a:extLst>
                </a:gridCol>
                <a:gridCol w="880275">
                  <a:extLst>
                    <a:ext uri="{9D8B030D-6E8A-4147-A177-3AD203B41FA5}">
                      <a16:colId xmlns="" xmlns:a16="http://schemas.microsoft.com/office/drawing/2014/main" val="2009567829"/>
                    </a:ext>
                  </a:extLst>
                </a:gridCol>
                <a:gridCol w="1894834">
                  <a:extLst>
                    <a:ext uri="{9D8B030D-6E8A-4147-A177-3AD203B41FA5}">
                      <a16:colId xmlns="" xmlns:a16="http://schemas.microsoft.com/office/drawing/2014/main" val="4020755267"/>
                    </a:ext>
                  </a:extLst>
                </a:gridCol>
                <a:gridCol w="4454353">
                  <a:extLst>
                    <a:ext uri="{9D8B030D-6E8A-4147-A177-3AD203B41FA5}">
                      <a16:colId xmlns="" xmlns:a16="http://schemas.microsoft.com/office/drawing/2014/main" val="3032001189"/>
                    </a:ext>
                  </a:extLst>
                </a:gridCol>
              </a:tblGrid>
              <a:tr h="471948">
                <a:tc>
                  <a:txBody>
                    <a:bodyPr/>
                    <a:lstStyle/>
                    <a:p>
                      <a:pPr algn="ctr" fontAlgn="t"/>
                      <a:r>
                        <a:rPr lang="zh-TW" altLang="en-US" sz="1600" b="1" dirty="0">
                          <a:effectLst/>
                          <a:latin typeface="+mj-lt"/>
                          <a:ea typeface="微軟正黑體" pitchFamily="34" charset="-120"/>
                        </a:rPr>
                        <a:t> </a:t>
                      </a:r>
                      <a:endParaRPr lang="zh-TW" altLang="en-US" sz="1600" b="1" dirty="0">
                        <a:solidFill>
                          <a:srgbClr val="002060"/>
                        </a:solidFill>
                        <a:effectLst/>
                        <a:latin typeface="+mj-lt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800" b="1" u="none" strike="noStrike" dirty="0">
                          <a:effectLst/>
                          <a:latin typeface="+mj-lt"/>
                          <a:ea typeface="微軟正黑體" pitchFamily="34" charset="-120"/>
                        </a:rPr>
                        <a:t>RDX</a:t>
                      </a:r>
                      <a:endParaRPr lang="en" sz="1800" b="1" dirty="0">
                        <a:solidFill>
                          <a:srgbClr val="002060"/>
                        </a:solidFill>
                        <a:effectLst/>
                        <a:latin typeface="+mj-lt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Hant" sz="1800" b="1" u="none" strike="noStrike" dirty="0">
                          <a:effectLst/>
                          <a:latin typeface="+mj-lt"/>
                          <a:ea typeface="微軟正黑體" pitchFamily="34" charset="-120"/>
                        </a:rPr>
                        <a:t>External </a:t>
                      </a:r>
                      <a:r>
                        <a:rPr lang="en-US" altLang="zh-Hant" sz="1800" b="1" u="none" strike="noStrike" dirty="0" smtClean="0">
                          <a:effectLst/>
                          <a:latin typeface="+mj-lt"/>
                          <a:ea typeface="微軟正黑體" pitchFamily="34" charset="-120"/>
                        </a:rPr>
                        <a:t>drive</a:t>
                      </a:r>
                      <a:endParaRPr lang="en" sz="1800" b="1" dirty="0">
                        <a:solidFill>
                          <a:srgbClr val="002060"/>
                        </a:solidFill>
                        <a:effectLst/>
                        <a:latin typeface="+mj-lt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800" b="1" u="none" strike="noStrike" dirty="0">
                          <a:effectLst/>
                          <a:latin typeface="+mj-lt"/>
                          <a:ea typeface="微軟正黑體" pitchFamily="34" charset="-120"/>
                        </a:rPr>
                        <a:t>RDX</a:t>
                      </a:r>
                      <a:r>
                        <a:rPr lang="zh-Hant" altLang="en-US" sz="1800" b="1" u="none" strike="noStrike" dirty="0">
                          <a:effectLst/>
                          <a:latin typeface="+mj-lt"/>
                          <a:ea typeface="微軟正黑體" pitchFamily="34" charset="-120"/>
                        </a:rPr>
                        <a:t> </a:t>
                      </a:r>
                      <a:r>
                        <a:rPr lang="en-US" altLang="zh-Hant" sz="1800" b="1" u="none" strike="noStrike" dirty="0">
                          <a:effectLst/>
                          <a:latin typeface="+mj-lt"/>
                          <a:ea typeface="微軟正黑體" pitchFamily="34" charset="-120"/>
                        </a:rPr>
                        <a:t>benefits</a:t>
                      </a:r>
                      <a:endParaRPr lang="en" sz="1800" b="1" dirty="0">
                        <a:solidFill>
                          <a:srgbClr val="002060"/>
                        </a:solidFill>
                        <a:effectLst/>
                        <a:latin typeface="+mj-lt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1538455067"/>
                  </a:ext>
                </a:extLst>
              </a:tr>
              <a:tr h="385153"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Hant" sz="1600" b="1" dirty="0">
                          <a:solidFill>
                            <a:srgbClr val="002060"/>
                          </a:solidFill>
                          <a:effectLst/>
                          <a:latin typeface="+mj-lt"/>
                          <a:ea typeface="微軟正黑體" pitchFamily="34" charset="-120"/>
                        </a:rPr>
                        <a:t>Stability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+mj-lt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b="1" dirty="0">
                          <a:solidFill>
                            <a:srgbClr val="002060"/>
                          </a:solidFill>
                        </a:rPr>
                        <a:t>Yes</a:t>
                      </a: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b="1" dirty="0">
                          <a:solidFill>
                            <a:srgbClr val="002060"/>
                          </a:solidFill>
                        </a:rPr>
                        <a:t>No</a:t>
                      </a: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Hant" b="1" dirty="0">
                          <a:solidFill>
                            <a:srgbClr val="002060"/>
                          </a:solidFill>
                        </a:rPr>
                        <a:t>High reliability on frequently plugging</a:t>
                      </a:r>
                      <a:endParaRPr lang="en" b="1" dirty="0">
                        <a:solidFill>
                          <a:srgbClr val="002060"/>
                        </a:solidFill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551094981"/>
                  </a:ext>
                </a:extLst>
              </a:tr>
              <a:tr h="385153"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Hant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+mj-lt"/>
                          <a:ea typeface="微軟正黑體" pitchFamily="34" charset="-120"/>
                        </a:rPr>
                        <a:t>Drop</a:t>
                      </a:r>
                      <a:r>
                        <a:rPr lang="zh-TW" altLang="en-US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+mj-lt"/>
                          <a:ea typeface="微軟正黑體" pitchFamily="34" charset="-120"/>
                        </a:rPr>
                        <a:t> </a:t>
                      </a:r>
                      <a:r>
                        <a:rPr lang="en-US" altLang="zh-TW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+mj-lt"/>
                          <a:ea typeface="微軟正黑體" pitchFamily="34" charset="-120"/>
                        </a:rPr>
                        <a:t>/</a:t>
                      </a:r>
                      <a:r>
                        <a:rPr lang="zh-Hant" altLang="en-US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+mj-lt"/>
                          <a:ea typeface="微軟正黑體" pitchFamily="34" charset="-120"/>
                        </a:rPr>
                        <a:t> </a:t>
                      </a:r>
                      <a:r>
                        <a:rPr lang="en-US" altLang="zh-TW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+mj-lt"/>
                          <a:ea typeface="微軟正黑體" pitchFamily="34" charset="-120"/>
                        </a:rPr>
                        <a:t>S</a:t>
                      </a:r>
                      <a:r>
                        <a:rPr lang="en-US" altLang="zh-Hant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+mj-lt"/>
                          <a:ea typeface="微軟正黑體" pitchFamily="34" charset="-120"/>
                        </a:rPr>
                        <a:t>hock</a:t>
                      </a:r>
                    </a:p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Hant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+mj-lt"/>
                          <a:ea typeface="微軟正黑體" pitchFamily="34" charset="-120"/>
                        </a:rPr>
                        <a:t>protection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+mj-lt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b="1" dirty="0">
                          <a:solidFill>
                            <a:srgbClr val="002060"/>
                          </a:solidFill>
                        </a:rPr>
                        <a:t>Yes</a:t>
                      </a: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b="1" dirty="0">
                          <a:solidFill>
                            <a:srgbClr val="002060"/>
                          </a:solidFill>
                        </a:rPr>
                        <a:t>No</a:t>
                      </a: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b="1" dirty="0">
                          <a:solidFill>
                            <a:srgbClr val="002060"/>
                          </a:solidFill>
                        </a:rPr>
                        <a:t>More protection for </a:t>
                      </a:r>
                      <a:r>
                        <a:rPr lang="en" b="1" dirty="0" smtClean="0">
                          <a:solidFill>
                            <a:srgbClr val="002060"/>
                          </a:solidFill>
                        </a:rPr>
                        <a:t>read / write </a:t>
                      </a:r>
                      <a:r>
                        <a:rPr lang="en" b="1" dirty="0">
                          <a:solidFill>
                            <a:srgbClr val="002060"/>
                          </a:solidFill>
                        </a:rPr>
                        <a:t>head</a:t>
                      </a: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509886607"/>
                  </a:ext>
                </a:extLst>
              </a:tr>
              <a:tr h="385153"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600" b="1" dirty="0" smtClean="0">
                          <a:solidFill>
                            <a:srgbClr val="002060"/>
                          </a:solidFill>
                          <a:effectLst/>
                          <a:latin typeface="+mj-lt"/>
                          <a:ea typeface="微軟正黑體" pitchFamily="34" charset="-120"/>
                          <a:cs typeface="Arial" panose="020B0604020202020204" pitchFamily="34" charset="0"/>
                        </a:rPr>
                        <a:t>Portability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+mj-lt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b="1" dirty="0">
                          <a:solidFill>
                            <a:srgbClr val="002060"/>
                          </a:solidFill>
                        </a:rPr>
                        <a:t>Yes</a:t>
                      </a: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Hant" b="1" dirty="0">
                          <a:solidFill>
                            <a:srgbClr val="002060"/>
                          </a:solidFill>
                        </a:rPr>
                        <a:t>Yes</a:t>
                      </a:r>
                      <a:endParaRPr lang="en" b="1" dirty="0">
                        <a:solidFill>
                          <a:srgbClr val="002060"/>
                        </a:solidFill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Hant" b="1" dirty="0">
                          <a:solidFill>
                            <a:srgbClr val="002060"/>
                          </a:solidFill>
                        </a:rPr>
                        <a:t>Portable cartridge, easy to share and </a:t>
                      </a:r>
                      <a:r>
                        <a:rPr lang="en-US" altLang="zh-Hant" b="1" dirty="0" smtClean="0">
                          <a:solidFill>
                            <a:srgbClr val="002060"/>
                          </a:solidFill>
                        </a:rPr>
                        <a:t>transport</a:t>
                      </a:r>
                      <a:endParaRPr lang="en" b="1" dirty="0">
                        <a:solidFill>
                          <a:srgbClr val="002060"/>
                        </a:solidFill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2877398962"/>
                  </a:ext>
                </a:extLst>
              </a:tr>
              <a:tr h="622171">
                <a:tc>
                  <a:txBody>
                    <a:bodyPr/>
                    <a:lstStyle/>
                    <a:p>
                      <a:pPr marL="0" marR="0" lvl="0" indent="13970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b="1" i="0" u="none" strike="noStrike" cap="none" dirty="0">
                          <a:solidFill>
                            <a:srgbClr val="002060"/>
                          </a:solidFill>
                          <a:effectLst/>
                          <a:latin typeface="+mj-lt"/>
                          <a:ea typeface="微軟正黑體" pitchFamily="34" charset="-120"/>
                          <a:cs typeface="Arial" panose="020B0604020202020204" pitchFamily="34" charset="0"/>
                          <a:sym typeface="Arial"/>
                        </a:rPr>
                        <a:t>Segmented backup</a:t>
                      </a: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b="1" dirty="0">
                          <a:solidFill>
                            <a:srgbClr val="002060"/>
                          </a:solidFill>
                        </a:rPr>
                        <a:t>Yes</a:t>
                      </a: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b="1" dirty="0">
                          <a:solidFill>
                            <a:srgbClr val="002060"/>
                          </a:solidFill>
                        </a:rPr>
                        <a:t>No</a:t>
                      </a: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marL="0" marR="0" lvl="0" indent="13970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ant" b="1" dirty="0">
                          <a:solidFill>
                            <a:srgbClr val="002060"/>
                          </a:solidFill>
                        </a:rPr>
                        <a:t>Supports </a:t>
                      </a:r>
                      <a:r>
                        <a:rPr lang="en-US" b="1" dirty="0">
                          <a:solidFill>
                            <a:srgbClr val="002060"/>
                          </a:solidFill>
                          <a:sym typeface="Arial"/>
                        </a:rPr>
                        <a:t>segmented </a:t>
                      </a:r>
                      <a:r>
                        <a:rPr lang="en-US" b="1" dirty="0" smtClean="0">
                          <a:solidFill>
                            <a:srgbClr val="002060"/>
                          </a:solidFill>
                          <a:sym typeface="Arial"/>
                        </a:rPr>
                        <a:t>backup, </a:t>
                      </a:r>
                    </a:p>
                    <a:p>
                      <a:pPr marL="0" marR="0" lvl="0" indent="13970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ant" b="1" dirty="0" smtClean="0">
                          <a:solidFill>
                            <a:srgbClr val="002060"/>
                          </a:solidFill>
                        </a:rPr>
                        <a:t>easy </a:t>
                      </a:r>
                      <a:r>
                        <a:rPr lang="en-US" altLang="zh-Hant" b="1" dirty="0">
                          <a:solidFill>
                            <a:srgbClr val="002060"/>
                          </a:solidFill>
                        </a:rPr>
                        <a:t>to back up large data</a:t>
                      </a:r>
                      <a:endParaRPr lang="en" b="1" dirty="0">
                        <a:solidFill>
                          <a:srgbClr val="002060"/>
                        </a:solidFill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3684968656"/>
                  </a:ext>
                </a:extLst>
              </a:tr>
              <a:tr h="385153"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TW" sz="1600" b="1" u="none" strike="noStrike" cap="none" dirty="0">
                          <a:solidFill>
                            <a:srgbClr val="002060"/>
                          </a:solidFill>
                          <a:effectLst/>
                          <a:latin typeface="+mj-lt"/>
                          <a:ea typeface="微軟正黑體" pitchFamily="34" charset="-120"/>
                          <a:sym typeface="Arial"/>
                        </a:rPr>
                        <a:t>Expand storage space</a:t>
                      </a:r>
                      <a:endParaRPr lang="en" sz="1600" b="1" i="0" u="none" strike="noStrike" cap="none" dirty="0">
                        <a:solidFill>
                          <a:srgbClr val="002060"/>
                        </a:solidFill>
                        <a:effectLst/>
                        <a:latin typeface="+mj-lt"/>
                        <a:ea typeface="微軟正黑體" pitchFamily="34" charset="-120"/>
                        <a:cs typeface="Arial" panose="020B0604020202020204" pitchFamily="34" charset="0"/>
                        <a:sym typeface="Arial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b="1" dirty="0">
                          <a:solidFill>
                            <a:srgbClr val="002060"/>
                          </a:solidFill>
                          <a:sym typeface="Arial"/>
                        </a:rPr>
                        <a:t>Yes</a:t>
                      </a: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b="1" dirty="0">
                          <a:solidFill>
                            <a:srgbClr val="002060"/>
                          </a:solidFill>
                          <a:sym typeface="Arial"/>
                        </a:rPr>
                        <a:t>No</a:t>
                      </a: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Hant" b="1" dirty="0" smtClean="0">
                          <a:solidFill>
                            <a:srgbClr val="002060"/>
                          </a:solidFill>
                          <a:sym typeface="Arial"/>
                        </a:rPr>
                        <a:t>Increase </a:t>
                      </a:r>
                      <a:r>
                        <a:rPr lang="en-US" altLang="zh-Hant" b="1" dirty="0">
                          <a:solidFill>
                            <a:srgbClr val="002060"/>
                          </a:solidFill>
                          <a:sym typeface="Arial"/>
                        </a:rPr>
                        <a:t>storage capacity by </a:t>
                      </a:r>
                      <a:endParaRPr lang="en-US" altLang="zh-Hant" b="1" dirty="0" smtClean="0">
                        <a:solidFill>
                          <a:srgbClr val="002060"/>
                        </a:solidFill>
                        <a:sym typeface="Arial"/>
                      </a:endParaRPr>
                    </a:p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Hant" b="1" dirty="0" smtClean="0">
                          <a:solidFill>
                            <a:srgbClr val="002060"/>
                          </a:solidFill>
                          <a:sym typeface="Arial"/>
                        </a:rPr>
                        <a:t>adding </a:t>
                      </a:r>
                      <a:r>
                        <a:rPr lang="en-US" altLang="zh-Hant" b="1" dirty="0">
                          <a:solidFill>
                            <a:srgbClr val="002060"/>
                          </a:solidFill>
                          <a:sym typeface="Arial"/>
                        </a:rPr>
                        <a:t>new cartridge</a:t>
                      </a:r>
                      <a:endParaRPr lang="en" b="1" dirty="0">
                        <a:solidFill>
                          <a:srgbClr val="002060"/>
                        </a:solidFill>
                        <a:sym typeface="Arial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12266017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697223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平行四邊形 23"/>
          <p:cNvSpPr/>
          <p:nvPr/>
        </p:nvSpPr>
        <p:spPr>
          <a:xfrm>
            <a:off x="6552659" y="2199371"/>
            <a:ext cx="2104644" cy="437705"/>
          </a:xfrm>
          <a:prstGeom prst="parallelogram">
            <a:avLst/>
          </a:prstGeom>
          <a:solidFill>
            <a:schemeClr val="accent3">
              <a:lumMod val="40000"/>
              <a:lumOff val="6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平行四邊形 24"/>
          <p:cNvSpPr/>
          <p:nvPr/>
        </p:nvSpPr>
        <p:spPr>
          <a:xfrm>
            <a:off x="5385874" y="4205627"/>
            <a:ext cx="1865416" cy="437705"/>
          </a:xfrm>
          <a:prstGeom prst="parallelogram">
            <a:avLst/>
          </a:prstGeom>
          <a:solidFill>
            <a:schemeClr val="accent3">
              <a:lumMod val="40000"/>
              <a:lumOff val="6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6" name="平行四邊形 25"/>
          <p:cNvSpPr/>
          <p:nvPr/>
        </p:nvSpPr>
        <p:spPr>
          <a:xfrm>
            <a:off x="1047750" y="3123597"/>
            <a:ext cx="2101782" cy="616759"/>
          </a:xfrm>
          <a:prstGeom prst="parallelogram">
            <a:avLst/>
          </a:prstGeom>
          <a:solidFill>
            <a:schemeClr val="accent3">
              <a:lumMod val="40000"/>
              <a:lumOff val="6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平行四邊形 22"/>
          <p:cNvSpPr/>
          <p:nvPr/>
        </p:nvSpPr>
        <p:spPr>
          <a:xfrm>
            <a:off x="5234744" y="856113"/>
            <a:ext cx="2270846" cy="437705"/>
          </a:xfrm>
          <a:prstGeom prst="parallelogram">
            <a:avLst/>
          </a:prstGeom>
          <a:solidFill>
            <a:schemeClr val="accent3">
              <a:lumMod val="40000"/>
              <a:lumOff val="6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8" name="圖片 17" descr="TAG-2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254" y="856113"/>
            <a:ext cx="4144603" cy="4144603"/>
          </a:xfrm>
          <a:prstGeom prst="rect">
            <a:avLst/>
          </a:prstGeom>
        </p:spPr>
      </p:pic>
      <p:pic>
        <p:nvPicPr>
          <p:cNvPr id="15" name="圖片 14" descr="TAG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040" y="1010002"/>
            <a:ext cx="2945642" cy="643600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8605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buSzPts val="3400"/>
            </a:pPr>
            <a:r>
              <a:rPr lang="en-US" altLang="zh-Hant" sz="3600" u="none" strike="noStrike" cap="none" dirty="0" smtClean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Conveniently move </a:t>
            </a:r>
            <a:r>
              <a:rPr lang="en-US" altLang="zh-Hant" sz="3600" u="none" strike="noStrike" cap="none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data </a:t>
            </a:r>
            <a:r>
              <a:rPr lang="en-US" altLang="zh-Hant" sz="3600" u="none" strike="noStrike" cap="none" dirty="0" smtClean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with </a:t>
            </a:r>
            <a:r>
              <a:rPr lang="en-US" altLang="zh-Hant" sz="3600" u="none" strike="noStrike" cap="none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RDX</a:t>
            </a:r>
            <a:endParaRPr sz="36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378C3DB1-86D7-734A-9520-7A0B5E870D59}"/>
              </a:ext>
            </a:extLst>
          </p:cNvPr>
          <p:cNvSpPr txBox="1"/>
          <p:nvPr/>
        </p:nvSpPr>
        <p:spPr>
          <a:xfrm>
            <a:off x="408217" y="1140468"/>
            <a:ext cx="27837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RDX Media Rotation</a:t>
            </a:r>
            <a:endParaRPr lang="en-US" sz="2000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19" name="圖片 18" descr="tandberg_data_8586_rdx_rdx_quikstor_1tb_remvble_1070111.png"/>
          <p:cNvPicPr>
            <a:picLocks noChangeAspect="1"/>
          </p:cNvPicPr>
          <p:nvPr/>
        </p:nvPicPr>
        <p:blipFill>
          <a:blip r:embed="rId5"/>
          <a:srcRect t="5403" b="21501"/>
          <a:stretch>
            <a:fillRect/>
          </a:stretch>
        </p:blipFill>
        <p:spPr>
          <a:xfrm>
            <a:off x="4438124" y="1154814"/>
            <a:ext cx="974790" cy="712535"/>
          </a:xfrm>
          <a:prstGeom prst="rect">
            <a:avLst/>
          </a:prstGeom>
        </p:spPr>
      </p:pic>
      <p:pic>
        <p:nvPicPr>
          <p:cNvPr id="20" name="圖片 19" descr="tandberg_data_8586_rdx_rdx_quikstor_1tb_remvble_1070111.png"/>
          <p:cNvPicPr>
            <a:picLocks noChangeAspect="1"/>
          </p:cNvPicPr>
          <p:nvPr/>
        </p:nvPicPr>
        <p:blipFill>
          <a:blip r:embed="rId5"/>
          <a:srcRect t="11878" b="13776"/>
          <a:stretch>
            <a:fillRect/>
          </a:stretch>
        </p:blipFill>
        <p:spPr>
          <a:xfrm>
            <a:off x="2987611" y="2799536"/>
            <a:ext cx="974790" cy="724714"/>
          </a:xfrm>
          <a:prstGeom prst="rect">
            <a:avLst/>
          </a:prstGeom>
        </p:spPr>
      </p:pic>
      <p:pic>
        <p:nvPicPr>
          <p:cNvPr id="21" name="圖片 20" descr="tandberg_data_8586_rdx_rdx_quikstor_1tb_remvble_1070111.png"/>
          <p:cNvPicPr>
            <a:picLocks noChangeAspect="1"/>
          </p:cNvPicPr>
          <p:nvPr/>
        </p:nvPicPr>
        <p:blipFill>
          <a:blip r:embed="rId5"/>
          <a:srcRect t="17582" b="21358"/>
          <a:stretch>
            <a:fillRect/>
          </a:stretch>
        </p:blipFill>
        <p:spPr>
          <a:xfrm>
            <a:off x="4396336" y="4029075"/>
            <a:ext cx="974790" cy="595207"/>
          </a:xfrm>
          <a:prstGeom prst="rect">
            <a:avLst/>
          </a:prstGeom>
        </p:spPr>
      </p:pic>
      <p:pic>
        <p:nvPicPr>
          <p:cNvPr id="22" name="圖片 21" descr="tandberg_data_8586_rdx_rdx_quikstor_1tb_remvble_1070111.png"/>
          <p:cNvPicPr>
            <a:picLocks noChangeAspect="1"/>
          </p:cNvPicPr>
          <p:nvPr/>
        </p:nvPicPr>
        <p:blipFill>
          <a:blip r:embed="rId5"/>
          <a:srcRect t="15787" b="23242"/>
          <a:stretch>
            <a:fillRect/>
          </a:stretch>
        </p:blipFill>
        <p:spPr>
          <a:xfrm>
            <a:off x="5933867" y="2799536"/>
            <a:ext cx="974790" cy="594341"/>
          </a:xfrm>
          <a:prstGeom prst="rect">
            <a:avLst/>
          </a:prstGeom>
        </p:spPr>
      </p:pic>
      <p:pic>
        <p:nvPicPr>
          <p:cNvPr id="27" name="圖片 26" descr="ibm-rdx-external-usb-drive-36251ty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215" y="2399256"/>
            <a:ext cx="1590676" cy="97987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163A0583-090B-E441-AC12-1C82A607B2EA}"/>
              </a:ext>
            </a:extLst>
          </p:cNvPr>
          <p:cNvSpPr txBox="1"/>
          <p:nvPr/>
        </p:nvSpPr>
        <p:spPr>
          <a:xfrm>
            <a:off x="1164553" y="3131001"/>
            <a:ext cx="18230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1" dirty="0">
                <a:solidFill>
                  <a:srgbClr val="002060"/>
                </a:solidFill>
                <a:ea typeface="Microsoft JhengHei" panose="020B0604030504040204" pitchFamily="34" charset="-120"/>
              </a:rPr>
              <a:t>Back up </a:t>
            </a:r>
            <a:r>
              <a:rPr lang="en-US" sz="1600" b="1" dirty="0" smtClean="0">
                <a:solidFill>
                  <a:srgbClr val="002060"/>
                </a:solidFill>
                <a:ea typeface="Microsoft JhengHei" panose="020B0604030504040204" pitchFamily="34" charset="-120"/>
              </a:rPr>
              <a:t>data </a:t>
            </a:r>
          </a:p>
          <a:p>
            <a:pPr algn="r"/>
            <a:r>
              <a:rPr lang="en-US" sz="1600" b="1" dirty="0" smtClean="0">
                <a:solidFill>
                  <a:srgbClr val="002060"/>
                </a:solidFill>
                <a:ea typeface="Microsoft JhengHei" panose="020B0604030504040204" pitchFamily="34" charset="-120"/>
              </a:rPr>
              <a:t>to </a:t>
            </a:r>
            <a:r>
              <a:rPr lang="en-US" sz="1600" b="1" dirty="0">
                <a:solidFill>
                  <a:srgbClr val="002060"/>
                </a:solidFill>
                <a:ea typeface="Microsoft JhengHei" panose="020B0604030504040204" pitchFamily="34" charset="-120"/>
              </a:rPr>
              <a:t>RDX cartridge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91C9B5D5-FEFB-994D-B217-86AA4A561601}"/>
              </a:ext>
            </a:extLst>
          </p:cNvPr>
          <p:cNvSpPr txBox="1"/>
          <p:nvPr/>
        </p:nvSpPr>
        <p:spPr>
          <a:xfrm>
            <a:off x="4321816" y="971191"/>
            <a:ext cx="11255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ea typeface="Microsoft JhengHei" panose="020B0604030504040204" pitchFamily="34" charset="-120"/>
              </a:rPr>
              <a:t>Media#2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83389B39-C83C-C14D-AC45-E3FA8769783A}"/>
              </a:ext>
            </a:extLst>
          </p:cNvPr>
          <p:cNvSpPr txBox="1"/>
          <p:nvPr/>
        </p:nvSpPr>
        <p:spPr>
          <a:xfrm>
            <a:off x="2922126" y="2562378"/>
            <a:ext cx="10402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ea typeface="Microsoft JhengHei" panose="020B0604030504040204" pitchFamily="34" charset="-120"/>
              </a:rPr>
              <a:t>Media#1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3E1FC15F-A7B5-4B40-A106-3EFFFD63797A}"/>
              </a:ext>
            </a:extLst>
          </p:cNvPr>
          <p:cNvSpPr txBox="1"/>
          <p:nvPr/>
        </p:nvSpPr>
        <p:spPr>
          <a:xfrm>
            <a:off x="5849078" y="2557462"/>
            <a:ext cx="11013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ea typeface="Microsoft JhengHei" panose="020B0604030504040204" pitchFamily="34" charset="-120"/>
              </a:rPr>
              <a:t>Media#3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BAB4F6B6-796B-D840-BF5E-8DA47922F681}"/>
              </a:ext>
            </a:extLst>
          </p:cNvPr>
          <p:cNvSpPr txBox="1"/>
          <p:nvPr/>
        </p:nvSpPr>
        <p:spPr>
          <a:xfrm>
            <a:off x="4418671" y="4543302"/>
            <a:ext cx="10286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ea typeface="Microsoft JhengHei" panose="020B0604030504040204" pitchFamily="34" charset="-120"/>
              </a:rPr>
              <a:t>Media#4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="" xmlns:a16="http://schemas.microsoft.com/office/drawing/2014/main" id="{F4328559-132F-3F4F-B2BE-357A71A9E892}"/>
              </a:ext>
            </a:extLst>
          </p:cNvPr>
          <p:cNvSpPr txBox="1"/>
          <p:nvPr/>
        </p:nvSpPr>
        <p:spPr>
          <a:xfrm>
            <a:off x="5398166" y="891922"/>
            <a:ext cx="20251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ea typeface="Microsoft JhengHei" panose="020B0604030504040204" pitchFamily="34" charset="-120"/>
              </a:rPr>
              <a:t>To off-site location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E66EB85D-17FF-9645-83E1-C007C78878ED}"/>
              </a:ext>
            </a:extLst>
          </p:cNvPr>
          <p:cNvSpPr txBox="1"/>
          <p:nvPr/>
        </p:nvSpPr>
        <p:spPr>
          <a:xfrm>
            <a:off x="6776589" y="2250859"/>
            <a:ext cx="18807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ea typeface="Microsoft JhengHei" panose="020B0604030504040204" pitchFamily="34" charset="-120"/>
              </a:rPr>
              <a:t>Off-site location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="" xmlns:a16="http://schemas.microsoft.com/office/drawing/2014/main" id="{AA6397EA-4E92-2342-961A-9166C272E865}"/>
              </a:ext>
            </a:extLst>
          </p:cNvPr>
          <p:cNvSpPr txBox="1"/>
          <p:nvPr/>
        </p:nvSpPr>
        <p:spPr>
          <a:xfrm>
            <a:off x="5536775" y="4261148"/>
            <a:ext cx="16260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ea typeface="Microsoft JhengHei" panose="020B0604030504040204" pitchFamily="34" charset="-120"/>
              </a:rPr>
              <a:t>To main office</a:t>
            </a:r>
          </a:p>
        </p:txBody>
      </p:sp>
    </p:spTree>
    <p:extLst>
      <p:ext uri="{BB962C8B-B14F-4D97-AF65-F5344CB8AC3E}">
        <p14:creationId xmlns="" xmlns:p14="http://schemas.microsoft.com/office/powerpoint/2010/main" val="66298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內容版面配置區 3">
            <a:extLst>
              <a:ext uri="{FF2B5EF4-FFF2-40B4-BE49-F238E27FC236}">
                <a16:creationId xmlns="" xmlns:a16="http://schemas.microsoft.com/office/drawing/2014/main" id="{52113789-E632-5D4A-BB42-7665C1396C5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461497865"/>
              </p:ext>
            </p:extLst>
          </p:nvPr>
        </p:nvGraphicFramePr>
        <p:xfrm>
          <a:off x="375379" y="1004547"/>
          <a:ext cx="8488400" cy="287501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093381">
                  <a:extLst>
                    <a:ext uri="{9D8B030D-6E8A-4147-A177-3AD203B41FA5}">
                      <a16:colId xmlns="" xmlns:a16="http://schemas.microsoft.com/office/drawing/2014/main" val="4020755267"/>
                    </a:ext>
                  </a:extLst>
                </a:gridCol>
                <a:gridCol w="4395019">
                  <a:extLst>
                    <a:ext uri="{9D8B030D-6E8A-4147-A177-3AD203B41FA5}">
                      <a16:colId xmlns="" xmlns:a16="http://schemas.microsoft.com/office/drawing/2014/main" val="3032001189"/>
                    </a:ext>
                  </a:extLst>
                </a:gridCol>
              </a:tblGrid>
              <a:tr h="1246401"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" sz="18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" sz="18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1538455067"/>
                  </a:ext>
                </a:extLst>
              </a:tr>
              <a:tr h="385153">
                <a:tc>
                  <a:txBody>
                    <a:bodyPr/>
                    <a:lstStyle/>
                    <a:p>
                      <a:pPr algn="ctr"/>
                      <a:r>
                        <a:rPr lang="en-US" sz="1400" b="1" i="0" u="none" strike="noStrike" cap="none" dirty="0">
                          <a:solidFill>
                            <a:srgbClr val="002060"/>
                          </a:solidFill>
                          <a:effectLst/>
                          <a:latin typeface="+mj-lt"/>
                          <a:ea typeface="+mn-ea"/>
                          <a:cs typeface="+mn-cs"/>
                          <a:sym typeface="Arial"/>
                        </a:rPr>
                        <a:t>i5-7500 Quad-core 3.4 GHz (Max. 3.8 GHz)</a:t>
                      </a:r>
                      <a:endParaRPr lang="en-US" altLang="zh-TW" sz="1400" b="1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i="0" u="none" strike="noStrike" cap="none" dirty="0">
                          <a:solidFill>
                            <a:srgbClr val="002060"/>
                          </a:solidFill>
                          <a:effectLst/>
                          <a:latin typeface="+mj-lt"/>
                          <a:ea typeface="+mn-ea"/>
                          <a:cs typeface="+mn-cs"/>
                          <a:sym typeface="Arial"/>
                        </a:rPr>
                        <a:t>i7-7700 Quad-core 3.6 GHz (Max. 4.2 GHz)</a:t>
                      </a:r>
                      <a:endParaRPr lang="en-US" altLang="zh-TW" sz="1400" b="1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551094981"/>
                  </a:ext>
                </a:extLst>
              </a:tr>
              <a:tr h="385153">
                <a:tc gridSpan="2">
                  <a:txBody>
                    <a:bodyPr/>
                    <a:lstStyle/>
                    <a:p>
                      <a:pPr marL="0" marR="0" indent="13970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400" b="1" dirty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9</a:t>
                      </a:r>
                      <a:r>
                        <a:rPr lang="en-US" altLang="zh-TW" sz="1400" b="1" baseline="30000" dirty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th</a:t>
                      </a:r>
                      <a:r>
                        <a:rPr lang="en-US" altLang="zh-TW" sz="1400" b="1" dirty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 Intel</a:t>
                      </a:r>
                      <a:r>
                        <a:rPr lang="en-US" altLang="zh-TW" sz="1400" b="1" baseline="30000" dirty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®</a:t>
                      </a:r>
                      <a:r>
                        <a:rPr lang="en-US" altLang="zh-TW" sz="1400" b="1" dirty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HD Graphics</a:t>
                      </a:r>
                    </a:p>
                  </a:txBody>
                  <a:tcPr marL="95250" marR="95250" marT="95250" marB="95250" anchor="ctr"/>
                </a:tc>
                <a:tc hMerge="1"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509886607"/>
                  </a:ext>
                </a:extLst>
              </a:tr>
              <a:tr h="417035">
                <a:tc>
                  <a:txBody>
                    <a:bodyPr/>
                    <a:lstStyle/>
                    <a:p>
                      <a:pPr marL="0" marR="0" indent="13970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400" b="1" dirty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16GB DDR4 (8GB x 2)</a:t>
                      </a: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marL="0" marR="0" indent="13970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400" b="1" dirty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32GB DDR4 (8GB x 4)</a:t>
                      </a: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245450827"/>
                  </a:ext>
                </a:extLst>
              </a:tr>
              <a:tr h="385153">
                <a:tc gridSpan="2">
                  <a:txBody>
                    <a:bodyPr/>
                    <a:lstStyle/>
                    <a:p>
                      <a:pPr marL="0" marR="0" indent="13970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b="1" i="0" u="none" strike="noStrike" cap="none" dirty="0">
                          <a:solidFill>
                            <a:srgbClr val="002060"/>
                          </a:solidFill>
                          <a:effectLst/>
                          <a:latin typeface="+mj-lt"/>
                          <a:ea typeface="+mn-ea"/>
                          <a:cs typeface="+mn-cs"/>
                          <a:sym typeface="Arial"/>
                        </a:rPr>
                        <a:t>Dual Channel supported,  4 x DDR4 memory modules for a maximum of 64GB RAM</a:t>
                      </a:r>
                      <a:endParaRPr lang="en-US" altLang="zh-TW" sz="1400" b="1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5250" marR="95250" marT="95250" marB="95250" anchor="ctr"/>
                </a:tc>
                <a:tc hMerge="1"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2877398962"/>
                  </a:ext>
                </a:extLst>
              </a:tr>
            </a:tbl>
          </a:graphicData>
        </a:graphic>
      </p:graphicFrame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63521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SzPts val="3400"/>
            </a:pPr>
            <a:r>
              <a:rPr lang="en-US" b="0" dirty="0">
                <a:solidFill>
                  <a:schemeClr val="bg1"/>
                </a:solidFill>
              </a:rPr>
              <a:t> </a:t>
            </a:r>
            <a:r>
              <a:rPr lang="en-US" altLang="zh-TW" dirty="0" smtClean="0">
                <a:solidFill>
                  <a:schemeClr val="bg1"/>
                </a:solidFill>
              </a:rPr>
              <a:t>Intel</a:t>
            </a:r>
            <a:r>
              <a:rPr lang="en-US" altLang="zh-TW" baseline="30000" dirty="0" smtClean="0">
                <a:solidFill>
                  <a:schemeClr val="bg1"/>
                </a:solidFill>
              </a:rPr>
              <a:t>®</a:t>
            </a:r>
            <a:r>
              <a:rPr lang="en-US" altLang="zh-TW" dirty="0" smtClean="0">
                <a:solidFill>
                  <a:schemeClr val="bg1"/>
                </a:solidFill>
              </a:rPr>
              <a:t>  Gen7 Core™</a:t>
            </a:r>
            <a:r>
              <a:rPr lang="en-US" altLang="zh-TW" dirty="0" smtClean="0">
                <a:solidFill>
                  <a:schemeClr val="bg1"/>
                </a:solidFill>
                <a:ea typeface="Microsoft JhengHei" panose="020B0604030504040204" pitchFamily="34" charset="-120"/>
              </a:rPr>
              <a:t> i5 / i7</a:t>
            </a:r>
            <a:r>
              <a:rPr lang="en-US" altLang="zh-TW" dirty="0" smtClean="0">
                <a:solidFill>
                  <a:schemeClr val="bg1"/>
                </a:solidFill>
              </a:rPr>
              <a:t> processors </a:t>
            </a:r>
            <a:endParaRPr dirty="0">
              <a:solidFill>
                <a:schemeClr val="bg1"/>
              </a:solidFill>
              <a:latin typeface="+mj-lt"/>
              <a:ea typeface="Microsoft JhengHei" panose="020B0604030504040204" pitchFamily="34" charset="-12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9A584C73-8D68-9C4E-900F-6F7A1222F7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692" y="1112063"/>
            <a:ext cx="972000" cy="972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27E48022-118B-0C47-AE1D-BC9436BB28CD}"/>
              </a:ext>
            </a:extLst>
          </p:cNvPr>
          <p:cNvSpPr/>
          <p:nvPr/>
        </p:nvSpPr>
        <p:spPr>
          <a:xfrm>
            <a:off x="1575828" y="1252973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TVS-882BR/BRT3-i5-16G</a:t>
            </a:r>
            <a:b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TVS-882BR/BRT3-ODD-i5-16G</a:t>
            </a:r>
            <a:b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TVS-882BR/BRT3-RDX-i5-16G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D5BA46E8-316B-CC45-8F68-F538998D9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0514" y="1105755"/>
            <a:ext cx="972000" cy="972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6463F371-6D4C-3147-9CB0-08B267B058AB}"/>
              </a:ext>
            </a:extLst>
          </p:cNvPr>
          <p:cNvSpPr/>
          <p:nvPr/>
        </p:nvSpPr>
        <p:spPr>
          <a:xfrm>
            <a:off x="5735365" y="1252973"/>
            <a:ext cx="302517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TVS-882BR/BRT3-i7-32G</a:t>
            </a:r>
            <a:b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TVS-882BR/BRT3-ODD-i7-32G</a:t>
            </a:r>
            <a:b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TVS-882BR/BRT3-RDX-i7-32G</a:t>
            </a:r>
          </a:p>
        </p:txBody>
      </p:sp>
    </p:spTree>
    <p:extLst>
      <p:ext uri="{BB962C8B-B14F-4D97-AF65-F5344CB8AC3E}">
        <p14:creationId xmlns="" xmlns:p14="http://schemas.microsoft.com/office/powerpoint/2010/main" val="25043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圖片 39" descr="螢幕+手機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8748" y="1483630"/>
            <a:ext cx="4346034" cy="2332640"/>
          </a:xfrm>
          <a:prstGeom prst="rect">
            <a:avLst/>
          </a:prstGeom>
        </p:spPr>
      </p:pic>
      <p:pic>
        <p:nvPicPr>
          <p:cNvPr id="41" name="Shape 628" descr="C:\Users\user\Desktop\Qfinder_PPT\電腦2.png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202341" y="1438027"/>
            <a:ext cx="4287471" cy="2473234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5838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SzPts val="3400"/>
            </a:pPr>
            <a:r>
              <a:rPr lang="en-US" sz="3000" dirty="0"/>
              <a:t> </a:t>
            </a:r>
            <a:r>
              <a:rPr lang="en-US" sz="3000" dirty="0">
                <a:solidFill>
                  <a:schemeClr val="lt1"/>
                </a:solidFill>
              </a:rPr>
              <a:t>Thunderbolt™ 3 </a:t>
            </a:r>
            <a:r>
              <a:rPr lang="en-US" sz="3000" dirty="0" smtClean="0">
                <a:solidFill>
                  <a:schemeClr val="lt1"/>
                </a:solidFill>
              </a:rPr>
              <a:t>NAS with excellent performance</a:t>
            </a:r>
            <a:endParaRPr sz="3000" dirty="0">
              <a:solidFill>
                <a:schemeClr val="lt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7DC52AE1-2FB8-5D47-9481-2CFA9D45A609}"/>
              </a:ext>
            </a:extLst>
          </p:cNvPr>
          <p:cNvSpPr txBox="1"/>
          <p:nvPr/>
        </p:nvSpPr>
        <p:spPr>
          <a:xfrm>
            <a:off x="1115675" y="4010419"/>
            <a:ext cx="337413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rgbClr val="002060"/>
                </a:solidFill>
              </a:rPr>
              <a:t>NAS: TVS-882BRT3-i7-32G</a:t>
            </a:r>
          </a:p>
          <a:p>
            <a:r>
              <a:rPr lang="en-US" sz="1000" b="1" dirty="0">
                <a:solidFill>
                  <a:srgbClr val="002060"/>
                </a:solidFill>
              </a:rPr>
              <a:t>Host: MacBook Pro</a:t>
            </a:r>
          </a:p>
          <a:p>
            <a:r>
              <a:rPr lang="en-US" sz="1000" b="1" dirty="0">
                <a:solidFill>
                  <a:srgbClr val="002060"/>
                </a:solidFill>
              </a:rPr>
              <a:t>Host: MSI GS63VR 6RF Stealth Pro (Turbo mode)</a:t>
            </a:r>
          </a:p>
        </p:txBody>
      </p:sp>
      <p:grpSp>
        <p:nvGrpSpPr>
          <p:cNvPr id="81" name="群組 80"/>
          <p:cNvGrpSpPr/>
          <p:nvPr/>
        </p:nvGrpSpPr>
        <p:grpSpPr>
          <a:xfrm>
            <a:off x="888529" y="1779992"/>
            <a:ext cx="2895890" cy="1653926"/>
            <a:chOff x="793279" y="1443923"/>
            <a:chExt cx="2895890" cy="1653926"/>
          </a:xfrm>
        </p:grpSpPr>
        <p:sp>
          <p:nvSpPr>
            <p:cNvPr id="17" name="Shape 81"/>
            <p:cNvSpPr txBox="1"/>
            <p:nvPr/>
          </p:nvSpPr>
          <p:spPr>
            <a:xfrm>
              <a:off x="1732835" y="2894846"/>
              <a:ext cx="520422" cy="1710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00" b="1" i="0" u="none" strike="noStrike" cap="none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j-lt"/>
                  <a:ea typeface="微軟正黑體" pitchFamily="34" charset="-120"/>
                  <a:sym typeface="Arial"/>
                </a:rPr>
                <a:t>Read</a:t>
              </a:r>
              <a:endParaRPr lang="zh-TW" sz="1000" b="1" i="0" u="none" strike="noStrike" cap="none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微軟正黑體" pitchFamily="34" charset="-120"/>
                <a:sym typeface="Arial"/>
              </a:endParaRPr>
            </a:p>
          </p:txBody>
        </p:sp>
        <p:sp>
          <p:nvSpPr>
            <p:cNvPr id="18" name="Shape 82"/>
            <p:cNvSpPr txBox="1"/>
            <p:nvPr/>
          </p:nvSpPr>
          <p:spPr>
            <a:xfrm>
              <a:off x="2862008" y="2894846"/>
              <a:ext cx="569986" cy="1710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00" b="1" i="0" u="none" strike="noStrike" cap="none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j-lt"/>
                  <a:ea typeface="微軟正黑體" pitchFamily="34" charset="-120"/>
                  <a:sym typeface="Arial"/>
                </a:rPr>
                <a:t>Write</a:t>
              </a:r>
              <a:endParaRPr lang="zh-TW" sz="1000" b="1" i="0" u="none" strike="noStrike" cap="none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微軟正黑體" pitchFamily="34" charset="-120"/>
                <a:sym typeface="Arial"/>
              </a:endParaRPr>
            </a:p>
          </p:txBody>
        </p:sp>
        <p:sp>
          <p:nvSpPr>
            <p:cNvPr id="20" name="Shape 86"/>
            <p:cNvSpPr txBox="1"/>
            <p:nvPr/>
          </p:nvSpPr>
          <p:spPr>
            <a:xfrm>
              <a:off x="793279" y="2105566"/>
              <a:ext cx="632771" cy="19356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750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" name="Shape 88"/>
            <p:cNvSpPr txBox="1"/>
            <p:nvPr/>
          </p:nvSpPr>
          <p:spPr>
            <a:xfrm>
              <a:off x="793279" y="2452865"/>
              <a:ext cx="632772" cy="1811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375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" name="Shape 92"/>
            <p:cNvSpPr txBox="1"/>
            <p:nvPr/>
          </p:nvSpPr>
          <p:spPr>
            <a:xfrm>
              <a:off x="888151" y="2777939"/>
              <a:ext cx="443027" cy="22701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  0</a:t>
              </a:r>
            </a:p>
          </p:txBody>
        </p:sp>
        <p:grpSp>
          <p:nvGrpSpPr>
            <p:cNvPr id="57" name="群組 56"/>
            <p:cNvGrpSpPr/>
            <p:nvPr/>
          </p:nvGrpSpPr>
          <p:grpSpPr>
            <a:xfrm>
              <a:off x="1355533" y="1539665"/>
              <a:ext cx="2333636" cy="1338545"/>
              <a:chOff x="1469833" y="1539665"/>
              <a:chExt cx="3111208" cy="1338545"/>
            </a:xfrm>
          </p:grpSpPr>
          <p:cxnSp>
            <p:nvCxnSpPr>
              <p:cNvPr id="15" name="Shape 90"/>
              <p:cNvCxnSpPr/>
              <p:nvPr/>
            </p:nvCxnSpPr>
            <p:spPr>
              <a:xfrm>
                <a:off x="1469833" y="2542273"/>
                <a:ext cx="3111190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1" name="Shape 89"/>
              <p:cNvCxnSpPr/>
              <p:nvPr/>
            </p:nvCxnSpPr>
            <p:spPr>
              <a:xfrm>
                <a:off x="1469834" y="2207377"/>
                <a:ext cx="3111205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4" name="Shape 93"/>
              <p:cNvCxnSpPr/>
              <p:nvPr/>
            </p:nvCxnSpPr>
            <p:spPr>
              <a:xfrm>
                <a:off x="1469834" y="2877168"/>
                <a:ext cx="3111207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5" name="Shape 89"/>
              <p:cNvCxnSpPr/>
              <p:nvPr/>
            </p:nvCxnSpPr>
            <p:spPr>
              <a:xfrm>
                <a:off x="1469834" y="1870424"/>
                <a:ext cx="3111205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6" name="Shape 89"/>
              <p:cNvCxnSpPr/>
              <p:nvPr/>
            </p:nvCxnSpPr>
            <p:spPr>
              <a:xfrm>
                <a:off x="1469834" y="1539665"/>
                <a:ext cx="3111205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sp>
          <p:nvSpPr>
            <p:cNvPr id="37" name="Shape 86"/>
            <p:cNvSpPr txBox="1"/>
            <p:nvPr/>
          </p:nvSpPr>
          <p:spPr>
            <a:xfrm>
              <a:off x="793279" y="1774682"/>
              <a:ext cx="632771" cy="19356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1125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" name="Shape 86"/>
            <p:cNvSpPr txBox="1"/>
            <p:nvPr/>
          </p:nvSpPr>
          <p:spPr>
            <a:xfrm>
              <a:off x="793279" y="1443923"/>
              <a:ext cx="632772" cy="19356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1500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" name="Shape 80"/>
            <p:cNvSpPr/>
            <p:nvPr/>
          </p:nvSpPr>
          <p:spPr>
            <a:xfrm>
              <a:off x="1636416" y="1774682"/>
              <a:ext cx="709661" cy="1102371"/>
            </a:xfrm>
            <a:prstGeom prst="rect">
              <a:avLst/>
            </a:prstGeom>
            <a:solidFill>
              <a:srgbClr val="4E8542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  <a:bevelB w="38100" h="38100"/>
            </a:sp3d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2" name="Shape 83"/>
            <p:cNvSpPr txBox="1"/>
            <p:nvPr/>
          </p:nvSpPr>
          <p:spPr>
            <a:xfrm>
              <a:off x="1411204" y="1759519"/>
              <a:ext cx="1102263" cy="1923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lang="en-US" altLang="zh-TW" sz="1600" b="1" i="0" u="none" strike="noStrike" cap="none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1171</a:t>
              </a:r>
              <a:endParaRPr lang="zh-TW" sz="1600" b="1" i="0" u="none" strike="noStrike" cap="none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16" name="Shape 80"/>
            <p:cNvSpPr/>
            <p:nvPr/>
          </p:nvSpPr>
          <p:spPr>
            <a:xfrm>
              <a:off x="2722333" y="1637490"/>
              <a:ext cx="709661" cy="1239564"/>
            </a:xfrm>
            <a:prstGeom prst="rect">
              <a:avLst/>
            </a:prstGeom>
            <a:solidFill>
              <a:srgbClr val="F28B0E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  <a:bevelB w="38100" h="38100"/>
            </a:sp3d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" name="Shape 84"/>
            <p:cNvSpPr txBox="1"/>
            <p:nvPr/>
          </p:nvSpPr>
          <p:spPr>
            <a:xfrm>
              <a:off x="2473816" y="1637490"/>
              <a:ext cx="1189527" cy="16251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lang="en-US" altLang="zh-TW" sz="1600" b="1" i="0" u="none" strike="noStrike" cap="none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1437</a:t>
              </a:r>
              <a:endParaRPr lang="zh-TW" sz="1600" b="1" i="0" u="none" strike="noStrike" cap="none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12" name="Shape 89"/>
            <p:cNvSpPr txBox="1"/>
            <p:nvPr/>
          </p:nvSpPr>
          <p:spPr>
            <a:xfrm>
              <a:off x="943082" y="2949007"/>
              <a:ext cx="594768" cy="14884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9F5900"/>
                </a:buClr>
                <a:buSzPct val="25000"/>
              </a:pPr>
              <a:r>
                <a:rPr lang="en-US" sz="800" dirty="0">
                  <a:solidFill>
                    <a:srgbClr val="777777"/>
                  </a:solidFill>
                </a:rPr>
                <a:t>  </a:t>
              </a:r>
              <a:r>
                <a:rPr lang="en-US" altLang="zh-TW" sz="800" dirty="0">
                  <a:solidFill>
                    <a:srgbClr val="777777"/>
                  </a:solidFill>
                </a:rPr>
                <a:t>(</a:t>
              </a:r>
              <a:r>
                <a:rPr lang="en-US" sz="800" dirty="0">
                  <a:solidFill>
                    <a:srgbClr val="777777"/>
                  </a:solidFill>
                </a:rPr>
                <a:t>MB/s)</a:t>
              </a:r>
              <a:endParaRPr lang="en-US" sz="800" b="0" i="0" u="none" strike="noStrike" cap="none" dirty="0">
                <a:solidFill>
                  <a:srgbClr val="777777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58" name="圖片 57" descr="TAG-07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459" y="4071294"/>
            <a:ext cx="549316" cy="432249"/>
          </a:xfrm>
          <a:prstGeom prst="rect">
            <a:avLst/>
          </a:prstGeom>
        </p:spPr>
      </p:pic>
      <p:grpSp>
        <p:nvGrpSpPr>
          <p:cNvPr id="80" name="群組 79"/>
          <p:cNvGrpSpPr/>
          <p:nvPr/>
        </p:nvGrpSpPr>
        <p:grpSpPr>
          <a:xfrm>
            <a:off x="5228138" y="1682729"/>
            <a:ext cx="3053811" cy="1744119"/>
            <a:chOff x="5279628" y="1558236"/>
            <a:chExt cx="2895890" cy="1653926"/>
          </a:xfrm>
        </p:grpSpPr>
        <p:sp>
          <p:nvSpPr>
            <p:cNvPr id="61" name="Shape 86"/>
            <p:cNvSpPr txBox="1"/>
            <p:nvPr/>
          </p:nvSpPr>
          <p:spPr>
            <a:xfrm>
              <a:off x="5279629" y="2219879"/>
              <a:ext cx="632771" cy="19356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1000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" name="Shape 88"/>
            <p:cNvSpPr txBox="1"/>
            <p:nvPr/>
          </p:nvSpPr>
          <p:spPr>
            <a:xfrm>
              <a:off x="5279628" y="2567178"/>
              <a:ext cx="632772" cy="1811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500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3" name="Shape 92"/>
            <p:cNvSpPr txBox="1"/>
            <p:nvPr/>
          </p:nvSpPr>
          <p:spPr>
            <a:xfrm>
              <a:off x="5374501" y="2892252"/>
              <a:ext cx="443027" cy="22701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  0</a:t>
              </a:r>
            </a:p>
          </p:txBody>
        </p:sp>
        <p:grpSp>
          <p:nvGrpSpPr>
            <p:cNvPr id="64" name="群組 63"/>
            <p:cNvGrpSpPr/>
            <p:nvPr/>
          </p:nvGrpSpPr>
          <p:grpSpPr>
            <a:xfrm>
              <a:off x="5841882" y="1653978"/>
              <a:ext cx="2333636" cy="1338545"/>
              <a:chOff x="1469833" y="1539665"/>
              <a:chExt cx="3111208" cy="1338545"/>
            </a:xfrm>
          </p:grpSpPr>
          <p:cxnSp>
            <p:nvCxnSpPr>
              <p:cNvPr id="65" name="Shape 90"/>
              <p:cNvCxnSpPr/>
              <p:nvPr/>
            </p:nvCxnSpPr>
            <p:spPr>
              <a:xfrm>
                <a:off x="1469833" y="2542273"/>
                <a:ext cx="3111190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6" name="Shape 89"/>
              <p:cNvCxnSpPr/>
              <p:nvPr/>
            </p:nvCxnSpPr>
            <p:spPr>
              <a:xfrm>
                <a:off x="1469834" y="2207377"/>
                <a:ext cx="3111205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7" name="Shape 93"/>
              <p:cNvCxnSpPr/>
              <p:nvPr/>
            </p:nvCxnSpPr>
            <p:spPr>
              <a:xfrm>
                <a:off x="1469834" y="2877168"/>
                <a:ext cx="3111207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8" name="Shape 89"/>
              <p:cNvCxnSpPr/>
              <p:nvPr/>
            </p:nvCxnSpPr>
            <p:spPr>
              <a:xfrm>
                <a:off x="1469834" y="1870424"/>
                <a:ext cx="3111205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9" name="Shape 89"/>
              <p:cNvCxnSpPr/>
              <p:nvPr/>
            </p:nvCxnSpPr>
            <p:spPr>
              <a:xfrm>
                <a:off x="1469834" y="1539665"/>
                <a:ext cx="3111205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sp>
          <p:nvSpPr>
            <p:cNvPr id="70" name="Shape 86"/>
            <p:cNvSpPr txBox="1"/>
            <p:nvPr/>
          </p:nvSpPr>
          <p:spPr>
            <a:xfrm>
              <a:off x="5279629" y="1888995"/>
              <a:ext cx="632771" cy="19356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1500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" name="Shape 86"/>
            <p:cNvSpPr txBox="1"/>
            <p:nvPr/>
          </p:nvSpPr>
          <p:spPr>
            <a:xfrm>
              <a:off x="5279628" y="1558236"/>
              <a:ext cx="632772" cy="19356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2000</a:t>
              </a:r>
            </a:p>
          </p:txBody>
        </p:sp>
        <p:sp>
          <p:nvSpPr>
            <p:cNvPr id="72" name="Shape 80"/>
            <p:cNvSpPr/>
            <p:nvPr/>
          </p:nvSpPr>
          <p:spPr>
            <a:xfrm>
              <a:off x="6122765" y="1736145"/>
              <a:ext cx="709661" cy="1255221"/>
            </a:xfrm>
            <a:prstGeom prst="rect">
              <a:avLst/>
            </a:prstGeom>
            <a:solidFill>
              <a:srgbClr val="4E8542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  <a:bevelB w="38100" h="38100"/>
            </a:sp3d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3" name="Shape 83"/>
            <p:cNvSpPr txBox="1"/>
            <p:nvPr/>
          </p:nvSpPr>
          <p:spPr>
            <a:xfrm>
              <a:off x="5897553" y="1729860"/>
              <a:ext cx="1102263" cy="1923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lang="en-US" altLang="zh-TW" sz="1600" b="1" i="0" u="none" strike="noStrike" cap="none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1973</a:t>
              </a:r>
              <a:endParaRPr lang="zh-TW" sz="1600" b="1" i="0" u="none" strike="noStrike" cap="none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74" name="Shape 80"/>
            <p:cNvSpPr/>
            <p:nvPr/>
          </p:nvSpPr>
          <p:spPr>
            <a:xfrm>
              <a:off x="7208682" y="2164729"/>
              <a:ext cx="709661" cy="826638"/>
            </a:xfrm>
            <a:prstGeom prst="rect">
              <a:avLst/>
            </a:prstGeom>
            <a:solidFill>
              <a:srgbClr val="F28B0E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  <a:bevelB w="38100" h="38100"/>
            </a:sp3d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5" name="Shape 84"/>
            <p:cNvSpPr txBox="1"/>
            <p:nvPr/>
          </p:nvSpPr>
          <p:spPr>
            <a:xfrm>
              <a:off x="6960165" y="2164729"/>
              <a:ext cx="1189527" cy="16251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lang="en-US" altLang="zh-TW" sz="1600" b="1" i="0" u="none" strike="noStrike" cap="none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1291</a:t>
              </a:r>
              <a:endParaRPr lang="zh-TW" sz="1600" b="1" i="0" u="none" strike="noStrike" cap="none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76" name="Shape 89"/>
            <p:cNvSpPr txBox="1"/>
            <p:nvPr/>
          </p:nvSpPr>
          <p:spPr>
            <a:xfrm>
              <a:off x="5429431" y="3063320"/>
              <a:ext cx="594768" cy="14884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9F5900"/>
                </a:buClr>
                <a:buSzPct val="25000"/>
              </a:pPr>
              <a:r>
                <a:rPr lang="en-US" sz="800" dirty="0">
                  <a:solidFill>
                    <a:srgbClr val="777777"/>
                  </a:solidFill>
                </a:rPr>
                <a:t>  </a:t>
              </a:r>
              <a:r>
                <a:rPr lang="en-US" altLang="zh-TW" sz="800" dirty="0">
                  <a:solidFill>
                    <a:srgbClr val="777777"/>
                  </a:solidFill>
                </a:rPr>
                <a:t>(</a:t>
              </a:r>
              <a:r>
                <a:rPr lang="en-US" sz="800" dirty="0">
                  <a:solidFill>
                    <a:srgbClr val="777777"/>
                  </a:solidFill>
                </a:rPr>
                <a:t>MB/s)</a:t>
              </a:r>
              <a:endParaRPr lang="en-US" sz="800" b="0" i="0" u="none" strike="noStrike" cap="none" dirty="0">
                <a:solidFill>
                  <a:srgbClr val="777777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77" name="圖片 76" descr="TAG-03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5603" y="1013707"/>
            <a:ext cx="2942563" cy="499730"/>
          </a:xfrm>
          <a:prstGeom prst="rect">
            <a:avLst/>
          </a:prstGeom>
        </p:spPr>
      </p:pic>
      <p:pic>
        <p:nvPicPr>
          <p:cNvPr id="78" name="圖片 77" descr="TAG-04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4506" y="1012242"/>
            <a:ext cx="2947881" cy="502389"/>
          </a:xfrm>
          <a:prstGeom prst="rect">
            <a:avLst/>
          </a:prstGeom>
        </p:spPr>
      </p:pic>
      <p:sp>
        <p:nvSpPr>
          <p:cNvPr id="79" name="文字方塊 78"/>
          <p:cNvSpPr txBox="1"/>
          <p:nvPr/>
        </p:nvSpPr>
        <p:spPr>
          <a:xfrm>
            <a:off x="1267821" y="3910570"/>
            <a:ext cx="19708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82" name="文字方塊 81"/>
          <p:cNvSpPr txBox="1"/>
          <p:nvPr/>
        </p:nvSpPr>
        <p:spPr>
          <a:xfrm>
            <a:off x="1229975" y="1061332"/>
            <a:ext cx="20849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000" b="1" dirty="0" err="1">
                <a:solidFill>
                  <a:schemeClr val="bg1"/>
                </a:solidFill>
              </a:rPr>
              <a:t>MacBook</a:t>
            </a:r>
            <a:r>
              <a:rPr lang="en-US" altLang="zh-TW" sz="2000" b="1" dirty="0">
                <a:solidFill>
                  <a:schemeClr val="bg1"/>
                </a:solidFill>
              </a:rPr>
              <a:t> Pro</a:t>
            </a:r>
            <a:endParaRPr lang="zh-TW" altLang="en-US" sz="2000" b="1" dirty="0">
              <a:solidFill>
                <a:schemeClr val="bg1"/>
              </a:solidFill>
            </a:endParaRPr>
          </a:p>
        </p:txBody>
      </p:sp>
      <p:sp>
        <p:nvSpPr>
          <p:cNvPr id="83" name="文字方塊 82"/>
          <p:cNvSpPr txBox="1"/>
          <p:nvPr/>
        </p:nvSpPr>
        <p:spPr>
          <a:xfrm>
            <a:off x="5432180" y="975607"/>
            <a:ext cx="24393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 dirty="0">
                <a:solidFill>
                  <a:schemeClr val="bg1"/>
                </a:solidFill>
              </a:rPr>
              <a:t>Windows Gaming Notebook</a:t>
            </a:r>
            <a:endParaRPr lang="zh-TW" altLang="en-US" sz="1600" b="1" dirty="0">
              <a:solidFill>
                <a:schemeClr val="bg1"/>
              </a:solidFill>
            </a:endParaRPr>
          </a:p>
        </p:txBody>
      </p:sp>
      <p:sp>
        <p:nvSpPr>
          <p:cNvPr id="52" name="Shape 81"/>
          <p:cNvSpPr txBox="1"/>
          <p:nvPr/>
        </p:nvSpPr>
        <p:spPr>
          <a:xfrm>
            <a:off x="6240389" y="3225645"/>
            <a:ext cx="520422" cy="17105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sz="1000" b="1" i="0" u="none" strike="noStrike" cap="none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微軟正黑體" pitchFamily="34" charset="-120"/>
                <a:sym typeface="Arial"/>
              </a:rPr>
              <a:t>Read</a:t>
            </a:r>
            <a:endParaRPr lang="zh-TW" sz="1000" b="1" i="0" u="none" strike="noStrike" cap="none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  <a:ea typeface="微軟正黑體" pitchFamily="34" charset="-120"/>
              <a:sym typeface="Arial"/>
            </a:endParaRPr>
          </a:p>
        </p:txBody>
      </p:sp>
      <p:sp>
        <p:nvSpPr>
          <p:cNvPr id="53" name="Shape 82"/>
          <p:cNvSpPr txBox="1"/>
          <p:nvPr/>
        </p:nvSpPr>
        <p:spPr>
          <a:xfrm>
            <a:off x="7369562" y="3225645"/>
            <a:ext cx="569986" cy="17105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sz="1000" b="1" i="0" u="none" strike="noStrike" cap="none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微軟正黑體" pitchFamily="34" charset="-120"/>
                <a:sym typeface="Arial"/>
              </a:rPr>
              <a:t>Write</a:t>
            </a:r>
            <a:endParaRPr lang="zh-TW" sz="1000" b="1" i="0" u="none" strike="noStrike" cap="none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  <a:ea typeface="微軟正黑體" pitchFamily="34" charset="-120"/>
              <a:sym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2304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圖片 53" descr="TAG-2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-163048" y="1914702"/>
            <a:ext cx="2887279" cy="1908000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8605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SzPts val="3400"/>
            </a:pPr>
            <a:r>
              <a:rPr lang="en-US" sz="3600" dirty="0">
                <a:solidFill>
                  <a:schemeClr val="bg1"/>
                </a:solidFill>
              </a:rPr>
              <a:t> </a:t>
            </a:r>
            <a:r>
              <a:rPr lang="en-US" altLang="zh-TW" dirty="0" smtClean="0">
                <a:solidFill>
                  <a:schemeClr val="bg1"/>
                </a:solidFill>
              </a:rPr>
              <a:t>Front view</a:t>
            </a:r>
            <a:endParaRPr sz="3600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F1C9267E-F6BF-0548-8CA2-062967DB784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4334"/>
          <a:stretch>
            <a:fillRect/>
          </a:stretch>
        </p:blipFill>
        <p:spPr>
          <a:xfrm>
            <a:off x="2381449" y="1148770"/>
            <a:ext cx="4586817" cy="3347030"/>
          </a:xfrm>
          <a:prstGeom prst="rect">
            <a:avLst/>
          </a:prstGeom>
        </p:spPr>
      </p:pic>
      <p:cxnSp>
        <p:nvCxnSpPr>
          <p:cNvPr id="8" name="Elbow Connector 7">
            <a:extLst>
              <a:ext uri="{FF2B5EF4-FFF2-40B4-BE49-F238E27FC236}">
                <a16:creationId xmlns="" xmlns:a16="http://schemas.microsoft.com/office/drawing/2014/main" id="{D0C178DF-B39B-5B42-A5B8-5819727F8711}"/>
              </a:ext>
            </a:extLst>
          </p:cNvPr>
          <p:cNvCxnSpPr>
            <a:cxnSpLocks/>
          </p:cNvCxnSpPr>
          <p:nvPr/>
        </p:nvCxnSpPr>
        <p:spPr>
          <a:xfrm rot="16200000" flipV="1">
            <a:off x="2194082" y="1460774"/>
            <a:ext cx="831926" cy="457193"/>
          </a:xfrm>
          <a:prstGeom prst="bent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4A879428-F69F-BA47-8777-B8A2E8BC6B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069" y="1776453"/>
            <a:ext cx="1337126" cy="88135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="" xmlns:a16="http://schemas.microsoft.com/office/drawing/2014/main" id="{54560D37-B8E5-3A40-B8F9-E214284E2A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92" y="2901338"/>
            <a:ext cx="1372803" cy="631865"/>
          </a:xfrm>
          <a:prstGeom prst="rect">
            <a:avLst/>
          </a:prstGeom>
        </p:spPr>
      </p:pic>
      <p:cxnSp>
        <p:nvCxnSpPr>
          <p:cNvPr id="22" name="Elbow Connector 21">
            <a:extLst>
              <a:ext uri="{FF2B5EF4-FFF2-40B4-BE49-F238E27FC236}">
                <a16:creationId xmlns="" xmlns:a16="http://schemas.microsoft.com/office/drawing/2014/main" id="{FEC2967E-2A2C-6E4C-AE0A-5523A8F0000E}"/>
              </a:ext>
            </a:extLst>
          </p:cNvPr>
          <p:cNvCxnSpPr>
            <a:cxnSpLocks/>
          </p:cNvCxnSpPr>
          <p:nvPr/>
        </p:nvCxnSpPr>
        <p:spPr>
          <a:xfrm flipV="1">
            <a:off x="5314950" y="1217806"/>
            <a:ext cx="2139724" cy="887528"/>
          </a:xfrm>
          <a:prstGeom prst="bentConnector3">
            <a:avLst>
              <a:gd name="adj1" fmla="val -302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Elbow Connector 24">
            <a:extLst>
              <a:ext uri="{FF2B5EF4-FFF2-40B4-BE49-F238E27FC236}">
                <a16:creationId xmlns="" xmlns:a16="http://schemas.microsoft.com/office/drawing/2014/main" id="{8CF7782E-C7C2-FF4E-BC56-DBFCAFE98AB9}"/>
              </a:ext>
            </a:extLst>
          </p:cNvPr>
          <p:cNvCxnSpPr>
            <a:cxnSpLocks/>
          </p:cNvCxnSpPr>
          <p:nvPr/>
        </p:nvCxnSpPr>
        <p:spPr>
          <a:xfrm flipV="1">
            <a:off x="6123880" y="2679846"/>
            <a:ext cx="1371925" cy="609131"/>
          </a:xfrm>
          <a:prstGeom prst="bentConnector3">
            <a:avLst>
              <a:gd name="adj1" fmla="val 50694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Elbow Connector 28">
            <a:extLst>
              <a:ext uri="{FF2B5EF4-FFF2-40B4-BE49-F238E27FC236}">
                <a16:creationId xmlns="" xmlns:a16="http://schemas.microsoft.com/office/drawing/2014/main" id="{A5A9E9D9-CF43-8543-ABBA-B1333DE21796}"/>
              </a:ext>
            </a:extLst>
          </p:cNvPr>
          <p:cNvCxnSpPr>
            <a:cxnSpLocks/>
          </p:cNvCxnSpPr>
          <p:nvPr/>
        </p:nvCxnSpPr>
        <p:spPr>
          <a:xfrm flipV="1">
            <a:off x="6123880" y="3267052"/>
            <a:ext cx="1330794" cy="303898"/>
          </a:xfrm>
          <a:prstGeom prst="bentConnector3">
            <a:avLst>
              <a:gd name="adj1" fmla="val 67851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Elbow Connector 32">
            <a:extLst>
              <a:ext uri="{FF2B5EF4-FFF2-40B4-BE49-F238E27FC236}">
                <a16:creationId xmlns="" xmlns:a16="http://schemas.microsoft.com/office/drawing/2014/main" id="{8669619F-FA58-C44E-9377-F77C236D7C15}"/>
              </a:ext>
            </a:extLst>
          </p:cNvPr>
          <p:cNvCxnSpPr>
            <a:cxnSpLocks/>
          </p:cNvCxnSpPr>
          <p:nvPr/>
        </p:nvCxnSpPr>
        <p:spPr>
          <a:xfrm flipV="1">
            <a:off x="5923935" y="2041718"/>
            <a:ext cx="1571870" cy="263332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圖片 35" descr="TAG-07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8350" y="3815992"/>
            <a:ext cx="386576" cy="30419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E7724544-7C8D-FE48-ACC0-4971FB36CAA8}"/>
              </a:ext>
            </a:extLst>
          </p:cNvPr>
          <p:cNvSpPr txBox="1"/>
          <p:nvPr/>
        </p:nvSpPr>
        <p:spPr>
          <a:xfrm>
            <a:off x="253915" y="1054448"/>
            <a:ext cx="22183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</a:rPr>
              <a:t>5.25” SATA bay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9425F7CE-61B1-DD41-8424-B69E7635223C}"/>
              </a:ext>
            </a:extLst>
          </p:cNvPr>
          <p:cNvSpPr txBox="1"/>
          <p:nvPr/>
        </p:nvSpPr>
        <p:spPr>
          <a:xfrm>
            <a:off x="471092" y="1488970"/>
            <a:ext cx="1763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smtClean="0">
                <a:solidFill>
                  <a:srgbClr val="002060"/>
                </a:solidFill>
              </a:rPr>
              <a:t>a. RDX </a:t>
            </a:r>
            <a:r>
              <a:rPr lang="en-US" sz="1200" b="1" dirty="0" smtClean="0">
                <a:solidFill>
                  <a:srgbClr val="002060"/>
                </a:solidFill>
              </a:rPr>
              <a:t>removable </a:t>
            </a:r>
            <a:endParaRPr lang="en-US" sz="1200" b="1" dirty="0" smtClean="0">
              <a:solidFill>
                <a:srgbClr val="002060"/>
              </a:solidFill>
            </a:endParaRPr>
          </a:p>
          <a:p>
            <a:pPr marL="180000"/>
            <a:r>
              <a:rPr lang="en-US" sz="1200" b="1" dirty="0" smtClean="0">
                <a:solidFill>
                  <a:srgbClr val="002060"/>
                </a:solidFill>
              </a:rPr>
              <a:t>disk </a:t>
            </a:r>
            <a:r>
              <a:rPr lang="en-US" sz="1200" b="1" dirty="0">
                <a:solidFill>
                  <a:srgbClr val="002060"/>
                </a:solidFill>
              </a:rPr>
              <a:t>storage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72FDC15A-1450-7540-8387-53F4BB39764B}"/>
              </a:ext>
            </a:extLst>
          </p:cNvPr>
          <p:cNvSpPr txBox="1"/>
          <p:nvPr/>
        </p:nvSpPr>
        <p:spPr>
          <a:xfrm>
            <a:off x="471091" y="2657809"/>
            <a:ext cx="15145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02060"/>
                </a:solidFill>
              </a:rPr>
              <a:t>b. </a:t>
            </a:r>
            <a:r>
              <a:rPr lang="en-US" sz="1200" b="1" dirty="0" err="1">
                <a:solidFill>
                  <a:srgbClr val="002060"/>
                </a:solidFill>
              </a:rPr>
              <a:t>Blu</a:t>
            </a:r>
            <a:r>
              <a:rPr lang="en-US" sz="1200" b="1" dirty="0">
                <a:solidFill>
                  <a:srgbClr val="002060"/>
                </a:solidFill>
              </a:rPr>
              <a:t>-ray </a:t>
            </a:r>
            <a:r>
              <a:rPr lang="en-US" sz="1200" b="1" dirty="0" smtClean="0">
                <a:solidFill>
                  <a:srgbClr val="002060"/>
                </a:solidFill>
              </a:rPr>
              <a:t>burner</a:t>
            </a:r>
            <a:endParaRPr lang="en-US" sz="1200" b="1" dirty="0">
              <a:solidFill>
                <a:srgbClr val="002060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2A694402-A865-554B-87F8-B83AC6058ED2}"/>
              </a:ext>
            </a:extLst>
          </p:cNvPr>
          <p:cNvSpPr txBox="1"/>
          <p:nvPr/>
        </p:nvSpPr>
        <p:spPr>
          <a:xfrm>
            <a:off x="875934" y="3738456"/>
            <a:ext cx="131433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solidFill>
                  <a:srgbClr val="002060"/>
                </a:solidFill>
              </a:rPr>
              <a:t>One SATA cable is preinstalled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94073D0C-1E65-F043-AC82-2BE6383AE791}"/>
              </a:ext>
            </a:extLst>
          </p:cNvPr>
          <p:cNvSpPr txBox="1"/>
          <p:nvPr/>
        </p:nvSpPr>
        <p:spPr>
          <a:xfrm>
            <a:off x="7429554" y="1072957"/>
            <a:ext cx="168932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LED </a:t>
            </a:r>
            <a:r>
              <a:rPr lang="en-US" b="1" dirty="0" smtClean="0">
                <a:solidFill>
                  <a:srgbClr val="002060"/>
                </a:solidFill>
              </a:rPr>
              <a:t>display </a:t>
            </a:r>
            <a:r>
              <a:rPr lang="en-US" b="1" dirty="0">
                <a:solidFill>
                  <a:srgbClr val="002060"/>
                </a:solidFill>
              </a:rPr>
              <a:t>helps you find status of the NAS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="" xmlns:a16="http://schemas.microsoft.com/office/drawing/2014/main" id="{B11AEA5E-08F8-E741-9F5A-DC05A3A2D57E}"/>
              </a:ext>
            </a:extLst>
          </p:cNvPr>
          <p:cNvSpPr txBox="1"/>
          <p:nvPr/>
        </p:nvSpPr>
        <p:spPr>
          <a:xfrm>
            <a:off x="7429554" y="1902030"/>
            <a:ext cx="25526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Front air </a:t>
            </a:r>
            <a:r>
              <a:rPr lang="en-US" b="1" dirty="0" smtClean="0">
                <a:solidFill>
                  <a:srgbClr val="002060"/>
                </a:solidFill>
              </a:rPr>
              <a:t>intake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="" xmlns:a16="http://schemas.microsoft.com/office/drawing/2014/main" id="{4AA214A3-6388-EF45-9BD0-4DE22E719D8F}"/>
              </a:ext>
            </a:extLst>
          </p:cNvPr>
          <p:cNvSpPr txBox="1"/>
          <p:nvPr/>
        </p:nvSpPr>
        <p:spPr>
          <a:xfrm>
            <a:off x="7429554" y="2488848"/>
            <a:ext cx="14980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Power button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="" xmlns:a16="http://schemas.microsoft.com/office/drawing/2014/main" id="{DB0CF9D3-6DB4-FA4E-BBE9-2FD756A44FFD}"/>
              </a:ext>
            </a:extLst>
          </p:cNvPr>
          <p:cNvSpPr txBox="1"/>
          <p:nvPr/>
        </p:nvSpPr>
        <p:spPr>
          <a:xfrm>
            <a:off x="7429554" y="3107472"/>
            <a:ext cx="14980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002060"/>
                </a:solidFill>
              </a:rPr>
              <a:t>USB 3.1 Gen 1 One Touch Copy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66000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圖片 103" descr="TAG-2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684836" y="737998"/>
            <a:ext cx="796732" cy="1968117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="" xmlns:a16="http://schemas.microsoft.com/office/drawing/2014/main" id="{985B6097-83BA-4443-A1A0-39BB75EF6C64}"/>
              </a:ext>
            </a:extLst>
          </p:cNvPr>
          <p:cNvSpPr txBox="1"/>
          <p:nvPr/>
        </p:nvSpPr>
        <p:spPr>
          <a:xfrm>
            <a:off x="115622" y="1388686"/>
            <a:ext cx="2094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smtClean="0">
                <a:solidFill>
                  <a:srgbClr val="002060"/>
                </a:solidFill>
              </a:rPr>
              <a:t>TVS-882BRT3: 2 Thunderbolt 3 expansion cards preinstalled</a:t>
            </a:r>
            <a:endParaRPr lang="en-US" sz="1200" dirty="0">
              <a:solidFill>
                <a:srgbClr val="002060"/>
              </a:solidFill>
            </a:endParaRPr>
          </a:p>
        </p:txBody>
      </p:sp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19665" y="58605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SzPts val="3400"/>
            </a:pPr>
            <a:r>
              <a:rPr lang="en-US" sz="3600" dirty="0">
                <a:solidFill>
                  <a:schemeClr val="bg1"/>
                </a:solidFill>
              </a:rPr>
              <a:t> </a:t>
            </a:r>
            <a:r>
              <a:rPr lang="en-US" altLang="zh-TW" dirty="0" smtClean="0">
                <a:solidFill>
                  <a:schemeClr val="bg1"/>
                </a:solidFill>
              </a:rPr>
              <a:t>Rear view</a:t>
            </a:r>
            <a:endParaRPr sz="36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F11E45CB-EABF-D34A-9950-E52EE7031D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7001" y="1154620"/>
            <a:ext cx="5080000" cy="3175000"/>
          </a:xfrm>
          <a:prstGeom prst="rect">
            <a:avLst/>
          </a:prstGeom>
        </p:spPr>
      </p:pic>
      <p:cxnSp>
        <p:nvCxnSpPr>
          <p:cNvPr id="12" name="Elbow Connector 11">
            <a:extLst>
              <a:ext uri="{FF2B5EF4-FFF2-40B4-BE49-F238E27FC236}">
                <a16:creationId xmlns="" xmlns:a16="http://schemas.microsoft.com/office/drawing/2014/main" id="{D324C757-F2F7-EB4F-9869-9E1E073D8C15}"/>
              </a:ext>
            </a:extLst>
          </p:cNvPr>
          <p:cNvCxnSpPr>
            <a:cxnSpLocks/>
          </p:cNvCxnSpPr>
          <p:nvPr/>
        </p:nvCxnSpPr>
        <p:spPr>
          <a:xfrm rot="10800000">
            <a:off x="1706137" y="1518907"/>
            <a:ext cx="682792" cy="293169"/>
          </a:xfrm>
          <a:prstGeom prst="bentConnector3">
            <a:avLst>
              <a:gd name="adj1" fmla="val 3704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Elbow Connector 34">
            <a:extLst>
              <a:ext uri="{FF2B5EF4-FFF2-40B4-BE49-F238E27FC236}">
                <a16:creationId xmlns="" xmlns:a16="http://schemas.microsoft.com/office/drawing/2014/main" id="{1B4715FE-663B-174E-8737-87C82AF5F11C}"/>
              </a:ext>
            </a:extLst>
          </p:cNvPr>
          <p:cNvCxnSpPr>
            <a:cxnSpLocks/>
          </p:cNvCxnSpPr>
          <p:nvPr/>
        </p:nvCxnSpPr>
        <p:spPr>
          <a:xfrm rot="10800000">
            <a:off x="1976285" y="2405422"/>
            <a:ext cx="951983" cy="282022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="" xmlns:a16="http://schemas.microsoft.com/office/drawing/2014/main" id="{3EF59214-1309-4040-A3BB-336CFB453E56}"/>
              </a:ext>
            </a:extLst>
          </p:cNvPr>
          <p:cNvSpPr txBox="1"/>
          <p:nvPr/>
        </p:nvSpPr>
        <p:spPr>
          <a:xfrm>
            <a:off x="130370" y="3822976"/>
            <a:ext cx="19158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3 x HDMI v1.4b </a:t>
            </a:r>
          </a:p>
        </p:txBody>
      </p:sp>
      <p:cxnSp>
        <p:nvCxnSpPr>
          <p:cNvPr id="38" name="Elbow Connector 37">
            <a:extLst>
              <a:ext uri="{FF2B5EF4-FFF2-40B4-BE49-F238E27FC236}">
                <a16:creationId xmlns="" xmlns:a16="http://schemas.microsoft.com/office/drawing/2014/main" id="{1DAD637C-2366-CB4A-B86B-A45435A065D8}"/>
              </a:ext>
            </a:extLst>
          </p:cNvPr>
          <p:cNvCxnSpPr>
            <a:cxnSpLocks/>
          </p:cNvCxnSpPr>
          <p:nvPr/>
        </p:nvCxnSpPr>
        <p:spPr>
          <a:xfrm rot="10800000" flipV="1">
            <a:off x="1706137" y="3640065"/>
            <a:ext cx="1611091" cy="370115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3339963" y="2786728"/>
            <a:ext cx="327476" cy="458985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40" name="TextBox 39">
            <a:extLst>
              <a:ext uri="{FF2B5EF4-FFF2-40B4-BE49-F238E27FC236}">
                <a16:creationId xmlns="" xmlns:a16="http://schemas.microsoft.com/office/drawing/2014/main" id="{205C24D9-D573-5A49-9423-C4768D22B914}"/>
              </a:ext>
            </a:extLst>
          </p:cNvPr>
          <p:cNvSpPr txBox="1"/>
          <p:nvPr/>
        </p:nvSpPr>
        <p:spPr>
          <a:xfrm>
            <a:off x="130370" y="3287615"/>
            <a:ext cx="16456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4 x </a:t>
            </a:r>
            <a:r>
              <a:rPr lang="en-US" sz="1600" b="1" dirty="0" err="1">
                <a:solidFill>
                  <a:srgbClr val="002060"/>
                </a:solidFill>
                <a:latin typeface="+mj-lt"/>
                <a:ea typeface="微軟正黑體" pitchFamily="34" charset="-120"/>
              </a:rPr>
              <a:t>GbE</a:t>
            </a:r>
            <a:r>
              <a:rPr lang="en-US" sz="16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RJ45 </a:t>
            </a:r>
          </a:p>
        </p:txBody>
      </p:sp>
      <p:cxnSp>
        <p:nvCxnSpPr>
          <p:cNvPr id="41" name="Elbow Connector 40">
            <a:extLst>
              <a:ext uri="{FF2B5EF4-FFF2-40B4-BE49-F238E27FC236}">
                <a16:creationId xmlns="" xmlns:a16="http://schemas.microsoft.com/office/drawing/2014/main" id="{A72A3F69-41A8-E249-B479-CF8454CA9494}"/>
              </a:ext>
            </a:extLst>
          </p:cNvPr>
          <p:cNvCxnSpPr>
            <a:cxnSpLocks/>
          </p:cNvCxnSpPr>
          <p:nvPr/>
        </p:nvCxnSpPr>
        <p:spPr>
          <a:xfrm rot="10800000" flipV="1">
            <a:off x="1613648" y="3149144"/>
            <a:ext cx="1703581" cy="289943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Elbow Connector 43">
            <a:extLst>
              <a:ext uri="{FF2B5EF4-FFF2-40B4-BE49-F238E27FC236}">
                <a16:creationId xmlns="" xmlns:a16="http://schemas.microsoft.com/office/drawing/2014/main" id="{1CB77E49-DB75-C849-987A-9FE3B5F339D5}"/>
              </a:ext>
            </a:extLst>
          </p:cNvPr>
          <p:cNvCxnSpPr>
            <a:cxnSpLocks/>
          </p:cNvCxnSpPr>
          <p:nvPr/>
        </p:nvCxnSpPr>
        <p:spPr>
          <a:xfrm flipV="1">
            <a:off x="3458604" y="1428014"/>
            <a:ext cx="3842430" cy="808545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Elbow Connector 49">
            <a:extLst>
              <a:ext uri="{FF2B5EF4-FFF2-40B4-BE49-F238E27FC236}">
                <a16:creationId xmlns="" xmlns:a16="http://schemas.microsoft.com/office/drawing/2014/main" id="{8EFBD4A7-FC6B-D144-8A80-AC4BEB5C97A4}"/>
              </a:ext>
            </a:extLst>
          </p:cNvPr>
          <p:cNvCxnSpPr>
            <a:cxnSpLocks/>
          </p:cNvCxnSpPr>
          <p:nvPr/>
        </p:nvCxnSpPr>
        <p:spPr>
          <a:xfrm flipV="1">
            <a:off x="6557661" y="2438195"/>
            <a:ext cx="743373" cy="431788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Elbow Connector 56">
            <a:extLst>
              <a:ext uri="{FF2B5EF4-FFF2-40B4-BE49-F238E27FC236}">
                <a16:creationId xmlns="" xmlns:a16="http://schemas.microsoft.com/office/drawing/2014/main" id="{33401698-0E08-3C4D-8E49-C0955BF5A344}"/>
              </a:ext>
            </a:extLst>
          </p:cNvPr>
          <p:cNvCxnSpPr>
            <a:cxnSpLocks/>
            <a:stCxn id="72" idx="3"/>
            <a:endCxn id="61" idx="1"/>
          </p:cNvCxnSpPr>
          <p:nvPr/>
        </p:nvCxnSpPr>
        <p:spPr>
          <a:xfrm flipV="1">
            <a:off x="6530369" y="3056397"/>
            <a:ext cx="741169" cy="551968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Elbow Connector 63">
            <a:extLst>
              <a:ext uri="{FF2B5EF4-FFF2-40B4-BE49-F238E27FC236}">
                <a16:creationId xmlns="" xmlns:a16="http://schemas.microsoft.com/office/drawing/2014/main" id="{AD62701E-C1CA-954F-B4B0-62357F04098C}"/>
              </a:ext>
            </a:extLst>
          </p:cNvPr>
          <p:cNvCxnSpPr>
            <a:cxnSpLocks/>
            <a:endCxn id="62" idx="1"/>
          </p:cNvCxnSpPr>
          <p:nvPr/>
        </p:nvCxnSpPr>
        <p:spPr>
          <a:xfrm flipV="1">
            <a:off x="5911059" y="3437017"/>
            <a:ext cx="1360479" cy="367449"/>
          </a:xfrm>
          <a:prstGeom prst="bentConnector3">
            <a:avLst>
              <a:gd name="adj1" fmla="val 80715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3339963" y="3290187"/>
            <a:ext cx="118641" cy="719994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52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2977370" y="2392029"/>
            <a:ext cx="228604" cy="468000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59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2446136" y="1636856"/>
            <a:ext cx="995739" cy="458985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68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3339963" y="2392028"/>
            <a:ext cx="250730" cy="394699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69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3700895" y="2405422"/>
            <a:ext cx="2971066" cy="879189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71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3706471" y="3468025"/>
            <a:ext cx="246074" cy="280680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72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6284295" y="3468025"/>
            <a:ext cx="246074" cy="280680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29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5730855" y="3468025"/>
            <a:ext cx="324000" cy="360000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cxnSp>
        <p:nvCxnSpPr>
          <p:cNvPr id="53" name="肘形接點 52"/>
          <p:cNvCxnSpPr/>
          <p:nvPr/>
        </p:nvCxnSpPr>
        <p:spPr>
          <a:xfrm rot="10800000" flipV="1">
            <a:off x="2210308" y="2946181"/>
            <a:ext cx="767064" cy="1"/>
          </a:xfrm>
          <a:prstGeom prst="bentConnector3">
            <a:avLst>
              <a:gd name="adj1" fmla="val 50000"/>
            </a:avLst>
          </a:prstGeom>
          <a:ln w="19050"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3" name="群組 92"/>
          <p:cNvGrpSpPr/>
          <p:nvPr/>
        </p:nvGrpSpPr>
        <p:grpSpPr>
          <a:xfrm>
            <a:off x="3833181" y="3383015"/>
            <a:ext cx="3060000" cy="72000"/>
            <a:chOff x="3795081" y="3344915"/>
            <a:chExt cx="2876880" cy="133350"/>
          </a:xfrm>
        </p:grpSpPr>
        <p:cxnSp>
          <p:nvCxnSpPr>
            <p:cNvPr id="90" name="直線接點 89"/>
            <p:cNvCxnSpPr/>
            <p:nvPr/>
          </p:nvCxnSpPr>
          <p:spPr>
            <a:xfrm flipV="1">
              <a:off x="3795081" y="3344915"/>
              <a:ext cx="0" cy="13335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直線接點 91"/>
            <p:cNvCxnSpPr/>
            <p:nvPr/>
          </p:nvCxnSpPr>
          <p:spPr>
            <a:xfrm>
              <a:off x="3795081" y="3344915"/>
              <a:ext cx="2876880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9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3438940" y="1636856"/>
            <a:ext cx="1152725" cy="246021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TextBox 48">
            <a:extLst>
              <a:ext uri="{FF2B5EF4-FFF2-40B4-BE49-F238E27FC236}">
                <a16:creationId xmlns="" xmlns:a16="http://schemas.microsoft.com/office/drawing/2014/main" id="{1AE0715F-44B7-B642-A091-2ADC67513259}"/>
              </a:ext>
            </a:extLst>
          </p:cNvPr>
          <p:cNvSpPr txBox="1"/>
          <p:nvPr/>
        </p:nvSpPr>
        <p:spPr>
          <a:xfrm>
            <a:off x="130370" y="1149704"/>
            <a:ext cx="1721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latin typeface="+mj-lt"/>
              </a:rPr>
              <a:t>3 x PCIe slots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="" xmlns:a16="http://schemas.microsoft.com/office/drawing/2014/main" id="{C39D00F7-0D1C-484D-A333-E7C36C0AE4B9}"/>
              </a:ext>
            </a:extLst>
          </p:cNvPr>
          <p:cNvSpPr txBox="1"/>
          <p:nvPr/>
        </p:nvSpPr>
        <p:spPr>
          <a:xfrm>
            <a:off x="130370" y="2216895"/>
            <a:ext cx="24640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latin typeface="+mj-lt"/>
              </a:rPr>
              <a:t>2 x 6.3mm MIC In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="" xmlns:a16="http://schemas.microsoft.com/office/drawing/2014/main" id="{705A8947-BF83-D64D-BD4D-B29AA839AC53}"/>
              </a:ext>
            </a:extLst>
          </p:cNvPr>
          <p:cNvSpPr txBox="1"/>
          <p:nvPr/>
        </p:nvSpPr>
        <p:spPr>
          <a:xfrm>
            <a:off x="130370" y="2752255"/>
            <a:ext cx="24640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latin typeface="+mj-lt"/>
              </a:rPr>
              <a:t>1 x 3.5mm Line Out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="" xmlns:a16="http://schemas.microsoft.com/office/drawing/2014/main" id="{83F34FBB-90C1-E246-B274-0A63446BDE83}"/>
              </a:ext>
            </a:extLst>
          </p:cNvPr>
          <p:cNvSpPr txBox="1"/>
          <p:nvPr/>
        </p:nvSpPr>
        <p:spPr>
          <a:xfrm>
            <a:off x="7271538" y="1283074"/>
            <a:ext cx="16020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4 x </a:t>
            </a:r>
            <a:r>
              <a:rPr lang="en-US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USB3.1 Gen 1</a:t>
            </a:r>
            <a:r>
              <a:rPr lang="zh-Hant" altLang="en-US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Hant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Type-A ports</a:t>
            </a:r>
            <a:endParaRPr lang="en-US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="" xmlns:a16="http://schemas.microsoft.com/office/drawing/2014/main" id="{39D424CD-6082-3F4C-8A2E-DB59C5FAF761}"/>
              </a:ext>
            </a:extLst>
          </p:cNvPr>
          <p:cNvSpPr txBox="1"/>
          <p:nvPr/>
        </p:nvSpPr>
        <p:spPr>
          <a:xfrm>
            <a:off x="7271538" y="2268514"/>
            <a:ext cx="24640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3 x smart fans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="" xmlns:a16="http://schemas.microsoft.com/office/drawing/2014/main" id="{4577F518-961F-814C-A27D-62AA66FDDC4F}"/>
              </a:ext>
            </a:extLst>
          </p:cNvPr>
          <p:cNvSpPr txBox="1"/>
          <p:nvPr/>
        </p:nvSpPr>
        <p:spPr>
          <a:xfrm>
            <a:off x="7271538" y="2902508"/>
            <a:ext cx="24640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2 x built-in speakers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="" xmlns:a16="http://schemas.microsoft.com/office/drawing/2014/main" id="{5A12728A-92B2-AE42-B173-E7973B8A52A0}"/>
              </a:ext>
            </a:extLst>
          </p:cNvPr>
          <p:cNvSpPr txBox="1"/>
          <p:nvPr/>
        </p:nvSpPr>
        <p:spPr>
          <a:xfrm>
            <a:off x="7271538" y="3283128"/>
            <a:ext cx="24640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250 W </a:t>
            </a:r>
            <a:r>
              <a:rPr lang="en-US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power input</a:t>
            </a:r>
          </a:p>
        </p:txBody>
      </p:sp>
      <p:cxnSp>
        <p:nvCxnSpPr>
          <p:cNvPr id="65" name="直線單箭頭接點 64"/>
          <p:cNvCxnSpPr/>
          <p:nvPr/>
        </p:nvCxnSpPr>
        <p:spPr>
          <a:xfrm flipV="1">
            <a:off x="2928266" y="1182533"/>
            <a:ext cx="0" cy="454323"/>
          </a:xfrm>
          <a:prstGeom prst="straightConnector1">
            <a:avLst/>
          </a:prstGeom>
          <a:ln w="19050"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直線單箭頭接點 65"/>
          <p:cNvCxnSpPr/>
          <p:nvPr/>
        </p:nvCxnSpPr>
        <p:spPr>
          <a:xfrm flipV="1">
            <a:off x="3952545" y="1182533"/>
            <a:ext cx="0" cy="454323"/>
          </a:xfrm>
          <a:prstGeom prst="straightConnector1">
            <a:avLst/>
          </a:prstGeom>
          <a:ln w="19050"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Box 1">
            <a:extLst>
              <a:ext uri="{FF2B5EF4-FFF2-40B4-BE49-F238E27FC236}">
                <a16:creationId xmlns="" xmlns:a16="http://schemas.microsoft.com/office/drawing/2014/main" id="{4580E7E3-F733-6547-96F9-A6576F6B2F61}"/>
              </a:ext>
            </a:extLst>
          </p:cNvPr>
          <p:cNvSpPr txBox="1"/>
          <p:nvPr/>
        </p:nvSpPr>
        <p:spPr>
          <a:xfrm>
            <a:off x="1841610" y="857451"/>
            <a:ext cx="143952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2 x Gen.3 x 4</a:t>
            </a:r>
          </a:p>
        </p:txBody>
      </p:sp>
      <p:sp>
        <p:nvSpPr>
          <p:cNvPr id="70" name="TextBox 41">
            <a:extLst>
              <a:ext uri="{FF2B5EF4-FFF2-40B4-BE49-F238E27FC236}">
                <a16:creationId xmlns="" xmlns:a16="http://schemas.microsoft.com/office/drawing/2014/main" id="{CF2FCD09-A8A4-5441-9275-B5E6531C7A20}"/>
              </a:ext>
            </a:extLst>
          </p:cNvPr>
          <p:cNvSpPr txBox="1"/>
          <p:nvPr/>
        </p:nvSpPr>
        <p:spPr>
          <a:xfrm>
            <a:off x="3667439" y="857451"/>
            <a:ext cx="15361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1 x Gen.3 x 8</a:t>
            </a:r>
          </a:p>
        </p:txBody>
      </p:sp>
      <p:cxnSp>
        <p:nvCxnSpPr>
          <p:cNvPr id="81" name="直線接點 80"/>
          <p:cNvCxnSpPr/>
          <p:nvPr/>
        </p:nvCxnSpPr>
        <p:spPr>
          <a:xfrm flipV="1">
            <a:off x="3458604" y="2236559"/>
            <a:ext cx="0" cy="155469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51998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63521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altLang="zh-TW" sz="2500" dirty="0" smtClean="0">
                <a:solidFill>
                  <a:schemeClr val="bg1"/>
                </a:solidFill>
              </a:rPr>
              <a:t>Support M.2 SATA SSD and dual channel DDR4 memory</a:t>
            </a:r>
            <a:endParaRPr lang="en-US" altLang="zh-TW" sz="2500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143CF45C-1E3F-1848-A200-1CB2E9D6BFA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444"/>
          <a:stretch>
            <a:fillRect/>
          </a:stretch>
        </p:blipFill>
        <p:spPr>
          <a:xfrm>
            <a:off x="1830967" y="805077"/>
            <a:ext cx="6467459" cy="399537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7CB69C47-FA7C-BD4F-9B15-2B69F0D88D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3593" y="1054724"/>
            <a:ext cx="3228304" cy="62036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F27C3A0-C5C9-024C-B863-C8C1EC713F56}"/>
              </a:ext>
            </a:extLst>
          </p:cNvPr>
          <p:cNvSpPr txBox="1"/>
          <p:nvPr/>
        </p:nvSpPr>
        <p:spPr>
          <a:xfrm>
            <a:off x="660641" y="2174522"/>
            <a:ext cx="25409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>
                <a:solidFill>
                  <a:srgbClr val="EA5F00"/>
                </a:solidFill>
              </a:rPr>
              <a:t>Built-in two M.2 SATA ports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B5FACC06-AA0A-364E-AE31-AF0EFFF381C6}"/>
              </a:ext>
            </a:extLst>
          </p:cNvPr>
          <p:cNvSpPr txBox="1"/>
          <p:nvPr/>
        </p:nvSpPr>
        <p:spPr>
          <a:xfrm>
            <a:off x="189232" y="2925097"/>
            <a:ext cx="30123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>
                <a:solidFill>
                  <a:srgbClr val="B9179A"/>
                </a:solidFill>
              </a:rPr>
              <a:t>Four DDR4 memory </a:t>
            </a:r>
            <a:r>
              <a:rPr lang="en-US" b="1" dirty="0" smtClean="0">
                <a:solidFill>
                  <a:srgbClr val="B9179A"/>
                </a:solidFill>
              </a:rPr>
              <a:t>module</a:t>
            </a:r>
            <a:r>
              <a:rPr lang="zh-TW" altLang="en-US" b="1" dirty="0" smtClean="0">
                <a:solidFill>
                  <a:srgbClr val="B9179A"/>
                </a:solidFill>
              </a:rPr>
              <a:t> </a:t>
            </a:r>
            <a:r>
              <a:rPr lang="en-US" b="1" dirty="0" smtClean="0">
                <a:solidFill>
                  <a:srgbClr val="B9179A"/>
                </a:solidFill>
              </a:rPr>
              <a:t>slots </a:t>
            </a:r>
            <a:endParaRPr lang="en-US" b="1" dirty="0">
              <a:solidFill>
                <a:srgbClr val="B9179A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D0D38BFA-DA0A-E04F-8286-EB3DA3BD75C1}"/>
              </a:ext>
            </a:extLst>
          </p:cNvPr>
          <p:cNvSpPr txBox="1"/>
          <p:nvPr/>
        </p:nvSpPr>
        <p:spPr>
          <a:xfrm>
            <a:off x="20897" y="3657601"/>
            <a:ext cx="31806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 smtClean="0">
                <a:solidFill>
                  <a:srgbClr val="FFC000"/>
                </a:solidFill>
              </a:rPr>
              <a:t>Intel</a:t>
            </a:r>
            <a:r>
              <a:rPr lang="en-US" b="1" baseline="30000" dirty="0">
                <a:solidFill>
                  <a:srgbClr val="FFC000"/>
                </a:solidFill>
              </a:rPr>
              <a:t>®</a:t>
            </a:r>
            <a:r>
              <a:rPr lang="en-US" b="1" dirty="0">
                <a:solidFill>
                  <a:srgbClr val="FFC000"/>
                </a:solidFill>
              </a:rPr>
              <a:t> </a:t>
            </a:r>
            <a:r>
              <a:rPr lang="en-US" b="1" dirty="0" smtClean="0">
                <a:solidFill>
                  <a:srgbClr val="FFC000"/>
                </a:solidFill>
              </a:rPr>
              <a:t>Gen7 multi-core processor</a:t>
            </a:r>
            <a:endParaRPr lang="en-US" b="1" dirty="0">
              <a:solidFill>
                <a:srgbClr val="FFC00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A4A0C41F-CF12-7848-B949-613B25C7531E}"/>
              </a:ext>
            </a:extLst>
          </p:cNvPr>
          <p:cNvSpPr txBox="1"/>
          <p:nvPr/>
        </p:nvSpPr>
        <p:spPr>
          <a:xfrm>
            <a:off x="6076730" y="1028758"/>
            <a:ext cx="2496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</a:rPr>
              <a:t>Memory expandable up to DDR4 64GB</a:t>
            </a:r>
          </a:p>
        </p:txBody>
      </p:sp>
    </p:spTree>
    <p:extLst>
      <p:ext uri="{BB962C8B-B14F-4D97-AF65-F5344CB8AC3E}">
        <p14:creationId xmlns="" xmlns:p14="http://schemas.microsoft.com/office/powerpoint/2010/main" val="337423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標題 4"/>
          <p:cNvSpPr>
            <a:spLocks noGrp="1"/>
          </p:cNvSpPr>
          <p:nvPr>
            <p:ph type="ctrTitle"/>
          </p:nvPr>
        </p:nvSpPr>
        <p:spPr>
          <a:xfrm>
            <a:off x="1441149" y="1509252"/>
            <a:ext cx="6335946" cy="77763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lvl="0"/>
            <a:r>
              <a:rPr lang="en-US" altLang="zh-TW" sz="3200" dirty="0" smtClean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RDX / </a:t>
            </a:r>
            <a:r>
              <a:rPr lang="en-US" altLang="zh-TW" sz="3200" dirty="0" err="1" smtClean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Blu</a:t>
            </a:r>
            <a:r>
              <a:rPr lang="en-US" altLang="zh-TW" sz="3200" dirty="0" smtClean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-ray disc + QNAP NAS = Complete storage solution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B179EEF3-0B9D-7349-A017-4180C66B7F00}"/>
              </a:ext>
            </a:extLst>
          </p:cNvPr>
          <p:cNvSpPr txBox="1"/>
          <p:nvPr/>
        </p:nvSpPr>
        <p:spPr>
          <a:xfrm>
            <a:off x="595795" y="3874096"/>
            <a:ext cx="7273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RDX</a:t>
            </a:r>
            <a:endParaRPr lang="en-US" sz="16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CFFB7DA6-FD76-074D-BE3C-21C0E573CD6E}"/>
              </a:ext>
            </a:extLst>
          </p:cNvPr>
          <p:cNvSpPr txBox="1"/>
          <p:nvPr/>
        </p:nvSpPr>
        <p:spPr>
          <a:xfrm>
            <a:off x="4489496" y="3874096"/>
            <a:ext cx="142460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 dirty="0">
                <a:solidFill>
                  <a:srgbClr val="002060"/>
                </a:solidFill>
                <a:latin typeface="+mj-lt"/>
              </a:rPr>
              <a:t>Blu-ray disc</a:t>
            </a:r>
            <a:endParaRPr lang="en-US" sz="1500" dirty="0">
              <a:solidFill>
                <a:srgbClr val="00206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 descr="TAG-2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5391913" y="1544223"/>
            <a:ext cx="3365208" cy="1174686"/>
          </a:xfrm>
          <a:prstGeom prst="rect">
            <a:avLst/>
          </a:prstGeom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9358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altLang="zh-TW" dirty="0" smtClean="0">
                <a:solidFill>
                  <a:schemeClr val="bg1"/>
                </a:solidFill>
              </a:rPr>
              <a:t>Centrally manage RDX/disc-based data</a:t>
            </a:r>
            <a:endParaRPr lang="en-US" altLang="zh-TW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3304B378-950C-9349-8476-5DAF82D066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89" y="1148666"/>
            <a:ext cx="5534635" cy="3057780"/>
          </a:xfrm>
          <a:prstGeom prst="rect">
            <a:avLst/>
          </a:prstGeom>
          <a:ln>
            <a:noFill/>
          </a:ln>
          <a:effectLst>
            <a:outerShdw blurRad="127000" sx="101000" sy="101000" algn="ctr" rotWithShape="0">
              <a:prstClr val="black">
                <a:alpha val="15000"/>
              </a:prstClr>
            </a:outerShdw>
          </a:effectLst>
        </p:spPr>
      </p:pic>
      <p:pic>
        <p:nvPicPr>
          <p:cNvPr id="1029" name="Picture 5" descr="\\MARKETING\Marketing\MarketingMaterials\素材\_icons\icons_savannah\File station icon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41958" y="1824725"/>
            <a:ext cx="610208" cy="610208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3" name="矩形 12"/>
          <p:cNvSpPr/>
          <p:nvPr/>
        </p:nvSpPr>
        <p:spPr>
          <a:xfrm>
            <a:off x="510889" y="2771445"/>
            <a:ext cx="616403" cy="111422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15" name="直線接點 14"/>
          <p:cNvCxnSpPr/>
          <p:nvPr/>
        </p:nvCxnSpPr>
        <p:spPr>
          <a:xfrm>
            <a:off x="511153" y="2879341"/>
            <a:ext cx="424411" cy="49487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/>
          <p:cNvCxnSpPr/>
          <p:nvPr/>
        </p:nvCxnSpPr>
        <p:spPr>
          <a:xfrm>
            <a:off x="1076835" y="2768178"/>
            <a:ext cx="1869425" cy="232415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">
            <a:extLst>
              <a:ext uri="{FF2B5EF4-FFF2-40B4-BE49-F238E27FC236}">
                <a16:creationId xmlns="" xmlns:a16="http://schemas.microsoft.com/office/drawing/2014/main" id="{3304B378-950C-9349-8476-5DAF82D0667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903" t="53347" r="85216" b="43089"/>
          <a:stretch>
            <a:fillRect/>
          </a:stretch>
        </p:blipFill>
        <p:spPr>
          <a:xfrm>
            <a:off x="884838" y="2990501"/>
            <a:ext cx="2061422" cy="373886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1030" name="Picture 6" descr="D:\ING\20180420_TVS-882BR+RDX\Links\TAG-12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696311" y="2580023"/>
            <a:ext cx="785769" cy="1043835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25944DFA-74CA-534E-91F3-192EF79F341E}"/>
              </a:ext>
            </a:extLst>
          </p:cNvPr>
          <p:cNvSpPr/>
          <p:nvPr/>
        </p:nvSpPr>
        <p:spPr>
          <a:xfrm>
            <a:off x="6552166" y="1750345"/>
            <a:ext cx="220495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Using File Station, you </a:t>
            </a:r>
            <a:endParaRPr lang="en-US" b="1" dirty="0" smtClean="0">
              <a:solidFill>
                <a:srgbClr val="002060"/>
              </a:solidFill>
            </a:endParaRPr>
          </a:p>
          <a:p>
            <a:r>
              <a:rPr lang="en-US" b="1" dirty="0" smtClean="0">
                <a:solidFill>
                  <a:srgbClr val="002060"/>
                </a:solidFill>
              </a:rPr>
              <a:t>can </a:t>
            </a:r>
            <a:r>
              <a:rPr lang="en-US" b="1" dirty="0">
                <a:solidFill>
                  <a:srgbClr val="002060"/>
                </a:solidFill>
              </a:rPr>
              <a:t>quickly access </a:t>
            </a:r>
          </a:p>
          <a:p>
            <a:r>
              <a:rPr lang="en-US" b="1" dirty="0">
                <a:solidFill>
                  <a:srgbClr val="002060"/>
                </a:solidFill>
              </a:rPr>
              <a:t>data from RDX or discs </a:t>
            </a:r>
          </a:p>
        </p:txBody>
      </p:sp>
    </p:spTree>
    <p:extLst>
      <p:ext uri="{BB962C8B-B14F-4D97-AF65-F5344CB8AC3E}">
        <p14:creationId xmlns="" xmlns:p14="http://schemas.microsoft.com/office/powerpoint/2010/main" val="268823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Shape 1929"/>
          <p:cNvPicPr preferRelativeResize="0"/>
          <p:nvPr/>
        </p:nvPicPr>
        <p:blipFill rotWithShape="1">
          <a:blip r:embed="rId3">
            <a:alphaModFix/>
          </a:blip>
          <a:srcRect t="874" b="874"/>
          <a:stretch/>
        </p:blipFill>
        <p:spPr>
          <a:xfrm>
            <a:off x="4486360" y="1489648"/>
            <a:ext cx="4243572" cy="2425900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ffectLst>
            <a:outerShdw blurRad="63500" sx="102000" sy="102000" algn="ctr" rotWithShape="0">
              <a:prstClr val="black">
                <a:alpha val="10000"/>
              </a:prstClr>
            </a:outerShdw>
          </a:effectLst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9358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SzPts val="3200"/>
            </a:pPr>
            <a:r>
              <a:rPr lang="en-US" sz="3600" dirty="0" smtClean="0">
                <a:solidFill>
                  <a:schemeClr val="bg1"/>
                </a:solidFill>
                <a:ea typeface="Microsoft JhengHei" panose="020B0604030504040204" pitchFamily="34" charset="-120"/>
              </a:rPr>
              <a:t>Smart file searching and filing</a:t>
            </a:r>
            <a:endParaRPr sz="3600" u="none" strike="noStrike" cap="none" dirty="0">
              <a:solidFill>
                <a:schemeClr val="lt1"/>
              </a:solidFill>
              <a:ea typeface="Microsoft JhengHei" panose="020B0604030504040204" pitchFamily="34" charset="-120"/>
              <a:sym typeface="Arial"/>
            </a:endParaRPr>
          </a:p>
        </p:txBody>
      </p:sp>
      <p:pic>
        <p:nvPicPr>
          <p:cNvPr id="5" name="Shape 493">
            <a:extLst>
              <a:ext uri="{FF2B5EF4-FFF2-40B4-BE49-F238E27FC236}">
                <a16:creationId xmlns:a16="http://schemas.microsoft.com/office/drawing/2014/main" xmlns="" id="{A4B7F72B-2D29-B848-8FD6-293C65B18416}"/>
              </a:ext>
            </a:extLst>
          </p:cNvPr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562776" y="1487056"/>
            <a:ext cx="3778369" cy="2439412"/>
          </a:xfrm>
          <a:prstGeom prst="rect">
            <a:avLst/>
          </a:prstGeom>
          <a:noFill/>
          <a:ln>
            <a:noFill/>
          </a:ln>
          <a:effectLst>
            <a:outerShdw blurRad="63500" sx="102000" sy="102000" algn="ctr" rotWithShape="0">
              <a:prstClr val="black">
                <a:alpha val="15000"/>
              </a:prstClr>
            </a:outerShdw>
          </a:effectLst>
        </p:spPr>
      </p:pic>
      <p:pic>
        <p:nvPicPr>
          <p:cNvPr id="8" name="Picture 2" descr="\\MARKETING\Marketing\MarketingMaterials\素材\_icons\icons_savannah\qfiling icon_512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38763" y="3389588"/>
            <a:ext cx="684000" cy="68400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3" descr="\\MARKETING\Marketing\MarketingMaterials\素材\_icons\icons_savannah\Qsirch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049077" y="3371588"/>
            <a:ext cx="716023" cy="72000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圖片 10" descr="放大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91267" y="2923073"/>
            <a:ext cx="1724244" cy="1667054"/>
          </a:xfrm>
          <a:prstGeom prst="rect">
            <a:avLst/>
          </a:prstGeom>
        </p:spPr>
      </p:pic>
      <p:pic>
        <p:nvPicPr>
          <p:cNvPr id="12" name="圖片 76" descr="TAG-03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95603" y="951507"/>
            <a:ext cx="2942563" cy="499730"/>
          </a:xfrm>
          <a:prstGeom prst="rect">
            <a:avLst/>
          </a:prstGeom>
        </p:spPr>
      </p:pic>
      <p:pic>
        <p:nvPicPr>
          <p:cNvPr id="13" name="圖片 77" descr="TAG-04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4506" y="950042"/>
            <a:ext cx="2947881" cy="502389"/>
          </a:xfrm>
          <a:prstGeom prst="rect">
            <a:avLst/>
          </a:prstGeom>
        </p:spPr>
      </p:pic>
      <p:sp>
        <p:nvSpPr>
          <p:cNvPr id="14" name="文字方塊 81"/>
          <p:cNvSpPr txBox="1"/>
          <p:nvPr/>
        </p:nvSpPr>
        <p:spPr>
          <a:xfrm>
            <a:off x="1229975" y="936932"/>
            <a:ext cx="2084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800" b="1" dirty="0" err="1" smtClean="0">
                <a:solidFill>
                  <a:schemeClr val="bg1"/>
                </a:solidFill>
              </a:rPr>
              <a:t>Qfiling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15" name="文字方塊 81"/>
          <p:cNvSpPr txBox="1"/>
          <p:nvPr/>
        </p:nvSpPr>
        <p:spPr>
          <a:xfrm>
            <a:off x="5724425" y="936932"/>
            <a:ext cx="2084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800" b="1" dirty="0" err="1" smtClean="0">
                <a:solidFill>
                  <a:schemeClr val="bg1"/>
                </a:solidFill>
              </a:rPr>
              <a:t>Qsirch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B05B37D0-0255-934F-B875-B9E9F3B24A0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52277" y="2769252"/>
            <a:ext cx="2813709" cy="2011602"/>
          </a:xfrm>
          <a:prstGeom prst="rect">
            <a:avLst/>
          </a:prstGeom>
        </p:spPr>
      </p:pic>
      <p:grpSp>
        <p:nvGrpSpPr>
          <p:cNvPr id="17" name="群組 16"/>
          <p:cNvGrpSpPr/>
          <p:nvPr/>
        </p:nvGrpSpPr>
        <p:grpSpPr>
          <a:xfrm>
            <a:off x="5836566" y="1797159"/>
            <a:ext cx="1972777" cy="1944186"/>
            <a:chOff x="1170463" y="1413382"/>
            <a:chExt cx="1972777" cy="1944186"/>
          </a:xfrm>
        </p:grpSpPr>
        <p:pic>
          <p:nvPicPr>
            <p:cNvPr id="18" name="Shape 1929"/>
            <p:cNvPicPr preferRelativeResize="0"/>
            <p:nvPr/>
          </p:nvPicPr>
          <p:blipFill rotWithShape="1">
            <a:blip r:embed="rId3">
              <a:alphaModFix/>
            </a:blip>
            <a:srcRect l="69531" t="26499" r="6076" b="34703"/>
            <a:stretch/>
          </p:blipFill>
          <p:spPr>
            <a:xfrm>
              <a:off x="1357290" y="1571618"/>
              <a:ext cx="1643074" cy="1571636"/>
            </a:xfrm>
            <a:prstGeom prst="ellipse">
              <a:avLst/>
            </a:prstGeom>
            <a:noFill/>
            <a:ln>
              <a:noFill/>
            </a:ln>
          </p:spPr>
        </p:pic>
        <p:pic>
          <p:nvPicPr>
            <p:cNvPr id="19" name="Picture 2" descr="D:\工作進行中\20170911直播母版16比9\放大鏡.png"/>
            <p:cNvPicPr>
              <a:picLocks noChangeAspect="1" noChangeArrowheads="1"/>
            </p:cNvPicPr>
            <p:nvPr/>
          </p:nvPicPr>
          <p:blipFill>
            <a:blip r:embed="rId11"/>
            <a:srcRect/>
            <a:stretch>
              <a:fillRect/>
            </a:stretch>
          </p:blipFill>
          <p:spPr bwMode="auto">
            <a:xfrm>
              <a:off x="1170463" y="1413382"/>
              <a:ext cx="1972777" cy="1944186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="" xmlns:p14="http://schemas.microsoft.com/office/powerpoint/2010/main" val="1979375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479418" y="59358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SzPts val="3200"/>
            </a:pPr>
            <a:r>
              <a:rPr lang="en-US" altLang="zh-TW" dirty="0" smtClean="0">
                <a:solidFill>
                  <a:schemeClr val="bg1"/>
                </a:solidFill>
              </a:rPr>
              <a:t>Multi-layer protection for the backup</a:t>
            </a:r>
            <a:endParaRPr u="none" strike="noStrike" cap="none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sym typeface="Arial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5113" y="75218"/>
            <a:ext cx="10823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sz="1800" b="1" dirty="0" smtClean="0">
                <a:solidFill>
                  <a:schemeClr val="bg1"/>
                </a:solidFill>
              </a:rPr>
              <a:t>Remote</a:t>
            </a:r>
          </a:p>
          <a:p>
            <a:pPr algn="r"/>
            <a:r>
              <a:rPr lang="en-US" sz="1800" b="1" dirty="0" smtClean="0">
                <a:solidFill>
                  <a:schemeClr val="bg1"/>
                </a:solidFill>
              </a:rPr>
              <a:t> Backup</a:t>
            </a:r>
            <a:endParaRPr lang="zh-TW" altLang="en-US" sz="1800" b="1" dirty="0">
              <a:solidFill>
                <a:schemeClr val="bg1"/>
              </a:solidFill>
            </a:endParaRPr>
          </a:p>
        </p:txBody>
      </p:sp>
      <p:pic>
        <p:nvPicPr>
          <p:cNvPr id="5" name="圖片 4" descr="TAG-27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844" y="1765108"/>
            <a:ext cx="2784675" cy="2781807"/>
          </a:xfrm>
          <a:prstGeom prst="rect">
            <a:avLst/>
          </a:prstGeom>
        </p:spPr>
      </p:pic>
      <p:pic>
        <p:nvPicPr>
          <p:cNvPr id="6" name="Picture 2" descr="\\MARKETING\Marketing\MarketingMaterials\Misc\PPT美化\線上直播PPT\20170926_Hybrid Backup Sync\素材\Hybrid Bakcup Sync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3900" y="911052"/>
            <a:ext cx="751050" cy="751050"/>
          </a:xfrm>
          <a:prstGeom prst="rect">
            <a:avLst/>
          </a:prstGeom>
          <a:noFill/>
        </p:spPr>
      </p:pic>
      <p:sp>
        <p:nvSpPr>
          <p:cNvPr id="7" name="矩形 7">
            <a:extLst>
              <a:ext uri="{FF2B5EF4-FFF2-40B4-BE49-F238E27FC236}">
                <a16:creationId xmlns:a16="http://schemas.microsoft.com/office/drawing/2014/main" xmlns="" id="{2B0DFB5E-C455-4A4A-A347-8676831F2C51}"/>
              </a:ext>
            </a:extLst>
          </p:cNvPr>
          <p:cNvSpPr/>
          <p:nvPr/>
        </p:nvSpPr>
        <p:spPr>
          <a:xfrm>
            <a:off x="1671495" y="1573161"/>
            <a:ext cx="3691814" cy="4571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pic>
        <p:nvPicPr>
          <p:cNvPr id="8" name="圖片 7" descr="P3-2-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8519" y="2152610"/>
            <a:ext cx="2173224" cy="818136"/>
          </a:xfrm>
          <a:prstGeom prst="rect">
            <a:avLst/>
          </a:prstGeom>
        </p:spPr>
      </p:pic>
      <p:pic>
        <p:nvPicPr>
          <p:cNvPr id="9" name="圖片 8" descr="P3-2-2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34244" y="3813667"/>
            <a:ext cx="1964100" cy="828856"/>
          </a:xfrm>
          <a:prstGeom prst="rect">
            <a:avLst/>
          </a:prstGeom>
        </p:spPr>
      </p:pic>
      <p:grpSp>
        <p:nvGrpSpPr>
          <p:cNvPr id="13" name="群組 12"/>
          <p:cNvGrpSpPr/>
          <p:nvPr/>
        </p:nvGrpSpPr>
        <p:grpSpPr>
          <a:xfrm>
            <a:off x="643862" y="1805673"/>
            <a:ext cx="2707418" cy="1340780"/>
            <a:chOff x="217331" y="1792730"/>
            <a:chExt cx="3209874" cy="1589608"/>
          </a:xfrm>
        </p:grpSpPr>
        <p:pic>
          <p:nvPicPr>
            <p:cNvPr id="14" name="圖片 13" descr="P3-2-3.png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081583" y="1792730"/>
              <a:ext cx="1345622" cy="1589608"/>
            </a:xfrm>
            <a:prstGeom prst="rect">
              <a:avLst/>
            </a:prstGeom>
          </p:spPr>
        </p:pic>
        <p:grpSp>
          <p:nvGrpSpPr>
            <p:cNvPr id="15" name="Shape 56"/>
            <p:cNvGrpSpPr/>
            <p:nvPr/>
          </p:nvGrpSpPr>
          <p:grpSpPr>
            <a:xfrm>
              <a:off x="217331" y="2427902"/>
              <a:ext cx="1950512" cy="954436"/>
              <a:chOff x="251519" y="2499741"/>
              <a:chExt cx="1944216" cy="951356"/>
            </a:xfrm>
          </p:grpSpPr>
          <p:pic>
            <p:nvPicPr>
              <p:cNvPr id="16" name="Shape 57"/>
              <p:cNvPicPr preferRelativeResize="0"/>
              <p:nvPr/>
            </p:nvPicPr>
            <p:blipFill rotWithShape="1">
              <a:blip r:embed="rId8">
                <a:alphaModFix/>
              </a:blip>
              <a:srcRect/>
              <a:stretch/>
            </p:blipFill>
            <p:spPr>
              <a:xfrm>
                <a:off x="395536" y="2499741"/>
                <a:ext cx="447300" cy="4473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7" name="Shape 58"/>
              <p:cNvPicPr preferRelativeResize="0"/>
              <p:nvPr/>
            </p:nvPicPr>
            <p:blipFill rotWithShape="1">
              <a:blip r:embed="rId9">
                <a:alphaModFix/>
              </a:blip>
              <a:srcRect/>
              <a:stretch/>
            </p:blipFill>
            <p:spPr>
              <a:xfrm>
                <a:off x="899591" y="2499741"/>
                <a:ext cx="447300" cy="4473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8" name="Shape 59"/>
              <p:cNvPicPr preferRelativeResize="0"/>
              <p:nvPr/>
            </p:nvPicPr>
            <p:blipFill rotWithShape="1">
              <a:blip r:embed="rId10">
                <a:alphaModFix/>
              </a:blip>
              <a:srcRect/>
              <a:stretch/>
            </p:blipFill>
            <p:spPr>
              <a:xfrm>
                <a:off x="1763688" y="3003798"/>
                <a:ext cx="432047" cy="432047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9" name="Shape 60"/>
              <p:cNvPicPr preferRelativeResize="0"/>
              <p:nvPr/>
            </p:nvPicPr>
            <p:blipFill rotWithShape="1">
              <a:blip r:embed="rId11">
                <a:alphaModFix/>
              </a:blip>
              <a:srcRect/>
              <a:stretch/>
            </p:blipFill>
            <p:spPr>
              <a:xfrm>
                <a:off x="1331640" y="2499741"/>
                <a:ext cx="447300" cy="4473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0" name="Shape 61"/>
              <p:cNvPicPr preferRelativeResize="0"/>
              <p:nvPr/>
            </p:nvPicPr>
            <p:blipFill rotWithShape="1">
              <a:blip r:embed="rId12">
                <a:alphaModFix/>
              </a:blip>
              <a:srcRect/>
              <a:stretch/>
            </p:blipFill>
            <p:spPr>
              <a:xfrm>
                <a:off x="755575" y="3003798"/>
                <a:ext cx="447300" cy="4473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1" name="Shape 62"/>
              <p:cNvPicPr preferRelativeResize="0"/>
              <p:nvPr/>
            </p:nvPicPr>
            <p:blipFill rotWithShape="1">
              <a:blip r:embed="rId13">
                <a:alphaModFix/>
              </a:blip>
              <a:srcRect/>
              <a:stretch/>
            </p:blipFill>
            <p:spPr>
              <a:xfrm>
                <a:off x="251519" y="3003798"/>
                <a:ext cx="447300" cy="4473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2" name="Shape 63"/>
              <p:cNvPicPr preferRelativeResize="0"/>
              <p:nvPr/>
            </p:nvPicPr>
            <p:blipFill rotWithShape="1">
              <a:blip r:embed="rId14">
                <a:alphaModFix/>
              </a:blip>
              <a:srcRect/>
              <a:stretch/>
            </p:blipFill>
            <p:spPr>
              <a:xfrm>
                <a:off x="1259632" y="3003798"/>
                <a:ext cx="447300" cy="4473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23" name="Shape 826"/>
          <p:cNvSpPr txBox="1"/>
          <p:nvPr/>
        </p:nvSpPr>
        <p:spPr>
          <a:xfrm>
            <a:off x="3261871" y="2593773"/>
            <a:ext cx="1681697" cy="47460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-203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None/>
            </a:pPr>
            <a:r>
              <a:rPr lang="en-US" altLang="zh-TW" sz="2800" b="1" dirty="0" smtClean="0">
                <a:solidFill>
                  <a:schemeClr val="lt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icrosoft JhengHei"/>
                <a:ea typeface="Microsoft JhengHei"/>
                <a:cs typeface="Microsoft JhengHei"/>
                <a:sym typeface="Microsoft JhengHei"/>
              </a:rPr>
              <a:t>Cloud</a:t>
            </a:r>
            <a:endParaRPr lang="zh-TW" sz="2800" b="1" i="0" u="none" strike="noStrike" cap="none" dirty="0">
              <a:solidFill>
                <a:schemeClr val="lt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24" name="Shape 827"/>
          <p:cNvSpPr txBox="1"/>
          <p:nvPr/>
        </p:nvSpPr>
        <p:spPr>
          <a:xfrm>
            <a:off x="4653554" y="2593773"/>
            <a:ext cx="1681697" cy="47460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-203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None/>
            </a:pPr>
            <a:r>
              <a:rPr lang="en-US" altLang="zh-TW" sz="2800" b="1" i="0" u="none" strike="noStrike" cap="none" dirty="0" smtClean="0">
                <a:solidFill>
                  <a:schemeClr val="lt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icrosoft JhengHei"/>
                <a:ea typeface="Microsoft JhengHei"/>
                <a:cs typeface="Microsoft JhengHei"/>
                <a:sym typeface="Microsoft JhengHei"/>
              </a:rPr>
              <a:t>Local</a:t>
            </a:r>
            <a:endParaRPr lang="zh-TW" sz="2800" b="1" i="0" u="none" strike="noStrike" cap="none" dirty="0">
              <a:solidFill>
                <a:schemeClr val="lt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25" name="Shape 828"/>
          <p:cNvSpPr txBox="1"/>
          <p:nvPr/>
        </p:nvSpPr>
        <p:spPr>
          <a:xfrm>
            <a:off x="3957712" y="3706294"/>
            <a:ext cx="1681697" cy="47460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-203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None/>
            </a:pPr>
            <a:r>
              <a:rPr lang="en-US" altLang="zh-TW" sz="2800" b="1" i="0" u="none" strike="noStrike" cap="none" dirty="0" smtClean="0">
                <a:solidFill>
                  <a:schemeClr val="lt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icrosoft JhengHei"/>
                <a:ea typeface="Microsoft JhengHei"/>
                <a:cs typeface="Microsoft JhengHei"/>
                <a:sym typeface="Microsoft JhengHei"/>
              </a:rPr>
              <a:t>Remote</a:t>
            </a:r>
            <a:endParaRPr lang="zh-TW" sz="2800" b="1" i="0" u="none" strike="noStrike" cap="none" dirty="0">
              <a:solidFill>
                <a:schemeClr val="lt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26" name="Shape 427"/>
          <p:cNvSpPr txBox="1"/>
          <p:nvPr/>
        </p:nvSpPr>
        <p:spPr>
          <a:xfrm>
            <a:off x="1671494" y="946055"/>
            <a:ext cx="4690826" cy="672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927100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rgbClr val="002060"/>
                </a:solidFill>
              </a:rPr>
              <a:t>Hybrid Backup </a:t>
            </a:r>
            <a:r>
              <a:rPr lang="en-US" sz="2800" b="1" dirty="0" smtClean="0">
                <a:solidFill>
                  <a:srgbClr val="002060"/>
                </a:solidFill>
              </a:rPr>
              <a:t>Sync</a:t>
            </a:r>
            <a:endParaRPr sz="2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19430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圖片 19" descr="TAG-0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8925" y="995048"/>
            <a:ext cx="3726034" cy="632786"/>
          </a:xfrm>
          <a:prstGeom prst="rect">
            <a:avLst/>
          </a:prstGeom>
        </p:spPr>
      </p:pic>
      <p:pic>
        <p:nvPicPr>
          <p:cNvPr id="8" name="圖片 7" descr="TAG-0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5170" y="995048"/>
            <a:ext cx="3726034" cy="632786"/>
          </a:xfrm>
          <a:prstGeom prst="rect">
            <a:avLst/>
          </a:prstGeom>
        </p:spPr>
      </p:pic>
      <p:pic>
        <p:nvPicPr>
          <p:cNvPr id="9" name="圖片 8" descr="TAG-0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801" y="995047"/>
            <a:ext cx="3732764" cy="636152"/>
          </a:xfrm>
          <a:prstGeom prst="rect">
            <a:avLst/>
          </a:prstGeom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4442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altLang="zh-TW" dirty="0" smtClean="0">
                <a:solidFill>
                  <a:schemeClr val="bg1"/>
                </a:solidFill>
              </a:rPr>
              <a:t>Archive your data</a:t>
            </a:r>
            <a:endParaRPr lang="en-US" altLang="zh-TW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BFBB1C96-CC78-7C44-BBDC-4A630819E7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764" y="1717975"/>
            <a:ext cx="3300923" cy="2302969"/>
          </a:xfrm>
          <a:prstGeom prst="rect">
            <a:avLst/>
          </a:prstGeom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D132069B-5994-1644-A72C-CDC49FB4F3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96562" y="1658573"/>
            <a:ext cx="3404077" cy="237493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074" name="Picture 2" descr="\\MARKETING\Marketing\MarketingMaterials\素材\_icons\00_4.2iconPNG\File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75505" y="902342"/>
            <a:ext cx="782933" cy="782933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2" descr="\\MARKETING\Marketing\MarketingMaterials\素材\_icons\00_4.2iconPNG\File.png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4969019" y="892510"/>
            <a:ext cx="782933" cy="782933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Picture 2" descr="\\MARKETING\Marketing\MarketingMaterials\素材\_icons\00_4.2iconPNG\File.png"/>
          <p:cNvPicPr>
            <a:picLocks noChangeAspect="1" noChangeArrowheads="1"/>
          </p:cNvPicPr>
          <p:nvPr/>
        </p:nvPicPr>
        <p:blipFill>
          <a:blip r:embed="rId9"/>
          <a:stretch>
            <a:fillRect/>
          </a:stretch>
        </p:blipFill>
        <p:spPr bwMode="auto">
          <a:xfrm>
            <a:off x="4115664" y="892510"/>
            <a:ext cx="782933" cy="782933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7" name="Rectangle 16">
            <a:extLst>
              <a:ext uri="{FF2B5EF4-FFF2-40B4-BE49-F238E27FC236}">
                <a16:creationId xmlns="" xmlns:a16="http://schemas.microsoft.com/office/drawing/2014/main" id="{7A437EE6-2BB3-644D-9B82-DE64EF09ADA8}"/>
              </a:ext>
            </a:extLst>
          </p:cNvPr>
          <p:cNvSpPr/>
          <p:nvPr/>
        </p:nvSpPr>
        <p:spPr>
          <a:xfrm>
            <a:off x="898370" y="1072765"/>
            <a:ext cx="271990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 smtClean="0">
                <a:solidFill>
                  <a:schemeClr val="bg1"/>
                </a:solidFill>
                <a:latin typeface="+mj-lt"/>
              </a:rPr>
              <a:t>Directly back </a:t>
            </a:r>
            <a:r>
              <a:rPr lang="en-US" sz="1200" b="1" dirty="0">
                <a:solidFill>
                  <a:schemeClr val="bg1"/>
                </a:solidFill>
                <a:latin typeface="+mj-lt"/>
              </a:rPr>
              <a:t>up your data to RDX cartridges </a:t>
            </a:r>
            <a:r>
              <a:rPr lang="en-US" sz="1200" b="1" dirty="0" smtClean="0">
                <a:solidFill>
                  <a:schemeClr val="bg1"/>
                </a:solidFill>
                <a:latin typeface="+mj-lt"/>
              </a:rPr>
              <a:t>by </a:t>
            </a:r>
            <a:r>
              <a:rPr lang="en-US" sz="1200" b="1" dirty="0">
                <a:solidFill>
                  <a:schemeClr val="bg1"/>
                </a:solidFill>
                <a:latin typeface="+mj-lt"/>
              </a:rPr>
              <a:t>using File </a:t>
            </a:r>
            <a:r>
              <a:rPr lang="en-US" sz="1200" b="1" dirty="0" smtClean="0">
                <a:solidFill>
                  <a:schemeClr val="bg1"/>
                </a:solidFill>
                <a:latin typeface="+mj-lt"/>
              </a:rPr>
              <a:t>Station</a:t>
            </a:r>
            <a:endParaRPr lang="en-US" sz="1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="" xmlns:a16="http://schemas.microsoft.com/office/drawing/2014/main" id="{B2AB509A-5916-CA45-9E2A-D5308AA80DED}"/>
              </a:ext>
            </a:extLst>
          </p:cNvPr>
          <p:cNvSpPr/>
          <p:nvPr/>
        </p:nvSpPr>
        <p:spPr>
          <a:xfrm>
            <a:off x="5917953" y="1072765"/>
            <a:ext cx="25826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  <a:latin typeface="+mj-lt"/>
              </a:rPr>
              <a:t>Back up your data to discs by using Linus Station </a:t>
            </a:r>
            <a:r>
              <a:rPr lang="en-US" sz="1200" b="1" dirty="0" smtClean="0">
                <a:solidFill>
                  <a:schemeClr val="bg1"/>
                </a:solidFill>
                <a:latin typeface="+mj-lt"/>
              </a:rPr>
              <a:t>or VMs</a:t>
            </a:r>
            <a:endParaRPr lang="en-US" sz="1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396613" y="4011112"/>
            <a:ext cx="362471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dirty="0" smtClean="0">
                <a:solidFill>
                  <a:srgbClr val="002060"/>
                </a:solidFill>
              </a:rPr>
              <a:t>Easy to transport or to long time archive</a:t>
            </a:r>
            <a:endParaRPr lang="zh-TW" altLang="en-US" dirty="0">
              <a:solidFill>
                <a:srgbClr val="002060"/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969019" y="4011112"/>
            <a:ext cx="360387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dirty="0" smtClean="0">
                <a:solidFill>
                  <a:srgbClr val="002060"/>
                </a:solidFill>
              </a:rPr>
              <a:t>Long time archiving or one-time sharing</a:t>
            </a:r>
            <a:endParaRPr lang="zh-TW" alt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485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 descr="TAG-24.png"/>
          <p:cNvPicPr>
            <a:picLocks noChangeAspect="1"/>
          </p:cNvPicPr>
          <p:nvPr/>
        </p:nvPicPr>
        <p:blipFill>
          <a:blip r:embed="rId3"/>
          <a:srcRect r="6369"/>
          <a:stretch>
            <a:fillRect/>
          </a:stretch>
        </p:blipFill>
        <p:spPr>
          <a:xfrm rot="10800000">
            <a:off x="6949476" y="1559349"/>
            <a:ext cx="1683245" cy="118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143CF45C-1E3F-1848-A200-1CB2E9D6BF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09" y="723390"/>
            <a:ext cx="7185518" cy="3872467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63521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SzPts val="3400"/>
            </a:pPr>
            <a:r>
              <a:rPr lang="en-US" altLang="zh-TW" dirty="0" smtClean="0">
                <a:solidFill>
                  <a:schemeClr val="bg1"/>
                </a:solidFill>
                <a:ea typeface="Microsoft JhengHei" panose="020B0604030504040204" pitchFamily="34" charset="-120"/>
              </a:rPr>
              <a:t>High-speed multimedia workflows</a:t>
            </a:r>
            <a:endParaRPr sz="3600" dirty="0">
              <a:solidFill>
                <a:schemeClr val="lt1"/>
              </a:solidFill>
            </a:endParaRPr>
          </a:p>
        </p:txBody>
      </p:sp>
      <p:sp>
        <p:nvSpPr>
          <p:cNvPr id="12" name="文字方塊 11"/>
          <p:cNvSpPr txBox="1"/>
          <p:nvPr/>
        </p:nvSpPr>
        <p:spPr>
          <a:xfrm>
            <a:off x="2913419" y="1691148"/>
            <a:ext cx="9644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10GbE</a:t>
            </a:r>
            <a:endParaRPr lang="zh-TW" altLang="en-US" sz="16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3" name="文字方塊 12"/>
          <p:cNvSpPr txBox="1"/>
          <p:nvPr/>
        </p:nvSpPr>
        <p:spPr>
          <a:xfrm>
            <a:off x="488539" y="2369574"/>
            <a:ext cx="17384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QSW-1208-8C </a:t>
            </a:r>
            <a:br>
              <a:rPr lang="en-US" altLang="zh-TW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altLang="zh-TW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10GbE Switch</a:t>
            </a:r>
            <a:endParaRPr lang="zh-TW" altLang="en-US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1" name="文字方塊 10"/>
          <p:cNvSpPr txBox="1"/>
          <p:nvPr/>
        </p:nvSpPr>
        <p:spPr>
          <a:xfrm>
            <a:off x="2549877" y="3505200"/>
            <a:ext cx="9644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10GbE</a:t>
            </a:r>
            <a:endParaRPr lang="zh-TW" altLang="en-US" sz="16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5" name="TextBox 2">
            <a:extLst>
              <a:ext uri="{FF2B5EF4-FFF2-40B4-BE49-F238E27FC236}">
                <a16:creationId xmlns:a16="http://schemas.microsoft.com/office/drawing/2014/main" xmlns="" id="{7B8E0112-F3BF-2847-AAEF-21CE4C372B34}"/>
              </a:ext>
            </a:extLst>
          </p:cNvPr>
          <p:cNvSpPr txBox="1"/>
          <p:nvPr/>
        </p:nvSpPr>
        <p:spPr>
          <a:xfrm>
            <a:off x="6992639" y="1730476"/>
            <a:ext cx="1615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200" b="1" dirty="0" smtClean="0">
                <a:solidFill>
                  <a:srgbClr val="002060"/>
                </a:solidFill>
              </a:rPr>
              <a:t>The TVS-882BR is an ideal solution for multimedia editing and backup. </a:t>
            </a:r>
            <a:endParaRPr lang="en-US" sz="12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9" name="圖片 8" descr="Thunderbolt-3-logo-make-the-most-of-your-thunderbolt3-for-Mac-and-Windows-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4360" y="3033506"/>
            <a:ext cx="1232555" cy="270133"/>
          </a:xfrm>
          <a:prstGeom prst="rect">
            <a:avLst/>
          </a:prstGeom>
        </p:spPr>
      </p:pic>
      <p:pic>
        <p:nvPicPr>
          <p:cNvPr id="10" name="圖片 9" descr="Thunderbolt-3-logo-make-the-most-of-your-thunderbolt3-for-Mac-and-Windows-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8024" y="3033506"/>
            <a:ext cx="1232555" cy="27013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7423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D8B70DF-F8A4-F245-8EFE-E770C4750D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164" y="1725561"/>
            <a:ext cx="8557455" cy="9455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en-US" altLang="zh-TW" sz="2600" dirty="0" smtClean="0">
                <a:solidFill>
                  <a:schemeClr val="bg1"/>
                </a:solidFill>
                <a:latin typeface="+mj-lt"/>
              </a:rPr>
              <a:t>Install RDX removable disk storage and access data</a:t>
            </a:r>
            <a:endParaRPr lang="en-US" altLang="zh-TW" sz="26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25804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2424" y="3245913"/>
            <a:ext cx="653586" cy="653586"/>
          </a:xfrm>
          <a:prstGeom prst="rect">
            <a:avLst/>
          </a:prstGeom>
        </p:spPr>
      </p:pic>
      <p:pic>
        <p:nvPicPr>
          <p:cNvPr id="3" name="圖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656" y="3234813"/>
            <a:ext cx="901047" cy="675786"/>
          </a:xfrm>
          <a:prstGeom prst="rect">
            <a:avLst/>
          </a:prstGeom>
        </p:spPr>
      </p:pic>
      <p:pic>
        <p:nvPicPr>
          <p:cNvPr id="4098" name="Picture 2" descr="\\MARKETING\Marketing\MarketingMaterials\素材\Logo\QNAP-Logo\QNAP_LOGO_標準色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70961" y="3467591"/>
            <a:ext cx="1234819" cy="210231"/>
          </a:xfrm>
          <a:prstGeom prst="rect">
            <a:avLst/>
          </a:prstGeom>
          <a:noFill/>
        </p:spPr>
      </p:pic>
      <p:sp>
        <p:nvSpPr>
          <p:cNvPr id="12" name="標題 4"/>
          <p:cNvSpPr txBox="1">
            <a:spLocks/>
          </p:cNvSpPr>
          <p:nvPr/>
        </p:nvSpPr>
        <p:spPr>
          <a:xfrm>
            <a:off x="1922298" y="3299861"/>
            <a:ext cx="483608" cy="54569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b" anchorCtr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tabLst/>
              <a:defRPr/>
            </a:pPr>
            <a:r>
              <a:rPr kumimoji="0" lang="en-US" altLang="zh-TW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Microsoft JhengHei"/>
                <a:cs typeface="Microsoft JhengHei"/>
                <a:sym typeface="Microsoft JhengHei"/>
              </a:rPr>
              <a:t>X</a:t>
            </a:r>
            <a:endParaRPr kumimoji="0" lang="zh-TW" altLang="en-US" sz="24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14" name="標題 4"/>
          <p:cNvSpPr txBox="1">
            <a:spLocks/>
          </p:cNvSpPr>
          <p:nvPr/>
        </p:nvSpPr>
        <p:spPr>
          <a:xfrm>
            <a:off x="2892528" y="3299861"/>
            <a:ext cx="483608" cy="54569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b" anchorCtr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tabLst/>
              <a:defRPr/>
            </a:pPr>
            <a:r>
              <a:rPr kumimoji="0" lang="en-US" altLang="zh-TW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Microsoft JhengHei"/>
                <a:cs typeface="Microsoft JhengHei"/>
                <a:sym typeface="Microsoft JhengHei"/>
              </a:rPr>
              <a:t>X</a:t>
            </a:r>
            <a:endParaRPr kumimoji="0" lang="zh-TW" altLang="en-US" sz="24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8" name="標題 4">
            <a:extLst>
              <a:ext uri="{FF2B5EF4-FFF2-40B4-BE49-F238E27FC236}">
                <a16:creationId xmlns="" xmlns:a16="http://schemas.microsoft.com/office/drawing/2014/main" id="{4B52DB97-8EA4-F74F-9BA8-87C67EC86F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233" y="929145"/>
            <a:ext cx="8292740" cy="77763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lvl="0" algn="ctr"/>
            <a:r>
              <a:rPr lang="en-US" altLang="zh-TW" sz="32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QNAP x </a:t>
            </a:r>
            <a:r>
              <a:rPr lang="en-US" altLang="zh-TW" sz="3200" dirty="0" err="1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Archiware</a:t>
            </a:r>
            <a:r>
              <a:rPr lang="en-US" altLang="zh-TW" sz="32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 P5 x RDX</a:t>
            </a:r>
            <a:br>
              <a:rPr lang="en-US" altLang="zh-TW" sz="32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</a:br>
            <a:r>
              <a:rPr lang="en-US" altLang="zh-TW" sz="3200" dirty="0" smtClean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Total backup </a:t>
            </a:r>
            <a:r>
              <a:rPr lang="en-US" altLang="zh-TW" sz="32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and archive </a:t>
            </a:r>
            <a:r>
              <a:rPr lang="en-US" altLang="zh-TW" sz="3200" dirty="0" smtClean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solution</a:t>
            </a:r>
            <a:endParaRPr lang="zh-TW" altLang="en-US" sz="3200" dirty="0">
              <a:solidFill>
                <a:schemeClr val="bg1"/>
              </a:solidFill>
              <a:latin typeface="+mj-lt"/>
              <a:ea typeface="Microsoft JhengHei"/>
              <a:cs typeface="Microsoft JhengHei"/>
              <a:sym typeface="Microsoft JhengHe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2407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文字方塊 58"/>
          <p:cNvSpPr txBox="1"/>
          <p:nvPr/>
        </p:nvSpPr>
        <p:spPr>
          <a:xfrm>
            <a:off x="4958820" y="2513617"/>
            <a:ext cx="1188418" cy="461665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altLang="zh-TW" sz="1200" b="1" dirty="0">
                <a:latin typeface="+mj-lt"/>
                <a:ea typeface="微軟正黑體" pitchFamily="34" charset="-120"/>
              </a:rPr>
              <a:t>Media Asset Server</a:t>
            </a:r>
          </a:p>
        </p:txBody>
      </p:sp>
      <p:pic>
        <p:nvPicPr>
          <p:cNvPr id="144" name="圖片 143" descr="PC-01-0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8292" t="38280" b="15164"/>
          <a:stretch>
            <a:fillRect/>
          </a:stretch>
        </p:blipFill>
        <p:spPr>
          <a:xfrm>
            <a:off x="2136667" y="3700241"/>
            <a:ext cx="527492" cy="621772"/>
          </a:xfrm>
          <a:prstGeom prst="rect">
            <a:avLst/>
          </a:prstGeom>
        </p:spPr>
      </p:pic>
      <p:pic>
        <p:nvPicPr>
          <p:cNvPr id="109" name="圖片 1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654" y="1135229"/>
            <a:ext cx="843090" cy="450616"/>
          </a:xfrm>
          <a:prstGeom prst="rect">
            <a:avLst/>
          </a:prstGeom>
        </p:spPr>
      </p:pic>
      <p:pic>
        <p:nvPicPr>
          <p:cNvPr id="101" name="Shape 57" descr="D:\Fullppt\005-PNG이미지\모니터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134661" y="1091694"/>
            <a:ext cx="974626" cy="8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9358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altLang="zh-TW" sz="3600" dirty="0">
                <a:solidFill>
                  <a:schemeClr val="bg1"/>
                </a:solidFill>
                <a:ea typeface="Microsoft JhengHei" panose="020B0604030504040204" pitchFamily="34" charset="-120"/>
              </a:rPr>
              <a:t>Traditional Usage</a:t>
            </a:r>
            <a:endParaRPr lang="zh-TW" altLang="en-US" sz="3600" dirty="0">
              <a:solidFill>
                <a:schemeClr val="bg1"/>
              </a:solidFill>
              <a:ea typeface="Microsoft JhengHei" panose="020B0604030504040204" pitchFamily="34" charset="-120"/>
            </a:endParaRPr>
          </a:p>
        </p:txBody>
      </p:sp>
      <p:pic>
        <p:nvPicPr>
          <p:cNvPr id="26" name="圖片 2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2945" y="8491253"/>
            <a:ext cx="1215894" cy="743385"/>
          </a:xfrm>
          <a:prstGeom prst="rect">
            <a:avLst/>
          </a:prstGeom>
        </p:spPr>
      </p:pic>
      <p:pic>
        <p:nvPicPr>
          <p:cNvPr id="28" name="圖片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5345" y="8643653"/>
            <a:ext cx="1215894" cy="743385"/>
          </a:xfrm>
          <a:prstGeom prst="rect">
            <a:avLst/>
          </a:prstGeom>
        </p:spPr>
      </p:pic>
      <p:pic>
        <p:nvPicPr>
          <p:cNvPr id="102" name="圖片 10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9123" y="3187438"/>
            <a:ext cx="535205" cy="535205"/>
          </a:xfrm>
          <a:prstGeom prst="rect">
            <a:avLst/>
          </a:prstGeom>
        </p:spPr>
      </p:pic>
      <p:pic>
        <p:nvPicPr>
          <p:cNvPr id="104" name="圖片 10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23562" y="912048"/>
            <a:ext cx="567810" cy="569505"/>
          </a:xfrm>
          <a:prstGeom prst="rect">
            <a:avLst/>
          </a:prstGeom>
        </p:spPr>
      </p:pic>
      <p:pic>
        <p:nvPicPr>
          <p:cNvPr id="105" name="圖片 10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36389" y="1031272"/>
            <a:ext cx="511108" cy="595552"/>
          </a:xfrm>
          <a:prstGeom prst="rect">
            <a:avLst/>
          </a:prstGeom>
        </p:spPr>
      </p:pic>
      <p:cxnSp>
        <p:nvCxnSpPr>
          <p:cNvPr id="112" name="直線單箭頭接點 111"/>
          <p:cNvCxnSpPr/>
          <p:nvPr/>
        </p:nvCxnSpPr>
        <p:spPr>
          <a:xfrm>
            <a:off x="4602282" y="3099056"/>
            <a:ext cx="0" cy="480340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直線單箭頭接點 112"/>
          <p:cNvCxnSpPr/>
          <p:nvPr/>
        </p:nvCxnSpPr>
        <p:spPr>
          <a:xfrm flipV="1">
            <a:off x="4767272" y="3087258"/>
            <a:ext cx="0" cy="480340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肘形接點 115"/>
          <p:cNvCxnSpPr/>
          <p:nvPr/>
        </p:nvCxnSpPr>
        <p:spPr>
          <a:xfrm flipV="1">
            <a:off x="6147238" y="2116222"/>
            <a:ext cx="1393019" cy="508420"/>
          </a:xfrm>
          <a:prstGeom prst="bentConnector3">
            <a:avLst>
              <a:gd name="adj1" fmla="val 100494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文字方塊 116"/>
          <p:cNvSpPr txBox="1"/>
          <p:nvPr/>
        </p:nvSpPr>
        <p:spPr>
          <a:xfrm>
            <a:off x="4137706" y="4160993"/>
            <a:ext cx="1491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TW" dirty="0"/>
          </a:p>
        </p:txBody>
      </p:sp>
      <p:sp>
        <p:nvSpPr>
          <p:cNvPr id="119" name="文字方塊 118"/>
          <p:cNvSpPr txBox="1"/>
          <p:nvPr/>
        </p:nvSpPr>
        <p:spPr>
          <a:xfrm>
            <a:off x="5309200" y="1481553"/>
            <a:ext cx="9079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800" b="1" dirty="0" smtClean="0">
                <a:latin typeface="微軟正黑體" pitchFamily="34" charset="-120"/>
                <a:ea typeface="微軟正黑體" pitchFamily="34" charset="-120"/>
              </a:rPr>
              <a:t>Media files</a:t>
            </a:r>
            <a:endParaRPr lang="zh-TW" altLang="en-US" sz="800" b="1" dirty="0"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125" name="肘形接點 124"/>
          <p:cNvCxnSpPr/>
          <p:nvPr/>
        </p:nvCxnSpPr>
        <p:spPr>
          <a:xfrm rot="10800000">
            <a:off x="1057249" y="2404952"/>
            <a:ext cx="3106255" cy="670746"/>
          </a:xfrm>
          <a:prstGeom prst="bentConnector3">
            <a:avLst>
              <a:gd name="adj1" fmla="val 99789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肘形接點 125"/>
          <p:cNvCxnSpPr/>
          <p:nvPr/>
        </p:nvCxnSpPr>
        <p:spPr>
          <a:xfrm rot="10800000">
            <a:off x="2924496" y="2311148"/>
            <a:ext cx="1213211" cy="579972"/>
          </a:xfrm>
          <a:prstGeom prst="bentConnector2">
            <a:avLst/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向右箭號 131"/>
          <p:cNvSpPr/>
          <p:nvPr/>
        </p:nvSpPr>
        <p:spPr>
          <a:xfrm rot="9033706">
            <a:off x="3012213" y="3515941"/>
            <a:ext cx="1342221" cy="274724"/>
          </a:xfrm>
          <a:prstGeom prst="rightArrow">
            <a:avLst/>
          </a:prstGeom>
          <a:gradFill>
            <a:gsLst>
              <a:gs pos="0">
                <a:srgbClr val="002060"/>
              </a:gs>
              <a:gs pos="48000">
                <a:srgbClr val="002060">
                  <a:alpha val="60000"/>
                </a:srgb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33" name="圖片 13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8709" y="3445890"/>
            <a:ext cx="452693" cy="629275"/>
          </a:xfrm>
          <a:prstGeom prst="rect">
            <a:avLst/>
          </a:prstGeom>
        </p:spPr>
      </p:pic>
      <p:pic>
        <p:nvPicPr>
          <p:cNvPr id="134" name="圖片 13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16521" y="1443780"/>
            <a:ext cx="610683" cy="296089"/>
          </a:xfrm>
          <a:prstGeom prst="rect">
            <a:avLst/>
          </a:prstGeom>
        </p:spPr>
      </p:pic>
      <p:cxnSp>
        <p:nvCxnSpPr>
          <p:cNvPr id="135" name="直線單箭頭接點 34"/>
          <p:cNvCxnSpPr/>
          <p:nvPr/>
        </p:nvCxnSpPr>
        <p:spPr>
          <a:xfrm flipV="1">
            <a:off x="7867921" y="1557958"/>
            <a:ext cx="403444" cy="8362"/>
          </a:xfrm>
          <a:prstGeom prst="straightConnector1">
            <a:avLst/>
          </a:prstGeom>
          <a:ln w="25400">
            <a:solidFill>
              <a:srgbClr val="002060"/>
            </a:solidFill>
            <a:prstDash val="sysDash"/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肘形接點 137"/>
          <p:cNvCxnSpPr>
            <a:stCxn id="133" idx="1"/>
          </p:cNvCxnSpPr>
          <p:nvPr/>
        </p:nvCxnSpPr>
        <p:spPr>
          <a:xfrm rot="10800000">
            <a:off x="5361189" y="3009026"/>
            <a:ext cx="697521" cy="751503"/>
          </a:xfrm>
          <a:prstGeom prst="bentConnector2">
            <a:avLst/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0" name="圖片 13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49495" y="1227686"/>
            <a:ext cx="1360063" cy="307875"/>
          </a:xfrm>
          <a:prstGeom prst="roundRect">
            <a:avLst/>
          </a:prstGeom>
        </p:spPr>
      </p:pic>
      <p:cxnSp>
        <p:nvCxnSpPr>
          <p:cNvPr id="141" name="肘形接點 140"/>
          <p:cNvCxnSpPr/>
          <p:nvPr/>
        </p:nvCxnSpPr>
        <p:spPr>
          <a:xfrm flipV="1">
            <a:off x="5070071" y="2007128"/>
            <a:ext cx="513737" cy="390778"/>
          </a:xfrm>
          <a:prstGeom prst="bentConnector3">
            <a:avLst>
              <a:gd name="adj1" fmla="val 101343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5" name="圖片 14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30090" y="3634126"/>
            <a:ext cx="610683" cy="296089"/>
          </a:xfrm>
          <a:prstGeom prst="rect">
            <a:avLst/>
          </a:prstGeom>
        </p:spPr>
      </p:pic>
      <p:pic>
        <p:nvPicPr>
          <p:cNvPr id="153" name="圖片 15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19435" y="3555366"/>
            <a:ext cx="462326" cy="462326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文字方塊 54"/>
          <p:cNvSpPr txBox="1"/>
          <p:nvPr/>
        </p:nvSpPr>
        <p:spPr>
          <a:xfrm>
            <a:off x="8316521" y="1760809"/>
            <a:ext cx="656336" cy="27699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altLang="zh-TW" sz="1200" b="1" dirty="0">
                <a:latin typeface="+mj-lt"/>
                <a:ea typeface="微軟正黑體" pitchFamily="34" charset="-120"/>
              </a:rPr>
              <a:t>RDX</a:t>
            </a:r>
            <a:endParaRPr lang="zh-TW" altLang="en-US" sz="1200" b="1" dirty="0">
              <a:latin typeface="+mj-lt"/>
              <a:ea typeface="微軟正黑體" pitchFamily="34" charset="-120"/>
            </a:endParaRPr>
          </a:p>
        </p:txBody>
      </p:sp>
      <p:sp>
        <p:nvSpPr>
          <p:cNvPr id="57" name="文字方塊 56"/>
          <p:cNvSpPr txBox="1"/>
          <p:nvPr/>
        </p:nvSpPr>
        <p:spPr>
          <a:xfrm>
            <a:off x="1427102" y="4363071"/>
            <a:ext cx="2033414" cy="276999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zh-TW" altLang="en-US" sz="1100" b="1" dirty="0">
                <a:latin typeface="微軟正黑體" pitchFamily="34" charset="-120"/>
                <a:ea typeface="微軟正黑體" pitchFamily="34" charset="-120"/>
              </a:rPr>
              <a:t> </a:t>
            </a:r>
            <a:r>
              <a:rPr lang="en-US" altLang="zh-TW" sz="1200" b="1" dirty="0">
                <a:latin typeface="+mj-lt"/>
                <a:ea typeface="微軟正黑體" pitchFamily="34" charset="-120"/>
              </a:rPr>
              <a:t>Backup Storage Server</a:t>
            </a:r>
            <a:endParaRPr lang="zh-TW" altLang="en-US" sz="1200" b="1" dirty="0">
              <a:latin typeface="+mj-lt"/>
              <a:ea typeface="微軟正黑體" pitchFamily="34" charset="-120"/>
            </a:endParaRPr>
          </a:p>
        </p:txBody>
      </p:sp>
      <p:sp>
        <p:nvSpPr>
          <p:cNvPr id="58" name="文字方塊 57"/>
          <p:cNvSpPr txBox="1"/>
          <p:nvPr/>
        </p:nvSpPr>
        <p:spPr>
          <a:xfrm>
            <a:off x="3970143" y="4249332"/>
            <a:ext cx="1510436" cy="461665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altLang="zh-TW" sz="1200" b="1" dirty="0">
                <a:latin typeface="+mj-lt"/>
                <a:ea typeface="微軟正黑體" pitchFamily="34" charset="-120"/>
              </a:rPr>
              <a:t>Shared Storage </a:t>
            </a:r>
            <a:endParaRPr lang="en-US" altLang="zh-TW" sz="1200" b="1" dirty="0" smtClean="0">
              <a:latin typeface="+mj-lt"/>
              <a:ea typeface="微軟正黑體" pitchFamily="34" charset="-120"/>
            </a:endParaRPr>
          </a:p>
          <a:p>
            <a:pPr algn="ctr"/>
            <a:r>
              <a:rPr lang="en-US" altLang="zh-TW" sz="1200" b="1" dirty="0" smtClean="0">
                <a:latin typeface="+mj-lt"/>
                <a:ea typeface="微軟正黑體" pitchFamily="34" charset="-120"/>
              </a:rPr>
              <a:t>(</a:t>
            </a:r>
            <a:r>
              <a:rPr lang="en-US" altLang="zh-TW" sz="1200" b="1" dirty="0">
                <a:latin typeface="+mj-lt"/>
                <a:ea typeface="微軟正黑體" pitchFamily="34" charset="-120"/>
              </a:rPr>
              <a:t>NAS or SAN)</a:t>
            </a:r>
          </a:p>
        </p:txBody>
      </p:sp>
      <p:sp>
        <p:nvSpPr>
          <p:cNvPr id="60" name="文字方塊 59"/>
          <p:cNvSpPr txBox="1"/>
          <p:nvPr/>
        </p:nvSpPr>
        <p:spPr>
          <a:xfrm>
            <a:off x="7302683" y="3653216"/>
            <a:ext cx="656336" cy="27699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altLang="zh-TW" sz="1200" b="1" dirty="0">
                <a:latin typeface="+mj-lt"/>
                <a:ea typeface="微軟正黑體" pitchFamily="34" charset="-120"/>
              </a:rPr>
              <a:t>RDX</a:t>
            </a:r>
            <a:endParaRPr lang="zh-TW" altLang="en-US" sz="1200" b="1" dirty="0">
              <a:latin typeface="+mj-lt"/>
              <a:ea typeface="微軟正黑體" pitchFamily="34" charset="-120"/>
            </a:endParaRPr>
          </a:p>
        </p:txBody>
      </p:sp>
      <p:grpSp>
        <p:nvGrpSpPr>
          <p:cNvPr id="2" name="群組 66"/>
          <p:cNvGrpSpPr/>
          <p:nvPr/>
        </p:nvGrpSpPr>
        <p:grpSpPr>
          <a:xfrm>
            <a:off x="7811584" y="3568272"/>
            <a:ext cx="1032492" cy="324000"/>
            <a:chOff x="6781938" y="4369796"/>
            <a:chExt cx="1032492" cy="324000"/>
          </a:xfrm>
        </p:grpSpPr>
        <p:sp>
          <p:nvSpPr>
            <p:cNvPr id="68" name="文字方塊 67"/>
            <p:cNvSpPr txBox="1"/>
            <p:nvPr/>
          </p:nvSpPr>
          <p:spPr>
            <a:xfrm>
              <a:off x="6929453" y="4381594"/>
              <a:ext cx="884977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en-US" altLang="zh-TW" sz="1200" b="1" dirty="0">
                  <a:latin typeface="+mj-lt"/>
                  <a:ea typeface="微軟正黑體" pitchFamily="34" charset="-120"/>
                </a:rPr>
                <a:t>Output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69" name="橢圓 68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6</a:t>
              </a:r>
              <a:endParaRPr lang="zh-TW" altLang="en-US" dirty="0"/>
            </a:p>
          </p:txBody>
        </p:sp>
      </p:grpSp>
      <p:grpSp>
        <p:nvGrpSpPr>
          <p:cNvPr id="3" name="群組 69"/>
          <p:cNvGrpSpPr/>
          <p:nvPr/>
        </p:nvGrpSpPr>
        <p:grpSpPr>
          <a:xfrm>
            <a:off x="6748295" y="1713808"/>
            <a:ext cx="1181380" cy="324000"/>
            <a:chOff x="6781938" y="4369796"/>
            <a:chExt cx="1139579" cy="324000"/>
          </a:xfrm>
        </p:grpSpPr>
        <p:sp>
          <p:nvSpPr>
            <p:cNvPr id="71" name="文字方塊 70"/>
            <p:cNvSpPr txBox="1"/>
            <p:nvPr/>
          </p:nvSpPr>
          <p:spPr>
            <a:xfrm>
              <a:off x="6929453" y="4375823"/>
              <a:ext cx="992064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en-US" altLang="zh-TW" sz="1200" b="1" dirty="0">
                  <a:latin typeface="+mj-lt"/>
                  <a:ea typeface="微軟正黑體" pitchFamily="34" charset="-120"/>
                </a:rPr>
                <a:t>Finishing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72" name="橢圓 71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4</a:t>
              </a:r>
              <a:endParaRPr lang="zh-TW" altLang="en-US" dirty="0"/>
            </a:p>
          </p:txBody>
        </p:sp>
      </p:grpSp>
      <p:grpSp>
        <p:nvGrpSpPr>
          <p:cNvPr id="4" name="群組 72"/>
          <p:cNvGrpSpPr/>
          <p:nvPr/>
        </p:nvGrpSpPr>
        <p:grpSpPr>
          <a:xfrm>
            <a:off x="4492536" y="1678605"/>
            <a:ext cx="1526424" cy="324000"/>
            <a:chOff x="6781938" y="4369796"/>
            <a:chExt cx="1526424" cy="324000"/>
          </a:xfrm>
        </p:grpSpPr>
        <p:sp>
          <p:nvSpPr>
            <p:cNvPr id="74" name="文字方塊 73"/>
            <p:cNvSpPr txBox="1"/>
            <p:nvPr/>
          </p:nvSpPr>
          <p:spPr>
            <a:xfrm>
              <a:off x="6929453" y="4381594"/>
              <a:ext cx="1378909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en-US" altLang="zh-TW" sz="1200" b="1" dirty="0">
                  <a:latin typeface="+mj-lt"/>
                  <a:ea typeface="微軟正黑體" pitchFamily="34" charset="-120"/>
                </a:rPr>
                <a:t>Access/review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75" name="橢圓 74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3</a:t>
              </a:r>
              <a:endParaRPr lang="zh-TW" altLang="en-US" dirty="0"/>
            </a:p>
          </p:txBody>
        </p:sp>
      </p:grpSp>
      <p:grpSp>
        <p:nvGrpSpPr>
          <p:cNvPr id="5" name="群組 79"/>
          <p:cNvGrpSpPr/>
          <p:nvPr/>
        </p:nvGrpSpPr>
        <p:grpSpPr>
          <a:xfrm>
            <a:off x="1169305" y="2007128"/>
            <a:ext cx="916484" cy="324000"/>
            <a:chOff x="6781938" y="4369796"/>
            <a:chExt cx="916484" cy="324000"/>
          </a:xfrm>
        </p:grpSpPr>
        <p:sp>
          <p:nvSpPr>
            <p:cNvPr id="81" name="文字方塊 80"/>
            <p:cNvSpPr txBox="1"/>
            <p:nvPr/>
          </p:nvSpPr>
          <p:spPr>
            <a:xfrm>
              <a:off x="6929454" y="4381594"/>
              <a:ext cx="768968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en-US" altLang="zh-TW" sz="1200" b="1" dirty="0">
                  <a:latin typeface="+mj-lt"/>
                  <a:ea typeface="微軟正黑體" pitchFamily="34" charset="-120"/>
                </a:rPr>
                <a:t>Ingest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82" name="橢圓 81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1</a:t>
              </a:r>
              <a:endParaRPr lang="zh-TW" altLang="en-US" dirty="0"/>
            </a:p>
          </p:txBody>
        </p:sp>
      </p:grpSp>
      <p:grpSp>
        <p:nvGrpSpPr>
          <p:cNvPr id="6" name="群組 82"/>
          <p:cNvGrpSpPr/>
          <p:nvPr/>
        </p:nvGrpSpPr>
        <p:grpSpPr>
          <a:xfrm>
            <a:off x="2474458" y="1980596"/>
            <a:ext cx="986058" cy="324000"/>
            <a:chOff x="6781938" y="4369796"/>
            <a:chExt cx="1010580" cy="324000"/>
          </a:xfrm>
        </p:grpSpPr>
        <p:sp>
          <p:nvSpPr>
            <p:cNvPr id="84" name="文字方塊 83"/>
            <p:cNvSpPr txBox="1"/>
            <p:nvPr/>
          </p:nvSpPr>
          <p:spPr>
            <a:xfrm>
              <a:off x="6929454" y="4381594"/>
              <a:ext cx="863064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zh-TW" sz="1200" b="1" dirty="0" smtClean="0">
                  <a:latin typeface="+mj-lt"/>
                  <a:ea typeface="微軟正黑體" pitchFamily="34" charset="-120"/>
                </a:rPr>
                <a:t>Edit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85" name="橢圓 84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2</a:t>
              </a:r>
              <a:endParaRPr lang="zh-TW" altLang="en-US" dirty="0"/>
            </a:p>
          </p:txBody>
        </p:sp>
      </p:grpSp>
      <p:sp>
        <p:nvSpPr>
          <p:cNvPr id="86" name="文字方塊 85"/>
          <p:cNvSpPr txBox="1"/>
          <p:nvPr/>
        </p:nvSpPr>
        <p:spPr>
          <a:xfrm>
            <a:off x="5937857" y="3231191"/>
            <a:ext cx="656336" cy="27699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altLang="zh-TW" sz="1200" b="1" dirty="0">
                <a:latin typeface="+mj-lt"/>
                <a:ea typeface="微軟正黑體" pitchFamily="34" charset="-120"/>
              </a:rPr>
              <a:t>PC</a:t>
            </a:r>
            <a:endParaRPr lang="zh-TW" altLang="en-US" sz="1200" b="1" dirty="0">
              <a:latin typeface="+mj-lt"/>
              <a:ea typeface="微軟正黑體" pitchFamily="34" charset="-120"/>
            </a:endParaRPr>
          </a:p>
        </p:txBody>
      </p:sp>
      <p:pic>
        <p:nvPicPr>
          <p:cNvPr id="94" name="圖片 5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4195936" y="999074"/>
            <a:ext cx="1163792" cy="665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6" name="Picture 2" descr="C:\Users\user\Desktop\RAID 50.60 進階功能介紹\磁碟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464363" y="3642127"/>
            <a:ext cx="494457" cy="658795"/>
          </a:xfrm>
          <a:prstGeom prst="rect">
            <a:avLst/>
          </a:prstGeom>
          <a:noFill/>
        </p:spPr>
      </p:pic>
      <p:pic>
        <p:nvPicPr>
          <p:cNvPr id="107" name="Shape 1307" descr="硬碟.png"/>
          <p:cNvPicPr preferRelativeResize="0"/>
          <p:nvPr/>
        </p:nvPicPr>
        <p:blipFill rotWithShape="1">
          <a:blip r:embed="rId16">
            <a:alphaModFix/>
          </a:blip>
          <a:srcRect/>
          <a:stretch/>
        </p:blipFill>
        <p:spPr>
          <a:xfrm>
            <a:off x="432024" y="1609304"/>
            <a:ext cx="776177" cy="795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Shape 57" descr="D:\Fullppt\005-PNG이미지\모니터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486312" y="1007283"/>
            <a:ext cx="819772" cy="6897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圖片 145" descr="PC-01-0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8292"/>
          <a:stretch>
            <a:fillRect/>
          </a:stretch>
        </p:blipFill>
        <p:spPr>
          <a:xfrm>
            <a:off x="4617156" y="1967402"/>
            <a:ext cx="530288" cy="1368364"/>
          </a:xfrm>
          <a:prstGeom prst="rect">
            <a:avLst/>
          </a:prstGeom>
        </p:spPr>
      </p:pic>
      <p:grpSp>
        <p:nvGrpSpPr>
          <p:cNvPr id="7" name="群組 7"/>
          <p:cNvGrpSpPr/>
          <p:nvPr/>
        </p:nvGrpSpPr>
        <p:grpSpPr>
          <a:xfrm>
            <a:off x="7056435" y="1244193"/>
            <a:ext cx="792734" cy="468788"/>
            <a:chOff x="5669477" y="2620125"/>
            <a:chExt cx="3474523" cy="2256184"/>
          </a:xfrm>
        </p:grpSpPr>
        <p:pic>
          <p:nvPicPr>
            <p:cNvPr id="151" name="Picture 4" descr="相關圖片"/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9477" y="2620125"/>
              <a:ext cx="3474523" cy="225618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2" name="圖片 151"/>
            <p:cNvPicPr>
              <a:picLocks noChangeAspect="1"/>
            </p:cNvPicPr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6292024" y="2877435"/>
              <a:ext cx="2240416" cy="1451592"/>
            </a:xfrm>
            <a:prstGeom prst="rect">
              <a:avLst/>
            </a:prstGeom>
          </p:spPr>
        </p:pic>
      </p:grpSp>
      <p:pic>
        <p:nvPicPr>
          <p:cNvPr id="155" name="圖片 154" descr="PC-01-0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8292"/>
          <a:stretch>
            <a:fillRect/>
          </a:stretch>
        </p:blipFill>
        <p:spPr>
          <a:xfrm>
            <a:off x="4237388" y="1967402"/>
            <a:ext cx="530288" cy="1368364"/>
          </a:xfrm>
          <a:prstGeom prst="rect">
            <a:avLst/>
          </a:prstGeom>
        </p:spPr>
      </p:pic>
      <p:cxnSp>
        <p:nvCxnSpPr>
          <p:cNvPr id="156" name="直線單箭頭接點 34"/>
          <p:cNvCxnSpPr/>
          <p:nvPr/>
        </p:nvCxnSpPr>
        <p:spPr>
          <a:xfrm flipV="1">
            <a:off x="6486655" y="3755224"/>
            <a:ext cx="403444" cy="8362"/>
          </a:xfrm>
          <a:prstGeom prst="straightConnector1">
            <a:avLst/>
          </a:prstGeom>
          <a:ln w="25400">
            <a:solidFill>
              <a:srgbClr val="002060"/>
            </a:solidFill>
            <a:prstDash val="sysDash"/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7" name="圖片 156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7350758" y="2661245"/>
            <a:ext cx="610597" cy="591315"/>
          </a:xfrm>
          <a:prstGeom prst="rect">
            <a:avLst/>
          </a:prstGeom>
        </p:spPr>
      </p:pic>
      <p:cxnSp>
        <p:nvCxnSpPr>
          <p:cNvPr id="158" name="直線單箭頭接點 157"/>
          <p:cNvCxnSpPr/>
          <p:nvPr/>
        </p:nvCxnSpPr>
        <p:spPr>
          <a:xfrm>
            <a:off x="6147238" y="2850367"/>
            <a:ext cx="1248495" cy="0"/>
          </a:xfrm>
          <a:prstGeom prst="straightConnector1">
            <a:avLst/>
          </a:prstGeom>
          <a:ln w="38100">
            <a:solidFill>
              <a:srgbClr val="0070C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群組 63"/>
          <p:cNvGrpSpPr/>
          <p:nvPr/>
        </p:nvGrpSpPr>
        <p:grpSpPr>
          <a:xfrm>
            <a:off x="8006030" y="2691711"/>
            <a:ext cx="1050189" cy="324000"/>
            <a:chOff x="6781938" y="4369796"/>
            <a:chExt cx="1050189" cy="324000"/>
          </a:xfrm>
        </p:grpSpPr>
        <p:sp>
          <p:nvSpPr>
            <p:cNvPr id="160" name="文字方塊 159"/>
            <p:cNvSpPr txBox="1"/>
            <p:nvPr/>
          </p:nvSpPr>
          <p:spPr>
            <a:xfrm>
              <a:off x="7047272" y="4381594"/>
              <a:ext cx="784855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zh-TW" sz="1200" b="1" dirty="0">
                  <a:latin typeface="+mj-lt"/>
                  <a:ea typeface="微軟正黑體" pitchFamily="34" charset="-120"/>
                </a:rPr>
                <a:t>Delivery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161" name="橢圓 160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5</a:t>
              </a:r>
              <a:endParaRPr lang="zh-TW" altLang="en-US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60084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文字方塊 67"/>
          <p:cNvSpPr txBox="1"/>
          <p:nvPr/>
        </p:nvSpPr>
        <p:spPr>
          <a:xfrm>
            <a:off x="4800108" y="2513617"/>
            <a:ext cx="1204846" cy="461665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r"/>
            <a:r>
              <a:rPr lang="en-US" altLang="zh-TW" sz="1200" b="1" dirty="0">
                <a:latin typeface="+mj-lt"/>
                <a:ea typeface="微軟正黑體" pitchFamily="34" charset="-120"/>
              </a:rPr>
              <a:t>Media Asset Server</a:t>
            </a:r>
          </a:p>
        </p:txBody>
      </p:sp>
      <p:pic>
        <p:nvPicPr>
          <p:cNvPr id="73" name="圖片 72" descr="TAG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895" y="3357011"/>
            <a:ext cx="1905050" cy="543197"/>
          </a:xfrm>
          <a:prstGeom prst="rect">
            <a:avLst/>
          </a:prstGeom>
        </p:spPr>
      </p:pic>
      <p:pic>
        <p:nvPicPr>
          <p:cNvPr id="79" name="圖片 78" descr="TAG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895" y="3942274"/>
            <a:ext cx="1905050" cy="543197"/>
          </a:xfrm>
          <a:prstGeom prst="rect">
            <a:avLst/>
          </a:prstGeom>
        </p:spPr>
      </p:pic>
      <p:pic>
        <p:nvPicPr>
          <p:cNvPr id="62" name="圖片 61" descr="TAG-03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3258" y="3405472"/>
            <a:ext cx="2617353" cy="444500"/>
          </a:xfrm>
          <a:prstGeom prst="rect">
            <a:avLst/>
          </a:prstGeom>
        </p:spPr>
      </p:pic>
      <p:pic>
        <p:nvPicPr>
          <p:cNvPr id="67" name="圖片 6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23562" y="912048"/>
            <a:ext cx="567810" cy="569505"/>
          </a:xfrm>
          <a:prstGeom prst="rect">
            <a:avLst/>
          </a:prstGeom>
        </p:spPr>
      </p:pic>
      <p:pic>
        <p:nvPicPr>
          <p:cNvPr id="76" name="Picture 14">
            <a:extLst>
              <a:ext uri="{FF2B5EF4-FFF2-40B4-BE49-F238E27FC236}">
                <a16:creationId xmlns="" xmlns:a16="http://schemas.microsoft.com/office/drawing/2014/main" id="{44DEAFBD-C104-8549-A2D3-86591710263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43837" y="3559010"/>
            <a:ext cx="1631782" cy="1138962"/>
          </a:xfrm>
          <a:prstGeom prst="rect">
            <a:avLst/>
          </a:prstGeom>
        </p:spPr>
      </p:pic>
      <p:pic>
        <p:nvPicPr>
          <p:cNvPr id="77" name="圖片 7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54151" y="3745216"/>
            <a:ext cx="521014" cy="390762"/>
          </a:xfrm>
          <a:prstGeom prst="rect">
            <a:avLst/>
          </a:prstGeom>
          <a:ln>
            <a:noFill/>
          </a:ln>
        </p:spPr>
      </p:pic>
      <p:pic>
        <p:nvPicPr>
          <p:cNvPr id="144" name="圖片 143" descr="PC-01-01.pn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8292" t="38280" b="15164"/>
          <a:stretch>
            <a:fillRect/>
          </a:stretch>
        </p:blipFill>
        <p:spPr>
          <a:xfrm>
            <a:off x="3050430" y="3559010"/>
            <a:ext cx="527492" cy="621772"/>
          </a:xfrm>
          <a:prstGeom prst="rect">
            <a:avLst/>
          </a:prstGeom>
        </p:spPr>
      </p:pic>
      <p:pic>
        <p:nvPicPr>
          <p:cNvPr id="109" name="圖片 10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8654" y="1135229"/>
            <a:ext cx="843090" cy="450616"/>
          </a:xfrm>
          <a:prstGeom prst="rect">
            <a:avLst/>
          </a:prstGeom>
        </p:spPr>
      </p:pic>
      <p:pic>
        <p:nvPicPr>
          <p:cNvPr id="101" name="Shape 57" descr="D:\Fullppt\005-PNG이미지\모니터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2134661" y="1091694"/>
            <a:ext cx="974626" cy="8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9358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altLang="zh-TW" sz="3600" dirty="0">
                <a:solidFill>
                  <a:schemeClr val="bg1"/>
                </a:solidFill>
                <a:ea typeface="Microsoft JhengHei" panose="020B0604030504040204" pitchFamily="34" charset="-120"/>
              </a:rPr>
              <a:t>TVS-882BR+RDX</a:t>
            </a:r>
            <a:endParaRPr lang="zh-TW" altLang="en-US" sz="3600" dirty="0">
              <a:solidFill>
                <a:schemeClr val="bg1"/>
              </a:solidFill>
              <a:ea typeface="Microsoft JhengHei" panose="020B0604030504040204" pitchFamily="34" charset="-120"/>
            </a:endParaRPr>
          </a:p>
        </p:txBody>
      </p:sp>
      <p:pic>
        <p:nvPicPr>
          <p:cNvPr id="26" name="圖片 2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42945" y="8491253"/>
            <a:ext cx="1215894" cy="743385"/>
          </a:xfrm>
          <a:prstGeom prst="rect">
            <a:avLst/>
          </a:prstGeom>
        </p:spPr>
      </p:pic>
      <p:pic>
        <p:nvPicPr>
          <p:cNvPr id="28" name="圖片 2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5345" y="8643653"/>
            <a:ext cx="1215894" cy="743385"/>
          </a:xfrm>
          <a:prstGeom prst="rect">
            <a:avLst/>
          </a:prstGeom>
        </p:spPr>
      </p:pic>
      <p:pic>
        <p:nvPicPr>
          <p:cNvPr id="105" name="圖片 10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36389" y="1031272"/>
            <a:ext cx="511108" cy="595552"/>
          </a:xfrm>
          <a:prstGeom prst="rect">
            <a:avLst/>
          </a:prstGeom>
        </p:spPr>
      </p:pic>
      <p:cxnSp>
        <p:nvCxnSpPr>
          <p:cNvPr id="116" name="肘形接點 115"/>
          <p:cNvCxnSpPr/>
          <p:nvPr/>
        </p:nvCxnSpPr>
        <p:spPr>
          <a:xfrm flipV="1">
            <a:off x="6029635" y="2106815"/>
            <a:ext cx="1520423" cy="508421"/>
          </a:xfrm>
          <a:prstGeom prst="bentConnector3">
            <a:avLst>
              <a:gd name="adj1" fmla="val 99732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文字方塊 116"/>
          <p:cNvSpPr txBox="1"/>
          <p:nvPr/>
        </p:nvSpPr>
        <p:spPr>
          <a:xfrm>
            <a:off x="4342029" y="4160993"/>
            <a:ext cx="1491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TW" dirty="0"/>
          </a:p>
        </p:txBody>
      </p:sp>
      <p:sp>
        <p:nvSpPr>
          <p:cNvPr id="119" name="文字方塊 118"/>
          <p:cNvSpPr txBox="1"/>
          <p:nvPr/>
        </p:nvSpPr>
        <p:spPr>
          <a:xfrm>
            <a:off x="5309200" y="1481553"/>
            <a:ext cx="9079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800" b="1" dirty="0" smtClean="0">
                <a:latin typeface="微軟正黑體" pitchFamily="34" charset="-120"/>
                <a:ea typeface="微軟正黑體" pitchFamily="34" charset="-120"/>
              </a:rPr>
              <a:t>Media files</a:t>
            </a:r>
            <a:endParaRPr lang="zh-TW" altLang="en-US" sz="800" b="1" dirty="0"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125" name="肘形接點 124"/>
          <p:cNvCxnSpPr/>
          <p:nvPr/>
        </p:nvCxnSpPr>
        <p:spPr>
          <a:xfrm rot="10800000">
            <a:off x="1057249" y="2404952"/>
            <a:ext cx="3106255" cy="670746"/>
          </a:xfrm>
          <a:prstGeom prst="bentConnector3">
            <a:avLst>
              <a:gd name="adj1" fmla="val 99789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肘形接點 125"/>
          <p:cNvCxnSpPr/>
          <p:nvPr/>
        </p:nvCxnSpPr>
        <p:spPr>
          <a:xfrm rot="10800000">
            <a:off x="2924496" y="2311148"/>
            <a:ext cx="1213211" cy="579972"/>
          </a:xfrm>
          <a:prstGeom prst="bentConnector2">
            <a:avLst/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向右箭號 131"/>
          <p:cNvSpPr/>
          <p:nvPr/>
        </p:nvSpPr>
        <p:spPr>
          <a:xfrm rot="8515403">
            <a:off x="3483335" y="3320597"/>
            <a:ext cx="1083544" cy="274724"/>
          </a:xfrm>
          <a:prstGeom prst="rightArrow">
            <a:avLst/>
          </a:prstGeom>
          <a:gradFill>
            <a:gsLst>
              <a:gs pos="0">
                <a:srgbClr val="002060"/>
              </a:gs>
              <a:gs pos="48000">
                <a:srgbClr val="002060">
                  <a:alpha val="60000"/>
                </a:srgb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40" name="圖片 139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349495" y="1227686"/>
            <a:ext cx="1360063" cy="307875"/>
          </a:xfrm>
          <a:prstGeom prst="roundRect">
            <a:avLst/>
          </a:prstGeom>
        </p:spPr>
      </p:pic>
      <p:cxnSp>
        <p:nvCxnSpPr>
          <p:cNvPr id="141" name="肘形接點 140"/>
          <p:cNvCxnSpPr/>
          <p:nvPr/>
        </p:nvCxnSpPr>
        <p:spPr>
          <a:xfrm flipV="1">
            <a:off x="5070071" y="1992394"/>
            <a:ext cx="513737" cy="390778"/>
          </a:xfrm>
          <a:prstGeom prst="bentConnector3">
            <a:avLst>
              <a:gd name="adj1" fmla="val 101343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2" name="圖片 141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366728" y="2695986"/>
            <a:ext cx="610597" cy="591315"/>
          </a:xfrm>
          <a:prstGeom prst="rect">
            <a:avLst/>
          </a:prstGeom>
        </p:spPr>
      </p:pic>
      <p:pic>
        <p:nvPicPr>
          <p:cNvPr id="153" name="圖片 152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733198" y="3396438"/>
            <a:ext cx="462326" cy="462326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1" name="直線單箭頭接點 20"/>
          <p:cNvCxnSpPr/>
          <p:nvPr/>
        </p:nvCxnSpPr>
        <p:spPr>
          <a:xfrm>
            <a:off x="6063052" y="2801514"/>
            <a:ext cx="1243032" cy="0"/>
          </a:xfrm>
          <a:prstGeom prst="straightConnector1">
            <a:avLst/>
          </a:prstGeom>
          <a:ln w="38100">
            <a:solidFill>
              <a:srgbClr val="0070C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4" name="圖片 5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4195936" y="999074"/>
            <a:ext cx="1163792" cy="665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7" name="Shape 1307" descr="硬碟.png"/>
          <p:cNvPicPr preferRelativeResize="0"/>
          <p:nvPr/>
        </p:nvPicPr>
        <p:blipFill rotWithShape="1">
          <a:blip r:embed="rId18">
            <a:alphaModFix/>
          </a:blip>
          <a:srcRect/>
          <a:stretch/>
        </p:blipFill>
        <p:spPr>
          <a:xfrm>
            <a:off x="432024" y="1609304"/>
            <a:ext cx="776177" cy="795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Shape 57" descr="D:\Fullppt\005-PNG이미지\모니터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6486312" y="1007283"/>
            <a:ext cx="819772" cy="6897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圖片 145" descr="PC-01-01.pn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8292"/>
          <a:stretch>
            <a:fillRect/>
          </a:stretch>
        </p:blipFill>
        <p:spPr>
          <a:xfrm>
            <a:off x="4575704" y="1797995"/>
            <a:ext cx="604172" cy="1559016"/>
          </a:xfrm>
          <a:prstGeom prst="rect">
            <a:avLst/>
          </a:prstGeom>
        </p:spPr>
      </p:pic>
      <p:grpSp>
        <p:nvGrpSpPr>
          <p:cNvPr id="7" name="群組 7"/>
          <p:cNvGrpSpPr/>
          <p:nvPr/>
        </p:nvGrpSpPr>
        <p:grpSpPr>
          <a:xfrm>
            <a:off x="7056435" y="1244193"/>
            <a:ext cx="792734" cy="468788"/>
            <a:chOff x="5669477" y="2620125"/>
            <a:chExt cx="3474523" cy="2256184"/>
          </a:xfrm>
        </p:grpSpPr>
        <p:pic>
          <p:nvPicPr>
            <p:cNvPr id="151" name="Picture 4" descr="相關圖片"/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9477" y="2620125"/>
              <a:ext cx="3474523" cy="225618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2" name="圖片 151"/>
            <p:cNvPicPr>
              <a:picLocks noChangeAspect="1"/>
            </p:cNvPicPr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6292024" y="2877435"/>
              <a:ext cx="2240416" cy="1451592"/>
            </a:xfrm>
            <a:prstGeom prst="rect">
              <a:avLst/>
            </a:prstGeom>
          </p:spPr>
        </p:pic>
      </p:grpSp>
      <p:pic>
        <p:nvPicPr>
          <p:cNvPr id="155" name="圖片 154" descr="PC-01-01.pn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8292"/>
          <a:stretch>
            <a:fillRect/>
          </a:stretch>
        </p:blipFill>
        <p:spPr>
          <a:xfrm>
            <a:off x="4195936" y="1797995"/>
            <a:ext cx="604172" cy="1559016"/>
          </a:xfrm>
          <a:prstGeom prst="rect">
            <a:avLst/>
          </a:prstGeom>
        </p:spPr>
      </p:pic>
      <p:grpSp>
        <p:nvGrpSpPr>
          <p:cNvPr id="8" name="群組 117"/>
          <p:cNvGrpSpPr/>
          <p:nvPr/>
        </p:nvGrpSpPr>
        <p:grpSpPr>
          <a:xfrm>
            <a:off x="4742945" y="3095541"/>
            <a:ext cx="186412" cy="503682"/>
            <a:chOff x="4601488" y="2980508"/>
            <a:chExt cx="186412" cy="442774"/>
          </a:xfrm>
        </p:grpSpPr>
        <p:cxnSp>
          <p:nvCxnSpPr>
            <p:cNvPr id="112" name="直線單箭頭接點 111"/>
            <p:cNvCxnSpPr/>
            <p:nvPr/>
          </p:nvCxnSpPr>
          <p:spPr>
            <a:xfrm rot="5400000">
              <a:off x="4381551" y="3200445"/>
              <a:ext cx="441462" cy="1588"/>
            </a:xfrm>
            <a:prstGeom prst="straightConnector1">
              <a:avLst/>
            </a:prstGeom>
            <a:ln w="381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直線單箭頭接點 87"/>
            <p:cNvCxnSpPr/>
            <p:nvPr/>
          </p:nvCxnSpPr>
          <p:spPr>
            <a:xfrm rot="5400000" flipH="1" flipV="1">
              <a:off x="4567958" y="3203340"/>
              <a:ext cx="438296" cy="1588"/>
            </a:xfrm>
            <a:prstGeom prst="straightConnector1">
              <a:avLst/>
            </a:prstGeom>
            <a:ln w="381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文字方塊 62"/>
          <p:cNvSpPr txBox="1"/>
          <p:nvPr/>
        </p:nvSpPr>
        <p:spPr>
          <a:xfrm>
            <a:off x="6115499" y="3467930"/>
            <a:ext cx="21903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b="1" dirty="0">
                <a:solidFill>
                  <a:schemeClr val="bg1"/>
                </a:solidFill>
                <a:latin typeface="+mj-lt"/>
                <a:ea typeface="微軟正黑體" pitchFamily="34" charset="-120"/>
                <a:cs typeface="+mn-cs"/>
              </a:rPr>
              <a:t>TVS-882BR (NAS+RDX)</a:t>
            </a:r>
          </a:p>
        </p:txBody>
      </p:sp>
      <p:sp>
        <p:nvSpPr>
          <p:cNvPr id="69" name="文字方塊 68"/>
          <p:cNvSpPr txBox="1"/>
          <p:nvPr/>
        </p:nvSpPr>
        <p:spPr>
          <a:xfrm>
            <a:off x="576623" y="3376988"/>
            <a:ext cx="1358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342900">
              <a:buClr>
                <a:schemeClr val="bg1"/>
              </a:buClr>
            </a:pPr>
            <a:r>
              <a:rPr lang="en-US" altLang="zh-TW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Shared RDX in NAS.</a:t>
            </a:r>
          </a:p>
        </p:txBody>
      </p:sp>
      <p:sp>
        <p:nvSpPr>
          <p:cNvPr id="70" name="文字方塊 69"/>
          <p:cNvSpPr txBox="1"/>
          <p:nvPr/>
        </p:nvSpPr>
        <p:spPr>
          <a:xfrm>
            <a:off x="494694" y="3954982"/>
            <a:ext cx="1727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342900">
              <a:buClr>
                <a:schemeClr val="bg1"/>
              </a:buClr>
            </a:pPr>
            <a:r>
              <a:rPr lang="en-US" altLang="zh-TW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Output NAS data to RDX directly.</a:t>
            </a:r>
            <a:endParaRPr lang="zh-TW" altLang="en-US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80" name="圖片 79" descr="rdx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4204658" y="4086030"/>
            <a:ext cx="378949" cy="504000"/>
          </a:xfrm>
          <a:prstGeom prst="rect">
            <a:avLst/>
          </a:prstGeom>
        </p:spPr>
      </p:pic>
      <p:grpSp>
        <p:nvGrpSpPr>
          <p:cNvPr id="78" name="群組 69"/>
          <p:cNvGrpSpPr/>
          <p:nvPr/>
        </p:nvGrpSpPr>
        <p:grpSpPr>
          <a:xfrm>
            <a:off x="6748295" y="1713808"/>
            <a:ext cx="1181380" cy="324000"/>
            <a:chOff x="6781938" y="4369796"/>
            <a:chExt cx="1139579" cy="324000"/>
          </a:xfrm>
        </p:grpSpPr>
        <p:sp>
          <p:nvSpPr>
            <p:cNvPr id="83" name="文字方塊 82"/>
            <p:cNvSpPr txBox="1"/>
            <p:nvPr/>
          </p:nvSpPr>
          <p:spPr>
            <a:xfrm>
              <a:off x="6929453" y="4375823"/>
              <a:ext cx="992064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en-US" altLang="zh-TW" sz="1200" b="1" dirty="0">
                  <a:latin typeface="+mj-lt"/>
                  <a:ea typeface="微軟正黑體" pitchFamily="34" charset="-120"/>
                </a:rPr>
                <a:t>Finishing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86" name="橢圓 85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4</a:t>
              </a:r>
              <a:endParaRPr lang="zh-TW" altLang="en-US" dirty="0"/>
            </a:p>
          </p:txBody>
        </p:sp>
      </p:grpSp>
      <p:grpSp>
        <p:nvGrpSpPr>
          <p:cNvPr id="87" name="群組 72"/>
          <p:cNvGrpSpPr/>
          <p:nvPr/>
        </p:nvGrpSpPr>
        <p:grpSpPr>
          <a:xfrm>
            <a:off x="4492536" y="1678605"/>
            <a:ext cx="1526424" cy="324000"/>
            <a:chOff x="6781938" y="4369796"/>
            <a:chExt cx="1526424" cy="324000"/>
          </a:xfrm>
        </p:grpSpPr>
        <p:sp>
          <p:nvSpPr>
            <p:cNvPr id="89" name="文字方塊 88"/>
            <p:cNvSpPr txBox="1"/>
            <p:nvPr/>
          </p:nvSpPr>
          <p:spPr>
            <a:xfrm>
              <a:off x="6929453" y="4381594"/>
              <a:ext cx="1378909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en-US" altLang="zh-TW" sz="1200" b="1" dirty="0">
                  <a:latin typeface="+mj-lt"/>
                  <a:ea typeface="微軟正黑體" pitchFamily="34" charset="-120"/>
                </a:rPr>
                <a:t>Access/review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90" name="橢圓 89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3</a:t>
              </a:r>
              <a:endParaRPr lang="zh-TW" altLang="en-US" dirty="0"/>
            </a:p>
          </p:txBody>
        </p:sp>
      </p:grpSp>
      <p:grpSp>
        <p:nvGrpSpPr>
          <p:cNvPr id="91" name="群組 79"/>
          <p:cNvGrpSpPr/>
          <p:nvPr/>
        </p:nvGrpSpPr>
        <p:grpSpPr>
          <a:xfrm>
            <a:off x="1169305" y="2007128"/>
            <a:ext cx="916484" cy="324000"/>
            <a:chOff x="6781938" y="4369796"/>
            <a:chExt cx="916484" cy="324000"/>
          </a:xfrm>
        </p:grpSpPr>
        <p:sp>
          <p:nvSpPr>
            <p:cNvPr id="92" name="文字方塊 91"/>
            <p:cNvSpPr txBox="1"/>
            <p:nvPr/>
          </p:nvSpPr>
          <p:spPr>
            <a:xfrm>
              <a:off x="6929454" y="4381594"/>
              <a:ext cx="768968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en-US" altLang="zh-TW" sz="1200" b="1" dirty="0">
                  <a:latin typeface="+mj-lt"/>
                  <a:ea typeface="微軟正黑體" pitchFamily="34" charset="-120"/>
                </a:rPr>
                <a:t>Ingest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93" name="橢圓 92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1</a:t>
              </a:r>
              <a:endParaRPr lang="zh-TW" altLang="en-US" dirty="0"/>
            </a:p>
          </p:txBody>
        </p:sp>
      </p:grpSp>
      <p:grpSp>
        <p:nvGrpSpPr>
          <p:cNvPr id="96" name="群組 82"/>
          <p:cNvGrpSpPr/>
          <p:nvPr/>
        </p:nvGrpSpPr>
        <p:grpSpPr>
          <a:xfrm>
            <a:off x="2474458" y="1980596"/>
            <a:ext cx="986058" cy="324000"/>
            <a:chOff x="6781938" y="4369796"/>
            <a:chExt cx="1010580" cy="324000"/>
          </a:xfrm>
        </p:grpSpPr>
        <p:sp>
          <p:nvSpPr>
            <p:cNvPr id="102" name="文字方塊 101"/>
            <p:cNvSpPr txBox="1"/>
            <p:nvPr/>
          </p:nvSpPr>
          <p:spPr>
            <a:xfrm>
              <a:off x="6929454" y="4381594"/>
              <a:ext cx="863064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zh-TW" sz="1200" b="1" dirty="0" smtClean="0">
                  <a:latin typeface="+mj-lt"/>
                  <a:ea typeface="微軟正黑體" pitchFamily="34" charset="-120"/>
                </a:rPr>
                <a:t>Edit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103" name="橢圓 102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2</a:t>
              </a:r>
              <a:endParaRPr lang="zh-TW" altLang="en-US" dirty="0"/>
            </a:p>
          </p:txBody>
        </p:sp>
      </p:grpSp>
      <p:grpSp>
        <p:nvGrpSpPr>
          <p:cNvPr id="106" name="群組 63"/>
          <p:cNvGrpSpPr/>
          <p:nvPr/>
        </p:nvGrpSpPr>
        <p:grpSpPr>
          <a:xfrm>
            <a:off x="8006030" y="2691711"/>
            <a:ext cx="1050190" cy="324000"/>
            <a:chOff x="6781938" y="4369796"/>
            <a:chExt cx="1050190" cy="324000"/>
          </a:xfrm>
        </p:grpSpPr>
        <p:sp>
          <p:nvSpPr>
            <p:cNvPr id="108" name="文字方塊 107"/>
            <p:cNvSpPr txBox="1"/>
            <p:nvPr/>
          </p:nvSpPr>
          <p:spPr>
            <a:xfrm>
              <a:off x="6929454" y="4381594"/>
              <a:ext cx="902674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en-US" altLang="zh-TW" sz="1200" b="1" dirty="0">
                  <a:latin typeface="+mj-lt"/>
                  <a:ea typeface="微軟正黑體" pitchFamily="34" charset="-120"/>
                </a:rPr>
                <a:t>Delivery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111" name="橢圓 110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5</a:t>
              </a:r>
              <a:endParaRPr lang="zh-TW" altLang="en-US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399763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文字方塊 70"/>
          <p:cNvSpPr txBox="1"/>
          <p:nvPr/>
        </p:nvSpPr>
        <p:spPr>
          <a:xfrm>
            <a:off x="4767676" y="2513617"/>
            <a:ext cx="1237278" cy="461665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r"/>
            <a:r>
              <a:rPr lang="en-US" altLang="zh-TW" sz="1200" b="1" dirty="0">
                <a:latin typeface="+mj-lt"/>
                <a:ea typeface="微軟正黑體" pitchFamily="34" charset="-120"/>
              </a:rPr>
              <a:t>Media Asset Server</a:t>
            </a:r>
          </a:p>
        </p:txBody>
      </p:sp>
      <p:pic>
        <p:nvPicPr>
          <p:cNvPr id="75" name="圖片 74" descr="TAG-0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3567" y="3361842"/>
            <a:ext cx="2543747" cy="570673"/>
          </a:xfrm>
          <a:prstGeom prst="rect">
            <a:avLst/>
          </a:prstGeom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4442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altLang="zh-CN" sz="3600" dirty="0">
                <a:solidFill>
                  <a:schemeClr val="bg1"/>
                </a:solidFill>
                <a:ea typeface="Microsoft JhengHei" panose="020B0604030504040204" pitchFamily="34" charset="-120"/>
              </a:rPr>
              <a:t>TVS-882BRT3+RDX+Archiware P5 </a:t>
            </a:r>
            <a:endParaRPr lang="zh-TW" altLang="en-US" sz="3600" dirty="0">
              <a:solidFill>
                <a:schemeClr val="bg1"/>
              </a:solidFill>
              <a:ea typeface="Microsoft JhengHei" panose="020B0604030504040204" pitchFamily="34" charset="-120"/>
            </a:endParaRPr>
          </a:p>
        </p:txBody>
      </p:sp>
      <p:pic>
        <p:nvPicPr>
          <p:cNvPr id="77" name="圖片 7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4629" y="4243121"/>
            <a:ext cx="391224" cy="391224"/>
          </a:xfrm>
          <a:prstGeom prst="rect">
            <a:avLst/>
          </a:prstGeom>
          <a:ln>
            <a:noFill/>
          </a:ln>
        </p:spPr>
      </p:pic>
      <p:pic>
        <p:nvPicPr>
          <p:cNvPr id="42" name="圖片 4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654" y="1135229"/>
            <a:ext cx="843090" cy="450616"/>
          </a:xfrm>
          <a:prstGeom prst="rect">
            <a:avLst/>
          </a:prstGeom>
        </p:spPr>
      </p:pic>
      <p:pic>
        <p:nvPicPr>
          <p:cNvPr id="43" name="Shape 57" descr="D:\Fullppt\005-PNG이미지\모니터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134661" y="1091694"/>
            <a:ext cx="974626" cy="82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4" name="圖片 4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6389" y="1031272"/>
            <a:ext cx="511108" cy="595552"/>
          </a:xfrm>
          <a:prstGeom prst="rect">
            <a:avLst/>
          </a:prstGeom>
        </p:spPr>
      </p:pic>
      <p:cxnSp>
        <p:nvCxnSpPr>
          <p:cNvPr id="45" name="肘形接點 44"/>
          <p:cNvCxnSpPr/>
          <p:nvPr/>
        </p:nvCxnSpPr>
        <p:spPr>
          <a:xfrm flipV="1">
            <a:off x="6016836" y="2123536"/>
            <a:ext cx="1520423" cy="508421"/>
          </a:xfrm>
          <a:prstGeom prst="bentConnector3">
            <a:avLst>
              <a:gd name="adj1" fmla="val 99732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文字方塊 45"/>
          <p:cNvSpPr txBox="1"/>
          <p:nvPr/>
        </p:nvSpPr>
        <p:spPr>
          <a:xfrm>
            <a:off x="5309200" y="1481553"/>
            <a:ext cx="9079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800" b="1" dirty="0" smtClean="0">
                <a:latin typeface="微軟正黑體" pitchFamily="34" charset="-120"/>
                <a:ea typeface="微軟正黑體" pitchFamily="34" charset="-120"/>
              </a:rPr>
              <a:t>Media files</a:t>
            </a:r>
            <a:endParaRPr lang="zh-TW" altLang="en-US" sz="800" b="1" dirty="0"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47" name="肘形接點 46"/>
          <p:cNvCxnSpPr/>
          <p:nvPr/>
        </p:nvCxnSpPr>
        <p:spPr>
          <a:xfrm rot="10800000">
            <a:off x="1057249" y="2404952"/>
            <a:ext cx="3106255" cy="670746"/>
          </a:xfrm>
          <a:prstGeom prst="bentConnector3">
            <a:avLst>
              <a:gd name="adj1" fmla="val 99789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肘形接點 125"/>
          <p:cNvCxnSpPr/>
          <p:nvPr/>
        </p:nvCxnSpPr>
        <p:spPr>
          <a:xfrm rot="10800000">
            <a:off x="2924496" y="2311148"/>
            <a:ext cx="1213211" cy="579972"/>
          </a:xfrm>
          <a:prstGeom prst="bentConnector2">
            <a:avLst/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" name="圖片 5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49495" y="1227686"/>
            <a:ext cx="1360063" cy="307875"/>
          </a:xfrm>
          <a:prstGeom prst="roundRect">
            <a:avLst/>
          </a:prstGeom>
        </p:spPr>
      </p:pic>
      <p:cxnSp>
        <p:nvCxnSpPr>
          <p:cNvPr id="52" name="肘形接點 51"/>
          <p:cNvCxnSpPr/>
          <p:nvPr/>
        </p:nvCxnSpPr>
        <p:spPr>
          <a:xfrm flipV="1">
            <a:off x="5070071" y="1992394"/>
            <a:ext cx="513737" cy="390778"/>
          </a:xfrm>
          <a:prstGeom prst="bentConnector3">
            <a:avLst>
              <a:gd name="adj1" fmla="val 101343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線單箭頭接點 52"/>
          <p:cNvCxnSpPr/>
          <p:nvPr/>
        </p:nvCxnSpPr>
        <p:spPr>
          <a:xfrm>
            <a:off x="6018960" y="2798854"/>
            <a:ext cx="1401257" cy="0"/>
          </a:xfrm>
          <a:prstGeom prst="straightConnector1">
            <a:avLst/>
          </a:prstGeom>
          <a:ln w="38100">
            <a:solidFill>
              <a:srgbClr val="0070C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8" name="圖片 5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195936" y="999074"/>
            <a:ext cx="1163792" cy="665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9" name="Shape 1307" descr="硬碟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432024" y="1609304"/>
            <a:ext cx="776177" cy="795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80" name="Shape 57" descr="D:\Fullppt\005-PNG이미지\모니터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486312" y="1007283"/>
            <a:ext cx="819772" cy="689714"/>
          </a:xfrm>
          <a:prstGeom prst="rect">
            <a:avLst/>
          </a:prstGeom>
          <a:noFill/>
          <a:ln>
            <a:noFill/>
          </a:ln>
        </p:spPr>
      </p:pic>
      <p:pic>
        <p:nvPicPr>
          <p:cNvPr id="81" name="圖片 80" descr="PC-01-01.png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8292"/>
          <a:stretch>
            <a:fillRect/>
          </a:stretch>
        </p:blipFill>
        <p:spPr>
          <a:xfrm>
            <a:off x="4617156" y="1879717"/>
            <a:ext cx="530288" cy="1368364"/>
          </a:xfrm>
          <a:prstGeom prst="rect">
            <a:avLst/>
          </a:prstGeom>
        </p:spPr>
      </p:pic>
      <p:grpSp>
        <p:nvGrpSpPr>
          <p:cNvPr id="8" name="群組 81"/>
          <p:cNvGrpSpPr/>
          <p:nvPr/>
        </p:nvGrpSpPr>
        <p:grpSpPr>
          <a:xfrm>
            <a:off x="7056435" y="1244193"/>
            <a:ext cx="792734" cy="468788"/>
            <a:chOff x="5669477" y="2620125"/>
            <a:chExt cx="3474523" cy="2256184"/>
          </a:xfrm>
        </p:grpSpPr>
        <p:pic>
          <p:nvPicPr>
            <p:cNvPr id="83" name="Picture 4" descr="相關圖片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9477" y="2620125"/>
              <a:ext cx="3474523" cy="225618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4" name="圖片 83"/>
            <p:cNvPicPr>
              <a:picLocks noChangeAspect="1"/>
            </p:cNvPicPr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6292024" y="2877435"/>
              <a:ext cx="2240416" cy="1451592"/>
            </a:xfrm>
            <a:prstGeom prst="rect">
              <a:avLst/>
            </a:prstGeom>
          </p:spPr>
        </p:pic>
      </p:grpSp>
      <p:pic>
        <p:nvPicPr>
          <p:cNvPr id="85" name="圖片 84" descr="PC-01-01.png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8292"/>
          <a:stretch>
            <a:fillRect/>
          </a:stretch>
        </p:blipFill>
        <p:spPr>
          <a:xfrm>
            <a:off x="4237388" y="1879717"/>
            <a:ext cx="530288" cy="1368364"/>
          </a:xfrm>
          <a:prstGeom prst="rect">
            <a:avLst/>
          </a:prstGeom>
        </p:spPr>
      </p:pic>
      <p:cxnSp>
        <p:nvCxnSpPr>
          <p:cNvPr id="87" name="直線單箭頭接點 86"/>
          <p:cNvCxnSpPr/>
          <p:nvPr/>
        </p:nvCxnSpPr>
        <p:spPr>
          <a:xfrm>
            <a:off x="4433843" y="3015899"/>
            <a:ext cx="462622" cy="695778"/>
          </a:xfrm>
          <a:prstGeom prst="straightConnector1">
            <a:avLst/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圖片 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032897" y="2703509"/>
            <a:ext cx="921629" cy="293853"/>
          </a:xfrm>
          <a:prstGeom prst="roundRect">
            <a:avLst/>
          </a:prstGeom>
          <a:ln>
            <a:noFill/>
          </a:ln>
        </p:spPr>
      </p:pic>
      <p:pic>
        <p:nvPicPr>
          <p:cNvPr id="94" name="圖片 93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460635" y="2662835"/>
            <a:ext cx="610597" cy="591315"/>
          </a:xfrm>
          <a:prstGeom prst="rect">
            <a:avLst/>
          </a:prstGeom>
        </p:spPr>
      </p:pic>
      <p:pic>
        <p:nvPicPr>
          <p:cNvPr id="56" name="圖片 55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323562" y="912048"/>
            <a:ext cx="567810" cy="569505"/>
          </a:xfrm>
          <a:prstGeom prst="rect">
            <a:avLst/>
          </a:prstGeom>
        </p:spPr>
      </p:pic>
      <p:pic>
        <p:nvPicPr>
          <p:cNvPr id="49" name="圖片 48" descr="TAG-01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53620" y="4041810"/>
            <a:ext cx="2955668" cy="592073"/>
          </a:xfrm>
          <a:prstGeom prst="rect">
            <a:avLst/>
          </a:prstGeom>
        </p:spPr>
      </p:pic>
      <p:sp>
        <p:nvSpPr>
          <p:cNvPr id="50" name="文字方塊 49"/>
          <p:cNvSpPr txBox="1"/>
          <p:nvPr/>
        </p:nvSpPr>
        <p:spPr>
          <a:xfrm>
            <a:off x="658369" y="4049894"/>
            <a:ext cx="24082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342900">
              <a:buClr>
                <a:schemeClr val="bg1"/>
              </a:buClr>
            </a:pPr>
            <a:r>
              <a:rPr lang="en-US" altLang="zh-TW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All-in-on backup/archive appliance</a:t>
            </a:r>
          </a:p>
        </p:txBody>
      </p:sp>
      <p:pic>
        <p:nvPicPr>
          <p:cNvPr id="54" name="Picture 14">
            <a:extLst>
              <a:ext uri="{FF2B5EF4-FFF2-40B4-BE49-F238E27FC236}">
                <a16:creationId xmlns="" xmlns:a16="http://schemas.microsoft.com/office/drawing/2014/main" id="{44DEAFBD-C104-8549-A2D3-86591710263F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533584" y="3613355"/>
            <a:ext cx="1631782" cy="1138962"/>
          </a:xfrm>
          <a:prstGeom prst="rect">
            <a:avLst/>
          </a:prstGeom>
        </p:spPr>
      </p:pic>
      <p:pic>
        <p:nvPicPr>
          <p:cNvPr id="59" name="圖片 58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3735853" y="4243583"/>
            <a:ext cx="521014" cy="390762"/>
          </a:xfrm>
          <a:prstGeom prst="rect">
            <a:avLst/>
          </a:prstGeom>
          <a:ln>
            <a:noFill/>
          </a:ln>
        </p:spPr>
      </p:pic>
      <p:sp>
        <p:nvSpPr>
          <p:cNvPr id="62" name="文字方塊 61"/>
          <p:cNvSpPr txBox="1"/>
          <p:nvPr/>
        </p:nvSpPr>
        <p:spPr>
          <a:xfrm>
            <a:off x="4058646" y="4287339"/>
            <a:ext cx="1491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TW" dirty="0"/>
          </a:p>
        </p:txBody>
      </p:sp>
      <p:pic>
        <p:nvPicPr>
          <p:cNvPr id="65" name="圖片 64" descr="rdx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4221583" y="4134799"/>
            <a:ext cx="378949" cy="504000"/>
          </a:xfrm>
          <a:prstGeom prst="rect">
            <a:avLst/>
          </a:prstGeom>
        </p:spPr>
      </p:pic>
      <p:pic>
        <p:nvPicPr>
          <p:cNvPr id="68" name="圖片 67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609256" y="3198921"/>
            <a:ext cx="921629" cy="293853"/>
          </a:xfrm>
          <a:prstGeom prst="roundRect">
            <a:avLst/>
          </a:prstGeom>
          <a:ln>
            <a:noFill/>
          </a:ln>
        </p:spPr>
      </p:pic>
      <p:sp>
        <p:nvSpPr>
          <p:cNvPr id="76" name="文字方塊 75"/>
          <p:cNvSpPr txBox="1"/>
          <p:nvPr/>
        </p:nvSpPr>
        <p:spPr>
          <a:xfrm>
            <a:off x="6130279" y="3378675"/>
            <a:ext cx="2237696" cy="4693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TVS-882BRT3</a:t>
            </a:r>
          </a:p>
          <a:p>
            <a:r>
              <a:rPr lang="pl-PL" altLang="zh-TW" sz="105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(NAS + RDX + Archiware P5)</a:t>
            </a:r>
            <a:endParaRPr lang="en-US" altLang="zh-TW" sz="1050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grpSp>
        <p:nvGrpSpPr>
          <p:cNvPr id="72" name="群組 69"/>
          <p:cNvGrpSpPr/>
          <p:nvPr/>
        </p:nvGrpSpPr>
        <p:grpSpPr>
          <a:xfrm>
            <a:off x="6748295" y="1713808"/>
            <a:ext cx="1181380" cy="324000"/>
            <a:chOff x="6781938" y="4369796"/>
            <a:chExt cx="1139579" cy="324000"/>
          </a:xfrm>
        </p:grpSpPr>
        <p:sp>
          <p:nvSpPr>
            <p:cNvPr id="73" name="文字方塊 72"/>
            <p:cNvSpPr txBox="1"/>
            <p:nvPr/>
          </p:nvSpPr>
          <p:spPr>
            <a:xfrm>
              <a:off x="6929453" y="4375823"/>
              <a:ext cx="992064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en-US" altLang="zh-TW" sz="1200" b="1" dirty="0">
                  <a:latin typeface="+mj-lt"/>
                  <a:ea typeface="微軟正黑體" pitchFamily="34" charset="-120"/>
                </a:rPr>
                <a:t>Finishing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74" name="橢圓 73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4</a:t>
              </a:r>
              <a:endParaRPr lang="zh-TW" altLang="en-US" dirty="0"/>
            </a:p>
          </p:txBody>
        </p:sp>
      </p:grpSp>
      <p:grpSp>
        <p:nvGrpSpPr>
          <p:cNvPr id="82" name="群組 72"/>
          <p:cNvGrpSpPr/>
          <p:nvPr/>
        </p:nvGrpSpPr>
        <p:grpSpPr>
          <a:xfrm>
            <a:off x="4492536" y="1678605"/>
            <a:ext cx="1526424" cy="324000"/>
            <a:chOff x="6781938" y="4369796"/>
            <a:chExt cx="1526424" cy="324000"/>
          </a:xfrm>
        </p:grpSpPr>
        <p:sp>
          <p:nvSpPr>
            <p:cNvPr id="86" name="文字方塊 85"/>
            <p:cNvSpPr txBox="1"/>
            <p:nvPr/>
          </p:nvSpPr>
          <p:spPr>
            <a:xfrm>
              <a:off x="6929453" y="4381594"/>
              <a:ext cx="1378909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en-US" altLang="zh-TW" sz="1200" b="1" dirty="0">
                  <a:latin typeface="+mj-lt"/>
                  <a:ea typeface="微軟正黑體" pitchFamily="34" charset="-120"/>
                </a:rPr>
                <a:t>Access/review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88" name="橢圓 87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3</a:t>
              </a:r>
              <a:endParaRPr lang="zh-TW" altLang="en-US" dirty="0"/>
            </a:p>
          </p:txBody>
        </p:sp>
      </p:grpSp>
      <p:grpSp>
        <p:nvGrpSpPr>
          <p:cNvPr id="89" name="群組 79"/>
          <p:cNvGrpSpPr/>
          <p:nvPr/>
        </p:nvGrpSpPr>
        <p:grpSpPr>
          <a:xfrm>
            <a:off x="1169305" y="2007128"/>
            <a:ext cx="916484" cy="324000"/>
            <a:chOff x="6781938" y="4369796"/>
            <a:chExt cx="916484" cy="324000"/>
          </a:xfrm>
        </p:grpSpPr>
        <p:sp>
          <p:nvSpPr>
            <p:cNvPr id="90" name="文字方塊 89"/>
            <p:cNvSpPr txBox="1"/>
            <p:nvPr/>
          </p:nvSpPr>
          <p:spPr>
            <a:xfrm>
              <a:off x="6929454" y="4381594"/>
              <a:ext cx="768968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en-US" altLang="zh-TW" sz="1200" b="1" dirty="0">
                  <a:latin typeface="+mj-lt"/>
                  <a:ea typeface="微軟正黑體" pitchFamily="34" charset="-120"/>
                </a:rPr>
                <a:t>Ingest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91" name="橢圓 90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1</a:t>
              </a:r>
              <a:endParaRPr lang="zh-TW" altLang="en-US" dirty="0"/>
            </a:p>
          </p:txBody>
        </p:sp>
      </p:grpSp>
      <p:grpSp>
        <p:nvGrpSpPr>
          <p:cNvPr id="92" name="群組 82"/>
          <p:cNvGrpSpPr/>
          <p:nvPr/>
        </p:nvGrpSpPr>
        <p:grpSpPr>
          <a:xfrm>
            <a:off x="2474458" y="1980596"/>
            <a:ext cx="986058" cy="324000"/>
            <a:chOff x="6781938" y="4369796"/>
            <a:chExt cx="1010580" cy="324000"/>
          </a:xfrm>
        </p:grpSpPr>
        <p:sp>
          <p:nvSpPr>
            <p:cNvPr id="93" name="文字方塊 92"/>
            <p:cNvSpPr txBox="1"/>
            <p:nvPr/>
          </p:nvSpPr>
          <p:spPr>
            <a:xfrm>
              <a:off x="6929454" y="4381594"/>
              <a:ext cx="863064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zh-TW" sz="1200" b="1" dirty="0" smtClean="0">
                  <a:latin typeface="+mj-lt"/>
                  <a:ea typeface="微軟正黑體" pitchFamily="34" charset="-120"/>
                </a:rPr>
                <a:t>Edit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95" name="橢圓 94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2</a:t>
              </a:r>
              <a:endParaRPr lang="zh-TW" altLang="en-US" dirty="0"/>
            </a:p>
          </p:txBody>
        </p:sp>
      </p:grpSp>
      <p:grpSp>
        <p:nvGrpSpPr>
          <p:cNvPr id="96" name="群組 63"/>
          <p:cNvGrpSpPr/>
          <p:nvPr/>
        </p:nvGrpSpPr>
        <p:grpSpPr>
          <a:xfrm>
            <a:off x="8006030" y="2691711"/>
            <a:ext cx="1050190" cy="324000"/>
            <a:chOff x="6781938" y="4369796"/>
            <a:chExt cx="1050190" cy="324000"/>
          </a:xfrm>
        </p:grpSpPr>
        <p:sp>
          <p:nvSpPr>
            <p:cNvPr id="97" name="文字方塊 96"/>
            <p:cNvSpPr txBox="1"/>
            <p:nvPr/>
          </p:nvSpPr>
          <p:spPr>
            <a:xfrm>
              <a:off x="6929454" y="4381594"/>
              <a:ext cx="902674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en-US" altLang="zh-TW" sz="1200" b="1" dirty="0">
                  <a:latin typeface="+mj-lt"/>
                  <a:ea typeface="微軟正黑體" pitchFamily="34" charset="-120"/>
                </a:rPr>
                <a:t>Delivery</a:t>
              </a:r>
              <a:endParaRPr lang="zh-TW" altLang="en-US" sz="1200" b="1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98" name="橢圓 97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5</a:t>
              </a:r>
              <a:endParaRPr lang="zh-TW" altLang="en-US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3528964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/>
          <p:cNvSpPr txBox="1"/>
          <p:nvPr/>
        </p:nvSpPr>
        <p:spPr>
          <a:xfrm>
            <a:off x="825910" y="2094271"/>
            <a:ext cx="8431161" cy="64633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altLang="zh-TW" sz="36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TVS-882BR x RDX x </a:t>
            </a:r>
            <a:r>
              <a:rPr lang="en-US" altLang="zh-TW" sz="3600" b="1" dirty="0" err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Archiware</a:t>
            </a:r>
            <a:r>
              <a:rPr lang="en-US" altLang="zh-TW" sz="36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P5</a:t>
            </a:r>
            <a:endParaRPr lang="zh-TW" altLang="en-US" sz="36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7" name="圖片 6" descr="hp-rdx-2tb-cartridge-q2046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3366" y="3421626"/>
            <a:ext cx="997279" cy="1326381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6208" y="4006905"/>
            <a:ext cx="653586" cy="65358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71102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標題 4"/>
          <p:cNvSpPr>
            <a:spLocks noGrp="1"/>
          </p:cNvSpPr>
          <p:nvPr>
            <p:ph type="ctrTitle"/>
          </p:nvPr>
        </p:nvSpPr>
        <p:spPr>
          <a:xfrm>
            <a:off x="254976" y="801329"/>
            <a:ext cx="9012115" cy="77763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en-US" altLang="zh-TW" sz="3200" dirty="0" smtClean="0">
                <a:solidFill>
                  <a:schemeClr val="bg1"/>
                </a:solidFill>
                <a:latin typeface="+mj-lt"/>
              </a:rPr>
              <a:t>High expandability</a:t>
            </a:r>
            <a:r>
              <a:rPr lang="zh-Hant" altLang="en-US" sz="3200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en-US" altLang="zh-Hant" sz="3200" dirty="0" smtClean="0">
                <a:solidFill>
                  <a:schemeClr val="bg1"/>
                </a:solidFill>
                <a:latin typeface="+mj-lt"/>
              </a:rPr>
              <a:t>and 4K UHD local output</a:t>
            </a:r>
            <a:r>
              <a:rPr lang="en-US" altLang="zh-TW" sz="3200" dirty="0" smtClean="0">
                <a:solidFill>
                  <a:schemeClr val="bg1"/>
                </a:solidFill>
                <a:latin typeface="+mj-lt"/>
              </a:rPr>
              <a:t>  </a:t>
            </a:r>
            <a:endParaRPr lang="en-US" altLang="zh-TW" sz="32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6790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圖片 37">
            <a:extLst>
              <a:ext uri="{FF2B5EF4-FFF2-40B4-BE49-F238E27FC236}">
                <a16:creationId xmlns:a16="http://schemas.microsoft.com/office/drawing/2014/main" xmlns="" id="{A370B220-1925-C24E-87B6-51EE10D8BD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136" y="1879549"/>
            <a:ext cx="1113042" cy="67192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9" name="圖片 38">
            <a:extLst>
              <a:ext uri="{FF2B5EF4-FFF2-40B4-BE49-F238E27FC236}">
                <a16:creationId xmlns:a16="http://schemas.microsoft.com/office/drawing/2014/main" xmlns="" id="{A370B220-1925-C24E-87B6-51EE10D8BD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8178" y="1879549"/>
            <a:ext cx="1113042" cy="67192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7" name="圖片 16" descr="TAG-0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0217" y="2922442"/>
            <a:ext cx="3881979" cy="659269"/>
          </a:xfrm>
          <a:prstGeom prst="rect">
            <a:avLst/>
          </a:prstGeom>
        </p:spPr>
      </p:pic>
      <p:pic>
        <p:nvPicPr>
          <p:cNvPr id="18" name="圖片 17" descr="TAG-04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819" y="3707354"/>
            <a:ext cx="3888997" cy="662778"/>
          </a:xfrm>
          <a:prstGeom prst="rect">
            <a:avLst/>
          </a:prstGeom>
        </p:spPr>
      </p:pic>
      <p:pic>
        <p:nvPicPr>
          <p:cNvPr id="22" name="圖片 21" descr="TAG-0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0217" y="1226758"/>
            <a:ext cx="3881979" cy="659269"/>
          </a:xfrm>
          <a:prstGeom prst="rect">
            <a:avLst/>
          </a:prstGeom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4442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base"/>
            <a:r>
              <a:rPr lang="en-US" altLang="zh-TW" sz="3200" dirty="0" smtClean="0">
                <a:solidFill>
                  <a:schemeClr val="bg1"/>
                </a:solidFill>
              </a:rPr>
              <a:t>M.2 SATA 6Gbps SSD for adding SSD cache</a:t>
            </a:r>
            <a:endParaRPr lang="en-US" altLang="zh-TW" sz="32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AB285144-D1DA-EF4B-9FE7-D0A9B93001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234" y="1199932"/>
            <a:ext cx="4268294" cy="2603659"/>
          </a:xfrm>
          <a:prstGeom prst="rect">
            <a:avLst/>
          </a:prstGeom>
        </p:spPr>
      </p:pic>
      <p:cxnSp>
        <p:nvCxnSpPr>
          <p:cNvPr id="9" name="Elbow Connector 8">
            <a:extLst>
              <a:ext uri="{FF2B5EF4-FFF2-40B4-BE49-F238E27FC236}">
                <a16:creationId xmlns="" xmlns:a16="http://schemas.microsoft.com/office/drawing/2014/main" id="{11F32B6C-EE44-2043-A301-516C79F2BF42}"/>
              </a:ext>
            </a:extLst>
          </p:cNvPr>
          <p:cNvCxnSpPr>
            <a:cxnSpLocks/>
            <a:endCxn id="22" idx="1"/>
          </p:cNvCxnSpPr>
          <p:nvPr/>
        </p:nvCxnSpPr>
        <p:spPr>
          <a:xfrm rot="5400000" flipH="1" flipV="1">
            <a:off x="4384809" y="1866675"/>
            <a:ext cx="1075690" cy="455126"/>
          </a:xfrm>
          <a:prstGeom prst="bentConnector2">
            <a:avLst/>
          </a:prstGeom>
          <a:ln w="38100"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>
            <a:extLst>
              <a:ext uri="{FF2B5EF4-FFF2-40B4-BE49-F238E27FC236}">
                <a16:creationId xmlns="" xmlns:a16="http://schemas.microsoft.com/office/drawing/2014/main" id="{F642BCD7-6BD3-F54D-A9D3-FC48CB78E0A3}"/>
              </a:ext>
            </a:extLst>
          </p:cNvPr>
          <p:cNvCxnSpPr>
            <a:cxnSpLocks/>
            <a:endCxn id="17" idx="1"/>
          </p:cNvCxnSpPr>
          <p:nvPr/>
        </p:nvCxnSpPr>
        <p:spPr>
          <a:xfrm rot="16200000" flipH="1">
            <a:off x="4612657" y="2714517"/>
            <a:ext cx="619994" cy="455126"/>
          </a:xfrm>
          <a:prstGeom prst="bentConnector2">
            <a:avLst/>
          </a:prstGeom>
          <a:ln w="38100"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="" xmlns:a16="http://schemas.microsoft.com/office/drawing/2014/main" id="{EAB8A31A-26F6-834F-B3C3-F1704840218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0750" y="3581711"/>
            <a:ext cx="989214" cy="61836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22">
            <a:extLst>
              <a:ext uri="{FF2B5EF4-FFF2-40B4-BE49-F238E27FC236}">
                <a16:creationId xmlns="" xmlns:a16="http://schemas.microsoft.com/office/drawing/2014/main" id="{EAB8A31A-26F6-834F-B3C3-F1704840218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50896" y="3581711"/>
            <a:ext cx="989214" cy="61836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36" name="直線接點 35"/>
          <p:cNvCxnSpPr/>
          <p:nvPr/>
        </p:nvCxnSpPr>
        <p:spPr>
          <a:xfrm>
            <a:off x="3773374" y="1800061"/>
            <a:ext cx="921717" cy="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文字方塊 39"/>
          <p:cNvSpPr txBox="1"/>
          <p:nvPr/>
        </p:nvSpPr>
        <p:spPr>
          <a:xfrm>
            <a:off x="5302547" y="4200079"/>
            <a:ext cx="14033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QM2-2S10G1T</a:t>
            </a:r>
            <a:endParaRPr lang="zh-TW" altLang="en-US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1" name="文字方塊 40"/>
          <p:cNvSpPr txBox="1"/>
          <p:nvPr/>
        </p:nvSpPr>
        <p:spPr>
          <a:xfrm>
            <a:off x="6514014" y="4200079"/>
            <a:ext cx="14033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QM2-2P10G1T</a:t>
            </a:r>
            <a:endParaRPr lang="zh-TW" altLang="en-US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2" name="文字方塊 41"/>
          <p:cNvSpPr txBox="1"/>
          <p:nvPr/>
        </p:nvSpPr>
        <p:spPr>
          <a:xfrm>
            <a:off x="5302547" y="2501278"/>
            <a:ext cx="14033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QM2-4S-240</a:t>
            </a:r>
            <a:endParaRPr lang="zh-TW" altLang="en-US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3" name="文字方塊 42"/>
          <p:cNvSpPr txBox="1"/>
          <p:nvPr/>
        </p:nvSpPr>
        <p:spPr>
          <a:xfrm>
            <a:off x="6514014" y="2501278"/>
            <a:ext cx="14033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QM2-4P-284</a:t>
            </a:r>
            <a:endParaRPr lang="zh-TW" altLang="en-US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="" xmlns:a16="http://schemas.microsoft.com/office/drawing/2014/main" id="{A3F02189-FDB5-3E49-9131-BCE215DA45C1}"/>
              </a:ext>
            </a:extLst>
          </p:cNvPr>
          <p:cNvSpPr/>
          <p:nvPr/>
        </p:nvSpPr>
        <p:spPr>
          <a:xfrm>
            <a:off x="520819" y="3870317"/>
            <a:ext cx="336823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US" sz="1600" b="1" dirty="0">
                <a:solidFill>
                  <a:schemeClr val="bg1"/>
                </a:solidFill>
              </a:rPr>
              <a:t>Built-in two M.2 SATA SSD ports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="" xmlns:a16="http://schemas.microsoft.com/office/drawing/2014/main" id="{C8EBEDCA-A1D4-484C-A787-898B7F5B356E}"/>
              </a:ext>
            </a:extLst>
          </p:cNvPr>
          <p:cNvSpPr/>
          <p:nvPr/>
        </p:nvSpPr>
        <p:spPr>
          <a:xfrm>
            <a:off x="3137386" y="1173556"/>
            <a:ext cx="213872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US" sz="1600" b="1" dirty="0">
                <a:solidFill>
                  <a:srgbClr val="002060"/>
                </a:solidFill>
              </a:rPr>
              <a:t>Install QM2 via PCIe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="" xmlns:a16="http://schemas.microsoft.com/office/drawing/2014/main" id="{21EED090-2089-7943-BEEB-CA2A8FBBA16B}"/>
              </a:ext>
            </a:extLst>
          </p:cNvPr>
          <p:cNvSpPr/>
          <p:nvPr/>
        </p:nvSpPr>
        <p:spPr>
          <a:xfrm>
            <a:off x="5302547" y="1388842"/>
            <a:ext cx="293541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US" sz="1600" b="1" dirty="0">
                <a:solidFill>
                  <a:schemeClr val="bg1"/>
                </a:solidFill>
              </a:rPr>
              <a:t>Enjoy the extra 4 x M.2 SSD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="" xmlns:a16="http://schemas.microsoft.com/office/drawing/2014/main" id="{1F1443CA-47C6-7745-B86F-CF263236D473}"/>
              </a:ext>
            </a:extLst>
          </p:cNvPr>
          <p:cNvSpPr/>
          <p:nvPr/>
        </p:nvSpPr>
        <p:spPr>
          <a:xfrm>
            <a:off x="5302547" y="2948818"/>
            <a:ext cx="293541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US" sz="1600" b="1" dirty="0">
                <a:solidFill>
                  <a:schemeClr val="bg1"/>
                </a:solidFill>
              </a:rPr>
              <a:t>Enjoy the extra 2 x M.2 SSD and 10GbE port</a:t>
            </a:r>
          </a:p>
        </p:txBody>
      </p:sp>
      <p:grpSp>
        <p:nvGrpSpPr>
          <p:cNvPr id="33" name="群組 32"/>
          <p:cNvGrpSpPr/>
          <p:nvPr/>
        </p:nvGrpSpPr>
        <p:grpSpPr>
          <a:xfrm>
            <a:off x="103234" y="1388842"/>
            <a:ext cx="1399886" cy="504000"/>
            <a:chOff x="102194" y="1071592"/>
            <a:chExt cx="1399886" cy="504000"/>
          </a:xfrm>
        </p:grpSpPr>
        <p:pic>
          <p:nvPicPr>
            <p:cNvPr id="34" name="圖片 33" descr="TAG-01.png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02194" y="1071592"/>
              <a:ext cx="1399886" cy="504000"/>
            </a:xfrm>
            <a:prstGeom prst="rect">
              <a:avLst/>
            </a:prstGeom>
          </p:spPr>
        </p:pic>
        <p:pic>
          <p:nvPicPr>
            <p:cNvPr id="35" name="Picture 2" descr="\\MARKETING\Marketing\MarketingMaterials\素材\_icons\ICON_Sabrina\QNAP Auto Tiering logo_512x512.png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231506" y="1107997"/>
              <a:ext cx="432000" cy="432000"/>
            </a:xfrm>
            <a:prstGeom prst="rect">
              <a:avLst/>
            </a:prstGeom>
            <a:noFill/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37" name="文字方塊 36"/>
            <p:cNvSpPr txBox="1"/>
            <p:nvPr/>
          </p:nvSpPr>
          <p:spPr>
            <a:xfrm>
              <a:off x="629263" y="1123942"/>
              <a:ext cx="84557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2000" b="1" dirty="0" err="1" smtClean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Qtier</a:t>
              </a:r>
              <a:endParaRPr lang="zh-TW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222512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圖片 26" descr="卡_工作區域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7248" y="2443606"/>
            <a:ext cx="1236787" cy="1398068"/>
          </a:xfrm>
          <a:prstGeom prst="rect">
            <a:avLst/>
          </a:prstGeom>
        </p:spPr>
      </p:pic>
      <p:pic>
        <p:nvPicPr>
          <p:cNvPr id="16" name="圖片 15" descr="TAG-28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8699" y="3005671"/>
            <a:ext cx="4097794" cy="1435374"/>
          </a:xfrm>
          <a:prstGeom prst="rect">
            <a:avLst/>
          </a:prstGeom>
        </p:spPr>
      </p:pic>
      <p:pic>
        <p:nvPicPr>
          <p:cNvPr id="12" name="圖片 11" descr="TAG-28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8699" y="1131081"/>
            <a:ext cx="4097794" cy="1435374"/>
          </a:xfrm>
          <a:prstGeom prst="rect">
            <a:avLst/>
          </a:prstGeom>
        </p:spPr>
      </p:pic>
      <p:pic>
        <p:nvPicPr>
          <p:cNvPr id="15" name="圖片 14" descr="TAG-04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3867" y="2704684"/>
            <a:ext cx="4224762" cy="720000"/>
          </a:xfrm>
          <a:prstGeom prst="rect">
            <a:avLst/>
          </a:prstGeom>
        </p:spPr>
      </p:pic>
      <p:pic>
        <p:nvPicPr>
          <p:cNvPr id="14" name="圖片 13" descr="TAG-04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2147" y="865262"/>
            <a:ext cx="3321531" cy="566068"/>
          </a:xfrm>
          <a:prstGeom prst="rect">
            <a:avLst/>
          </a:prstGeom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4442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base"/>
            <a:r>
              <a:rPr lang="en-US" altLang="zh-TW" sz="3200" dirty="0" err="1" smtClean="0">
                <a:solidFill>
                  <a:schemeClr val="bg1"/>
                </a:solidFill>
              </a:rPr>
              <a:t>PCIe</a:t>
            </a:r>
            <a:r>
              <a:rPr lang="en-US" altLang="zh-TW" sz="3200" dirty="0" smtClean="0">
                <a:solidFill>
                  <a:schemeClr val="bg1"/>
                </a:solidFill>
              </a:rPr>
              <a:t> slot for diversified storage scenarios</a:t>
            </a:r>
            <a:endParaRPr lang="en-US" altLang="zh-TW" sz="3200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C46A7E06-0288-B749-9DA7-4758E4D22F4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1063" t="2918" r="27395" b="42745"/>
          <a:stretch>
            <a:fillRect/>
          </a:stretch>
        </p:blipFill>
        <p:spPr>
          <a:xfrm>
            <a:off x="673510" y="865262"/>
            <a:ext cx="3111909" cy="186405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5BEF9C49-CFCA-B247-BEAF-E2685362E64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8699" y="1470658"/>
            <a:ext cx="1368933" cy="85573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68A40207-32F2-634B-BE0F-1DC2C6DB729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97632" y="1311674"/>
            <a:ext cx="1339850" cy="10048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2F0FD0BE-0C62-0344-9052-D652FEDA499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86642" y="1431330"/>
            <a:ext cx="1189841" cy="7805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86E13D84-B23E-044B-9733-2AC51A8A9D0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60821" y="3367464"/>
            <a:ext cx="992469" cy="992469"/>
          </a:xfrm>
          <a:prstGeom prst="rect">
            <a:avLst/>
          </a:prstGeom>
        </p:spPr>
      </p:pic>
      <p:pic>
        <p:nvPicPr>
          <p:cNvPr id="17" name="圖片 16" descr="TAG-28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429" y="2482781"/>
            <a:ext cx="4097794" cy="1509116"/>
          </a:xfrm>
          <a:prstGeom prst="rect">
            <a:avLst/>
          </a:prstGeom>
        </p:spPr>
      </p:pic>
      <p:pic>
        <p:nvPicPr>
          <p:cNvPr id="18" name="圖片 17" descr="LAN-40G2SF-MLX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7274" y="2831275"/>
            <a:ext cx="1186456" cy="714247"/>
          </a:xfrm>
          <a:prstGeom prst="rect">
            <a:avLst/>
          </a:prstGeom>
        </p:spPr>
      </p:pic>
      <p:pic>
        <p:nvPicPr>
          <p:cNvPr id="19" name="圖片 18" descr="USB 3.1 Type-A_正面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633730" y="2729313"/>
            <a:ext cx="1363518" cy="985388"/>
          </a:xfrm>
          <a:prstGeom prst="rect">
            <a:avLst/>
          </a:prstGeom>
        </p:spPr>
      </p:pic>
      <p:sp>
        <p:nvSpPr>
          <p:cNvPr id="20" name="文字方塊 19"/>
          <p:cNvSpPr txBox="1"/>
          <p:nvPr/>
        </p:nvSpPr>
        <p:spPr>
          <a:xfrm>
            <a:off x="344129" y="3476698"/>
            <a:ext cx="14405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1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10GbE/</a:t>
            </a:r>
          </a:p>
          <a:p>
            <a:pPr algn="ctr"/>
            <a:r>
              <a:rPr lang="en-US" altLang="zh-TW" sz="11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40GbE NIC</a:t>
            </a:r>
            <a:endParaRPr lang="zh-TW" altLang="en-US" sz="11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1" name="文字方塊 20"/>
          <p:cNvSpPr txBox="1"/>
          <p:nvPr/>
        </p:nvSpPr>
        <p:spPr>
          <a:xfrm>
            <a:off x="1712388" y="3561336"/>
            <a:ext cx="14405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1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USB</a:t>
            </a:r>
            <a:r>
              <a:rPr lang="zh-TW" altLang="en-US" sz="11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sz="11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3.1</a:t>
            </a:r>
            <a:r>
              <a:rPr lang="zh-TW" altLang="en-US" sz="11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sz="11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Gen 2 card</a:t>
            </a:r>
            <a:endParaRPr lang="zh-TW" altLang="en-US" sz="11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2" name="文字方塊 21"/>
          <p:cNvSpPr txBox="1"/>
          <p:nvPr/>
        </p:nvSpPr>
        <p:spPr>
          <a:xfrm>
            <a:off x="2905703" y="3476698"/>
            <a:ext cx="14405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1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Wireless </a:t>
            </a:r>
          </a:p>
          <a:p>
            <a:pPr algn="ctr"/>
            <a:r>
              <a:rPr lang="en-US" altLang="zh-TW" sz="11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network card</a:t>
            </a:r>
            <a:endParaRPr lang="zh-TW" altLang="en-US" sz="11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3" name="文字方塊 22"/>
          <p:cNvSpPr txBox="1"/>
          <p:nvPr/>
        </p:nvSpPr>
        <p:spPr>
          <a:xfrm>
            <a:off x="4724399" y="2168016"/>
            <a:ext cx="127323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0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QXG-10G1T</a:t>
            </a:r>
            <a:endParaRPr lang="zh-TW" altLang="en-US" sz="10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4" name="文字方塊 23"/>
          <p:cNvSpPr txBox="1"/>
          <p:nvPr/>
        </p:nvSpPr>
        <p:spPr>
          <a:xfrm>
            <a:off x="6005186" y="2168016"/>
            <a:ext cx="1332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LAN-10G2T-X550</a:t>
            </a:r>
            <a:endParaRPr lang="zh-TW" altLang="en-US" sz="10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6" name="文字方塊 25"/>
          <p:cNvSpPr txBox="1"/>
          <p:nvPr/>
        </p:nvSpPr>
        <p:spPr>
          <a:xfrm>
            <a:off x="7285973" y="2168016"/>
            <a:ext cx="14405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0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LAN-10G2SF-MLX</a:t>
            </a:r>
            <a:endParaRPr lang="zh-TW" altLang="en-US" sz="10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8" name="文字方塊 27"/>
          <p:cNvSpPr txBox="1"/>
          <p:nvPr/>
        </p:nvSpPr>
        <p:spPr>
          <a:xfrm>
            <a:off x="5188289" y="4053441"/>
            <a:ext cx="127323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0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Wireless Station</a:t>
            </a:r>
            <a:endParaRPr lang="zh-TW" altLang="en-US" sz="10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="" xmlns:a16="http://schemas.microsoft.com/office/drawing/2014/main" id="{2AC3DD0A-4BF5-4342-A491-CAB69EF1621D}"/>
              </a:ext>
            </a:extLst>
          </p:cNvPr>
          <p:cNvSpPr/>
          <p:nvPr/>
        </p:nvSpPr>
        <p:spPr>
          <a:xfrm>
            <a:off x="5022384" y="961804"/>
            <a:ext cx="25442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US" sz="1800" b="1" dirty="0" smtClean="0">
                <a:solidFill>
                  <a:schemeClr val="bg1"/>
                </a:solidFill>
                <a:latin typeface="+mj-lt"/>
              </a:rPr>
              <a:t>10GbE </a:t>
            </a:r>
            <a:r>
              <a:rPr lang="en-US" sz="1800" b="1" dirty="0">
                <a:solidFill>
                  <a:schemeClr val="bg1"/>
                </a:solidFill>
                <a:latin typeface="+mj-lt"/>
              </a:rPr>
              <a:t>network cards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="" xmlns:a16="http://schemas.microsoft.com/office/drawing/2014/main" id="{B57016B8-E266-524F-9265-1BDD2469C7C4}"/>
              </a:ext>
            </a:extLst>
          </p:cNvPr>
          <p:cNvSpPr/>
          <p:nvPr/>
        </p:nvSpPr>
        <p:spPr>
          <a:xfrm>
            <a:off x="4756741" y="2826660"/>
            <a:ext cx="36263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US" b="1" dirty="0">
                <a:solidFill>
                  <a:schemeClr val="bg1"/>
                </a:solidFill>
                <a:latin typeface="+mj-lt"/>
              </a:rPr>
              <a:t>Connecting a wireless network card, </a:t>
            </a:r>
          </a:p>
          <a:p>
            <a:pPr fontAlgn="base"/>
            <a:r>
              <a:rPr lang="en-US" b="1" dirty="0">
                <a:solidFill>
                  <a:schemeClr val="bg1"/>
                </a:solidFill>
                <a:latin typeface="+mj-lt"/>
              </a:rPr>
              <a:t>Use your NAS as a wireless base station</a:t>
            </a:r>
          </a:p>
        </p:txBody>
      </p:sp>
    </p:spTree>
    <p:extLst>
      <p:ext uri="{BB962C8B-B14F-4D97-AF65-F5344CB8AC3E}">
        <p14:creationId xmlns="" xmlns:p14="http://schemas.microsoft.com/office/powerpoint/2010/main" val="2922400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9DFB517E-46D9-C74E-9C28-0F0490D320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76565"/>
            <a:ext cx="3598607" cy="3131956"/>
          </a:xfrm>
          <a:prstGeom prst="rect">
            <a:avLst/>
          </a:prstGeom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-167054" y="59358"/>
            <a:ext cx="9311055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base"/>
            <a:r>
              <a:rPr lang="zh-TW" altLang="en-US" sz="2600" dirty="0">
                <a:solidFill>
                  <a:schemeClr val="bg1"/>
                </a:solidFill>
                <a:ea typeface="Microsoft JhengHei" panose="020B0604030504040204" pitchFamily="34" charset="-120"/>
              </a:rPr>
              <a:t> </a:t>
            </a:r>
            <a:r>
              <a:rPr lang="en-US" altLang="zh-TW" sz="2600" dirty="0" smtClean="0">
                <a:solidFill>
                  <a:schemeClr val="bg1"/>
                </a:solidFill>
              </a:rPr>
              <a:t>4K HDMI output for an excellent audiovisual experience</a:t>
            </a:r>
            <a:endParaRPr lang="en-US" altLang="zh-TW" sz="26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E408803C-77F7-254B-8BED-93ABB20D3B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3215" y="1484605"/>
            <a:ext cx="4412342" cy="2962525"/>
          </a:xfrm>
          <a:prstGeom prst="rect">
            <a:avLst/>
          </a:prstGeom>
        </p:spPr>
      </p:pic>
      <p:pic>
        <p:nvPicPr>
          <p:cNvPr id="8" name="圖片 7" descr="Layer 0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20763" y="2708787"/>
            <a:ext cx="418372" cy="156820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CB0F9117-463F-C64A-AC9B-ED33D7EE0154}"/>
              </a:ext>
            </a:extLst>
          </p:cNvPr>
          <p:cNvSpPr/>
          <p:nvPr/>
        </p:nvSpPr>
        <p:spPr>
          <a:xfrm>
            <a:off x="3431550" y="1260021"/>
            <a:ext cx="545534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US" sz="1600" b="1" dirty="0">
                <a:solidFill>
                  <a:srgbClr val="002060"/>
                </a:solidFill>
                <a:latin typeface="+mj-lt"/>
              </a:rPr>
              <a:t>Enjoy your 4K videos with the bundled remote control</a:t>
            </a:r>
          </a:p>
        </p:txBody>
      </p:sp>
    </p:spTree>
    <p:extLst>
      <p:ext uri="{BB962C8B-B14F-4D97-AF65-F5344CB8AC3E}">
        <p14:creationId xmlns="" xmlns:p14="http://schemas.microsoft.com/office/powerpoint/2010/main" val="3153155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130C9930-67A2-AB4A-A193-FEE711EFBB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92" y="1379384"/>
            <a:ext cx="5377543" cy="2810859"/>
          </a:xfrm>
          <a:prstGeom prst="rect">
            <a:avLst/>
          </a:prstGeom>
        </p:spPr>
      </p:pic>
      <p:pic>
        <p:nvPicPr>
          <p:cNvPr id="6" name="圖片 5" descr="TAG-2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4868732" y="1540449"/>
            <a:ext cx="4009797" cy="2466196"/>
          </a:xfrm>
          <a:prstGeom prst="rect">
            <a:avLst/>
          </a:prstGeom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9358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altLang="zh-TW" dirty="0" smtClean="0">
                <a:solidFill>
                  <a:schemeClr val="bg1"/>
                </a:solidFill>
                <a:latin typeface="Arial" panose="020B0604020202020204" pitchFamily="34" charset="0"/>
              </a:rPr>
              <a:t>QVR Pro surveillance solution </a:t>
            </a:r>
            <a:endParaRPr lang="en-US" altLang="zh-TW" dirty="0">
              <a:solidFill>
                <a:schemeClr val="bg1"/>
              </a:solidFill>
            </a:endParaRPr>
          </a:p>
        </p:txBody>
      </p:sp>
      <p:pic>
        <p:nvPicPr>
          <p:cNvPr id="7" name="圖片 6" descr="TVS-882BR_Front+硬碟槽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4480" y="2616063"/>
            <a:ext cx="2367476" cy="1692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B6D085F2-9F8D-C147-A51D-24BE3624FD63}"/>
              </a:ext>
            </a:extLst>
          </p:cNvPr>
          <p:cNvSpPr txBox="1"/>
          <p:nvPr/>
        </p:nvSpPr>
        <p:spPr>
          <a:xfrm>
            <a:off x="5569204" y="1753518"/>
            <a:ext cx="328510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buClr>
                <a:srgbClr val="002060"/>
              </a:buClr>
              <a:buFont typeface="Arial" pitchFamily="34" charset="0"/>
              <a:buChar char="•"/>
            </a:pPr>
            <a:r>
              <a:rPr lang="en-US" altLang="zh-TW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5,000</a:t>
            </a:r>
            <a:r>
              <a:rPr lang="en-US" altLang="zh-TW" sz="16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+ compatible IP cameras</a:t>
            </a:r>
          </a:p>
          <a:p>
            <a:pPr fontAlgn="base">
              <a:buClr>
                <a:srgbClr val="002060"/>
              </a:buClr>
              <a:buFont typeface="Arial" pitchFamily="34" charset="0"/>
              <a:buChar char="•"/>
            </a:pPr>
            <a:endParaRPr lang="en-US" altLang="zh-TW" sz="16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fontAlgn="base">
              <a:buClr>
                <a:srgbClr val="002060"/>
              </a:buClr>
              <a:buFont typeface="Arial" pitchFamily="34" charset="0"/>
              <a:buChar char="•"/>
            </a:pPr>
            <a:r>
              <a:rPr lang="en-US" altLang="zh-TW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8</a:t>
            </a:r>
            <a:r>
              <a:rPr lang="en-US" altLang="zh-TW" sz="16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 free IP camera channels</a:t>
            </a:r>
          </a:p>
          <a:p>
            <a:pPr fontAlgn="base">
              <a:buClr>
                <a:srgbClr val="002060"/>
              </a:buClr>
              <a:buFont typeface="Arial" pitchFamily="34" charset="0"/>
              <a:buChar char="•"/>
            </a:pPr>
            <a:endParaRPr lang="en-US" altLang="zh-TW" sz="16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fontAlgn="base">
              <a:buClr>
                <a:srgbClr val="002060"/>
              </a:buClr>
              <a:buFont typeface="Arial" pitchFamily="34" charset="0"/>
              <a:buChar char="•"/>
            </a:pPr>
            <a:r>
              <a:rPr lang="en-US" altLang="zh-TW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128</a:t>
            </a:r>
            <a:r>
              <a:rPr lang="en-US" altLang="zh-TW" sz="16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 max. IP camera channels</a:t>
            </a:r>
          </a:p>
          <a:p>
            <a:pPr fontAlgn="base">
              <a:buClr>
                <a:srgbClr val="002060"/>
              </a:buClr>
              <a:buFont typeface="Arial" pitchFamily="34" charset="0"/>
              <a:buChar char="•"/>
            </a:pPr>
            <a:endParaRPr lang="en-US" altLang="zh-TW" sz="16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fontAlgn="base">
              <a:buClr>
                <a:srgbClr val="002060"/>
              </a:buClr>
              <a:buFont typeface="Arial" pitchFamily="34" charset="0"/>
              <a:buChar char="•"/>
            </a:pPr>
            <a:r>
              <a:rPr lang="en-US" altLang="zh-TW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QUSBCam2 </a:t>
            </a:r>
            <a:r>
              <a:rPr lang="en-US" altLang="zh-TW" sz="16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record from USB </a:t>
            </a:r>
            <a:endParaRPr lang="en-US" altLang="zh-TW" sz="16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fontAlgn="base">
              <a:buClr>
                <a:srgbClr val="002060"/>
              </a:buClr>
            </a:pPr>
            <a:r>
              <a:rPr lang="en-US" altLang="zh-TW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  webcams</a:t>
            </a:r>
            <a:endParaRPr lang="en-US" altLang="zh-TW" sz="16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fontAlgn="base">
              <a:buClr>
                <a:srgbClr val="002060"/>
              </a:buClr>
              <a:buFont typeface="Arial" pitchFamily="34" charset="0"/>
              <a:buChar char="•"/>
            </a:pPr>
            <a:endParaRPr lang="en-US" altLang="zh-TW" sz="16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>
              <a:buClr>
                <a:srgbClr val="002060"/>
              </a:buClr>
              <a:buFont typeface="Arial" pitchFamily="34" charset="0"/>
              <a:buChar char="•"/>
            </a:pPr>
            <a:endParaRPr lang="en-US" sz="1600" dirty="0">
              <a:solidFill>
                <a:srgbClr val="002060"/>
              </a:solidFill>
              <a:latin typeface="+mj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04171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圖片 16" descr="TAG-0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6437" y="1544295"/>
            <a:ext cx="3160895" cy="750044"/>
          </a:xfrm>
          <a:prstGeom prst="rect">
            <a:avLst/>
          </a:prstGeom>
        </p:spPr>
      </p:pic>
      <p:sp>
        <p:nvSpPr>
          <p:cNvPr id="277" name="Shape 277"/>
          <p:cNvSpPr txBox="1">
            <a:spLocks noGrp="1"/>
          </p:cNvSpPr>
          <p:nvPr>
            <p:ph type="title"/>
          </p:nvPr>
        </p:nvSpPr>
        <p:spPr>
          <a:xfrm>
            <a:off x="0" y="58992"/>
            <a:ext cx="9134168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SzPts val="3400"/>
            </a:pPr>
            <a:r>
              <a:rPr lang="en-US" sz="3600" dirty="0">
                <a:solidFill>
                  <a:schemeClr val="bg1"/>
                </a:solidFill>
                <a:ea typeface="Microsoft JhengHei" panose="020B0604030504040204" pitchFamily="34" charset="-120"/>
              </a:rPr>
              <a:t>  </a:t>
            </a:r>
            <a:r>
              <a:rPr lang="en-US" altLang="zh-TW" dirty="0" smtClean="0">
                <a:solidFill>
                  <a:schemeClr val="bg1"/>
                </a:solidFill>
              </a:rPr>
              <a:t>Use VJBOD to expand capacity</a:t>
            </a:r>
            <a:endParaRPr sz="3600" u="none" strike="noStrike" cap="none" dirty="0">
              <a:solidFill>
                <a:schemeClr val="bg1"/>
              </a:solidFill>
              <a:ea typeface="Microsoft JhengHei" panose="020B0604030504040204" pitchFamily="34" charset="-120"/>
              <a:sym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70EA288-E06E-014F-8CAF-E7526B9F62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60" y="1622163"/>
            <a:ext cx="3909349" cy="2249870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3911848" y="1384293"/>
            <a:ext cx="2009893" cy="9100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zh-TW" altLang="en-US" sz="2300" b="1" dirty="0">
              <a:solidFill>
                <a:schemeClr val="bg1"/>
              </a:solidFill>
              <a:latin typeface="Calibri" pitchFamily="34" charset="0"/>
              <a:ea typeface="微軟正黑體" pitchFamily="34" charset="-120"/>
            </a:endParaRPr>
          </a:p>
        </p:txBody>
      </p:sp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EAF86AA3-8B1E-234B-A2D3-2F7AD60D8ACD}"/>
              </a:ext>
            </a:extLst>
          </p:cNvPr>
          <p:cNvSpPr txBox="1"/>
          <p:nvPr/>
        </p:nvSpPr>
        <p:spPr>
          <a:xfrm>
            <a:off x="4219750" y="3067919"/>
            <a:ext cx="1497554" cy="461665"/>
          </a:xfrm>
          <a:prstGeom prst="rect">
            <a:avLst/>
          </a:prstGeom>
          <a:solidFill>
            <a:srgbClr val="D83928"/>
          </a:solidFill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2400" b="1" dirty="0" err="1">
                <a:latin typeface="微軟正黑體" pitchFamily="34" charset="-120"/>
                <a:ea typeface="微軟正黑體" pitchFamily="34" charset="-120"/>
              </a:rPr>
              <a:t>iSCSi</a:t>
            </a:r>
            <a:endParaRPr lang="en-US" sz="2400" b="1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EAF86AA3-8B1E-234B-A2D3-2F7AD60D8ACD}"/>
              </a:ext>
            </a:extLst>
          </p:cNvPr>
          <p:cNvSpPr txBox="1"/>
          <p:nvPr/>
        </p:nvSpPr>
        <p:spPr>
          <a:xfrm>
            <a:off x="4226336" y="3641200"/>
            <a:ext cx="1497554" cy="461665"/>
          </a:xfrm>
          <a:prstGeom prst="rect">
            <a:avLst/>
          </a:prstGeom>
          <a:solidFill>
            <a:srgbClr val="FFC000"/>
          </a:solidFill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endParaRPr lang="en-US" sz="2400" b="1" dirty="0"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13" name="圖片 12" descr="2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1484" y="3708751"/>
            <a:ext cx="1273750" cy="344170"/>
          </a:xfrm>
          <a:prstGeom prst="rect">
            <a:avLst/>
          </a:prstGeom>
        </p:spPr>
      </p:pic>
      <p:sp>
        <p:nvSpPr>
          <p:cNvPr id="15" name="向右箭號 14"/>
          <p:cNvSpPr/>
          <p:nvPr/>
        </p:nvSpPr>
        <p:spPr>
          <a:xfrm rot="10800000" flipH="1">
            <a:off x="4075893" y="2571696"/>
            <a:ext cx="1865551" cy="330815"/>
          </a:xfrm>
          <a:prstGeom prst="rightArrow">
            <a:avLst>
              <a:gd name="adj1" fmla="val 50000"/>
              <a:gd name="adj2" fmla="val 96334"/>
            </a:avLst>
          </a:prstGeom>
          <a:solidFill>
            <a:schemeClr val="accent5">
              <a:lumMod val="75000"/>
            </a:schemeClr>
          </a:solidFill>
          <a:ln w="19050"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BD768AC2-922E-D34B-AE44-310CB577A9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3430" y="1588254"/>
            <a:ext cx="3222986" cy="216445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D842EA33-D837-C546-B46C-C9B4F52EE4DC}"/>
              </a:ext>
            </a:extLst>
          </p:cNvPr>
          <p:cNvSpPr/>
          <p:nvPr/>
        </p:nvSpPr>
        <p:spPr>
          <a:xfrm>
            <a:off x="3436311" y="1544294"/>
            <a:ext cx="288102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</a:rPr>
              <a:t>Using the free space of another QNAP NAS to expand the capacity of TVS-882BR</a:t>
            </a:r>
          </a:p>
        </p:txBody>
      </p:sp>
    </p:spTree>
    <p:extLst>
      <p:ext uri="{BB962C8B-B14F-4D97-AF65-F5344CB8AC3E}">
        <p14:creationId xmlns="" xmlns:p14="http://schemas.microsoft.com/office/powerpoint/2010/main" val="1811172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圖片 21" descr="TAG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4066" y="997427"/>
            <a:ext cx="3713749" cy="1074162"/>
          </a:xfrm>
          <a:prstGeom prst="rect">
            <a:avLst/>
          </a:prstGeom>
        </p:spPr>
      </p:pic>
      <p:pic>
        <p:nvPicPr>
          <p:cNvPr id="23" name="圖片 22" descr="TAG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4066" y="2218944"/>
            <a:ext cx="3713749" cy="1836034"/>
          </a:xfrm>
          <a:prstGeom prst="rect">
            <a:avLst/>
          </a:prstGeom>
        </p:spPr>
      </p:pic>
      <p:pic>
        <p:nvPicPr>
          <p:cNvPr id="14" name="圖片 13" descr="TAG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663" y="997427"/>
            <a:ext cx="4916257" cy="1074162"/>
          </a:xfrm>
          <a:prstGeom prst="rect">
            <a:avLst/>
          </a:prstGeom>
        </p:spPr>
      </p:pic>
      <p:pic>
        <p:nvPicPr>
          <p:cNvPr id="15" name="圖片 14" descr="TAG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663" y="2218944"/>
            <a:ext cx="4916257" cy="1074162"/>
          </a:xfrm>
          <a:prstGeom prst="rect">
            <a:avLst/>
          </a:prstGeom>
        </p:spPr>
      </p:pic>
      <p:pic>
        <p:nvPicPr>
          <p:cNvPr id="16" name="圖片 15" descr="TAG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663" y="3427705"/>
            <a:ext cx="4916257" cy="1074162"/>
          </a:xfrm>
          <a:prstGeom prst="rect">
            <a:avLst/>
          </a:prstGeom>
        </p:spPr>
      </p:pic>
      <p:sp>
        <p:nvSpPr>
          <p:cNvPr id="498" name="Shape 498"/>
          <p:cNvSpPr txBox="1">
            <a:spLocks noGrp="1"/>
          </p:cNvSpPr>
          <p:nvPr>
            <p:ph type="title"/>
          </p:nvPr>
        </p:nvSpPr>
        <p:spPr>
          <a:xfrm>
            <a:off x="0" y="56156"/>
            <a:ext cx="9085006" cy="6973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altLang="zh-TW" dirty="0" smtClean="0">
                <a:solidFill>
                  <a:schemeClr val="bg1"/>
                </a:solidFill>
                <a:ea typeface="Microsoft JhengHei" panose="020B0604030504040204" pitchFamily="34" charset="-120"/>
              </a:rPr>
              <a:t>What can TVS-882BR/BRT3 do？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499" name="Shape 499"/>
          <p:cNvSpPr txBox="1">
            <a:spLocks noGrp="1"/>
          </p:cNvSpPr>
          <p:nvPr>
            <p:ph type="body" idx="4294967295"/>
          </p:nvPr>
        </p:nvSpPr>
        <p:spPr>
          <a:xfrm>
            <a:off x="229870" y="1045030"/>
            <a:ext cx="4822050" cy="95374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60363" lvl="0" indent="-246063">
              <a:buClr>
                <a:schemeClr val="bg1"/>
              </a:buClr>
              <a:buSzPct val="95000"/>
              <a:buChar char="•"/>
            </a:pPr>
            <a:r>
              <a:rPr lang="en-US" b="1" dirty="0" smtClean="0">
                <a:solidFill>
                  <a:srgbClr val="FFFF00"/>
                </a:solidFill>
                <a:latin typeface="+mj-lt"/>
                <a:ea typeface="微軟正黑體" pitchFamily="34" charset="-120"/>
              </a:rPr>
              <a:t>5.25” SATA</a:t>
            </a:r>
            <a:r>
              <a:rPr lang="zh-Hant" altLang="en-US" b="1" dirty="0" smtClean="0">
                <a:solidFill>
                  <a:srgbClr val="FFFF00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Hant" b="1" dirty="0" smtClean="0">
                <a:solidFill>
                  <a:srgbClr val="FFFF00"/>
                </a:solidFill>
                <a:latin typeface="+mj-lt"/>
                <a:ea typeface="微軟正黑體" pitchFamily="34" charset="-120"/>
              </a:rPr>
              <a:t>bay</a:t>
            </a:r>
            <a:endParaRPr b="1" dirty="0">
              <a:solidFill>
                <a:srgbClr val="FFFF00"/>
              </a:solidFill>
              <a:latin typeface="+mj-lt"/>
              <a:ea typeface="微軟正黑體" pitchFamily="34" charset="-120"/>
            </a:endParaRPr>
          </a:p>
          <a:p>
            <a:pPr lvl="1">
              <a:spcBef>
                <a:spcPts val="0"/>
              </a:spcBef>
              <a:buClr>
                <a:schemeClr val="bg1"/>
              </a:buClr>
              <a:buSzPct val="95000"/>
              <a:buNone/>
            </a:pPr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- Install RDX or </a:t>
            </a:r>
            <a:r>
              <a:rPr lang="en-US" altLang="zh-TW" b="1" dirty="0" err="1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Blu</a:t>
            </a:r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-ray burner</a:t>
            </a:r>
          </a:p>
          <a:p>
            <a:pPr lvl="1">
              <a:spcBef>
                <a:spcPts val="0"/>
              </a:spcBef>
              <a:buClr>
                <a:schemeClr val="bg1"/>
              </a:buClr>
              <a:buSzPct val="95000"/>
              <a:buNone/>
            </a:pPr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- Manage data by diversified demands</a:t>
            </a:r>
          </a:p>
        </p:txBody>
      </p:sp>
      <p:sp>
        <p:nvSpPr>
          <p:cNvPr id="5" name="矩形 4"/>
          <p:cNvSpPr/>
          <p:nvPr/>
        </p:nvSpPr>
        <p:spPr>
          <a:xfrm>
            <a:off x="5184065" y="1064660"/>
            <a:ext cx="3713749" cy="10572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lvl="0" indent="-246063">
              <a:lnSpc>
                <a:spcPct val="115000"/>
              </a:lnSpc>
              <a:buClr>
                <a:schemeClr val="bg1"/>
              </a:buClr>
              <a:buSzPct val="95000"/>
              <a:buFont typeface="Verdana"/>
              <a:buChar char="•"/>
            </a:pPr>
            <a:r>
              <a:rPr lang="en-US" altLang="zh-TW" sz="1800" b="1" dirty="0" err="1">
                <a:solidFill>
                  <a:srgbClr val="FFFF00"/>
                </a:solidFill>
                <a:latin typeface="+mj-lt"/>
                <a:ea typeface="微軟正黑體" pitchFamily="34" charset="-120"/>
                <a:cs typeface="Verdana"/>
                <a:sym typeface="Verdana"/>
              </a:rPr>
              <a:t>PCIe</a:t>
            </a:r>
            <a:r>
              <a:rPr lang="en-US" altLang="zh-TW" sz="1800" b="1" dirty="0">
                <a:solidFill>
                  <a:srgbClr val="FFFF00"/>
                </a:solidFill>
                <a:latin typeface="+mj-lt"/>
                <a:ea typeface="微軟正黑體" pitchFamily="34" charset="-120"/>
                <a:cs typeface="Verdana"/>
                <a:sym typeface="Verdana"/>
              </a:rPr>
              <a:t> </a:t>
            </a:r>
            <a:r>
              <a:rPr lang="en-US" altLang="zh-Hant" sz="1800" b="1" dirty="0" smtClean="0">
                <a:solidFill>
                  <a:srgbClr val="FFFF00"/>
                </a:solidFill>
                <a:latin typeface="+mj-lt"/>
                <a:ea typeface="微軟正黑體" pitchFamily="34" charset="-120"/>
                <a:cs typeface="Verdana"/>
                <a:sym typeface="Verdana"/>
              </a:rPr>
              <a:t>slots</a:t>
            </a:r>
            <a:endParaRPr lang="zh-TW" altLang="en-US" sz="1800" b="1" dirty="0">
              <a:solidFill>
                <a:srgbClr val="FFFF00"/>
              </a:solidFill>
              <a:latin typeface="+mj-lt"/>
              <a:ea typeface="微軟正黑體" pitchFamily="34" charset="-120"/>
              <a:cs typeface="Verdana"/>
              <a:sym typeface="Verdana"/>
            </a:endParaRPr>
          </a:p>
          <a:p>
            <a:pPr lvl="8">
              <a:buClr>
                <a:schemeClr val="bg1"/>
              </a:buClr>
              <a:buSzPct val="95000"/>
            </a:pPr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       - Install 10GbE/40GbE network cards</a:t>
            </a:r>
          </a:p>
          <a:p>
            <a:pPr lvl="8">
              <a:buClr>
                <a:schemeClr val="bg1"/>
              </a:buClr>
              <a:buSzPct val="95000"/>
            </a:pPr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       - Install wireless network card</a:t>
            </a:r>
          </a:p>
          <a:p>
            <a:pPr lvl="3">
              <a:buClr>
                <a:schemeClr val="bg1"/>
              </a:buClr>
              <a:buSzPct val="95000"/>
            </a:pPr>
            <a:endParaRPr lang="zh-TW" altLang="en-US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17" name="圖片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0262" y="3756052"/>
            <a:ext cx="1330895" cy="1819777"/>
          </a:xfrm>
          <a:prstGeom prst="rect">
            <a:avLst/>
          </a:prstGeom>
        </p:spPr>
      </p:pic>
      <p:pic>
        <p:nvPicPr>
          <p:cNvPr id="18" name="Picture 3" descr="C:\Users\Han Tsai\Desktop\HD_直播\2.png"/>
          <p:cNvPicPr>
            <a:picLocks noChangeAspect="1" noChangeArrowheads="1"/>
          </p:cNvPicPr>
          <p:nvPr/>
        </p:nvPicPr>
        <p:blipFill>
          <a:blip r:embed="rId6"/>
          <a:srcRect l="15765" r="32560" b="80259"/>
          <a:stretch>
            <a:fillRect/>
          </a:stretch>
        </p:blipFill>
        <p:spPr bwMode="auto">
          <a:xfrm rot="20773511">
            <a:off x="4326960" y="3350913"/>
            <a:ext cx="1030256" cy="589892"/>
          </a:xfrm>
          <a:prstGeom prst="rect">
            <a:avLst/>
          </a:prstGeom>
          <a:noFill/>
        </p:spPr>
      </p:pic>
      <p:sp>
        <p:nvSpPr>
          <p:cNvPr id="20" name="矩形 19"/>
          <p:cNvSpPr/>
          <p:nvPr/>
        </p:nvSpPr>
        <p:spPr>
          <a:xfrm>
            <a:off x="229870" y="2177496"/>
            <a:ext cx="4954196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indent="-246063">
              <a:lnSpc>
                <a:spcPct val="115000"/>
              </a:lnSpc>
              <a:buClr>
                <a:srgbClr val="FFFFFF"/>
              </a:buClr>
              <a:buSzPct val="95000"/>
              <a:buFont typeface="Verdana"/>
              <a:buChar char="•"/>
            </a:pPr>
            <a:r>
              <a:rPr lang="en-US" altLang="zh-TW" sz="1800" b="1" dirty="0">
                <a:solidFill>
                  <a:srgbClr val="FFFF00"/>
                </a:solidFill>
                <a:latin typeface="+mj-lt"/>
                <a:ea typeface="微軟正黑體" pitchFamily="34" charset="-120"/>
                <a:cs typeface="Verdana"/>
                <a:sym typeface="Verdana"/>
              </a:rPr>
              <a:t>T</a:t>
            </a:r>
            <a:r>
              <a:rPr lang="en-US" altLang="zh-TW" sz="1800" b="1" dirty="0" smtClean="0">
                <a:solidFill>
                  <a:srgbClr val="FFFF00"/>
                </a:solidFill>
                <a:latin typeface="+mj-lt"/>
                <a:ea typeface="微軟正黑體" pitchFamily="34" charset="-120"/>
                <a:cs typeface="Verdana"/>
                <a:sym typeface="Verdana"/>
              </a:rPr>
              <a:t>hunderbolt 3 and HDMI output</a:t>
            </a:r>
            <a:endParaRPr lang="zh-TW" altLang="en-US" sz="1800" b="1" dirty="0">
              <a:solidFill>
                <a:srgbClr val="FFFF00"/>
              </a:solidFill>
              <a:latin typeface="+mj-lt"/>
              <a:ea typeface="微軟正黑體" pitchFamily="34" charset="-120"/>
              <a:cs typeface="Verdana"/>
              <a:sym typeface="Verdana"/>
            </a:endParaRPr>
          </a:p>
          <a:p>
            <a:pPr marL="914400" lvl="1" indent="-317500">
              <a:lnSpc>
                <a:spcPct val="115000"/>
              </a:lnSpc>
              <a:buClr>
                <a:srgbClr val="FFFFFF"/>
              </a:buClr>
              <a:buSzPct val="95000"/>
            </a:pPr>
            <a:r>
              <a:rPr lang="en-US" altLang="zh-TW" b="1" dirty="0" smtClean="0">
                <a:solidFill>
                  <a:srgbClr val="FFFFFF"/>
                </a:solidFill>
                <a:latin typeface="+mj-lt"/>
                <a:ea typeface="微軟正黑體" pitchFamily="34" charset="-120"/>
              </a:rPr>
              <a:t>- Support 4 Thunderbolt3 users work together</a:t>
            </a:r>
          </a:p>
          <a:p>
            <a:pPr marL="914400" lvl="1" indent="-317500">
              <a:lnSpc>
                <a:spcPct val="115000"/>
              </a:lnSpc>
              <a:buClr>
                <a:srgbClr val="FFFFFF"/>
              </a:buClr>
              <a:buSzPct val="95000"/>
            </a:pPr>
            <a:r>
              <a:rPr lang="en-US" altLang="zh-TW" b="1" dirty="0" smtClean="0">
                <a:solidFill>
                  <a:srgbClr val="FFFFFF"/>
                </a:solidFill>
                <a:latin typeface="+mj-lt"/>
                <a:ea typeface="微軟正黑體" pitchFamily="34" charset="-120"/>
              </a:rPr>
              <a:t>- High speed throughput improves productivity</a:t>
            </a:r>
          </a:p>
          <a:p>
            <a:pPr marL="914400" lvl="1" indent="-317500">
              <a:lnSpc>
                <a:spcPct val="115000"/>
              </a:lnSpc>
              <a:buClr>
                <a:srgbClr val="FFFFFF"/>
              </a:buClr>
              <a:buSzPct val="95000"/>
            </a:pPr>
            <a:r>
              <a:rPr lang="en-US" altLang="zh-TW" b="1" dirty="0" smtClean="0">
                <a:solidFill>
                  <a:srgbClr val="FFFFFF"/>
                </a:solidFill>
                <a:latin typeface="+mj-lt"/>
                <a:ea typeface="微軟正黑體" pitchFamily="34" charset="-120"/>
              </a:rPr>
              <a:t>- Instantly preview your video editing work </a:t>
            </a:r>
          </a:p>
        </p:txBody>
      </p:sp>
      <p:sp>
        <p:nvSpPr>
          <p:cNvPr id="21" name="文字方塊 20"/>
          <p:cNvSpPr txBox="1"/>
          <p:nvPr/>
        </p:nvSpPr>
        <p:spPr>
          <a:xfrm>
            <a:off x="234894" y="3513113"/>
            <a:ext cx="4609668" cy="11218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0363" lvl="0" indent="-246063">
              <a:lnSpc>
                <a:spcPct val="115000"/>
              </a:lnSpc>
              <a:buClr>
                <a:srgbClr val="FFFFFF"/>
              </a:buClr>
              <a:buSzPct val="95000"/>
              <a:buFont typeface="Verdana"/>
              <a:buChar char="•"/>
            </a:pPr>
            <a:r>
              <a:rPr lang="en-US" altLang="zh-TW" sz="1800" b="1" dirty="0" smtClean="0">
                <a:solidFill>
                  <a:srgbClr val="FFFF00"/>
                </a:solidFill>
                <a:latin typeface="+mj-lt"/>
                <a:ea typeface="微軟正黑體" pitchFamily="34" charset="-120"/>
                <a:cs typeface="Verdana"/>
                <a:sym typeface="Verdana"/>
              </a:rPr>
              <a:t>Built-in M.2 SATA SSD ports</a:t>
            </a:r>
          </a:p>
          <a:p>
            <a:pPr marL="914400" lvl="1" indent="-317500">
              <a:lnSpc>
                <a:spcPct val="115000"/>
              </a:lnSpc>
              <a:buClr>
                <a:srgbClr val="FFFFFF"/>
              </a:buClr>
              <a:buSzPct val="95000"/>
            </a:pPr>
            <a:r>
              <a:rPr lang="en-US" altLang="zh-TW" b="1" dirty="0" smtClean="0">
                <a:solidFill>
                  <a:srgbClr val="FFFFFF"/>
                </a:solidFill>
                <a:latin typeface="+mj-lt"/>
                <a:ea typeface="微軟正黑體" pitchFamily="34" charset="-120"/>
              </a:rPr>
              <a:t>- Built-in 2 x M.2 SATA SSD for auto </a:t>
            </a:r>
            <a:r>
              <a:rPr lang="en-US" altLang="zh-TW" b="1" dirty="0" err="1" smtClean="0">
                <a:solidFill>
                  <a:srgbClr val="FFFFFF"/>
                </a:solidFill>
                <a:latin typeface="+mj-lt"/>
                <a:ea typeface="微軟正黑體" pitchFamily="34" charset="-120"/>
              </a:rPr>
              <a:t>tiering</a:t>
            </a:r>
            <a:endParaRPr lang="en-US" altLang="zh-TW" b="1" dirty="0" smtClean="0">
              <a:solidFill>
                <a:srgbClr val="FFFFFF"/>
              </a:solidFill>
              <a:latin typeface="+mj-lt"/>
              <a:ea typeface="微軟正黑體" pitchFamily="34" charset="-120"/>
            </a:endParaRPr>
          </a:p>
          <a:p>
            <a:pPr marL="914400" lvl="1" indent="-317500">
              <a:lnSpc>
                <a:spcPct val="115000"/>
              </a:lnSpc>
              <a:buClr>
                <a:srgbClr val="FFFFFF"/>
              </a:buClr>
              <a:buSzPct val="95000"/>
            </a:pPr>
            <a:r>
              <a:rPr lang="en-US" altLang="zh-TW" b="1" dirty="0" smtClean="0">
                <a:solidFill>
                  <a:srgbClr val="FFFFFF"/>
                </a:solidFill>
                <a:latin typeface="+mj-lt"/>
                <a:ea typeface="微軟正黑體" pitchFamily="34" charset="-120"/>
              </a:rPr>
              <a:t>- Maximum extra 4 M.2 SSD via </a:t>
            </a:r>
            <a:r>
              <a:rPr lang="en-US" altLang="zh-TW" b="1" dirty="0" err="1" smtClean="0">
                <a:solidFill>
                  <a:srgbClr val="FFFFFF"/>
                </a:solidFill>
                <a:latin typeface="+mj-lt"/>
                <a:ea typeface="微軟正黑體" pitchFamily="34" charset="-120"/>
              </a:rPr>
              <a:t>PCIe</a:t>
            </a:r>
            <a:r>
              <a:rPr lang="en-US" altLang="zh-TW" b="1" dirty="0" smtClean="0">
                <a:solidFill>
                  <a:srgbClr val="FFFFFF"/>
                </a:solidFill>
                <a:latin typeface="+mj-lt"/>
                <a:ea typeface="微軟正黑體" pitchFamily="34" charset="-120"/>
              </a:rPr>
              <a:t> slots</a:t>
            </a:r>
          </a:p>
          <a:p>
            <a:endParaRPr lang="zh-TW" altLang="en-US" dirty="0">
              <a:latin typeface="+mj-lt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5184066" y="2248330"/>
            <a:ext cx="3773121" cy="1723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indent="-246063">
              <a:buClr>
                <a:schemeClr val="bg1"/>
              </a:buClr>
              <a:buSzPct val="95000"/>
              <a:buFont typeface="Verdana"/>
              <a:buChar char="•"/>
            </a:pPr>
            <a:r>
              <a:rPr lang="en-US" altLang="zh-TW" sz="1800" b="1" dirty="0" smtClean="0">
                <a:solidFill>
                  <a:srgbClr val="FFFF00"/>
                </a:solidFill>
                <a:latin typeface="+mj-lt"/>
                <a:ea typeface="微軟正黑體" pitchFamily="34" charset="-120"/>
                <a:cs typeface="Verdana"/>
                <a:sym typeface="Verdana"/>
              </a:rPr>
              <a:t>Powerful performance for virtual applications</a:t>
            </a:r>
          </a:p>
          <a:p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        - Intel</a:t>
            </a:r>
            <a:r>
              <a:rPr lang="en-US" altLang="zh-TW" b="1" baseline="30000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®</a:t>
            </a:r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 Gen7 Core™ CPU</a:t>
            </a:r>
          </a:p>
          <a:p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        - Dual channel and maximum 64GB </a:t>
            </a:r>
          </a:p>
          <a:p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          DDR4 memory</a:t>
            </a:r>
          </a:p>
          <a:p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        - Virtual machines and containerized </a:t>
            </a:r>
          </a:p>
          <a:p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           applications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圓角矩形 3"/>
          <p:cNvSpPr/>
          <p:nvPr/>
        </p:nvSpPr>
        <p:spPr>
          <a:xfrm>
            <a:off x="6660232" y="4686714"/>
            <a:ext cx="2520280" cy="368751"/>
          </a:xfrm>
          <a:prstGeom prst="round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" name="標題 4"/>
          <p:cNvSpPr>
            <a:spLocks noGrp="1"/>
          </p:cNvSpPr>
          <p:nvPr>
            <p:ph type="ctrTitle"/>
          </p:nvPr>
        </p:nvSpPr>
        <p:spPr>
          <a:xfrm>
            <a:off x="441452" y="1072662"/>
            <a:ext cx="8292740" cy="121390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lvl="0"/>
            <a:r>
              <a:rPr lang="en-US" altLang="zh-TW" sz="44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QNAP NAS </a:t>
            </a:r>
            <a:r>
              <a:rPr lang="en-US" altLang="zh-TW" sz="4400" dirty="0" smtClean="0">
                <a:solidFill>
                  <a:schemeClr val="bg1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is your best choice</a:t>
            </a:r>
            <a:r>
              <a:rPr lang="zh-TW" altLang="en-US" sz="3500" dirty="0">
                <a:solidFill>
                  <a:schemeClr val="bg1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/>
            </a:r>
            <a:br>
              <a:rPr lang="zh-TW" altLang="en-US" sz="3500" dirty="0">
                <a:solidFill>
                  <a:schemeClr val="bg1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</a:br>
            <a:endParaRPr lang="zh-TW" altLang="en-US" sz="3500" dirty="0"/>
          </a:p>
        </p:txBody>
      </p:sp>
      <p:sp>
        <p:nvSpPr>
          <p:cNvPr id="6" name="文字方塊 5"/>
          <p:cNvSpPr txBox="1"/>
          <p:nvPr/>
        </p:nvSpPr>
        <p:spPr>
          <a:xfrm>
            <a:off x="6660232" y="4671642"/>
            <a:ext cx="2483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500" b="1" dirty="0" smtClean="0">
                <a:solidFill>
                  <a:schemeClr val="accent5">
                    <a:lumMod val="75000"/>
                  </a:schemeClr>
                </a:solidFill>
                <a:latin typeface="+mj-lt"/>
                <a:ea typeface="微軟正黑體" pitchFamily="34" charset="-120"/>
              </a:rPr>
              <a:t>Copyright © 2018 QNAP Systems, Inc. All rights reserved. QNAP</a:t>
            </a:r>
            <a:r>
              <a:rPr lang="en-US" altLang="zh-TW" sz="500" b="1" baseline="30000" dirty="0" smtClean="0">
                <a:solidFill>
                  <a:schemeClr val="accent5">
                    <a:lumMod val="75000"/>
                  </a:schemeClr>
                </a:solidFill>
                <a:latin typeface="+mj-lt"/>
                <a:ea typeface="微軟正黑體" pitchFamily="34" charset="-120"/>
              </a:rPr>
              <a:t>®</a:t>
            </a:r>
            <a:r>
              <a:rPr lang="en-US" altLang="zh-TW" sz="500" b="1" dirty="0" smtClean="0">
                <a:solidFill>
                  <a:schemeClr val="accent5">
                    <a:lumMod val="75000"/>
                  </a:schemeClr>
                </a:solidFill>
                <a:latin typeface="+mj-lt"/>
                <a:ea typeface="微軟正黑體" pitchFamily="34" charset="-120"/>
              </a:rPr>
              <a:t> and other names of QNAP Pr </a:t>
            </a:r>
            <a:r>
              <a:rPr lang="en-US" altLang="zh-TW" sz="500" b="1" dirty="0" err="1" smtClean="0">
                <a:solidFill>
                  <a:schemeClr val="accent5">
                    <a:lumMod val="75000"/>
                  </a:schemeClr>
                </a:solidFill>
                <a:latin typeface="+mj-lt"/>
                <a:ea typeface="微軟正黑體" pitchFamily="34" charset="-120"/>
              </a:rPr>
              <a:t>oducts</a:t>
            </a:r>
            <a:r>
              <a:rPr lang="en-US" altLang="zh-TW" sz="500" b="1" dirty="0" smtClean="0">
                <a:solidFill>
                  <a:schemeClr val="accent5">
                    <a:lumMod val="75000"/>
                  </a:schemeClr>
                </a:solidFill>
                <a:latin typeface="+mj-lt"/>
                <a:ea typeface="微軟正黑體" pitchFamily="34" charset="-120"/>
              </a:rPr>
              <a:t> are proprietary marks or registered trademarks of QNAP Systems, Inc. Other products and company names mentioned herein are trademarks of their respective holders.</a:t>
            </a:r>
            <a:endParaRPr lang="zh-TW" altLang="en-US" sz="500" b="1" dirty="0">
              <a:solidFill>
                <a:schemeClr val="accent5">
                  <a:lumMod val="75000"/>
                </a:schemeClr>
              </a:solidFill>
              <a:latin typeface="+mj-lt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68306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imple Light">
  <a:themeElements>
    <a:clrScheme name="觀點">
      <a:dk1>
        <a:srgbClr val="000000"/>
      </a:dk1>
      <a:lt1>
        <a:srgbClr val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5925</TotalTime>
  <Words>1024</Words>
  <Application>Microsoft Office PowerPoint</Application>
  <PresentationFormat>如螢幕大小 (16:9)</PresentationFormat>
  <Paragraphs>297</Paragraphs>
  <Slides>35</Slides>
  <Notes>31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35</vt:i4>
      </vt:variant>
    </vt:vector>
  </HeadingPairs>
  <TitlesOfParts>
    <vt:vector size="36" baseType="lpstr">
      <vt:lpstr>Simple Light</vt:lpstr>
      <vt:lpstr>投影片 1</vt:lpstr>
      <vt:lpstr>投影片 2</vt:lpstr>
      <vt:lpstr>Why long-term time data archiving?</vt:lpstr>
      <vt:lpstr>And data portability?</vt:lpstr>
      <vt:lpstr>A complete storage solution  </vt:lpstr>
      <vt:lpstr>TVS-882BR/ TVS-882BRT3 Family</vt:lpstr>
      <vt:lpstr>Removable disc storage: RDX QuikStor </vt:lpstr>
      <vt:lpstr>Removable disk drive</vt:lpstr>
      <vt:lpstr>RDX vs. external drive</vt:lpstr>
      <vt:lpstr>Conveniently move data with RDX</vt:lpstr>
      <vt:lpstr> Intel®  Gen7 Core™ i5 / i7 processors </vt:lpstr>
      <vt:lpstr> Thunderbolt™ 3 NAS with excellent performance</vt:lpstr>
      <vt:lpstr> Front view</vt:lpstr>
      <vt:lpstr> Rear view</vt:lpstr>
      <vt:lpstr>Support M.2 SATA SSD and dual channel DDR4 memory</vt:lpstr>
      <vt:lpstr>RDX / Blu-ray disc + QNAP NAS = Complete storage solution </vt:lpstr>
      <vt:lpstr>Centrally manage RDX/disc-based data</vt:lpstr>
      <vt:lpstr>Smart file searching and filing</vt:lpstr>
      <vt:lpstr>Multi-layer protection for the backup</vt:lpstr>
      <vt:lpstr>Archive your data</vt:lpstr>
      <vt:lpstr>High-speed multimedia workflows</vt:lpstr>
      <vt:lpstr>Install RDX removable disk storage and access data</vt:lpstr>
      <vt:lpstr>QNAP x Archiware P5 x RDX Total backup and archive solution</vt:lpstr>
      <vt:lpstr>Traditional Usage</vt:lpstr>
      <vt:lpstr>TVS-882BR+RDX</vt:lpstr>
      <vt:lpstr>TVS-882BRT3+RDX+Archiware P5 </vt:lpstr>
      <vt:lpstr>投影片 27</vt:lpstr>
      <vt:lpstr>High expandability and 4K UHD local output  </vt:lpstr>
      <vt:lpstr>M.2 SATA 6Gbps SSD for adding SSD cache</vt:lpstr>
      <vt:lpstr>PCIe slot for diversified storage scenarios</vt:lpstr>
      <vt:lpstr> 4K HDMI output for an excellent audiovisual experience</vt:lpstr>
      <vt:lpstr>QVR Pro surveillance solution </vt:lpstr>
      <vt:lpstr>  Use VJBOD to expand capacity</vt:lpstr>
      <vt:lpstr>What can TVS-882BR/BRT3 do？</vt:lpstr>
      <vt:lpstr>QNAP NAS is your best choice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Cynthia Yang</dc:creator>
  <cp:lastModifiedBy>Yvonne Tsai</cp:lastModifiedBy>
  <cp:revision>501</cp:revision>
  <cp:lastPrinted>2018-03-20T12:12:33Z</cp:lastPrinted>
  <dcterms:modified xsi:type="dcterms:W3CDTF">2018-04-23T06:16:59Z</dcterms:modified>
</cp:coreProperties>
</file>