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commentAuthors.xml" ContentType="application/vnd.openxmlformats-officedocument.presentationml.commentAuthors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Default Extension="tiff" ContentType="image/tif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6" r:id="rId1"/>
  </p:sldMasterIdLst>
  <p:notesMasterIdLst>
    <p:notesMasterId r:id="rId37"/>
  </p:notesMasterIdLst>
  <p:handoutMasterIdLst>
    <p:handoutMasterId r:id="rId38"/>
  </p:handoutMasterIdLst>
  <p:sldIdLst>
    <p:sldId id="350" r:id="rId2"/>
    <p:sldId id="303" r:id="rId3"/>
    <p:sldId id="335" r:id="rId4"/>
    <p:sldId id="336" r:id="rId5"/>
    <p:sldId id="306" r:id="rId6"/>
    <p:sldId id="339" r:id="rId7"/>
    <p:sldId id="337" r:id="rId8"/>
    <p:sldId id="313" r:id="rId9"/>
    <p:sldId id="338" r:id="rId10"/>
    <p:sldId id="315" r:id="rId11"/>
    <p:sldId id="307" r:id="rId12"/>
    <p:sldId id="308" r:id="rId13"/>
    <p:sldId id="309" r:id="rId14"/>
    <p:sldId id="310" r:id="rId15"/>
    <p:sldId id="311" r:id="rId16"/>
    <p:sldId id="258" r:id="rId17"/>
    <p:sldId id="316" r:id="rId18"/>
    <p:sldId id="331" r:id="rId19"/>
    <p:sldId id="332" r:id="rId20"/>
    <p:sldId id="317" r:id="rId21"/>
    <p:sldId id="349" r:id="rId22"/>
    <p:sldId id="323" r:id="rId23"/>
    <p:sldId id="340" r:id="rId24"/>
    <p:sldId id="345" r:id="rId25"/>
    <p:sldId id="346" r:id="rId26"/>
    <p:sldId id="347" r:id="rId27"/>
    <p:sldId id="344" r:id="rId28"/>
    <p:sldId id="334" r:id="rId29"/>
    <p:sldId id="319" r:id="rId30"/>
    <p:sldId id="320" r:id="rId31"/>
    <p:sldId id="321" r:id="rId32"/>
    <p:sldId id="322" r:id="rId33"/>
    <p:sldId id="295" r:id="rId34"/>
    <p:sldId id="288" r:id="rId35"/>
    <p:sldId id="300" r:id="rId36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nlin" initials="D" lastIdx="1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EA5F00"/>
    <a:srgbClr val="F8B908"/>
    <a:srgbClr val="B9179A"/>
    <a:srgbClr val="4E8542"/>
    <a:srgbClr val="F28B0E"/>
    <a:srgbClr val="427E7B"/>
    <a:srgbClr val="E67708"/>
    <a:srgbClr val="740000"/>
    <a:srgbClr val="741E28"/>
    <a:srgbClr val="D8392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348"/>
    <p:restoredTop sz="93881" autoAdjust="0"/>
  </p:normalViewPr>
  <p:slideViewPr>
    <p:cSldViewPr snapToGrid="0" snapToObjects="1">
      <p:cViewPr>
        <p:scale>
          <a:sx n="80" d="100"/>
          <a:sy n="80" d="100"/>
        </p:scale>
        <p:origin x="-3005" y="-128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100" d="100"/>
          <a:sy n="100" d="100"/>
        </p:scale>
        <p:origin x="-4040" y="-7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600A82-17A7-43D1-92C4-CC31B2118417}" type="datetimeFigureOut">
              <a:rPr lang="zh-TW" altLang="en-US" smtClean="0"/>
              <a:pPr/>
              <a:t>2018/4/23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C5791-50A5-4EC7-82E3-F2E8D085595F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36625225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2914228264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8383223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zh-Hant" altLang="en-US" sz="11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口頭提還有一種好處 ： 光碟片的特點是資料無法被變更 保留資料完整性</a:t>
            </a:r>
            <a:r>
              <a:rPr lang="en-US" altLang="zh-Hant" sz="11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 </a:t>
            </a:r>
            <a:r>
              <a:rPr lang="zh-Hant" altLang="en-US" sz="11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同時簡單銷毀</a:t>
            </a: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697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13365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69657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90217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98364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77603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25513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50526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40793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62558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20225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05091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dirty="0"/>
              <a:t>圖要換</a:t>
            </a:r>
            <a:endParaRPr dirty="0"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25302398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dirty="0"/>
              <a:t>圖要換</a:t>
            </a:r>
            <a:endParaRPr dirty="0"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14635303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dirty="0"/>
              <a:t>圖要換</a:t>
            </a:r>
            <a:endParaRPr dirty="0"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40560124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41334625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050918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221376153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123373448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123373448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364586067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Break</a:t>
            </a:r>
            <a:r>
              <a:rPr lang="en-US" baseline="0" dirty="0"/>
              <a:t> </a:t>
            </a:r>
            <a:endParaRPr dirty="0"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428496755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58675595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419156635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247179950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198011733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Shape 2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" name="Shape 27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200421873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" name="Shape 49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6" name="Shape 49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userDrawn="1">
  <p:cSld name="TITLE_AND_BOD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6" name="Shape 183"/>
          <p:cNvSpPr txBox="1">
            <a:spLocks noGrp="1"/>
          </p:cNvSpPr>
          <p:nvPr userDrawn="1">
            <p:ph type="title"/>
          </p:nvPr>
        </p:nvSpPr>
        <p:spPr>
          <a:xfrm>
            <a:off x="323528" y="65780"/>
            <a:ext cx="7165459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>
              <a:defRPr b="1">
                <a:latin typeface="微軟正黑體" pitchFamily="34" charset="-120"/>
                <a:ea typeface="微軟正黑體" pitchFamily="34" charset="-120"/>
              </a:defRPr>
            </a:lvl1pPr>
          </a:lstStyle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Verdana"/>
              <a:buNone/>
            </a:pPr>
            <a:endParaRPr sz="4000" u="none" strike="noStrike" cap="none" dirty="0">
              <a:solidFill>
                <a:schemeClr val="lt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sym typeface="Arial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Title slide">
  <p:cSld name="6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24" name="Shape 24" descr="C:\Users\user\Desktop\TS-x28A_PPT\底板整理8-01.png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0" y="-579"/>
            <a:ext cx="9143998" cy="5143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Title slide" preserve="1">
  <p:cSld name="7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24" name="Shape 24" descr="C:\Users\user\Desktop\TS-x28A_PPT\底板整理8-01.png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0" y="-579"/>
            <a:ext cx="9143998" cy="51434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Title slide" preserve="1">
  <p:cSld name="7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24" name="Shape 24" descr="C:\Users\user\Desktop\TS-x28A_PPT\底板整理8-01.png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1" y="-579"/>
            <a:ext cx="9143996" cy="51434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Title slide" preserve="1">
  <p:cSld name="7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24" name="Shape 24" descr="C:\Users\user\Desktop\TS-x28A_PPT\底板整理8-01.png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1" y="-579"/>
            <a:ext cx="9143996" cy="51434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Title slide" preserve="1">
  <p:cSld name="7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24" name="Shape 24" descr="C:\Users\user\Desktop\TS-x28A_PPT\底板整理8-01.png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2" y="-579"/>
            <a:ext cx="9143994" cy="51434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6_Title slide" preserve="1">
  <p:cSld name="7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24" name="Shape 24" descr="C:\Users\user\Desktop\TS-x28A_PPT\底板整理8-01.png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0" y="-579"/>
            <a:ext cx="9143998" cy="51434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6_Title slide" preserve="1">
  <p:cSld name="7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pic>
        <p:nvPicPr>
          <p:cNvPr id="24" name="Shape 24" descr="C:\Users\user\Desktop\TS-x28A_PPT\底板整理8-01.png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1" y="-579"/>
            <a:ext cx="9143996" cy="51434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D7FDDD">
            <a:alpha val="0"/>
          </a:srgb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214282" y="357171"/>
            <a:ext cx="8786873" cy="7143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Verdana"/>
              <a:buChar char="●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715403" y="4857766"/>
            <a:ext cx="428595" cy="2857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9" name="Shape 9" descr="底_(ZH+EN).png"/>
          <p:cNvPicPr preferRelativeResize="0"/>
          <p:nvPr userDrawn="1"/>
        </p:nvPicPr>
        <p:blipFill>
          <a:blip r:embed="rId10"/>
          <a:stretch>
            <a:fillRect/>
          </a:stretch>
        </p:blipFill>
        <p:spPr>
          <a:xfrm>
            <a:off x="1" y="0"/>
            <a:ext cx="9143998" cy="5143498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8" r:id="rId3"/>
    <p:sldLayoutId id="2147483679" r:id="rId4"/>
    <p:sldLayoutId id="2147483680" r:id="rId5"/>
    <p:sldLayoutId id="2147483681" r:id="rId6"/>
    <p:sldLayoutId id="2147483677" r:id="rId7"/>
    <p:sldLayoutId id="2147483682" r:id="rId8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tiff"/><Relationship Id="rId5" Type="http://schemas.openxmlformats.org/officeDocument/2006/relationships/image" Target="../media/image15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3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3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31.png"/><Relationship Id="rId4" Type="http://schemas.openxmlformats.org/officeDocument/2006/relationships/image" Target="../media/image4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0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7.png"/><Relationship Id="rId7" Type="http://schemas.openxmlformats.org/officeDocument/2006/relationships/image" Target="../media/image6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9.png"/><Relationship Id="rId5" Type="http://schemas.openxmlformats.org/officeDocument/2006/relationships/image" Target="../media/image30.png"/><Relationship Id="rId10" Type="http://schemas.openxmlformats.org/officeDocument/2006/relationships/image" Target="../media/image26.png"/><Relationship Id="rId4" Type="http://schemas.openxmlformats.org/officeDocument/2006/relationships/image" Target="../media/image58.png"/><Relationship Id="rId9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13" Type="http://schemas.openxmlformats.org/officeDocument/2006/relationships/image" Target="../media/image72.pn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12" Type="http://schemas.openxmlformats.org/officeDocument/2006/relationships/image" Target="../media/image7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5.png"/><Relationship Id="rId11" Type="http://schemas.openxmlformats.org/officeDocument/2006/relationships/image" Target="../media/image70.png"/><Relationship Id="rId5" Type="http://schemas.openxmlformats.org/officeDocument/2006/relationships/image" Target="../media/image64.png"/><Relationship Id="rId10" Type="http://schemas.openxmlformats.org/officeDocument/2006/relationships/image" Target="../media/image69.png"/><Relationship Id="rId4" Type="http://schemas.openxmlformats.org/officeDocument/2006/relationships/image" Target="../media/image63.png"/><Relationship Id="rId9" Type="http://schemas.openxmlformats.org/officeDocument/2006/relationships/image" Target="../media/image68.png"/><Relationship Id="rId14" Type="http://schemas.openxmlformats.org/officeDocument/2006/relationships/image" Target="../media/image7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image" Target="../media/image25.png"/><Relationship Id="rId7" Type="http://schemas.openxmlformats.org/officeDocument/2006/relationships/image" Target="../media/image7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5.png"/><Relationship Id="rId4" Type="http://schemas.openxmlformats.org/officeDocument/2006/relationships/image" Target="../media/image26.png"/><Relationship Id="rId9" Type="http://schemas.openxmlformats.org/officeDocument/2006/relationships/image" Target="../media/image7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8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tif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tiff"/><Relationship Id="rId13" Type="http://schemas.openxmlformats.org/officeDocument/2006/relationships/image" Target="../media/image79.tiff"/><Relationship Id="rId18" Type="http://schemas.openxmlformats.org/officeDocument/2006/relationships/image" Target="../media/image96.png"/><Relationship Id="rId3" Type="http://schemas.openxmlformats.org/officeDocument/2006/relationships/image" Target="../media/image82.png"/><Relationship Id="rId7" Type="http://schemas.openxmlformats.org/officeDocument/2006/relationships/image" Target="../media/image86.png"/><Relationship Id="rId12" Type="http://schemas.openxmlformats.org/officeDocument/2006/relationships/image" Target="../media/image91.png"/><Relationship Id="rId17" Type="http://schemas.openxmlformats.org/officeDocument/2006/relationships/image" Target="../media/image95.png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9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5.png"/><Relationship Id="rId11" Type="http://schemas.openxmlformats.org/officeDocument/2006/relationships/image" Target="../media/image90.png"/><Relationship Id="rId5" Type="http://schemas.openxmlformats.org/officeDocument/2006/relationships/image" Target="../media/image84.png"/><Relationship Id="rId15" Type="http://schemas.openxmlformats.org/officeDocument/2006/relationships/image" Target="../media/image93.png"/><Relationship Id="rId10" Type="http://schemas.openxmlformats.org/officeDocument/2006/relationships/image" Target="../media/image89.png"/><Relationship Id="rId19" Type="http://schemas.openxmlformats.org/officeDocument/2006/relationships/image" Target="../media/image97.png"/><Relationship Id="rId4" Type="http://schemas.openxmlformats.org/officeDocument/2006/relationships/image" Target="../media/image83.png"/><Relationship Id="rId9" Type="http://schemas.openxmlformats.org/officeDocument/2006/relationships/image" Target="../media/image88.png"/><Relationship Id="rId14" Type="http://schemas.openxmlformats.org/officeDocument/2006/relationships/image" Target="../media/image92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13" Type="http://schemas.openxmlformats.org/officeDocument/2006/relationships/image" Target="../media/image89.png"/><Relationship Id="rId18" Type="http://schemas.openxmlformats.org/officeDocument/2006/relationships/image" Target="../media/image94.png"/><Relationship Id="rId3" Type="http://schemas.openxmlformats.org/officeDocument/2006/relationships/image" Target="../media/image98.png"/><Relationship Id="rId21" Type="http://schemas.openxmlformats.org/officeDocument/2006/relationships/image" Target="../media/image37.png"/><Relationship Id="rId7" Type="http://schemas.openxmlformats.org/officeDocument/2006/relationships/image" Target="../media/image100.png"/><Relationship Id="rId12" Type="http://schemas.openxmlformats.org/officeDocument/2006/relationships/image" Target="../media/image86.png"/><Relationship Id="rId17" Type="http://schemas.openxmlformats.org/officeDocument/2006/relationships/image" Target="../media/image92.png"/><Relationship Id="rId2" Type="http://schemas.openxmlformats.org/officeDocument/2006/relationships/notesSlide" Target="../notesSlides/notesSlide23.xml"/><Relationship Id="rId16" Type="http://schemas.openxmlformats.org/officeDocument/2006/relationships/image" Target="../media/image79.tiff"/><Relationship Id="rId20" Type="http://schemas.openxmlformats.org/officeDocument/2006/relationships/image" Target="../media/image9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8.png"/><Relationship Id="rId11" Type="http://schemas.openxmlformats.org/officeDocument/2006/relationships/image" Target="../media/image85.png"/><Relationship Id="rId5" Type="http://schemas.openxmlformats.org/officeDocument/2006/relationships/image" Target="../media/image25.png"/><Relationship Id="rId15" Type="http://schemas.openxmlformats.org/officeDocument/2006/relationships/image" Target="../media/image97.png"/><Relationship Id="rId10" Type="http://schemas.openxmlformats.org/officeDocument/2006/relationships/image" Target="../media/image84.png"/><Relationship Id="rId19" Type="http://schemas.openxmlformats.org/officeDocument/2006/relationships/image" Target="../media/image95.png"/><Relationship Id="rId4" Type="http://schemas.openxmlformats.org/officeDocument/2006/relationships/image" Target="../media/image99.png"/><Relationship Id="rId9" Type="http://schemas.openxmlformats.org/officeDocument/2006/relationships/image" Target="../media/image83.png"/><Relationship Id="rId14" Type="http://schemas.openxmlformats.org/officeDocument/2006/relationships/image" Target="../media/image91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13" Type="http://schemas.openxmlformats.org/officeDocument/2006/relationships/image" Target="../media/image96.png"/><Relationship Id="rId18" Type="http://schemas.openxmlformats.org/officeDocument/2006/relationships/image" Target="../media/image100.png"/><Relationship Id="rId3" Type="http://schemas.openxmlformats.org/officeDocument/2006/relationships/image" Target="../media/image101.png"/><Relationship Id="rId7" Type="http://schemas.openxmlformats.org/officeDocument/2006/relationships/image" Target="../media/image89.png"/><Relationship Id="rId12" Type="http://schemas.openxmlformats.org/officeDocument/2006/relationships/image" Target="../media/image95.png"/><Relationship Id="rId17" Type="http://schemas.openxmlformats.org/officeDocument/2006/relationships/image" Target="../media/image103.png"/><Relationship Id="rId2" Type="http://schemas.openxmlformats.org/officeDocument/2006/relationships/notesSlide" Target="../notesSlides/notesSlide24.xml"/><Relationship Id="rId16" Type="http://schemas.openxmlformats.org/officeDocument/2006/relationships/image" Target="../media/image88.png"/><Relationship Id="rId20" Type="http://schemas.openxmlformats.org/officeDocument/2006/relationships/image" Target="../media/image3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5.png"/><Relationship Id="rId11" Type="http://schemas.openxmlformats.org/officeDocument/2006/relationships/image" Target="../media/image83.png"/><Relationship Id="rId5" Type="http://schemas.openxmlformats.org/officeDocument/2006/relationships/image" Target="../media/image84.png"/><Relationship Id="rId15" Type="http://schemas.openxmlformats.org/officeDocument/2006/relationships/image" Target="../media/image97.png"/><Relationship Id="rId10" Type="http://schemas.openxmlformats.org/officeDocument/2006/relationships/image" Target="../media/image94.png"/><Relationship Id="rId19" Type="http://schemas.openxmlformats.org/officeDocument/2006/relationships/image" Target="../media/image80.png"/><Relationship Id="rId4" Type="http://schemas.openxmlformats.org/officeDocument/2006/relationships/image" Target="../media/image79.tiff"/><Relationship Id="rId9" Type="http://schemas.openxmlformats.org/officeDocument/2006/relationships/image" Target="../media/image92.png"/><Relationship Id="rId14" Type="http://schemas.openxmlformats.org/officeDocument/2006/relationships/image" Target="../media/image10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tiff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04.png"/><Relationship Id="rId7" Type="http://schemas.openxmlformats.org/officeDocument/2006/relationships/image" Target="../media/image10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5.tiff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107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png"/><Relationship Id="rId3" Type="http://schemas.openxmlformats.org/officeDocument/2006/relationships/image" Target="../media/image108.png"/><Relationship Id="rId7" Type="http://schemas.openxmlformats.org/officeDocument/2006/relationships/image" Target="../media/image111.png"/><Relationship Id="rId12" Type="http://schemas.openxmlformats.org/officeDocument/2006/relationships/image" Target="../media/image11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0.png"/><Relationship Id="rId11" Type="http://schemas.openxmlformats.org/officeDocument/2006/relationships/image" Target="../media/image115.png"/><Relationship Id="rId5" Type="http://schemas.openxmlformats.org/officeDocument/2006/relationships/image" Target="../media/image109.tiff"/><Relationship Id="rId10" Type="http://schemas.openxmlformats.org/officeDocument/2006/relationships/image" Target="../media/image114.png"/><Relationship Id="rId4" Type="http://schemas.openxmlformats.org/officeDocument/2006/relationships/image" Target="../media/image26.png"/><Relationship Id="rId9" Type="http://schemas.openxmlformats.org/officeDocument/2006/relationships/image" Target="../media/image11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9.png"/><Relationship Id="rId4" Type="http://schemas.openxmlformats.org/officeDocument/2006/relationships/image" Target="../media/image11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1.png"/><Relationship Id="rId4" Type="http://schemas.openxmlformats.org/officeDocument/2006/relationships/image" Target="../media/image7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4.png"/><Relationship Id="rId5" Type="http://schemas.openxmlformats.org/officeDocument/2006/relationships/image" Target="../media/image123.png"/><Relationship Id="rId4" Type="http://schemas.openxmlformats.org/officeDocument/2006/relationships/image" Target="../media/image122.tif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7.png"/><Relationship Id="rId5" Type="http://schemas.openxmlformats.org/officeDocument/2006/relationships/image" Target="../media/image126.png"/><Relationship Id="rId4" Type="http://schemas.openxmlformats.org/officeDocument/2006/relationships/image" Target="../media/image13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1026" name="Picture 2" descr="\\MARKETING\Marketing\Website\新網站\Landing-Page\Landing-page_qts434-sneakpreview\00_PSD\new_2018\youtube\w32\180420-ch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0FFA9594-1B70-BB44-9735-F119E27D4C78}"/>
              </a:ext>
            </a:extLst>
          </p:cNvPr>
          <p:cNvSpPr txBox="1"/>
          <p:nvPr/>
        </p:nvSpPr>
        <p:spPr>
          <a:xfrm>
            <a:off x="1255064" y="2794179"/>
            <a:ext cx="2519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5.25” </a:t>
            </a:r>
            <a:r>
              <a:rPr lang="zh-Hant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擴充櫃</a:t>
            </a:r>
            <a:endParaRPr lang="en-US" altLang="zh-Hant" sz="20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  <a:p>
            <a:pPr algn="r"/>
            <a:r>
              <a:rPr lang="zh-Hant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盡享</a:t>
            </a:r>
            <a:r>
              <a:rPr lang="en-US" altLang="zh-Hant" sz="20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</a:rPr>
              <a:t>RDX/</a:t>
            </a:r>
            <a:r>
              <a:rPr lang="zh-Hant" altLang="en-US" sz="20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</a:rPr>
              <a:t>藍光</a:t>
            </a:r>
            <a:r>
              <a:rPr lang="zh-Hant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應用</a:t>
            </a:r>
            <a:r>
              <a:rPr 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354472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 descr="TAG-0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2124" y="1454458"/>
            <a:ext cx="5064029" cy="2539284"/>
          </a:xfrm>
          <a:prstGeom prst="rect">
            <a:avLst/>
          </a:prstGeom>
        </p:spPr>
      </p:pic>
      <p:sp>
        <p:nvSpPr>
          <p:cNvPr id="17" name="文字方塊 16"/>
          <p:cNvSpPr txBox="1"/>
          <p:nvPr/>
        </p:nvSpPr>
        <p:spPr>
          <a:xfrm>
            <a:off x="6239113" y="1833338"/>
            <a:ext cx="2062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有法定保存期限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0C1B86F8-E6C0-A547-B6C9-5EFECB3ECD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628" y="3297605"/>
            <a:ext cx="1872521" cy="868984"/>
          </a:xfrm>
          <a:prstGeom prst="rect">
            <a:avLst/>
          </a:prstGeom>
        </p:spPr>
      </p:pic>
      <p:pic>
        <p:nvPicPr>
          <p:cNvPr id="9" name="圖片 8" descr="TAG-0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040" y="1010002"/>
            <a:ext cx="2945642" cy="643600"/>
          </a:xfrm>
          <a:prstGeom prst="rect">
            <a:avLst/>
          </a:prstGeom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54917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Verdana"/>
              <a:buNone/>
            </a:pPr>
            <a:r>
              <a:rPr lang="zh-Hant" altLang="en-US" sz="3600" u="none" strike="noStrike" cap="none" dirty="0">
                <a:solidFill>
                  <a:schemeClr val="lt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Arial"/>
              </a:rPr>
              <a:t>有些資料您想永久儲存</a:t>
            </a:r>
            <a:endParaRPr sz="3600" u="none" strike="noStrike" cap="none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  <a:sym typeface="Arial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E2CBE159-4664-C641-9FAE-767A167F1C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37795" y="1833914"/>
            <a:ext cx="3692908" cy="2576447"/>
          </a:xfrm>
          <a:prstGeom prst="rect">
            <a:avLst/>
          </a:prstGeom>
        </p:spPr>
      </p:pic>
      <p:sp>
        <p:nvSpPr>
          <p:cNvPr id="11" name="文字方塊 10"/>
          <p:cNvSpPr txBox="1"/>
          <p:nvPr/>
        </p:nvSpPr>
        <p:spPr>
          <a:xfrm>
            <a:off x="613319" y="1104794"/>
            <a:ext cx="2653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Hant" altLang="en-US" sz="24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大容量藍光碟片</a:t>
            </a:r>
            <a:endParaRPr lang="en-US" altLang="zh-TW" sz="24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6" name="文字方塊 15"/>
          <p:cNvSpPr txBox="1"/>
          <p:nvPr/>
        </p:nvSpPr>
        <p:spPr>
          <a:xfrm>
            <a:off x="6283721" y="2458858"/>
            <a:ext cx="2062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極機密資料</a:t>
            </a:r>
          </a:p>
        </p:txBody>
      </p:sp>
      <p:sp>
        <p:nvSpPr>
          <p:cNvPr id="18" name="文字方塊 17"/>
          <p:cNvSpPr txBox="1"/>
          <p:nvPr/>
        </p:nvSpPr>
        <p:spPr>
          <a:xfrm>
            <a:off x="6122016" y="3096878"/>
            <a:ext cx="2330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極少用但不想刪除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10" descr="TAG-0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2124" y="1454458"/>
            <a:ext cx="5064029" cy="2539284"/>
          </a:xfrm>
          <a:prstGeom prst="rect">
            <a:avLst/>
          </a:prstGeom>
        </p:spPr>
      </p:pic>
      <p:sp>
        <p:nvSpPr>
          <p:cNvPr id="13" name="文字方塊 12"/>
          <p:cNvSpPr txBox="1"/>
          <p:nvPr/>
        </p:nvSpPr>
        <p:spPr>
          <a:xfrm>
            <a:off x="6239113" y="1833338"/>
            <a:ext cx="2062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高可攜性</a:t>
            </a:r>
          </a:p>
        </p:txBody>
      </p:sp>
      <p:pic>
        <p:nvPicPr>
          <p:cNvPr id="17" name="圖片 16" descr="TAG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040" y="1010002"/>
            <a:ext cx="2945642" cy="643600"/>
          </a:xfrm>
          <a:prstGeom prst="rect">
            <a:avLst/>
          </a:prstGeom>
        </p:spPr>
      </p:pic>
      <p:pic>
        <p:nvPicPr>
          <p:cNvPr id="18" name="Picture 9">
            <a:extLst>
              <a:ext uri="{FF2B5EF4-FFF2-40B4-BE49-F238E27FC236}">
                <a16:creationId xmlns="" xmlns:a16="http://schemas.microsoft.com/office/drawing/2014/main" id="{E2CBE159-4664-C641-9FAE-767A167F1C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37795" y="1833914"/>
            <a:ext cx="3692908" cy="2576447"/>
          </a:xfrm>
          <a:prstGeom prst="rect">
            <a:avLst/>
          </a:prstGeom>
        </p:spPr>
      </p:pic>
      <p:sp>
        <p:nvSpPr>
          <p:cNvPr id="19" name="文字方塊 18"/>
          <p:cNvSpPr txBox="1"/>
          <p:nvPr/>
        </p:nvSpPr>
        <p:spPr>
          <a:xfrm>
            <a:off x="526788" y="1104794"/>
            <a:ext cx="2653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4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RDX</a:t>
            </a:r>
            <a:r>
              <a:rPr lang="zh-TW" altLang="en-US" sz="24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抽取式磁碟機</a:t>
            </a:r>
          </a:p>
        </p:txBody>
      </p:sp>
      <p:sp>
        <p:nvSpPr>
          <p:cNvPr id="20" name="文字方塊 19"/>
          <p:cNvSpPr txBox="1"/>
          <p:nvPr/>
        </p:nvSpPr>
        <p:spPr>
          <a:xfrm>
            <a:off x="6283721" y="2458858"/>
            <a:ext cx="2062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耐震防塵</a:t>
            </a:r>
          </a:p>
        </p:txBody>
      </p:sp>
      <p:sp>
        <p:nvSpPr>
          <p:cNvPr id="21" name="文字方塊 20"/>
          <p:cNvSpPr txBox="1"/>
          <p:nvPr/>
        </p:nvSpPr>
        <p:spPr>
          <a:xfrm>
            <a:off x="6122016" y="3096878"/>
            <a:ext cx="2330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高耐用性</a:t>
            </a:r>
          </a:p>
        </p:txBody>
      </p:sp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60140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Verdana"/>
              <a:buNone/>
            </a:pPr>
            <a:r>
              <a:rPr lang="zh-Hant" altLang="en-US" sz="3600" u="none" strike="noStrike" cap="none" dirty="0">
                <a:solidFill>
                  <a:schemeClr val="lt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Arial"/>
              </a:rPr>
              <a:t>有些資料您需要可攜性傳輸</a:t>
            </a:r>
            <a:endParaRPr sz="3600" u="none" strike="noStrike" cap="none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  <a:sym typeface="Arial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AA7EE833-9092-8749-BCBA-F2AE2C284C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0759" y="3364575"/>
            <a:ext cx="15113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1197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圖片 27" descr="TAG-1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180" y="1838667"/>
            <a:ext cx="2111459" cy="603886"/>
          </a:xfrm>
          <a:prstGeom prst="rect">
            <a:avLst/>
          </a:prstGeom>
        </p:spPr>
      </p:pic>
      <p:pic>
        <p:nvPicPr>
          <p:cNvPr id="29" name="圖片 28" descr="TAG-2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544" y="1839381"/>
            <a:ext cx="2111460" cy="602458"/>
          </a:xfrm>
          <a:prstGeom prst="rect">
            <a:avLst/>
          </a:prstGeom>
        </p:spPr>
      </p:pic>
      <p:pic>
        <p:nvPicPr>
          <p:cNvPr id="30" name="圖片 29" descr="TAG-2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270" y="1838667"/>
            <a:ext cx="2111459" cy="603886"/>
          </a:xfrm>
          <a:prstGeom prst="rect">
            <a:avLst/>
          </a:prstGeom>
        </p:spPr>
      </p:pic>
      <p:pic>
        <p:nvPicPr>
          <p:cNvPr id="31" name="圖片 30" descr="TAG-22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15906" y="1839381"/>
            <a:ext cx="2111461" cy="602459"/>
          </a:xfrm>
          <a:prstGeom prst="rect">
            <a:avLst/>
          </a:prstGeom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58605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buSzPts val="3400"/>
            </a:pPr>
            <a:r>
              <a:rPr lang="zh-TW" altLang="en-US" sz="3600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</a:rPr>
              <a:t>各式儲存媒介一機支援</a:t>
            </a:r>
            <a:endParaRPr sz="3600" u="none" strike="noStrike" cap="none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  <a:sym typeface="Arial"/>
            </a:endParaRPr>
          </a:p>
        </p:txBody>
      </p:sp>
      <p:sp>
        <p:nvSpPr>
          <p:cNvPr id="13" name="文字方塊 12"/>
          <p:cNvSpPr txBox="1"/>
          <p:nvPr/>
        </p:nvSpPr>
        <p:spPr>
          <a:xfrm>
            <a:off x="682804" y="1848223"/>
            <a:ext cx="16859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無懼天災永久封存極機密資料</a:t>
            </a:r>
          </a:p>
        </p:txBody>
      </p:sp>
      <p:sp>
        <p:nvSpPr>
          <p:cNvPr id="19" name="文字方塊 18"/>
          <p:cNvSpPr txBox="1"/>
          <p:nvPr/>
        </p:nvSpPr>
        <p:spPr>
          <a:xfrm>
            <a:off x="851850" y="1095298"/>
            <a:ext cx="75342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4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依據資料特性使用光碟片</a:t>
            </a:r>
            <a:r>
              <a:rPr lang="en-US" altLang="zh-TW" sz="24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, RDX、</a:t>
            </a:r>
            <a:r>
              <a:rPr lang="zh-TW" altLang="en-US" sz="24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硬碟或雲端備份</a:t>
            </a:r>
            <a:endParaRPr lang="en-US" altLang="zh-TW" sz="24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20" name="圖片 19" descr="TAG-11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506" y="2625067"/>
            <a:ext cx="1557223" cy="1237453"/>
          </a:xfrm>
          <a:prstGeom prst="rect">
            <a:avLst/>
          </a:prstGeom>
        </p:spPr>
      </p:pic>
      <p:pic>
        <p:nvPicPr>
          <p:cNvPr id="21" name="圖片 20" descr="TAG-12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39816" y="2490178"/>
            <a:ext cx="1201393" cy="1596346"/>
          </a:xfrm>
          <a:prstGeom prst="rect">
            <a:avLst/>
          </a:prstGeom>
        </p:spPr>
      </p:pic>
      <p:pic>
        <p:nvPicPr>
          <p:cNvPr id="22" name="圖片 21" descr="TAG-13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18829" y="2707060"/>
            <a:ext cx="1238186" cy="1270457"/>
          </a:xfrm>
          <a:prstGeom prst="rect">
            <a:avLst/>
          </a:prstGeom>
        </p:spPr>
      </p:pic>
      <p:pic>
        <p:nvPicPr>
          <p:cNvPr id="23" name="圖片 22" descr="TAG-14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24670" y="2778164"/>
            <a:ext cx="1692486" cy="1065306"/>
          </a:xfrm>
          <a:prstGeom prst="rect">
            <a:avLst/>
          </a:prstGeom>
        </p:spPr>
      </p:pic>
      <p:sp>
        <p:nvSpPr>
          <p:cNvPr id="32" name="文字方塊 31"/>
          <p:cNvSpPr txBox="1"/>
          <p:nvPr/>
        </p:nvSpPr>
        <p:spPr>
          <a:xfrm>
            <a:off x="2947176" y="1848223"/>
            <a:ext cx="1529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RDX</a:t>
            </a:r>
            <a:r>
              <a:rPr lang="zh-TW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防塵防震便利分享</a:t>
            </a:r>
          </a:p>
        </p:txBody>
      </p:sp>
      <p:sp>
        <p:nvSpPr>
          <p:cNvPr id="33" name="文字方塊 32"/>
          <p:cNvSpPr txBox="1"/>
          <p:nvPr/>
        </p:nvSpPr>
        <p:spPr>
          <a:xfrm>
            <a:off x="4922595" y="1848223"/>
            <a:ext cx="1529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HDD </a:t>
            </a:r>
            <a:r>
              <a:rPr lang="zh-TW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備份快速搜尋集中管理</a:t>
            </a:r>
          </a:p>
        </p:txBody>
      </p:sp>
      <p:sp>
        <p:nvSpPr>
          <p:cNvPr id="35" name="文字方塊 34"/>
          <p:cNvSpPr txBox="1"/>
          <p:nvPr/>
        </p:nvSpPr>
        <p:spPr>
          <a:xfrm>
            <a:off x="7187486" y="1848223"/>
            <a:ext cx="1529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雲端備份協同合作即刻分享</a:t>
            </a:r>
          </a:p>
        </p:txBody>
      </p:sp>
      <p:sp>
        <p:nvSpPr>
          <p:cNvPr id="36" name="矩形 7">
            <a:extLst>
              <a:ext uri="{FF2B5EF4-FFF2-40B4-BE49-F238E27FC236}">
                <a16:creationId xmlns="" xmlns:a16="http://schemas.microsoft.com/office/drawing/2014/main" id="{2B0DFB5E-C455-4A4A-A347-8676831F2C51}"/>
              </a:ext>
            </a:extLst>
          </p:cNvPr>
          <p:cNvSpPr/>
          <p:nvPr/>
        </p:nvSpPr>
        <p:spPr>
          <a:xfrm>
            <a:off x="1281935" y="1546269"/>
            <a:ext cx="6674104" cy="4571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xmlns="" val="2058771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圖片 12" descr="TAG-0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2616" y="3646212"/>
            <a:ext cx="2250373" cy="382177"/>
          </a:xfrm>
          <a:prstGeom prst="rect">
            <a:avLst/>
          </a:prstGeom>
        </p:spPr>
      </p:pic>
      <p:pic>
        <p:nvPicPr>
          <p:cNvPr id="14" name="圖片 13" descr="TAG-0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98" y="3635670"/>
            <a:ext cx="2254438" cy="384210"/>
          </a:xfrm>
          <a:prstGeom prst="rect">
            <a:avLst/>
          </a:prstGeom>
        </p:spPr>
      </p:pic>
      <p:pic>
        <p:nvPicPr>
          <p:cNvPr id="15" name="圖片 14" descr="TAG-05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3751" y="3255526"/>
            <a:ext cx="2244272" cy="380144"/>
          </a:xfrm>
          <a:prstGeom prst="rect">
            <a:avLst/>
          </a:prstGeom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58605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Verdana"/>
              <a:buNone/>
            </a:pPr>
            <a:r>
              <a:rPr lang="en-US" sz="3600" u="none" strike="noStrike" cap="none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TVS-882BR/ TVS-882BRT3</a:t>
            </a:r>
            <a:r>
              <a:rPr lang="zh-Hant" altLang="en-US" sz="3600" u="none" strike="noStrike" cap="none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系列</a:t>
            </a:r>
            <a:endParaRPr sz="3600" u="none" strike="noStrike" cap="none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  <a:sym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FAEC03B6-9E79-344D-BC51-868AE8AD0D95}"/>
              </a:ext>
            </a:extLst>
          </p:cNvPr>
          <p:cNvSpPr txBox="1"/>
          <p:nvPr/>
        </p:nvSpPr>
        <p:spPr>
          <a:xfrm>
            <a:off x="3848669" y="3738804"/>
            <a:ext cx="1816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TVS-882BRT3</a:t>
            </a:r>
            <a:r>
              <a:rPr lang="zh-Hant" altLang="en-US" sz="12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系列配備</a:t>
            </a:r>
            <a:r>
              <a:rPr lang="en-US" altLang="zh-Hant" sz="12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4 x </a:t>
            </a:r>
            <a:r>
              <a:rPr lang="en-US" altLang="zh-Hant" sz="120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Thunderbolt</a:t>
            </a:r>
            <a:r>
              <a:rPr lang="zh-TW" altLang="en-US" sz="120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sz="120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3</a:t>
            </a:r>
            <a:endParaRPr lang="en-US" sz="12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EE720018-FFA4-504B-B43F-E1859174E2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45410" y="1105418"/>
            <a:ext cx="3263692" cy="233251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6012801A-C7CC-2F4F-A888-1601F1ADDC9D}"/>
              </a:ext>
            </a:extLst>
          </p:cNvPr>
          <p:cNvSpPr txBox="1"/>
          <p:nvPr/>
        </p:nvSpPr>
        <p:spPr>
          <a:xfrm>
            <a:off x="3606884" y="3287377"/>
            <a:ext cx="17289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系列</a:t>
            </a:r>
            <a:endParaRPr lang="en-US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="" xmlns:a16="http://schemas.microsoft.com/office/drawing/2014/main" id="{E00B3146-94B8-0549-88A8-1C98A54F43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023" y="2089563"/>
            <a:ext cx="2354827" cy="168295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E5E33F60-18C1-BD46-B9F2-6F20C48B1061}"/>
              </a:ext>
            </a:extLst>
          </p:cNvPr>
          <p:cNvSpPr txBox="1"/>
          <p:nvPr/>
        </p:nvSpPr>
        <p:spPr>
          <a:xfrm>
            <a:off x="490146" y="3673887"/>
            <a:ext cx="23948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TVS-882BR-ODD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系列</a:t>
            </a:r>
            <a:endParaRPr lang="en-US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EAA55D8E-DCF5-BC4F-A4F3-4421B1D22EE2}"/>
              </a:ext>
            </a:extLst>
          </p:cNvPr>
          <p:cNvSpPr txBox="1"/>
          <p:nvPr/>
        </p:nvSpPr>
        <p:spPr>
          <a:xfrm>
            <a:off x="6526955" y="3683412"/>
            <a:ext cx="23948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TVS-882BR-RDX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系列</a:t>
            </a:r>
            <a:endParaRPr lang="en-US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="" xmlns:a16="http://schemas.microsoft.com/office/drawing/2014/main" id="{9C69AEFD-AC37-7C4F-A1C0-F523017C863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83695" y="2084249"/>
            <a:ext cx="2368889" cy="1693587"/>
          </a:xfrm>
          <a:prstGeom prst="rect">
            <a:avLst/>
          </a:prstGeom>
        </p:spPr>
      </p:pic>
      <p:pic>
        <p:nvPicPr>
          <p:cNvPr id="24" name="圖片 23" descr="TAG-07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32376" y="3794563"/>
            <a:ext cx="386576" cy="304191"/>
          </a:xfrm>
          <a:prstGeom prst="rect">
            <a:avLst/>
          </a:prstGeom>
        </p:spPr>
      </p:pic>
      <p:pic>
        <p:nvPicPr>
          <p:cNvPr id="25" name="圖片 24" descr="TAG-08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6465" y="1814763"/>
            <a:ext cx="2558945" cy="483211"/>
          </a:xfrm>
          <a:prstGeom prst="rect">
            <a:avLst/>
          </a:prstGeom>
        </p:spPr>
      </p:pic>
      <p:pic>
        <p:nvPicPr>
          <p:cNvPr id="26" name="圖片 25" descr="TAG-08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flipH="1">
            <a:off x="6201163" y="1814763"/>
            <a:ext cx="2558945" cy="483211"/>
          </a:xfrm>
          <a:prstGeom prst="rect">
            <a:avLst/>
          </a:prstGeom>
        </p:spPr>
      </p:pic>
      <p:sp>
        <p:nvSpPr>
          <p:cNvPr id="27" name="文字方塊 26"/>
          <p:cNvSpPr txBox="1"/>
          <p:nvPr/>
        </p:nvSpPr>
        <p:spPr>
          <a:xfrm>
            <a:off x="628650" y="1767138"/>
            <a:ext cx="2127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Hant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搭載藍光燒錄機</a:t>
            </a:r>
            <a:endParaRPr lang="en-US" altLang="zh-TW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8" name="文字方塊 27"/>
          <p:cNvSpPr txBox="1"/>
          <p:nvPr/>
        </p:nvSpPr>
        <p:spPr>
          <a:xfrm>
            <a:off x="6605704" y="1767138"/>
            <a:ext cx="2127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搭載</a:t>
            </a:r>
            <a:r>
              <a:rPr lang="en-US" altLang="zh-Hant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RDX</a:t>
            </a:r>
            <a:r>
              <a:rPr lang="zh-TW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磁碟機</a:t>
            </a:r>
          </a:p>
        </p:txBody>
      </p:sp>
    </p:spTree>
    <p:extLst>
      <p:ext uri="{BB962C8B-B14F-4D97-AF65-F5344CB8AC3E}">
        <p14:creationId xmlns:p14="http://schemas.microsoft.com/office/powerpoint/2010/main" xmlns="" val="47553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群組 18"/>
          <p:cNvGrpSpPr/>
          <p:nvPr/>
        </p:nvGrpSpPr>
        <p:grpSpPr>
          <a:xfrm>
            <a:off x="148644" y="900825"/>
            <a:ext cx="8795331" cy="1728074"/>
            <a:chOff x="-114561" y="3308884"/>
            <a:chExt cx="8795331" cy="1728074"/>
          </a:xfrm>
        </p:grpSpPr>
        <p:pic>
          <p:nvPicPr>
            <p:cNvPr id="27" name="Picture 4" descr="https://lh5.googleusercontent.com/f8sZIG0O2iHiR3ASvb3-CsoZynxAtcv5d660peE46pBOwI3rVoLz1CfpR9maSQ6aFP8CM77JU6-Cl1IpCuZHERGHWAukTNcdTxACZ0w_fQqf3YBePOPyAydWEXKNFN_YMIJmvmULWxA">
              <a:extLst>
                <a:ext uri="{FF2B5EF4-FFF2-40B4-BE49-F238E27FC236}">
                  <a16:creationId xmlns="" xmlns:a16="http://schemas.microsoft.com/office/drawing/2014/main" id="{F7687B95-C4B9-E043-8000-4669FAD2614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4917" y="3612255"/>
              <a:ext cx="2500993" cy="11996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" descr="https://lh3.googleusercontent.com/y8UjBhmlgwnhb4tJTthwGTMODJ87OQsFsoAp1HxSLPqj6q-u8fRU7KIMm7V6dBTi9VUgnsHolXdqA_62lFMxa-AG-HpTnLGEnn7cXVJ2q9jKeD6hzguv-reLm50AIzx-eK-fgsWWM6s">
              <a:extLst>
                <a:ext uri="{FF2B5EF4-FFF2-40B4-BE49-F238E27FC236}">
                  <a16:creationId xmlns="" xmlns:a16="http://schemas.microsoft.com/office/drawing/2014/main" id="{6C9EB483-541B-324D-8BD7-A87013E41C2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/>
            <a:srcRect l="5346" t="30440" r="8062" b="14811"/>
            <a:stretch>
              <a:fillRect/>
            </a:stretch>
          </p:blipFill>
          <p:spPr bwMode="auto">
            <a:xfrm>
              <a:off x="5404170" y="3659880"/>
              <a:ext cx="3276600" cy="13770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圖片 33" descr="TAG-03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10800000">
              <a:off x="4189167" y="3318200"/>
              <a:ext cx="2649736" cy="450000"/>
            </a:xfrm>
            <a:prstGeom prst="rect">
              <a:avLst/>
            </a:prstGeom>
          </p:spPr>
        </p:pic>
        <p:pic>
          <p:nvPicPr>
            <p:cNvPr id="35" name="圖片 34" descr="TAG-04.png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10800000">
              <a:off x="-114561" y="3308884"/>
              <a:ext cx="2851711" cy="486000"/>
            </a:xfrm>
            <a:prstGeom prst="rect">
              <a:avLst/>
            </a:prstGeom>
          </p:spPr>
        </p:pic>
        <p:sp>
          <p:nvSpPr>
            <p:cNvPr id="28" name="文字方塊 31">
              <a:extLst>
                <a:ext uri="{FF2B5EF4-FFF2-40B4-BE49-F238E27FC236}">
                  <a16:creationId xmlns="" xmlns:a16="http://schemas.microsoft.com/office/drawing/2014/main" id="{C08ED32B-FA11-914F-AC49-4D3DD7C2A553}"/>
                </a:ext>
              </a:extLst>
            </p:cNvPr>
            <p:cNvSpPr txBox="1"/>
            <p:nvPr/>
          </p:nvSpPr>
          <p:spPr>
            <a:xfrm>
              <a:off x="-9093" y="3375776"/>
              <a:ext cx="301923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Hant" altLang="en-US" sz="16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標準 </a:t>
              </a:r>
              <a:r>
                <a:rPr lang="en-US" altLang="zh-Hant" sz="16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5.25</a:t>
              </a:r>
              <a:r>
                <a:rPr lang="zh-Hant" altLang="en-US" sz="16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 吋 </a:t>
              </a:r>
              <a:r>
                <a:rPr lang="en-US" altLang="zh-Hant" sz="16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SATA</a:t>
              </a:r>
              <a:r>
                <a:rPr lang="zh-Hant" altLang="en-US" sz="16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 連接式</a:t>
              </a:r>
              <a:endParaRPr lang="en-US" altLang="zh-TW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29" name="文字方塊 32">
              <a:extLst>
                <a:ext uri="{FF2B5EF4-FFF2-40B4-BE49-F238E27FC236}">
                  <a16:creationId xmlns="" xmlns:a16="http://schemas.microsoft.com/office/drawing/2014/main" id="{E6FED2D1-8BC0-B646-B671-8B37BC1099BF}"/>
                </a:ext>
              </a:extLst>
            </p:cNvPr>
            <p:cNvSpPr txBox="1"/>
            <p:nvPr/>
          </p:nvSpPr>
          <p:spPr>
            <a:xfrm>
              <a:off x="4141307" y="3360387"/>
              <a:ext cx="30192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Hant" sz="18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USB</a:t>
              </a:r>
              <a:r>
                <a:rPr lang="zh-Hant" altLang="en-US" sz="18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 </a:t>
              </a:r>
              <a:r>
                <a:rPr lang="en-US" altLang="zh-Hant" sz="18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3.0</a:t>
              </a:r>
              <a:r>
                <a:rPr lang="zh-Hant" altLang="en-US" sz="18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 連接式</a:t>
              </a:r>
              <a:endParaRPr lang="en-US" altLang="zh-TW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</p:grpSp>
      <p:pic>
        <p:nvPicPr>
          <p:cNvPr id="31" name="圖片 30" descr="TAG-01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38443" y="2504177"/>
            <a:ext cx="1390802" cy="612000"/>
          </a:xfrm>
          <a:prstGeom prst="rect">
            <a:avLst/>
          </a:prstGeom>
        </p:spPr>
      </p:pic>
      <p:pic>
        <p:nvPicPr>
          <p:cNvPr id="32" name="圖片 31" descr="TAG-01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7946" y="3250025"/>
            <a:ext cx="1390801" cy="612000"/>
          </a:xfrm>
          <a:prstGeom prst="rect">
            <a:avLst/>
          </a:prstGeom>
        </p:spPr>
      </p:pic>
      <p:pic>
        <p:nvPicPr>
          <p:cNvPr id="33" name="圖片 32" descr="TAG-01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7946" y="3986560"/>
            <a:ext cx="1390801" cy="612000"/>
          </a:xfrm>
          <a:prstGeom prst="rect">
            <a:avLst/>
          </a:prstGeom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60140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buSzPts val="3400"/>
            </a:pPr>
            <a:r>
              <a:rPr lang="zh-Hant" altLang="en-US" sz="3600" dirty="0">
                <a:solidFill>
                  <a:srgbClr val="FFFFFF"/>
                </a:solidFill>
                <a:latin typeface="Microsoft JhengHei"/>
                <a:ea typeface="Microsoft JhengHei"/>
                <a:sym typeface="Microsoft JhengHei"/>
              </a:rPr>
              <a:t>可攜式抽取式磁碟機 </a:t>
            </a:r>
            <a:r>
              <a:rPr lang="en-US" altLang="zh-Hant" sz="3600" dirty="0">
                <a:solidFill>
                  <a:srgbClr val="FFFFFF"/>
                </a:solidFill>
                <a:latin typeface="Microsoft JhengHei"/>
                <a:ea typeface="Microsoft JhengHei"/>
                <a:sym typeface="Microsoft JhengHei"/>
              </a:rPr>
              <a:t>RDX</a:t>
            </a:r>
            <a:r>
              <a:rPr lang="zh-Hant" altLang="en-US" sz="3600" dirty="0">
                <a:solidFill>
                  <a:srgbClr val="FFFFFF"/>
                </a:solidFill>
                <a:latin typeface="Microsoft JhengHei"/>
                <a:ea typeface="Microsoft JhengHei"/>
                <a:sym typeface="Microsoft JhengHei"/>
              </a:rPr>
              <a:t> </a:t>
            </a:r>
            <a:r>
              <a:rPr lang="en-US" altLang="zh-Hant" sz="3600" dirty="0" err="1">
                <a:solidFill>
                  <a:srgbClr val="FFFFFF"/>
                </a:solidFill>
                <a:latin typeface="Microsoft JhengHei"/>
                <a:ea typeface="Microsoft JhengHei"/>
                <a:sym typeface="Microsoft JhengHei"/>
              </a:rPr>
              <a:t>QuikStor</a:t>
            </a:r>
            <a:endParaRPr sz="3600" u="none" strike="noStrike" cap="none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  <a:sym typeface="Arial"/>
            </a:endParaRPr>
          </a:p>
        </p:txBody>
      </p:sp>
      <p:sp>
        <p:nvSpPr>
          <p:cNvPr id="16" name="文字方塊 14">
            <a:extLst>
              <a:ext uri="{FF2B5EF4-FFF2-40B4-BE49-F238E27FC236}">
                <a16:creationId xmlns="" xmlns:a16="http://schemas.microsoft.com/office/drawing/2014/main" id="{BC0670D6-F4E4-9E47-95AF-601D41DA0586}"/>
              </a:ext>
            </a:extLst>
          </p:cNvPr>
          <p:cNvSpPr txBox="1"/>
          <p:nvPr/>
        </p:nvSpPr>
        <p:spPr>
          <a:xfrm>
            <a:off x="1530445" y="2556260"/>
            <a:ext cx="1005471" cy="502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80990" indent="-380990">
              <a:buClr>
                <a:schemeClr val="bg1"/>
              </a:buClr>
            </a:pPr>
            <a:r>
              <a:rPr lang="zh-Hant" altLang="en-US" sz="2667" b="1" dirty="0">
                <a:solidFill>
                  <a:schemeClr val="bg1"/>
                </a:solidFill>
                <a:ea typeface="微軟正黑體" pitchFamily="34" charset="-120"/>
              </a:rPr>
              <a:t>儲存</a:t>
            </a:r>
            <a:endParaRPr lang="en-US" altLang="zh-Hant" sz="2667" b="1" dirty="0">
              <a:solidFill>
                <a:schemeClr val="bg1"/>
              </a:solidFill>
              <a:ea typeface="微軟正黑體" pitchFamily="34" charset="-120"/>
            </a:endParaRPr>
          </a:p>
        </p:txBody>
      </p:sp>
      <p:sp>
        <p:nvSpPr>
          <p:cNvPr id="17" name="文字方塊 21">
            <a:extLst>
              <a:ext uri="{FF2B5EF4-FFF2-40B4-BE49-F238E27FC236}">
                <a16:creationId xmlns="" xmlns:a16="http://schemas.microsoft.com/office/drawing/2014/main" id="{5BC15B8B-275B-9A4E-A246-218B4D158BC0}"/>
              </a:ext>
            </a:extLst>
          </p:cNvPr>
          <p:cNvSpPr txBox="1"/>
          <p:nvPr/>
        </p:nvSpPr>
        <p:spPr>
          <a:xfrm>
            <a:off x="2638747" y="2667038"/>
            <a:ext cx="4333808" cy="42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Hant" altLang="en-US" sz="2133" b="1" dirty="0">
                <a:solidFill>
                  <a:srgbClr val="002060"/>
                </a:solidFill>
                <a:ea typeface="微軟正黑體" pitchFamily="34" charset="-120"/>
              </a:rPr>
              <a:t>可攜式的設計，易於分享檔案</a:t>
            </a:r>
            <a:r>
              <a:rPr lang="en-US" altLang="zh-Hant" sz="2133" b="1" dirty="0">
                <a:solidFill>
                  <a:srgbClr val="002060"/>
                </a:solidFill>
                <a:ea typeface="微軟正黑體" pitchFamily="34" charset="-120"/>
              </a:rPr>
              <a:t> </a:t>
            </a:r>
          </a:p>
        </p:txBody>
      </p:sp>
      <p:sp>
        <p:nvSpPr>
          <p:cNvPr id="20" name="文字方塊 24">
            <a:extLst>
              <a:ext uri="{FF2B5EF4-FFF2-40B4-BE49-F238E27FC236}">
                <a16:creationId xmlns="" xmlns:a16="http://schemas.microsoft.com/office/drawing/2014/main" id="{72AAE4D2-2B50-1547-A349-06AAB79EF352}"/>
              </a:ext>
            </a:extLst>
          </p:cNvPr>
          <p:cNvSpPr txBox="1"/>
          <p:nvPr/>
        </p:nvSpPr>
        <p:spPr>
          <a:xfrm>
            <a:off x="1530445" y="4043848"/>
            <a:ext cx="1005471" cy="502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80990" indent="-380990">
              <a:buClr>
                <a:schemeClr val="bg1"/>
              </a:buClr>
            </a:pPr>
            <a:r>
              <a:rPr lang="zh-Hant" altLang="en-US" sz="2667" b="1" dirty="0">
                <a:solidFill>
                  <a:schemeClr val="bg1"/>
                </a:solidFill>
                <a:ea typeface="微軟正黑體" pitchFamily="34" charset="-120"/>
              </a:rPr>
              <a:t>歸檔</a:t>
            </a:r>
            <a:endParaRPr lang="en-US" altLang="zh-Hant" sz="2667" b="1" dirty="0">
              <a:solidFill>
                <a:schemeClr val="bg1"/>
              </a:solidFill>
              <a:ea typeface="微軟正黑體" pitchFamily="34" charset="-120"/>
            </a:endParaRPr>
          </a:p>
        </p:txBody>
      </p:sp>
      <p:sp>
        <p:nvSpPr>
          <p:cNvPr id="21" name="文字方塊 25">
            <a:extLst>
              <a:ext uri="{FF2B5EF4-FFF2-40B4-BE49-F238E27FC236}">
                <a16:creationId xmlns="" xmlns:a16="http://schemas.microsoft.com/office/drawing/2014/main" id="{A644F6EE-CEF4-E74C-A66F-1D25BCD393B4}"/>
              </a:ext>
            </a:extLst>
          </p:cNvPr>
          <p:cNvSpPr txBox="1"/>
          <p:nvPr/>
        </p:nvSpPr>
        <p:spPr>
          <a:xfrm>
            <a:off x="2638747" y="4145101"/>
            <a:ext cx="5746693" cy="42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Hant" altLang="en-US" sz="2133" b="1" dirty="0">
                <a:solidFill>
                  <a:srgbClr val="002060"/>
                </a:solidFill>
                <a:ea typeface="微軟正黑體" pitchFamily="34" charset="-120"/>
              </a:rPr>
              <a:t>符合 </a:t>
            </a:r>
            <a:r>
              <a:rPr lang="en-US" altLang="zh-Hant" sz="2133" b="1" dirty="0">
                <a:solidFill>
                  <a:srgbClr val="002060"/>
                </a:solidFill>
                <a:ea typeface="微軟正黑體" pitchFamily="34" charset="-120"/>
              </a:rPr>
              <a:t>WORM</a:t>
            </a:r>
            <a:r>
              <a:rPr lang="zh-Hant" altLang="en-US" sz="2133" b="1" dirty="0">
                <a:solidFill>
                  <a:srgbClr val="002060"/>
                </a:solidFill>
                <a:ea typeface="微軟正黑體" pitchFamily="34" charset="-120"/>
              </a:rPr>
              <a:t> </a:t>
            </a:r>
            <a:r>
              <a:rPr lang="en-US" altLang="zh-Hant" sz="2133" b="1" dirty="0">
                <a:solidFill>
                  <a:srgbClr val="002060"/>
                </a:solidFill>
                <a:ea typeface="微軟正黑體" pitchFamily="34" charset="-120"/>
              </a:rPr>
              <a:t>(</a:t>
            </a:r>
            <a:r>
              <a:rPr lang="zh-Hant" altLang="en-US" sz="2133" b="1" dirty="0">
                <a:solidFill>
                  <a:srgbClr val="002060"/>
                </a:solidFill>
                <a:ea typeface="微軟正黑體" pitchFamily="34" charset="-120"/>
              </a:rPr>
              <a:t>一次寫入，多次讀取</a:t>
            </a:r>
            <a:r>
              <a:rPr lang="en-US" altLang="zh-Hant" sz="2133" b="1" dirty="0">
                <a:solidFill>
                  <a:srgbClr val="002060"/>
                </a:solidFill>
                <a:ea typeface="微軟正黑體" pitchFamily="34" charset="-120"/>
              </a:rPr>
              <a:t>)</a:t>
            </a:r>
            <a:r>
              <a:rPr lang="zh-Hant" altLang="en-US" sz="2133" b="1" dirty="0">
                <a:solidFill>
                  <a:srgbClr val="002060"/>
                </a:solidFill>
                <a:ea typeface="微軟正黑體" pitchFamily="34" charset="-120"/>
              </a:rPr>
              <a:t> 架構</a:t>
            </a:r>
            <a:endParaRPr lang="en-US" altLang="zh-TW" sz="2133" b="1" dirty="0">
              <a:solidFill>
                <a:srgbClr val="002060"/>
              </a:solidFill>
              <a:ea typeface="微軟正黑體" pitchFamily="34" charset="-120"/>
            </a:endParaRPr>
          </a:p>
        </p:txBody>
      </p:sp>
      <p:sp>
        <p:nvSpPr>
          <p:cNvPr id="24" name="文字方塊 28">
            <a:extLst>
              <a:ext uri="{FF2B5EF4-FFF2-40B4-BE49-F238E27FC236}">
                <a16:creationId xmlns="" xmlns:a16="http://schemas.microsoft.com/office/drawing/2014/main" id="{EDB42810-1F7E-084A-93CF-6F3C1E9A3E9F}"/>
              </a:ext>
            </a:extLst>
          </p:cNvPr>
          <p:cNvSpPr txBox="1"/>
          <p:nvPr/>
        </p:nvSpPr>
        <p:spPr>
          <a:xfrm>
            <a:off x="1513273" y="3300054"/>
            <a:ext cx="1039815" cy="502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80990" indent="-380990">
              <a:buClr>
                <a:schemeClr val="bg1"/>
              </a:buClr>
            </a:pPr>
            <a:r>
              <a:rPr lang="zh-Hant" altLang="en-US" sz="2667" b="1" dirty="0">
                <a:solidFill>
                  <a:schemeClr val="bg1"/>
                </a:solidFill>
                <a:ea typeface="微軟正黑體" pitchFamily="34" charset="-120"/>
              </a:rPr>
              <a:t>備份</a:t>
            </a:r>
            <a:endParaRPr lang="en-US" altLang="zh-Hant" sz="2667" b="1" dirty="0">
              <a:solidFill>
                <a:schemeClr val="bg1"/>
              </a:solidFill>
              <a:ea typeface="微軟正黑體" pitchFamily="34" charset="-120"/>
            </a:endParaRPr>
          </a:p>
        </p:txBody>
      </p:sp>
      <p:sp>
        <p:nvSpPr>
          <p:cNvPr id="25" name="文字方塊 30">
            <a:extLst>
              <a:ext uri="{FF2B5EF4-FFF2-40B4-BE49-F238E27FC236}">
                <a16:creationId xmlns="" xmlns:a16="http://schemas.microsoft.com/office/drawing/2014/main" id="{137FCCF0-44A3-F544-BF6D-3FDFD48BBE5E}"/>
              </a:ext>
            </a:extLst>
          </p:cNvPr>
          <p:cNvSpPr txBox="1"/>
          <p:nvPr/>
        </p:nvSpPr>
        <p:spPr>
          <a:xfrm>
            <a:off x="2638747" y="3418091"/>
            <a:ext cx="4333808" cy="42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Hant" altLang="en-US" sz="2133" b="1" dirty="0">
                <a:solidFill>
                  <a:srgbClr val="002060"/>
                </a:solidFill>
                <a:ea typeface="微軟正黑體" pitchFamily="34" charset="-120"/>
              </a:rPr>
              <a:t>支援自動分段備份</a:t>
            </a:r>
            <a:endParaRPr lang="en-US" altLang="zh-TW" sz="2133" b="1" dirty="0">
              <a:solidFill>
                <a:srgbClr val="002060"/>
              </a:solidFill>
              <a:ea typeface="微軟正黑體" pitchFamily="34" charset="-120"/>
            </a:endParaRPr>
          </a:p>
        </p:txBody>
      </p:sp>
      <p:pic>
        <p:nvPicPr>
          <p:cNvPr id="30" name="Picture 3" descr="https://lh3.googleusercontent.com/djh2qKfpUe0OqxXSnBYiaKZ0xp1pRHHg3_7imw489s-yUxhCl-2ipjOJgq37Dn4k7careZTlWodns6bbJJoj6dsPDgmzN61oebAhLIgqyVwIeX7lfxu2emGZl86RRel7gNUPf4giLOI">
            <a:extLst>
              <a:ext uri="{FF2B5EF4-FFF2-40B4-BE49-F238E27FC236}">
                <a16:creationId xmlns="" xmlns:a16="http://schemas.microsoft.com/office/drawing/2014/main" id="{E5674CE3-7DB5-C440-8B20-79AF387C69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915" y="5795534"/>
            <a:ext cx="1219200" cy="44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30763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https://lh3.googleusercontent.com/u0NJ4V8aVtxZVr-ZynGpL1x4xqKAk9W8fCTShDWM-WYc4gUa3yhXuX4QhjFR6pQryr7e9S6VA13Phrt_AqmSmNlV09VpEVKez0P847jGmPrHU_bwlaDh_3PgxMQ8cxjdTJSyM8hUAVc">
            <a:extLst>
              <a:ext uri="{FF2B5EF4-FFF2-40B4-BE49-F238E27FC236}">
                <a16:creationId xmlns="" xmlns:a16="http://schemas.microsoft.com/office/drawing/2014/main" id="{6E645C6C-457F-7943-8B79-23646BE0B9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80765" y="1321241"/>
            <a:ext cx="8295281" cy="3238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平行四邊形 13"/>
          <p:cNvSpPr/>
          <p:nvPr/>
        </p:nvSpPr>
        <p:spPr>
          <a:xfrm>
            <a:off x="3562350" y="954606"/>
            <a:ext cx="1910562" cy="474144"/>
          </a:xfrm>
          <a:prstGeom prst="parallelogram">
            <a:avLst>
              <a:gd name="adj" fmla="val 30378"/>
            </a:avLst>
          </a:prstGeom>
          <a:solidFill>
            <a:schemeClr val="bg1">
              <a:lumMod val="8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58605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buSzPts val="3400"/>
            </a:pPr>
            <a:r>
              <a:rPr lang="zh-Hant" altLang="en-US" sz="3600" dirty="0">
                <a:solidFill>
                  <a:srgbClr val="FFFFFF"/>
                </a:solidFill>
                <a:latin typeface="Microsoft JhengHei"/>
                <a:ea typeface="Microsoft JhengHei"/>
              </a:rPr>
              <a:t>可替換式磁碟匣</a:t>
            </a:r>
            <a:endParaRPr sz="3600" dirty="0">
              <a:solidFill>
                <a:srgbClr val="FFFFFF"/>
              </a:solidFill>
              <a:latin typeface="Microsoft JhengHei"/>
              <a:ea typeface="Microsoft JhengHe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CD43C7FB-6DC3-0B45-800D-C04F42608EE8}"/>
              </a:ext>
            </a:extLst>
          </p:cNvPr>
          <p:cNvSpPr txBox="1"/>
          <p:nvPr/>
        </p:nvSpPr>
        <p:spPr>
          <a:xfrm>
            <a:off x="3648313" y="1011756"/>
            <a:ext cx="1752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altLang="zh-TW" sz="2000" b="1" dirty="0">
                <a:solidFill>
                  <a:schemeClr val="accent1"/>
                </a:solidFill>
              </a:rPr>
              <a:t>500GB – 4TB</a:t>
            </a:r>
            <a:endParaRPr lang="en-US" sz="2000" b="1" dirty="0">
              <a:solidFill>
                <a:schemeClr val="accent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BAD37C69-EFF8-DB4B-8FE3-24513C93CD67}"/>
              </a:ext>
            </a:extLst>
          </p:cNvPr>
          <p:cNvSpPr txBox="1"/>
          <p:nvPr/>
        </p:nvSpPr>
        <p:spPr>
          <a:xfrm>
            <a:off x="918939" y="2745812"/>
            <a:ext cx="215763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2060"/>
              </a:buClr>
              <a:buFont typeface="Arial" pitchFamily="34" charset="0"/>
              <a:buChar char="•"/>
            </a:pPr>
            <a:r>
              <a:rPr lang="zh-TW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CN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抽取式設計</a:t>
            </a:r>
            <a:r>
              <a:rPr lang="en-US" altLang="zh-CN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, </a:t>
            </a:r>
          </a:p>
          <a:p>
            <a:pPr>
              <a:buClr>
                <a:srgbClr val="002060"/>
              </a:buClr>
            </a:pPr>
            <a:r>
              <a:rPr lang="zh-TW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  </a:t>
            </a:r>
            <a:r>
              <a:rPr lang="zh-CN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方便傳遞</a:t>
            </a:r>
            <a:endParaRPr lang="en-US" altLang="zh-CN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pPr>
              <a:buClr>
                <a:srgbClr val="002060"/>
              </a:buClr>
              <a:buFont typeface="Arial" pitchFamily="34" charset="0"/>
              <a:buChar char="•"/>
            </a:pPr>
            <a:r>
              <a:rPr lang="zh-TW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CN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長時間封存資料</a:t>
            </a:r>
            <a:endParaRPr lang="en-US" altLang="zh-CN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pPr>
              <a:buClr>
                <a:srgbClr val="002060"/>
              </a:buClr>
              <a:buFont typeface="Arial" pitchFamily="34" charset="0"/>
              <a:buChar char="•"/>
            </a:pPr>
            <a:r>
              <a:rPr lang="zh-TW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CN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堅固且耐久的外殼</a:t>
            </a:r>
            <a:endParaRPr lang="en-US" altLang="zh-CN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pPr>
              <a:buClr>
                <a:srgbClr val="002060"/>
              </a:buClr>
              <a:buFont typeface="Arial" pitchFamily="34" charset="0"/>
              <a:buChar char="•"/>
            </a:pPr>
            <a:r>
              <a:rPr lang="zh-CN" altLang="en-US" sz="180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成本較低</a:t>
            </a:r>
            <a:endParaRPr lang="en-US" altLang="zh-CN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7856957-4641-D74E-B9B8-FD8EF6DF8521}"/>
              </a:ext>
            </a:extLst>
          </p:cNvPr>
          <p:cNvSpPr txBox="1"/>
          <p:nvPr/>
        </p:nvSpPr>
        <p:spPr>
          <a:xfrm>
            <a:off x="6175272" y="2745812"/>
            <a:ext cx="230074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2060"/>
              </a:buClr>
              <a:buFont typeface="Arial" pitchFamily="34" charset="0"/>
              <a:buChar char="•"/>
            </a:pPr>
            <a:r>
              <a:rPr lang="zh-TW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CN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高隨機存取效能</a:t>
            </a:r>
            <a:endParaRPr lang="en-US" altLang="zh-CN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pPr>
              <a:buClr>
                <a:srgbClr val="002060"/>
              </a:buClr>
              <a:buFont typeface="Arial" pitchFamily="34" charset="0"/>
              <a:buChar char="•"/>
            </a:pPr>
            <a:r>
              <a:rPr lang="zh-TW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CN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高資料儲存可靠性</a:t>
            </a:r>
            <a:endParaRPr lang="en-US" altLang="zh-CN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pPr>
              <a:buClr>
                <a:srgbClr val="002060"/>
              </a:buClr>
              <a:buFont typeface="Arial" pitchFamily="34" charset="0"/>
              <a:buChar char="•"/>
            </a:pPr>
            <a:r>
              <a:rPr lang="zh-TW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CN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快速容量提升</a:t>
            </a:r>
            <a:endParaRPr lang="en-US" altLang="zh-CN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pPr>
              <a:buFont typeface="Arial" pitchFamily="34" charset="0"/>
              <a:buChar char="•"/>
            </a:pPr>
            <a:endParaRPr lang="en-US" dirty="0"/>
          </a:p>
        </p:txBody>
      </p:sp>
      <p:sp>
        <p:nvSpPr>
          <p:cNvPr id="12" name="文字方塊 11"/>
          <p:cNvSpPr txBox="1"/>
          <p:nvPr/>
        </p:nvSpPr>
        <p:spPr>
          <a:xfrm>
            <a:off x="6311234" y="2133600"/>
            <a:ext cx="1590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4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硬碟優點</a:t>
            </a:r>
          </a:p>
        </p:txBody>
      </p:sp>
      <p:sp>
        <p:nvSpPr>
          <p:cNvPr id="13" name="文字方塊 12"/>
          <p:cNvSpPr txBox="1"/>
          <p:nvPr/>
        </p:nvSpPr>
        <p:spPr>
          <a:xfrm>
            <a:off x="1061814" y="2143125"/>
            <a:ext cx="1590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4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磁帶優點</a:t>
            </a:r>
          </a:p>
        </p:txBody>
      </p:sp>
      <p:pic>
        <p:nvPicPr>
          <p:cNvPr id="10" name="圖片 9" descr="hp-rdx-2tb-cartridge-q2046a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4938" y="1287981"/>
            <a:ext cx="2391754" cy="318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659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60140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buSzPts val="3400"/>
            </a:pPr>
            <a:r>
              <a:rPr kumimoji="1" lang="zh-Hant" altLang="en-US" sz="3600" dirty="0">
                <a:solidFill>
                  <a:schemeClr val="bg1"/>
                </a:solidFill>
              </a:rPr>
              <a:t>相較一般外接式硬碟盒更多的優點</a:t>
            </a:r>
            <a:endParaRPr sz="3600" u="none" strike="noStrike" cap="none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  <a:sym typeface="Arial"/>
            </a:endParaRPr>
          </a:p>
        </p:txBody>
      </p:sp>
      <p:graphicFrame>
        <p:nvGraphicFramePr>
          <p:cNvPr id="11" name="內容版面配置區 3">
            <a:extLst>
              <a:ext uri="{FF2B5EF4-FFF2-40B4-BE49-F238E27FC236}">
                <a16:creationId xmlns="" xmlns:a16="http://schemas.microsoft.com/office/drawing/2014/main" id="{52113789-E632-5D4A-BB42-7665C1396C5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182789251"/>
              </p:ext>
            </p:extLst>
          </p:nvPr>
        </p:nvGraphicFramePr>
        <p:xfrm>
          <a:off x="266615" y="1028345"/>
          <a:ext cx="8643257" cy="331406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782612">
                  <a:extLst>
                    <a:ext uri="{9D8B030D-6E8A-4147-A177-3AD203B41FA5}">
                      <a16:colId xmlns="" xmlns:a16="http://schemas.microsoft.com/office/drawing/2014/main" val="3032692770"/>
                    </a:ext>
                  </a:extLst>
                </a:gridCol>
                <a:gridCol w="916996">
                  <a:extLst>
                    <a:ext uri="{9D8B030D-6E8A-4147-A177-3AD203B41FA5}">
                      <a16:colId xmlns="" xmlns:a16="http://schemas.microsoft.com/office/drawing/2014/main" val="2009567829"/>
                    </a:ext>
                  </a:extLst>
                </a:gridCol>
                <a:gridCol w="1537098">
                  <a:extLst>
                    <a:ext uri="{9D8B030D-6E8A-4147-A177-3AD203B41FA5}">
                      <a16:colId xmlns="" xmlns:a16="http://schemas.microsoft.com/office/drawing/2014/main" val="4020755267"/>
                    </a:ext>
                  </a:extLst>
                </a:gridCol>
                <a:gridCol w="4406551">
                  <a:extLst>
                    <a:ext uri="{9D8B030D-6E8A-4147-A177-3AD203B41FA5}">
                      <a16:colId xmlns="" xmlns:a16="http://schemas.microsoft.com/office/drawing/2014/main" val="3032001189"/>
                    </a:ext>
                  </a:extLst>
                </a:gridCol>
              </a:tblGrid>
              <a:tr h="633428">
                <a:tc>
                  <a:txBody>
                    <a:bodyPr/>
                    <a:lstStyle/>
                    <a:p>
                      <a:pPr algn="ctr" fontAlgn="t"/>
                      <a:r>
                        <a:rPr lang="zh-TW" altLang="en-US" sz="1600" b="1" dirty="0"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 </a:t>
                      </a:r>
                      <a:endParaRPr lang="zh-TW" altLang="en-US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sz="1800" b="1" u="none" strike="noStrike" dirty="0"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RDX</a:t>
                      </a:r>
                      <a:endParaRPr lang="en" sz="18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zh-Hant" altLang="en-US" sz="1800" b="1" u="none" strike="noStrike" dirty="0"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外接硬碟</a:t>
                      </a:r>
                      <a:endParaRPr lang="en" sz="18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sz="1800" b="1" u="none" strike="noStrike" dirty="0"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RDX</a:t>
                      </a:r>
                      <a:r>
                        <a:rPr lang="zh-Hant" altLang="en-US" sz="1800" b="1" u="none" strike="noStrike" dirty="0"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 優勢</a:t>
                      </a:r>
                      <a:endParaRPr lang="en" sz="18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1538455067"/>
                  </a:ext>
                </a:extLst>
              </a:tr>
              <a:tr h="516069"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zh-Hant" altLang="en-US" sz="1600" b="1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穩定保護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sz="1600" b="1" u="none" strike="noStrik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Yes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sz="1600" b="1" u="none" strike="noStrik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No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zh-Hant" altLang="en-US" sz="1600" b="1" u="none" strike="noStrik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避免反覆插拔造成伺服器錯誤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551094981"/>
                  </a:ext>
                </a:extLst>
              </a:tr>
              <a:tr h="385153"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zh-Hant" altLang="en-US" sz="1600" b="1" u="none" strike="noStrik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落</a:t>
                      </a:r>
                      <a:r>
                        <a:rPr lang="zh-Hant" altLang="en-US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摔</a:t>
                      </a:r>
                      <a:r>
                        <a:rPr lang="zh-TW" altLang="en-US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 </a:t>
                      </a:r>
                      <a:r>
                        <a:rPr lang="en-US" altLang="zh-TW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/</a:t>
                      </a:r>
                      <a:r>
                        <a:rPr lang="zh-TW" altLang="en-US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 </a:t>
                      </a:r>
                      <a:r>
                        <a:rPr lang="zh-Hant" altLang="en-US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震動</a:t>
                      </a:r>
                      <a:endParaRPr lang="en-US" altLang="zh-Hant" sz="1600" b="1" u="none" strike="noStrike" dirty="0" smtClean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</a:endParaRPr>
                    </a:p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zh-Hant" altLang="en-US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隔離保護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sz="1600" b="1" u="none" strike="noStrik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Yes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sz="1600" b="1" u="none" strike="noStrik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No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zh-TW" altLang="en-US" sz="1600" b="1" dirty="0" smtClean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磁碟匣讀寫頭有更佳的保護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509886607"/>
                  </a:ext>
                </a:extLst>
              </a:tr>
              <a:tr h="504762"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zh-Hant" altLang="en-US" sz="1600" b="1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可攜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sz="1600" b="1" u="none" strike="noStrik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Yes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zh-Hant" sz="1600" b="1" u="none" strike="noStrik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Yes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zh-Hant" altLang="en-US" sz="1600" b="1" u="none" strike="noStrik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可攜式磁碟匣設計，易於保</a:t>
                      </a:r>
                      <a:r>
                        <a:rPr lang="zh-Hant" altLang="en-US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存</a:t>
                      </a:r>
                      <a:r>
                        <a:rPr lang="zh-TW" altLang="en-US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與</a:t>
                      </a:r>
                      <a:r>
                        <a:rPr lang="zh-Hant" altLang="en-US" sz="1600" b="1" u="none" strike="noStrike" dirty="0" smtClean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傳</a:t>
                      </a:r>
                      <a:r>
                        <a:rPr lang="zh-Hant" altLang="en-US" sz="1600" b="1" u="none" strike="noStrik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遞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2877398962"/>
                  </a:ext>
                </a:extLst>
              </a:tr>
              <a:tr h="547286"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zh-TW" altLang="en-US" sz="1600" b="1" dirty="0" smtClean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  <a:cs typeface="Arial" panose="020B0604020202020204" pitchFamily="34" charset="0"/>
                        </a:rPr>
                        <a:t>檔案分割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sz="1600" b="1" u="none" strike="noStrik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Yes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sz="1600" b="1" u="none" strike="noStrik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No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zh-Hant" sz="1600" b="1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RDX</a:t>
                      </a:r>
                      <a:r>
                        <a:rPr lang="zh-Hant" altLang="en-US" sz="1600" b="1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</a:rPr>
                        <a:t> 可做檔案分割，大檔備份也不會有問題</a:t>
                      </a: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3684968656"/>
                  </a:ext>
                </a:extLst>
              </a:tr>
              <a:tr h="385153"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zh-TW" altLang="en-US" sz="1600" b="1" u="none" strike="noStrike" cap="non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  <a:sym typeface="Arial"/>
                        </a:rPr>
                        <a:t>磁碟</a:t>
                      </a:r>
                      <a:r>
                        <a:rPr lang="zh-Hant" altLang="en-US" sz="1600" b="1" u="none" strike="noStrike" cap="non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  <a:sym typeface="Arial"/>
                        </a:rPr>
                        <a:t>替換</a:t>
                      </a:r>
                      <a:endParaRPr lang="en" sz="1600" b="1" i="0" u="none" strike="noStrike" cap="none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  <a:sym typeface="Arial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sz="1600" b="1" u="none" strike="noStrike" cap="non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  <a:sym typeface="Arial"/>
                        </a:rPr>
                        <a:t>Yes</a:t>
                      </a:r>
                      <a:endParaRPr lang="en" sz="1600" b="1" i="0" u="none" strike="noStrike" cap="none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  <a:sym typeface="Arial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" sz="1600" b="1" u="none" strike="noStrike" cap="non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  <a:sym typeface="Arial"/>
                        </a:rPr>
                        <a:t>No</a:t>
                      </a:r>
                      <a:endParaRPr lang="en" sz="1600" b="1" i="0" u="none" strike="noStrike" cap="none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  <a:sym typeface="Arial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zh-Hant" altLang="en-US" sz="1600" b="1" u="none" strike="noStrike" cap="none" dirty="0">
                          <a:solidFill>
                            <a:srgbClr val="002060"/>
                          </a:solidFill>
                          <a:effectLst/>
                          <a:latin typeface="微軟正黑體" pitchFamily="34" charset="-120"/>
                          <a:ea typeface="微軟正黑體" pitchFamily="34" charset="-120"/>
                          <a:sym typeface="Arial"/>
                        </a:rPr>
                        <a:t>透過更換磁碟匣輕鬆提高備份容量</a:t>
                      </a:r>
                      <a:endParaRPr lang="en" sz="1600" b="1" i="0" u="none" strike="noStrike" cap="none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  <a:sym typeface="Arial"/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12266017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97223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平行四邊形 23"/>
          <p:cNvSpPr/>
          <p:nvPr/>
        </p:nvSpPr>
        <p:spPr>
          <a:xfrm>
            <a:off x="6552659" y="2199371"/>
            <a:ext cx="1902438" cy="437705"/>
          </a:xfrm>
          <a:prstGeom prst="parallelogram">
            <a:avLst/>
          </a:prstGeom>
          <a:solidFill>
            <a:schemeClr val="accent3">
              <a:lumMod val="40000"/>
              <a:lumOff val="6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5" name="平行四邊形 24"/>
          <p:cNvSpPr/>
          <p:nvPr/>
        </p:nvSpPr>
        <p:spPr>
          <a:xfrm>
            <a:off x="5371126" y="4205627"/>
            <a:ext cx="1613731" cy="437705"/>
          </a:xfrm>
          <a:prstGeom prst="parallelogram">
            <a:avLst/>
          </a:prstGeom>
          <a:solidFill>
            <a:schemeClr val="accent3">
              <a:lumMod val="40000"/>
              <a:lumOff val="6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6" name="平行四邊形 25"/>
          <p:cNvSpPr/>
          <p:nvPr/>
        </p:nvSpPr>
        <p:spPr>
          <a:xfrm>
            <a:off x="963561" y="3123597"/>
            <a:ext cx="2185971" cy="646331"/>
          </a:xfrm>
          <a:prstGeom prst="parallelogram">
            <a:avLst>
              <a:gd name="adj" fmla="val 28803"/>
            </a:avLst>
          </a:prstGeom>
          <a:solidFill>
            <a:schemeClr val="accent3">
              <a:lumMod val="40000"/>
              <a:lumOff val="6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平行四邊形 22"/>
          <p:cNvSpPr/>
          <p:nvPr/>
        </p:nvSpPr>
        <p:spPr>
          <a:xfrm>
            <a:off x="5234745" y="856113"/>
            <a:ext cx="1902438" cy="437705"/>
          </a:xfrm>
          <a:prstGeom prst="parallelogram">
            <a:avLst/>
          </a:prstGeom>
          <a:solidFill>
            <a:schemeClr val="accent3">
              <a:lumMod val="40000"/>
              <a:lumOff val="6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8" name="圖片 17" descr="TAG-2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0254" y="856113"/>
            <a:ext cx="4144603" cy="4144603"/>
          </a:xfrm>
          <a:prstGeom prst="rect">
            <a:avLst/>
          </a:prstGeom>
        </p:spPr>
      </p:pic>
      <p:pic>
        <p:nvPicPr>
          <p:cNvPr id="15" name="圖片 14" descr="TAG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040" y="1010002"/>
            <a:ext cx="2945642" cy="643600"/>
          </a:xfrm>
          <a:prstGeom prst="rect">
            <a:avLst/>
          </a:prstGeom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58605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buSzPts val="3400"/>
            </a:pPr>
            <a:r>
              <a:rPr lang="zh-Hant" altLang="en-US" sz="3600" u="none" strike="noStrike" cap="none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使用</a:t>
            </a:r>
            <a:r>
              <a:rPr lang="en-US" altLang="zh-Hant" sz="3600" u="none" strike="noStrike" cap="none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RDX</a:t>
            </a:r>
            <a:r>
              <a:rPr lang="zh-Hant" altLang="en-US" sz="3600" u="none" strike="noStrike" cap="none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便利</a:t>
            </a:r>
            <a:r>
              <a:rPr lang="zh-Hant" altLang="en-US" sz="3600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</a:rPr>
              <a:t>轉移</a:t>
            </a:r>
            <a:endParaRPr sz="3600" u="none" strike="noStrike" cap="none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378C3DB1-86D7-734A-9520-7A0B5E870D59}"/>
              </a:ext>
            </a:extLst>
          </p:cNvPr>
          <p:cNvSpPr txBox="1"/>
          <p:nvPr/>
        </p:nvSpPr>
        <p:spPr>
          <a:xfrm>
            <a:off x="365815" y="1140468"/>
            <a:ext cx="27837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使用</a:t>
            </a:r>
            <a:r>
              <a:rPr lang="en-US" altLang="zh-CN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RDX</a:t>
            </a:r>
            <a:r>
              <a:rPr lang="zh-CN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轉移媒體資料</a:t>
            </a:r>
            <a:endParaRPr lang="en-US" sz="20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BC979686-EA6F-6644-A3EB-5A25DDE12D70}"/>
              </a:ext>
            </a:extLst>
          </p:cNvPr>
          <p:cNvSpPr txBox="1"/>
          <p:nvPr/>
        </p:nvSpPr>
        <p:spPr>
          <a:xfrm>
            <a:off x="2890631" y="2615584"/>
            <a:ext cx="17009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媒體資料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#1</a:t>
            </a:r>
            <a:endParaRPr lang="en-US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FD52FDC7-83B0-D14C-94AC-894A370799B8}"/>
              </a:ext>
            </a:extLst>
          </p:cNvPr>
          <p:cNvSpPr txBox="1"/>
          <p:nvPr/>
        </p:nvSpPr>
        <p:spPr>
          <a:xfrm>
            <a:off x="4339186" y="1054743"/>
            <a:ext cx="12616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媒體資料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#2</a:t>
            </a:r>
            <a:endParaRPr lang="en-US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CCDBB83C-0578-0645-9525-C6A32DBC258B}"/>
              </a:ext>
            </a:extLst>
          </p:cNvPr>
          <p:cNvSpPr txBox="1"/>
          <p:nvPr/>
        </p:nvSpPr>
        <p:spPr>
          <a:xfrm>
            <a:off x="5802898" y="2606059"/>
            <a:ext cx="17009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媒體資料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#3</a:t>
            </a:r>
            <a:endParaRPr lang="en-US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955A5133-BA96-CD4E-8E27-9AFD71024CCD}"/>
              </a:ext>
            </a:extLst>
          </p:cNvPr>
          <p:cNvSpPr txBox="1"/>
          <p:nvPr/>
        </p:nvSpPr>
        <p:spPr>
          <a:xfrm>
            <a:off x="4339186" y="4543748"/>
            <a:ext cx="17009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媒體資料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#4</a:t>
            </a:r>
            <a:endParaRPr lang="en-US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DA1A851A-10A9-3243-9453-02685A16170E}"/>
              </a:ext>
            </a:extLst>
          </p:cNvPr>
          <p:cNvSpPr txBox="1"/>
          <p:nvPr/>
        </p:nvSpPr>
        <p:spPr>
          <a:xfrm>
            <a:off x="1202511" y="3123597"/>
            <a:ext cx="17374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CN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將資料</a:t>
            </a:r>
            <a:endParaRPr lang="en-US" altLang="zh-CN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pPr algn="r"/>
            <a:r>
              <a:rPr lang="zh-CN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備份在卡匣裡</a:t>
            </a:r>
            <a:endParaRPr lang="en-US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B08F8A92-3C8B-084C-AF4D-77E481C3AD5C}"/>
              </a:ext>
            </a:extLst>
          </p:cNvPr>
          <p:cNvSpPr txBox="1"/>
          <p:nvPr/>
        </p:nvSpPr>
        <p:spPr>
          <a:xfrm>
            <a:off x="5447326" y="884688"/>
            <a:ext cx="19024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到遠端辦公室</a:t>
            </a:r>
            <a:endParaRPr lang="en-US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ACB6F359-810D-DD44-831B-E7BFA349CCD6}"/>
              </a:ext>
            </a:extLst>
          </p:cNvPr>
          <p:cNvSpPr txBox="1"/>
          <p:nvPr/>
        </p:nvSpPr>
        <p:spPr>
          <a:xfrm>
            <a:off x="6786654" y="2227946"/>
            <a:ext cx="19024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抵達端辦公室</a:t>
            </a:r>
            <a:endParaRPr lang="en-US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D8D9BB44-A891-464E-9D5D-EF95985290DD}"/>
              </a:ext>
            </a:extLst>
          </p:cNvPr>
          <p:cNvSpPr txBox="1"/>
          <p:nvPr/>
        </p:nvSpPr>
        <p:spPr>
          <a:xfrm>
            <a:off x="5543637" y="4245425"/>
            <a:ext cx="19024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移轉回總部</a:t>
            </a:r>
            <a:endParaRPr lang="en-US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19" name="圖片 18" descr="tandberg_data_8586_rdx_rdx_quikstor_1tb_remvble_1070111.png"/>
          <p:cNvPicPr>
            <a:picLocks noChangeAspect="1"/>
          </p:cNvPicPr>
          <p:nvPr/>
        </p:nvPicPr>
        <p:blipFill>
          <a:blip r:embed="rId5"/>
          <a:srcRect t="5403" b="21501"/>
          <a:stretch>
            <a:fillRect/>
          </a:stretch>
        </p:blipFill>
        <p:spPr>
          <a:xfrm>
            <a:off x="4438124" y="1154814"/>
            <a:ext cx="974790" cy="712535"/>
          </a:xfrm>
          <a:prstGeom prst="rect">
            <a:avLst/>
          </a:prstGeom>
        </p:spPr>
      </p:pic>
      <p:pic>
        <p:nvPicPr>
          <p:cNvPr id="20" name="圖片 19" descr="tandberg_data_8586_rdx_rdx_quikstor_1tb_remvble_1070111.png"/>
          <p:cNvPicPr>
            <a:picLocks noChangeAspect="1"/>
          </p:cNvPicPr>
          <p:nvPr/>
        </p:nvPicPr>
        <p:blipFill>
          <a:blip r:embed="rId5"/>
          <a:srcRect t="11878" b="13776"/>
          <a:stretch>
            <a:fillRect/>
          </a:stretch>
        </p:blipFill>
        <p:spPr>
          <a:xfrm>
            <a:off x="2987611" y="2799536"/>
            <a:ext cx="974790" cy="724714"/>
          </a:xfrm>
          <a:prstGeom prst="rect">
            <a:avLst/>
          </a:prstGeom>
        </p:spPr>
      </p:pic>
      <p:pic>
        <p:nvPicPr>
          <p:cNvPr id="21" name="圖片 20" descr="tandberg_data_8586_rdx_rdx_quikstor_1tb_remvble_1070111.png"/>
          <p:cNvPicPr>
            <a:picLocks noChangeAspect="1"/>
          </p:cNvPicPr>
          <p:nvPr/>
        </p:nvPicPr>
        <p:blipFill>
          <a:blip r:embed="rId5"/>
          <a:srcRect t="17582" b="21358"/>
          <a:stretch>
            <a:fillRect/>
          </a:stretch>
        </p:blipFill>
        <p:spPr>
          <a:xfrm>
            <a:off x="4396336" y="4029075"/>
            <a:ext cx="974790" cy="595207"/>
          </a:xfrm>
          <a:prstGeom prst="rect">
            <a:avLst/>
          </a:prstGeom>
        </p:spPr>
      </p:pic>
      <p:pic>
        <p:nvPicPr>
          <p:cNvPr id="22" name="圖片 21" descr="tandberg_data_8586_rdx_rdx_quikstor_1tb_remvble_1070111.png"/>
          <p:cNvPicPr>
            <a:picLocks noChangeAspect="1"/>
          </p:cNvPicPr>
          <p:nvPr/>
        </p:nvPicPr>
        <p:blipFill>
          <a:blip r:embed="rId5"/>
          <a:srcRect t="15787" b="23242"/>
          <a:stretch>
            <a:fillRect/>
          </a:stretch>
        </p:blipFill>
        <p:spPr>
          <a:xfrm>
            <a:off x="5933867" y="2799536"/>
            <a:ext cx="974790" cy="594341"/>
          </a:xfrm>
          <a:prstGeom prst="rect">
            <a:avLst/>
          </a:prstGeom>
        </p:spPr>
      </p:pic>
      <p:pic>
        <p:nvPicPr>
          <p:cNvPr id="27" name="圖片 26" descr="ibm-rdx-external-usb-drive-36251ty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" y="2609077"/>
            <a:ext cx="1590676" cy="97987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66298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內容版面配置區 3">
            <a:extLst>
              <a:ext uri="{FF2B5EF4-FFF2-40B4-BE49-F238E27FC236}">
                <a16:creationId xmlns="" xmlns:a16="http://schemas.microsoft.com/office/drawing/2014/main" id="{52113789-E632-5D4A-BB42-7665C1396C5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136228003"/>
              </p:ext>
            </p:extLst>
          </p:nvPr>
        </p:nvGraphicFramePr>
        <p:xfrm>
          <a:off x="375379" y="1004547"/>
          <a:ext cx="8488400" cy="341543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093381">
                  <a:extLst>
                    <a:ext uri="{9D8B030D-6E8A-4147-A177-3AD203B41FA5}">
                      <a16:colId xmlns="" xmlns:a16="http://schemas.microsoft.com/office/drawing/2014/main" val="4020755267"/>
                    </a:ext>
                  </a:extLst>
                </a:gridCol>
                <a:gridCol w="4395019">
                  <a:extLst>
                    <a:ext uri="{9D8B030D-6E8A-4147-A177-3AD203B41FA5}">
                      <a16:colId xmlns="" xmlns:a16="http://schemas.microsoft.com/office/drawing/2014/main" val="3032001189"/>
                    </a:ext>
                  </a:extLst>
                </a:gridCol>
              </a:tblGrid>
              <a:tr h="1246401"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" sz="18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" sz="18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1538455067"/>
                  </a:ext>
                </a:extLst>
              </a:tr>
              <a:tr h="385153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Core™ i5-7500 </a:t>
                      </a:r>
                      <a:r>
                        <a:rPr lang="zh-TW" altLang="en-US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四核心 </a:t>
                      </a:r>
                      <a:r>
                        <a:rPr lang="en-US" altLang="zh-TW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3.4 GHz </a:t>
                      </a:r>
                    </a:p>
                    <a:p>
                      <a:pPr algn="ctr"/>
                      <a:r>
                        <a:rPr lang="en-US" altLang="zh-TW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(</a:t>
                      </a:r>
                      <a:r>
                        <a:rPr lang="zh-TW" altLang="en-US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最高達 </a:t>
                      </a:r>
                      <a:r>
                        <a:rPr lang="en-US" altLang="zh-TW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3.8 GHz)</a:t>
                      </a: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Core™ i7-7700 </a:t>
                      </a:r>
                      <a:r>
                        <a:rPr lang="zh-TW" altLang="en-US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四核心 </a:t>
                      </a:r>
                      <a:r>
                        <a:rPr lang="en-US" altLang="zh-TW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3.6 GHz </a:t>
                      </a:r>
                    </a:p>
                    <a:p>
                      <a:pPr algn="ctr"/>
                      <a:r>
                        <a:rPr lang="en-US" altLang="zh-TW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(</a:t>
                      </a:r>
                      <a:r>
                        <a:rPr lang="zh-TW" altLang="en-US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最高達 </a:t>
                      </a:r>
                      <a:r>
                        <a:rPr lang="en-US" altLang="zh-TW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4.2 GHz)</a:t>
                      </a: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551094981"/>
                  </a:ext>
                </a:extLst>
              </a:tr>
              <a:tr h="385153">
                <a:tc gridSpan="2">
                  <a:txBody>
                    <a:bodyPr/>
                    <a:lstStyle/>
                    <a:p>
                      <a:pPr marL="0" marR="0" indent="13970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9</a:t>
                      </a:r>
                      <a:r>
                        <a:rPr lang="en-US" altLang="zh-TW" sz="1600" b="1" baseline="30000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th</a:t>
                      </a:r>
                      <a:r>
                        <a:rPr lang="en-US" altLang="zh-TW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 Intel</a:t>
                      </a:r>
                      <a:r>
                        <a:rPr lang="en-US" altLang="zh-TW" sz="1600" b="1" baseline="30000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®</a:t>
                      </a:r>
                      <a:r>
                        <a:rPr lang="en-US" altLang="zh-TW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 HD Graphics</a:t>
                      </a:r>
                    </a:p>
                  </a:txBody>
                  <a:tcPr marL="95250" marR="95250" marT="95250" marB="95250" anchor="ctr"/>
                </a:tc>
                <a:tc hMerge="1"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509886607"/>
                  </a:ext>
                </a:extLst>
              </a:tr>
              <a:tr h="622171">
                <a:tc>
                  <a:txBody>
                    <a:bodyPr/>
                    <a:lstStyle/>
                    <a:p>
                      <a:pPr marL="0" marR="0" indent="13970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16GB DDR4 (8GB x 2)</a:t>
                      </a:r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marL="0" marR="0" indent="13970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32GB DDR4 (8GB x 4)</a:t>
                      </a: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245450827"/>
                  </a:ext>
                </a:extLst>
              </a:tr>
              <a:tr h="385153">
                <a:tc gridSpan="2">
                  <a:txBody>
                    <a:bodyPr/>
                    <a:lstStyle/>
                    <a:p>
                      <a:pPr marL="0" marR="0" indent="13970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zh-Hant" altLang="en-US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支援雙通道</a:t>
                      </a:r>
                      <a:r>
                        <a:rPr lang="en-US" altLang="zh-Hant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DDR4, 4</a:t>
                      </a:r>
                      <a:r>
                        <a:rPr lang="zh-Hant" altLang="en-US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個插槽最高可擴充至</a:t>
                      </a:r>
                      <a:r>
                        <a:rPr lang="en-US" altLang="zh-Hant" sz="1600" b="1" dirty="0">
                          <a:solidFill>
                            <a:srgbClr val="002060"/>
                          </a:solidFill>
                          <a:latin typeface="微軟正黑體" pitchFamily="34" charset="-120"/>
                          <a:ea typeface="微軟正黑體" pitchFamily="34" charset="-120"/>
                        </a:rPr>
                        <a:t>64GB </a:t>
                      </a:r>
                      <a:endParaRPr lang="en-US" altLang="zh-TW" sz="1600" b="1" dirty="0">
                        <a:solidFill>
                          <a:srgbClr val="002060"/>
                        </a:solidFill>
                        <a:latin typeface="微軟正黑體" pitchFamily="34" charset="-120"/>
                        <a:ea typeface="微軟正黑體" pitchFamily="34" charset="-120"/>
                      </a:endParaRPr>
                    </a:p>
                  </a:txBody>
                  <a:tcPr marL="95250" marR="95250" marT="95250" marB="95250" anchor="ctr"/>
                </a:tc>
                <a:tc hMerge="1">
                  <a:txBody>
                    <a:bodyPr/>
                    <a:lstStyle/>
                    <a:p>
                      <a:pPr indent="139700"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" sz="1600" b="1" dirty="0">
                        <a:solidFill>
                          <a:srgbClr val="002060"/>
                        </a:solidFill>
                        <a:effectLst/>
                        <a:latin typeface="微軟正黑體" pitchFamily="34" charset="-120"/>
                        <a:ea typeface="微軟正黑體" pitchFamily="34" charset="-120"/>
                        <a:cs typeface="Arial" panose="020B0604020202020204" pitchFamily="34" charset="0"/>
                      </a:endParaRPr>
                    </a:p>
                  </a:txBody>
                  <a:tcPr marL="95250" marR="95250" marT="95250" marB="95250" anchor="ctr"/>
                </a:tc>
                <a:extLst>
                  <a:ext uri="{0D108BD9-81ED-4DB2-BD59-A6C34878D82A}">
                    <a16:rowId xmlns="" xmlns:a16="http://schemas.microsoft.com/office/drawing/2014/main" val="2877398962"/>
                  </a:ext>
                </a:extLst>
              </a:tr>
            </a:tbl>
          </a:graphicData>
        </a:graphic>
      </p:graphicFrame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63521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buSzPts val="3400"/>
            </a:pPr>
            <a:r>
              <a:rPr lang="en-US" sz="3600" b="0" dirty="0"/>
              <a:t> </a:t>
            </a:r>
            <a:r>
              <a:rPr lang="en-US" sz="3600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</a:rPr>
              <a:t>Intel</a:t>
            </a:r>
            <a:r>
              <a:rPr lang="en-US" sz="3600" baseline="30000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</a:rPr>
              <a:t>®</a:t>
            </a:r>
            <a:r>
              <a:rPr lang="en-US" sz="3600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</a:rPr>
              <a:t> </a:t>
            </a:r>
            <a:r>
              <a:rPr lang="zh-TW" altLang="en-US" sz="3600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</a:rPr>
              <a:t>第七代多核心 </a:t>
            </a:r>
            <a:r>
              <a:rPr lang="en-US" sz="3600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</a:rPr>
              <a:t>Core™ i5 / i7 </a:t>
            </a:r>
            <a:r>
              <a:rPr lang="zh-TW" altLang="en-US" sz="3600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</a:rPr>
              <a:t>處理器</a:t>
            </a:r>
            <a:endParaRPr sz="3600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9A584C73-8D68-9C4E-900F-6F7A1222F7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692" y="1112063"/>
            <a:ext cx="972000" cy="972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="" xmlns:a16="http://schemas.microsoft.com/office/drawing/2014/main" id="{27E48022-118B-0C47-AE1D-BC9436BB28CD}"/>
              </a:ext>
            </a:extLst>
          </p:cNvPr>
          <p:cNvSpPr/>
          <p:nvPr/>
        </p:nvSpPr>
        <p:spPr>
          <a:xfrm>
            <a:off x="1575828" y="1252973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TVS-882BR/BRT3-i5-16G</a:t>
            </a:r>
            <a:b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TVS-882BR/BRT3-ODD-i5-16G</a:t>
            </a:r>
            <a:b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TVS-882BR/BRT3-RDX-i5-16G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D5BA46E8-316B-CC45-8F68-F538998D99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0514" y="1105755"/>
            <a:ext cx="972000" cy="972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6463F371-6D4C-3147-9CB0-08B267B058AB}"/>
              </a:ext>
            </a:extLst>
          </p:cNvPr>
          <p:cNvSpPr/>
          <p:nvPr/>
        </p:nvSpPr>
        <p:spPr>
          <a:xfrm>
            <a:off x="5735365" y="1252973"/>
            <a:ext cx="302517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TVS-882BR/BRT3-i7-32G</a:t>
            </a:r>
            <a:b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TVS-882BR/BRT3-ODD-i7-32G</a:t>
            </a:r>
            <a:b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TVS-882BR/BRT3-RDX-i7-32G</a:t>
            </a:r>
          </a:p>
        </p:txBody>
      </p:sp>
    </p:spTree>
    <p:extLst>
      <p:ext uri="{BB962C8B-B14F-4D97-AF65-F5344CB8AC3E}">
        <p14:creationId xmlns:p14="http://schemas.microsoft.com/office/powerpoint/2010/main" xmlns="" val="25043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圖片 39" descr="螢幕+手機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8748" y="1483630"/>
            <a:ext cx="4346034" cy="2332640"/>
          </a:xfrm>
          <a:prstGeom prst="rect">
            <a:avLst/>
          </a:prstGeom>
        </p:spPr>
      </p:pic>
      <p:pic>
        <p:nvPicPr>
          <p:cNvPr id="41" name="Shape 628" descr="C:\Users\user\Desktop\Qfinder_PPT\電腦2.png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202341" y="1438027"/>
            <a:ext cx="4287471" cy="2473234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55838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SzPts val="3400"/>
            </a:pPr>
            <a:r>
              <a:rPr lang="en-US" sz="3600" b="0" dirty="0"/>
              <a:t> </a:t>
            </a:r>
            <a:r>
              <a:rPr lang="en-US" sz="3600" dirty="0">
                <a:solidFill>
                  <a:schemeClr val="lt1"/>
                </a:solidFill>
              </a:rPr>
              <a:t>Thunderbolt™ 3 NAS，</a:t>
            </a:r>
            <a:r>
              <a:rPr lang="zh-TW" altLang="en-US" sz="3600" dirty="0">
                <a:solidFill>
                  <a:schemeClr val="lt1"/>
                </a:solidFill>
              </a:rPr>
              <a:t>效能不凡</a:t>
            </a:r>
            <a:endParaRPr sz="3600" dirty="0">
              <a:solidFill>
                <a:schemeClr val="lt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7DC52AE1-2FB8-5D47-9481-2CFA9D45A609}"/>
              </a:ext>
            </a:extLst>
          </p:cNvPr>
          <p:cNvSpPr txBox="1"/>
          <p:nvPr/>
        </p:nvSpPr>
        <p:spPr>
          <a:xfrm>
            <a:off x="1115675" y="4010419"/>
            <a:ext cx="337413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rgbClr val="002060"/>
                </a:solidFill>
              </a:rPr>
              <a:t>NAS: TVS-882BRT3-i7-32G</a:t>
            </a:r>
          </a:p>
          <a:p>
            <a:r>
              <a:rPr lang="en-US" sz="1000" b="1" dirty="0">
                <a:solidFill>
                  <a:srgbClr val="002060"/>
                </a:solidFill>
              </a:rPr>
              <a:t>Host: MacBook Pro</a:t>
            </a:r>
          </a:p>
          <a:p>
            <a:r>
              <a:rPr lang="en-US" sz="1000" b="1" dirty="0">
                <a:solidFill>
                  <a:srgbClr val="002060"/>
                </a:solidFill>
              </a:rPr>
              <a:t>Host: MSI GS63VR 6RF Stealth Pro (Turbo mode)</a:t>
            </a:r>
          </a:p>
        </p:txBody>
      </p:sp>
      <p:grpSp>
        <p:nvGrpSpPr>
          <p:cNvPr id="81" name="群組 80"/>
          <p:cNvGrpSpPr/>
          <p:nvPr/>
        </p:nvGrpSpPr>
        <p:grpSpPr>
          <a:xfrm>
            <a:off x="888529" y="1779992"/>
            <a:ext cx="2895890" cy="1653926"/>
            <a:chOff x="793279" y="1443923"/>
            <a:chExt cx="2895890" cy="1653926"/>
          </a:xfrm>
        </p:grpSpPr>
        <p:sp>
          <p:nvSpPr>
            <p:cNvPr id="17" name="Shape 81"/>
            <p:cNvSpPr txBox="1"/>
            <p:nvPr/>
          </p:nvSpPr>
          <p:spPr>
            <a:xfrm>
              <a:off x="1732835" y="2919426"/>
              <a:ext cx="520422" cy="1710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zh-TW" altLang="en-US" sz="1000" b="1" i="0" u="none" strike="noStrike" cap="none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讀取</a:t>
              </a:r>
              <a:endParaRPr lang="zh-TW" sz="1000" b="1" i="0" u="none" strike="noStrike" cap="none" dirty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18" name="Shape 82"/>
            <p:cNvSpPr txBox="1"/>
            <p:nvPr/>
          </p:nvSpPr>
          <p:spPr>
            <a:xfrm>
              <a:off x="2862008" y="2919426"/>
              <a:ext cx="520422" cy="1710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zh-TW" altLang="en-US" sz="1000" b="1" i="0" u="none" strike="noStrike" cap="none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寫入</a:t>
              </a:r>
              <a:endParaRPr lang="zh-TW" sz="1000" b="1" i="0" u="none" strike="noStrike" cap="none" dirty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20" name="Shape 86"/>
            <p:cNvSpPr txBox="1"/>
            <p:nvPr/>
          </p:nvSpPr>
          <p:spPr>
            <a:xfrm>
              <a:off x="793279" y="2105566"/>
              <a:ext cx="632771" cy="19356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750</a:t>
              </a:r>
              <a:endParaRPr lang="zh-TW" sz="11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" name="Shape 88"/>
            <p:cNvSpPr txBox="1"/>
            <p:nvPr/>
          </p:nvSpPr>
          <p:spPr>
            <a:xfrm>
              <a:off x="793279" y="2452865"/>
              <a:ext cx="632772" cy="1811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375</a:t>
              </a:r>
              <a:endParaRPr lang="zh-TW" sz="11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" name="Shape 92"/>
            <p:cNvSpPr txBox="1"/>
            <p:nvPr/>
          </p:nvSpPr>
          <p:spPr>
            <a:xfrm>
              <a:off x="888151" y="2777939"/>
              <a:ext cx="443027" cy="22701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  0</a:t>
              </a:r>
            </a:p>
          </p:txBody>
        </p:sp>
        <p:grpSp>
          <p:nvGrpSpPr>
            <p:cNvPr id="57" name="群組 56"/>
            <p:cNvGrpSpPr/>
            <p:nvPr/>
          </p:nvGrpSpPr>
          <p:grpSpPr>
            <a:xfrm>
              <a:off x="1355533" y="1539665"/>
              <a:ext cx="2333636" cy="1338545"/>
              <a:chOff x="1469833" y="1539665"/>
              <a:chExt cx="3111208" cy="1338545"/>
            </a:xfrm>
          </p:grpSpPr>
          <p:cxnSp>
            <p:nvCxnSpPr>
              <p:cNvPr id="15" name="Shape 90"/>
              <p:cNvCxnSpPr/>
              <p:nvPr/>
            </p:nvCxnSpPr>
            <p:spPr>
              <a:xfrm>
                <a:off x="1469833" y="2542273"/>
                <a:ext cx="3111190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1" name="Shape 89"/>
              <p:cNvCxnSpPr/>
              <p:nvPr/>
            </p:nvCxnSpPr>
            <p:spPr>
              <a:xfrm>
                <a:off x="1469834" y="2207377"/>
                <a:ext cx="3111205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4" name="Shape 93"/>
              <p:cNvCxnSpPr/>
              <p:nvPr/>
            </p:nvCxnSpPr>
            <p:spPr>
              <a:xfrm>
                <a:off x="1469834" y="2877168"/>
                <a:ext cx="3111207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5" name="Shape 89"/>
              <p:cNvCxnSpPr/>
              <p:nvPr/>
            </p:nvCxnSpPr>
            <p:spPr>
              <a:xfrm>
                <a:off x="1469834" y="1870424"/>
                <a:ext cx="3111205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6" name="Shape 89"/>
              <p:cNvCxnSpPr/>
              <p:nvPr/>
            </p:nvCxnSpPr>
            <p:spPr>
              <a:xfrm>
                <a:off x="1469834" y="1539665"/>
                <a:ext cx="3111205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sp>
          <p:nvSpPr>
            <p:cNvPr id="37" name="Shape 86"/>
            <p:cNvSpPr txBox="1"/>
            <p:nvPr/>
          </p:nvSpPr>
          <p:spPr>
            <a:xfrm>
              <a:off x="793279" y="1774682"/>
              <a:ext cx="632771" cy="19356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1125</a:t>
              </a:r>
              <a:endParaRPr lang="zh-TW" sz="11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" name="Shape 86"/>
            <p:cNvSpPr txBox="1"/>
            <p:nvPr/>
          </p:nvSpPr>
          <p:spPr>
            <a:xfrm>
              <a:off x="793279" y="1443923"/>
              <a:ext cx="632772" cy="19356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1500</a:t>
              </a:r>
              <a:endParaRPr lang="zh-TW" sz="11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" name="Shape 80"/>
            <p:cNvSpPr/>
            <p:nvPr/>
          </p:nvSpPr>
          <p:spPr>
            <a:xfrm>
              <a:off x="1636416" y="1774682"/>
              <a:ext cx="709661" cy="1102371"/>
            </a:xfrm>
            <a:prstGeom prst="rect">
              <a:avLst/>
            </a:prstGeom>
            <a:solidFill>
              <a:srgbClr val="4E8542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 w="38100" h="38100" prst="angle"/>
              <a:bevelB w="38100" h="38100"/>
            </a:sp3d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2" name="Shape 83"/>
            <p:cNvSpPr txBox="1"/>
            <p:nvPr/>
          </p:nvSpPr>
          <p:spPr>
            <a:xfrm>
              <a:off x="1411204" y="1759519"/>
              <a:ext cx="1102263" cy="1923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lang="en-US" altLang="zh-TW" sz="1600" b="1" i="0" u="none" strike="noStrike" cap="none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1171</a:t>
              </a:r>
              <a:endParaRPr lang="zh-TW" sz="1600" b="1" i="0" u="none" strike="noStrike" cap="none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16" name="Shape 80"/>
            <p:cNvSpPr/>
            <p:nvPr/>
          </p:nvSpPr>
          <p:spPr>
            <a:xfrm>
              <a:off x="2722333" y="1637490"/>
              <a:ext cx="709661" cy="1239564"/>
            </a:xfrm>
            <a:prstGeom prst="rect">
              <a:avLst/>
            </a:prstGeom>
            <a:solidFill>
              <a:srgbClr val="F28B0E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 w="38100" h="38100" prst="angle"/>
              <a:bevelB w="38100" h="38100"/>
            </a:sp3d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" name="Shape 84"/>
            <p:cNvSpPr txBox="1"/>
            <p:nvPr/>
          </p:nvSpPr>
          <p:spPr>
            <a:xfrm>
              <a:off x="2473816" y="1637490"/>
              <a:ext cx="1189527" cy="16251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lang="en-US" altLang="zh-TW" sz="1600" b="1" i="0" u="none" strike="noStrike" cap="none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1437</a:t>
              </a:r>
              <a:endParaRPr lang="zh-TW" sz="1600" b="1" i="0" u="none" strike="noStrike" cap="none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12" name="Shape 89"/>
            <p:cNvSpPr txBox="1"/>
            <p:nvPr/>
          </p:nvSpPr>
          <p:spPr>
            <a:xfrm>
              <a:off x="943082" y="2949007"/>
              <a:ext cx="594768" cy="14884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9F5900"/>
                </a:buClr>
                <a:buSzPct val="25000"/>
              </a:pPr>
              <a:r>
                <a:rPr lang="en-US" sz="800" dirty="0">
                  <a:solidFill>
                    <a:srgbClr val="777777"/>
                  </a:solidFill>
                </a:rPr>
                <a:t>  </a:t>
              </a:r>
              <a:r>
                <a:rPr lang="en-US" altLang="zh-TW" sz="800" dirty="0">
                  <a:solidFill>
                    <a:srgbClr val="777777"/>
                  </a:solidFill>
                </a:rPr>
                <a:t>(</a:t>
              </a:r>
              <a:r>
                <a:rPr lang="en-US" sz="800" dirty="0">
                  <a:solidFill>
                    <a:srgbClr val="777777"/>
                  </a:solidFill>
                </a:rPr>
                <a:t>MB/s)</a:t>
              </a:r>
              <a:endParaRPr lang="en-US" sz="800" b="0" i="0" u="none" strike="noStrike" cap="none" dirty="0">
                <a:solidFill>
                  <a:srgbClr val="777777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58" name="圖片 57" descr="TAG-07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459" y="4071294"/>
            <a:ext cx="549316" cy="432249"/>
          </a:xfrm>
          <a:prstGeom prst="rect">
            <a:avLst/>
          </a:prstGeom>
        </p:spPr>
      </p:pic>
      <p:grpSp>
        <p:nvGrpSpPr>
          <p:cNvPr id="80" name="群組 79"/>
          <p:cNvGrpSpPr/>
          <p:nvPr/>
        </p:nvGrpSpPr>
        <p:grpSpPr>
          <a:xfrm>
            <a:off x="5228138" y="1682729"/>
            <a:ext cx="3053811" cy="1744119"/>
            <a:chOff x="5279628" y="1558236"/>
            <a:chExt cx="2895890" cy="1653926"/>
          </a:xfrm>
        </p:grpSpPr>
        <p:sp>
          <p:nvSpPr>
            <p:cNvPr id="59" name="Shape 81"/>
            <p:cNvSpPr txBox="1"/>
            <p:nvPr/>
          </p:nvSpPr>
          <p:spPr>
            <a:xfrm>
              <a:off x="6219184" y="3033739"/>
              <a:ext cx="520422" cy="1710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zh-TW" altLang="en-US" sz="10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軟正黑體" pitchFamily="34" charset="-120"/>
                  <a:ea typeface="微軟正黑體" pitchFamily="34" charset="-120"/>
                </a:rPr>
                <a:t>讀取</a:t>
              </a:r>
              <a:endParaRPr lang="zh-TW" sz="1000" b="1" i="0" u="none" strike="noStrike" cap="none" dirty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60" name="Shape 82"/>
            <p:cNvSpPr txBox="1"/>
            <p:nvPr/>
          </p:nvSpPr>
          <p:spPr>
            <a:xfrm>
              <a:off x="7348357" y="3033739"/>
              <a:ext cx="520422" cy="1710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zh-TW" altLang="en-US" sz="1000" b="1" i="0" u="none" strike="noStrike" cap="none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寫入</a:t>
              </a:r>
              <a:endParaRPr lang="zh-TW" sz="1000" b="1" i="0" u="none" strike="noStrike" cap="none" dirty="0">
                <a:solidFill>
                  <a:schemeClr val="tx1">
                    <a:lumMod val="65000"/>
                    <a:lumOff val="35000"/>
                  </a:schemeClr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61" name="Shape 86"/>
            <p:cNvSpPr txBox="1"/>
            <p:nvPr/>
          </p:nvSpPr>
          <p:spPr>
            <a:xfrm>
              <a:off x="5279629" y="2219879"/>
              <a:ext cx="632771" cy="19356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1000</a:t>
              </a:r>
              <a:endParaRPr lang="zh-TW" sz="11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" name="Shape 88"/>
            <p:cNvSpPr txBox="1"/>
            <p:nvPr/>
          </p:nvSpPr>
          <p:spPr>
            <a:xfrm>
              <a:off x="5279628" y="2567178"/>
              <a:ext cx="632772" cy="1811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500</a:t>
              </a:r>
              <a:endParaRPr lang="zh-TW" sz="11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3" name="Shape 92"/>
            <p:cNvSpPr txBox="1"/>
            <p:nvPr/>
          </p:nvSpPr>
          <p:spPr>
            <a:xfrm>
              <a:off x="5374501" y="2892252"/>
              <a:ext cx="443027" cy="22701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  0</a:t>
              </a:r>
            </a:p>
          </p:txBody>
        </p:sp>
        <p:grpSp>
          <p:nvGrpSpPr>
            <p:cNvPr id="64" name="群組 63"/>
            <p:cNvGrpSpPr/>
            <p:nvPr/>
          </p:nvGrpSpPr>
          <p:grpSpPr>
            <a:xfrm>
              <a:off x="5841882" y="1653978"/>
              <a:ext cx="2333636" cy="1338545"/>
              <a:chOff x="1469833" y="1539665"/>
              <a:chExt cx="3111208" cy="1338545"/>
            </a:xfrm>
          </p:grpSpPr>
          <p:cxnSp>
            <p:nvCxnSpPr>
              <p:cNvPr id="65" name="Shape 90"/>
              <p:cNvCxnSpPr/>
              <p:nvPr/>
            </p:nvCxnSpPr>
            <p:spPr>
              <a:xfrm>
                <a:off x="1469833" y="2542273"/>
                <a:ext cx="3111190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6" name="Shape 89"/>
              <p:cNvCxnSpPr/>
              <p:nvPr/>
            </p:nvCxnSpPr>
            <p:spPr>
              <a:xfrm>
                <a:off x="1469834" y="2207377"/>
                <a:ext cx="3111205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7" name="Shape 93"/>
              <p:cNvCxnSpPr/>
              <p:nvPr/>
            </p:nvCxnSpPr>
            <p:spPr>
              <a:xfrm>
                <a:off x="1469834" y="2877168"/>
                <a:ext cx="3111207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8" name="Shape 89"/>
              <p:cNvCxnSpPr/>
              <p:nvPr/>
            </p:nvCxnSpPr>
            <p:spPr>
              <a:xfrm>
                <a:off x="1469834" y="1870424"/>
                <a:ext cx="3111205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9" name="Shape 89"/>
              <p:cNvCxnSpPr/>
              <p:nvPr/>
            </p:nvCxnSpPr>
            <p:spPr>
              <a:xfrm>
                <a:off x="1469834" y="1539665"/>
                <a:ext cx="3111205" cy="1042"/>
              </a:xfrm>
              <a:prstGeom prst="straightConnector1">
                <a:avLst/>
              </a:prstGeom>
              <a:noFill/>
              <a:ln w="6350" cap="flat" cmpd="sng">
                <a:solidFill>
                  <a:srgbClr val="06C0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sp>
          <p:nvSpPr>
            <p:cNvPr id="70" name="Shape 86"/>
            <p:cNvSpPr txBox="1"/>
            <p:nvPr/>
          </p:nvSpPr>
          <p:spPr>
            <a:xfrm>
              <a:off x="5279629" y="1888995"/>
              <a:ext cx="632771" cy="19356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1500</a:t>
              </a:r>
              <a:endParaRPr lang="zh-TW" sz="11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" name="Shape 86"/>
            <p:cNvSpPr txBox="1"/>
            <p:nvPr/>
          </p:nvSpPr>
          <p:spPr>
            <a:xfrm>
              <a:off x="5279628" y="1558236"/>
              <a:ext cx="632772" cy="19356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100" b="0" i="0" u="none" strike="noStrike" cap="none" dirty="0">
                  <a:solidFill>
                    <a:schemeClr val="tx2">
                      <a:lumMod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2000</a:t>
              </a:r>
            </a:p>
          </p:txBody>
        </p:sp>
        <p:sp>
          <p:nvSpPr>
            <p:cNvPr id="72" name="Shape 80"/>
            <p:cNvSpPr/>
            <p:nvPr/>
          </p:nvSpPr>
          <p:spPr>
            <a:xfrm>
              <a:off x="6122765" y="1736145"/>
              <a:ext cx="709661" cy="1255221"/>
            </a:xfrm>
            <a:prstGeom prst="rect">
              <a:avLst/>
            </a:prstGeom>
            <a:solidFill>
              <a:srgbClr val="4E8542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 w="38100" h="38100" prst="angle"/>
              <a:bevelB w="38100" h="38100"/>
            </a:sp3d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3" name="Shape 83"/>
            <p:cNvSpPr txBox="1"/>
            <p:nvPr/>
          </p:nvSpPr>
          <p:spPr>
            <a:xfrm>
              <a:off x="5897553" y="1873832"/>
              <a:ext cx="1102263" cy="1923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lang="en-US" altLang="zh-TW" sz="1600" b="1" i="0" u="none" strike="noStrike" cap="none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1973</a:t>
              </a:r>
              <a:endParaRPr lang="zh-TW" sz="1600" b="1" i="0" u="none" strike="noStrike" cap="none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74" name="Shape 80"/>
            <p:cNvSpPr/>
            <p:nvPr/>
          </p:nvSpPr>
          <p:spPr>
            <a:xfrm>
              <a:off x="7208682" y="2164729"/>
              <a:ext cx="709661" cy="826638"/>
            </a:xfrm>
            <a:prstGeom prst="rect">
              <a:avLst/>
            </a:prstGeom>
            <a:solidFill>
              <a:srgbClr val="F28B0E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 w="38100" h="38100" prst="angle"/>
              <a:bevelB w="38100" h="38100"/>
            </a:sp3d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5" name="Shape 84"/>
            <p:cNvSpPr txBox="1"/>
            <p:nvPr/>
          </p:nvSpPr>
          <p:spPr>
            <a:xfrm>
              <a:off x="6960165" y="2164729"/>
              <a:ext cx="1189527" cy="16251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lang="en-US" altLang="zh-TW" sz="1600" b="1" i="0" u="none" strike="noStrike" cap="none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1291</a:t>
              </a:r>
              <a:endParaRPr lang="zh-TW" sz="1600" b="1" i="0" u="none" strike="noStrike" cap="none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76" name="Shape 89"/>
            <p:cNvSpPr txBox="1"/>
            <p:nvPr/>
          </p:nvSpPr>
          <p:spPr>
            <a:xfrm>
              <a:off x="5429431" y="3063320"/>
              <a:ext cx="594768" cy="14884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9F5900"/>
                </a:buClr>
                <a:buSzPct val="25000"/>
              </a:pPr>
              <a:r>
                <a:rPr lang="en-US" sz="800" dirty="0">
                  <a:solidFill>
                    <a:srgbClr val="777777"/>
                  </a:solidFill>
                </a:rPr>
                <a:t>  </a:t>
              </a:r>
              <a:r>
                <a:rPr lang="en-US" altLang="zh-TW" sz="800" dirty="0">
                  <a:solidFill>
                    <a:srgbClr val="777777"/>
                  </a:solidFill>
                </a:rPr>
                <a:t>(</a:t>
              </a:r>
              <a:r>
                <a:rPr lang="en-US" sz="800" dirty="0">
                  <a:solidFill>
                    <a:srgbClr val="777777"/>
                  </a:solidFill>
                </a:rPr>
                <a:t>MB/s)</a:t>
              </a:r>
              <a:endParaRPr lang="en-US" sz="800" b="0" i="0" u="none" strike="noStrike" cap="none" dirty="0">
                <a:solidFill>
                  <a:srgbClr val="777777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77" name="圖片 76" descr="TAG-03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5603" y="1013707"/>
            <a:ext cx="2942563" cy="499730"/>
          </a:xfrm>
          <a:prstGeom prst="rect">
            <a:avLst/>
          </a:prstGeom>
        </p:spPr>
      </p:pic>
      <p:pic>
        <p:nvPicPr>
          <p:cNvPr id="78" name="圖片 77" descr="TAG-04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4506" y="1012242"/>
            <a:ext cx="2947881" cy="502389"/>
          </a:xfrm>
          <a:prstGeom prst="rect">
            <a:avLst/>
          </a:prstGeom>
        </p:spPr>
      </p:pic>
      <p:sp>
        <p:nvSpPr>
          <p:cNvPr id="79" name="文字方塊 78"/>
          <p:cNvSpPr txBox="1"/>
          <p:nvPr/>
        </p:nvSpPr>
        <p:spPr>
          <a:xfrm>
            <a:off x="1267821" y="3910570"/>
            <a:ext cx="19708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82" name="文字方塊 81"/>
          <p:cNvSpPr txBox="1"/>
          <p:nvPr/>
        </p:nvSpPr>
        <p:spPr>
          <a:xfrm>
            <a:off x="1229975" y="1061332"/>
            <a:ext cx="20849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000" b="1" dirty="0" err="1">
                <a:solidFill>
                  <a:schemeClr val="bg1"/>
                </a:solidFill>
              </a:rPr>
              <a:t>MacBook</a:t>
            </a:r>
            <a:r>
              <a:rPr lang="en-US" altLang="zh-TW" sz="2000" b="1" dirty="0">
                <a:solidFill>
                  <a:schemeClr val="bg1"/>
                </a:solidFill>
              </a:rPr>
              <a:t> Pro</a:t>
            </a:r>
            <a:endParaRPr lang="zh-TW" altLang="en-US" sz="2000" b="1" dirty="0">
              <a:solidFill>
                <a:schemeClr val="bg1"/>
              </a:solidFill>
            </a:endParaRPr>
          </a:p>
        </p:txBody>
      </p:sp>
      <p:sp>
        <p:nvSpPr>
          <p:cNvPr id="83" name="文字方塊 82"/>
          <p:cNvSpPr txBox="1"/>
          <p:nvPr/>
        </p:nvSpPr>
        <p:spPr>
          <a:xfrm>
            <a:off x="5432180" y="975607"/>
            <a:ext cx="24393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 dirty="0">
                <a:solidFill>
                  <a:schemeClr val="bg1"/>
                </a:solidFill>
              </a:rPr>
              <a:t>Windows Gaming Notebook</a:t>
            </a:r>
            <a:endParaRPr lang="zh-TW" altLang="en-US" sz="1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304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圖片 53" descr="TAG-2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-163048" y="1914702"/>
            <a:ext cx="2887279" cy="1908000"/>
          </a:xfrm>
          <a:prstGeom prst="rect">
            <a:avLst/>
          </a:prstGeom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58605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SzPts val="3400"/>
            </a:pPr>
            <a:r>
              <a:rPr lang="en-US" sz="3600" dirty="0"/>
              <a:t> </a:t>
            </a:r>
            <a:r>
              <a:rPr lang="zh-Hant" altLang="en-US" sz="3600" dirty="0">
                <a:solidFill>
                  <a:schemeClr val="lt1"/>
                </a:solidFill>
              </a:rPr>
              <a:t>正面硬體配置</a:t>
            </a:r>
            <a:endParaRPr sz="3600" dirty="0">
              <a:solidFill>
                <a:schemeClr val="lt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F1C9267E-F6BF-0548-8CA2-062967DB784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4334"/>
          <a:stretch>
            <a:fillRect/>
          </a:stretch>
        </p:blipFill>
        <p:spPr>
          <a:xfrm>
            <a:off x="2381449" y="1148770"/>
            <a:ext cx="4586817" cy="33470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D2FFF6CE-B415-184E-BAD3-29ECA13E9179}"/>
              </a:ext>
            </a:extLst>
          </p:cNvPr>
          <p:cNvSpPr txBox="1"/>
          <p:nvPr/>
        </p:nvSpPr>
        <p:spPr>
          <a:xfrm>
            <a:off x="111534" y="1088742"/>
            <a:ext cx="2422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5.25” SATA</a:t>
            </a:r>
            <a:r>
              <a:rPr lang="zh-Hant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擴充槽</a:t>
            </a:r>
            <a:endParaRPr lang="en-US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8" name="Elbow Connector 7">
            <a:extLst>
              <a:ext uri="{FF2B5EF4-FFF2-40B4-BE49-F238E27FC236}">
                <a16:creationId xmlns="" xmlns:a16="http://schemas.microsoft.com/office/drawing/2014/main" id="{D0C178DF-B39B-5B42-A5B8-5819727F8711}"/>
              </a:ext>
            </a:extLst>
          </p:cNvPr>
          <p:cNvCxnSpPr>
            <a:cxnSpLocks/>
            <a:endCxn id="6" idx="3"/>
          </p:cNvCxnSpPr>
          <p:nvPr/>
        </p:nvCxnSpPr>
        <p:spPr>
          <a:xfrm rot="16200000" flipV="1">
            <a:off x="2346291" y="1460774"/>
            <a:ext cx="831926" cy="457193"/>
          </a:xfrm>
          <a:prstGeom prst="bent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4A879428-F69F-BA47-8777-B8A2E8BC6B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4967" y="1740547"/>
            <a:ext cx="1337126" cy="88135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030BE49D-C399-E64F-8B59-CB1D27AEC8F1}"/>
              </a:ext>
            </a:extLst>
          </p:cNvPr>
          <p:cNvSpPr txBox="1"/>
          <p:nvPr/>
        </p:nvSpPr>
        <p:spPr>
          <a:xfrm>
            <a:off x="349659" y="1548203"/>
            <a:ext cx="18587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a. RDX</a:t>
            </a:r>
            <a:r>
              <a:rPr lang="zh-Hant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抽取式磁碟機</a:t>
            </a:r>
            <a:endParaRPr lang="en-US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26DED1DE-93B8-CE41-9E30-2EA350F1201A}"/>
              </a:ext>
            </a:extLst>
          </p:cNvPr>
          <p:cNvSpPr txBox="1"/>
          <p:nvPr/>
        </p:nvSpPr>
        <p:spPr>
          <a:xfrm>
            <a:off x="349659" y="2707628"/>
            <a:ext cx="18587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b. </a:t>
            </a:r>
            <a:r>
              <a:rPr lang="zh-Hant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藍光燒錄機</a:t>
            </a:r>
            <a:endParaRPr lang="en-US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="" xmlns:a16="http://schemas.microsoft.com/office/drawing/2014/main" id="{54560D37-B8E5-3A40-B8F9-E214284E2A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342" y="3015405"/>
            <a:ext cx="1372803" cy="63186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820C1E7D-17A2-FF4D-973F-3FE1FA8E8793}"/>
              </a:ext>
            </a:extLst>
          </p:cNvPr>
          <p:cNvSpPr txBox="1"/>
          <p:nvPr/>
        </p:nvSpPr>
        <p:spPr>
          <a:xfrm>
            <a:off x="7454674" y="950241"/>
            <a:ext cx="16070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Hant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前方</a:t>
            </a:r>
            <a:r>
              <a:rPr 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LED</a:t>
            </a:r>
            <a:r>
              <a:rPr lang="zh-Hant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螢幕</a:t>
            </a:r>
            <a:r>
              <a:rPr lang="en-US" altLang="zh-Hant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, </a:t>
            </a:r>
          </a:p>
          <a:p>
            <a:r>
              <a:rPr lang="zh-Hant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資訊一目暸然</a:t>
            </a:r>
            <a:endParaRPr lang="en-US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22" name="Elbow Connector 21">
            <a:extLst>
              <a:ext uri="{FF2B5EF4-FFF2-40B4-BE49-F238E27FC236}">
                <a16:creationId xmlns="" xmlns:a16="http://schemas.microsoft.com/office/drawing/2014/main" id="{FEC2967E-2A2C-6E4C-AE0A-5523A8F0000E}"/>
              </a:ext>
            </a:extLst>
          </p:cNvPr>
          <p:cNvCxnSpPr>
            <a:cxnSpLocks/>
          </p:cNvCxnSpPr>
          <p:nvPr/>
        </p:nvCxnSpPr>
        <p:spPr>
          <a:xfrm flipV="1">
            <a:off x="5314950" y="1217806"/>
            <a:ext cx="2139724" cy="887528"/>
          </a:xfrm>
          <a:prstGeom prst="bentConnector3">
            <a:avLst>
              <a:gd name="adj1" fmla="val -302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512F40E4-CAB7-9642-9DD8-64898FB64412}"/>
              </a:ext>
            </a:extLst>
          </p:cNvPr>
          <p:cNvSpPr txBox="1"/>
          <p:nvPr/>
        </p:nvSpPr>
        <p:spPr>
          <a:xfrm>
            <a:off x="7454674" y="2510569"/>
            <a:ext cx="1330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Hant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電源按鍵</a:t>
            </a:r>
            <a:endParaRPr lang="en-US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25" name="Elbow Connector 24">
            <a:extLst>
              <a:ext uri="{FF2B5EF4-FFF2-40B4-BE49-F238E27FC236}">
                <a16:creationId xmlns="" xmlns:a16="http://schemas.microsoft.com/office/drawing/2014/main" id="{8CF7782E-C7C2-FF4E-BC56-DBFCAFE98AB9}"/>
              </a:ext>
            </a:extLst>
          </p:cNvPr>
          <p:cNvCxnSpPr>
            <a:cxnSpLocks/>
          </p:cNvCxnSpPr>
          <p:nvPr/>
        </p:nvCxnSpPr>
        <p:spPr>
          <a:xfrm flipV="1">
            <a:off x="6123880" y="2679846"/>
            <a:ext cx="1371925" cy="609131"/>
          </a:xfrm>
          <a:prstGeom prst="bentConnector3">
            <a:avLst>
              <a:gd name="adj1" fmla="val 50694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09D4A855-5F73-E646-B55B-A086CDB11A3E}"/>
              </a:ext>
            </a:extLst>
          </p:cNvPr>
          <p:cNvSpPr txBox="1"/>
          <p:nvPr/>
        </p:nvSpPr>
        <p:spPr>
          <a:xfrm>
            <a:off x="7454674" y="2943886"/>
            <a:ext cx="1330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USB3.0 </a:t>
            </a:r>
          </a:p>
          <a:p>
            <a:r>
              <a:rPr lang="zh-Hant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一鍵備份</a:t>
            </a:r>
            <a:endParaRPr lang="en-US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29" name="Elbow Connector 28">
            <a:extLst>
              <a:ext uri="{FF2B5EF4-FFF2-40B4-BE49-F238E27FC236}">
                <a16:creationId xmlns="" xmlns:a16="http://schemas.microsoft.com/office/drawing/2014/main" id="{A5A9E9D9-CF43-8543-ABBA-B1333DE21796}"/>
              </a:ext>
            </a:extLst>
          </p:cNvPr>
          <p:cNvCxnSpPr>
            <a:cxnSpLocks/>
            <a:endCxn id="28" idx="1"/>
          </p:cNvCxnSpPr>
          <p:nvPr/>
        </p:nvCxnSpPr>
        <p:spPr>
          <a:xfrm flipV="1">
            <a:off x="6123880" y="3267052"/>
            <a:ext cx="1330794" cy="303898"/>
          </a:xfrm>
          <a:prstGeom prst="bentConnector3">
            <a:avLst>
              <a:gd name="adj1" fmla="val 67851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A2405C8B-8B3B-E64D-B4C2-D3ACEC6EBC28}"/>
              </a:ext>
            </a:extLst>
          </p:cNvPr>
          <p:cNvSpPr txBox="1"/>
          <p:nvPr/>
        </p:nvSpPr>
        <p:spPr>
          <a:xfrm>
            <a:off x="7454674" y="1749717"/>
            <a:ext cx="1330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Hant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前方進氣風道與造型燈</a:t>
            </a:r>
            <a:endParaRPr lang="en-US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33" name="Elbow Connector 32">
            <a:extLst>
              <a:ext uri="{FF2B5EF4-FFF2-40B4-BE49-F238E27FC236}">
                <a16:creationId xmlns="" xmlns:a16="http://schemas.microsoft.com/office/drawing/2014/main" id="{8669619F-FA58-C44E-9377-F77C236D7C15}"/>
              </a:ext>
            </a:extLst>
          </p:cNvPr>
          <p:cNvCxnSpPr>
            <a:cxnSpLocks/>
          </p:cNvCxnSpPr>
          <p:nvPr/>
        </p:nvCxnSpPr>
        <p:spPr>
          <a:xfrm flipV="1">
            <a:off x="6002302" y="2041718"/>
            <a:ext cx="1493503" cy="263332"/>
          </a:xfrm>
          <a:prstGeom prst="bentConnector3">
            <a:avLst>
              <a:gd name="adj1" fmla="val 50000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5" name="群組 54"/>
          <p:cNvGrpSpPr/>
          <p:nvPr/>
        </p:nvGrpSpPr>
        <p:grpSpPr>
          <a:xfrm>
            <a:off x="607342" y="3752850"/>
            <a:ext cx="1455634" cy="461665"/>
            <a:chOff x="239816" y="3819525"/>
            <a:chExt cx="1455634" cy="461665"/>
          </a:xfrm>
        </p:grpSpPr>
        <p:sp>
          <p:nvSpPr>
            <p:cNvPr id="35" name="TextBox 34">
              <a:extLst>
                <a:ext uri="{FF2B5EF4-FFF2-40B4-BE49-F238E27FC236}">
                  <a16:creationId xmlns="" xmlns:a16="http://schemas.microsoft.com/office/drawing/2014/main" id="{D3CB9DDA-895F-D241-86C8-6CDDB02517D2}"/>
                </a:ext>
              </a:extLst>
            </p:cNvPr>
            <p:cNvSpPr txBox="1"/>
            <p:nvPr/>
          </p:nvSpPr>
          <p:spPr>
            <a:xfrm>
              <a:off x="588294" y="3819525"/>
              <a:ext cx="11071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Hant" altLang="en-US" sz="1200" b="1" dirty="0">
                  <a:solidFill>
                    <a:srgbClr val="002060"/>
                  </a:solidFill>
                  <a:latin typeface="微軟正黑體" pitchFamily="34" charset="-120"/>
                  <a:ea typeface="微軟正黑體" pitchFamily="34" charset="-120"/>
                </a:rPr>
                <a:t>出貨預裝一條</a:t>
              </a:r>
              <a:r>
                <a:rPr lang="en-US" altLang="zh-Hant" sz="1200" b="1" dirty="0">
                  <a:solidFill>
                    <a:srgbClr val="002060"/>
                  </a:solidFill>
                  <a:latin typeface="微軟正黑體" pitchFamily="34" charset="-120"/>
                  <a:ea typeface="微軟正黑體" pitchFamily="34" charset="-120"/>
                </a:rPr>
                <a:t>SATA cable</a:t>
              </a:r>
              <a:endParaRPr lang="en-US" sz="12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pic>
          <p:nvPicPr>
            <p:cNvPr id="36" name="圖片 35" descr="TAG-07.png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39816" y="3887583"/>
              <a:ext cx="386576" cy="30419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4266000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" name="圖片 103" descr="TAG-2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675387" y="885109"/>
            <a:ext cx="640446" cy="1692000"/>
          </a:xfrm>
          <a:prstGeom prst="rect">
            <a:avLst/>
          </a:prstGeom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19665" y="58605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SzPts val="3400"/>
            </a:pPr>
            <a:r>
              <a:rPr lang="en-US" sz="3600" dirty="0"/>
              <a:t> </a:t>
            </a:r>
            <a:r>
              <a:rPr lang="zh-Hant" altLang="en-US" sz="3600" dirty="0">
                <a:solidFill>
                  <a:schemeClr val="lt1"/>
                </a:solidFill>
              </a:rPr>
              <a:t>背面硬體配置</a:t>
            </a:r>
            <a:endParaRPr sz="3600" dirty="0">
              <a:solidFill>
                <a:schemeClr val="lt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F11E45CB-EABF-D34A-9950-E52EE7031D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7001" y="1154620"/>
            <a:ext cx="5080000" cy="317500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3858D468-2D27-094F-AF5E-43B4C645542A}"/>
              </a:ext>
            </a:extLst>
          </p:cNvPr>
          <p:cNvSpPr txBox="1"/>
          <p:nvPr/>
        </p:nvSpPr>
        <p:spPr>
          <a:xfrm>
            <a:off x="148617" y="1172701"/>
            <a:ext cx="1915886" cy="846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3 x </a:t>
            </a:r>
            <a:r>
              <a:rPr lang="en-US" sz="1600" b="1" dirty="0" err="1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PCIe</a:t>
            </a:r>
            <a:r>
              <a:rPr 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Hant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擴充槽</a:t>
            </a:r>
            <a:endParaRPr lang="en-US" altLang="zh-Hant" sz="16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en-US" sz="105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TVS</a:t>
            </a:r>
            <a:r>
              <a:rPr lang="en-US" altLang="zh-TW" sz="105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-8</a:t>
            </a:r>
            <a:r>
              <a:rPr lang="en-US" sz="105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82BRT3</a:t>
            </a:r>
            <a:r>
              <a:rPr lang="zh-Hant" altLang="en-US" sz="105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系列預裝</a:t>
            </a:r>
            <a:endParaRPr lang="en-US" altLang="zh-Hant" sz="105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zh-Hant" altLang="en-US" sz="105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兩張雙埠</a:t>
            </a:r>
            <a:r>
              <a:rPr lang="en-US" altLang="zh-Hant" sz="105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Thunderbolt</a:t>
            </a:r>
            <a:r>
              <a:rPr lang="zh-TW" altLang="en-US" sz="105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sz="105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3</a:t>
            </a:r>
            <a:endParaRPr lang="en-US" altLang="zh-Hant" sz="105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zh-Hant" altLang="en-US" sz="105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外接卡</a:t>
            </a:r>
            <a:endParaRPr lang="en-US" sz="105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12" name="Elbow Connector 11">
            <a:extLst>
              <a:ext uri="{FF2B5EF4-FFF2-40B4-BE49-F238E27FC236}">
                <a16:creationId xmlns="" xmlns:a16="http://schemas.microsoft.com/office/drawing/2014/main" id="{D324C757-F2F7-EB4F-9869-9E1E073D8C15}"/>
              </a:ext>
            </a:extLst>
          </p:cNvPr>
          <p:cNvCxnSpPr>
            <a:cxnSpLocks/>
          </p:cNvCxnSpPr>
          <p:nvPr/>
        </p:nvCxnSpPr>
        <p:spPr>
          <a:xfrm rot="10800000">
            <a:off x="1706137" y="1518907"/>
            <a:ext cx="682792" cy="293169"/>
          </a:xfrm>
          <a:prstGeom prst="bentConnector3">
            <a:avLst>
              <a:gd name="adj1" fmla="val 50000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81644E08-6061-D040-9FD5-B22AAEFE2B44}"/>
              </a:ext>
            </a:extLst>
          </p:cNvPr>
          <p:cNvSpPr txBox="1"/>
          <p:nvPr/>
        </p:nvSpPr>
        <p:spPr>
          <a:xfrm>
            <a:off x="172269" y="2150334"/>
            <a:ext cx="21962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ant" sz="160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2 x </a:t>
            </a:r>
            <a:r>
              <a:rPr lang="zh-Hant" altLang="en-US" sz="160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動</a:t>
            </a:r>
            <a:r>
              <a:rPr lang="zh-Hant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圈式麥克風插</a:t>
            </a:r>
            <a:r>
              <a:rPr lang="zh-Hant" altLang="en-US" sz="160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孔</a:t>
            </a:r>
            <a:endParaRPr lang="en-US" sz="16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35" name="Elbow Connector 34">
            <a:extLst>
              <a:ext uri="{FF2B5EF4-FFF2-40B4-BE49-F238E27FC236}">
                <a16:creationId xmlns="" xmlns:a16="http://schemas.microsoft.com/office/drawing/2014/main" id="{1B4715FE-663B-174E-8737-87C82AF5F11C}"/>
              </a:ext>
            </a:extLst>
          </p:cNvPr>
          <p:cNvCxnSpPr>
            <a:cxnSpLocks/>
          </p:cNvCxnSpPr>
          <p:nvPr/>
        </p:nvCxnSpPr>
        <p:spPr>
          <a:xfrm rot="10800000">
            <a:off x="2266951" y="2330824"/>
            <a:ext cx="661315" cy="356620"/>
          </a:xfrm>
          <a:prstGeom prst="bentConnector3">
            <a:avLst>
              <a:gd name="adj1" fmla="val 50000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="" xmlns:a16="http://schemas.microsoft.com/office/drawing/2014/main" id="{3EF59214-1309-4040-A3BB-336CFB453E56}"/>
              </a:ext>
            </a:extLst>
          </p:cNvPr>
          <p:cNvSpPr txBox="1"/>
          <p:nvPr/>
        </p:nvSpPr>
        <p:spPr>
          <a:xfrm>
            <a:off x="172269" y="3822976"/>
            <a:ext cx="19158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3 x HDMI v1.4b </a:t>
            </a:r>
          </a:p>
        </p:txBody>
      </p:sp>
      <p:cxnSp>
        <p:nvCxnSpPr>
          <p:cNvPr id="38" name="Elbow Connector 37">
            <a:extLst>
              <a:ext uri="{FF2B5EF4-FFF2-40B4-BE49-F238E27FC236}">
                <a16:creationId xmlns="" xmlns:a16="http://schemas.microsoft.com/office/drawing/2014/main" id="{1DAD637C-2366-CB4A-B86B-A45435A065D8}"/>
              </a:ext>
            </a:extLst>
          </p:cNvPr>
          <p:cNvCxnSpPr>
            <a:cxnSpLocks/>
          </p:cNvCxnSpPr>
          <p:nvPr/>
        </p:nvCxnSpPr>
        <p:spPr>
          <a:xfrm rot="10800000" flipV="1">
            <a:off x="1841611" y="3640066"/>
            <a:ext cx="1475615" cy="370115"/>
          </a:xfrm>
          <a:prstGeom prst="bentConnector3">
            <a:avLst>
              <a:gd name="adj1" fmla="val 50000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3339963" y="2786728"/>
            <a:ext cx="327476" cy="458985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40" name="TextBox 39">
            <a:extLst>
              <a:ext uri="{FF2B5EF4-FFF2-40B4-BE49-F238E27FC236}">
                <a16:creationId xmlns="" xmlns:a16="http://schemas.microsoft.com/office/drawing/2014/main" id="{205C24D9-D573-5A49-9423-C4768D22B914}"/>
              </a:ext>
            </a:extLst>
          </p:cNvPr>
          <p:cNvSpPr txBox="1"/>
          <p:nvPr/>
        </p:nvSpPr>
        <p:spPr>
          <a:xfrm>
            <a:off x="172269" y="3265428"/>
            <a:ext cx="16456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4 x </a:t>
            </a:r>
            <a:r>
              <a:rPr lang="en-US" sz="1600" b="1" dirty="0" err="1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GbE</a:t>
            </a:r>
            <a:r>
              <a:rPr 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RJ45 </a:t>
            </a:r>
          </a:p>
        </p:txBody>
      </p:sp>
      <p:cxnSp>
        <p:nvCxnSpPr>
          <p:cNvPr id="41" name="Elbow Connector 40">
            <a:extLst>
              <a:ext uri="{FF2B5EF4-FFF2-40B4-BE49-F238E27FC236}">
                <a16:creationId xmlns="" xmlns:a16="http://schemas.microsoft.com/office/drawing/2014/main" id="{A72A3F69-41A8-E249-B479-CF8454CA9494}"/>
              </a:ext>
            </a:extLst>
          </p:cNvPr>
          <p:cNvCxnSpPr>
            <a:cxnSpLocks/>
          </p:cNvCxnSpPr>
          <p:nvPr/>
        </p:nvCxnSpPr>
        <p:spPr>
          <a:xfrm rot="10800000" flipV="1">
            <a:off x="1613648" y="3149144"/>
            <a:ext cx="1703581" cy="289943"/>
          </a:xfrm>
          <a:prstGeom prst="bentConnector3">
            <a:avLst>
              <a:gd name="adj1" fmla="val 50000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="" xmlns:a16="http://schemas.microsoft.com/office/drawing/2014/main" id="{5C10A0EA-85D4-3E41-9C63-81025787A00C}"/>
              </a:ext>
            </a:extLst>
          </p:cNvPr>
          <p:cNvSpPr txBox="1"/>
          <p:nvPr/>
        </p:nvSpPr>
        <p:spPr>
          <a:xfrm>
            <a:off x="7384974" y="1272685"/>
            <a:ext cx="16852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4 x USB3.0</a:t>
            </a:r>
            <a:r>
              <a:rPr lang="zh-Hant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Type-A</a:t>
            </a:r>
            <a:r>
              <a:rPr lang="zh-CN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傳輸埠</a:t>
            </a:r>
            <a:r>
              <a:rPr 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</a:p>
        </p:txBody>
      </p:sp>
      <p:cxnSp>
        <p:nvCxnSpPr>
          <p:cNvPr id="44" name="Elbow Connector 43">
            <a:extLst>
              <a:ext uri="{FF2B5EF4-FFF2-40B4-BE49-F238E27FC236}">
                <a16:creationId xmlns="" xmlns:a16="http://schemas.microsoft.com/office/drawing/2014/main" id="{1CB77E49-DB75-C849-987A-9FE3B5F339D5}"/>
              </a:ext>
            </a:extLst>
          </p:cNvPr>
          <p:cNvCxnSpPr>
            <a:cxnSpLocks/>
          </p:cNvCxnSpPr>
          <p:nvPr/>
        </p:nvCxnSpPr>
        <p:spPr>
          <a:xfrm flipV="1">
            <a:off x="3458604" y="1432930"/>
            <a:ext cx="3970249" cy="835988"/>
          </a:xfrm>
          <a:prstGeom prst="bentConnector3">
            <a:avLst>
              <a:gd name="adj1" fmla="val 50000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="" xmlns:a16="http://schemas.microsoft.com/office/drawing/2014/main" id="{3AD35F4C-8478-524A-8EFD-0844137685A9}"/>
              </a:ext>
            </a:extLst>
          </p:cNvPr>
          <p:cNvSpPr txBox="1"/>
          <p:nvPr/>
        </p:nvSpPr>
        <p:spPr>
          <a:xfrm>
            <a:off x="7384975" y="2268918"/>
            <a:ext cx="19158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3 x </a:t>
            </a:r>
            <a:r>
              <a:rPr lang="zh-Hant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智能風扇</a:t>
            </a:r>
            <a:r>
              <a:rPr 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</a:p>
        </p:txBody>
      </p:sp>
      <p:cxnSp>
        <p:nvCxnSpPr>
          <p:cNvPr id="50" name="Elbow Connector 49">
            <a:extLst>
              <a:ext uri="{FF2B5EF4-FFF2-40B4-BE49-F238E27FC236}">
                <a16:creationId xmlns="" xmlns:a16="http://schemas.microsoft.com/office/drawing/2014/main" id="{8EFBD4A7-FC6B-D144-8A80-AC4BEB5C97A4}"/>
              </a:ext>
            </a:extLst>
          </p:cNvPr>
          <p:cNvCxnSpPr>
            <a:cxnSpLocks/>
            <a:endCxn id="46" idx="1"/>
          </p:cNvCxnSpPr>
          <p:nvPr/>
        </p:nvCxnSpPr>
        <p:spPr>
          <a:xfrm flipV="1">
            <a:off x="6557661" y="2438195"/>
            <a:ext cx="827314" cy="431787"/>
          </a:xfrm>
          <a:prstGeom prst="bentConnector3">
            <a:avLst>
              <a:gd name="adj1" fmla="val 50000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="" xmlns:a16="http://schemas.microsoft.com/office/drawing/2014/main" id="{EDFFECE5-E7F2-D746-AE87-DF932CDAF89E}"/>
              </a:ext>
            </a:extLst>
          </p:cNvPr>
          <p:cNvSpPr txBox="1"/>
          <p:nvPr/>
        </p:nvSpPr>
        <p:spPr>
          <a:xfrm>
            <a:off x="7384975" y="2898557"/>
            <a:ext cx="19158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2 x </a:t>
            </a:r>
            <a:r>
              <a:rPr lang="zh-Hant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內建揚聲器</a:t>
            </a:r>
            <a:r>
              <a:rPr 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</a:p>
        </p:txBody>
      </p:sp>
      <p:cxnSp>
        <p:nvCxnSpPr>
          <p:cNvPr id="57" name="Elbow Connector 56">
            <a:extLst>
              <a:ext uri="{FF2B5EF4-FFF2-40B4-BE49-F238E27FC236}">
                <a16:creationId xmlns="" xmlns:a16="http://schemas.microsoft.com/office/drawing/2014/main" id="{33401698-0E08-3C4D-8E49-C0955BF5A344}"/>
              </a:ext>
            </a:extLst>
          </p:cNvPr>
          <p:cNvCxnSpPr>
            <a:cxnSpLocks/>
            <a:stCxn id="72" idx="3"/>
            <a:endCxn id="56" idx="1"/>
          </p:cNvCxnSpPr>
          <p:nvPr/>
        </p:nvCxnSpPr>
        <p:spPr>
          <a:xfrm flipV="1">
            <a:off x="6530369" y="3067834"/>
            <a:ext cx="854606" cy="540531"/>
          </a:xfrm>
          <a:prstGeom prst="bentConnector3">
            <a:avLst>
              <a:gd name="adj1" fmla="val 42198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>
            <a:extLst>
              <a:ext uri="{FF2B5EF4-FFF2-40B4-BE49-F238E27FC236}">
                <a16:creationId xmlns="" xmlns:a16="http://schemas.microsoft.com/office/drawing/2014/main" id="{0A7A4124-8AB4-9D47-986C-2A9BE0699563}"/>
              </a:ext>
            </a:extLst>
          </p:cNvPr>
          <p:cNvSpPr txBox="1"/>
          <p:nvPr/>
        </p:nvSpPr>
        <p:spPr>
          <a:xfrm>
            <a:off x="7384975" y="3269811"/>
            <a:ext cx="19158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250W</a:t>
            </a:r>
            <a:r>
              <a:rPr lang="zh-Hant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電源輸入</a:t>
            </a:r>
            <a:endParaRPr lang="en-US" sz="16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64" name="Elbow Connector 63">
            <a:extLst>
              <a:ext uri="{FF2B5EF4-FFF2-40B4-BE49-F238E27FC236}">
                <a16:creationId xmlns="" xmlns:a16="http://schemas.microsoft.com/office/drawing/2014/main" id="{AD62701E-C1CA-954F-B4B0-62357F04098C}"/>
              </a:ext>
            </a:extLst>
          </p:cNvPr>
          <p:cNvCxnSpPr>
            <a:cxnSpLocks/>
            <a:endCxn id="63" idx="1"/>
          </p:cNvCxnSpPr>
          <p:nvPr/>
        </p:nvCxnSpPr>
        <p:spPr>
          <a:xfrm flipV="1">
            <a:off x="6054855" y="3439088"/>
            <a:ext cx="1330120" cy="383888"/>
          </a:xfrm>
          <a:prstGeom prst="bentConnector3">
            <a:avLst>
              <a:gd name="adj1" fmla="val 74394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3339963" y="3290187"/>
            <a:ext cx="118641" cy="719994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52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2977370" y="2392029"/>
            <a:ext cx="228604" cy="468000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59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2446136" y="1636856"/>
            <a:ext cx="995739" cy="458985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68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3339963" y="2392028"/>
            <a:ext cx="250730" cy="394699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69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3700895" y="2405422"/>
            <a:ext cx="2971066" cy="879189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71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3706471" y="3468025"/>
            <a:ext cx="246074" cy="280680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72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6284295" y="3468025"/>
            <a:ext cx="246074" cy="280680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29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5730855" y="3468025"/>
            <a:ext cx="324000" cy="360000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aseline="-25000" dirty="0"/>
          </a:p>
        </p:txBody>
      </p:sp>
      <p:sp>
        <p:nvSpPr>
          <p:cNvPr id="47" name="TextBox 30">
            <a:extLst>
              <a:ext uri="{FF2B5EF4-FFF2-40B4-BE49-F238E27FC236}">
                <a16:creationId xmlns="" xmlns:a16="http://schemas.microsoft.com/office/drawing/2014/main" id="{81644E08-6061-D040-9FD5-B22AAEFE2B44}"/>
              </a:ext>
            </a:extLst>
          </p:cNvPr>
          <p:cNvSpPr txBox="1"/>
          <p:nvPr/>
        </p:nvSpPr>
        <p:spPr>
          <a:xfrm>
            <a:off x="172269" y="2707881"/>
            <a:ext cx="21962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Hant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音源輸出孔</a:t>
            </a:r>
            <a:endParaRPr lang="en-US" sz="16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53" name="肘形接點 52"/>
          <p:cNvCxnSpPr/>
          <p:nvPr/>
        </p:nvCxnSpPr>
        <p:spPr>
          <a:xfrm rot="10800000">
            <a:off x="1419226" y="2862928"/>
            <a:ext cx="1558145" cy="83254"/>
          </a:xfrm>
          <a:prstGeom prst="bentConnector3">
            <a:avLst>
              <a:gd name="adj1" fmla="val 50000"/>
            </a:avLst>
          </a:prstGeom>
          <a:ln w="19050"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3" name="群組 92"/>
          <p:cNvGrpSpPr/>
          <p:nvPr/>
        </p:nvGrpSpPr>
        <p:grpSpPr>
          <a:xfrm>
            <a:off x="3833181" y="3383015"/>
            <a:ext cx="3060000" cy="72000"/>
            <a:chOff x="3795081" y="3344915"/>
            <a:chExt cx="2876880" cy="133350"/>
          </a:xfrm>
        </p:grpSpPr>
        <p:cxnSp>
          <p:nvCxnSpPr>
            <p:cNvPr id="90" name="直線接點 89"/>
            <p:cNvCxnSpPr/>
            <p:nvPr/>
          </p:nvCxnSpPr>
          <p:spPr>
            <a:xfrm flipV="1">
              <a:off x="3795081" y="3344915"/>
              <a:ext cx="0" cy="13335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直線接點 91"/>
            <p:cNvCxnSpPr/>
            <p:nvPr/>
          </p:nvCxnSpPr>
          <p:spPr>
            <a:xfrm>
              <a:off x="3795081" y="3344915"/>
              <a:ext cx="2876880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9" name="Rounded Rectangle 38">
            <a:extLst>
              <a:ext uri="{FF2B5EF4-FFF2-40B4-BE49-F238E27FC236}">
                <a16:creationId xmlns="" xmlns:a16="http://schemas.microsoft.com/office/drawing/2014/main" id="{DFF554FB-0184-434F-96D4-7463F28AF0DA}"/>
              </a:ext>
            </a:extLst>
          </p:cNvPr>
          <p:cNvSpPr/>
          <p:nvPr/>
        </p:nvSpPr>
        <p:spPr>
          <a:xfrm>
            <a:off x="3438940" y="1636856"/>
            <a:ext cx="1152725" cy="246021"/>
          </a:xfrm>
          <a:prstGeom prst="roundRect">
            <a:avLst>
              <a:gd name="adj" fmla="val 6774"/>
            </a:avLst>
          </a:prstGeom>
          <a:solidFill>
            <a:schemeClr val="accent1">
              <a:alpha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4580E7E3-F733-6547-96F9-A6576F6B2F61}"/>
              </a:ext>
            </a:extLst>
          </p:cNvPr>
          <p:cNvSpPr txBox="1"/>
          <p:nvPr/>
        </p:nvSpPr>
        <p:spPr>
          <a:xfrm>
            <a:off x="1841610" y="857451"/>
            <a:ext cx="143952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2 x Gen.3 x 4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="" xmlns:a16="http://schemas.microsoft.com/office/drawing/2014/main" id="{CF2FCD09-A8A4-5441-9275-B5E6531C7A20}"/>
              </a:ext>
            </a:extLst>
          </p:cNvPr>
          <p:cNvSpPr txBox="1"/>
          <p:nvPr/>
        </p:nvSpPr>
        <p:spPr>
          <a:xfrm>
            <a:off x="3667439" y="857451"/>
            <a:ext cx="15361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1 x Gen.3 x 8</a:t>
            </a:r>
          </a:p>
        </p:txBody>
      </p:sp>
      <p:cxnSp>
        <p:nvCxnSpPr>
          <p:cNvPr id="54" name="直線接點 53"/>
          <p:cNvCxnSpPr/>
          <p:nvPr/>
        </p:nvCxnSpPr>
        <p:spPr>
          <a:xfrm flipV="1">
            <a:off x="3458604" y="2268918"/>
            <a:ext cx="0" cy="129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直線單箭頭接點 74"/>
          <p:cNvCxnSpPr/>
          <p:nvPr/>
        </p:nvCxnSpPr>
        <p:spPr>
          <a:xfrm flipV="1">
            <a:off x="2928266" y="1182533"/>
            <a:ext cx="0" cy="454323"/>
          </a:xfrm>
          <a:prstGeom prst="straightConnector1">
            <a:avLst/>
          </a:prstGeom>
          <a:ln w="19050"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直線單箭頭接點 75"/>
          <p:cNvCxnSpPr/>
          <p:nvPr/>
        </p:nvCxnSpPr>
        <p:spPr>
          <a:xfrm flipV="1">
            <a:off x="3952545" y="1182533"/>
            <a:ext cx="0" cy="454323"/>
          </a:xfrm>
          <a:prstGeom prst="straightConnector1">
            <a:avLst/>
          </a:prstGeom>
          <a:ln w="19050"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1998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字方塊 8"/>
          <p:cNvSpPr txBox="1"/>
          <p:nvPr/>
        </p:nvSpPr>
        <p:spPr>
          <a:xfrm>
            <a:off x="628650" y="2153734"/>
            <a:ext cx="2747123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TW" sz="2000" b="1" dirty="0" smtClean="0">
                <a:solidFill>
                  <a:srgbClr val="EA5F00"/>
                </a:solidFill>
                <a:latin typeface="微軟正黑體" pitchFamily="34" charset="-120"/>
                <a:ea typeface="微軟正黑體" pitchFamily="34" charset="-120"/>
              </a:rPr>
              <a:t>2 x </a:t>
            </a:r>
            <a:r>
              <a:rPr lang="zh-TW" altLang="en-US" sz="2000" b="1" dirty="0" smtClean="0">
                <a:solidFill>
                  <a:srgbClr val="EA5F00"/>
                </a:solidFill>
                <a:latin typeface="微軟正黑體" pitchFamily="34" charset="-120"/>
                <a:ea typeface="微軟正黑體" pitchFamily="34" charset="-120"/>
              </a:rPr>
              <a:t>內</a:t>
            </a:r>
            <a:r>
              <a:rPr lang="zh-TW" altLang="en-US" sz="2000" b="1" dirty="0">
                <a:solidFill>
                  <a:srgbClr val="EA5F00"/>
                </a:solidFill>
                <a:latin typeface="微軟正黑體" pitchFamily="34" charset="-120"/>
                <a:ea typeface="微軟正黑體" pitchFamily="34" charset="-120"/>
              </a:rPr>
              <a:t>建 </a:t>
            </a:r>
            <a:r>
              <a:rPr lang="en-US" altLang="zh-TW" sz="2000" b="1" dirty="0" smtClean="0">
                <a:solidFill>
                  <a:srgbClr val="EA5F00"/>
                </a:solidFill>
                <a:latin typeface="微軟正黑體" pitchFamily="34" charset="-120"/>
                <a:ea typeface="微軟正黑體" pitchFamily="34" charset="-120"/>
              </a:rPr>
              <a:t>M.2 SATA </a:t>
            </a:r>
            <a:r>
              <a:rPr lang="zh-TW" altLang="en-US" sz="2000" b="1" dirty="0" smtClean="0">
                <a:solidFill>
                  <a:srgbClr val="EA5F00"/>
                </a:solidFill>
                <a:latin typeface="微軟正黑體" pitchFamily="34" charset="-120"/>
                <a:ea typeface="微軟正黑體" pitchFamily="34" charset="-120"/>
              </a:rPr>
              <a:t>埠</a:t>
            </a:r>
            <a:endParaRPr lang="zh-TW" altLang="en-US" sz="2000" b="1" dirty="0">
              <a:solidFill>
                <a:srgbClr val="EA5F0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63521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SzPts val="3400"/>
            </a:pPr>
            <a:r>
              <a:rPr lang="zh-Hant" altLang="en-US" sz="3600" dirty="0">
                <a:solidFill>
                  <a:schemeClr val="lt1"/>
                </a:solidFill>
              </a:rPr>
              <a:t>支援</a:t>
            </a:r>
            <a:r>
              <a:rPr lang="en-US" sz="3600" dirty="0">
                <a:solidFill>
                  <a:schemeClr val="lt1"/>
                </a:solidFill>
              </a:rPr>
              <a:t>M.2 SSD</a:t>
            </a:r>
            <a:r>
              <a:rPr lang="zh-Hant" altLang="en-US" sz="3600" dirty="0">
                <a:solidFill>
                  <a:schemeClr val="lt1"/>
                </a:solidFill>
              </a:rPr>
              <a:t>與雙通道</a:t>
            </a:r>
            <a:r>
              <a:rPr lang="en-US" altLang="zh-Hant" sz="3600" dirty="0">
                <a:solidFill>
                  <a:schemeClr val="lt1"/>
                </a:solidFill>
              </a:rPr>
              <a:t>DDR4</a:t>
            </a:r>
            <a:endParaRPr sz="3600" dirty="0">
              <a:solidFill>
                <a:schemeClr val="lt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143CF45C-1E3F-1848-A200-1CB2E9D6BFA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444"/>
          <a:stretch>
            <a:fillRect/>
          </a:stretch>
        </p:blipFill>
        <p:spPr>
          <a:xfrm>
            <a:off x="2032747" y="805077"/>
            <a:ext cx="6467459" cy="399537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7CB69C47-FA7C-BD4F-9B15-2B69F0D88D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0123" y="1054724"/>
            <a:ext cx="2967749" cy="781708"/>
          </a:xfrm>
          <a:prstGeom prst="rect">
            <a:avLst/>
          </a:prstGeom>
        </p:spPr>
      </p:pic>
      <p:sp>
        <p:nvSpPr>
          <p:cNvPr id="6" name="文字方塊 5"/>
          <p:cNvSpPr txBox="1"/>
          <p:nvPr/>
        </p:nvSpPr>
        <p:spPr>
          <a:xfrm>
            <a:off x="6089549" y="1084874"/>
            <a:ext cx="25157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記憶體最高可擴充至</a:t>
            </a:r>
            <a:r>
              <a:rPr lang="en-US" altLang="zh-TW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DDR4</a:t>
            </a:r>
            <a:r>
              <a:rPr lang="zh-TW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64GB</a:t>
            </a:r>
            <a:endParaRPr lang="zh-TW" altLang="en-US" sz="20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3" name="文字方塊 12"/>
          <p:cNvSpPr txBox="1"/>
          <p:nvPr/>
        </p:nvSpPr>
        <p:spPr>
          <a:xfrm>
            <a:off x="-2624" y="2924175"/>
            <a:ext cx="33783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TW" sz="2000" b="1" dirty="0">
                <a:solidFill>
                  <a:srgbClr val="B9179A"/>
                </a:solidFill>
                <a:latin typeface="微軟正黑體" pitchFamily="34" charset="-120"/>
                <a:ea typeface="微軟正黑體" pitchFamily="34" charset="-120"/>
              </a:rPr>
              <a:t>DDR4 2133 </a:t>
            </a:r>
            <a:r>
              <a:rPr lang="en-US" altLang="zh-TW" sz="2000" b="1" dirty="0" smtClean="0">
                <a:solidFill>
                  <a:srgbClr val="B9179A"/>
                </a:solidFill>
                <a:latin typeface="微軟正黑體" pitchFamily="34" charset="-120"/>
                <a:ea typeface="微軟正黑體" pitchFamily="34" charset="-120"/>
              </a:rPr>
              <a:t>MHz</a:t>
            </a:r>
            <a:r>
              <a:rPr lang="zh-TW" altLang="en-US" sz="2000" b="1" dirty="0" smtClean="0">
                <a:solidFill>
                  <a:srgbClr val="B9179A"/>
                </a:solidFill>
                <a:latin typeface="微軟正黑體" pitchFamily="34" charset="-120"/>
                <a:ea typeface="微軟正黑體" pitchFamily="34" charset="-120"/>
              </a:rPr>
              <a:t>記憶體</a:t>
            </a:r>
            <a:endParaRPr lang="zh-TW" altLang="en-US" sz="2000" b="1" dirty="0">
              <a:solidFill>
                <a:srgbClr val="B9179A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1" name="文字方塊 10"/>
          <p:cNvSpPr txBox="1"/>
          <p:nvPr/>
        </p:nvSpPr>
        <p:spPr>
          <a:xfrm>
            <a:off x="146386" y="3638550"/>
            <a:ext cx="3229387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US" altLang="zh-TW" sz="2000" b="1" dirty="0" smtClean="0">
                <a:solidFill>
                  <a:srgbClr val="FFC000"/>
                </a:solidFill>
                <a:latin typeface="微軟正黑體" pitchFamily="34" charset="-120"/>
                <a:ea typeface="微軟正黑體" pitchFamily="34" charset="-120"/>
              </a:rPr>
              <a:t>Intel</a:t>
            </a:r>
            <a:r>
              <a:rPr lang="en-US" altLang="zh-TW" sz="2000" b="1" baseline="30000" dirty="0" smtClean="0">
                <a:solidFill>
                  <a:srgbClr val="FFC000"/>
                </a:solidFill>
                <a:latin typeface="微軟正黑體" pitchFamily="34" charset="-120"/>
                <a:ea typeface="微軟正黑體" pitchFamily="34" charset="-120"/>
              </a:rPr>
              <a:t>®</a:t>
            </a:r>
            <a:r>
              <a:rPr lang="zh-TW" altLang="en-US" sz="2000" b="1" dirty="0" smtClean="0">
                <a:solidFill>
                  <a:srgbClr val="FFC000"/>
                </a:solidFill>
                <a:latin typeface="微軟正黑體" pitchFamily="34" charset="-120"/>
                <a:ea typeface="微軟正黑體" pitchFamily="34" charset="-120"/>
              </a:rPr>
              <a:t>第七</a:t>
            </a:r>
            <a:r>
              <a:rPr lang="zh-TW" altLang="en-US" sz="2000" b="1" dirty="0" smtClean="0">
                <a:solidFill>
                  <a:srgbClr val="FFC000"/>
                </a:solidFill>
                <a:latin typeface="微軟正黑體" pitchFamily="34" charset="-120"/>
                <a:ea typeface="微軟正黑體" pitchFamily="34" charset="-120"/>
              </a:rPr>
              <a:t>代多</a:t>
            </a:r>
            <a:r>
              <a:rPr lang="zh-TW" altLang="en-US" sz="2000" b="1" dirty="0" smtClean="0">
                <a:solidFill>
                  <a:srgbClr val="FFC000"/>
                </a:solidFill>
                <a:latin typeface="微軟正黑體" pitchFamily="34" charset="-120"/>
                <a:ea typeface="微軟正黑體" pitchFamily="34" charset="-120"/>
              </a:rPr>
              <a:t>核心處理器</a:t>
            </a:r>
            <a:endParaRPr lang="zh-TW" altLang="en-US" sz="2000" b="1" dirty="0">
              <a:solidFill>
                <a:srgbClr val="FFC00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4233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標題 4"/>
          <p:cNvSpPr>
            <a:spLocks noGrp="1"/>
          </p:cNvSpPr>
          <p:nvPr>
            <p:ph type="ctrTitle"/>
          </p:nvPr>
        </p:nvSpPr>
        <p:spPr>
          <a:xfrm>
            <a:off x="497473" y="903249"/>
            <a:ext cx="8292740" cy="77763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lvl="0"/>
            <a:r>
              <a:rPr lang="en-US" altLang="zh-TW" sz="32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RDX</a:t>
            </a:r>
            <a:r>
              <a:rPr lang="zh-TW" altLang="en-US" sz="32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TW" sz="32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/ </a:t>
            </a:r>
            <a:r>
              <a:rPr lang="zh-TW" altLang="en-US" sz="32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碟片資料一機搞定，儲存戰線完整到齊</a:t>
            </a:r>
            <a:endParaRPr lang="zh-TW" altLang="en-US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B179EEF3-0B9D-7349-A017-4180C66B7F00}"/>
              </a:ext>
            </a:extLst>
          </p:cNvPr>
          <p:cNvSpPr txBox="1"/>
          <p:nvPr/>
        </p:nvSpPr>
        <p:spPr>
          <a:xfrm>
            <a:off x="669537" y="3827929"/>
            <a:ext cx="727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RDX</a:t>
            </a:r>
            <a:endParaRPr lang="en-US" sz="20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0" name="TextBox 12">
            <a:extLst>
              <a:ext uri="{FF2B5EF4-FFF2-40B4-BE49-F238E27FC236}">
                <a16:creationId xmlns="" xmlns:a16="http://schemas.microsoft.com/office/drawing/2014/main" id="{B179EEF3-0B9D-7349-A017-4180C66B7F00}"/>
              </a:ext>
            </a:extLst>
          </p:cNvPr>
          <p:cNvSpPr txBox="1"/>
          <p:nvPr/>
        </p:nvSpPr>
        <p:spPr>
          <a:xfrm>
            <a:off x="4896396" y="3827929"/>
            <a:ext cx="727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Hant" altLang="en-US" sz="20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碟片</a:t>
            </a:r>
            <a:endParaRPr lang="en-US" sz="20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 descr="TAG-2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5657783" y="1544222"/>
            <a:ext cx="3079997" cy="1075128"/>
          </a:xfrm>
          <a:prstGeom prst="rect">
            <a:avLst/>
          </a:prstGeom>
        </p:spPr>
      </p:pic>
      <p:sp>
        <p:nvSpPr>
          <p:cNvPr id="14" name="TextBox 3">
            <a:extLst>
              <a:ext uri="{FF2B5EF4-FFF2-40B4-BE49-F238E27FC236}">
                <a16:creationId xmlns="" xmlns:a16="http://schemas.microsoft.com/office/drawing/2014/main" id="{752615D5-2246-0147-AF1F-F1148890ADEF}"/>
              </a:ext>
            </a:extLst>
          </p:cNvPr>
          <p:cNvSpPr txBox="1"/>
          <p:nvPr/>
        </p:nvSpPr>
        <p:spPr>
          <a:xfrm>
            <a:off x="6816464" y="1709488"/>
            <a:ext cx="183100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透過</a:t>
            </a:r>
            <a:r>
              <a:rPr 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File Station </a:t>
            </a:r>
            <a:endParaRPr lang="en-US" b="1" dirty="0" smtClean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zh-CN" altLang="en-US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即</a:t>
            </a:r>
            <a:r>
              <a:rPr lang="zh-TW" altLang="en-US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可</a:t>
            </a:r>
            <a:r>
              <a:rPr lang="zh-TW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直接讀取</a:t>
            </a:r>
            <a:r>
              <a:rPr lang="en-US" altLang="zh-TW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RDX</a:t>
            </a:r>
            <a:r>
              <a:rPr lang="zh-TW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/</a:t>
            </a:r>
            <a:r>
              <a:rPr lang="zh-TW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endParaRPr lang="en-US" altLang="zh-TW" b="1" dirty="0" smtClean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zh-TW" altLang="en-US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光碟</a:t>
            </a:r>
            <a:r>
              <a:rPr lang="zh-TW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片卡匣裡的資料</a:t>
            </a:r>
            <a:endParaRPr lang="en-US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9358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buSzPts val="3200"/>
            </a:pPr>
            <a:r>
              <a:rPr lang="en-US" altLang="zh-Hant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RDX</a:t>
            </a:r>
            <a:r>
              <a:rPr lang="zh-TW" altLang="en-US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en-US" altLang="zh-Hant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/</a:t>
            </a:r>
            <a:r>
              <a:rPr lang="zh-TW" altLang="en-US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zh-Hant" altLang="en-US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光碟片</a:t>
            </a:r>
            <a:r>
              <a:rPr lang="zh-Hant" altLang="en-US" sz="3600" u="none" strike="noStrike" cap="none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Arial"/>
              </a:rPr>
              <a:t>資料集中管理</a:t>
            </a:r>
            <a:endParaRPr sz="3600" u="none" strike="noStrike" cap="none" dirty="0">
              <a:solidFill>
                <a:schemeClr val="lt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sym typeface="Arial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3304B378-950C-9349-8476-5DAF82D066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475" y="1145459"/>
            <a:ext cx="5534635" cy="3064194"/>
          </a:xfrm>
          <a:prstGeom prst="rect">
            <a:avLst/>
          </a:prstGeom>
          <a:ln>
            <a:noFill/>
          </a:ln>
          <a:effectLst>
            <a:outerShdw blurRad="127000" sx="101000" sy="101000" algn="ctr" rotWithShape="0">
              <a:prstClr val="black">
                <a:alpha val="15000"/>
              </a:prstClr>
            </a:outerShdw>
          </a:effectLst>
        </p:spPr>
      </p:pic>
      <p:pic>
        <p:nvPicPr>
          <p:cNvPr id="1029" name="Picture 5" descr="\\MARKETING\Marketing\MarketingMaterials\素材\_icons\icons_savannah\File station icon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27600" y="1793700"/>
            <a:ext cx="610208" cy="610208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3" name="矩形 12"/>
          <p:cNvSpPr/>
          <p:nvPr/>
        </p:nvSpPr>
        <p:spPr>
          <a:xfrm>
            <a:off x="747185" y="2781277"/>
            <a:ext cx="616403" cy="111422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15" name="直線接點 14"/>
          <p:cNvCxnSpPr/>
          <p:nvPr/>
        </p:nvCxnSpPr>
        <p:spPr>
          <a:xfrm>
            <a:off x="747449" y="2889173"/>
            <a:ext cx="424411" cy="49487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接點 18"/>
          <p:cNvCxnSpPr/>
          <p:nvPr/>
        </p:nvCxnSpPr>
        <p:spPr>
          <a:xfrm>
            <a:off x="1313131" y="2778010"/>
            <a:ext cx="1869425" cy="232415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">
            <a:extLst>
              <a:ext uri="{FF2B5EF4-FFF2-40B4-BE49-F238E27FC236}">
                <a16:creationId xmlns="" xmlns:a16="http://schemas.microsoft.com/office/drawing/2014/main" id="{3304B378-950C-9349-8476-5DAF82D0667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903" t="53347" r="85216" b="43089"/>
          <a:stretch>
            <a:fillRect/>
          </a:stretch>
        </p:blipFill>
        <p:spPr>
          <a:xfrm>
            <a:off x="1121134" y="3000333"/>
            <a:ext cx="2061422" cy="373886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1030" name="Picture 6" descr="D:\ING\20180420_TVS-882BR+RDX\Links\TAG-12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32607" y="2589855"/>
            <a:ext cx="785769" cy="1043835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68823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9358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buSzPts val="3200"/>
            </a:pPr>
            <a:r>
              <a:rPr lang="en-US" sz="3600" dirty="0" err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搜尋、歸檔的小幫手</a:t>
            </a:r>
            <a:r>
              <a:rPr lang="en-US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endParaRPr sz="3600" u="none" strike="noStrike" cap="none" dirty="0">
              <a:solidFill>
                <a:schemeClr val="lt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sym typeface="Arial"/>
            </a:endParaRPr>
          </a:p>
        </p:txBody>
      </p:sp>
      <p:pic>
        <p:nvPicPr>
          <p:cNvPr id="6" name="Shape 493">
            <a:extLst>
              <a:ext uri="{FF2B5EF4-FFF2-40B4-BE49-F238E27FC236}">
                <a16:creationId xmlns="" xmlns:a16="http://schemas.microsoft.com/office/drawing/2014/main" id="{A4B7F72B-2D29-B848-8FD6-293C65B18416}"/>
              </a:ext>
            </a:extLst>
          </p:cNvPr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562776" y="1484473"/>
            <a:ext cx="3778369" cy="2444579"/>
          </a:xfrm>
          <a:prstGeom prst="rect">
            <a:avLst/>
          </a:prstGeom>
          <a:noFill/>
          <a:ln>
            <a:noFill/>
          </a:ln>
          <a:effectLst>
            <a:outerShdw blurRad="63500" sx="102000" sy="102000" algn="ctr" rotWithShape="0">
              <a:prstClr val="black">
                <a:alpha val="15000"/>
              </a:prstClr>
            </a:outerShdw>
          </a:effectLst>
        </p:spPr>
      </p:pic>
      <p:pic>
        <p:nvPicPr>
          <p:cNvPr id="7" name="Shape 493">
            <a:extLst>
              <a:ext uri="{FF2B5EF4-FFF2-40B4-BE49-F238E27FC236}">
                <a16:creationId xmlns="" xmlns:a16="http://schemas.microsoft.com/office/drawing/2014/main" id="{A4B7F72B-2D29-B848-8FD6-293C65B18416}"/>
              </a:ext>
            </a:extLst>
          </p:cNvPr>
          <p:cNvPicPr preferRelativeResize="0"/>
          <p:nvPr/>
        </p:nvPicPr>
        <p:blipFill>
          <a:blip r:embed="rId4"/>
          <a:srcRect r="47869"/>
          <a:stretch>
            <a:fillRect/>
          </a:stretch>
        </p:blipFill>
        <p:spPr>
          <a:xfrm>
            <a:off x="4637040" y="1484473"/>
            <a:ext cx="4092892" cy="2766589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B05B37D0-0255-934F-B875-B9E9F3B24A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2277" y="2769252"/>
            <a:ext cx="2813709" cy="2011602"/>
          </a:xfrm>
          <a:prstGeom prst="rect">
            <a:avLst/>
          </a:prstGeom>
        </p:spPr>
      </p:pic>
      <p:pic>
        <p:nvPicPr>
          <p:cNvPr id="2050" name="Picture 2" descr="\\MARKETING\Marketing\MarketingMaterials\素材\_icons\icons_savannah\qfiling icon_512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8763" y="3283220"/>
            <a:ext cx="684000" cy="68400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51" name="Picture 3" descr="\\MARKETING\Marketing\MarketingMaterials\素材\_icons\icons_savannah\Qsirch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938151" y="3459956"/>
            <a:ext cx="716023" cy="720000"/>
          </a:xfrm>
          <a:prstGeom prst="rect">
            <a:avLst/>
          </a:prstGeom>
          <a:noFill/>
        </p:spPr>
      </p:pic>
      <p:pic>
        <p:nvPicPr>
          <p:cNvPr id="8" name="圖片 7" descr="放大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91267" y="2867768"/>
            <a:ext cx="1724244" cy="1777664"/>
          </a:xfrm>
          <a:prstGeom prst="rect">
            <a:avLst/>
          </a:prstGeom>
        </p:spPr>
      </p:pic>
      <p:pic>
        <p:nvPicPr>
          <p:cNvPr id="12" name="圖片 76" descr="TAG-03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5603" y="951507"/>
            <a:ext cx="2942563" cy="499730"/>
          </a:xfrm>
          <a:prstGeom prst="rect">
            <a:avLst/>
          </a:prstGeom>
        </p:spPr>
      </p:pic>
      <p:pic>
        <p:nvPicPr>
          <p:cNvPr id="13" name="圖片 77" descr="TAG-04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14506" y="950042"/>
            <a:ext cx="2947881" cy="502389"/>
          </a:xfrm>
          <a:prstGeom prst="rect">
            <a:avLst/>
          </a:prstGeom>
        </p:spPr>
      </p:pic>
      <p:sp>
        <p:nvSpPr>
          <p:cNvPr id="14" name="文字方塊 81"/>
          <p:cNvSpPr txBox="1"/>
          <p:nvPr/>
        </p:nvSpPr>
        <p:spPr>
          <a:xfrm>
            <a:off x="1229975" y="936932"/>
            <a:ext cx="2084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800" b="1" dirty="0" err="1" smtClean="0">
                <a:solidFill>
                  <a:schemeClr val="bg1"/>
                </a:solidFill>
              </a:rPr>
              <a:t>Qfiling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16" name="文字方塊 81"/>
          <p:cNvSpPr txBox="1"/>
          <p:nvPr/>
        </p:nvSpPr>
        <p:spPr>
          <a:xfrm>
            <a:off x="5724425" y="936932"/>
            <a:ext cx="2084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800" b="1" dirty="0" err="1" smtClean="0">
                <a:solidFill>
                  <a:schemeClr val="bg1"/>
                </a:solidFill>
              </a:rPr>
              <a:t>Qsirch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9375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圖片 29" descr="TAG-27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844" y="1765108"/>
            <a:ext cx="2784675" cy="2781807"/>
          </a:xfrm>
          <a:prstGeom prst="rect">
            <a:avLst/>
          </a:prstGeom>
        </p:spPr>
      </p:pic>
      <p:pic>
        <p:nvPicPr>
          <p:cNvPr id="1026" name="Picture 2" descr="\\MARKETING\Marketing\MarketingMaterials\Misc\PPT美化\線上直播PPT\20170926_Hybrid Backup Sync\素材\Hybrid Bakcup Sync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3900" y="911052"/>
            <a:ext cx="751050" cy="751050"/>
          </a:xfrm>
          <a:prstGeom prst="rect">
            <a:avLst/>
          </a:prstGeom>
          <a:noFill/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9358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buSzPts val="3200"/>
            </a:pPr>
            <a:r>
              <a:rPr lang="zh-TW" altLang="en-US" sz="3600" dirty="0">
                <a:solidFill>
                  <a:schemeClr val="bg1"/>
                </a:solidFill>
              </a:rPr>
              <a:t>異地備份 </a:t>
            </a:r>
            <a:r>
              <a:rPr lang="en-US" altLang="zh-TW" sz="3600" dirty="0">
                <a:solidFill>
                  <a:schemeClr val="bg1"/>
                </a:solidFill>
              </a:rPr>
              <a:t>- </a:t>
            </a:r>
            <a:r>
              <a:rPr lang="zh-TW" altLang="en-US" sz="3600" dirty="0">
                <a:solidFill>
                  <a:schemeClr val="bg1"/>
                </a:solidFill>
              </a:rPr>
              <a:t>多重保護備份資料</a:t>
            </a:r>
            <a:endParaRPr sz="3600" u="none" strike="noStrike" cap="none" dirty="0">
              <a:solidFill>
                <a:schemeClr val="lt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sym typeface="Arial"/>
            </a:endParaRPr>
          </a:p>
        </p:txBody>
      </p:sp>
      <p:sp>
        <p:nvSpPr>
          <p:cNvPr id="8" name="Shape 427">
            <a:extLst>
              <a:ext uri="{FF2B5EF4-FFF2-40B4-BE49-F238E27FC236}">
                <a16:creationId xmlns="" xmlns:a16="http://schemas.microsoft.com/office/drawing/2014/main" id="{C7BE28D9-5240-C649-BDE4-6028431136EF}"/>
              </a:ext>
            </a:extLst>
          </p:cNvPr>
          <p:cNvSpPr txBox="1"/>
          <p:nvPr/>
        </p:nvSpPr>
        <p:spPr>
          <a:xfrm>
            <a:off x="1335082" y="1038211"/>
            <a:ext cx="7453055" cy="672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927100" algn="r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400" b="1" dirty="0">
                <a:solidFill>
                  <a:srgbClr val="002060"/>
                </a:solidFill>
              </a:rPr>
              <a:t>Hybrid Backup </a:t>
            </a:r>
            <a:r>
              <a:rPr lang="en-US" sz="2400" b="1" dirty="0" err="1">
                <a:solidFill>
                  <a:srgbClr val="002060"/>
                </a:solidFill>
              </a:rPr>
              <a:t>Sync</a:t>
            </a:r>
            <a:r>
              <a:rPr lang="en-US" sz="2400" b="1" dirty="0" err="1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混合型備份與同步中心</a:t>
            </a:r>
            <a:endParaRPr sz="24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sz="24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0" name="矩形 7">
            <a:extLst>
              <a:ext uri="{FF2B5EF4-FFF2-40B4-BE49-F238E27FC236}">
                <a16:creationId xmlns="" xmlns:a16="http://schemas.microsoft.com/office/drawing/2014/main" id="{2B0DFB5E-C455-4A4A-A347-8676831F2C51}"/>
              </a:ext>
            </a:extLst>
          </p:cNvPr>
          <p:cNvSpPr/>
          <p:nvPr/>
        </p:nvSpPr>
        <p:spPr>
          <a:xfrm>
            <a:off x="1671494" y="1573161"/>
            <a:ext cx="6176913" cy="4571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  <p:pic>
        <p:nvPicPr>
          <p:cNvPr id="27" name="圖片 26" descr="P3-2-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8519" y="2152610"/>
            <a:ext cx="2173224" cy="818136"/>
          </a:xfrm>
          <a:prstGeom prst="rect">
            <a:avLst/>
          </a:prstGeom>
        </p:spPr>
      </p:pic>
      <p:pic>
        <p:nvPicPr>
          <p:cNvPr id="28" name="圖片 27" descr="P3-2-2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34244" y="3813667"/>
            <a:ext cx="1964100" cy="828856"/>
          </a:xfrm>
          <a:prstGeom prst="rect">
            <a:avLst/>
          </a:prstGeom>
        </p:spPr>
      </p:pic>
      <p:sp>
        <p:nvSpPr>
          <p:cNvPr id="31" name="文字方塊 30"/>
          <p:cNvSpPr txBox="1"/>
          <p:nvPr/>
        </p:nvSpPr>
        <p:spPr>
          <a:xfrm>
            <a:off x="3055894" y="256167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itchFamily="34" charset="-120"/>
                <a:ea typeface="微軟正黑體" pitchFamily="34" charset="-120"/>
              </a:rPr>
              <a:t>雲端</a:t>
            </a:r>
          </a:p>
        </p:txBody>
      </p:sp>
      <p:sp>
        <p:nvSpPr>
          <p:cNvPr id="32" name="文字方塊 31"/>
          <p:cNvSpPr txBox="1"/>
          <p:nvPr/>
        </p:nvSpPr>
        <p:spPr>
          <a:xfrm>
            <a:off x="4408100" y="256167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itchFamily="34" charset="-120"/>
                <a:ea typeface="微軟正黑體" pitchFamily="34" charset="-120"/>
              </a:rPr>
              <a:t>本地端</a:t>
            </a:r>
          </a:p>
        </p:txBody>
      </p:sp>
      <p:sp>
        <p:nvSpPr>
          <p:cNvPr id="33" name="文字方塊 32"/>
          <p:cNvSpPr txBox="1"/>
          <p:nvPr/>
        </p:nvSpPr>
        <p:spPr>
          <a:xfrm>
            <a:off x="3714743" y="3643320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軟正黑體" pitchFamily="34" charset="-120"/>
                <a:ea typeface="微軟正黑體" pitchFamily="34" charset="-120"/>
              </a:rPr>
              <a:t>異地端</a:t>
            </a:r>
          </a:p>
        </p:txBody>
      </p:sp>
      <p:grpSp>
        <p:nvGrpSpPr>
          <p:cNvPr id="42" name="群組 41"/>
          <p:cNvGrpSpPr/>
          <p:nvPr/>
        </p:nvGrpSpPr>
        <p:grpSpPr>
          <a:xfrm>
            <a:off x="643862" y="1805673"/>
            <a:ext cx="2707418" cy="1340780"/>
            <a:chOff x="217331" y="1792730"/>
            <a:chExt cx="3209874" cy="1589608"/>
          </a:xfrm>
        </p:grpSpPr>
        <p:pic>
          <p:nvPicPr>
            <p:cNvPr id="29" name="圖片 28" descr="P3-2-3.png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081583" y="1792730"/>
              <a:ext cx="1345622" cy="1589608"/>
            </a:xfrm>
            <a:prstGeom prst="rect">
              <a:avLst/>
            </a:prstGeom>
          </p:spPr>
        </p:pic>
        <p:grpSp>
          <p:nvGrpSpPr>
            <p:cNvPr id="34" name="Shape 56"/>
            <p:cNvGrpSpPr/>
            <p:nvPr/>
          </p:nvGrpSpPr>
          <p:grpSpPr>
            <a:xfrm>
              <a:off x="217331" y="2427902"/>
              <a:ext cx="1950512" cy="954436"/>
              <a:chOff x="251519" y="2499741"/>
              <a:chExt cx="1944216" cy="951356"/>
            </a:xfrm>
          </p:grpSpPr>
          <p:pic>
            <p:nvPicPr>
              <p:cNvPr id="35" name="Shape 57"/>
              <p:cNvPicPr preferRelativeResize="0"/>
              <p:nvPr/>
            </p:nvPicPr>
            <p:blipFill rotWithShape="1">
              <a:blip r:embed="rId8">
                <a:alphaModFix/>
              </a:blip>
              <a:srcRect/>
              <a:stretch/>
            </p:blipFill>
            <p:spPr>
              <a:xfrm>
                <a:off x="395536" y="2499741"/>
                <a:ext cx="447300" cy="4473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6" name="Shape 58"/>
              <p:cNvPicPr preferRelativeResize="0"/>
              <p:nvPr/>
            </p:nvPicPr>
            <p:blipFill rotWithShape="1">
              <a:blip r:embed="rId9">
                <a:alphaModFix/>
              </a:blip>
              <a:srcRect/>
              <a:stretch/>
            </p:blipFill>
            <p:spPr>
              <a:xfrm>
                <a:off x="899591" y="2499741"/>
                <a:ext cx="447300" cy="4473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7" name="Shape 59"/>
              <p:cNvPicPr preferRelativeResize="0"/>
              <p:nvPr/>
            </p:nvPicPr>
            <p:blipFill rotWithShape="1">
              <a:blip r:embed="rId10">
                <a:alphaModFix/>
              </a:blip>
              <a:srcRect/>
              <a:stretch/>
            </p:blipFill>
            <p:spPr>
              <a:xfrm>
                <a:off x="1763688" y="3003798"/>
                <a:ext cx="432047" cy="432047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8" name="Shape 60"/>
              <p:cNvPicPr preferRelativeResize="0"/>
              <p:nvPr/>
            </p:nvPicPr>
            <p:blipFill rotWithShape="1">
              <a:blip r:embed="rId11">
                <a:alphaModFix/>
              </a:blip>
              <a:srcRect/>
              <a:stretch/>
            </p:blipFill>
            <p:spPr>
              <a:xfrm>
                <a:off x="1331640" y="2499741"/>
                <a:ext cx="447300" cy="4473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9" name="Shape 61"/>
              <p:cNvPicPr preferRelativeResize="0"/>
              <p:nvPr/>
            </p:nvPicPr>
            <p:blipFill rotWithShape="1">
              <a:blip r:embed="rId12">
                <a:alphaModFix/>
              </a:blip>
              <a:srcRect/>
              <a:stretch/>
            </p:blipFill>
            <p:spPr>
              <a:xfrm>
                <a:off x="755575" y="3003798"/>
                <a:ext cx="447300" cy="4473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0" name="Shape 62"/>
              <p:cNvPicPr preferRelativeResize="0"/>
              <p:nvPr/>
            </p:nvPicPr>
            <p:blipFill rotWithShape="1">
              <a:blip r:embed="rId13">
                <a:alphaModFix/>
              </a:blip>
              <a:srcRect/>
              <a:stretch/>
            </p:blipFill>
            <p:spPr>
              <a:xfrm>
                <a:off x="251519" y="3003798"/>
                <a:ext cx="447300" cy="4473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41" name="Shape 63"/>
              <p:cNvPicPr preferRelativeResize="0"/>
              <p:nvPr/>
            </p:nvPicPr>
            <p:blipFill rotWithShape="1">
              <a:blip r:embed="rId14">
                <a:alphaModFix/>
              </a:blip>
              <a:srcRect/>
              <a:stretch/>
            </p:blipFill>
            <p:spPr>
              <a:xfrm>
                <a:off x="1259632" y="3003798"/>
                <a:ext cx="447300" cy="4473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</p:spTree>
    <p:extLst>
      <p:ext uri="{BB962C8B-B14F-4D97-AF65-F5344CB8AC3E}">
        <p14:creationId xmlns:p14="http://schemas.microsoft.com/office/powerpoint/2010/main" xmlns="" val="819430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圖片 15" descr="TAG-0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4480468" y="1202387"/>
            <a:ext cx="3510686" cy="596213"/>
          </a:xfrm>
          <a:prstGeom prst="rect">
            <a:avLst/>
          </a:prstGeom>
        </p:spPr>
      </p:pic>
      <p:pic>
        <p:nvPicPr>
          <p:cNvPr id="8" name="圖片 7" descr="TAG-0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5415184" y="1202387"/>
            <a:ext cx="3510686" cy="596213"/>
          </a:xfrm>
          <a:prstGeom prst="rect">
            <a:avLst/>
          </a:prstGeom>
        </p:spPr>
      </p:pic>
      <p:pic>
        <p:nvPicPr>
          <p:cNvPr id="9" name="圖片 8" descr="TAG-0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498215" y="1200922"/>
            <a:ext cx="3517032" cy="599386"/>
          </a:xfrm>
          <a:prstGeom prst="rect">
            <a:avLst/>
          </a:prstGeom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4442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zh-Hant" altLang="en-US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封存資料</a:t>
            </a:r>
            <a:endParaRPr lang="zh-TW" altLang="en-US" sz="3600" dirty="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BFBB1C96-CC78-7C44-BBDC-4A630819E7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764" y="1832367"/>
            <a:ext cx="3300923" cy="2302969"/>
          </a:xfrm>
          <a:prstGeom prst="rect">
            <a:avLst/>
          </a:prstGeom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D132069B-5994-1644-A72C-CDC49FB4F3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96562" y="1772965"/>
            <a:ext cx="3404077" cy="237493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1" name="文字方塊 10"/>
          <p:cNvSpPr txBox="1"/>
          <p:nvPr/>
        </p:nvSpPr>
        <p:spPr>
          <a:xfrm>
            <a:off x="1007568" y="1223336"/>
            <a:ext cx="30329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Hant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使用卡匣透過</a:t>
            </a:r>
            <a:r>
              <a:rPr lang="en-US" altLang="zh-Hant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File station</a:t>
            </a:r>
            <a:r>
              <a:rPr lang="zh-Hant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直接寫入</a:t>
            </a:r>
            <a:r>
              <a:rPr lang="en-US" altLang="zh-Hant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, </a:t>
            </a:r>
            <a:r>
              <a:rPr lang="zh-Hant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方便傳遞或長時間保存</a:t>
            </a:r>
            <a:endParaRPr lang="en-US" altLang="zh-TW" sz="16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2" name="文字方塊 11"/>
          <p:cNvSpPr txBox="1"/>
          <p:nvPr/>
        </p:nvSpPr>
        <p:spPr>
          <a:xfrm>
            <a:off x="5950671" y="1262660"/>
            <a:ext cx="29751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2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透過</a:t>
            </a:r>
            <a:r>
              <a:rPr lang="en-US" altLang="zh-TW" sz="12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Linux Station</a:t>
            </a:r>
            <a:r>
              <a:rPr lang="zh-TW" altLang="en-US" sz="12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或虛擬機將機密資</a:t>
            </a:r>
            <a:r>
              <a:rPr lang="zh-TW" altLang="en-US" sz="1200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料</a:t>
            </a:r>
            <a:endParaRPr lang="en-US" altLang="zh-TW" sz="1200" b="1" dirty="0" smtClean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zh-TW" altLang="en-US" sz="1200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燒</a:t>
            </a:r>
            <a:r>
              <a:rPr lang="zh-TW" altLang="en-US" sz="12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錄至光碟，長時間保存或一次性分享</a:t>
            </a:r>
            <a:endParaRPr lang="en-US" altLang="zh-TW" sz="12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3074" name="Picture 2" descr="\\MARKETING\Marketing\MarketingMaterials\素材\_icons\00_4.2iconPNG\File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4635" y="1128673"/>
            <a:ext cx="782933" cy="782933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Picture 2" descr="\\MARKETING\Marketing\MarketingMaterials\素材\_icons\00_4.2iconPNG\File.png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>
            <a:off x="5211228" y="1128673"/>
            <a:ext cx="782933" cy="782933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Picture 2" descr="\\MARKETING\Marketing\MarketingMaterials\素材\_icons\00_4.2iconPNG\File.png"/>
          <p:cNvPicPr>
            <a:picLocks noChangeAspect="1" noChangeArrowheads="1"/>
          </p:cNvPicPr>
          <p:nvPr/>
        </p:nvPicPr>
        <p:blipFill>
          <a:blip r:embed="rId9"/>
          <a:stretch>
            <a:fillRect/>
          </a:stretch>
        </p:blipFill>
        <p:spPr bwMode="auto">
          <a:xfrm>
            <a:off x="4357873" y="1128673"/>
            <a:ext cx="782933" cy="782933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7485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 descr="TAG-2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6397648" y="1443890"/>
            <a:ext cx="2589036" cy="1592368"/>
          </a:xfrm>
          <a:prstGeom prst="rect">
            <a:avLst/>
          </a:prstGeom>
        </p:spPr>
      </p:pic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0" y="63521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SzPts val="3400"/>
            </a:pPr>
            <a:r>
              <a:rPr lang="zh-TW" altLang="en-US" sz="3600" dirty="0" smtClean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影像編輯協同合作 </a:t>
            </a:r>
            <a:endParaRPr sz="3600" dirty="0">
              <a:solidFill>
                <a:schemeClr val="lt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143CF45C-1E3F-1848-A200-1CB2E9D6BF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723390"/>
            <a:ext cx="7185520" cy="3872468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2849511" y="1691148"/>
            <a:ext cx="9644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10GbE</a:t>
            </a:r>
            <a:endParaRPr lang="zh-TW" altLang="en-US" sz="16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3" name="文字方塊 12"/>
          <p:cNvSpPr txBox="1"/>
          <p:nvPr/>
        </p:nvSpPr>
        <p:spPr>
          <a:xfrm>
            <a:off x="424631" y="2369574"/>
            <a:ext cx="17384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QSW-1208-8C </a:t>
            </a:r>
            <a:br>
              <a:rPr lang="en-US" altLang="zh-TW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altLang="zh-TW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10GbE Switch</a:t>
            </a:r>
            <a:endParaRPr lang="zh-TW" altLang="en-US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1" name="文字方塊 10"/>
          <p:cNvSpPr txBox="1"/>
          <p:nvPr/>
        </p:nvSpPr>
        <p:spPr>
          <a:xfrm>
            <a:off x="2485969" y="3505200"/>
            <a:ext cx="9644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10GbE</a:t>
            </a:r>
            <a:endParaRPr lang="zh-TW" altLang="en-US" sz="16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5" name="TextBox 2">
            <a:extLst>
              <a:ext uri="{FF2B5EF4-FFF2-40B4-BE49-F238E27FC236}">
                <a16:creationId xmlns="" xmlns:a16="http://schemas.microsoft.com/office/drawing/2014/main" id="{7B8E0112-F3BF-2847-AAEF-21CE4C372B34}"/>
              </a:ext>
            </a:extLst>
          </p:cNvPr>
          <p:cNvSpPr txBox="1"/>
          <p:nvPr/>
        </p:nvSpPr>
        <p:spPr>
          <a:xfrm>
            <a:off x="6953308" y="1553499"/>
            <a:ext cx="195963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透過 </a:t>
            </a:r>
            <a:r>
              <a:rPr 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Thunderbolt™ 3 </a:t>
            </a:r>
            <a:r>
              <a:rPr lang="zh-TW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高速傳輸或使用 </a:t>
            </a:r>
            <a:r>
              <a:rPr lang="en-US" b="1" dirty="0" err="1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PCIe</a:t>
            </a:r>
            <a:r>
              <a:rPr 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TW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擴充槽安裝 </a:t>
            </a:r>
            <a:r>
              <a:rPr 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QNAP 10GbE/40GbE </a:t>
            </a:r>
            <a:r>
              <a:rPr lang="zh-TW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網卡，透過 </a:t>
            </a:r>
            <a:r>
              <a:rPr lang="en-US" altLang="zh-TW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10</a:t>
            </a:r>
            <a:r>
              <a:rPr 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GbE </a:t>
            </a:r>
            <a:r>
              <a:rPr lang="zh-TW" altLang="en-US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交換器</a:t>
            </a:r>
            <a:r>
              <a:rPr lang="zh-TW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達到高速協同合作。</a:t>
            </a:r>
            <a:endParaRPr lang="en-US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4233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D8B70DF-F8A4-F245-8EFE-E770C4750D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8481" y="2419817"/>
            <a:ext cx="4778824" cy="9455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zh-Hant" altLang="en-US" dirty="0">
                <a:latin typeface="微軟正黑體" pitchFamily="34" charset="-120"/>
                <a:ea typeface="微軟正黑體" pitchFamily="34" charset="-120"/>
              </a:rPr>
              <a:t>安裝</a:t>
            </a:r>
            <a:r>
              <a:rPr lang="en-US" altLang="zh-Hant" dirty="0">
                <a:latin typeface="微軟正黑體" pitchFamily="34" charset="-120"/>
                <a:ea typeface="微軟正黑體" pitchFamily="34" charset="-120"/>
              </a:rPr>
              <a:t>RDX</a:t>
            </a:r>
            <a:r>
              <a:rPr lang="zh-Hant" altLang="en-US" dirty="0">
                <a:latin typeface="微軟正黑體" pitchFamily="34" charset="-120"/>
                <a:ea typeface="微軟正黑體" pitchFamily="34" charset="-120"/>
              </a:rPr>
              <a:t>抽取式</a:t>
            </a:r>
            <a:r>
              <a:rPr lang="en-US" altLang="zh-Hant" dirty="0">
                <a:latin typeface="微軟正黑體" pitchFamily="34" charset="-120"/>
                <a:ea typeface="微軟正黑體" pitchFamily="34" charset="-120"/>
              </a:rPr>
              <a:t/>
            </a:r>
            <a:br>
              <a:rPr lang="en-US" altLang="zh-Hant" dirty="0">
                <a:latin typeface="微軟正黑體" pitchFamily="34" charset="-120"/>
                <a:ea typeface="微軟正黑體" pitchFamily="34" charset="-120"/>
              </a:rPr>
            </a:br>
            <a:r>
              <a:rPr lang="zh-Hant" altLang="en-US" dirty="0">
                <a:latin typeface="微軟正黑體" pitchFamily="34" charset="-120"/>
                <a:ea typeface="微軟正黑體" pitchFamily="34" charset="-120"/>
              </a:rPr>
              <a:t>磁碟機與檔案存取</a:t>
            </a:r>
            <a:endParaRPr lang="en-US" dirty="0">
              <a:latin typeface="微軟正黑體" pitchFamily="34" charset="-120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5804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2424" y="3245913"/>
            <a:ext cx="653586" cy="653586"/>
          </a:xfrm>
          <a:prstGeom prst="rect">
            <a:avLst/>
          </a:prstGeom>
        </p:spPr>
      </p:pic>
      <p:pic>
        <p:nvPicPr>
          <p:cNvPr id="3" name="圖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656" y="3234813"/>
            <a:ext cx="901047" cy="675786"/>
          </a:xfrm>
          <a:prstGeom prst="rect">
            <a:avLst/>
          </a:prstGeom>
        </p:spPr>
      </p:pic>
      <p:sp>
        <p:nvSpPr>
          <p:cNvPr id="10" name="標題 4"/>
          <p:cNvSpPr>
            <a:spLocks noGrp="1"/>
          </p:cNvSpPr>
          <p:nvPr>
            <p:ph type="ctrTitle"/>
          </p:nvPr>
        </p:nvSpPr>
        <p:spPr>
          <a:xfrm>
            <a:off x="453233" y="929145"/>
            <a:ext cx="8292740" cy="77763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lvl="0" algn="ctr"/>
            <a:r>
              <a:rPr lang="en-US" altLang="zh-TW" sz="32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QNAP x </a:t>
            </a:r>
            <a:r>
              <a:rPr lang="en-US" altLang="zh-TW" sz="3200" dirty="0" err="1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Archiware</a:t>
            </a:r>
            <a:r>
              <a:rPr lang="en-US" altLang="zh-TW" sz="32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 P5 x RDX</a:t>
            </a:r>
            <a:br>
              <a:rPr lang="en-US" altLang="zh-TW" sz="32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</a:br>
            <a:r>
              <a:rPr lang="zh-TW" altLang="en-US" sz="32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提升您的備份及歸檔應用</a:t>
            </a:r>
          </a:p>
        </p:txBody>
      </p:sp>
      <p:pic>
        <p:nvPicPr>
          <p:cNvPr id="4098" name="Picture 2" descr="\\MARKETING\Marketing\MarketingMaterials\素材\Logo\QNAP-Logo\QNAP_LOGO_標準色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70961" y="3467591"/>
            <a:ext cx="1234819" cy="210231"/>
          </a:xfrm>
          <a:prstGeom prst="rect">
            <a:avLst/>
          </a:prstGeom>
          <a:noFill/>
        </p:spPr>
      </p:pic>
      <p:sp>
        <p:nvSpPr>
          <p:cNvPr id="12" name="標題 4"/>
          <p:cNvSpPr txBox="1">
            <a:spLocks/>
          </p:cNvSpPr>
          <p:nvPr/>
        </p:nvSpPr>
        <p:spPr>
          <a:xfrm>
            <a:off x="1922298" y="3299861"/>
            <a:ext cx="483608" cy="54569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91425" rIns="91425" bIns="91425" anchor="b" anchorCtr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tabLst/>
              <a:defRPr/>
            </a:pPr>
            <a:r>
              <a:rPr kumimoji="0" lang="en-US" altLang="zh-TW" sz="24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Microsoft JhengHei"/>
                <a:cs typeface="Microsoft JhengHei"/>
                <a:sym typeface="Microsoft JhengHei"/>
              </a:rPr>
              <a:t>X</a:t>
            </a:r>
            <a:endParaRPr kumimoji="0" lang="zh-TW" altLang="en-US" sz="24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14" name="標題 4"/>
          <p:cNvSpPr txBox="1">
            <a:spLocks/>
          </p:cNvSpPr>
          <p:nvPr/>
        </p:nvSpPr>
        <p:spPr>
          <a:xfrm>
            <a:off x="2892528" y="3299861"/>
            <a:ext cx="483608" cy="54569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91425" rIns="91425" bIns="91425" anchor="b" anchorCtr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tabLst/>
              <a:defRPr/>
            </a:pPr>
            <a:r>
              <a:rPr kumimoji="0" lang="en-US" altLang="zh-TW" sz="24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Microsoft JhengHei"/>
                <a:cs typeface="Microsoft JhengHei"/>
                <a:sym typeface="Microsoft JhengHei"/>
              </a:rPr>
              <a:t>X</a:t>
            </a:r>
            <a:endParaRPr kumimoji="0" lang="zh-TW" altLang="en-US" sz="24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Microsoft JhengHei"/>
              <a:cs typeface="Microsoft JhengHei"/>
              <a:sym typeface="Microsoft JhengHe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407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圖片 1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0013" y="3736536"/>
            <a:ext cx="610683" cy="296089"/>
          </a:xfrm>
          <a:prstGeom prst="rect">
            <a:avLst/>
          </a:prstGeom>
        </p:spPr>
      </p:pic>
      <p:pic>
        <p:nvPicPr>
          <p:cNvPr id="144" name="圖片 143" descr="PC-01-0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292" t="38280" b="15164"/>
          <a:stretch>
            <a:fillRect/>
          </a:stretch>
        </p:blipFill>
        <p:spPr>
          <a:xfrm>
            <a:off x="2136667" y="3700241"/>
            <a:ext cx="527492" cy="621772"/>
          </a:xfrm>
          <a:prstGeom prst="rect">
            <a:avLst/>
          </a:prstGeom>
        </p:spPr>
      </p:pic>
      <p:pic>
        <p:nvPicPr>
          <p:cNvPr id="109" name="圖片 10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654" y="1135229"/>
            <a:ext cx="843090" cy="450616"/>
          </a:xfrm>
          <a:prstGeom prst="rect">
            <a:avLst/>
          </a:prstGeom>
        </p:spPr>
      </p:pic>
      <p:pic>
        <p:nvPicPr>
          <p:cNvPr id="101" name="Shape 57" descr="D:\Fullppt\005-PNG이미지\모니터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134661" y="1091694"/>
            <a:ext cx="974626" cy="82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9358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zh-TW" altLang="en-US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傳統使用架構</a:t>
            </a:r>
          </a:p>
        </p:txBody>
      </p:sp>
      <p:pic>
        <p:nvPicPr>
          <p:cNvPr id="26" name="圖片 2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945" y="8491253"/>
            <a:ext cx="1215894" cy="743385"/>
          </a:xfrm>
          <a:prstGeom prst="rect">
            <a:avLst/>
          </a:prstGeom>
        </p:spPr>
      </p:pic>
      <p:pic>
        <p:nvPicPr>
          <p:cNvPr id="28" name="圖片 2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5345" y="8643653"/>
            <a:ext cx="1215894" cy="743385"/>
          </a:xfrm>
          <a:prstGeom prst="rect">
            <a:avLst/>
          </a:prstGeom>
        </p:spPr>
      </p:pic>
      <p:pic>
        <p:nvPicPr>
          <p:cNvPr id="102" name="圖片 101"/>
          <p:cNvPicPr>
            <a:picLocks noChangeAspect="1"/>
          </p:cNvPicPr>
          <p:nvPr/>
        </p:nvPicPr>
        <p:blipFill>
          <a:blip r:embed="rId8"/>
          <a:srcRect b="17072"/>
          <a:stretch>
            <a:fillRect/>
          </a:stretch>
        </p:blipFill>
        <p:spPr>
          <a:xfrm>
            <a:off x="7149046" y="3311793"/>
            <a:ext cx="535205" cy="443833"/>
          </a:xfrm>
          <a:prstGeom prst="rect">
            <a:avLst/>
          </a:prstGeom>
        </p:spPr>
      </p:pic>
      <p:pic>
        <p:nvPicPr>
          <p:cNvPr id="104" name="圖片 10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23562" y="912048"/>
            <a:ext cx="567810" cy="569505"/>
          </a:xfrm>
          <a:prstGeom prst="rect">
            <a:avLst/>
          </a:prstGeom>
        </p:spPr>
      </p:pic>
      <p:pic>
        <p:nvPicPr>
          <p:cNvPr id="105" name="圖片 10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36389" y="1031272"/>
            <a:ext cx="511108" cy="595552"/>
          </a:xfrm>
          <a:prstGeom prst="rect">
            <a:avLst/>
          </a:prstGeom>
        </p:spPr>
      </p:pic>
      <p:cxnSp>
        <p:nvCxnSpPr>
          <p:cNvPr id="112" name="直線單箭頭接點 111"/>
          <p:cNvCxnSpPr/>
          <p:nvPr/>
        </p:nvCxnSpPr>
        <p:spPr>
          <a:xfrm>
            <a:off x="4602282" y="3099056"/>
            <a:ext cx="0" cy="480340"/>
          </a:xfrm>
          <a:prstGeom prst="straightConnector1">
            <a:avLst/>
          </a:prstGeom>
          <a:ln w="381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直線單箭頭接點 112"/>
          <p:cNvCxnSpPr/>
          <p:nvPr/>
        </p:nvCxnSpPr>
        <p:spPr>
          <a:xfrm flipV="1">
            <a:off x="4767272" y="3087258"/>
            <a:ext cx="0" cy="480340"/>
          </a:xfrm>
          <a:prstGeom prst="straightConnector1">
            <a:avLst/>
          </a:prstGeom>
          <a:ln w="381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肘形接點 115"/>
          <p:cNvCxnSpPr/>
          <p:nvPr/>
        </p:nvCxnSpPr>
        <p:spPr>
          <a:xfrm flipV="1">
            <a:off x="5899794" y="2116221"/>
            <a:ext cx="1520423" cy="508421"/>
          </a:xfrm>
          <a:prstGeom prst="bentConnector3">
            <a:avLst>
              <a:gd name="adj1" fmla="val 99732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文字方塊 116"/>
          <p:cNvSpPr txBox="1"/>
          <p:nvPr/>
        </p:nvSpPr>
        <p:spPr>
          <a:xfrm>
            <a:off x="4137706" y="4160993"/>
            <a:ext cx="1491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TW" dirty="0"/>
          </a:p>
        </p:txBody>
      </p:sp>
      <p:sp>
        <p:nvSpPr>
          <p:cNvPr id="119" name="文字方塊 118"/>
          <p:cNvSpPr txBox="1"/>
          <p:nvPr/>
        </p:nvSpPr>
        <p:spPr>
          <a:xfrm>
            <a:off x="5309200" y="1481553"/>
            <a:ext cx="9079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800" b="1" dirty="0">
                <a:latin typeface="微軟正黑體" pitchFamily="34" charset="-120"/>
                <a:ea typeface="微軟正黑體" pitchFamily="34" charset="-120"/>
              </a:rPr>
              <a:t>媒體檔案</a:t>
            </a:r>
          </a:p>
        </p:txBody>
      </p:sp>
      <p:cxnSp>
        <p:nvCxnSpPr>
          <p:cNvPr id="125" name="肘形接點 124"/>
          <p:cNvCxnSpPr/>
          <p:nvPr/>
        </p:nvCxnSpPr>
        <p:spPr>
          <a:xfrm rot="10800000">
            <a:off x="1057249" y="2404952"/>
            <a:ext cx="3106255" cy="670746"/>
          </a:xfrm>
          <a:prstGeom prst="bentConnector3">
            <a:avLst>
              <a:gd name="adj1" fmla="val 99789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肘形接點 125"/>
          <p:cNvCxnSpPr/>
          <p:nvPr/>
        </p:nvCxnSpPr>
        <p:spPr>
          <a:xfrm rot="10800000">
            <a:off x="2924496" y="2311148"/>
            <a:ext cx="1213211" cy="579972"/>
          </a:xfrm>
          <a:prstGeom prst="bentConnector2">
            <a:avLst/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向右箭號 131"/>
          <p:cNvSpPr/>
          <p:nvPr/>
        </p:nvSpPr>
        <p:spPr>
          <a:xfrm rot="9033706">
            <a:off x="3012213" y="3515941"/>
            <a:ext cx="1342221" cy="274724"/>
          </a:xfrm>
          <a:prstGeom prst="rightArrow">
            <a:avLst/>
          </a:prstGeom>
          <a:gradFill>
            <a:gsLst>
              <a:gs pos="0">
                <a:srgbClr val="002060"/>
              </a:gs>
              <a:gs pos="48000">
                <a:srgbClr val="002060">
                  <a:alpha val="60000"/>
                </a:srgb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33" name="圖片 13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2056" y="3445890"/>
            <a:ext cx="452693" cy="629275"/>
          </a:xfrm>
          <a:prstGeom prst="rect">
            <a:avLst/>
          </a:prstGeom>
        </p:spPr>
      </p:pic>
      <p:pic>
        <p:nvPicPr>
          <p:cNvPr id="134" name="圖片 13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6521" y="1443780"/>
            <a:ext cx="610683" cy="296089"/>
          </a:xfrm>
          <a:prstGeom prst="rect">
            <a:avLst/>
          </a:prstGeom>
        </p:spPr>
      </p:pic>
      <p:cxnSp>
        <p:nvCxnSpPr>
          <p:cNvPr id="135" name="直線單箭頭接點 34"/>
          <p:cNvCxnSpPr/>
          <p:nvPr/>
        </p:nvCxnSpPr>
        <p:spPr>
          <a:xfrm flipV="1">
            <a:off x="7867921" y="1557958"/>
            <a:ext cx="403444" cy="8362"/>
          </a:xfrm>
          <a:prstGeom prst="straightConnector1">
            <a:avLst/>
          </a:prstGeom>
          <a:ln w="25400">
            <a:solidFill>
              <a:srgbClr val="002060"/>
            </a:solidFill>
            <a:prstDash val="sysDash"/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肘形接點 137"/>
          <p:cNvCxnSpPr/>
          <p:nvPr/>
        </p:nvCxnSpPr>
        <p:spPr>
          <a:xfrm rot="10800000">
            <a:off x="5361188" y="3009025"/>
            <a:ext cx="972666" cy="929644"/>
          </a:xfrm>
          <a:prstGeom prst="bentConnector3">
            <a:avLst>
              <a:gd name="adj1" fmla="val 99734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0" name="圖片 13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349495" y="1227686"/>
            <a:ext cx="1360063" cy="307875"/>
          </a:xfrm>
          <a:prstGeom prst="roundRect">
            <a:avLst/>
          </a:prstGeom>
        </p:spPr>
      </p:pic>
      <p:cxnSp>
        <p:nvCxnSpPr>
          <p:cNvPr id="141" name="肘形接點 140"/>
          <p:cNvCxnSpPr/>
          <p:nvPr/>
        </p:nvCxnSpPr>
        <p:spPr>
          <a:xfrm flipV="1">
            <a:off x="5070071" y="2080079"/>
            <a:ext cx="513737" cy="390778"/>
          </a:xfrm>
          <a:prstGeom prst="bentConnector3">
            <a:avLst>
              <a:gd name="adj1" fmla="val 101343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3" name="圖片 15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819435" y="3555366"/>
            <a:ext cx="462326" cy="462326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文字方塊 54"/>
          <p:cNvSpPr txBox="1"/>
          <p:nvPr/>
        </p:nvSpPr>
        <p:spPr>
          <a:xfrm>
            <a:off x="8316521" y="1760809"/>
            <a:ext cx="656336" cy="27699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altLang="zh-TW" sz="1200" b="1" dirty="0">
                <a:latin typeface="微軟正黑體" pitchFamily="34" charset="-120"/>
                <a:ea typeface="微軟正黑體" pitchFamily="34" charset="-120"/>
              </a:rPr>
              <a:t>RDX</a:t>
            </a:r>
            <a:endParaRPr lang="zh-TW" altLang="en-US" sz="1200" b="1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57" name="文字方塊 56"/>
          <p:cNvSpPr txBox="1"/>
          <p:nvPr/>
        </p:nvSpPr>
        <p:spPr>
          <a:xfrm>
            <a:off x="1734343" y="4370765"/>
            <a:ext cx="1295184" cy="261610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r>
              <a:rPr lang="zh-TW" altLang="en-US" sz="1100" b="1" dirty="0">
                <a:latin typeface="微軟正黑體" pitchFamily="34" charset="-120"/>
                <a:ea typeface="微軟正黑體" pitchFamily="34" charset="-120"/>
              </a:rPr>
              <a:t> </a:t>
            </a:r>
            <a:r>
              <a:rPr lang="zh-TW" altLang="en-US" sz="1100" b="1" dirty="0" smtClean="0">
                <a:latin typeface="微軟正黑體" pitchFamily="34" charset="-120"/>
                <a:ea typeface="微軟正黑體" pitchFamily="34" charset="-120"/>
              </a:rPr>
              <a:t>備份儲存伺服器</a:t>
            </a:r>
            <a:endParaRPr lang="zh-TW" altLang="en-US" sz="1100" b="1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58" name="文字方塊 57"/>
          <p:cNvSpPr txBox="1"/>
          <p:nvPr/>
        </p:nvSpPr>
        <p:spPr>
          <a:xfrm>
            <a:off x="3841833" y="4366943"/>
            <a:ext cx="1918663" cy="261610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zh-TW" altLang="en-US" sz="1100" b="1" dirty="0" smtClean="0">
                <a:latin typeface="微軟正黑體" pitchFamily="34" charset="-120"/>
                <a:ea typeface="微軟正黑體" pitchFamily="34" charset="-120"/>
              </a:rPr>
              <a:t>共用儲存</a:t>
            </a:r>
            <a:r>
              <a:rPr lang="en-US" altLang="zh-TW" sz="1100" b="1" dirty="0" smtClean="0">
                <a:latin typeface="微軟正黑體" pitchFamily="34" charset="-120"/>
                <a:ea typeface="微軟正黑體" pitchFamily="34" charset="-120"/>
              </a:rPr>
              <a:t>(</a:t>
            </a:r>
            <a:r>
              <a:rPr lang="en-US" sz="1100" b="1" dirty="0">
                <a:latin typeface="微軟正黑體" pitchFamily="34" charset="-120"/>
                <a:ea typeface="微軟正黑體" pitchFamily="34" charset="-120"/>
              </a:rPr>
              <a:t>NAS </a:t>
            </a:r>
            <a:r>
              <a:rPr lang="zh-TW" altLang="en-US" sz="1100" b="1" dirty="0">
                <a:latin typeface="微軟正黑體" pitchFamily="34" charset="-120"/>
                <a:ea typeface="微軟正黑體" pitchFamily="34" charset="-120"/>
              </a:rPr>
              <a:t>或 </a:t>
            </a:r>
            <a:r>
              <a:rPr lang="en-US" sz="1100" b="1" dirty="0">
                <a:latin typeface="微軟正黑體" pitchFamily="34" charset="-120"/>
                <a:ea typeface="微軟正黑體" pitchFamily="34" charset="-120"/>
              </a:rPr>
              <a:t>SAN)</a:t>
            </a:r>
            <a:endParaRPr lang="en-US" altLang="zh-TW" sz="1100" b="1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59" name="文字方塊 58"/>
          <p:cNvSpPr txBox="1"/>
          <p:nvPr/>
        </p:nvSpPr>
        <p:spPr>
          <a:xfrm>
            <a:off x="4958820" y="2529006"/>
            <a:ext cx="861124" cy="430887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zh-TW" altLang="en-US" sz="1100" b="1" dirty="0">
                <a:latin typeface="微軟正黑體" pitchFamily="34" charset="-120"/>
                <a:ea typeface="微軟正黑體" pitchFamily="34" charset="-120"/>
              </a:rPr>
              <a:t>媒體管理</a:t>
            </a:r>
            <a:endParaRPr lang="en-US" altLang="zh-TW" sz="1100" b="1" dirty="0">
              <a:latin typeface="微軟正黑體" pitchFamily="34" charset="-120"/>
              <a:ea typeface="微軟正黑體" pitchFamily="34" charset="-120"/>
            </a:endParaRPr>
          </a:p>
          <a:p>
            <a:pPr algn="ctr"/>
            <a:r>
              <a:rPr lang="zh-TW" altLang="en-US" sz="1100" b="1" dirty="0">
                <a:latin typeface="微軟正黑體" pitchFamily="34" charset="-120"/>
                <a:ea typeface="微軟正黑體" pitchFamily="34" charset="-120"/>
              </a:rPr>
              <a:t>伺服器</a:t>
            </a:r>
            <a:endParaRPr lang="en-US" altLang="zh-TW" sz="1100" b="1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60" name="文字方塊 59"/>
          <p:cNvSpPr txBox="1"/>
          <p:nvPr/>
        </p:nvSpPr>
        <p:spPr>
          <a:xfrm>
            <a:off x="7602606" y="3755626"/>
            <a:ext cx="656336" cy="27699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altLang="zh-TW" sz="1200" b="1" dirty="0">
                <a:latin typeface="微軟正黑體" pitchFamily="34" charset="-120"/>
                <a:ea typeface="微軟正黑體" pitchFamily="34" charset="-120"/>
              </a:rPr>
              <a:t>RDX</a:t>
            </a:r>
            <a:endParaRPr lang="zh-TW" altLang="en-US" sz="1200" b="1" dirty="0">
              <a:latin typeface="微軟正黑體" pitchFamily="34" charset="-120"/>
              <a:ea typeface="微軟正黑體" pitchFamily="34" charset="-120"/>
            </a:endParaRPr>
          </a:p>
        </p:txBody>
      </p:sp>
      <p:grpSp>
        <p:nvGrpSpPr>
          <p:cNvPr id="2" name="群組 66"/>
          <p:cNvGrpSpPr/>
          <p:nvPr/>
        </p:nvGrpSpPr>
        <p:grpSpPr>
          <a:xfrm>
            <a:off x="8111507" y="3670682"/>
            <a:ext cx="740454" cy="324000"/>
            <a:chOff x="6781938" y="4369796"/>
            <a:chExt cx="740454" cy="324000"/>
          </a:xfrm>
        </p:grpSpPr>
        <p:sp>
          <p:nvSpPr>
            <p:cNvPr id="68" name="文字方塊 67"/>
            <p:cNvSpPr txBox="1"/>
            <p:nvPr/>
          </p:nvSpPr>
          <p:spPr>
            <a:xfrm>
              <a:off x="6929454" y="4381594"/>
              <a:ext cx="592938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>
                  <a:latin typeface="微軟正黑體" pitchFamily="34" charset="-120"/>
                  <a:ea typeface="微軟正黑體" pitchFamily="34" charset="-120"/>
                </a:rPr>
                <a:t>輸出</a:t>
              </a:r>
            </a:p>
          </p:txBody>
        </p:sp>
        <p:sp>
          <p:nvSpPr>
            <p:cNvPr id="69" name="橢圓 68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6</a:t>
              </a:r>
              <a:endParaRPr lang="zh-TW" altLang="en-US" dirty="0"/>
            </a:p>
          </p:txBody>
        </p:sp>
      </p:grpSp>
      <p:grpSp>
        <p:nvGrpSpPr>
          <p:cNvPr id="3" name="群組 69"/>
          <p:cNvGrpSpPr/>
          <p:nvPr/>
        </p:nvGrpSpPr>
        <p:grpSpPr>
          <a:xfrm>
            <a:off x="6748297" y="1713808"/>
            <a:ext cx="1257584" cy="324000"/>
            <a:chOff x="6781938" y="4369796"/>
            <a:chExt cx="1257584" cy="324000"/>
          </a:xfrm>
        </p:grpSpPr>
        <p:sp>
          <p:nvSpPr>
            <p:cNvPr id="71" name="文字方塊 70"/>
            <p:cNvSpPr txBox="1"/>
            <p:nvPr/>
          </p:nvSpPr>
          <p:spPr>
            <a:xfrm>
              <a:off x="6929453" y="4381594"/>
              <a:ext cx="1110069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>
                  <a:latin typeface="微軟正黑體" pitchFamily="34" charset="-120"/>
                  <a:ea typeface="微軟正黑體" pitchFamily="34" charset="-120"/>
                </a:rPr>
                <a:t>完成和掌握</a:t>
              </a:r>
            </a:p>
          </p:txBody>
        </p:sp>
        <p:sp>
          <p:nvSpPr>
            <p:cNvPr id="72" name="橢圓 71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4</a:t>
              </a:r>
              <a:endParaRPr lang="zh-TW" altLang="en-US" dirty="0"/>
            </a:p>
          </p:txBody>
        </p:sp>
      </p:grpSp>
      <p:grpSp>
        <p:nvGrpSpPr>
          <p:cNvPr id="4" name="群組 72"/>
          <p:cNvGrpSpPr/>
          <p:nvPr/>
        </p:nvGrpSpPr>
        <p:grpSpPr>
          <a:xfrm>
            <a:off x="4492536" y="1678605"/>
            <a:ext cx="1155070" cy="324000"/>
            <a:chOff x="6781938" y="4369796"/>
            <a:chExt cx="1155070" cy="324000"/>
          </a:xfrm>
        </p:grpSpPr>
        <p:sp>
          <p:nvSpPr>
            <p:cNvPr id="74" name="文字方塊 73"/>
            <p:cNvSpPr txBox="1"/>
            <p:nvPr/>
          </p:nvSpPr>
          <p:spPr>
            <a:xfrm>
              <a:off x="6929453" y="4381594"/>
              <a:ext cx="1007555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 smtClean="0">
                  <a:latin typeface="微軟正黑體" pitchFamily="34" charset="-120"/>
                  <a:ea typeface="微軟正黑體" pitchFamily="34" charset="-120"/>
                </a:rPr>
                <a:t>存取</a:t>
              </a:r>
              <a:r>
                <a:rPr lang="en-US" altLang="zh-TW" sz="1200" b="1" dirty="0" smtClean="0">
                  <a:latin typeface="微軟正黑體" pitchFamily="34" charset="-120"/>
                  <a:ea typeface="微軟正黑體" pitchFamily="34" charset="-120"/>
                </a:rPr>
                <a:t>/</a:t>
              </a:r>
              <a:r>
                <a:rPr lang="zh-TW" altLang="en-US" sz="1200" b="1" dirty="0">
                  <a:latin typeface="微軟正黑體" pitchFamily="34" charset="-120"/>
                  <a:ea typeface="微軟正黑體" pitchFamily="34" charset="-120"/>
                </a:rPr>
                <a:t>審閱</a:t>
              </a:r>
            </a:p>
          </p:txBody>
        </p:sp>
        <p:sp>
          <p:nvSpPr>
            <p:cNvPr id="75" name="橢圓 74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3</a:t>
              </a:r>
              <a:endParaRPr lang="zh-TW" altLang="en-US" dirty="0"/>
            </a:p>
          </p:txBody>
        </p:sp>
      </p:grpSp>
      <p:grpSp>
        <p:nvGrpSpPr>
          <p:cNvPr id="5" name="群組 79"/>
          <p:cNvGrpSpPr/>
          <p:nvPr/>
        </p:nvGrpSpPr>
        <p:grpSpPr>
          <a:xfrm>
            <a:off x="1169305" y="2007128"/>
            <a:ext cx="765683" cy="324000"/>
            <a:chOff x="6781938" y="4369796"/>
            <a:chExt cx="765683" cy="324000"/>
          </a:xfrm>
        </p:grpSpPr>
        <p:sp>
          <p:nvSpPr>
            <p:cNvPr id="81" name="文字方塊 80"/>
            <p:cNvSpPr txBox="1"/>
            <p:nvPr/>
          </p:nvSpPr>
          <p:spPr>
            <a:xfrm>
              <a:off x="6929454" y="4381594"/>
              <a:ext cx="618167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 smtClean="0">
                  <a:latin typeface="微軟正黑體" pitchFamily="34" charset="-120"/>
                  <a:ea typeface="微軟正黑體" pitchFamily="34" charset="-120"/>
                </a:rPr>
                <a:t>攝錄</a:t>
              </a:r>
              <a:endParaRPr lang="zh-TW" altLang="en-US" sz="1200" b="1" dirty="0"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82" name="橢圓 81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1</a:t>
              </a:r>
              <a:endParaRPr lang="zh-TW" altLang="en-US" dirty="0"/>
            </a:p>
          </p:txBody>
        </p:sp>
      </p:grpSp>
      <p:grpSp>
        <p:nvGrpSpPr>
          <p:cNvPr id="6" name="群組 82"/>
          <p:cNvGrpSpPr/>
          <p:nvPr/>
        </p:nvGrpSpPr>
        <p:grpSpPr>
          <a:xfrm>
            <a:off x="2474458" y="1980596"/>
            <a:ext cx="765683" cy="324000"/>
            <a:chOff x="6781938" y="4369796"/>
            <a:chExt cx="765683" cy="324000"/>
          </a:xfrm>
        </p:grpSpPr>
        <p:sp>
          <p:nvSpPr>
            <p:cNvPr id="84" name="文字方塊 83"/>
            <p:cNvSpPr txBox="1"/>
            <p:nvPr/>
          </p:nvSpPr>
          <p:spPr>
            <a:xfrm>
              <a:off x="6929454" y="4381594"/>
              <a:ext cx="618167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>
                  <a:latin typeface="微軟正黑體" pitchFamily="34" charset="-120"/>
                  <a:ea typeface="微軟正黑體" pitchFamily="34" charset="-120"/>
                </a:rPr>
                <a:t>編輯</a:t>
              </a:r>
            </a:p>
          </p:txBody>
        </p:sp>
        <p:sp>
          <p:nvSpPr>
            <p:cNvPr id="85" name="橢圓 84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2</a:t>
              </a:r>
              <a:endParaRPr lang="zh-TW" altLang="en-US" dirty="0"/>
            </a:p>
          </p:txBody>
        </p:sp>
      </p:grpSp>
      <p:sp>
        <p:nvSpPr>
          <p:cNvPr id="86" name="文字方塊 85"/>
          <p:cNvSpPr txBox="1"/>
          <p:nvPr/>
        </p:nvSpPr>
        <p:spPr>
          <a:xfrm>
            <a:off x="6215074" y="3239360"/>
            <a:ext cx="656336" cy="27699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altLang="zh-TW" sz="1200" b="1" dirty="0">
                <a:latin typeface="微軟正黑體" pitchFamily="34" charset="-120"/>
                <a:ea typeface="微軟正黑體" pitchFamily="34" charset="-120"/>
              </a:rPr>
              <a:t>PC</a:t>
            </a:r>
            <a:endParaRPr lang="zh-TW" altLang="en-US" sz="1200" b="1" dirty="0"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94" name="圖片 5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4195936" y="999074"/>
            <a:ext cx="1163792" cy="665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6" name="Picture 2" descr="C:\Users\user\Desktop\RAID 50.60 進階功能介紹\磁碟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464363" y="3642127"/>
            <a:ext cx="494457" cy="658795"/>
          </a:xfrm>
          <a:prstGeom prst="rect">
            <a:avLst/>
          </a:prstGeom>
          <a:noFill/>
        </p:spPr>
      </p:pic>
      <p:pic>
        <p:nvPicPr>
          <p:cNvPr id="107" name="Shape 1307" descr="硬碟.png"/>
          <p:cNvPicPr preferRelativeResize="0"/>
          <p:nvPr/>
        </p:nvPicPr>
        <p:blipFill rotWithShape="1">
          <a:blip r:embed="rId16">
            <a:alphaModFix/>
          </a:blip>
          <a:srcRect/>
          <a:stretch/>
        </p:blipFill>
        <p:spPr>
          <a:xfrm>
            <a:off x="432024" y="1609304"/>
            <a:ext cx="776177" cy="7956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Shape 57" descr="D:\Fullppt\005-PNG이미지\모니터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486312" y="1007283"/>
            <a:ext cx="819772" cy="68971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圖片 145" descr="PC-01-0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292"/>
          <a:stretch>
            <a:fillRect/>
          </a:stretch>
        </p:blipFill>
        <p:spPr>
          <a:xfrm>
            <a:off x="4617156" y="1967402"/>
            <a:ext cx="530288" cy="1368364"/>
          </a:xfrm>
          <a:prstGeom prst="rect">
            <a:avLst/>
          </a:prstGeom>
        </p:spPr>
      </p:pic>
      <p:grpSp>
        <p:nvGrpSpPr>
          <p:cNvPr id="7" name="群組 7"/>
          <p:cNvGrpSpPr/>
          <p:nvPr/>
        </p:nvGrpSpPr>
        <p:grpSpPr>
          <a:xfrm>
            <a:off x="7056435" y="1244193"/>
            <a:ext cx="792734" cy="468788"/>
            <a:chOff x="5669477" y="2620125"/>
            <a:chExt cx="3474523" cy="2256184"/>
          </a:xfrm>
        </p:grpSpPr>
        <p:pic>
          <p:nvPicPr>
            <p:cNvPr id="151" name="Picture 4" descr="相關圖片"/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9477" y="2620125"/>
              <a:ext cx="3474523" cy="22561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2" name="圖片 151"/>
            <p:cNvPicPr>
              <a:picLocks noChangeAspect="1"/>
            </p:cNvPicPr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6292024" y="2877435"/>
              <a:ext cx="2240416" cy="1451592"/>
            </a:xfrm>
            <a:prstGeom prst="rect">
              <a:avLst/>
            </a:prstGeom>
          </p:spPr>
        </p:pic>
      </p:grpSp>
      <p:pic>
        <p:nvPicPr>
          <p:cNvPr id="155" name="圖片 154" descr="PC-01-0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292"/>
          <a:stretch>
            <a:fillRect/>
          </a:stretch>
        </p:blipFill>
        <p:spPr>
          <a:xfrm>
            <a:off x="4237388" y="1967402"/>
            <a:ext cx="530288" cy="1368364"/>
          </a:xfrm>
          <a:prstGeom prst="rect">
            <a:avLst/>
          </a:prstGeom>
        </p:spPr>
      </p:pic>
      <p:cxnSp>
        <p:nvCxnSpPr>
          <p:cNvPr id="156" name="直線單箭頭接點 34"/>
          <p:cNvCxnSpPr/>
          <p:nvPr/>
        </p:nvCxnSpPr>
        <p:spPr>
          <a:xfrm flipV="1">
            <a:off x="6786578" y="3857634"/>
            <a:ext cx="403444" cy="8362"/>
          </a:xfrm>
          <a:prstGeom prst="straightConnector1">
            <a:avLst/>
          </a:prstGeom>
          <a:ln w="25400">
            <a:solidFill>
              <a:srgbClr val="002060"/>
            </a:solidFill>
            <a:prstDash val="sysDash"/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7" name="圖片 156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7460635" y="2558053"/>
            <a:ext cx="610597" cy="591315"/>
          </a:xfrm>
          <a:prstGeom prst="rect">
            <a:avLst/>
          </a:prstGeom>
        </p:spPr>
      </p:pic>
      <p:cxnSp>
        <p:nvCxnSpPr>
          <p:cNvPr id="158" name="直線單箭頭接點 157"/>
          <p:cNvCxnSpPr/>
          <p:nvPr/>
        </p:nvCxnSpPr>
        <p:spPr>
          <a:xfrm>
            <a:off x="5891372" y="2797266"/>
            <a:ext cx="1528845" cy="1588"/>
          </a:xfrm>
          <a:prstGeom prst="straightConnector1">
            <a:avLst/>
          </a:prstGeom>
          <a:ln w="38100">
            <a:solidFill>
              <a:srgbClr val="0070C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群組 63"/>
          <p:cNvGrpSpPr/>
          <p:nvPr/>
        </p:nvGrpSpPr>
        <p:grpSpPr>
          <a:xfrm>
            <a:off x="8093810" y="2691711"/>
            <a:ext cx="740454" cy="324000"/>
            <a:chOff x="6781938" y="4369796"/>
            <a:chExt cx="740454" cy="324000"/>
          </a:xfrm>
        </p:grpSpPr>
        <p:sp>
          <p:nvSpPr>
            <p:cNvPr id="160" name="文字方塊 159"/>
            <p:cNvSpPr txBox="1"/>
            <p:nvPr/>
          </p:nvSpPr>
          <p:spPr>
            <a:xfrm>
              <a:off x="6929454" y="4381594"/>
              <a:ext cx="592938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>
                  <a:latin typeface="微軟正黑體" pitchFamily="34" charset="-120"/>
                  <a:ea typeface="微軟正黑體" pitchFamily="34" charset="-120"/>
                </a:rPr>
                <a:t>交貨</a:t>
              </a:r>
            </a:p>
          </p:txBody>
        </p:sp>
        <p:sp>
          <p:nvSpPr>
            <p:cNvPr id="161" name="橢圓 160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5</a:t>
              </a:r>
              <a:endParaRPr lang="zh-TW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532579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圖片 72" descr="TAG-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895" y="3357011"/>
            <a:ext cx="1905050" cy="543197"/>
          </a:xfrm>
          <a:prstGeom prst="rect">
            <a:avLst/>
          </a:prstGeom>
        </p:spPr>
      </p:pic>
      <p:pic>
        <p:nvPicPr>
          <p:cNvPr id="79" name="圖片 78" descr="TAG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895" y="3942274"/>
            <a:ext cx="1905050" cy="543197"/>
          </a:xfrm>
          <a:prstGeom prst="rect">
            <a:avLst/>
          </a:prstGeom>
        </p:spPr>
      </p:pic>
      <p:pic>
        <p:nvPicPr>
          <p:cNvPr id="62" name="圖片 61" descr="TAG-03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635" y="3414264"/>
            <a:ext cx="2302552" cy="391038"/>
          </a:xfrm>
          <a:prstGeom prst="rect">
            <a:avLst/>
          </a:prstGeom>
        </p:spPr>
      </p:pic>
      <p:pic>
        <p:nvPicPr>
          <p:cNvPr id="67" name="圖片 6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23562" y="912048"/>
            <a:ext cx="567810" cy="569505"/>
          </a:xfrm>
          <a:prstGeom prst="rect">
            <a:avLst/>
          </a:prstGeom>
        </p:spPr>
      </p:pic>
      <p:pic>
        <p:nvPicPr>
          <p:cNvPr id="76" name="Picture 14">
            <a:extLst>
              <a:ext uri="{FF2B5EF4-FFF2-40B4-BE49-F238E27FC236}">
                <a16:creationId xmlns="" xmlns:a16="http://schemas.microsoft.com/office/drawing/2014/main" id="{44DEAFBD-C104-8549-A2D3-86591710263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43837" y="3559010"/>
            <a:ext cx="1631782" cy="1138962"/>
          </a:xfrm>
          <a:prstGeom prst="rect">
            <a:avLst/>
          </a:prstGeom>
        </p:spPr>
      </p:pic>
      <p:pic>
        <p:nvPicPr>
          <p:cNvPr id="77" name="圖片 7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54151" y="3745216"/>
            <a:ext cx="521014" cy="390762"/>
          </a:xfrm>
          <a:prstGeom prst="rect">
            <a:avLst/>
          </a:prstGeom>
          <a:ln>
            <a:noFill/>
          </a:ln>
        </p:spPr>
      </p:pic>
      <p:pic>
        <p:nvPicPr>
          <p:cNvPr id="144" name="圖片 143" descr="PC-01-01.pn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292" t="38280" b="15164"/>
          <a:stretch>
            <a:fillRect/>
          </a:stretch>
        </p:blipFill>
        <p:spPr>
          <a:xfrm>
            <a:off x="3050430" y="3559010"/>
            <a:ext cx="527492" cy="621772"/>
          </a:xfrm>
          <a:prstGeom prst="rect">
            <a:avLst/>
          </a:prstGeom>
        </p:spPr>
      </p:pic>
      <p:pic>
        <p:nvPicPr>
          <p:cNvPr id="109" name="圖片 10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8654" y="1135229"/>
            <a:ext cx="843090" cy="450616"/>
          </a:xfrm>
          <a:prstGeom prst="rect">
            <a:avLst/>
          </a:prstGeom>
        </p:spPr>
      </p:pic>
      <p:pic>
        <p:nvPicPr>
          <p:cNvPr id="101" name="Shape 57" descr="D:\Fullppt\005-PNG이미지\모니터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2134661" y="1091694"/>
            <a:ext cx="974626" cy="82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9358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altLang="zh-TW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TVS-882BR+RDX</a:t>
            </a:r>
            <a:endParaRPr lang="zh-TW" altLang="en-US" sz="3600" dirty="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26" name="圖片 2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42945" y="8491253"/>
            <a:ext cx="1215894" cy="743385"/>
          </a:xfrm>
          <a:prstGeom prst="rect">
            <a:avLst/>
          </a:prstGeom>
        </p:spPr>
      </p:pic>
      <p:pic>
        <p:nvPicPr>
          <p:cNvPr id="28" name="圖片 27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5345" y="8643653"/>
            <a:ext cx="1215894" cy="743385"/>
          </a:xfrm>
          <a:prstGeom prst="rect">
            <a:avLst/>
          </a:prstGeom>
        </p:spPr>
      </p:pic>
      <p:pic>
        <p:nvPicPr>
          <p:cNvPr id="105" name="圖片 10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36389" y="1031272"/>
            <a:ext cx="511108" cy="595552"/>
          </a:xfrm>
          <a:prstGeom prst="rect">
            <a:avLst/>
          </a:prstGeom>
        </p:spPr>
      </p:pic>
      <p:cxnSp>
        <p:nvCxnSpPr>
          <p:cNvPr id="116" name="肘形接點 115"/>
          <p:cNvCxnSpPr/>
          <p:nvPr/>
        </p:nvCxnSpPr>
        <p:spPr>
          <a:xfrm flipV="1">
            <a:off x="5899794" y="2116221"/>
            <a:ext cx="1520423" cy="508421"/>
          </a:xfrm>
          <a:prstGeom prst="bentConnector3">
            <a:avLst>
              <a:gd name="adj1" fmla="val 99732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文字方塊 116"/>
          <p:cNvSpPr txBox="1"/>
          <p:nvPr/>
        </p:nvSpPr>
        <p:spPr>
          <a:xfrm>
            <a:off x="4342029" y="4160993"/>
            <a:ext cx="1491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TW" dirty="0"/>
          </a:p>
        </p:txBody>
      </p:sp>
      <p:sp>
        <p:nvSpPr>
          <p:cNvPr id="119" name="文字方塊 118"/>
          <p:cNvSpPr txBox="1"/>
          <p:nvPr/>
        </p:nvSpPr>
        <p:spPr>
          <a:xfrm>
            <a:off x="5309200" y="1481553"/>
            <a:ext cx="9079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800" b="1" dirty="0">
                <a:latin typeface="微軟正黑體" pitchFamily="34" charset="-120"/>
                <a:ea typeface="微軟正黑體" pitchFamily="34" charset="-120"/>
              </a:rPr>
              <a:t>媒體檔案</a:t>
            </a:r>
          </a:p>
        </p:txBody>
      </p:sp>
      <p:cxnSp>
        <p:nvCxnSpPr>
          <p:cNvPr id="125" name="肘形接點 124"/>
          <p:cNvCxnSpPr/>
          <p:nvPr/>
        </p:nvCxnSpPr>
        <p:spPr>
          <a:xfrm rot="10800000">
            <a:off x="1057249" y="2404952"/>
            <a:ext cx="3106255" cy="670746"/>
          </a:xfrm>
          <a:prstGeom prst="bentConnector3">
            <a:avLst>
              <a:gd name="adj1" fmla="val 99789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肘形接點 125"/>
          <p:cNvCxnSpPr/>
          <p:nvPr/>
        </p:nvCxnSpPr>
        <p:spPr>
          <a:xfrm rot="10800000">
            <a:off x="2924496" y="2311148"/>
            <a:ext cx="1213211" cy="579972"/>
          </a:xfrm>
          <a:prstGeom prst="bentConnector2">
            <a:avLst/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向右箭號 131"/>
          <p:cNvSpPr/>
          <p:nvPr/>
        </p:nvSpPr>
        <p:spPr>
          <a:xfrm rot="8515403">
            <a:off x="3483335" y="3320597"/>
            <a:ext cx="1083544" cy="274724"/>
          </a:xfrm>
          <a:prstGeom prst="rightArrow">
            <a:avLst/>
          </a:prstGeom>
          <a:gradFill>
            <a:gsLst>
              <a:gs pos="0">
                <a:srgbClr val="002060"/>
              </a:gs>
              <a:gs pos="48000">
                <a:srgbClr val="002060">
                  <a:alpha val="60000"/>
                </a:srgb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40" name="圖片 139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349495" y="1227686"/>
            <a:ext cx="1360063" cy="307875"/>
          </a:xfrm>
          <a:prstGeom prst="roundRect">
            <a:avLst/>
          </a:prstGeom>
        </p:spPr>
      </p:pic>
      <p:cxnSp>
        <p:nvCxnSpPr>
          <p:cNvPr id="141" name="肘形接點 140"/>
          <p:cNvCxnSpPr/>
          <p:nvPr/>
        </p:nvCxnSpPr>
        <p:spPr>
          <a:xfrm flipV="1">
            <a:off x="5070071" y="1992394"/>
            <a:ext cx="513737" cy="390778"/>
          </a:xfrm>
          <a:prstGeom prst="bentConnector3">
            <a:avLst>
              <a:gd name="adj1" fmla="val 101343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2" name="圖片 141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460635" y="2558053"/>
            <a:ext cx="610597" cy="591315"/>
          </a:xfrm>
          <a:prstGeom prst="rect">
            <a:avLst/>
          </a:prstGeom>
        </p:spPr>
      </p:pic>
      <p:pic>
        <p:nvPicPr>
          <p:cNvPr id="153" name="圖片 152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733198" y="3396438"/>
            <a:ext cx="462326" cy="462326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1" name="直線單箭頭接點 20"/>
          <p:cNvCxnSpPr/>
          <p:nvPr/>
        </p:nvCxnSpPr>
        <p:spPr>
          <a:xfrm>
            <a:off x="5891372" y="2797266"/>
            <a:ext cx="1528845" cy="1588"/>
          </a:xfrm>
          <a:prstGeom prst="straightConnector1">
            <a:avLst/>
          </a:prstGeom>
          <a:ln w="38100">
            <a:solidFill>
              <a:srgbClr val="0070C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文字方塊 56"/>
          <p:cNvSpPr txBox="1"/>
          <p:nvPr/>
        </p:nvSpPr>
        <p:spPr>
          <a:xfrm>
            <a:off x="2594135" y="4246587"/>
            <a:ext cx="1235530" cy="261610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zh-TW" altLang="en-US" sz="1100" b="1" dirty="0">
                <a:latin typeface="微軟正黑體" pitchFamily="34" charset="-120"/>
                <a:ea typeface="微軟正黑體" pitchFamily="34" charset="-120"/>
              </a:rPr>
              <a:t> </a:t>
            </a:r>
            <a:r>
              <a:rPr lang="zh-TW" altLang="en-US" sz="1100" b="1" dirty="0" smtClean="0">
                <a:latin typeface="微軟正黑體" pitchFamily="34" charset="-120"/>
                <a:ea typeface="微軟正黑體" pitchFamily="34" charset="-120"/>
              </a:rPr>
              <a:t>備份儲存伺服器</a:t>
            </a:r>
            <a:endParaRPr lang="zh-TW" altLang="en-US" sz="1100" b="1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59" name="文字方塊 58"/>
          <p:cNvSpPr txBox="1"/>
          <p:nvPr/>
        </p:nvSpPr>
        <p:spPr>
          <a:xfrm>
            <a:off x="4958820" y="2476715"/>
            <a:ext cx="861124" cy="430887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zh-TW" altLang="en-US" sz="1100" b="1" dirty="0">
                <a:latin typeface="微軟正黑體" pitchFamily="34" charset="-120"/>
                <a:ea typeface="微軟正黑體" pitchFamily="34" charset="-120"/>
              </a:rPr>
              <a:t>媒體管理</a:t>
            </a:r>
            <a:endParaRPr lang="en-US" altLang="zh-TW" sz="1100" b="1" dirty="0">
              <a:latin typeface="微軟正黑體" pitchFamily="34" charset="-120"/>
              <a:ea typeface="微軟正黑體" pitchFamily="34" charset="-120"/>
            </a:endParaRPr>
          </a:p>
          <a:p>
            <a:pPr algn="ctr"/>
            <a:r>
              <a:rPr lang="zh-TW" altLang="en-US" sz="1100" b="1" dirty="0">
                <a:latin typeface="微軟正黑體" pitchFamily="34" charset="-120"/>
                <a:ea typeface="微軟正黑體" pitchFamily="34" charset="-120"/>
              </a:rPr>
              <a:t>伺服器</a:t>
            </a:r>
            <a:endParaRPr lang="en-US" altLang="zh-TW" sz="1100" b="1" dirty="0">
              <a:latin typeface="微軟正黑體" pitchFamily="34" charset="-120"/>
              <a:ea typeface="微軟正黑體" pitchFamily="34" charset="-120"/>
            </a:endParaRPr>
          </a:p>
        </p:txBody>
      </p:sp>
      <p:grpSp>
        <p:nvGrpSpPr>
          <p:cNvPr id="2" name="群組 63"/>
          <p:cNvGrpSpPr/>
          <p:nvPr/>
        </p:nvGrpSpPr>
        <p:grpSpPr>
          <a:xfrm>
            <a:off x="8093810" y="2691711"/>
            <a:ext cx="740454" cy="324000"/>
            <a:chOff x="6781938" y="4369796"/>
            <a:chExt cx="740454" cy="324000"/>
          </a:xfrm>
        </p:grpSpPr>
        <p:sp>
          <p:nvSpPr>
            <p:cNvPr id="65" name="文字方塊 64"/>
            <p:cNvSpPr txBox="1"/>
            <p:nvPr/>
          </p:nvSpPr>
          <p:spPr>
            <a:xfrm>
              <a:off x="6929454" y="4381594"/>
              <a:ext cx="592938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>
                  <a:latin typeface="微軟正黑體" pitchFamily="34" charset="-120"/>
                  <a:ea typeface="微軟正黑體" pitchFamily="34" charset="-120"/>
                </a:rPr>
                <a:t>交貨</a:t>
              </a:r>
            </a:p>
          </p:txBody>
        </p:sp>
        <p:sp>
          <p:nvSpPr>
            <p:cNvPr id="66" name="橢圓 65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5</a:t>
              </a:r>
              <a:endParaRPr lang="zh-TW" altLang="en-US" dirty="0"/>
            </a:p>
          </p:txBody>
        </p:sp>
      </p:grpSp>
      <p:grpSp>
        <p:nvGrpSpPr>
          <p:cNvPr id="3" name="群組 69"/>
          <p:cNvGrpSpPr/>
          <p:nvPr/>
        </p:nvGrpSpPr>
        <p:grpSpPr>
          <a:xfrm>
            <a:off x="6748297" y="1713808"/>
            <a:ext cx="1257584" cy="324000"/>
            <a:chOff x="6781938" y="4369796"/>
            <a:chExt cx="1257584" cy="324000"/>
          </a:xfrm>
        </p:grpSpPr>
        <p:sp>
          <p:nvSpPr>
            <p:cNvPr id="71" name="文字方塊 70"/>
            <p:cNvSpPr txBox="1"/>
            <p:nvPr/>
          </p:nvSpPr>
          <p:spPr>
            <a:xfrm>
              <a:off x="6929453" y="4381594"/>
              <a:ext cx="1110069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>
                  <a:latin typeface="微軟正黑體" pitchFamily="34" charset="-120"/>
                  <a:ea typeface="微軟正黑體" pitchFamily="34" charset="-120"/>
                </a:rPr>
                <a:t>完成和掌握</a:t>
              </a:r>
            </a:p>
          </p:txBody>
        </p:sp>
        <p:sp>
          <p:nvSpPr>
            <p:cNvPr id="72" name="橢圓 71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4</a:t>
              </a:r>
              <a:endParaRPr lang="zh-TW" altLang="en-US" dirty="0"/>
            </a:p>
          </p:txBody>
        </p:sp>
      </p:grpSp>
      <p:grpSp>
        <p:nvGrpSpPr>
          <p:cNvPr id="4" name="群組 72"/>
          <p:cNvGrpSpPr/>
          <p:nvPr/>
        </p:nvGrpSpPr>
        <p:grpSpPr>
          <a:xfrm>
            <a:off x="4492536" y="1678605"/>
            <a:ext cx="1155070" cy="324000"/>
            <a:chOff x="6781938" y="4369796"/>
            <a:chExt cx="1155070" cy="324000"/>
          </a:xfrm>
        </p:grpSpPr>
        <p:sp>
          <p:nvSpPr>
            <p:cNvPr id="74" name="文字方塊 73"/>
            <p:cNvSpPr txBox="1"/>
            <p:nvPr/>
          </p:nvSpPr>
          <p:spPr>
            <a:xfrm>
              <a:off x="6929453" y="4381594"/>
              <a:ext cx="1007555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 smtClean="0">
                  <a:latin typeface="微軟正黑體" pitchFamily="34" charset="-120"/>
                  <a:ea typeface="微軟正黑體" pitchFamily="34" charset="-120"/>
                </a:rPr>
                <a:t>存取</a:t>
              </a:r>
              <a:r>
                <a:rPr lang="en-US" altLang="zh-TW" sz="1200" b="1" dirty="0" smtClean="0">
                  <a:latin typeface="微軟正黑體" pitchFamily="34" charset="-120"/>
                  <a:ea typeface="微軟正黑體" pitchFamily="34" charset="-120"/>
                </a:rPr>
                <a:t>/</a:t>
              </a:r>
              <a:r>
                <a:rPr lang="zh-TW" altLang="en-US" sz="1200" b="1" dirty="0" smtClean="0">
                  <a:latin typeface="微軟正黑體" pitchFamily="34" charset="-120"/>
                  <a:ea typeface="微軟正黑體" pitchFamily="34" charset="-120"/>
                </a:rPr>
                <a:t>審閱</a:t>
              </a:r>
              <a:endParaRPr lang="zh-TW" altLang="en-US" sz="1200" b="1" dirty="0"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75" name="橢圓 74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3</a:t>
              </a:r>
              <a:endParaRPr lang="zh-TW" altLang="en-US" dirty="0"/>
            </a:p>
          </p:txBody>
        </p:sp>
      </p:grpSp>
      <p:grpSp>
        <p:nvGrpSpPr>
          <p:cNvPr id="5" name="群組 79"/>
          <p:cNvGrpSpPr/>
          <p:nvPr/>
        </p:nvGrpSpPr>
        <p:grpSpPr>
          <a:xfrm>
            <a:off x="1169305" y="2007128"/>
            <a:ext cx="765683" cy="324000"/>
            <a:chOff x="6781938" y="4369796"/>
            <a:chExt cx="765683" cy="324000"/>
          </a:xfrm>
        </p:grpSpPr>
        <p:sp>
          <p:nvSpPr>
            <p:cNvPr id="81" name="文字方塊 80"/>
            <p:cNvSpPr txBox="1"/>
            <p:nvPr/>
          </p:nvSpPr>
          <p:spPr>
            <a:xfrm>
              <a:off x="6929454" y="4381594"/>
              <a:ext cx="618167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 smtClean="0">
                  <a:latin typeface="微軟正黑體" pitchFamily="34" charset="-120"/>
                  <a:ea typeface="微軟正黑體" pitchFamily="34" charset="-120"/>
                </a:rPr>
                <a:t>攝錄</a:t>
              </a:r>
              <a:endParaRPr lang="zh-TW" altLang="en-US" sz="1200" b="1" dirty="0"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82" name="橢圓 81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1</a:t>
              </a:r>
              <a:endParaRPr lang="zh-TW" altLang="en-US" dirty="0"/>
            </a:p>
          </p:txBody>
        </p:sp>
      </p:grpSp>
      <p:grpSp>
        <p:nvGrpSpPr>
          <p:cNvPr id="6" name="群組 82"/>
          <p:cNvGrpSpPr/>
          <p:nvPr/>
        </p:nvGrpSpPr>
        <p:grpSpPr>
          <a:xfrm>
            <a:off x="2474458" y="1980596"/>
            <a:ext cx="765683" cy="324000"/>
            <a:chOff x="6781938" y="4369796"/>
            <a:chExt cx="765683" cy="324000"/>
          </a:xfrm>
        </p:grpSpPr>
        <p:sp>
          <p:nvSpPr>
            <p:cNvPr id="84" name="文字方塊 83"/>
            <p:cNvSpPr txBox="1"/>
            <p:nvPr/>
          </p:nvSpPr>
          <p:spPr>
            <a:xfrm>
              <a:off x="6929454" y="4381594"/>
              <a:ext cx="618167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>
                  <a:latin typeface="微軟正黑體" pitchFamily="34" charset="-120"/>
                  <a:ea typeface="微軟正黑體" pitchFamily="34" charset="-120"/>
                </a:rPr>
                <a:t>編輯</a:t>
              </a:r>
            </a:p>
          </p:txBody>
        </p:sp>
        <p:sp>
          <p:nvSpPr>
            <p:cNvPr id="85" name="橢圓 84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2</a:t>
              </a:r>
              <a:endParaRPr lang="zh-TW" altLang="en-US" dirty="0"/>
            </a:p>
          </p:txBody>
        </p:sp>
      </p:grpSp>
      <p:pic>
        <p:nvPicPr>
          <p:cNvPr id="94" name="圖片 5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4195936" y="999074"/>
            <a:ext cx="1163792" cy="665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7" name="Shape 1307" descr="硬碟.png"/>
          <p:cNvPicPr preferRelativeResize="0"/>
          <p:nvPr/>
        </p:nvPicPr>
        <p:blipFill rotWithShape="1">
          <a:blip r:embed="rId18">
            <a:alphaModFix/>
          </a:blip>
          <a:srcRect/>
          <a:stretch/>
        </p:blipFill>
        <p:spPr>
          <a:xfrm>
            <a:off x="432024" y="1609304"/>
            <a:ext cx="776177" cy="7956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Shape 57" descr="D:\Fullppt\005-PNG이미지\모니터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6486312" y="1007283"/>
            <a:ext cx="819772" cy="68971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圖片 145" descr="PC-01-01.pn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292"/>
          <a:stretch>
            <a:fillRect/>
          </a:stretch>
        </p:blipFill>
        <p:spPr>
          <a:xfrm>
            <a:off x="4575704" y="1797995"/>
            <a:ext cx="604172" cy="1559016"/>
          </a:xfrm>
          <a:prstGeom prst="rect">
            <a:avLst/>
          </a:prstGeom>
        </p:spPr>
      </p:pic>
      <p:grpSp>
        <p:nvGrpSpPr>
          <p:cNvPr id="7" name="群組 7"/>
          <p:cNvGrpSpPr/>
          <p:nvPr/>
        </p:nvGrpSpPr>
        <p:grpSpPr>
          <a:xfrm>
            <a:off x="7056435" y="1244193"/>
            <a:ext cx="792734" cy="468788"/>
            <a:chOff x="5669477" y="2620125"/>
            <a:chExt cx="3474523" cy="2256184"/>
          </a:xfrm>
        </p:grpSpPr>
        <p:pic>
          <p:nvPicPr>
            <p:cNvPr id="151" name="Picture 4" descr="相關圖片"/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9477" y="2620125"/>
              <a:ext cx="3474523" cy="22561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2" name="圖片 151"/>
            <p:cNvPicPr>
              <a:picLocks noChangeAspect="1"/>
            </p:cNvPicPr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6292024" y="2877435"/>
              <a:ext cx="2240416" cy="1451592"/>
            </a:xfrm>
            <a:prstGeom prst="rect">
              <a:avLst/>
            </a:prstGeom>
          </p:spPr>
        </p:pic>
      </p:grpSp>
      <p:pic>
        <p:nvPicPr>
          <p:cNvPr id="155" name="圖片 154" descr="PC-01-01.pn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292"/>
          <a:stretch>
            <a:fillRect/>
          </a:stretch>
        </p:blipFill>
        <p:spPr>
          <a:xfrm>
            <a:off x="4195936" y="1797995"/>
            <a:ext cx="604172" cy="1559016"/>
          </a:xfrm>
          <a:prstGeom prst="rect">
            <a:avLst/>
          </a:prstGeom>
        </p:spPr>
      </p:pic>
      <p:grpSp>
        <p:nvGrpSpPr>
          <p:cNvPr id="8" name="群組 117"/>
          <p:cNvGrpSpPr/>
          <p:nvPr/>
        </p:nvGrpSpPr>
        <p:grpSpPr>
          <a:xfrm>
            <a:off x="4742945" y="3095541"/>
            <a:ext cx="186412" cy="503682"/>
            <a:chOff x="4601488" y="2980508"/>
            <a:chExt cx="186412" cy="442774"/>
          </a:xfrm>
        </p:grpSpPr>
        <p:cxnSp>
          <p:nvCxnSpPr>
            <p:cNvPr id="112" name="直線單箭頭接點 111"/>
            <p:cNvCxnSpPr/>
            <p:nvPr/>
          </p:nvCxnSpPr>
          <p:spPr>
            <a:xfrm rot="5400000">
              <a:off x="4381551" y="3200445"/>
              <a:ext cx="441462" cy="1588"/>
            </a:xfrm>
            <a:prstGeom prst="straightConnector1">
              <a:avLst/>
            </a:prstGeom>
            <a:ln w="381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直線單箭頭接點 87"/>
            <p:cNvCxnSpPr/>
            <p:nvPr/>
          </p:nvCxnSpPr>
          <p:spPr>
            <a:xfrm rot="5400000" flipH="1" flipV="1">
              <a:off x="4567958" y="3203340"/>
              <a:ext cx="438296" cy="1588"/>
            </a:xfrm>
            <a:prstGeom prst="straightConnector1">
              <a:avLst/>
            </a:prstGeom>
            <a:ln w="381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文字方塊 62"/>
          <p:cNvSpPr txBox="1"/>
          <p:nvPr/>
        </p:nvSpPr>
        <p:spPr>
          <a:xfrm>
            <a:off x="6141876" y="3467930"/>
            <a:ext cx="18628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2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cs typeface="+mn-cs"/>
              </a:rPr>
              <a:t>TVS-882BR (NAS+RDX)</a:t>
            </a:r>
          </a:p>
        </p:txBody>
      </p:sp>
      <p:sp>
        <p:nvSpPr>
          <p:cNvPr id="69" name="文字方塊 68"/>
          <p:cNvSpPr txBox="1"/>
          <p:nvPr/>
        </p:nvSpPr>
        <p:spPr>
          <a:xfrm>
            <a:off x="637638" y="3376988"/>
            <a:ext cx="1358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342900">
              <a:buClr>
                <a:schemeClr val="bg1"/>
              </a:buClr>
            </a:pPr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透過</a:t>
            </a: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NAS</a:t>
            </a:r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共用</a:t>
            </a: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RDX</a:t>
            </a:r>
          </a:p>
        </p:txBody>
      </p:sp>
      <p:sp>
        <p:nvSpPr>
          <p:cNvPr id="70" name="文字方塊 69"/>
          <p:cNvSpPr txBox="1"/>
          <p:nvPr/>
        </p:nvSpPr>
        <p:spPr>
          <a:xfrm>
            <a:off x="637638" y="3954982"/>
            <a:ext cx="14402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342900">
              <a:buClr>
                <a:schemeClr val="bg1"/>
              </a:buClr>
            </a:pPr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直接輸出</a:t>
            </a: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NAS</a:t>
            </a:r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的資料到</a:t>
            </a: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RDX</a:t>
            </a:r>
            <a:endParaRPr lang="zh-TW" altLang="en-US" b="1" dirty="0">
              <a:solidFill>
                <a:schemeClr val="bg1"/>
              </a:solidFill>
            </a:endParaRPr>
          </a:p>
        </p:txBody>
      </p:sp>
      <p:pic>
        <p:nvPicPr>
          <p:cNvPr id="80" name="圖片 79" descr="rdx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4204658" y="4086030"/>
            <a:ext cx="378949" cy="5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2579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" name="圖片 74" descr="TAG-0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6283" y="3405802"/>
            <a:ext cx="2871020" cy="644095"/>
          </a:xfrm>
          <a:prstGeom prst="rect">
            <a:avLst/>
          </a:prstGeom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4442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altLang="zh-CN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TVS-882BRT3+RDX+Archiware P5 </a:t>
            </a:r>
            <a:endParaRPr lang="zh-TW" altLang="en-US" sz="3600" dirty="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77" name="圖片 7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4629" y="4243121"/>
            <a:ext cx="391224" cy="391224"/>
          </a:xfrm>
          <a:prstGeom prst="rect">
            <a:avLst/>
          </a:prstGeom>
          <a:ln>
            <a:noFill/>
          </a:ln>
        </p:spPr>
      </p:pic>
      <p:pic>
        <p:nvPicPr>
          <p:cNvPr id="42" name="圖片 4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654" y="1135229"/>
            <a:ext cx="843090" cy="450616"/>
          </a:xfrm>
          <a:prstGeom prst="rect">
            <a:avLst/>
          </a:prstGeom>
        </p:spPr>
      </p:pic>
      <p:pic>
        <p:nvPicPr>
          <p:cNvPr id="43" name="Shape 57" descr="D:\Fullppt\005-PNG이미지\모니터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134661" y="1091694"/>
            <a:ext cx="974626" cy="82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4" name="圖片 4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6389" y="1031272"/>
            <a:ext cx="511108" cy="595552"/>
          </a:xfrm>
          <a:prstGeom prst="rect">
            <a:avLst/>
          </a:prstGeom>
        </p:spPr>
      </p:pic>
      <p:cxnSp>
        <p:nvCxnSpPr>
          <p:cNvPr id="45" name="肘形接點 44"/>
          <p:cNvCxnSpPr/>
          <p:nvPr/>
        </p:nvCxnSpPr>
        <p:spPr>
          <a:xfrm flipV="1">
            <a:off x="5899794" y="2116221"/>
            <a:ext cx="1520423" cy="508421"/>
          </a:xfrm>
          <a:prstGeom prst="bentConnector3">
            <a:avLst>
              <a:gd name="adj1" fmla="val 99732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文字方塊 45"/>
          <p:cNvSpPr txBox="1"/>
          <p:nvPr/>
        </p:nvSpPr>
        <p:spPr>
          <a:xfrm>
            <a:off x="5309200" y="1481553"/>
            <a:ext cx="9079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800" b="1" dirty="0">
                <a:latin typeface="微軟正黑體" pitchFamily="34" charset="-120"/>
                <a:ea typeface="微軟正黑體" pitchFamily="34" charset="-120"/>
              </a:rPr>
              <a:t>媒體檔案</a:t>
            </a:r>
          </a:p>
        </p:txBody>
      </p:sp>
      <p:cxnSp>
        <p:nvCxnSpPr>
          <p:cNvPr id="47" name="肘形接點 46"/>
          <p:cNvCxnSpPr/>
          <p:nvPr/>
        </p:nvCxnSpPr>
        <p:spPr>
          <a:xfrm rot="10800000">
            <a:off x="1057249" y="2404952"/>
            <a:ext cx="3106255" cy="670746"/>
          </a:xfrm>
          <a:prstGeom prst="bentConnector3">
            <a:avLst>
              <a:gd name="adj1" fmla="val 99789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肘形接點 125"/>
          <p:cNvCxnSpPr/>
          <p:nvPr/>
        </p:nvCxnSpPr>
        <p:spPr>
          <a:xfrm rot="10800000">
            <a:off x="2924496" y="2311148"/>
            <a:ext cx="1213211" cy="579972"/>
          </a:xfrm>
          <a:prstGeom prst="bentConnector2">
            <a:avLst/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" name="圖片 5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49495" y="1227686"/>
            <a:ext cx="1360063" cy="307875"/>
          </a:xfrm>
          <a:prstGeom prst="roundRect">
            <a:avLst/>
          </a:prstGeom>
        </p:spPr>
      </p:pic>
      <p:cxnSp>
        <p:nvCxnSpPr>
          <p:cNvPr id="52" name="肘形接點 51"/>
          <p:cNvCxnSpPr/>
          <p:nvPr/>
        </p:nvCxnSpPr>
        <p:spPr>
          <a:xfrm flipV="1">
            <a:off x="5070071" y="1992394"/>
            <a:ext cx="513737" cy="390778"/>
          </a:xfrm>
          <a:prstGeom prst="bentConnector3">
            <a:avLst>
              <a:gd name="adj1" fmla="val 101343"/>
            </a:avLst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直線單箭頭接點 52"/>
          <p:cNvCxnSpPr/>
          <p:nvPr/>
        </p:nvCxnSpPr>
        <p:spPr>
          <a:xfrm>
            <a:off x="5891372" y="2797266"/>
            <a:ext cx="1528845" cy="1588"/>
          </a:xfrm>
          <a:prstGeom prst="straightConnector1">
            <a:avLst/>
          </a:prstGeom>
          <a:ln w="38100">
            <a:solidFill>
              <a:srgbClr val="0070C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文字方塊 54"/>
          <p:cNvSpPr txBox="1"/>
          <p:nvPr/>
        </p:nvSpPr>
        <p:spPr>
          <a:xfrm>
            <a:off x="4958820" y="2476715"/>
            <a:ext cx="861124" cy="430887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zh-TW" altLang="en-US" sz="1100" b="1" dirty="0">
                <a:latin typeface="微軟正黑體" pitchFamily="34" charset="-120"/>
                <a:ea typeface="微軟正黑體" pitchFamily="34" charset="-120"/>
              </a:rPr>
              <a:t>媒體管理</a:t>
            </a:r>
            <a:endParaRPr lang="en-US" altLang="zh-TW" sz="1100" b="1" dirty="0">
              <a:latin typeface="微軟正黑體" pitchFamily="34" charset="-120"/>
              <a:ea typeface="微軟正黑體" pitchFamily="34" charset="-120"/>
            </a:endParaRPr>
          </a:p>
          <a:p>
            <a:pPr algn="ctr"/>
            <a:r>
              <a:rPr lang="zh-TW" altLang="en-US" sz="1100" b="1" dirty="0">
                <a:latin typeface="微軟正黑體" pitchFamily="34" charset="-120"/>
                <a:ea typeface="微軟正黑體" pitchFamily="34" charset="-120"/>
              </a:rPr>
              <a:t>伺服器</a:t>
            </a:r>
            <a:endParaRPr lang="en-US" altLang="zh-TW" sz="1100" b="1" dirty="0">
              <a:latin typeface="微軟正黑體" pitchFamily="34" charset="-120"/>
              <a:ea typeface="微軟正黑體" pitchFamily="34" charset="-120"/>
            </a:endParaRPr>
          </a:p>
        </p:txBody>
      </p:sp>
      <p:grpSp>
        <p:nvGrpSpPr>
          <p:cNvPr id="2" name="群組 63"/>
          <p:cNvGrpSpPr/>
          <p:nvPr/>
        </p:nvGrpSpPr>
        <p:grpSpPr>
          <a:xfrm>
            <a:off x="8093810" y="2691711"/>
            <a:ext cx="740454" cy="324000"/>
            <a:chOff x="6781938" y="4369796"/>
            <a:chExt cx="740454" cy="324000"/>
          </a:xfrm>
        </p:grpSpPr>
        <p:sp>
          <p:nvSpPr>
            <p:cNvPr id="57" name="文字方塊 56"/>
            <p:cNvSpPr txBox="1"/>
            <p:nvPr/>
          </p:nvSpPr>
          <p:spPr>
            <a:xfrm>
              <a:off x="6929454" y="4381594"/>
              <a:ext cx="592938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>
                  <a:latin typeface="微軟正黑體" pitchFamily="34" charset="-120"/>
                  <a:ea typeface="微軟正黑體" pitchFamily="34" charset="-120"/>
                </a:rPr>
                <a:t>交貨</a:t>
              </a:r>
            </a:p>
          </p:txBody>
        </p:sp>
        <p:sp>
          <p:nvSpPr>
            <p:cNvPr id="58" name="橢圓 57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5</a:t>
              </a:r>
              <a:endParaRPr lang="zh-TW" altLang="en-US" dirty="0"/>
            </a:p>
          </p:txBody>
        </p:sp>
      </p:grpSp>
      <p:grpSp>
        <p:nvGrpSpPr>
          <p:cNvPr id="3" name="群組 69"/>
          <p:cNvGrpSpPr/>
          <p:nvPr/>
        </p:nvGrpSpPr>
        <p:grpSpPr>
          <a:xfrm>
            <a:off x="6748297" y="1713808"/>
            <a:ext cx="1257584" cy="324000"/>
            <a:chOff x="6781938" y="4369796"/>
            <a:chExt cx="1257584" cy="324000"/>
          </a:xfrm>
        </p:grpSpPr>
        <p:sp>
          <p:nvSpPr>
            <p:cNvPr id="60" name="文字方塊 59"/>
            <p:cNvSpPr txBox="1"/>
            <p:nvPr/>
          </p:nvSpPr>
          <p:spPr>
            <a:xfrm>
              <a:off x="6929453" y="4381594"/>
              <a:ext cx="1110069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>
                  <a:latin typeface="微軟正黑體" pitchFamily="34" charset="-120"/>
                  <a:ea typeface="微軟正黑體" pitchFamily="34" charset="-120"/>
                </a:rPr>
                <a:t>完成和掌握</a:t>
              </a:r>
            </a:p>
          </p:txBody>
        </p:sp>
        <p:sp>
          <p:nvSpPr>
            <p:cNvPr id="61" name="橢圓 60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4</a:t>
              </a:r>
              <a:endParaRPr lang="zh-TW" altLang="en-US" dirty="0"/>
            </a:p>
          </p:txBody>
        </p:sp>
      </p:grpSp>
      <p:grpSp>
        <p:nvGrpSpPr>
          <p:cNvPr id="5" name="群組 72"/>
          <p:cNvGrpSpPr/>
          <p:nvPr/>
        </p:nvGrpSpPr>
        <p:grpSpPr>
          <a:xfrm>
            <a:off x="4492536" y="1678605"/>
            <a:ext cx="1155070" cy="324000"/>
            <a:chOff x="6781938" y="4369796"/>
            <a:chExt cx="1155070" cy="324000"/>
          </a:xfrm>
        </p:grpSpPr>
        <p:sp>
          <p:nvSpPr>
            <p:cNvPr id="63" name="文字方塊 62"/>
            <p:cNvSpPr txBox="1"/>
            <p:nvPr/>
          </p:nvSpPr>
          <p:spPr>
            <a:xfrm>
              <a:off x="6929453" y="4381594"/>
              <a:ext cx="1007555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 smtClean="0">
                  <a:latin typeface="微軟正黑體" pitchFamily="34" charset="-120"/>
                  <a:ea typeface="微軟正黑體" pitchFamily="34" charset="-120"/>
                </a:rPr>
                <a:t>存取</a:t>
              </a:r>
              <a:r>
                <a:rPr lang="en-US" altLang="zh-TW" sz="1200" b="1" dirty="0" smtClean="0">
                  <a:latin typeface="微軟正黑體" pitchFamily="34" charset="-120"/>
                  <a:ea typeface="微軟正黑體" pitchFamily="34" charset="-120"/>
                </a:rPr>
                <a:t>/</a:t>
              </a:r>
              <a:r>
                <a:rPr lang="zh-TW" altLang="en-US" sz="1200" b="1" dirty="0">
                  <a:latin typeface="微軟正黑體" pitchFamily="34" charset="-120"/>
                  <a:ea typeface="微軟正黑體" pitchFamily="34" charset="-120"/>
                </a:rPr>
                <a:t>審閱</a:t>
              </a:r>
            </a:p>
          </p:txBody>
        </p:sp>
        <p:sp>
          <p:nvSpPr>
            <p:cNvPr id="64" name="橢圓 63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3</a:t>
              </a:r>
              <a:endParaRPr lang="zh-TW" altLang="en-US" dirty="0"/>
            </a:p>
          </p:txBody>
        </p:sp>
      </p:grpSp>
      <p:grpSp>
        <p:nvGrpSpPr>
          <p:cNvPr id="6" name="群組 79"/>
          <p:cNvGrpSpPr/>
          <p:nvPr/>
        </p:nvGrpSpPr>
        <p:grpSpPr>
          <a:xfrm>
            <a:off x="1169305" y="2007128"/>
            <a:ext cx="765683" cy="324000"/>
            <a:chOff x="6781938" y="4369796"/>
            <a:chExt cx="765683" cy="324000"/>
          </a:xfrm>
        </p:grpSpPr>
        <p:sp>
          <p:nvSpPr>
            <p:cNvPr id="66" name="文字方塊 65"/>
            <p:cNvSpPr txBox="1"/>
            <p:nvPr/>
          </p:nvSpPr>
          <p:spPr>
            <a:xfrm>
              <a:off x="6929454" y="4381594"/>
              <a:ext cx="618167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 smtClean="0">
                  <a:latin typeface="微軟正黑體" pitchFamily="34" charset="-120"/>
                  <a:ea typeface="微軟正黑體" pitchFamily="34" charset="-120"/>
                </a:rPr>
                <a:t>攝錄</a:t>
              </a:r>
              <a:endParaRPr lang="zh-TW" altLang="en-US" sz="1200" b="1" dirty="0"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67" name="橢圓 66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1</a:t>
              </a:r>
              <a:endParaRPr lang="zh-TW" altLang="en-US" dirty="0"/>
            </a:p>
          </p:txBody>
        </p:sp>
      </p:grpSp>
      <p:grpSp>
        <p:nvGrpSpPr>
          <p:cNvPr id="7" name="群組 82"/>
          <p:cNvGrpSpPr/>
          <p:nvPr/>
        </p:nvGrpSpPr>
        <p:grpSpPr>
          <a:xfrm>
            <a:off x="2474458" y="1980596"/>
            <a:ext cx="765683" cy="324000"/>
            <a:chOff x="6781938" y="4369796"/>
            <a:chExt cx="765683" cy="324000"/>
          </a:xfrm>
        </p:grpSpPr>
        <p:sp>
          <p:nvSpPr>
            <p:cNvPr id="69" name="文字方塊 68"/>
            <p:cNvSpPr txBox="1"/>
            <p:nvPr/>
          </p:nvSpPr>
          <p:spPr>
            <a:xfrm>
              <a:off x="6929454" y="4381594"/>
              <a:ext cx="618167" cy="276999"/>
            </a:xfrm>
            <a:prstGeom prst="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r"/>
              <a:r>
                <a:rPr lang="zh-TW" altLang="en-US" sz="1200" b="1" dirty="0">
                  <a:latin typeface="微軟正黑體" pitchFamily="34" charset="-120"/>
                  <a:ea typeface="微軟正黑體" pitchFamily="34" charset="-120"/>
                </a:rPr>
                <a:t>編輯</a:t>
              </a:r>
            </a:p>
          </p:txBody>
        </p:sp>
        <p:sp>
          <p:nvSpPr>
            <p:cNvPr id="70" name="橢圓 69"/>
            <p:cNvSpPr/>
            <p:nvPr/>
          </p:nvSpPr>
          <p:spPr>
            <a:xfrm>
              <a:off x="6781938" y="4369796"/>
              <a:ext cx="324000" cy="324000"/>
            </a:xfrm>
            <a:prstGeom prst="ellipse">
              <a:avLst/>
            </a:prstGeom>
            <a:ln w="12700">
              <a:solidFill>
                <a:schemeClr val="bg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TW" dirty="0"/>
                <a:t>2</a:t>
              </a:r>
              <a:endParaRPr lang="zh-TW" altLang="en-US" dirty="0"/>
            </a:p>
          </p:txBody>
        </p:sp>
      </p:grpSp>
      <p:pic>
        <p:nvPicPr>
          <p:cNvPr id="78" name="圖片 5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195936" y="999074"/>
            <a:ext cx="1163792" cy="665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9" name="Shape 1307" descr="硬碟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432024" y="1609304"/>
            <a:ext cx="776177" cy="795648"/>
          </a:xfrm>
          <a:prstGeom prst="rect">
            <a:avLst/>
          </a:prstGeom>
          <a:noFill/>
          <a:ln>
            <a:noFill/>
          </a:ln>
        </p:spPr>
      </p:pic>
      <p:pic>
        <p:nvPicPr>
          <p:cNvPr id="80" name="Shape 57" descr="D:\Fullppt\005-PNG이미지\모니터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486312" y="1007283"/>
            <a:ext cx="819772" cy="689714"/>
          </a:xfrm>
          <a:prstGeom prst="rect">
            <a:avLst/>
          </a:prstGeom>
          <a:noFill/>
          <a:ln>
            <a:noFill/>
          </a:ln>
        </p:spPr>
      </p:pic>
      <p:pic>
        <p:nvPicPr>
          <p:cNvPr id="81" name="圖片 80" descr="PC-01-01.png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292"/>
          <a:stretch>
            <a:fillRect/>
          </a:stretch>
        </p:blipFill>
        <p:spPr>
          <a:xfrm>
            <a:off x="4617156" y="1879717"/>
            <a:ext cx="530288" cy="1368364"/>
          </a:xfrm>
          <a:prstGeom prst="rect">
            <a:avLst/>
          </a:prstGeom>
        </p:spPr>
      </p:pic>
      <p:grpSp>
        <p:nvGrpSpPr>
          <p:cNvPr id="8" name="群組 81"/>
          <p:cNvGrpSpPr/>
          <p:nvPr/>
        </p:nvGrpSpPr>
        <p:grpSpPr>
          <a:xfrm>
            <a:off x="7056435" y="1244193"/>
            <a:ext cx="792734" cy="468788"/>
            <a:chOff x="5669477" y="2620125"/>
            <a:chExt cx="3474523" cy="2256184"/>
          </a:xfrm>
        </p:grpSpPr>
        <p:pic>
          <p:nvPicPr>
            <p:cNvPr id="83" name="Picture 4" descr="相關圖片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9477" y="2620125"/>
              <a:ext cx="3474523" cy="22561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4" name="圖片 83"/>
            <p:cNvPicPr>
              <a:picLocks noChangeAspect="1"/>
            </p:cNvPicPr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6292024" y="2877435"/>
              <a:ext cx="2240416" cy="1451592"/>
            </a:xfrm>
            <a:prstGeom prst="rect">
              <a:avLst/>
            </a:prstGeom>
          </p:spPr>
        </p:pic>
      </p:grpSp>
      <p:pic>
        <p:nvPicPr>
          <p:cNvPr id="85" name="圖片 84" descr="PC-01-01.png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292"/>
          <a:stretch>
            <a:fillRect/>
          </a:stretch>
        </p:blipFill>
        <p:spPr>
          <a:xfrm>
            <a:off x="4237388" y="1879717"/>
            <a:ext cx="530288" cy="1368364"/>
          </a:xfrm>
          <a:prstGeom prst="rect">
            <a:avLst/>
          </a:prstGeom>
        </p:spPr>
      </p:pic>
      <p:cxnSp>
        <p:nvCxnSpPr>
          <p:cNvPr id="87" name="直線單箭頭接點 86"/>
          <p:cNvCxnSpPr/>
          <p:nvPr/>
        </p:nvCxnSpPr>
        <p:spPr>
          <a:xfrm>
            <a:off x="4433843" y="3015899"/>
            <a:ext cx="462622" cy="695778"/>
          </a:xfrm>
          <a:prstGeom prst="straightConnector1">
            <a:avLst/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圖片 3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032897" y="2703509"/>
            <a:ext cx="921629" cy="293853"/>
          </a:xfrm>
          <a:prstGeom prst="roundRect">
            <a:avLst/>
          </a:prstGeom>
          <a:ln>
            <a:noFill/>
          </a:ln>
        </p:spPr>
      </p:pic>
      <p:pic>
        <p:nvPicPr>
          <p:cNvPr id="94" name="圖片 93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460635" y="2558053"/>
            <a:ext cx="610597" cy="591315"/>
          </a:xfrm>
          <a:prstGeom prst="rect">
            <a:avLst/>
          </a:prstGeom>
        </p:spPr>
      </p:pic>
      <p:pic>
        <p:nvPicPr>
          <p:cNvPr id="56" name="圖片 55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323562" y="912048"/>
            <a:ext cx="567810" cy="569505"/>
          </a:xfrm>
          <a:prstGeom prst="rect">
            <a:avLst/>
          </a:prstGeom>
        </p:spPr>
      </p:pic>
      <p:pic>
        <p:nvPicPr>
          <p:cNvPr id="49" name="圖片 48" descr="TAG-01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32819" y="4041810"/>
            <a:ext cx="2076468" cy="592073"/>
          </a:xfrm>
          <a:prstGeom prst="rect">
            <a:avLst/>
          </a:prstGeom>
        </p:spPr>
      </p:pic>
      <p:sp>
        <p:nvSpPr>
          <p:cNvPr id="50" name="文字方塊 49"/>
          <p:cNvSpPr txBox="1"/>
          <p:nvPr/>
        </p:nvSpPr>
        <p:spPr>
          <a:xfrm>
            <a:off x="1325678" y="4082087"/>
            <a:ext cx="19012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342900">
              <a:buClr>
                <a:schemeClr val="bg1"/>
              </a:buClr>
            </a:pPr>
            <a:r>
              <a:rPr lang="zh-TW" altLang="en-US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整合資料</a:t>
            </a:r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分享、備份及歸檔於一機</a:t>
            </a:r>
            <a:endParaRPr lang="en-US" altLang="zh-TW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54" name="Picture 14">
            <a:extLst>
              <a:ext uri="{FF2B5EF4-FFF2-40B4-BE49-F238E27FC236}">
                <a16:creationId xmlns="" xmlns:a16="http://schemas.microsoft.com/office/drawing/2014/main" id="{44DEAFBD-C104-8549-A2D3-86591710263F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533584" y="3613355"/>
            <a:ext cx="1631782" cy="1138962"/>
          </a:xfrm>
          <a:prstGeom prst="rect">
            <a:avLst/>
          </a:prstGeom>
        </p:spPr>
      </p:pic>
      <p:pic>
        <p:nvPicPr>
          <p:cNvPr id="59" name="圖片 58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3735853" y="4243583"/>
            <a:ext cx="521014" cy="390762"/>
          </a:xfrm>
          <a:prstGeom prst="rect">
            <a:avLst/>
          </a:prstGeom>
          <a:ln>
            <a:noFill/>
          </a:ln>
        </p:spPr>
      </p:pic>
      <p:sp>
        <p:nvSpPr>
          <p:cNvPr id="62" name="文字方塊 61"/>
          <p:cNvSpPr txBox="1"/>
          <p:nvPr/>
        </p:nvSpPr>
        <p:spPr>
          <a:xfrm>
            <a:off x="4058646" y="4287339"/>
            <a:ext cx="1491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TW" dirty="0"/>
          </a:p>
        </p:txBody>
      </p:sp>
      <p:pic>
        <p:nvPicPr>
          <p:cNvPr id="65" name="圖片 64" descr="rdx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4221583" y="4134799"/>
            <a:ext cx="378949" cy="504000"/>
          </a:xfrm>
          <a:prstGeom prst="rect">
            <a:avLst/>
          </a:prstGeom>
        </p:spPr>
      </p:pic>
      <p:pic>
        <p:nvPicPr>
          <p:cNvPr id="68" name="圖片 67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609256" y="3198921"/>
            <a:ext cx="921629" cy="293853"/>
          </a:xfrm>
          <a:prstGeom prst="roundRect">
            <a:avLst/>
          </a:prstGeom>
          <a:ln>
            <a:noFill/>
          </a:ln>
        </p:spPr>
      </p:pic>
      <p:sp>
        <p:nvSpPr>
          <p:cNvPr id="76" name="文字方塊 75"/>
          <p:cNvSpPr txBox="1"/>
          <p:nvPr/>
        </p:nvSpPr>
        <p:spPr>
          <a:xfrm>
            <a:off x="6130279" y="3410868"/>
            <a:ext cx="2237696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TVS-882BRT3</a:t>
            </a:r>
          </a:p>
          <a:p>
            <a:r>
              <a:rPr lang="pl-PL" altLang="zh-TW" sz="105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(NAS + RDX + Archiware P5)</a:t>
            </a:r>
            <a:endParaRPr lang="en-US" altLang="zh-TW" sz="105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zh-TW" altLang="en-US" sz="1050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備份儲存伺服器</a:t>
            </a:r>
            <a:endParaRPr lang="zh-TW" altLang="en-US" sz="1050" dirty="0"/>
          </a:p>
        </p:txBody>
      </p:sp>
    </p:spTree>
    <p:extLst>
      <p:ext uri="{BB962C8B-B14F-4D97-AF65-F5344CB8AC3E}">
        <p14:creationId xmlns:p14="http://schemas.microsoft.com/office/powerpoint/2010/main" xmlns="" val="3190539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/>
          <p:cNvSpPr txBox="1"/>
          <p:nvPr/>
        </p:nvSpPr>
        <p:spPr>
          <a:xfrm>
            <a:off x="825910" y="2094271"/>
            <a:ext cx="8431161" cy="64633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altLang="zh-TW" sz="3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 x RDX x </a:t>
            </a:r>
            <a:r>
              <a:rPr lang="en-US" altLang="zh-TW" sz="3600" b="1" dirty="0" err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Archiware</a:t>
            </a:r>
            <a:r>
              <a:rPr lang="en-US" altLang="zh-TW" sz="3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P5</a:t>
            </a:r>
            <a:endParaRPr lang="zh-TW" altLang="en-US" sz="3600" b="1" dirty="0">
              <a:solidFill>
                <a:schemeClr val="bg1"/>
              </a:solidFill>
            </a:endParaRPr>
          </a:p>
        </p:txBody>
      </p:sp>
      <p:pic>
        <p:nvPicPr>
          <p:cNvPr id="7" name="圖片 6" descr="hp-rdx-2tb-cartridge-q2046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3366" y="3421626"/>
            <a:ext cx="997279" cy="1326381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6208" y="4006905"/>
            <a:ext cx="653586" cy="653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71102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標題 4"/>
          <p:cNvSpPr>
            <a:spLocks noGrp="1"/>
          </p:cNvSpPr>
          <p:nvPr>
            <p:ph type="ctrTitle"/>
          </p:nvPr>
        </p:nvSpPr>
        <p:spPr>
          <a:xfrm>
            <a:off x="669537" y="801329"/>
            <a:ext cx="8292740" cy="77763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lvl="0" algn="ctr"/>
            <a:r>
              <a:rPr lang="zh-TW" altLang="en-US" sz="40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高擴充性與</a:t>
            </a:r>
            <a:r>
              <a:rPr lang="en-US" altLang="zh-TW" sz="40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4K UHD </a:t>
            </a:r>
            <a:r>
              <a:rPr lang="zh-TW" altLang="en-US" sz="40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本地輸出</a:t>
            </a:r>
          </a:p>
        </p:txBody>
      </p:sp>
    </p:spTree>
    <p:extLst>
      <p:ext uri="{BB962C8B-B14F-4D97-AF65-F5344CB8AC3E}">
        <p14:creationId xmlns:p14="http://schemas.microsoft.com/office/powerpoint/2010/main" xmlns="" val="416790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圖片 25">
            <a:extLst>
              <a:ext uri="{FF2B5EF4-FFF2-40B4-BE49-F238E27FC236}">
                <a16:creationId xmlns="" xmlns:a16="http://schemas.microsoft.com/office/drawing/2014/main" id="{A370B220-1925-C24E-87B6-51EE10D8BD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136" y="1879549"/>
            <a:ext cx="1113042" cy="67192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7" name="圖片 26">
            <a:extLst>
              <a:ext uri="{FF2B5EF4-FFF2-40B4-BE49-F238E27FC236}">
                <a16:creationId xmlns="" xmlns:a16="http://schemas.microsoft.com/office/drawing/2014/main" id="{A370B220-1925-C24E-87B6-51EE10D8BD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8178" y="1879549"/>
            <a:ext cx="1113042" cy="67192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7" name="圖片 16" descr="TAG-03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4602" y="2922442"/>
            <a:ext cx="3881979" cy="659269"/>
          </a:xfrm>
          <a:prstGeom prst="rect">
            <a:avLst/>
          </a:prstGeom>
        </p:spPr>
      </p:pic>
      <p:pic>
        <p:nvPicPr>
          <p:cNvPr id="18" name="圖片 17" descr="TAG-04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534" y="3601850"/>
            <a:ext cx="3888997" cy="662778"/>
          </a:xfrm>
          <a:prstGeom prst="rect">
            <a:avLst/>
          </a:prstGeom>
        </p:spPr>
      </p:pic>
      <p:pic>
        <p:nvPicPr>
          <p:cNvPr id="22" name="圖片 21" descr="TAG-03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5136" y="1194692"/>
            <a:ext cx="3631446" cy="616722"/>
          </a:xfrm>
          <a:prstGeom prst="rect">
            <a:avLst/>
          </a:prstGeom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4442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M.2 SATA 6Gb/s SSD </a:t>
            </a:r>
            <a:r>
              <a:rPr lang="zh-TW" altLang="en-US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快取擴充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AB285144-D1DA-EF4B-9FE7-D0A9B93001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1522" y="909404"/>
            <a:ext cx="4268294" cy="26036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8BAC74EF-D582-BF43-9371-43602A083A9F}"/>
              </a:ext>
            </a:extLst>
          </p:cNvPr>
          <p:cNvSpPr txBox="1"/>
          <p:nvPr/>
        </p:nvSpPr>
        <p:spPr>
          <a:xfrm>
            <a:off x="707750" y="3768616"/>
            <a:ext cx="355868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zh-Hant" alt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內建兩組</a:t>
            </a:r>
            <a:r>
              <a:rPr lang="en-US" altLang="zh-Hant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M.2 </a:t>
            </a:r>
            <a:r>
              <a:rPr lang="zh-Hant" alt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sz="1800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SATA</a:t>
            </a:r>
            <a:r>
              <a:rPr lang="zh-TW" altLang="en-US" sz="1800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sz="1800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SSD </a:t>
            </a:r>
            <a:r>
              <a:rPr lang="zh-Hant" alt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插槽</a:t>
            </a:r>
            <a:endParaRPr lang="en-US" sz="18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9" name="Elbow Connector 8">
            <a:extLst>
              <a:ext uri="{FF2B5EF4-FFF2-40B4-BE49-F238E27FC236}">
                <a16:creationId xmlns="" xmlns:a16="http://schemas.microsoft.com/office/drawing/2014/main" id="{11F32B6C-EE44-2043-A301-516C79F2BF42}"/>
              </a:ext>
            </a:extLst>
          </p:cNvPr>
          <p:cNvCxnSpPr>
            <a:cxnSpLocks/>
            <a:endCxn id="22" idx="1"/>
          </p:cNvCxnSpPr>
          <p:nvPr/>
        </p:nvCxnSpPr>
        <p:spPr>
          <a:xfrm rot="5400000" flipH="1" flipV="1">
            <a:off x="4561234" y="1798186"/>
            <a:ext cx="1129034" cy="538769"/>
          </a:xfrm>
          <a:prstGeom prst="bentConnector2">
            <a:avLst/>
          </a:prstGeom>
          <a:ln w="28575"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D611CFFE-6FBE-DD4F-BB14-25A923E08684}"/>
              </a:ext>
            </a:extLst>
          </p:cNvPr>
          <p:cNvSpPr txBox="1"/>
          <p:nvPr/>
        </p:nvSpPr>
        <p:spPr>
          <a:xfrm>
            <a:off x="3880085" y="983148"/>
            <a:ext cx="17038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Hant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透過</a:t>
            </a:r>
            <a:r>
              <a:rPr lang="en-US" altLang="zh-Hant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PCIe </a:t>
            </a:r>
            <a:r>
              <a:rPr lang="zh-Hant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插</a:t>
            </a:r>
            <a:r>
              <a:rPr lang="zh-Hant" altLang="en-US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槽安裝  </a:t>
            </a:r>
            <a:endParaRPr lang="en-US" altLang="zh-Hant" b="1" dirty="0" smtClean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pPr algn="ctr"/>
            <a:r>
              <a:rPr lang="en-US" altLang="zh-Hant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QM2 </a:t>
            </a:r>
            <a:r>
              <a:rPr lang="zh-CN" altLang="en-US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擴充卡</a:t>
            </a:r>
            <a:endParaRPr lang="en-US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12B17823-332A-4C43-B3AB-55B3110411D8}"/>
              </a:ext>
            </a:extLst>
          </p:cNvPr>
          <p:cNvSpPr txBox="1"/>
          <p:nvPr/>
        </p:nvSpPr>
        <p:spPr>
          <a:xfrm>
            <a:off x="5520046" y="1334420"/>
            <a:ext cx="33107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可</a:t>
            </a:r>
            <a:r>
              <a:rPr lang="zh-Hant" alt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額外再增加四個 </a:t>
            </a:r>
            <a:r>
              <a:rPr lang="en-US" altLang="zh-Hant" sz="1800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M.2</a:t>
            </a:r>
            <a:r>
              <a:rPr lang="zh-TW" altLang="en-US" sz="1800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sz="1800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SSD</a:t>
            </a:r>
            <a:endParaRPr lang="en-US" sz="18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16" name="Elbow Connector 15">
            <a:extLst>
              <a:ext uri="{FF2B5EF4-FFF2-40B4-BE49-F238E27FC236}">
                <a16:creationId xmlns="" xmlns:a16="http://schemas.microsoft.com/office/drawing/2014/main" id="{F642BCD7-6BD3-F54D-A9D3-FC48CB78E0A3}"/>
              </a:ext>
            </a:extLst>
          </p:cNvPr>
          <p:cNvCxnSpPr>
            <a:cxnSpLocks/>
            <a:endCxn id="17" idx="1"/>
          </p:cNvCxnSpPr>
          <p:nvPr/>
        </p:nvCxnSpPr>
        <p:spPr>
          <a:xfrm rot="16200000" flipH="1">
            <a:off x="4690488" y="2797962"/>
            <a:ext cx="619993" cy="288235"/>
          </a:xfrm>
          <a:prstGeom prst="bentConnector2">
            <a:avLst/>
          </a:prstGeom>
          <a:ln w="28575"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5101C4FD-32DD-BF49-AFD5-7673E12452BC}"/>
              </a:ext>
            </a:extLst>
          </p:cNvPr>
          <p:cNvSpPr txBox="1"/>
          <p:nvPr/>
        </p:nvSpPr>
        <p:spPr>
          <a:xfrm>
            <a:off x="5478502" y="2952357"/>
            <a:ext cx="2706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800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或</a:t>
            </a:r>
            <a:r>
              <a:rPr lang="zh-Hant" altLang="en-US" sz="1800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額外</a:t>
            </a:r>
            <a:r>
              <a:rPr lang="zh-Hant" alt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再增加兩個 </a:t>
            </a:r>
            <a:endParaRPr lang="en-US" altLang="zh-Hant" sz="18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en-US" altLang="zh-Hant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M.2 SSD</a:t>
            </a:r>
            <a:r>
              <a:rPr lang="zh-Hant" alt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並擁有</a:t>
            </a:r>
            <a:r>
              <a:rPr lang="en-US" altLang="zh-Hant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10GbE</a:t>
            </a:r>
            <a:endParaRPr lang="en-US" sz="18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="" xmlns:a16="http://schemas.microsoft.com/office/drawing/2014/main" id="{EAB8A31A-26F6-834F-B3C3-F1704840218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5135" y="3581711"/>
            <a:ext cx="989214" cy="618368"/>
          </a:xfrm>
          <a:prstGeom prst="rect">
            <a:avLst/>
          </a:prstGeom>
        </p:spPr>
      </p:pic>
      <p:pic>
        <p:nvPicPr>
          <p:cNvPr id="15" name="Picture 22">
            <a:extLst>
              <a:ext uri="{FF2B5EF4-FFF2-40B4-BE49-F238E27FC236}">
                <a16:creationId xmlns="" xmlns:a16="http://schemas.microsoft.com/office/drawing/2014/main" id="{EAB8A31A-26F6-834F-B3C3-F1704840218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45281" y="3581711"/>
            <a:ext cx="989214" cy="618368"/>
          </a:xfrm>
          <a:prstGeom prst="rect">
            <a:avLst/>
          </a:prstGeom>
        </p:spPr>
      </p:pic>
      <p:cxnSp>
        <p:nvCxnSpPr>
          <p:cNvPr id="36" name="直線接點 35"/>
          <p:cNvCxnSpPr/>
          <p:nvPr/>
        </p:nvCxnSpPr>
        <p:spPr>
          <a:xfrm>
            <a:off x="4063474" y="1503053"/>
            <a:ext cx="792892" cy="0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文字方塊 39"/>
          <p:cNvSpPr txBox="1"/>
          <p:nvPr/>
        </p:nvSpPr>
        <p:spPr>
          <a:xfrm>
            <a:off x="5296932" y="4200079"/>
            <a:ext cx="140331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QM2-2S10G1T</a:t>
            </a:r>
            <a:endParaRPr lang="zh-TW" altLang="en-US" sz="11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1" name="文字方塊 40"/>
          <p:cNvSpPr txBox="1"/>
          <p:nvPr/>
        </p:nvSpPr>
        <p:spPr>
          <a:xfrm>
            <a:off x="6508399" y="4200079"/>
            <a:ext cx="140331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QM2-2P10G1T</a:t>
            </a:r>
            <a:endParaRPr lang="zh-TW" altLang="en-US" sz="11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2" name="文字方塊 41"/>
          <p:cNvSpPr txBox="1"/>
          <p:nvPr/>
        </p:nvSpPr>
        <p:spPr>
          <a:xfrm>
            <a:off x="5296932" y="2501278"/>
            <a:ext cx="140331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QM2-4S-240</a:t>
            </a:r>
            <a:endParaRPr lang="zh-TW" altLang="en-US" sz="11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3" name="文字方塊 42"/>
          <p:cNvSpPr txBox="1"/>
          <p:nvPr/>
        </p:nvSpPr>
        <p:spPr>
          <a:xfrm>
            <a:off x="6508399" y="2501278"/>
            <a:ext cx="140331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QM2-4P-284</a:t>
            </a:r>
            <a:endParaRPr lang="zh-TW" altLang="en-US" sz="11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grpSp>
        <p:nvGrpSpPr>
          <p:cNvPr id="38" name="群組 37"/>
          <p:cNvGrpSpPr/>
          <p:nvPr/>
        </p:nvGrpSpPr>
        <p:grpSpPr>
          <a:xfrm>
            <a:off x="112026" y="1071592"/>
            <a:ext cx="1399886" cy="504000"/>
            <a:chOff x="102194" y="1071592"/>
            <a:chExt cx="1399886" cy="504000"/>
          </a:xfrm>
        </p:grpSpPr>
        <p:pic>
          <p:nvPicPr>
            <p:cNvPr id="35" name="圖片 34" descr="TAG-01.png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02194" y="1071592"/>
              <a:ext cx="1399886" cy="504000"/>
            </a:xfrm>
            <a:prstGeom prst="rect">
              <a:avLst/>
            </a:prstGeom>
          </p:spPr>
        </p:pic>
        <p:pic>
          <p:nvPicPr>
            <p:cNvPr id="1026" name="Picture 2" descr="\\MARKETING\Marketing\MarketingMaterials\素材\_icons\ICON_Sabrina\QNAP Auto Tiering logo_512x512.png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231506" y="1107997"/>
              <a:ext cx="432000" cy="432000"/>
            </a:xfrm>
            <a:prstGeom prst="rect">
              <a:avLst/>
            </a:prstGeom>
            <a:noFill/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37" name="文字方塊 36"/>
            <p:cNvSpPr txBox="1"/>
            <p:nvPr/>
          </p:nvSpPr>
          <p:spPr>
            <a:xfrm>
              <a:off x="629263" y="1123942"/>
              <a:ext cx="84557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2000" b="1" dirty="0" err="1" smtClean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Qtier</a:t>
              </a:r>
              <a:endParaRPr lang="zh-TW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22512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圖片 15" descr="TAG-2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8699" y="3005671"/>
            <a:ext cx="4097794" cy="1435374"/>
          </a:xfrm>
          <a:prstGeom prst="rect">
            <a:avLst/>
          </a:prstGeom>
        </p:spPr>
      </p:pic>
      <p:pic>
        <p:nvPicPr>
          <p:cNvPr id="12" name="圖片 11" descr="TAG-2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8699" y="1131081"/>
            <a:ext cx="4097794" cy="1435374"/>
          </a:xfrm>
          <a:prstGeom prst="rect">
            <a:avLst/>
          </a:prstGeom>
        </p:spPr>
      </p:pic>
      <p:pic>
        <p:nvPicPr>
          <p:cNvPr id="15" name="圖片 14" descr="TAG-0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6643" y="2674776"/>
            <a:ext cx="3802285" cy="760539"/>
          </a:xfrm>
          <a:prstGeom prst="rect">
            <a:avLst/>
          </a:prstGeom>
        </p:spPr>
      </p:pic>
      <p:pic>
        <p:nvPicPr>
          <p:cNvPr id="14" name="圖片 13" descr="TAG-0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2147" y="865262"/>
            <a:ext cx="3321531" cy="566068"/>
          </a:xfrm>
          <a:prstGeom prst="rect">
            <a:avLst/>
          </a:prstGeom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4442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fontAlgn="base"/>
            <a:r>
              <a:rPr lang="en-US" sz="3600" dirty="0" err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PCIe</a:t>
            </a:r>
            <a:r>
              <a:rPr lang="en-US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zh-TW" altLang="en-US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彈性擴充，滿足多元儲存應用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C46A7E06-0288-B749-9DA7-4758E4D22F4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1063" t="2918" r="27395" b="42745"/>
          <a:stretch>
            <a:fillRect/>
          </a:stretch>
        </p:blipFill>
        <p:spPr>
          <a:xfrm>
            <a:off x="673510" y="865262"/>
            <a:ext cx="3111909" cy="186405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5BEF9C49-CFCA-B247-BEAF-E2685362E6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8699" y="1470658"/>
            <a:ext cx="1368933" cy="85573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68A40207-32F2-634B-BE0F-1DC2C6DB72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97632" y="1311674"/>
            <a:ext cx="1339850" cy="10048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2F0FD0BE-0C62-0344-9052-D652FEDA499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86642" y="1431330"/>
            <a:ext cx="1189841" cy="78053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86E13D84-B23E-044B-9733-2AC51A8A9D0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61522" y="3283673"/>
            <a:ext cx="1045666" cy="104566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8877B8C9-3E4E-0A47-92A3-3D802A2D9020}"/>
              </a:ext>
            </a:extLst>
          </p:cNvPr>
          <p:cNvSpPr txBox="1"/>
          <p:nvPr/>
        </p:nvSpPr>
        <p:spPr>
          <a:xfrm>
            <a:off x="5731194" y="929184"/>
            <a:ext cx="19013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10GbE </a:t>
            </a:r>
            <a:r>
              <a:rPr lang="zh-Hant" altLang="en-US" sz="24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網卡</a:t>
            </a:r>
            <a:endParaRPr lang="en-US" sz="24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16235727-2C97-794B-A64C-8320235D3420}"/>
              </a:ext>
            </a:extLst>
          </p:cNvPr>
          <p:cNvSpPr txBox="1"/>
          <p:nvPr/>
        </p:nvSpPr>
        <p:spPr>
          <a:xfrm>
            <a:off x="5188289" y="2685773"/>
            <a:ext cx="268279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搭配無線網</a:t>
            </a:r>
            <a:r>
              <a:rPr lang="zh-Hant" altLang="en-US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卡</a:t>
            </a:r>
            <a:r>
              <a:rPr lang="zh-TW" altLang="en-US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及</a:t>
            </a:r>
            <a:r>
              <a:rPr lang="en-US" altLang="zh-TW" b="1" dirty="0" err="1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WirelessAP</a:t>
            </a:r>
            <a:r>
              <a:rPr lang="en-US" altLang="zh-TW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Station</a:t>
            </a:r>
            <a:r>
              <a:rPr lang="zh-TW" altLang="en-US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應用</a:t>
            </a:r>
            <a:r>
              <a:rPr lang="en-US" altLang="zh-Hant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, </a:t>
            </a:r>
            <a:r>
              <a:rPr lang="en-US" altLang="zh-Hant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TVS-882BR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也是無線基地台</a:t>
            </a:r>
            <a:endParaRPr lang="en-US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17" name="圖片 16" descr="TAG-2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29" y="2482781"/>
            <a:ext cx="4097794" cy="1509116"/>
          </a:xfrm>
          <a:prstGeom prst="rect">
            <a:avLst/>
          </a:prstGeom>
        </p:spPr>
      </p:pic>
      <p:pic>
        <p:nvPicPr>
          <p:cNvPr id="18" name="圖片 17" descr="LAN-40G2SF-MLX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7274" y="2831275"/>
            <a:ext cx="1186456" cy="714247"/>
          </a:xfrm>
          <a:prstGeom prst="rect">
            <a:avLst/>
          </a:prstGeom>
        </p:spPr>
      </p:pic>
      <p:pic>
        <p:nvPicPr>
          <p:cNvPr id="19" name="圖片 18" descr="USB 3.1 Type-A_正面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33730" y="2729313"/>
            <a:ext cx="1363518" cy="985388"/>
          </a:xfrm>
          <a:prstGeom prst="rect">
            <a:avLst/>
          </a:prstGeom>
        </p:spPr>
      </p:pic>
      <p:sp>
        <p:nvSpPr>
          <p:cNvPr id="20" name="文字方塊 19"/>
          <p:cNvSpPr txBox="1"/>
          <p:nvPr/>
        </p:nvSpPr>
        <p:spPr>
          <a:xfrm>
            <a:off x="344129" y="3476698"/>
            <a:ext cx="14405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10GbE/</a:t>
            </a:r>
          </a:p>
          <a:p>
            <a:pPr algn="ctr"/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40GbE NIC</a:t>
            </a:r>
            <a:endParaRPr lang="zh-TW" altLang="en-US" sz="11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1" name="文字方塊 20"/>
          <p:cNvSpPr txBox="1"/>
          <p:nvPr/>
        </p:nvSpPr>
        <p:spPr>
          <a:xfrm>
            <a:off x="1712388" y="3561336"/>
            <a:ext cx="14405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USB</a:t>
            </a:r>
            <a:r>
              <a:rPr lang="zh-TW" altLang="en-US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3.1</a:t>
            </a:r>
            <a:r>
              <a:rPr lang="zh-TW" altLang="en-US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card</a:t>
            </a:r>
            <a:endParaRPr lang="zh-TW" altLang="en-US" sz="11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2" name="文字方塊 21"/>
          <p:cNvSpPr txBox="1"/>
          <p:nvPr/>
        </p:nvSpPr>
        <p:spPr>
          <a:xfrm>
            <a:off x="2905703" y="3476698"/>
            <a:ext cx="14405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100" b="1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Wireless </a:t>
            </a:r>
          </a:p>
          <a:p>
            <a:pPr algn="ctr"/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network card</a:t>
            </a:r>
            <a:endParaRPr lang="zh-TW" altLang="en-US" sz="11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3" name="文字方塊 22"/>
          <p:cNvSpPr txBox="1"/>
          <p:nvPr/>
        </p:nvSpPr>
        <p:spPr>
          <a:xfrm>
            <a:off x="4724399" y="2168016"/>
            <a:ext cx="127323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0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QXG-10G1T</a:t>
            </a:r>
            <a:endParaRPr lang="zh-TW" altLang="en-US" sz="10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4" name="文字方塊 23"/>
          <p:cNvSpPr txBox="1"/>
          <p:nvPr/>
        </p:nvSpPr>
        <p:spPr>
          <a:xfrm>
            <a:off x="6005186" y="2168016"/>
            <a:ext cx="1332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00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LAN-10G2T-X550</a:t>
            </a:r>
            <a:endParaRPr lang="zh-TW" altLang="en-US" sz="10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6" name="文字方塊 25"/>
          <p:cNvSpPr txBox="1"/>
          <p:nvPr/>
        </p:nvSpPr>
        <p:spPr>
          <a:xfrm>
            <a:off x="7285973" y="2168016"/>
            <a:ext cx="14405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0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LAN-10G2SF-MLX</a:t>
            </a:r>
            <a:endParaRPr lang="zh-TW" altLang="en-US" sz="10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27" name="圖片 26" descr="卡_工作區域 1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997248" y="2443606"/>
            <a:ext cx="1236787" cy="1398068"/>
          </a:xfrm>
          <a:prstGeom prst="rect">
            <a:avLst/>
          </a:prstGeom>
        </p:spPr>
      </p:pic>
      <p:sp>
        <p:nvSpPr>
          <p:cNvPr id="28" name="文字方塊 27"/>
          <p:cNvSpPr txBox="1"/>
          <p:nvPr/>
        </p:nvSpPr>
        <p:spPr>
          <a:xfrm>
            <a:off x="5258625" y="3877601"/>
            <a:ext cx="1273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200" b="1" dirty="0" err="1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WirelessAP</a:t>
            </a:r>
            <a:r>
              <a:rPr lang="en-US" altLang="zh-TW" sz="120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sz="12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Station</a:t>
            </a:r>
            <a:endParaRPr lang="zh-TW" altLang="en-US" sz="12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2400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9DFB517E-46D9-C74E-9C28-0F0490D320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76565"/>
            <a:ext cx="3598607" cy="3131956"/>
          </a:xfrm>
          <a:prstGeom prst="rect">
            <a:avLst/>
          </a:prstGeom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9358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fontAlgn="base"/>
            <a:r>
              <a:rPr lang="zh-TW" altLang="en-US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en-US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HDMI </a:t>
            </a:r>
            <a:r>
              <a:rPr lang="zh-TW" altLang="en-US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輸出，享受最佳視聽饗宴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E408803C-77F7-254B-8BED-93ABB20D3B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3215" y="1484605"/>
            <a:ext cx="4412342" cy="296252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088B7DEF-D31A-6249-83AE-D9940EC8A1E4}"/>
              </a:ext>
            </a:extLst>
          </p:cNvPr>
          <p:cNvSpPr/>
          <p:nvPr/>
        </p:nvSpPr>
        <p:spPr>
          <a:xfrm>
            <a:off x="4300679" y="1302134"/>
            <a:ext cx="40735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US" sz="20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4K UHD HDMI </a:t>
            </a:r>
            <a:r>
              <a:rPr lang="zh-TW" altLang="en-US" sz="20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輸出與附贈</a:t>
            </a:r>
            <a:r>
              <a:rPr lang="zh-TW" altLang="en-US" sz="2000" b="1" dirty="0" smtClean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遙控器</a:t>
            </a:r>
            <a:endParaRPr lang="en-US" altLang="zh-TW" sz="20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8" name="圖片 7" descr="Layer 0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20763" y="2708787"/>
            <a:ext cx="418372" cy="1568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53155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130C9930-67A2-AB4A-A193-FEE711EFBB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92" y="1379384"/>
            <a:ext cx="5377543" cy="2810859"/>
          </a:xfrm>
          <a:prstGeom prst="rect">
            <a:avLst/>
          </a:prstGeom>
        </p:spPr>
      </p:pic>
      <p:pic>
        <p:nvPicPr>
          <p:cNvPr id="6" name="圖片 5" descr="TAG-2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4868732" y="1540449"/>
            <a:ext cx="4009797" cy="2466196"/>
          </a:xfrm>
          <a:prstGeom prst="rect">
            <a:avLst/>
          </a:prstGeom>
        </p:spPr>
      </p:pic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59358"/>
            <a:ext cx="9144001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fontAlgn="base"/>
            <a:r>
              <a:rPr lang="en-US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QVR Pro </a:t>
            </a:r>
            <a:r>
              <a:rPr lang="zh-TW" altLang="en-US" sz="36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監控解決方案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F0F9B74-2D8E-484F-B1C3-112CDB9F8027}"/>
              </a:ext>
            </a:extLst>
          </p:cNvPr>
          <p:cNvSpPr txBox="1"/>
          <p:nvPr/>
        </p:nvSpPr>
        <p:spPr>
          <a:xfrm>
            <a:off x="5571730" y="1679391"/>
            <a:ext cx="3129820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50000"/>
              </a:lnSpc>
              <a:buClr>
                <a:srgbClr val="002060"/>
              </a:buClr>
              <a:buFont typeface="Arial" pitchFamily="34" charset="0"/>
              <a:buChar char="•"/>
            </a:pPr>
            <a:r>
              <a:rPr lang="en-US" altLang="zh-TW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5,000+ </a:t>
            </a:r>
            <a:r>
              <a:rPr lang="zh-TW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支相容網路攝影機</a:t>
            </a:r>
            <a:endParaRPr lang="en-US" altLang="zh-TW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pPr fontAlgn="base">
              <a:lnSpc>
                <a:spcPct val="150000"/>
              </a:lnSpc>
              <a:buClr>
                <a:srgbClr val="002060"/>
              </a:buClr>
              <a:buFont typeface="Arial" pitchFamily="34" charset="0"/>
              <a:buChar char="•"/>
            </a:pPr>
            <a:r>
              <a:rPr lang="en-US" altLang="zh-TW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8 </a:t>
            </a:r>
            <a:r>
              <a:rPr lang="zh-TW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路免費攝影機頻道</a:t>
            </a:r>
            <a:endParaRPr lang="en-US" altLang="zh-TW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pPr fontAlgn="base">
              <a:lnSpc>
                <a:spcPct val="150000"/>
              </a:lnSpc>
              <a:buClr>
                <a:srgbClr val="002060"/>
              </a:buClr>
              <a:buFont typeface="Arial" pitchFamily="34" charset="0"/>
              <a:buChar char="•"/>
            </a:pPr>
            <a:r>
              <a:rPr lang="en-US" altLang="zh-TW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128 </a:t>
            </a:r>
            <a:r>
              <a:rPr lang="zh-TW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路攝影機頻道支援總數</a:t>
            </a:r>
            <a:endParaRPr lang="en-US" altLang="zh-TW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pPr fontAlgn="base">
              <a:lnSpc>
                <a:spcPct val="150000"/>
              </a:lnSpc>
              <a:buClr>
                <a:srgbClr val="002060"/>
              </a:buClr>
              <a:buFont typeface="Arial" pitchFamily="34" charset="0"/>
              <a:buChar char="•"/>
            </a:pPr>
            <a:r>
              <a:rPr 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QUSBCam2</a:t>
            </a:r>
            <a:r>
              <a:rPr lang="zh-TW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觀看 </a:t>
            </a:r>
            <a:r>
              <a:rPr 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USB </a:t>
            </a:r>
            <a:r>
              <a:rPr lang="zh-TW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攝影</a:t>
            </a:r>
            <a:endParaRPr lang="en-US" altLang="zh-TW" sz="18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  <a:p>
            <a:pPr fontAlgn="base">
              <a:lnSpc>
                <a:spcPct val="150000"/>
              </a:lnSpc>
              <a:buClr>
                <a:srgbClr val="002060"/>
              </a:buClr>
            </a:pPr>
            <a:r>
              <a:rPr lang="en-US" altLang="zh-TW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 </a:t>
            </a:r>
            <a:r>
              <a:rPr lang="zh-TW" altLang="en-US" sz="18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機影像</a:t>
            </a:r>
          </a:p>
          <a:p>
            <a:endParaRPr lang="en-US" sz="1800" dirty="0">
              <a:solidFill>
                <a:srgbClr val="002060"/>
              </a:solidFill>
            </a:endParaRPr>
          </a:p>
        </p:txBody>
      </p:sp>
      <p:pic>
        <p:nvPicPr>
          <p:cNvPr id="7" name="圖片 6" descr="TVS-882BR_Front+硬碟槽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4480" y="2616063"/>
            <a:ext cx="2367476" cy="16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04171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圖片 16" descr="TAG-0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9971" y="1635069"/>
            <a:ext cx="3017362" cy="659269"/>
          </a:xfrm>
          <a:prstGeom prst="rect">
            <a:avLst/>
          </a:prstGeom>
        </p:spPr>
      </p:pic>
      <p:sp>
        <p:nvSpPr>
          <p:cNvPr id="277" name="Shape 277"/>
          <p:cNvSpPr txBox="1">
            <a:spLocks noGrp="1"/>
          </p:cNvSpPr>
          <p:nvPr>
            <p:ph type="title"/>
          </p:nvPr>
        </p:nvSpPr>
        <p:spPr>
          <a:xfrm>
            <a:off x="0" y="58992"/>
            <a:ext cx="9134168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buSzPts val="3400"/>
            </a:pPr>
            <a:r>
              <a:rPr lang="en-US" sz="3600" dirty="0">
                <a:solidFill>
                  <a:schemeClr val="lt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 </a:t>
            </a:r>
            <a:r>
              <a:rPr lang="zh-TW" altLang="en-US" sz="3600" dirty="0" smtClean="0">
                <a:solidFill>
                  <a:schemeClr val="lt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透過 </a:t>
            </a:r>
            <a:r>
              <a:rPr lang="en-US" altLang="zh-TW" sz="3600" dirty="0" smtClean="0">
                <a:solidFill>
                  <a:schemeClr val="lt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VJBOD </a:t>
            </a:r>
            <a:r>
              <a:rPr lang="zh-TW" altLang="en-US" sz="3600" dirty="0" smtClean="0">
                <a:solidFill>
                  <a:schemeClr val="lt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利用其他 </a:t>
            </a:r>
            <a:r>
              <a:rPr lang="en-US" altLang="zh-TW" sz="3600" dirty="0" smtClean="0">
                <a:solidFill>
                  <a:schemeClr val="lt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NAS </a:t>
            </a:r>
            <a:r>
              <a:rPr lang="zh-TW" altLang="en-US" sz="3600" dirty="0" smtClean="0">
                <a:solidFill>
                  <a:schemeClr val="lt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閒置空間</a:t>
            </a:r>
            <a:endParaRPr sz="3600" u="none" strike="noStrike" cap="none" dirty="0">
              <a:solidFill>
                <a:schemeClr val="lt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sym typeface="Arial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70EA288-E06E-014F-8CAF-E7526B9F62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60" y="1622163"/>
            <a:ext cx="3909349" cy="2249870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3911848" y="1384293"/>
            <a:ext cx="2009893" cy="9100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zh-TW" altLang="en-US" sz="2300" b="1" dirty="0">
              <a:solidFill>
                <a:schemeClr val="bg1"/>
              </a:solidFill>
              <a:latin typeface="Calibri" pitchFamily="34" charset="0"/>
              <a:ea typeface="微軟正黑體" pitchFamily="34" charset="-12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E091640A-A4F3-EA41-BE52-58AF60B90805}"/>
              </a:ext>
            </a:extLst>
          </p:cNvPr>
          <p:cNvSpPr txBox="1"/>
          <p:nvPr/>
        </p:nvSpPr>
        <p:spPr>
          <a:xfrm>
            <a:off x="3749490" y="1622163"/>
            <a:ext cx="24629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Hant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將其他</a:t>
            </a:r>
            <a:r>
              <a:rPr lang="en-US" altLang="zh-Hant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NAS</a:t>
            </a:r>
            <a:r>
              <a:rPr lang="zh-Hant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的閒置空間做為本機使用</a:t>
            </a:r>
            <a:endParaRPr lang="en-US" sz="20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2" name="TextBox 9">
            <a:extLst>
              <a:ext uri="{FF2B5EF4-FFF2-40B4-BE49-F238E27FC236}">
                <a16:creationId xmlns="" xmlns:a16="http://schemas.microsoft.com/office/drawing/2014/main" id="{EAF86AA3-8B1E-234B-A2D3-2F7AD60D8ACD}"/>
              </a:ext>
            </a:extLst>
          </p:cNvPr>
          <p:cNvSpPr txBox="1"/>
          <p:nvPr/>
        </p:nvSpPr>
        <p:spPr>
          <a:xfrm>
            <a:off x="4219750" y="3067919"/>
            <a:ext cx="1497554" cy="461665"/>
          </a:xfrm>
          <a:prstGeom prst="rect">
            <a:avLst/>
          </a:prstGeom>
          <a:solidFill>
            <a:srgbClr val="D83928"/>
          </a:solidFill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2400" b="1" dirty="0" smtClean="0">
                <a:latin typeface="微軟正黑體" pitchFamily="34" charset="-120"/>
                <a:ea typeface="微軟正黑體" pitchFamily="34" charset="-120"/>
              </a:rPr>
              <a:t>iSCSI</a:t>
            </a:r>
            <a:endParaRPr lang="en-US" sz="2400" b="1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EAF86AA3-8B1E-234B-A2D3-2F7AD60D8ACD}"/>
              </a:ext>
            </a:extLst>
          </p:cNvPr>
          <p:cNvSpPr txBox="1"/>
          <p:nvPr/>
        </p:nvSpPr>
        <p:spPr>
          <a:xfrm>
            <a:off x="4226336" y="3641200"/>
            <a:ext cx="1497554" cy="461665"/>
          </a:xfrm>
          <a:prstGeom prst="rect">
            <a:avLst/>
          </a:prstGeom>
          <a:solidFill>
            <a:srgbClr val="FFC000"/>
          </a:solidFill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endParaRPr lang="en-US" sz="2400" b="1" dirty="0"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13" name="圖片 12" descr="2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21484" y="3708751"/>
            <a:ext cx="1273750" cy="344170"/>
          </a:xfrm>
          <a:prstGeom prst="rect">
            <a:avLst/>
          </a:prstGeom>
        </p:spPr>
      </p:pic>
      <p:sp>
        <p:nvSpPr>
          <p:cNvPr id="15" name="向右箭號 14"/>
          <p:cNvSpPr/>
          <p:nvPr/>
        </p:nvSpPr>
        <p:spPr>
          <a:xfrm rot="10800000" flipH="1">
            <a:off x="4075893" y="2571696"/>
            <a:ext cx="1865551" cy="330815"/>
          </a:xfrm>
          <a:prstGeom prst="rightArrow">
            <a:avLst>
              <a:gd name="adj1" fmla="val 50000"/>
              <a:gd name="adj2" fmla="val 96334"/>
            </a:avLst>
          </a:prstGeom>
          <a:solidFill>
            <a:schemeClr val="accent5">
              <a:lumMod val="75000"/>
            </a:schemeClr>
          </a:solidFill>
          <a:ln w="19050"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BD768AC2-922E-D34B-AE44-310CB577A9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21014" y="1544294"/>
            <a:ext cx="3222986" cy="2164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1172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圖片 21" descr="TAG-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4066" y="997427"/>
            <a:ext cx="3713749" cy="1074162"/>
          </a:xfrm>
          <a:prstGeom prst="rect">
            <a:avLst/>
          </a:prstGeom>
        </p:spPr>
      </p:pic>
      <p:pic>
        <p:nvPicPr>
          <p:cNvPr id="23" name="圖片 22" descr="TAG-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4066" y="2218944"/>
            <a:ext cx="3713749" cy="1074162"/>
          </a:xfrm>
          <a:prstGeom prst="rect">
            <a:avLst/>
          </a:prstGeom>
        </p:spPr>
      </p:pic>
      <p:pic>
        <p:nvPicPr>
          <p:cNvPr id="14" name="圖片 13" descr="TAG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663" y="997427"/>
            <a:ext cx="4916257" cy="1074162"/>
          </a:xfrm>
          <a:prstGeom prst="rect">
            <a:avLst/>
          </a:prstGeom>
        </p:spPr>
      </p:pic>
      <p:pic>
        <p:nvPicPr>
          <p:cNvPr id="15" name="圖片 14" descr="TAG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663" y="2218944"/>
            <a:ext cx="4916257" cy="1074162"/>
          </a:xfrm>
          <a:prstGeom prst="rect">
            <a:avLst/>
          </a:prstGeom>
        </p:spPr>
      </p:pic>
      <p:pic>
        <p:nvPicPr>
          <p:cNvPr id="16" name="圖片 15" descr="TAG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663" y="3427705"/>
            <a:ext cx="4916257" cy="1074162"/>
          </a:xfrm>
          <a:prstGeom prst="rect">
            <a:avLst/>
          </a:prstGeom>
        </p:spPr>
      </p:pic>
      <p:sp>
        <p:nvSpPr>
          <p:cNvPr id="498" name="Shape 498"/>
          <p:cNvSpPr txBox="1">
            <a:spLocks noGrp="1"/>
          </p:cNvSpPr>
          <p:nvPr>
            <p:ph type="title"/>
          </p:nvPr>
        </p:nvSpPr>
        <p:spPr>
          <a:xfrm>
            <a:off x="0" y="56156"/>
            <a:ext cx="9085006" cy="6973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>
                <a:solidFill>
                  <a:schemeClr val="bg1"/>
                </a:solidFill>
              </a:rPr>
              <a:t>TVS-882BR可以幫您做什麼？</a:t>
            </a:r>
            <a:endParaRPr sz="3600" dirty="0">
              <a:solidFill>
                <a:schemeClr val="bg1"/>
              </a:solidFill>
            </a:endParaRPr>
          </a:p>
        </p:txBody>
      </p:sp>
      <p:sp>
        <p:nvSpPr>
          <p:cNvPr id="499" name="Shape 499"/>
          <p:cNvSpPr txBox="1">
            <a:spLocks noGrp="1"/>
          </p:cNvSpPr>
          <p:nvPr>
            <p:ph type="body" idx="4294967295"/>
          </p:nvPr>
        </p:nvSpPr>
        <p:spPr>
          <a:xfrm>
            <a:off x="229870" y="1045030"/>
            <a:ext cx="4822050" cy="95374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60363" lvl="0" indent="-246063">
              <a:buClr>
                <a:schemeClr val="bg1"/>
              </a:buClr>
              <a:buSzPct val="95000"/>
              <a:buChar char="•"/>
            </a:pPr>
            <a:r>
              <a:rPr lang="en-US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</a:rPr>
              <a:t>5.25”SATA</a:t>
            </a:r>
            <a:r>
              <a:rPr lang="zh-Hant" altLang="en-US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</a:rPr>
              <a:t>擴充槽</a:t>
            </a:r>
            <a:endParaRPr b="1" dirty="0">
              <a:solidFill>
                <a:srgbClr val="FFFF00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914400" lvl="1" indent="-317500" rtl="0"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Pct val="95000"/>
              <a:buNone/>
            </a:pPr>
            <a:r>
              <a:rPr 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- 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安裝</a:t>
            </a:r>
            <a:r>
              <a:rPr lang="en-US" altLang="zh-Hant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RDX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可抽取式磁碟機或藍光燒錄機</a:t>
            </a:r>
            <a:endParaRPr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  <a:p>
            <a:pPr lvl="1">
              <a:spcBef>
                <a:spcPts val="0"/>
              </a:spcBef>
              <a:buClr>
                <a:schemeClr val="bg1"/>
              </a:buClr>
              <a:buSzPct val="95000"/>
              <a:buNone/>
            </a:pP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-</a:t>
            </a:r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根據資料特性彈性管理</a:t>
            </a:r>
            <a:r>
              <a:rPr lang="en-US" altLang="zh-Hant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, 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分享與封存</a:t>
            </a:r>
            <a:endParaRPr lang="en-US" altLang="zh-Hant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596900" lvl="1" indent="0">
              <a:spcBef>
                <a:spcPts val="0"/>
              </a:spcBef>
              <a:buClr>
                <a:schemeClr val="bg1"/>
              </a:buClr>
              <a:buSzPct val="95000"/>
              <a:buNone/>
            </a:pPr>
            <a:endParaRPr lang="en-US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5184066" y="1091036"/>
            <a:ext cx="2980935" cy="10572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0363" lvl="0" indent="-246063">
              <a:lnSpc>
                <a:spcPct val="115000"/>
              </a:lnSpc>
              <a:buClr>
                <a:schemeClr val="bg1"/>
              </a:buClr>
              <a:buSzPct val="95000"/>
              <a:buFont typeface="Verdana"/>
              <a:buChar char="•"/>
            </a:pPr>
            <a:r>
              <a:rPr lang="en-US" altLang="zh-TW" sz="1800" b="1" dirty="0" err="1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PCIe</a:t>
            </a:r>
            <a:r>
              <a:rPr lang="en-US" altLang="zh-TW" sz="18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 </a:t>
            </a:r>
            <a:r>
              <a:rPr lang="zh-Hant" altLang="en-US" sz="18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擴充</a:t>
            </a:r>
            <a:endParaRPr lang="zh-TW" altLang="en-US" sz="1800" b="1" dirty="0">
              <a:solidFill>
                <a:srgbClr val="FFFF00"/>
              </a:solidFill>
              <a:latin typeface="微軟正黑體" pitchFamily="34" charset="-120"/>
              <a:ea typeface="微軟正黑體" pitchFamily="34" charset="-120"/>
              <a:cs typeface="Verdana"/>
              <a:sym typeface="Verdana"/>
            </a:endParaRPr>
          </a:p>
          <a:p>
            <a:pPr lvl="8">
              <a:buClr>
                <a:schemeClr val="bg1"/>
              </a:buClr>
              <a:buSzPct val="95000"/>
            </a:pPr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           </a:t>
            </a: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- 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擴充</a:t>
            </a:r>
            <a:r>
              <a:rPr lang="en-US" altLang="zh-Hant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10GbE/40GbE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網路卡</a:t>
            </a:r>
            <a:endParaRPr lang="zh-TW" altLang="en-US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  <a:p>
            <a:pPr lvl="3">
              <a:buClr>
                <a:schemeClr val="bg1"/>
              </a:buClr>
              <a:buSzPct val="95000"/>
            </a:pPr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           </a:t>
            </a: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- 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使用無線網卡</a:t>
            </a:r>
            <a:endParaRPr lang="en-US" altLang="zh-Hant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  <a:p>
            <a:pPr lvl="3">
              <a:buClr>
                <a:schemeClr val="bg1"/>
              </a:buClr>
              <a:buSzPct val="95000"/>
            </a:pPr>
            <a:endParaRPr lang="zh-TW" altLang="en-US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17" name="圖片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4066" y="3346704"/>
            <a:ext cx="1423088" cy="1945836"/>
          </a:xfrm>
          <a:prstGeom prst="rect">
            <a:avLst/>
          </a:prstGeom>
        </p:spPr>
      </p:pic>
      <p:pic>
        <p:nvPicPr>
          <p:cNvPr id="18" name="Picture 3" descr="C:\Users\Han Tsai\Desktop\HD_直播\2.png"/>
          <p:cNvPicPr>
            <a:picLocks noChangeAspect="1" noChangeArrowheads="1"/>
          </p:cNvPicPr>
          <p:nvPr/>
        </p:nvPicPr>
        <p:blipFill>
          <a:blip r:embed="rId6"/>
          <a:srcRect l="15765" r="32560" b="80259"/>
          <a:stretch>
            <a:fillRect/>
          </a:stretch>
        </p:blipFill>
        <p:spPr bwMode="auto">
          <a:xfrm rot="20773511">
            <a:off x="4459521" y="3391380"/>
            <a:ext cx="1025238" cy="587019"/>
          </a:xfrm>
          <a:prstGeom prst="rect">
            <a:avLst/>
          </a:prstGeom>
          <a:noFill/>
        </p:spPr>
      </p:pic>
      <p:sp>
        <p:nvSpPr>
          <p:cNvPr id="20" name="矩形 19"/>
          <p:cNvSpPr/>
          <p:nvPr/>
        </p:nvSpPr>
        <p:spPr>
          <a:xfrm>
            <a:off x="229870" y="2203872"/>
            <a:ext cx="4572000" cy="115416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60363" lvl="0" indent="-246063">
              <a:lnSpc>
                <a:spcPct val="115000"/>
              </a:lnSpc>
              <a:buClr>
                <a:srgbClr val="FFFFFF"/>
              </a:buClr>
              <a:buSzPct val="95000"/>
              <a:buFont typeface="Verdana"/>
              <a:buChar char="•"/>
            </a:pPr>
            <a:r>
              <a:rPr lang="en-US" altLang="zh-TW" sz="1800" b="1" dirty="0" smtClean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Thunderbolt 3 </a:t>
            </a:r>
            <a:r>
              <a:rPr lang="zh-TW" altLang="en-US" sz="18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高速傳輸與</a:t>
            </a:r>
            <a:r>
              <a:rPr lang="en-US" altLang="zh-TW" sz="18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HDMI</a:t>
            </a:r>
            <a:r>
              <a:rPr lang="zh-TW" altLang="en-US" sz="18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輸出</a:t>
            </a:r>
          </a:p>
          <a:p>
            <a:pPr marL="914400" lvl="1" indent="-317500">
              <a:lnSpc>
                <a:spcPct val="115000"/>
              </a:lnSpc>
              <a:buClr>
                <a:srgbClr val="FFFFFF"/>
              </a:buClr>
              <a:buSzPct val="95000"/>
            </a:pPr>
            <a:r>
              <a:rPr lang="en-US" altLang="zh-TW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-</a:t>
            </a:r>
            <a:r>
              <a:rPr lang="zh-TW" altLang="en-US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 相容</a:t>
            </a:r>
            <a:r>
              <a:rPr lang="zh-TW" altLang="en-US" b="1" dirty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四個</a:t>
            </a:r>
            <a:r>
              <a:rPr lang="en-US" altLang="zh-TW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Thunderbolt 3</a:t>
            </a:r>
            <a:r>
              <a:rPr lang="zh-TW" altLang="en-US" b="1" dirty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裝置協同合作</a:t>
            </a:r>
          </a:p>
          <a:p>
            <a:pPr marL="914400" lvl="1" indent="-317500">
              <a:lnSpc>
                <a:spcPct val="115000"/>
              </a:lnSpc>
              <a:buClr>
                <a:srgbClr val="FFFFFF"/>
              </a:buClr>
              <a:buSzPct val="95000"/>
            </a:pPr>
            <a:r>
              <a:rPr lang="en-US" altLang="zh-TW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-</a:t>
            </a:r>
            <a:r>
              <a:rPr lang="zh-TW" altLang="en-US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 高速</a:t>
            </a:r>
            <a:r>
              <a:rPr lang="zh-TW" altLang="en-US" b="1" dirty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傳輸增進生產力</a:t>
            </a:r>
          </a:p>
          <a:p>
            <a:pPr marL="914400" lvl="1" indent="-317500">
              <a:lnSpc>
                <a:spcPct val="115000"/>
              </a:lnSpc>
              <a:buClr>
                <a:srgbClr val="FFFFFF"/>
              </a:buClr>
              <a:buSzPct val="95000"/>
            </a:pPr>
            <a:r>
              <a:rPr lang="en-US" altLang="zh-TW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-</a:t>
            </a:r>
            <a:r>
              <a:rPr lang="zh-TW" altLang="en-US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HDMI</a:t>
            </a:r>
            <a:r>
              <a:rPr lang="zh-TW" altLang="en-US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 輸出即時預覽影音</a:t>
            </a:r>
            <a:r>
              <a:rPr lang="en-US" altLang="zh-TW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4K</a:t>
            </a:r>
            <a:r>
              <a:rPr lang="zh-TW" altLang="en-US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剪輯成果</a:t>
            </a:r>
            <a:endParaRPr lang="zh-TW" altLang="en-US" b="1" dirty="0">
              <a:solidFill>
                <a:srgbClr val="FFFFFF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1" name="文字方塊 20"/>
          <p:cNvSpPr txBox="1"/>
          <p:nvPr/>
        </p:nvSpPr>
        <p:spPr>
          <a:xfrm>
            <a:off x="234894" y="3513113"/>
            <a:ext cx="4817026" cy="11218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0363" lvl="0" indent="-246063">
              <a:lnSpc>
                <a:spcPct val="115000"/>
              </a:lnSpc>
              <a:buClr>
                <a:srgbClr val="FFFFFF"/>
              </a:buClr>
              <a:buSzPct val="95000"/>
              <a:buFont typeface="Verdana"/>
              <a:buChar char="•"/>
            </a:pPr>
            <a:r>
              <a:rPr lang="zh-TW" altLang="en-US" sz="18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內建</a:t>
            </a:r>
            <a:r>
              <a:rPr lang="en-US" altLang="zh-TW" sz="18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M.2 SSD</a:t>
            </a:r>
            <a:r>
              <a:rPr lang="zh-TW" altLang="en-US" sz="18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擴充槽</a:t>
            </a:r>
          </a:p>
          <a:p>
            <a:pPr marL="914400" lvl="1" indent="-317500">
              <a:lnSpc>
                <a:spcPct val="115000"/>
              </a:lnSpc>
              <a:buClr>
                <a:srgbClr val="FFFFFF"/>
              </a:buClr>
              <a:buSzPct val="95000"/>
            </a:pPr>
            <a:r>
              <a:rPr lang="en-US" altLang="zh-TW" b="1" dirty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- </a:t>
            </a:r>
            <a:r>
              <a:rPr lang="zh-TW" altLang="en-US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安裝</a:t>
            </a:r>
            <a:r>
              <a:rPr lang="en-US" altLang="zh-TW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SSD</a:t>
            </a:r>
            <a:r>
              <a:rPr lang="zh-TW" altLang="en-US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啟用快取，並搭配</a:t>
            </a:r>
            <a:r>
              <a:rPr lang="en-US" altLang="zh-TW" b="1" dirty="0" err="1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Qtier</a:t>
            </a:r>
            <a:r>
              <a:rPr lang="zh-TW" altLang="en-US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實現</a:t>
            </a:r>
            <a:r>
              <a:rPr lang="zh-TW" altLang="en-US" b="1" dirty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自動分層</a:t>
            </a:r>
          </a:p>
          <a:p>
            <a:pPr marL="914400" lvl="1" indent="-317500">
              <a:lnSpc>
                <a:spcPct val="115000"/>
              </a:lnSpc>
              <a:buClr>
                <a:srgbClr val="FFFFFF"/>
              </a:buClr>
              <a:buSzPct val="95000"/>
            </a:pPr>
            <a:r>
              <a:rPr lang="en-US" altLang="zh-TW" b="1" dirty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- </a:t>
            </a:r>
            <a:r>
              <a:rPr lang="zh-TW" altLang="en-US" b="1" dirty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透過</a:t>
            </a:r>
            <a:r>
              <a:rPr lang="en-US" altLang="zh-TW" b="1" dirty="0" err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PCIe</a:t>
            </a:r>
            <a:r>
              <a:rPr lang="zh-TW" altLang="en-US" b="1" dirty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最多可再擴充</a:t>
            </a:r>
            <a:r>
              <a:rPr lang="en-US" altLang="zh-TW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4</a:t>
            </a:r>
            <a:r>
              <a:rPr lang="zh-TW" altLang="en-US" b="1" dirty="0" smtClean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組</a:t>
            </a:r>
            <a:r>
              <a:rPr lang="en-US" altLang="zh-TW" b="1" dirty="0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M.2 SSD</a:t>
            </a:r>
            <a:endParaRPr lang="zh-TW" altLang="en-US" b="1" dirty="0">
              <a:solidFill>
                <a:srgbClr val="323232"/>
              </a:solidFill>
              <a:latin typeface="微軟正黑體" pitchFamily="34" charset="-120"/>
              <a:ea typeface="微軟正黑體" pitchFamily="34" charset="-120"/>
            </a:endParaRPr>
          </a:p>
          <a:p>
            <a:endParaRPr lang="zh-TW" altLang="en-US" dirty="0"/>
          </a:p>
        </p:txBody>
      </p:sp>
      <p:sp>
        <p:nvSpPr>
          <p:cNvPr id="24" name="矩形 23"/>
          <p:cNvSpPr/>
          <p:nvPr/>
        </p:nvSpPr>
        <p:spPr>
          <a:xfrm>
            <a:off x="5184066" y="2248330"/>
            <a:ext cx="3773121" cy="10572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0363" lvl="0" indent="-246063">
              <a:lnSpc>
                <a:spcPct val="115000"/>
              </a:lnSpc>
              <a:buClr>
                <a:schemeClr val="bg1"/>
              </a:buClr>
              <a:buSzPct val="95000"/>
              <a:buFont typeface="Verdana"/>
              <a:buChar char="•"/>
            </a:pPr>
            <a:r>
              <a:rPr lang="zh-TW" altLang="en-US" sz="18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rPr>
              <a:t>強大硬體效能實現虛擬化應用</a:t>
            </a:r>
          </a:p>
          <a:p>
            <a:pPr lvl="8">
              <a:buClr>
                <a:schemeClr val="bg1"/>
              </a:buClr>
              <a:buSzPct val="95000"/>
            </a:pPr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            </a:t>
            </a: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- </a:t>
            </a:r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第七代</a:t>
            </a: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Intel Core</a:t>
            </a:r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多核心處理器</a:t>
            </a:r>
          </a:p>
          <a:p>
            <a:pPr lvl="8">
              <a:buClr>
                <a:schemeClr val="bg1"/>
              </a:buClr>
              <a:buSzPct val="95000"/>
            </a:pPr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            </a:t>
            </a: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- </a:t>
            </a:r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雙通道最多可擴充至</a:t>
            </a: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64GB DDR4</a:t>
            </a:r>
          </a:p>
          <a:p>
            <a:pPr lvl="8">
              <a:buClr>
                <a:schemeClr val="bg1"/>
              </a:buClr>
              <a:buSzPct val="95000"/>
            </a:pPr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            </a:t>
            </a: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- </a:t>
            </a:r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支援虛擬機與虛擬化儲存應用</a:t>
            </a:r>
            <a:endParaRPr lang="zh-TW" altLang="en-US" sz="16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圓角矩形 3"/>
          <p:cNvSpPr/>
          <p:nvPr/>
        </p:nvSpPr>
        <p:spPr>
          <a:xfrm>
            <a:off x="6660232" y="4686714"/>
            <a:ext cx="2520280" cy="368751"/>
          </a:xfrm>
          <a:prstGeom prst="round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" name="標題 4"/>
          <p:cNvSpPr>
            <a:spLocks noGrp="1"/>
          </p:cNvSpPr>
          <p:nvPr>
            <p:ph type="ctrTitle"/>
          </p:nvPr>
        </p:nvSpPr>
        <p:spPr>
          <a:xfrm>
            <a:off x="696429" y="903249"/>
            <a:ext cx="8292740" cy="121390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lvl="0"/>
            <a:r>
              <a:rPr lang="en-US" altLang="zh-TW" sz="4400" dirty="0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QNAP NAS </a:t>
            </a:r>
            <a:r>
              <a:rPr lang="zh-TW" altLang="en-US" sz="4400" dirty="0">
                <a:solidFill>
                  <a:schemeClr val="bg1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是您最好的選擇</a:t>
            </a:r>
            <a:r>
              <a:rPr lang="zh-TW" altLang="en-US" sz="3500" dirty="0">
                <a:solidFill>
                  <a:schemeClr val="bg1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/>
            </a:r>
            <a:br>
              <a:rPr lang="zh-TW" altLang="en-US" sz="3500" dirty="0">
                <a:solidFill>
                  <a:schemeClr val="bg1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</a:br>
            <a:endParaRPr lang="zh-TW" altLang="en-US" sz="3500" dirty="0"/>
          </a:p>
        </p:txBody>
      </p:sp>
      <p:sp>
        <p:nvSpPr>
          <p:cNvPr id="3" name="文字方塊 2"/>
          <p:cNvSpPr txBox="1"/>
          <p:nvPr/>
        </p:nvSpPr>
        <p:spPr>
          <a:xfrm>
            <a:off x="6660232" y="468321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600" b="1" dirty="0">
                <a:solidFill>
                  <a:schemeClr val="accent5">
                    <a:lumMod val="75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©2018</a:t>
            </a:r>
            <a:r>
              <a:rPr lang="zh-TW" altLang="en-US" sz="600" b="1" dirty="0">
                <a:solidFill>
                  <a:schemeClr val="accent5">
                    <a:lumMod val="75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著作權為威聯通科技股份有限公司所有。威聯通科技並保留所有權利。威聯通科技股份有限公司所使用或註冊之商標或標章。檔案中所提及之產品及公司名稱可能為其他公司所有之商標 。</a:t>
            </a:r>
          </a:p>
        </p:txBody>
      </p:sp>
    </p:spTree>
    <p:extLst>
      <p:ext uri="{BB962C8B-B14F-4D97-AF65-F5344CB8AC3E}">
        <p14:creationId xmlns:p14="http://schemas.microsoft.com/office/powerpoint/2010/main" xmlns="" val="2468306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imple Light">
  <a:themeElements>
    <a:clrScheme name="觀點">
      <a:dk1>
        <a:srgbClr val="000000"/>
      </a:dk1>
      <a:lt1>
        <a:srgbClr val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5385</TotalTime>
  <Words>1213</Words>
  <Application>Microsoft Office PowerPoint</Application>
  <PresentationFormat>如螢幕大小 (16:9)</PresentationFormat>
  <Paragraphs>298</Paragraphs>
  <Slides>35</Slides>
  <Notes>31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35</vt:i4>
      </vt:variant>
    </vt:vector>
  </HeadingPairs>
  <TitlesOfParts>
    <vt:vector size="36" baseType="lpstr">
      <vt:lpstr>Simple Light</vt:lpstr>
      <vt:lpstr>投影片 1</vt:lpstr>
      <vt:lpstr>投影片 2</vt:lpstr>
      <vt:lpstr>有些資料您想永久儲存</vt:lpstr>
      <vt:lpstr>有些資料您需要可攜性傳輸</vt:lpstr>
      <vt:lpstr>各式儲存媒介一機支援</vt:lpstr>
      <vt:lpstr>TVS-882BR/ TVS-882BRT3系列</vt:lpstr>
      <vt:lpstr>可攜式抽取式磁碟機 RDX QuikStor</vt:lpstr>
      <vt:lpstr>可替換式磁碟匣</vt:lpstr>
      <vt:lpstr>相較一般外接式硬碟盒更多的優點</vt:lpstr>
      <vt:lpstr>使用RDX便利轉移</vt:lpstr>
      <vt:lpstr> Intel® 第七代多核心 Core™ i5 / i7 處理器</vt:lpstr>
      <vt:lpstr> Thunderbolt™ 3 NAS，效能不凡</vt:lpstr>
      <vt:lpstr> 正面硬體配置</vt:lpstr>
      <vt:lpstr> 背面硬體配置</vt:lpstr>
      <vt:lpstr>支援M.2 SSD與雙通道DDR4</vt:lpstr>
      <vt:lpstr>RDX / 碟片資料一機搞定，儲存戰線完整到齊</vt:lpstr>
      <vt:lpstr>RDX / 光碟片資料集中管理</vt:lpstr>
      <vt:lpstr>搜尋、歸檔的小幫手 </vt:lpstr>
      <vt:lpstr>異地備份 - 多重保護備份資料</vt:lpstr>
      <vt:lpstr>封存資料</vt:lpstr>
      <vt:lpstr>影像編輯協同合作 </vt:lpstr>
      <vt:lpstr>安裝RDX抽取式 磁碟機與檔案存取</vt:lpstr>
      <vt:lpstr>QNAP x Archiware P5 x RDX 提升您的備份及歸檔應用</vt:lpstr>
      <vt:lpstr>傳統使用架構</vt:lpstr>
      <vt:lpstr>TVS-882BR+RDX</vt:lpstr>
      <vt:lpstr>TVS-882BRT3+RDX+Archiware P5 </vt:lpstr>
      <vt:lpstr>投影片 27</vt:lpstr>
      <vt:lpstr>高擴充性與4K UHD 本地輸出</vt:lpstr>
      <vt:lpstr>M.2 SATA 6Gb/s SSD 快取擴充</vt:lpstr>
      <vt:lpstr>PCIe 彈性擴充，滿足多元儲存應用</vt:lpstr>
      <vt:lpstr> HDMI 輸出，享受最佳視聽饗宴</vt:lpstr>
      <vt:lpstr>QVR Pro 監控解決方案</vt:lpstr>
      <vt:lpstr>  透過 VJBOD 利用其他 NAS 閒置空間</vt:lpstr>
      <vt:lpstr>TVS-882BR可以幫您做什麼？</vt:lpstr>
      <vt:lpstr>QNAP NAS 是您最好的選擇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Cynthia Yang</dc:creator>
  <cp:lastModifiedBy>Yvonne Tsai</cp:lastModifiedBy>
  <cp:revision>457</cp:revision>
  <cp:lastPrinted>2018-03-20T12:12:33Z</cp:lastPrinted>
  <dcterms:modified xsi:type="dcterms:W3CDTF">2018-04-23T06:32:58Z</dcterms:modified>
</cp:coreProperties>
</file>