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321" r:id="rId21"/>
    <p:sldId id="276" r:id="rId22"/>
    <p:sldId id="308" r:id="rId23"/>
    <p:sldId id="277" r:id="rId24"/>
    <p:sldId id="278" r:id="rId25"/>
    <p:sldId id="310" r:id="rId26"/>
    <p:sldId id="309" r:id="rId27"/>
    <p:sldId id="316" r:id="rId28"/>
    <p:sldId id="317" r:id="rId29"/>
    <p:sldId id="318" r:id="rId30"/>
    <p:sldId id="319" r:id="rId31"/>
    <p:sldId id="320"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7" r:id="rId59"/>
    <p:sldId id="306" r:id="rId60"/>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101"/>
    <a:srgbClr val="FD8003"/>
    <a:srgbClr val="FC5104"/>
    <a:srgbClr val="FC3904"/>
    <a:srgbClr val="FF8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50" autoAdjust="0"/>
  </p:normalViewPr>
  <p:slideViewPr>
    <p:cSldViewPr>
      <p:cViewPr>
        <p:scale>
          <a:sx n="95" d="100"/>
          <a:sy n="95" d="100"/>
        </p:scale>
        <p:origin x="-1018" y="-6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6404AB-92F8-4315-88A1-CEDC8859C397}" type="datetimeFigureOut">
              <a:rPr lang="zh-TW" altLang="en-US" smtClean="0"/>
              <a:pPr/>
              <a:t>2018/4/17</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23E672-AAF7-4889-B9B2-AED3785D417A}"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 name="Shape 3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zh-TW" altLang="en-US" b="0" i="0" u="none" strike="noStrike" cap="none" dirty="0" smtClean="0">
                <a:solidFill>
                  <a:schemeClr val="dk1"/>
                </a:solidFill>
                <a:latin typeface="Calibri"/>
                <a:ea typeface="Calibri"/>
                <a:cs typeface="Calibri"/>
                <a:sym typeface="Calibri"/>
              </a:rPr>
              <a:t>介紹這張專為 </a:t>
            </a:r>
            <a:r>
              <a:rPr lang="en-US" altLang="zh-TW" b="0" i="0" u="none" strike="noStrike" cap="none" dirty="0" err="1" smtClean="0">
                <a:solidFill>
                  <a:schemeClr val="dk1"/>
                </a:solidFill>
                <a:latin typeface="Calibri"/>
                <a:ea typeface="Calibri"/>
                <a:cs typeface="Calibri"/>
                <a:sym typeface="Calibri"/>
              </a:rPr>
              <a:t>Ubuntu</a:t>
            </a:r>
            <a:r>
              <a:rPr lang="en-US" altLang="zh-TW" b="0" i="0" u="none" strike="noStrike" cap="none" dirty="0" smtClean="0">
                <a:solidFill>
                  <a:schemeClr val="dk1"/>
                </a:solidFill>
                <a:latin typeface="Calibri"/>
                <a:ea typeface="Calibri"/>
                <a:cs typeface="Calibri"/>
                <a:sym typeface="Calibri"/>
              </a:rPr>
              <a:t> Linux </a:t>
            </a:r>
            <a:r>
              <a:rPr lang="zh-TW" altLang="en-US" b="0" i="0" u="none" strike="noStrike" cap="none" dirty="0" smtClean="0">
                <a:solidFill>
                  <a:schemeClr val="dk1"/>
                </a:solidFill>
                <a:latin typeface="Calibri"/>
                <a:ea typeface="Calibri"/>
                <a:cs typeface="Calibri"/>
                <a:sym typeface="Calibri"/>
              </a:rPr>
              <a:t>量身打造的 </a:t>
            </a:r>
            <a:r>
              <a:rPr lang="en-US" altLang="zh-TW" b="0" i="0" u="none" strike="noStrike" cap="none" dirty="0" smtClean="0">
                <a:solidFill>
                  <a:schemeClr val="dk1"/>
                </a:solidFill>
                <a:latin typeface="+mn-lt"/>
                <a:ea typeface="Calibri"/>
                <a:cs typeface="Calibri"/>
                <a:sym typeface="Calibri"/>
              </a:rPr>
              <a:t>QWA-AC2600</a:t>
            </a:r>
            <a:r>
              <a:rPr lang="zh-TW" altLang="en-US" b="0" i="0" u="none" strike="noStrike" cap="none" dirty="0" smtClean="0">
                <a:solidFill>
                  <a:schemeClr val="dk1"/>
                </a:solidFill>
                <a:latin typeface="+mn-lt"/>
                <a:ea typeface="Calibri"/>
                <a:cs typeface="Calibri"/>
                <a:sym typeface="Calibri"/>
              </a:rPr>
              <a:t> </a:t>
            </a:r>
            <a:r>
              <a:rPr lang="en-US" altLang="zh-TW" b="0" i="0" u="none" strike="noStrike" cap="none" dirty="0" err="1" smtClean="0">
                <a:solidFill>
                  <a:schemeClr val="dk1"/>
                </a:solidFill>
                <a:latin typeface="Calibri"/>
                <a:ea typeface="Calibri"/>
                <a:cs typeface="Calibri"/>
                <a:sym typeface="Calibri"/>
              </a:rPr>
              <a:t>PCIe</a:t>
            </a:r>
            <a:r>
              <a:rPr lang="zh-TW" altLang="en-US" b="0" i="0" u="none" strike="noStrike" cap="none" dirty="0" smtClean="0">
                <a:solidFill>
                  <a:schemeClr val="dk1"/>
                </a:solidFill>
                <a:latin typeface="Calibri"/>
                <a:ea typeface="Calibri"/>
                <a:cs typeface="Calibri"/>
                <a:sym typeface="Calibri"/>
              </a:rPr>
              <a:t>介面雙頻無線擴充卡</a:t>
            </a:r>
            <a:endParaRPr b="0" i="0" u="none" strike="noStrike" cap="none" dirty="0">
              <a:solidFill>
                <a:schemeClr val="dk1"/>
              </a:solidFill>
              <a:latin typeface="Calibri"/>
              <a:ea typeface="Calibri"/>
              <a:cs typeface="Calibri"/>
              <a:sym typeface="Calibri"/>
            </a:endParaRPr>
          </a:p>
        </p:txBody>
      </p:sp>
      <p:sp>
        <p:nvSpPr>
          <p:cNvPr id="33" name="Shape 3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Shape 17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dirty="0">
                <a:solidFill>
                  <a:schemeClr val="dk1"/>
                </a:solidFill>
                <a:latin typeface="Calibri"/>
                <a:ea typeface="Calibri"/>
                <a:cs typeface="Calibri"/>
                <a:sym typeface="Calibri"/>
              </a:rPr>
              <a:t/>
            </a:r>
            <a:br>
              <a:rPr lang="zh-TW" sz="1200" b="0" i="0" u="none" strike="noStrike" cap="none" dirty="0">
                <a:solidFill>
                  <a:schemeClr val="dk1"/>
                </a:solidFill>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Shape 38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387" name="Shape 38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Shape 60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TW" i="0" u="none" strike="noStrike" cap="none" dirty="0" smtClean="0">
                <a:solidFill>
                  <a:schemeClr val="dk1"/>
                </a:solidFill>
                <a:latin typeface="PMingLiu"/>
                <a:ea typeface="PMingLiu"/>
                <a:cs typeface="PMingLiu"/>
                <a:sym typeface="PMingLiu"/>
              </a:rPr>
              <a:t>可以</a:t>
            </a:r>
            <a:r>
              <a:rPr lang="zh-TW" altLang="en-US" i="0" u="none" strike="noStrike" cap="none" dirty="0" smtClean="0">
                <a:solidFill>
                  <a:schemeClr val="dk1"/>
                </a:solidFill>
                <a:latin typeface="PMingLiu"/>
                <a:ea typeface="PMingLiu"/>
                <a:cs typeface="PMingLiu"/>
                <a:sym typeface="PMingLiu"/>
              </a:rPr>
              <a:t>支援</a:t>
            </a:r>
            <a:r>
              <a:rPr lang="zh-TW" i="0" u="none" strike="noStrike" cap="none" dirty="0" smtClean="0">
                <a:solidFill>
                  <a:schemeClr val="dk1"/>
                </a:solidFill>
                <a:latin typeface="PMingLiu"/>
                <a:ea typeface="PMingLiu"/>
                <a:cs typeface="PMingLiu"/>
                <a:sym typeface="PMingLiu"/>
              </a:rPr>
              <a:t>所有</a:t>
            </a:r>
            <a:r>
              <a:rPr lang="zh-TW" i="0" u="none" strike="noStrike" cap="none" dirty="0">
                <a:solidFill>
                  <a:schemeClr val="dk1"/>
                </a:solidFill>
                <a:latin typeface="PMingLiu"/>
                <a:ea typeface="PMingLiu"/>
                <a:cs typeface="PMingLiu"/>
                <a:sym typeface="PMingLiu"/>
              </a:rPr>
              <a:t>PCIe 插槽NAS機種</a:t>
            </a:r>
            <a:r>
              <a:rPr lang="zh-TW" dirty="0">
                <a:latin typeface="PMingLiu"/>
                <a:ea typeface="PMingLiu"/>
                <a:cs typeface="PMingLiu"/>
                <a:sym typeface="PMingLiu"/>
              </a:rPr>
              <a:t> </a:t>
            </a:r>
            <a:r>
              <a:rPr lang="zh-TW" i="0" u="none" strike="noStrike" cap="none" dirty="0">
                <a:solidFill>
                  <a:schemeClr val="dk1"/>
                </a:solidFill>
                <a:latin typeface="PMingLiu"/>
                <a:ea typeface="PMingLiu"/>
                <a:cs typeface="PMingLiu"/>
                <a:sym typeface="PMingLiu"/>
              </a:rPr>
              <a:t>1.搭配 QTS 4.3.5 或更新版的ARM 架構處理器機種</a:t>
            </a:r>
            <a:r>
              <a:rPr lang="zh-TW" dirty="0">
                <a:latin typeface="PMingLiu"/>
                <a:ea typeface="PMingLiu"/>
                <a:cs typeface="PMingLiu"/>
                <a:sym typeface="PMingLiu"/>
              </a:rPr>
              <a:t> </a:t>
            </a:r>
            <a:r>
              <a:rPr lang="zh-TW" i="0" u="none" strike="noStrike" cap="none" dirty="0">
                <a:solidFill>
                  <a:schemeClr val="dk1"/>
                </a:solidFill>
                <a:latin typeface="PMingLiu"/>
                <a:ea typeface="PMingLiu"/>
                <a:cs typeface="PMingLiu"/>
                <a:sym typeface="PMingLiu"/>
              </a:rPr>
              <a:t>2. x86架構處理器機種</a:t>
            </a:r>
            <a:endParaRPr dirty="0">
              <a:solidFill>
                <a:srgbClr val="FF0000"/>
              </a:solidFill>
            </a:endParaRPr>
          </a:p>
          <a:p>
            <a:pPr marL="0" marR="0" lvl="0" indent="0" algn="l" rtl="0">
              <a:lnSpc>
                <a:spcPct val="100000"/>
              </a:lnSpc>
              <a:spcBef>
                <a:spcPts val="0"/>
              </a:spcBef>
              <a:spcAft>
                <a:spcPts val="0"/>
              </a:spcAft>
              <a:buClr>
                <a:schemeClr val="dk1"/>
              </a:buClr>
              <a:buSzPts val="1100"/>
              <a:buFont typeface="Arial"/>
              <a:buNone/>
            </a:pPr>
            <a:r>
              <a:rPr lang="zh-TW" dirty="0">
                <a:solidFill>
                  <a:srgbClr val="FF0000"/>
                </a:solidFill>
              </a:rPr>
              <a:t>如 TS-531X ,TS-</a:t>
            </a:r>
            <a:r>
              <a:rPr lang="zh-TW" dirty="0" smtClean="0">
                <a:solidFill>
                  <a:srgbClr val="FF0000"/>
                </a:solidFill>
              </a:rPr>
              <a:t>832</a:t>
            </a:r>
            <a:r>
              <a:rPr lang="en-US" altLang="zh-TW" dirty="0" smtClean="0">
                <a:solidFill>
                  <a:srgbClr val="FF0000"/>
                </a:solidFill>
              </a:rPr>
              <a:t>,</a:t>
            </a:r>
            <a:r>
              <a:rPr lang="zh-TW" dirty="0" smtClean="0">
                <a:solidFill>
                  <a:srgbClr val="FF0000"/>
                </a:solidFill>
              </a:rPr>
              <a:t>TS</a:t>
            </a:r>
            <a:r>
              <a:rPr lang="zh-TW" dirty="0">
                <a:solidFill>
                  <a:srgbClr val="FF0000"/>
                </a:solidFill>
              </a:rPr>
              <a:t>-253B</a:t>
            </a:r>
            <a:r>
              <a:rPr lang="zh-TW" dirty="0" smtClean="0">
                <a:solidFill>
                  <a:srgbClr val="FF0000"/>
                </a:solidFill>
              </a:rPr>
              <a:t>e</a:t>
            </a:r>
            <a:r>
              <a:rPr lang="en-US" altLang="zh-TW" dirty="0" smtClean="0">
                <a:solidFill>
                  <a:srgbClr val="FF0000"/>
                </a:solidFill>
              </a:rPr>
              <a:t>?</a:t>
            </a:r>
            <a:r>
              <a:rPr lang="zh-TW" dirty="0" smtClean="0">
                <a:solidFill>
                  <a:srgbClr val="FF0000"/>
                </a:solidFill>
              </a:rPr>
              <a:t> </a:t>
            </a:r>
            <a:r>
              <a:rPr lang="zh-TW" dirty="0">
                <a:solidFill>
                  <a:srgbClr val="FF0000"/>
                </a:solidFill>
              </a:rPr>
              <a:t>非常合適 bundle 這個產品 </a:t>
            </a:r>
            <a:endParaRPr dirty="0">
              <a:solidFill>
                <a:srgbClr val="FF0000"/>
              </a:solidFill>
            </a:endParaRPr>
          </a:p>
        </p:txBody>
      </p:sp>
      <p:sp>
        <p:nvSpPr>
          <p:cNvPr id="610" name="Shape 61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zh-TW" altLang="en-US" dirty="0" smtClean="0"/>
              <a:t>當我們需要使用 較高安全性的環境時 例如</a:t>
            </a:r>
            <a:r>
              <a:rPr lang="en-US" altLang="zh-TW" dirty="0" smtClean="0"/>
              <a:t>IOT</a:t>
            </a:r>
            <a:r>
              <a:rPr lang="zh-TW" altLang="en-US" dirty="0" smtClean="0"/>
              <a:t>設備或者監控設備 可以透過虛擬交換器的設定</a:t>
            </a:r>
            <a:endParaRPr lang="en-US" altLang="zh-TW" dirty="0" smtClean="0"/>
          </a:p>
          <a:p>
            <a:pPr marL="0" lvl="0" indent="0">
              <a:spcBef>
                <a:spcPts val="0"/>
              </a:spcBef>
              <a:spcAft>
                <a:spcPts val="0"/>
              </a:spcAft>
              <a:buNone/>
            </a:pPr>
            <a:r>
              <a:rPr lang="zh-TW" altLang="en-US" dirty="0" smtClean="0"/>
              <a:t>建置私密的網路環境 提高網路安全性</a:t>
            </a:r>
            <a:endParaRPr dirty="0"/>
          </a:p>
        </p:txBody>
      </p:sp>
      <p:sp>
        <p:nvSpPr>
          <p:cNvPr id="629" name="Shape 62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ltLang="zh-TW"/>
              <a:pPr marL="0" lvl="0" indent="0">
                <a:spcBef>
                  <a:spcPts val="0"/>
                </a:spcBef>
                <a:spcAft>
                  <a:spcPts val="0"/>
                </a:spcAft>
                <a:buClr>
                  <a:srgbClr val="000000"/>
                </a:buClr>
                <a:buSzPts val="1200"/>
                <a:buFont typeface="Arial"/>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Shape 63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37" name="Shape 63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Shape 64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200" i="0" u="none" strike="noStrike" cap="none" dirty="0" smtClean="0">
                <a:solidFill>
                  <a:srgbClr val="000000"/>
                </a:solidFill>
                <a:latin typeface="Arial"/>
                <a:ea typeface="Arial"/>
                <a:cs typeface="Arial"/>
                <a:sym typeface="Arial"/>
              </a:rPr>
              <a:t>1</a:t>
            </a:r>
            <a:r>
              <a:rPr lang="zh-TW" sz="1200" i="0" u="none" strike="noStrike" cap="none" dirty="0">
                <a:solidFill>
                  <a:srgbClr val="000000"/>
                </a:solidFill>
                <a:latin typeface="Arial"/>
                <a:ea typeface="Arial"/>
                <a:cs typeface="Arial"/>
                <a:sym typeface="Arial"/>
              </a:rPr>
              <a:t>.QWA-AC2600 </a:t>
            </a:r>
            <a:r>
              <a:rPr lang="zh-TW" sz="1200" i="0" u="none" strike="noStrike" cap="none" dirty="0" smtClean="0">
                <a:solidFill>
                  <a:srgbClr val="000000"/>
                </a:solidFill>
                <a:latin typeface="Arial"/>
                <a:ea typeface="Arial"/>
                <a:cs typeface="Arial"/>
                <a:sym typeface="Arial"/>
              </a:rPr>
              <a:t>搭配</a:t>
            </a:r>
            <a:r>
              <a:rPr lang="zh-TW" sz="1200" i="0" u="none" strike="noStrike" cap="none" dirty="0">
                <a:solidFill>
                  <a:srgbClr val="000000"/>
                </a:solidFill>
                <a:latin typeface="Arial"/>
                <a:ea typeface="Arial"/>
                <a:cs typeface="Arial"/>
                <a:sym typeface="Arial"/>
              </a:rPr>
              <a:t>了四支(可拆式 RP-SMA接口)天線，可以選擇自備的擴充天線，或是使用包裝內附的四支天線</a:t>
            </a:r>
            <a:endParaRPr sz="12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zh-TW" sz="1200" i="0" u="none" strike="noStrike" cap="none" dirty="0">
                <a:solidFill>
                  <a:srgbClr val="000000"/>
                </a:solidFill>
              </a:rPr>
              <a:t>2.PCIe 擴充卡採半高式設計，支援多數QNAP NAS 機種，並貼心附有三種檔板 1.半高式(預設) 2.全高式(機架) 3.特製半高式檔板(部分QNAP)</a:t>
            </a:r>
            <a:endParaRPr sz="1200" i="0" u="none" strike="noStrike" cap="none" dirty="0">
              <a:solidFill>
                <a:srgbClr val="000000"/>
              </a:solidFill>
            </a:endParaRPr>
          </a:p>
          <a:p>
            <a:pPr marL="0" marR="0" lvl="0" indent="0" algn="l" rtl="0">
              <a:lnSpc>
                <a:spcPct val="100000"/>
              </a:lnSpc>
              <a:spcBef>
                <a:spcPts val="0"/>
              </a:spcBef>
              <a:spcAft>
                <a:spcPts val="0"/>
              </a:spcAft>
              <a:buClr>
                <a:schemeClr val="dk1"/>
              </a:buClr>
              <a:buSzPts val="1200"/>
              <a:buFont typeface="Calibri"/>
              <a:buNone/>
            </a:pPr>
            <a:r>
              <a:rPr lang="zh-TW" sz="1200" i="0" u="none" strike="noStrike" cap="none" dirty="0">
                <a:solidFill>
                  <a:srgbClr val="000000"/>
                </a:solidFill>
              </a:rPr>
              <a:t>3</a:t>
            </a:r>
            <a:r>
              <a:rPr lang="zh-TW" sz="1200" i="0" u="none" strike="noStrike" cap="none" dirty="0" smtClean="0">
                <a:solidFill>
                  <a:srgbClr val="000000"/>
                </a:solidFill>
              </a:rPr>
              <a:t>.採用</a:t>
            </a:r>
            <a:r>
              <a:rPr lang="zh-TW" sz="1200" i="0" u="none" strike="noStrike" cap="none" dirty="0">
                <a:solidFill>
                  <a:srgbClr val="000000"/>
                </a:solidFill>
              </a:rPr>
              <a:t>高規格散熱風扇，能自主偵測即時監控 IC溫度以調整風扇高中低轉速確保良好傳輸品質</a:t>
            </a:r>
            <a:endParaRPr sz="1200" i="0" u="none" strike="noStrike" cap="none" dirty="0">
              <a:solidFill>
                <a:srgbClr val="000000"/>
              </a:solidFill>
            </a:endParaRPr>
          </a:p>
          <a:p>
            <a:pPr marL="0" marR="0" lvl="0" indent="0" algn="l" rtl="0">
              <a:lnSpc>
                <a:spcPct val="100000"/>
              </a:lnSpc>
              <a:spcBef>
                <a:spcPts val="0"/>
              </a:spcBef>
              <a:spcAft>
                <a:spcPts val="0"/>
              </a:spcAft>
              <a:buClr>
                <a:schemeClr val="dk1"/>
              </a:buClr>
              <a:buSzPts val="1200"/>
              <a:buFont typeface="Calibri"/>
              <a:buNone/>
            </a:pPr>
            <a:r>
              <a:rPr lang="zh-TW" sz="1200" i="0" u="none" strike="noStrike" cap="none" dirty="0">
                <a:solidFill>
                  <a:srgbClr val="000000"/>
                </a:solidFill>
              </a:rPr>
              <a:t>4</a:t>
            </a:r>
            <a:r>
              <a:rPr lang="zh-TW" sz="1200" i="0" u="none" strike="noStrike" cap="none" dirty="0" smtClean="0">
                <a:solidFill>
                  <a:srgbClr val="000000"/>
                </a:solidFill>
              </a:rPr>
              <a:t>.</a:t>
            </a:r>
            <a:r>
              <a:rPr lang="zh-TW" altLang="zh-TW" sz="1200" i="0" u="none" strike="noStrike" cap="none" dirty="0" smtClean="0">
                <a:solidFill>
                  <a:srgbClr val="000000"/>
                </a:solidFill>
              </a:rPr>
              <a:t>採用PCIe Gen 2 x 1</a:t>
            </a:r>
            <a:r>
              <a:rPr lang="zh-TW" altLang="en-US" sz="1200" i="0" u="none" strike="noStrike" cap="none" dirty="0" smtClean="0">
                <a:solidFill>
                  <a:srgbClr val="000000"/>
                </a:solidFill>
              </a:rPr>
              <a:t> 接口 支援</a:t>
            </a:r>
            <a:r>
              <a:rPr lang="zh-TW" sz="1200" i="0" u="none" strike="noStrike" cap="none" dirty="0" smtClean="0">
                <a:solidFill>
                  <a:srgbClr val="000000"/>
                </a:solidFill>
              </a:rPr>
              <a:t>高達 </a:t>
            </a:r>
            <a:r>
              <a:rPr lang="zh-TW" sz="1200" i="0" u="none" strike="noStrike" cap="none" dirty="0">
                <a:solidFill>
                  <a:srgbClr val="000000"/>
                </a:solidFill>
              </a:rPr>
              <a:t>500 MB/s 頻寬 </a:t>
            </a:r>
            <a:endParaRPr sz="1200" i="0" u="none" strike="noStrike" cap="none" dirty="0">
              <a:solidFill>
                <a:srgbClr val="000000"/>
              </a:solidFill>
            </a:endParaRPr>
          </a:p>
        </p:txBody>
      </p:sp>
      <p:sp>
        <p:nvSpPr>
          <p:cNvPr id="645" name="Shape 64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Shape 6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Shape 66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搭配高通雙晶片提供同步雙頻無線功能 同時使用 5G 2G</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QWA-AC2600 = 5G 1733 + 2.4G 600</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5G: 1733 Mbps (4*433Mbps)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2.4G: 600 Mbps (4*150Mbps)</a:t>
            </a:r>
            <a:endParaRPr sz="1200" b="0" i="0" u="none" strike="noStrike" cap="none">
              <a:solidFill>
                <a:schemeClr val="dk1"/>
              </a:solidFill>
              <a:latin typeface="Calibri"/>
              <a:ea typeface="Calibri"/>
              <a:cs typeface="Calibri"/>
              <a:sym typeface="Calibri"/>
            </a:endParaRPr>
          </a:p>
        </p:txBody>
      </p:sp>
      <p:sp>
        <p:nvSpPr>
          <p:cNvPr id="668" name="Shape 66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Shape 6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Shape 69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tLang="zh-TW" sz="1200" i="0" u="none" strike="noStrike" cap="none" dirty="0" smtClean="0">
                <a:solidFill>
                  <a:srgbClr val="000000"/>
                </a:solidFill>
                <a:latin typeface="Arial"/>
                <a:ea typeface="Arial"/>
                <a:cs typeface="Arial"/>
                <a:sym typeface="Arial"/>
              </a:rPr>
              <a:t>80</a:t>
            </a:r>
            <a:r>
              <a:rPr lang="zh-TW" altLang="en-US" sz="1200" i="0" u="none" strike="noStrike" cap="none" dirty="0" smtClean="0">
                <a:solidFill>
                  <a:srgbClr val="000000"/>
                </a:solidFill>
                <a:latin typeface="Arial"/>
                <a:ea typeface="Arial"/>
                <a:cs typeface="Arial"/>
                <a:sym typeface="Arial"/>
              </a:rPr>
              <a:t>公分</a:t>
            </a:r>
            <a:r>
              <a:rPr lang="zh-TW" altLang="zh-TW" sz="1200" i="0" u="none" strike="noStrike" cap="none" dirty="0" smtClean="0">
                <a:solidFill>
                  <a:srgbClr val="000000"/>
                </a:solidFill>
                <a:latin typeface="Arial"/>
                <a:ea typeface="Arial"/>
                <a:cs typeface="Arial"/>
                <a:sym typeface="Arial"/>
              </a:rPr>
              <a:t>高擴展性</a:t>
            </a:r>
            <a:r>
              <a:rPr lang="zh-TW" sz="1200" i="0" u="none" strike="noStrike" cap="none" dirty="0" smtClean="0">
                <a:solidFill>
                  <a:srgbClr val="000000"/>
                </a:solidFill>
                <a:latin typeface="Arial"/>
                <a:ea typeface="Arial"/>
                <a:cs typeface="Arial"/>
                <a:sym typeface="Arial"/>
              </a:rPr>
              <a:t>延伸</a:t>
            </a:r>
            <a:r>
              <a:rPr lang="zh-TW" sz="1200" i="0" u="none" strike="noStrike" cap="none" dirty="0">
                <a:solidFill>
                  <a:srgbClr val="000000"/>
                </a:solidFill>
                <a:latin typeface="Arial"/>
                <a:ea typeface="Arial"/>
                <a:cs typeface="Arial"/>
                <a:sym typeface="Arial"/>
              </a:rPr>
              <a:t>式底座 </a:t>
            </a:r>
            <a:r>
              <a:rPr lang="zh-TW" sz="1200" i="0" u="none" strike="noStrike" cap="none" dirty="0" smtClean="0">
                <a:solidFill>
                  <a:srgbClr val="000000"/>
                </a:solidFill>
              </a:rPr>
              <a:t>+</a:t>
            </a:r>
            <a:r>
              <a:rPr lang="zh-TW" sz="1200" i="0" u="none" strike="noStrike" cap="none" dirty="0">
                <a:solidFill>
                  <a:srgbClr val="000000"/>
                </a:solidFill>
              </a:rPr>
              <a:t>4支雙頻全向式的天線 可針對傳輸環境靈活調整天線</a:t>
            </a:r>
            <a:r>
              <a:rPr lang="zh-TW" sz="1200" i="0" u="none" strike="noStrike" cap="none" dirty="0" smtClean="0">
                <a:solidFill>
                  <a:srgbClr val="000000"/>
                </a:solidFill>
              </a:rPr>
              <a:t>訊號</a:t>
            </a:r>
            <a:endParaRPr lang="en-US" altLang="zh-TW" sz="1200" i="0" u="none" strike="noStrike" cap="none" dirty="0" smtClean="0">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sz="1200" i="0" u="none" strike="noStrike" cap="none" dirty="0">
              <a:solidFill>
                <a:srgbClr val="000000"/>
              </a:solidFill>
            </a:endParaRPr>
          </a:p>
        </p:txBody>
      </p:sp>
      <p:sp>
        <p:nvSpPr>
          <p:cNvPr id="691" name="Shape 69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Shape 70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dirty="0" smtClean="0">
                <a:solidFill>
                  <a:schemeClr val="dk1"/>
                </a:solidFill>
                <a:latin typeface="Calibri"/>
                <a:ea typeface="Calibri"/>
                <a:cs typeface="Calibri"/>
                <a:sym typeface="Calibri"/>
              </a:rPr>
              <a:t>1</a:t>
            </a:r>
            <a:r>
              <a:rPr lang="zh-TW" sz="1200" b="0" i="0" u="none" strike="noStrike" cap="none" dirty="0">
                <a:solidFill>
                  <a:schemeClr val="dk1"/>
                </a:solidFill>
                <a:latin typeface="Calibri"/>
                <a:ea typeface="Calibri"/>
                <a:cs typeface="Calibri"/>
                <a:sym typeface="Calibri"/>
              </a:rPr>
              <a:t>.天線採底座採方框設計並於底部設有壁掛孔 可靈活掛於壁掛上</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dirty="0">
                <a:solidFill>
                  <a:schemeClr val="dk1"/>
                </a:solidFill>
                <a:latin typeface="Calibri"/>
                <a:ea typeface="Calibri"/>
                <a:cs typeface="Calibri"/>
                <a:sym typeface="Calibri"/>
              </a:rPr>
              <a:t>2.底部彩磁吸式設計 可固定於金屬表面</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dirty="0">
                <a:solidFill>
                  <a:schemeClr val="dk1"/>
                </a:solidFill>
                <a:latin typeface="Calibri"/>
                <a:ea typeface="Calibri"/>
                <a:cs typeface="Calibri"/>
                <a:sym typeface="Calibri"/>
              </a:rPr>
              <a:t>3.底部附有止滑墊設計 可有效止滑並防止刮傷接觸材質</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704" name="Shape 70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Shape 72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dirty="0">
                <a:solidFill>
                  <a:schemeClr val="dk1"/>
                </a:solidFill>
                <a:latin typeface="Calibri"/>
                <a:ea typeface="Calibri"/>
                <a:cs typeface="Calibri"/>
                <a:sym typeface="Calibri"/>
              </a:rPr>
              <a:t>採QUALCOMM 高通 QCA9984 </a:t>
            </a:r>
            <a:r>
              <a:rPr lang="zh-TW" altLang="en-US" sz="1200" b="0" i="0" u="none" strike="noStrike" cap="none" dirty="0" smtClean="0">
                <a:solidFill>
                  <a:schemeClr val="dk1"/>
                </a:solidFill>
                <a:latin typeface="Calibri"/>
                <a:ea typeface="Calibri"/>
                <a:cs typeface="Calibri"/>
                <a:sym typeface="Calibri"/>
              </a:rPr>
              <a:t>高規格</a:t>
            </a:r>
            <a:r>
              <a:rPr lang="zh-TW" sz="1200" b="0" i="0" u="none" strike="noStrike" cap="none" dirty="0" smtClean="0">
                <a:solidFill>
                  <a:schemeClr val="dk1"/>
                </a:solidFill>
                <a:latin typeface="Calibri"/>
                <a:ea typeface="Calibri"/>
                <a:cs typeface="Calibri"/>
                <a:sym typeface="Calibri"/>
              </a:rPr>
              <a:t>晶片 </a:t>
            </a:r>
            <a:r>
              <a:rPr lang="zh-TW" sz="1200" b="0" i="0" u="none" strike="noStrike" cap="none" dirty="0">
                <a:solidFill>
                  <a:schemeClr val="dk1"/>
                </a:solidFill>
                <a:latin typeface="Calibri"/>
                <a:ea typeface="Calibri"/>
                <a:cs typeface="Calibri"/>
                <a:sym typeface="Calibri"/>
              </a:rPr>
              <a:t>支援 4 x 4 MU-MIMO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dirty="0">
                <a:solidFill>
                  <a:schemeClr val="dk1"/>
                </a:solidFill>
                <a:latin typeface="Calibri"/>
                <a:ea typeface="Calibri"/>
                <a:cs typeface="Calibri"/>
                <a:sym typeface="Calibri"/>
              </a:rPr>
              <a:t>可讓 多用戶同時進行</a:t>
            </a:r>
            <a:r>
              <a:rPr lang="zh-TW" sz="1200" b="0" i="0" u="none" strike="noStrike" cap="none" dirty="0" smtClean="0">
                <a:solidFill>
                  <a:schemeClr val="dk1"/>
                </a:solidFill>
                <a:latin typeface="Calibri"/>
                <a:ea typeface="Calibri"/>
                <a:cs typeface="Calibri"/>
                <a:sym typeface="Calibri"/>
              </a:rPr>
              <a:t>資料傳輸</a:t>
            </a:r>
            <a:r>
              <a:rPr lang="zh-TW" altLang="en-US" sz="1200" b="0" i="0" u="none" strike="noStrike" cap="none" dirty="0" smtClean="0">
                <a:solidFill>
                  <a:schemeClr val="dk1"/>
                </a:solidFill>
                <a:latin typeface="Calibri"/>
                <a:ea typeface="Calibri"/>
                <a:cs typeface="Calibri"/>
                <a:sym typeface="Calibri"/>
              </a:rPr>
              <a:t>並讓</a:t>
            </a:r>
            <a:r>
              <a:rPr lang="zh-TW" sz="1200" b="0" i="0" u="none" strike="noStrike" cap="none" dirty="0" smtClean="0">
                <a:solidFill>
                  <a:schemeClr val="dk1"/>
                </a:solidFill>
                <a:latin typeface="Calibri"/>
                <a:ea typeface="Calibri"/>
                <a:cs typeface="Calibri"/>
                <a:sym typeface="Calibri"/>
              </a:rPr>
              <a:t>無線</a:t>
            </a:r>
            <a:r>
              <a:rPr lang="zh-TW" sz="1200" b="0" i="0" u="none" strike="noStrike" cap="none" dirty="0">
                <a:solidFill>
                  <a:schemeClr val="dk1"/>
                </a:solidFill>
                <a:latin typeface="Calibri"/>
                <a:ea typeface="Calibri"/>
                <a:cs typeface="Calibri"/>
                <a:sym typeface="Calibri"/>
              </a:rPr>
              <a:t>傳輸速度不打折</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zh-TW" sz="1200" b="0" i="0" u="none" strike="noStrike" cap="none" dirty="0">
                <a:solidFill>
                  <a:schemeClr val="dk1"/>
                </a:solidFill>
                <a:latin typeface="Calibri"/>
                <a:ea typeface="Calibri"/>
                <a:cs typeface="Calibri"/>
                <a:sym typeface="Calibri"/>
              </a:rPr>
              <a:t>支援到IEEE 802.11 ac wave 2 以及 IEEE 802.11ac IEEE 802.11n IEEE 802.11a/b/g</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chemeClr val="dk1"/>
              </a:solidFill>
              <a:latin typeface="Arial"/>
              <a:ea typeface="Arial"/>
              <a:cs typeface="Arial"/>
              <a:sym typeface="Arial"/>
            </a:endParaRPr>
          </a:p>
        </p:txBody>
      </p:sp>
      <p:sp>
        <p:nvSpPr>
          <p:cNvPr id="724" name="Shape 72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Shape 4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tLang="zh-TW" sz="1200" b="0" i="0" u="none" strike="noStrike" cap="none" dirty="0" smtClean="0">
                <a:solidFill>
                  <a:schemeClr val="dk1"/>
                </a:solidFill>
                <a:latin typeface="Calibri"/>
                <a:ea typeface="Calibri"/>
                <a:cs typeface="Calibri"/>
                <a:sym typeface="Calibri"/>
              </a:rPr>
              <a:t>4</a:t>
            </a:r>
            <a:r>
              <a:rPr lang="zh-TW" altLang="en-US" sz="1200" b="0" i="0" u="none" strike="noStrike" cap="none" dirty="0" smtClean="0">
                <a:solidFill>
                  <a:schemeClr val="dk1"/>
                </a:solidFill>
                <a:latin typeface="Calibri"/>
                <a:ea typeface="Calibri"/>
                <a:cs typeface="Calibri"/>
                <a:sym typeface="Calibri"/>
              </a:rPr>
              <a:t>章節</a:t>
            </a:r>
            <a:endParaRPr lang="en-US" altLang="zh-TW"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altLang="zh-TW" sz="1200" b="0" i="0" u="none" strike="noStrike" cap="none" dirty="0" smtClean="0">
                <a:solidFill>
                  <a:schemeClr val="dk1"/>
                </a:solidFill>
                <a:latin typeface="Calibri"/>
                <a:ea typeface="Calibri"/>
                <a:cs typeface="Calibri"/>
                <a:sym typeface="Calibri"/>
              </a:rPr>
              <a:t>1.</a:t>
            </a:r>
            <a:r>
              <a:rPr lang="zh-TW" altLang="en-US" sz="1200" b="0" i="0" u="none" strike="noStrike" cap="none" dirty="0" smtClean="0">
                <a:solidFill>
                  <a:schemeClr val="dk1"/>
                </a:solidFill>
                <a:latin typeface="Calibri"/>
                <a:ea typeface="Calibri"/>
                <a:cs typeface="Calibri"/>
                <a:sym typeface="Calibri"/>
              </a:rPr>
              <a:t>使用</a:t>
            </a:r>
            <a:r>
              <a:rPr lang="zh-TW" altLang="en-US" sz="1200" b="0" i="0" u="none" strike="noStrike" cap="none" baseline="0" dirty="0" smtClean="0">
                <a:solidFill>
                  <a:schemeClr val="dk1"/>
                </a:solidFill>
                <a:latin typeface="Calibri"/>
                <a:ea typeface="Calibri"/>
                <a:cs typeface="Calibri"/>
                <a:sym typeface="Calibri"/>
              </a:rPr>
              <a:t> </a:t>
            </a:r>
            <a:r>
              <a:rPr lang="en-US" altLang="zh-TW" sz="1200" b="0" i="0" u="none" strike="noStrike" cap="none" baseline="0" dirty="0" smtClean="0">
                <a:solidFill>
                  <a:schemeClr val="dk1"/>
                </a:solidFill>
                <a:latin typeface="Calibri"/>
                <a:ea typeface="Calibri"/>
                <a:cs typeface="Calibri"/>
                <a:sym typeface="Calibri"/>
              </a:rPr>
              <a:t>2. 3.QNAP</a:t>
            </a:r>
            <a:r>
              <a:rPr lang="zh-TW" altLang="en-US" sz="1200" b="0" i="0" u="none" strike="noStrike" cap="none" baseline="0" dirty="0" smtClean="0">
                <a:solidFill>
                  <a:schemeClr val="dk1"/>
                </a:solidFill>
                <a:latin typeface="Calibri"/>
                <a:ea typeface="Calibri"/>
                <a:cs typeface="Calibri"/>
                <a:sym typeface="Calibri"/>
              </a:rPr>
              <a:t> </a:t>
            </a:r>
            <a:r>
              <a:rPr lang="en-US" altLang="zh-TW" sz="1200" b="0" i="0" u="none" strike="noStrike" cap="none" baseline="0" dirty="0" smtClean="0">
                <a:solidFill>
                  <a:schemeClr val="dk1"/>
                </a:solidFill>
                <a:latin typeface="Calibri"/>
                <a:ea typeface="Calibri"/>
                <a:cs typeface="Calibri"/>
                <a:sym typeface="Calibri"/>
              </a:rPr>
              <a:t>NAS</a:t>
            </a:r>
            <a:r>
              <a:rPr lang="zh-TW" altLang="en-US" sz="1200" b="0" i="0" u="none" strike="noStrike" cap="none" baseline="0" dirty="0" smtClean="0">
                <a:solidFill>
                  <a:schemeClr val="dk1"/>
                </a:solidFill>
                <a:latin typeface="Calibri"/>
                <a:ea typeface="Calibri"/>
                <a:cs typeface="Calibri"/>
                <a:sym typeface="Calibri"/>
              </a:rPr>
              <a:t> </a:t>
            </a:r>
            <a:r>
              <a:rPr lang="en-US" altLang="zh-TW" sz="1200" b="0" i="0" u="none" strike="noStrike" cap="none" baseline="0" dirty="0" smtClean="0">
                <a:solidFill>
                  <a:schemeClr val="dk1"/>
                </a:solidFill>
                <a:latin typeface="Calibri"/>
                <a:ea typeface="Calibri"/>
                <a:cs typeface="Calibri"/>
                <a:sym typeface="Calibri"/>
              </a:rPr>
              <a:t>and </a:t>
            </a:r>
            <a:r>
              <a:rPr lang="en-US" altLang="zh-TW" sz="1200" b="0" i="0" u="none" strike="noStrike" cap="none" baseline="0" dirty="0" err="1" smtClean="0">
                <a:solidFill>
                  <a:schemeClr val="dk1"/>
                </a:solidFill>
                <a:latin typeface="Calibri"/>
                <a:ea typeface="Calibri"/>
                <a:cs typeface="Calibri"/>
                <a:sym typeface="Calibri"/>
              </a:rPr>
              <a:t>Uabuntu</a:t>
            </a:r>
            <a:r>
              <a:rPr lang="en-US" altLang="zh-TW" sz="1200" b="0" i="0" u="none" strike="noStrike" cap="none" baseline="0" dirty="0" smtClean="0">
                <a:solidFill>
                  <a:schemeClr val="dk1"/>
                </a:solidFill>
                <a:latin typeface="Calibri"/>
                <a:ea typeface="Calibri"/>
                <a:cs typeface="Calibri"/>
                <a:sym typeface="Calibri"/>
              </a:rPr>
              <a:t> PC 4.</a:t>
            </a:r>
            <a:r>
              <a:rPr lang="zh-TW" altLang="en-US" sz="1200" b="0" i="0" u="none" strike="noStrike" cap="none" baseline="0" dirty="0" smtClean="0">
                <a:solidFill>
                  <a:schemeClr val="dk1"/>
                </a:solidFill>
                <a:latin typeface="Calibri"/>
                <a:ea typeface="Calibri"/>
                <a:cs typeface="Calibri"/>
                <a:sym typeface="Calibri"/>
              </a:rPr>
              <a:t>一些</a:t>
            </a:r>
            <a:endParaRPr lang="en-US" altLang="zh-TW" sz="1200" b="0" i="0" u="none" strike="noStrike" cap="none" dirty="0" smtClean="0">
              <a:solidFill>
                <a:schemeClr val="dk1"/>
              </a:solidFill>
              <a:latin typeface="Calibri"/>
              <a:ea typeface="Calibri"/>
              <a:cs typeface="Calibri"/>
              <a:sym typeface="Calibri"/>
            </a:endParaRPr>
          </a:p>
        </p:txBody>
      </p:sp>
      <p:sp>
        <p:nvSpPr>
          <p:cNvPr id="43" name="Shape 4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Shape 7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Shape 74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741" name="Shape 74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Shape 80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807" name="Shape 80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2" name="Shape 7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53" name="Shape 75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ltLang="zh-TW"/>
              <a:pPr marL="0" lvl="0" indent="0">
                <a:spcBef>
                  <a:spcPts val="0"/>
                </a:spcBef>
                <a:spcAft>
                  <a:spcPts val="0"/>
                </a:spcAft>
                <a:buClr>
                  <a:srgbClr val="000000"/>
                </a:buClr>
                <a:buSzPts val="1200"/>
                <a:buFont typeface="Arial"/>
                <a:buNone/>
              </a:pPr>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9" name="Shape 7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60" name="Shape 76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ltLang="zh-TW"/>
              <a:pPr marL="0" lvl="0" indent="0">
                <a:spcBef>
                  <a:spcPts val="0"/>
                </a:spcBef>
                <a:spcAft>
                  <a:spcPts val="0"/>
                </a:spcAft>
                <a:buClr>
                  <a:srgbClr val="000000"/>
                </a:buClr>
                <a:buSzPts val="1200"/>
                <a:buFont typeface="Arial"/>
                <a:buNone/>
              </a:pPr>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3" name="Shape 7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84" name="Shape 784"/>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ltLang="zh-TW"/>
              <a:pPr marL="0" lvl="0" indent="0">
                <a:spcBef>
                  <a:spcPts val="0"/>
                </a:spcBef>
                <a:spcAft>
                  <a:spcPts val="0"/>
                </a:spcAft>
                <a:buClr>
                  <a:srgbClr val="000000"/>
                </a:buClr>
                <a:buSzPts val="1200"/>
                <a:buFont typeface="Arial"/>
                <a:buNone/>
              </a:pPr>
              <a:t>32</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Shape 80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807" name="Shape 80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Shape 8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Shape 81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首先移除外殼螺絲 =&gt; 移除外殼 =&gt; 移除 PCIe 插槽檔板 =&gt; 安裝 QWA-AC2600 =&gt; 裝回外殼</a:t>
            </a:r>
            <a:endParaRPr sz="1200" b="0" i="0" u="none" strike="noStrike" cap="none">
              <a:solidFill>
                <a:schemeClr val="dk1"/>
              </a:solidFill>
              <a:latin typeface="Calibri"/>
              <a:ea typeface="Calibri"/>
              <a:cs typeface="Calibri"/>
              <a:sym typeface="Calibri"/>
            </a:endParaRPr>
          </a:p>
        </p:txBody>
      </p:sp>
      <p:sp>
        <p:nvSpPr>
          <p:cNvPr id="814" name="Shape 81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Shape 83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dirty="0">
                <a:solidFill>
                  <a:schemeClr val="dk1"/>
                </a:solidFill>
                <a:latin typeface="Calibri"/>
                <a:ea typeface="Calibri"/>
                <a:cs typeface="Calibri"/>
                <a:sym typeface="Calibri"/>
              </a:rPr>
              <a:t>WirelessAP Station 是一套使用非常簡單的軟體 三個步驟就可以輕鬆將QNAP NAS 設置為專屬無線基地台，讓所有設備都能一同使用，享受直達 NAS 的專屬網路頻寬。</a:t>
            </a:r>
            <a:endParaRPr sz="12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Arial"/>
              <a:buAutoNum type="arabicPeriod"/>
            </a:pPr>
            <a:r>
              <a:rPr lang="zh-TW" sz="1200" b="0" i="0" u="none" strike="noStrike" cap="none" dirty="0">
                <a:solidFill>
                  <a:schemeClr val="dk1"/>
                </a:solidFill>
                <a:latin typeface="Arial"/>
                <a:ea typeface="Arial"/>
                <a:cs typeface="Arial"/>
                <a:sym typeface="Arial"/>
              </a:rPr>
              <a:t>X86等級處理器建立更快速的</a:t>
            </a:r>
            <a:r>
              <a:rPr lang="zh-TW" sz="1200" b="0" i="0" u="none" strike="noStrike" cap="none" dirty="0">
                <a:solidFill>
                  <a:schemeClr val="dk1"/>
                </a:solidFill>
                <a:latin typeface="Calibri"/>
                <a:ea typeface="Calibri"/>
                <a:cs typeface="Calibri"/>
                <a:sym typeface="Calibri"/>
              </a:rPr>
              <a:t>無線存取點</a:t>
            </a:r>
            <a:endParaRPr sz="12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zh-TW" sz="1200" b="0" i="0" u="none" strike="noStrike" cap="none" dirty="0">
                <a:solidFill>
                  <a:schemeClr val="dk1"/>
                </a:solidFill>
                <a:latin typeface="Calibri"/>
                <a:ea typeface="Calibri"/>
                <a:cs typeface="Calibri"/>
                <a:sym typeface="Calibri"/>
              </a:rPr>
              <a:t>我們可以直接使用設備連接NAS 不須透過Router或其他線路造成延遲</a:t>
            </a:r>
            <a:endParaRPr sz="12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zh-TW" sz="1200" b="0" i="0" u="none" strike="noStrike" cap="none" dirty="0">
                <a:solidFill>
                  <a:schemeClr val="dk1"/>
                </a:solidFill>
                <a:latin typeface="Calibri"/>
                <a:ea typeface="Calibri"/>
                <a:cs typeface="Calibri"/>
                <a:sym typeface="Calibri"/>
              </a:rPr>
              <a:t>可透過擴充實體網卡增強效能</a:t>
            </a:r>
            <a:endParaRPr sz="12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zh-TW" sz="1200" b="0" i="0" u="none" strike="noStrike" cap="none" dirty="0">
                <a:solidFill>
                  <a:schemeClr val="dk1"/>
                </a:solidFill>
                <a:latin typeface="Calibri"/>
                <a:ea typeface="Calibri"/>
                <a:cs typeface="Calibri"/>
                <a:sym typeface="Calibri"/>
              </a:rPr>
              <a:t>透過NAS與裝置間的專屬無線網路享受私人的運用 例如IOT設備或是監控IP CAM</a:t>
            </a:r>
            <a:endParaRPr sz="12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zh-TW" sz="1200" b="0" i="0" u="none" strike="noStrike" cap="none" dirty="0">
                <a:solidFill>
                  <a:schemeClr val="dk1"/>
                </a:solidFill>
                <a:latin typeface="Calibri"/>
                <a:ea typeface="Calibri"/>
                <a:cs typeface="Calibri"/>
                <a:sym typeface="Calibri"/>
              </a:rPr>
              <a:t>可將NAS的傳輸分流 減輕Router負擔 避免其他連網設備傳輸阻塞</a:t>
            </a:r>
            <a:endParaRPr sz="1200" b="0" i="0" u="none" strike="noStrike" cap="none" dirty="0">
              <a:solidFill>
                <a:schemeClr val="dk1"/>
              </a:solidFill>
              <a:latin typeface="Calibri"/>
              <a:ea typeface="Calibri"/>
              <a:cs typeface="Calibri"/>
              <a:sym typeface="Calibri"/>
            </a:endParaRPr>
          </a:p>
        </p:txBody>
      </p:sp>
      <p:sp>
        <p:nvSpPr>
          <p:cNvPr id="831" name="Shape 83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Shape 8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Shape 87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rgbClr val="000000"/>
                </a:solidFill>
                <a:latin typeface="Calibri"/>
                <a:ea typeface="Calibri"/>
                <a:cs typeface="Calibri"/>
                <a:sym typeface="Calibri"/>
              </a:rPr>
              <a:t>建立 NAS 與裝置間的無線專屬網路，</a:t>
            </a:r>
            <a:r>
              <a:rPr lang="zh-TW" sz="1200" b="0" i="0" u="none" strike="noStrike" cap="none">
                <a:solidFill>
                  <a:schemeClr val="dk1"/>
                </a:solidFill>
                <a:latin typeface="Calibri"/>
                <a:ea typeface="Calibri"/>
                <a:cs typeface="Calibri"/>
                <a:sym typeface="Calibri"/>
              </a:rPr>
              <a:t>形成小型的私人網路，當我們需要建制隱密性較高的私人物聯網環境時，就可以不用透過其他分享器，直接完成NAS與物連網裝置直接溝通的私有網路。</a:t>
            </a:r>
            <a:endParaRPr sz="1200" b="0" i="0" u="none" strike="noStrike" cap="none">
              <a:solidFill>
                <a:schemeClr val="dk1"/>
              </a:solidFill>
              <a:latin typeface="Calibri"/>
              <a:ea typeface="Calibri"/>
              <a:cs typeface="Calibri"/>
              <a:sym typeface="Calibri"/>
            </a:endParaRPr>
          </a:p>
        </p:txBody>
      </p:sp>
      <p:sp>
        <p:nvSpPr>
          <p:cNvPr id="871" name="Shape 87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Shape 8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Shape 88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888" name="Shape 88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1" name="Shape 61"/>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ltLang="zh-TW"/>
              <a:pPr marL="0" lvl="0" indent="0">
                <a:spcBef>
                  <a:spcPts val="0"/>
                </a:spcBef>
                <a:spcAft>
                  <a:spcPts val="0"/>
                </a:spcAft>
                <a:buClr>
                  <a:srgbClr val="000000"/>
                </a:buClr>
                <a:buSzPts val="1200"/>
                <a:buFont typeface="Arial"/>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Shape 8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Shape 89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1" i="0" u="none" strike="noStrike" cap="none">
                <a:solidFill>
                  <a:srgbClr val="000000"/>
                </a:solidFill>
                <a:latin typeface="Arial"/>
                <a:ea typeface="Arial"/>
                <a:cs typeface="Arial"/>
                <a:sym typeface="Arial"/>
              </a:rPr>
              <a:t>基本應用</a:t>
            </a:r>
            <a:endParaRPr>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zh-TW" sz="1200" b="1" i="0" u="none" strike="noStrike" cap="none">
                <a:solidFill>
                  <a:srgbClr val="000000"/>
                </a:solidFill>
                <a:latin typeface="Arial"/>
                <a:ea typeface="Arial"/>
                <a:cs typeface="Arial"/>
                <a:sym typeface="Arial"/>
              </a:rPr>
              <a:t>設定NAS無線網路</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zh-TW" sz="1200" b="1" i="0" u="none" strike="noStrike" cap="none">
                <a:solidFill>
                  <a:srgbClr val="000000"/>
                </a:solidFill>
                <a:latin typeface="Arial"/>
                <a:ea typeface="Arial"/>
                <a:cs typeface="Arial"/>
                <a:sym typeface="Arial"/>
              </a:rPr>
              <a:t>進階應用</a:t>
            </a:r>
            <a:endParaRPr>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zh-TW" sz="1200" b="1" i="0" u="none" strike="noStrike" cap="none">
                <a:solidFill>
                  <a:srgbClr val="000000"/>
                </a:solidFill>
                <a:latin typeface="Arial"/>
                <a:ea typeface="Arial"/>
                <a:cs typeface="Arial"/>
                <a:sym typeface="Arial"/>
              </a:rPr>
              <a:t>建置安全監控環境</a:t>
            </a:r>
            <a:endParaRPr>
              <a:solidFill>
                <a:srgbClr val="000000"/>
              </a:solidFill>
            </a:endParaRPr>
          </a:p>
        </p:txBody>
      </p:sp>
      <p:sp>
        <p:nvSpPr>
          <p:cNvPr id="896" name="Shape 89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Shape 91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i="0" u="none" strike="noStrike" cap="none">
                <a:solidFill>
                  <a:schemeClr val="dk1"/>
                </a:solidFill>
              </a:rPr>
              <a:t>接下來我們透過簡單的三個步驟 1.</a:t>
            </a:r>
            <a:r>
              <a:rPr lang="zh-TW" sz="1200" i="0" u="none" strike="noStrike" cap="none">
                <a:solidFill>
                  <a:schemeClr val="dk1"/>
                </a:solidFill>
                <a:latin typeface="Arial"/>
                <a:ea typeface="Arial"/>
                <a:cs typeface="Arial"/>
                <a:sym typeface="Arial"/>
              </a:rPr>
              <a:t>點 「新增存取點」2.選擇 QWA-AC2600 網卡 3輸入 AP 存取點的設定</a:t>
            </a:r>
            <a:endParaRPr sz="120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chemeClr val="dk1"/>
              </a:solidFill>
            </a:endParaRPr>
          </a:p>
        </p:txBody>
      </p:sp>
      <p:sp>
        <p:nvSpPr>
          <p:cNvPr id="916" name="Shape 91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Shape 94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943" name="Shape 94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Shape 9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Shape 95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952" name="Shape 95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Shape 9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Shape 96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962" name="Shape 96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Shape 97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976" name="Shape 97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Shape 98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989" name="Shape 98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Shape 99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998" name="Shape 99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Shape 10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Shape 100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dirty="0"/>
              <a:t>1.先架設5G網路 2.連線192.168.2.20(視情況) 秀傳輸速度 速率為50MB/S左右 = 400bps </a:t>
            </a:r>
            <a:endParaRPr sz="1200" b="0" i="0" u="none" strike="noStrike" cap="none" dirty="0">
              <a:solidFill>
                <a:schemeClr val="dk1"/>
              </a:solidFill>
              <a:latin typeface="Calibri"/>
              <a:ea typeface="Calibri"/>
              <a:cs typeface="Calibri"/>
              <a:sym typeface="Calibri"/>
            </a:endParaRPr>
          </a:p>
        </p:txBody>
      </p:sp>
      <p:sp>
        <p:nvSpPr>
          <p:cNvPr id="1008" name="Shape 100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Shape 10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Shape 101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altLang="en-US" sz="1200" b="0" i="0" u="none" strike="noStrike" cap="none" dirty="0" smtClean="0">
                <a:solidFill>
                  <a:schemeClr val="dk1"/>
                </a:solidFill>
                <a:latin typeface="Calibri"/>
                <a:ea typeface="Calibri"/>
                <a:cs typeface="Calibri"/>
                <a:sym typeface="Calibri"/>
              </a:rPr>
              <a:t>當我們在使用監控設備或是較具隱私的</a:t>
            </a:r>
            <a:r>
              <a:rPr lang="en-US" altLang="zh-TW" sz="1200" b="0" i="0" u="none" strike="noStrike" cap="none" dirty="0" smtClean="0">
                <a:solidFill>
                  <a:schemeClr val="dk1"/>
                </a:solidFill>
                <a:latin typeface="Calibri"/>
                <a:ea typeface="Calibri"/>
                <a:cs typeface="Calibri"/>
                <a:sym typeface="Calibri"/>
              </a:rPr>
              <a:t>IOT</a:t>
            </a:r>
            <a:r>
              <a:rPr lang="zh-TW" altLang="en-US" sz="1200" b="0" i="0" u="none" strike="noStrike" cap="none" dirty="0" smtClean="0">
                <a:solidFill>
                  <a:schemeClr val="dk1"/>
                </a:solidFill>
                <a:latin typeface="Calibri"/>
                <a:ea typeface="Calibri"/>
                <a:cs typeface="Calibri"/>
                <a:sym typeface="Calibri"/>
              </a:rPr>
              <a:t>設備時 我們必須建置較安全的私有無線網路</a:t>
            </a:r>
            <a:endParaRPr sz="1200" b="0" i="0" u="none" strike="noStrike" cap="none" dirty="0">
              <a:solidFill>
                <a:schemeClr val="dk1"/>
              </a:solidFill>
              <a:latin typeface="Calibri"/>
              <a:ea typeface="Calibri"/>
              <a:cs typeface="Calibri"/>
              <a:sym typeface="Calibri"/>
            </a:endParaRPr>
          </a:p>
        </p:txBody>
      </p:sp>
      <p:sp>
        <p:nvSpPr>
          <p:cNvPr id="1015" name="Shape 101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zh-TW" altLang="en-US" dirty="0" smtClean="0"/>
              <a:t>在</a:t>
            </a:r>
            <a:r>
              <a:rPr lang="en-US" altLang="zh-TW" dirty="0" smtClean="0"/>
              <a:t>QNAP NAS </a:t>
            </a:r>
            <a:r>
              <a:rPr lang="zh-TW" altLang="en-US" dirty="0" smtClean="0"/>
              <a:t>或 </a:t>
            </a:r>
            <a:r>
              <a:rPr lang="en-US" altLang="zh-TW" dirty="0" err="1" smtClean="0"/>
              <a:t>Ubuntu</a:t>
            </a:r>
            <a:r>
              <a:rPr lang="en-US" altLang="zh-TW" dirty="0" smtClean="0"/>
              <a:t> PC</a:t>
            </a:r>
            <a:r>
              <a:rPr lang="zh-TW" altLang="en-US" dirty="0" smtClean="0"/>
              <a:t>上</a:t>
            </a:r>
            <a:endParaRPr lang="en-US" altLang="zh-TW" dirty="0" smtClean="0"/>
          </a:p>
          <a:p>
            <a:pPr marL="0" lvl="0" indent="0" rtl="0">
              <a:spcBef>
                <a:spcPts val="0"/>
              </a:spcBef>
              <a:spcAft>
                <a:spcPts val="0"/>
              </a:spcAft>
              <a:buNone/>
            </a:pPr>
            <a:r>
              <a:rPr lang="en-US" altLang="zh-TW" dirty="0" smtClean="0"/>
              <a:t>1.</a:t>
            </a:r>
            <a:r>
              <a:rPr lang="zh-TW" altLang="en-US" dirty="0" smtClean="0"/>
              <a:t>分流</a:t>
            </a:r>
            <a:r>
              <a:rPr lang="en-US" altLang="zh-TW" dirty="0" smtClean="0"/>
              <a:t>NAS/PC</a:t>
            </a:r>
            <a:r>
              <a:rPr lang="zh-TW" altLang="en-US" dirty="0" smtClean="0"/>
              <a:t> 資料  </a:t>
            </a:r>
            <a:r>
              <a:rPr lang="en-US" altLang="zh-TW" dirty="0" smtClean="0"/>
              <a:t>2.</a:t>
            </a:r>
            <a:r>
              <a:rPr lang="zh-TW" altLang="en-US" dirty="0" smtClean="0"/>
              <a:t>雙</a:t>
            </a:r>
            <a:r>
              <a:rPr lang="en-US" altLang="zh-TW" dirty="0" smtClean="0"/>
              <a:t>IC</a:t>
            </a:r>
            <a:r>
              <a:rPr lang="zh-TW" altLang="en-US" dirty="0" smtClean="0"/>
              <a:t> </a:t>
            </a:r>
            <a:r>
              <a:rPr lang="en-US" altLang="zh-TW" dirty="0" smtClean="0"/>
              <a:t>3.</a:t>
            </a:r>
            <a:r>
              <a:rPr lang="zh-TW" altLang="en-US" dirty="0" smtClean="0"/>
              <a:t>實體網卡擴充 </a:t>
            </a:r>
            <a:r>
              <a:rPr lang="en-US" altLang="zh-TW" dirty="0" smtClean="0"/>
              <a:t>4.</a:t>
            </a:r>
            <a:r>
              <a:rPr lang="zh-TW" altLang="en-US" dirty="0" smtClean="0"/>
              <a:t>建立安全私有網路</a:t>
            </a:r>
            <a:endParaRPr dirty="0"/>
          </a:p>
        </p:txBody>
      </p:sp>
      <p:sp>
        <p:nvSpPr>
          <p:cNvPr id="69" name="Shape 6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ltLang="zh-TW"/>
              <a:pPr marL="0" lvl="0" indent="0" rtl="0">
                <a:spcBef>
                  <a:spcPts val="0"/>
                </a:spcBef>
                <a:spcAft>
                  <a:spcPts val="0"/>
                </a:spcAft>
                <a:buNone/>
              </a:p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Shape 102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altLang="en-US" sz="1200" b="0" i="0" u="none" strike="noStrike" cap="none" dirty="0" smtClean="0">
                <a:solidFill>
                  <a:schemeClr val="dk1"/>
                </a:solidFill>
                <a:latin typeface="Calibri"/>
                <a:ea typeface="Calibri"/>
                <a:cs typeface="Calibri"/>
                <a:sym typeface="Calibri"/>
              </a:rPr>
              <a:t>使用</a:t>
            </a:r>
            <a:r>
              <a:rPr lang="en-US" altLang="zh-TW" sz="1200" b="0" i="0" u="none" strike="noStrike" cap="none" dirty="0" smtClean="0">
                <a:solidFill>
                  <a:schemeClr val="dk1"/>
                </a:solidFill>
                <a:latin typeface="Calibri"/>
                <a:ea typeface="Calibri"/>
                <a:cs typeface="Calibri"/>
                <a:sym typeface="Calibri"/>
              </a:rPr>
              <a:t>QTS</a:t>
            </a:r>
            <a:r>
              <a:rPr lang="zh-TW" altLang="en-US" sz="1200" b="0" i="0" u="none" strike="noStrike" cap="none" dirty="0" smtClean="0">
                <a:solidFill>
                  <a:schemeClr val="dk1"/>
                </a:solidFill>
                <a:latin typeface="Calibri"/>
                <a:ea typeface="Calibri"/>
                <a:cs typeface="Calibri"/>
                <a:sym typeface="Calibri"/>
              </a:rPr>
              <a:t>  網路與虛擬交換器 </a:t>
            </a:r>
            <a:r>
              <a:rPr lang="zh-TW" sz="1200" b="0" i="0" u="none" strike="noStrike" cap="none" dirty="0" smtClean="0">
                <a:solidFill>
                  <a:schemeClr val="dk1"/>
                </a:solidFill>
                <a:latin typeface="Calibri"/>
                <a:ea typeface="Calibri"/>
                <a:cs typeface="Calibri"/>
                <a:sym typeface="Calibri"/>
              </a:rPr>
              <a:t>透過 </a:t>
            </a:r>
            <a:r>
              <a:rPr lang="zh-TW" sz="1200" b="0" i="0" u="none" strike="noStrike" cap="none" dirty="0">
                <a:solidFill>
                  <a:schemeClr val="dk1"/>
                </a:solidFill>
                <a:latin typeface="Calibri"/>
                <a:ea typeface="Calibri"/>
                <a:cs typeface="Calibri"/>
                <a:sym typeface="Calibri"/>
              </a:rPr>
              <a:t>DHCP 以及 NAT 功能 建置安全監控及IOT環境 </a:t>
            </a:r>
            <a:endParaRPr sz="1200" b="0" i="0" u="none" strike="noStrike" cap="none" dirty="0">
              <a:solidFill>
                <a:schemeClr val="dk1"/>
              </a:solidFill>
              <a:latin typeface="Calibri"/>
              <a:ea typeface="Calibri"/>
              <a:cs typeface="Calibri"/>
              <a:sym typeface="Calibri"/>
            </a:endParaRPr>
          </a:p>
        </p:txBody>
      </p:sp>
      <p:sp>
        <p:nvSpPr>
          <p:cNvPr id="1026" name="Shape 102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這邊使用網路與虛擬交換器這個選項 設定六個步驟 即可完成安全監控環境的設定</a:t>
            </a:r>
            <a:endParaRPr sz="1200" b="0" i="0" u="none" strike="noStrike" cap="none">
              <a:solidFill>
                <a:schemeClr val="dk1"/>
              </a:solidFill>
              <a:latin typeface="Calibri"/>
              <a:ea typeface="Calibri"/>
              <a:cs typeface="Calibri"/>
              <a:sym typeface="Calibri"/>
            </a:endParaRPr>
          </a:p>
        </p:txBody>
      </p:sp>
      <p:sp>
        <p:nvSpPr>
          <p:cNvPr id="1054" name="Shape 10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Shape 10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97" name="Shape 10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Shape 111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11" name="Shape 1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Shape 112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21" name="Shape 1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Shape 113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33" name="Shape 1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Shape 114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44" name="Shape 1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Shape 115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55" name="Shape 1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Shape 116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67" name="Shape 1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Shape 117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75" name="Shape 1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ltLang="zh-TW" dirty="0" smtClean="0"/>
              <a:t>QWA-AC2600 </a:t>
            </a:r>
            <a:r>
              <a:rPr lang="zh-TW" altLang="en-US" dirty="0" smtClean="0"/>
              <a:t>支援 </a:t>
            </a:r>
            <a:r>
              <a:rPr lang="en-US" altLang="zh-TW" dirty="0" err="1" smtClean="0"/>
              <a:t>Ubuntu</a:t>
            </a:r>
            <a:r>
              <a:rPr lang="zh-TW" altLang="en-US" dirty="0" smtClean="0"/>
              <a:t>系統 親手將</a:t>
            </a:r>
            <a:r>
              <a:rPr lang="en-US" altLang="zh-TW" dirty="0" err="1" smtClean="0"/>
              <a:t>Ubuntu</a:t>
            </a:r>
            <a:r>
              <a:rPr lang="en-US" altLang="zh-TW" baseline="0" dirty="0" smtClean="0"/>
              <a:t> PC</a:t>
            </a:r>
            <a:r>
              <a:rPr lang="zh-TW" altLang="en-US" baseline="0" dirty="0" smtClean="0"/>
              <a:t>打造成無線基地台</a:t>
            </a:r>
            <a:endParaRPr dirty="0"/>
          </a:p>
        </p:txBody>
      </p:sp>
      <p:sp>
        <p:nvSpPr>
          <p:cNvPr id="79" name="Shape 7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ltLang="zh-TW"/>
              <a:pPr marL="0" lvl="0" indent="0">
                <a:spcBef>
                  <a:spcPts val="0"/>
                </a:spcBef>
                <a:spcAft>
                  <a:spcPts val="0"/>
                </a:spcAft>
                <a:buClr>
                  <a:srgbClr val="000000"/>
                </a:buClr>
                <a:buSzPts val="1200"/>
                <a:buFont typeface="Arial"/>
                <a:buNone/>
              </a:pP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Shape 10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Shape 100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dirty="0"/>
              <a:t>1.先架設5G網路 2.連線192.168.2.20(視情況) 秀傳輸速度 速率為50MB/S左右 = 400bps </a:t>
            </a:r>
            <a:endParaRPr sz="1200" b="0" i="0" u="none" strike="noStrike" cap="none" dirty="0">
              <a:solidFill>
                <a:schemeClr val="dk1"/>
              </a:solidFill>
              <a:latin typeface="Calibri"/>
              <a:ea typeface="Calibri"/>
              <a:cs typeface="Calibri"/>
              <a:sym typeface="Calibri"/>
            </a:endParaRPr>
          </a:p>
        </p:txBody>
      </p:sp>
      <p:sp>
        <p:nvSpPr>
          <p:cNvPr id="1008" name="Shape 100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Shape 118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dirty="0">
                <a:solidFill>
                  <a:schemeClr val="dk1"/>
                </a:solidFill>
                <a:latin typeface="Calibri"/>
                <a:ea typeface="Calibri"/>
                <a:cs typeface="Calibri"/>
                <a:sym typeface="Calibri"/>
              </a:rPr>
              <a:t>以上是我們本次的介紹 謝謝各位的觀看</a:t>
            </a:r>
            <a:endParaRPr sz="1200" b="0" i="0" u="none" strike="noStrike" cap="none" dirty="0">
              <a:solidFill>
                <a:schemeClr val="dk1"/>
              </a:solidFill>
              <a:latin typeface="Calibri"/>
              <a:ea typeface="Calibri"/>
              <a:cs typeface="Calibri"/>
              <a:sym typeface="Calibri"/>
            </a:endParaRPr>
          </a:p>
        </p:txBody>
      </p:sp>
      <p:sp>
        <p:nvSpPr>
          <p:cNvPr id="1189" name="Shape 1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zh-TW" altLang="en-US" dirty="0" smtClean="0"/>
              <a:t>網路繁忙時 先將運算資料存放於</a:t>
            </a:r>
            <a:r>
              <a:rPr lang="en-US" altLang="zh-TW" dirty="0" smtClean="0"/>
              <a:t>PC/NAS</a:t>
            </a:r>
            <a:r>
              <a:rPr lang="en-US" altLang="zh-TW" baseline="0" dirty="0" smtClean="0"/>
              <a:t> </a:t>
            </a:r>
            <a:r>
              <a:rPr lang="zh-TW" altLang="en-US" baseline="0" dirty="0" smtClean="0"/>
              <a:t>等到網路正常時再進行傳輸 以分擔雲端運算工作量 增進效能</a:t>
            </a:r>
            <a:endParaRPr dirty="0"/>
          </a:p>
        </p:txBody>
      </p:sp>
      <p:sp>
        <p:nvSpPr>
          <p:cNvPr id="91" name="Shape 91"/>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ltLang="zh-TW"/>
              <a:pPr marL="0" lvl="0" indent="0">
                <a:spcBef>
                  <a:spcPts val="0"/>
                </a:spcBef>
                <a:spcAft>
                  <a:spcPts val="0"/>
                </a:spcAft>
                <a:buClr>
                  <a:srgbClr val="000000"/>
                </a:buClr>
                <a:buSzPts val="1200"/>
                <a:buFont typeface="Arial"/>
                <a:buNone/>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Shape 11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altLang="en-US" sz="1200" b="0" i="0" u="none" strike="noStrike" cap="none" dirty="0" smtClean="0">
                <a:solidFill>
                  <a:schemeClr val="dk1"/>
                </a:solidFill>
                <a:latin typeface="Calibri"/>
                <a:ea typeface="Calibri"/>
                <a:cs typeface="Calibri"/>
                <a:sym typeface="Calibri"/>
              </a:rPr>
              <a:t>在傳統應用上 </a:t>
            </a:r>
            <a:r>
              <a:rPr lang="en-US" altLang="zh-TW" sz="1200" b="0" i="0" u="none" strike="noStrike" cap="none" dirty="0" smtClean="0">
                <a:solidFill>
                  <a:schemeClr val="dk1"/>
                </a:solidFill>
                <a:latin typeface="Calibri"/>
                <a:ea typeface="Calibri"/>
                <a:cs typeface="Calibri"/>
                <a:sym typeface="Calibri"/>
              </a:rPr>
              <a:t>AP</a:t>
            </a:r>
            <a:r>
              <a:rPr lang="zh-TW" altLang="en-US" sz="1200" b="0" i="0" u="none" strike="noStrike" cap="none" dirty="0" smtClean="0">
                <a:solidFill>
                  <a:schemeClr val="dk1"/>
                </a:solidFill>
                <a:latin typeface="Calibri"/>
                <a:ea typeface="Calibri"/>
                <a:cs typeface="Calibri"/>
                <a:sym typeface="Calibri"/>
              </a:rPr>
              <a:t> </a:t>
            </a:r>
            <a:r>
              <a:rPr lang="en-US" altLang="zh-TW" sz="1200" b="0" i="0" u="none" strike="noStrike" cap="none" dirty="0" smtClean="0">
                <a:solidFill>
                  <a:schemeClr val="dk1"/>
                </a:solidFill>
                <a:latin typeface="Calibri"/>
                <a:ea typeface="Calibri"/>
                <a:cs typeface="Calibri"/>
                <a:sym typeface="Calibri"/>
              </a:rPr>
              <a:t>Router </a:t>
            </a:r>
            <a:r>
              <a:rPr lang="zh-TW" altLang="en-US" sz="1200" b="0" i="0" u="none" strike="noStrike" cap="none" dirty="0" smtClean="0">
                <a:solidFill>
                  <a:schemeClr val="dk1"/>
                </a:solidFill>
                <a:latin typeface="Calibri"/>
                <a:ea typeface="Calibri"/>
                <a:cs typeface="Calibri"/>
                <a:sym typeface="Calibri"/>
              </a:rPr>
              <a:t>連接所有網路設備 大量傳輸造成 </a:t>
            </a:r>
            <a:r>
              <a:rPr lang="en-US" altLang="zh-TW" sz="1200" b="0" i="0" u="none" strike="noStrike" cap="none" dirty="0" smtClean="0">
                <a:solidFill>
                  <a:schemeClr val="dk1"/>
                </a:solidFill>
                <a:latin typeface="Calibri"/>
                <a:ea typeface="Calibri"/>
                <a:cs typeface="Calibri"/>
                <a:sym typeface="Calibri"/>
              </a:rPr>
              <a:t>Router </a:t>
            </a:r>
            <a:r>
              <a:rPr lang="zh-TW" altLang="en-US" sz="1200" b="0" i="0" u="none" strike="noStrike" cap="none" dirty="0" smtClean="0">
                <a:solidFill>
                  <a:schemeClr val="dk1"/>
                </a:solidFill>
                <a:latin typeface="Calibri"/>
                <a:ea typeface="Calibri"/>
                <a:cs typeface="Calibri"/>
                <a:sym typeface="Calibri"/>
              </a:rPr>
              <a:t>處理負載過高 影響網路速度</a:t>
            </a:r>
            <a:endParaRPr lang="en-US" altLang="zh-TW"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altLang="en-US" sz="1200" b="0" i="0" u="none" strike="noStrike" cap="none" dirty="0" smtClean="0">
                <a:solidFill>
                  <a:schemeClr val="dk1"/>
                </a:solidFill>
                <a:latin typeface="Calibri"/>
                <a:ea typeface="Calibri"/>
                <a:cs typeface="Calibri"/>
                <a:sym typeface="Calibri"/>
              </a:rPr>
              <a:t>透過</a:t>
            </a:r>
            <a:r>
              <a:rPr lang="en-US" altLang="zh-TW" sz="1200" b="0" i="0" u="none" strike="noStrike" cap="none" dirty="0" smtClean="0">
                <a:solidFill>
                  <a:schemeClr val="dk1"/>
                </a:solidFill>
                <a:latin typeface="Calibri"/>
                <a:ea typeface="Calibri"/>
                <a:cs typeface="Calibri"/>
                <a:sym typeface="Calibri"/>
              </a:rPr>
              <a:t>QWA-AC2600 </a:t>
            </a:r>
            <a:r>
              <a:rPr lang="zh-TW" altLang="en-US" sz="1200" b="0" i="0" u="none" strike="noStrike" cap="none" dirty="0" smtClean="0">
                <a:solidFill>
                  <a:schemeClr val="dk1"/>
                </a:solidFill>
                <a:latin typeface="Calibri"/>
                <a:ea typeface="Calibri"/>
                <a:cs typeface="Calibri"/>
                <a:sym typeface="Calibri"/>
              </a:rPr>
              <a:t>與 </a:t>
            </a:r>
            <a:r>
              <a:rPr lang="en-US" altLang="zh-TW" sz="1200" b="0" i="0" u="none" strike="noStrike" cap="none" dirty="0" smtClean="0">
                <a:solidFill>
                  <a:schemeClr val="dk1"/>
                </a:solidFill>
                <a:latin typeface="Calibri"/>
                <a:ea typeface="Calibri"/>
                <a:cs typeface="Calibri"/>
                <a:sym typeface="Calibri"/>
              </a:rPr>
              <a:t>PC/NAS</a:t>
            </a:r>
            <a:r>
              <a:rPr lang="zh-TW" altLang="en-US" sz="1200" b="0" i="0" u="none" strike="noStrike" cap="none" dirty="0" smtClean="0">
                <a:solidFill>
                  <a:schemeClr val="dk1"/>
                </a:solidFill>
                <a:latin typeface="Calibri"/>
                <a:ea typeface="Calibri"/>
                <a:cs typeface="Calibri"/>
                <a:sym typeface="Calibri"/>
              </a:rPr>
              <a:t> 進行直接資料傳輸 可減緩</a:t>
            </a:r>
            <a:r>
              <a:rPr lang="en-US" altLang="zh-TW" sz="1200" b="0" i="0" u="none" strike="noStrike" cap="none" dirty="0" smtClean="0">
                <a:solidFill>
                  <a:schemeClr val="dk1"/>
                </a:solidFill>
                <a:latin typeface="Calibri"/>
                <a:ea typeface="Calibri"/>
                <a:cs typeface="Calibri"/>
                <a:sym typeface="Calibri"/>
              </a:rPr>
              <a:t>Router</a:t>
            </a:r>
            <a:r>
              <a:rPr lang="zh-TW" altLang="en-US" sz="1200" b="0" i="0" u="none" strike="noStrike" cap="none" dirty="0" smtClean="0">
                <a:solidFill>
                  <a:schemeClr val="dk1"/>
                </a:solidFill>
                <a:latin typeface="Calibri"/>
                <a:ea typeface="Calibri"/>
                <a:cs typeface="Calibri"/>
                <a:sym typeface="Calibri"/>
              </a:rPr>
              <a:t>的負載 達到最佳化的網路環境</a:t>
            </a:r>
            <a:endParaRPr sz="1200" b="0" i="0" u="none" strike="noStrike" cap="none" dirty="0">
              <a:solidFill>
                <a:schemeClr val="dk1"/>
              </a:solidFill>
              <a:latin typeface="Calibri"/>
              <a:ea typeface="Calibri"/>
              <a:cs typeface="Calibri"/>
              <a:sym typeface="Calibri"/>
            </a:endParaRPr>
          </a:p>
        </p:txBody>
      </p:sp>
      <p:sp>
        <p:nvSpPr>
          <p:cNvPr id="116" name="Shape 11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zh-TW" altLang="en-US" dirty="0" smtClean="0"/>
              <a:t>即可更彈性的架設網路環境</a:t>
            </a:r>
            <a:endParaRPr dirty="0"/>
          </a:p>
        </p:txBody>
      </p:sp>
      <p:sp>
        <p:nvSpPr>
          <p:cNvPr id="128" name="Shape 12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ltLang="zh-TW"/>
              <a:pPr marL="0" lvl="0" indent="0" rtl="0">
                <a:spcBef>
                  <a:spcPts val="0"/>
                </a:spcBef>
                <a:spcAft>
                  <a:spcPts val="0"/>
                </a:spcAft>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Shape 14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dirty="0" smtClean="0">
                <a:solidFill>
                  <a:schemeClr val="dk1"/>
                </a:solidFill>
                <a:latin typeface="Calibri"/>
                <a:ea typeface="Calibri"/>
                <a:cs typeface="Calibri"/>
                <a:sym typeface="Calibri"/>
              </a:rPr>
              <a:t>使用</a:t>
            </a:r>
            <a:r>
              <a:rPr lang="zh-TW" altLang="en-US" sz="1200" b="0" i="0" u="none" strike="noStrike" cap="none" dirty="0" smtClean="0">
                <a:solidFill>
                  <a:schemeClr val="dk1"/>
                </a:solidFill>
                <a:latin typeface="Calibri"/>
                <a:ea typeface="Calibri"/>
                <a:cs typeface="Calibri"/>
                <a:sym typeface="Calibri"/>
              </a:rPr>
              <a:t>虛擬存取點分享實體網卡，連線品質仍然受到單一網卡頻寬限制，</a:t>
            </a:r>
            <a:endParaRPr lang="en-US" altLang="zh-TW"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dirty="0" smtClean="0">
                <a:solidFill>
                  <a:schemeClr val="dk1"/>
                </a:solidFill>
                <a:latin typeface="Calibri"/>
                <a:ea typeface="Calibri"/>
                <a:cs typeface="Calibri"/>
                <a:sym typeface="Calibri"/>
              </a:rPr>
              <a:t> </a:t>
            </a:r>
            <a:r>
              <a:rPr lang="zh-TW" altLang="en-US" sz="1200" b="0" i="0" u="none" strike="noStrike" cap="none" dirty="0" smtClean="0">
                <a:solidFill>
                  <a:schemeClr val="dk1"/>
                </a:solidFill>
                <a:latin typeface="Calibri"/>
                <a:ea typeface="Calibri"/>
                <a:cs typeface="Calibri"/>
                <a:sym typeface="Calibri"/>
              </a:rPr>
              <a:t>現在我們可以在</a:t>
            </a:r>
            <a:r>
              <a:rPr lang="en-US" altLang="zh-TW" sz="1200" b="0" i="0" u="none" strike="noStrike" cap="none" dirty="0" err="1" smtClean="0">
                <a:solidFill>
                  <a:schemeClr val="dk1"/>
                </a:solidFill>
                <a:latin typeface="Calibri"/>
                <a:ea typeface="Calibri"/>
                <a:cs typeface="Calibri"/>
                <a:sym typeface="Calibri"/>
              </a:rPr>
              <a:t>Ubuntu</a:t>
            </a:r>
            <a:r>
              <a:rPr lang="en-US" altLang="zh-TW" sz="1200" b="0" i="0" u="none" strike="noStrike" cap="none" dirty="0" smtClean="0">
                <a:solidFill>
                  <a:schemeClr val="dk1"/>
                </a:solidFill>
                <a:latin typeface="Calibri"/>
                <a:ea typeface="Calibri"/>
                <a:cs typeface="Calibri"/>
                <a:sym typeface="Calibri"/>
              </a:rPr>
              <a:t> PC </a:t>
            </a:r>
            <a:r>
              <a:rPr lang="zh-TW" altLang="en-US" sz="1200" b="0" i="0" u="none" strike="noStrike" cap="none" dirty="0" smtClean="0">
                <a:solidFill>
                  <a:schemeClr val="dk1"/>
                </a:solidFill>
                <a:latin typeface="Calibri"/>
                <a:ea typeface="Calibri"/>
                <a:cs typeface="Calibri"/>
                <a:sym typeface="Calibri"/>
              </a:rPr>
              <a:t>或 </a:t>
            </a:r>
            <a:r>
              <a:rPr lang="en-US" altLang="zh-TW" sz="1200" b="0" i="0" u="none" strike="noStrike" cap="none" dirty="0" smtClean="0">
                <a:solidFill>
                  <a:schemeClr val="dk1"/>
                </a:solidFill>
                <a:latin typeface="Calibri"/>
                <a:ea typeface="Calibri"/>
                <a:cs typeface="Calibri"/>
                <a:sym typeface="Calibri"/>
              </a:rPr>
              <a:t>QNAP NAS</a:t>
            </a:r>
            <a:r>
              <a:rPr lang="zh-TW" altLang="en-US" sz="1200" b="0" i="0" u="none" strike="noStrike" cap="none" dirty="0" smtClean="0">
                <a:solidFill>
                  <a:schemeClr val="dk1"/>
                </a:solidFill>
                <a:latin typeface="Calibri"/>
                <a:ea typeface="Calibri"/>
                <a:cs typeface="Calibri"/>
                <a:sym typeface="Calibri"/>
              </a:rPr>
              <a:t>上透過擴充實體網</a:t>
            </a:r>
            <a:r>
              <a:rPr lang="zh-TW" sz="1200" b="0" i="0" u="none" strike="noStrike" cap="none" dirty="0" smtClean="0">
                <a:solidFill>
                  <a:schemeClr val="dk1"/>
                </a:solidFill>
                <a:latin typeface="Calibri"/>
                <a:ea typeface="Calibri"/>
                <a:cs typeface="Calibri"/>
                <a:sym typeface="Calibri"/>
              </a:rPr>
              <a:t>卡增加獨立</a:t>
            </a:r>
            <a:r>
              <a:rPr lang="zh-TW" altLang="en-US" sz="1200" b="0" i="0" u="none" strike="noStrike" cap="none" dirty="0" smtClean="0">
                <a:solidFill>
                  <a:schemeClr val="dk1"/>
                </a:solidFill>
                <a:latin typeface="Calibri"/>
                <a:ea typeface="Calibri"/>
                <a:cs typeface="Calibri"/>
                <a:sym typeface="Calibri"/>
              </a:rPr>
              <a:t>且</a:t>
            </a:r>
            <a:r>
              <a:rPr lang="zh-TW" sz="1200" b="0" i="0" u="none" strike="noStrike" cap="none" dirty="0" smtClean="0">
                <a:solidFill>
                  <a:schemeClr val="dk1"/>
                </a:solidFill>
                <a:latin typeface="Calibri"/>
                <a:ea typeface="Calibri"/>
                <a:cs typeface="Calibri"/>
                <a:sym typeface="Calibri"/>
              </a:rPr>
              <a:t>不會</a:t>
            </a:r>
            <a:r>
              <a:rPr lang="zh-TW" sz="1200" b="0" i="0" u="none" strike="noStrike" cap="none" dirty="0">
                <a:solidFill>
                  <a:schemeClr val="dk1"/>
                </a:solidFill>
                <a:latin typeface="Calibri"/>
                <a:ea typeface="Calibri"/>
                <a:cs typeface="Calibri"/>
                <a:sym typeface="Calibri"/>
              </a:rPr>
              <a:t>互相</a:t>
            </a:r>
            <a:r>
              <a:rPr lang="zh-TW" sz="1200" b="0" i="0" u="none" strike="noStrike" cap="none" dirty="0" smtClean="0">
                <a:solidFill>
                  <a:schemeClr val="dk1"/>
                </a:solidFill>
                <a:latin typeface="Calibri"/>
                <a:ea typeface="Calibri"/>
                <a:cs typeface="Calibri"/>
                <a:sym typeface="Calibri"/>
              </a:rPr>
              <a:t>干擾</a:t>
            </a:r>
            <a:r>
              <a:rPr lang="zh-TW" altLang="en-US" sz="1200" b="0" i="0" u="none" strike="noStrike" cap="none" dirty="0" smtClean="0">
                <a:solidFill>
                  <a:schemeClr val="dk1"/>
                </a:solidFill>
                <a:latin typeface="Calibri"/>
                <a:ea typeface="Calibri"/>
                <a:cs typeface="Calibri"/>
                <a:sym typeface="Calibri"/>
              </a:rPr>
              <a:t>實體頻寬</a:t>
            </a:r>
            <a:endParaRPr sz="1200" b="0" i="0" u="none" strike="noStrike" cap="none" dirty="0">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026" name="Picture 2" descr="C:\Users\user\Desktop\0417_直播PPT對稿_QW-AC2600 802.11AC wifi card + Wirele\QW-AC2600 &amp; WirelessAP Station-cht-20180409_ppt-01.png"/>
          <p:cNvPicPr>
            <a:picLocks noChangeAspect="1" noChangeArrowheads="1"/>
          </p:cNvPicPr>
          <p:nvPr userDrawn="1"/>
        </p:nvPicPr>
        <p:blipFill>
          <a:blip r:embed="rId2" cstate="print"/>
          <a:stretch>
            <a:fillRect/>
          </a:stretch>
        </p:blipFill>
        <p:spPr bwMode="auto">
          <a:xfrm>
            <a:off x="-8470" y="-1"/>
            <a:ext cx="9150053" cy="5153981"/>
          </a:xfrm>
          <a:prstGeom prst="rect">
            <a:avLst/>
          </a:prstGeom>
          <a:noFill/>
        </p:spPr>
      </p:pic>
      <p:sp>
        <p:nvSpPr>
          <p:cNvPr id="2" name="標題 1"/>
          <p:cNvSpPr>
            <a:spLocks noGrp="1"/>
          </p:cNvSpPr>
          <p:nvPr>
            <p:ph type="ctrTitle"/>
          </p:nvPr>
        </p:nvSpPr>
        <p:spPr>
          <a:xfrm>
            <a:off x="611560" y="1325215"/>
            <a:ext cx="6334472" cy="1246535"/>
          </a:xfrm>
        </p:spPr>
        <p:txBody>
          <a:bodyPr anchor="t"/>
          <a:lstStyle>
            <a:lvl1pPr algn="l">
              <a:defRPr lang="zh-TW" altLang="en-US" sz="4400" b="1" kern="1200" baseline="0" dirty="0" smtClean="0">
                <a:solidFill>
                  <a:schemeClr val="bg1"/>
                </a:solidFill>
                <a:latin typeface="Arial" pitchFamily="34" charset="0"/>
                <a:ea typeface="微軟正黑體" pitchFamily="34" charset="-120"/>
                <a:cs typeface="+mj-cs"/>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611560" y="2715766"/>
            <a:ext cx="6400800" cy="720080"/>
          </a:xfrm>
        </p:spPr>
        <p:txBody>
          <a:bodyPr/>
          <a:lstStyle>
            <a:lvl1pPr marL="0" indent="0" algn="l">
              <a:buNone/>
              <a:defRPr b="1" baseline="0">
                <a:solidFill>
                  <a:schemeClr val="bg1"/>
                </a:solidFill>
                <a:latin typeface="Arial" pitchFamily="34" charset="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2050" name="Picture 2" descr="C:\Users\user\Desktop\0417_直播PPT對稿_QW-AC2600 802.11AC wifi card + Wirele\QW-AC2600 &amp; WirelessAP Station-cht-20180409_ppt-02.png"/>
          <p:cNvPicPr>
            <a:picLocks noChangeAspect="1" noChangeArrowheads="1"/>
          </p:cNvPicPr>
          <p:nvPr userDrawn="1"/>
        </p:nvPicPr>
        <p:blipFill>
          <a:blip r:embed="rId2" cstate="print"/>
          <a:srcRect/>
          <a:stretch>
            <a:fillRect/>
          </a:stretch>
        </p:blipFill>
        <p:spPr bwMode="auto">
          <a:xfrm>
            <a:off x="0" y="-1"/>
            <a:ext cx="9144000" cy="5147853"/>
          </a:xfrm>
          <a:prstGeom prst="rect">
            <a:avLst/>
          </a:prstGeom>
          <a:noFill/>
        </p:spPr>
      </p:pic>
      <p:sp>
        <p:nvSpPr>
          <p:cNvPr id="2" name="標題 1"/>
          <p:cNvSpPr>
            <a:spLocks noGrp="1"/>
          </p:cNvSpPr>
          <p:nvPr>
            <p:ph type="title"/>
          </p:nvPr>
        </p:nvSpPr>
        <p:spPr>
          <a:xfrm>
            <a:off x="457200" y="130324"/>
            <a:ext cx="8229600" cy="857250"/>
          </a:xfrm>
        </p:spPr>
        <p:txBody>
          <a:bodyPr>
            <a:normAutofit/>
          </a:bodyPr>
          <a:lstStyle>
            <a:lvl1pPr>
              <a:defRPr sz="4200">
                <a:solidFill>
                  <a:srgbClr val="FFE101"/>
                </a:solidFill>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0">
              <a:defRPr/>
            </a:lvl1pPr>
          </a:lstStyle>
          <a:p>
            <a:pPr lvl="0"/>
            <a:r>
              <a:rPr lang="zh-TW" altLang="en-US" dirty="0" smtClean="0"/>
              <a:t>按一下以編輯母片文字樣式</a:t>
            </a:r>
          </a:p>
          <a:p>
            <a:pPr lvl="1"/>
            <a:r>
              <a:rPr lang="zh-TW" altLang="en-US" dirty="0" smtClean="0"/>
              <a:t>第二層</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pic>
        <p:nvPicPr>
          <p:cNvPr id="3075" name="Picture 3" descr="C:\Users\user\Desktop\0417_直播PPT對稿_QW-AC2600 802.11AC wifi card + Wirele\QW-AC2600 &amp; WirelessAP Station-cht-20180409_ppt-03.png"/>
          <p:cNvPicPr>
            <a:picLocks noChangeAspect="1" noChangeArrowheads="1"/>
          </p:cNvPicPr>
          <p:nvPr userDrawn="1"/>
        </p:nvPicPr>
        <p:blipFill>
          <a:blip r:embed="rId2" cstate="print"/>
          <a:srcRect/>
          <a:stretch>
            <a:fillRect/>
          </a:stretch>
        </p:blipFill>
        <p:spPr bwMode="auto">
          <a:xfrm>
            <a:off x="0" y="0"/>
            <a:ext cx="9144000" cy="5147852"/>
          </a:xfrm>
          <a:prstGeom prst="rect">
            <a:avLst/>
          </a:prstGeom>
          <a:noFill/>
        </p:spPr>
      </p:pic>
      <p:sp>
        <p:nvSpPr>
          <p:cNvPr id="2" name="標題 1"/>
          <p:cNvSpPr>
            <a:spLocks noGrp="1"/>
          </p:cNvSpPr>
          <p:nvPr>
            <p:ph type="title"/>
          </p:nvPr>
        </p:nvSpPr>
        <p:spPr>
          <a:xfrm>
            <a:off x="467544" y="1707654"/>
            <a:ext cx="3993703" cy="1368152"/>
          </a:xfrm>
        </p:spPr>
        <p:txBody>
          <a:bodyPr anchor="t"/>
          <a:lstStyle>
            <a:lvl1pPr algn="l">
              <a:defRPr sz="4000" b="1" cap="all">
                <a:solidFill>
                  <a:schemeClr val="bg1"/>
                </a:solidFill>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67544" y="3075806"/>
            <a:ext cx="4032448" cy="621084"/>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smtClean="0"/>
              <a:t>按一下以編輯母片文字樣式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標題投影片">
  <p:cSld name="1_標題投影片">
    <p:spTree>
      <p:nvGrpSpPr>
        <p:cNvPr id="1" name="Shape 16"/>
        <p:cNvGrpSpPr/>
        <p:nvPr/>
      </p:nvGrpSpPr>
      <p:grpSpPr>
        <a:xfrm>
          <a:off x="0" y="0"/>
          <a:ext cx="0" cy="0"/>
          <a:chOff x="0" y="0"/>
          <a:chExt cx="0" cy="0"/>
        </a:xfrm>
      </p:grpSpPr>
      <p:pic>
        <p:nvPicPr>
          <p:cNvPr id="17" name="Shape 17" descr="C:\Users\user\Desktop\0306_x53Be PPT\底-02.png"/>
          <p:cNvPicPr preferRelativeResize="0"/>
          <p:nvPr/>
        </p:nvPicPr>
        <p:blipFill rotWithShape="1">
          <a:blip r:embed="rId2" cstate="print">
            <a:alphaModFix/>
          </a:blip>
          <a:srcRect/>
          <a:stretch/>
        </p:blipFill>
        <p:spPr>
          <a:xfrm>
            <a:off x="393" y="-7145"/>
            <a:ext cx="9143213" cy="515724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ctr" defTabSz="914400" rtl="0" eaLnBrk="1" latinLnBrk="0" hangingPunct="1">
        <a:spcBef>
          <a:spcPct val="0"/>
        </a:spcBef>
        <a:buNone/>
        <a:defRPr lang="zh-TW" altLang="en-US" sz="4400" b="1" kern="1200" baseline="0" dirty="0" smtClean="0">
          <a:solidFill>
            <a:schemeClr val="tx1"/>
          </a:solidFill>
          <a:latin typeface="Arial" pitchFamily="34" charset="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None/>
        <a:defRPr sz="3000" b="1" kern="1200" baseline="0">
          <a:solidFill>
            <a:schemeClr val="tx1"/>
          </a:solidFill>
          <a:latin typeface="Arial" pitchFamily="34" charset="0"/>
          <a:ea typeface="微軟正黑體" pitchFamily="34" charset="-120"/>
          <a:cs typeface="+mn-cs"/>
        </a:defRPr>
      </a:lvl1pPr>
      <a:lvl2pPr marL="0" indent="0" algn="l" defTabSz="914400" rtl="0" eaLnBrk="1" latinLnBrk="0" hangingPunct="1">
        <a:spcBef>
          <a:spcPct val="20000"/>
        </a:spcBef>
        <a:buFont typeface="Arial" pitchFamily="34" charset="0"/>
        <a:buChar char="•"/>
        <a:defRPr sz="2400" b="1"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b="1" kern="1200" baseline="0">
          <a:solidFill>
            <a:schemeClr val="tx1"/>
          </a:solidFill>
          <a:latin typeface="Arial" pitchFamily="34" charset="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2000" b="1" kern="1200" baseline="0">
          <a:solidFill>
            <a:schemeClr val="tx1"/>
          </a:solidFill>
          <a:latin typeface="Arial" pitchFamily="34" charset="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0.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36.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46.png"/><Relationship Id="rId21" Type="http://schemas.openxmlformats.org/officeDocument/2006/relationships/image" Target="../media/image5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43.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48.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32.pn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7.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1.png"/><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47.png"/><Relationship Id="rId9" Type="http://schemas.openxmlformats.org/officeDocument/2006/relationships/image" Target="../media/image96.png"/></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33.png"/><Relationship Id="rId7"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6" name="標題 5"/>
          <p:cNvSpPr>
            <a:spLocks noGrp="1"/>
          </p:cNvSpPr>
          <p:nvPr>
            <p:ph type="ctrTitle"/>
          </p:nvPr>
        </p:nvSpPr>
        <p:spPr>
          <a:xfrm>
            <a:off x="472414" y="1141529"/>
            <a:ext cx="7414592" cy="1246535"/>
          </a:xfrm>
        </p:spPr>
        <p:txBody>
          <a:bodyPr>
            <a:normAutofit fontScale="90000"/>
          </a:bodyPr>
          <a:lstStyle/>
          <a:p>
            <a:r>
              <a:rPr lang="zh-TW" altLang="en-US" dirty="0">
                <a:sym typeface="PMingLiu"/>
              </a:rPr>
              <a:t>為</a:t>
            </a:r>
            <a:r>
              <a:rPr lang="en-US" altLang="zh-TW" dirty="0" err="1">
                <a:sym typeface="PMingLiu"/>
              </a:rPr>
              <a:t>Ubuntu</a:t>
            </a:r>
            <a:r>
              <a:rPr lang="en-US" altLang="zh-TW" dirty="0">
                <a:sym typeface="PMingLiu"/>
              </a:rPr>
              <a:t> Linux </a:t>
            </a:r>
            <a:r>
              <a:rPr lang="zh-TW" altLang="en-US" dirty="0">
                <a:sym typeface="PMingLiu"/>
              </a:rPr>
              <a:t>和</a:t>
            </a:r>
            <a:r>
              <a:rPr lang="en-US" altLang="zh-TW" dirty="0">
                <a:sym typeface="PMingLiu"/>
              </a:rPr>
              <a:t>QNAP</a:t>
            </a:r>
            <a:r>
              <a:rPr lang="zh-TW" altLang="en-US" dirty="0">
                <a:sym typeface="PMingLiu"/>
              </a:rPr>
              <a:t> </a:t>
            </a:r>
            <a:r>
              <a:rPr lang="en-US" altLang="zh-TW" dirty="0">
                <a:sym typeface="PMingLiu"/>
              </a:rPr>
              <a:t>NAS</a:t>
            </a:r>
            <a:r>
              <a:rPr lang="zh-TW" altLang="en-US" dirty="0">
                <a:sym typeface="PMingLiu"/>
              </a:rPr>
              <a:t>環境量身打造的</a:t>
            </a:r>
            <a:r>
              <a:rPr lang="en-US" altLang="zh-TW" dirty="0" err="1">
                <a:sym typeface="PMingLiu"/>
              </a:rPr>
              <a:t>PCIe</a:t>
            </a:r>
            <a:r>
              <a:rPr lang="zh-TW" altLang="en-US" dirty="0">
                <a:sym typeface="PMingLiu"/>
              </a:rPr>
              <a:t>無線網卡 </a:t>
            </a:r>
            <a:endParaRPr lang="zh-TW" altLang="en-US" dirty="0"/>
          </a:p>
        </p:txBody>
      </p:sp>
      <p:sp>
        <p:nvSpPr>
          <p:cNvPr id="7" name="副標題 6"/>
          <p:cNvSpPr>
            <a:spLocks noGrp="1"/>
          </p:cNvSpPr>
          <p:nvPr>
            <p:ph type="subTitle" idx="1"/>
          </p:nvPr>
        </p:nvSpPr>
        <p:spPr>
          <a:xfrm>
            <a:off x="472414" y="2499742"/>
            <a:ext cx="6400800" cy="720080"/>
          </a:xfrm>
        </p:spPr>
        <p:txBody>
          <a:bodyPr>
            <a:normAutofit/>
          </a:bodyPr>
          <a:lstStyle/>
          <a:p>
            <a:r>
              <a:rPr lang="en-US" altLang="zh-TW" sz="2200" b="0" dirty="0" smtClean="0">
                <a:solidFill>
                  <a:srgbClr val="FFE101"/>
                </a:solidFill>
              </a:rPr>
              <a:t>QWA-AC2600 </a:t>
            </a:r>
            <a:r>
              <a:rPr lang="zh-TW" altLang="en-US" sz="2200" b="0" dirty="0" smtClean="0">
                <a:solidFill>
                  <a:srgbClr val="FFE101"/>
                </a:solidFill>
              </a:rPr>
              <a:t>雙頻無線 </a:t>
            </a:r>
            <a:r>
              <a:rPr lang="en-US" altLang="zh-TW" sz="2200" b="0" dirty="0" err="1" smtClean="0">
                <a:solidFill>
                  <a:srgbClr val="FFE101"/>
                </a:solidFill>
              </a:rPr>
              <a:t>PCIe</a:t>
            </a:r>
            <a:r>
              <a:rPr lang="en-US" altLang="zh-TW" sz="2200" b="0" dirty="0" smtClean="0">
                <a:solidFill>
                  <a:srgbClr val="FFE101"/>
                </a:solidFill>
              </a:rPr>
              <a:t> </a:t>
            </a:r>
            <a:r>
              <a:rPr lang="zh-TW" altLang="en-US" sz="2200" b="0" dirty="0" smtClean="0">
                <a:solidFill>
                  <a:srgbClr val="FFE101"/>
                </a:solidFill>
              </a:rPr>
              <a:t>擴充卡</a:t>
            </a:r>
          </a:p>
        </p:txBody>
      </p:sp>
      <p:pic>
        <p:nvPicPr>
          <p:cNvPr id="10" name="Picture 2" descr="C:\Users\user\Desktop\0417_直播PPT對稿_QW-AC2600 802.11AC wifi card + Wirele\DSC_0147.png"/>
          <p:cNvPicPr>
            <a:picLocks noChangeAspect="1" noChangeArrowheads="1"/>
          </p:cNvPicPr>
          <p:nvPr/>
        </p:nvPicPr>
        <p:blipFill>
          <a:blip r:embed="rId3" cstate="print"/>
          <a:srcRect/>
          <a:stretch>
            <a:fillRect/>
          </a:stretch>
        </p:blipFill>
        <p:spPr bwMode="auto">
          <a:xfrm>
            <a:off x="5049078" y="2616970"/>
            <a:ext cx="2587902" cy="2415374"/>
          </a:xfrm>
          <a:prstGeom prst="rect">
            <a:avLst/>
          </a:prstGeom>
          <a:noFill/>
          <a:effectLst>
            <a:outerShdw blurRad="50800" dist="38100" dir="5400000" algn="t" rotWithShape="0">
              <a:prstClr val="black">
                <a:alpha val="40000"/>
              </a:prstClr>
            </a:outerShdw>
          </a:effectLst>
        </p:spPr>
      </p:pic>
      <p:pic>
        <p:nvPicPr>
          <p:cNvPr id="11" name="Picture 2" descr="C:\Users\Coco Chiang\Desktop\暫存\機圖_W1000\TS-453B_front+Control 拷貝.png"/>
          <p:cNvPicPr>
            <a:picLocks noChangeAspect="1" noChangeArrowheads="1"/>
          </p:cNvPicPr>
          <p:nvPr/>
        </p:nvPicPr>
        <p:blipFill>
          <a:blip r:embed="rId4" cstate="print"/>
          <a:srcRect r="28233"/>
          <a:stretch>
            <a:fillRect/>
          </a:stretch>
        </p:blipFill>
        <p:spPr bwMode="auto">
          <a:xfrm>
            <a:off x="6680178" y="3071816"/>
            <a:ext cx="2035226" cy="1772418"/>
          </a:xfrm>
          <a:prstGeom prst="rect">
            <a:avLst/>
          </a:prstGeom>
          <a:noFill/>
          <a:effectLst>
            <a:outerShdw blurRad="50800" dist="38100" dir="5400000" algn="t" rotWithShape="0">
              <a:prstClr val="black">
                <a:alpha val="40000"/>
              </a:prstClr>
            </a:outerShdw>
          </a:effectLst>
        </p:spPr>
      </p:pic>
      <p:pic>
        <p:nvPicPr>
          <p:cNvPr id="12" name="Shape 39" descr="「Ubuntu icon」的圖片搜尋結果"/>
          <p:cNvPicPr preferRelativeResize="0"/>
          <p:nvPr/>
        </p:nvPicPr>
        <p:blipFill>
          <a:blip r:embed="rId5" cstate="print">
            <a:alphaModFix/>
          </a:blip>
          <a:stretch>
            <a:fillRect/>
          </a:stretch>
        </p:blipFill>
        <p:spPr>
          <a:xfrm>
            <a:off x="6572264" y="2757526"/>
            <a:ext cx="671480" cy="67148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7170" name="Picture 2" descr="C:\Users\user\Desktop\0417_直播PPT對稿_QW-AC2600 802.11AC wifi card + Wirele\58160981_xl.png"/>
          <p:cNvPicPr>
            <a:picLocks noChangeAspect="1" noChangeArrowheads="1"/>
          </p:cNvPicPr>
          <p:nvPr/>
        </p:nvPicPr>
        <p:blipFill>
          <a:blip r:embed="rId3" cstate="print"/>
          <a:stretch>
            <a:fillRect/>
          </a:stretch>
        </p:blipFill>
        <p:spPr bwMode="auto">
          <a:xfrm>
            <a:off x="410" y="987575"/>
            <a:ext cx="5834106" cy="3888432"/>
          </a:xfrm>
          <a:prstGeom prst="rect">
            <a:avLst/>
          </a:prstGeom>
          <a:noFill/>
        </p:spPr>
      </p:pic>
      <p:sp>
        <p:nvSpPr>
          <p:cNvPr id="173" name="Shape 173"/>
          <p:cNvSpPr txBox="1">
            <a:spLocks noGrp="1"/>
          </p:cNvSpPr>
          <p:nvPr>
            <p:ph type="title"/>
          </p:nvPr>
        </p:nvSpPr>
        <p:spPr/>
        <p:txBody>
          <a:bodyPr/>
          <a:lstStyle/>
          <a:p>
            <a:pPr lvl="0"/>
            <a:r>
              <a:rPr lang="en-US" altLang="zh-TW" smtClean="0">
                <a:sym typeface="PMingLiu"/>
              </a:rPr>
              <a:t>Ubuntu PC </a:t>
            </a:r>
            <a:r>
              <a:rPr lang="zh-TW" altLang="en-US" smtClean="0">
                <a:sym typeface="PMingLiu"/>
              </a:rPr>
              <a:t>打造為無線基地台</a:t>
            </a:r>
            <a:endParaRPr lang="zh-TW" altLang="en-US">
              <a:sym typeface="PMingLiu"/>
            </a:endParaRPr>
          </a:p>
        </p:txBody>
      </p:sp>
      <p:sp>
        <p:nvSpPr>
          <p:cNvPr id="239" name="內容版面配置區 238"/>
          <p:cNvSpPr>
            <a:spLocks noGrp="1"/>
          </p:cNvSpPr>
          <p:nvPr>
            <p:ph idx="1"/>
          </p:nvPr>
        </p:nvSpPr>
        <p:spPr>
          <a:xfrm>
            <a:off x="2977480" y="1344167"/>
            <a:ext cx="5770984" cy="939551"/>
          </a:xfrm>
        </p:spPr>
        <p:txBody>
          <a:bodyPr>
            <a:normAutofit/>
          </a:bodyPr>
          <a:lstStyle/>
          <a:p>
            <a:pPr marL="0" lvl="0"/>
            <a:r>
              <a:rPr lang="zh-TW" altLang="en-US" sz="2000" dirty="0" smtClean="0">
                <a:sym typeface="PMingLiu"/>
              </a:rPr>
              <a:t>只要透過 </a:t>
            </a:r>
            <a:r>
              <a:rPr lang="en-US" altLang="zh-TW" sz="2000" dirty="0" err="1" smtClean="0">
                <a:sym typeface="PMingLiu"/>
              </a:rPr>
              <a:t>Ubuntu</a:t>
            </a:r>
            <a:r>
              <a:rPr lang="en-US" altLang="zh-TW" sz="2000" dirty="0" smtClean="0">
                <a:sym typeface="PMingLiu"/>
              </a:rPr>
              <a:t> PC </a:t>
            </a:r>
            <a:r>
              <a:rPr lang="zh-TW" altLang="en-US" sz="2000" dirty="0" smtClean="0">
                <a:sym typeface="PMingLiu"/>
              </a:rPr>
              <a:t>搭配 </a:t>
            </a:r>
            <a:r>
              <a:rPr lang="en-US" altLang="zh-TW" sz="2000" dirty="0" smtClean="0">
                <a:sym typeface="PMingLiu"/>
              </a:rPr>
              <a:t>QWA-AC2600 </a:t>
            </a:r>
            <a:r>
              <a:rPr lang="en-US" altLang="zh-TW" sz="2000" dirty="0" err="1" smtClean="0">
                <a:sym typeface="PMingLiu"/>
              </a:rPr>
              <a:t>PCIe</a:t>
            </a:r>
            <a:r>
              <a:rPr lang="en-US" altLang="zh-TW" sz="2000" dirty="0" smtClean="0">
                <a:sym typeface="PMingLiu"/>
              </a:rPr>
              <a:t> </a:t>
            </a:r>
            <a:r>
              <a:rPr lang="zh-TW" altLang="en-US" sz="2000" dirty="0" smtClean="0">
                <a:sym typeface="PMingLiu"/>
              </a:rPr>
              <a:t>無線網卡，輕鬆建立專屬的無線基地台</a:t>
            </a:r>
          </a:p>
        </p:txBody>
      </p:sp>
      <p:sp>
        <p:nvSpPr>
          <p:cNvPr id="174" name="Shape 174"/>
          <p:cNvSpPr/>
          <p:nvPr/>
        </p:nvSpPr>
        <p:spPr>
          <a:xfrm>
            <a:off x="3692672" y="2586402"/>
            <a:ext cx="20638" cy="5556"/>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8" name="Shape 178"/>
          <p:cNvSpPr/>
          <p:nvPr/>
        </p:nvSpPr>
        <p:spPr>
          <a:xfrm>
            <a:off x="758052" y="2511393"/>
            <a:ext cx="20638" cy="5556"/>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9" name="Shape 179"/>
          <p:cNvSpPr/>
          <p:nvPr/>
        </p:nvSpPr>
        <p:spPr>
          <a:xfrm>
            <a:off x="956368" y="2530046"/>
            <a:ext cx="20638" cy="595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0" name="Shape 180"/>
          <p:cNvSpPr/>
          <p:nvPr/>
        </p:nvSpPr>
        <p:spPr>
          <a:xfrm>
            <a:off x="956368" y="2549096"/>
            <a:ext cx="20638" cy="5159"/>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1" name="Shape 181"/>
          <p:cNvSpPr/>
          <p:nvPr/>
        </p:nvSpPr>
        <p:spPr>
          <a:xfrm>
            <a:off x="3692672" y="2567352"/>
            <a:ext cx="20638" cy="595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2" name="Shape 182"/>
          <p:cNvSpPr/>
          <p:nvPr/>
        </p:nvSpPr>
        <p:spPr>
          <a:xfrm>
            <a:off x="3692672" y="2586402"/>
            <a:ext cx="20638" cy="5556"/>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3" name="Shape 183"/>
          <p:cNvSpPr/>
          <p:nvPr/>
        </p:nvSpPr>
        <p:spPr>
          <a:xfrm>
            <a:off x="5814325" y="3768611"/>
            <a:ext cx="20700" cy="57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74" name="Shape 374" descr="C:\Users\user\Desktop\0306_x53Be PPT\2600-1.png"/>
          <p:cNvPicPr preferRelativeResize="0"/>
          <p:nvPr/>
        </p:nvPicPr>
        <p:blipFill rotWithShape="1">
          <a:blip r:embed="rId4" cstate="print">
            <a:alphaModFix/>
          </a:blip>
          <a:srcRect/>
          <a:stretch/>
        </p:blipFill>
        <p:spPr>
          <a:xfrm>
            <a:off x="1043608" y="2643758"/>
            <a:ext cx="1584176" cy="1940633"/>
          </a:xfrm>
          <a:prstGeom prst="rect">
            <a:avLst/>
          </a:prstGeom>
          <a:noFill/>
          <a:ln>
            <a:noFill/>
          </a:ln>
        </p:spPr>
      </p:pic>
      <p:pic>
        <p:nvPicPr>
          <p:cNvPr id="7171" name="Picture 3" descr="C:\Users\user\Desktop\0417_直播PPT對稿_QW-AC2600 802.11AC wifi card + Wirele\Ubuntu.png"/>
          <p:cNvPicPr>
            <a:picLocks noChangeAspect="1" noChangeArrowheads="1"/>
          </p:cNvPicPr>
          <p:nvPr/>
        </p:nvPicPr>
        <p:blipFill>
          <a:blip r:embed="rId5" cstate="print"/>
          <a:srcRect/>
          <a:stretch>
            <a:fillRect/>
          </a:stretch>
        </p:blipFill>
        <p:spPr bwMode="auto">
          <a:xfrm>
            <a:off x="179512" y="2067694"/>
            <a:ext cx="1107826" cy="1107826"/>
          </a:xfrm>
          <a:prstGeom prst="rect">
            <a:avLst/>
          </a:prstGeom>
          <a:noFill/>
        </p:spPr>
      </p:pic>
      <p:pic>
        <p:nvPicPr>
          <p:cNvPr id="7172" name="Picture 4" descr="C:\Users\user\Desktop\0417_直播PPT對稿_QW-AC2600 802.11AC wifi card + Wirele\12.png"/>
          <p:cNvPicPr>
            <a:picLocks noChangeAspect="1" noChangeArrowheads="1"/>
          </p:cNvPicPr>
          <p:nvPr/>
        </p:nvPicPr>
        <p:blipFill>
          <a:blip r:embed="rId6" cstate="print"/>
          <a:srcRect/>
          <a:stretch>
            <a:fillRect/>
          </a:stretch>
        </p:blipFill>
        <p:spPr bwMode="auto">
          <a:xfrm>
            <a:off x="3779911" y="2685565"/>
            <a:ext cx="2008137" cy="2042544"/>
          </a:xfrm>
          <a:prstGeom prst="rect">
            <a:avLst/>
          </a:prstGeom>
          <a:noFill/>
        </p:spPr>
      </p:pic>
      <p:pic>
        <p:nvPicPr>
          <p:cNvPr id="7173" name="Picture 5" descr="C:\Users\user\Desktop\0417_直播PPT對稿_QW-AC2600 802.11AC wifi card + Wirele\13.png"/>
          <p:cNvPicPr>
            <a:picLocks noChangeAspect="1" noChangeArrowheads="1"/>
          </p:cNvPicPr>
          <p:nvPr/>
        </p:nvPicPr>
        <p:blipFill>
          <a:blip r:embed="rId7" cstate="print"/>
          <a:srcRect/>
          <a:stretch>
            <a:fillRect/>
          </a:stretch>
        </p:blipFill>
        <p:spPr bwMode="auto">
          <a:xfrm>
            <a:off x="5959808" y="3169339"/>
            <a:ext cx="2212591" cy="1318422"/>
          </a:xfrm>
          <a:prstGeom prst="rect">
            <a:avLst/>
          </a:prstGeom>
          <a:noFill/>
        </p:spPr>
      </p:pic>
      <p:pic>
        <p:nvPicPr>
          <p:cNvPr id="7174" name="Picture 6" descr="C:\Users\user\Desktop\0417_直播PPT對稿_QW-AC2600 802.11AC wifi card + Wirele\14.png"/>
          <p:cNvPicPr>
            <a:picLocks noChangeAspect="1" noChangeArrowheads="1"/>
          </p:cNvPicPr>
          <p:nvPr/>
        </p:nvPicPr>
        <p:blipFill>
          <a:blip r:embed="rId8" cstate="print"/>
          <a:srcRect/>
          <a:stretch>
            <a:fillRect/>
          </a:stretch>
        </p:blipFill>
        <p:spPr bwMode="auto">
          <a:xfrm>
            <a:off x="5459012" y="3195175"/>
            <a:ext cx="625156" cy="1230850"/>
          </a:xfrm>
          <a:prstGeom prst="rect">
            <a:avLst/>
          </a:prstGeom>
          <a:noFill/>
        </p:spPr>
      </p:pic>
      <p:pic>
        <p:nvPicPr>
          <p:cNvPr id="7175" name="Picture 7" descr="C:\Users\user\Desktop\0417_直播PPT對稿_QW-AC2600 802.11AC wifi card + Wirele\6.png"/>
          <p:cNvPicPr>
            <a:picLocks noChangeAspect="1" noChangeArrowheads="1"/>
          </p:cNvPicPr>
          <p:nvPr/>
        </p:nvPicPr>
        <p:blipFill>
          <a:blip r:embed="rId9" cstate="print"/>
          <a:srcRect/>
          <a:stretch>
            <a:fillRect/>
          </a:stretch>
        </p:blipFill>
        <p:spPr bwMode="auto">
          <a:xfrm>
            <a:off x="4653737" y="3498126"/>
            <a:ext cx="360040" cy="320935"/>
          </a:xfrm>
          <a:prstGeom prst="rect">
            <a:avLst/>
          </a:prstGeom>
          <a:noFill/>
        </p:spPr>
      </p:pic>
      <p:pic>
        <p:nvPicPr>
          <p:cNvPr id="7176" name="Picture 8" descr="C:\Users\user\Desktop\0417_直播PPT對稿_QW-AC2600 802.11AC wifi card + Wirele\7.png"/>
          <p:cNvPicPr>
            <a:picLocks noChangeAspect="1" noChangeArrowheads="1"/>
          </p:cNvPicPr>
          <p:nvPr/>
        </p:nvPicPr>
        <p:blipFill>
          <a:blip r:embed="rId10" cstate="print"/>
          <a:srcRect/>
          <a:stretch>
            <a:fillRect/>
          </a:stretch>
        </p:blipFill>
        <p:spPr bwMode="auto">
          <a:xfrm>
            <a:off x="7380313" y="3651870"/>
            <a:ext cx="360040" cy="264663"/>
          </a:xfrm>
          <a:prstGeom prst="rect">
            <a:avLst/>
          </a:prstGeom>
          <a:noFill/>
        </p:spPr>
      </p:pic>
      <p:pic>
        <p:nvPicPr>
          <p:cNvPr id="7177" name="Picture 9" descr="C:\Users\user\Desktop\0417_直播PPT對稿_QW-AC2600 802.11AC wifi card + Wirele\8.png"/>
          <p:cNvPicPr>
            <a:picLocks noChangeAspect="1" noChangeArrowheads="1"/>
          </p:cNvPicPr>
          <p:nvPr/>
        </p:nvPicPr>
        <p:blipFill>
          <a:blip r:embed="rId11" cstate="print"/>
          <a:srcRect/>
          <a:stretch>
            <a:fillRect/>
          </a:stretch>
        </p:blipFill>
        <p:spPr bwMode="auto">
          <a:xfrm>
            <a:off x="5138336" y="2984342"/>
            <a:ext cx="401677" cy="347662"/>
          </a:xfrm>
          <a:prstGeom prst="rect">
            <a:avLst/>
          </a:prstGeom>
          <a:noFill/>
        </p:spPr>
      </p:pic>
      <p:pic>
        <p:nvPicPr>
          <p:cNvPr id="7178" name="Picture 10" descr="C:\Users\user\Desktop\0417_直播PPT對稿_QW-AC2600 802.11AC wifi card + Wirele\9.png"/>
          <p:cNvPicPr>
            <a:picLocks noChangeAspect="1" noChangeArrowheads="1"/>
          </p:cNvPicPr>
          <p:nvPr/>
        </p:nvPicPr>
        <p:blipFill>
          <a:blip r:embed="rId12" cstate="print"/>
          <a:srcRect/>
          <a:stretch>
            <a:fillRect/>
          </a:stretch>
        </p:blipFill>
        <p:spPr bwMode="auto">
          <a:xfrm>
            <a:off x="6977448" y="3618559"/>
            <a:ext cx="229979" cy="314621"/>
          </a:xfrm>
          <a:prstGeom prst="rect">
            <a:avLst/>
          </a:prstGeom>
          <a:noFill/>
        </p:spPr>
      </p:pic>
      <p:pic>
        <p:nvPicPr>
          <p:cNvPr id="7179" name="Picture 11" descr="C:\Users\user\Desktop\0417_直播PPT對稿_QW-AC2600 802.11AC wifi card + Wirele\10.png"/>
          <p:cNvPicPr>
            <a:picLocks noChangeAspect="1" noChangeArrowheads="1"/>
          </p:cNvPicPr>
          <p:nvPr/>
        </p:nvPicPr>
        <p:blipFill>
          <a:blip r:embed="rId13" cstate="print"/>
          <a:srcRect/>
          <a:stretch>
            <a:fillRect/>
          </a:stretch>
        </p:blipFill>
        <p:spPr bwMode="auto">
          <a:xfrm>
            <a:off x="4058216" y="3507854"/>
            <a:ext cx="433595" cy="250925"/>
          </a:xfrm>
          <a:prstGeom prst="rect">
            <a:avLst/>
          </a:prstGeom>
          <a:noFill/>
        </p:spPr>
      </p:pic>
      <p:pic>
        <p:nvPicPr>
          <p:cNvPr id="7180" name="Picture 12" descr="C:\Users\user\Desktop\0417_直播PPT對稿_QW-AC2600 802.11AC wifi card + Wirele\1.png"/>
          <p:cNvPicPr>
            <a:picLocks noChangeAspect="1" noChangeArrowheads="1"/>
          </p:cNvPicPr>
          <p:nvPr/>
        </p:nvPicPr>
        <p:blipFill>
          <a:blip r:embed="rId14" cstate="print"/>
          <a:srcRect/>
          <a:stretch>
            <a:fillRect/>
          </a:stretch>
        </p:blipFill>
        <p:spPr bwMode="auto">
          <a:xfrm>
            <a:off x="5594980" y="3587296"/>
            <a:ext cx="346924" cy="275423"/>
          </a:xfrm>
          <a:prstGeom prst="rect">
            <a:avLst/>
          </a:prstGeom>
          <a:noFill/>
        </p:spPr>
      </p:pic>
      <p:pic>
        <p:nvPicPr>
          <p:cNvPr id="7181" name="Picture 13" descr="C:\Users\user\Desktop\0417_直播PPT對稿_QW-AC2600 802.11AC wifi card + Wirele\2.png"/>
          <p:cNvPicPr>
            <a:picLocks noChangeAspect="1" noChangeArrowheads="1"/>
          </p:cNvPicPr>
          <p:nvPr/>
        </p:nvPicPr>
        <p:blipFill>
          <a:blip r:embed="rId15" cstate="print"/>
          <a:srcRect/>
          <a:stretch>
            <a:fillRect/>
          </a:stretch>
        </p:blipFill>
        <p:spPr bwMode="auto">
          <a:xfrm>
            <a:off x="4644008" y="3075806"/>
            <a:ext cx="368777" cy="257309"/>
          </a:xfrm>
          <a:prstGeom prst="rect">
            <a:avLst/>
          </a:prstGeom>
          <a:noFill/>
        </p:spPr>
      </p:pic>
      <p:pic>
        <p:nvPicPr>
          <p:cNvPr id="7182" name="Picture 14" descr="C:\Users\user\Desktop\0417_直播PPT對稿_QW-AC2600 802.11AC wifi card + Wirele\3.png"/>
          <p:cNvPicPr>
            <a:picLocks noChangeAspect="1" noChangeArrowheads="1"/>
          </p:cNvPicPr>
          <p:nvPr/>
        </p:nvPicPr>
        <p:blipFill>
          <a:blip r:embed="rId16" cstate="print"/>
          <a:srcRect/>
          <a:stretch>
            <a:fillRect/>
          </a:stretch>
        </p:blipFill>
        <p:spPr bwMode="auto">
          <a:xfrm>
            <a:off x="6444208" y="3671111"/>
            <a:ext cx="332789" cy="268791"/>
          </a:xfrm>
          <a:prstGeom prst="rect">
            <a:avLst/>
          </a:prstGeom>
          <a:noFill/>
        </p:spPr>
      </p:pic>
      <p:pic>
        <p:nvPicPr>
          <p:cNvPr id="7183" name="Picture 15" descr="C:\Users\user\Desktop\0417_直播PPT對稿_QW-AC2600 802.11AC wifi card + Wirele\4.png"/>
          <p:cNvPicPr>
            <a:picLocks noChangeAspect="1" noChangeArrowheads="1"/>
          </p:cNvPicPr>
          <p:nvPr/>
        </p:nvPicPr>
        <p:blipFill>
          <a:blip r:embed="rId17" cstate="print"/>
          <a:srcRect/>
          <a:stretch>
            <a:fillRect/>
          </a:stretch>
        </p:blipFill>
        <p:spPr bwMode="auto">
          <a:xfrm>
            <a:off x="5599064" y="3947336"/>
            <a:ext cx="349676" cy="206567"/>
          </a:xfrm>
          <a:prstGeom prst="rect">
            <a:avLst/>
          </a:prstGeom>
          <a:noFill/>
        </p:spPr>
      </p:pic>
      <p:pic>
        <p:nvPicPr>
          <p:cNvPr id="7184" name="Picture 16" descr="C:\Users\user\Desktop\0417_直播PPT對稿_QW-AC2600 802.11AC wifi card + Wirele\5.png"/>
          <p:cNvPicPr>
            <a:picLocks noChangeAspect="1" noChangeArrowheads="1"/>
          </p:cNvPicPr>
          <p:nvPr/>
        </p:nvPicPr>
        <p:blipFill>
          <a:blip r:embed="rId18" cstate="print"/>
          <a:srcRect/>
          <a:stretch>
            <a:fillRect/>
          </a:stretch>
        </p:blipFill>
        <p:spPr bwMode="auto">
          <a:xfrm>
            <a:off x="4067944" y="3003798"/>
            <a:ext cx="395785" cy="371233"/>
          </a:xfrm>
          <a:prstGeom prst="rect">
            <a:avLst/>
          </a:prstGeom>
          <a:noFill/>
        </p:spPr>
      </p:pic>
      <p:pic>
        <p:nvPicPr>
          <p:cNvPr id="7185" name="Picture 17" descr="C:\Users\user\Desktop\0417_直播PPT對稿_QW-AC2600 802.11AC wifi card + Wirele\18.png"/>
          <p:cNvPicPr>
            <a:picLocks noChangeAspect="1" noChangeArrowheads="1"/>
          </p:cNvPicPr>
          <p:nvPr/>
        </p:nvPicPr>
        <p:blipFill>
          <a:blip r:embed="rId19" cstate="print"/>
          <a:srcRect/>
          <a:stretch>
            <a:fillRect/>
          </a:stretch>
        </p:blipFill>
        <p:spPr bwMode="auto">
          <a:xfrm rot="2062048">
            <a:off x="2228195" y="2325233"/>
            <a:ext cx="1135498" cy="72126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253" name="平行四邊形 252"/>
          <p:cNvSpPr/>
          <p:nvPr/>
        </p:nvSpPr>
        <p:spPr>
          <a:xfrm>
            <a:off x="2627597" y="1851670"/>
            <a:ext cx="2033084" cy="432048"/>
          </a:xfrm>
          <a:prstGeom prst="parallelogram">
            <a:avLst/>
          </a:prstGeom>
          <a:solidFill>
            <a:schemeClr val="tx2">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2" name="平行四邊形 251"/>
          <p:cNvSpPr/>
          <p:nvPr/>
        </p:nvSpPr>
        <p:spPr>
          <a:xfrm>
            <a:off x="1331640" y="1851670"/>
            <a:ext cx="1872208" cy="432048"/>
          </a:xfrm>
          <a:prstGeom prst="parallelogram">
            <a:avLst/>
          </a:prstGeom>
          <a:solidFill>
            <a:schemeClr val="tx2">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1" name="平行四邊形 250"/>
          <p:cNvSpPr/>
          <p:nvPr/>
        </p:nvSpPr>
        <p:spPr>
          <a:xfrm>
            <a:off x="-180528" y="1851670"/>
            <a:ext cx="1872208" cy="432048"/>
          </a:xfrm>
          <a:prstGeom prst="parallelogram">
            <a:avLst/>
          </a:prstGeom>
          <a:solidFill>
            <a:schemeClr val="tx2">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8" name="流程圖: 資料 247"/>
          <p:cNvSpPr/>
          <p:nvPr/>
        </p:nvSpPr>
        <p:spPr>
          <a:xfrm>
            <a:off x="2500370" y="2283718"/>
            <a:ext cx="2071630" cy="1440160"/>
          </a:xfrm>
          <a:prstGeom prst="flowChartInputOutput">
            <a:avLst/>
          </a:prstGeom>
          <a:solidFill>
            <a:schemeClr val="accent1">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7" name="流程圖: 資料 246"/>
          <p:cNvSpPr/>
          <p:nvPr/>
        </p:nvSpPr>
        <p:spPr>
          <a:xfrm>
            <a:off x="971600" y="2283718"/>
            <a:ext cx="2145495" cy="1440160"/>
          </a:xfrm>
          <a:prstGeom prst="flowChartInputOutput">
            <a:avLst/>
          </a:prstGeom>
          <a:solidFill>
            <a:schemeClr val="accent1">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5" name="流程圖: 資料 244"/>
          <p:cNvSpPr/>
          <p:nvPr/>
        </p:nvSpPr>
        <p:spPr>
          <a:xfrm>
            <a:off x="-540568" y="2283718"/>
            <a:ext cx="2123728" cy="1440160"/>
          </a:xfrm>
          <a:prstGeom prst="flowChartInputOutput">
            <a:avLst/>
          </a:prstGeom>
          <a:solidFill>
            <a:schemeClr val="accent1">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1" name="Picture 4" descr="C:\Users\user\Desktop\0417_直播PPT對稿_QW-AC2600 802.11AC wifi card + Wirele\12.png"/>
          <p:cNvPicPr>
            <a:picLocks noChangeAspect="1" noChangeArrowheads="1"/>
          </p:cNvPicPr>
          <p:nvPr/>
        </p:nvPicPr>
        <p:blipFill>
          <a:blip r:embed="rId3" cstate="print"/>
          <a:stretch>
            <a:fillRect/>
          </a:stretch>
        </p:blipFill>
        <p:spPr bwMode="auto">
          <a:xfrm>
            <a:off x="5436096" y="1312362"/>
            <a:ext cx="1762928" cy="1683757"/>
          </a:xfrm>
          <a:prstGeom prst="rect">
            <a:avLst/>
          </a:prstGeom>
          <a:noFill/>
        </p:spPr>
      </p:pic>
      <p:sp>
        <p:nvSpPr>
          <p:cNvPr id="391" name="Shape 391"/>
          <p:cNvSpPr txBox="1">
            <a:spLocks noGrp="1"/>
          </p:cNvSpPr>
          <p:nvPr>
            <p:ph type="title"/>
          </p:nvPr>
        </p:nvSpPr>
        <p:spPr/>
        <p:txBody>
          <a:bodyPr/>
          <a:lstStyle/>
          <a:p>
            <a:pPr lvl="0"/>
            <a:r>
              <a:rPr lang="en-US" altLang="zh-TW" smtClean="0">
                <a:sym typeface="PMingLiu"/>
              </a:rPr>
              <a:t>QNAP NAS </a:t>
            </a:r>
            <a:r>
              <a:rPr lang="zh-TW" altLang="en-US" smtClean="0">
                <a:sym typeface="PMingLiu"/>
              </a:rPr>
              <a:t>打造為無線基地台</a:t>
            </a:r>
            <a:endParaRPr lang="zh-TW" altLang="en-US">
              <a:sym typeface="PMingLiu"/>
            </a:endParaRPr>
          </a:p>
        </p:txBody>
      </p:sp>
      <p:pic>
        <p:nvPicPr>
          <p:cNvPr id="586" name="Shape 586"/>
          <p:cNvPicPr preferRelativeResize="0"/>
          <p:nvPr/>
        </p:nvPicPr>
        <p:blipFill rotWithShape="1">
          <a:blip r:embed="rId4" cstate="print">
            <a:alphaModFix/>
          </a:blip>
          <a:srcRect l="30951" r="32925"/>
          <a:stretch/>
        </p:blipFill>
        <p:spPr>
          <a:xfrm>
            <a:off x="7482464" y="1952660"/>
            <a:ext cx="511311" cy="795975"/>
          </a:xfrm>
          <a:prstGeom prst="rect">
            <a:avLst/>
          </a:prstGeom>
          <a:noFill/>
          <a:ln>
            <a:noFill/>
          </a:ln>
        </p:spPr>
      </p:pic>
      <p:pic>
        <p:nvPicPr>
          <p:cNvPr id="587" name="Shape 587"/>
          <p:cNvPicPr preferRelativeResize="0"/>
          <p:nvPr/>
        </p:nvPicPr>
        <p:blipFill rotWithShape="1">
          <a:blip r:embed="rId4" cstate="print">
            <a:alphaModFix/>
          </a:blip>
          <a:srcRect l="30951" r="32925"/>
          <a:stretch/>
        </p:blipFill>
        <p:spPr>
          <a:xfrm>
            <a:off x="6732240" y="1956547"/>
            <a:ext cx="511311" cy="795975"/>
          </a:xfrm>
          <a:prstGeom prst="rect">
            <a:avLst/>
          </a:prstGeom>
          <a:noFill/>
          <a:ln>
            <a:noFill/>
          </a:ln>
        </p:spPr>
      </p:pic>
      <p:pic>
        <p:nvPicPr>
          <p:cNvPr id="588" name="Shape 588"/>
          <p:cNvPicPr preferRelativeResize="0"/>
          <p:nvPr/>
        </p:nvPicPr>
        <p:blipFill rotWithShape="1">
          <a:blip r:embed="rId4" cstate="print">
            <a:alphaModFix/>
          </a:blip>
          <a:srcRect l="30951" r="32925"/>
          <a:stretch/>
        </p:blipFill>
        <p:spPr>
          <a:xfrm>
            <a:off x="7122424" y="1956547"/>
            <a:ext cx="511311" cy="795975"/>
          </a:xfrm>
          <a:prstGeom prst="rect">
            <a:avLst/>
          </a:prstGeom>
          <a:noFill/>
          <a:ln>
            <a:noFill/>
          </a:ln>
        </p:spPr>
      </p:pic>
      <p:sp>
        <p:nvSpPr>
          <p:cNvPr id="598" name="Shape 598"/>
          <p:cNvSpPr/>
          <p:nvPr/>
        </p:nvSpPr>
        <p:spPr>
          <a:xfrm>
            <a:off x="1043608" y="2787774"/>
            <a:ext cx="504056" cy="457266"/>
          </a:xfrm>
          <a:prstGeom prst="mathPlus">
            <a:avLst>
              <a:gd name="adj1" fmla="val 23520"/>
            </a:avLst>
          </a:prstGeom>
          <a:solidFill>
            <a:schemeClr val="tx2">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06" name="Shape 606"/>
          <p:cNvPicPr preferRelativeResize="0"/>
          <p:nvPr/>
        </p:nvPicPr>
        <p:blipFill rotWithShape="1">
          <a:blip r:embed="rId5" cstate="print">
            <a:alphaModFix/>
          </a:blip>
          <a:srcRect l="28931" r="35137"/>
          <a:stretch/>
        </p:blipFill>
        <p:spPr>
          <a:xfrm>
            <a:off x="323528" y="2571750"/>
            <a:ext cx="564258" cy="981525"/>
          </a:xfrm>
          <a:prstGeom prst="rect">
            <a:avLst/>
          </a:prstGeom>
          <a:noFill/>
          <a:ln>
            <a:noFill/>
          </a:ln>
        </p:spPr>
      </p:pic>
      <p:sp>
        <p:nvSpPr>
          <p:cNvPr id="223" name="Shape 174"/>
          <p:cNvSpPr/>
          <p:nvPr/>
        </p:nvSpPr>
        <p:spPr>
          <a:xfrm>
            <a:off x="4812244" y="2878831"/>
            <a:ext cx="169825" cy="45719"/>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4" name="Shape 181"/>
          <p:cNvSpPr/>
          <p:nvPr/>
        </p:nvSpPr>
        <p:spPr>
          <a:xfrm>
            <a:off x="4967585" y="2964659"/>
            <a:ext cx="158500" cy="45719"/>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5" name="Shape 182"/>
          <p:cNvSpPr/>
          <p:nvPr/>
        </p:nvSpPr>
        <p:spPr>
          <a:xfrm>
            <a:off x="4812244" y="2878831"/>
            <a:ext cx="169825" cy="45719"/>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6" name="Shape 183"/>
          <p:cNvSpPr/>
          <p:nvPr/>
        </p:nvSpPr>
        <p:spPr>
          <a:xfrm>
            <a:off x="7081768" y="4165917"/>
            <a:ext cx="166032" cy="45719"/>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27" name="Picture 4" descr="C:\Users\user\Desktop\0417_直播PPT對稿_QW-AC2600 802.11AC wifi card + Wirele\12.png"/>
          <p:cNvPicPr>
            <a:picLocks noChangeAspect="1" noChangeArrowheads="1"/>
          </p:cNvPicPr>
          <p:nvPr/>
        </p:nvPicPr>
        <p:blipFill>
          <a:blip r:embed="rId6" cstate="print"/>
          <a:srcRect/>
          <a:stretch>
            <a:fillRect/>
          </a:stretch>
        </p:blipFill>
        <p:spPr bwMode="auto">
          <a:xfrm>
            <a:off x="5437895" y="3082872"/>
            <a:ext cx="1762928" cy="1793134"/>
          </a:xfrm>
          <a:prstGeom prst="rect">
            <a:avLst/>
          </a:prstGeom>
          <a:noFill/>
        </p:spPr>
      </p:pic>
      <p:pic>
        <p:nvPicPr>
          <p:cNvPr id="228" name="Picture 5" descr="C:\Users\user\Desktop\0417_直播PPT對稿_QW-AC2600 802.11AC wifi card + Wirele\13.png"/>
          <p:cNvPicPr>
            <a:picLocks noChangeAspect="1" noChangeArrowheads="1"/>
          </p:cNvPicPr>
          <p:nvPr/>
        </p:nvPicPr>
        <p:blipFill>
          <a:blip r:embed="rId7" cstate="print"/>
          <a:srcRect/>
          <a:stretch>
            <a:fillRect/>
          </a:stretch>
        </p:blipFill>
        <p:spPr bwMode="auto">
          <a:xfrm>
            <a:off x="6878055" y="3566646"/>
            <a:ext cx="1942417" cy="1157433"/>
          </a:xfrm>
          <a:prstGeom prst="rect">
            <a:avLst/>
          </a:prstGeom>
          <a:noFill/>
        </p:spPr>
      </p:pic>
      <p:pic>
        <p:nvPicPr>
          <p:cNvPr id="229" name="Picture 6" descr="C:\Users\user\Desktop\0417_直播PPT對稿_QW-AC2600 802.11AC wifi card + Wirele\14.png"/>
          <p:cNvPicPr>
            <a:picLocks noChangeAspect="1" noChangeArrowheads="1"/>
          </p:cNvPicPr>
          <p:nvPr/>
        </p:nvPicPr>
        <p:blipFill>
          <a:blip r:embed="rId8" cstate="print"/>
          <a:srcRect/>
          <a:stretch>
            <a:fillRect/>
          </a:stretch>
        </p:blipFill>
        <p:spPr bwMode="auto">
          <a:xfrm>
            <a:off x="6734039" y="3592482"/>
            <a:ext cx="548820" cy="1080554"/>
          </a:xfrm>
          <a:prstGeom prst="rect">
            <a:avLst/>
          </a:prstGeom>
          <a:noFill/>
        </p:spPr>
      </p:pic>
      <p:pic>
        <p:nvPicPr>
          <p:cNvPr id="230" name="Picture 7" descr="C:\Users\user\Desktop\0417_直播PPT對稿_QW-AC2600 802.11AC wifi card + Wirele\6.png"/>
          <p:cNvPicPr>
            <a:picLocks noChangeAspect="1" noChangeArrowheads="1"/>
          </p:cNvPicPr>
          <p:nvPr/>
        </p:nvPicPr>
        <p:blipFill>
          <a:blip r:embed="rId9" cstate="print"/>
          <a:srcRect/>
          <a:stretch>
            <a:fillRect/>
          </a:stretch>
        </p:blipFill>
        <p:spPr bwMode="auto">
          <a:xfrm>
            <a:off x="6179759" y="3787531"/>
            <a:ext cx="316076" cy="281746"/>
          </a:xfrm>
          <a:prstGeom prst="rect">
            <a:avLst/>
          </a:prstGeom>
          <a:noFill/>
        </p:spPr>
      </p:pic>
      <p:pic>
        <p:nvPicPr>
          <p:cNvPr id="231" name="Picture 8" descr="C:\Users\user\Desktop\0417_直播PPT對稿_QW-AC2600 802.11AC wifi card + Wirele\7.png"/>
          <p:cNvPicPr>
            <a:picLocks noChangeAspect="1" noChangeArrowheads="1"/>
          </p:cNvPicPr>
          <p:nvPr/>
        </p:nvPicPr>
        <p:blipFill>
          <a:blip r:embed="rId10" cstate="print"/>
          <a:srcRect/>
          <a:stretch>
            <a:fillRect/>
          </a:stretch>
        </p:blipFill>
        <p:spPr bwMode="auto">
          <a:xfrm>
            <a:off x="8129577" y="3988889"/>
            <a:ext cx="316076" cy="232345"/>
          </a:xfrm>
          <a:prstGeom prst="rect">
            <a:avLst/>
          </a:prstGeom>
          <a:noFill/>
        </p:spPr>
      </p:pic>
      <p:pic>
        <p:nvPicPr>
          <p:cNvPr id="232" name="Picture 9" descr="C:\Users\user\Desktop\0417_直播PPT對稿_QW-AC2600 802.11AC wifi card + Wirele\8.png"/>
          <p:cNvPicPr>
            <a:picLocks noChangeAspect="1" noChangeArrowheads="1"/>
          </p:cNvPicPr>
          <p:nvPr/>
        </p:nvPicPr>
        <p:blipFill>
          <a:blip r:embed="rId11" cstate="print"/>
          <a:srcRect/>
          <a:stretch>
            <a:fillRect/>
          </a:stretch>
        </p:blipFill>
        <p:spPr bwMode="auto">
          <a:xfrm>
            <a:off x="6669442" y="3273746"/>
            <a:ext cx="352629" cy="305210"/>
          </a:xfrm>
          <a:prstGeom prst="rect">
            <a:avLst/>
          </a:prstGeom>
          <a:noFill/>
        </p:spPr>
      </p:pic>
      <p:pic>
        <p:nvPicPr>
          <p:cNvPr id="233" name="Picture 10" descr="C:\Users\user\Desktop\0417_直播PPT對稿_QW-AC2600 802.11AC wifi card + Wirele\9.png"/>
          <p:cNvPicPr>
            <a:picLocks noChangeAspect="1" noChangeArrowheads="1"/>
          </p:cNvPicPr>
          <p:nvPr/>
        </p:nvPicPr>
        <p:blipFill>
          <a:blip r:embed="rId12" cstate="print"/>
          <a:srcRect/>
          <a:stretch>
            <a:fillRect/>
          </a:stretch>
        </p:blipFill>
        <p:spPr bwMode="auto">
          <a:xfrm>
            <a:off x="7754794" y="3955579"/>
            <a:ext cx="201897" cy="276204"/>
          </a:xfrm>
          <a:prstGeom prst="rect">
            <a:avLst/>
          </a:prstGeom>
          <a:noFill/>
        </p:spPr>
      </p:pic>
      <p:pic>
        <p:nvPicPr>
          <p:cNvPr id="234" name="Picture 11" descr="C:\Users\user\Desktop\0417_直播PPT對稿_QW-AC2600 802.11AC wifi card + Wirele\10.png"/>
          <p:cNvPicPr>
            <a:picLocks noChangeAspect="1" noChangeArrowheads="1"/>
          </p:cNvPicPr>
          <p:nvPr/>
        </p:nvPicPr>
        <p:blipFill>
          <a:blip r:embed="rId13" cstate="print"/>
          <a:srcRect/>
          <a:stretch>
            <a:fillRect/>
          </a:stretch>
        </p:blipFill>
        <p:spPr bwMode="auto">
          <a:xfrm>
            <a:off x="5593219" y="3797258"/>
            <a:ext cx="380650" cy="220285"/>
          </a:xfrm>
          <a:prstGeom prst="rect">
            <a:avLst/>
          </a:prstGeom>
          <a:noFill/>
        </p:spPr>
      </p:pic>
      <p:pic>
        <p:nvPicPr>
          <p:cNvPr id="235" name="Picture 12" descr="C:\Users\user\Desktop\0417_直播PPT對稿_QW-AC2600 802.11AC wifi card + Wirele\1.png"/>
          <p:cNvPicPr>
            <a:picLocks noChangeAspect="1" noChangeArrowheads="1"/>
          </p:cNvPicPr>
          <p:nvPr/>
        </p:nvPicPr>
        <p:blipFill>
          <a:blip r:embed="rId14" cstate="print"/>
          <a:srcRect/>
          <a:stretch>
            <a:fillRect/>
          </a:stretch>
        </p:blipFill>
        <p:spPr bwMode="auto">
          <a:xfrm>
            <a:off x="6856129" y="3944412"/>
            <a:ext cx="304562" cy="241792"/>
          </a:xfrm>
          <a:prstGeom prst="rect">
            <a:avLst/>
          </a:prstGeom>
          <a:noFill/>
        </p:spPr>
      </p:pic>
      <p:pic>
        <p:nvPicPr>
          <p:cNvPr id="236" name="Picture 13" descr="C:\Users\user\Desktop\0417_直播PPT對稿_QW-AC2600 802.11AC wifi card + Wirele\2.png"/>
          <p:cNvPicPr>
            <a:picLocks noChangeAspect="1" noChangeArrowheads="1"/>
          </p:cNvPicPr>
          <p:nvPr/>
        </p:nvPicPr>
        <p:blipFill>
          <a:blip r:embed="rId15" cstate="print"/>
          <a:srcRect/>
          <a:stretch>
            <a:fillRect/>
          </a:stretch>
        </p:blipFill>
        <p:spPr bwMode="auto">
          <a:xfrm>
            <a:off x="6171097" y="3365210"/>
            <a:ext cx="323746" cy="225889"/>
          </a:xfrm>
          <a:prstGeom prst="rect">
            <a:avLst/>
          </a:prstGeom>
          <a:noFill/>
        </p:spPr>
      </p:pic>
      <p:pic>
        <p:nvPicPr>
          <p:cNvPr id="237" name="Picture 14" descr="C:\Users\user\Desktop\0417_直播PPT對稿_QW-AC2600 802.11AC wifi card + Wirele\3.png"/>
          <p:cNvPicPr>
            <a:picLocks noChangeAspect="1" noChangeArrowheads="1"/>
          </p:cNvPicPr>
          <p:nvPr/>
        </p:nvPicPr>
        <p:blipFill>
          <a:blip r:embed="rId16" cstate="print"/>
          <a:srcRect/>
          <a:stretch>
            <a:fillRect/>
          </a:stretch>
        </p:blipFill>
        <p:spPr bwMode="auto">
          <a:xfrm>
            <a:off x="7265481" y="3993826"/>
            <a:ext cx="292153" cy="235970"/>
          </a:xfrm>
          <a:prstGeom prst="rect">
            <a:avLst/>
          </a:prstGeom>
          <a:noFill/>
        </p:spPr>
      </p:pic>
      <p:pic>
        <p:nvPicPr>
          <p:cNvPr id="238" name="Picture 15" descr="C:\Users\user\Desktop\0417_直播PPT對稿_QW-AC2600 802.11AC wifi card + Wirele\4.png"/>
          <p:cNvPicPr>
            <a:picLocks noChangeAspect="1" noChangeArrowheads="1"/>
          </p:cNvPicPr>
          <p:nvPr/>
        </p:nvPicPr>
        <p:blipFill>
          <a:blip r:embed="rId17" cstate="print"/>
          <a:srcRect/>
          <a:stretch>
            <a:fillRect/>
          </a:stretch>
        </p:blipFill>
        <p:spPr bwMode="auto">
          <a:xfrm>
            <a:off x="6860549" y="4304452"/>
            <a:ext cx="306978" cy="181344"/>
          </a:xfrm>
          <a:prstGeom prst="rect">
            <a:avLst/>
          </a:prstGeom>
          <a:noFill/>
        </p:spPr>
      </p:pic>
      <p:pic>
        <p:nvPicPr>
          <p:cNvPr id="239" name="Picture 16" descr="C:\Users\user\Desktop\0417_直播PPT對稿_QW-AC2600 802.11AC wifi card + Wirele\5.png"/>
          <p:cNvPicPr>
            <a:picLocks noChangeAspect="1" noChangeArrowheads="1"/>
          </p:cNvPicPr>
          <p:nvPr/>
        </p:nvPicPr>
        <p:blipFill>
          <a:blip r:embed="rId18" cstate="print"/>
          <a:srcRect/>
          <a:stretch>
            <a:fillRect/>
          </a:stretch>
        </p:blipFill>
        <p:spPr bwMode="auto">
          <a:xfrm>
            <a:off x="5598330" y="3293202"/>
            <a:ext cx="347457" cy="325903"/>
          </a:xfrm>
          <a:prstGeom prst="rect">
            <a:avLst/>
          </a:prstGeom>
          <a:noFill/>
        </p:spPr>
      </p:pic>
      <p:pic>
        <p:nvPicPr>
          <p:cNvPr id="8194" name="Picture 2" descr="C:\Users\user\Desktop\0417_直播PPT對稿_QW-AC2600 802.11AC wifi card + Wirele\WirelessAP Station.png"/>
          <p:cNvPicPr>
            <a:picLocks noChangeAspect="1" noChangeArrowheads="1"/>
          </p:cNvPicPr>
          <p:nvPr/>
        </p:nvPicPr>
        <p:blipFill>
          <a:blip r:embed="rId19" cstate="print"/>
          <a:srcRect/>
          <a:stretch>
            <a:fillRect/>
          </a:stretch>
        </p:blipFill>
        <p:spPr bwMode="auto">
          <a:xfrm>
            <a:off x="3347864" y="2715766"/>
            <a:ext cx="720080" cy="720080"/>
          </a:xfrm>
          <a:prstGeom prst="rect">
            <a:avLst/>
          </a:prstGeom>
          <a:noFill/>
        </p:spPr>
      </p:pic>
      <p:pic>
        <p:nvPicPr>
          <p:cNvPr id="242" name="Picture 17" descr="C:\Users\user\Desktop\0417_直播PPT對稿_QW-AC2600 802.11AC wifi card + Wirele\18.png"/>
          <p:cNvPicPr>
            <a:picLocks noChangeAspect="1" noChangeArrowheads="1"/>
          </p:cNvPicPr>
          <p:nvPr/>
        </p:nvPicPr>
        <p:blipFill>
          <a:blip r:embed="rId20" cstate="print"/>
          <a:srcRect/>
          <a:stretch>
            <a:fillRect/>
          </a:stretch>
        </p:blipFill>
        <p:spPr bwMode="auto">
          <a:xfrm rot="5400000">
            <a:off x="4391152" y="2680590"/>
            <a:ext cx="991482" cy="629786"/>
          </a:xfrm>
          <a:prstGeom prst="rect">
            <a:avLst/>
          </a:prstGeom>
          <a:noFill/>
        </p:spPr>
      </p:pic>
      <p:sp>
        <p:nvSpPr>
          <p:cNvPr id="249" name="Shape 598"/>
          <p:cNvSpPr/>
          <p:nvPr/>
        </p:nvSpPr>
        <p:spPr>
          <a:xfrm>
            <a:off x="2627784" y="2787774"/>
            <a:ext cx="504056" cy="457266"/>
          </a:xfrm>
          <a:prstGeom prst="mathPlus">
            <a:avLst>
              <a:gd name="adj1" fmla="val 23520"/>
            </a:avLst>
          </a:prstGeom>
          <a:solidFill>
            <a:schemeClr val="tx2">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5" name="Shape 605"/>
          <p:cNvSpPr txBox="1"/>
          <p:nvPr/>
        </p:nvSpPr>
        <p:spPr>
          <a:xfrm>
            <a:off x="3146231" y="1881154"/>
            <a:ext cx="1569785" cy="427200"/>
          </a:xfrm>
          <a:prstGeom prst="rect">
            <a:avLst/>
          </a:prstGeom>
          <a:noFill/>
          <a:ln>
            <a:noFill/>
          </a:ln>
        </p:spPr>
        <p:txBody>
          <a:bodyPr spcFirstLastPara="1" wrap="square" lIns="91425" tIns="91425" rIns="91425" bIns="91425" anchor="ctr" anchorCtr="0">
            <a:noAutofit/>
          </a:bodyPr>
          <a:lstStyle/>
          <a:p>
            <a:pPr marL="0" lvl="0" indent="0" algn="ctr" rtl="0">
              <a:lnSpc>
                <a:spcPts val="1400"/>
              </a:lnSpc>
              <a:spcBef>
                <a:spcPts val="0"/>
              </a:spcBef>
              <a:spcAft>
                <a:spcPts val="0"/>
              </a:spcAft>
              <a:buNone/>
            </a:pPr>
            <a:r>
              <a:rPr lang="zh-TW" sz="1600" b="1" dirty="0">
                <a:solidFill>
                  <a:schemeClr val="bg1"/>
                </a:solidFill>
                <a:latin typeface="微軟正黑體" pitchFamily="34" charset="-120"/>
                <a:ea typeface="微軟正黑體" pitchFamily="34" charset="-120"/>
              </a:rPr>
              <a:t>WirelessAP Station 套件</a:t>
            </a:r>
            <a:endParaRPr sz="1600" b="1" dirty="0">
              <a:solidFill>
                <a:schemeClr val="bg1"/>
              </a:solidFill>
              <a:latin typeface="微軟正黑體" pitchFamily="34" charset="-120"/>
              <a:ea typeface="微軟正黑體" pitchFamily="34" charset="-120"/>
            </a:endParaRPr>
          </a:p>
        </p:txBody>
      </p:sp>
      <p:sp>
        <p:nvSpPr>
          <p:cNvPr id="603" name="Shape 603"/>
          <p:cNvSpPr txBox="1"/>
          <p:nvPr/>
        </p:nvSpPr>
        <p:spPr>
          <a:xfrm>
            <a:off x="146048" y="1881154"/>
            <a:ext cx="1257600" cy="4272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zh-TW" sz="1600" b="1" dirty="0">
                <a:solidFill>
                  <a:schemeClr val="bg1"/>
                </a:solidFill>
                <a:latin typeface="微軟正黑體" pitchFamily="34" charset="-120"/>
                <a:ea typeface="微軟正黑體" pitchFamily="34" charset="-120"/>
              </a:rPr>
              <a:t>TS-253Be</a:t>
            </a:r>
            <a:endParaRPr sz="1600" b="1" dirty="0">
              <a:solidFill>
                <a:schemeClr val="bg1"/>
              </a:solidFill>
              <a:latin typeface="微軟正黑體" pitchFamily="34" charset="-120"/>
              <a:ea typeface="微軟正黑體" pitchFamily="34" charset="-120"/>
            </a:endParaRPr>
          </a:p>
        </p:txBody>
      </p:sp>
      <p:sp>
        <p:nvSpPr>
          <p:cNvPr id="604" name="Shape 604"/>
          <p:cNvSpPr txBox="1"/>
          <p:nvPr/>
        </p:nvSpPr>
        <p:spPr>
          <a:xfrm>
            <a:off x="1449644" y="1881154"/>
            <a:ext cx="1806116" cy="42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sz="1600" b="1" spc="-150" dirty="0">
                <a:solidFill>
                  <a:schemeClr val="bg1"/>
                </a:solidFill>
                <a:latin typeface="微軟正黑體" pitchFamily="34" charset="-120"/>
                <a:ea typeface="微軟正黑體" pitchFamily="34" charset="-120"/>
              </a:rPr>
              <a:t>QWA-AC2600</a:t>
            </a:r>
            <a:endParaRPr sz="1600" b="1" spc="-150" dirty="0">
              <a:solidFill>
                <a:schemeClr val="bg1"/>
              </a:solidFill>
              <a:latin typeface="微軟正黑體" pitchFamily="34" charset="-120"/>
              <a:ea typeface="微軟正黑體" pitchFamily="34" charset="-120"/>
            </a:endParaRPr>
          </a:p>
        </p:txBody>
      </p:sp>
      <p:pic>
        <p:nvPicPr>
          <p:cNvPr id="6146" name="Picture 2" descr="C:\Users\user\Desktop\0417_直播PPT對稿_QW-AC2600 802.11AC wifi card + Wirele\DSC_0147.png"/>
          <p:cNvPicPr>
            <a:picLocks noChangeAspect="1" noChangeArrowheads="1"/>
          </p:cNvPicPr>
          <p:nvPr/>
        </p:nvPicPr>
        <p:blipFill>
          <a:blip r:embed="rId21" cstate="print"/>
          <a:srcRect/>
          <a:stretch>
            <a:fillRect/>
          </a:stretch>
        </p:blipFill>
        <p:spPr bwMode="auto">
          <a:xfrm>
            <a:off x="1490538" y="2427734"/>
            <a:ext cx="1281262" cy="119584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p:nvPr/>
        </p:nvSpPr>
        <p:spPr>
          <a:xfrm>
            <a:off x="4860234" y="1570623"/>
            <a:ext cx="3600400" cy="3024336"/>
          </a:xfrm>
          <a:prstGeom prst="roundRect">
            <a:avLst>
              <a:gd name="adj" fmla="val 8999"/>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3" name="Shape 613"/>
          <p:cNvSpPr/>
          <p:nvPr/>
        </p:nvSpPr>
        <p:spPr>
          <a:xfrm>
            <a:off x="683568" y="1570623"/>
            <a:ext cx="3600400" cy="3024336"/>
          </a:xfrm>
          <a:prstGeom prst="roundRect">
            <a:avLst>
              <a:gd name="adj" fmla="val 8999"/>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4" name="Shape 614"/>
          <p:cNvSpPr txBox="1">
            <a:spLocks noGrp="1"/>
          </p:cNvSpPr>
          <p:nvPr>
            <p:ph type="title"/>
          </p:nvPr>
        </p:nvSpPr>
        <p:spPr/>
        <p:txBody>
          <a:bodyPr/>
          <a:lstStyle/>
          <a:p>
            <a:pPr lvl="0"/>
            <a:r>
              <a:rPr lang="zh-TW" altLang="en-US" dirty="0" smtClean="0">
                <a:sym typeface="PMingLiu"/>
              </a:rPr>
              <a:t>支援具備 </a:t>
            </a:r>
            <a:r>
              <a:rPr lang="en-US" altLang="zh-TW" dirty="0" err="1" smtClean="0">
                <a:sym typeface="PMingLiu"/>
              </a:rPr>
              <a:t>PCIe</a:t>
            </a:r>
            <a:r>
              <a:rPr lang="en-US" altLang="zh-TW" dirty="0" smtClean="0">
                <a:sym typeface="PMingLiu"/>
              </a:rPr>
              <a:t> </a:t>
            </a:r>
            <a:r>
              <a:rPr lang="zh-TW" altLang="en-US" dirty="0" smtClean="0">
                <a:sym typeface="PMingLiu"/>
              </a:rPr>
              <a:t>插槽的 </a:t>
            </a:r>
            <a:r>
              <a:rPr lang="en-US" altLang="zh-TW" dirty="0" smtClean="0">
                <a:sym typeface="PMingLiu"/>
              </a:rPr>
              <a:t>NAS </a:t>
            </a:r>
            <a:r>
              <a:rPr lang="zh-TW" altLang="en-US" dirty="0" smtClean="0">
                <a:sym typeface="PMingLiu"/>
              </a:rPr>
              <a:t>機種</a:t>
            </a:r>
            <a:endParaRPr lang="zh-TW" altLang="en-US" dirty="0">
              <a:sym typeface="PMingLiu"/>
            </a:endParaRPr>
          </a:p>
        </p:txBody>
      </p:sp>
      <p:sp>
        <p:nvSpPr>
          <p:cNvPr id="616" name="Shape 616"/>
          <p:cNvSpPr txBox="1">
            <a:spLocks noGrp="1"/>
          </p:cNvSpPr>
          <p:nvPr>
            <p:ph type="body" idx="4294967295"/>
          </p:nvPr>
        </p:nvSpPr>
        <p:spPr>
          <a:xfrm>
            <a:off x="1021779" y="1707654"/>
            <a:ext cx="3478213" cy="514350"/>
          </a:xfrm>
          <a:prstGeom prst="rect">
            <a:avLst/>
          </a:prstGeom>
          <a:noFill/>
          <a:ln>
            <a:noFill/>
          </a:ln>
        </p:spPr>
        <p:txBody>
          <a:bodyPr spcFirstLastPara="1" wrap="square" lIns="91425" tIns="45700" rIns="91425" bIns="45700" anchor="t" anchorCtr="0">
            <a:noAutofit/>
          </a:bodyPr>
          <a:lstStyle/>
          <a:p>
            <a:pPr marL="342900" marR="0" lvl="0" indent="-355600" algn="l" rtl="0">
              <a:lnSpc>
                <a:spcPct val="80000"/>
              </a:lnSpc>
              <a:spcBef>
                <a:spcPts val="0"/>
              </a:spcBef>
              <a:spcAft>
                <a:spcPts val="0"/>
              </a:spcAft>
              <a:buClr>
                <a:schemeClr val="dk1"/>
              </a:buClr>
              <a:buSzPts val="2200"/>
            </a:pPr>
            <a:r>
              <a:rPr lang="zh-TW" sz="2200" i="0" u="none" strike="noStrike" cap="none" dirty="0">
                <a:solidFill>
                  <a:schemeClr val="tx2">
                    <a:lumMod val="50000"/>
                  </a:schemeClr>
                </a:solidFill>
                <a:latin typeface="微軟正黑體" pitchFamily="34" charset="-120"/>
                <a:cs typeface="PMingLiu"/>
                <a:sym typeface="PMingLiu"/>
              </a:rPr>
              <a:t>ARM 架構處理器機種</a:t>
            </a:r>
            <a:endParaRPr sz="2200" i="0" u="none" strike="noStrike" cap="none" dirty="0">
              <a:solidFill>
                <a:schemeClr val="tx2">
                  <a:lumMod val="50000"/>
                </a:schemeClr>
              </a:solidFill>
              <a:latin typeface="微軟正黑體" pitchFamily="34" charset="-120"/>
              <a:cs typeface="PMingLiu"/>
              <a:sym typeface="PMingLiu"/>
            </a:endParaRPr>
          </a:p>
        </p:txBody>
      </p:sp>
      <p:sp>
        <p:nvSpPr>
          <p:cNvPr id="617" name="Shape 617"/>
          <p:cNvSpPr txBox="1">
            <a:spLocks noGrp="1"/>
          </p:cNvSpPr>
          <p:nvPr>
            <p:ph type="body" idx="4294967295"/>
          </p:nvPr>
        </p:nvSpPr>
        <p:spPr>
          <a:xfrm>
            <a:off x="5292080" y="1707654"/>
            <a:ext cx="3189287" cy="514350"/>
          </a:xfrm>
          <a:prstGeom prst="rect">
            <a:avLst/>
          </a:prstGeom>
          <a:noFill/>
          <a:ln>
            <a:noFill/>
          </a:ln>
        </p:spPr>
        <p:txBody>
          <a:bodyPr spcFirstLastPara="1" wrap="square" lIns="91425" tIns="45700" rIns="91425" bIns="45700" anchor="t" anchorCtr="0">
            <a:noAutofit/>
          </a:bodyPr>
          <a:lstStyle/>
          <a:p>
            <a:pPr marL="342900" marR="0" lvl="0" indent="-340360" algn="l" rtl="0">
              <a:lnSpc>
                <a:spcPct val="80000"/>
              </a:lnSpc>
              <a:spcBef>
                <a:spcPts val="0"/>
              </a:spcBef>
              <a:spcAft>
                <a:spcPts val="0"/>
              </a:spcAft>
              <a:buClr>
                <a:schemeClr val="dk1"/>
              </a:buClr>
              <a:buSzPts val="2200"/>
            </a:pPr>
            <a:r>
              <a:rPr lang="zh-TW" sz="2200" dirty="0">
                <a:solidFill>
                  <a:schemeClr val="tx2">
                    <a:lumMod val="50000"/>
                  </a:schemeClr>
                </a:solidFill>
                <a:latin typeface="微軟正黑體" pitchFamily="34" charset="-120"/>
                <a:cs typeface="PMingLiu"/>
                <a:sym typeface="PMingLiu"/>
              </a:rPr>
              <a:t>x86架構處理器機種</a:t>
            </a:r>
            <a:endParaRPr sz="2200" dirty="0">
              <a:solidFill>
                <a:schemeClr val="tx2">
                  <a:lumMod val="50000"/>
                </a:schemeClr>
              </a:solidFill>
              <a:latin typeface="微軟正黑體" pitchFamily="34" charset="-120"/>
              <a:cs typeface="PMingLiu"/>
              <a:sym typeface="PMingLiu"/>
            </a:endParaRPr>
          </a:p>
        </p:txBody>
      </p:sp>
      <p:sp>
        <p:nvSpPr>
          <p:cNvPr id="618" name="Shape 618"/>
          <p:cNvSpPr txBox="1">
            <a:spLocks noGrp="1"/>
          </p:cNvSpPr>
          <p:nvPr>
            <p:ph type="body" idx="4294967295"/>
          </p:nvPr>
        </p:nvSpPr>
        <p:spPr>
          <a:xfrm>
            <a:off x="5220072" y="2211710"/>
            <a:ext cx="3189287" cy="14938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Char char="•"/>
            </a:pPr>
            <a:r>
              <a:rPr lang="en-US" altLang="zh-TW" sz="1400" i="0" u="none" strike="noStrike" cap="none" dirty="0" smtClean="0">
                <a:solidFill>
                  <a:schemeClr val="dk1"/>
                </a:solidFill>
              </a:rPr>
              <a:t> </a:t>
            </a:r>
            <a:r>
              <a:rPr lang="zh-TW" sz="1400" i="0" u="none" strike="noStrike" cap="none" dirty="0" smtClean="0">
                <a:solidFill>
                  <a:schemeClr val="dk1"/>
                </a:solidFill>
              </a:rPr>
              <a:t>TS</a:t>
            </a:r>
            <a:r>
              <a:rPr lang="zh-TW" sz="1400" i="0" u="none" strike="noStrike" cap="none" dirty="0">
                <a:solidFill>
                  <a:schemeClr val="dk1"/>
                </a:solidFill>
              </a:rPr>
              <a:t>-x53B/x53Be, TS-x53BU</a:t>
            </a:r>
            <a:endParaRPr sz="3200" i="0" u="none" strike="noStrike" cap="none" dirty="0">
              <a:solidFill>
                <a:schemeClr val="dk1"/>
              </a:solidFill>
            </a:endParaRPr>
          </a:p>
          <a:p>
            <a:pPr marL="0" marR="0" lvl="0" indent="0" algn="l" rtl="0">
              <a:lnSpc>
                <a:spcPct val="100000"/>
              </a:lnSpc>
              <a:spcBef>
                <a:spcPts val="280"/>
              </a:spcBef>
              <a:spcAft>
                <a:spcPts val="0"/>
              </a:spcAft>
              <a:buClr>
                <a:schemeClr val="dk1"/>
              </a:buClr>
              <a:buSzPts val="1400"/>
              <a:buFont typeface="Arial"/>
              <a:buChar char="•"/>
            </a:pPr>
            <a:r>
              <a:rPr lang="en-US" altLang="zh-TW" sz="1400" i="0" u="none" strike="noStrike" cap="none" dirty="0" smtClean="0">
                <a:solidFill>
                  <a:schemeClr val="dk1"/>
                </a:solidFill>
              </a:rPr>
              <a:t> </a:t>
            </a:r>
            <a:r>
              <a:rPr lang="zh-TW" sz="1400" i="0" u="none" strike="noStrike" cap="none" dirty="0" smtClean="0">
                <a:solidFill>
                  <a:schemeClr val="dk1"/>
                </a:solidFill>
              </a:rPr>
              <a:t>TVS</a:t>
            </a:r>
            <a:r>
              <a:rPr lang="zh-TW" sz="1400" i="0" u="none" strike="noStrike" cap="none" dirty="0">
                <a:solidFill>
                  <a:schemeClr val="dk1"/>
                </a:solidFill>
              </a:rPr>
              <a:t>-x63, TS-x63U</a:t>
            </a:r>
            <a:endParaRPr sz="3200" i="0" u="none" strike="noStrike" cap="none" dirty="0">
              <a:solidFill>
                <a:schemeClr val="dk1"/>
              </a:solidFill>
            </a:endParaRPr>
          </a:p>
          <a:p>
            <a:pPr marL="0" marR="0" lvl="0" indent="0" algn="l" rtl="0">
              <a:lnSpc>
                <a:spcPct val="100000"/>
              </a:lnSpc>
              <a:spcBef>
                <a:spcPts val="280"/>
              </a:spcBef>
              <a:spcAft>
                <a:spcPts val="0"/>
              </a:spcAft>
              <a:buClr>
                <a:schemeClr val="dk1"/>
              </a:buClr>
              <a:buSzPts val="1400"/>
              <a:buFont typeface="Arial"/>
              <a:buChar char="•"/>
            </a:pPr>
            <a:r>
              <a:rPr lang="en-US" altLang="zh-TW" sz="1400" i="0" u="none" strike="noStrike" cap="none" dirty="0" smtClean="0">
                <a:solidFill>
                  <a:schemeClr val="dk1"/>
                </a:solidFill>
              </a:rPr>
              <a:t> </a:t>
            </a:r>
            <a:r>
              <a:rPr lang="zh-TW" sz="1400" i="0" u="none" strike="noStrike" cap="none" dirty="0" smtClean="0">
                <a:solidFill>
                  <a:schemeClr val="dk1"/>
                </a:solidFill>
              </a:rPr>
              <a:t>TVS</a:t>
            </a:r>
            <a:r>
              <a:rPr lang="zh-TW" sz="1400" i="0" u="none" strike="noStrike" cap="none" dirty="0">
                <a:solidFill>
                  <a:schemeClr val="dk1"/>
                </a:solidFill>
              </a:rPr>
              <a:t>-x73</a:t>
            </a:r>
            <a:r>
              <a:rPr lang="zh-TW" sz="1400" i="0" u="none" strike="noStrike" cap="none" dirty="0" smtClean="0">
                <a:solidFill>
                  <a:schemeClr val="dk1"/>
                </a:solidFill>
              </a:rPr>
              <a:t>/x</a:t>
            </a:r>
            <a:r>
              <a:rPr lang="zh-TW" sz="1400" i="0" u="none" strike="noStrike" cap="none" dirty="0">
                <a:solidFill>
                  <a:schemeClr val="dk1"/>
                </a:solidFill>
              </a:rPr>
              <a:t>73e, TS-x73U</a:t>
            </a:r>
            <a:endParaRPr sz="3200" i="0" u="none" strike="noStrike" cap="none" dirty="0">
              <a:solidFill>
                <a:schemeClr val="dk1"/>
              </a:solidFill>
            </a:endParaRPr>
          </a:p>
          <a:p>
            <a:pPr marL="0" marR="0" lvl="0" indent="0" algn="l" rtl="0">
              <a:lnSpc>
                <a:spcPct val="100000"/>
              </a:lnSpc>
              <a:spcBef>
                <a:spcPts val="280"/>
              </a:spcBef>
              <a:spcAft>
                <a:spcPts val="0"/>
              </a:spcAft>
              <a:buClr>
                <a:schemeClr val="dk1"/>
              </a:buClr>
              <a:buSzPts val="1400"/>
              <a:buFont typeface="Arial"/>
              <a:buChar char="•"/>
            </a:pPr>
            <a:r>
              <a:rPr lang="en-US" altLang="zh-TW" sz="1400" i="0" u="none" strike="noStrike" cap="none" dirty="0" smtClean="0">
                <a:solidFill>
                  <a:schemeClr val="dk1"/>
                </a:solidFill>
              </a:rPr>
              <a:t> </a:t>
            </a:r>
            <a:r>
              <a:rPr lang="zh-TW" sz="1400" i="0" u="none" strike="noStrike" cap="none" dirty="0" smtClean="0">
                <a:solidFill>
                  <a:schemeClr val="dk1"/>
                </a:solidFill>
              </a:rPr>
              <a:t>TS</a:t>
            </a:r>
            <a:r>
              <a:rPr lang="zh-TW" sz="1400" i="0" u="none" strike="noStrike" cap="none" dirty="0">
                <a:solidFill>
                  <a:schemeClr val="dk1"/>
                </a:solidFill>
              </a:rPr>
              <a:t>-x77</a:t>
            </a:r>
            <a:endParaRPr sz="3200" i="0" u="none" strike="noStrike" cap="none" dirty="0">
              <a:solidFill>
                <a:schemeClr val="dk1"/>
              </a:solidFill>
            </a:endParaRPr>
          </a:p>
          <a:p>
            <a:pPr marL="0" marR="0" lvl="0" indent="0" algn="l" rtl="0">
              <a:lnSpc>
                <a:spcPct val="100000"/>
              </a:lnSpc>
              <a:spcBef>
                <a:spcPts val="280"/>
              </a:spcBef>
              <a:spcAft>
                <a:spcPts val="0"/>
              </a:spcAft>
              <a:buClr>
                <a:schemeClr val="dk1"/>
              </a:buClr>
              <a:buSzPts val="1400"/>
              <a:buFont typeface="Arial"/>
              <a:buChar char="•"/>
            </a:pPr>
            <a:r>
              <a:rPr lang="en-US" altLang="zh-TW" sz="1400" i="0" u="none" strike="noStrike" cap="none" dirty="0" smtClean="0">
                <a:solidFill>
                  <a:schemeClr val="dk1"/>
                </a:solidFill>
              </a:rPr>
              <a:t> </a:t>
            </a:r>
            <a:r>
              <a:rPr lang="zh-TW" sz="1400" i="0" u="none" strike="noStrike" cap="none" dirty="0" smtClean="0">
                <a:solidFill>
                  <a:schemeClr val="dk1"/>
                </a:solidFill>
              </a:rPr>
              <a:t>TVS</a:t>
            </a:r>
            <a:r>
              <a:rPr lang="zh-TW" sz="1400" i="0" u="none" strike="noStrike" cap="none" dirty="0">
                <a:solidFill>
                  <a:schemeClr val="dk1"/>
                </a:solidFill>
              </a:rPr>
              <a:t>-x82/x82T, TVS-1582TU</a:t>
            </a:r>
            <a:endParaRPr sz="3200" i="0" u="none" strike="noStrike" cap="none" dirty="0">
              <a:solidFill>
                <a:schemeClr val="dk1"/>
              </a:solidFill>
            </a:endParaRPr>
          </a:p>
        </p:txBody>
      </p:sp>
      <p:sp>
        <p:nvSpPr>
          <p:cNvPr id="619" name="Shape 619"/>
          <p:cNvSpPr txBox="1"/>
          <p:nvPr/>
        </p:nvSpPr>
        <p:spPr>
          <a:xfrm>
            <a:off x="1029132" y="3435846"/>
            <a:ext cx="20307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000" b="1" i="0" u="none" strike="noStrike" cap="none" dirty="0">
                <a:solidFill>
                  <a:schemeClr val="dk1"/>
                </a:solidFill>
                <a:latin typeface="微軟正黑體" pitchFamily="34" charset="-120"/>
                <a:ea typeface="微軟正黑體" pitchFamily="34" charset="-120"/>
                <a:cs typeface="PMingLiu"/>
                <a:sym typeface="PMingLiu"/>
              </a:rPr>
              <a:t>*需搭配 QTS 4.3.5 或更新版</a:t>
            </a:r>
            <a:endParaRPr sz="1000" b="1" i="0" u="none" strike="noStrike" cap="none" dirty="0">
              <a:solidFill>
                <a:srgbClr val="000000"/>
              </a:solidFill>
              <a:latin typeface="微軟正黑體" pitchFamily="34" charset="-120"/>
              <a:ea typeface="微軟正黑體" pitchFamily="34" charset="-120"/>
              <a:cs typeface="PMingLiu"/>
              <a:sym typeface="PMingLiu"/>
            </a:endParaRPr>
          </a:p>
        </p:txBody>
      </p:sp>
      <p:sp>
        <p:nvSpPr>
          <p:cNvPr id="620" name="Shape 620"/>
          <p:cNvSpPr txBox="1"/>
          <p:nvPr/>
        </p:nvSpPr>
        <p:spPr>
          <a:xfrm>
            <a:off x="5902420" y="4620012"/>
            <a:ext cx="174943" cy="34625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21" name="Shape 621"/>
          <p:cNvPicPr preferRelativeResize="0"/>
          <p:nvPr/>
        </p:nvPicPr>
        <p:blipFill rotWithShape="1">
          <a:blip r:embed="rId3" cstate="print">
            <a:alphaModFix/>
          </a:blip>
          <a:srcRect/>
          <a:stretch/>
        </p:blipFill>
        <p:spPr>
          <a:xfrm>
            <a:off x="6507803" y="3616664"/>
            <a:ext cx="1716905" cy="1082499"/>
          </a:xfrm>
          <a:prstGeom prst="rect">
            <a:avLst/>
          </a:prstGeom>
          <a:noFill/>
          <a:ln>
            <a:noFill/>
          </a:ln>
        </p:spPr>
      </p:pic>
      <p:pic>
        <p:nvPicPr>
          <p:cNvPr id="622" name="Shape 622" descr="TS-653B_front+Control.png"/>
          <p:cNvPicPr preferRelativeResize="0"/>
          <p:nvPr/>
        </p:nvPicPr>
        <p:blipFill rotWithShape="1">
          <a:blip r:embed="rId4" cstate="print">
            <a:alphaModFix/>
          </a:blip>
          <a:srcRect r="19773"/>
          <a:stretch/>
        </p:blipFill>
        <p:spPr>
          <a:xfrm>
            <a:off x="4381633" y="3827402"/>
            <a:ext cx="1054941" cy="868289"/>
          </a:xfrm>
          <a:prstGeom prst="rect">
            <a:avLst/>
          </a:prstGeom>
          <a:noFill/>
          <a:ln>
            <a:noFill/>
          </a:ln>
        </p:spPr>
      </p:pic>
      <p:pic>
        <p:nvPicPr>
          <p:cNvPr id="623" name="Shape 623" descr="TS-831X-Front_V2.png"/>
          <p:cNvPicPr preferRelativeResize="0"/>
          <p:nvPr/>
        </p:nvPicPr>
        <p:blipFill rotWithShape="1">
          <a:blip r:embed="rId5" cstate="print">
            <a:alphaModFix/>
          </a:blip>
          <a:srcRect/>
          <a:stretch/>
        </p:blipFill>
        <p:spPr>
          <a:xfrm>
            <a:off x="979252" y="3730504"/>
            <a:ext cx="1407648" cy="929832"/>
          </a:xfrm>
          <a:prstGeom prst="rect">
            <a:avLst/>
          </a:prstGeom>
          <a:noFill/>
          <a:ln>
            <a:noFill/>
          </a:ln>
        </p:spPr>
      </p:pic>
      <p:pic>
        <p:nvPicPr>
          <p:cNvPr id="624" name="Shape 624" descr="\\10.64.2.86\Marketing\MarketingMaterials\Product_photo\NAS\TS-x31XU\TS-1231XU-RP\TS-1231XU-RP_Front.png"/>
          <p:cNvPicPr preferRelativeResize="0"/>
          <p:nvPr/>
        </p:nvPicPr>
        <p:blipFill rotWithShape="1">
          <a:blip r:embed="rId6" cstate="print">
            <a:alphaModFix/>
          </a:blip>
          <a:srcRect/>
          <a:stretch/>
        </p:blipFill>
        <p:spPr>
          <a:xfrm>
            <a:off x="2386900" y="3702276"/>
            <a:ext cx="1994734" cy="1317746"/>
          </a:xfrm>
          <a:prstGeom prst="rect">
            <a:avLst/>
          </a:prstGeom>
          <a:noFill/>
          <a:ln>
            <a:noFill/>
          </a:ln>
        </p:spPr>
      </p:pic>
      <p:pic>
        <p:nvPicPr>
          <p:cNvPr id="625" name="Shape 625"/>
          <p:cNvPicPr preferRelativeResize="0"/>
          <p:nvPr/>
        </p:nvPicPr>
        <p:blipFill rotWithShape="1">
          <a:blip r:embed="rId7" cstate="print">
            <a:alphaModFix/>
          </a:blip>
          <a:srcRect r="73872"/>
          <a:stretch/>
        </p:blipFill>
        <p:spPr>
          <a:xfrm>
            <a:off x="5545740" y="3718335"/>
            <a:ext cx="962062" cy="947591"/>
          </a:xfrm>
          <a:prstGeom prst="rect">
            <a:avLst/>
          </a:prstGeom>
          <a:noFill/>
          <a:ln>
            <a:noFill/>
          </a:ln>
        </p:spPr>
      </p:pic>
      <p:sp>
        <p:nvSpPr>
          <p:cNvPr id="18" name="Shape 618"/>
          <p:cNvSpPr txBox="1">
            <a:spLocks/>
          </p:cNvSpPr>
          <p:nvPr/>
        </p:nvSpPr>
        <p:spPr>
          <a:xfrm>
            <a:off x="950665" y="2211710"/>
            <a:ext cx="3189287" cy="1493837"/>
          </a:xfrm>
          <a:prstGeom prst="rect">
            <a:avLst/>
          </a:prstGeom>
          <a:noFill/>
          <a:ln>
            <a:noFill/>
          </a:ln>
        </p:spPr>
        <p:txBody>
          <a:bodyPr spcFirstLastPara="1" vert="horz" wrap="square" lIns="91425" tIns="45700" rIns="91425" bIns="45700" rtlCol="0" anchor="t" anchorCtr="0">
            <a:noAutofit/>
          </a:bodyPr>
          <a:lstStyle/>
          <a:p>
            <a:pPr>
              <a:buClr>
                <a:schemeClr val="dk1"/>
              </a:buClr>
              <a:buSzPts val="1400"/>
              <a:buFont typeface="Arial"/>
              <a:buChar char="•"/>
            </a:pPr>
            <a:r>
              <a:rPr lang="en-US" altLang="zh-TW" sz="1400" b="1" dirty="0" smtClean="0">
                <a:solidFill>
                  <a:schemeClr val="dk1"/>
                </a:solidFill>
                <a:latin typeface="Arial" pitchFamily="34" charset="0"/>
                <a:ea typeface="微軟正黑體" pitchFamily="34" charset="-120"/>
                <a:sym typeface="Arial"/>
              </a:rPr>
              <a:t> TS-x31XU</a:t>
            </a:r>
          </a:p>
          <a:p>
            <a:pPr>
              <a:buClr>
                <a:schemeClr val="dk1"/>
              </a:buClr>
              <a:buSzPts val="1400"/>
              <a:buFont typeface="Arial"/>
              <a:buChar char="•"/>
            </a:pPr>
            <a:r>
              <a:rPr lang="en-US" altLang="zh-TW" sz="1400" b="1" dirty="0" smtClean="0">
                <a:solidFill>
                  <a:schemeClr val="dk1"/>
                </a:solidFill>
                <a:latin typeface="Arial" pitchFamily="34" charset="0"/>
                <a:ea typeface="微軟正黑體" pitchFamily="34" charset="-120"/>
              </a:rPr>
              <a:t> TS-832X</a:t>
            </a:r>
          </a:p>
          <a:p>
            <a:pPr>
              <a:buClr>
                <a:schemeClr val="dk1"/>
              </a:buClr>
              <a:buSzPts val="1400"/>
              <a:buFont typeface="Arial"/>
              <a:buChar char="•"/>
            </a:pPr>
            <a:r>
              <a:rPr lang="en-US" altLang="zh-TW" sz="1400" b="1" dirty="0" smtClean="0">
                <a:solidFill>
                  <a:schemeClr val="dk1"/>
                </a:solidFill>
                <a:latin typeface="Arial" pitchFamily="34" charset="0"/>
                <a:ea typeface="微軟正黑體" pitchFamily="34" charset="-120"/>
                <a:sym typeface="Arial"/>
              </a:rPr>
              <a:t> TS-1635</a:t>
            </a:r>
            <a:r>
              <a:rPr lang="en-US" altLang="zh-TW" sz="1400" b="1" dirty="0" smtClean="0">
                <a:solidFill>
                  <a:schemeClr val="dk1"/>
                </a:solidFill>
                <a:latin typeface="Arial" pitchFamily="34" charset="0"/>
                <a:ea typeface="微軟正黑體" pitchFamily="34" charset="-120"/>
              </a:rPr>
              <a:t>, TS-1635AX</a:t>
            </a:r>
          </a:p>
          <a:p>
            <a:pPr>
              <a:buClr>
                <a:schemeClr val="dk1"/>
              </a:buClr>
              <a:buSzPts val="1400"/>
              <a:buFont typeface="Arial"/>
              <a:buChar char="•"/>
            </a:pPr>
            <a:r>
              <a:rPr lang="zh-TW" altLang="en-US" sz="1400" b="1" dirty="0" smtClean="0">
                <a:solidFill>
                  <a:schemeClr val="dk1"/>
                </a:solidFill>
                <a:latin typeface="Arial" pitchFamily="34" charset="0"/>
                <a:ea typeface="微軟正黑體" pitchFamily="34" charset="-120"/>
              </a:rPr>
              <a:t> *</a:t>
            </a:r>
            <a:r>
              <a:rPr lang="en-US" altLang="zh-TW" sz="1400" b="1" dirty="0" smtClean="0">
                <a:solidFill>
                  <a:schemeClr val="dk1"/>
                </a:solidFill>
                <a:latin typeface="Arial" pitchFamily="34" charset="0"/>
                <a:ea typeface="微軟正黑體" pitchFamily="34" charset="-120"/>
              </a:rPr>
              <a:t>TS-531P, TS-531X, TS-831X</a:t>
            </a:r>
            <a:endParaRPr lang="en-US" altLang="zh-TW" sz="1400" b="1" dirty="0">
              <a:solidFill>
                <a:schemeClr val="dk1"/>
              </a:solidFill>
              <a:latin typeface="Arial" pitchFamily="34" charset="0"/>
              <a:ea typeface="微軟正黑體" pitchFamily="34" charset="-120"/>
            </a:endParaRPr>
          </a:p>
        </p:txBody>
      </p:sp>
      <p:cxnSp>
        <p:nvCxnSpPr>
          <p:cNvPr id="20" name="直線接點 19"/>
          <p:cNvCxnSpPr/>
          <p:nvPr/>
        </p:nvCxnSpPr>
        <p:spPr>
          <a:xfrm>
            <a:off x="971600" y="2098084"/>
            <a:ext cx="309634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5096371" y="2098084"/>
            <a:ext cx="309634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0" y="130324"/>
            <a:ext cx="9144000" cy="857250"/>
          </a:xfrm>
        </p:spPr>
        <p:txBody>
          <a:bodyPr>
            <a:normAutofit fontScale="90000"/>
          </a:bodyPr>
          <a:lstStyle/>
          <a:p>
            <a:pPr lvl="0"/>
            <a:r>
              <a:rPr lang="zh-TW" altLang="en-US" dirty="0" smtClean="0"/>
              <a:t>私有無線網路，各自應用享用專屬網路</a:t>
            </a:r>
            <a:endParaRPr lang="zh-TW" altLang="en-US" dirty="0"/>
          </a:p>
        </p:txBody>
      </p:sp>
      <p:pic>
        <p:nvPicPr>
          <p:cNvPr id="9218" name="Picture 2" descr="C:\Users\user\Desktop\0417_直播PPT對稿_QW-AC2600 802.11AC wifi card + Wirele\28.png"/>
          <p:cNvPicPr>
            <a:picLocks noChangeAspect="1" noChangeArrowheads="1"/>
          </p:cNvPicPr>
          <p:nvPr/>
        </p:nvPicPr>
        <p:blipFill>
          <a:blip r:embed="rId3" cstate="print"/>
          <a:srcRect/>
          <a:stretch>
            <a:fillRect/>
          </a:stretch>
        </p:blipFill>
        <p:spPr bwMode="auto">
          <a:xfrm>
            <a:off x="5148064" y="1707654"/>
            <a:ext cx="3780920" cy="2304256"/>
          </a:xfrm>
          <a:prstGeom prst="rect">
            <a:avLst/>
          </a:prstGeom>
          <a:noFill/>
        </p:spPr>
      </p:pic>
      <p:sp>
        <p:nvSpPr>
          <p:cNvPr id="7" name="Shape 632"/>
          <p:cNvSpPr txBox="1">
            <a:spLocks noGrp="1"/>
          </p:cNvSpPr>
          <p:nvPr>
            <p:ph idx="1"/>
          </p:nvPr>
        </p:nvSpPr>
        <p:spPr>
          <a:xfrm>
            <a:off x="179512" y="1563638"/>
            <a:ext cx="4752528" cy="3099791"/>
          </a:xfrm>
        </p:spPr>
        <p:txBody>
          <a:bodyPr>
            <a:noAutofit/>
          </a:bodyPr>
          <a:lstStyle/>
          <a:p>
            <a:pPr marL="342900" indent="-254000">
              <a:spcBef>
                <a:spcPts val="1200"/>
              </a:spcBef>
              <a:buFont typeface="Arial" pitchFamily="34" charset="0"/>
              <a:buChar char="•"/>
            </a:pPr>
            <a:r>
              <a:rPr lang="zh-TW" altLang="en-US" sz="1800" dirty="0" smtClean="0"/>
              <a:t>透過網絡與虛擬交換器（</a:t>
            </a:r>
            <a:r>
              <a:rPr lang="en-US" altLang="zh-TW" sz="1800" dirty="0" smtClean="0"/>
              <a:t>NVS</a:t>
            </a:r>
            <a:r>
              <a:rPr lang="zh-TW" altLang="en-US" sz="1800" dirty="0" smtClean="0"/>
              <a:t>）整合，設置專屬的網路。</a:t>
            </a:r>
          </a:p>
          <a:p>
            <a:pPr marL="342900" indent="-254000">
              <a:spcBef>
                <a:spcPts val="1200"/>
              </a:spcBef>
              <a:buFont typeface="Arial" pitchFamily="34" charset="0"/>
              <a:buChar char="•"/>
            </a:pPr>
            <a:r>
              <a:rPr lang="zh-TW" altLang="en-US" sz="1800" dirty="0" smtClean="0"/>
              <a:t>指派單一的網卡給容器（</a:t>
            </a:r>
            <a:r>
              <a:rPr lang="en-US" altLang="zh-TW" sz="1800" dirty="0" smtClean="0"/>
              <a:t>Container</a:t>
            </a:r>
            <a:r>
              <a:rPr lang="zh-TW" altLang="en-US" sz="1800" dirty="0" smtClean="0"/>
              <a:t>），或者不同的</a:t>
            </a:r>
            <a:r>
              <a:rPr lang="en-US" altLang="zh-TW" sz="1800" dirty="0" smtClean="0"/>
              <a:t>QNAP</a:t>
            </a:r>
            <a:r>
              <a:rPr lang="zh-TW" altLang="en-US" sz="1800" dirty="0" smtClean="0"/>
              <a:t>服務使用，甚至可以形成小型的專屬網路。</a:t>
            </a:r>
          </a:p>
          <a:p>
            <a:pPr marL="342900" lvl="0" indent="-254000">
              <a:spcBef>
                <a:spcPts val="1200"/>
              </a:spcBef>
              <a:buFont typeface="Arial" pitchFamily="34" charset="0"/>
              <a:buChar char="•"/>
            </a:pPr>
            <a:r>
              <a:rPr lang="zh-TW" altLang="en-US" sz="1800" dirty="0" smtClean="0"/>
              <a:t>在架設需要隱密性較高的私人物聯網環境時可以完全不需要通過其他分享器，達成物聯網裝置與</a:t>
            </a:r>
            <a:r>
              <a:rPr lang="en-US" altLang="zh-TW" sz="1800" dirty="0" smtClean="0"/>
              <a:t>NAS</a:t>
            </a:r>
            <a:r>
              <a:rPr lang="zh-TW" altLang="en-US" sz="1800" dirty="0" smtClean="0"/>
              <a:t>直接溝通的使用情境。</a:t>
            </a:r>
            <a:endParaRPr lang="zh-TW" altLang="en-US"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12" name="標題 8"/>
          <p:cNvSpPr txBox="1">
            <a:spLocks/>
          </p:cNvSpPr>
          <p:nvPr/>
        </p:nvSpPr>
        <p:spPr>
          <a:xfrm>
            <a:off x="971600" y="2067694"/>
            <a:ext cx="4104456" cy="1368152"/>
          </a:xfrm>
          <a:prstGeom prst="rect">
            <a:avLst/>
          </a:prstGeom>
        </p:spPr>
        <p:txBody>
          <a:bodyPr vert="horz" lIns="91440" tIns="45720" rIns="91440" bIns="45720" rtlCol="0" anchor="ctr">
            <a:noAutofit/>
          </a:bodyPr>
          <a:lstStyle/>
          <a:p>
            <a:pPr lvl="0">
              <a:spcBef>
                <a:spcPct val="0"/>
              </a:spcBef>
            </a:pPr>
            <a:r>
              <a:rPr lang="en-US" altLang="zh-TW" sz="4400" b="1" cap="all" spc="-150" dirty="0" smtClean="0">
                <a:solidFill>
                  <a:schemeClr val="bg1"/>
                </a:solidFill>
                <a:latin typeface="Arial" pitchFamily="34" charset="0"/>
                <a:ea typeface="微軟正黑體" pitchFamily="34" charset="-120"/>
                <a:cs typeface="+mj-cs"/>
              </a:rPr>
              <a:t>QWA-AC 2600 </a:t>
            </a:r>
            <a:r>
              <a:rPr lang="zh-TW" altLang="en-US" sz="4400" b="1" cap="all" dirty="0" smtClean="0">
                <a:solidFill>
                  <a:schemeClr val="bg1"/>
                </a:solidFill>
                <a:latin typeface="Arial" pitchFamily="34" charset="0"/>
                <a:ea typeface="微軟正黑體" pitchFamily="34" charset="-120"/>
                <a:cs typeface="+mj-cs"/>
              </a:rPr>
              <a:t>介紹</a:t>
            </a:r>
          </a:p>
        </p:txBody>
      </p:sp>
      <p:sp>
        <p:nvSpPr>
          <p:cNvPr id="13" name="六邊形 12"/>
          <p:cNvSpPr/>
          <p:nvPr/>
        </p:nvSpPr>
        <p:spPr>
          <a:xfrm>
            <a:off x="154639" y="2324923"/>
            <a:ext cx="776604" cy="669486"/>
          </a:xfrm>
          <a:prstGeom prst="hexagon">
            <a:avLst/>
          </a:prstGeom>
          <a:solidFill>
            <a:srgbClr val="FC5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5000" b="1" dirty="0" smtClean="0">
                <a:solidFill>
                  <a:schemeClr val="bg1"/>
                </a:solidFill>
                <a:latin typeface="Arial" pitchFamily="34" charset="0"/>
                <a:ea typeface="微軟正黑體" pitchFamily="34" charset="-120"/>
                <a:cs typeface="PMingLiu"/>
                <a:sym typeface="PMingLiu"/>
              </a:rPr>
              <a:t>2</a:t>
            </a:r>
          </a:p>
        </p:txBody>
      </p:sp>
      <p:pic>
        <p:nvPicPr>
          <p:cNvPr id="5" name="Picture 3" descr="C:\Users\user\Desktop\0417_直播PPT對稿_QW-AC2600 802.11AC wifi card + Wirele\DSC_0147.png"/>
          <p:cNvPicPr>
            <a:picLocks noChangeAspect="1" noChangeArrowheads="1"/>
          </p:cNvPicPr>
          <p:nvPr/>
        </p:nvPicPr>
        <p:blipFill>
          <a:blip r:embed="rId3" cstate="print"/>
          <a:srcRect/>
          <a:stretch>
            <a:fillRect/>
          </a:stretch>
        </p:blipFill>
        <p:spPr bwMode="auto">
          <a:xfrm>
            <a:off x="5220072" y="483518"/>
            <a:ext cx="4716016" cy="4401613"/>
          </a:xfrm>
          <a:prstGeom prst="rect">
            <a:avLst/>
          </a:prstGeom>
          <a:noFill/>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8" name="Shape 648"/>
          <p:cNvSpPr txBox="1">
            <a:spLocks noGrp="1"/>
          </p:cNvSpPr>
          <p:nvPr>
            <p:ph type="title"/>
          </p:nvPr>
        </p:nvSpPr>
        <p:spPr/>
        <p:txBody>
          <a:bodyPr/>
          <a:lstStyle/>
          <a:p>
            <a:pPr lvl="0"/>
            <a:r>
              <a:rPr lang="en-US" altLang="zh-TW" smtClean="0">
                <a:sym typeface="PMingLiu"/>
              </a:rPr>
              <a:t>QWA-AC2600 PCIe </a:t>
            </a:r>
            <a:r>
              <a:rPr lang="zh-TW" altLang="en-US" smtClean="0">
                <a:sym typeface="PMingLiu"/>
              </a:rPr>
              <a:t>無線網卡</a:t>
            </a:r>
            <a:endParaRPr lang="zh-TW" altLang="en-US">
              <a:sym typeface="PMingLiu"/>
            </a:endParaRPr>
          </a:p>
        </p:txBody>
      </p:sp>
      <p:pic>
        <p:nvPicPr>
          <p:cNvPr id="23" name="Picture 2" descr="C:\Users\user\Desktop\0306_x53Be PPT\2600.png"/>
          <p:cNvPicPr>
            <a:picLocks noChangeAspect="1" noChangeArrowheads="1"/>
          </p:cNvPicPr>
          <p:nvPr/>
        </p:nvPicPr>
        <p:blipFill>
          <a:blip r:embed="rId3" cstate="print"/>
          <a:stretch>
            <a:fillRect/>
          </a:stretch>
        </p:blipFill>
        <p:spPr bwMode="auto">
          <a:xfrm>
            <a:off x="2051720" y="1347614"/>
            <a:ext cx="4647745" cy="2825828"/>
          </a:xfrm>
          <a:prstGeom prst="rect">
            <a:avLst/>
          </a:prstGeom>
          <a:noFill/>
        </p:spPr>
      </p:pic>
      <p:sp>
        <p:nvSpPr>
          <p:cNvPr id="24" name="Shape 178"/>
          <p:cNvSpPr txBox="1"/>
          <p:nvPr/>
        </p:nvSpPr>
        <p:spPr>
          <a:xfrm>
            <a:off x="130644" y="1655742"/>
            <a:ext cx="2217503" cy="282600"/>
          </a:xfrm>
          <a:prstGeom prst="rect">
            <a:avLst/>
          </a:prstGeom>
          <a:noFill/>
          <a:ln>
            <a:noFill/>
          </a:ln>
        </p:spPr>
        <p:txBody>
          <a:bodyPr spcFirstLastPara="1" wrap="square" lIns="91425" tIns="91425" rIns="91425" bIns="91425" anchor="t" anchorCtr="0">
            <a:noAutofit/>
          </a:bodyPr>
          <a:lstStyle/>
          <a:p>
            <a:pPr lvl="0" algn="r">
              <a:lnSpc>
                <a:spcPct val="115000"/>
              </a:lnSpc>
            </a:pPr>
            <a:r>
              <a:rPr lang="zh-TW" altLang="en-US" sz="1400" b="1" dirty="0" smtClean="0">
                <a:solidFill>
                  <a:srgbClr val="000000"/>
                </a:solidFill>
                <a:latin typeface="Microsoft JhengHei"/>
                <a:ea typeface="Microsoft JhengHei"/>
                <a:cs typeface="Microsoft JhengHei"/>
                <a:sym typeface="Microsoft JhengHei"/>
              </a:rPr>
              <a:t>提供磁吸式延長天線底座</a:t>
            </a:r>
          </a:p>
        </p:txBody>
      </p:sp>
      <p:sp>
        <p:nvSpPr>
          <p:cNvPr id="25" name="Shape 183"/>
          <p:cNvSpPr txBox="1"/>
          <p:nvPr/>
        </p:nvSpPr>
        <p:spPr>
          <a:xfrm>
            <a:off x="179512" y="4103796"/>
            <a:ext cx="2952328" cy="282600"/>
          </a:xfrm>
          <a:prstGeom prst="rect">
            <a:avLst/>
          </a:prstGeom>
          <a:noFill/>
          <a:ln>
            <a:noFill/>
          </a:ln>
        </p:spPr>
        <p:txBody>
          <a:bodyPr spcFirstLastPara="1" wrap="square" lIns="91425" tIns="91425" rIns="91425" bIns="91425" anchor="t" anchorCtr="0">
            <a:noAutofit/>
          </a:bodyPr>
          <a:lstStyle/>
          <a:p>
            <a:pPr algn="r">
              <a:lnSpc>
                <a:spcPct val="115000"/>
              </a:lnSpc>
            </a:pPr>
            <a:r>
              <a:rPr lang="zh-TW" altLang="en-US" sz="1400" b="1" dirty="0" smtClean="0">
                <a:solidFill>
                  <a:srgbClr val="000000"/>
                </a:solidFill>
                <a:latin typeface="Microsoft JhengHei"/>
                <a:ea typeface="Microsoft JhengHei"/>
                <a:cs typeface="Microsoft JhengHei"/>
                <a:sym typeface="Microsoft JhengHei"/>
              </a:rPr>
              <a:t>提供三種尺寸檔板支援所有 </a:t>
            </a:r>
            <a:r>
              <a:rPr lang="en-US" altLang="zh-TW" sz="1400" b="1" dirty="0" smtClean="0">
                <a:solidFill>
                  <a:srgbClr val="000000"/>
                </a:solidFill>
                <a:latin typeface="Microsoft JhengHei"/>
                <a:ea typeface="Microsoft JhengHei"/>
                <a:cs typeface="Microsoft JhengHei"/>
                <a:sym typeface="Microsoft JhengHei"/>
              </a:rPr>
              <a:t>QNAP NAS </a:t>
            </a:r>
            <a:r>
              <a:rPr lang="zh-TW" altLang="en-US" sz="1400" b="1" dirty="0" smtClean="0">
                <a:solidFill>
                  <a:srgbClr val="000000"/>
                </a:solidFill>
                <a:latin typeface="Microsoft JhengHei"/>
                <a:ea typeface="Microsoft JhengHei"/>
                <a:cs typeface="Microsoft JhengHei"/>
                <a:sym typeface="Microsoft JhengHei"/>
              </a:rPr>
              <a:t>機種</a:t>
            </a:r>
            <a:r>
              <a:rPr lang="en-US" altLang="zh-TW" sz="1400" b="1" dirty="0" smtClean="0">
                <a:solidFill>
                  <a:srgbClr val="000000"/>
                </a:solidFill>
                <a:latin typeface="Microsoft JhengHei"/>
                <a:ea typeface="Microsoft JhengHei"/>
                <a:cs typeface="Microsoft JhengHei"/>
                <a:sym typeface="Microsoft JhengHei"/>
              </a:rPr>
              <a:t>(</a:t>
            </a:r>
            <a:r>
              <a:rPr lang="zh-TW" altLang="en-US" sz="1400" b="1" dirty="0" smtClean="0">
                <a:solidFill>
                  <a:srgbClr val="000000"/>
                </a:solidFill>
                <a:latin typeface="Microsoft JhengHei"/>
                <a:ea typeface="Microsoft JhengHei"/>
                <a:cs typeface="Microsoft JhengHei"/>
                <a:sym typeface="Microsoft JhengHei"/>
              </a:rPr>
              <a:t>包含</a:t>
            </a:r>
            <a:r>
              <a:rPr lang="en-US" altLang="zh-TW" sz="1400" b="1" dirty="0" smtClean="0">
                <a:solidFill>
                  <a:srgbClr val="000000"/>
                </a:solidFill>
                <a:latin typeface="Microsoft JhengHei"/>
                <a:ea typeface="Microsoft JhengHei"/>
                <a:cs typeface="Microsoft JhengHei"/>
                <a:sym typeface="Microsoft JhengHei"/>
              </a:rPr>
              <a:t>X70</a:t>
            </a:r>
            <a:r>
              <a:rPr lang="zh-TW" altLang="en-US" sz="1400" b="1" dirty="0" smtClean="0">
                <a:solidFill>
                  <a:srgbClr val="000000"/>
                </a:solidFill>
                <a:latin typeface="Microsoft JhengHei"/>
                <a:ea typeface="Microsoft JhengHei"/>
                <a:cs typeface="Microsoft JhengHei"/>
                <a:sym typeface="Microsoft JhengHei"/>
              </a:rPr>
              <a:t>機種</a:t>
            </a:r>
            <a:r>
              <a:rPr lang="en-US" altLang="zh-TW" sz="1400" b="1" dirty="0" smtClean="0">
                <a:solidFill>
                  <a:srgbClr val="000000"/>
                </a:solidFill>
                <a:latin typeface="Microsoft JhengHei"/>
                <a:ea typeface="Microsoft JhengHei"/>
                <a:cs typeface="Microsoft JhengHei"/>
                <a:sym typeface="Microsoft JhengHei"/>
              </a:rPr>
              <a:t>)</a:t>
            </a:r>
          </a:p>
        </p:txBody>
      </p:sp>
      <p:sp>
        <p:nvSpPr>
          <p:cNvPr id="26" name="Shape 185"/>
          <p:cNvSpPr txBox="1"/>
          <p:nvPr/>
        </p:nvSpPr>
        <p:spPr>
          <a:xfrm>
            <a:off x="-36512" y="3781026"/>
            <a:ext cx="2376265" cy="282600"/>
          </a:xfrm>
          <a:prstGeom prst="rect">
            <a:avLst/>
          </a:prstGeom>
          <a:noFill/>
          <a:ln>
            <a:noFill/>
          </a:ln>
        </p:spPr>
        <p:txBody>
          <a:bodyPr spcFirstLastPara="1" wrap="square" lIns="91425" tIns="91425" rIns="91425" bIns="91425" anchor="t" anchorCtr="0">
            <a:noAutofit/>
          </a:bodyPr>
          <a:lstStyle/>
          <a:p>
            <a:pPr indent="85733" algn="r">
              <a:lnSpc>
                <a:spcPct val="115000"/>
              </a:lnSpc>
              <a:buClr>
                <a:schemeClr val="dk1"/>
              </a:buClr>
            </a:pPr>
            <a:r>
              <a:rPr lang="zh-TW" altLang="en-US" sz="1600" b="1" dirty="0">
                <a:solidFill>
                  <a:srgbClr val="000000"/>
                </a:solidFill>
                <a:latin typeface="Microsoft JhengHei"/>
                <a:ea typeface="Microsoft JhengHei"/>
                <a:cs typeface="Microsoft JhengHei"/>
                <a:sym typeface="Microsoft JhengHei"/>
              </a:rPr>
              <a:t>半高</a:t>
            </a:r>
            <a:r>
              <a:rPr lang="en-US" altLang="zh-TW" sz="1600" b="1" dirty="0">
                <a:solidFill>
                  <a:srgbClr val="000000"/>
                </a:solidFill>
                <a:latin typeface="Microsoft JhengHei"/>
                <a:ea typeface="Microsoft JhengHei"/>
                <a:cs typeface="Microsoft JhengHei"/>
                <a:sym typeface="Microsoft JhengHei"/>
              </a:rPr>
              <a:t> </a:t>
            </a:r>
            <a:r>
              <a:rPr lang="en-US" altLang="zh-TW" sz="1600" b="1" dirty="0" err="1">
                <a:solidFill>
                  <a:srgbClr val="000000"/>
                </a:solidFill>
                <a:latin typeface="Microsoft JhengHei"/>
                <a:ea typeface="Microsoft JhengHei"/>
                <a:cs typeface="Microsoft JhengHei"/>
                <a:sym typeface="Microsoft JhengHei"/>
              </a:rPr>
              <a:t>PCIe</a:t>
            </a:r>
            <a:r>
              <a:rPr lang="en-US" altLang="zh-TW" sz="1600" b="1" dirty="0">
                <a:solidFill>
                  <a:srgbClr val="000000"/>
                </a:solidFill>
                <a:latin typeface="Microsoft JhengHei"/>
                <a:ea typeface="Microsoft JhengHei"/>
                <a:cs typeface="Microsoft JhengHei"/>
                <a:sym typeface="Microsoft JhengHei"/>
              </a:rPr>
              <a:t> </a:t>
            </a:r>
            <a:r>
              <a:rPr lang="zh-TW" altLang="en-US" sz="1600" b="1" dirty="0">
                <a:solidFill>
                  <a:srgbClr val="000000"/>
                </a:solidFill>
                <a:latin typeface="Microsoft JhengHei"/>
                <a:ea typeface="Microsoft JhengHei"/>
                <a:cs typeface="Microsoft JhengHei"/>
                <a:sym typeface="Microsoft JhengHei"/>
              </a:rPr>
              <a:t>擴充卡設計</a:t>
            </a:r>
          </a:p>
        </p:txBody>
      </p:sp>
      <p:sp>
        <p:nvSpPr>
          <p:cNvPr id="27" name="Shape 188"/>
          <p:cNvSpPr txBox="1"/>
          <p:nvPr/>
        </p:nvSpPr>
        <p:spPr>
          <a:xfrm>
            <a:off x="4716015" y="4017342"/>
            <a:ext cx="3384376" cy="282600"/>
          </a:xfrm>
          <a:prstGeom prst="rect">
            <a:avLst/>
          </a:prstGeom>
          <a:noFill/>
          <a:ln>
            <a:noFill/>
          </a:ln>
        </p:spPr>
        <p:txBody>
          <a:bodyPr spcFirstLastPara="1" wrap="square" lIns="91425" tIns="91425" rIns="91425" bIns="91425" anchor="t" anchorCtr="0">
            <a:noAutofit/>
          </a:bodyPr>
          <a:lstStyle/>
          <a:p>
            <a:pPr>
              <a:lnSpc>
                <a:spcPct val="115000"/>
              </a:lnSpc>
            </a:pPr>
            <a:r>
              <a:rPr lang="zh-TW" altLang="en-US" sz="1600" b="1" dirty="0" smtClean="0">
                <a:solidFill>
                  <a:srgbClr val="000000"/>
                </a:solidFill>
                <a:latin typeface="Microsoft JhengHei"/>
                <a:ea typeface="Microsoft JhengHei"/>
                <a:cs typeface="Microsoft JhengHei"/>
                <a:sym typeface="Microsoft JhengHei"/>
              </a:rPr>
              <a:t>高達</a:t>
            </a:r>
            <a:r>
              <a:rPr lang="en-US" altLang="zh-TW" sz="1600" b="1" dirty="0" smtClean="0">
                <a:solidFill>
                  <a:srgbClr val="000000"/>
                </a:solidFill>
                <a:latin typeface="Microsoft JhengHei"/>
                <a:ea typeface="Microsoft JhengHei"/>
                <a:cs typeface="Microsoft JhengHei"/>
                <a:sym typeface="Microsoft JhengHei"/>
              </a:rPr>
              <a:t> </a:t>
            </a:r>
            <a:r>
              <a:rPr lang="nl-NL" altLang="zh-TW" sz="1600" b="1" dirty="0" smtClean="0">
                <a:solidFill>
                  <a:srgbClr val="000000"/>
                </a:solidFill>
                <a:latin typeface="Microsoft JhengHei"/>
                <a:ea typeface="Microsoft JhengHei"/>
                <a:cs typeface="Microsoft JhengHei"/>
                <a:sym typeface="Microsoft JhengHei"/>
              </a:rPr>
              <a:t>500 </a:t>
            </a:r>
            <a:r>
              <a:rPr lang="zh-TW" altLang="en-US" sz="1600" b="1" dirty="0" smtClean="0">
                <a:solidFill>
                  <a:srgbClr val="000000"/>
                </a:solidFill>
                <a:latin typeface="Microsoft JhengHei"/>
                <a:ea typeface="Microsoft JhengHei"/>
                <a:cs typeface="Microsoft JhengHei"/>
                <a:sym typeface="Microsoft JhengHei"/>
              </a:rPr>
              <a:t>M</a:t>
            </a:r>
            <a:r>
              <a:rPr lang="en-US" altLang="zh-TW" sz="1600" b="1" dirty="0" smtClean="0">
                <a:solidFill>
                  <a:srgbClr val="000000"/>
                </a:solidFill>
                <a:latin typeface="Microsoft JhengHei"/>
                <a:ea typeface="Microsoft JhengHei"/>
                <a:cs typeface="Microsoft JhengHei"/>
                <a:sym typeface="Microsoft JhengHei"/>
              </a:rPr>
              <a:t>B/s </a:t>
            </a:r>
            <a:r>
              <a:rPr lang="en-US" altLang="zh-TW" sz="1600" b="1" dirty="0" err="1" smtClean="0">
                <a:solidFill>
                  <a:srgbClr val="000000"/>
                </a:solidFill>
                <a:latin typeface="Microsoft JhengHei"/>
                <a:ea typeface="Microsoft JhengHei"/>
                <a:cs typeface="Microsoft JhengHei"/>
                <a:sym typeface="Microsoft JhengHei"/>
              </a:rPr>
              <a:t>PCIe</a:t>
            </a:r>
            <a:r>
              <a:rPr lang="en-US" altLang="zh-TW" sz="1600" b="1" dirty="0">
                <a:solidFill>
                  <a:srgbClr val="000000"/>
                </a:solidFill>
                <a:latin typeface="Microsoft JhengHei"/>
                <a:ea typeface="Microsoft JhengHei"/>
                <a:cs typeface="Microsoft JhengHei"/>
                <a:sym typeface="Microsoft JhengHei"/>
              </a:rPr>
              <a:t> </a:t>
            </a:r>
            <a:r>
              <a:rPr lang="zh-TW" altLang="nl-NL" sz="1600" b="1" dirty="0" smtClean="0">
                <a:solidFill>
                  <a:srgbClr val="000000"/>
                </a:solidFill>
                <a:latin typeface="Microsoft JhengHei"/>
                <a:ea typeface="Microsoft JhengHei"/>
                <a:cs typeface="Microsoft JhengHei"/>
                <a:sym typeface="Microsoft JhengHei"/>
              </a:rPr>
              <a:t>介面</a:t>
            </a:r>
            <a:r>
              <a:rPr lang="zh-TW" altLang="en-US" sz="1600" b="1" dirty="0" smtClean="0">
                <a:solidFill>
                  <a:srgbClr val="000000"/>
                </a:solidFill>
                <a:latin typeface="Microsoft JhengHei"/>
                <a:ea typeface="Microsoft JhengHei"/>
                <a:cs typeface="Microsoft JhengHei"/>
                <a:sym typeface="Microsoft JhengHei"/>
              </a:rPr>
              <a:t>頻寬</a:t>
            </a:r>
            <a:endParaRPr lang="nl-NL" sz="1600" b="1" dirty="0" smtClean="0">
              <a:solidFill>
                <a:srgbClr val="000000"/>
              </a:solidFill>
              <a:latin typeface="Microsoft JhengHei"/>
              <a:ea typeface="Microsoft JhengHei"/>
              <a:cs typeface="Microsoft JhengHei"/>
              <a:sym typeface="Microsoft JhengHei"/>
            </a:endParaRPr>
          </a:p>
          <a:p>
            <a:pPr>
              <a:lnSpc>
                <a:spcPct val="115000"/>
              </a:lnSpc>
            </a:pPr>
            <a:endParaRPr lang="zh-TW" altLang="en-US" sz="1600" b="1" dirty="0">
              <a:solidFill>
                <a:srgbClr val="000000"/>
              </a:solidFill>
              <a:latin typeface="Microsoft JhengHei"/>
              <a:ea typeface="Microsoft JhengHei"/>
              <a:cs typeface="Microsoft JhengHei"/>
              <a:sym typeface="Microsoft JhengHei"/>
            </a:endParaRPr>
          </a:p>
        </p:txBody>
      </p:sp>
      <p:sp>
        <p:nvSpPr>
          <p:cNvPr id="28" name="Shape 190"/>
          <p:cNvSpPr txBox="1"/>
          <p:nvPr/>
        </p:nvSpPr>
        <p:spPr>
          <a:xfrm>
            <a:off x="4716016" y="4305374"/>
            <a:ext cx="4032448" cy="282600"/>
          </a:xfrm>
          <a:prstGeom prst="rect">
            <a:avLst/>
          </a:prstGeom>
          <a:noFill/>
          <a:ln>
            <a:noFill/>
          </a:ln>
        </p:spPr>
        <p:txBody>
          <a:bodyPr spcFirstLastPara="1" wrap="square" lIns="91425" tIns="91425" rIns="91425" bIns="91425" anchor="t" anchorCtr="0">
            <a:noAutofit/>
          </a:bodyPr>
          <a:lstStyle/>
          <a:p>
            <a:pPr>
              <a:lnSpc>
                <a:spcPct val="115000"/>
              </a:lnSpc>
            </a:pPr>
            <a:r>
              <a:rPr lang="en-US" altLang="zh-TW" sz="1400" b="1" dirty="0" err="1" smtClean="0">
                <a:solidFill>
                  <a:srgbClr val="000000"/>
                </a:solidFill>
                <a:latin typeface="Microsoft JhengHei"/>
                <a:ea typeface="Microsoft JhengHei"/>
                <a:cs typeface="Microsoft JhengHei"/>
                <a:sym typeface="Microsoft JhengHei"/>
              </a:rPr>
              <a:t>PCIe</a:t>
            </a:r>
            <a:r>
              <a:rPr lang="en-US" altLang="zh-TW" sz="1400" b="1" dirty="0" smtClean="0">
                <a:solidFill>
                  <a:srgbClr val="000000"/>
                </a:solidFill>
                <a:latin typeface="Microsoft JhengHei"/>
                <a:ea typeface="Microsoft JhengHei"/>
                <a:cs typeface="Microsoft JhengHei"/>
                <a:sym typeface="Microsoft JhengHei"/>
              </a:rPr>
              <a:t> Gen 2 x</a:t>
            </a:r>
            <a:r>
              <a:rPr lang="zh-TW" altLang="en-US" sz="1400" b="1" dirty="0" smtClean="0">
                <a:solidFill>
                  <a:srgbClr val="000000"/>
                </a:solidFill>
                <a:latin typeface="Microsoft JhengHei"/>
                <a:ea typeface="Microsoft JhengHei"/>
                <a:cs typeface="Microsoft JhengHei"/>
                <a:sym typeface="Microsoft JhengHei"/>
              </a:rPr>
              <a:t> </a:t>
            </a:r>
            <a:r>
              <a:rPr lang="en-US" altLang="zh-TW" sz="1400" b="1" dirty="0" smtClean="0">
                <a:solidFill>
                  <a:srgbClr val="000000"/>
                </a:solidFill>
                <a:latin typeface="Microsoft JhengHei"/>
                <a:ea typeface="Microsoft JhengHei"/>
                <a:cs typeface="Microsoft JhengHei"/>
                <a:sym typeface="Microsoft JhengHei"/>
              </a:rPr>
              <a:t>1 </a:t>
            </a:r>
            <a:r>
              <a:rPr lang="zh-TW" altLang="en-US" sz="1400" b="1" dirty="0" smtClean="0">
                <a:solidFill>
                  <a:srgbClr val="000000"/>
                </a:solidFill>
                <a:latin typeface="Microsoft JhengHei"/>
                <a:ea typeface="Microsoft JhengHei"/>
                <a:cs typeface="Microsoft JhengHei"/>
                <a:sym typeface="Microsoft JhengHei"/>
              </a:rPr>
              <a:t>接口</a:t>
            </a:r>
            <a:endParaRPr lang="zh-TW" altLang="en-US" sz="1400" b="1" dirty="0">
              <a:solidFill>
                <a:srgbClr val="000000"/>
              </a:solidFill>
              <a:latin typeface="Microsoft JhengHei"/>
              <a:ea typeface="Microsoft JhengHei"/>
              <a:cs typeface="Microsoft JhengHei"/>
              <a:sym typeface="Microsoft JhengHei"/>
            </a:endParaRPr>
          </a:p>
        </p:txBody>
      </p:sp>
      <p:sp>
        <p:nvSpPr>
          <p:cNvPr id="29" name="Shape 193"/>
          <p:cNvSpPr txBox="1"/>
          <p:nvPr/>
        </p:nvSpPr>
        <p:spPr>
          <a:xfrm>
            <a:off x="6228184" y="1465200"/>
            <a:ext cx="3168352" cy="282600"/>
          </a:xfrm>
          <a:prstGeom prst="rect">
            <a:avLst/>
          </a:prstGeom>
          <a:noFill/>
          <a:ln>
            <a:noFill/>
          </a:ln>
        </p:spPr>
        <p:txBody>
          <a:bodyPr spcFirstLastPara="1" wrap="square" lIns="91425" tIns="91425" rIns="91425" bIns="91425" anchor="t" anchorCtr="0">
            <a:noAutofit/>
          </a:bodyPr>
          <a:lstStyle/>
          <a:p>
            <a:pPr>
              <a:lnSpc>
                <a:spcPct val="115000"/>
              </a:lnSpc>
            </a:pPr>
            <a:r>
              <a:rPr lang="zh-TW" altLang="en-US" sz="1400" b="1" dirty="0" smtClean="0">
                <a:solidFill>
                  <a:srgbClr val="000000"/>
                </a:solidFill>
                <a:latin typeface="Microsoft JhengHei"/>
                <a:ea typeface="Microsoft JhengHei"/>
                <a:cs typeface="Microsoft JhengHei"/>
                <a:sym typeface="Microsoft JhengHei"/>
              </a:rPr>
              <a:t>即時監控</a:t>
            </a:r>
            <a:r>
              <a:rPr lang="en-US" altLang="zh-TW" sz="1400" b="1" dirty="0" smtClean="0">
                <a:solidFill>
                  <a:srgbClr val="000000"/>
                </a:solidFill>
                <a:latin typeface="Microsoft JhengHei"/>
                <a:ea typeface="Microsoft JhengHei"/>
                <a:cs typeface="Microsoft JhengHei"/>
                <a:sym typeface="Microsoft JhengHei"/>
              </a:rPr>
              <a:t> IC </a:t>
            </a:r>
            <a:r>
              <a:rPr lang="zh-TW" altLang="en-US" sz="1400" b="1" dirty="0" smtClean="0">
                <a:solidFill>
                  <a:srgbClr val="000000"/>
                </a:solidFill>
                <a:latin typeface="Microsoft JhengHei"/>
                <a:ea typeface="Microsoft JhengHei"/>
                <a:cs typeface="Microsoft JhengHei"/>
                <a:sym typeface="Microsoft JhengHei"/>
              </a:rPr>
              <a:t>溫度以調整高中低轉速</a:t>
            </a:r>
            <a:r>
              <a:rPr lang="en-US" altLang="zh-TW" sz="1400" b="1" dirty="0" smtClean="0">
                <a:solidFill>
                  <a:srgbClr val="000000"/>
                </a:solidFill>
                <a:latin typeface="Microsoft JhengHei"/>
                <a:ea typeface="Microsoft JhengHei"/>
                <a:cs typeface="Microsoft JhengHei"/>
                <a:sym typeface="Microsoft JhengHei"/>
              </a:rPr>
              <a:t> </a:t>
            </a:r>
            <a:endParaRPr lang="zh-TW" altLang="en-US" sz="1400" b="1" dirty="0">
              <a:solidFill>
                <a:srgbClr val="000000"/>
              </a:solidFill>
              <a:latin typeface="Microsoft JhengHei"/>
              <a:ea typeface="Microsoft JhengHei"/>
              <a:cs typeface="Microsoft JhengHei"/>
              <a:sym typeface="Microsoft JhengHei"/>
            </a:endParaRPr>
          </a:p>
        </p:txBody>
      </p:sp>
      <p:sp>
        <p:nvSpPr>
          <p:cNvPr id="30" name="Shape 195"/>
          <p:cNvSpPr txBox="1"/>
          <p:nvPr/>
        </p:nvSpPr>
        <p:spPr>
          <a:xfrm>
            <a:off x="5940152" y="1131590"/>
            <a:ext cx="3240360" cy="282600"/>
          </a:xfrm>
          <a:prstGeom prst="rect">
            <a:avLst/>
          </a:prstGeom>
          <a:noFill/>
          <a:ln>
            <a:noFill/>
          </a:ln>
        </p:spPr>
        <p:txBody>
          <a:bodyPr spcFirstLastPara="1" wrap="square" lIns="91425" tIns="91425" rIns="91425" bIns="91425" anchor="t" anchorCtr="0">
            <a:noAutofit/>
          </a:bodyPr>
          <a:lstStyle/>
          <a:p>
            <a:pPr lvl="0">
              <a:lnSpc>
                <a:spcPct val="115000"/>
              </a:lnSpc>
            </a:pPr>
            <a:r>
              <a:rPr lang="zh-TW" altLang="en-US" sz="1600" b="1" dirty="0" smtClean="0">
                <a:solidFill>
                  <a:srgbClr val="000000"/>
                </a:solidFill>
                <a:latin typeface="Microsoft JhengHei"/>
                <a:ea typeface="Microsoft JhengHei"/>
                <a:cs typeface="Microsoft JhengHei"/>
                <a:sym typeface="Microsoft JhengHei"/>
              </a:rPr>
              <a:t>主動式散熱模組提供絕佳傳輸品質</a:t>
            </a:r>
            <a:endParaRPr lang="zh-TW" altLang="en-US" sz="1600" b="1" dirty="0">
              <a:solidFill>
                <a:srgbClr val="000000"/>
              </a:solidFill>
              <a:latin typeface="Microsoft JhengHei"/>
              <a:ea typeface="Microsoft JhengHei"/>
              <a:cs typeface="Microsoft JhengHei"/>
              <a:sym typeface="Microsoft JhengHei"/>
            </a:endParaRPr>
          </a:p>
        </p:txBody>
      </p:sp>
      <p:cxnSp>
        <p:nvCxnSpPr>
          <p:cNvPr id="31" name="直線接點 30"/>
          <p:cNvCxnSpPr/>
          <p:nvPr/>
        </p:nvCxnSpPr>
        <p:spPr>
          <a:xfrm>
            <a:off x="58636" y="1707654"/>
            <a:ext cx="2304256"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2362892" y="1707654"/>
            <a:ext cx="432048" cy="72008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a:off x="323528" y="4155926"/>
            <a:ext cx="208823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flipV="1">
            <a:off x="2411761" y="3585294"/>
            <a:ext cx="288032" cy="576064"/>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6224087" y="1491630"/>
            <a:ext cx="2812409"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flipH="1">
            <a:off x="5076056" y="1491630"/>
            <a:ext cx="1152128" cy="1008112"/>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4788024" y="4377382"/>
            <a:ext cx="3240359"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flipH="1" flipV="1">
            <a:off x="3995936" y="3723878"/>
            <a:ext cx="792088" cy="653504"/>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9" name="Shape 180"/>
          <p:cNvSpPr txBox="1"/>
          <p:nvPr/>
        </p:nvSpPr>
        <p:spPr>
          <a:xfrm>
            <a:off x="-324544" y="1342998"/>
            <a:ext cx="2759444" cy="282600"/>
          </a:xfrm>
          <a:prstGeom prst="rect">
            <a:avLst/>
          </a:prstGeom>
          <a:noFill/>
          <a:ln>
            <a:noFill/>
          </a:ln>
        </p:spPr>
        <p:txBody>
          <a:bodyPr spcFirstLastPara="1" wrap="square" lIns="91425" tIns="91425" rIns="91425" bIns="91425" anchor="t" anchorCtr="0">
            <a:noAutofit/>
          </a:bodyPr>
          <a:lstStyle/>
          <a:p>
            <a:pPr lvl="0" algn="r">
              <a:lnSpc>
                <a:spcPct val="115000"/>
              </a:lnSpc>
            </a:pPr>
            <a:r>
              <a:rPr lang="en-US" altLang="zh-TW" sz="1600" b="1" dirty="0">
                <a:solidFill>
                  <a:srgbClr val="000000"/>
                </a:solidFill>
                <a:latin typeface="Microsoft JhengHei"/>
                <a:ea typeface="Microsoft JhengHei"/>
                <a:cs typeface="Microsoft JhengHei"/>
                <a:sym typeface="Microsoft JhengHei"/>
              </a:rPr>
              <a:t>4 X </a:t>
            </a:r>
            <a:r>
              <a:rPr lang="zh-TW" altLang="en-US" sz="1600" b="1" dirty="0">
                <a:solidFill>
                  <a:srgbClr val="000000"/>
                </a:solidFill>
                <a:latin typeface="Microsoft JhengHei"/>
                <a:ea typeface="Microsoft JhengHei"/>
                <a:cs typeface="Microsoft JhengHei"/>
                <a:sym typeface="Microsoft JhengHei"/>
              </a:rPr>
              <a:t>可拆式</a:t>
            </a:r>
            <a:r>
              <a:rPr lang="x-none" altLang="en-US" sz="1600" b="1" dirty="0">
                <a:solidFill>
                  <a:srgbClr val="000000"/>
                </a:solidFill>
                <a:latin typeface="Microsoft JhengHei"/>
                <a:ea typeface="Microsoft JhengHei"/>
                <a:cs typeface="Microsoft JhengHei"/>
                <a:sym typeface="Microsoft JhengHei"/>
              </a:rPr>
              <a:t>RP-SMA </a:t>
            </a:r>
            <a:r>
              <a:rPr lang="zh-TW" altLang="en-US" sz="1600" b="1" dirty="0">
                <a:solidFill>
                  <a:srgbClr val="000000"/>
                </a:solidFill>
                <a:latin typeface="Microsoft JhengHei"/>
                <a:ea typeface="Microsoft JhengHei"/>
                <a:cs typeface="Microsoft JhengHei"/>
                <a:sym typeface="Microsoft JhengHei"/>
              </a:rPr>
              <a:t>接</a:t>
            </a:r>
            <a:r>
              <a:rPr lang="zh-TW" altLang="en-US" sz="1600" b="1" dirty="0" smtClean="0">
                <a:solidFill>
                  <a:srgbClr val="000000"/>
                </a:solidFill>
                <a:latin typeface="Microsoft JhengHei"/>
                <a:ea typeface="Microsoft JhengHei"/>
                <a:cs typeface="Microsoft JhengHei"/>
                <a:sym typeface="Microsoft JhengHei"/>
              </a:rPr>
              <a:t>口</a:t>
            </a:r>
            <a:endParaRPr lang="zh-TW" altLang="en-US" sz="1600" b="1" dirty="0">
              <a:solidFill>
                <a:srgbClr val="000000"/>
              </a:solidFill>
              <a:latin typeface="Microsoft JhengHei"/>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4098" name="Picture 2" descr="C:\Users\user\Desktop\0417_直播PPT對稿_QW-AC2600 802.11AC wifi card + Wirele\DSC_0207.png"/>
          <p:cNvPicPr>
            <a:picLocks noChangeAspect="1" noChangeArrowheads="1"/>
          </p:cNvPicPr>
          <p:nvPr/>
        </p:nvPicPr>
        <p:blipFill>
          <a:blip r:embed="rId3" cstate="print"/>
          <a:srcRect/>
          <a:stretch>
            <a:fillRect/>
          </a:stretch>
        </p:blipFill>
        <p:spPr bwMode="auto">
          <a:xfrm>
            <a:off x="4499992" y="2111669"/>
            <a:ext cx="4094911" cy="2278648"/>
          </a:xfrm>
          <a:prstGeom prst="rect">
            <a:avLst/>
          </a:prstGeom>
          <a:noFill/>
        </p:spPr>
      </p:pic>
      <p:sp>
        <p:nvSpPr>
          <p:cNvPr id="671" name="Shape 671"/>
          <p:cNvSpPr txBox="1">
            <a:spLocks noGrp="1"/>
          </p:cNvSpPr>
          <p:nvPr>
            <p:ph type="title"/>
          </p:nvPr>
        </p:nvSpPr>
        <p:spPr/>
        <p:txBody>
          <a:bodyPr/>
          <a:lstStyle/>
          <a:p>
            <a:pPr lvl="0"/>
            <a:r>
              <a:rPr lang="en-US" altLang="zh-TW" smtClean="0">
                <a:sym typeface="PMingLiu"/>
              </a:rPr>
              <a:t>5GHz </a:t>
            </a:r>
            <a:r>
              <a:rPr lang="zh-TW" altLang="en-US" smtClean="0">
                <a:sym typeface="PMingLiu"/>
              </a:rPr>
              <a:t>與 </a:t>
            </a:r>
            <a:r>
              <a:rPr lang="en-US" altLang="zh-TW" smtClean="0">
                <a:sym typeface="PMingLiu"/>
              </a:rPr>
              <a:t>2.4GHz </a:t>
            </a:r>
            <a:r>
              <a:rPr lang="zh-TW" altLang="en-US" smtClean="0">
                <a:sym typeface="PMingLiu"/>
              </a:rPr>
              <a:t>雙頻併發</a:t>
            </a:r>
            <a:endParaRPr lang="zh-TW" altLang="en-US">
              <a:sym typeface="PMingLiu"/>
            </a:endParaRPr>
          </a:p>
        </p:txBody>
      </p:sp>
      <p:sp>
        <p:nvSpPr>
          <p:cNvPr id="23" name="文字方塊 22"/>
          <p:cNvSpPr txBox="1"/>
          <p:nvPr/>
        </p:nvSpPr>
        <p:spPr>
          <a:xfrm>
            <a:off x="467544" y="2857542"/>
            <a:ext cx="3672408" cy="315479"/>
          </a:xfrm>
          <a:prstGeom prst="rect">
            <a:avLst/>
          </a:prstGeom>
          <a:noFill/>
        </p:spPr>
        <p:txBody>
          <a:bodyPr wrap="square" lIns="68586" tIns="34294" rIns="68586" bIns="34294" rtlCol="0">
            <a:spAutoFit/>
          </a:bodyPr>
          <a:lstStyle/>
          <a:p>
            <a:r>
              <a:rPr kumimoji="1" lang="de-DE" altLang="zh-TW" sz="1600" b="1" dirty="0" smtClean="0">
                <a:latin typeface="微軟正黑體" pitchFamily="34" charset="-120"/>
                <a:ea typeface="微軟正黑體" pitchFamily="34" charset="-120"/>
              </a:rPr>
              <a:t>802.11ac</a:t>
            </a:r>
            <a:r>
              <a:rPr kumimoji="1" lang="zh-TW" altLang="en-US" sz="1600" b="1" dirty="0" smtClean="0">
                <a:latin typeface="微軟正黑體" pitchFamily="34" charset="-120"/>
                <a:ea typeface="微軟正黑體" pitchFamily="34" charset="-120"/>
              </a:rPr>
              <a:t> </a:t>
            </a:r>
            <a:r>
              <a:rPr kumimoji="1" lang="en-US" altLang="zh-TW" sz="1600" b="1" dirty="0" smtClean="0">
                <a:latin typeface="微軟正黑體" pitchFamily="34" charset="-120"/>
                <a:ea typeface="微軟正黑體" pitchFamily="34" charset="-120"/>
              </a:rPr>
              <a:t>(5GHz) </a:t>
            </a:r>
            <a:r>
              <a:rPr kumimoji="1" lang="zh-TW" altLang="en-US" sz="1600" b="1" dirty="0" smtClean="0">
                <a:latin typeface="微軟正黑體" pitchFamily="34" charset="-120"/>
                <a:ea typeface="微軟正黑體" pitchFamily="34" charset="-120"/>
              </a:rPr>
              <a:t>可達 </a:t>
            </a:r>
            <a:r>
              <a:rPr kumimoji="1" lang="de-DE" altLang="zh-TW" sz="1600" b="1" dirty="0" smtClean="0">
                <a:latin typeface="微軟正黑體" pitchFamily="34" charset="-120"/>
                <a:ea typeface="微軟正黑體" pitchFamily="34" charset="-120"/>
              </a:rPr>
              <a:t>1733 Mbps</a:t>
            </a:r>
          </a:p>
        </p:txBody>
      </p:sp>
      <p:pic>
        <p:nvPicPr>
          <p:cNvPr id="24" name="Picture 4" descr="WirelessAP Stati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431488">
            <a:off x="7770880" y="1690950"/>
            <a:ext cx="784447" cy="61619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WirelessAP Stati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9168512" flipH="1">
            <a:off x="4929629" y="1672583"/>
            <a:ext cx="784445" cy="616190"/>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文字方塊 25"/>
          <p:cNvSpPr txBox="1"/>
          <p:nvPr/>
        </p:nvSpPr>
        <p:spPr>
          <a:xfrm>
            <a:off x="467544" y="3264383"/>
            <a:ext cx="3672408" cy="315479"/>
          </a:xfrm>
          <a:prstGeom prst="rect">
            <a:avLst/>
          </a:prstGeom>
          <a:noFill/>
        </p:spPr>
        <p:txBody>
          <a:bodyPr wrap="square" lIns="68586" tIns="34294" rIns="68586" bIns="34294" rtlCol="0">
            <a:spAutoFit/>
          </a:bodyPr>
          <a:lstStyle/>
          <a:p>
            <a:r>
              <a:rPr kumimoji="1" lang="de-DE" altLang="zh-TW" sz="1600" b="1" dirty="0" smtClean="0">
                <a:latin typeface="微軟正黑體" pitchFamily="34" charset="-120"/>
                <a:ea typeface="微軟正黑體" pitchFamily="34" charset="-120"/>
              </a:rPr>
              <a:t>802.11n</a:t>
            </a:r>
            <a:r>
              <a:rPr kumimoji="1" lang="zh-TW" altLang="en-US" sz="1600" b="1" dirty="0" smtClean="0">
                <a:latin typeface="微軟正黑體" pitchFamily="34" charset="-120"/>
                <a:ea typeface="微軟正黑體" pitchFamily="34" charset="-120"/>
              </a:rPr>
              <a:t> </a:t>
            </a:r>
            <a:r>
              <a:rPr kumimoji="1" lang="en-US" altLang="zh-TW" sz="1600" b="1" dirty="0" smtClean="0">
                <a:latin typeface="微軟正黑體" pitchFamily="34" charset="-120"/>
                <a:ea typeface="微軟正黑體" pitchFamily="34" charset="-120"/>
              </a:rPr>
              <a:t>(2.4GHz) </a:t>
            </a:r>
            <a:r>
              <a:rPr kumimoji="1" lang="zh-TW" altLang="en-US" sz="1600" b="1" dirty="0" smtClean="0">
                <a:latin typeface="微軟正黑體" pitchFamily="34" charset="-120"/>
                <a:ea typeface="微軟正黑體" pitchFamily="34" charset="-120"/>
              </a:rPr>
              <a:t>可達 </a:t>
            </a:r>
            <a:r>
              <a:rPr kumimoji="1" lang="de-DE" altLang="zh-TW" sz="1600" b="1" dirty="0" smtClean="0">
                <a:latin typeface="微軟正黑體" pitchFamily="34" charset="-120"/>
                <a:ea typeface="微軟正黑體" pitchFamily="34" charset="-120"/>
              </a:rPr>
              <a:t>800 Mbps</a:t>
            </a:r>
          </a:p>
        </p:txBody>
      </p:sp>
      <p:grpSp>
        <p:nvGrpSpPr>
          <p:cNvPr id="28" name="群組 8"/>
          <p:cNvGrpSpPr/>
          <p:nvPr/>
        </p:nvGrpSpPr>
        <p:grpSpPr>
          <a:xfrm>
            <a:off x="5796136" y="2571750"/>
            <a:ext cx="868327" cy="911551"/>
            <a:chOff x="2170415" y="4835735"/>
            <a:chExt cx="1235313" cy="1297142"/>
          </a:xfrm>
        </p:grpSpPr>
        <p:sp>
          <p:nvSpPr>
            <p:cNvPr id="29" name="Shape 273"/>
            <p:cNvSpPr/>
            <p:nvPr/>
          </p:nvSpPr>
          <p:spPr>
            <a:xfrm>
              <a:off x="2170415" y="4835735"/>
              <a:ext cx="1235313" cy="1297142"/>
            </a:xfrm>
            <a:prstGeom prst="rect">
              <a:avLst/>
            </a:prstGeom>
            <a:solidFill>
              <a:schemeClr val="accent6">
                <a:lumMod val="75000"/>
              </a:schemeClr>
            </a:solidFill>
            <a:ln w="9525" cap="flat" cmpd="sng">
              <a:noFill/>
              <a:prstDash val="solid"/>
              <a:round/>
              <a:headEnd type="none" w="med" len="med"/>
              <a:tailEnd type="none" w="med" len="med"/>
            </a:ln>
          </p:spPr>
          <p:txBody>
            <a:bodyPr spcFirstLastPara="1" wrap="square" lIns="91425" tIns="91425" rIns="91425" bIns="91425" anchor="ctr" anchorCtr="0">
              <a:noAutofit/>
            </a:bodyPr>
            <a:lstStyle/>
            <a:p>
              <a:endParaRPr dirty="0"/>
            </a:p>
          </p:txBody>
        </p:sp>
        <p:pic>
          <p:nvPicPr>
            <p:cNvPr id="30" name="圖片 29"/>
            <p:cNvPicPr>
              <a:picLocks noChangeAspect="1"/>
            </p:cNvPicPr>
            <p:nvPr/>
          </p:nvPicPr>
          <p:blipFill rotWithShape="1">
            <a:blip r:embed="rId5" cstate="print"/>
            <a:srcRect l="14375" t="3155" r="2920" b="3237"/>
            <a:stretch/>
          </p:blipFill>
          <p:spPr>
            <a:xfrm>
              <a:off x="2261892" y="4964022"/>
              <a:ext cx="1042818" cy="1053413"/>
            </a:xfrm>
            <a:prstGeom prst="rect">
              <a:avLst/>
            </a:prstGeom>
            <a:ln>
              <a:noFill/>
            </a:ln>
          </p:spPr>
        </p:pic>
      </p:grpSp>
      <p:grpSp>
        <p:nvGrpSpPr>
          <p:cNvPr id="31" name="群組 9"/>
          <p:cNvGrpSpPr/>
          <p:nvPr/>
        </p:nvGrpSpPr>
        <p:grpSpPr>
          <a:xfrm>
            <a:off x="6944033" y="2571750"/>
            <a:ext cx="868327" cy="911551"/>
            <a:chOff x="2170415" y="4835735"/>
            <a:chExt cx="1235313" cy="1297142"/>
          </a:xfrm>
        </p:grpSpPr>
        <p:sp>
          <p:nvSpPr>
            <p:cNvPr id="32" name="Shape 273"/>
            <p:cNvSpPr/>
            <p:nvPr/>
          </p:nvSpPr>
          <p:spPr>
            <a:xfrm>
              <a:off x="2170415" y="4835735"/>
              <a:ext cx="1235313" cy="1297142"/>
            </a:xfrm>
            <a:prstGeom prst="rect">
              <a:avLst/>
            </a:prstGeom>
            <a:solidFill>
              <a:schemeClr val="accent6">
                <a:lumMod val="75000"/>
              </a:schemeClr>
            </a:solidFill>
            <a:ln w="9525" cap="flat" cmpd="sng">
              <a:noFill/>
              <a:prstDash val="solid"/>
              <a:round/>
              <a:headEnd type="none" w="med" len="med"/>
              <a:tailEnd type="none" w="med" len="med"/>
            </a:ln>
          </p:spPr>
          <p:txBody>
            <a:bodyPr spcFirstLastPara="1" wrap="square" lIns="91425" tIns="91425" rIns="91425" bIns="91425" anchor="ctr" anchorCtr="0">
              <a:noAutofit/>
            </a:bodyPr>
            <a:lstStyle/>
            <a:p>
              <a:endParaRPr dirty="0"/>
            </a:p>
          </p:txBody>
        </p:sp>
        <p:pic>
          <p:nvPicPr>
            <p:cNvPr id="33" name="圖片 32"/>
            <p:cNvPicPr>
              <a:picLocks noChangeAspect="1"/>
            </p:cNvPicPr>
            <p:nvPr/>
          </p:nvPicPr>
          <p:blipFill rotWithShape="1">
            <a:blip r:embed="rId5" cstate="print"/>
            <a:srcRect l="14375" t="3155" r="2920" b="3237"/>
            <a:stretch/>
          </p:blipFill>
          <p:spPr>
            <a:xfrm>
              <a:off x="2261892" y="4964022"/>
              <a:ext cx="1042818" cy="1053413"/>
            </a:xfrm>
            <a:prstGeom prst="rect">
              <a:avLst/>
            </a:prstGeom>
            <a:ln>
              <a:noFill/>
            </a:ln>
          </p:spPr>
        </p:pic>
      </p:grpSp>
      <p:sp>
        <p:nvSpPr>
          <p:cNvPr id="34" name="平行四邊形 33"/>
          <p:cNvSpPr/>
          <p:nvPr/>
        </p:nvSpPr>
        <p:spPr>
          <a:xfrm>
            <a:off x="323528" y="2281478"/>
            <a:ext cx="3600400" cy="360040"/>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FFFF"/>
              </a:buClr>
            </a:pPr>
            <a:r>
              <a:rPr lang="zh-TW" altLang="en-US" b="1" dirty="0" smtClean="0">
                <a:solidFill>
                  <a:schemeClr val="bg1"/>
                </a:solidFill>
                <a:latin typeface="微軟正黑體" pitchFamily="34" charset="-120"/>
                <a:ea typeface="微軟正黑體" pitchFamily="34" charset="-120"/>
                <a:cs typeface="Arial" pitchFamily="34" charset="0"/>
                <a:sym typeface="Arial" charset="0"/>
              </a:rPr>
              <a:t>近 </a:t>
            </a:r>
            <a:r>
              <a:rPr lang="en-US" altLang="zh-TW" b="1" dirty="0">
                <a:solidFill>
                  <a:schemeClr val="bg1"/>
                </a:solidFill>
                <a:latin typeface="微軟正黑體" pitchFamily="34" charset="-120"/>
                <a:ea typeface="微軟正黑體" pitchFamily="34" charset="-120"/>
                <a:cs typeface="Arial" pitchFamily="34" charset="0"/>
                <a:sym typeface="Arial" charset="0"/>
              </a:rPr>
              <a:t>2600 </a:t>
            </a:r>
            <a:r>
              <a:rPr lang="en-US" altLang="zh-TW" b="1" dirty="0" smtClean="0">
                <a:solidFill>
                  <a:schemeClr val="bg1"/>
                </a:solidFill>
                <a:latin typeface="微軟正黑體" pitchFamily="34" charset="-120"/>
                <a:ea typeface="微軟正黑體" pitchFamily="34" charset="-120"/>
                <a:cs typeface="Arial" pitchFamily="34" charset="0"/>
                <a:sym typeface="Arial" charset="0"/>
              </a:rPr>
              <a:t>Mbps </a:t>
            </a:r>
            <a:r>
              <a:rPr lang="zh-TW" altLang="en-US" b="1" dirty="0" smtClean="0">
                <a:solidFill>
                  <a:schemeClr val="bg1"/>
                </a:solidFill>
                <a:latin typeface="微軟正黑體" pitchFamily="34" charset="-120"/>
                <a:ea typeface="微軟正黑體" pitchFamily="34" charset="-120"/>
                <a:cs typeface="Arial" pitchFamily="34" charset="0"/>
                <a:sym typeface="Arial" charset="0"/>
              </a:rPr>
              <a:t>總傳輸頻寬</a:t>
            </a:r>
            <a:endParaRPr lang="en-US" altLang="zh-TW" b="1" dirty="0">
              <a:solidFill>
                <a:schemeClr val="bg1"/>
              </a:solidFill>
              <a:latin typeface="微軟正黑體" pitchFamily="34" charset="-120"/>
              <a:ea typeface="微軟正黑體" pitchFamily="34" charset="-120"/>
              <a:cs typeface="Arial" pitchFamily="34" charset="0"/>
              <a:sym typeface="Arial" charset="0"/>
            </a:endParaRPr>
          </a:p>
        </p:txBody>
      </p:sp>
      <p:sp>
        <p:nvSpPr>
          <p:cNvPr id="35" name="文字方塊 34"/>
          <p:cNvSpPr txBox="1"/>
          <p:nvPr/>
        </p:nvSpPr>
        <p:spPr>
          <a:xfrm>
            <a:off x="5676731" y="1726023"/>
            <a:ext cx="2465111" cy="518845"/>
          </a:xfrm>
          <a:prstGeom prst="rect">
            <a:avLst/>
          </a:prstGeom>
          <a:noFill/>
        </p:spPr>
        <p:txBody>
          <a:bodyPr wrap="square" lIns="68586" tIns="34294" rIns="68586" bIns="34294" rtlCol="0">
            <a:spAutoFit/>
          </a:bodyPr>
          <a:lstStyle/>
          <a:p>
            <a:r>
              <a:rPr kumimoji="1" lang="en-US" altLang="zh-TW" sz="1400" b="1" dirty="0" smtClean="0">
                <a:latin typeface="微軟正黑體" pitchFamily="34" charset="-120"/>
                <a:ea typeface="微軟正黑體" pitchFamily="34" charset="-120"/>
              </a:rPr>
              <a:t>2</a:t>
            </a:r>
            <a:r>
              <a:rPr kumimoji="1" lang="zh-TW" altLang="en-US" sz="1400" b="1" dirty="0" smtClean="0">
                <a:latin typeface="微軟正黑體" pitchFamily="34" charset="-120"/>
                <a:ea typeface="微軟正黑體" pitchFamily="34" charset="-120"/>
              </a:rPr>
              <a:t>組</a:t>
            </a:r>
            <a:r>
              <a:rPr kumimoji="1" lang="en-US" altLang="zh-TW" sz="1400" b="1" dirty="0" smtClean="0">
                <a:latin typeface="微軟正黑體" pitchFamily="34" charset="-120"/>
                <a:ea typeface="微軟正黑體" pitchFamily="34" charset="-120"/>
              </a:rPr>
              <a:t> Qualcomm QCA9984 </a:t>
            </a:r>
            <a:r>
              <a:rPr kumimoji="1" lang="zh-TW" altLang="en-US" sz="1400" b="1" dirty="0" smtClean="0">
                <a:latin typeface="微軟正黑體" pitchFamily="34" charset="-120"/>
                <a:ea typeface="微軟正黑體" pitchFamily="34" charset="-120"/>
              </a:rPr>
              <a:t>提供同步雙頻無線功能</a:t>
            </a:r>
            <a:endParaRPr kumimoji="1" lang="de-DE" altLang="zh-TW" sz="1400" b="1"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5" name="Shape 695"/>
          <p:cNvSpPr txBox="1">
            <a:spLocks noGrp="1"/>
          </p:cNvSpPr>
          <p:nvPr>
            <p:ph type="title"/>
          </p:nvPr>
        </p:nvSpPr>
        <p:spPr/>
        <p:txBody>
          <a:bodyPr/>
          <a:lstStyle/>
          <a:p>
            <a:pPr lvl="0"/>
            <a:r>
              <a:rPr lang="zh-TW" altLang="en-US" smtClean="0">
                <a:sym typeface="PMingLiu"/>
              </a:rPr>
              <a:t>高擴展性的四天線延伸式底座</a:t>
            </a:r>
            <a:endParaRPr lang="zh-TW" altLang="en-US">
              <a:sym typeface="PMingLiu"/>
            </a:endParaRPr>
          </a:p>
        </p:txBody>
      </p:sp>
      <p:sp>
        <p:nvSpPr>
          <p:cNvPr id="13" name="橢圓形圖說文字 12"/>
          <p:cNvSpPr/>
          <p:nvPr/>
        </p:nvSpPr>
        <p:spPr>
          <a:xfrm rot="1641765">
            <a:off x="6476329" y="1737481"/>
            <a:ext cx="2242308" cy="2242308"/>
          </a:xfrm>
          <a:prstGeom prst="wedgeEllipseCallou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Picture 3" descr="C:\Users\user\Desktop\Qwifi_stand0302\0302\wifi.40-1.png"/>
          <p:cNvPicPr>
            <a:picLocks noChangeAspect="1" noChangeArrowheads="1"/>
          </p:cNvPicPr>
          <p:nvPr/>
        </p:nvPicPr>
        <p:blipFill>
          <a:blip r:embed="rId3" cstate="print"/>
          <a:srcRect/>
          <a:stretch>
            <a:fillRect/>
          </a:stretch>
        </p:blipFill>
        <p:spPr bwMode="auto">
          <a:xfrm>
            <a:off x="2915816" y="828241"/>
            <a:ext cx="5544616" cy="4040638"/>
          </a:xfrm>
          <a:prstGeom prst="rect">
            <a:avLst/>
          </a:prstGeom>
          <a:noFill/>
        </p:spPr>
      </p:pic>
      <p:sp>
        <p:nvSpPr>
          <p:cNvPr id="15" name="文字方塊 14"/>
          <p:cNvSpPr txBox="1"/>
          <p:nvPr/>
        </p:nvSpPr>
        <p:spPr>
          <a:xfrm>
            <a:off x="306649" y="3679093"/>
            <a:ext cx="3600998" cy="346257"/>
          </a:xfrm>
          <a:prstGeom prst="rect">
            <a:avLst/>
          </a:prstGeom>
          <a:noFill/>
        </p:spPr>
        <p:txBody>
          <a:bodyPr wrap="none" lIns="68586" tIns="34294" rIns="68586" bIns="34294" rtlCol="0">
            <a:spAutoFit/>
          </a:bodyPr>
          <a:lstStyle/>
          <a:p>
            <a:r>
              <a:rPr kumimoji="1" lang="zh-TW" altLang="en-US" b="1" dirty="0" smtClean="0">
                <a:latin typeface="微軟正黑體" pitchFamily="34" charset="-120"/>
                <a:ea typeface="微軟正黑體" pitchFamily="34" charset="-120"/>
              </a:rPr>
              <a:t>並可因應環境更換適合的天線類型</a:t>
            </a:r>
            <a:endParaRPr kumimoji="1" lang="zh-TW" altLang="en-US" b="1" dirty="0">
              <a:latin typeface="微軟正黑體" pitchFamily="34" charset="-120"/>
              <a:ea typeface="微軟正黑體" pitchFamily="34" charset="-120"/>
            </a:endParaRPr>
          </a:p>
        </p:txBody>
      </p:sp>
      <p:sp>
        <p:nvSpPr>
          <p:cNvPr id="16" name="文字方塊 15"/>
          <p:cNvSpPr txBox="1"/>
          <p:nvPr/>
        </p:nvSpPr>
        <p:spPr>
          <a:xfrm>
            <a:off x="251520" y="2137148"/>
            <a:ext cx="2908501" cy="346257"/>
          </a:xfrm>
          <a:prstGeom prst="rect">
            <a:avLst/>
          </a:prstGeom>
          <a:noFill/>
        </p:spPr>
        <p:txBody>
          <a:bodyPr wrap="none" lIns="68586" tIns="34294" rIns="68586" bIns="34294" rtlCol="0">
            <a:spAutoFit/>
          </a:bodyPr>
          <a:lstStyle/>
          <a:p>
            <a:r>
              <a:rPr kumimoji="1" lang="zh-TW" altLang="en-US" b="1" dirty="0" smtClean="0">
                <a:latin typeface="微軟正黑體" pitchFamily="34" charset="-120"/>
                <a:ea typeface="微軟正黑體" pitchFamily="34" charset="-120"/>
              </a:rPr>
              <a:t>彈性部署位置讓訊號最佳化</a:t>
            </a:r>
            <a:endParaRPr kumimoji="1" lang="zh-TW" altLang="en-US" b="1" dirty="0">
              <a:latin typeface="微軟正黑體" pitchFamily="34" charset="-120"/>
              <a:ea typeface="微軟正黑體" pitchFamily="34" charset="-120"/>
            </a:endParaRPr>
          </a:p>
        </p:txBody>
      </p:sp>
      <p:sp>
        <p:nvSpPr>
          <p:cNvPr id="17" name="平行四邊形 16"/>
          <p:cNvSpPr/>
          <p:nvPr/>
        </p:nvSpPr>
        <p:spPr>
          <a:xfrm>
            <a:off x="-252536" y="1635646"/>
            <a:ext cx="3960440" cy="360040"/>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b="1" dirty="0" smtClean="0">
                <a:solidFill>
                  <a:schemeClr val="bg1"/>
                </a:solidFill>
                <a:latin typeface="微軟正黑體" pitchFamily="34" charset="-120"/>
                <a:ea typeface="微軟正黑體" pitchFamily="34" charset="-120"/>
                <a:cs typeface="Arial" pitchFamily="34" charset="0"/>
              </a:rPr>
              <a:t>80</a:t>
            </a:r>
            <a:r>
              <a:rPr lang="zh-TW" altLang="en-US" b="1" dirty="0" smtClean="0">
                <a:solidFill>
                  <a:schemeClr val="bg1"/>
                </a:solidFill>
                <a:latin typeface="微軟正黑體" pitchFamily="34" charset="-120"/>
                <a:ea typeface="微軟正黑體" pitchFamily="34" charset="-120"/>
                <a:cs typeface="Arial" pitchFamily="34" charset="0"/>
              </a:rPr>
              <a:t> 公分</a:t>
            </a:r>
            <a:r>
              <a:rPr lang="en-US" altLang="zh-TW" b="1" dirty="0" smtClean="0">
                <a:solidFill>
                  <a:schemeClr val="bg1"/>
                </a:solidFill>
                <a:latin typeface="微軟正黑體" pitchFamily="34" charset="-120"/>
                <a:ea typeface="微軟正黑體" pitchFamily="34" charset="-120"/>
                <a:cs typeface="Arial" pitchFamily="34" charset="0"/>
              </a:rPr>
              <a:t> RF </a:t>
            </a:r>
            <a:r>
              <a:rPr lang="zh-TW" altLang="en-US" b="1" dirty="0" smtClean="0">
                <a:solidFill>
                  <a:schemeClr val="bg1"/>
                </a:solidFill>
                <a:latin typeface="微軟正黑體" pitchFamily="34" charset="-120"/>
                <a:ea typeface="微軟正黑體" pitchFamily="34" charset="-120"/>
                <a:cs typeface="Arial" pitchFamily="34" charset="0"/>
              </a:rPr>
              <a:t>高頻同軸電纜</a:t>
            </a:r>
            <a:endParaRPr lang="zh-TW" altLang="en-US" b="1" dirty="0">
              <a:solidFill>
                <a:schemeClr val="bg1"/>
              </a:solidFill>
              <a:latin typeface="微軟正黑體" pitchFamily="34" charset="-120"/>
              <a:ea typeface="微軟正黑體" pitchFamily="34" charset="-120"/>
              <a:cs typeface="Arial" pitchFamily="34" charset="0"/>
            </a:endParaRPr>
          </a:p>
        </p:txBody>
      </p:sp>
      <p:sp>
        <p:nvSpPr>
          <p:cNvPr id="18" name="平行四邊形 17"/>
          <p:cNvSpPr/>
          <p:nvPr/>
        </p:nvSpPr>
        <p:spPr>
          <a:xfrm>
            <a:off x="-324544" y="3219822"/>
            <a:ext cx="4608512" cy="360040"/>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b="1" spc="-150" dirty="0" smtClean="0">
                <a:solidFill>
                  <a:schemeClr val="bg1"/>
                </a:solidFill>
                <a:latin typeface="微軟正黑體" pitchFamily="34" charset="-120"/>
                <a:ea typeface="微軟正黑體" pitchFamily="34" charset="-120"/>
                <a:cs typeface="Arial" pitchFamily="34" charset="0"/>
              </a:rPr>
              <a:t>4 x 5dBi</a:t>
            </a:r>
            <a:r>
              <a:rPr lang="zh-TW" altLang="en-US" b="1" spc="-150" dirty="0" smtClean="0">
                <a:solidFill>
                  <a:schemeClr val="bg1"/>
                </a:solidFill>
                <a:latin typeface="微軟正黑體" pitchFamily="34" charset="-120"/>
                <a:ea typeface="微軟正黑體" pitchFamily="34" charset="-120"/>
                <a:cs typeface="Arial" pitchFamily="34" charset="0"/>
              </a:rPr>
              <a:t> 可替換式雙頻全向性增益天線</a:t>
            </a:r>
            <a:endParaRPr lang="zh-TW" altLang="en-US" b="1" spc="-150" dirty="0">
              <a:solidFill>
                <a:schemeClr val="bg1"/>
              </a:solidFill>
              <a:latin typeface="微軟正黑體" pitchFamily="34" charset="-120"/>
              <a:ea typeface="微軟正黑體" pitchFamily="34" charset="-120"/>
              <a:cs typeface="Arial" pitchFamily="34" charset="0"/>
            </a:endParaRPr>
          </a:p>
        </p:txBody>
      </p:sp>
      <p:pic>
        <p:nvPicPr>
          <p:cNvPr id="19" name="Picture 3" descr="C:\Users\user\Desktop\0306_x53Be PPT\16-01.png"/>
          <p:cNvPicPr>
            <a:picLocks noChangeAspect="1" noChangeArrowheads="1"/>
          </p:cNvPicPr>
          <p:nvPr/>
        </p:nvPicPr>
        <p:blipFill>
          <a:blip r:embed="rId4" cstate="print"/>
          <a:srcRect/>
          <a:stretch>
            <a:fillRect/>
          </a:stretch>
        </p:blipFill>
        <p:spPr bwMode="auto">
          <a:xfrm>
            <a:off x="6550720" y="1816382"/>
            <a:ext cx="2088232" cy="208823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11" name="Shape 711" descr="0305_1.jpg"/>
          <p:cNvPicPr preferRelativeResize="0"/>
          <p:nvPr/>
        </p:nvPicPr>
        <p:blipFill rotWithShape="1">
          <a:blip r:embed="rId3" cstate="print">
            <a:alphaModFix/>
          </a:blip>
          <a:srcRect l="2" t="6445" r="2380" b="1663"/>
          <a:stretch/>
        </p:blipFill>
        <p:spPr>
          <a:xfrm>
            <a:off x="869701" y="1787049"/>
            <a:ext cx="3439136" cy="2428892"/>
          </a:xfrm>
          <a:prstGeom prst="rect">
            <a:avLst/>
          </a:prstGeom>
          <a:noFill/>
          <a:ln>
            <a:noFill/>
          </a:ln>
        </p:spPr>
      </p:pic>
      <p:sp>
        <p:nvSpPr>
          <p:cNvPr id="24" name="Shape 712"/>
          <p:cNvSpPr/>
          <p:nvPr/>
        </p:nvSpPr>
        <p:spPr>
          <a:xfrm>
            <a:off x="1576136" y="4186070"/>
            <a:ext cx="2851848" cy="288032"/>
          </a:xfrm>
          <a:prstGeom prst="parallelogram">
            <a:avLst>
              <a:gd name="adj" fmla="val 25000"/>
            </a:avLst>
          </a:prstGeom>
          <a:solidFill>
            <a:schemeClr val="accent6">
              <a:lumMod val="75000"/>
            </a:schemeClr>
          </a:solidFill>
          <a:ln>
            <a:noFill/>
          </a:ln>
        </p:spPr>
        <p:txBody>
          <a:bodyPr spcFirstLastPara="1" wrap="square" lIns="91425" tIns="45700" rIns="91425" bIns="45700" anchor="ctr" anchorCtr="0">
            <a:noAutofit/>
          </a:bodyPr>
          <a:lstStyle/>
          <a:p>
            <a:pPr lvl="0">
              <a:buClr>
                <a:srgbClr val="000000"/>
              </a:buClr>
              <a:buSzPts val="1800"/>
            </a:pPr>
            <a:r>
              <a:rPr lang="zh-TW" altLang="en-US" sz="1600" b="1" dirty="0" smtClean="0">
                <a:solidFill>
                  <a:schemeClr val="bg1"/>
                </a:solidFill>
                <a:latin typeface="微軟正黑體" pitchFamily="34" charset="-120"/>
                <a:ea typeface="微軟正黑體" pitchFamily="34" charset="-120"/>
                <a:cs typeface="PMingLiu"/>
                <a:sym typeface="PMingLiu"/>
              </a:rPr>
              <a:t>利用壁掛孔固定於牆面</a:t>
            </a:r>
            <a:endParaRPr lang="zh-TW" altLang="en-US" sz="1200" dirty="0">
              <a:solidFill>
                <a:schemeClr val="bg1"/>
              </a:solidFill>
              <a:latin typeface="微軟正黑體" pitchFamily="34" charset="-120"/>
              <a:ea typeface="微軟正黑體" pitchFamily="34" charset="-120"/>
              <a:cs typeface="PMingLiu"/>
              <a:sym typeface="PMingLiu"/>
            </a:endParaRPr>
          </a:p>
        </p:txBody>
      </p:sp>
      <p:pic>
        <p:nvPicPr>
          <p:cNvPr id="706" name="Shape 706" descr="0305_1.jpg"/>
          <p:cNvPicPr preferRelativeResize="0"/>
          <p:nvPr/>
        </p:nvPicPr>
        <p:blipFill rotWithShape="1">
          <a:blip r:embed="rId4" cstate="print">
            <a:alphaModFix/>
          </a:blip>
          <a:srcRect l="14113" t="2665" r="18455" b="27563"/>
          <a:stretch/>
        </p:blipFill>
        <p:spPr>
          <a:xfrm>
            <a:off x="4644008" y="1787049"/>
            <a:ext cx="3526082" cy="2432560"/>
          </a:xfrm>
          <a:prstGeom prst="rect">
            <a:avLst/>
          </a:prstGeom>
          <a:noFill/>
          <a:ln>
            <a:noFill/>
          </a:ln>
        </p:spPr>
      </p:pic>
      <p:sp>
        <p:nvSpPr>
          <p:cNvPr id="707" name="Shape 707"/>
          <p:cNvSpPr/>
          <p:nvPr/>
        </p:nvSpPr>
        <p:spPr>
          <a:xfrm>
            <a:off x="7050459" y="1131590"/>
            <a:ext cx="2016224" cy="2016224"/>
          </a:xfrm>
          <a:prstGeom prst="ellipse">
            <a:avLst/>
          </a:prstGeom>
          <a:solidFill>
            <a:srgbClr val="E36C0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8" name="Shape 708"/>
          <p:cNvSpPr txBox="1">
            <a:spLocks noGrp="1"/>
          </p:cNvSpPr>
          <p:nvPr>
            <p:ph type="title"/>
          </p:nvPr>
        </p:nvSpPr>
        <p:spPr/>
        <p:txBody>
          <a:bodyPr/>
          <a:lstStyle/>
          <a:p>
            <a:pPr lvl="0"/>
            <a:r>
              <a:rPr lang="zh-TW" altLang="en-US" smtClean="0">
                <a:sym typeface="PMingLiu"/>
              </a:rPr>
              <a:t>靈活部署的外接磁吸式天線座</a:t>
            </a:r>
            <a:endParaRPr lang="zh-TW" altLang="en-US">
              <a:sym typeface="PMingLiu"/>
            </a:endParaRPr>
          </a:p>
        </p:txBody>
      </p:sp>
      <p:sp>
        <p:nvSpPr>
          <p:cNvPr id="712" name="Shape 712"/>
          <p:cNvSpPr/>
          <p:nvPr/>
        </p:nvSpPr>
        <p:spPr>
          <a:xfrm>
            <a:off x="539552" y="4053182"/>
            <a:ext cx="1368152" cy="432048"/>
          </a:xfrm>
          <a:prstGeom prst="parallelogram">
            <a:avLst>
              <a:gd name="adj" fmla="val 25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微軟正黑體" pitchFamily="34" charset="-120"/>
                <a:ea typeface="微軟正黑體" pitchFamily="34" charset="-120"/>
                <a:cs typeface="PMingLiu"/>
                <a:sym typeface="PMingLiu"/>
              </a:rPr>
              <a:t>可壁掛</a:t>
            </a:r>
            <a:endParaRPr sz="1400" i="0" u="none" strike="noStrike" cap="none">
              <a:solidFill>
                <a:srgbClr val="000000"/>
              </a:solidFill>
              <a:latin typeface="微軟正黑體" pitchFamily="34" charset="-120"/>
              <a:ea typeface="微軟正黑體" pitchFamily="34" charset="-120"/>
              <a:cs typeface="PMingLiu"/>
              <a:sym typeface="PMingLiu"/>
            </a:endParaRPr>
          </a:p>
        </p:txBody>
      </p:sp>
      <p:sp>
        <p:nvSpPr>
          <p:cNvPr id="714" name="Shape 714"/>
          <p:cNvSpPr/>
          <p:nvPr/>
        </p:nvSpPr>
        <p:spPr>
          <a:xfrm>
            <a:off x="69084" y="1131590"/>
            <a:ext cx="2016224" cy="2016224"/>
          </a:xfrm>
          <a:prstGeom prst="ellipse">
            <a:avLst/>
          </a:prstGeom>
          <a:solidFill>
            <a:srgbClr val="E36C0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15" name="Shape 715" descr="C:\Users\user\Desktop\0306_x53Be PPT\14-01.png"/>
          <p:cNvPicPr preferRelativeResize="0"/>
          <p:nvPr/>
        </p:nvPicPr>
        <p:blipFill rotWithShape="1">
          <a:blip r:embed="rId5" cstate="print">
            <a:alphaModFix/>
          </a:blip>
          <a:srcRect/>
          <a:stretch/>
        </p:blipFill>
        <p:spPr>
          <a:xfrm>
            <a:off x="7092280" y="1172862"/>
            <a:ext cx="1934443" cy="1934443"/>
          </a:xfrm>
          <a:prstGeom prst="rect">
            <a:avLst/>
          </a:prstGeom>
          <a:noFill/>
          <a:ln>
            <a:noFill/>
          </a:ln>
        </p:spPr>
      </p:pic>
      <p:pic>
        <p:nvPicPr>
          <p:cNvPr id="716" name="Shape 716" descr="C:\Users\user\Desktop\0306_x53Be PPT\15-01.png"/>
          <p:cNvPicPr preferRelativeResize="0"/>
          <p:nvPr/>
        </p:nvPicPr>
        <p:blipFill rotWithShape="1">
          <a:blip r:embed="rId6" cstate="print">
            <a:alphaModFix/>
          </a:blip>
          <a:srcRect/>
          <a:stretch/>
        </p:blipFill>
        <p:spPr>
          <a:xfrm>
            <a:off x="107504" y="1172862"/>
            <a:ext cx="1934443" cy="1934443"/>
          </a:xfrm>
          <a:prstGeom prst="rect">
            <a:avLst/>
          </a:prstGeom>
          <a:noFill/>
          <a:ln>
            <a:noFill/>
          </a:ln>
        </p:spPr>
      </p:pic>
      <p:cxnSp>
        <p:nvCxnSpPr>
          <p:cNvPr id="717" name="Shape 717"/>
          <p:cNvCxnSpPr/>
          <p:nvPr/>
        </p:nvCxnSpPr>
        <p:spPr>
          <a:xfrm>
            <a:off x="1835696" y="1532902"/>
            <a:ext cx="1800200" cy="0"/>
          </a:xfrm>
          <a:prstGeom prst="straightConnector1">
            <a:avLst/>
          </a:prstGeom>
          <a:noFill/>
          <a:ln w="38100" cap="flat" cmpd="sng">
            <a:solidFill>
              <a:srgbClr val="E36C09"/>
            </a:solidFill>
            <a:prstDash val="dash"/>
            <a:round/>
            <a:headEnd type="none" w="sm" len="sm"/>
            <a:tailEnd type="none" w="sm" len="sm"/>
          </a:ln>
        </p:spPr>
      </p:cxnSp>
      <p:cxnSp>
        <p:nvCxnSpPr>
          <p:cNvPr id="719" name="Shape 719"/>
          <p:cNvCxnSpPr/>
          <p:nvPr/>
        </p:nvCxnSpPr>
        <p:spPr>
          <a:xfrm>
            <a:off x="6732240" y="1532902"/>
            <a:ext cx="528062" cy="0"/>
          </a:xfrm>
          <a:prstGeom prst="straightConnector1">
            <a:avLst/>
          </a:prstGeom>
          <a:noFill/>
          <a:ln w="38100" cap="flat" cmpd="sng">
            <a:solidFill>
              <a:srgbClr val="E36C09"/>
            </a:solidFill>
            <a:prstDash val="dash"/>
            <a:round/>
            <a:headEnd type="none" w="sm" len="sm"/>
            <a:tailEnd type="none" w="sm" len="sm"/>
          </a:ln>
        </p:spPr>
      </p:cxnSp>
      <p:cxnSp>
        <p:nvCxnSpPr>
          <p:cNvPr id="20" name="Shape 717"/>
          <p:cNvCxnSpPr/>
          <p:nvPr/>
        </p:nvCxnSpPr>
        <p:spPr>
          <a:xfrm>
            <a:off x="3635896" y="1532902"/>
            <a:ext cx="0" cy="504056"/>
          </a:xfrm>
          <a:prstGeom prst="straightConnector1">
            <a:avLst/>
          </a:prstGeom>
          <a:noFill/>
          <a:ln w="38100" cap="flat" cmpd="sng">
            <a:solidFill>
              <a:srgbClr val="E36C09"/>
            </a:solidFill>
            <a:prstDash val="dash"/>
            <a:round/>
            <a:headEnd type="none" w="sm" len="sm"/>
            <a:tailEnd type="none" w="sm" len="sm"/>
          </a:ln>
        </p:spPr>
      </p:cxnSp>
      <p:cxnSp>
        <p:nvCxnSpPr>
          <p:cNvPr id="23" name="Shape 717"/>
          <p:cNvCxnSpPr/>
          <p:nvPr/>
        </p:nvCxnSpPr>
        <p:spPr>
          <a:xfrm>
            <a:off x="6752492" y="1532902"/>
            <a:ext cx="0" cy="504056"/>
          </a:xfrm>
          <a:prstGeom prst="straightConnector1">
            <a:avLst/>
          </a:prstGeom>
          <a:noFill/>
          <a:ln w="38100" cap="flat" cmpd="sng">
            <a:solidFill>
              <a:srgbClr val="E36C09"/>
            </a:solidFill>
            <a:prstDash val="dash"/>
            <a:round/>
            <a:headEnd type="none" w="sm" len="sm"/>
            <a:tailEnd type="none" w="sm" len="sm"/>
          </a:ln>
        </p:spPr>
      </p:cxnSp>
      <p:sp>
        <p:nvSpPr>
          <p:cNvPr id="25" name="Shape 712"/>
          <p:cNvSpPr/>
          <p:nvPr/>
        </p:nvSpPr>
        <p:spPr>
          <a:xfrm>
            <a:off x="5444720" y="4186070"/>
            <a:ext cx="3231736" cy="288032"/>
          </a:xfrm>
          <a:prstGeom prst="parallelogram">
            <a:avLst>
              <a:gd name="adj" fmla="val 25000"/>
            </a:avLst>
          </a:prstGeom>
          <a:solidFill>
            <a:schemeClr val="accent6">
              <a:lumMod val="75000"/>
            </a:schemeClr>
          </a:solidFill>
          <a:ln>
            <a:noFill/>
          </a:ln>
        </p:spPr>
        <p:txBody>
          <a:bodyPr spcFirstLastPara="1" wrap="square" lIns="91425" tIns="45700" rIns="91425" bIns="45700" anchor="ctr" anchorCtr="0">
            <a:noAutofit/>
          </a:bodyPr>
          <a:lstStyle/>
          <a:p>
            <a:pPr lvl="0">
              <a:buClr>
                <a:srgbClr val="000000"/>
              </a:buClr>
              <a:buSzPts val="1800"/>
            </a:pPr>
            <a:r>
              <a:rPr lang="zh-TW" altLang="en-US" sz="1600" b="1" dirty="0" smtClean="0">
                <a:solidFill>
                  <a:schemeClr val="bg1"/>
                </a:solidFill>
                <a:latin typeface="微軟正黑體" pitchFamily="34" charset="-120"/>
                <a:ea typeface="微軟正黑體" pitchFamily="34" charset="-120"/>
                <a:cs typeface="PMingLiu"/>
                <a:sym typeface="PMingLiu"/>
              </a:rPr>
              <a:t>磁性底座可固定於金屬表面</a:t>
            </a:r>
            <a:endParaRPr lang="zh-TW" altLang="en-US" sz="1200" dirty="0">
              <a:solidFill>
                <a:schemeClr val="bg1"/>
              </a:solidFill>
              <a:latin typeface="微軟正黑體" pitchFamily="34" charset="-120"/>
              <a:ea typeface="微軟正黑體" pitchFamily="34" charset="-120"/>
              <a:cs typeface="PMingLiu"/>
              <a:sym typeface="PMingLiu"/>
            </a:endParaRPr>
          </a:p>
        </p:txBody>
      </p:sp>
      <p:sp>
        <p:nvSpPr>
          <p:cNvPr id="713" name="Shape 713"/>
          <p:cNvSpPr/>
          <p:nvPr/>
        </p:nvSpPr>
        <p:spPr>
          <a:xfrm>
            <a:off x="4427984" y="4053182"/>
            <a:ext cx="1368152" cy="432048"/>
          </a:xfrm>
          <a:prstGeom prst="parallelogram">
            <a:avLst>
              <a:gd name="adj" fmla="val 25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微軟正黑體" pitchFamily="34" charset="-120"/>
                <a:ea typeface="微軟正黑體" pitchFamily="34" charset="-120"/>
                <a:cs typeface="PMingLiu"/>
                <a:sym typeface="PMingLiu"/>
              </a:rPr>
              <a:t>可磁吸</a:t>
            </a:r>
            <a:endParaRPr sz="1400" i="0" u="none" strike="noStrike" cap="none">
              <a:solidFill>
                <a:srgbClr val="000000"/>
              </a:solidFill>
              <a:latin typeface="微軟正黑體" pitchFamily="34" charset="-120"/>
              <a:ea typeface="微軟正黑體" pitchFamily="34" charset="-120"/>
              <a:cs typeface="PMingLiu"/>
              <a:sym typeface="PMingLiu"/>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7" name="Shape 727"/>
          <p:cNvSpPr txBox="1">
            <a:spLocks noGrp="1"/>
          </p:cNvSpPr>
          <p:nvPr>
            <p:ph type="title"/>
          </p:nvPr>
        </p:nvSpPr>
        <p:spPr/>
        <p:txBody>
          <a:bodyPr>
            <a:normAutofit fontScale="90000"/>
          </a:bodyPr>
          <a:lstStyle/>
          <a:p>
            <a:pPr lvl="0"/>
            <a:r>
              <a:rPr lang="zh-TW" altLang="en-US" dirty="0" smtClean="0">
                <a:sym typeface="PMingLiu"/>
              </a:rPr>
              <a:t>雙 </a:t>
            </a:r>
            <a:r>
              <a:rPr lang="en-US" altLang="zh-TW" dirty="0" smtClean="0">
                <a:sym typeface="PMingLiu"/>
              </a:rPr>
              <a:t>Qualcomm QCA9984 </a:t>
            </a:r>
            <a:r>
              <a:rPr lang="zh-TW" altLang="en-US" dirty="0" smtClean="0">
                <a:sym typeface="PMingLiu"/>
              </a:rPr>
              <a:t>無線晶片</a:t>
            </a:r>
            <a:endParaRPr lang="zh-TW" altLang="en-US" dirty="0">
              <a:sym typeface="PMingLiu"/>
            </a:endParaRPr>
          </a:p>
        </p:txBody>
      </p:sp>
      <p:grpSp>
        <p:nvGrpSpPr>
          <p:cNvPr id="18" name="群組 8"/>
          <p:cNvGrpSpPr/>
          <p:nvPr/>
        </p:nvGrpSpPr>
        <p:grpSpPr>
          <a:xfrm>
            <a:off x="6372200" y="1347614"/>
            <a:ext cx="1800200" cy="1832141"/>
            <a:chOff x="2170415" y="4884789"/>
            <a:chExt cx="1192716" cy="1248089"/>
          </a:xfrm>
        </p:grpSpPr>
        <p:sp>
          <p:nvSpPr>
            <p:cNvPr id="19" name="Shape 273"/>
            <p:cNvSpPr/>
            <p:nvPr/>
          </p:nvSpPr>
          <p:spPr>
            <a:xfrm>
              <a:off x="2170415" y="4884789"/>
              <a:ext cx="1192716" cy="1248089"/>
            </a:xfrm>
            <a:prstGeom prst="rect">
              <a:avLst/>
            </a:prstGeom>
            <a:solidFill>
              <a:schemeClr val="accent6">
                <a:lumMod val="75000"/>
              </a:schemeClr>
            </a:solidFill>
            <a:ln w="9525" cap="flat" cmpd="sng">
              <a:noFill/>
              <a:prstDash val="solid"/>
              <a:round/>
              <a:headEnd type="none" w="med" len="med"/>
              <a:tailEnd type="none" w="med" len="med"/>
            </a:ln>
          </p:spPr>
          <p:txBody>
            <a:bodyPr spcFirstLastPara="1" wrap="square" lIns="91425" tIns="91425" rIns="91425" bIns="91425" anchor="ctr" anchorCtr="0">
              <a:noAutofit/>
            </a:bodyPr>
            <a:lstStyle/>
            <a:p>
              <a:endParaRPr dirty="0"/>
            </a:p>
          </p:txBody>
        </p:sp>
        <p:pic>
          <p:nvPicPr>
            <p:cNvPr id="20" name="圖片 19"/>
            <p:cNvPicPr>
              <a:picLocks noChangeAspect="1"/>
            </p:cNvPicPr>
            <p:nvPr/>
          </p:nvPicPr>
          <p:blipFill rotWithShape="1">
            <a:blip r:embed="rId3" cstate="print"/>
            <a:srcRect l="14375" t="3155" r="2920" b="3237"/>
            <a:stretch/>
          </p:blipFill>
          <p:spPr>
            <a:xfrm>
              <a:off x="2216154" y="4952619"/>
              <a:ext cx="1101239" cy="1112428"/>
            </a:xfrm>
            <a:prstGeom prst="rect">
              <a:avLst/>
            </a:prstGeom>
            <a:ln>
              <a:noFill/>
            </a:ln>
          </p:spPr>
        </p:pic>
      </p:grpSp>
      <p:sp>
        <p:nvSpPr>
          <p:cNvPr id="24" name="文字方塊 23"/>
          <p:cNvSpPr txBox="1"/>
          <p:nvPr/>
        </p:nvSpPr>
        <p:spPr>
          <a:xfrm>
            <a:off x="508814" y="2139702"/>
            <a:ext cx="2551018" cy="2562248"/>
          </a:xfrm>
          <a:prstGeom prst="rect">
            <a:avLst/>
          </a:prstGeom>
          <a:noFill/>
        </p:spPr>
        <p:txBody>
          <a:bodyPr wrap="square" lIns="68586" tIns="34294" rIns="68586" bIns="34294" rtlCol="0">
            <a:spAutoFit/>
          </a:bodyPr>
          <a:lstStyle/>
          <a:p>
            <a:pPr>
              <a:buFont typeface="Arial" pitchFamily="34" charset="0"/>
              <a:buChar char="•"/>
            </a:pPr>
            <a:r>
              <a:rPr kumimoji="1" lang="zh-TW" altLang="en-US" b="1" dirty="0" smtClean="0">
                <a:latin typeface="微軟正黑體" pitchFamily="34" charset="-120"/>
                <a:ea typeface="微軟正黑體" pitchFamily="34" charset="-120"/>
              </a:rPr>
              <a:t>  支援多使用者同時通  </a:t>
            </a:r>
            <a:endParaRPr kumimoji="1" lang="en-US" altLang="zh-TW" b="1" dirty="0" smtClean="0">
              <a:latin typeface="微軟正黑體" pitchFamily="34" charset="-120"/>
              <a:ea typeface="微軟正黑體" pitchFamily="34" charset="-120"/>
            </a:endParaRPr>
          </a:p>
          <a:p>
            <a:r>
              <a:rPr kumimoji="1" lang="en-US" altLang="zh-TW" b="1" dirty="0" smtClean="0">
                <a:latin typeface="微軟正黑體" pitchFamily="34" charset="-120"/>
                <a:ea typeface="微軟正黑體" pitchFamily="34" charset="-120"/>
              </a:rPr>
              <a:t>    </a:t>
            </a:r>
            <a:r>
              <a:rPr kumimoji="1" lang="zh-TW" altLang="en-US" b="1" dirty="0" smtClean="0">
                <a:latin typeface="微軟正黑體" pitchFamily="34" charset="-120"/>
                <a:ea typeface="微軟正黑體" pitchFamily="34" charset="-120"/>
              </a:rPr>
              <a:t>訊並讓無線傳輸速度</a:t>
            </a:r>
            <a:endParaRPr kumimoji="1" lang="en-US" altLang="zh-TW" b="1" dirty="0" smtClean="0">
              <a:latin typeface="微軟正黑體" pitchFamily="34" charset="-120"/>
              <a:ea typeface="微軟正黑體" pitchFamily="34" charset="-120"/>
            </a:endParaRPr>
          </a:p>
          <a:p>
            <a:r>
              <a:rPr kumimoji="1" lang="en-US" altLang="zh-TW" b="1" dirty="0" smtClean="0">
                <a:latin typeface="微軟正黑體" pitchFamily="34" charset="-120"/>
                <a:ea typeface="微軟正黑體" pitchFamily="34" charset="-120"/>
              </a:rPr>
              <a:t>    </a:t>
            </a:r>
            <a:r>
              <a:rPr kumimoji="1" lang="zh-TW" altLang="en-US" b="1" dirty="0" smtClean="0">
                <a:latin typeface="微軟正黑體" pitchFamily="34" charset="-120"/>
                <a:ea typeface="微軟正黑體" pitchFamily="34" charset="-120"/>
              </a:rPr>
              <a:t>不打折</a:t>
            </a:r>
            <a:endParaRPr kumimoji="1" lang="en-US" altLang="zh-TW" b="1" dirty="0" smtClean="0">
              <a:latin typeface="微軟正黑體" pitchFamily="34" charset="-120"/>
              <a:ea typeface="微軟正黑體" pitchFamily="34" charset="-120"/>
            </a:endParaRPr>
          </a:p>
          <a:p>
            <a:pPr>
              <a:buFont typeface="Arial" pitchFamily="34" charset="0"/>
              <a:buChar char="•"/>
            </a:pPr>
            <a:r>
              <a:rPr kumimoji="1" lang="zh-TW" altLang="en-US" b="1" dirty="0" smtClean="0">
                <a:latin typeface="微軟正黑體" pitchFamily="34" charset="-120"/>
                <a:ea typeface="微軟正黑體" pitchFamily="34" charset="-120"/>
              </a:rPr>
              <a:t>  符合 </a:t>
            </a:r>
            <a:r>
              <a:rPr kumimoji="1" lang="en-US" altLang="zh-TW" b="1" dirty="0" smtClean="0">
                <a:latin typeface="微軟正黑體" pitchFamily="34" charset="-120"/>
                <a:ea typeface="微軟正黑體" pitchFamily="34" charset="-120"/>
              </a:rPr>
              <a:t>IEEE 802.11ac </a:t>
            </a:r>
          </a:p>
          <a:p>
            <a:r>
              <a:rPr kumimoji="1" lang="en-US" altLang="zh-TW" b="1" dirty="0" smtClean="0">
                <a:latin typeface="微軟正黑體" pitchFamily="34" charset="-120"/>
                <a:ea typeface="微軟正黑體" pitchFamily="34" charset="-120"/>
              </a:rPr>
              <a:t>    wave 2</a:t>
            </a:r>
          </a:p>
          <a:p>
            <a:pPr>
              <a:buFont typeface="Arial" pitchFamily="34" charset="0"/>
              <a:buChar char="•"/>
            </a:pPr>
            <a:r>
              <a:rPr kumimoji="1" lang="zh-TW" altLang="en-US" b="1" dirty="0" smtClean="0">
                <a:latin typeface="微軟正黑體" pitchFamily="34" charset="-120"/>
                <a:ea typeface="微軟正黑體" pitchFamily="34" charset="-120"/>
              </a:rPr>
              <a:t> 相容於 </a:t>
            </a:r>
            <a:r>
              <a:rPr kumimoji="1" lang="en-US" altLang="zh-TW" b="1" dirty="0" smtClean="0">
                <a:latin typeface="微軟正黑體" pitchFamily="34" charset="-120"/>
                <a:ea typeface="微軟正黑體" pitchFamily="34" charset="-120"/>
              </a:rPr>
              <a:t>IEEE 802.11ac</a:t>
            </a:r>
            <a:r>
              <a:rPr kumimoji="1" lang="zh-TW" altLang="en-US" b="1" dirty="0" smtClean="0">
                <a:latin typeface="微軟正黑體" pitchFamily="34" charset="-120"/>
                <a:ea typeface="微軟正黑體" pitchFamily="34" charset="-120"/>
              </a:rPr>
              <a:t>，</a:t>
            </a:r>
            <a:endParaRPr kumimoji="1" lang="en-US" altLang="zh-TW" b="1" dirty="0" smtClean="0">
              <a:latin typeface="微軟正黑體" pitchFamily="34" charset="-120"/>
              <a:ea typeface="微軟正黑體" pitchFamily="34" charset="-120"/>
            </a:endParaRPr>
          </a:p>
          <a:p>
            <a:r>
              <a:rPr kumimoji="1" lang="en-US" altLang="zh-TW" b="1" dirty="0" smtClean="0">
                <a:latin typeface="微軟正黑體" pitchFamily="34" charset="-120"/>
                <a:ea typeface="微軟正黑體" pitchFamily="34" charset="-120"/>
              </a:rPr>
              <a:t>    IEEE 802.11n</a:t>
            </a:r>
            <a:r>
              <a:rPr kumimoji="1" lang="zh-TW" altLang="en-US" b="1" dirty="0" smtClean="0">
                <a:latin typeface="微軟正黑體" pitchFamily="34" charset="-120"/>
                <a:ea typeface="微軟正黑體" pitchFamily="34" charset="-120"/>
              </a:rPr>
              <a:t>，</a:t>
            </a:r>
            <a:r>
              <a:rPr kumimoji="1" lang="en-US" altLang="zh-TW" b="1" dirty="0" smtClean="0">
                <a:latin typeface="微軟正黑體" pitchFamily="34" charset="-120"/>
                <a:ea typeface="微軟正黑體" pitchFamily="34" charset="-120"/>
              </a:rPr>
              <a:t>IEEE </a:t>
            </a:r>
          </a:p>
          <a:p>
            <a:r>
              <a:rPr kumimoji="1" lang="en-US" altLang="zh-TW" b="1" dirty="0" smtClean="0">
                <a:latin typeface="微軟正黑體" pitchFamily="34" charset="-120"/>
                <a:ea typeface="微軟正黑體" pitchFamily="34" charset="-120"/>
              </a:rPr>
              <a:t>    802.11a/b/g</a:t>
            </a:r>
          </a:p>
          <a:p>
            <a:endParaRPr kumimoji="1" lang="zh-TW" altLang="en-US" b="1" dirty="0">
              <a:latin typeface="微軟正黑體" pitchFamily="34" charset="-120"/>
              <a:ea typeface="微軟正黑體" pitchFamily="34" charset="-120"/>
            </a:endParaRPr>
          </a:p>
        </p:txBody>
      </p:sp>
      <p:sp>
        <p:nvSpPr>
          <p:cNvPr id="25" name="平行四邊形 24"/>
          <p:cNvSpPr/>
          <p:nvPr/>
        </p:nvSpPr>
        <p:spPr>
          <a:xfrm>
            <a:off x="467544" y="1635646"/>
            <a:ext cx="2520280" cy="360040"/>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bg1"/>
                </a:solidFill>
                <a:latin typeface="Arial" pitchFamily="34" charset="0"/>
                <a:cs typeface="Arial" pitchFamily="34" charset="0"/>
                <a:sym typeface="Arial" charset="0"/>
              </a:rPr>
              <a:t>4 x 4 MU-MIMO </a:t>
            </a:r>
            <a:endParaRPr lang="zh-TW" altLang="en-US" b="1" dirty="0" smtClean="0">
              <a:solidFill>
                <a:schemeClr val="bg1"/>
              </a:solidFill>
              <a:latin typeface="Arial" pitchFamily="34" charset="0"/>
              <a:cs typeface="Arial" pitchFamily="34" charset="0"/>
              <a:sym typeface="Arial" charset="0"/>
            </a:endParaRPr>
          </a:p>
        </p:txBody>
      </p:sp>
      <p:pic>
        <p:nvPicPr>
          <p:cNvPr id="27" name="Picture 8" descr="C:\Users\user\Desktop\0306_x53Be PPT\6.png"/>
          <p:cNvPicPr>
            <a:picLocks noChangeAspect="1" noChangeArrowheads="1"/>
          </p:cNvPicPr>
          <p:nvPr/>
        </p:nvPicPr>
        <p:blipFill>
          <a:blip r:embed="rId4" cstate="print"/>
          <a:stretch>
            <a:fillRect/>
          </a:stretch>
        </p:blipFill>
        <p:spPr bwMode="auto">
          <a:xfrm>
            <a:off x="5475151" y="2307856"/>
            <a:ext cx="1502940" cy="1488030"/>
          </a:xfrm>
          <a:prstGeom prst="rect">
            <a:avLst/>
          </a:prstGeom>
          <a:noFill/>
        </p:spPr>
      </p:pic>
      <p:pic>
        <p:nvPicPr>
          <p:cNvPr id="28" name="Picture 5" descr="C:\Users\user\Desktop\0306_x53Be PPT\11.png"/>
          <p:cNvPicPr>
            <a:picLocks noChangeAspect="1" noChangeArrowheads="1"/>
          </p:cNvPicPr>
          <p:nvPr/>
        </p:nvPicPr>
        <p:blipFill>
          <a:blip r:embed="rId5" cstate="print"/>
          <a:srcRect/>
          <a:stretch>
            <a:fillRect/>
          </a:stretch>
        </p:blipFill>
        <p:spPr bwMode="auto">
          <a:xfrm>
            <a:off x="3347864" y="2211710"/>
            <a:ext cx="2262555" cy="984713"/>
          </a:xfrm>
          <a:prstGeom prst="rect">
            <a:avLst/>
          </a:prstGeom>
          <a:noFill/>
        </p:spPr>
      </p:pic>
      <p:pic>
        <p:nvPicPr>
          <p:cNvPr id="29" name="Picture 4" descr="WirelessAP Statio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7414244" flipH="1">
            <a:off x="5116458" y="2377597"/>
            <a:ext cx="389492" cy="305950"/>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6" descr="C:\Users\user\Desktop\0306_x53Be PPT\9.png"/>
          <p:cNvPicPr>
            <a:picLocks noChangeAspect="1" noChangeArrowheads="1"/>
          </p:cNvPicPr>
          <p:nvPr/>
        </p:nvPicPr>
        <p:blipFill>
          <a:blip r:embed="rId7" cstate="print"/>
          <a:srcRect/>
          <a:stretch>
            <a:fillRect/>
          </a:stretch>
        </p:blipFill>
        <p:spPr bwMode="auto">
          <a:xfrm>
            <a:off x="3851920" y="3435846"/>
            <a:ext cx="1320912" cy="1080120"/>
          </a:xfrm>
          <a:prstGeom prst="rect">
            <a:avLst/>
          </a:prstGeom>
          <a:noFill/>
        </p:spPr>
      </p:pic>
      <p:pic>
        <p:nvPicPr>
          <p:cNvPr id="31" name="Picture 4" descr="WirelessAP Statio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3799869" flipH="1">
            <a:off x="5177428" y="3472230"/>
            <a:ext cx="389492" cy="3059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3" name="群組 8"/>
          <p:cNvGrpSpPr/>
          <p:nvPr/>
        </p:nvGrpSpPr>
        <p:grpSpPr>
          <a:xfrm>
            <a:off x="7020272" y="2427734"/>
            <a:ext cx="1800200" cy="1832141"/>
            <a:chOff x="2170415" y="4884789"/>
            <a:chExt cx="1192716" cy="1248089"/>
          </a:xfrm>
        </p:grpSpPr>
        <p:sp>
          <p:nvSpPr>
            <p:cNvPr id="14" name="Shape 273"/>
            <p:cNvSpPr/>
            <p:nvPr/>
          </p:nvSpPr>
          <p:spPr>
            <a:xfrm>
              <a:off x="2170415" y="4884789"/>
              <a:ext cx="1192716" cy="1248089"/>
            </a:xfrm>
            <a:prstGeom prst="rect">
              <a:avLst/>
            </a:prstGeom>
            <a:solidFill>
              <a:schemeClr val="accent6">
                <a:lumMod val="75000"/>
              </a:schemeClr>
            </a:solidFill>
            <a:ln w="9525" cap="flat" cmpd="sng">
              <a:noFill/>
              <a:prstDash val="solid"/>
              <a:round/>
              <a:headEnd type="none" w="med" len="med"/>
              <a:tailEnd type="none" w="med" len="med"/>
            </a:ln>
          </p:spPr>
          <p:txBody>
            <a:bodyPr spcFirstLastPara="1" wrap="square" lIns="91425" tIns="91425" rIns="91425" bIns="91425" anchor="ctr" anchorCtr="0">
              <a:noAutofit/>
            </a:bodyPr>
            <a:lstStyle/>
            <a:p>
              <a:endParaRPr dirty="0"/>
            </a:p>
          </p:txBody>
        </p:sp>
        <p:pic>
          <p:nvPicPr>
            <p:cNvPr id="15" name="圖片 14"/>
            <p:cNvPicPr>
              <a:picLocks noChangeAspect="1"/>
            </p:cNvPicPr>
            <p:nvPr/>
          </p:nvPicPr>
          <p:blipFill rotWithShape="1">
            <a:blip r:embed="rId3" cstate="print"/>
            <a:srcRect l="14375" t="3155" r="2920" b="3237"/>
            <a:stretch/>
          </p:blipFill>
          <p:spPr>
            <a:xfrm>
              <a:off x="2216154" y="4952619"/>
              <a:ext cx="1101239" cy="1112428"/>
            </a:xfrm>
            <a:prstGeom prst="rect">
              <a:avLst/>
            </a:prstGeom>
            <a:ln>
              <a:noFill/>
            </a:ln>
          </p:spPr>
        </p:pic>
      </p:gr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dur="700">
        <p:fad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pic>
        <p:nvPicPr>
          <p:cNvPr id="1027" name="Picture 3" descr="C:\Users\user\Desktop\0417_直播PPT對稿_QW-AC2600 802.11AC wifi card + Wirele\15.png"/>
          <p:cNvPicPr>
            <a:picLocks noChangeAspect="1" noChangeArrowheads="1"/>
          </p:cNvPicPr>
          <p:nvPr/>
        </p:nvPicPr>
        <p:blipFill>
          <a:blip r:embed="rId3" cstate="print"/>
          <a:srcRect/>
          <a:stretch>
            <a:fillRect/>
          </a:stretch>
        </p:blipFill>
        <p:spPr bwMode="auto">
          <a:xfrm>
            <a:off x="179512" y="1059582"/>
            <a:ext cx="8689838" cy="3672408"/>
          </a:xfrm>
          <a:prstGeom prst="rect">
            <a:avLst/>
          </a:prstGeom>
          <a:noFill/>
        </p:spPr>
      </p:pic>
      <p:sp>
        <p:nvSpPr>
          <p:cNvPr id="46" name="Shape 46"/>
          <p:cNvSpPr txBox="1">
            <a:spLocks noGrp="1"/>
          </p:cNvSpPr>
          <p:nvPr>
            <p:ph type="title"/>
          </p:nvPr>
        </p:nvSpPr>
        <p:spPr/>
        <p:txBody>
          <a:bodyPr/>
          <a:lstStyle/>
          <a:p>
            <a:pPr lvl="0"/>
            <a:r>
              <a:rPr lang="zh-TW" altLang="en-US" dirty="0" smtClean="0">
                <a:sym typeface="PMingLiu"/>
              </a:rPr>
              <a:t>輕鬆打造便利無線網路</a:t>
            </a:r>
            <a:endParaRPr lang="zh-TW" altLang="en-US" dirty="0">
              <a:sym typeface="PMingLiu"/>
            </a:endParaRPr>
          </a:p>
        </p:txBody>
      </p:sp>
      <p:sp>
        <p:nvSpPr>
          <p:cNvPr id="52" name="Shape 52"/>
          <p:cNvSpPr/>
          <p:nvPr/>
        </p:nvSpPr>
        <p:spPr>
          <a:xfrm>
            <a:off x="2411760" y="2859782"/>
            <a:ext cx="2361000" cy="701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000"/>
              <a:buFont typeface="Arial"/>
              <a:buNone/>
            </a:pPr>
            <a:r>
              <a:rPr lang="zh-TW" sz="2200" b="1" spc="-150" dirty="0">
                <a:solidFill>
                  <a:schemeClr val="bg1"/>
                </a:solidFill>
                <a:latin typeface="Arial" pitchFamily="34" charset="0"/>
                <a:ea typeface="微軟正黑體" pitchFamily="34" charset="-120"/>
                <a:cs typeface="PMingLiu"/>
                <a:sym typeface="PMingLiu"/>
              </a:rPr>
              <a:t>QWA-AC </a:t>
            </a:r>
            <a:r>
              <a:rPr lang="zh-TW" sz="2200" b="1" spc="-150" dirty="0" smtClean="0">
                <a:solidFill>
                  <a:schemeClr val="bg1"/>
                </a:solidFill>
                <a:latin typeface="Arial" pitchFamily="34" charset="0"/>
                <a:ea typeface="微軟正黑體" pitchFamily="34" charset="-120"/>
                <a:cs typeface="PMingLiu"/>
                <a:sym typeface="PMingLiu"/>
              </a:rPr>
              <a:t>2600</a:t>
            </a:r>
            <a:endParaRPr lang="en-US" altLang="zh-TW" sz="2200" b="1" spc="-150" dirty="0" smtClean="0">
              <a:solidFill>
                <a:schemeClr val="bg1"/>
              </a:solidFill>
              <a:latin typeface="Arial" pitchFamily="34" charset="0"/>
              <a:ea typeface="微軟正黑體" pitchFamily="34" charset="-120"/>
              <a:cs typeface="PMingLiu"/>
              <a:sym typeface="PMingLiu"/>
            </a:endParaRPr>
          </a:p>
          <a:p>
            <a:pPr marL="0" lvl="0" indent="0" algn="ctr" rtl="0">
              <a:spcBef>
                <a:spcPts val="0"/>
              </a:spcBef>
              <a:spcAft>
                <a:spcPts val="0"/>
              </a:spcAft>
              <a:buClr>
                <a:schemeClr val="dk1"/>
              </a:buClr>
              <a:buSzPts val="2000"/>
              <a:buFont typeface="Arial"/>
              <a:buNone/>
            </a:pPr>
            <a:r>
              <a:rPr lang="zh-TW" sz="2400" b="1" dirty="0" smtClean="0">
                <a:solidFill>
                  <a:schemeClr val="bg1"/>
                </a:solidFill>
                <a:latin typeface="Arial" pitchFamily="34" charset="0"/>
                <a:ea typeface="微軟正黑體" pitchFamily="34" charset="-120"/>
                <a:cs typeface="PMingLiu"/>
                <a:sym typeface="PMingLiu"/>
              </a:rPr>
              <a:t>介紹</a:t>
            </a:r>
            <a:endParaRPr sz="2400" b="1" i="0" u="none" strike="noStrike" cap="none" dirty="0">
              <a:solidFill>
                <a:schemeClr val="bg1"/>
              </a:solidFill>
              <a:latin typeface="Arial" pitchFamily="34" charset="0"/>
              <a:ea typeface="微軟正黑體" pitchFamily="34" charset="-120"/>
              <a:cs typeface="PMingLiu"/>
              <a:sym typeface="PMingLiu"/>
            </a:endParaRPr>
          </a:p>
        </p:txBody>
      </p:sp>
      <p:sp>
        <p:nvSpPr>
          <p:cNvPr id="55" name="Shape 55"/>
          <p:cNvSpPr/>
          <p:nvPr/>
        </p:nvSpPr>
        <p:spPr>
          <a:xfrm>
            <a:off x="489316" y="2728650"/>
            <a:ext cx="2361000" cy="9952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000"/>
              <a:buFont typeface="Arial"/>
              <a:buNone/>
            </a:pPr>
            <a:r>
              <a:rPr lang="zh-TW" sz="2400" b="1" dirty="0">
                <a:solidFill>
                  <a:schemeClr val="bg1"/>
                </a:solidFill>
                <a:latin typeface="Arial" pitchFamily="34" charset="0"/>
                <a:ea typeface="微軟正黑體" pitchFamily="34" charset="-120"/>
                <a:cs typeface="PMingLiu"/>
                <a:sym typeface="PMingLiu"/>
              </a:rPr>
              <a:t>無線網</a:t>
            </a:r>
            <a:r>
              <a:rPr lang="zh-TW" sz="2400" b="1" dirty="0" smtClean="0">
                <a:solidFill>
                  <a:schemeClr val="bg1"/>
                </a:solidFill>
                <a:latin typeface="Arial" pitchFamily="34" charset="0"/>
                <a:ea typeface="微軟正黑體" pitchFamily="34" charset="-120"/>
                <a:cs typeface="PMingLiu"/>
                <a:sym typeface="PMingLiu"/>
              </a:rPr>
              <a:t>卡</a:t>
            </a:r>
            <a:endParaRPr lang="en-US" altLang="zh-TW" sz="2400" b="1" dirty="0" smtClean="0">
              <a:solidFill>
                <a:schemeClr val="bg1"/>
              </a:solidFill>
              <a:latin typeface="Arial" pitchFamily="34" charset="0"/>
              <a:ea typeface="微軟正黑體" pitchFamily="34" charset="-120"/>
              <a:cs typeface="PMingLiu"/>
              <a:sym typeface="PMingLiu"/>
            </a:endParaRPr>
          </a:p>
          <a:p>
            <a:pPr marL="0" marR="0" lvl="0" indent="0" algn="ctr" rtl="0">
              <a:spcBef>
                <a:spcPts val="0"/>
              </a:spcBef>
              <a:spcAft>
                <a:spcPts val="0"/>
              </a:spcAft>
              <a:buClr>
                <a:srgbClr val="000000"/>
              </a:buClr>
              <a:buSzPts val="2000"/>
              <a:buFont typeface="Arial"/>
              <a:buNone/>
            </a:pPr>
            <a:r>
              <a:rPr lang="zh-TW" sz="2400" b="1" dirty="0" smtClean="0">
                <a:solidFill>
                  <a:schemeClr val="bg1"/>
                </a:solidFill>
                <a:latin typeface="Arial" pitchFamily="34" charset="0"/>
                <a:ea typeface="微軟正黑體" pitchFamily="34" charset="-120"/>
                <a:cs typeface="PMingLiu"/>
                <a:sym typeface="PMingLiu"/>
              </a:rPr>
              <a:t>的</a:t>
            </a:r>
            <a:r>
              <a:rPr lang="zh-TW" sz="2400" b="1" dirty="0">
                <a:solidFill>
                  <a:schemeClr val="bg1"/>
                </a:solidFill>
                <a:latin typeface="Arial" pitchFamily="34" charset="0"/>
                <a:ea typeface="微軟正黑體" pitchFamily="34" charset="-120"/>
                <a:cs typeface="PMingLiu"/>
                <a:sym typeface="PMingLiu"/>
              </a:rPr>
              <a:t>優勢</a:t>
            </a:r>
            <a:endParaRPr sz="2400" b="1" i="0" u="none" strike="noStrike" cap="none" dirty="0">
              <a:solidFill>
                <a:schemeClr val="bg1"/>
              </a:solidFill>
              <a:latin typeface="Arial" pitchFamily="34" charset="0"/>
              <a:ea typeface="微軟正黑體" pitchFamily="34" charset="-120"/>
              <a:cs typeface="PMingLiu"/>
              <a:sym typeface="PMingLiu"/>
            </a:endParaRPr>
          </a:p>
        </p:txBody>
      </p:sp>
      <p:sp>
        <p:nvSpPr>
          <p:cNvPr id="56" name="Shape 56"/>
          <p:cNvSpPr/>
          <p:nvPr/>
        </p:nvSpPr>
        <p:spPr>
          <a:xfrm>
            <a:off x="4572000" y="2902864"/>
            <a:ext cx="1712928" cy="646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000"/>
              <a:buFont typeface="Arial"/>
              <a:buNone/>
            </a:pPr>
            <a:r>
              <a:rPr lang="zh-TW" sz="2400" b="1" dirty="0">
                <a:solidFill>
                  <a:schemeClr val="bg1"/>
                </a:solidFill>
                <a:latin typeface="Arial" pitchFamily="34" charset="0"/>
                <a:ea typeface="微軟正黑體" pitchFamily="34" charset="-120"/>
                <a:cs typeface="PMingLiu"/>
                <a:sym typeface="PMingLiu"/>
              </a:rPr>
              <a:t>無線</a:t>
            </a:r>
            <a:r>
              <a:rPr lang="zh-TW" sz="2400" b="1" dirty="0" smtClean="0">
                <a:solidFill>
                  <a:schemeClr val="bg1"/>
                </a:solidFill>
                <a:latin typeface="Arial" pitchFamily="34" charset="0"/>
                <a:ea typeface="微軟正黑體" pitchFamily="34" charset="-120"/>
                <a:cs typeface="PMingLiu"/>
                <a:sym typeface="PMingLiu"/>
              </a:rPr>
              <a:t>基地台</a:t>
            </a:r>
            <a:endParaRPr lang="en-US" altLang="zh-TW" sz="2400" b="1" dirty="0" smtClean="0">
              <a:solidFill>
                <a:schemeClr val="bg1"/>
              </a:solidFill>
              <a:latin typeface="Arial" pitchFamily="34" charset="0"/>
              <a:ea typeface="微軟正黑體" pitchFamily="34" charset="-120"/>
              <a:cs typeface="PMingLiu"/>
              <a:sym typeface="PMingLiu"/>
            </a:endParaRPr>
          </a:p>
          <a:p>
            <a:pPr marL="0" marR="0" lvl="0" indent="0" algn="ctr" rtl="0">
              <a:spcBef>
                <a:spcPts val="0"/>
              </a:spcBef>
              <a:spcAft>
                <a:spcPts val="0"/>
              </a:spcAft>
              <a:buClr>
                <a:srgbClr val="000000"/>
              </a:buClr>
              <a:buSzPts val="2000"/>
              <a:buFont typeface="Arial"/>
              <a:buNone/>
            </a:pPr>
            <a:r>
              <a:rPr lang="zh-TW" sz="2400" b="1" dirty="0" smtClean="0">
                <a:solidFill>
                  <a:schemeClr val="bg1"/>
                </a:solidFill>
                <a:latin typeface="Arial" pitchFamily="34" charset="0"/>
                <a:ea typeface="微軟正黑體" pitchFamily="34" charset="-120"/>
                <a:cs typeface="PMingLiu"/>
                <a:sym typeface="PMingLiu"/>
              </a:rPr>
              <a:t>架設</a:t>
            </a:r>
            <a:r>
              <a:rPr lang="zh-TW" sz="2400" b="1" dirty="0">
                <a:solidFill>
                  <a:schemeClr val="bg1"/>
                </a:solidFill>
                <a:latin typeface="Arial" pitchFamily="34" charset="0"/>
                <a:ea typeface="微軟正黑體" pitchFamily="34" charset="-120"/>
                <a:cs typeface="PMingLiu"/>
                <a:sym typeface="PMingLiu"/>
              </a:rPr>
              <a:t>方式</a:t>
            </a:r>
            <a:endParaRPr sz="2400" b="1" i="0" u="none" strike="noStrike" cap="none" dirty="0">
              <a:solidFill>
                <a:schemeClr val="bg1"/>
              </a:solidFill>
              <a:latin typeface="Arial" pitchFamily="34" charset="0"/>
              <a:ea typeface="微軟正黑體" pitchFamily="34" charset="-120"/>
              <a:cs typeface="PMingLiu"/>
              <a:sym typeface="PMingLiu"/>
            </a:endParaRPr>
          </a:p>
        </p:txBody>
      </p:sp>
      <p:sp>
        <p:nvSpPr>
          <p:cNvPr id="57" name="Shape 57"/>
          <p:cNvSpPr/>
          <p:nvPr/>
        </p:nvSpPr>
        <p:spPr>
          <a:xfrm>
            <a:off x="6444208" y="2861054"/>
            <a:ext cx="1640920" cy="646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000"/>
              <a:buFont typeface="Arial"/>
              <a:buNone/>
            </a:pPr>
            <a:r>
              <a:rPr lang="zh-TW" sz="2400" b="1" i="0" u="none" strike="noStrike" cap="none" dirty="0">
                <a:solidFill>
                  <a:schemeClr val="bg1"/>
                </a:solidFill>
                <a:latin typeface="Arial" pitchFamily="34" charset="0"/>
                <a:ea typeface="微軟正黑體" pitchFamily="34" charset="-120"/>
                <a:cs typeface="PMingLiu"/>
                <a:sym typeface="PMingLiu"/>
              </a:rPr>
              <a:t>應用介紹</a:t>
            </a:r>
            <a:endParaRPr sz="2400" i="0" u="none" strike="noStrike" cap="none" dirty="0">
              <a:solidFill>
                <a:schemeClr val="bg1"/>
              </a:solidFill>
              <a:latin typeface="Arial" pitchFamily="34" charset="0"/>
              <a:ea typeface="微軟正黑體" pitchFamily="34" charset="-120"/>
              <a:cs typeface="PMingLiu"/>
              <a:sym typeface="PMingLiu"/>
            </a:endParaRPr>
          </a:p>
        </p:txBody>
      </p:sp>
      <p:sp>
        <p:nvSpPr>
          <p:cNvPr id="20" name="Shape 55"/>
          <p:cNvSpPr/>
          <p:nvPr/>
        </p:nvSpPr>
        <p:spPr>
          <a:xfrm>
            <a:off x="1281404" y="2059398"/>
            <a:ext cx="720080" cy="58436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2000"/>
              <a:buFont typeface="Arial"/>
              <a:buNone/>
            </a:pPr>
            <a:r>
              <a:rPr lang="en-US" altLang="zh-TW" sz="6000" b="1" dirty="0" smtClean="0">
                <a:solidFill>
                  <a:schemeClr val="bg1"/>
                </a:solidFill>
                <a:latin typeface="Arial" pitchFamily="34" charset="0"/>
                <a:ea typeface="微軟正黑體" pitchFamily="34" charset="-120"/>
                <a:cs typeface="PMingLiu"/>
                <a:sym typeface="PMingLiu"/>
              </a:rPr>
              <a:t>1</a:t>
            </a:r>
            <a:endParaRPr sz="6000" b="1" i="0" u="none" strike="noStrike" cap="none" dirty="0">
              <a:solidFill>
                <a:schemeClr val="bg1"/>
              </a:solidFill>
              <a:latin typeface="Arial" pitchFamily="34" charset="0"/>
              <a:ea typeface="微軟正黑體" pitchFamily="34" charset="-120"/>
              <a:cs typeface="PMingLiu"/>
              <a:sym typeface="PMingLiu"/>
            </a:endParaRPr>
          </a:p>
        </p:txBody>
      </p:sp>
      <p:sp>
        <p:nvSpPr>
          <p:cNvPr id="21" name="Shape 55"/>
          <p:cNvSpPr/>
          <p:nvPr/>
        </p:nvSpPr>
        <p:spPr>
          <a:xfrm>
            <a:off x="3114194" y="2059398"/>
            <a:ext cx="720080" cy="58436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2000"/>
              <a:buFont typeface="Arial"/>
              <a:buNone/>
            </a:pPr>
            <a:r>
              <a:rPr lang="en-US" altLang="zh-TW" sz="6000" b="1" dirty="0" smtClean="0">
                <a:solidFill>
                  <a:schemeClr val="bg1"/>
                </a:solidFill>
                <a:latin typeface="Arial" pitchFamily="34" charset="0"/>
                <a:ea typeface="微軟正黑體" pitchFamily="34" charset="-120"/>
                <a:cs typeface="PMingLiu"/>
                <a:sym typeface="PMingLiu"/>
              </a:rPr>
              <a:t>2</a:t>
            </a:r>
            <a:endParaRPr sz="6000" b="1" i="0" u="none" strike="noStrike" cap="none" dirty="0">
              <a:solidFill>
                <a:schemeClr val="bg1"/>
              </a:solidFill>
              <a:latin typeface="Arial" pitchFamily="34" charset="0"/>
              <a:ea typeface="微軟正黑體" pitchFamily="34" charset="-120"/>
              <a:cs typeface="PMingLiu"/>
              <a:sym typeface="PMingLiu"/>
            </a:endParaRPr>
          </a:p>
        </p:txBody>
      </p:sp>
      <p:sp>
        <p:nvSpPr>
          <p:cNvPr id="22" name="Shape 55"/>
          <p:cNvSpPr/>
          <p:nvPr/>
        </p:nvSpPr>
        <p:spPr>
          <a:xfrm>
            <a:off x="4986469" y="2059398"/>
            <a:ext cx="720080" cy="58436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2000"/>
              <a:buFont typeface="Arial"/>
              <a:buNone/>
            </a:pPr>
            <a:r>
              <a:rPr lang="en-US" altLang="zh-TW" sz="6000" b="1" dirty="0" smtClean="0">
                <a:solidFill>
                  <a:schemeClr val="bg1"/>
                </a:solidFill>
                <a:latin typeface="Arial" pitchFamily="34" charset="0"/>
                <a:ea typeface="微軟正黑體" pitchFamily="34" charset="-120"/>
                <a:cs typeface="PMingLiu"/>
                <a:sym typeface="PMingLiu"/>
              </a:rPr>
              <a:t>3</a:t>
            </a:r>
            <a:endParaRPr sz="6000" b="1" i="0" u="none" strike="noStrike" cap="none" dirty="0">
              <a:solidFill>
                <a:schemeClr val="bg1"/>
              </a:solidFill>
              <a:latin typeface="Arial" pitchFamily="34" charset="0"/>
              <a:ea typeface="微軟正黑體" pitchFamily="34" charset="-120"/>
              <a:cs typeface="PMingLiu"/>
              <a:sym typeface="PMingLiu"/>
            </a:endParaRPr>
          </a:p>
        </p:txBody>
      </p:sp>
      <p:sp>
        <p:nvSpPr>
          <p:cNvPr id="23" name="Shape 55"/>
          <p:cNvSpPr/>
          <p:nvPr/>
        </p:nvSpPr>
        <p:spPr>
          <a:xfrm>
            <a:off x="6808642" y="2059398"/>
            <a:ext cx="720080" cy="58436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2000"/>
              <a:buFont typeface="Arial"/>
              <a:buNone/>
            </a:pPr>
            <a:r>
              <a:rPr lang="en-US" altLang="zh-TW" sz="6000" b="1" dirty="0" smtClean="0">
                <a:solidFill>
                  <a:schemeClr val="bg1"/>
                </a:solidFill>
                <a:latin typeface="Arial" pitchFamily="34" charset="0"/>
                <a:ea typeface="微軟正黑體" pitchFamily="34" charset="-120"/>
                <a:cs typeface="PMingLiu"/>
                <a:sym typeface="PMingLiu"/>
              </a:rPr>
              <a:t>4</a:t>
            </a:r>
            <a:endParaRPr sz="6000" b="1" i="0" u="none" strike="noStrike" cap="none" dirty="0">
              <a:solidFill>
                <a:schemeClr val="bg1"/>
              </a:solidFill>
              <a:latin typeface="Arial" pitchFamily="34" charset="0"/>
              <a:ea typeface="微軟正黑體" pitchFamily="34" charset="-120"/>
              <a:cs typeface="PMingLiu"/>
              <a:sym typeface="PMingLiu"/>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t>配備適用於 </a:t>
            </a:r>
            <a:r>
              <a:rPr lang="en-US" altLang="zh-TW" dirty="0" smtClean="0"/>
              <a:t>QNAP NAS </a:t>
            </a:r>
            <a:r>
              <a:rPr lang="zh-TW" altLang="en-US" dirty="0" smtClean="0"/>
              <a:t>的各式擋版</a:t>
            </a:r>
            <a:endParaRPr lang="zh-TW" altLang="en-US" dirty="0"/>
          </a:p>
        </p:txBody>
      </p:sp>
      <p:sp>
        <p:nvSpPr>
          <p:cNvPr id="3" name="內容版面配置區 2"/>
          <p:cNvSpPr>
            <a:spLocks noGrp="1"/>
          </p:cNvSpPr>
          <p:nvPr>
            <p:ph idx="1"/>
          </p:nvPr>
        </p:nvSpPr>
        <p:spPr>
          <a:xfrm>
            <a:off x="323528" y="1344167"/>
            <a:ext cx="6059016" cy="579511"/>
          </a:xfrm>
        </p:spPr>
        <p:txBody>
          <a:bodyPr>
            <a:normAutofit/>
          </a:bodyPr>
          <a:lstStyle/>
          <a:p>
            <a:r>
              <a:rPr lang="en-US" altLang="zh-TW" sz="2200" dirty="0" smtClean="0"/>
              <a:t>Low profile </a:t>
            </a:r>
            <a:r>
              <a:rPr lang="zh-TW" altLang="en-US" sz="2200" dirty="0" smtClean="0"/>
              <a:t>半高 </a:t>
            </a:r>
            <a:r>
              <a:rPr lang="en-US" altLang="zh-TW" sz="2200" dirty="0" err="1" smtClean="0"/>
              <a:t>PCIe</a:t>
            </a:r>
            <a:r>
              <a:rPr lang="en-US" altLang="zh-TW" sz="2200" dirty="0" smtClean="0"/>
              <a:t> </a:t>
            </a:r>
            <a:r>
              <a:rPr lang="zh-TW" altLang="en-US" sz="2200" dirty="0" smtClean="0"/>
              <a:t>擴充卡設計</a:t>
            </a:r>
            <a:endParaRPr lang="zh-TW" altLang="en-US" sz="2200" b="0" dirty="0" smtClean="0"/>
          </a:p>
        </p:txBody>
      </p:sp>
      <p:pic>
        <p:nvPicPr>
          <p:cNvPr id="4" name="Picture 2" descr="C:\Users\user\Desktop\0417_直播PPT對稿_QW-AC2600 802.11AC wifi card + Wirele\DSC_0185.png"/>
          <p:cNvPicPr>
            <a:picLocks noChangeAspect="1" noChangeArrowheads="1"/>
          </p:cNvPicPr>
          <p:nvPr/>
        </p:nvPicPr>
        <p:blipFill>
          <a:blip r:embed="rId2" cstate="print"/>
          <a:srcRect/>
          <a:stretch>
            <a:fillRect/>
          </a:stretch>
        </p:blipFill>
        <p:spPr bwMode="auto">
          <a:xfrm>
            <a:off x="683568" y="1923678"/>
            <a:ext cx="2954409" cy="2592288"/>
          </a:xfrm>
          <a:prstGeom prst="rect">
            <a:avLst/>
          </a:prstGeom>
          <a:noFill/>
          <a:effectLst>
            <a:outerShdw blurRad="50800" dist="38100" dir="2700000" algn="tl" rotWithShape="0">
              <a:prstClr val="black">
                <a:alpha val="40000"/>
              </a:prstClr>
            </a:outerShdw>
          </a:effectLst>
        </p:spPr>
      </p:pic>
      <p:pic>
        <p:nvPicPr>
          <p:cNvPr id="1026" name="Picture 2" descr="C:\Users\user\Desktop\0417_直播PPT對稿_QW-AC2600 802.11AC wifi card + Wirele\Links\A.png"/>
          <p:cNvPicPr>
            <a:picLocks noChangeAspect="1" noChangeArrowheads="1"/>
          </p:cNvPicPr>
          <p:nvPr/>
        </p:nvPicPr>
        <p:blipFill>
          <a:blip r:embed="rId3" cstate="print"/>
          <a:srcRect/>
          <a:stretch>
            <a:fillRect/>
          </a:stretch>
        </p:blipFill>
        <p:spPr bwMode="auto">
          <a:xfrm>
            <a:off x="4828167" y="3738521"/>
            <a:ext cx="3560257" cy="921461"/>
          </a:xfrm>
          <a:prstGeom prst="rect">
            <a:avLst/>
          </a:prstGeom>
          <a:noFill/>
        </p:spPr>
      </p:pic>
      <p:pic>
        <p:nvPicPr>
          <p:cNvPr id="1027" name="Picture 3" descr="C:\Users\user\Desktop\0417_直播PPT對稿_QW-AC2600 802.11AC wifi card + Wirele\Links\B.png"/>
          <p:cNvPicPr>
            <a:picLocks noChangeAspect="1" noChangeArrowheads="1"/>
          </p:cNvPicPr>
          <p:nvPr/>
        </p:nvPicPr>
        <p:blipFill>
          <a:blip r:embed="rId4" cstate="print"/>
          <a:srcRect/>
          <a:stretch>
            <a:fillRect/>
          </a:stretch>
        </p:blipFill>
        <p:spPr bwMode="auto">
          <a:xfrm>
            <a:off x="4849985" y="2776085"/>
            <a:ext cx="2673766" cy="731769"/>
          </a:xfrm>
          <a:prstGeom prst="rect">
            <a:avLst/>
          </a:prstGeom>
          <a:noFill/>
        </p:spPr>
      </p:pic>
      <p:pic>
        <p:nvPicPr>
          <p:cNvPr id="1028" name="Picture 4" descr="C:\Users\user\Desktop\0417_直播PPT對稿_QW-AC2600 802.11AC wifi card + Wirele\Links\C.png"/>
          <p:cNvPicPr>
            <a:picLocks noChangeAspect="1" noChangeArrowheads="1"/>
          </p:cNvPicPr>
          <p:nvPr/>
        </p:nvPicPr>
        <p:blipFill>
          <a:blip r:embed="rId5" cstate="print"/>
          <a:srcRect/>
          <a:stretch>
            <a:fillRect/>
          </a:stretch>
        </p:blipFill>
        <p:spPr bwMode="auto">
          <a:xfrm>
            <a:off x="4860033" y="1635646"/>
            <a:ext cx="2479178" cy="859215"/>
          </a:xfrm>
          <a:prstGeom prst="rect">
            <a:avLst/>
          </a:prstGeom>
          <a:noFill/>
        </p:spPr>
      </p:pic>
      <p:sp>
        <p:nvSpPr>
          <p:cNvPr id="8" name="平行四邊形 7"/>
          <p:cNvSpPr/>
          <p:nvPr/>
        </p:nvSpPr>
        <p:spPr>
          <a:xfrm>
            <a:off x="4932040" y="1419622"/>
            <a:ext cx="3816424" cy="288032"/>
          </a:xfrm>
          <a:prstGeom prst="parallelogram">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500" b="1" dirty="0" smtClean="0">
                <a:latin typeface="微軟正黑體" pitchFamily="34" charset="-120"/>
                <a:ea typeface="微軟正黑體" pitchFamily="34" charset="-120"/>
              </a:rPr>
              <a:t>標準半高 </a:t>
            </a:r>
            <a:r>
              <a:rPr lang="en-US" altLang="zh-TW" sz="1500" b="1" dirty="0" smtClean="0">
                <a:latin typeface="微軟正黑體" pitchFamily="34" charset="-120"/>
                <a:ea typeface="微軟正黑體" pitchFamily="34" charset="-120"/>
              </a:rPr>
              <a:t>(low profile) </a:t>
            </a:r>
            <a:r>
              <a:rPr lang="zh-TW" altLang="en-US" sz="1500" b="1" dirty="0" smtClean="0">
                <a:latin typeface="微軟正黑體" pitchFamily="34" charset="-120"/>
                <a:ea typeface="微軟正黑體" pitchFamily="34" charset="-120"/>
              </a:rPr>
              <a:t>擋板 </a:t>
            </a:r>
            <a:r>
              <a:rPr lang="en-US" altLang="zh-TW" sz="1500" b="1" dirty="0" smtClean="0">
                <a:latin typeface="微軟正黑體" pitchFamily="34" charset="-120"/>
                <a:ea typeface="微軟正黑體" pitchFamily="34" charset="-120"/>
              </a:rPr>
              <a:t>(</a:t>
            </a:r>
            <a:r>
              <a:rPr lang="zh-TW" altLang="en-US" sz="1500" b="1" dirty="0" smtClean="0">
                <a:latin typeface="微軟正黑體" pitchFamily="34" charset="-120"/>
                <a:ea typeface="微軟正黑體" pitchFamily="34" charset="-120"/>
              </a:rPr>
              <a:t>預裝）</a:t>
            </a:r>
            <a:endParaRPr lang="zh-TW" altLang="en-US" sz="1500" dirty="0" smtClean="0">
              <a:latin typeface="微軟正黑體" pitchFamily="34" charset="-120"/>
              <a:ea typeface="微軟正黑體" pitchFamily="34" charset="-120"/>
            </a:endParaRPr>
          </a:p>
        </p:txBody>
      </p:sp>
      <p:sp>
        <p:nvSpPr>
          <p:cNvPr id="11" name="平行四邊形 10"/>
          <p:cNvSpPr/>
          <p:nvPr/>
        </p:nvSpPr>
        <p:spPr>
          <a:xfrm>
            <a:off x="4932040" y="2499742"/>
            <a:ext cx="3816424" cy="288032"/>
          </a:xfrm>
          <a:prstGeom prst="parallelogram">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500" b="1" dirty="0" smtClean="0">
                <a:latin typeface="微軟正黑體" pitchFamily="34" charset="-120"/>
                <a:ea typeface="微軟正黑體" pitchFamily="34" charset="-120"/>
              </a:rPr>
              <a:t>特製半高擋板 </a:t>
            </a:r>
            <a:r>
              <a:rPr lang="en-US" altLang="zh-TW" sz="1500" b="1" dirty="0" smtClean="0">
                <a:latin typeface="微軟正黑體" pitchFamily="34" charset="-120"/>
                <a:ea typeface="微軟正黑體" pitchFamily="34" charset="-120"/>
              </a:rPr>
              <a:t>(</a:t>
            </a:r>
            <a:r>
              <a:rPr lang="zh-TW" altLang="en-US" sz="1500" b="1" dirty="0" smtClean="0">
                <a:latin typeface="微軟正黑體" pitchFamily="34" charset="-120"/>
                <a:ea typeface="微軟正黑體" pitchFamily="34" charset="-120"/>
              </a:rPr>
              <a:t>適用部分</a:t>
            </a:r>
            <a:r>
              <a:rPr lang="en-US" altLang="zh-TW" sz="1500" b="1" spc="-150" dirty="0" smtClean="0">
                <a:latin typeface="微軟正黑體" pitchFamily="34" charset="-120"/>
                <a:ea typeface="微軟正黑體" pitchFamily="34" charset="-120"/>
              </a:rPr>
              <a:t>QNAP NAS)</a:t>
            </a:r>
            <a:endParaRPr lang="zh-TW" altLang="en-US" sz="1500" spc="-150" dirty="0" smtClean="0">
              <a:latin typeface="微軟正黑體" pitchFamily="34" charset="-120"/>
              <a:ea typeface="微軟正黑體" pitchFamily="34" charset="-120"/>
            </a:endParaRPr>
          </a:p>
        </p:txBody>
      </p:sp>
      <p:sp>
        <p:nvSpPr>
          <p:cNvPr id="12" name="平行四邊形 11"/>
          <p:cNvSpPr/>
          <p:nvPr/>
        </p:nvSpPr>
        <p:spPr>
          <a:xfrm>
            <a:off x="4932040" y="3480194"/>
            <a:ext cx="3816424" cy="288032"/>
          </a:xfrm>
          <a:prstGeom prst="parallelogram">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500" b="1" dirty="0" smtClean="0">
                <a:latin typeface="微軟正黑體" pitchFamily="34" charset="-120"/>
                <a:ea typeface="微軟正黑體" pitchFamily="34" charset="-120"/>
              </a:rPr>
              <a:t>標準全高 </a:t>
            </a:r>
            <a:r>
              <a:rPr lang="en-US" altLang="zh-TW" sz="1500" b="1" dirty="0" smtClean="0">
                <a:latin typeface="微軟正黑體" pitchFamily="34" charset="-120"/>
                <a:ea typeface="微軟正黑體" pitchFamily="34" charset="-120"/>
              </a:rPr>
              <a:t>(full height) </a:t>
            </a:r>
            <a:r>
              <a:rPr lang="zh-TW" altLang="en-US" sz="1500" b="1" dirty="0" smtClean="0">
                <a:latin typeface="微軟正黑體" pitchFamily="34" charset="-120"/>
                <a:ea typeface="微軟正黑體" pitchFamily="34" charset="-120"/>
              </a:rPr>
              <a:t>擋板</a:t>
            </a:r>
            <a:endParaRPr lang="zh-TW" altLang="en-US" sz="1500" dirty="0" smtClean="0">
              <a:latin typeface="微軟正黑體" pitchFamily="34" charset="-120"/>
              <a:ea typeface="微軟正黑體" pitchFamily="34" charset="-12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10" name="文字版面配置區 9"/>
          <p:cNvSpPr>
            <a:spLocks noGrp="1"/>
          </p:cNvSpPr>
          <p:nvPr>
            <p:ph type="body" idx="1"/>
          </p:nvPr>
        </p:nvSpPr>
        <p:spPr>
          <a:xfrm>
            <a:off x="1187624" y="3363838"/>
            <a:ext cx="4032448" cy="864096"/>
          </a:xfrm>
        </p:spPr>
        <p:txBody>
          <a:bodyPr>
            <a:normAutofit/>
          </a:bodyPr>
          <a:lstStyle/>
          <a:p>
            <a:pPr>
              <a:buFontTx/>
              <a:buChar char="-"/>
            </a:pPr>
            <a:r>
              <a:rPr lang="en-US" altLang="zh-TW" dirty="0" smtClean="0"/>
              <a:t> </a:t>
            </a:r>
            <a:r>
              <a:rPr lang="en-US" altLang="zh-TW" dirty="0" err="1" smtClean="0"/>
              <a:t>Ubuntu</a:t>
            </a:r>
            <a:r>
              <a:rPr lang="zh-TW" altLang="en-US" dirty="0" smtClean="0"/>
              <a:t> </a:t>
            </a:r>
            <a:r>
              <a:rPr lang="en-US" altLang="zh-TW" dirty="0" smtClean="0"/>
              <a:t>PC</a:t>
            </a:r>
          </a:p>
          <a:p>
            <a:pPr>
              <a:buFontTx/>
              <a:buChar char="-"/>
            </a:pPr>
            <a:r>
              <a:rPr lang="en-US" altLang="zh-TW" dirty="0" smtClean="0"/>
              <a:t> QNAP NAS</a:t>
            </a:r>
          </a:p>
        </p:txBody>
      </p:sp>
      <p:sp>
        <p:nvSpPr>
          <p:cNvPr id="11" name="標題 8"/>
          <p:cNvSpPr>
            <a:spLocks noGrp="1"/>
          </p:cNvSpPr>
          <p:nvPr>
            <p:ph type="title"/>
          </p:nvPr>
        </p:nvSpPr>
        <p:spPr>
          <a:xfrm>
            <a:off x="1115616" y="1923678"/>
            <a:ext cx="3240360" cy="1368152"/>
          </a:xfrm>
        </p:spPr>
        <p:txBody>
          <a:bodyPr anchor="ctr">
            <a:noAutofit/>
          </a:bodyPr>
          <a:lstStyle/>
          <a:p>
            <a:r>
              <a:rPr lang="zh-TW" altLang="en-US" sz="4400" dirty="0" smtClean="0"/>
              <a:t>無線基地台架設方式</a:t>
            </a:r>
          </a:p>
        </p:txBody>
      </p:sp>
      <p:sp>
        <p:nvSpPr>
          <p:cNvPr id="18" name="六邊形 17"/>
          <p:cNvSpPr/>
          <p:nvPr/>
        </p:nvSpPr>
        <p:spPr>
          <a:xfrm>
            <a:off x="154639" y="2324923"/>
            <a:ext cx="776604" cy="669486"/>
          </a:xfrm>
          <a:prstGeom prst="hexagon">
            <a:avLst/>
          </a:prstGeom>
          <a:solidFill>
            <a:srgbClr val="FC3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5000" b="1" dirty="0" smtClean="0">
                <a:solidFill>
                  <a:schemeClr val="bg1"/>
                </a:solidFill>
                <a:latin typeface="Arial" pitchFamily="34" charset="0"/>
                <a:ea typeface="微軟正黑體" pitchFamily="34" charset="-120"/>
                <a:cs typeface="PMingLiu"/>
                <a:sym typeface="PMingLiu"/>
              </a:rPr>
              <a:t>3</a:t>
            </a:r>
          </a:p>
        </p:txBody>
      </p:sp>
      <p:pic>
        <p:nvPicPr>
          <p:cNvPr id="7" name="Picture 3" descr="C:\Users\user\Desktop\0417_直播PPT對稿_QW-AC2600 802.11AC wifi card + Wirele\DSC_0147.png"/>
          <p:cNvPicPr>
            <a:picLocks noChangeAspect="1" noChangeArrowheads="1"/>
          </p:cNvPicPr>
          <p:nvPr/>
        </p:nvPicPr>
        <p:blipFill>
          <a:blip r:embed="rId3" cstate="print"/>
          <a:srcRect/>
          <a:stretch>
            <a:fillRect/>
          </a:stretch>
        </p:blipFill>
        <p:spPr bwMode="auto">
          <a:xfrm>
            <a:off x="5220072" y="483518"/>
            <a:ext cx="4716016" cy="4401613"/>
          </a:xfrm>
          <a:prstGeom prst="rect">
            <a:avLst/>
          </a:prstGeom>
          <a:noFill/>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7" name="標題 8"/>
          <p:cNvSpPr txBox="1">
            <a:spLocks/>
          </p:cNvSpPr>
          <p:nvPr/>
        </p:nvSpPr>
        <p:spPr>
          <a:xfrm>
            <a:off x="395536" y="1923678"/>
            <a:ext cx="3960440" cy="1368152"/>
          </a:xfrm>
          <a:prstGeom prst="rect">
            <a:avLst/>
          </a:prstGeom>
        </p:spPr>
        <p:txBody>
          <a:bodyPr vert="horz" lIns="91440" tIns="45720" rIns="91440" bIns="45720" rtlCol="0" anchor="ctr">
            <a:noAutofit/>
          </a:bodyPr>
          <a:lstStyle/>
          <a:p>
            <a:pPr lvl="0">
              <a:spcBef>
                <a:spcPct val="0"/>
              </a:spcBef>
            </a:pPr>
            <a:r>
              <a:rPr lang="en-US" altLang="zh-TW" sz="4000" b="1" dirty="0" err="1" smtClean="0">
                <a:solidFill>
                  <a:schemeClr val="bg1"/>
                </a:solidFill>
                <a:latin typeface="Arial" pitchFamily="34" charset="0"/>
                <a:ea typeface="微軟正黑體" pitchFamily="34" charset="-120"/>
                <a:cs typeface="+mj-cs"/>
              </a:rPr>
              <a:t>Ubuntu</a:t>
            </a:r>
            <a:r>
              <a:rPr lang="en-US" altLang="zh-TW" sz="4000" b="1" dirty="0" smtClean="0">
                <a:solidFill>
                  <a:schemeClr val="bg1"/>
                </a:solidFill>
                <a:latin typeface="Arial" pitchFamily="34" charset="0"/>
                <a:ea typeface="微軟正黑體" pitchFamily="34" charset="-120"/>
                <a:cs typeface="+mj-cs"/>
              </a:rPr>
              <a:t> PC</a:t>
            </a:r>
          </a:p>
          <a:p>
            <a:pPr lvl="0">
              <a:spcBef>
                <a:spcPct val="0"/>
              </a:spcBef>
            </a:pPr>
            <a:r>
              <a:rPr lang="zh-TW" altLang="en-US" sz="4000" b="1" cap="all" dirty="0" smtClean="0">
                <a:solidFill>
                  <a:schemeClr val="bg1"/>
                </a:solidFill>
                <a:latin typeface="Arial" pitchFamily="34" charset="0"/>
                <a:ea typeface="微軟正黑體" pitchFamily="34" charset="-120"/>
                <a:cs typeface="+mj-cs"/>
              </a:rPr>
              <a:t>無線基地台架設</a:t>
            </a:r>
          </a:p>
        </p:txBody>
      </p:sp>
      <p:pic>
        <p:nvPicPr>
          <p:cNvPr id="4" name="Shape 83" descr="「Ubuntu icon」的圖片搜尋結果"/>
          <p:cNvPicPr preferRelativeResize="0"/>
          <p:nvPr/>
        </p:nvPicPr>
        <p:blipFill>
          <a:blip r:embed="rId3" cstate="print">
            <a:alphaModFix/>
          </a:blip>
          <a:stretch>
            <a:fillRect/>
          </a:stretch>
        </p:blipFill>
        <p:spPr>
          <a:xfrm>
            <a:off x="4211960" y="1851670"/>
            <a:ext cx="1485112" cy="1485112"/>
          </a:xfrm>
          <a:prstGeom prst="rect">
            <a:avLst/>
          </a:prstGeom>
          <a:noFill/>
          <a:ln>
            <a:noFill/>
          </a:ln>
        </p:spPr>
      </p:pic>
      <p:pic>
        <p:nvPicPr>
          <p:cNvPr id="6" name="Picture 3" descr="C:\Users\user\Desktop\0417_直播PPT對稿_QW-AC2600 802.11AC wifi card + Wirele\DSC_0147.png"/>
          <p:cNvPicPr>
            <a:picLocks noChangeAspect="1" noChangeArrowheads="1"/>
          </p:cNvPicPr>
          <p:nvPr/>
        </p:nvPicPr>
        <p:blipFill>
          <a:blip r:embed="rId4" cstate="print"/>
          <a:srcRect/>
          <a:stretch>
            <a:fillRect/>
          </a:stretch>
        </p:blipFill>
        <p:spPr bwMode="auto">
          <a:xfrm>
            <a:off x="5220072" y="483518"/>
            <a:ext cx="4716016" cy="4401613"/>
          </a:xfrm>
          <a:prstGeom prst="rect">
            <a:avLst/>
          </a:prstGeom>
          <a:noFill/>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10242" name="Picture 2" descr="C:\Users\user\Desktop\0417_直播PPT對稿_QW-AC2600 802.11AC wifi card + Wirele\48215563_xxl.png"/>
          <p:cNvPicPr>
            <a:picLocks noChangeAspect="1" noChangeArrowheads="1"/>
          </p:cNvPicPr>
          <p:nvPr/>
        </p:nvPicPr>
        <p:blipFill>
          <a:blip r:embed="rId3" cstate="print"/>
          <a:srcRect/>
          <a:stretch>
            <a:fillRect/>
          </a:stretch>
        </p:blipFill>
        <p:spPr bwMode="auto">
          <a:xfrm>
            <a:off x="2237580" y="998506"/>
            <a:ext cx="6906420" cy="3867452"/>
          </a:xfrm>
          <a:prstGeom prst="rect">
            <a:avLst/>
          </a:prstGeom>
          <a:noFill/>
        </p:spPr>
      </p:pic>
      <p:sp>
        <p:nvSpPr>
          <p:cNvPr id="755" name="Shape 755"/>
          <p:cNvSpPr txBox="1">
            <a:spLocks noGrp="1"/>
          </p:cNvSpPr>
          <p:nvPr>
            <p:ph type="title"/>
          </p:nvPr>
        </p:nvSpPr>
        <p:spPr/>
        <p:txBody>
          <a:bodyPr/>
          <a:lstStyle/>
          <a:p>
            <a:pPr lvl="0"/>
            <a:r>
              <a:rPr lang="en-US" altLang="zh-TW" dirty="0" err="1" smtClean="0"/>
              <a:t>Ubuntu</a:t>
            </a:r>
            <a:r>
              <a:rPr lang="en-US" altLang="zh-TW" dirty="0" smtClean="0"/>
              <a:t> PC</a:t>
            </a:r>
            <a:r>
              <a:rPr lang="zh-TW" altLang="en-US" dirty="0" smtClean="0"/>
              <a:t>基本需求</a:t>
            </a:r>
            <a:endParaRPr lang="zh-TW" altLang="en-US" dirty="0"/>
          </a:p>
        </p:txBody>
      </p:sp>
      <p:sp>
        <p:nvSpPr>
          <p:cNvPr id="756" name="Shape 756"/>
          <p:cNvSpPr txBox="1">
            <a:spLocks noGrp="1"/>
          </p:cNvSpPr>
          <p:nvPr>
            <p:ph idx="1"/>
          </p:nvPr>
        </p:nvSpPr>
        <p:spPr>
          <a:xfrm>
            <a:off x="395536" y="1995686"/>
            <a:ext cx="4680520" cy="1587623"/>
          </a:xfrm>
        </p:spPr>
        <p:txBody>
          <a:bodyPr>
            <a:normAutofit fontScale="92500" lnSpcReduction="10000"/>
          </a:bodyPr>
          <a:lstStyle/>
          <a:p>
            <a:pPr lvl="0"/>
            <a:r>
              <a:rPr lang="en-US" altLang="zh-TW" sz="2400" dirty="0" err="1" smtClean="0">
                <a:latin typeface="微軟正黑體" pitchFamily="34" charset="-120"/>
              </a:rPr>
              <a:t>Ubuntu</a:t>
            </a:r>
            <a:r>
              <a:rPr lang="en-US" altLang="zh-TW" sz="2400" dirty="0" smtClean="0">
                <a:latin typeface="微軟正黑體" pitchFamily="34" charset="-120"/>
              </a:rPr>
              <a:t> </a:t>
            </a:r>
            <a:r>
              <a:rPr lang="zh-TW" altLang="en-US" sz="2400" dirty="0" smtClean="0">
                <a:latin typeface="微軟正黑體" pitchFamily="34" charset="-120"/>
              </a:rPr>
              <a:t>版本 </a:t>
            </a:r>
            <a:r>
              <a:rPr lang="en-US" altLang="zh-TW" sz="2400" dirty="0" smtClean="0">
                <a:latin typeface="微軟正黑體" pitchFamily="34" charset="-120"/>
              </a:rPr>
              <a:t>:</a:t>
            </a:r>
            <a:r>
              <a:rPr lang="zh-TW" altLang="en-US" sz="2400" dirty="0" smtClean="0">
                <a:latin typeface="微軟正黑體" pitchFamily="34" charset="-120"/>
              </a:rPr>
              <a:t> </a:t>
            </a:r>
            <a:r>
              <a:rPr lang="en-US" altLang="zh-TW" sz="2400" dirty="0" smtClean="0">
                <a:latin typeface="微軟正黑體" pitchFamily="34" charset="-120"/>
              </a:rPr>
              <a:t>17.10 </a:t>
            </a:r>
            <a:r>
              <a:rPr lang="zh-TW" altLang="en-US" sz="2400" dirty="0" smtClean="0">
                <a:latin typeface="微軟正黑體" pitchFamily="34" charset="-120"/>
              </a:rPr>
              <a:t>或以上版本</a:t>
            </a:r>
          </a:p>
          <a:p>
            <a:pPr lvl="0"/>
            <a:r>
              <a:rPr lang="en-US" altLang="zh-TW" sz="2400" dirty="0" smtClean="0">
                <a:latin typeface="微軟正黑體" pitchFamily="34" charset="-120"/>
              </a:rPr>
              <a:t>Kernel </a:t>
            </a:r>
            <a:r>
              <a:rPr lang="zh-TW" altLang="en-US" sz="2400" dirty="0" smtClean="0">
                <a:latin typeface="微軟正黑體" pitchFamily="34" charset="-120"/>
              </a:rPr>
              <a:t>版本</a:t>
            </a:r>
            <a:r>
              <a:rPr lang="en-US" altLang="zh-TW" sz="2400" dirty="0" smtClean="0">
                <a:latin typeface="微軟正黑體" pitchFamily="34" charset="-120"/>
              </a:rPr>
              <a:t>:</a:t>
            </a:r>
            <a:r>
              <a:rPr lang="zh-TW" altLang="en-US" sz="2400" dirty="0" smtClean="0">
                <a:latin typeface="微軟正黑體" pitchFamily="34" charset="-120"/>
              </a:rPr>
              <a:t>  </a:t>
            </a:r>
            <a:r>
              <a:rPr lang="en-US" altLang="zh-TW" sz="2400" dirty="0" smtClean="0">
                <a:latin typeface="微軟正黑體" pitchFamily="34" charset="-120"/>
              </a:rPr>
              <a:t>4.13 </a:t>
            </a:r>
            <a:r>
              <a:rPr lang="zh-TW" altLang="en-US" sz="2400" dirty="0" smtClean="0">
                <a:latin typeface="微軟正黑體" pitchFamily="34" charset="-120"/>
              </a:rPr>
              <a:t>或以上</a:t>
            </a:r>
          </a:p>
          <a:p>
            <a:pPr lvl="0"/>
            <a:r>
              <a:rPr lang="en-US" altLang="zh-TW" sz="2400" dirty="0" smtClean="0">
                <a:latin typeface="微軟正黑體" pitchFamily="34" charset="-120"/>
              </a:rPr>
              <a:t>Driver</a:t>
            </a:r>
            <a:r>
              <a:rPr lang="zh-TW" altLang="en-US" sz="2400" dirty="0" smtClean="0">
                <a:latin typeface="微軟正黑體" pitchFamily="34" charset="-120"/>
              </a:rPr>
              <a:t> </a:t>
            </a:r>
            <a:r>
              <a:rPr lang="en-US" altLang="zh-TW" sz="2400" dirty="0" smtClean="0">
                <a:latin typeface="微軟正黑體" pitchFamily="34" charset="-120"/>
              </a:rPr>
              <a:t>:</a:t>
            </a:r>
            <a:r>
              <a:rPr lang="zh-TW" altLang="en-US" sz="2400" dirty="0" smtClean="0">
                <a:latin typeface="微軟正黑體" pitchFamily="34" charset="-120"/>
              </a:rPr>
              <a:t>  </a:t>
            </a:r>
            <a:r>
              <a:rPr lang="en-US" altLang="zh-TW" sz="2400" dirty="0" smtClean="0">
                <a:latin typeface="微軟正黑體" pitchFamily="34" charset="-120"/>
              </a:rPr>
              <a:t>ATH10K</a:t>
            </a:r>
          </a:p>
          <a:p>
            <a:pPr lvl="0"/>
            <a:r>
              <a:rPr lang="en-US" altLang="zh-TW" sz="2400" dirty="0" smtClean="0">
                <a:latin typeface="微軟正黑體" pitchFamily="34" charset="-120"/>
              </a:rPr>
              <a:t>               (</a:t>
            </a:r>
            <a:r>
              <a:rPr lang="en-US" altLang="zh-TW" sz="2400" dirty="0" err="1" smtClean="0">
                <a:latin typeface="微軟正黑體" pitchFamily="34" charset="-120"/>
              </a:rPr>
              <a:t>Ubuntu</a:t>
            </a:r>
            <a:r>
              <a:rPr lang="en-US" altLang="zh-TW" sz="2400" dirty="0" smtClean="0">
                <a:latin typeface="微軟正黑體" pitchFamily="34" charset="-120"/>
              </a:rPr>
              <a:t> </a:t>
            </a:r>
            <a:r>
              <a:rPr lang="zh-TW" altLang="en-US" sz="2400" dirty="0" smtClean="0">
                <a:latin typeface="微軟正黑體" pitchFamily="34" charset="-120"/>
              </a:rPr>
              <a:t>系統已內建）</a:t>
            </a:r>
            <a:endParaRPr lang="zh-TW" altLang="en-US" sz="2400" dirty="0">
              <a:latin typeface="微軟正黑體" pitchFamily="34"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12293" name="Picture 5" descr="C:\Users\user\Desktop\0417_直播PPT對稿_QW-AC2600 802.11AC wifi card + Wirele\34.png"/>
          <p:cNvPicPr>
            <a:picLocks noChangeAspect="1" noChangeArrowheads="1"/>
          </p:cNvPicPr>
          <p:nvPr/>
        </p:nvPicPr>
        <p:blipFill>
          <a:blip r:embed="rId3" cstate="print"/>
          <a:srcRect/>
          <a:stretch>
            <a:fillRect/>
          </a:stretch>
        </p:blipFill>
        <p:spPr bwMode="auto">
          <a:xfrm>
            <a:off x="251520" y="1995686"/>
            <a:ext cx="2520280" cy="2422875"/>
          </a:xfrm>
          <a:prstGeom prst="rect">
            <a:avLst/>
          </a:prstGeom>
          <a:noFill/>
        </p:spPr>
      </p:pic>
      <p:pic>
        <p:nvPicPr>
          <p:cNvPr id="31" name="Picture 5" descr="C:\Users\user\Desktop\0417_直播PPT對稿_QW-AC2600 802.11AC wifi card + Wirele\34.png"/>
          <p:cNvPicPr>
            <a:picLocks noChangeAspect="1" noChangeArrowheads="1"/>
          </p:cNvPicPr>
          <p:nvPr/>
        </p:nvPicPr>
        <p:blipFill>
          <a:blip r:embed="rId3" cstate="print"/>
          <a:srcRect/>
          <a:stretch>
            <a:fillRect/>
          </a:stretch>
        </p:blipFill>
        <p:spPr bwMode="auto">
          <a:xfrm>
            <a:off x="3233992" y="1995686"/>
            <a:ext cx="2520280" cy="2422875"/>
          </a:xfrm>
          <a:prstGeom prst="rect">
            <a:avLst/>
          </a:prstGeom>
          <a:noFill/>
        </p:spPr>
      </p:pic>
      <p:pic>
        <p:nvPicPr>
          <p:cNvPr id="32" name="Picture 5" descr="C:\Users\user\Desktop\0417_直播PPT對稿_QW-AC2600 802.11AC wifi card + Wirele\34.png"/>
          <p:cNvPicPr>
            <a:picLocks noChangeAspect="1" noChangeArrowheads="1"/>
          </p:cNvPicPr>
          <p:nvPr/>
        </p:nvPicPr>
        <p:blipFill>
          <a:blip r:embed="rId3" cstate="print"/>
          <a:srcRect/>
          <a:stretch>
            <a:fillRect/>
          </a:stretch>
        </p:blipFill>
        <p:spPr bwMode="auto">
          <a:xfrm>
            <a:off x="6228184" y="1995686"/>
            <a:ext cx="2520280" cy="2422875"/>
          </a:xfrm>
          <a:prstGeom prst="rect">
            <a:avLst/>
          </a:prstGeom>
          <a:noFill/>
        </p:spPr>
      </p:pic>
      <p:sp>
        <p:nvSpPr>
          <p:cNvPr id="762" name="Shape 762"/>
          <p:cNvSpPr txBox="1">
            <a:spLocks noGrp="1"/>
          </p:cNvSpPr>
          <p:nvPr>
            <p:ph type="title"/>
          </p:nvPr>
        </p:nvSpPr>
        <p:spPr/>
        <p:txBody>
          <a:bodyPr>
            <a:normAutofit fontScale="90000"/>
          </a:bodyPr>
          <a:lstStyle/>
          <a:p>
            <a:pPr lvl="0"/>
            <a:r>
              <a:rPr lang="zh-TW" altLang="en-US" dirty="0" smtClean="0"/>
              <a:t>打造</a:t>
            </a:r>
            <a:r>
              <a:rPr lang="en-US" altLang="zh-TW" dirty="0" err="1" smtClean="0"/>
              <a:t>Ubuntu</a:t>
            </a:r>
            <a:r>
              <a:rPr lang="en-US" altLang="zh-TW" dirty="0" smtClean="0"/>
              <a:t> PC</a:t>
            </a:r>
            <a:r>
              <a:rPr lang="zh-TW" altLang="en-US" dirty="0" smtClean="0"/>
              <a:t>無線基地台三步驟</a:t>
            </a:r>
            <a:endParaRPr lang="zh-TW" altLang="en-US" dirty="0"/>
          </a:p>
        </p:txBody>
      </p:sp>
      <p:sp>
        <p:nvSpPr>
          <p:cNvPr id="765" name="Shape 765"/>
          <p:cNvSpPr/>
          <p:nvPr/>
        </p:nvSpPr>
        <p:spPr>
          <a:xfrm>
            <a:off x="2666049" y="2848584"/>
            <a:ext cx="687054" cy="659270"/>
          </a:xfrm>
          <a:prstGeom prst="mathPlus">
            <a:avLst>
              <a:gd name="adj1" fmla="val 23520"/>
            </a:avLst>
          </a:prstGeom>
          <a:solidFill>
            <a:schemeClr val="tx2">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9" name="Shape 769"/>
          <p:cNvSpPr txBox="1"/>
          <p:nvPr/>
        </p:nvSpPr>
        <p:spPr>
          <a:xfrm>
            <a:off x="504930" y="3579862"/>
            <a:ext cx="2060700" cy="380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zh-TW" sz="1600" b="1" dirty="0">
                <a:latin typeface="微軟正黑體" pitchFamily="34" charset="-120"/>
                <a:ea typeface="微軟正黑體" pitchFamily="34" charset="-120"/>
              </a:rPr>
              <a:t>安裝 Ubuntu 17.10</a:t>
            </a:r>
            <a:endParaRPr sz="1600" b="1" dirty="0">
              <a:latin typeface="微軟正黑體" pitchFamily="34" charset="-120"/>
              <a:ea typeface="微軟正黑體" pitchFamily="34" charset="-120"/>
            </a:endParaRPr>
          </a:p>
        </p:txBody>
      </p:sp>
      <p:sp>
        <p:nvSpPr>
          <p:cNvPr id="770" name="Shape 770"/>
          <p:cNvSpPr txBox="1"/>
          <p:nvPr/>
        </p:nvSpPr>
        <p:spPr>
          <a:xfrm>
            <a:off x="3487047" y="3579862"/>
            <a:ext cx="1961861" cy="38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TW" sz="1600" b="1" dirty="0">
                <a:latin typeface="微軟正黑體" pitchFamily="34" charset="-120"/>
                <a:ea typeface="微軟正黑體" pitchFamily="34" charset="-120"/>
              </a:rPr>
              <a:t>插上QWA-AC2600</a:t>
            </a:r>
            <a:endParaRPr sz="1600" b="1" dirty="0">
              <a:latin typeface="微軟正黑體" pitchFamily="34" charset="-120"/>
              <a:ea typeface="微軟正黑體" pitchFamily="34" charset="-120"/>
            </a:endParaRPr>
          </a:p>
        </p:txBody>
      </p:sp>
      <p:sp>
        <p:nvSpPr>
          <p:cNvPr id="771" name="Shape 771"/>
          <p:cNvSpPr txBox="1"/>
          <p:nvPr/>
        </p:nvSpPr>
        <p:spPr>
          <a:xfrm>
            <a:off x="6256556" y="3435846"/>
            <a:ext cx="2476477" cy="899304"/>
          </a:xfrm>
          <a:prstGeom prst="rect">
            <a:avLst/>
          </a:prstGeom>
          <a:noFill/>
          <a:ln>
            <a:noFill/>
          </a:ln>
        </p:spPr>
        <p:txBody>
          <a:bodyPr spcFirstLastPara="1" wrap="square" lIns="91425" tIns="91425" rIns="91425" bIns="91425" anchor="ctr" anchorCtr="0">
            <a:noAutofit/>
          </a:bodyPr>
          <a:lstStyle/>
          <a:p>
            <a:pPr marL="0" lvl="0" indent="0" algn="ctr" rtl="0">
              <a:lnSpc>
                <a:spcPts val="1500"/>
              </a:lnSpc>
              <a:spcBef>
                <a:spcPts val="0"/>
              </a:spcBef>
              <a:spcAft>
                <a:spcPts val="0"/>
              </a:spcAft>
              <a:buNone/>
            </a:pPr>
            <a:r>
              <a:rPr lang="zh-TW" sz="1600" b="1" dirty="0">
                <a:solidFill>
                  <a:schemeClr val="dk1"/>
                </a:solidFill>
                <a:latin typeface="微軟正黑體" pitchFamily="34" charset="-120"/>
                <a:ea typeface="微軟正黑體" pitchFamily="34" charset="-120"/>
              </a:rPr>
              <a:t>安裝及設定</a:t>
            </a:r>
            <a:endParaRPr sz="1600" b="1" dirty="0">
              <a:solidFill>
                <a:schemeClr val="dk1"/>
              </a:solidFill>
              <a:latin typeface="微軟正黑體" pitchFamily="34" charset="-120"/>
              <a:ea typeface="微軟正黑體" pitchFamily="34" charset="-120"/>
            </a:endParaRPr>
          </a:p>
          <a:p>
            <a:pPr marL="0" lvl="0" indent="0" algn="ctr" rtl="0">
              <a:lnSpc>
                <a:spcPts val="1500"/>
              </a:lnSpc>
              <a:spcBef>
                <a:spcPts val="0"/>
              </a:spcBef>
              <a:spcAft>
                <a:spcPts val="0"/>
              </a:spcAft>
              <a:buNone/>
            </a:pPr>
            <a:r>
              <a:rPr lang="zh-TW" sz="1600" b="1" dirty="0">
                <a:solidFill>
                  <a:schemeClr val="dk1"/>
                </a:solidFill>
                <a:latin typeface="微軟正黑體" pitchFamily="34" charset="-120"/>
                <a:ea typeface="微軟正黑體" pitchFamily="34" charset="-120"/>
              </a:rPr>
              <a:t>AP 套件：Hostapd</a:t>
            </a:r>
            <a:endParaRPr sz="1600" b="1" dirty="0">
              <a:solidFill>
                <a:schemeClr val="dk1"/>
              </a:solidFill>
              <a:latin typeface="微軟正黑體" pitchFamily="34" charset="-120"/>
              <a:ea typeface="微軟正黑體" pitchFamily="34" charset="-120"/>
            </a:endParaRPr>
          </a:p>
          <a:p>
            <a:pPr marL="0" lvl="0" indent="0" algn="ctr" rtl="0">
              <a:lnSpc>
                <a:spcPts val="1500"/>
              </a:lnSpc>
              <a:spcBef>
                <a:spcPts val="0"/>
              </a:spcBef>
              <a:spcAft>
                <a:spcPts val="0"/>
              </a:spcAft>
              <a:buNone/>
            </a:pPr>
            <a:r>
              <a:rPr lang="zh-TW" sz="1600" b="1" dirty="0">
                <a:solidFill>
                  <a:schemeClr val="dk1"/>
                </a:solidFill>
                <a:latin typeface="微軟正黑體" pitchFamily="34" charset="-120"/>
                <a:ea typeface="微軟正黑體" pitchFamily="34" charset="-120"/>
              </a:rPr>
              <a:t>Client: wpa_supplicant</a:t>
            </a:r>
            <a:endParaRPr sz="1600" b="1" dirty="0">
              <a:solidFill>
                <a:schemeClr val="dk1"/>
              </a:solidFill>
              <a:latin typeface="微軟正黑體" pitchFamily="34" charset="-120"/>
              <a:ea typeface="微軟正黑體" pitchFamily="34" charset="-120"/>
            </a:endParaRPr>
          </a:p>
        </p:txBody>
      </p:sp>
      <p:pic>
        <p:nvPicPr>
          <p:cNvPr id="24" name="Picture 3" descr="C:\Users\user\Desktop\0417_直播PPT對稿_QW-AC2600 802.11AC wifi card + Wirele\Ubuntu.png"/>
          <p:cNvPicPr>
            <a:picLocks noChangeAspect="1" noChangeArrowheads="1"/>
          </p:cNvPicPr>
          <p:nvPr/>
        </p:nvPicPr>
        <p:blipFill>
          <a:blip r:embed="rId4" cstate="print"/>
          <a:srcRect/>
          <a:stretch>
            <a:fillRect/>
          </a:stretch>
        </p:blipFill>
        <p:spPr bwMode="auto">
          <a:xfrm>
            <a:off x="971600" y="2355726"/>
            <a:ext cx="1107826" cy="1107826"/>
          </a:xfrm>
          <a:prstGeom prst="rect">
            <a:avLst/>
          </a:prstGeom>
          <a:noFill/>
        </p:spPr>
      </p:pic>
      <p:pic>
        <p:nvPicPr>
          <p:cNvPr id="12290" name="Picture 2" descr="C:\Users\user\Desktop\0417_直播PPT對稿_QW-AC2600 802.11AC wifi card + Wirele\31.png"/>
          <p:cNvPicPr>
            <a:picLocks noChangeAspect="1" noChangeArrowheads="1"/>
          </p:cNvPicPr>
          <p:nvPr/>
        </p:nvPicPr>
        <p:blipFill>
          <a:blip r:embed="rId5" cstate="print"/>
          <a:stretch>
            <a:fillRect/>
          </a:stretch>
        </p:blipFill>
        <p:spPr bwMode="auto">
          <a:xfrm>
            <a:off x="395536" y="1275666"/>
            <a:ext cx="2305434" cy="893920"/>
          </a:xfrm>
          <a:prstGeom prst="rect">
            <a:avLst/>
          </a:prstGeom>
          <a:noFill/>
        </p:spPr>
      </p:pic>
      <p:pic>
        <p:nvPicPr>
          <p:cNvPr id="12291" name="Picture 3" descr="C:\Users\user\Desktop\0417_直播PPT對稿_QW-AC2600 802.11AC wifi card + Wirele\32.png"/>
          <p:cNvPicPr>
            <a:picLocks noChangeAspect="1" noChangeArrowheads="1"/>
          </p:cNvPicPr>
          <p:nvPr/>
        </p:nvPicPr>
        <p:blipFill>
          <a:blip r:embed="rId6" cstate="print"/>
          <a:stretch>
            <a:fillRect/>
          </a:stretch>
        </p:blipFill>
        <p:spPr bwMode="auto">
          <a:xfrm>
            <a:off x="3343031" y="1275674"/>
            <a:ext cx="2304256" cy="893902"/>
          </a:xfrm>
          <a:prstGeom prst="rect">
            <a:avLst/>
          </a:prstGeom>
          <a:noFill/>
        </p:spPr>
      </p:pic>
      <p:pic>
        <p:nvPicPr>
          <p:cNvPr id="12292" name="Picture 4" descr="C:\Users\user\Desktop\0417_直播PPT對稿_QW-AC2600 802.11AC wifi card + Wirele\33.png"/>
          <p:cNvPicPr>
            <a:picLocks noChangeAspect="1" noChangeArrowheads="1"/>
          </p:cNvPicPr>
          <p:nvPr/>
        </p:nvPicPr>
        <p:blipFill>
          <a:blip r:embed="rId7" cstate="print"/>
          <a:stretch>
            <a:fillRect/>
          </a:stretch>
        </p:blipFill>
        <p:spPr bwMode="auto">
          <a:xfrm>
            <a:off x="6364773" y="1275674"/>
            <a:ext cx="2304256" cy="893902"/>
          </a:xfrm>
          <a:prstGeom prst="rect">
            <a:avLst/>
          </a:prstGeom>
          <a:noFill/>
        </p:spPr>
      </p:pic>
      <p:sp>
        <p:nvSpPr>
          <p:cNvPr id="29" name="Shape 765"/>
          <p:cNvSpPr/>
          <p:nvPr/>
        </p:nvSpPr>
        <p:spPr>
          <a:xfrm>
            <a:off x="5652120" y="2848584"/>
            <a:ext cx="687054" cy="659270"/>
          </a:xfrm>
          <a:prstGeom prst="mathPlus">
            <a:avLst>
              <a:gd name="adj1" fmla="val 23520"/>
            </a:avLst>
          </a:prstGeom>
          <a:solidFill>
            <a:schemeClr val="tx2">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2294" name="Picture 6" descr="C:\Users\user\Desktop\0417_直播PPT對稿_QW-AC2600 802.11AC wifi card + Wirele\35.png"/>
          <p:cNvPicPr>
            <a:picLocks noChangeAspect="1" noChangeArrowheads="1"/>
          </p:cNvPicPr>
          <p:nvPr/>
        </p:nvPicPr>
        <p:blipFill>
          <a:blip r:embed="rId8" cstate="print"/>
          <a:srcRect/>
          <a:stretch>
            <a:fillRect/>
          </a:stretch>
        </p:blipFill>
        <p:spPr bwMode="auto">
          <a:xfrm>
            <a:off x="6860825" y="2211710"/>
            <a:ext cx="1152128" cy="1287673"/>
          </a:xfrm>
          <a:prstGeom prst="rect">
            <a:avLst/>
          </a:prstGeom>
          <a:noFill/>
        </p:spPr>
      </p:pic>
      <p:sp>
        <p:nvSpPr>
          <p:cNvPr id="18" name="矩形 17"/>
          <p:cNvSpPr/>
          <p:nvPr/>
        </p:nvSpPr>
        <p:spPr>
          <a:xfrm>
            <a:off x="4453217" y="2387084"/>
            <a:ext cx="237566" cy="369332"/>
          </a:xfrm>
          <a:prstGeom prst="rect">
            <a:avLst/>
          </a:prstGeom>
        </p:spPr>
        <p:txBody>
          <a:bodyPr wrap="none">
            <a:spAutoFit/>
          </a:bodyPr>
          <a:lstStyle/>
          <a:p>
            <a:r>
              <a:rPr lang="zh-TW" altLang="en-US" dirty="0" smtClean="0"/>
              <a:t> </a:t>
            </a:r>
            <a:endParaRPr lang="zh-TW" altLang="en-US" dirty="0"/>
          </a:p>
        </p:txBody>
      </p:sp>
      <p:pic>
        <p:nvPicPr>
          <p:cNvPr id="7170" name="Picture 2" descr="C:\Users\user\Desktop\0417_直播PPT對稿_QW-AC2600 802.11AC wifi card + Wirele\DSC_0147.png"/>
          <p:cNvPicPr>
            <a:picLocks noChangeAspect="1" noChangeArrowheads="1"/>
          </p:cNvPicPr>
          <p:nvPr/>
        </p:nvPicPr>
        <p:blipFill>
          <a:blip r:embed="rId9" cstate="print"/>
          <a:srcRect/>
          <a:stretch>
            <a:fillRect/>
          </a:stretch>
        </p:blipFill>
        <p:spPr bwMode="auto">
          <a:xfrm>
            <a:off x="3707904" y="2067694"/>
            <a:ext cx="1738264" cy="1622379"/>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安裝開源套件</a:t>
            </a:r>
            <a:endParaRPr lang="zh-TW" altLang="en-US" dirty="0"/>
          </a:p>
        </p:txBody>
      </p:sp>
      <p:sp>
        <p:nvSpPr>
          <p:cNvPr id="3" name="內容版面配置區 2"/>
          <p:cNvSpPr>
            <a:spLocks noGrp="1"/>
          </p:cNvSpPr>
          <p:nvPr>
            <p:ph idx="1"/>
          </p:nvPr>
        </p:nvSpPr>
        <p:spPr/>
        <p:txBody>
          <a:bodyPr/>
          <a:lstStyle/>
          <a:p>
            <a:pPr marL="457200" lvl="0">
              <a:spcBef>
                <a:spcPts val="560"/>
              </a:spcBef>
              <a:buSzPts val="1800"/>
              <a:buChar char="●"/>
            </a:pPr>
            <a:r>
              <a:rPr lang="en-US" altLang="zh-TW" sz="1800" dirty="0" smtClean="0"/>
              <a:t>AP </a:t>
            </a:r>
            <a:r>
              <a:rPr lang="zh-TW" altLang="en-US" sz="1800" dirty="0" smtClean="0"/>
              <a:t>套件：</a:t>
            </a:r>
            <a:r>
              <a:rPr lang="en-US" altLang="zh-TW" sz="1800" dirty="0" err="1" smtClean="0"/>
              <a:t>Hostapd</a:t>
            </a:r>
            <a:endParaRPr lang="en-US" altLang="zh-TW" sz="1800" dirty="0" smtClean="0"/>
          </a:p>
          <a:p>
            <a:pPr marL="914400" lvl="1" indent="-342900">
              <a:spcBef>
                <a:spcPts val="0"/>
              </a:spcBef>
              <a:buSzPts val="1800"/>
              <a:buChar char="○"/>
            </a:pPr>
            <a:r>
              <a:rPr lang="zh-TW" altLang="en-US" sz="1800" dirty="0" smtClean="0"/>
              <a:t>指令：</a:t>
            </a:r>
            <a:r>
              <a:rPr lang="en-US" altLang="zh-TW" sz="1800" dirty="0" err="1" smtClean="0"/>
              <a:t>sudo</a:t>
            </a:r>
            <a:r>
              <a:rPr lang="en-US" altLang="zh-TW" sz="1800" dirty="0" smtClean="0"/>
              <a:t> apt-get install </a:t>
            </a:r>
            <a:r>
              <a:rPr lang="en-US" altLang="zh-TW" sz="1800" dirty="0" err="1" smtClean="0"/>
              <a:t>hostapd</a:t>
            </a:r>
            <a:endParaRPr lang="en-US" altLang="zh-TW" sz="1800" dirty="0" smtClean="0"/>
          </a:p>
          <a:p>
            <a:pPr marL="457200" lvl="0">
              <a:spcBef>
                <a:spcPts val="0"/>
              </a:spcBef>
              <a:buSzPts val="1800"/>
              <a:buChar char="●"/>
            </a:pPr>
            <a:r>
              <a:rPr lang="en-US" altLang="zh-TW" sz="1800" dirty="0" err="1" smtClean="0"/>
              <a:t>Ubuntu</a:t>
            </a:r>
            <a:r>
              <a:rPr lang="en-US" altLang="zh-TW" sz="1800" dirty="0" smtClean="0"/>
              <a:t> </a:t>
            </a:r>
            <a:r>
              <a:rPr lang="zh-TW" altLang="en-US" sz="1800" dirty="0" smtClean="0"/>
              <a:t>預設會將網卡綁定在自身的網路管理功能，需透過指令解開</a:t>
            </a:r>
          </a:p>
          <a:p>
            <a:pPr marL="914400" lvl="1" indent="-342900">
              <a:spcBef>
                <a:spcPts val="0"/>
              </a:spcBef>
              <a:buSzPts val="1800"/>
              <a:buChar char="○"/>
            </a:pPr>
            <a:r>
              <a:rPr lang="en-US" altLang="zh-TW" sz="1800" dirty="0" err="1" smtClean="0"/>
              <a:t>sudo</a:t>
            </a:r>
            <a:r>
              <a:rPr lang="en-US" altLang="zh-TW" sz="1800" dirty="0" smtClean="0"/>
              <a:t> </a:t>
            </a:r>
            <a:r>
              <a:rPr lang="en-US" altLang="zh-TW" sz="1800" dirty="0" err="1" smtClean="0"/>
              <a:t>nmcli</a:t>
            </a:r>
            <a:r>
              <a:rPr lang="en-US" altLang="zh-TW" sz="1800" dirty="0" smtClean="0"/>
              <a:t> radio </a:t>
            </a:r>
            <a:r>
              <a:rPr lang="en-US" altLang="zh-TW" sz="1800" dirty="0" err="1" smtClean="0"/>
              <a:t>wifi</a:t>
            </a:r>
            <a:r>
              <a:rPr lang="en-US" altLang="zh-TW" sz="1800" dirty="0" smtClean="0"/>
              <a:t> off</a:t>
            </a:r>
          </a:p>
          <a:p>
            <a:pPr marL="914400" lvl="1" indent="-342900">
              <a:spcBef>
                <a:spcPts val="0"/>
              </a:spcBef>
              <a:buSzPts val="1800"/>
              <a:buFont typeface="Arial" pitchFamily="34" charset="0"/>
              <a:buChar char="○"/>
            </a:pPr>
            <a:r>
              <a:rPr lang="en-US" altLang="zh-TW" sz="1800" dirty="0" err="1" smtClean="0"/>
              <a:t>sudo</a:t>
            </a:r>
            <a:r>
              <a:rPr lang="en-US" altLang="zh-TW" sz="1800" dirty="0" smtClean="0"/>
              <a:t> </a:t>
            </a:r>
            <a:r>
              <a:rPr lang="en-US" altLang="zh-TW" sz="1800" dirty="0" err="1" smtClean="0"/>
              <a:t>rfkill</a:t>
            </a:r>
            <a:r>
              <a:rPr lang="en-US" altLang="zh-TW" sz="1800" dirty="0" smtClean="0"/>
              <a:t> unblock all</a:t>
            </a:r>
          </a:p>
          <a:p>
            <a:pPr marL="457200" lvl="0">
              <a:spcBef>
                <a:spcPts val="0"/>
              </a:spcBef>
              <a:buSzPts val="1800"/>
              <a:buChar char="●"/>
            </a:pPr>
            <a:r>
              <a:rPr lang="zh-TW" altLang="en-US" sz="1800" dirty="0" smtClean="0"/>
              <a:t>如需更改網路卡介面名稱 </a:t>
            </a:r>
            <a:r>
              <a:rPr lang="en-US" altLang="zh-TW" sz="1800" dirty="0" smtClean="0"/>
              <a:t>(</a:t>
            </a:r>
            <a:r>
              <a:rPr lang="zh-TW" altLang="en-US" sz="1800" dirty="0" smtClean="0"/>
              <a:t>可使用預設的名稱</a:t>
            </a:r>
            <a:r>
              <a:rPr lang="en-US" altLang="zh-TW" sz="1800" dirty="0" smtClean="0"/>
              <a:t>)</a:t>
            </a:r>
            <a:br>
              <a:rPr lang="en-US" altLang="zh-TW" sz="1800" dirty="0" smtClean="0"/>
            </a:br>
            <a:r>
              <a:rPr lang="en-US" altLang="zh-TW" sz="1800" dirty="0" err="1" smtClean="0"/>
              <a:t>sudo</a:t>
            </a:r>
            <a:r>
              <a:rPr lang="en-US" altLang="zh-TW" sz="1800" dirty="0" smtClean="0"/>
              <a:t> </a:t>
            </a:r>
            <a:r>
              <a:rPr lang="en-US" altLang="zh-TW" sz="1800" dirty="0" err="1" smtClean="0"/>
              <a:t>ip</a:t>
            </a:r>
            <a:r>
              <a:rPr lang="en-US" altLang="zh-TW" sz="1800" dirty="0" smtClean="0"/>
              <a:t> link set wlp4s0 name wifiap0</a:t>
            </a:r>
            <a:br>
              <a:rPr lang="en-US" altLang="zh-TW" sz="1800" dirty="0" smtClean="0"/>
            </a:br>
            <a:r>
              <a:rPr lang="en-US" altLang="zh-TW" sz="1800" dirty="0" err="1" smtClean="0"/>
              <a:t>sudo</a:t>
            </a:r>
            <a:r>
              <a:rPr lang="en-US" altLang="zh-TW" sz="1800" dirty="0" smtClean="0"/>
              <a:t> </a:t>
            </a:r>
            <a:r>
              <a:rPr lang="en-US" altLang="zh-TW" sz="1800" dirty="0" err="1" smtClean="0"/>
              <a:t>ip</a:t>
            </a:r>
            <a:r>
              <a:rPr lang="en-US" altLang="zh-TW" sz="1800" dirty="0" smtClean="0"/>
              <a:t> link set wlp5s0 name wifiap1</a:t>
            </a:r>
            <a:endParaRPr lang="en-US" altLang="zh-TW" sz="1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設定 </a:t>
            </a:r>
            <a:r>
              <a:rPr lang="en-US" altLang="zh-TW" dirty="0" err="1" smtClean="0"/>
              <a:t>Hostapd</a:t>
            </a:r>
            <a:r>
              <a:rPr lang="en-US" altLang="zh-TW" dirty="0" smtClean="0"/>
              <a:t> #1</a:t>
            </a:r>
            <a:endParaRPr lang="zh-TW" altLang="en-US" dirty="0"/>
          </a:p>
        </p:txBody>
      </p:sp>
      <p:sp>
        <p:nvSpPr>
          <p:cNvPr id="3" name="內容版面配置區 2"/>
          <p:cNvSpPr>
            <a:spLocks noGrp="1"/>
          </p:cNvSpPr>
          <p:nvPr>
            <p:ph idx="1"/>
          </p:nvPr>
        </p:nvSpPr>
        <p:spPr/>
        <p:txBody>
          <a:bodyPr>
            <a:normAutofit/>
          </a:bodyPr>
          <a:lstStyle/>
          <a:p>
            <a:pPr marL="171450" indent="-514350" fontAlgn="base">
              <a:buFont typeface="+mj-lt"/>
              <a:buAutoNum type="arabicPeriod"/>
            </a:pPr>
            <a:r>
              <a:rPr lang="zh-TW" altLang="en-US" sz="2800" dirty="0" smtClean="0"/>
              <a:t>建立 </a:t>
            </a:r>
            <a:r>
              <a:rPr lang="en-US" altLang="zh-TW" sz="2800" dirty="0" smtClean="0"/>
              <a:t>/etc/</a:t>
            </a:r>
            <a:r>
              <a:rPr lang="en-US" altLang="zh-TW" sz="2800" dirty="0" err="1" smtClean="0"/>
              <a:t>hostapd</a:t>
            </a:r>
            <a:r>
              <a:rPr lang="en-US" altLang="zh-TW" sz="2800" dirty="0" smtClean="0"/>
              <a:t>/</a:t>
            </a:r>
            <a:r>
              <a:rPr lang="en-US" altLang="zh-TW" sz="2800" dirty="0" smtClean="0">
                <a:solidFill>
                  <a:schemeClr val="accent1"/>
                </a:solidFill>
              </a:rPr>
              <a:t>hostapd_5G.conf</a:t>
            </a:r>
            <a:r>
              <a:rPr lang="en-US" altLang="zh-TW" sz="2800" dirty="0" smtClean="0"/>
              <a:t> </a:t>
            </a:r>
            <a:r>
              <a:rPr lang="zh-TW" altLang="en-US" sz="2800" dirty="0" smtClean="0"/>
              <a:t>設定檔</a:t>
            </a:r>
          </a:p>
          <a:p>
            <a:pPr marL="171450" indent="-514350" fontAlgn="base">
              <a:buFont typeface="+mj-lt"/>
              <a:buAutoNum type="arabicPeriod"/>
            </a:pPr>
            <a:r>
              <a:rPr lang="zh-TW" altLang="en-US" sz="2800" dirty="0" smtClean="0"/>
              <a:t>設定</a:t>
            </a:r>
            <a:r>
              <a:rPr lang="en-US" altLang="zh-TW" sz="2800" dirty="0" smtClean="0"/>
              <a:t>interface</a:t>
            </a:r>
          </a:p>
          <a:p>
            <a:r>
              <a:rPr lang="en-US" altLang="zh-TW" sz="1800" dirty="0" smtClean="0"/>
              <a:t># AP </a:t>
            </a:r>
            <a:r>
              <a:rPr lang="en-US" altLang="zh-TW" sz="1800" dirty="0" err="1" smtClean="0"/>
              <a:t>netdevice</a:t>
            </a:r>
            <a:r>
              <a:rPr lang="en-US" altLang="zh-TW" sz="1800" dirty="0" smtClean="0"/>
              <a:t> name (without '</a:t>
            </a:r>
            <a:r>
              <a:rPr lang="en-US" altLang="zh-TW" sz="1800" dirty="0" err="1" smtClean="0"/>
              <a:t>ap</a:t>
            </a:r>
            <a:r>
              <a:rPr lang="en-US" altLang="zh-TW" sz="1800" dirty="0" smtClean="0"/>
              <a:t>' postfix, i.e., wlan0 uses wlan0ap for</a:t>
            </a:r>
            <a:br>
              <a:rPr lang="en-US" altLang="zh-TW" sz="1800" dirty="0" smtClean="0"/>
            </a:br>
            <a:r>
              <a:rPr lang="en-US" altLang="zh-TW" sz="1800" dirty="0" smtClean="0"/>
              <a:t># management frames); ath0 for </a:t>
            </a:r>
            <a:r>
              <a:rPr lang="en-US" altLang="zh-TW" sz="1800" dirty="0" err="1" smtClean="0"/>
              <a:t>madwifi</a:t>
            </a:r>
            <a:r>
              <a:rPr lang="en-US" altLang="zh-TW" sz="1800" dirty="0" smtClean="0"/>
              <a:t/>
            </a:r>
            <a:br>
              <a:rPr lang="en-US" altLang="zh-TW" sz="1800" dirty="0" smtClean="0"/>
            </a:br>
            <a:r>
              <a:rPr lang="en-US" altLang="zh-TW" sz="1800" dirty="0" smtClean="0">
                <a:solidFill>
                  <a:schemeClr val="accent1"/>
                </a:solidFill>
              </a:rPr>
              <a:t>interface=wifiap0</a:t>
            </a:r>
            <a:endParaRPr lang="en-US" altLang="zh-TW" sz="1800" b="0" dirty="0" smtClean="0">
              <a:solidFill>
                <a:schemeClr val="accent1"/>
              </a:solidFill>
            </a:endParaRPr>
          </a:p>
          <a:p>
            <a:r>
              <a:rPr lang="en-US" altLang="zh-TW" sz="3200" dirty="0" smtClean="0"/>
              <a:t/>
            </a:r>
            <a:br>
              <a:rPr lang="en-US" altLang="zh-TW" sz="3200" dirty="0" smtClean="0"/>
            </a:br>
            <a:endParaRPr lang="en-US" altLang="zh-TW"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設定 Hostapd #2</a:t>
            </a:r>
            <a:endParaRPr lang="zh-TW" altLang="en-US" dirty="0"/>
          </a:p>
        </p:txBody>
      </p:sp>
      <p:sp>
        <p:nvSpPr>
          <p:cNvPr id="3" name="內容版面配置區 2"/>
          <p:cNvSpPr>
            <a:spLocks noGrp="1"/>
          </p:cNvSpPr>
          <p:nvPr>
            <p:ph idx="1"/>
          </p:nvPr>
        </p:nvSpPr>
        <p:spPr/>
        <p:txBody>
          <a:bodyPr>
            <a:normAutofit/>
          </a:bodyPr>
          <a:lstStyle/>
          <a:p>
            <a:pPr marL="457200" lvl="0" indent="-406400">
              <a:spcBef>
                <a:spcPts val="560"/>
              </a:spcBef>
              <a:buSzPts val="2800"/>
              <a:buAutoNum type="arabicPeriod" startAt="3"/>
            </a:pPr>
            <a:r>
              <a:rPr lang="zh-TW" altLang="en-US" sz="2800" dirty="0" smtClean="0"/>
              <a:t>設定 </a:t>
            </a:r>
            <a:r>
              <a:rPr lang="en-US" altLang="zh-TW" sz="2800" dirty="0" smtClean="0"/>
              <a:t>driver</a:t>
            </a:r>
          </a:p>
          <a:p>
            <a:pPr lvl="0" indent="0">
              <a:spcBef>
                <a:spcPts val="560"/>
              </a:spcBef>
            </a:pPr>
            <a:r>
              <a:rPr lang="en-US" altLang="zh-TW" sz="1800" dirty="0" smtClean="0"/>
              <a:t># Driver interface type (</a:t>
            </a:r>
            <a:r>
              <a:rPr lang="en-US" altLang="zh-TW" sz="1800" dirty="0" err="1" smtClean="0"/>
              <a:t>hostap</a:t>
            </a:r>
            <a:r>
              <a:rPr lang="en-US" altLang="zh-TW" sz="1800" dirty="0" smtClean="0"/>
              <a:t>/wired/</a:t>
            </a:r>
            <a:r>
              <a:rPr lang="en-US" altLang="zh-TW" sz="1800" dirty="0" err="1" smtClean="0"/>
              <a:t>madwifi</a:t>
            </a:r>
            <a:r>
              <a:rPr lang="en-US" altLang="zh-TW" sz="1800" dirty="0" smtClean="0"/>
              <a:t>/test/none/nl80211/</a:t>
            </a:r>
            <a:r>
              <a:rPr lang="en-US" altLang="zh-TW" sz="1800" dirty="0" err="1" smtClean="0"/>
              <a:t>bsd</a:t>
            </a:r>
            <a:r>
              <a:rPr lang="en-US" altLang="zh-TW" sz="1800" dirty="0" smtClean="0"/>
              <a:t>);</a:t>
            </a:r>
            <a:br>
              <a:rPr lang="en-US" altLang="zh-TW" sz="1800" dirty="0" smtClean="0"/>
            </a:br>
            <a:r>
              <a:rPr lang="en-US" altLang="zh-TW" sz="1800" dirty="0" smtClean="0"/>
              <a:t># default: </a:t>
            </a:r>
            <a:r>
              <a:rPr lang="en-US" altLang="zh-TW" sz="1800" dirty="0" err="1" smtClean="0"/>
              <a:t>hostap</a:t>
            </a:r>
            <a:r>
              <a:rPr lang="en-US" altLang="zh-TW" sz="1800" dirty="0" smtClean="0"/>
              <a:t>). nl80211 is used with all Linux mac80211 drivers.</a:t>
            </a:r>
            <a:br>
              <a:rPr lang="en-US" altLang="zh-TW" sz="1800" dirty="0" smtClean="0"/>
            </a:br>
            <a:r>
              <a:rPr lang="en-US" altLang="zh-TW" sz="1800" dirty="0" smtClean="0"/>
              <a:t># Use driver=none if building </a:t>
            </a:r>
            <a:r>
              <a:rPr lang="en-US" altLang="zh-TW" sz="1800" dirty="0" err="1" smtClean="0"/>
              <a:t>hostapd</a:t>
            </a:r>
            <a:r>
              <a:rPr lang="en-US" altLang="zh-TW" sz="1800" dirty="0" smtClean="0"/>
              <a:t> as a standalone RADIUS server that does</a:t>
            </a:r>
            <a:br>
              <a:rPr lang="en-US" altLang="zh-TW" sz="1800" dirty="0" smtClean="0"/>
            </a:br>
            <a:r>
              <a:rPr lang="en-US" altLang="zh-TW" sz="1800" dirty="0" smtClean="0"/>
              <a:t># not control any wireless/wired driver.</a:t>
            </a:r>
            <a:br>
              <a:rPr lang="en-US" altLang="zh-TW" sz="1800" dirty="0" smtClean="0"/>
            </a:br>
            <a:r>
              <a:rPr lang="en-US" altLang="zh-TW" sz="1800" dirty="0" smtClean="0">
                <a:solidFill>
                  <a:srgbClr val="4A86E8"/>
                </a:solidFill>
              </a:rPr>
              <a:t>driver=nl80211</a:t>
            </a:r>
            <a:endParaRPr lang="en-US" altLang="zh-TW" sz="1800" dirty="0">
              <a:solidFill>
                <a:srgbClr val="4A86E8"/>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設定 Hostapd #3</a:t>
            </a:r>
            <a:endParaRPr lang="zh-TW" altLang="en-US" dirty="0"/>
          </a:p>
        </p:txBody>
      </p:sp>
      <p:sp>
        <p:nvSpPr>
          <p:cNvPr id="3" name="內容版面配置區 2"/>
          <p:cNvSpPr>
            <a:spLocks noGrp="1"/>
          </p:cNvSpPr>
          <p:nvPr>
            <p:ph idx="1"/>
          </p:nvPr>
        </p:nvSpPr>
        <p:spPr/>
        <p:txBody>
          <a:bodyPr>
            <a:normAutofit lnSpcReduction="10000"/>
          </a:bodyPr>
          <a:lstStyle/>
          <a:p>
            <a:pPr lvl="0" indent="0">
              <a:spcBef>
                <a:spcPts val="560"/>
              </a:spcBef>
            </a:pPr>
            <a:r>
              <a:rPr lang="en-US" altLang="zh-TW" dirty="0" smtClean="0"/>
              <a:t>4</a:t>
            </a:r>
            <a:r>
              <a:rPr lang="en-US" altLang="zh-TW" sz="2800" dirty="0" smtClean="0"/>
              <a:t>. </a:t>
            </a:r>
            <a:r>
              <a:rPr lang="zh-TW" altLang="en-US" sz="2800" dirty="0" smtClean="0"/>
              <a:t>設定無線網路的 </a:t>
            </a:r>
            <a:r>
              <a:rPr lang="en-US" altLang="zh-TW" sz="2800" dirty="0" smtClean="0"/>
              <a:t>SSID</a:t>
            </a:r>
            <a:r>
              <a:rPr lang="zh-TW" altLang="en-US" sz="2800" dirty="0" smtClean="0"/>
              <a:t>：</a:t>
            </a:r>
            <a:endParaRPr lang="en-US" altLang="zh-TW" sz="2800" dirty="0" smtClean="0"/>
          </a:p>
          <a:p>
            <a:pPr lvl="0" indent="0">
              <a:spcBef>
                <a:spcPts val="560"/>
              </a:spcBef>
            </a:pPr>
            <a:r>
              <a:rPr lang="en-US" altLang="zh-TW" sz="1800" dirty="0" smtClean="0"/>
              <a:t># SSID to be used in IEEE 802.11 management frames</a:t>
            </a:r>
            <a:br>
              <a:rPr lang="en-US" altLang="zh-TW" sz="1800" dirty="0" smtClean="0"/>
            </a:br>
            <a:r>
              <a:rPr lang="en-US" altLang="zh-TW" sz="1800" dirty="0" err="1" smtClean="0">
                <a:solidFill>
                  <a:srgbClr val="4A86E8"/>
                </a:solidFill>
              </a:rPr>
              <a:t>ssid</a:t>
            </a:r>
            <a:r>
              <a:rPr lang="en-US" altLang="zh-TW" sz="1800" dirty="0" smtClean="0">
                <a:solidFill>
                  <a:srgbClr val="4A86E8"/>
                </a:solidFill>
              </a:rPr>
              <a:t>=QNAP-AP</a:t>
            </a:r>
          </a:p>
          <a:p>
            <a:pPr lvl="0" indent="0">
              <a:spcBef>
                <a:spcPts val="560"/>
              </a:spcBef>
            </a:pPr>
            <a:endParaRPr lang="en-US" altLang="zh-TW" sz="3200" dirty="0" smtClean="0">
              <a:solidFill>
                <a:srgbClr val="4A86E8"/>
              </a:solidFill>
            </a:endParaRPr>
          </a:p>
          <a:p>
            <a:pPr lvl="0" indent="0">
              <a:spcBef>
                <a:spcPts val="560"/>
              </a:spcBef>
            </a:pPr>
            <a:r>
              <a:rPr lang="en-US" altLang="zh-TW" sz="2800" dirty="0" smtClean="0"/>
              <a:t>5. </a:t>
            </a:r>
            <a:r>
              <a:rPr lang="zh-TW" altLang="en-US" sz="2800" dirty="0" smtClean="0"/>
              <a:t>設定無線網路連線模式</a:t>
            </a:r>
          </a:p>
          <a:p>
            <a:pPr lvl="0" indent="0">
              <a:spcBef>
                <a:spcPts val="560"/>
              </a:spcBef>
            </a:pPr>
            <a:r>
              <a:rPr lang="en-US" altLang="zh-TW" sz="1800" dirty="0" smtClean="0"/>
              <a:t># Operation mode (a = IEEE 802.11a (5G), b = IEEE 802.11b, g = IEEE 802.11g(2.4G),</a:t>
            </a:r>
            <a:br>
              <a:rPr lang="en-US" altLang="zh-TW" sz="1800" dirty="0" smtClean="0"/>
            </a:br>
            <a:r>
              <a:rPr lang="en-US" altLang="zh-TW" sz="1800" dirty="0" smtClean="0"/>
              <a:t># Default: IEEE 802.11b</a:t>
            </a:r>
            <a:br>
              <a:rPr lang="en-US" altLang="zh-TW" sz="1800" dirty="0" smtClean="0"/>
            </a:br>
            <a:r>
              <a:rPr lang="en-US" altLang="zh-TW" sz="1800" dirty="0" err="1" smtClean="0">
                <a:solidFill>
                  <a:srgbClr val="4A86E8"/>
                </a:solidFill>
              </a:rPr>
              <a:t>hw_mode</a:t>
            </a:r>
            <a:r>
              <a:rPr lang="en-US" altLang="zh-TW" sz="1800" dirty="0" smtClean="0">
                <a:solidFill>
                  <a:srgbClr val="4A86E8"/>
                </a:solidFill>
              </a:rPr>
              <a:t>=a</a:t>
            </a:r>
            <a:endParaRPr lang="en-US" altLang="zh-TW" sz="1800" dirty="0">
              <a:solidFill>
                <a:srgbClr val="4A86E8"/>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設定 Hostapd #4</a:t>
            </a:r>
            <a:endParaRPr lang="zh-TW" altLang="en-US" dirty="0"/>
          </a:p>
        </p:txBody>
      </p:sp>
      <p:sp>
        <p:nvSpPr>
          <p:cNvPr id="3" name="內容版面配置區 2"/>
          <p:cNvSpPr>
            <a:spLocks noGrp="1"/>
          </p:cNvSpPr>
          <p:nvPr>
            <p:ph idx="1"/>
          </p:nvPr>
        </p:nvSpPr>
        <p:spPr/>
        <p:txBody>
          <a:bodyPr>
            <a:normAutofit/>
          </a:bodyPr>
          <a:lstStyle/>
          <a:p>
            <a:pPr lvl="0" indent="0">
              <a:spcBef>
                <a:spcPts val="560"/>
              </a:spcBef>
            </a:pPr>
            <a:r>
              <a:rPr lang="en-US" altLang="zh-TW" sz="2800" dirty="0" smtClean="0"/>
              <a:t>6. WPA </a:t>
            </a:r>
            <a:r>
              <a:rPr lang="zh-TW" altLang="en-US" sz="2800" dirty="0" smtClean="0"/>
              <a:t>設定：</a:t>
            </a:r>
          </a:p>
          <a:p>
            <a:pPr lvl="0" indent="0">
              <a:spcBef>
                <a:spcPts val="560"/>
              </a:spcBef>
            </a:pPr>
            <a:r>
              <a:rPr lang="en-US" altLang="zh-TW" sz="1800" dirty="0" smtClean="0"/>
              <a:t># Enable WPA. Setting this variable configures the AP to require WPA </a:t>
            </a:r>
            <a:br>
              <a:rPr lang="en-US" altLang="zh-TW" sz="1800" dirty="0" smtClean="0"/>
            </a:br>
            <a:r>
              <a:rPr lang="en-US" altLang="zh-TW" sz="1800" dirty="0" smtClean="0"/>
              <a:t># bit0 = WPA</a:t>
            </a:r>
            <a:br>
              <a:rPr lang="en-US" altLang="zh-TW" sz="1800" dirty="0" smtClean="0"/>
            </a:br>
            <a:r>
              <a:rPr lang="en-US" altLang="zh-TW" sz="1800" dirty="0" smtClean="0"/>
              <a:t># bit1 = IEEE 802.11i/RSN (WPA2) (dot11RSNAEnabled)</a:t>
            </a:r>
            <a:br>
              <a:rPr lang="en-US" altLang="zh-TW" sz="1800" dirty="0" smtClean="0"/>
            </a:br>
            <a:r>
              <a:rPr lang="en-US" altLang="zh-TW" sz="1800" dirty="0" err="1" smtClean="0">
                <a:solidFill>
                  <a:srgbClr val="4A86E8"/>
                </a:solidFill>
              </a:rPr>
              <a:t>wpa</a:t>
            </a:r>
            <a:r>
              <a:rPr lang="en-US" altLang="zh-TW" sz="1800" dirty="0" smtClean="0">
                <a:solidFill>
                  <a:srgbClr val="4A86E8"/>
                </a:solidFill>
              </a:rPr>
              <a:t>=2</a:t>
            </a:r>
            <a:endParaRPr lang="en-US" altLang="zh-TW" sz="3600" dirty="0" smtClean="0">
              <a:solidFill>
                <a:srgbClr val="4A86E8"/>
              </a:solidFill>
            </a:endParaRPr>
          </a:p>
          <a:p>
            <a:pPr lvl="0" indent="0">
              <a:spcBef>
                <a:spcPts val="560"/>
              </a:spcBef>
            </a:pPr>
            <a:endParaRPr lang="en-US" altLang="zh-TW" sz="3600" dirty="0">
              <a:solidFill>
                <a:srgbClr val="4A86E8"/>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9" name="標題 8"/>
          <p:cNvSpPr>
            <a:spLocks noGrp="1"/>
          </p:cNvSpPr>
          <p:nvPr>
            <p:ph type="title"/>
          </p:nvPr>
        </p:nvSpPr>
        <p:spPr>
          <a:xfrm>
            <a:off x="1115616" y="2067694"/>
            <a:ext cx="3240360" cy="1368152"/>
          </a:xfrm>
        </p:spPr>
        <p:txBody>
          <a:bodyPr anchor="ctr">
            <a:noAutofit/>
          </a:bodyPr>
          <a:lstStyle/>
          <a:p>
            <a:r>
              <a:rPr lang="zh-TW" altLang="en-US" sz="4400" dirty="0" smtClean="0"/>
              <a:t>無線網卡的優勢</a:t>
            </a:r>
            <a:endParaRPr lang="zh-TW" altLang="en-US" sz="4400" dirty="0"/>
          </a:p>
        </p:txBody>
      </p:sp>
      <p:pic>
        <p:nvPicPr>
          <p:cNvPr id="2051" name="Picture 3" descr="C:\Users\user\Desktop\0417_直播PPT對稿_QW-AC2600 802.11AC wifi card + Wirele\17-01.png"/>
          <p:cNvPicPr>
            <a:picLocks noChangeAspect="1" noChangeArrowheads="1"/>
          </p:cNvPicPr>
          <p:nvPr/>
        </p:nvPicPr>
        <p:blipFill>
          <a:blip r:embed="rId3" cstate="print"/>
          <a:srcRect/>
          <a:stretch>
            <a:fillRect/>
          </a:stretch>
        </p:blipFill>
        <p:spPr bwMode="auto">
          <a:xfrm>
            <a:off x="-1692696" y="1563638"/>
            <a:ext cx="930959" cy="2144823"/>
          </a:xfrm>
          <a:prstGeom prst="rect">
            <a:avLst/>
          </a:prstGeom>
          <a:noFill/>
        </p:spPr>
      </p:pic>
      <p:pic>
        <p:nvPicPr>
          <p:cNvPr id="2053" name="Picture 5" descr="C:\Users\user\Desktop\0417_直播PPT對稿_QW-AC2600 802.11AC wifi card + Wirele\18-01.png"/>
          <p:cNvPicPr>
            <a:picLocks noChangeAspect="1" noChangeArrowheads="1"/>
          </p:cNvPicPr>
          <p:nvPr/>
        </p:nvPicPr>
        <p:blipFill>
          <a:blip r:embed="rId4" cstate="print"/>
          <a:srcRect/>
          <a:stretch>
            <a:fillRect/>
          </a:stretch>
        </p:blipFill>
        <p:spPr bwMode="auto">
          <a:xfrm>
            <a:off x="-1332656" y="1563638"/>
            <a:ext cx="930959" cy="2144823"/>
          </a:xfrm>
          <a:prstGeom prst="rect">
            <a:avLst/>
          </a:prstGeom>
          <a:noFill/>
        </p:spPr>
      </p:pic>
      <p:pic>
        <p:nvPicPr>
          <p:cNvPr id="2054" name="Picture 6" descr="C:\Users\user\Desktop\0417_直播PPT對稿_QW-AC2600 802.11AC wifi card + Wirele\19-01.png"/>
          <p:cNvPicPr>
            <a:picLocks noChangeAspect="1" noChangeArrowheads="1"/>
          </p:cNvPicPr>
          <p:nvPr/>
        </p:nvPicPr>
        <p:blipFill>
          <a:blip r:embed="rId5" cstate="print"/>
          <a:srcRect/>
          <a:stretch>
            <a:fillRect/>
          </a:stretch>
        </p:blipFill>
        <p:spPr bwMode="auto">
          <a:xfrm>
            <a:off x="-930959" y="1563638"/>
            <a:ext cx="930959" cy="2144823"/>
          </a:xfrm>
          <a:prstGeom prst="rect">
            <a:avLst/>
          </a:prstGeom>
          <a:noFill/>
        </p:spPr>
      </p:pic>
      <p:sp>
        <p:nvSpPr>
          <p:cNvPr id="20" name="六邊形 19"/>
          <p:cNvSpPr/>
          <p:nvPr/>
        </p:nvSpPr>
        <p:spPr>
          <a:xfrm>
            <a:off x="154639" y="2324923"/>
            <a:ext cx="776604" cy="669486"/>
          </a:xfrm>
          <a:prstGeom prst="hexagon">
            <a:avLst/>
          </a:prstGeom>
          <a:solidFill>
            <a:srgbClr val="FD8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5000" b="1" dirty="0" smtClean="0">
                <a:solidFill>
                  <a:schemeClr val="bg1"/>
                </a:solidFill>
                <a:latin typeface="Arial" pitchFamily="34" charset="0"/>
                <a:ea typeface="微軟正黑體" pitchFamily="34" charset="-120"/>
                <a:cs typeface="PMingLiu"/>
                <a:sym typeface="PMingLiu"/>
              </a:rPr>
              <a:t>1</a:t>
            </a:r>
          </a:p>
        </p:txBody>
      </p:sp>
      <p:pic>
        <p:nvPicPr>
          <p:cNvPr id="10" name="Picture 3" descr="C:\Users\user\Desktop\0417_直播PPT對稿_QW-AC2600 802.11AC wifi card + Wirele\DSC_0147.png"/>
          <p:cNvPicPr>
            <a:picLocks noChangeAspect="1" noChangeArrowheads="1"/>
          </p:cNvPicPr>
          <p:nvPr/>
        </p:nvPicPr>
        <p:blipFill>
          <a:blip r:embed="rId6" cstate="print"/>
          <a:srcRect/>
          <a:stretch>
            <a:fillRect/>
          </a:stretch>
        </p:blipFill>
        <p:spPr bwMode="auto">
          <a:xfrm>
            <a:off x="5220072" y="483518"/>
            <a:ext cx="4716016" cy="4401613"/>
          </a:xfrm>
          <a:prstGeom prst="rect">
            <a:avLst/>
          </a:prstGeom>
          <a:noFill/>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設定 Hostapd #5</a:t>
            </a:r>
            <a:endParaRPr lang="zh-TW" altLang="en-US" dirty="0"/>
          </a:p>
        </p:txBody>
      </p:sp>
      <p:sp>
        <p:nvSpPr>
          <p:cNvPr id="3" name="內容版面配置區 2"/>
          <p:cNvSpPr>
            <a:spLocks noGrp="1"/>
          </p:cNvSpPr>
          <p:nvPr>
            <p:ph idx="1"/>
          </p:nvPr>
        </p:nvSpPr>
        <p:spPr/>
        <p:txBody>
          <a:bodyPr>
            <a:normAutofit/>
          </a:bodyPr>
          <a:lstStyle/>
          <a:p>
            <a:pPr lvl="0" indent="0">
              <a:spcBef>
                <a:spcPts val="560"/>
              </a:spcBef>
            </a:pPr>
            <a:r>
              <a:rPr lang="en-US" altLang="zh-TW" sz="2800" dirty="0" smtClean="0"/>
              <a:t>7. </a:t>
            </a:r>
            <a:r>
              <a:rPr lang="zh-TW" altLang="en-US" sz="2800" dirty="0" smtClean="0"/>
              <a:t>設定無線網路的密碼：</a:t>
            </a:r>
          </a:p>
          <a:p>
            <a:pPr lvl="0" indent="0">
              <a:spcBef>
                <a:spcPts val="560"/>
              </a:spcBef>
            </a:pPr>
            <a:r>
              <a:rPr lang="en-US" altLang="zh-TW" sz="1800" dirty="0" smtClean="0"/>
              <a:t># WPA pre-shared keys for WPA-PSK.</a:t>
            </a:r>
          </a:p>
          <a:p>
            <a:pPr lvl="0" indent="0">
              <a:spcBef>
                <a:spcPts val="560"/>
              </a:spcBef>
            </a:pPr>
            <a:r>
              <a:rPr lang="en-US" altLang="zh-TW" sz="1800" dirty="0" err="1" smtClean="0">
                <a:solidFill>
                  <a:srgbClr val="4A86E8"/>
                </a:solidFill>
              </a:rPr>
              <a:t>wpa_passphrase</a:t>
            </a:r>
            <a:r>
              <a:rPr lang="en-US" altLang="zh-TW" sz="1800" dirty="0" smtClean="0">
                <a:solidFill>
                  <a:srgbClr val="4A86E8"/>
                </a:solidFill>
              </a:rPr>
              <a:t>=QNAP12345</a:t>
            </a:r>
          </a:p>
          <a:p>
            <a:pPr lvl="0" indent="0">
              <a:spcBef>
                <a:spcPts val="560"/>
              </a:spcBef>
            </a:pPr>
            <a:endParaRPr lang="en-US" altLang="zh-TW" sz="2800" dirty="0" smtClean="0">
              <a:solidFill>
                <a:srgbClr val="000000"/>
              </a:solidFill>
            </a:endParaRPr>
          </a:p>
          <a:p>
            <a:pPr lvl="0" indent="0">
              <a:spcBef>
                <a:spcPts val="560"/>
              </a:spcBef>
            </a:pPr>
            <a:r>
              <a:rPr lang="en-US" altLang="zh-TW" sz="2800" dirty="0" smtClean="0"/>
              <a:t>8.  #</a:t>
            </a:r>
            <a:r>
              <a:rPr lang="zh-TW" altLang="en-US" sz="2800" dirty="0" smtClean="0"/>
              <a:t>執行</a:t>
            </a:r>
            <a:r>
              <a:rPr lang="en-US" altLang="zh-TW" sz="2800" dirty="0" err="1" smtClean="0"/>
              <a:t>hostapd</a:t>
            </a:r>
            <a:r>
              <a:rPr lang="en-US" altLang="zh-TW" sz="2800" dirty="0" smtClean="0">
                <a:solidFill>
                  <a:srgbClr val="4A86E8"/>
                </a:solidFill>
              </a:rPr>
              <a:t/>
            </a:r>
            <a:br>
              <a:rPr lang="en-US" altLang="zh-TW" sz="2800" dirty="0" smtClean="0">
                <a:solidFill>
                  <a:srgbClr val="4A86E8"/>
                </a:solidFill>
              </a:rPr>
            </a:br>
            <a:r>
              <a:rPr lang="en-US" altLang="zh-TW" sz="1800" dirty="0" err="1" smtClean="0">
                <a:solidFill>
                  <a:srgbClr val="4A86E8"/>
                </a:solidFill>
              </a:rPr>
              <a:t>sudo</a:t>
            </a:r>
            <a:r>
              <a:rPr lang="en-US" altLang="zh-TW" sz="1800" dirty="0" smtClean="0">
                <a:solidFill>
                  <a:srgbClr val="4A86E8"/>
                </a:solidFill>
              </a:rPr>
              <a:t> /</a:t>
            </a:r>
            <a:r>
              <a:rPr lang="en-US" altLang="zh-TW" sz="1800" dirty="0" err="1" smtClean="0">
                <a:solidFill>
                  <a:srgbClr val="4A86E8"/>
                </a:solidFill>
              </a:rPr>
              <a:t>usr</a:t>
            </a:r>
            <a:r>
              <a:rPr lang="en-US" altLang="zh-TW" sz="1800" dirty="0" smtClean="0">
                <a:solidFill>
                  <a:srgbClr val="4A86E8"/>
                </a:solidFill>
              </a:rPr>
              <a:t>/</a:t>
            </a:r>
            <a:r>
              <a:rPr lang="en-US" altLang="zh-TW" sz="1800" dirty="0" err="1" smtClean="0">
                <a:solidFill>
                  <a:srgbClr val="4A86E8"/>
                </a:solidFill>
              </a:rPr>
              <a:t>sbin</a:t>
            </a:r>
            <a:r>
              <a:rPr lang="en-US" altLang="zh-TW" sz="1800" dirty="0" smtClean="0">
                <a:solidFill>
                  <a:srgbClr val="4A86E8"/>
                </a:solidFill>
              </a:rPr>
              <a:t>/</a:t>
            </a:r>
            <a:r>
              <a:rPr lang="en-US" altLang="zh-TW" sz="1800" dirty="0" err="1" smtClean="0">
                <a:solidFill>
                  <a:srgbClr val="4A86E8"/>
                </a:solidFill>
              </a:rPr>
              <a:t>hostapd</a:t>
            </a:r>
            <a:r>
              <a:rPr lang="en-US" altLang="zh-TW" sz="1800" dirty="0" smtClean="0">
                <a:solidFill>
                  <a:srgbClr val="4A86E8"/>
                </a:solidFill>
              </a:rPr>
              <a:t> -B /etc/</a:t>
            </a:r>
            <a:r>
              <a:rPr lang="en-US" altLang="zh-TW" sz="1800" dirty="0" err="1" smtClean="0">
                <a:solidFill>
                  <a:srgbClr val="4A86E8"/>
                </a:solidFill>
              </a:rPr>
              <a:t>hostapd</a:t>
            </a:r>
            <a:r>
              <a:rPr lang="en-US" altLang="zh-TW" sz="1800" dirty="0" smtClean="0">
                <a:solidFill>
                  <a:srgbClr val="4A86E8"/>
                </a:solidFill>
              </a:rPr>
              <a:t>/hostapd_5G.conf</a:t>
            </a:r>
            <a:br>
              <a:rPr lang="en-US" altLang="zh-TW" sz="1800" dirty="0" smtClean="0">
                <a:solidFill>
                  <a:srgbClr val="4A86E8"/>
                </a:solidFill>
              </a:rPr>
            </a:br>
            <a:r>
              <a:rPr lang="en-US" altLang="zh-TW" sz="1800" dirty="0" err="1" smtClean="0">
                <a:solidFill>
                  <a:srgbClr val="4A86E8"/>
                </a:solidFill>
              </a:rPr>
              <a:t>sudo</a:t>
            </a:r>
            <a:r>
              <a:rPr lang="en-US" altLang="zh-TW" sz="1800" dirty="0" smtClean="0">
                <a:solidFill>
                  <a:srgbClr val="4A86E8"/>
                </a:solidFill>
              </a:rPr>
              <a:t> /</a:t>
            </a:r>
            <a:r>
              <a:rPr lang="en-US" altLang="zh-TW" sz="1800" dirty="0" err="1" smtClean="0">
                <a:solidFill>
                  <a:srgbClr val="4A86E8"/>
                </a:solidFill>
              </a:rPr>
              <a:t>usr</a:t>
            </a:r>
            <a:r>
              <a:rPr lang="en-US" altLang="zh-TW" sz="1800" dirty="0" smtClean="0">
                <a:solidFill>
                  <a:srgbClr val="4A86E8"/>
                </a:solidFill>
              </a:rPr>
              <a:t>/</a:t>
            </a:r>
            <a:r>
              <a:rPr lang="en-US" altLang="zh-TW" sz="1800" dirty="0" err="1" smtClean="0">
                <a:solidFill>
                  <a:srgbClr val="4A86E8"/>
                </a:solidFill>
              </a:rPr>
              <a:t>sbin</a:t>
            </a:r>
            <a:r>
              <a:rPr lang="en-US" altLang="zh-TW" sz="1800" dirty="0" smtClean="0">
                <a:solidFill>
                  <a:srgbClr val="4A86E8"/>
                </a:solidFill>
              </a:rPr>
              <a:t>/</a:t>
            </a:r>
            <a:r>
              <a:rPr lang="en-US" altLang="zh-TW" sz="1800" dirty="0" err="1" smtClean="0">
                <a:solidFill>
                  <a:srgbClr val="4A86E8"/>
                </a:solidFill>
              </a:rPr>
              <a:t>hostapd</a:t>
            </a:r>
            <a:r>
              <a:rPr lang="en-US" altLang="zh-TW" sz="1800" dirty="0" smtClean="0">
                <a:solidFill>
                  <a:srgbClr val="4A86E8"/>
                </a:solidFill>
              </a:rPr>
              <a:t> -B /etc/</a:t>
            </a:r>
            <a:r>
              <a:rPr lang="en-US" altLang="zh-TW" sz="1800" dirty="0" err="1" smtClean="0">
                <a:solidFill>
                  <a:srgbClr val="4A86E8"/>
                </a:solidFill>
              </a:rPr>
              <a:t>hostapd</a:t>
            </a:r>
            <a:r>
              <a:rPr lang="en-US" altLang="zh-TW" sz="1800" dirty="0" smtClean="0">
                <a:solidFill>
                  <a:srgbClr val="4A86E8"/>
                </a:solidFill>
              </a:rPr>
              <a:t>/hostapd_2.4G.conf</a:t>
            </a:r>
          </a:p>
          <a:p>
            <a:pPr lvl="0" indent="0">
              <a:spcBef>
                <a:spcPts val="560"/>
              </a:spcBef>
            </a:pPr>
            <a:endParaRPr lang="en-US" altLang="zh-TW" sz="2800" dirty="0">
              <a:solidFill>
                <a:srgbClr val="4A86E8"/>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Hostapd 完整設定資訊</a:t>
            </a:r>
            <a:endParaRPr lang="zh-TW" altLang="en-US" dirty="0"/>
          </a:p>
        </p:txBody>
      </p:sp>
      <p:sp>
        <p:nvSpPr>
          <p:cNvPr id="7" name="Shape 832"/>
          <p:cNvSpPr txBox="1">
            <a:spLocks/>
          </p:cNvSpPr>
          <p:nvPr/>
        </p:nvSpPr>
        <p:spPr>
          <a:xfrm>
            <a:off x="613200" y="1265500"/>
            <a:ext cx="3958800" cy="3394500"/>
          </a:xfrm>
          <a:prstGeom prst="rect">
            <a:avLst/>
          </a:prstGeom>
        </p:spPr>
        <p:txBody>
          <a:bodyPr spcFirstLastPara="1" vert="horz" wrap="square" lIns="91425" tIns="91425" rIns="91425" bIns="91425" rtlCol="0" anchor="t" anchorCtr="0">
            <a:noAutofit/>
          </a:bodyPr>
          <a:lstStyle/>
          <a:p>
            <a:pPr marL="0" marR="0" lvl="0" indent="0" algn="l" defTabSz="914400" rtl="0" eaLnBrk="1" fontAlgn="auto" latinLnBrk="0" hangingPunct="1">
              <a:lnSpc>
                <a:spcPct val="100000"/>
              </a:lnSpc>
              <a:spcBef>
                <a:spcPts val="560"/>
              </a:spcBef>
              <a:spcAft>
                <a:spcPts val="0"/>
              </a:spcAft>
              <a:buClrTx/>
              <a:buSzTx/>
              <a:buFont typeface="Arial" pitchFamily="34" charset="0"/>
              <a:buNone/>
              <a:tabLst/>
              <a:defRPr/>
            </a:pP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interface=wifiap0</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driver=nl80211</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ssid</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=QNAP-AP-5G</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hw_mode</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=a</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channel=0</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preamble=1</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auth_algs</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=3</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wpa</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=2</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wpa_key_mgmt</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=WPA-PSK</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rsn_pairwise</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=CCMP</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wpa_passphrase</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=QNAP12345</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wmm_enabled</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=1</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uapsd_advertisement_enabled</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=1</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disassoc_low_ack</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=1</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country_code</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=TW</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endParaRPr kumimoji="0" lang="en-US" sz="12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mn-cs"/>
            </a:endParaRPr>
          </a:p>
        </p:txBody>
      </p:sp>
      <p:sp>
        <p:nvSpPr>
          <p:cNvPr id="8" name="Shape 833"/>
          <p:cNvSpPr txBox="1">
            <a:spLocks/>
          </p:cNvSpPr>
          <p:nvPr/>
        </p:nvSpPr>
        <p:spPr>
          <a:xfrm>
            <a:off x="4342656" y="1246510"/>
            <a:ext cx="4333800" cy="2765400"/>
          </a:xfrm>
          <a:prstGeom prst="rect">
            <a:avLst/>
          </a:prstGeom>
        </p:spPr>
        <p:txBody>
          <a:bodyPr spcFirstLastPara="1" vert="horz" wrap="square" lIns="91425" tIns="91425" rIns="91425" bIns="91425" rtlCol="0" anchor="t" anchorCtr="0">
            <a:noAutofit/>
          </a:bodyPr>
          <a:lstStyle/>
          <a:p>
            <a:pPr marL="0" marR="0" lvl="0" indent="0" algn="l" defTabSz="914400" rtl="0" eaLnBrk="1" fontAlgn="auto" latinLnBrk="0" hangingPunct="1">
              <a:lnSpc>
                <a:spcPct val="100000"/>
              </a:lnSpc>
              <a:spcBef>
                <a:spcPts val="560"/>
              </a:spcBef>
              <a:spcAft>
                <a:spcPts val="0"/>
              </a:spcAft>
              <a:buClrTx/>
              <a:buSzTx/>
              <a:buFont typeface="Arial" pitchFamily="34" charset="0"/>
              <a:buNone/>
              <a:tabLst/>
              <a:defRPr/>
            </a:pP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ieee80211d=1</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ieee80211n=1</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ht_capab</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=[HT40+][SHORT-GI-20][SHORT-GI-40][LDPC][TX-STBC][RX-STBC1][DSSS_CCK-40][MAX-AMSDU-7935]</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ieee80211ac=1</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vht_capab</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=[MAX-MPDU-11454][RXLDPC][VHT160-80PLUS80][SHORT-GI-80][SHORT-GI-160][TX-STBC-2BY1][RX-STBC-1][SU-BEAMFORMER</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][SU-BEAMFORMEE][MU-BEAMFORMER][BF-ANTENNA-2][BF-ANTENNA-3][SOUNDING-DIMENSION-2][SOUNDING-DIMENSION-3][MAX-A-MPDU-LE</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N-EXP7][RX-ANTENNA-PATTERN][TX-ANTENNA-PATTERN]</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err="1" smtClean="0">
                <a:ln>
                  <a:noFill/>
                </a:ln>
                <a:solidFill>
                  <a:schemeClr val="tx1"/>
                </a:solidFill>
                <a:effectLst/>
                <a:uLnTx/>
                <a:uFillTx/>
                <a:latin typeface="Arial" pitchFamily="34" charset="0"/>
                <a:ea typeface="微軟正黑體" pitchFamily="34" charset="-120"/>
                <a:cs typeface="+mn-cs"/>
              </a:rPr>
              <a:t>vht_oper_chwidth</a:t>
            </a: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=1</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vht_oper_centr_freq_seg0_idx=0</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t>vht_oper_centr_freq_seg1_idx=0</a:t>
            </a:r>
            <a:br>
              <a:rPr kumimoji="0" lang="en-US" altLang="zh-TW" sz="1200" b="1" i="0" u="none" strike="noStrike" kern="1200" cap="none" spc="0" normalizeH="0" baseline="0" noProof="0" dirty="0" smtClean="0">
                <a:ln>
                  <a:noFill/>
                </a:ln>
                <a:solidFill>
                  <a:schemeClr val="tx1"/>
                </a:solidFill>
                <a:effectLst/>
                <a:uLnTx/>
                <a:uFillTx/>
                <a:latin typeface="Arial" pitchFamily="34" charset="0"/>
                <a:ea typeface="微軟正黑體" pitchFamily="34" charset="-120"/>
                <a:cs typeface="+mn-cs"/>
              </a:rPr>
            </a:br>
            <a:endParaRPr kumimoji="0" lang="en-US" sz="12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36" name="圓角矩形 35"/>
          <p:cNvSpPr/>
          <p:nvPr/>
        </p:nvSpPr>
        <p:spPr>
          <a:xfrm>
            <a:off x="745372" y="1347614"/>
            <a:ext cx="2962532" cy="230425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6372200" y="2185566"/>
            <a:ext cx="2016224" cy="72008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6372200" y="3015518"/>
            <a:ext cx="2016224" cy="72008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圓角矩形 29"/>
          <p:cNvSpPr/>
          <p:nvPr/>
        </p:nvSpPr>
        <p:spPr>
          <a:xfrm>
            <a:off x="6372200" y="3848233"/>
            <a:ext cx="2016224" cy="72008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6372200" y="1347614"/>
            <a:ext cx="2016224" cy="72008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6" name="Shape 786"/>
          <p:cNvSpPr txBox="1">
            <a:spLocks noGrp="1"/>
          </p:cNvSpPr>
          <p:nvPr>
            <p:ph type="title"/>
          </p:nvPr>
        </p:nvSpPr>
        <p:spPr/>
        <p:txBody>
          <a:bodyPr/>
          <a:lstStyle/>
          <a:p>
            <a:pPr lvl="0"/>
            <a:r>
              <a:rPr lang="zh-TW" altLang="en-US" dirty="0" smtClean="0"/>
              <a:t>專屬無線網路基礎架構</a:t>
            </a:r>
            <a:endParaRPr lang="zh-TW" altLang="en-US" dirty="0"/>
          </a:p>
        </p:txBody>
      </p:sp>
      <p:pic>
        <p:nvPicPr>
          <p:cNvPr id="791" name="Shape 791"/>
          <p:cNvPicPr preferRelativeResize="0"/>
          <p:nvPr/>
        </p:nvPicPr>
        <p:blipFill rotWithShape="1">
          <a:blip r:embed="rId3" cstate="print">
            <a:alphaModFix/>
          </a:blip>
          <a:srcRect l="30951" r="32923"/>
          <a:stretch/>
        </p:blipFill>
        <p:spPr>
          <a:xfrm>
            <a:off x="7092280" y="1275606"/>
            <a:ext cx="511312" cy="795975"/>
          </a:xfrm>
          <a:prstGeom prst="rect">
            <a:avLst/>
          </a:prstGeom>
          <a:noFill/>
          <a:ln>
            <a:noFill/>
          </a:ln>
        </p:spPr>
      </p:pic>
      <p:pic>
        <p:nvPicPr>
          <p:cNvPr id="792" name="Shape 792" descr="C:\Users\user\Desktop\0306_x53Be PPT\2600-1.png"/>
          <p:cNvPicPr preferRelativeResize="0"/>
          <p:nvPr/>
        </p:nvPicPr>
        <p:blipFill rotWithShape="1">
          <a:blip r:embed="rId4" cstate="print">
            <a:alphaModFix/>
          </a:blip>
          <a:srcRect/>
          <a:stretch/>
        </p:blipFill>
        <p:spPr>
          <a:xfrm>
            <a:off x="2771800" y="2355726"/>
            <a:ext cx="741900" cy="908817"/>
          </a:xfrm>
          <a:prstGeom prst="rect">
            <a:avLst/>
          </a:prstGeom>
          <a:noFill/>
          <a:ln>
            <a:noFill/>
          </a:ln>
        </p:spPr>
      </p:pic>
      <p:sp>
        <p:nvSpPr>
          <p:cNvPr id="803" name="Shape 803"/>
          <p:cNvSpPr txBox="1"/>
          <p:nvPr/>
        </p:nvSpPr>
        <p:spPr>
          <a:xfrm>
            <a:off x="385192" y="3720066"/>
            <a:ext cx="4114800" cy="795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zh-TW" b="1" dirty="0">
                <a:latin typeface="微軟正黑體" pitchFamily="34" charset="-120"/>
                <a:ea typeface="微軟正黑體" pitchFamily="34" charset="-120"/>
              </a:rPr>
              <a:t>利用Ubuntu 系統搭配QSA-AC2600 進行無線網路資料</a:t>
            </a:r>
            <a:r>
              <a:rPr lang="zh-TW" b="1" dirty="0">
                <a:solidFill>
                  <a:schemeClr val="dk1"/>
                </a:solidFill>
                <a:latin typeface="微軟正黑體" pitchFamily="34" charset="-120"/>
                <a:ea typeface="微軟正黑體" pitchFamily="34" charset="-120"/>
              </a:rPr>
              <a:t>收集</a:t>
            </a:r>
            <a:r>
              <a:rPr lang="zh-TW" b="1" dirty="0">
                <a:latin typeface="微軟正黑體" pitchFamily="34" charset="-120"/>
                <a:ea typeface="微軟正黑體" pitchFamily="34" charset="-120"/>
              </a:rPr>
              <a:t>，運算及統計</a:t>
            </a:r>
            <a:endParaRPr b="1" dirty="0">
              <a:latin typeface="微軟正黑體" pitchFamily="34" charset="-120"/>
              <a:ea typeface="微軟正黑體" pitchFamily="34" charset="-120"/>
            </a:endParaRPr>
          </a:p>
        </p:txBody>
      </p:sp>
      <p:pic>
        <p:nvPicPr>
          <p:cNvPr id="24" name="Picture 4" descr="C:\Users\user\Desktop\0417_直播PPT對稿_QW-AC2600 802.11AC wifi card + Wirele\12.png"/>
          <p:cNvPicPr>
            <a:picLocks noChangeAspect="1" noChangeArrowheads="1"/>
          </p:cNvPicPr>
          <p:nvPr/>
        </p:nvPicPr>
        <p:blipFill>
          <a:blip r:embed="rId5" cstate="print"/>
          <a:srcRect/>
          <a:stretch>
            <a:fillRect/>
          </a:stretch>
        </p:blipFill>
        <p:spPr bwMode="auto">
          <a:xfrm>
            <a:off x="6908775" y="2080166"/>
            <a:ext cx="960754" cy="977216"/>
          </a:xfrm>
          <a:prstGeom prst="rect">
            <a:avLst/>
          </a:prstGeom>
          <a:noFill/>
        </p:spPr>
      </p:pic>
      <p:pic>
        <p:nvPicPr>
          <p:cNvPr id="25" name="Picture 5" descr="C:\Users\user\Desktop\0417_直播PPT對稿_QW-AC2600 802.11AC wifi card + Wirele\13.png"/>
          <p:cNvPicPr>
            <a:picLocks noChangeAspect="1" noChangeArrowheads="1"/>
          </p:cNvPicPr>
          <p:nvPr/>
        </p:nvPicPr>
        <p:blipFill>
          <a:blip r:embed="rId6" cstate="print"/>
          <a:srcRect/>
          <a:stretch>
            <a:fillRect/>
          </a:stretch>
        </p:blipFill>
        <p:spPr bwMode="auto">
          <a:xfrm>
            <a:off x="6890670" y="3904101"/>
            <a:ext cx="1095850" cy="652986"/>
          </a:xfrm>
          <a:prstGeom prst="rect">
            <a:avLst/>
          </a:prstGeom>
          <a:noFill/>
        </p:spPr>
      </p:pic>
      <p:pic>
        <p:nvPicPr>
          <p:cNvPr id="26" name="Picture 6" descr="C:\Users\user\Desktop\0417_直播PPT對稿_QW-AC2600 802.11AC wifi card + Wirele\14.png"/>
          <p:cNvPicPr>
            <a:picLocks noChangeAspect="1" noChangeArrowheads="1"/>
          </p:cNvPicPr>
          <p:nvPr/>
        </p:nvPicPr>
        <p:blipFill>
          <a:blip r:embed="rId7" cstate="print"/>
          <a:srcRect/>
          <a:stretch>
            <a:fillRect/>
          </a:stretch>
        </p:blipFill>
        <p:spPr bwMode="auto">
          <a:xfrm>
            <a:off x="7222388" y="2953877"/>
            <a:ext cx="361435" cy="711618"/>
          </a:xfrm>
          <a:prstGeom prst="rect">
            <a:avLst/>
          </a:prstGeom>
          <a:noFill/>
        </p:spPr>
      </p:pic>
      <p:pic>
        <p:nvPicPr>
          <p:cNvPr id="11267" name="Picture 3" descr="C:\Users\user\Desktop\0417_直播PPT對稿_QW-AC2600 802.11AC wifi card + Wirele\29.png"/>
          <p:cNvPicPr>
            <a:picLocks noChangeAspect="1" noChangeArrowheads="1"/>
          </p:cNvPicPr>
          <p:nvPr/>
        </p:nvPicPr>
        <p:blipFill>
          <a:blip r:embed="rId8" cstate="print"/>
          <a:srcRect/>
          <a:stretch>
            <a:fillRect/>
          </a:stretch>
        </p:blipFill>
        <p:spPr bwMode="auto">
          <a:xfrm>
            <a:off x="5868144" y="1419622"/>
            <a:ext cx="648072" cy="649143"/>
          </a:xfrm>
          <a:prstGeom prst="rect">
            <a:avLst/>
          </a:prstGeom>
          <a:noFill/>
        </p:spPr>
      </p:pic>
      <p:pic>
        <p:nvPicPr>
          <p:cNvPr id="32" name="Picture 3" descr="C:\Users\user\Desktop\0417_直播PPT對稿_QW-AC2600 802.11AC wifi card + Wirele\29.png"/>
          <p:cNvPicPr>
            <a:picLocks noChangeAspect="1" noChangeArrowheads="1"/>
          </p:cNvPicPr>
          <p:nvPr/>
        </p:nvPicPr>
        <p:blipFill>
          <a:blip r:embed="rId8" cstate="print"/>
          <a:srcRect/>
          <a:stretch>
            <a:fillRect/>
          </a:stretch>
        </p:blipFill>
        <p:spPr bwMode="auto">
          <a:xfrm>
            <a:off x="5868144" y="2222386"/>
            <a:ext cx="648072" cy="649143"/>
          </a:xfrm>
          <a:prstGeom prst="rect">
            <a:avLst/>
          </a:prstGeom>
          <a:noFill/>
        </p:spPr>
      </p:pic>
      <p:pic>
        <p:nvPicPr>
          <p:cNvPr id="33" name="Picture 3" descr="C:\Users\user\Desktop\0417_直播PPT對稿_QW-AC2600 802.11AC wifi card + Wirele\29.png"/>
          <p:cNvPicPr>
            <a:picLocks noChangeAspect="1" noChangeArrowheads="1"/>
          </p:cNvPicPr>
          <p:nvPr/>
        </p:nvPicPr>
        <p:blipFill>
          <a:blip r:embed="rId8" cstate="print"/>
          <a:srcRect/>
          <a:stretch>
            <a:fillRect/>
          </a:stretch>
        </p:blipFill>
        <p:spPr bwMode="auto">
          <a:xfrm>
            <a:off x="5868144" y="3034543"/>
            <a:ext cx="648072" cy="649143"/>
          </a:xfrm>
          <a:prstGeom prst="rect">
            <a:avLst/>
          </a:prstGeom>
          <a:noFill/>
        </p:spPr>
      </p:pic>
      <p:pic>
        <p:nvPicPr>
          <p:cNvPr id="34" name="Picture 3" descr="C:\Users\user\Desktop\0417_直播PPT對稿_QW-AC2600 802.11AC wifi card + Wirele\29.png"/>
          <p:cNvPicPr>
            <a:picLocks noChangeAspect="1" noChangeArrowheads="1"/>
          </p:cNvPicPr>
          <p:nvPr/>
        </p:nvPicPr>
        <p:blipFill>
          <a:blip r:embed="rId8" cstate="print"/>
          <a:srcRect/>
          <a:stretch>
            <a:fillRect/>
          </a:stretch>
        </p:blipFill>
        <p:spPr bwMode="auto">
          <a:xfrm>
            <a:off x="5868144" y="3881682"/>
            <a:ext cx="648072" cy="649143"/>
          </a:xfrm>
          <a:prstGeom prst="rect">
            <a:avLst/>
          </a:prstGeom>
          <a:noFill/>
        </p:spPr>
      </p:pic>
      <p:cxnSp>
        <p:nvCxnSpPr>
          <p:cNvPr id="37" name="直線接點 36"/>
          <p:cNvCxnSpPr/>
          <p:nvPr/>
        </p:nvCxnSpPr>
        <p:spPr>
          <a:xfrm>
            <a:off x="3707904" y="1707654"/>
            <a:ext cx="2119547" cy="0"/>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接點 37"/>
          <p:cNvCxnSpPr>
            <a:stCxn id="35" idx="1"/>
          </p:cNvCxnSpPr>
          <p:nvPr/>
        </p:nvCxnSpPr>
        <p:spPr>
          <a:xfrm>
            <a:off x="3995937" y="1744193"/>
            <a:ext cx="1831514" cy="838233"/>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接點 38"/>
          <p:cNvCxnSpPr>
            <a:stCxn id="35" idx="1"/>
          </p:cNvCxnSpPr>
          <p:nvPr/>
        </p:nvCxnSpPr>
        <p:spPr>
          <a:xfrm>
            <a:off x="3995937" y="1744193"/>
            <a:ext cx="1831514" cy="1652778"/>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35" idx="1"/>
          </p:cNvCxnSpPr>
          <p:nvPr/>
        </p:nvCxnSpPr>
        <p:spPr>
          <a:xfrm>
            <a:off x="3995937" y="1744193"/>
            <a:ext cx="1831514" cy="2509248"/>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5" name="Picture 3" descr="C:\Users\user\Desktop\0417_直播PPT對稿_QW-AC2600 802.11AC wifi card + Wirele\29.png"/>
          <p:cNvPicPr>
            <a:picLocks noChangeAspect="1" noChangeArrowheads="1"/>
          </p:cNvPicPr>
          <p:nvPr/>
        </p:nvPicPr>
        <p:blipFill>
          <a:blip r:embed="rId8" cstate="print"/>
          <a:srcRect/>
          <a:stretch>
            <a:fillRect/>
          </a:stretch>
        </p:blipFill>
        <p:spPr bwMode="auto">
          <a:xfrm rot="10800000">
            <a:off x="3347865" y="1419622"/>
            <a:ext cx="648072" cy="649143"/>
          </a:xfrm>
          <a:prstGeom prst="rect">
            <a:avLst/>
          </a:prstGeom>
          <a:noFill/>
        </p:spPr>
      </p:pic>
      <p:pic>
        <p:nvPicPr>
          <p:cNvPr id="11268" name="Picture 4" descr="C:\Users\user\Desktop\0417_直播PPT對稿_QW-AC2600 802.11AC wifi card + Wirele\30.png"/>
          <p:cNvPicPr>
            <a:picLocks noChangeAspect="1" noChangeArrowheads="1"/>
          </p:cNvPicPr>
          <p:nvPr/>
        </p:nvPicPr>
        <p:blipFill>
          <a:blip r:embed="rId9" cstate="print"/>
          <a:srcRect/>
          <a:stretch>
            <a:fillRect/>
          </a:stretch>
        </p:blipFill>
        <p:spPr bwMode="auto">
          <a:xfrm>
            <a:off x="971600" y="2067694"/>
            <a:ext cx="1922339" cy="122413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7" name="標題 8"/>
          <p:cNvSpPr txBox="1">
            <a:spLocks/>
          </p:cNvSpPr>
          <p:nvPr/>
        </p:nvSpPr>
        <p:spPr>
          <a:xfrm>
            <a:off x="395536" y="1923678"/>
            <a:ext cx="3960440" cy="1368152"/>
          </a:xfrm>
          <a:prstGeom prst="rect">
            <a:avLst/>
          </a:prstGeom>
        </p:spPr>
        <p:txBody>
          <a:bodyPr vert="horz" lIns="91440" tIns="45720" rIns="91440" bIns="45720" rtlCol="0" anchor="ctr">
            <a:noAutofit/>
          </a:bodyPr>
          <a:lstStyle/>
          <a:p>
            <a:pPr lvl="0">
              <a:spcBef>
                <a:spcPct val="0"/>
              </a:spcBef>
            </a:pPr>
            <a:r>
              <a:rPr lang="en-US" altLang="zh-TW" sz="4000" b="1" cap="all" dirty="0" smtClean="0">
                <a:solidFill>
                  <a:schemeClr val="bg1"/>
                </a:solidFill>
                <a:latin typeface="Arial" pitchFamily="34" charset="0"/>
                <a:ea typeface="微軟正黑體" pitchFamily="34" charset="-120"/>
                <a:cs typeface="+mj-cs"/>
              </a:rPr>
              <a:t>QNAP NAS </a:t>
            </a:r>
          </a:p>
          <a:p>
            <a:pPr lvl="0">
              <a:spcBef>
                <a:spcPct val="0"/>
              </a:spcBef>
            </a:pPr>
            <a:r>
              <a:rPr lang="zh-TW" altLang="en-US" sz="4000" b="1" cap="all" dirty="0" smtClean="0">
                <a:solidFill>
                  <a:schemeClr val="bg1"/>
                </a:solidFill>
                <a:latin typeface="Arial" pitchFamily="34" charset="0"/>
                <a:ea typeface="微軟正黑體" pitchFamily="34" charset="-120"/>
                <a:cs typeface="+mj-cs"/>
              </a:rPr>
              <a:t>無線基地台架設</a:t>
            </a:r>
          </a:p>
        </p:txBody>
      </p:sp>
      <p:pic>
        <p:nvPicPr>
          <p:cNvPr id="5" name="Picture 3" descr="C:\Users\user\Desktop\0417_直播PPT對稿_QW-AC2600 802.11AC wifi card + Wirele\DSC_0147.png"/>
          <p:cNvPicPr>
            <a:picLocks noChangeAspect="1" noChangeArrowheads="1"/>
          </p:cNvPicPr>
          <p:nvPr/>
        </p:nvPicPr>
        <p:blipFill>
          <a:blip r:embed="rId3" cstate="print"/>
          <a:srcRect/>
          <a:stretch>
            <a:fillRect/>
          </a:stretch>
        </p:blipFill>
        <p:spPr bwMode="auto">
          <a:xfrm>
            <a:off x="5220072" y="483518"/>
            <a:ext cx="4716016" cy="4401613"/>
          </a:xfrm>
          <a:prstGeom prst="rect">
            <a:avLst/>
          </a:prstGeom>
          <a:noFill/>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17" name="Picture 2" descr="C:\Users\user\Desktop\0417_直播PPT對稿_QW-AC2600 802.11AC wifi card + Wirele\31.png"/>
          <p:cNvPicPr>
            <a:picLocks noChangeAspect="1" noChangeArrowheads="1"/>
          </p:cNvPicPr>
          <p:nvPr/>
        </p:nvPicPr>
        <p:blipFill>
          <a:blip r:embed="rId3" cstate="print"/>
          <a:stretch>
            <a:fillRect/>
          </a:stretch>
        </p:blipFill>
        <p:spPr bwMode="auto">
          <a:xfrm>
            <a:off x="395536" y="1131582"/>
            <a:ext cx="2042849" cy="792104"/>
          </a:xfrm>
          <a:prstGeom prst="rect">
            <a:avLst/>
          </a:prstGeom>
          <a:noFill/>
        </p:spPr>
      </p:pic>
      <p:pic>
        <p:nvPicPr>
          <p:cNvPr id="18" name="Picture 3" descr="C:\Users\user\Desktop\0417_直播PPT對稿_QW-AC2600 802.11AC wifi card + Wirele\32.png"/>
          <p:cNvPicPr>
            <a:picLocks noChangeAspect="1" noChangeArrowheads="1"/>
          </p:cNvPicPr>
          <p:nvPr/>
        </p:nvPicPr>
        <p:blipFill>
          <a:blip r:embed="rId4" cstate="print"/>
          <a:stretch>
            <a:fillRect/>
          </a:stretch>
        </p:blipFill>
        <p:spPr bwMode="auto">
          <a:xfrm>
            <a:off x="3384390" y="1131590"/>
            <a:ext cx="2041805" cy="792088"/>
          </a:xfrm>
          <a:prstGeom prst="rect">
            <a:avLst/>
          </a:prstGeom>
          <a:noFill/>
        </p:spPr>
      </p:pic>
      <p:pic>
        <p:nvPicPr>
          <p:cNvPr id="19" name="Picture 4" descr="C:\Users\user\Desktop\0417_直播PPT對稿_QW-AC2600 802.11AC wifi card + Wirele\33.png"/>
          <p:cNvPicPr>
            <a:picLocks noChangeAspect="1" noChangeArrowheads="1"/>
          </p:cNvPicPr>
          <p:nvPr/>
        </p:nvPicPr>
        <p:blipFill>
          <a:blip r:embed="rId5" cstate="print"/>
          <a:stretch>
            <a:fillRect/>
          </a:stretch>
        </p:blipFill>
        <p:spPr bwMode="auto">
          <a:xfrm>
            <a:off x="6372200" y="1131590"/>
            <a:ext cx="2041805" cy="792088"/>
          </a:xfrm>
          <a:prstGeom prst="rect">
            <a:avLst/>
          </a:prstGeom>
          <a:noFill/>
        </p:spPr>
      </p:pic>
      <p:sp>
        <p:nvSpPr>
          <p:cNvPr id="816" name="Shape 816"/>
          <p:cNvSpPr txBox="1">
            <a:spLocks noGrp="1"/>
          </p:cNvSpPr>
          <p:nvPr>
            <p:ph type="title"/>
          </p:nvPr>
        </p:nvSpPr>
        <p:spPr/>
        <p:txBody>
          <a:bodyPr/>
          <a:lstStyle/>
          <a:p>
            <a:pPr lvl="0"/>
            <a:r>
              <a:rPr lang="zh-TW" altLang="en-US" dirty="0" smtClean="0">
                <a:sym typeface="PMingLiu"/>
              </a:rPr>
              <a:t>安裝 </a:t>
            </a:r>
            <a:r>
              <a:rPr lang="en-US" altLang="zh-TW" dirty="0" smtClean="0">
                <a:sym typeface="PMingLiu"/>
              </a:rPr>
              <a:t>QWA-AC2600</a:t>
            </a:r>
            <a:endParaRPr lang="en-US" dirty="0">
              <a:sym typeface="PMingLiu"/>
            </a:endParaRPr>
          </a:p>
        </p:txBody>
      </p:sp>
      <p:sp>
        <p:nvSpPr>
          <p:cNvPr id="817" name="Shape 817"/>
          <p:cNvSpPr txBox="1"/>
          <p:nvPr/>
        </p:nvSpPr>
        <p:spPr>
          <a:xfrm>
            <a:off x="611560" y="4587974"/>
            <a:ext cx="4059457" cy="25392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000" i="0" u="none" strike="noStrike" cap="none" dirty="0">
                <a:solidFill>
                  <a:schemeClr val="dk1"/>
                </a:solidFill>
                <a:latin typeface="微軟正黑體" pitchFamily="34" charset="-120"/>
                <a:ea typeface="微軟正黑體" pitchFamily="34" charset="-120"/>
                <a:cs typeface="PMingLiu"/>
                <a:sym typeface="PMingLiu"/>
              </a:rPr>
              <a:t>註 1：部分機種需先移動內部裝置(揚聲器、電源供應器等)</a:t>
            </a:r>
            <a:endParaRPr sz="1000" i="0" u="none" strike="noStrike" cap="none" dirty="0">
              <a:solidFill>
                <a:schemeClr val="dk1"/>
              </a:solidFill>
              <a:latin typeface="微軟正黑體" pitchFamily="34" charset="-120"/>
              <a:ea typeface="微軟正黑體" pitchFamily="34" charset="-120"/>
              <a:cs typeface="PMingLiu"/>
              <a:sym typeface="PMingLiu"/>
            </a:endParaRPr>
          </a:p>
        </p:txBody>
      </p:sp>
      <p:sp>
        <p:nvSpPr>
          <p:cNvPr id="818" name="Shape 818"/>
          <p:cNvSpPr txBox="1"/>
          <p:nvPr/>
        </p:nvSpPr>
        <p:spPr>
          <a:xfrm>
            <a:off x="135111" y="1865453"/>
            <a:ext cx="2492673" cy="34625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600" b="1" i="0" u="none" strike="noStrike" cap="none" dirty="0">
                <a:solidFill>
                  <a:schemeClr val="dk1"/>
                </a:solidFill>
                <a:latin typeface="微軟正黑體" pitchFamily="34" charset="-120"/>
                <a:ea typeface="微軟正黑體" pitchFamily="34" charset="-120"/>
                <a:cs typeface="PMingLiu"/>
                <a:sym typeface="PMingLiu"/>
              </a:rPr>
              <a:t>移除NAS主機外殼</a:t>
            </a:r>
            <a:endParaRPr sz="1600" b="1" i="0" u="none" strike="noStrike" cap="none" dirty="0">
              <a:solidFill>
                <a:schemeClr val="dk1"/>
              </a:solidFill>
              <a:latin typeface="微軟正黑體" pitchFamily="34" charset="-120"/>
              <a:ea typeface="微軟正黑體" pitchFamily="34" charset="-120"/>
              <a:cs typeface="PMingLiu"/>
              <a:sym typeface="PMingLiu"/>
            </a:endParaRPr>
          </a:p>
        </p:txBody>
      </p:sp>
      <p:sp>
        <p:nvSpPr>
          <p:cNvPr id="819" name="Shape 819"/>
          <p:cNvSpPr txBox="1"/>
          <p:nvPr/>
        </p:nvSpPr>
        <p:spPr>
          <a:xfrm>
            <a:off x="2915816" y="1865453"/>
            <a:ext cx="2852713" cy="34625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600" b="1" i="0" u="none" strike="noStrike" cap="none" dirty="0">
                <a:solidFill>
                  <a:schemeClr val="dk1"/>
                </a:solidFill>
                <a:latin typeface="微軟正黑體" pitchFamily="34" charset="-120"/>
                <a:ea typeface="微軟正黑體" pitchFamily="34" charset="-120"/>
                <a:cs typeface="PMingLiu"/>
                <a:sym typeface="PMingLiu"/>
              </a:rPr>
              <a:t>移除 PCIe 插槽檔板</a:t>
            </a:r>
            <a:endParaRPr sz="1600" i="0" u="none" strike="noStrike" cap="none" dirty="0">
              <a:solidFill>
                <a:srgbClr val="000000"/>
              </a:solidFill>
              <a:latin typeface="微軟正黑體" pitchFamily="34" charset="-120"/>
              <a:ea typeface="微軟正黑體" pitchFamily="34" charset="-120"/>
              <a:cs typeface="PMingLiu"/>
              <a:sym typeface="PMingLiu"/>
            </a:endParaRPr>
          </a:p>
        </p:txBody>
      </p:sp>
      <p:sp>
        <p:nvSpPr>
          <p:cNvPr id="820" name="Shape 820"/>
          <p:cNvSpPr txBox="1"/>
          <p:nvPr/>
        </p:nvSpPr>
        <p:spPr>
          <a:xfrm>
            <a:off x="5940152" y="1865453"/>
            <a:ext cx="2852713" cy="34625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600" b="1" i="0" u="none" strike="noStrike" cap="none" dirty="0">
                <a:solidFill>
                  <a:schemeClr val="dk1"/>
                </a:solidFill>
                <a:latin typeface="微軟正黑體" pitchFamily="34" charset="-120"/>
                <a:ea typeface="微軟正黑體" pitchFamily="34" charset="-120"/>
                <a:cs typeface="PMingLiu"/>
                <a:sym typeface="PMingLiu"/>
              </a:rPr>
              <a:t>安裝 QWA-AC2600</a:t>
            </a:r>
            <a:endParaRPr sz="1600" b="1" i="0" u="none" strike="noStrike" cap="none" dirty="0">
              <a:solidFill>
                <a:schemeClr val="dk1"/>
              </a:solidFill>
              <a:latin typeface="微軟正黑體" pitchFamily="34" charset="-120"/>
              <a:ea typeface="微軟正黑體" pitchFamily="34" charset="-120"/>
              <a:cs typeface="PMingLiu"/>
              <a:sym typeface="PMingLiu"/>
            </a:endParaRPr>
          </a:p>
        </p:txBody>
      </p:sp>
      <p:pic>
        <p:nvPicPr>
          <p:cNvPr id="822" name="Shape 822" descr="C:\Users\user\Desktop\0306_x53Be PPT\7-01.png"/>
          <p:cNvPicPr preferRelativeResize="0"/>
          <p:nvPr/>
        </p:nvPicPr>
        <p:blipFill rotWithShape="1">
          <a:blip r:embed="rId6" cstate="print">
            <a:alphaModFix/>
          </a:blip>
          <a:srcRect/>
          <a:stretch/>
        </p:blipFill>
        <p:spPr>
          <a:xfrm>
            <a:off x="6228184" y="2285335"/>
            <a:ext cx="2190612" cy="2218674"/>
          </a:xfrm>
          <a:prstGeom prst="rect">
            <a:avLst/>
          </a:prstGeom>
          <a:noFill/>
          <a:ln>
            <a:noFill/>
          </a:ln>
        </p:spPr>
      </p:pic>
      <p:pic>
        <p:nvPicPr>
          <p:cNvPr id="823" name="Shape 823" descr="C:\Users\user\Desktop\0306_x53Be PPT\7-02.png"/>
          <p:cNvPicPr preferRelativeResize="0"/>
          <p:nvPr/>
        </p:nvPicPr>
        <p:blipFill rotWithShape="1">
          <a:blip r:embed="rId7" cstate="print">
            <a:alphaModFix/>
          </a:blip>
          <a:srcRect/>
          <a:stretch/>
        </p:blipFill>
        <p:spPr>
          <a:xfrm>
            <a:off x="3451907" y="2277482"/>
            <a:ext cx="2084960" cy="2238484"/>
          </a:xfrm>
          <a:prstGeom prst="rect">
            <a:avLst/>
          </a:prstGeom>
          <a:noFill/>
          <a:ln>
            <a:noFill/>
          </a:ln>
        </p:spPr>
      </p:pic>
      <p:pic>
        <p:nvPicPr>
          <p:cNvPr id="826" name="Shape 826" descr="C:\Users\user\Desktop\0306_x53Be PPT\8.png"/>
          <p:cNvPicPr preferRelativeResize="0"/>
          <p:nvPr/>
        </p:nvPicPr>
        <p:blipFill rotWithShape="1">
          <a:blip r:embed="rId8" cstate="print">
            <a:alphaModFix/>
          </a:blip>
          <a:srcRect/>
          <a:stretch/>
        </p:blipFill>
        <p:spPr>
          <a:xfrm>
            <a:off x="864071" y="2794577"/>
            <a:ext cx="2137700" cy="1540112"/>
          </a:xfrm>
          <a:prstGeom prst="rect">
            <a:avLst/>
          </a:prstGeom>
          <a:noFill/>
          <a:ln>
            <a:noFill/>
          </a:ln>
        </p:spPr>
      </p:pic>
      <p:sp>
        <p:nvSpPr>
          <p:cNvPr id="827" name="Shape 827"/>
          <p:cNvSpPr txBox="1"/>
          <p:nvPr/>
        </p:nvSpPr>
        <p:spPr>
          <a:xfrm>
            <a:off x="4139952" y="4587974"/>
            <a:ext cx="4104456"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000" i="0" u="none" strike="noStrike" cap="none" dirty="0">
                <a:solidFill>
                  <a:schemeClr val="dk1"/>
                </a:solidFill>
                <a:latin typeface="微軟正黑體" pitchFamily="34" charset="-120"/>
                <a:ea typeface="微軟正黑體" pitchFamily="34" charset="-120"/>
                <a:cs typeface="PMingLiu"/>
                <a:sym typeface="PMingLiu"/>
              </a:rPr>
              <a:t>註 2：</a:t>
            </a:r>
            <a:r>
              <a:rPr lang="zh-TW" sz="1000" dirty="0">
                <a:latin typeface="微軟正黑體" pitchFamily="34" charset="-120"/>
                <a:ea typeface="微軟正黑體" pitchFamily="34" charset="-120"/>
                <a:cs typeface="PMingLiu"/>
                <a:sym typeface="PMingLiu"/>
              </a:rPr>
              <a:t>部分機種需更換適用的 QWA-AC2600 擋板，如：TS-x53Be</a:t>
            </a:r>
            <a:endParaRPr sz="1000" dirty="0">
              <a:latin typeface="微軟正黑體" pitchFamily="34" charset="-120"/>
              <a:ea typeface="微軟正黑體" pitchFamily="34" charset="-120"/>
              <a:cs typeface="PMingLiu"/>
              <a:sym typeface="PMingLiu"/>
            </a:endParaRPr>
          </a:p>
          <a:p>
            <a:pPr marL="0" marR="0" lvl="0" indent="0" algn="l" rtl="0">
              <a:lnSpc>
                <a:spcPct val="100000"/>
              </a:lnSpc>
              <a:spcBef>
                <a:spcPts val="0"/>
              </a:spcBef>
              <a:spcAft>
                <a:spcPts val="0"/>
              </a:spcAft>
              <a:buClr>
                <a:srgbClr val="000000"/>
              </a:buClr>
              <a:buSzPts val="1200"/>
              <a:buFont typeface="Arial"/>
              <a:buNone/>
            </a:pPr>
            <a:endParaRPr sz="1000" dirty="0">
              <a:solidFill>
                <a:schemeClr val="dk1"/>
              </a:solidFill>
              <a:latin typeface="微軟正黑體" pitchFamily="34" charset="-120"/>
              <a:ea typeface="微軟正黑體" pitchFamily="34" charset="-120"/>
              <a:cs typeface="PMingLiu"/>
              <a:sym typeface="PMingLiu"/>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Shape 833"/>
          <p:cNvSpPr txBox="1">
            <a:spLocks noGrp="1"/>
          </p:cNvSpPr>
          <p:nvPr>
            <p:ph type="title"/>
          </p:nvPr>
        </p:nvSpPr>
        <p:spPr/>
        <p:txBody>
          <a:bodyPr/>
          <a:lstStyle/>
          <a:p>
            <a:pPr lvl="0"/>
            <a:r>
              <a:rPr lang="zh-TW" altLang="en-US" smtClean="0">
                <a:sym typeface="PMingLiu"/>
              </a:rPr>
              <a:t>安裝</a:t>
            </a:r>
            <a:r>
              <a:rPr lang="en-US" altLang="zh-TW" smtClean="0">
                <a:sym typeface="PMingLiu"/>
              </a:rPr>
              <a:t>WirelessAP Station </a:t>
            </a:r>
            <a:r>
              <a:rPr lang="zh-TW" altLang="en-US" smtClean="0">
                <a:sym typeface="PMingLiu"/>
              </a:rPr>
              <a:t>套件</a:t>
            </a:r>
            <a:endParaRPr lang="zh-TW" altLang="en-US">
              <a:sym typeface="PMingLiu"/>
            </a:endParaRPr>
          </a:p>
        </p:txBody>
      </p:sp>
      <p:sp>
        <p:nvSpPr>
          <p:cNvPr id="39" name="內容版面配置區 38"/>
          <p:cNvSpPr>
            <a:spLocks noGrp="1"/>
          </p:cNvSpPr>
          <p:nvPr>
            <p:ph idx="1"/>
          </p:nvPr>
        </p:nvSpPr>
        <p:spPr/>
        <p:txBody>
          <a:bodyPr/>
          <a:lstStyle/>
          <a:p>
            <a:pPr lvl="0"/>
            <a:r>
              <a:rPr lang="zh-TW" altLang="en-US" dirty="0" smtClean="0">
                <a:sym typeface="PMingLiu"/>
              </a:rPr>
              <a:t>直達 </a:t>
            </a:r>
            <a:r>
              <a:rPr lang="en-US" altLang="zh-TW" dirty="0" smtClean="0">
                <a:sym typeface="PMingLiu"/>
              </a:rPr>
              <a:t>NAS </a:t>
            </a:r>
            <a:r>
              <a:rPr lang="zh-TW" altLang="en-US" dirty="0" smtClean="0">
                <a:sym typeface="PMingLiu"/>
              </a:rPr>
              <a:t>的專屬無線網路頻寬應用套件</a:t>
            </a:r>
          </a:p>
        </p:txBody>
      </p:sp>
      <p:grpSp>
        <p:nvGrpSpPr>
          <p:cNvPr id="2" name="Shape 835"/>
          <p:cNvGrpSpPr/>
          <p:nvPr/>
        </p:nvGrpSpPr>
        <p:grpSpPr>
          <a:xfrm>
            <a:off x="1576648" y="2192958"/>
            <a:ext cx="6035282" cy="1026864"/>
            <a:chOff x="2295414" y="2715766"/>
            <a:chExt cx="6347584" cy="1080000"/>
          </a:xfrm>
        </p:grpSpPr>
        <p:sp>
          <p:nvSpPr>
            <p:cNvPr id="836" name="Shape 836"/>
            <p:cNvSpPr/>
            <p:nvPr/>
          </p:nvSpPr>
          <p:spPr>
            <a:xfrm>
              <a:off x="4051276" y="2715766"/>
              <a:ext cx="1080000" cy="1080000"/>
            </a:xfrm>
            <a:custGeom>
              <a:avLst/>
              <a:gdLst/>
              <a:ahLst/>
              <a:cxnLst/>
              <a:rect l="0" t="0" r="0" b="0"/>
              <a:pathLst>
                <a:path w="400" h="400" extrusionOk="0">
                  <a:moveTo>
                    <a:pt x="70" y="400"/>
                  </a:moveTo>
                  <a:cubicBezTo>
                    <a:pt x="31" y="400"/>
                    <a:pt x="0" y="369"/>
                    <a:pt x="0" y="330"/>
                  </a:cubicBezTo>
                  <a:cubicBezTo>
                    <a:pt x="0" y="70"/>
                    <a:pt x="0" y="70"/>
                    <a:pt x="0" y="70"/>
                  </a:cubicBezTo>
                  <a:cubicBezTo>
                    <a:pt x="0" y="31"/>
                    <a:pt x="31" y="0"/>
                    <a:pt x="70" y="0"/>
                  </a:cubicBezTo>
                  <a:cubicBezTo>
                    <a:pt x="330" y="0"/>
                    <a:pt x="330" y="0"/>
                    <a:pt x="330" y="0"/>
                  </a:cubicBezTo>
                  <a:cubicBezTo>
                    <a:pt x="369" y="0"/>
                    <a:pt x="400" y="31"/>
                    <a:pt x="400" y="70"/>
                  </a:cubicBezTo>
                  <a:cubicBezTo>
                    <a:pt x="400" y="330"/>
                    <a:pt x="400" y="330"/>
                    <a:pt x="400" y="330"/>
                  </a:cubicBezTo>
                  <a:cubicBezTo>
                    <a:pt x="400" y="369"/>
                    <a:pt x="369" y="400"/>
                    <a:pt x="330" y="400"/>
                  </a:cubicBezTo>
                  <a:lnTo>
                    <a:pt x="70" y="400"/>
                  </a:lnTo>
                  <a:close/>
                </a:path>
              </a:pathLst>
            </a:custGeom>
            <a:solidFill>
              <a:srgbClr val="FF6600"/>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mo"/>
                <a:ea typeface="Arimo"/>
                <a:cs typeface="Arimo"/>
                <a:sym typeface="Arimo"/>
              </a:endParaRPr>
            </a:p>
          </p:txBody>
        </p:sp>
        <p:sp>
          <p:nvSpPr>
            <p:cNvPr id="837" name="Shape 837"/>
            <p:cNvSpPr/>
            <p:nvPr/>
          </p:nvSpPr>
          <p:spPr>
            <a:xfrm>
              <a:off x="5807138" y="2715766"/>
              <a:ext cx="1080000" cy="1080000"/>
            </a:xfrm>
            <a:custGeom>
              <a:avLst/>
              <a:gdLst/>
              <a:ahLst/>
              <a:cxnLst/>
              <a:rect l="0" t="0" r="0" b="0"/>
              <a:pathLst>
                <a:path w="400" h="400" extrusionOk="0">
                  <a:moveTo>
                    <a:pt x="70" y="400"/>
                  </a:moveTo>
                  <a:cubicBezTo>
                    <a:pt x="31" y="400"/>
                    <a:pt x="0" y="369"/>
                    <a:pt x="0" y="330"/>
                  </a:cubicBezTo>
                  <a:cubicBezTo>
                    <a:pt x="0" y="70"/>
                    <a:pt x="0" y="70"/>
                    <a:pt x="0" y="70"/>
                  </a:cubicBezTo>
                  <a:cubicBezTo>
                    <a:pt x="0" y="31"/>
                    <a:pt x="31" y="0"/>
                    <a:pt x="70" y="0"/>
                  </a:cubicBezTo>
                  <a:cubicBezTo>
                    <a:pt x="330" y="0"/>
                    <a:pt x="330" y="0"/>
                    <a:pt x="330" y="0"/>
                  </a:cubicBezTo>
                  <a:cubicBezTo>
                    <a:pt x="369" y="0"/>
                    <a:pt x="400" y="31"/>
                    <a:pt x="400" y="70"/>
                  </a:cubicBezTo>
                  <a:cubicBezTo>
                    <a:pt x="400" y="330"/>
                    <a:pt x="400" y="330"/>
                    <a:pt x="400" y="330"/>
                  </a:cubicBezTo>
                  <a:cubicBezTo>
                    <a:pt x="400" y="369"/>
                    <a:pt x="369" y="400"/>
                    <a:pt x="330" y="400"/>
                  </a:cubicBezTo>
                  <a:lnTo>
                    <a:pt x="70" y="400"/>
                  </a:lnTo>
                  <a:close/>
                </a:path>
              </a:pathLst>
            </a:custGeom>
            <a:solidFill>
              <a:srgbClr val="FF6600"/>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mo"/>
                <a:ea typeface="Arimo"/>
                <a:cs typeface="Arimo"/>
                <a:sym typeface="Arimo"/>
              </a:endParaRPr>
            </a:p>
          </p:txBody>
        </p:sp>
        <p:sp>
          <p:nvSpPr>
            <p:cNvPr id="838" name="Shape 838"/>
            <p:cNvSpPr/>
            <p:nvPr/>
          </p:nvSpPr>
          <p:spPr>
            <a:xfrm>
              <a:off x="7562998" y="2715766"/>
              <a:ext cx="1080000" cy="1080000"/>
            </a:xfrm>
            <a:custGeom>
              <a:avLst/>
              <a:gdLst/>
              <a:ahLst/>
              <a:cxnLst/>
              <a:rect l="0" t="0" r="0" b="0"/>
              <a:pathLst>
                <a:path w="400" h="400" extrusionOk="0">
                  <a:moveTo>
                    <a:pt x="70" y="400"/>
                  </a:moveTo>
                  <a:cubicBezTo>
                    <a:pt x="31" y="400"/>
                    <a:pt x="0" y="369"/>
                    <a:pt x="0" y="330"/>
                  </a:cubicBezTo>
                  <a:cubicBezTo>
                    <a:pt x="0" y="70"/>
                    <a:pt x="0" y="70"/>
                    <a:pt x="0" y="70"/>
                  </a:cubicBezTo>
                  <a:cubicBezTo>
                    <a:pt x="0" y="31"/>
                    <a:pt x="31" y="0"/>
                    <a:pt x="70" y="0"/>
                  </a:cubicBezTo>
                  <a:cubicBezTo>
                    <a:pt x="330" y="0"/>
                    <a:pt x="330" y="0"/>
                    <a:pt x="330" y="0"/>
                  </a:cubicBezTo>
                  <a:cubicBezTo>
                    <a:pt x="369" y="0"/>
                    <a:pt x="400" y="31"/>
                    <a:pt x="400" y="70"/>
                  </a:cubicBezTo>
                  <a:cubicBezTo>
                    <a:pt x="400" y="330"/>
                    <a:pt x="400" y="330"/>
                    <a:pt x="400" y="330"/>
                  </a:cubicBezTo>
                  <a:cubicBezTo>
                    <a:pt x="400" y="369"/>
                    <a:pt x="369" y="400"/>
                    <a:pt x="330" y="400"/>
                  </a:cubicBezTo>
                  <a:lnTo>
                    <a:pt x="70" y="400"/>
                  </a:lnTo>
                  <a:close/>
                </a:path>
              </a:pathLst>
            </a:custGeom>
            <a:solidFill>
              <a:srgbClr val="FF6600"/>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mo"/>
                <a:ea typeface="Arimo"/>
                <a:cs typeface="Arimo"/>
                <a:sym typeface="Arimo"/>
              </a:endParaRPr>
            </a:p>
          </p:txBody>
        </p:sp>
        <p:grpSp>
          <p:nvGrpSpPr>
            <p:cNvPr id="3" name="Shape 839"/>
            <p:cNvGrpSpPr/>
            <p:nvPr/>
          </p:nvGrpSpPr>
          <p:grpSpPr>
            <a:xfrm>
              <a:off x="2295414" y="2715766"/>
              <a:ext cx="1080000" cy="1080000"/>
              <a:chOff x="2915816" y="2571750"/>
              <a:chExt cx="1916547" cy="1916547"/>
            </a:xfrm>
          </p:grpSpPr>
          <p:sp>
            <p:nvSpPr>
              <p:cNvPr id="840" name="Shape 840"/>
              <p:cNvSpPr/>
              <p:nvPr/>
            </p:nvSpPr>
            <p:spPr>
              <a:xfrm>
                <a:off x="2915816" y="2571750"/>
                <a:ext cx="1916547" cy="1916547"/>
              </a:xfrm>
              <a:custGeom>
                <a:avLst/>
                <a:gdLst/>
                <a:ahLst/>
                <a:cxnLst/>
                <a:rect l="0" t="0" r="0" b="0"/>
                <a:pathLst>
                  <a:path w="400" h="400" extrusionOk="0">
                    <a:moveTo>
                      <a:pt x="70" y="400"/>
                    </a:moveTo>
                    <a:cubicBezTo>
                      <a:pt x="31" y="400"/>
                      <a:pt x="0" y="369"/>
                      <a:pt x="0" y="330"/>
                    </a:cubicBezTo>
                    <a:cubicBezTo>
                      <a:pt x="0" y="70"/>
                      <a:pt x="0" y="70"/>
                      <a:pt x="0" y="70"/>
                    </a:cubicBezTo>
                    <a:cubicBezTo>
                      <a:pt x="0" y="31"/>
                      <a:pt x="31" y="0"/>
                      <a:pt x="70" y="0"/>
                    </a:cubicBezTo>
                    <a:cubicBezTo>
                      <a:pt x="330" y="0"/>
                      <a:pt x="330" y="0"/>
                      <a:pt x="330" y="0"/>
                    </a:cubicBezTo>
                    <a:cubicBezTo>
                      <a:pt x="369" y="0"/>
                      <a:pt x="400" y="31"/>
                      <a:pt x="400" y="70"/>
                    </a:cubicBezTo>
                    <a:cubicBezTo>
                      <a:pt x="400" y="330"/>
                      <a:pt x="400" y="330"/>
                      <a:pt x="400" y="330"/>
                    </a:cubicBezTo>
                    <a:cubicBezTo>
                      <a:pt x="400" y="369"/>
                      <a:pt x="369" y="400"/>
                      <a:pt x="330" y="400"/>
                    </a:cubicBezTo>
                    <a:lnTo>
                      <a:pt x="70" y="400"/>
                    </a:lnTo>
                    <a:close/>
                  </a:path>
                </a:pathLst>
              </a:custGeom>
              <a:solidFill>
                <a:srgbClr val="FF6600"/>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mo"/>
                  <a:ea typeface="Arimo"/>
                  <a:cs typeface="Arimo"/>
                  <a:sym typeface="Arimo"/>
                </a:endParaRPr>
              </a:p>
            </p:txBody>
          </p:sp>
          <p:sp>
            <p:nvSpPr>
              <p:cNvPr id="841" name="Shape 841"/>
              <p:cNvSpPr/>
              <p:nvPr/>
            </p:nvSpPr>
            <p:spPr>
              <a:xfrm>
                <a:off x="3281137" y="2950595"/>
                <a:ext cx="1192626" cy="1192626"/>
              </a:xfrm>
              <a:prstGeom prst="roundRect">
                <a:avLst>
                  <a:gd name="adj" fmla="val 16667"/>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mo"/>
                  <a:ea typeface="Arimo"/>
                  <a:cs typeface="Arimo"/>
                  <a:sym typeface="Arimo"/>
                </a:endParaRPr>
              </a:p>
            </p:txBody>
          </p:sp>
          <p:cxnSp>
            <p:nvCxnSpPr>
              <p:cNvPr id="842" name="Shape 842"/>
              <p:cNvCxnSpPr/>
              <p:nvPr/>
            </p:nvCxnSpPr>
            <p:spPr>
              <a:xfrm>
                <a:off x="3659982" y="2969292"/>
                <a:ext cx="0" cy="1192626"/>
              </a:xfrm>
              <a:prstGeom prst="straightConnector1">
                <a:avLst/>
              </a:prstGeom>
              <a:noFill/>
              <a:ln w="28575" cap="flat" cmpd="sng">
                <a:solidFill>
                  <a:schemeClr val="lt1"/>
                </a:solidFill>
                <a:prstDash val="solid"/>
                <a:round/>
                <a:headEnd type="none" w="sm" len="sm"/>
                <a:tailEnd type="none" w="sm" len="sm"/>
              </a:ln>
            </p:spPr>
          </p:cxnSp>
          <p:cxnSp>
            <p:nvCxnSpPr>
              <p:cNvPr id="843" name="Shape 843"/>
              <p:cNvCxnSpPr/>
              <p:nvPr/>
            </p:nvCxnSpPr>
            <p:spPr>
              <a:xfrm>
                <a:off x="3851920" y="3507854"/>
                <a:ext cx="0" cy="654064"/>
              </a:xfrm>
              <a:prstGeom prst="straightConnector1">
                <a:avLst/>
              </a:prstGeom>
              <a:noFill/>
              <a:ln w="28575" cap="flat" cmpd="sng">
                <a:solidFill>
                  <a:schemeClr val="lt1"/>
                </a:solidFill>
                <a:prstDash val="solid"/>
                <a:round/>
                <a:headEnd type="none" w="sm" len="sm"/>
                <a:tailEnd type="none" w="sm" len="sm"/>
              </a:ln>
            </p:spPr>
          </p:cxnSp>
          <p:cxnSp>
            <p:nvCxnSpPr>
              <p:cNvPr id="844" name="Shape 844"/>
              <p:cNvCxnSpPr/>
              <p:nvPr/>
            </p:nvCxnSpPr>
            <p:spPr>
              <a:xfrm>
                <a:off x="4059445" y="3507854"/>
                <a:ext cx="0" cy="654064"/>
              </a:xfrm>
              <a:prstGeom prst="straightConnector1">
                <a:avLst/>
              </a:prstGeom>
              <a:noFill/>
              <a:ln w="28575" cap="flat" cmpd="sng">
                <a:solidFill>
                  <a:schemeClr val="lt1"/>
                </a:solidFill>
                <a:prstDash val="solid"/>
                <a:round/>
                <a:headEnd type="none" w="sm" len="sm"/>
                <a:tailEnd type="none" w="sm" len="sm"/>
              </a:ln>
            </p:spPr>
          </p:cxnSp>
          <p:cxnSp>
            <p:nvCxnSpPr>
              <p:cNvPr id="845" name="Shape 845"/>
              <p:cNvCxnSpPr/>
              <p:nvPr/>
            </p:nvCxnSpPr>
            <p:spPr>
              <a:xfrm>
                <a:off x="4266970" y="3507854"/>
                <a:ext cx="1190" cy="654064"/>
              </a:xfrm>
              <a:prstGeom prst="straightConnector1">
                <a:avLst/>
              </a:prstGeom>
              <a:noFill/>
              <a:ln w="28575" cap="flat" cmpd="sng">
                <a:solidFill>
                  <a:schemeClr val="lt1"/>
                </a:solidFill>
                <a:prstDash val="solid"/>
                <a:round/>
                <a:headEnd type="none" w="sm" len="sm"/>
                <a:tailEnd type="none" w="sm" len="sm"/>
              </a:ln>
            </p:spPr>
          </p:cxnSp>
          <p:cxnSp>
            <p:nvCxnSpPr>
              <p:cNvPr id="846" name="Shape 846"/>
              <p:cNvCxnSpPr/>
              <p:nvPr/>
            </p:nvCxnSpPr>
            <p:spPr>
              <a:xfrm rot="10800000">
                <a:off x="3656216" y="3507854"/>
                <a:ext cx="792088" cy="0"/>
              </a:xfrm>
              <a:prstGeom prst="straightConnector1">
                <a:avLst/>
              </a:prstGeom>
              <a:noFill/>
              <a:ln w="28575" cap="flat" cmpd="sng">
                <a:solidFill>
                  <a:schemeClr val="lt1"/>
                </a:solidFill>
                <a:prstDash val="solid"/>
                <a:round/>
                <a:headEnd type="none" w="sm" len="sm"/>
                <a:tailEnd type="none" w="sm" len="sm"/>
              </a:ln>
            </p:spPr>
          </p:cxnSp>
          <p:sp>
            <p:nvSpPr>
              <p:cNvPr id="847" name="Shape 847"/>
              <p:cNvSpPr/>
              <p:nvPr/>
            </p:nvSpPr>
            <p:spPr>
              <a:xfrm>
                <a:off x="3820552" y="3194438"/>
                <a:ext cx="432048"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mo"/>
                  <a:ea typeface="Arimo"/>
                  <a:cs typeface="Arimo"/>
                  <a:sym typeface="Arimo"/>
                </a:endParaRPr>
              </a:p>
            </p:txBody>
          </p:sp>
          <p:sp>
            <p:nvSpPr>
              <p:cNvPr id="848" name="Shape 848"/>
              <p:cNvSpPr/>
              <p:nvPr/>
            </p:nvSpPr>
            <p:spPr>
              <a:xfrm>
                <a:off x="4304289" y="3194438"/>
                <a:ext cx="72007"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mo"/>
                  <a:ea typeface="Arimo"/>
                  <a:cs typeface="Arimo"/>
                  <a:sym typeface="Arimo"/>
                </a:endParaRPr>
              </a:p>
            </p:txBody>
          </p:sp>
          <p:sp>
            <p:nvSpPr>
              <p:cNvPr id="849" name="Shape 849"/>
              <p:cNvSpPr txBox="1"/>
              <p:nvPr/>
            </p:nvSpPr>
            <p:spPr>
              <a:xfrm>
                <a:off x="3205486" y="3075805"/>
                <a:ext cx="552434" cy="2730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
                  <a:buFont typeface="Arial"/>
                  <a:buNone/>
                </a:pPr>
                <a:r>
                  <a:rPr lang="zh-TW" sz="300" b="1" i="0" u="none" strike="noStrike" cap="none" dirty="0">
                    <a:solidFill>
                      <a:schemeClr val="lt1"/>
                    </a:solidFill>
                    <a:latin typeface="Arimo"/>
                    <a:ea typeface="Arimo"/>
                    <a:cs typeface="Arimo"/>
                    <a:sym typeface="Arimo"/>
                  </a:rPr>
                  <a:t>QNAP</a:t>
                </a:r>
                <a:endParaRPr sz="300" b="1" i="0" u="none" strike="noStrike" cap="none" dirty="0">
                  <a:solidFill>
                    <a:schemeClr val="lt1"/>
                  </a:solidFill>
                  <a:latin typeface="Arimo"/>
                  <a:ea typeface="Arimo"/>
                  <a:cs typeface="Arimo"/>
                  <a:sym typeface="Arimo"/>
                </a:endParaRPr>
              </a:p>
            </p:txBody>
          </p:sp>
          <p:sp>
            <p:nvSpPr>
              <p:cNvPr id="850" name="Shape 850"/>
              <p:cNvSpPr/>
              <p:nvPr/>
            </p:nvSpPr>
            <p:spPr>
              <a:xfrm>
                <a:off x="3378344" y="3867894"/>
                <a:ext cx="216024"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mo"/>
                  <a:ea typeface="Arimo"/>
                  <a:cs typeface="Arimo"/>
                  <a:sym typeface="Arimo"/>
                </a:endParaRPr>
              </a:p>
            </p:txBody>
          </p:sp>
          <p:sp>
            <p:nvSpPr>
              <p:cNvPr id="851" name="Shape 851"/>
              <p:cNvSpPr/>
              <p:nvPr/>
            </p:nvSpPr>
            <p:spPr>
              <a:xfrm>
                <a:off x="3378344" y="3744198"/>
                <a:ext cx="216000" cy="516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mo"/>
                  <a:ea typeface="Arimo"/>
                  <a:cs typeface="Arimo"/>
                  <a:sym typeface="Arimo"/>
                </a:endParaRPr>
              </a:p>
            </p:txBody>
          </p:sp>
        </p:grpSp>
        <p:cxnSp>
          <p:nvCxnSpPr>
            <p:cNvPr id="852" name="Shape 852"/>
            <p:cNvCxnSpPr/>
            <p:nvPr/>
          </p:nvCxnSpPr>
          <p:spPr>
            <a:xfrm>
              <a:off x="4377184" y="2972430"/>
              <a:ext cx="0" cy="504056"/>
            </a:xfrm>
            <a:prstGeom prst="straightConnector1">
              <a:avLst/>
            </a:prstGeom>
            <a:noFill/>
            <a:ln w="28575" cap="flat" cmpd="sng">
              <a:solidFill>
                <a:schemeClr val="lt1"/>
              </a:solidFill>
              <a:prstDash val="solid"/>
              <a:round/>
              <a:headEnd type="none" w="sm" len="sm"/>
              <a:tailEnd type="none" w="sm" len="sm"/>
            </a:ln>
          </p:spPr>
        </p:cxnSp>
        <p:cxnSp>
          <p:nvCxnSpPr>
            <p:cNvPr id="853" name="Shape 853"/>
            <p:cNvCxnSpPr/>
            <p:nvPr/>
          </p:nvCxnSpPr>
          <p:spPr>
            <a:xfrm>
              <a:off x="4583048" y="2972430"/>
              <a:ext cx="0" cy="504056"/>
            </a:xfrm>
            <a:prstGeom prst="straightConnector1">
              <a:avLst/>
            </a:prstGeom>
            <a:noFill/>
            <a:ln w="28575" cap="flat" cmpd="sng">
              <a:solidFill>
                <a:schemeClr val="lt1"/>
              </a:solidFill>
              <a:prstDash val="dot"/>
              <a:round/>
              <a:headEnd type="none" w="sm" len="sm"/>
              <a:tailEnd type="none" w="sm" len="sm"/>
            </a:ln>
          </p:spPr>
        </p:cxnSp>
        <p:cxnSp>
          <p:nvCxnSpPr>
            <p:cNvPr id="854" name="Shape 854"/>
            <p:cNvCxnSpPr/>
            <p:nvPr/>
          </p:nvCxnSpPr>
          <p:spPr>
            <a:xfrm>
              <a:off x="4799072" y="2982590"/>
              <a:ext cx="0" cy="504056"/>
            </a:xfrm>
            <a:prstGeom prst="straightConnector1">
              <a:avLst/>
            </a:prstGeom>
            <a:noFill/>
            <a:ln w="28575" cap="flat" cmpd="sng">
              <a:solidFill>
                <a:schemeClr val="lt1"/>
              </a:solidFill>
              <a:prstDash val="dash"/>
              <a:round/>
              <a:headEnd type="none" w="sm" len="sm"/>
              <a:tailEnd type="none" w="sm" len="sm"/>
            </a:ln>
          </p:spPr>
        </p:cxnSp>
        <p:sp>
          <p:nvSpPr>
            <p:cNvPr id="855" name="Shape 855"/>
            <p:cNvSpPr/>
            <p:nvPr/>
          </p:nvSpPr>
          <p:spPr>
            <a:xfrm>
              <a:off x="4295032" y="3497694"/>
              <a:ext cx="144000" cy="144000"/>
            </a:xfrm>
            <a:prstGeom prst="ellipse">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mo"/>
                <a:ea typeface="Arimo"/>
                <a:cs typeface="Arimo"/>
                <a:sym typeface="Arimo"/>
              </a:endParaRPr>
            </a:p>
          </p:txBody>
        </p:sp>
        <p:sp>
          <p:nvSpPr>
            <p:cNvPr id="856" name="Shape 856"/>
            <p:cNvSpPr/>
            <p:nvPr/>
          </p:nvSpPr>
          <p:spPr>
            <a:xfrm>
              <a:off x="4511056" y="3497694"/>
              <a:ext cx="144000" cy="144000"/>
            </a:xfrm>
            <a:prstGeom prst="rect">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mo"/>
                <a:ea typeface="Arimo"/>
                <a:cs typeface="Arimo"/>
                <a:sym typeface="Arimo"/>
              </a:endParaRPr>
            </a:p>
          </p:txBody>
        </p:sp>
        <p:sp>
          <p:nvSpPr>
            <p:cNvPr id="857" name="Shape 857"/>
            <p:cNvSpPr/>
            <p:nvPr/>
          </p:nvSpPr>
          <p:spPr>
            <a:xfrm>
              <a:off x="4727080" y="3497694"/>
              <a:ext cx="144000" cy="144000"/>
            </a:xfrm>
            <a:prstGeom prst="triangle">
              <a:avLst>
                <a:gd name="adj" fmla="val 50000"/>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mo"/>
                <a:ea typeface="Arimo"/>
                <a:cs typeface="Arimo"/>
                <a:sym typeface="Arimo"/>
              </a:endParaRPr>
            </a:p>
          </p:txBody>
        </p:sp>
        <p:cxnSp>
          <p:nvCxnSpPr>
            <p:cNvPr id="858" name="Shape 858"/>
            <p:cNvCxnSpPr/>
            <p:nvPr/>
          </p:nvCxnSpPr>
          <p:spPr>
            <a:xfrm>
              <a:off x="7894528" y="2952998"/>
              <a:ext cx="0" cy="658232"/>
            </a:xfrm>
            <a:prstGeom prst="straightConnector1">
              <a:avLst/>
            </a:prstGeom>
            <a:noFill/>
            <a:ln w="28575" cap="flat" cmpd="sng">
              <a:solidFill>
                <a:schemeClr val="lt1"/>
              </a:solidFill>
              <a:prstDash val="solid"/>
              <a:round/>
              <a:headEnd type="none" w="sm" len="sm"/>
              <a:tailEnd type="none" w="sm" len="sm"/>
            </a:ln>
          </p:spPr>
        </p:cxnSp>
        <p:cxnSp>
          <p:nvCxnSpPr>
            <p:cNvPr id="859" name="Shape 859"/>
            <p:cNvCxnSpPr/>
            <p:nvPr/>
          </p:nvCxnSpPr>
          <p:spPr>
            <a:xfrm>
              <a:off x="8105472" y="2952998"/>
              <a:ext cx="0" cy="658232"/>
            </a:xfrm>
            <a:prstGeom prst="straightConnector1">
              <a:avLst/>
            </a:prstGeom>
            <a:noFill/>
            <a:ln w="28575" cap="flat" cmpd="sng">
              <a:solidFill>
                <a:schemeClr val="lt1"/>
              </a:solidFill>
              <a:prstDash val="dot"/>
              <a:round/>
              <a:headEnd type="none" w="sm" len="sm"/>
              <a:tailEnd type="none" w="sm" len="sm"/>
            </a:ln>
          </p:spPr>
        </p:cxnSp>
        <p:cxnSp>
          <p:nvCxnSpPr>
            <p:cNvPr id="860" name="Shape 860"/>
            <p:cNvCxnSpPr/>
            <p:nvPr/>
          </p:nvCxnSpPr>
          <p:spPr>
            <a:xfrm>
              <a:off x="8316416" y="2952998"/>
              <a:ext cx="0" cy="648072"/>
            </a:xfrm>
            <a:prstGeom prst="straightConnector1">
              <a:avLst/>
            </a:prstGeom>
            <a:noFill/>
            <a:ln w="28575" cap="flat" cmpd="sng">
              <a:solidFill>
                <a:schemeClr val="lt1"/>
              </a:solidFill>
              <a:prstDash val="dash"/>
              <a:round/>
              <a:headEnd type="none" w="sm" len="sm"/>
              <a:tailEnd type="none" w="sm" len="sm"/>
            </a:ln>
          </p:spPr>
        </p:cxnSp>
        <p:sp>
          <p:nvSpPr>
            <p:cNvPr id="861" name="Shape 861"/>
            <p:cNvSpPr/>
            <p:nvPr/>
          </p:nvSpPr>
          <p:spPr>
            <a:xfrm>
              <a:off x="6012160" y="2931790"/>
              <a:ext cx="672061" cy="672061"/>
            </a:xfrm>
            <a:prstGeom prst="ellipse">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mo"/>
                <a:ea typeface="Arimo"/>
                <a:cs typeface="Arimo"/>
                <a:sym typeface="Arimo"/>
              </a:endParaRPr>
            </a:p>
          </p:txBody>
        </p:sp>
        <p:sp>
          <p:nvSpPr>
            <p:cNvPr id="862" name="Shape 862"/>
            <p:cNvSpPr/>
            <p:nvPr/>
          </p:nvSpPr>
          <p:spPr>
            <a:xfrm>
              <a:off x="6156176" y="3363838"/>
              <a:ext cx="144016" cy="14401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mo"/>
                <a:ea typeface="Arimo"/>
                <a:cs typeface="Arimo"/>
                <a:sym typeface="Arimo"/>
              </a:endParaRPr>
            </a:p>
          </p:txBody>
        </p:sp>
        <p:cxnSp>
          <p:nvCxnSpPr>
            <p:cNvPr id="863" name="Shape 863"/>
            <p:cNvCxnSpPr/>
            <p:nvPr/>
          </p:nvCxnSpPr>
          <p:spPr>
            <a:xfrm rot="10800000" flipH="1">
              <a:off x="6228184" y="3075806"/>
              <a:ext cx="288032" cy="360041"/>
            </a:xfrm>
            <a:prstGeom prst="straightConnector1">
              <a:avLst/>
            </a:prstGeom>
            <a:noFill/>
            <a:ln w="19050" cap="flat" cmpd="sng">
              <a:solidFill>
                <a:schemeClr val="lt1"/>
              </a:solidFill>
              <a:prstDash val="solid"/>
              <a:round/>
              <a:headEnd type="none" w="sm" len="sm"/>
              <a:tailEnd type="stealth" w="med" len="med"/>
            </a:ln>
          </p:spPr>
        </p:cxnSp>
      </p:grpSp>
      <p:sp>
        <p:nvSpPr>
          <p:cNvPr id="864" name="Shape 864"/>
          <p:cNvSpPr/>
          <p:nvPr/>
        </p:nvSpPr>
        <p:spPr>
          <a:xfrm>
            <a:off x="1310338" y="3363845"/>
            <a:ext cx="15831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chemeClr val="dk1"/>
                </a:solidFill>
                <a:latin typeface="微軟正黑體" pitchFamily="34" charset="-120"/>
                <a:ea typeface="微軟正黑體" pitchFamily="34" charset="-120"/>
                <a:cs typeface="PMingLiu"/>
                <a:sym typeface="PMingLiu"/>
              </a:rPr>
              <a:t>設備可直接連線到</a:t>
            </a:r>
            <a:endParaRPr sz="1200" b="1" i="0" u="none" strike="noStrike" cap="none" dirty="0">
              <a:solidFill>
                <a:schemeClr val="dk1"/>
              </a:solidFill>
              <a:latin typeface="微軟正黑體" pitchFamily="34" charset="-120"/>
              <a:ea typeface="微軟正黑體" pitchFamily="34" charset="-120"/>
              <a:cs typeface="PMingLiu"/>
              <a:sym typeface="PMingLiu"/>
            </a:endParaRPr>
          </a:p>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chemeClr val="dk1"/>
                </a:solidFill>
                <a:latin typeface="微軟正黑體" pitchFamily="34" charset="-120"/>
                <a:ea typeface="微軟正黑體" pitchFamily="34" charset="-120"/>
                <a:cs typeface="PMingLiu"/>
                <a:sym typeface="PMingLiu"/>
              </a:rPr>
              <a:t>QNAP NAS</a:t>
            </a:r>
            <a:endParaRPr sz="1200" b="1" i="0" u="none" strike="noStrike" cap="none" dirty="0">
              <a:solidFill>
                <a:schemeClr val="dk1"/>
              </a:solidFill>
              <a:latin typeface="微軟正黑體" pitchFamily="34" charset="-120"/>
              <a:ea typeface="微軟正黑體" pitchFamily="34" charset="-120"/>
              <a:cs typeface="PMingLiu"/>
              <a:sym typeface="PMingLiu"/>
            </a:endParaRPr>
          </a:p>
        </p:txBody>
      </p:sp>
      <p:sp>
        <p:nvSpPr>
          <p:cNvPr id="865" name="Shape 865"/>
          <p:cNvSpPr/>
          <p:nvPr/>
        </p:nvSpPr>
        <p:spPr>
          <a:xfrm>
            <a:off x="3147541" y="3363838"/>
            <a:ext cx="12240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zh-TW" sz="1200" b="1" i="0" u="none" strike="noStrike" cap="none" dirty="0">
                <a:solidFill>
                  <a:schemeClr val="dk1"/>
                </a:solidFill>
                <a:latin typeface="微軟正黑體" pitchFamily="34" charset="-120"/>
                <a:ea typeface="微軟正黑體" pitchFamily="34" charset="-120"/>
                <a:cs typeface="PMingLiu"/>
                <a:sym typeface="PMingLiu"/>
              </a:rPr>
              <a:t>可擴充實體存取點</a:t>
            </a:r>
            <a:endParaRPr dirty="0">
              <a:latin typeface="微軟正黑體" pitchFamily="34" charset="-120"/>
              <a:ea typeface="微軟正黑體" pitchFamily="34" charset="-120"/>
              <a:cs typeface="PMingLiu"/>
              <a:sym typeface="PMingLiu"/>
            </a:endParaRPr>
          </a:p>
        </p:txBody>
      </p:sp>
      <p:sp>
        <p:nvSpPr>
          <p:cNvPr id="866" name="Shape 866"/>
          <p:cNvSpPr/>
          <p:nvPr/>
        </p:nvSpPr>
        <p:spPr>
          <a:xfrm>
            <a:off x="4644008" y="3363845"/>
            <a:ext cx="1639729"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zh-TW" sz="1200" b="1" i="0" u="none" strike="noStrike" cap="none" dirty="0">
                <a:solidFill>
                  <a:schemeClr val="dk1"/>
                </a:solidFill>
                <a:latin typeface="微軟正黑體" pitchFamily="34" charset="-120"/>
                <a:ea typeface="微軟正黑體" pitchFamily="34" charset="-120"/>
                <a:cs typeface="PMingLiu"/>
                <a:sym typeface="PMingLiu"/>
              </a:rPr>
              <a:t>可依需求設定獨立的無線連接介面(IoT/VM/Container)</a:t>
            </a:r>
            <a:endParaRPr sz="1200" b="1" i="0" u="none" strike="noStrike" cap="none" dirty="0">
              <a:solidFill>
                <a:schemeClr val="dk1"/>
              </a:solidFill>
              <a:latin typeface="微軟正黑體" pitchFamily="34" charset="-120"/>
              <a:ea typeface="微軟正黑體" pitchFamily="34" charset="-120"/>
              <a:cs typeface="PMingLiu"/>
              <a:sym typeface="PMingLiu"/>
            </a:endParaRPr>
          </a:p>
        </p:txBody>
      </p:sp>
      <p:sp>
        <p:nvSpPr>
          <p:cNvPr id="867" name="Shape 867"/>
          <p:cNvSpPr/>
          <p:nvPr/>
        </p:nvSpPr>
        <p:spPr>
          <a:xfrm>
            <a:off x="6417962" y="3363845"/>
            <a:ext cx="14157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chemeClr val="dk1"/>
                </a:solidFill>
                <a:latin typeface="微軟正黑體" pitchFamily="34" charset="-120"/>
                <a:ea typeface="微軟正黑體" pitchFamily="34" charset="-120"/>
                <a:cs typeface="PMingLiu"/>
                <a:sym typeface="PMingLiu"/>
              </a:rPr>
              <a:t>提供流量最佳化</a:t>
            </a:r>
            <a:endParaRPr sz="1200" b="1" i="0" u="none" strike="noStrike" cap="none" dirty="0">
              <a:solidFill>
                <a:schemeClr val="dk1"/>
              </a:solidFill>
              <a:latin typeface="微軟正黑體" pitchFamily="34" charset="-120"/>
              <a:ea typeface="微軟正黑體" pitchFamily="34" charset="-120"/>
              <a:cs typeface="PMingLiu"/>
              <a:sym typeface="PMingLiu"/>
            </a:endParaRPr>
          </a:p>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chemeClr val="dk1"/>
                </a:solidFill>
                <a:latin typeface="微軟正黑體" pitchFamily="34" charset="-120"/>
                <a:ea typeface="微軟正黑體" pitchFamily="34" charset="-120"/>
                <a:cs typeface="PMingLiu"/>
                <a:sym typeface="PMingLiu"/>
              </a:rPr>
              <a:t>分流設計</a:t>
            </a:r>
            <a:endParaRPr sz="1200" b="1" i="0" u="none" strike="noStrike" cap="none" dirty="0">
              <a:solidFill>
                <a:schemeClr val="dk1"/>
              </a:solidFill>
              <a:latin typeface="微軟正黑體" pitchFamily="34" charset="-120"/>
              <a:ea typeface="微軟正黑體" pitchFamily="34" charset="-120"/>
              <a:cs typeface="PMingLiu"/>
              <a:sym typeface="PMingLiu"/>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4" name="Shape 874" descr="\\10.64.2.86\Marketing\MarketingMaterials\Product_photo\NAS\TS-x53Be\TS-453Be\TS-453B_back.png"/>
          <p:cNvPicPr preferRelativeResize="0"/>
          <p:nvPr/>
        </p:nvPicPr>
        <p:blipFill rotWithShape="1">
          <a:blip r:embed="rId3" cstate="print">
            <a:alphaModFix/>
          </a:blip>
          <a:srcRect l="20880" t="2638" r="20995" b="47031"/>
          <a:stretch/>
        </p:blipFill>
        <p:spPr>
          <a:xfrm>
            <a:off x="3166278" y="2637780"/>
            <a:ext cx="3565962" cy="1929656"/>
          </a:xfrm>
          <a:prstGeom prst="rect">
            <a:avLst/>
          </a:prstGeom>
          <a:noFill/>
          <a:ln>
            <a:noFill/>
          </a:ln>
        </p:spPr>
      </p:pic>
      <p:sp>
        <p:nvSpPr>
          <p:cNvPr id="875" name="Shape 875"/>
          <p:cNvSpPr txBox="1">
            <a:spLocks noGrp="1"/>
          </p:cNvSpPr>
          <p:nvPr>
            <p:ph type="title"/>
          </p:nvPr>
        </p:nvSpPr>
        <p:spPr/>
        <p:txBody>
          <a:bodyPr/>
          <a:lstStyle/>
          <a:p>
            <a:pPr lvl="0"/>
            <a:r>
              <a:rPr lang="zh-TW" altLang="en-US" smtClean="0">
                <a:sym typeface="PMingLiu"/>
              </a:rPr>
              <a:t>可依需求設定獨立的無線連接介面</a:t>
            </a:r>
            <a:endParaRPr lang="zh-TW" altLang="en-US">
              <a:sym typeface="PMingLiu"/>
            </a:endParaRPr>
          </a:p>
        </p:txBody>
      </p:sp>
      <p:pic>
        <p:nvPicPr>
          <p:cNvPr id="876" name="Shape 876" descr="C:\Users\user\Desktop\0306_x53Be PPT\10.png"/>
          <p:cNvPicPr preferRelativeResize="0"/>
          <p:nvPr/>
        </p:nvPicPr>
        <p:blipFill rotWithShape="1">
          <a:blip r:embed="rId4" cstate="print">
            <a:alphaModFix/>
          </a:blip>
          <a:srcRect/>
          <a:stretch/>
        </p:blipFill>
        <p:spPr>
          <a:xfrm>
            <a:off x="312358" y="3810270"/>
            <a:ext cx="1667354" cy="757165"/>
          </a:xfrm>
          <a:prstGeom prst="rect">
            <a:avLst/>
          </a:prstGeom>
          <a:noFill/>
          <a:ln>
            <a:noFill/>
          </a:ln>
        </p:spPr>
      </p:pic>
      <p:pic>
        <p:nvPicPr>
          <p:cNvPr id="877" name="Shape 877" descr="C:\Users\user\Desktop\0306_x53Be PPT\11.png"/>
          <p:cNvPicPr preferRelativeResize="0"/>
          <p:nvPr/>
        </p:nvPicPr>
        <p:blipFill rotWithShape="1">
          <a:blip r:embed="rId5" cstate="print">
            <a:alphaModFix/>
          </a:blip>
          <a:srcRect/>
          <a:stretch/>
        </p:blipFill>
        <p:spPr>
          <a:xfrm>
            <a:off x="1301333" y="3757572"/>
            <a:ext cx="2262555" cy="984713"/>
          </a:xfrm>
          <a:prstGeom prst="rect">
            <a:avLst/>
          </a:prstGeom>
          <a:noFill/>
          <a:ln>
            <a:noFill/>
          </a:ln>
        </p:spPr>
      </p:pic>
      <p:pic>
        <p:nvPicPr>
          <p:cNvPr id="878" name="Shape 878" descr="C:\Users\user\Desktop\0306_x53Be PPT\9.png"/>
          <p:cNvPicPr preferRelativeResize="0"/>
          <p:nvPr/>
        </p:nvPicPr>
        <p:blipFill rotWithShape="1">
          <a:blip r:embed="rId6" cstate="print">
            <a:alphaModFix/>
          </a:blip>
          <a:srcRect/>
          <a:stretch/>
        </p:blipFill>
        <p:spPr>
          <a:xfrm>
            <a:off x="6876256" y="3478552"/>
            <a:ext cx="1526255" cy="1248031"/>
          </a:xfrm>
          <a:prstGeom prst="rect">
            <a:avLst/>
          </a:prstGeom>
          <a:noFill/>
          <a:ln>
            <a:noFill/>
          </a:ln>
        </p:spPr>
      </p:pic>
      <p:pic>
        <p:nvPicPr>
          <p:cNvPr id="879" name="Shape 879" descr="WirelessAP Station"/>
          <p:cNvPicPr preferRelativeResize="0"/>
          <p:nvPr/>
        </p:nvPicPr>
        <p:blipFill rotWithShape="1">
          <a:blip r:embed="rId7" cstate="print">
            <a:alphaModFix/>
          </a:blip>
          <a:srcRect/>
          <a:stretch/>
        </p:blipFill>
        <p:spPr>
          <a:xfrm flipH="1">
            <a:off x="7303341" y="3075806"/>
            <a:ext cx="756173" cy="593982"/>
          </a:xfrm>
          <a:prstGeom prst="rect">
            <a:avLst/>
          </a:prstGeom>
          <a:noFill/>
          <a:ln>
            <a:noFill/>
          </a:ln>
        </p:spPr>
      </p:pic>
      <p:pic>
        <p:nvPicPr>
          <p:cNvPr id="880" name="Shape 880" descr="WirelessAP Station"/>
          <p:cNvPicPr preferRelativeResize="0"/>
          <p:nvPr/>
        </p:nvPicPr>
        <p:blipFill rotWithShape="1">
          <a:blip r:embed="rId7" cstate="print">
            <a:alphaModFix/>
          </a:blip>
          <a:srcRect/>
          <a:stretch/>
        </p:blipFill>
        <p:spPr>
          <a:xfrm flipH="1">
            <a:off x="2051720" y="3363838"/>
            <a:ext cx="756173" cy="593982"/>
          </a:xfrm>
          <a:prstGeom prst="rect">
            <a:avLst/>
          </a:prstGeom>
          <a:noFill/>
          <a:ln>
            <a:noFill/>
          </a:ln>
        </p:spPr>
      </p:pic>
      <p:pic>
        <p:nvPicPr>
          <p:cNvPr id="881" name="Shape 881" descr="WirelessAP Station"/>
          <p:cNvPicPr preferRelativeResize="0"/>
          <p:nvPr/>
        </p:nvPicPr>
        <p:blipFill rotWithShape="1">
          <a:blip r:embed="rId7" cstate="print">
            <a:alphaModFix/>
          </a:blip>
          <a:srcRect/>
          <a:stretch/>
        </p:blipFill>
        <p:spPr>
          <a:xfrm flipH="1">
            <a:off x="539552" y="3363838"/>
            <a:ext cx="756173" cy="593982"/>
          </a:xfrm>
          <a:prstGeom prst="rect">
            <a:avLst/>
          </a:prstGeom>
          <a:noFill/>
          <a:ln>
            <a:noFill/>
          </a:ln>
        </p:spPr>
      </p:pic>
      <p:sp>
        <p:nvSpPr>
          <p:cNvPr id="882" name="Shape 882"/>
          <p:cNvSpPr/>
          <p:nvPr/>
        </p:nvSpPr>
        <p:spPr>
          <a:xfrm>
            <a:off x="4788024" y="1491630"/>
            <a:ext cx="4752528" cy="720080"/>
          </a:xfrm>
          <a:prstGeom prst="parallelogram">
            <a:avLst>
              <a:gd name="adj" fmla="val 51608"/>
            </a:avLst>
          </a:prstGeom>
          <a:solidFill>
            <a:schemeClr val="accent6">
              <a:lumMod val="75000"/>
            </a:schemeClr>
          </a:solidFill>
          <a:ln>
            <a:noFill/>
          </a:ln>
        </p:spPr>
        <p:txBody>
          <a:bodyPr spcFirstLastPara="1" wrap="square" lIns="91425" tIns="45700" rIns="91425" bIns="45700" anchor="ctr" anchorCtr="0">
            <a:noAutofit/>
          </a:bodyPr>
          <a:lstStyle/>
          <a:p>
            <a:pPr marL="0" marR="0" lvl="1"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PMingLiu"/>
                <a:sym typeface="PMingLiu"/>
              </a:rPr>
              <a:t>只要透過簡單設定即可</a:t>
            </a:r>
            <a:r>
              <a:rPr lang="zh-TW" sz="1800" b="1" i="0" u="none" strike="noStrike" cap="none" dirty="0" smtClean="0">
                <a:solidFill>
                  <a:schemeClr val="lt1"/>
                </a:solidFill>
                <a:latin typeface="微軟正黑體" pitchFamily="34" charset="-120"/>
                <a:ea typeface="微軟正黑體" pitchFamily="34" charset="-120"/>
                <a:cs typeface="PMingLiu"/>
                <a:sym typeface="PMingLiu"/>
              </a:rPr>
              <a:t>啟用</a:t>
            </a:r>
            <a:r>
              <a:rPr lang="en-US" altLang="zh-TW" sz="1800" b="1" i="0" u="none" strike="noStrike" cap="none" dirty="0" smtClean="0">
                <a:solidFill>
                  <a:schemeClr val="lt1"/>
                </a:solidFill>
                <a:latin typeface="微軟正黑體" pitchFamily="34" charset="-120"/>
                <a:ea typeface="微軟正黑體" pitchFamily="34" charset="-120"/>
                <a:cs typeface="PMingLiu"/>
                <a:sym typeface="PMingLiu"/>
              </a:rPr>
              <a:t>NAT</a:t>
            </a:r>
            <a:r>
              <a:rPr lang="zh-TW" altLang="en-US" sz="1800" b="1" i="0" u="none" strike="noStrike" cap="none" dirty="0" smtClean="0">
                <a:solidFill>
                  <a:schemeClr val="lt1"/>
                </a:solidFill>
                <a:latin typeface="微軟正黑體" pitchFamily="34" charset="-120"/>
                <a:ea typeface="微軟正黑體" pitchFamily="34" charset="-120"/>
                <a:cs typeface="PMingLiu"/>
                <a:sym typeface="PMingLiu"/>
              </a:rPr>
              <a:t>及</a:t>
            </a:r>
            <a:endParaRPr sz="1800" b="1" i="0" u="none" strike="noStrike" cap="none" dirty="0">
              <a:solidFill>
                <a:schemeClr val="lt1"/>
              </a:solidFill>
              <a:latin typeface="微軟正黑體" pitchFamily="34" charset="-120"/>
              <a:ea typeface="微軟正黑體" pitchFamily="34" charset="-120"/>
              <a:cs typeface="PMingLiu"/>
              <a:sym typeface="PMingLiu"/>
            </a:endParaRPr>
          </a:p>
          <a:p>
            <a:pPr marL="0" marR="0" lvl="1"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PMingLiu"/>
                <a:sym typeface="PMingLiu"/>
              </a:rPr>
              <a:t>DHCP 伺服器以建立私有網路</a:t>
            </a:r>
            <a:endParaRPr sz="1800" b="1" i="0" u="none" strike="noStrike" cap="none" dirty="0">
              <a:solidFill>
                <a:schemeClr val="lt1"/>
              </a:solidFill>
              <a:latin typeface="微軟正黑體" pitchFamily="34" charset="-120"/>
              <a:ea typeface="微軟正黑體" pitchFamily="34" charset="-120"/>
              <a:cs typeface="PMingLiu"/>
              <a:sym typeface="PMingLiu"/>
            </a:endParaRPr>
          </a:p>
        </p:txBody>
      </p:sp>
      <p:pic>
        <p:nvPicPr>
          <p:cNvPr id="883" name="Shape 883" descr="C:\Users\user\Desktop\0306_x53Be PPT\6.png"/>
          <p:cNvPicPr preferRelativeResize="0"/>
          <p:nvPr/>
        </p:nvPicPr>
        <p:blipFill>
          <a:blip r:embed="rId8" cstate="print"/>
          <a:stretch>
            <a:fillRect/>
          </a:stretch>
        </p:blipFill>
        <p:spPr>
          <a:xfrm>
            <a:off x="2344392" y="1419622"/>
            <a:ext cx="2217670" cy="2195668"/>
          </a:xfrm>
          <a:prstGeom prst="rect">
            <a:avLst/>
          </a:prstGeom>
          <a:noFill/>
          <a:ln>
            <a:noFill/>
          </a:ln>
        </p:spPr>
      </p:pic>
      <p:sp>
        <p:nvSpPr>
          <p:cNvPr id="884" name="Shape 884"/>
          <p:cNvSpPr txBox="1"/>
          <p:nvPr/>
        </p:nvSpPr>
        <p:spPr>
          <a:xfrm>
            <a:off x="3707904" y="2162845"/>
            <a:ext cx="1082076" cy="23853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1" i="0" u="none" strike="noStrike" cap="none" dirty="0">
                <a:solidFill>
                  <a:schemeClr val="dk1"/>
                </a:solidFill>
                <a:latin typeface="Arial" pitchFamily="34" charset="0"/>
                <a:ea typeface="PMingLiu"/>
                <a:cs typeface="Arial" pitchFamily="34" charset="0"/>
                <a:sym typeface="PMingLiu"/>
              </a:rPr>
              <a:t>QWA-AC2600</a:t>
            </a:r>
            <a:endParaRPr sz="1100" b="1" i="0" u="none" strike="noStrike" cap="none" dirty="0">
              <a:solidFill>
                <a:schemeClr val="dk1"/>
              </a:solidFill>
              <a:latin typeface="Arial" pitchFamily="34" charset="0"/>
              <a:ea typeface="PMingLiu"/>
              <a:cs typeface="Arial" pitchFamily="34" charset="0"/>
              <a:sym typeface="PMingLiu"/>
            </a:endParaRP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dur="700">
        <p:fade/>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11" name="六邊形 10"/>
          <p:cNvSpPr/>
          <p:nvPr/>
        </p:nvSpPr>
        <p:spPr>
          <a:xfrm>
            <a:off x="154639" y="2324923"/>
            <a:ext cx="776604" cy="669486"/>
          </a:xfrm>
          <a:prstGeom prst="hex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5000" b="1" dirty="0" smtClean="0">
                <a:solidFill>
                  <a:schemeClr val="bg1"/>
                </a:solidFill>
                <a:latin typeface="Arial" pitchFamily="34" charset="0"/>
                <a:ea typeface="微軟正黑體" pitchFamily="34" charset="-120"/>
                <a:cs typeface="PMingLiu"/>
                <a:sym typeface="PMingLiu"/>
              </a:rPr>
              <a:t>4</a:t>
            </a:r>
          </a:p>
        </p:txBody>
      </p:sp>
      <p:sp>
        <p:nvSpPr>
          <p:cNvPr id="7" name="標題 8"/>
          <p:cNvSpPr>
            <a:spLocks noGrp="1"/>
          </p:cNvSpPr>
          <p:nvPr>
            <p:ph type="title"/>
          </p:nvPr>
        </p:nvSpPr>
        <p:spPr>
          <a:xfrm>
            <a:off x="1115616" y="1975590"/>
            <a:ext cx="3240360" cy="1368152"/>
          </a:xfrm>
        </p:spPr>
        <p:txBody>
          <a:bodyPr anchor="ctr">
            <a:noAutofit/>
          </a:bodyPr>
          <a:lstStyle/>
          <a:p>
            <a:r>
              <a:rPr lang="zh-TW" altLang="en-US" sz="4400" dirty="0" smtClean="0"/>
              <a:t>應用介紹</a:t>
            </a:r>
          </a:p>
        </p:txBody>
      </p:sp>
      <p:pic>
        <p:nvPicPr>
          <p:cNvPr id="6" name="Picture 3" descr="C:\Users\user\Desktop\0417_直播PPT對稿_QW-AC2600 802.11AC wifi card + Wirele\DSC_0147.png"/>
          <p:cNvPicPr>
            <a:picLocks noChangeAspect="1" noChangeArrowheads="1"/>
          </p:cNvPicPr>
          <p:nvPr/>
        </p:nvPicPr>
        <p:blipFill>
          <a:blip r:embed="rId3" cstate="print"/>
          <a:srcRect/>
          <a:stretch>
            <a:fillRect/>
          </a:stretch>
        </p:blipFill>
        <p:spPr bwMode="auto">
          <a:xfrm>
            <a:off x="5220072" y="483518"/>
            <a:ext cx="4716016" cy="4401613"/>
          </a:xfrm>
          <a:prstGeom prst="rect">
            <a:avLst/>
          </a:prstGeom>
          <a:noFill/>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p:nvPr/>
        </p:nvSpPr>
        <p:spPr>
          <a:xfrm>
            <a:off x="323528" y="3003798"/>
            <a:ext cx="8496944" cy="1584176"/>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zh-TW" sz="2600" b="1" i="0" u="none" strike="noStrike" cap="none" dirty="0">
                <a:latin typeface="微軟正黑體" pitchFamily="34" charset="-120"/>
                <a:ea typeface="微軟正黑體" pitchFamily="34" charset="-120"/>
                <a:cs typeface="PMingLiu"/>
                <a:sym typeface="PMingLiu"/>
              </a:rPr>
              <a:t>進階應用</a:t>
            </a:r>
            <a:endParaRPr sz="2600" b="1" i="0" u="none" strike="noStrike" cap="none" dirty="0">
              <a:latin typeface="微軟正黑體" pitchFamily="34" charset="-120"/>
              <a:ea typeface="微軟正黑體" pitchFamily="34" charset="-120"/>
              <a:cs typeface="PMingLiu"/>
              <a:sym typeface="PMingLiu"/>
            </a:endParaRPr>
          </a:p>
          <a:p>
            <a:pPr marL="0" marR="0" lvl="0" indent="0" algn="l" rtl="0">
              <a:lnSpc>
                <a:spcPct val="100000"/>
              </a:lnSpc>
              <a:spcBef>
                <a:spcPts val="0"/>
              </a:spcBef>
              <a:spcAft>
                <a:spcPts val="0"/>
              </a:spcAft>
              <a:buClr>
                <a:srgbClr val="000000"/>
              </a:buClr>
              <a:buSzPts val="2600"/>
              <a:buFont typeface="Arial"/>
              <a:buNone/>
            </a:pPr>
            <a:r>
              <a:rPr lang="zh-TW" sz="2600" b="1" i="0" u="none" strike="noStrike" cap="none" dirty="0">
                <a:latin typeface="微軟正黑體" pitchFamily="34" charset="-120"/>
                <a:ea typeface="微軟正黑體" pitchFamily="34" charset="-120"/>
                <a:cs typeface="PMingLiu"/>
                <a:sym typeface="PMingLiu"/>
              </a:rPr>
              <a:t>建置安全監控</a:t>
            </a:r>
            <a:r>
              <a:rPr lang="zh-TW" sz="2600" b="1" i="0" u="none" strike="noStrike" cap="none" dirty="0" smtClean="0">
                <a:latin typeface="微軟正黑體" pitchFamily="34" charset="-120"/>
                <a:ea typeface="微軟正黑體" pitchFamily="34" charset="-120"/>
                <a:cs typeface="PMingLiu"/>
                <a:sym typeface="PMingLiu"/>
              </a:rPr>
              <a:t>環境</a:t>
            </a:r>
            <a:endParaRPr lang="en-US" altLang="zh-TW" sz="2600" b="1" i="0" u="none" strike="noStrike" cap="none" dirty="0" smtClean="0">
              <a:latin typeface="微軟正黑體" pitchFamily="34" charset="-120"/>
              <a:ea typeface="微軟正黑體" pitchFamily="34" charset="-120"/>
              <a:cs typeface="PMingLiu"/>
              <a:sym typeface="PMingLiu"/>
            </a:endParaRPr>
          </a:p>
          <a:p>
            <a:pPr marL="0" marR="0" lvl="0" indent="0" algn="l" rtl="0">
              <a:lnSpc>
                <a:spcPct val="100000"/>
              </a:lnSpc>
              <a:spcBef>
                <a:spcPts val="0"/>
              </a:spcBef>
              <a:spcAft>
                <a:spcPts val="0"/>
              </a:spcAft>
              <a:buClr>
                <a:srgbClr val="000000"/>
              </a:buClr>
              <a:buSzPts val="2600"/>
              <a:buFont typeface="Arial"/>
              <a:buNone/>
            </a:pPr>
            <a:r>
              <a:rPr lang="en-US" altLang="zh-TW" sz="2600" b="1" dirty="0" smtClean="0">
                <a:latin typeface="微軟正黑體" pitchFamily="34" charset="-120"/>
                <a:ea typeface="微軟正黑體" pitchFamily="34" charset="-120"/>
                <a:cs typeface="PMingLiu"/>
                <a:sym typeface="PMingLiu"/>
              </a:rPr>
              <a:t>Router </a:t>
            </a:r>
            <a:r>
              <a:rPr lang="zh-TW" altLang="en-US" sz="2600" b="1" dirty="0" smtClean="0">
                <a:latin typeface="微軟正黑體" pitchFamily="34" charset="-120"/>
                <a:ea typeface="微軟正黑體" pitchFamily="34" charset="-120"/>
                <a:cs typeface="PMingLiu"/>
                <a:sym typeface="PMingLiu"/>
              </a:rPr>
              <a:t>模式</a:t>
            </a:r>
            <a:endParaRPr sz="2600" b="1" i="0" u="none" strike="noStrike" cap="none" dirty="0">
              <a:latin typeface="微軟正黑體" pitchFamily="34" charset="-120"/>
              <a:ea typeface="微軟正黑體" pitchFamily="34" charset="-120"/>
              <a:cs typeface="PMingLiu"/>
              <a:sym typeface="PMingLiu"/>
            </a:endParaRPr>
          </a:p>
        </p:txBody>
      </p:sp>
      <p:pic>
        <p:nvPicPr>
          <p:cNvPr id="13314" name="Picture 2" descr="C:\Users\user\Desktop\0417_直播PPT對稿_QW-AC2600 802.11AC wifi card + Wirele\27.png"/>
          <p:cNvPicPr>
            <a:picLocks noChangeAspect="1" noChangeArrowheads="1"/>
          </p:cNvPicPr>
          <p:nvPr/>
        </p:nvPicPr>
        <p:blipFill>
          <a:blip r:embed="rId3" cstate="print"/>
          <a:srcRect/>
          <a:stretch>
            <a:fillRect/>
          </a:stretch>
        </p:blipFill>
        <p:spPr bwMode="auto">
          <a:xfrm>
            <a:off x="5572857" y="3219822"/>
            <a:ext cx="1512168" cy="1444312"/>
          </a:xfrm>
          <a:prstGeom prst="rect">
            <a:avLst/>
          </a:prstGeom>
          <a:noFill/>
        </p:spPr>
      </p:pic>
      <p:sp>
        <p:nvSpPr>
          <p:cNvPr id="899" name="Shape 899"/>
          <p:cNvSpPr/>
          <p:nvPr/>
        </p:nvSpPr>
        <p:spPr>
          <a:xfrm>
            <a:off x="323528" y="1347615"/>
            <a:ext cx="8496944" cy="1512168"/>
          </a:xfrm>
          <a:prstGeom prst="rect">
            <a:avLst/>
          </a:prstGeom>
          <a:solidFill>
            <a:srgbClr val="E5B8B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zh-TW" sz="2400" b="1" i="0" u="none" strike="noStrike" cap="none" dirty="0">
                <a:latin typeface="微軟正黑體" pitchFamily="34" charset="-120"/>
                <a:ea typeface="微軟正黑體" pitchFamily="34" charset="-120"/>
                <a:cs typeface="PMingLiu"/>
                <a:sym typeface="PMingLiu"/>
              </a:rPr>
              <a:t>基本應用</a:t>
            </a:r>
            <a:endParaRPr sz="2400" b="1" i="0" u="none" strike="noStrike" cap="none" dirty="0">
              <a:latin typeface="微軟正黑體" pitchFamily="34" charset="-120"/>
              <a:ea typeface="微軟正黑體" pitchFamily="34" charset="-120"/>
              <a:cs typeface="PMingLiu"/>
              <a:sym typeface="PMingLiu"/>
            </a:endParaRPr>
          </a:p>
          <a:p>
            <a:pPr marL="0" marR="0" lvl="0" indent="0" algn="l" rtl="0">
              <a:lnSpc>
                <a:spcPct val="100000"/>
              </a:lnSpc>
              <a:spcBef>
                <a:spcPts val="0"/>
              </a:spcBef>
              <a:spcAft>
                <a:spcPts val="0"/>
              </a:spcAft>
              <a:buClr>
                <a:srgbClr val="000000"/>
              </a:buClr>
              <a:buSzPts val="2600"/>
              <a:buFont typeface="Arial"/>
              <a:buNone/>
            </a:pPr>
            <a:r>
              <a:rPr lang="zh-TW" sz="2400" b="1" i="0" u="none" strike="noStrike" cap="none" dirty="0">
                <a:latin typeface="微軟正黑體" pitchFamily="34" charset="-120"/>
                <a:ea typeface="微軟正黑體" pitchFamily="34" charset="-120"/>
                <a:cs typeface="PMingLiu"/>
                <a:sym typeface="PMingLiu"/>
              </a:rPr>
              <a:t>設定NAS無線</a:t>
            </a:r>
            <a:r>
              <a:rPr lang="zh-TW" sz="2400" b="1" i="0" u="none" strike="noStrike" cap="none" dirty="0" smtClean="0">
                <a:latin typeface="微軟正黑體" pitchFamily="34" charset="-120"/>
                <a:ea typeface="微軟正黑體" pitchFamily="34" charset="-120"/>
                <a:cs typeface="PMingLiu"/>
                <a:sym typeface="PMingLiu"/>
              </a:rPr>
              <a:t>網路</a:t>
            </a:r>
            <a:endParaRPr lang="en-US" altLang="zh-TW" sz="2400" b="1" i="0" u="none" strike="noStrike" cap="none" dirty="0" smtClean="0">
              <a:latin typeface="微軟正黑體" pitchFamily="34" charset="-120"/>
              <a:ea typeface="微軟正黑體" pitchFamily="34" charset="-120"/>
              <a:cs typeface="PMingLiu"/>
              <a:sym typeface="PMingLiu"/>
            </a:endParaRPr>
          </a:p>
          <a:p>
            <a:pPr marL="0" marR="0" lvl="0" indent="0" algn="l" rtl="0">
              <a:lnSpc>
                <a:spcPct val="100000"/>
              </a:lnSpc>
              <a:spcBef>
                <a:spcPts val="0"/>
              </a:spcBef>
              <a:spcAft>
                <a:spcPts val="0"/>
              </a:spcAft>
              <a:buClr>
                <a:srgbClr val="000000"/>
              </a:buClr>
              <a:buSzPts val="2600"/>
              <a:buFont typeface="Arial"/>
              <a:buNone/>
            </a:pPr>
            <a:r>
              <a:rPr lang="en-US" altLang="zh-TW" sz="2400" b="1" dirty="0" smtClean="0">
                <a:latin typeface="微軟正黑體" pitchFamily="34" charset="-120"/>
                <a:ea typeface="微軟正黑體" pitchFamily="34" charset="-120"/>
                <a:cs typeface="PMingLiu"/>
                <a:sym typeface="PMingLiu"/>
              </a:rPr>
              <a:t>AP</a:t>
            </a:r>
            <a:r>
              <a:rPr lang="zh-TW" altLang="en-US" sz="2400" b="1" dirty="0" smtClean="0">
                <a:latin typeface="微軟正黑體" pitchFamily="34" charset="-120"/>
                <a:ea typeface="微軟正黑體" pitchFamily="34" charset="-120"/>
                <a:cs typeface="PMingLiu"/>
                <a:sym typeface="PMingLiu"/>
              </a:rPr>
              <a:t> 模式</a:t>
            </a:r>
            <a:endParaRPr sz="2400" b="1" i="0" u="none" strike="noStrike" cap="none" dirty="0">
              <a:latin typeface="微軟正黑體" pitchFamily="34" charset="-120"/>
              <a:ea typeface="微軟正黑體" pitchFamily="34" charset="-120"/>
              <a:cs typeface="PMingLiu"/>
              <a:sym typeface="PMingLiu"/>
            </a:endParaRPr>
          </a:p>
        </p:txBody>
      </p:sp>
      <p:sp>
        <p:nvSpPr>
          <p:cNvPr id="900" name="Shape 900"/>
          <p:cNvSpPr txBox="1">
            <a:spLocks noGrp="1"/>
          </p:cNvSpPr>
          <p:nvPr>
            <p:ph type="title"/>
          </p:nvPr>
        </p:nvSpPr>
        <p:spPr/>
        <p:txBody>
          <a:bodyPr/>
          <a:lstStyle/>
          <a:p>
            <a:pPr lvl="0"/>
            <a:r>
              <a:rPr lang="zh-TW" altLang="en-US" smtClean="0">
                <a:sym typeface="PMingLiu"/>
              </a:rPr>
              <a:t>打造專屬無線應用方式</a:t>
            </a:r>
            <a:endParaRPr lang="zh-TW" altLang="en-US">
              <a:sym typeface="PMingLiu"/>
            </a:endParaRPr>
          </a:p>
        </p:txBody>
      </p:sp>
      <p:pic>
        <p:nvPicPr>
          <p:cNvPr id="902" name="Shape 902"/>
          <p:cNvPicPr preferRelativeResize="0"/>
          <p:nvPr/>
        </p:nvPicPr>
        <p:blipFill rotWithShape="1">
          <a:blip r:embed="rId4" cstate="print">
            <a:alphaModFix/>
          </a:blip>
          <a:srcRect l="30951" r="32925"/>
          <a:stretch/>
        </p:blipFill>
        <p:spPr>
          <a:xfrm>
            <a:off x="7661089" y="3719991"/>
            <a:ext cx="511311" cy="795975"/>
          </a:xfrm>
          <a:prstGeom prst="rect">
            <a:avLst/>
          </a:prstGeom>
          <a:noFill/>
          <a:ln>
            <a:noFill/>
          </a:ln>
        </p:spPr>
      </p:pic>
      <p:pic>
        <p:nvPicPr>
          <p:cNvPr id="903" name="Shape 903"/>
          <p:cNvPicPr preferRelativeResize="0"/>
          <p:nvPr/>
        </p:nvPicPr>
        <p:blipFill rotWithShape="1">
          <a:blip r:embed="rId4" cstate="print">
            <a:alphaModFix/>
          </a:blip>
          <a:srcRect l="30951" r="32925"/>
          <a:stretch/>
        </p:blipFill>
        <p:spPr>
          <a:xfrm>
            <a:off x="6796993" y="3719991"/>
            <a:ext cx="511311" cy="795975"/>
          </a:xfrm>
          <a:prstGeom prst="rect">
            <a:avLst/>
          </a:prstGeom>
          <a:noFill/>
          <a:ln>
            <a:noFill/>
          </a:ln>
        </p:spPr>
      </p:pic>
      <p:pic>
        <p:nvPicPr>
          <p:cNvPr id="904" name="Shape 904"/>
          <p:cNvPicPr preferRelativeResize="0"/>
          <p:nvPr/>
        </p:nvPicPr>
        <p:blipFill rotWithShape="1">
          <a:blip r:embed="rId4" cstate="print">
            <a:alphaModFix/>
          </a:blip>
          <a:srcRect l="30951" r="32925"/>
          <a:stretch/>
        </p:blipFill>
        <p:spPr>
          <a:xfrm>
            <a:off x="7229041" y="3719991"/>
            <a:ext cx="511311" cy="795975"/>
          </a:xfrm>
          <a:prstGeom prst="rect">
            <a:avLst/>
          </a:prstGeom>
          <a:noFill/>
          <a:ln>
            <a:noFill/>
          </a:ln>
        </p:spPr>
      </p:pic>
      <p:pic>
        <p:nvPicPr>
          <p:cNvPr id="905" name="Shape 905" descr="C:\Users\user\Desktop\0306_x53Be PPT\2600-1.png"/>
          <p:cNvPicPr preferRelativeResize="0"/>
          <p:nvPr/>
        </p:nvPicPr>
        <p:blipFill rotWithShape="1">
          <a:blip r:embed="rId5" cstate="print">
            <a:alphaModFix/>
          </a:blip>
          <a:srcRect/>
          <a:stretch/>
        </p:blipFill>
        <p:spPr>
          <a:xfrm>
            <a:off x="4572000" y="2067693"/>
            <a:ext cx="583522" cy="714815"/>
          </a:xfrm>
          <a:prstGeom prst="rect">
            <a:avLst/>
          </a:prstGeom>
          <a:noFill/>
          <a:ln>
            <a:noFill/>
          </a:ln>
        </p:spPr>
      </p:pic>
      <p:pic>
        <p:nvPicPr>
          <p:cNvPr id="906" name="Shape 906" descr="\\10.64.2.86\Marketing\MarketingMaterials\Product_photo\NAS\TS-x53Be\TS-453Be\TS-453Be_Top-right.png"/>
          <p:cNvPicPr preferRelativeResize="0"/>
          <p:nvPr/>
        </p:nvPicPr>
        <p:blipFill rotWithShape="1">
          <a:blip r:embed="rId6" cstate="print">
            <a:alphaModFix/>
          </a:blip>
          <a:srcRect/>
          <a:stretch/>
        </p:blipFill>
        <p:spPr>
          <a:xfrm>
            <a:off x="3186753" y="1779663"/>
            <a:ext cx="1601271" cy="1008112"/>
          </a:xfrm>
          <a:prstGeom prst="rect">
            <a:avLst/>
          </a:prstGeom>
          <a:noFill/>
          <a:ln>
            <a:noFill/>
          </a:ln>
        </p:spPr>
      </p:pic>
      <p:grpSp>
        <p:nvGrpSpPr>
          <p:cNvPr id="2" name="Shape 907"/>
          <p:cNvGrpSpPr/>
          <p:nvPr/>
        </p:nvGrpSpPr>
        <p:grpSpPr>
          <a:xfrm>
            <a:off x="5076056" y="1785256"/>
            <a:ext cx="3600400" cy="1123134"/>
            <a:chOff x="4211960" y="1539743"/>
            <a:chExt cx="4387438" cy="1368648"/>
          </a:xfrm>
        </p:grpSpPr>
        <p:pic>
          <p:nvPicPr>
            <p:cNvPr id="908" name="Shape 908" descr="C:\Users\user\Desktop\0306_x53Be PPT\10.png"/>
            <p:cNvPicPr preferRelativeResize="0"/>
            <p:nvPr/>
          </p:nvPicPr>
          <p:blipFill rotWithShape="1">
            <a:blip r:embed="rId7" cstate="print">
              <a:alphaModFix/>
            </a:blip>
            <a:srcRect/>
            <a:stretch/>
          </p:blipFill>
          <p:spPr>
            <a:xfrm>
              <a:off x="4211960" y="1976376"/>
              <a:ext cx="1667354" cy="757165"/>
            </a:xfrm>
            <a:prstGeom prst="rect">
              <a:avLst/>
            </a:prstGeom>
            <a:noFill/>
            <a:ln>
              <a:noFill/>
            </a:ln>
          </p:spPr>
        </p:pic>
        <p:pic>
          <p:nvPicPr>
            <p:cNvPr id="909" name="Shape 909" descr="C:\Users\user\Desktop\0306_x53Be PPT\11.png"/>
            <p:cNvPicPr preferRelativeResize="0"/>
            <p:nvPr/>
          </p:nvPicPr>
          <p:blipFill rotWithShape="1">
            <a:blip r:embed="rId8" cstate="print">
              <a:alphaModFix/>
            </a:blip>
            <a:srcRect/>
            <a:stretch/>
          </p:blipFill>
          <p:spPr>
            <a:xfrm>
              <a:off x="5200935" y="1923678"/>
              <a:ext cx="2262555" cy="984713"/>
            </a:xfrm>
            <a:prstGeom prst="rect">
              <a:avLst/>
            </a:prstGeom>
            <a:noFill/>
            <a:ln>
              <a:noFill/>
            </a:ln>
          </p:spPr>
        </p:pic>
        <p:pic>
          <p:nvPicPr>
            <p:cNvPr id="910" name="Shape 910" descr="C:\Users\user\Desktop\0306_x53Be PPT\9.png"/>
            <p:cNvPicPr preferRelativeResize="0"/>
            <p:nvPr/>
          </p:nvPicPr>
          <p:blipFill rotWithShape="1">
            <a:blip r:embed="rId9" cstate="print">
              <a:alphaModFix/>
            </a:blip>
            <a:srcRect/>
            <a:stretch/>
          </p:blipFill>
          <p:spPr>
            <a:xfrm>
              <a:off x="7073143" y="1539743"/>
              <a:ext cx="1526255" cy="1248031"/>
            </a:xfrm>
            <a:prstGeom prst="rect">
              <a:avLst/>
            </a:prstGeom>
            <a:noFill/>
            <a:ln>
              <a:noFill/>
            </a:ln>
          </p:spPr>
        </p:pic>
      </p:grpSp>
      <p:pic>
        <p:nvPicPr>
          <p:cNvPr id="911" name="Shape 911" descr="C:\Users\user\Desktop\0306_x53Be PPT\2600-1.png"/>
          <p:cNvPicPr preferRelativeResize="0"/>
          <p:nvPr/>
        </p:nvPicPr>
        <p:blipFill rotWithShape="1">
          <a:blip r:embed="rId5" cstate="print">
            <a:alphaModFix/>
          </a:blip>
          <a:srcRect/>
          <a:stretch/>
        </p:blipFill>
        <p:spPr>
          <a:xfrm>
            <a:off x="4589095" y="3795884"/>
            <a:ext cx="583522" cy="714815"/>
          </a:xfrm>
          <a:prstGeom prst="rect">
            <a:avLst/>
          </a:prstGeom>
          <a:noFill/>
          <a:ln>
            <a:noFill/>
          </a:ln>
        </p:spPr>
      </p:pic>
      <p:pic>
        <p:nvPicPr>
          <p:cNvPr id="912" name="Shape 912" descr="\\10.64.2.86\Marketing\MarketingMaterials\Product_photo\NAS\TS-x53Be\TS-453Be\TS-453Be_Top-right.png"/>
          <p:cNvPicPr preferRelativeResize="0"/>
          <p:nvPr/>
        </p:nvPicPr>
        <p:blipFill rotWithShape="1">
          <a:blip r:embed="rId6" cstate="print">
            <a:alphaModFix/>
          </a:blip>
          <a:srcRect/>
          <a:stretch/>
        </p:blipFill>
        <p:spPr>
          <a:xfrm>
            <a:off x="3203848" y="3507854"/>
            <a:ext cx="1601271" cy="1008112"/>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37" name="Picture 4" descr="C:\Users\user\Desktop\0417_直播PPT對稿_QW-AC2600 802.11AC wifi card + Wirele\36.png"/>
          <p:cNvPicPr>
            <a:picLocks noChangeAspect="1" noChangeArrowheads="1"/>
          </p:cNvPicPr>
          <p:nvPr/>
        </p:nvPicPr>
        <p:blipFill>
          <a:blip r:embed="rId3" cstate="print"/>
          <a:stretch>
            <a:fillRect/>
          </a:stretch>
        </p:blipFill>
        <p:spPr bwMode="auto">
          <a:xfrm>
            <a:off x="3038115" y="2139702"/>
            <a:ext cx="3064089" cy="2549449"/>
          </a:xfrm>
          <a:prstGeom prst="rect">
            <a:avLst/>
          </a:prstGeom>
          <a:noFill/>
        </p:spPr>
      </p:pic>
      <p:pic>
        <p:nvPicPr>
          <p:cNvPr id="38" name="Picture 4" descr="C:\Users\user\Desktop\0417_直播PPT對稿_QW-AC2600 802.11AC wifi card + Wirele\36.png"/>
          <p:cNvPicPr>
            <a:picLocks noChangeAspect="1" noChangeArrowheads="1"/>
          </p:cNvPicPr>
          <p:nvPr/>
        </p:nvPicPr>
        <p:blipFill>
          <a:blip r:embed="rId4" cstate="print"/>
          <a:stretch>
            <a:fillRect/>
          </a:stretch>
        </p:blipFill>
        <p:spPr bwMode="auto">
          <a:xfrm>
            <a:off x="5950164" y="2139702"/>
            <a:ext cx="3060920" cy="2549449"/>
          </a:xfrm>
          <a:prstGeom prst="rect">
            <a:avLst/>
          </a:prstGeom>
          <a:noFill/>
        </p:spPr>
      </p:pic>
      <p:pic>
        <p:nvPicPr>
          <p:cNvPr id="14340" name="Picture 4" descr="C:\Users\user\Desktop\0417_直播PPT對稿_QW-AC2600 802.11AC wifi card + Wirele\36.png"/>
          <p:cNvPicPr>
            <a:picLocks noChangeAspect="1" noChangeArrowheads="1"/>
          </p:cNvPicPr>
          <p:nvPr/>
        </p:nvPicPr>
        <p:blipFill>
          <a:blip r:embed="rId5" cstate="print"/>
          <a:stretch>
            <a:fillRect/>
          </a:stretch>
        </p:blipFill>
        <p:spPr bwMode="auto">
          <a:xfrm>
            <a:off x="82056" y="2168871"/>
            <a:ext cx="3096173" cy="2520140"/>
          </a:xfrm>
          <a:prstGeom prst="rect">
            <a:avLst/>
          </a:prstGeom>
          <a:noFill/>
        </p:spPr>
      </p:pic>
      <p:sp>
        <p:nvSpPr>
          <p:cNvPr id="918" name="Shape 918"/>
          <p:cNvSpPr txBox="1">
            <a:spLocks noGrp="1"/>
          </p:cNvSpPr>
          <p:nvPr>
            <p:ph type="title"/>
          </p:nvPr>
        </p:nvSpPr>
        <p:spPr/>
        <p:txBody>
          <a:bodyPr/>
          <a:lstStyle/>
          <a:p>
            <a:pPr lvl="0"/>
            <a:r>
              <a:rPr lang="zh-TW" altLang="en-US" smtClean="0">
                <a:sym typeface="PMingLiu"/>
              </a:rPr>
              <a:t>簡單三步驟</a:t>
            </a:r>
            <a:r>
              <a:rPr lang="en-US" altLang="zh-TW" smtClean="0">
                <a:sym typeface="PMingLiu"/>
              </a:rPr>
              <a:t>NAS</a:t>
            </a:r>
            <a:r>
              <a:rPr lang="zh-TW" altLang="en-US" smtClean="0">
                <a:sym typeface="PMingLiu"/>
              </a:rPr>
              <a:t>變身無線</a:t>
            </a:r>
            <a:r>
              <a:rPr lang="en-US" altLang="zh-TW" smtClean="0">
                <a:sym typeface="PMingLiu"/>
              </a:rPr>
              <a:t>AP</a:t>
            </a:r>
            <a:endParaRPr lang="zh-TW" altLang="en-US">
              <a:sym typeface="PMingLiu"/>
            </a:endParaRPr>
          </a:p>
        </p:txBody>
      </p:sp>
      <p:sp>
        <p:nvSpPr>
          <p:cNvPr id="26" name="內容版面配置區 25"/>
          <p:cNvSpPr>
            <a:spLocks noGrp="1"/>
          </p:cNvSpPr>
          <p:nvPr>
            <p:ph idx="1"/>
          </p:nvPr>
        </p:nvSpPr>
        <p:spPr>
          <a:xfrm>
            <a:off x="1609624" y="1210199"/>
            <a:ext cx="5256584" cy="1011559"/>
          </a:xfrm>
        </p:spPr>
        <p:txBody>
          <a:bodyPr>
            <a:normAutofit/>
          </a:bodyPr>
          <a:lstStyle/>
          <a:p>
            <a:pPr lvl="0"/>
            <a:r>
              <a:rPr lang="zh-TW" altLang="en-US" sz="2400" dirty="0" smtClean="0">
                <a:sym typeface="PMingLiu"/>
              </a:rPr>
              <a:t>先到 </a:t>
            </a:r>
            <a:r>
              <a:rPr lang="en-US" altLang="zh-TW" sz="2400" dirty="0" smtClean="0">
                <a:sym typeface="PMingLiu"/>
              </a:rPr>
              <a:t>QTS </a:t>
            </a:r>
            <a:r>
              <a:rPr lang="zh-TW" altLang="en-US" sz="2400" dirty="0" smtClean="0">
                <a:sym typeface="PMingLiu"/>
              </a:rPr>
              <a:t>的 </a:t>
            </a:r>
            <a:r>
              <a:rPr lang="en-US" altLang="zh-TW" sz="2400" dirty="0" smtClean="0">
                <a:sym typeface="PMingLiu"/>
              </a:rPr>
              <a:t>App Center </a:t>
            </a:r>
            <a:r>
              <a:rPr lang="zh-TW" altLang="en-US" sz="2400" dirty="0" smtClean="0">
                <a:sym typeface="PMingLiu"/>
              </a:rPr>
              <a:t>下載並安裝 </a:t>
            </a:r>
            <a:r>
              <a:rPr lang="en-US" altLang="zh-TW" sz="2400" dirty="0" err="1" smtClean="0">
                <a:sym typeface="PMingLiu"/>
              </a:rPr>
              <a:t>WirelessAP</a:t>
            </a:r>
            <a:r>
              <a:rPr lang="en-US" altLang="zh-TW" sz="2400" dirty="0" smtClean="0">
                <a:sym typeface="PMingLiu"/>
              </a:rPr>
              <a:t> Station</a:t>
            </a:r>
          </a:p>
          <a:p>
            <a:endParaRPr lang="zh-TW" altLang="en-US" sz="2400" dirty="0"/>
          </a:p>
        </p:txBody>
      </p:sp>
      <p:pic>
        <p:nvPicPr>
          <p:cNvPr id="922" name="Shape 922"/>
          <p:cNvPicPr preferRelativeResize="0"/>
          <p:nvPr/>
        </p:nvPicPr>
        <p:blipFill rotWithShape="1">
          <a:blip r:embed="rId6" cstate="print">
            <a:alphaModFix/>
          </a:blip>
          <a:srcRect r="72540" b="77853"/>
          <a:stretch/>
        </p:blipFill>
        <p:spPr>
          <a:xfrm>
            <a:off x="394920" y="3190653"/>
            <a:ext cx="2510848" cy="1109825"/>
          </a:xfrm>
          <a:prstGeom prst="rect">
            <a:avLst/>
          </a:prstGeom>
          <a:noFill/>
          <a:ln>
            <a:noFill/>
          </a:ln>
        </p:spPr>
      </p:pic>
      <p:sp>
        <p:nvSpPr>
          <p:cNvPr id="923" name="Shape 923"/>
          <p:cNvSpPr txBox="1"/>
          <p:nvPr/>
        </p:nvSpPr>
        <p:spPr>
          <a:xfrm>
            <a:off x="477592" y="2715766"/>
            <a:ext cx="2549749" cy="34625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dirty="0">
                <a:solidFill>
                  <a:schemeClr val="dk1"/>
                </a:solidFill>
                <a:latin typeface="微軟正黑體" pitchFamily="34" charset="-120"/>
                <a:ea typeface="微軟正黑體" pitchFamily="34" charset="-120"/>
                <a:cs typeface="PMingLiu"/>
                <a:sym typeface="PMingLiu"/>
              </a:rPr>
              <a:t>點 「新增存取點」</a:t>
            </a:r>
            <a:endParaRPr sz="1400" i="0" u="none" strike="noStrike" cap="none" dirty="0">
              <a:solidFill>
                <a:srgbClr val="000000"/>
              </a:solidFill>
              <a:latin typeface="微軟正黑體" pitchFamily="34" charset="-120"/>
              <a:ea typeface="微軟正黑體" pitchFamily="34" charset="-120"/>
              <a:cs typeface="PMingLiu"/>
              <a:sym typeface="PMingLiu"/>
            </a:endParaRPr>
          </a:p>
        </p:txBody>
      </p:sp>
      <p:pic>
        <p:nvPicPr>
          <p:cNvPr id="927" name="Shape 927"/>
          <p:cNvPicPr preferRelativeResize="0"/>
          <p:nvPr/>
        </p:nvPicPr>
        <p:blipFill rotWithShape="1">
          <a:blip r:embed="rId7" cstate="print">
            <a:alphaModFix/>
          </a:blip>
          <a:srcRect l="11970" t="15286" r="50001" b="55838"/>
          <a:stretch/>
        </p:blipFill>
        <p:spPr>
          <a:xfrm>
            <a:off x="3316048" y="3219822"/>
            <a:ext cx="2510848" cy="1042267"/>
          </a:xfrm>
          <a:prstGeom prst="rect">
            <a:avLst/>
          </a:prstGeom>
          <a:noFill/>
          <a:ln>
            <a:noFill/>
          </a:ln>
        </p:spPr>
      </p:pic>
      <p:sp>
        <p:nvSpPr>
          <p:cNvPr id="928" name="Shape 928"/>
          <p:cNvSpPr txBox="1"/>
          <p:nvPr/>
        </p:nvSpPr>
        <p:spPr>
          <a:xfrm>
            <a:off x="3247804" y="2715766"/>
            <a:ext cx="2549749" cy="34625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dirty="0">
                <a:solidFill>
                  <a:schemeClr val="dk1"/>
                </a:solidFill>
                <a:latin typeface="微軟正黑體" pitchFamily="34" charset="-120"/>
                <a:ea typeface="微軟正黑體" pitchFamily="34" charset="-120"/>
                <a:cs typeface="PMingLiu"/>
                <a:sym typeface="PMingLiu"/>
              </a:rPr>
              <a:t>選擇 QWA-AC2600</a:t>
            </a:r>
            <a:endParaRPr sz="1800" b="1" i="0" u="none" strike="noStrike" cap="none" dirty="0">
              <a:solidFill>
                <a:schemeClr val="dk1"/>
              </a:solidFill>
              <a:latin typeface="微軟正黑體" pitchFamily="34" charset="-120"/>
              <a:ea typeface="微軟正黑體" pitchFamily="34" charset="-120"/>
              <a:cs typeface="PMingLiu"/>
              <a:sym typeface="PMingLiu"/>
            </a:endParaRPr>
          </a:p>
        </p:txBody>
      </p:sp>
      <p:sp>
        <p:nvSpPr>
          <p:cNvPr id="932" name="Shape 932"/>
          <p:cNvSpPr txBox="1"/>
          <p:nvPr/>
        </p:nvSpPr>
        <p:spPr>
          <a:xfrm>
            <a:off x="6208763" y="2715766"/>
            <a:ext cx="2549749" cy="34625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微軟正黑體" pitchFamily="34" charset="-120"/>
                <a:ea typeface="微軟正黑體" pitchFamily="34" charset="-120"/>
                <a:cs typeface="PMingLiu"/>
                <a:sym typeface="PMingLiu"/>
              </a:rPr>
              <a:t>輸入 AP 存取點的設定</a:t>
            </a:r>
            <a:endParaRPr sz="1400" i="0" u="none" strike="noStrike" cap="none">
              <a:solidFill>
                <a:srgbClr val="000000"/>
              </a:solidFill>
              <a:latin typeface="微軟正黑體" pitchFamily="34" charset="-120"/>
              <a:ea typeface="微軟正黑體" pitchFamily="34" charset="-120"/>
              <a:cs typeface="PMingLiu"/>
              <a:sym typeface="PMingLiu"/>
            </a:endParaRPr>
          </a:p>
        </p:txBody>
      </p:sp>
      <p:pic>
        <p:nvPicPr>
          <p:cNvPr id="936" name="Shape 936"/>
          <p:cNvPicPr preferRelativeResize="0"/>
          <p:nvPr/>
        </p:nvPicPr>
        <p:blipFill rotWithShape="1">
          <a:blip r:embed="rId8" cstate="print">
            <a:alphaModFix/>
          </a:blip>
          <a:srcRect l="16572" t="33588" r="47924" b="34085"/>
          <a:stretch/>
        </p:blipFill>
        <p:spPr>
          <a:xfrm>
            <a:off x="6222596" y="3144129"/>
            <a:ext cx="2505772" cy="1229183"/>
          </a:xfrm>
          <a:prstGeom prst="rect">
            <a:avLst/>
          </a:prstGeom>
          <a:noFill/>
          <a:ln>
            <a:noFill/>
          </a:ln>
        </p:spPr>
      </p:pic>
      <p:pic>
        <p:nvPicPr>
          <p:cNvPr id="14338" name="Picture 2" descr="C:\Users\user\Desktop\0417_直播PPT對稿_QW-AC2600 802.11AC wifi card + Wirele\WirelessAP Station.png"/>
          <p:cNvPicPr>
            <a:picLocks noChangeAspect="1" noChangeArrowheads="1"/>
          </p:cNvPicPr>
          <p:nvPr/>
        </p:nvPicPr>
        <p:blipFill>
          <a:blip r:embed="rId9" cstate="print"/>
          <a:srcRect/>
          <a:stretch>
            <a:fillRect/>
          </a:stretch>
        </p:blipFill>
        <p:spPr bwMode="auto">
          <a:xfrm>
            <a:off x="765624" y="1255510"/>
            <a:ext cx="720080" cy="720080"/>
          </a:xfrm>
          <a:prstGeom prst="rect">
            <a:avLst/>
          </a:prstGeom>
          <a:noFill/>
        </p:spPr>
      </p:pic>
      <p:sp>
        <p:nvSpPr>
          <p:cNvPr id="939" name="Shape 939"/>
          <p:cNvSpPr txBox="1"/>
          <p:nvPr/>
        </p:nvSpPr>
        <p:spPr>
          <a:xfrm>
            <a:off x="6956743" y="3363838"/>
            <a:ext cx="1225699" cy="204283"/>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000" b="0" i="0" u="none" strike="noStrike" cap="none" dirty="0">
                <a:latin typeface="Arial"/>
                <a:ea typeface="Arial"/>
                <a:cs typeface="Arial"/>
                <a:sym typeface="Arial"/>
              </a:rPr>
              <a:t>QWA-AC2600</a:t>
            </a:r>
            <a:endParaRPr sz="1000" b="0" i="0" u="none" strike="noStrike" cap="none" dirty="0">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p:txBody>
          <a:bodyPr/>
          <a:lstStyle/>
          <a:p>
            <a:pPr lvl="0"/>
            <a:r>
              <a:rPr lang="zh-TW" altLang="en-US" smtClean="0"/>
              <a:t>無線網卡具備什麼樣的優勢？</a:t>
            </a:r>
            <a:endParaRPr lang="zh-TW" altLang="en-US"/>
          </a:p>
        </p:txBody>
      </p:sp>
      <p:pic>
        <p:nvPicPr>
          <p:cNvPr id="3074" name="Picture 2" descr="C:\Users\user\Desktop\0417_直播PPT對稿_QW-AC2600 802.11AC wifi card + Wirele\20.png"/>
          <p:cNvPicPr>
            <a:picLocks noChangeAspect="1" noChangeArrowheads="1"/>
          </p:cNvPicPr>
          <p:nvPr/>
        </p:nvPicPr>
        <p:blipFill>
          <a:blip r:embed="rId3" cstate="print"/>
          <a:srcRect/>
          <a:stretch>
            <a:fillRect/>
          </a:stretch>
        </p:blipFill>
        <p:spPr bwMode="auto">
          <a:xfrm>
            <a:off x="0" y="1432645"/>
            <a:ext cx="765175" cy="487363"/>
          </a:xfrm>
          <a:prstGeom prst="rect">
            <a:avLst/>
          </a:prstGeom>
          <a:noFill/>
        </p:spPr>
      </p:pic>
      <p:pic>
        <p:nvPicPr>
          <p:cNvPr id="11" name="Picture 2" descr="C:\Users\user\Desktop\0417_直播PPT對稿_QW-AC2600 802.11AC wifi card + Wirele\20.png"/>
          <p:cNvPicPr>
            <a:picLocks noChangeAspect="1" noChangeArrowheads="1"/>
          </p:cNvPicPr>
          <p:nvPr/>
        </p:nvPicPr>
        <p:blipFill>
          <a:blip r:embed="rId3" cstate="print"/>
          <a:srcRect/>
          <a:stretch>
            <a:fillRect/>
          </a:stretch>
        </p:blipFill>
        <p:spPr bwMode="auto">
          <a:xfrm>
            <a:off x="0" y="2257287"/>
            <a:ext cx="765175" cy="487363"/>
          </a:xfrm>
          <a:prstGeom prst="rect">
            <a:avLst/>
          </a:prstGeom>
          <a:noFill/>
        </p:spPr>
      </p:pic>
      <p:pic>
        <p:nvPicPr>
          <p:cNvPr id="13" name="Picture 2" descr="C:\Users\user\Desktop\0417_直播PPT對稿_QW-AC2600 802.11AC wifi card + Wirele\20.png"/>
          <p:cNvPicPr>
            <a:picLocks noChangeAspect="1" noChangeArrowheads="1"/>
          </p:cNvPicPr>
          <p:nvPr/>
        </p:nvPicPr>
        <p:blipFill>
          <a:blip r:embed="rId3" cstate="print"/>
          <a:srcRect/>
          <a:stretch>
            <a:fillRect/>
          </a:stretch>
        </p:blipFill>
        <p:spPr bwMode="auto">
          <a:xfrm>
            <a:off x="0" y="3042195"/>
            <a:ext cx="765175" cy="487363"/>
          </a:xfrm>
          <a:prstGeom prst="rect">
            <a:avLst/>
          </a:prstGeom>
          <a:noFill/>
        </p:spPr>
      </p:pic>
      <p:pic>
        <p:nvPicPr>
          <p:cNvPr id="14" name="Picture 2" descr="C:\Users\user\Desktop\0417_直播PPT對稿_QW-AC2600 802.11AC wifi card + Wirele\20.png"/>
          <p:cNvPicPr>
            <a:picLocks noChangeAspect="1" noChangeArrowheads="1"/>
          </p:cNvPicPr>
          <p:nvPr/>
        </p:nvPicPr>
        <p:blipFill>
          <a:blip r:embed="rId3" cstate="print"/>
          <a:srcRect/>
          <a:stretch>
            <a:fillRect/>
          </a:stretch>
        </p:blipFill>
        <p:spPr bwMode="auto">
          <a:xfrm>
            <a:off x="0" y="3884587"/>
            <a:ext cx="765175" cy="487363"/>
          </a:xfrm>
          <a:prstGeom prst="rect">
            <a:avLst/>
          </a:prstGeom>
          <a:noFill/>
        </p:spPr>
      </p:pic>
      <p:sp>
        <p:nvSpPr>
          <p:cNvPr id="15" name="文字方塊 14"/>
          <p:cNvSpPr txBox="1"/>
          <p:nvPr/>
        </p:nvSpPr>
        <p:spPr>
          <a:xfrm>
            <a:off x="1043608" y="1480055"/>
            <a:ext cx="7632848" cy="707886"/>
          </a:xfrm>
          <a:prstGeom prst="rect">
            <a:avLst/>
          </a:prstGeom>
          <a:noFill/>
        </p:spPr>
        <p:txBody>
          <a:bodyPr wrap="square" rtlCol="0">
            <a:spAutoFit/>
          </a:bodyPr>
          <a:lstStyle/>
          <a:p>
            <a:pPr lvl="0"/>
            <a:r>
              <a:rPr lang="zh-TW" altLang="en-US" sz="2000" b="1" dirty="0" smtClean="0">
                <a:latin typeface="微軟正黑體" pitchFamily="34" charset="-120"/>
                <a:ea typeface="微軟正黑體" pitchFamily="34" charset="-120"/>
              </a:rPr>
              <a:t>無線設備</a:t>
            </a:r>
            <a:r>
              <a:rPr lang="zh-TW" altLang="en-US" sz="2000" b="1" dirty="0" smtClean="0">
                <a:solidFill>
                  <a:schemeClr val="accent6">
                    <a:lumMod val="75000"/>
                  </a:schemeClr>
                </a:solidFill>
                <a:latin typeface="微軟正黑體" pitchFamily="34" charset="-120"/>
                <a:ea typeface="微軟正黑體" pitchFamily="34" charset="-120"/>
              </a:rPr>
              <a:t>直接存取</a:t>
            </a:r>
            <a:r>
              <a:rPr lang="zh-TW" altLang="en-US" sz="2000" b="1" dirty="0" smtClean="0">
                <a:latin typeface="微軟正黑體" pitchFamily="34" charset="-120"/>
                <a:ea typeface="微軟正黑體" pitchFamily="34" charset="-120"/>
              </a:rPr>
              <a:t>資料，有效減低實體無線路由器的頻寬負載</a:t>
            </a:r>
          </a:p>
          <a:p>
            <a:endParaRPr lang="zh-TW" altLang="en-US" sz="2000" dirty="0"/>
          </a:p>
        </p:txBody>
      </p:sp>
      <p:sp>
        <p:nvSpPr>
          <p:cNvPr id="16" name="文字方塊 15"/>
          <p:cNvSpPr txBox="1"/>
          <p:nvPr/>
        </p:nvSpPr>
        <p:spPr>
          <a:xfrm>
            <a:off x="1043608" y="1841256"/>
            <a:ext cx="7632848" cy="430887"/>
          </a:xfrm>
          <a:prstGeom prst="rect">
            <a:avLst/>
          </a:prstGeom>
          <a:noFill/>
        </p:spPr>
        <p:txBody>
          <a:bodyPr wrap="square" rtlCol="0">
            <a:spAutoFit/>
          </a:bodyPr>
          <a:lstStyle/>
          <a:p>
            <a:pPr lvl="0"/>
            <a:r>
              <a:rPr lang="en-US" altLang="zh-TW" sz="2200" b="1" dirty="0" smtClean="0">
                <a:solidFill>
                  <a:schemeClr val="tx1">
                    <a:lumMod val="95000"/>
                    <a:lumOff val="5000"/>
                  </a:schemeClr>
                </a:solidFill>
                <a:latin typeface="微軟正黑體" pitchFamily="34" charset="-120"/>
                <a:ea typeface="微軟正黑體" pitchFamily="34" charset="-120"/>
              </a:rPr>
              <a:t>-------------------------------------------------------------</a:t>
            </a:r>
            <a:endParaRPr lang="zh-TW" altLang="en-US" sz="2200" b="1" dirty="0" smtClean="0">
              <a:solidFill>
                <a:schemeClr val="tx1">
                  <a:lumMod val="95000"/>
                  <a:lumOff val="5000"/>
                </a:schemeClr>
              </a:solidFill>
              <a:latin typeface="微軟正黑體" pitchFamily="34" charset="-120"/>
              <a:ea typeface="微軟正黑體" pitchFamily="34" charset="-120"/>
            </a:endParaRPr>
          </a:p>
        </p:txBody>
      </p:sp>
      <p:sp>
        <p:nvSpPr>
          <p:cNvPr id="18" name="文字方塊 17"/>
          <p:cNvSpPr txBox="1"/>
          <p:nvPr/>
        </p:nvSpPr>
        <p:spPr>
          <a:xfrm>
            <a:off x="1043608" y="2292506"/>
            <a:ext cx="7632848" cy="400110"/>
          </a:xfrm>
          <a:prstGeom prst="rect">
            <a:avLst/>
          </a:prstGeom>
          <a:noFill/>
        </p:spPr>
        <p:txBody>
          <a:bodyPr wrap="square" rtlCol="0">
            <a:spAutoFit/>
          </a:bodyPr>
          <a:lstStyle/>
          <a:p>
            <a:pPr lvl="0"/>
            <a:r>
              <a:rPr lang="zh-TW" altLang="en-US" sz="2000" b="1" dirty="0" smtClean="0">
                <a:latin typeface="微軟正黑體" pitchFamily="34" charset="-120"/>
                <a:ea typeface="微軟正黑體" pitchFamily="34" charset="-120"/>
              </a:rPr>
              <a:t>提供 </a:t>
            </a:r>
            <a:r>
              <a:rPr lang="en-US" altLang="zh-TW" sz="2000" b="1" dirty="0" smtClean="0">
                <a:latin typeface="微軟正黑體" pitchFamily="34" charset="-120"/>
                <a:ea typeface="微軟正黑體" pitchFamily="34" charset="-120"/>
              </a:rPr>
              <a:t>5Ghz </a:t>
            </a:r>
            <a:r>
              <a:rPr lang="zh-TW" altLang="en-US" sz="2000" b="1" dirty="0" smtClean="0">
                <a:latin typeface="微軟正黑體" pitchFamily="34" charset="-120"/>
                <a:ea typeface="微軟正黑體" pitchFamily="34" charset="-120"/>
              </a:rPr>
              <a:t>及 </a:t>
            </a:r>
            <a:r>
              <a:rPr lang="en-US" altLang="zh-TW" sz="2000" b="1" dirty="0" smtClean="0">
                <a:latin typeface="微軟正黑體" pitchFamily="34" charset="-120"/>
                <a:ea typeface="微軟正黑體" pitchFamily="34" charset="-120"/>
              </a:rPr>
              <a:t>2.4Ghz </a:t>
            </a:r>
            <a:r>
              <a:rPr lang="zh-TW" altLang="en-US" sz="2000" b="1" dirty="0" smtClean="0">
                <a:latin typeface="微軟正黑體" pitchFamily="34" charset="-120"/>
                <a:ea typeface="微軟正黑體" pitchFamily="34" charset="-120"/>
              </a:rPr>
              <a:t>雙頻</a:t>
            </a:r>
            <a:r>
              <a:rPr lang="zh-TW" altLang="en-US" sz="2000" b="1" dirty="0" smtClean="0">
                <a:solidFill>
                  <a:schemeClr val="accent6">
                    <a:lumMod val="75000"/>
                  </a:schemeClr>
                </a:solidFill>
                <a:latin typeface="微軟正黑體" pitchFamily="34" charset="-120"/>
                <a:ea typeface="微軟正黑體" pitchFamily="34" charset="-120"/>
              </a:rPr>
              <a:t>同時配置及使用</a:t>
            </a:r>
          </a:p>
        </p:txBody>
      </p:sp>
      <p:sp>
        <p:nvSpPr>
          <p:cNvPr id="19" name="文字方塊 18"/>
          <p:cNvSpPr txBox="1"/>
          <p:nvPr/>
        </p:nvSpPr>
        <p:spPr>
          <a:xfrm>
            <a:off x="1043608" y="2663338"/>
            <a:ext cx="7632848" cy="430887"/>
          </a:xfrm>
          <a:prstGeom prst="rect">
            <a:avLst/>
          </a:prstGeom>
          <a:noFill/>
        </p:spPr>
        <p:txBody>
          <a:bodyPr wrap="square" rtlCol="0">
            <a:spAutoFit/>
          </a:bodyPr>
          <a:lstStyle/>
          <a:p>
            <a:pPr lvl="0"/>
            <a:r>
              <a:rPr lang="en-US" altLang="zh-TW" sz="2200" b="1" dirty="0" smtClean="0">
                <a:solidFill>
                  <a:schemeClr val="tx1">
                    <a:lumMod val="95000"/>
                    <a:lumOff val="5000"/>
                  </a:schemeClr>
                </a:solidFill>
                <a:latin typeface="微軟正黑體" pitchFamily="34" charset="-120"/>
                <a:ea typeface="微軟正黑體" pitchFamily="34" charset="-120"/>
              </a:rPr>
              <a:t>-------------------------------------------------------------</a:t>
            </a:r>
            <a:endParaRPr lang="zh-TW" altLang="en-US" sz="2200" b="1" dirty="0" smtClean="0">
              <a:solidFill>
                <a:schemeClr val="tx1">
                  <a:lumMod val="95000"/>
                  <a:lumOff val="5000"/>
                </a:schemeClr>
              </a:solidFill>
              <a:latin typeface="微軟正黑體" pitchFamily="34" charset="-120"/>
              <a:ea typeface="微軟正黑體" pitchFamily="34" charset="-120"/>
            </a:endParaRPr>
          </a:p>
        </p:txBody>
      </p:sp>
      <p:sp>
        <p:nvSpPr>
          <p:cNvPr id="20" name="文字方塊 19"/>
          <p:cNvSpPr txBox="1"/>
          <p:nvPr/>
        </p:nvSpPr>
        <p:spPr>
          <a:xfrm>
            <a:off x="1043608" y="2983206"/>
            <a:ext cx="7200800" cy="707886"/>
          </a:xfrm>
          <a:prstGeom prst="rect">
            <a:avLst/>
          </a:prstGeom>
          <a:noFill/>
        </p:spPr>
        <p:txBody>
          <a:bodyPr wrap="square" rtlCol="0">
            <a:spAutoFit/>
          </a:bodyPr>
          <a:lstStyle/>
          <a:p>
            <a:pPr lvl="0"/>
            <a:r>
              <a:rPr lang="zh-TW" altLang="en-US" sz="2000" b="1" dirty="0" smtClean="0">
                <a:latin typeface="微軟正黑體" pitchFamily="34" charset="-120"/>
                <a:ea typeface="微軟正黑體" pitchFamily="34" charset="-120"/>
              </a:rPr>
              <a:t>單一 </a:t>
            </a:r>
            <a:r>
              <a:rPr lang="en-US" altLang="zh-TW" sz="2000" b="1" dirty="0" smtClean="0">
                <a:latin typeface="微軟正黑體" pitchFamily="34" charset="-120"/>
                <a:ea typeface="微軟正黑體" pitchFamily="34" charset="-120"/>
              </a:rPr>
              <a:t>PC</a:t>
            </a:r>
            <a:r>
              <a:rPr lang="zh-TW" altLang="en-US" sz="2000" b="1" dirty="0" smtClean="0">
                <a:latin typeface="微軟正黑體" pitchFamily="34" charset="-120"/>
                <a:ea typeface="微軟正黑體" pitchFamily="34" charset="-120"/>
              </a:rPr>
              <a:t>／</a:t>
            </a:r>
            <a:r>
              <a:rPr lang="en-US" altLang="zh-TW" sz="2000" b="1" dirty="0" smtClean="0">
                <a:latin typeface="微軟正黑體" pitchFamily="34" charset="-120"/>
                <a:ea typeface="微軟正黑體" pitchFamily="34" charset="-120"/>
              </a:rPr>
              <a:t>NAS </a:t>
            </a:r>
            <a:r>
              <a:rPr lang="zh-TW" altLang="en-US" sz="2000" b="1" dirty="0" smtClean="0">
                <a:latin typeface="微軟正黑體" pitchFamily="34" charset="-120"/>
                <a:ea typeface="微軟正黑體" pitchFamily="34" charset="-120"/>
              </a:rPr>
              <a:t>可以配置</a:t>
            </a:r>
            <a:r>
              <a:rPr lang="en-US" altLang="zh-TW" sz="2000" b="1" dirty="0" smtClean="0">
                <a:latin typeface="微軟正黑體" pitchFamily="34" charset="-120"/>
                <a:ea typeface="微軟正黑體" pitchFamily="34" charset="-120"/>
              </a:rPr>
              <a:t>2</a:t>
            </a:r>
            <a:r>
              <a:rPr lang="zh-TW" altLang="en-US" sz="2000" b="1" dirty="0" smtClean="0">
                <a:latin typeface="微軟正黑體" pitchFamily="34" charset="-120"/>
                <a:ea typeface="微軟正黑體" pitchFamily="34" charset="-120"/>
              </a:rPr>
              <a:t>組或以上的網卡進行</a:t>
            </a:r>
            <a:r>
              <a:rPr lang="zh-TW" altLang="en-US" sz="2000" b="1" dirty="0" smtClean="0">
                <a:solidFill>
                  <a:schemeClr val="accent6">
                    <a:lumMod val="75000"/>
                  </a:schemeClr>
                </a:solidFill>
                <a:latin typeface="微軟正黑體" pitchFamily="34" charset="-120"/>
                <a:ea typeface="微軟正黑體" pitchFamily="34" charset="-120"/>
              </a:rPr>
              <a:t>彈性的配置及效能擴充</a:t>
            </a:r>
            <a:endParaRPr lang="zh-TW" altLang="en-US" sz="2000" b="1" dirty="0" smtClean="0">
              <a:latin typeface="微軟正黑體" pitchFamily="34" charset="-120"/>
              <a:ea typeface="微軟正黑體" pitchFamily="34" charset="-120"/>
            </a:endParaRPr>
          </a:p>
        </p:txBody>
      </p:sp>
      <p:sp>
        <p:nvSpPr>
          <p:cNvPr id="21" name="文字方塊 20"/>
          <p:cNvSpPr txBox="1"/>
          <p:nvPr/>
        </p:nvSpPr>
        <p:spPr>
          <a:xfrm>
            <a:off x="1043608" y="3519429"/>
            <a:ext cx="7632848" cy="430887"/>
          </a:xfrm>
          <a:prstGeom prst="rect">
            <a:avLst/>
          </a:prstGeom>
          <a:noFill/>
        </p:spPr>
        <p:txBody>
          <a:bodyPr wrap="square" rtlCol="0">
            <a:spAutoFit/>
          </a:bodyPr>
          <a:lstStyle/>
          <a:p>
            <a:pPr lvl="0"/>
            <a:r>
              <a:rPr lang="en-US" altLang="zh-TW" sz="2200" b="1" dirty="0" smtClean="0">
                <a:solidFill>
                  <a:schemeClr val="tx1">
                    <a:lumMod val="95000"/>
                    <a:lumOff val="5000"/>
                  </a:schemeClr>
                </a:solidFill>
                <a:latin typeface="微軟正黑體" pitchFamily="34" charset="-120"/>
                <a:ea typeface="微軟正黑體" pitchFamily="34" charset="-120"/>
              </a:rPr>
              <a:t>-------------------------------------------------------------</a:t>
            </a:r>
            <a:endParaRPr lang="zh-TW" altLang="en-US" sz="2200" b="1" dirty="0" smtClean="0">
              <a:solidFill>
                <a:schemeClr val="tx1">
                  <a:lumMod val="95000"/>
                  <a:lumOff val="5000"/>
                </a:schemeClr>
              </a:solidFill>
              <a:latin typeface="微軟正黑體" pitchFamily="34" charset="-120"/>
              <a:ea typeface="微軟正黑體" pitchFamily="34" charset="-120"/>
            </a:endParaRPr>
          </a:p>
        </p:txBody>
      </p:sp>
      <p:sp>
        <p:nvSpPr>
          <p:cNvPr id="22" name="文字方塊 21"/>
          <p:cNvSpPr txBox="1"/>
          <p:nvPr/>
        </p:nvSpPr>
        <p:spPr>
          <a:xfrm>
            <a:off x="1043608" y="3931897"/>
            <a:ext cx="7632848" cy="400110"/>
          </a:xfrm>
          <a:prstGeom prst="rect">
            <a:avLst/>
          </a:prstGeom>
          <a:noFill/>
        </p:spPr>
        <p:txBody>
          <a:bodyPr wrap="square" rtlCol="0">
            <a:spAutoFit/>
          </a:bodyPr>
          <a:lstStyle/>
          <a:p>
            <a:pPr lvl="0"/>
            <a:r>
              <a:rPr lang="zh-TW" altLang="en-US" sz="2000" b="1" dirty="0" smtClean="0">
                <a:latin typeface="微軟正黑體" pitchFamily="34" charset="-120"/>
                <a:ea typeface="微軟正黑體" pitchFamily="34" charset="-120"/>
              </a:rPr>
              <a:t>建立安全</a:t>
            </a:r>
            <a:r>
              <a:rPr lang="zh-TW" altLang="en-US" sz="2000" b="1" dirty="0" smtClean="0">
                <a:solidFill>
                  <a:schemeClr val="accent6">
                    <a:lumMod val="75000"/>
                  </a:schemeClr>
                </a:solidFill>
                <a:latin typeface="微軟正黑體" pitchFamily="34" charset="-120"/>
                <a:ea typeface="微軟正黑體" pitchFamily="34" charset="-120"/>
              </a:rPr>
              <a:t>私有網路</a:t>
            </a:r>
            <a:r>
              <a:rPr lang="zh-TW" altLang="en-US" sz="2000" b="1" dirty="0" smtClean="0">
                <a:latin typeface="微軟正黑體" pitchFamily="34" charset="-120"/>
                <a:ea typeface="微軟正黑體" pitchFamily="34" charset="-120"/>
              </a:rPr>
              <a:t>的應用</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txBox="1">
            <a:spLocks noGrp="1"/>
          </p:cNvSpPr>
          <p:nvPr>
            <p:ph type="title"/>
          </p:nvPr>
        </p:nvSpPr>
        <p:spPr/>
        <p:txBody>
          <a:bodyPr/>
          <a:lstStyle/>
          <a:p>
            <a:pPr lvl="0"/>
            <a:r>
              <a:rPr lang="zh-TW" altLang="en-US" smtClean="0">
                <a:sym typeface="PMingLiu"/>
              </a:rPr>
              <a:t>安裝 </a:t>
            </a:r>
            <a:r>
              <a:rPr lang="en-US" altLang="zh-TW" smtClean="0">
                <a:sym typeface="PMingLiu"/>
              </a:rPr>
              <a:t>WirelessAP Station </a:t>
            </a:r>
            <a:r>
              <a:rPr lang="zh-TW" altLang="en-US" smtClean="0">
                <a:sym typeface="PMingLiu"/>
              </a:rPr>
              <a:t>套件</a:t>
            </a:r>
            <a:endParaRPr lang="zh-TW" altLang="en-US">
              <a:sym typeface="PMingLiu"/>
            </a:endParaRPr>
          </a:p>
        </p:txBody>
      </p:sp>
      <p:pic>
        <p:nvPicPr>
          <p:cNvPr id="946" name="Shape 946"/>
          <p:cNvPicPr preferRelativeResize="0"/>
          <p:nvPr/>
        </p:nvPicPr>
        <p:blipFill rotWithShape="1">
          <a:blip r:embed="rId3" cstate="print">
            <a:alphaModFix/>
          </a:blip>
          <a:srcRect/>
          <a:stretch/>
        </p:blipFill>
        <p:spPr>
          <a:xfrm>
            <a:off x="611560" y="1131590"/>
            <a:ext cx="7344816" cy="3521226"/>
          </a:xfrm>
          <a:prstGeom prst="rect">
            <a:avLst/>
          </a:prstGeom>
          <a:noFill/>
          <a:ln>
            <a:noFill/>
          </a:ln>
        </p:spPr>
      </p:pic>
      <p:sp>
        <p:nvSpPr>
          <p:cNvPr id="947" name="Shape 947"/>
          <p:cNvSpPr/>
          <p:nvPr/>
        </p:nvSpPr>
        <p:spPr>
          <a:xfrm>
            <a:off x="3954072" y="1871766"/>
            <a:ext cx="663018" cy="964389"/>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48" name="Shape 948"/>
          <p:cNvSpPr/>
          <p:nvPr/>
        </p:nvSpPr>
        <p:spPr>
          <a:xfrm>
            <a:off x="5292080" y="1851670"/>
            <a:ext cx="4680520" cy="825506"/>
          </a:xfrm>
          <a:prstGeom prst="parallelogram">
            <a:avLst>
              <a:gd name="adj" fmla="val 61376"/>
            </a:avLst>
          </a:prstGeom>
          <a:solidFill>
            <a:srgbClr val="17365D"/>
          </a:solidFill>
          <a:ln>
            <a:noFill/>
          </a:ln>
        </p:spPr>
        <p:txBody>
          <a:bodyPr spcFirstLastPara="1" wrap="square" lIns="91425" tIns="45700" rIns="91425" bIns="45700" anchor="ctr" anchorCtr="0">
            <a:noAutofit/>
          </a:bodyPr>
          <a:lstStyle/>
          <a:p>
            <a:pPr marR="0" lvl="0" indent="0" algn="l" rtl="0">
              <a:lnSpc>
                <a:spcPct val="100000"/>
              </a:lnSpc>
              <a:spcBef>
                <a:spcPts val="0"/>
              </a:spcBef>
              <a:spcAft>
                <a:spcPts val="0"/>
              </a:spcAft>
              <a:buClr>
                <a:srgbClr val="000000"/>
              </a:buClr>
              <a:buSzPts val="1800"/>
              <a:buFont typeface="Arial"/>
              <a:buNone/>
            </a:pPr>
            <a:r>
              <a:rPr lang="zh-TW" sz="1800" b="1" dirty="0">
                <a:solidFill>
                  <a:schemeClr val="lt1"/>
                </a:solidFill>
                <a:latin typeface="微軟正黑體" pitchFamily="34" charset="-120"/>
                <a:ea typeface="微軟正黑體" pitchFamily="34" charset="-120"/>
                <a:cs typeface="PMingLiu"/>
                <a:sym typeface="PMingLiu"/>
              </a:rPr>
              <a:t>至</a:t>
            </a:r>
            <a:r>
              <a:rPr lang="zh-TW" sz="1800" b="1" i="0" u="none" strike="noStrike" cap="none" dirty="0">
                <a:solidFill>
                  <a:schemeClr val="lt1"/>
                </a:solidFill>
                <a:latin typeface="微軟正黑體" pitchFamily="34" charset="-120"/>
                <a:ea typeface="微軟正黑體" pitchFamily="34" charset="-120"/>
                <a:cs typeface="PMingLiu"/>
                <a:sym typeface="PMingLiu"/>
              </a:rPr>
              <a:t>APP Center安裝並開啟WirelessAP Station</a:t>
            </a:r>
            <a:endParaRPr sz="1400" i="0" u="none" strike="noStrike" cap="none" dirty="0">
              <a:solidFill>
                <a:srgbClr val="000000"/>
              </a:solidFill>
              <a:latin typeface="微軟正黑體" pitchFamily="34" charset="-120"/>
              <a:ea typeface="微軟正黑體" pitchFamily="34" charset="-120"/>
              <a:cs typeface="PMingLiu"/>
              <a:sym typeface="PMingLiu"/>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pic>
        <p:nvPicPr>
          <p:cNvPr id="954" name="Shape 954"/>
          <p:cNvPicPr preferRelativeResize="0"/>
          <p:nvPr/>
        </p:nvPicPr>
        <p:blipFill rotWithShape="1">
          <a:blip r:embed="rId3" cstate="print">
            <a:alphaModFix/>
          </a:blip>
          <a:srcRect/>
          <a:stretch/>
        </p:blipFill>
        <p:spPr>
          <a:xfrm>
            <a:off x="611560" y="1140031"/>
            <a:ext cx="7920880" cy="3549743"/>
          </a:xfrm>
          <a:prstGeom prst="rect">
            <a:avLst/>
          </a:prstGeom>
          <a:noFill/>
          <a:ln>
            <a:noFill/>
          </a:ln>
        </p:spPr>
      </p:pic>
      <p:sp>
        <p:nvSpPr>
          <p:cNvPr id="955" name="Shape 955"/>
          <p:cNvSpPr txBox="1">
            <a:spLocks noGrp="1"/>
          </p:cNvSpPr>
          <p:nvPr>
            <p:ph type="title"/>
          </p:nvPr>
        </p:nvSpPr>
        <p:spPr/>
        <p:txBody>
          <a:bodyPr/>
          <a:lstStyle/>
          <a:p>
            <a:pPr lvl="0"/>
            <a:r>
              <a:rPr lang="zh-TW" altLang="en-US" smtClean="0">
                <a:sym typeface="PMingLiu"/>
              </a:rPr>
              <a:t>新增無線基地台</a:t>
            </a:r>
            <a:endParaRPr lang="zh-TW" altLang="en-US">
              <a:sym typeface="PMingLiu"/>
            </a:endParaRPr>
          </a:p>
        </p:txBody>
      </p:sp>
      <p:sp>
        <p:nvSpPr>
          <p:cNvPr id="956" name="Shape 956"/>
          <p:cNvSpPr/>
          <p:nvPr/>
        </p:nvSpPr>
        <p:spPr>
          <a:xfrm>
            <a:off x="735480" y="1523446"/>
            <a:ext cx="936104" cy="194256"/>
          </a:xfrm>
          <a:prstGeom prst="roundRect">
            <a:avLst>
              <a:gd name="adj" fmla="val 16667"/>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7" name="Shape 957"/>
          <p:cNvSpPr/>
          <p:nvPr/>
        </p:nvSpPr>
        <p:spPr>
          <a:xfrm>
            <a:off x="2987824" y="2006738"/>
            <a:ext cx="3168352" cy="720000"/>
          </a:xfrm>
          <a:prstGeom prst="parallelogram">
            <a:avLst>
              <a:gd name="adj" fmla="val 61376"/>
            </a:avLst>
          </a:prstGeom>
          <a:solidFill>
            <a:srgbClr val="17365D"/>
          </a:solidFill>
          <a:ln>
            <a:noFill/>
          </a:ln>
        </p:spPr>
        <p:txBody>
          <a:bodyPr spcFirstLastPara="1" wrap="square" lIns="91425" tIns="45700" rIns="91425" bIns="45700" anchor="ctr" anchorCtr="0">
            <a:noAutofit/>
          </a:bodyPr>
          <a:lstStyle/>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PMingLiu"/>
                <a:sym typeface="PMingLiu"/>
              </a:rPr>
              <a:t>點選新增無線基地台以新增網卡設備</a:t>
            </a:r>
            <a:endParaRPr sz="1800" b="1" i="0" u="none" strike="noStrike" cap="none" dirty="0">
              <a:solidFill>
                <a:schemeClr val="lt1"/>
              </a:solidFill>
              <a:latin typeface="微軟正黑體" pitchFamily="34" charset="-120"/>
              <a:ea typeface="微軟正黑體" pitchFamily="34" charset="-120"/>
              <a:cs typeface="PMingLiu"/>
              <a:sym typeface="PMingLiu"/>
            </a:endParaRPr>
          </a:p>
        </p:txBody>
      </p:sp>
      <p:cxnSp>
        <p:nvCxnSpPr>
          <p:cNvPr id="958" name="Shape 958"/>
          <p:cNvCxnSpPr/>
          <p:nvPr/>
        </p:nvCxnSpPr>
        <p:spPr>
          <a:xfrm>
            <a:off x="1683304" y="1642214"/>
            <a:ext cx="1354244" cy="673320"/>
          </a:xfrm>
          <a:prstGeom prst="bentConnector3">
            <a:avLst>
              <a:gd name="adj1" fmla="val 50000"/>
            </a:avLst>
          </a:prstGeom>
          <a:noFill/>
          <a:ln w="28575" cap="flat" cmpd="sng">
            <a:solidFill>
              <a:srgbClr val="C00000"/>
            </a:solidFill>
            <a:prstDash val="solid"/>
            <a:round/>
            <a:headEnd type="none" w="med" len="med"/>
            <a:tailEnd type="stealth" w="lg" len="lg"/>
          </a:ln>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Shape 964"/>
          <p:cNvPicPr preferRelativeResize="0"/>
          <p:nvPr/>
        </p:nvPicPr>
        <p:blipFill rotWithShape="1">
          <a:blip r:embed="rId3" cstate="print">
            <a:alphaModFix/>
          </a:blip>
          <a:srcRect/>
          <a:stretch/>
        </p:blipFill>
        <p:spPr>
          <a:xfrm>
            <a:off x="1043608" y="1140031"/>
            <a:ext cx="7992888" cy="3582013"/>
          </a:xfrm>
          <a:prstGeom prst="rect">
            <a:avLst/>
          </a:prstGeom>
          <a:noFill/>
          <a:ln>
            <a:noFill/>
          </a:ln>
        </p:spPr>
      </p:pic>
      <p:pic>
        <p:nvPicPr>
          <p:cNvPr id="965" name="Shape 965"/>
          <p:cNvPicPr preferRelativeResize="0"/>
          <p:nvPr/>
        </p:nvPicPr>
        <p:blipFill rotWithShape="1">
          <a:blip r:embed="rId4" cstate="print">
            <a:alphaModFix/>
          </a:blip>
          <a:srcRect/>
          <a:stretch/>
        </p:blipFill>
        <p:spPr>
          <a:xfrm>
            <a:off x="2257696" y="1528876"/>
            <a:ext cx="6082680" cy="3203114"/>
          </a:xfrm>
          <a:prstGeom prst="rect">
            <a:avLst/>
          </a:prstGeom>
          <a:noFill/>
          <a:ln>
            <a:noFill/>
          </a:ln>
        </p:spPr>
      </p:pic>
      <p:sp>
        <p:nvSpPr>
          <p:cNvPr id="966" name="Shape 966"/>
          <p:cNvSpPr txBox="1">
            <a:spLocks noGrp="1"/>
          </p:cNvSpPr>
          <p:nvPr>
            <p:ph type="title"/>
          </p:nvPr>
        </p:nvSpPr>
        <p:spPr/>
        <p:txBody>
          <a:bodyPr/>
          <a:lstStyle/>
          <a:p>
            <a:pPr lvl="0"/>
            <a:r>
              <a:rPr lang="zh-TW" altLang="en-US" smtClean="0">
                <a:sym typeface="PMingLiu"/>
              </a:rPr>
              <a:t>選擇網路卡</a:t>
            </a:r>
            <a:endParaRPr lang="zh-TW" altLang="en-US">
              <a:sym typeface="PMingLiu"/>
            </a:endParaRPr>
          </a:p>
        </p:txBody>
      </p:sp>
      <p:sp>
        <p:nvSpPr>
          <p:cNvPr id="967" name="Shape 967"/>
          <p:cNvSpPr/>
          <p:nvPr/>
        </p:nvSpPr>
        <p:spPr>
          <a:xfrm>
            <a:off x="2771800" y="2973654"/>
            <a:ext cx="2448272" cy="174160"/>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9" name="Shape 969"/>
          <p:cNvSpPr/>
          <p:nvPr/>
        </p:nvSpPr>
        <p:spPr>
          <a:xfrm>
            <a:off x="5652120" y="2715766"/>
            <a:ext cx="3744416" cy="720080"/>
          </a:xfrm>
          <a:prstGeom prst="rect">
            <a:avLst/>
          </a:prstGeom>
          <a:solidFill>
            <a:srgbClr val="C9DAF8"/>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dirty="0">
                <a:latin typeface="微軟正黑體" pitchFamily="34" charset="-120"/>
                <a:ea typeface="微軟正黑體" pitchFamily="34" charset="-120"/>
                <a:cs typeface="PMingLiu"/>
                <a:sym typeface="PMingLiu"/>
              </a:rPr>
              <a:t>QWA-AC2600 支援5G/2.4G 雙晶片</a:t>
            </a:r>
            <a:endParaRPr sz="1400" b="1" i="0" u="none" strike="noStrike" cap="none" dirty="0">
              <a:latin typeface="微軟正黑體" pitchFamily="34" charset="-120"/>
              <a:ea typeface="微軟正黑體" pitchFamily="34" charset="-120"/>
              <a:cs typeface="PMingLiu"/>
              <a:sym typeface="PMingLiu"/>
            </a:endParaRPr>
          </a:p>
          <a:p>
            <a:pPr marL="0" marR="0" lvl="0" indent="0" algn="l" rtl="0">
              <a:lnSpc>
                <a:spcPct val="100000"/>
              </a:lnSpc>
              <a:spcBef>
                <a:spcPts val="0"/>
              </a:spcBef>
              <a:spcAft>
                <a:spcPts val="0"/>
              </a:spcAft>
              <a:buClr>
                <a:srgbClr val="000000"/>
              </a:buClr>
              <a:buSzPts val="1400"/>
              <a:buFont typeface="Arial"/>
              <a:buNone/>
            </a:pPr>
            <a:r>
              <a:rPr lang="zh-TW" sz="1400" b="1" i="0" u="none" strike="noStrike" cap="none" dirty="0">
                <a:latin typeface="微軟正黑體" pitchFamily="34" charset="-120"/>
                <a:ea typeface="微軟正黑體" pitchFamily="34" charset="-120"/>
                <a:cs typeface="PMingLiu"/>
                <a:sym typeface="PMingLiu"/>
              </a:rPr>
              <a:t>故此處</a:t>
            </a:r>
            <a:r>
              <a:rPr lang="zh-TW" sz="1400" b="1" dirty="0">
                <a:latin typeface="微軟正黑體" pitchFamily="34" charset="-120"/>
                <a:ea typeface="微軟正黑體" pitchFamily="34" charset="-120"/>
                <a:cs typeface="PMingLiu"/>
                <a:sym typeface="PMingLiu"/>
              </a:rPr>
              <a:t>顯示有兩張網卡可供選擇</a:t>
            </a:r>
            <a:endParaRPr sz="1400" b="1" i="0" u="none" strike="noStrike" cap="none" dirty="0">
              <a:latin typeface="微軟正黑體" pitchFamily="34" charset="-120"/>
              <a:ea typeface="微軟正黑體" pitchFamily="34" charset="-120"/>
              <a:cs typeface="PMingLiu"/>
              <a:sym typeface="PMingLiu"/>
            </a:endParaRPr>
          </a:p>
        </p:txBody>
      </p:sp>
      <p:sp>
        <p:nvSpPr>
          <p:cNvPr id="970" name="Shape 970"/>
          <p:cNvSpPr/>
          <p:nvPr/>
        </p:nvSpPr>
        <p:spPr>
          <a:xfrm>
            <a:off x="7408608" y="4361902"/>
            <a:ext cx="792088" cy="216024"/>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8" name="Shape 968"/>
          <p:cNvSpPr/>
          <p:nvPr/>
        </p:nvSpPr>
        <p:spPr>
          <a:xfrm>
            <a:off x="5436096" y="2211710"/>
            <a:ext cx="4392488" cy="720080"/>
          </a:xfrm>
          <a:prstGeom prst="parallelogram">
            <a:avLst>
              <a:gd name="adj" fmla="val 61376"/>
            </a:avLst>
          </a:prstGeom>
          <a:solidFill>
            <a:srgbClr val="17365D"/>
          </a:solidFill>
          <a:ln>
            <a:noFill/>
          </a:ln>
        </p:spPr>
        <p:txBody>
          <a:bodyPr spcFirstLastPara="1" wrap="square" lIns="91425" tIns="45700" rIns="91425" bIns="45700" anchor="ctr" anchorCtr="0">
            <a:noAutofit/>
          </a:bodyPr>
          <a:lstStyle/>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PMingLiu"/>
                <a:sym typeface="PMingLiu"/>
              </a:rPr>
              <a:t>點擊需要設為</a:t>
            </a:r>
            <a:endParaRPr sz="1800" b="1" i="0" u="none" strike="noStrike" cap="none" dirty="0">
              <a:solidFill>
                <a:schemeClr val="lt1"/>
              </a:solidFill>
              <a:latin typeface="微軟正黑體" pitchFamily="34" charset="-120"/>
              <a:ea typeface="微軟正黑體" pitchFamily="34" charset="-120"/>
              <a:cs typeface="PMingLiu"/>
              <a:sym typeface="PMingLiu"/>
            </a:endParaRPr>
          </a:p>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PMingLiu"/>
                <a:sym typeface="PMingLiu"/>
              </a:rPr>
              <a:t>無線基地台的網路卡</a:t>
            </a:r>
            <a:endParaRPr sz="1800" b="1" i="0" u="none" strike="noStrike" cap="none" dirty="0">
              <a:solidFill>
                <a:schemeClr val="lt1"/>
              </a:solidFill>
              <a:latin typeface="微軟正黑體" pitchFamily="34" charset="-120"/>
              <a:ea typeface="微軟正黑體" pitchFamily="34" charset="-120"/>
              <a:cs typeface="PMingLiu"/>
              <a:sym typeface="PMingLiu"/>
            </a:endParaRPr>
          </a:p>
        </p:txBody>
      </p:sp>
      <p:sp>
        <p:nvSpPr>
          <p:cNvPr id="12" name="六邊形 11"/>
          <p:cNvSpPr/>
          <p:nvPr/>
        </p:nvSpPr>
        <p:spPr>
          <a:xfrm>
            <a:off x="2267744" y="2859782"/>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1</a:t>
            </a:r>
          </a:p>
        </p:txBody>
      </p:sp>
      <p:sp>
        <p:nvSpPr>
          <p:cNvPr id="14" name="六邊形 13"/>
          <p:cNvSpPr/>
          <p:nvPr/>
        </p:nvSpPr>
        <p:spPr>
          <a:xfrm>
            <a:off x="6918120" y="4278174"/>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2</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Shape 978"/>
          <p:cNvPicPr preferRelativeResize="0"/>
          <p:nvPr/>
        </p:nvPicPr>
        <p:blipFill rotWithShape="1">
          <a:blip r:embed="rId3" cstate="print">
            <a:alphaModFix/>
          </a:blip>
          <a:srcRect/>
          <a:stretch/>
        </p:blipFill>
        <p:spPr>
          <a:xfrm>
            <a:off x="539552" y="1099839"/>
            <a:ext cx="8280920" cy="3711095"/>
          </a:xfrm>
          <a:prstGeom prst="rect">
            <a:avLst/>
          </a:prstGeom>
          <a:noFill/>
          <a:ln>
            <a:noFill/>
          </a:ln>
        </p:spPr>
      </p:pic>
      <p:pic>
        <p:nvPicPr>
          <p:cNvPr id="979" name="Shape 979"/>
          <p:cNvPicPr preferRelativeResize="0"/>
          <p:nvPr/>
        </p:nvPicPr>
        <p:blipFill rotWithShape="1">
          <a:blip r:embed="rId4" cstate="print">
            <a:alphaModFix/>
          </a:blip>
          <a:srcRect/>
          <a:stretch/>
        </p:blipFill>
        <p:spPr>
          <a:xfrm>
            <a:off x="2152280" y="1374014"/>
            <a:ext cx="6452167" cy="3397380"/>
          </a:xfrm>
          <a:prstGeom prst="rect">
            <a:avLst/>
          </a:prstGeom>
          <a:noFill/>
          <a:ln>
            <a:noFill/>
          </a:ln>
        </p:spPr>
      </p:pic>
      <p:sp>
        <p:nvSpPr>
          <p:cNvPr id="980" name="Shape 980"/>
          <p:cNvSpPr txBox="1">
            <a:spLocks noGrp="1"/>
          </p:cNvSpPr>
          <p:nvPr>
            <p:ph type="title"/>
          </p:nvPr>
        </p:nvSpPr>
        <p:spPr/>
        <p:txBody>
          <a:bodyPr/>
          <a:lstStyle/>
          <a:p>
            <a:pPr lvl="0"/>
            <a:r>
              <a:rPr lang="zh-TW" altLang="en-US" smtClean="0">
                <a:sym typeface="PMingLiu"/>
              </a:rPr>
              <a:t>設定無線基地台</a:t>
            </a:r>
            <a:endParaRPr lang="zh-TW" altLang="en-US">
              <a:sym typeface="PMingLiu"/>
            </a:endParaRPr>
          </a:p>
        </p:txBody>
      </p:sp>
      <p:sp>
        <p:nvSpPr>
          <p:cNvPr id="981" name="Shape 981"/>
          <p:cNvSpPr/>
          <p:nvPr/>
        </p:nvSpPr>
        <p:spPr>
          <a:xfrm>
            <a:off x="2453624" y="2683950"/>
            <a:ext cx="3312368" cy="1008112"/>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2" name="Shape 982"/>
          <p:cNvSpPr/>
          <p:nvPr/>
        </p:nvSpPr>
        <p:spPr>
          <a:xfrm>
            <a:off x="5436096" y="2427734"/>
            <a:ext cx="4104456" cy="504056"/>
          </a:xfrm>
          <a:prstGeom prst="parallelogram">
            <a:avLst>
              <a:gd name="adj" fmla="val 61376"/>
            </a:avLst>
          </a:prstGeom>
          <a:solidFill>
            <a:srgbClr val="17365D"/>
          </a:solidFill>
          <a:ln>
            <a:noFill/>
          </a:ln>
        </p:spPr>
        <p:txBody>
          <a:bodyPr spcFirstLastPara="1" wrap="square" lIns="91425" tIns="45700" rIns="91425" bIns="45700" anchor="ctr" anchorCtr="0">
            <a:noAutofit/>
          </a:bodyPr>
          <a:lstStyle/>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PMingLiu"/>
                <a:sym typeface="PMingLiu"/>
              </a:rPr>
              <a:t>輸入名稱及連線密碼</a:t>
            </a:r>
            <a:endParaRPr sz="1800" b="1" i="0" u="none" strike="noStrike" cap="none" dirty="0">
              <a:solidFill>
                <a:schemeClr val="lt1"/>
              </a:solidFill>
              <a:latin typeface="微軟正黑體" pitchFamily="34" charset="-120"/>
              <a:ea typeface="微軟正黑體" pitchFamily="34" charset="-120"/>
              <a:cs typeface="PMingLiu"/>
              <a:sym typeface="PMingLiu"/>
            </a:endParaRPr>
          </a:p>
        </p:txBody>
      </p:sp>
      <p:sp>
        <p:nvSpPr>
          <p:cNvPr id="15" name="Shape 970"/>
          <p:cNvSpPr/>
          <p:nvPr/>
        </p:nvSpPr>
        <p:spPr>
          <a:xfrm>
            <a:off x="7586288" y="4371950"/>
            <a:ext cx="792088" cy="216024"/>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六邊形 15"/>
          <p:cNvSpPr/>
          <p:nvPr/>
        </p:nvSpPr>
        <p:spPr>
          <a:xfrm>
            <a:off x="1969664" y="2685622"/>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1</a:t>
            </a:r>
          </a:p>
        </p:txBody>
      </p:sp>
      <p:sp>
        <p:nvSpPr>
          <p:cNvPr id="17" name="六邊形 16"/>
          <p:cNvSpPr/>
          <p:nvPr/>
        </p:nvSpPr>
        <p:spPr>
          <a:xfrm>
            <a:off x="7095800" y="4288222"/>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2</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pic>
        <p:nvPicPr>
          <p:cNvPr id="991" name="Shape 991"/>
          <p:cNvPicPr preferRelativeResize="0"/>
          <p:nvPr/>
        </p:nvPicPr>
        <p:blipFill rotWithShape="1">
          <a:blip r:embed="rId3" cstate="print">
            <a:alphaModFix/>
          </a:blip>
          <a:srcRect/>
          <a:stretch/>
        </p:blipFill>
        <p:spPr>
          <a:xfrm>
            <a:off x="467544" y="1027766"/>
            <a:ext cx="8532440" cy="3812935"/>
          </a:xfrm>
          <a:prstGeom prst="rect">
            <a:avLst/>
          </a:prstGeom>
          <a:noFill/>
          <a:ln>
            <a:noFill/>
          </a:ln>
        </p:spPr>
      </p:pic>
      <p:sp>
        <p:nvSpPr>
          <p:cNvPr id="992" name="Shape 992"/>
          <p:cNvSpPr txBox="1">
            <a:spLocks noGrp="1"/>
          </p:cNvSpPr>
          <p:nvPr>
            <p:ph type="title"/>
          </p:nvPr>
        </p:nvSpPr>
        <p:spPr/>
        <p:txBody>
          <a:bodyPr/>
          <a:lstStyle/>
          <a:p>
            <a:pPr lvl="0"/>
            <a:r>
              <a:rPr lang="zh-TW" altLang="en-US" smtClean="0">
                <a:sym typeface="PMingLiu"/>
              </a:rPr>
              <a:t>設定無線基地台</a:t>
            </a:r>
            <a:endParaRPr lang="zh-TW" altLang="en-US">
              <a:sym typeface="PMingLiu"/>
            </a:endParaRPr>
          </a:p>
        </p:txBody>
      </p:sp>
      <p:sp>
        <p:nvSpPr>
          <p:cNvPr id="993" name="Shape 993"/>
          <p:cNvSpPr/>
          <p:nvPr/>
        </p:nvSpPr>
        <p:spPr>
          <a:xfrm>
            <a:off x="1763688" y="1913630"/>
            <a:ext cx="1181810" cy="174160"/>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 name="Shape 969"/>
          <p:cNvSpPr/>
          <p:nvPr/>
        </p:nvSpPr>
        <p:spPr>
          <a:xfrm>
            <a:off x="1782138" y="2179894"/>
            <a:ext cx="3622142" cy="696566"/>
          </a:xfrm>
          <a:prstGeom prst="rect">
            <a:avLst/>
          </a:prstGeom>
          <a:solidFill>
            <a:srgbClr val="C9DAF8"/>
          </a:solidFill>
          <a:ln>
            <a:noFill/>
          </a:ln>
        </p:spPr>
        <p:txBody>
          <a:bodyPr spcFirstLastPara="1" wrap="square" lIns="91425" tIns="45700" rIns="91425" bIns="45700" anchor="ctr" anchorCtr="0">
            <a:noAutofit/>
          </a:bodyPr>
          <a:lstStyle/>
          <a:p>
            <a:pPr lvl="0">
              <a:buClr>
                <a:srgbClr val="000000"/>
              </a:buClr>
              <a:buSzPts val="1800"/>
            </a:pPr>
            <a:r>
              <a:rPr lang="zh-TW" altLang="en-US" sz="1400" b="1" dirty="0" smtClean="0">
                <a:latin typeface="微軟正黑體" pitchFamily="34" charset="-120"/>
                <a:ea typeface="微軟正黑體" pitchFamily="34" charset="-120"/>
                <a:cs typeface="PMingLiu"/>
                <a:sym typeface="PMingLiu"/>
              </a:rPr>
              <a:t>等待此處狀態從啟用中轉為已啟用</a:t>
            </a:r>
          </a:p>
          <a:p>
            <a:pPr lvl="0">
              <a:buClr>
                <a:srgbClr val="000000"/>
              </a:buClr>
              <a:buSzPts val="1800"/>
            </a:pPr>
            <a:r>
              <a:rPr lang="zh-TW" altLang="en-US" sz="1400" b="1" dirty="0" smtClean="0">
                <a:latin typeface="微軟正黑體" pitchFamily="34" charset="-120"/>
                <a:ea typeface="微軟正黑體" pitchFamily="34" charset="-120"/>
                <a:cs typeface="PMingLiu"/>
                <a:sym typeface="PMingLiu"/>
              </a:rPr>
              <a:t>即完成無線基地台設定</a:t>
            </a:r>
            <a:endParaRPr lang="zh-TW" altLang="en-US" sz="1400" b="1" dirty="0">
              <a:latin typeface="微軟正黑體" pitchFamily="34" charset="-120"/>
              <a:ea typeface="微軟正黑體" pitchFamily="34" charset="-120"/>
              <a:cs typeface="PMingLiu"/>
              <a:sym typeface="PMingLiu"/>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pic>
        <p:nvPicPr>
          <p:cNvPr id="1000" name="Shape 1000"/>
          <p:cNvPicPr preferRelativeResize="0"/>
          <p:nvPr/>
        </p:nvPicPr>
        <p:blipFill rotWithShape="1">
          <a:blip r:embed="rId3" cstate="print">
            <a:alphaModFix/>
          </a:blip>
          <a:srcRect/>
          <a:stretch/>
        </p:blipFill>
        <p:spPr>
          <a:xfrm>
            <a:off x="755576" y="1141750"/>
            <a:ext cx="7920880" cy="3547894"/>
          </a:xfrm>
          <a:prstGeom prst="rect">
            <a:avLst/>
          </a:prstGeom>
          <a:noFill/>
          <a:ln>
            <a:noFill/>
          </a:ln>
        </p:spPr>
      </p:pic>
      <p:sp>
        <p:nvSpPr>
          <p:cNvPr id="1001" name="Shape 1001"/>
          <p:cNvSpPr txBox="1">
            <a:spLocks noGrp="1"/>
          </p:cNvSpPr>
          <p:nvPr>
            <p:ph type="title"/>
          </p:nvPr>
        </p:nvSpPr>
        <p:spPr/>
        <p:txBody>
          <a:bodyPr/>
          <a:lstStyle/>
          <a:p>
            <a:pPr lvl="0"/>
            <a:r>
              <a:rPr lang="zh-TW" altLang="en-US" smtClean="0">
                <a:sym typeface="PMingLiu"/>
              </a:rPr>
              <a:t>瀏覽目前無線基地台資訊</a:t>
            </a:r>
            <a:endParaRPr lang="zh-TW" altLang="en-US">
              <a:sym typeface="PMingLiu"/>
            </a:endParaRPr>
          </a:p>
        </p:txBody>
      </p:sp>
      <p:sp>
        <p:nvSpPr>
          <p:cNvPr id="1003" name="Shape 1003"/>
          <p:cNvSpPr/>
          <p:nvPr/>
        </p:nvSpPr>
        <p:spPr>
          <a:xfrm>
            <a:off x="971600" y="2211710"/>
            <a:ext cx="646640" cy="129328"/>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4" name="Shape 1004"/>
          <p:cNvSpPr/>
          <p:nvPr/>
        </p:nvSpPr>
        <p:spPr>
          <a:xfrm>
            <a:off x="1979712" y="3435846"/>
            <a:ext cx="6408711" cy="648072"/>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 name="Shape 969"/>
          <p:cNvSpPr/>
          <p:nvPr/>
        </p:nvSpPr>
        <p:spPr>
          <a:xfrm>
            <a:off x="4716016" y="2427734"/>
            <a:ext cx="3622142" cy="696566"/>
          </a:xfrm>
          <a:prstGeom prst="rect">
            <a:avLst/>
          </a:prstGeom>
          <a:solidFill>
            <a:srgbClr val="C9DAF8"/>
          </a:solidFill>
          <a:ln>
            <a:noFill/>
          </a:ln>
        </p:spPr>
        <p:txBody>
          <a:bodyPr spcFirstLastPara="1" wrap="square" lIns="91425" tIns="45700" rIns="91425" bIns="45700" anchor="ctr" anchorCtr="0">
            <a:noAutofit/>
          </a:bodyPr>
          <a:lstStyle/>
          <a:p>
            <a:pPr indent="-342900">
              <a:buClr>
                <a:srgbClr val="000000"/>
              </a:buClr>
              <a:buSzPts val="1800"/>
              <a:buFont typeface="Wingdings" pitchFamily="2" charset="2"/>
              <a:buChar char="ü"/>
            </a:pPr>
            <a:r>
              <a:rPr lang="zh-TW" altLang="en-US" sz="1400" b="1" dirty="0" smtClean="0">
                <a:latin typeface="微軟正黑體" pitchFamily="34" charset="-120"/>
                <a:ea typeface="微軟正黑體" pitchFamily="34" charset="-120"/>
                <a:cs typeface="PMingLiu"/>
                <a:sym typeface="PMingLiu"/>
              </a:rPr>
              <a:t>檢視並提供修改無線基地台設定</a:t>
            </a:r>
          </a:p>
          <a:p>
            <a:pPr indent="-342900">
              <a:buClr>
                <a:srgbClr val="000000"/>
              </a:buClr>
              <a:buSzPts val="1800"/>
              <a:buFont typeface="Wingdings" pitchFamily="2" charset="2"/>
              <a:buChar char="ü"/>
            </a:pPr>
            <a:r>
              <a:rPr lang="zh-TW" altLang="en-US" sz="1400" b="1" dirty="0" smtClean="0">
                <a:latin typeface="微軟正黑體" pitchFamily="34" charset="-120"/>
                <a:ea typeface="微軟正黑體" pitchFamily="34" charset="-120"/>
                <a:cs typeface="PMingLiu"/>
                <a:sym typeface="PMingLiu"/>
              </a:rPr>
              <a:t>觀看目前連線狀況</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6" name="標題 8"/>
          <p:cNvSpPr txBox="1">
            <a:spLocks/>
          </p:cNvSpPr>
          <p:nvPr/>
        </p:nvSpPr>
        <p:spPr>
          <a:xfrm>
            <a:off x="395536" y="1923678"/>
            <a:ext cx="3960440" cy="1368152"/>
          </a:xfrm>
          <a:prstGeom prst="rect">
            <a:avLst/>
          </a:prstGeom>
        </p:spPr>
        <p:txBody>
          <a:bodyPr vert="horz" lIns="91440" tIns="45720" rIns="91440" bIns="45720" rtlCol="0" anchor="ctr">
            <a:noAutofit/>
          </a:bodyPr>
          <a:lstStyle/>
          <a:p>
            <a:pPr lvl="0">
              <a:spcBef>
                <a:spcPct val="0"/>
              </a:spcBef>
            </a:pPr>
            <a:r>
              <a:rPr lang="en-US" altLang="zh-TW" sz="5500" b="1" cap="all" dirty="0" smtClean="0">
                <a:solidFill>
                  <a:schemeClr val="bg1"/>
                </a:solidFill>
                <a:latin typeface="Arial" pitchFamily="34" charset="0"/>
                <a:ea typeface="微軟正黑體" pitchFamily="34" charset="-120"/>
                <a:cs typeface="+mj-cs"/>
              </a:rPr>
              <a:t>DEMO</a:t>
            </a:r>
            <a:endParaRPr lang="zh-TW" altLang="en-US" sz="5500" b="1" cap="all" dirty="0" smtClean="0">
              <a:solidFill>
                <a:schemeClr val="bg1"/>
              </a:solidFill>
              <a:latin typeface="Arial" pitchFamily="34" charset="0"/>
              <a:ea typeface="微軟正黑體" pitchFamily="34" charset="-120"/>
              <a:cs typeface="+mj-cs"/>
            </a:endParaRPr>
          </a:p>
        </p:txBody>
      </p:sp>
      <p:pic>
        <p:nvPicPr>
          <p:cNvPr id="5" name="Picture 3" descr="C:\Users\user\Desktop\0417_直播PPT對稿_QW-AC2600 802.11AC wifi card + Wirele\DSC_0147.png"/>
          <p:cNvPicPr>
            <a:picLocks noChangeAspect="1" noChangeArrowheads="1"/>
          </p:cNvPicPr>
          <p:nvPr/>
        </p:nvPicPr>
        <p:blipFill>
          <a:blip r:embed="rId3" cstate="print"/>
          <a:srcRect/>
          <a:stretch>
            <a:fillRect/>
          </a:stretch>
        </p:blipFill>
        <p:spPr bwMode="auto">
          <a:xfrm>
            <a:off x="5220072" y="483518"/>
            <a:ext cx="4716016" cy="4401613"/>
          </a:xfrm>
          <a:prstGeom prst="rect">
            <a:avLst/>
          </a:prstGeom>
          <a:noFill/>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Shape 1017"/>
          <p:cNvSpPr txBox="1">
            <a:spLocks noGrp="1"/>
          </p:cNvSpPr>
          <p:nvPr>
            <p:ph type="title"/>
          </p:nvPr>
        </p:nvSpPr>
        <p:spPr/>
        <p:txBody>
          <a:bodyPr/>
          <a:lstStyle/>
          <a:p>
            <a:pPr lvl="0"/>
            <a:r>
              <a:rPr lang="zh-TW" altLang="en-US" smtClean="0">
                <a:sym typeface="PMingLiu"/>
              </a:rPr>
              <a:t>進階應用</a:t>
            </a:r>
            <a:r>
              <a:rPr lang="en-US" altLang="zh-TW" smtClean="0">
                <a:sym typeface="PMingLiu"/>
              </a:rPr>
              <a:t>-</a:t>
            </a:r>
            <a:r>
              <a:rPr lang="zh-TW" altLang="en-US" smtClean="0">
                <a:sym typeface="PMingLiu"/>
              </a:rPr>
              <a:t>建置安全監控環境</a:t>
            </a:r>
            <a:endParaRPr lang="zh-TW" altLang="en-US">
              <a:sym typeface="PMingLiu"/>
            </a:endParaRPr>
          </a:p>
        </p:txBody>
      </p:sp>
      <p:pic>
        <p:nvPicPr>
          <p:cNvPr id="1018" name="Shape 1018" descr="C:\Users\user\Desktop\0306_x53Be PPT\48215563_xxl.png"/>
          <p:cNvPicPr preferRelativeResize="0"/>
          <p:nvPr/>
        </p:nvPicPr>
        <p:blipFill rotWithShape="1">
          <a:blip r:embed="rId3" cstate="print">
            <a:alphaModFix/>
          </a:blip>
          <a:srcRect/>
          <a:stretch/>
        </p:blipFill>
        <p:spPr>
          <a:xfrm>
            <a:off x="-4697" y="-222445"/>
            <a:ext cx="7848873" cy="5098451"/>
          </a:xfrm>
          <a:prstGeom prst="rect">
            <a:avLst/>
          </a:prstGeom>
          <a:noFill/>
          <a:ln>
            <a:noFill/>
          </a:ln>
        </p:spPr>
      </p:pic>
      <p:pic>
        <p:nvPicPr>
          <p:cNvPr id="1019" name="Shape 1019"/>
          <p:cNvPicPr preferRelativeResize="0"/>
          <p:nvPr/>
        </p:nvPicPr>
        <p:blipFill rotWithShape="1">
          <a:blip r:embed="rId4" cstate="print">
            <a:alphaModFix/>
          </a:blip>
          <a:srcRect l="30951" r="32925"/>
          <a:stretch/>
        </p:blipFill>
        <p:spPr>
          <a:xfrm>
            <a:off x="5508104" y="3219822"/>
            <a:ext cx="927614" cy="1444047"/>
          </a:xfrm>
          <a:prstGeom prst="rect">
            <a:avLst/>
          </a:prstGeom>
          <a:noFill/>
          <a:ln>
            <a:noFill/>
          </a:ln>
        </p:spPr>
      </p:pic>
      <p:sp>
        <p:nvSpPr>
          <p:cNvPr id="1020" name="Shape 1020"/>
          <p:cNvSpPr/>
          <p:nvPr/>
        </p:nvSpPr>
        <p:spPr>
          <a:xfrm>
            <a:off x="3923928" y="1563638"/>
            <a:ext cx="5760634" cy="1007992"/>
          </a:xfrm>
          <a:prstGeom prst="parallelogram">
            <a:avLst>
              <a:gd name="adj" fmla="val 37124"/>
            </a:avLst>
          </a:prstGeom>
          <a:solidFill>
            <a:srgbClr val="17365D"/>
          </a:solidFill>
          <a:ln>
            <a:noFill/>
          </a:ln>
        </p:spPr>
        <p:txBody>
          <a:bodyPr spcFirstLastPara="1" wrap="square" lIns="91425" tIns="45700" rIns="91425" bIns="45700" anchor="ctr" anchorCtr="0">
            <a:noAutofit/>
          </a:bodyPr>
          <a:lstStyle/>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PMingLiu"/>
                <a:sym typeface="PMingLiu"/>
              </a:rPr>
              <a:t>連接網路攝影機至 WirelessAP Station 提供的私有無線網路，並搭配 QVR Pro 建置安全專業監控系統</a:t>
            </a:r>
            <a:endParaRPr sz="1800" i="0" u="none" strike="noStrike" cap="none" dirty="0">
              <a:solidFill>
                <a:schemeClr val="lt1"/>
              </a:solidFill>
              <a:latin typeface="微軟正黑體" pitchFamily="34" charset="-120"/>
              <a:ea typeface="微軟正黑體" pitchFamily="34" charset="-120"/>
              <a:cs typeface="PMingLiu"/>
              <a:sym typeface="PMingLiu"/>
            </a:endParaRPr>
          </a:p>
        </p:txBody>
      </p:sp>
      <p:pic>
        <p:nvPicPr>
          <p:cNvPr id="1021" name="Shape 1021"/>
          <p:cNvPicPr preferRelativeResize="0"/>
          <p:nvPr/>
        </p:nvPicPr>
        <p:blipFill rotWithShape="1">
          <a:blip r:embed="rId4" cstate="print">
            <a:alphaModFix/>
          </a:blip>
          <a:srcRect l="30951" r="32925"/>
          <a:stretch/>
        </p:blipFill>
        <p:spPr>
          <a:xfrm>
            <a:off x="3707905" y="3363838"/>
            <a:ext cx="927614" cy="1444047"/>
          </a:xfrm>
          <a:prstGeom prst="rect">
            <a:avLst/>
          </a:prstGeom>
          <a:noFill/>
          <a:ln>
            <a:noFill/>
          </a:ln>
        </p:spPr>
      </p:pic>
      <p:pic>
        <p:nvPicPr>
          <p:cNvPr id="1022" name="Shape 1022"/>
          <p:cNvPicPr preferRelativeResize="0"/>
          <p:nvPr/>
        </p:nvPicPr>
        <p:blipFill rotWithShape="1">
          <a:blip r:embed="rId4" cstate="print">
            <a:alphaModFix/>
          </a:blip>
          <a:srcRect l="30951" r="32925"/>
          <a:stretch/>
        </p:blipFill>
        <p:spPr>
          <a:xfrm>
            <a:off x="4608954" y="3291830"/>
            <a:ext cx="927614" cy="1444047"/>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9" name="Shape 1029"/>
          <p:cNvSpPr txBox="1">
            <a:spLocks noGrp="1"/>
          </p:cNvSpPr>
          <p:nvPr>
            <p:ph type="title"/>
          </p:nvPr>
        </p:nvSpPr>
        <p:spPr>
          <a:xfrm>
            <a:off x="0" y="130324"/>
            <a:ext cx="9144000" cy="857250"/>
          </a:xfrm>
        </p:spPr>
        <p:txBody>
          <a:bodyPr>
            <a:normAutofit fontScale="90000"/>
          </a:bodyPr>
          <a:lstStyle/>
          <a:p>
            <a:pPr lvl="0"/>
            <a:r>
              <a:rPr lang="zh-TW" altLang="en-US" dirty="0" smtClean="0">
                <a:sym typeface="PMingLiu"/>
              </a:rPr>
              <a:t>啟用 </a:t>
            </a:r>
            <a:r>
              <a:rPr lang="en-US" altLang="zh-TW" dirty="0" smtClean="0">
                <a:sym typeface="PMingLiu"/>
              </a:rPr>
              <a:t>DHCP </a:t>
            </a:r>
            <a:r>
              <a:rPr lang="zh-TW" altLang="en-US" dirty="0" smtClean="0">
                <a:sym typeface="PMingLiu"/>
              </a:rPr>
              <a:t>與 </a:t>
            </a:r>
            <a:r>
              <a:rPr lang="en-US" altLang="zh-TW" dirty="0" smtClean="0">
                <a:sym typeface="PMingLiu"/>
              </a:rPr>
              <a:t>NAT </a:t>
            </a:r>
            <a:r>
              <a:rPr lang="zh-TW" altLang="en-US" dirty="0" smtClean="0">
                <a:sym typeface="PMingLiu"/>
              </a:rPr>
              <a:t>建置安全監控環境</a:t>
            </a:r>
            <a:endParaRPr lang="zh-TW" altLang="en-US" dirty="0">
              <a:sym typeface="PMingLiu"/>
            </a:endParaRPr>
          </a:p>
        </p:txBody>
      </p:sp>
      <p:cxnSp>
        <p:nvCxnSpPr>
          <p:cNvPr id="1031" name="Shape 1031"/>
          <p:cNvCxnSpPr/>
          <p:nvPr/>
        </p:nvCxnSpPr>
        <p:spPr>
          <a:xfrm>
            <a:off x="4932040" y="2896570"/>
            <a:ext cx="1800200" cy="0"/>
          </a:xfrm>
          <a:prstGeom prst="straightConnector1">
            <a:avLst/>
          </a:prstGeom>
          <a:noFill/>
          <a:ln w="38100" cap="flat" cmpd="sng">
            <a:solidFill>
              <a:srgbClr val="4A7DBA"/>
            </a:solidFill>
            <a:prstDash val="solid"/>
            <a:round/>
            <a:headEnd type="none" w="sm" len="sm"/>
            <a:tailEnd type="none" w="sm" len="sm"/>
          </a:ln>
        </p:spPr>
      </p:cxnSp>
      <p:cxnSp>
        <p:nvCxnSpPr>
          <p:cNvPr id="1032" name="Shape 1032"/>
          <p:cNvCxnSpPr/>
          <p:nvPr/>
        </p:nvCxnSpPr>
        <p:spPr>
          <a:xfrm>
            <a:off x="5076056" y="4040339"/>
            <a:ext cx="1656184" cy="0"/>
          </a:xfrm>
          <a:prstGeom prst="straightConnector1">
            <a:avLst/>
          </a:prstGeom>
          <a:noFill/>
          <a:ln w="38100" cap="flat" cmpd="sng">
            <a:solidFill>
              <a:srgbClr val="4A7DBA"/>
            </a:solidFill>
            <a:prstDash val="solid"/>
            <a:round/>
            <a:headEnd type="none" w="sm" len="sm"/>
            <a:tailEnd type="none" w="sm" len="sm"/>
          </a:ln>
        </p:spPr>
      </p:cxnSp>
      <p:cxnSp>
        <p:nvCxnSpPr>
          <p:cNvPr id="1033" name="Shape 1033"/>
          <p:cNvCxnSpPr/>
          <p:nvPr/>
        </p:nvCxnSpPr>
        <p:spPr>
          <a:xfrm>
            <a:off x="6732240" y="2859782"/>
            <a:ext cx="0" cy="1187348"/>
          </a:xfrm>
          <a:prstGeom prst="straightConnector1">
            <a:avLst/>
          </a:prstGeom>
          <a:noFill/>
          <a:ln w="38100" cap="flat" cmpd="sng">
            <a:solidFill>
              <a:srgbClr val="4A7DBA"/>
            </a:solidFill>
            <a:prstDash val="solid"/>
            <a:round/>
            <a:headEnd type="none" w="sm" len="sm"/>
            <a:tailEnd type="none" w="sm" len="sm"/>
          </a:ln>
        </p:spPr>
      </p:cxnSp>
      <p:cxnSp>
        <p:nvCxnSpPr>
          <p:cNvPr id="1034" name="Shape 1034"/>
          <p:cNvCxnSpPr/>
          <p:nvPr/>
        </p:nvCxnSpPr>
        <p:spPr>
          <a:xfrm>
            <a:off x="6732240" y="3431959"/>
            <a:ext cx="1872208" cy="12283"/>
          </a:xfrm>
          <a:prstGeom prst="straightConnector1">
            <a:avLst/>
          </a:prstGeom>
          <a:noFill/>
          <a:ln w="38100" cap="flat" cmpd="sng">
            <a:solidFill>
              <a:srgbClr val="4A7DBA"/>
            </a:solidFill>
            <a:prstDash val="solid"/>
            <a:round/>
            <a:headEnd type="none" w="sm" len="sm"/>
            <a:tailEnd type="none" w="sm" len="sm"/>
          </a:ln>
        </p:spPr>
      </p:cxnSp>
      <p:pic>
        <p:nvPicPr>
          <p:cNvPr id="1035" name="Shape 1035" descr="D:\結案\20170110_PPTNetwork Management and virtual switch\Links\46.png"/>
          <p:cNvPicPr preferRelativeResize="0"/>
          <p:nvPr/>
        </p:nvPicPr>
        <p:blipFill rotWithShape="1">
          <a:blip r:embed="rId3" cstate="print">
            <a:alphaModFix/>
          </a:blip>
          <a:srcRect/>
          <a:stretch/>
        </p:blipFill>
        <p:spPr>
          <a:xfrm>
            <a:off x="7308304" y="3215935"/>
            <a:ext cx="1296144" cy="360040"/>
          </a:xfrm>
          <a:prstGeom prst="rect">
            <a:avLst/>
          </a:prstGeom>
          <a:noFill/>
          <a:ln>
            <a:noFill/>
          </a:ln>
        </p:spPr>
      </p:pic>
      <p:pic>
        <p:nvPicPr>
          <p:cNvPr id="1036" name="Shape 1036" descr="C:\Users\user\Desktop\0306_x53Be PPT\12.png"/>
          <p:cNvPicPr preferRelativeResize="0"/>
          <p:nvPr/>
        </p:nvPicPr>
        <p:blipFill rotWithShape="1">
          <a:blip r:embed="rId4" cstate="print">
            <a:alphaModFix/>
          </a:blip>
          <a:srcRect/>
          <a:stretch/>
        </p:blipFill>
        <p:spPr>
          <a:xfrm>
            <a:off x="10116616" y="4512079"/>
            <a:ext cx="605900" cy="606574"/>
          </a:xfrm>
          <a:prstGeom prst="rect">
            <a:avLst/>
          </a:prstGeom>
          <a:noFill/>
          <a:ln>
            <a:noFill/>
          </a:ln>
        </p:spPr>
      </p:pic>
      <p:sp>
        <p:nvSpPr>
          <p:cNvPr id="1037" name="Shape 1037"/>
          <p:cNvSpPr txBox="1"/>
          <p:nvPr/>
        </p:nvSpPr>
        <p:spPr>
          <a:xfrm>
            <a:off x="5292080" y="2588793"/>
            <a:ext cx="100811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Adapter 1</a:t>
            </a:r>
            <a:endParaRPr sz="1400" b="1" i="0" u="none" strike="noStrike" cap="none">
              <a:solidFill>
                <a:schemeClr val="dk1"/>
              </a:solidFill>
              <a:latin typeface="Arial"/>
              <a:ea typeface="Arial"/>
              <a:cs typeface="Arial"/>
              <a:sym typeface="Arial"/>
            </a:endParaRPr>
          </a:p>
        </p:txBody>
      </p:sp>
      <p:sp>
        <p:nvSpPr>
          <p:cNvPr id="1038" name="Shape 1038"/>
          <p:cNvSpPr txBox="1"/>
          <p:nvPr/>
        </p:nvSpPr>
        <p:spPr>
          <a:xfrm>
            <a:off x="5292080" y="3725319"/>
            <a:ext cx="151216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WirelessAP 1</a:t>
            </a:r>
            <a:endParaRPr sz="1400" b="1" i="0" u="none" strike="noStrike" cap="none">
              <a:solidFill>
                <a:schemeClr val="dk1"/>
              </a:solidFill>
              <a:latin typeface="Arial"/>
              <a:ea typeface="Arial"/>
              <a:cs typeface="Arial"/>
              <a:sym typeface="Arial"/>
            </a:endParaRPr>
          </a:p>
        </p:txBody>
      </p:sp>
      <p:sp>
        <p:nvSpPr>
          <p:cNvPr id="1039" name="Shape 1039"/>
          <p:cNvSpPr txBox="1"/>
          <p:nvPr/>
        </p:nvSpPr>
        <p:spPr>
          <a:xfrm>
            <a:off x="5292080" y="4081192"/>
            <a:ext cx="180020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1" i="0" u="none" strike="noStrike" cap="none" dirty="0">
                <a:solidFill>
                  <a:schemeClr val="dk1"/>
                </a:solidFill>
                <a:latin typeface="微軟正黑體" pitchFamily="34" charset="-120"/>
                <a:ea typeface="微軟正黑體" pitchFamily="34" charset="-120"/>
                <a:cs typeface="Arial"/>
                <a:sym typeface="Arial"/>
              </a:rPr>
              <a:t>設定 SSID </a:t>
            </a:r>
            <a:r>
              <a:rPr lang="zh-TW" sz="1100" b="0" i="0" u="none" strike="noStrike" cap="none" dirty="0">
                <a:solidFill>
                  <a:schemeClr val="dk1"/>
                </a:solidFill>
                <a:latin typeface="微軟正黑體" pitchFamily="34" charset="-120"/>
                <a:ea typeface="微軟正黑體" pitchFamily="34" charset="-120"/>
                <a:cs typeface="Arial"/>
                <a:sym typeface="Arial"/>
              </a:rPr>
              <a:t>為 QVR Pro</a:t>
            </a:r>
            <a:endParaRPr sz="1400" b="0" i="0" u="none" strike="noStrike" cap="none" dirty="0">
              <a:solidFill>
                <a:srgbClr val="000000"/>
              </a:solidFill>
              <a:latin typeface="微軟正黑體" pitchFamily="34" charset="-120"/>
              <a:ea typeface="微軟正黑體" pitchFamily="34" charset="-120"/>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zh-TW" sz="1100" b="1" i="0" u="none" strike="noStrike" cap="none" dirty="0">
                <a:solidFill>
                  <a:schemeClr val="dk1"/>
                </a:solidFill>
                <a:latin typeface="微軟正黑體" pitchFamily="34" charset="-120"/>
                <a:ea typeface="微軟正黑體" pitchFamily="34" charset="-120"/>
                <a:cs typeface="Arial"/>
                <a:sym typeface="Arial"/>
              </a:rPr>
              <a:t>無線加密安全性</a:t>
            </a:r>
            <a:r>
              <a:rPr lang="zh-TW" sz="1100" b="0" i="0" u="none" strike="noStrike" cap="none" dirty="0">
                <a:solidFill>
                  <a:schemeClr val="dk1"/>
                </a:solidFill>
                <a:latin typeface="微軟正黑體" pitchFamily="34" charset="-120"/>
                <a:ea typeface="微軟正黑體" pitchFamily="34" charset="-120"/>
                <a:cs typeface="Arial"/>
                <a:sym typeface="Arial"/>
              </a:rPr>
              <a:t>為 WPA2</a:t>
            </a:r>
            <a:endParaRPr sz="1100" b="0" i="0" u="none" strike="noStrike" cap="none" dirty="0">
              <a:solidFill>
                <a:schemeClr val="dk1"/>
              </a:solidFill>
              <a:latin typeface="微軟正黑體" pitchFamily="34" charset="-120"/>
              <a:ea typeface="微軟正黑體" pitchFamily="34" charset="-120"/>
              <a:cs typeface="Arial"/>
              <a:sym typeface="Arial"/>
            </a:endParaRPr>
          </a:p>
        </p:txBody>
      </p:sp>
      <p:sp>
        <p:nvSpPr>
          <p:cNvPr id="1040" name="Shape 1040"/>
          <p:cNvSpPr txBox="1"/>
          <p:nvPr/>
        </p:nvSpPr>
        <p:spPr>
          <a:xfrm>
            <a:off x="7236296" y="3575975"/>
            <a:ext cx="151216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Virtual Switch 1</a:t>
            </a:r>
            <a:endParaRPr sz="1400" b="1" i="0" u="none" strike="noStrike" cap="none">
              <a:solidFill>
                <a:schemeClr val="dk1"/>
              </a:solidFill>
              <a:latin typeface="Arial"/>
              <a:ea typeface="Arial"/>
              <a:cs typeface="Arial"/>
              <a:sym typeface="Arial"/>
            </a:endParaRPr>
          </a:p>
        </p:txBody>
      </p:sp>
      <p:sp>
        <p:nvSpPr>
          <p:cNvPr id="1041" name="Shape 1041"/>
          <p:cNvSpPr txBox="1"/>
          <p:nvPr/>
        </p:nvSpPr>
        <p:spPr>
          <a:xfrm>
            <a:off x="7236296" y="3791999"/>
            <a:ext cx="1296144"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0" i="0" u="none" strike="noStrike" cap="none">
                <a:solidFill>
                  <a:schemeClr val="dk1"/>
                </a:solidFill>
                <a:latin typeface="Arial"/>
                <a:ea typeface="Arial"/>
                <a:cs typeface="Arial"/>
                <a:sym typeface="Arial"/>
              </a:rPr>
              <a:t>10.0.0.1</a:t>
            </a:r>
            <a:endParaRPr sz="1100" b="0" i="0" u="none" strike="noStrike" cap="none">
              <a:solidFill>
                <a:schemeClr val="dk1"/>
              </a:solidFill>
              <a:latin typeface="Arial"/>
              <a:ea typeface="Arial"/>
              <a:cs typeface="Arial"/>
              <a:sym typeface="Arial"/>
            </a:endParaRPr>
          </a:p>
        </p:txBody>
      </p:sp>
      <p:sp>
        <p:nvSpPr>
          <p:cNvPr id="1043" name="Shape 1043"/>
          <p:cNvSpPr txBox="1"/>
          <p:nvPr/>
        </p:nvSpPr>
        <p:spPr>
          <a:xfrm>
            <a:off x="2987824" y="2602241"/>
            <a:ext cx="158417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QVR Pro Client</a:t>
            </a:r>
            <a:endParaRPr sz="1400" b="1" i="0" u="none" strike="noStrike" cap="none">
              <a:solidFill>
                <a:schemeClr val="dk1"/>
              </a:solidFill>
              <a:latin typeface="Arial"/>
              <a:ea typeface="Arial"/>
              <a:cs typeface="Arial"/>
              <a:sym typeface="Arial"/>
            </a:endParaRPr>
          </a:p>
        </p:txBody>
      </p:sp>
      <p:sp>
        <p:nvSpPr>
          <p:cNvPr id="1044" name="Shape 1044"/>
          <p:cNvSpPr txBox="1"/>
          <p:nvPr/>
        </p:nvSpPr>
        <p:spPr>
          <a:xfrm>
            <a:off x="3059832" y="4008023"/>
            <a:ext cx="1296144"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0" i="0" u="none" strike="noStrike" cap="none">
                <a:solidFill>
                  <a:schemeClr val="dk1"/>
                </a:solidFill>
                <a:latin typeface="Arial"/>
                <a:ea typeface="Arial"/>
                <a:cs typeface="Arial"/>
                <a:sym typeface="Arial"/>
              </a:rPr>
              <a:t>10.0.0.2</a:t>
            </a:r>
            <a:endParaRPr sz="1100" b="0" i="0" u="none" strike="noStrike" cap="none">
              <a:solidFill>
                <a:schemeClr val="dk1"/>
              </a:solidFill>
              <a:latin typeface="Arial"/>
              <a:ea typeface="Arial"/>
              <a:cs typeface="Arial"/>
              <a:sym typeface="Arial"/>
            </a:endParaRPr>
          </a:p>
        </p:txBody>
      </p:sp>
      <p:sp>
        <p:nvSpPr>
          <p:cNvPr id="1045" name="Shape 1045"/>
          <p:cNvSpPr txBox="1"/>
          <p:nvPr/>
        </p:nvSpPr>
        <p:spPr>
          <a:xfrm>
            <a:off x="2987824" y="2910018"/>
            <a:ext cx="1296144"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0" i="0" u="none" strike="noStrike" cap="none">
                <a:solidFill>
                  <a:schemeClr val="dk1"/>
                </a:solidFill>
                <a:latin typeface="Arial"/>
                <a:ea typeface="Arial"/>
                <a:cs typeface="Arial"/>
                <a:sym typeface="Arial"/>
              </a:rPr>
              <a:t>10.0.0.3</a:t>
            </a:r>
            <a:endParaRPr sz="1100" b="0" i="0" u="none" strike="noStrike" cap="none">
              <a:solidFill>
                <a:schemeClr val="dk1"/>
              </a:solidFill>
              <a:latin typeface="Arial"/>
              <a:ea typeface="Arial"/>
              <a:cs typeface="Arial"/>
              <a:sym typeface="Arial"/>
            </a:endParaRPr>
          </a:p>
        </p:txBody>
      </p:sp>
      <p:sp>
        <p:nvSpPr>
          <p:cNvPr id="1046" name="Shape 1046"/>
          <p:cNvSpPr txBox="1"/>
          <p:nvPr/>
        </p:nvSpPr>
        <p:spPr>
          <a:xfrm>
            <a:off x="3059832" y="3791999"/>
            <a:ext cx="158417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微軟正黑體" pitchFamily="34" charset="-120"/>
                <a:ea typeface="微軟正黑體" pitchFamily="34" charset="-120"/>
                <a:cs typeface="Arial"/>
                <a:sym typeface="Arial"/>
              </a:rPr>
              <a:t>無線攝影機</a:t>
            </a:r>
            <a:endParaRPr sz="1400" b="0" i="0" u="none" strike="noStrike" cap="none">
              <a:solidFill>
                <a:srgbClr val="000000"/>
              </a:solidFill>
              <a:latin typeface="微軟正黑體" pitchFamily="34" charset="-120"/>
              <a:ea typeface="微軟正黑體" pitchFamily="34" charset="-120"/>
              <a:cs typeface="Arial"/>
              <a:sym typeface="Arial"/>
            </a:endParaRPr>
          </a:p>
        </p:txBody>
      </p:sp>
      <p:cxnSp>
        <p:nvCxnSpPr>
          <p:cNvPr id="1047" name="Shape 1047"/>
          <p:cNvCxnSpPr/>
          <p:nvPr/>
        </p:nvCxnSpPr>
        <p:spPr>
          <a:xfrm>
            <a:off x="2843808" y="2886386"/>
            <a:ext cx="1800200" cy="0"/>
          </a:xfrm>
          <a:prstGeom prst="straightConnector1">
            <a:avLst/>
          </a:prstGeom>
          <a:noFill/>
          <a:ln w="38100" cap="flat" cmpd="sng">
            <a:solidFill>
              <a:srgbClr val="00AEEF"/>
            </a:solidFill>
            <a:prstDash val="dash"/>
            <a:round/>
            <a:headEnd type="none" w="sm" len="sm"/>
            <a:tailEnd type="none" w="sm" len="sm"/>
          </a:ln>
        </p:spPr>
      </p:cxnSp>
      <p:pic>
        <p:nvPicPr>
          <p:cNvPr id="1048" name="Shape 1048" descr="QNAP Wirelessap Station"/>
          <p:cNvPicPr preferRelativeResize="0"/>
          <p:nvPr/>
        </p:nvPicPr>
        <p:blipFill rotWithShape="1">
          <a:blip r:embed="rId5" cstate="print">
            <a:alphaModFix/>
          </a:blip>
          <a:srcRect/>
          <a:stretch/>
        </p:blipFill>
        <p:spPr>
          <a:xfrm>
            <a:off x="4613338" y="3647983"/>
            <a:ext cx="678742" cy="643796"/>
          </a:xfrm>
          <a:prstGeom prst="rect">
            <a:avLst/>
          </a:prstGeom>
          <a:noFill/>
          <a:ln>
            <a:noFill/>
          </a:ln>
          <a:effectLst>
            <a:outerShdw blurRad="292100" dist="101600" dir="1380000" sx="99000" sy="99000" algn="tl" rotWithShape="0">
              <a:schemeClr val="lt1">
                <a:alpha val="31372"/>
              </a:schemeClr>
            </a:outerShdw>
          </a:effectLst>
        </p:spPr>
      </p:pic>
      <p:pic>
        <p:nvPicPr>
          <p:cNvPr id="1049" name="Shape 1049" descr="C:\Users\user\Desktop\0306_x53Be PPT\13.png"/>
          <p:cNvPicPr preferRelativeResize="0"/>
          <p:nvPr/>
        </p:nvPicPr>
        <p:blipFill rotWithShape="1">
          <a:blip r:embed="rId6" cstate="print">
            <a:alphaModFix/>
          </a:blip>
          <a:srcRect/>
          <a:stretch/>
        </p:blipFill>
        <p:spPr>
          <a:xfrm>
            <a:off x="4619625" y="2680546"/>
            <a:ext cx="641374" cy="576064"/>
          </a:xfrm>
          <a:prstGeom prst="rect">
            <a:avLst/>
          </a:prstGeom>
          <a:noFill/>
          <a:ln>
            <a:noFill/>
          </a:ln>
        </p:spPr>
      </p:pic>
      <p:sp>
        <p:nvSpPr>
          <p:cNvPr id="1050" name="Shape 1050"/>
          <p:cNvSpPr txBox="1"/>
          <p:nvPr/>
        </p:nvSpPr>
        <p:spPr>
          <a:xfrm>
            <a:off x="4687441" y="2794365"/>
            <a:ext cx="1008112"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zh-TW" sz="1000" b="1" i="0" u="none" strike="noStrike" cap="none">
                <a:solidFill>
                  <a:schemeClr val="lt1"/>
                </a:solidFill>
                <a:latin typeface="Arial"/>
                <a:ea typeface="Arial"/>
                <a:cs typeface="Arial"/>
                <a:sym typeface="Arial"/>
              </a:rPr>
              <a:t>1 Gbe</a:t>
            </a:r>
            <a:endParaRPr sz="1000" b="1" i="0" u="none" strike="noStrike" cap="none">
              <a:solidFill>
                <a:schemeClr val="lt1"/>
              </a:solidFill>
              <a:latin typeface="Arial"/>
              <a:ea typeface="Arial"/>
              <a:cs typeface="Arial"/>
              <a:sym typeface="Arial"/>
            </a:endParaRPr>
          </a:p>
        </p:txBody>
      </p:sp>
      <p:cxnSp>
        <p:nvCxnSpPr>
          <p:cNvPr id="1051" name="Shape 1051"/>
          <p:cNvCxnSpPr/>
          <p:nvPr/>
        </p:nvCxnSpPr>
        <p:spPr>
          <a:xfrm>
            <a:off x="3779912" y="4100027"/>
            <a:ext cx="864096" cy="0"/>
          </a:xfrm>
          <a:prstGeom prst="straightConnector1">
            <a:avLst/>
          </a:prstGeom>
          <a:noFill/>
          <a:ln w="38100" cap="flat" cmpd="sng">
            <a:solidFill>
              <a:srgbClr val="00AEEF"/>
            </a:solidFill>
            <a:prstDash val="dash"/>
            <a:round/>
            <a:headEnd type="none" w="sm" len="sm"/>
            <a:tailEnd type="none" w="sm" len="sm"/>
          </a:ln>
        </p:spPr>
      </p:cxnSp>
      <p:sp>
        <p:nvSpPr>
          <p:cNvPr id="27" name="向右箭號 26"/>
          <p:cNvSpPr/>
          <p:nvPr/>
        </p:nvSpPr>
        <p:spPr>
          <a:xfrm>
            <a:off x="0" y="1275606"/>
            <a:ext cx="6372200" cy="864096"/>
          </a:xfrm>
          <a:prstGeom prst="rightArrow">
            <a:avLst>
              <a:gd name="adj1" fmla="val 77018"/>
              <a:gd name="adj2" fmla="val 66503"/>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lvl="0">
              <a:buClr>
                <a:srgbClr val="000000"/>
              </a:buClr>
              <a:buSzPts val="1800"/>
            </a:pPr>
            <a:r>
              <a:rPr lang="zh-TW" altLang="en-US" sz="1600" b="1" dirty="0" smtClean="0">
                <a:latin typeface="微軟正黑體" pitchFamily="34" charset="-120"/>
                <a:ea typeface="微軟正黑體" pitchFamily="34" charset="-120"/>
                <a:cs typeface="PMingLiu"/>
                <a:sym typeface="PMingLiu"/>
              </a:rPr>
              <a:t>無需額外實體路由器，透過 </a:t>
            </a:r>
            <a:r>
              <a:rPr lang="en-US" altLang="zh-TW" sz="1600" b="1" dirty="0" smtClean="0">
                <a:latin typeface="微軟正黑體" pitchFamily="34" charset="-120"/>
                <a:ea typeface="微軟正黑體" pitchFamily="34" charset="-120"/>
                <a:cs typeface="PMingLiu"/>
                <a:sym typeface="PMingLiu"/>
              </a:rPr>
              <a:t>QTS </a:t>
            </a:r>
            <a:r>
              <a:rPr lang="zh-TW" altLang="en-US" sz="1600" b="1" dirty="0" smtClean="0">
                <a:latin typeface="微軟正黑體" pitchFamily="34" charset="-120"/>
                <a:ea typeface="微軟正黑體" pitchFamily="34" charset="-120"/>
                <a:cs typeface="PMingLiu"/>
                <a:sym typeface="PMingLiu"/>
              </a:rPr>
              <a:t>中的</a:t>
            </a:r>
            <a:r>
              <a:rPr lang="en-US" altLang="zh-TW" sz="1600" b="1" dirty="0" smtClean="0">
                <a:latin typeface="微軟正黑體" pitchFamily="34" charset="-120"/>
                <a:ea typeface="微軟正黑體" pitchFamily="34" charset="-120"/>
                <a:cs typeface="PMingLiu"/>
                <a:sym typeface="PMingLiu"/>
              </a:rPr>
              <a:t>【</a:t>
            </a:r>
            <a:r>
              <a:rPr lang="zh-TW" altLang="en-US" sz="1600" b="1" dirty="0" smtClean="0">
                <a:latin typeface="微軟正黑體" pitchFamily="34" charset="-120"/>
                <a:ea typeface="微軟正黑體" pitchFamily="34" charset="-120"/>
                <a:cs typeface="PMingLiu"/>
                <a:sym typeface="PMingLiu"/>
              </a:rPr>
              <a:t>網路與虛擬交換器</a:t>
            </a:r>
            <a:r>
              <a:rPr lang="en-US" altLang="zh-TW" sz="1600" b="1" dirty="0" smtClean="0">
                <a:latin typeface="微軟正黑體" pitchFamily="34" charset="-120"/>
                <a:ea typeface="微軟正黑體" pitchFamily="34" charset="-120"/>
                <a:cs typeface="PMingLiu"/>
                <a:sym typeface="PMingLiu"/>
              </a:rPr>
              <a:t>】</a:t>
            </a:r>
            <a:r>
              <a:rPr lang="zh-TW" altLang="en-US" sz="1600" b="1" dirty="0" smtClean="0">
                <a:latin typeface="微軟正黑體" pitchFamily="34" charset="-120"/>
                <a:ea typeface="微軟正黑體" pitchFamily="34" charset="-120"/>
                <a:cs typeface="PMingLiu"/>
                <a:sym typeface="PMingLiu"/>
              </a:rPr>
              <a:t>建立 </a:t>
            </a:r>
            <a:r>
              <a:rPr lang="en-US" altLang="zh-TW" sz="1600" b="1" dirty="0" smtClean="0">
                <a:latin typeface="微軟正黑體" pitchFamily="34" charset="-120"/>
                <a:ea typeface="微軟正黑體" pitchFamily="34" charset="-120"/>
                <a:cs typeface="PMingLiu"/>
                <a:sym typeface="PMingLiu"/>
              </a:rPr>
              <a:t>Virtual Switch </a:t>
            </a:r>
            <a:r>
              <a:rPr lang="zh-TW" altLang="en-US" sz="1600" b="1" dirty="0" smtClean="0">
                <a:latin typeface="微軟正黑體" pitchFamily="34" charset="-120"/>
                <a:ea typeface="微軟正黑體" pitchFamily="34" charset="-120"/>
                <a:cs typeface="PMingLiu"/>
                <a:sym typeface="PMingLiu"/>
              </a:rPr>
              <a:t>形成私有的無線網路</a:t>
            </a:r>
            <a:endParaRPr lang="zh-TW" altLang="en-US" sz="1600" b="1" dirty="0">
              <a:latin typeface="微軟正黑體" pitchFamily="34" charset="-120"/>
              <a:ea typeface="微軟正黑體" pitchFamily="34" charset="-120"/>
              <a:cs typeface="PMingLiu"/>
              <a:sym typeface="PMingLiu"/>
            </a:endParaRPr>
          </a:p>
        </p:txBody>
      </p:sp>
      <p:pic>
        <p:nvPicPr>
          <p:cNvPr id="1026" name="Picture 2" descr="C:\Users\user\Desktop\0417_直播PPT對稿_QW-AC2600 802.11AC wifi card + Wirele\27.png"/>
          <p:cNvPicPr>
            <a:picLocks noChangeAspect="1" noChangeArrowheads="1"/>
          </p:cNvPicPr>
          <p:nvPr/>
        </p:nvPicPr>
        <p:blipFill>
          <a:blip r:embed="rId7" cstate="print"/>
          <a:srcRect/>
          <a:stretch>
            <a:fillRect/>
          </a:stretch>
        </p:blipFill>
        <p:spPr bwMode="auto">
          <a:xfrm>
            <a:off x="467544" y="2499742"/>
            <a:ext cx="2411760" cy="2303536"/>
          </a:xfrm>
          <a:prstGeom prst="rect">
            <a:avLst/>
          </a:prstGeom>
          <a:noFill/>
        </p:spPr>
      </p:pic>
      <p:pic>
        <p:nvPicPr>
          <p:cNvPr id="1042" name="Shape 1042"/>
          <p:cNvPicPr preferRelativeResize="0"/>
          <p:nvPr/>
        </p:nvPicPr>
        <p:blipFill rotWithShape="1">
          <a:blip r:embed="rId8" cstate="print">
            <a:alphaModFix/>
          </a:blip>
          <a:srcRect l="30951" r="32925"/>
          <a:stretch/>
        </p:blipFill>
        <p:spPr>
          <a:xfrm>
            <a:off x="2411760" y="3387586"/>
            <a:ext cx="727335" cy="1132267"/>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49" name="Shape 1079"/>
          <p:cNvSpPr/>
          <p:nvPr/>
        </p:nvSpPr>
        <p:spPr>
          <a:xfrm>
            <a:off x="3365702" y="1762338"/>
            <a:ext cx="2514253" cy="1459814"/>
          </a:xfrm>
          <a:prstGeom prst="roundRect">
            <a:avLst>
              <a:gd name="adj" fmla="val 8999"/>
            </a:avLst>
          </a:prstGeom>
          <a:solidFill>
            <a:schemeClr val="accent2">
              <a:lumMod val="40000"/>
              <a:lumOff val="60000"/>
            </a:schemeClr>
          </a:solidFill>
          <a:ln>
            <a:noFill/>
          </a:ln>
        </p:spPr>
        <p:txBody>
          <a:bodyPr spcFirstLastPara="1" wrap="square" lIns="91425" tIns="45700" rIns="91425" bIns="45700" anchor="t" anchorCtr="0">
            <a:noAutofit/>
          </a:bodyPr>
          <a:lstStyle/>
          <a:p>
            <a:pPr algn="ctr">
              <a:buClr>
                <a:srgbClr val="000000"/>
              </a:buClr>
              <a:buSzPts val="1800"/>
            </a:pPr>
            <a:r>
              <a:rPr lang="zh-TW" altLang="en-US" sz="1400" b="1" dirty="0" smtClean="0">
                <a:solidFill>
                  <a:schemeClr val="dk1"/>
                </a:solidFill>
                <a:latin typeface="微軟正黑體" pitchFamily="34" charset="-120"/>
                <a:ea typeface="微軟正黑體" pitchFamily="34" charset="-120"/>
                <a:cs typeface="PMingLiu"/>
                <a:sym typeface="PMingLiu"/>
              </a:rPr>
              <a:t>選擇進階模式</a:t>
            </a:r>
          </a:p>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lt1"/>
              </a:solidFill>
              <a:latin typeface="微軟正黑體" pitchFamily="34" charset="-120"/>
              <a:ea typeface="微軟正黑體" pitchFamily="34" charset="-120"/>
              <a:cs typeface="Arial"/>
              <a:sym typeface="Arial"/>
            </a:endParaRPr>
          </a:p>
        </p:txBody>
      </p:sp>
      <p:sp>
        <p:nvSpPr>
          <p:cNvPr id="50" name="六邊形 49"/>
          <p:cNvSpPr/>
          <p:nvPr/>
        </p:nvSpPr>
        <p:spPr>
          <a:xfrm>
            <a:off x="3277619" y="1760223"/>
            <a:ext cx="371023" cy="319848"/>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2</a:t>
            </a:r>
          </a:p>
        </p:txBody>
      </p:sp>
      <p:sp>
        <p:nvSpPr>
          <p:cNvPr id="51" name="Shape 1079"/>
          <p:cNvSpPr/>
          <p:nvPr/>
        </p:nvSpPr>
        <p:spPr>
          <a:xfrm>
            <a:off x="6070471" y="1762338"/>
            <a:ext cx="2514253" cy="1459814"/>
          </a:xfrm>
          <a:prstGeom prst="roundRect">
            <a:avLst>
              <a:gd name="adj" fmla="val 8999"/>
            </a:avLst>
          </a:prstGeom>
          <a:solidFill>
            <a:schemeClr val="accent2">
              <a:lumMod val="40000"/>
              <a:lumOff val="60000"/>
            </a:schemeClr>
          </a:solidFill>
          <a:ln>
            <a:noFill/>
          </a:ln>
        </p:spPr>
        <p:txBody>
          <a:bodyPr spcFirstLastPara="1" wrap="square" lIns="91425" tIns="45700" rIns="91425" bIns="45700" anchor="t" anchorCtr="0">
            <a:noAutofit/>
          </a:bodyPr>
          <a:lstStyle/>
          <a:p>
            <a:pPr algn="ctr">
              <a:buClr>
                <a:srgbClr val="000000"/>
              </a:buClr>
              <a:buSzPts val="1800"/>
            </a:pPr>
            <a:r>
              <a:rPr lang="zh-TW" altLang="en-US" sz="1400" b="1" spc="-150" dirty="0" smtClean="0">
                <a:solidFill>
                  <a:schemeClr val="dk1"/>
                </a:solidFill>
                <a:latin typeface="微軟正黑體" pitchFamily="34" charset="-120"/>
                <a:ea typeface="微軟正黑體" pitchFamily="34" charset="-120"/>
                <a:cs typeface="PMingLiu"/>
                <a:sym typeface="PMingLiu"/>
              </a:rPr>
              <a:t>   選擇組成虛擬交換器的裝置</a:t>
            </a:r>
          </a:p>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lt1"/>
              </a:solidFill>
              <a:latin typeface="微軟正黑體" pitchFamily="34" charset="-120"/>
              <a:ea typeface="微軟正黑體" pitchFamily="34" charset="-120"/>
              <a:cs typeface="Arial"/>
              <a:sym typeface="Arial"/>
            </a:endParaRPr>
          </a:p>
        </p:txBody>
      </p:sp>
      <p:sp>
        <p:nvSpPr>
          <p:cNvPr id="52" name="六邊形 51"/>
          <p:cNvSpPr/>
          <p:nvPr/>
        </p:nvSpPr>
        <p:spPr>
          <a:xfrm>
            <a:off x="5982388" y="1760223"/>
            <a:ext cx="371023" cy="319848"/>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3</a:t>
            </a:r>
          </a:p>
        </p:txBody>
      </p:sp>
      <p:sp>
        <p:nvSpPr>
          <p:cNvPr id="53" name="Shape 1079"/>
          <p:cNvSpPr/>
          <p:nvPr/>
        </p:nvSpPr>
        <p:spPr>
          <a:xfrm>
            <a:off x="689595" y="1762338"/>
            <a:ext cx="2514253" cy="1459814"/>
          </a:xfrm>
          <a:prstGeom prst="roundRect">
            <a:avLst>
              <a:gd name="adj" fmla="val 8999"/>
            </a:avLst>
          </a:prstGeom>
          <a:solidFill>
            <a:schemeClr val="accent2">
              <a:lumMod val="40000"/>
              <a:lumOff val="60000"/>
            </a:schemeClr>
          </a:solidFill>
          <a:ln>
            <a:noFill/>
          </a:ln>
        </p:spPr>
        <p:txBody>
          <a:bodyPr spcFirstLastPara="1" wrap="square" lIns="91425" tIns="45700" rIns="91425" bIns="45700" anchor="t" anchorCtr="0">
            <a:noAutofit/>
          </a:bodyPr>
          <a:lstStyle/>
          <a:p>
            <a:pPr lvl="0" algn="ctr">
              <a:buClr>
                <a:srgbClr val="000000"/>
              </a:buClr>
              <a:buSzPts val="1400"/>
            </a:pPr>
            <a:r>
              <a:rPr lang="zh-TW" altLang="en-US" sz="1400" b="1" dirty="0" smtClean="0">
                <a:solidFill>
                  <a:schemeClr val="dk1"/>
                </a:solidFill>
                <a:latin typeface="微軟正黑體" pitchFamily="34" charset="-120"/>
                <a:ea typeface="微軟正黑體" pitchFamily="34" charset="-120"/>
                <a:cs typeface="PMingLiu"/>
                <a:sym typeface="PMingLiu"/>
              </a:rPr>
              <a:t>  點 「新增」</a:t>
            </a:r>
          </a:p>
        </p:txBody>
      </p:sp>
      <p:sp>
        <p:nvSpPr>
          <p:cNvPr id="54" name="六邊形 53"/>
          <p:cNvSpPr/>
          <p:nvPr/>
        </p:nvSpPr>
        <p:spPr>
          <a:xfrm>
            <a:off x="601512" y="1760223"/>
            <a:ext cx="371023" cy="319848"/>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1</a:t>
            </a:r>
          </a:p>
        </p:txBody>
      </p:sp>
      <p:sp>
        <p:nvSpPr>
          <p:cNvPr id="45" name="Shape 1079"/>
          <p:cNvSpPr/>
          <p:nvPr/>
        </p:nvSpPr>
        <p:spPr>
          <a:xfrm>
            <a:off x="3365702" y="3344185"/>
            <a:ext cx="2514253" cy="1459814"/>
          </a:xfrm>
          <a:prstGeom prst="roundRect">
            <a:avLst>
              <a:gd name="adj" fmla="val 8999"/>
            </a:avLst>
          </a:prstGeom>
          <a:solidFill>
            <a:schemeClr val="accent2">
              <a:lumMod val="40000"/>
              <a:lumOff val="60000"/>
            </a:schemeClr>
          </a:solidFill>
          <a:ln>
            <a:noFill/>
          </a:ln>
        </p:spPr>
        <p:txBody>
          <a:bodyPr spcFirstLastPara="1" wrap="square" lIns="91425" tIns="45700" rIns="91425" bIns="45700" anchor="t" anchorCtr="0">
            <a:noAutofit/>
          </a:bodyPr>
          <a:lstStyle/>
          <a:p>
            <a:pPr algn="ctr">
              <a:buClr>
                <a:srgbClr val="000000"/>
              </a:buClr>
              <a:buSzPts val="1800"/>
            </a:pPr>
            <a:r>
              <a:rPr lang="zh-TW" altLang="en-US" sz="1400" b="1" spc="-150" dirty="0" smtClean="0">
                <a:solidFill>
                  <a:schemeClr val="dk1"/>
                </a:solidFill>
                <a:latin typeface="微軟正黑體" pitchFamily="34" charset="-120"/>
                <a:ea typeface="微軟正黑體" pitchFamily="34" charset="-120"/>
                <a:cs typeface="PMingLiu"/>
                <a:sym typeface="PMingLiu"/>
              </a:rPr>
              <a:t>設定並開啟</a:t>
            </a:r>
            <a:r>
              <a:rPr lang="en-US" altLang="zh-TW" sz="1400" b="1" spc="-150" dirty="0" smtClean="0">
                <a:solidFill>
                  <a:schemeClr val="dk1"/>
                </a:solidFill>
                <a:latin typeface="微軟正黑體" pitchFamily="34" charset="-120"/>
                <a:ea typeface="微軟正黑體" pitchFamily="34" charset="-120"/>
                <a:cs typeface="PMingLiu"/>
                <a:sym typeface="PMingLiu"/>
              </a:rPr>
              <a:t>NAT/DHCP</a:t>
            </a:r>
            <a:r>
              <a:rPr lang="zh-TW" altLang="en-US" sz="1400" b="1" spc="-150" dirty="0" smtClean="0">
                <a:solidFill>
                  <a:schemeClr val="dk1"/>
                </a:solidFill>
                <a:latin typeface="微軟正黑體" pitchFamily="34" charset="-120"/>
                <a:ea typeface="微軟正黑體" pitchFamily="34" charset="-120"/>
                <a:cs typeface="PMingLiu"/>
                <a:sym typeface="PMingLiu"/>
              </a:rPr>
              <a:t>功能</a:t>
            </a:r>
          </a:p>
          <a:p>
            <a:pPr marL="0" marR="0" lvl="0" indent="0" algn="ctr" rtl="0">
              <a:lnSpc>
                <a:spcPct val="100000"/>
              </a:lnSpc>
              <a:spcBef>
                <a:spcPts val="0"/>
              </a:spcBef>
              <a:spcAft>
                <a:spcPts val="0"/>
              </a:spcAft>
              <a:buClr>
                <a:srgbClr val="000000"/>
              </a:buClr>
              <a:buSzPts val="1800"/>
              <a:buFont typeface="Arial"/>
              <a:buNone/>
            </a:pPr>
            <a:endParaRPr sz="1400" b="0" i="0" u="none" strike="noStrike" cap="none" spc="-150" dirty="0">
              <a:solidFill>
                <a:schemeClr val="lt1"/>
              </a:solidFill>
              <a:latin typeface="微軟正黑體" pitchFamily="34" charset="-120"/>
              <a:ea typeface="微軟正黑體" pitchFamily="34" charset="-120"/>
              <a:cs typeface="Arial"/>
              <a:sym typeface="Arial"/>
            </a:endParaRPr>
          </a:p>
        </p:txBody>
      </p:sp>
      <p:sp>
        <p:nvSpPr>
          <p:cNvPr id="46" name="六邊形 45"/>
          <p:cNvSpPr/>
          <p:nvPr/>
        </p:nvSpPr>
        <p:spPr>
          <a:xfrm>
            <a:off x="3277619" y="3342070"/>
            <a:ext cx="371023" cy="319848"/>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5</a:t>
            </a:r>
          </a:p>
        </p:txBody>
      </p:sp>
      <p:sp>
        <p:nvSpPr>
          <p:cNvPr id="47" name="Shape 1079"/>
          <p:cNvSpPr/>
          <p:nvPr/>
        </p:nvSpPr>
        <p:spPr>
          <a:xfrm>
            <a:off x="6070471" y="3344185"/>
            <a:ext cx="2514253" cy="1459814"/>
          </a:xfrm>
          <a:prstGeom prst="roundRect">
            <a:avLst>
              <a:gd name="adj" fmla="val 8999"/>
            </a:avLst>
          </a:prstGeom>
          <a:solidFill>
            <a:schemeClr val="accent2">
              <a:lumMod val="40000"/>
              <a:lumOff val="60000"/>
            </a:schemeClr>
          </a:solidFill>
          <a:ln>
            <a:noFill/>
          </a:ln>
        </p:spPr>
        <p:txBody>
          <a:bodyPr spcFirstLastPara="1" wrap="square" lIns="91425" tIns="45700" rIns="91425" bIns="45700" anchor="t" anchorCtr="0">
            <a:noAutofit/>
          </a:bodyPr>
          <a:lstStyle/>
          <a:p>
            <a:pPr algn="ctr">
              <a:buClr>
                <a:srgbClr val="000000"/>
              </a:buClr>
              <a:buSzPts val="1800"/>
            </a:pPr>
            <a:r>
              <a:rPr lang="zh-TW" altLang="en-US" sz="1400" b="1" dirty="0" smtClean="0">
                <a:solidFill>
                  <a:schemeClr val="dk1"/>
                </a:solidFill>
                <a:latin typeface="微軟正黑體" pitchFamily="34" charset="-120"/>
                <a:ea typeface="微軟正黑體" pitchFamily="34" charset="-120"/>
                <a:cs typeface="PMingLiu"/>
                <a:sym typeface="PMingLiu"/>
              </a:rPr>
              <a:t>確認設定值並套用</a:t>
            </a:r>
          </a:p>
        </p:txBody>
      </p:sp>
      <p:sp>
        <p:nvSpPr>
          <p:cNvPr id="48" name="六邊形 47"/>
          <p:cNvSpPr/>
          <p:nvPr/>
        </p:nvSpPr>
        <p:spPr>
          <a:xfrm>
            <a:off x="5982388" y="3342070"/>
            <a:ext cx="371023" cy="319848"/>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6</a:t>
            </a:r>
          </a:p>
        </p:txBody>
      </p:sp>
      <p:sp>
        <p:nvSpPr>
          <p:cNvPr id="1056" name="Shape 1056"/>
          <p:cNvSpPr txBox="1">
            <a:spLocks noGrp="1"/>
          </p:cNvSpPr>
          <p:nvPr>
            <p:ph type="title"/>
          </p:nvPr>
        </p:nvSpPr>
        <p:spPr/>
        <p:txBody>
          <a:bodyPr/>
          <a:lstStyle/>
          <a:p>
            <a:pPr lvl="0"/>
            <a:r>
              <a:rPr lang="zh-TW" altLang="en-US" smtClean="0">
                <a:sym typeface="PMingLiu"/>
              </a:rPr>
              <a:t>六步驟建置進階安全監控環境</a:t>
            </a:r>
            <a:endParaRPr lang="zh-TW" altLang="en-US">
              <a:sym typeface="PMingLiu"/>
            </a:endParaRPr>
          </a:p>
        </p:txBody>
      </p:sp>
      <p:sp>
        <p:nvSpPr>
          <p:cNvPr id="1057" name="Shape 1057"/>
          <p:cNvSpPr txBox="1"/>
          <p:nvPr/>
        </p:nvSpPr>
        <p:spPr>
          <a:xfrm>
            <a:off x="1230848" y="1240094"/>
            <a:ext cx="6531600" cy="346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zh-TW" sz="1800" b="1" i="0" u="none" strike="noStrike" cap="none" dirty="0">
                <a:latin typeface="微軟正黑體" pitchFamily="34" charset="-120"/>
                <a:ea typeface="微軟正黑體" pitchFamily="34" charset="-120"/>
                <a:cs typeface="PMingLiu"/>
                <a:sym typeface="PMingLiu"/>
              </a:rPr>
              <a:t>先到 QTS 的控制台開啟網路與虛擬交換器並開啟進階模式</a:t>
            </a:r>
            <a:endParaRPr sz="1800" b="1" i="0" u="none" strike="noStrike" cap="none" dirty="0">
              <a:latin typeface="微軟正黑體" pitchFamily="34" charset="-120"/>
              <a:ea typeface="微軟正黑體" pitchFamily="34" charset="-120"/>
              <a:cs typeface="PMingLiu"/>
              <a:sym typeface="PMingLiu"/>
            </a:endParaRPr>
          </a:p>
        </p:txBody>
      </p:sp>
      <p:pic>
        <p:nvPicPr>
          <p:cNvPr id="1074" name="Shape 1074"/>
          <p:cNvPicPr preferRelativeResize="0"/>
          <p:nvPr/>
        </p:nvPicPr>
        <p:blipFill rotWithShape="1">
          <a:blip r:embed="rId3" cstate="print">
            <a:alphaModFix/>
          </a:blip>
          <a:srcRect r="26499" b="12347"/>
          <a:stretch/>
        </p:blipFill>
        <p:spPr>
          <a:xfrm>
            <a:off x="1074733" y="2280712"/>
            <a:ext cx="1739269" cy="795094"/>
          </a:xfrm>
          <a:prstGeom prst="rect">
            <a:avLst/>
          </a:prstGeom>
          <a:noFill/>
          <a:ln>
            <a:noFill/>
          </a:ln>
        </p:spPr>
      </p:pic>
      <p:pic>
        <p:nvPicPr>
          <p:cNvPr id="1075" name="Shape 1075"/>
          <p:cNvPicPr preferRelativeResize="0"/>
          <p:nvPr/>
        </p:nvPicPr>
        <p:blipFill rotWithShape="1">
          <a:blip r:embed="rId4" cstate="print">
            <a:alphaModFix/>
          </a:blip>
          <a:srcRect/>
          <a:stretch/>
        </p:blipFill>
        <p:spPr>
          <a:xfrm>
            <a:off x="3510805" y="2283718"/>
            <a:ext cx="2213323" cy="785681"/>
          </a:xfrm>
          <a:prstGeom prst="rect">
            <a:avLst/>
          </a:prstGeom>
          <a:noFill/>
          <a:ln>
            <a:noFill/>
          </a:ln>
        </p:spPr>
      </p:pic>
      <p:pic>
        <p:nvPicPr>
          <p:cNvPr id="1076" name="Shape 1076"/>
          <p:cNvPicPr preferRelativeResize="0"/>
          <p:nvPr/>
        </p:nvPicPr>
        <p:blipFill rotWithShape="1">
          <a:blip r:embed="rId5" cstate="print">
            <a:alphaModFix/>
          </a:blip>
          <a:srcRect/>
          <a:stretch/>
        </p:blipFill>
        <p:spPr>
          <a:xfrm>
            <a:off x="6300192" y="2283718"/>
            <a:ext cx="2088152" cy="783595"/>
          </a:xfrm>
          <a:prstGeom prst="rect">
            <a:avLst/>
          </a:prstGeom>
          <a:noFill/>
          <a:ln>
            <a:noFill/>
          </a:ln>
        </p:spPr>
      </p:pic>
      <p:sp>
        <p:nvSpPr>
          <p:cNvPr id="1079" name="Shape 1079"/>
          <p:cNvSpPr/>
          <p:nvPr/>
        </p:nvSpPr>
        <p:spPr>
          <a:xfrm>
            <a:off x="689595" y="3344185"/>
            <a:ext cx="2514253" cy="1459814"/>
          </a:xfrm>
          <a:prstGeom prst="roundRect">
            <a:avLst>
              <a:gd name="adj" fmla="val 8999"/>
            </a:avLst>
          </a:prstGeom>
          <a:solidFill>
            <a:schemeClr val="accent2">
              <a:lumMod val="40000"/>
              <a:lumOff val="60000"/>
            </a:schemeClr>
          </a:solidFill>
          <a:ln>
            <a:noFill/>
          </a:ln>
        </p:spPr>
        <p:txBody>
          <a:bodyPr spcFirstLastPara="1" wrap="square" lIns="91425" tIns="45700" rIns="91425" bIns="45700" anchor="t" anchorCtr="0">
            <a:noAutofit/>
          </a:bodyPr>
          <a:lstStyle/>
          <a:p>
            <a:pPr algn="ctr">
              <a:buClr>
                <a:srgbClr val="000000"/>
              </a:buClr>
              <a:buSzPts val="1800"/>
            </a:pPr>
            <a:r>
              <a:rPr lang="zh-TW" altLang="en-US" sz="1400" b="1" dirty="0" smtClean="0">
                <a:solidFill>
                  <a:schemeClr val="dk1"/>
                </a:solidFill>
                <a:latin typeface="微軟正黑體" pitchFamily="34" charset="-120"/>
                <a:ea typeface="微軟正黑體" pitchFamily="34" charset="-120"/>
                <a:cs typeface="PMingLiu"/>
                <a:sym typeface="PMingLiu"/>
              </a:rPr>
              <a:t>    設定虛擬交換器的</a:t>
            </a:r>
            <a:r>
              <a:rPr lang="en-US" altLang="zh-TW" sz="1400" b="1" dirty="0" smtClean="0">
                <a:solidFill>
                  <a:schemeClr val="dk1"/>
                </a:solidFill>
                <a:latin typeface="微軟正黑體" pitchFamily="34" charset="-120"/>
                <a:ea typeface="微軟正黑體" pitchFamily="34" charset="-120"/>
                <a:cs typeface="PMingLiu"/>
                <a:sym typeface="PMingLiu"/>
              </a:rPr>
              <a:t>IP</a:t>
            </a:r>
            <a:r>
              <a:rPr lang="zh-TW" altLang="en-US" sz="1400" b="1" dirty="0" smtClean="0">
                <a:solidFill>
                  <a:schemeClr val="dk1"/>
                </a:solidFill>
                <a:latin typeface="微軟正黑體" pitchFamily="34" charset="-120"/>
                <a:ea typeface="微軟正黑體" pitchFamily="34" charset="-120"/>
                <a:cs typeface="PMingLiu"/>
                <a:sym typeface="PMingLiu"/>
              </a:rPr>
              <a:t>位址</a:t>
            </a:r>
          </a:p>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lt1"/>
              </a:solidFill>
              <a:latin typeface="微軟正黑體" pitchFamily="34" charset="-120"/>
              <a:ea typeface="微軟正黑體" pitchFamily="34" charset="-120"/>
              <a:cs typeface="Arial"/>
              <a:sym typeface="Arial"/>
            </a:endParaRPr>
          </a:p>
        </p:txBody>
      </p:sp>
      <p:pic>
        <p:nvPicPr>
          <p:cNvPr id="1092" name="Shape 1092"/>
          <p:cNvPicPr preferRelativeResize="0"/>
          <p:nvPr/>
        </p:nvPicPr>
        <p:blipFill rotWithShape="1">
          <a:blip r:embed="rId6" cstate="print">
            <a:alphaModFix/>
          </a:blip>
          <a:srcRect/>
          <a:stretch/>
        </p:blipFill>
        <p:spPr>
          <a:xfrm>
            <a:off x="837408" y="3785838"/>
            <a:ext cx="2192288" cy="848207"/>
          </a:xfrm>
          <a:prstGeom prst="rect">
            <a:avLst/>
          </a:prstGeom>
          <a:noFill/>
          <a:ln>
            <a:noFill/>
          </a:ln>
        </p:spPr>
      </p:pic>
      <p:pic>
        <p:nvPicPr>
          <p:cNvPr id="1093" name="Shape 1093"/>
          <p:cNvPicPr preferRelativeResize="0"/>
          <p:nvPr/>
        </p:nvPicPr>
        <p:blipFill rotWithShape="1">
          <a:blip r:embed="rId7" cstate="print">
            <a:alphaModFix/>
          </a:blip>
          <a:srcRect/>
          <a:stretch/>
        </p:blipFill>
        <p:spPr>
          <a:xfrm>
            <a:off x="3439968" y="3804117"/>
            <a:ext cx="2376264" cy="774516"/>
          </a:xfrm>
          <a:prstGeom prst="rect">
            <a:avLst/>
          </a:prstGeom>
          <a:noFill/>
          <a:ln>
            <a:noFill/>
          </a:ln>
        </p:spPr>
      </p:pic>
      <p:pic>
        <p:nvPicPr>
          <p:cNvPr id="1094" name="Shape 1094"/>
          <p:cNvPicPr preferRelativeResize="0"/>
          <p:nvPr/>
        </p:nvPicPr>
        <p:blipFill rotWithShape="1">
          <a:blip r:embed="rId8" cstate="print">
            <a:alphaModFix/>
          </a:blip>
          <a:srcRect/>
          <a:stretch/>
        </p:blipFill>
        <p:spPr>
          <a:xfrm>
            <a:off x="6186203" y="3814165"/>
            <a:ext cx="2294325" cy="792088"/>
          </a:xfrm>
          <a:prstGeom prst="rect">
            <a:avLst/>
          </a:prstGeom>
          <a:noFill/>
          <a:ln>
            <a:noFill/>
          </a:ln>
        </p:spPr>
      </p:pic>
      <p:pic>
        <p:nvPicPr>
          <p:cNvPr id="2050" name="Picture 2" descr="C:\Users\user\Desktop\QTS4.3.4_P116_(ZH)_51000-024177-RS_201707\Links\Network &amp; Virtual Switch.png"/>
          <p:cNvPicPr>
            <a:picLocks noChangeAspect="1" noChangeArrowheads="1"/>
          </p:cNvPicPr>
          <p:nvPr/>
        </p:nvPicPr>
        <p:blipFill>
          <a:blip r:embed="rId9" cstate="print"/>
          <a:srcRect/>
          <a:stretch>
            <a:fillRect/>
          </a:stretch>
        </p:blipFill>
        <p:spPr bwMode="auto">
          <a:xfrm>
            <a:off x="683568" y="1106142"/>
            <a:ext cx="539552" cy="539552"/>
          </a:xfrm>
          <a:prstGeom prst="rect">
            <a:avLst/>
          </a:prstGeom>
          <a:noFill/>
        </p:spPr>
      </p:pic>
      <p:sp>
        <p:nvSpPr>
          <p:cNvPr id="44" name="六邊形 43"/>
          <p:cNvSpPr/>
          <p:nvPr/>
        </p:nvSpPr>
        <p:spPr>
          <a:xfrm>
            <a:off x="601512" y="3342070"/>
            <a:ext cx="371023" cy="319848"/>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4</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4098" name="Picture 2" descr="C:\Users\user\Desktop\0417_直播PPT對稿_QW-AC2600 802.11AC wifi card + Wirele\63862417_xl-2.png"/>
          <p:cNvPicPr>
            <a:picLocks noChangeAspect="1" noChangeArrowheads="1"/>
          </p:cNvPicPr>
          <p:nvPr/>
        </p:nvPicPr>
        <p:blipFill>
          <a:blip r:embed="rId3" cstate="print"/>
          <a:srcRect/>
          <a:stretch>
            <a:fillRect/>
          </a:stretch>
        </p:blipFill>
        <p:spPr bwMode="auto">
          <a:xfrm>
            <a:off x="3383360" y="1017324"/>
            <a:ext cx="5760640" cy="3839226"/>
          </a:xfrm>
          <a:prstGeom prst="rect">
            <a:avLst/>
          </a:prstGeom>
          <a:noFill/>
        </p:spPr>
      </p:pic>
      <p:pic>
        <p:nvPicPr>
          <p:cNvPr id="4099" name="Picture 3" descr="C:\Users\user\Desktop\0417_直播PPT對稿_QW-AC2600 802.11AC wifi card + Wirele\63862417_xl-1.png"/>
          <p:cNvPicPr>
            <a:picLocks noChangeAspect="1" noChangeArrowheads="1"/>
          </p:cNvPicPr>
          <p:nvPr/>
        </p:nvPicPr>
        <p:blipFill>
          <a:blip r:embed="rId4" cstate="print"/>
          <a:srcRect/>
          <a:stretch>
            <a:fillRect/>
          </a:stretch>
        </p:blipFill>
        <p:spPr bwMode="auto">
          <a:xfrm>
            <a:off x="0" y="1017324"/>
            <a:ext cx="5760640" cy="3839226"/>
          </a:xfrm>
          <a:prstGeom prst="rect">
            <a:avLst/>
          </a:prstGeom>
          <a:noFill/>
        </p:spPr>
      </p:pic>
      <p:sp>
        <p:nvSpPr>
          <p:cNvPr id="81" name="Shape 81"/>
          <p:cNvSpPr txBox="1">
            <a:spLocks noGrp="1"/>
          </p:cNvSpPr>
          <p:nvPr>
            <p:ph type="title"/>
          </p:nvPr>
        </p:nvSpPr>
        <p:spPr/>
        <p:txBody>
          <a:bodyPr/>
          <a:lstStyle/>
          <a:p>
            <a:pPr lvl="0"/>
            <a:r>
              <a:rPr lang="zh-TW" altLang="en-US" dirty="0" smtClean="0"/>
              <a:t>喜好</a:t>
            </a:r>
            <a:r>
              <a:rPr lang="en-US" altLang="zh-TW" dirty="0" smtClean="0"/>
              <a:t>DIY </a:t>
            </a:r>
            <a:r>
              <a:rPr lang="zh-TW" altLang="en-US" dirty="0" smtClean="0"/>
              <a:t>的福音</a:t>
            </a:r>
            <a:endParaRPr lang="zh-TW" altLang="en-US" dirty="0"/>
          </a:p>
        </p:txBody>
      </p:sp>
      <p:pic>
        <p:nvPicPr>
          <p:cNvPr id="83" name="Shape 83" descr="「Ubuntu icon」的圖片搜尋結果"/>
          <p:cNvPicPr preferRelativeResize="0"/>
          <p:nvPr/>
        </p:nvPicPr>
        <p:blipFill>
          <a:blip r:embed="rId5" cstate="print">
            <a:alphaModFix/>
          </a:blip>
          <a:stretch>
            <a:fillRect/>
          </a:stretch>
        </p:blipFill>
        <p:spPr>
          <a:xfrm>
            <a:off x="1958348" y="2264562"/>
            <a:ext cx="1485112" cy="1485112"/>
          </a:xfrm>
          <a:prstGeom prst="rect">
            <a:avLst/>
          </a:prstGeom>
          <a:noFill/>
          <a:ln>
            <a:noFill/>
          </a:ln>
        </p:spPr>
      </p:pic>
      <p:sp>
        <p:nvSpPr>
          <p:cNvPr id="85" name="Shape 85"/>
          <p:cNvSpPr/>
          <p:nvPr/>
        </p:nvSpPr>
        <p:spPr>
          <a:xfrm>
            <a:off x="3923928" y="2604467"/>
            <a:ext cx="1080120" cy="975395"/>
          </a:xfrm>
          <a:prstGeom prst="mathPlus">
            <a:avLst>
              <a:gd name="adj1" fmla="val 23520"/>
            </a:avLst>
          </a:prstGeom>
          <a:solidFill>
            <a:schemeClr val="tx2">
              <a:lumMod val="5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86"/>
          <p:cNvSpPr txBox="1"/>
          <p:nvPr/>
        </p:nvSpPr>
        <p:spPr>
          <a:xfrm>
            <a:off x="1907704" y="3919858"/>
            <a:ext cx="1586400" cy="524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zh-TW" b="1" dirty="0">
                <a:latin typeface="微軟正黑體" pitchFamily="34" charset="-120"/>
                <a:ea typeface="微軟正黑體" pitchFamily="34" charset="-120"/>
              </a:rPr>
              <a:t>Ubuntu 系統</a:t>
            </a:r>
            <a:endParaRPr b="1" dirty="0">
              <a:latin typeface="微軟正黑體" pitchFamily="34" charset="-120"/>
              <a:ea typeface="微軟正黑體" pitchFamily="34" charset="-120"/>
            </a:endParaRPr>
          </a:p>
        </p:txBody>
      </p:sp>
      <p:sp>
        <p:nvSpPr>
          <p:cNvPr id="87" name="Shape 87"/>
          <p:cNvSpPr txBox="1"/>
          <p:nvPr/>
        </p:nvSpPr>
        <p:spPr>
          <a:xfrm>
            <a:off x="5076056" y="3919858"/>
            <a:ext cx="2405010" cy="52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TW" b="1" dirty="0">
                <a:latin typeface="微軟正黑體" pitchFamily="34" charset="-120"/>
                <a:ea typeface="微軟正黑體" pitchFamily="34" charset="-120"/>
              </a:rPr>
              <a:t>QWA-AC2600</a:t>
            </a:r>
            <a:endParaRPr b="1" dirty="0">
              <a:latin typeface="微軟正黑體" pitchFamily="34" charset="-120"/>
              <a:ea typeface="微軟正黑體" pitchFamily="34" charset="-120"/>
            </a:endParaRPr>
          </a:p>
        </p:txBody>
      </p:sp>
      <p:sp>
        <p:nvSpPr>
          <p:cNvPr id="14" name="文字方塊 13"/>
          <p:cNvSpPr txBox="1"/>
          <p:nvPr/>
        </p:nvSpPr>
        <p:spPr>
          <a:xfrm>
            <a:off x="2195736" y="1491630"/>
            <a:ext cx="4680520" cy="461665"/>
          </a:xfrm>
          <a:prstGeom prst="rect">
            <a:avLst/>
          </a:prstGeom>
          <a:noFill/>
        </p:spPr>
        <p:txBody>
          <a:bodyPr wrap="square" rtlCol="0">
            <a:spAutoFit/>
          </a:bodyPr>
          <a:lstStyle/>
          <a:p>
            <a:pPr algn="ctr"/>
            <a:r>
              <a:rPr lang="zh-TW" altLang="en-US" sz="2400" b="1" dirty="0" smtClean="0">
                <a:latin typeface="微軟正黑體" pitchFamily="34" charset="-120"/>
                <a:ea typeface="微軟正黑體" pitchFamily="34" charset="-120"/>
              </a:rPr>
              <a:t>親手打造自己的無線網路基地台</a:t>
            </a:r>
          </a:p>
        </p:txBody>
      </p:sp>
      <p:cxnSp>
        <p:nvCxnSpPr>
          <p:cNvPr id="21" name="直線接點 20"/>
          <p:cNvCxnSpPr/>
          <p:nvPr/>
        </p:nvCxnSpPr>
        <p:spPr>
          <a:xfrm>
            <a:off x="2176280" y="1995686"/>
            <a:ext cx="468052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122" name="Picture 2" descr="C:\Users\user\Desktop\0417_直播PPT對稿_QW-AC2600 802.11AC wifi card + Wirele\DSC_0147.png"/>
          <p:cNvPicPr>
            <a:picLocks noChangeAspect="1" noChangeArrowheads="1"/>
          </p:cNvPicPr>
          <p:nvPr/>
        </p:nvPicPr>
        <p:blipFill>
          <a:blip r:embed="rId6" cstate="print"/>
          <a:srcRect/>
          <a:stretch>
            <a:fillRect/>
          </a:stretch>
        </p:blipFill>
        <p:spPr bwMode="auto">
          <a:xfrm>
            <a:off x="5292080" y="2048538"/>
            <a:ext cx="2088232" cy="1949016"/>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Shape 1099"/>
          <p:cNvSpPr txBox="1">
            <a:spLocks noGrp="1"/>
          </p:cNvSpPr>
          <p:nvPr>
            <p:ph type="title"/>
          </p:nvPr>
        </p:nvSpPr>
        <p:spPr/>
        <p:txBody>
          <a:bodyPr/>
          <a:lstStyle/>
          <a:p>
            <a:pPr lvl="0"/>
            <a:r>
              <a:rPr lang="zh-TW" altLang="en-US" smtClean="0">
                <a:sym typeface="PMingLiu"/>
              </a:rPr>
              <a:t>控制台開啟網路與虛擬交換器</a:t>
            </a:r>
            <a:endParaRPr lang="zh-TW" altLang="en-US">
              <a:sym typeface="PMingLiu"/>
            </a:endParaRPr>
          </a:p>
        </p:txBody>
      </p:sp>
      <p:pic>
        <p:nvPicPr>
          <p:cNvPr id="1100" name="Shape 1100"/>
          <p:cNvPicPr preferRelativeResize="0"/>
          <p:nvPr/>
        </p:nvPicPr>
        <p:blipFill rotWithShape="1">
          <a:blip r:embed="rId3" cstate="print">
            <a:alphaModFix/>
          </a:blip>
          <a:srcRect b="14443"/>
          <a:stretch/>
        </p:blipFill>
        <p:spPr>
          <a:xfrm>
            <a:off x="50800" y="1131590"/>
            <a:ext cx="9036496" cy="3692728"/>
          </a:xfrm>
          <a:prstGeom prst="rect">
            <a:avLst/>
          </a:prstGeom>
          <a:noFill/>
          <a:ln>
            <a:noFill/>
          </a:ln>
        </p:spPr>
      </p:pic>
      <p:sp>
        <p:nvSpPr>
          <p:cNvPr id="1101" name="Shape 1101"/>
          <p:cNvSpPr/>
          <p:nvPr/>
        </p:nvSpPr>
        <p:spPr>
          <a:xfrm flipH="1">
            <a:off x="1619672" y="1645806"/>
            <a:ext cx="648072" cy="648072"/>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 name="Shape 1102"/>
          <p:cNvGrpSpPr/>
          <p:nvPr/>
        </p:nvGrpSpPr>
        <p:grpSpPr>
          <a:xfrm>
            <a:off x="1619672" y="2520062"/>
            <a:ext cx="6336704" cy="2304256"/>
            <a:chOff x="1619672" y="2643758"/>
            <a:chExt cx="6336704" cy="1800200"/>
          </a:xfrm>
        </p:grpSpPr>
        <p:sp>
          <p:nvSpPr>
            <p:cNvPr id="1103" name="Shape 1103"/>
            <p:cNvSpPr/>
            <p:nvPr/>
          </p:nvSpPr>
          <p:spPr>
            <a:xfrm rot="10800000" flipH="1">
              <a:off x="1619672" y="2643758"/>
              <a:ext cx="1224136" cy="1800200"/>
            </a:xfrm>
            <a:prstGeom prst="wedgeRectCallout">
              <a:avLst>
                <a:gd name="adj1" fmla="val -20833"/>
                <a:gd name="adj2" fmla="val 625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4" name="Shape 1104"/>
            <p:cNvSpPr/>
            <p:nvPr/>
          </p:nvSpPr>
          <p:spPr>
            <a:xfrm>
              <a:off x="2483768" y="2643758"/>
              <a:ext cx="5472608" cy="18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1105" name="Shape 1105"/>
          <p:cNvPicPr preferRelativeResize="0"/>
          <p:nvPr/>
        </p:nvPicPr>
        <p:blipFill rotWithShape="1">
          <a:blip r:embed="rId4" cstate="print">
            <a:alphaModFix/>
          </a:blip>
          <a:srcRect/>
          <a:stretch/>
        </p:blipFill>
        <p:spPr>
          <a:xfrm>
            <a:off x="2676932" y="2545795"/>
            <a:ext cx="4328100" cy="2243096"/>
          </a:xfrm>
          <a:prstGeom prst="rect">
            <a:avLst/>
          </a:prstGeom>
          <a:noFill/>
          <a:ln>
            <a:noFill/>
          </a:ln>
        </p:spPr>
      </p:pic>
      <p:sp>
        <p:nvSpPr>
          <p:cNvPr id="1108" name="Shape 1108"/>
          <p:cNvSpPr/>
          <p:nvPr/>
        </p:nvSpPr>
        <p:spPr>
          <a:xfrm flipH="1">
            <a:off x="4211960" y="4358362"/>
            <a:ext cx="720080" cy="144016"/>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六邊形 12"/>
          <p:cNvSpPr/>
          <p:nvPr/>
        </p:nvSpPr>
        <p:spPr>
          <a:xfrm>
            <a:off x="1115616" y="1655966"/>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1</a:t>
            </a:r>
          </a:p>
        </p:txBody>
      </p:sp>
      <p:sp>
        <p:nvSpPr>
          <p:cNvPr id="15" name="六邊形 14"/>
          <p:cNvSpPr/>
          <p:nvPr/>
        </p:nvSpPr>
        <p:spPr>
          <a:xfrm>
            <a:off x="3707904" y="4227934"/>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2</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113" name="Shape 1113"/>
          <p:cNvPicPr preferRelativeResize="0"/>
          <p:nvPr/>
        </p:nvPicPr>
        <p:blipFill rotWithShape="1">
          <a:blip r:embed="rId3" cstate="print">
            <a:alphaModFix/>
          </a:blip>
          <a:srcRect/>
          <a:stretch/>
        </p:blipFill>
        <p:spPr>
          <a:xfrm>
            <a:off x="1619672" y="1131590"/>
            <a:ext cx="6299522" cy="3671470"/>
          </a:xfrm>
          <a:prstGeom prst="rect">
            <a:avLst/>
          </a:prstGeom>
          <a:noFill/>
          <a:ln>
            <a:noFill/>
          </a:ln>
        </p:spPr>
      </p:pic>
      <p:sp>
        <p:nvSpPr>
          <p:cNvPr id="1114" name="Shape 1114"/>
          <p:cNvSpPr txBox="1">
            <a:spLocks noGrp="1"/>
          </p:cNvSpPr>
          <p:nvPr>
            <p:ph type="title"/>
          </p:nvPr>
        </p:nvSpPr>
        <p:spPr/>
        <p:txBody>
          <a:bodyPr/>
          <a:lstStyle/>
          <a:p>
            <a:pPr lvl="0"/>
            <a:r>
              <a:rPr lang="zh-TW" altLang="en-US" smtClean="0">
                <a:sym typeface="PMingLiu"/>
              </a:rPr>
              <a:t>將網路與虛擬交換器設為進階模式</a:t>
            </a:r>
            <a:endParaRPr lang="zh-TW" altLang="en-US">
              <a:sym typeface="PMingLiu"/>
            </a:endParaRPr>
          </a:p>
        </p:txBody>
      </p:sp>
      <p:sp>
        <p:nvSpPr>
          <p:cNvPr id="1115" name="Shape 1115"/>
          <p:cNvSpPr/>
          <p:nvPr/>
        </p:nvSpPr>
        <p:spPr>
          <a:xfrm flipH="1">
            <a:off x="1619672" y="1635646"/>
            <a:ext cx="609846" cy="203282"/>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8" name="Shape 1118"/>
          <p:cNvSpPr/>
          <p:nvPr/>
        </p:nvSpPr>
        <p:spPr>
          <a:xfrm flipH="1">
            <a:off x="2143824" y="4464054"/>
            <a:ext cx="677606" cy="203282"/>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 name="六邊形 8"/>
          <p:cNvSpPr/>
          <p:nvPr/>
        </p:nvSpPr>
        <p:spPr>
          <a:xfrm>
            <a:off x="1115616" y="1563638"/>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1</a:t>
            </a:r>
          </a:p>
        </p:txBody>
      </p:sp>
      <p:sp>
        <p:nvSpPr>
          <p:cNvPr id="11" name="六邊形 10"/>
          <p:cNvSpPr/>
          <p:nvPr/>
        </p:nvSpPr>
        <p:spPr>
          <a:xfrm>
            <a:off x="1660303" y="4371950"/>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2</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1123" name="Shape 1123"/>
          <p:cNvPicPr preferRelativeResize="0"/>
          <p:nvPr/>
        </p:nvPicPr>
        <p:blipFill rotWithShape="1">
          <a:blip r:embed="rId3" cstate="print">
            <a:alphaModFix/>
          </a:blip>
          <a:srcRect/>
          <a:stretch/>
        </p:blipFill>
        <p:spPr>
          <a:xfrm>
            <a:off x="1371997" y="1069630"/>
            <a:ext cx="6400006" cy="3725895"/>
          </a:xfrm>
          <a:prstGeom prst="rect">
            <a:avLst/>
          </a:prstGeom>
          <a:noFill/>
          <a:ln>
            <a:noFill/>
          </a:ln>
        </p:spPr>
      </p:pic>
      <p:sp>
        <p:nvSpPr>
          <p:cNvPr id="1124" name="Shape 1124"/>
          <p:cNvSpPr txBox="1">
            <a:spLocks noGrp="1"/>
          </p:cNvSpPr>
          <p:nvPr>
            <p:ph type="title"/>
          </p:nvPr>
        </p:nvSpPr>
        <p:spPr/>
        <p:txBody>
          <a:bodyPr/>
          <a:lstStyle/>
          <a:p>
            <a:pPr lvl="0"/>
            <a:r>
              <a:rPr lang="zh-TW" altLang="en-US" smtClean="0">
                <a:sym typeface="PMingLiu"/>
              </a:rPr>
              <a:t>新增虛擬交換器</a:t>
            </a:r>
            <a:endParaRPr lang="zh-TW" altLang="en-US">
              <a:sym typeface="PMingLiu"/>
            </a:endParaRPr>
          </a:p>
        </p:txBody>
      </p:sp>
      <p:sp>
        <p:nvSpPr>
          <p:cNvPr id="1125" name="Shape 1125"/>
          <p:cNvSpPr/>
          <p:nvPr/>
        </p:nvSpPr>
        <p:spPr>
          <a:xfrm flipH="1">
            <a:off x="2995444" y="1741705"/>
            <a:ext cx="504056" cy="168018"/>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26" name="Shape 1126"/>
          <p:cNvPicPr preferRelativeResize="0"/>
          <p:nvPr/>
        </p:nvPicPr>
        <p:blipFill rotWithShape="1">
          <a:blip r:embed="rId4" cstate="print">
            <a:alphaModFix/>
          </a:blip>
          <a:srcRect/>
          <a:stretch/>
        </p:blipFill>
        <p:spPr>
          <a:xfrm>
            <a:off x="4035402" y="2037646"/>
            <a:ext cx="2840855" cy="2447150"/>
          </a:xfrm>
          <a:prstGeom prst="rect">
            <a:avLst/>
          </a:prstGeom>
          <a:noFill/>
          <a:ln>
            <a:noFill/>
          </a:ln>
        </p:spPr>
      </p:pic>
      <p:sp>
        <p:nvSpPr>
          <p:cNvPr id="1127" name="Shape 1127"/>
          <p:cNvSpPr/>
          <p:nvPr/>
        </p:nvSpPr>
        <p:spPr>
          <a:xfrm flipH="1">
            <a:off x="4211960" y="3373886"/>
            <a:ext cx="2664296" cy="720080"/>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 name="六邊形 10"/>
          <p:cNvSpPr/>
          <p:nvPr/>
        </p:nvSpPr>
        <p:spPr>
          <a:xfrm>
            <a:off x="2483768" y="1635646"/>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1</a:t>
            </a:r>
          </a:p>
        </p:txBody>
      </p:sp>
      <p:sp>
        <p:nvSpPr>
          <p:cNvPr id="13" name="六邊形 12"/>
          <p:cNvSpPr/>
          <p:nvPr/>
        </p:nvSpPr>
        <p:spPr>
          <a:xfrm>
            <a:off x="3707904" y="3579862"/>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2</a:t>
            </a:r>
          </a:p>
        </p:txBody>
      </p:sp>
      <p:sp>
        <p:nvSpPr>
          <p:cNvPr id="15" name="Shape 1141"/>
          <p:cNvSpPr/>
          <p:nvPr/>
        </p:nvSpPr>
        <p:spPr>
          <a:xfrm>
            <a:off x="5220072" y="3867894"/>
            <a:ext cx="2952328" cy="432048"/>
          </a:xfrm>
          <a:prstGeom prst="parallelogram">
            <a:avLst>
              <a:gd name="adj" fmla="val 61376"/>
            </a:avLst>
          </a:prstGeom>
          <a:solidFill>
            <a:srgbClr val="17365D"/>
          </a:solidFill>
          <a:ln>
            <a:noFill/>
          </a:ln>
        </p:spPr>
        <p:txBody>
          <a:bodyPr spcFirstLastPara="1" wrap="square" lIns="91425" tIns="45700" rIns="91425" bIns="45700" anchor="ctr" anchorCtr="0">
            <a:noAutofit/>
          </a:bodyPr>
          <a:lstStyle/>
          <a:p>
            <a:pPr lvl="0" algn="ctr">
              <a:buClr>
                <a:srgbClr val="000000"/>
              </a:buClr>
              <a:buSzPts val="1800"/>
            </a:pPr>
            <a:r>
              <a:rPr lang="zh-TW" altLang="en-US" b="1" dirty="0" smtClean="0">
                <a:solidFill>
                  <a:schemeClr val="bg1"/>
                </a:solidFill>
                <a:latin typeface="微軟正黑體" pitchFamily="34" charset="-120"/>
                <a:ea typeface="微軟正黑體" pitchFamily="34" charset="-120"/>
                <a:cs typeface="Arial"/>
                <a:sym typeface="Arial"/>
              </a:rPr>
              <a:t>此處選擇進階模式</a:t>
            </a:r>
            <a:endParaRPr lang="zh-TW" altLang="en-US" b="1" dirty="0">
              <a:solidFill>
                <a:schemeClr val="bg1"/>
              </a:solidFill>
              <a:latin typeface="微軟正黑體" pitchFamily="34" charset="-120"/>
              <a:ea typeface="微軟正黑體" pitchFamily="34" charset="-120"/>
              <a:cs typeface="Arial"/>
              <a:sym typeface="Aria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384549" y="1131590"/>
            <a:ext cx="4203675" cy="3570625"/>
          </a:xfrm>
          <a:prstGeom prst="rect">
            <a:avLst/>
          </a:prstGeom>
          <a:noFill/>
          <a:ln w="9525">
            <a:noFill/>
            <a:miter lim="800000"/>
            <a:headEnd/>
            <a:tailEnd/>
          </a:ln>
        </p:spPr>
      </p:pic>
      <p:sp>
        <p:nvSpPr>
          <p:cNvPr id="1136" name="Shape 1136"/>
          <p:cNvSpPr txBox="1">
            <a:spLocks noGrp="1"/>
          </p:cNvSpPr>
          <p:nvPr>
            <p:ph type="title"/>
          </p:nvPr>
        </p:nvSpPr>
        <p:spPr/>
        <p:txBody>
          <a:bodyPr/>
          <a:lstStyle/>
          <a:p>
            <a:pPr lvl="0"/>
            <a:r>
              <a:rPr lang="zh-TW" altLang="en-US" smtClean="0">
                <a:sym typeface="PMingLiu"/>
              </a:rPr>
              <a:t>選擇組成裝置</a:t>
            </a:r>
            <a:endParaRPr lang="zh-TW" altLang="en-US">
              <a:sym typeface="PMingLiu"/>
            </a:endParaRPr>
          </a:p>
        </p:txBody>
      </p:sp>
      <p:sp>
        <p:nvSpPr>
          <p:cNvPr id="1137" name="Shape 1137"/>
          <p:cNvSpPr/>
          <p:nvPr/>
        </p:nvSpPr>
        <p:spPr>
          <a:xfrm flipH="1">
            <a:off x="2627784" y="2211710"/>
            <a:ext cx="288032" cy="1296144"/>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8" name="Shape 1138"/>
          <p:cNvSpPr/>
          <p:nvPr/>
        </p:nvSpPr>
        <p:spPr>
          <a:xfrm rot="10800000">
            <a:off x="5652120" y="4397561"/>
            <a:ext cx="720080" cy="216024"/>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1" name="Shape 1141"/>
          <p:cNvSpPr/>
          <p:nvPr/>
        </p:nvSpPr>
        <p:spPr>
          <a:xfrm>
            <a:off x="4355976" y="1707654"/>
            <a:ext cx="3456384" cy="648072"/>
          </a:xfrm>
          <a:prstGeom prst="parallelogram">
            <a:avLst>
              <a:gd name="adj" fmla="val 61376"/>
            </a:avLst>
          </a:prstGeom>
          <a:solidFill>
            <a:srgbClr val="17365D"/>
          </a:solidFill>
          <a:ln>
            <a:noFill/>
          </a:ln>
        </p:spPr>
        <p:txBody>
          <a:bodyPr spcFirstLastPara="1" wrap="square" lIns="91425" tIns="45700" rIns="91425" bIns="45700" anchor="ctr" anchorCtr="0">
            <a:noAutofit/>
          </a:bodyPr>
          <a:lstStyle/>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Arial"/>
                <a:sym typeface="Arial"/>
              </a:rPr>
              <a:t>點選須組成虛擬</a:t>
            </a:r>
            <a:r>
              <a:rPr lang="zh-TW" sz="1800" b="1" i="0" u="none" strike="noStrike" cap="none" dirty="0" smtClean="0">
                <a:solidFill>
                  <a:schemeClr val="lt1"/>
                </a:solidFill>
                <a:latin typeface="微軟正黑體" pitchFamily="34" charset="-120"/>
                <a:ea typeface="微軟正黑體" pitchFamily="34" charset="-120"/>
                <a:cs typeface="Arial"/>
                <a:sym typeface="Arial"/>
              </a:rPr>
              <a:t>交換器</a:t>
            </a:r>
            <a:endParaRPr lang="en-US" altLang="zh-TW" sz="1800" b="1" i="0" u="none" strike="noStrike" cap="none" dirty="0" smtClean="0">
              <a:solidFill>
                <a:schemeClr val="lt1"/>
              </a:solidFill>
              <a:latin typeface="微軟正黑體" pitchFamily="34" charset="-120"/>
              <a:ea typeface="微軟正黑體" pitchFamily="34" charset="-120"/>
              <a:cs typeface="Arial"/>
              <a:sym typeface="Arial"/>
            </a:endParaRPr>
          </a:p>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smtClean="0">
                <a:solidFill>
                  <a:schemeClr val="lt1"/>
                </a:solidFill>
                <a:latin typeface="微軟正黑體" pitchFamily="34" charset="-120"/>
                <a:ea typeface="微軟正黑體" pitchFamily="34" charset="-120"/>
                <a:cs typeface="Arial"/>
                <a:sym typeface="Arial"/>
              </a:rPr>
              <a:t>的</a:t>
            </a:r>
            <a:r>
              <a:rPr lang="zh-TW" sz="1800" b="1" i="0" u="none" strike="noStrike" cap="none" dirty="0">
                <a:solidFill>
                  <a:schemeClr val="lt1"/>
                </a:solidFill>
                <a:latin typeface="微軟正黑體" pitchFamily="34" charset="-120"/>
                <a:ea typeface="微軟正黑體" pitchFamily="34" charset="-120"/>
                <a:cs typeface="Arial"/>
                <a:sym typeface="Arial"/>
              </a:rPr>
              <a:t>裝置</a:t>
            </a:r>
            <a:endParaRPr sz="1800" b="1" i="0" u="none" strike="noStrike" cap="none" dirty="0">
              <a:solidFill>
                <a:schemeClr val="lt1"/>
              </a:solidFill>
              <a:latin typeface="微軟正黑體" pitchFamily="34" charset="-120"/>
              <a:ea typeface="微軟正黑體" pitchFamily="34" charset="-120"/>
              <a:cs typeface="Arial"/>
              <a:sym typeface="Arial"/>
            </a:endParaRPr>
          </a:p>
        </p:txBody>
      </p:sp>
      <p:sp>
        <p:nvSpPr>
          <p:cNvPr id="10" name="六邊形 9"/>
          <p:cNvSpPr/>
          <p:nvPr/>
        </p:nvSpPr>
        <p:spPr>
          <a:xfrm>
            <a:off x="2555776" y="1779662"/>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1</a:t>
            </a:r>
          </a:p>
        </p:txBody>
      </p:sp>
      <p:sp>
        <p:nvSpPr>
          <p:cNvPr id="12" name="六邊形 11"/>
          <p:cNvSpPr/>
          <p:nvPr/>
        </p:nvSpPr>
        <p:spPr>
          <a:xfrm>
            <a:off x="5158112" y="4299942"/>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2</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pic>
        <p:nvPicPr>
          <p:cNvPr id="1146" name="Shape 1146"/>
          <p:cNvPicPr preferRelativeResize="0"/>
          <p:nvPr/>
        </p:nvPicPr>
        <p:blipFill rotWithShape="1">
          <a:blip r:embed="rId3" cstate="print">
            <a:alphaModFix/>
          </a:blip>
          <a:srcRect/>
          <a:stretch/>
        </p:blipFill>
        <p:spPr>
          <a:xfrm>
            <a:off x="2195736" y="1035508"/>
            <a:ext cx="4464496" cy="3782254"/>
          </a:xfrm>
          <a:prstGeom prst="rect">
            <a:avLst/>
          </a:prstGeom>
          <a:noFill/>
          <a:ln>
            <a:noFill/>
          </a:ln>
        </p:spPr>
      </p:pic>
      <p:sp>
        <p:nvSpPr>
          <p:cNvPr id="1147" name="Shape 1147"/>
          <p:cNvSpPr txBox="1">
            <a:spLocks noGrp="1"/>
          </p:cNvSpPr>
          <p:nvPr>
            <p:ph type="title"/>
          </p:nvPr>
        </p:nvSpPr>
        <p:spPr/>
        <p:txBody>
          <a:bodyPr/>
          <a:lstStyle/>
          <a:p>
            <a:pPr lvl="0"/>
            <a:r>
              <a:rPr lang="zh-TW" altLang="en-US" smtClean="0">
                <a:sym typeface="PMingLiu"/>
              </a:rPr>
              <a:t>設定虛擬交換器位址</a:t>
            </a:r>
            <a:endParaRPr lang="zh-TW" altLang="en-US">
              <a:sym typeface="PMingLiu"/>
            </a:endParaRPr>
          </a:p>
        </p:txBody>
      </p:sp>
      <p:sp>
        <p:nvSpPr>
          <p:cNvPr id="1148" name="Shape 1148"/>
          <p:cNvSpPr/>
          <p:nvPr/>
        </p:nvSpPr>
        <p:spPr>
          <a:xfrm flipH="1">
            <a:off x="2411759" y="2059448"/>
            <a:ext cx="648072" cy="224270"/>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9" name="Shape 1149"/>
          <p:cNvSpPr/>
          <p:nvPr/>
        </p:nvSpPr>
        <p:spPr>
          <a:xfrm rot="10800000">
            <a:off x="5734512" y="4535304"/>
            <a:ext cx="711068" cy="213320"/>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2" name="Shape 1152"/>
          <p:cNvSpPr/>
          <p:nvPr/>
        </p:nvSpPr>
        <p:spPr>
          <a:xfrm>
            <a:off x="4860032" y="1533140"/>
            <a:ext cx="3342021" cy="568855"/>
          </a:xfrm>
          <a:prstGeom prst="parallelogram">
            <a:avLst>
              <a:gd name="adj" fmla="val 61376"/>
            </a:avLst>
          </a:prstGeom>
          <a:solidFill>
            <a:srgbClr val="17365D"/>
          </a:solidFill>
          <a:ln>
            <a:noFill/>
          </a:ln>
        </p:spPr>
        <p:txBody>
          <a:bodyPr spcFirstLastPara="1" wrap="square" lIns="91425" tIns="45700" rIns="91425" bIns="45700" anchor="ctr" anchorCtr="0">
            <a:noAutofit/>
          </a:bodyPr>
          <a:lstStyle/>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bg1"/>
                </a:solidFill>
                <a:latin typeface="微軟正黑體" pitchFamily="34" charset="-120"/>
                <a:ea typeface="微軟正黑體" pitchFamily="34" charset="-120"/>
                <a:cs typeface="PMingLiu"/>
                <a:sym typeface="PMingLiu"/>
              </a:rPr>
              <a:t>設定想建立</a:t>
            </a:r>
            <a:r>
              <a:rPr lang="zh-TW" sz="1800" b="1" i="0" u="none" strike="noStrike" cap="none" dirty="0" smtClean="0">
                <a:solidFill>
                  <a:schemeClr val="bg1"/>
                </a:solidFill>
                <a:latin typeface="微軟正黑體" pitchFamily="34" charset="-120"/>
                <a:ea typeface="微軟正黑體" pitchFamily="34" charset="-120"/>
                <a:cs typeface="PMingLiu"/>
                <a:sym typeface="PMingLiu"/>
              </a:rPr>
              <a:t>的I</a:t>
            </a:r>
            <a:r>
              <a:rPr lang="zh-TW" sz="1800" b="1" i="0" u="none" strike="noStrike" cap="none" dirty="0">
                <a:solidFill>
                  <a:schemeClr val="bg1"/>
                </a:solidFill>
                <a:latin typeface="微軟正黑體" pitchFamily="34" charset="-120"/>
                <a:ea typeface="微軟正黑體" pitchFamily="34" charset="-120"/>
                <a:cs typeface="PMingLiu"/>
                <a:sym typeface="PMingLiu"/>
              </a:rPr>
              <a:t>P位址</a:t>
            </a:r>
            <a:endParaRPr sz="1800" b="1" i="0" u="none" strike="noStrike" cap="none" dirty="0">
              <a:solidFill>
                <a:schemeClr val="bg1"/>
              </a:solidFill>
              <a:latin typeface="微軟正黑體" pitchFamily="34" charset="-120"/>
              <a:ea typeface="微軟正黑體" pitchFamily="34" charset="-120"/>
              <a:cs typeface="PMingLiu"/>
              <a:sym typeface="PMingLiu"/>
            </a:endParaRPr>
          </a:p>
        </p:txBody>
      </p:sp>
      <p:sp>
        <p:nvSpPr>
          <p:cNvPr id="10" name="六邊形 9"/>
          <p:cNvSpPr/>
          <p:nvPr/>
        </p:nvSpPr>
        <p:spPr>
          <a:xfrm>
            <a:off x="1907704" y="1975590"/>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1</a:t>
            </a:r>
          </a:p>
        </p:txBody>
      </p:sp>
      <p:sp>
        <p:nvSpPr>
          <p:cNvPr id="12" name="六邊形 11"/>
          <p:cNvSpPr/>
          <p:nvPr/>
        </p:nvSpPr>
        <p:spPr>
          <a:xfrm>
            <a:off x="5240168" y="4433910"/>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2</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pic>
        <p:nvPicPr>
          <p:cNvPr id="1157" name="Shape 1157"/>
          <p:cNvPicPr preferRelativeResize="0"/>
          <p:nvPr/>
        </p:nvPicPr>
        <p:blipFill rotWithShape="1">
          <a:blip r:embed="rId3" cstate="print">
            <a:alphaModFix/>
          </a:blip>
          <a:srcRect/>
          <a:stretch/>
        </p:blipFill>
        <p:spPr>
          <a:xfrm>
            <a:off x="2024238" y="1049534"/>
            <a:ext cx="4430018" cy="3780123"/>
          </a:xfrm>
          <a:prstGeom prst="rect">
            <a:avLst/>
          </a:prstGeom>
          <a:noFill/>
          <a:ln>
            <a:noFill/>
          </a:ln>
        </p:spPr>
      </p:pic>
      <p:sp>
        <p:nvSpPr>
          <p:cNvPr id="1158" name="Shape 1158"/>
          <p:cNvSpPr txBox="1">
            <a:spLocks noGrp="1"/>
          </p:cNvSpPr>
          <p:nvPr>
            <p:ph type="title"/>
          </p:nvPr>
        </p:nvSpPr>
        <p:spPr/>
        <p:txBody>
          <a:bodyPr/>
          <a:lstStyle/>
          <a:p>
            <a:pPr lvl="0"/>
            <a:r>
              <a:rPr lang="zh-TW" altLang="en-US" smtClean="0">
                <a:sym typeface="PMingLiu"/>
              </a:rPr>
              <a:t>啟動</a:t>
            </a:r>
            <a:r>
              <a:rPr lang="en-US" altLang="zh-TW" smtClean="0">
                <a:sym typeface="PMingLiu"/>
              </a:rPr>
              <a:t>NAT</a:t>
            </a:r>
            <a:r>
              <a:rPr lang="zh-TW" altLang="en-US" smtClean="0">
                <a:sym typeface="PMingLiu"/>
              </a:rPr>
              <a:t>及</a:t>
            </a:r>
            <a:r>
              <a:rPr lang="en-US" altLang="zh-TW" smtClean="0">
                <a:sym typeface="PMingLiu"/>
              </a:rPr>
              <a:t>DHCP</a:t>
            </a:r>
            <a:r>
              <a:rPr lang="zh-TW" altLang="en-US" smtClean="0">
                <a:sym typeface="PMingLiu"/>
              </a:rPr>
              <a:t>功能</a:t>
            </a:r>
            <a:endParaRPr lang="zh-TW" altLang="en-US">
              <a:sym typeface="PMingLiu"/>
            </a:endParaRPr>
          </a:p>
        </p:txBody>
      </p:sp>
      <p:sp>
        <p:nvSpPr>
          <p:cNvPr id="1159" name="Shape 1159"/>
          <p:cNvSpPr/>
          <p:nvPr/>
        </p:nvSpPr>
        <p:spPr>
          <a:xfrm flipH="1">
            <a:off x="2133776" y="1851670"/>
            <a:ext cx="1202707" cy="412827"/>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0" name="Shape 1160"/>
          <p:cNvSpPr/>
          <p:nvPr/>
        </p:nvSpPr>
        <p:spPr>
          <a:xfrm rot="10800000">
            <a:off x="5508104" y="4505918"/>
            <a:ext cx="720080" cy="288032"/>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3" name="Shape 1163"/>
          <p:cNvSpPr/>
          <p:nvPr/>
        </p:nvSpPr>
        <p:spPr>
          <a:xfrm>
            <a:off x="4932040" y="1473962"/>
            <a:ext cx="2664296" cy="676120"/>
          </a:xfrm>
          <a:prstGeom prst="parallelogram">
            <a:avLst>
              <a:gd name="adj" fmla="val 61376"/>
            </a:avLst>
          </a:prstGeom>
          <a:solidFill>
            <a:srgbClr val="17365D"/>
          </a:solidFill>
          <a:ln>
            <a:noFill/>
          </a:ln>
        </p:spPr>
        <p:txBody>
          <a:bodyPr spcFirstLastPara="1" wrap="square" lIns="91425" tIns="45700" rIns="91425" bIns="45700" anchor="ctr" anchorCtr="0">
            <a:noAutofit/>
          </a:bodyPr>
          <a:lstStyle/>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PMingLiu"/>
                <a:sym typeface="PMingLiu"/>
              </a:rPr>
              <a:t>設定網段IP及</a:t>
            </a:r>
            <a:endParaRPr sz="1800" b="1" i="0" u="none" strike="noStrike" cap="none" dirty="0">
              <a:solidFill>
                <a:schemeClr val="lt1"/>
              </a:solidFill>
              <a:latin typeface="微軟正黑體" pitchFamily="34" charset="-120"/>
              <a:ea typeface="微軟正黑體" pitchFamily="34" charset="-120"/>
              <a:cs typeface="PMingLiu"/>
              <a:sym typeface="PMingLiu"/>
            </a:endParaRPr>
          </a:p>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PMingLiu"/>
                <a:sym typeface="PMingLiu"/>
              </a:rPr>
              <a:t>DNS伺服器</a:t>
            </a:r>
            <a:endParaRPr sz="1800" b="1" i="0" u="none" strike="noStrike" cap="none" dirty="0">
              <a:solidFill>
                <a:schemeClr val="lt1"/>
              </a:solidFill>
              <a:latin typeface="微軟正黑體" pitchFamily="34" charset="-120"/>
              <a:ea typeface="微軟正黑體" pitchFamily="34" charset="-120"/>
              <a:cs typeface="PMingLiu"/>
              <a:sym typeface="PMingLiu"/>
            </a:endParaRPr>
          </a:p>
        </p:txBody>
      </p:sp>
      <p:sp>
        <p:nvSpPr>
          <p:cNvPr id="1164" name="Shape 1164"/>
          <p:cNvSpPr/>
          <p:nvPr/>
        </p:nvSpPr>
        <p:spPr>
          <a:xfrm>
            <a:off x="4942089" y="3599958"/>
            <a:ext cx="4296544" cy="758015"/>
          </a:xfrm>
          <a:prstGeom prst="rect">
            <a:avLst/>
          </a:prstGeom>
          <a:solidFill>
            <a:srgbClr val="A4C2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zh-TW" sz="1800" b="1" dirty="0">
                <a:latin typeface="微軟正黑體" pitchFamily="34" charset="-120"/>
                <a:ea typeface="微軟正黑體" pitchFamily="34" charset="-120"/>
              </a:rPr>
              <a:t>DNS</a:t>
            </a:r>
            <a:r>
              <a:rPr lang="zh-TW" sz="1200" b="1" i="0" u="none" strike="noStrike" cap="none" dirty="0">
                <a:latin typeface="微軟正黑體" pitchFamily="34" charset="-120"/>
                <a:ea typeface="微軟正黑體" pitchFamily="34" charset="-120"/>
                <a:cs typeface="Arial"/>
                <a:sym typeface="Arial"/>
              </a:rPr>
              <a:t>伺服器請根據使用情況設定</a:t>
            </a:r>
            <a:endParaRPr sz="1200" b="1" i="0" u="none" strike="noStrike" cap="none" dirty="0">
              <a:latin typeface="微軟正黑體" pitchFamily="34" charset="-120"/>
              <a:ea typeface="微軟正黑體" pitchFamily="34" charset="-120"/>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zh-TW" sz="1200" b="1" i="0" u="none" strike="noStrike" cap="none" dirty="0">
                <a:latin typeface="微軟正黑體" pitchFamily="34" charset="-120"/>
                <a:ea typeface="微軟正黑體" pitchFamily="34" charset="-120"/>
                <a:cs typeface="Arial"/>
                <a:sym typeface="Arial"/>
              </a:rPr>
              <a:t>公司內私有網段設置 10.X.X.X</a:t>
            </a:r>
            <a:endParaRPr sz="1400" b="0" i="0" u="none" strike="noStrike" cap="none" dirty="0">
              <a:latin typeface="微軟正黑體" pitchFamily="34" charset="-120"/>
              <a:ea typeface="微軟正黑體" pitchFamily="34" charset="-120"/>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zh-TW" sz="1200" b="1" i="0" u="none" strike="noStrike" cap="none" dirty="0">
                <a:latin typeface="微軟正黑體" pitchFamily="34" charset="-120"/>
                <a:ea typeface="微軟正黑體" pitchFamily="34" charset="-120"/>
                <a:cs typeface="Arial"/>
                <a:sym typeface="Arial"/>
              </a:rPr>
              <a:t>若須對外連結請設置 Google DNS伺服器:8.8.8.8</a:t>
            </a:r>
            <a:endParaRPr sz="1200" b="1" i="0" u="none" strike="noStrike" cap="none" dirty="0">
              <a:latin typeface="微軟正黑體" pitchFamily="34" charset="-120"/>
              <a:ea typeface="微軟正黑體" pitchFamily="34" charset="-120"/>
              <a:cs typeface="Arial"/>
              <a:sym typeface="Arial"/>
            </a:endParaRPr>
          </a:p>
        </p:txBody>
      </p:sp>
      <p:sp>
        <p:nvSpPr>
          <p:cNvPr id="8" name="六邊形 7"/>
          <p:cNvSpPr/>
          <p:nvPr/>
        </p:nvSpPr>
        <p:spPr>
          <a:xfrm>
            <a:off x="1650255" y="1852683"/>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1</a:t>
            </a:r>
          </a:p>
        </p:txBody>
      </p:sp>
      <p:sp>
        <p:nvSpPr>
          <p:cNvPr id="9" name="六邊形 8"/>
          <p:cNvSpPr/>
          <p:nvPr/>
        </p:nvSpPr>
        <p:spPr>
          <a:xfrm>
            <a:off x="5022911" y="4454006"/>
            <a:ext cx="453377" cy="39084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smtClean="0">
                <a:solidFill>
                  <a:schemeClr val="bg1"/>
                </a:solidFill>
                <a:latin typeface="Arial" pitchFamily="34" charset="0"/>
                <a:ea typeface="微軟正黑體" pitchFamily="34" charset="-120"/>
                <a:cs typeface="PMingLiu"/>
                <a:sym typeface="PMingLiu"/>
              </a:rPr>
              <a:t>2</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pic>
        <p:nvPicPr>
          <p:cNvPr id="1169" name="Shape 1169"/>
          <p:cNvPicPr preferRelativeResize="0"/>
          <p:nvPr/>
        </p:nvPicPr>
        <p:blipFill rotWithShape="1">
          <a:blip r:embed="rId3" cstate="print">
            <a:alphaModFix/>
          </a:blip>
          <a:srcRect/>
          <a:stretch/>
        </p:blipFill>
        <p:spPr>
          <a:xfrm>
            <a:off x="2232025" y="1203598"/>
            <a:ext cx="4679950" cy="3448050"/>
          </a:xfrm>
          <a:prstGeom prst="rect">
            <a:avLst/>
          </a:prstGeom>
          <a:noFill/>
          <a:ln>
            <a:noFill/>
          </a:ln>
        </p:spPr>
      </p:pic>
      <p:sp>
        <p:nvSpPr>
          <p:cNvPr id="1170" name="Shape 1170"/>
          <p:cNvSpPr txBox="1">
            <a:spLocks noGrp="1"/>
          </p:cNvSpPr>
          <p:nvPr>
            <p:ph type="title"/>
          </p:nvPr>
        </p:nvSpPr>
        <p:spPr/>
        <p:txBody>
          <a:bodyPr/>
          <a:lstStyle/>
          <a:p>
            <a:pPr lvl="0"/>
            <a:r>
              <a:rPr lang="zh-TW" altLang="en-US" dirty="0" smtClean="0">
                <a:sym typeface="PMingLiu"/>
              </a:rPr>
              <a:t>確認設定及套用</a:t>
            </a:r>
            <a:endParaRPr lang="zh-TW" altLang="en-US" dirty="0">
              <a:sym typeface="PMingLiu"/>
            </a:endParaRPr>
          </a:p>
        </p:txBody>
      </p:sp>
      <p:sp>
        <p:nvSpPr>
          <p:cNvPr id="1171" name="Shape 1171"/>
          <p:cNvSpPr/>
          <p:nvPr/>
        </p:nvSpPr>
        <p:spPr>
          <a:xfrm rot="10800000">
            <a:off x="5970632" y="4379570"/>
            <a:ext cx="720080" cy="216024"/>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2" name="Shape 1172"/>
          <p:cNvSpPr/>
          <p:nvPr/>
        </p:nvSpPr>
        <p:spPr>
          <a:xfrm>
            <a:off x="5220072" y="1491630"/>
            <a:ext cx="3600400" cy="504056"/>
          </a:xfrm>
          <a:prstGeom prst="parallelogram">
            <a:avLst>
              <a:gd name="adj" fmla="val 61376"/>
            </a:avLst>
          </a:prstGeom>
          <a:solidFill>
            <a:srgbClr val="17365D"/>
          </a:solidFill>
          <a:ln>
            <a:noFill/>
          </a:ln>
        </p:spPr>
        <p:txBody>
          <a:bodyPr spcFirstLastPara="1" wrap="square" lIns="91425" tIns="45700" rIns="91425" bIns="45700" anchor="ctr" anchorCtr="0">
            <a:noAutofit/>
          </a:bodyPr>
          <a:lstStyle/>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PMingLiu"/>
                <a:sym typeface="PMingLiu"/>
              </a:rPr>
              <a:t>確認設定是否正確</a:t>
            </a:r>
            <a:endParaRPr sz="1800" b="1" i="0" u="none" strike="noStrike" cap="none" dirty="0">
              <a:solidFill>
                <a:schemeClr val="lt1"/>
              </a:solidFill>
              <a:latin typeface="微軟正黑體" pitchFamily="34" charset="-120"/>
              <a:ea typeface="微軟正黑體" pitchFamily="34" charset="-120"/>
              <a:cs typeface="PMingLiu"/>
              <a:sym typeface="PMingLiu"/>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txBox="1">
            <a:spLocks noGrp="1"/>
          </p:cNvSpPr>
          <p:nvPr>
            <p:ph type="title"/>
          </p:nvPr>
        </p:nvSpPr>
        <p:spPr/>
        <p:txBody>
          <a:bodyPr/>
          <a:lstStyle/>
          <a:p>
            <a:pPr lvl="0"/>
            <a:r>
              <a:rPr lang="zh-TW" altLang="en-US" smtClean="0">
                <a:sym typeface="Arial"/>
              </a:rPr>
              <a:t>私有安全監控環境設定完成</a:t>
            </a:r>
            <a:endParaRPr lang="zh-TW" altLang="en-US">
              <a:sym typeface="Arial"/>
            </a:endParaRPr>
          </a:p>
        </p:txBody>
      </p:sp>
      <p:pic>
        <p:nvPicPr>
          <p:cNvPr id="1178" name="Shape 1178"/>
          <p:cNvPicPr preferRelativeResize="0"/>
          <p:nvPr/>
        </p:nvPicPr>
        <p:blipFill rotWithShape="1">
          <a:blip r:embed="rId3" cstate="print">
            <a:alphaModFix/>
          </a:blip>
          <a:srcRect/>
          <a:stretch/>
        </p:blipFill>
        <p:spPr>
          <a:xfrm>
            <a:off x="1331640" y="1131590"/>
            <a:ext cx="6158582" cy="3574091"/>
          </a:xfrm>
          <a:prstGeom prst="rect">
            <a:avLst/>
          </a:prstGeom>
          <a:noFill/>
          <a:ln>
            <a:noFill/>
          </a:ln>
        </p:spPr>
      </p:pic>
      <p:grpSp>
        <p:nvGrpSpPr>
          <p:cNvPr id="28" name="群組 27"/>
          <p:cNvGrpSpPr/>
          <p:nvPr/>
        </p:nvGrpSpPr>
        <p:grpSpPr>
          <a:xfrm>
            <a:off x="539552" y="5452070"/>
            <a:ext cx="8280920" cy="2303536"/>
            <a:chOff x="467544" y="2499742"/>
            <a:chExt cx="8280920" cy="2303536"/>
          </a:xfrm>
        </p:grpSpPr>
        <p:cxnSp>
          <p:nvCxnSpPr>
            <p:cNvPr id="6" name="Shape 1031"/>
            <p:cNvCxnSpPr/>
            <p:nvPr/>
          </p:nvCxnSpPr>
          <p:spPr>
            <a:xfrm>
              <a:off x="4932040" y="2896570"/>
              <a:ext cx="1800200" cy="0"/>
            </a:xfrm>
            <a:prstGeom prst="straightConnector1">
              <a:avLst/>
            </a:prstGeom>
            <a:noFill/>
            <a:ln w="38100" cap="flat" cmpd="sng">
              <a:solidFill>
                <a:srgbClr val="4A7DBA"/>
              </a:solidFill>
              <a:prstDash val="solid"/>
              <a:round/>
              <a:headEnd type="none" w="sm" len="sm"/>
              <a:tailEnd type="none" w="sm" len="sm"/>
            </a:ln>
          </p:spPr>
        </p:cxnSp>
        <p:cxnSp>
          <p:nvCxnSpPr>
            <p:cNvPr id="8" name="Shape 1032"/>
            <p:cNvCxnSpPr/>
            <p:nvPr/>
          </p:nvCxnSpPr>
          <p:spPr>
            <a:xfrm>
              <a:off x="5076056" y="4040339"/>
              <a:ext cx="1656184" cy="0"/>
            </a:xfrm>
            <a:prstGeom prst="straightConnector1">
              <a:avLst/>
            </a:prstGeom>
            <a:noFill/>
            <a:ln w="38100" cap="flat" cmpd="sng">
              <a:solidFill>
                <a:srgbClr val="4A7DBA"/>
              </a:solidFill>
              <a:prstDash val="solid"/>
              <a:round/>
              <a:headEnd type="none" w="sm" len="sm"/>
              <a:tailEnd type="none" w="sm" len="sm"/>
            </a:ln>
          </p:spPr>
        </p:cxnSp>
        <p:cxnSp>
          <p:nvCxnSpPr>
            <p:cNvPr id="9" name="Shape 1033"/>
            <p:cNvCxnSpPr/>
            <p:nvPr/>
          </p:nvCxnSpPr>
          <p:spPr>
            <a:xfrm>
              <a:off x="6732240" y="2859782"/>
              <a:ext cx="0" cy="1187348"/>
            </a:xfrm>
            <a:prstGeom prst="straightConnector1">
              <a:avLst/>
            </a:prstGeom>
            <a:noFill/>
            <a:ln w="38100" cap="flat" cmpd="sng">
              <a:solidFill>
                <a:srgbClr val="4A7DBA"/>
              </a:solidFill>
              <a:prstDash val="solid"/>
              <a:round/>
              <a:headEnd type="none" w="sm" len="sm"/>
              <a:tailEnd type="none" w="sm" len="sm"/>
            </a:ln>
          </p:spPr>
        </p:cxnSp>
        <p:cxnSp>
          <p:nvCxnSpPr>
            <p:cNvPr id="10" name="Shape 1034"/>
            <p:cNvCxnSpPr/>
            <p:nvPr/>
          </p:nvCxnSpPr>
          <p:spPr>
            <a:xfrm>
              <a:off x="6732240" y="3431959"/>
              <a:ext cx="1872208" cy="12283"/>
            </a:xfrm>
            <a:prstGeom prst="straightConnector1">
              <a:avLst/>
            </a:prstGeom>
            <a:noFill/>
            <a:ln w="38100" cap="flat" cmpd="sng">
              <a:solidFill>
                <a:srgbClr val="4A7DBA"/>
              </a:solidFill>
              <a:prstDash val="solid"/>
              <a:round/>
              <a:headEnd type="none" w="sm" len="sm"/>
              <a:tailEnd type="none" w="sm" len="sm"/>
            </a:ln>
          </p:spPr>
        </p:cxnSp>
        <p:pic>
          <p:nvPicPr>
            <p:cNvPr id="11" name="Shape 1035" descr="D:\結案\20170110_PPTNetwork Management and virtual switch\Links\46.png"/>
            <p:cNvPicPr preferRelativeResize="0"/>
            <p:nvPr/>
          </p:nvPicPr>
          <p:blipFill rotWithShape="1">
            <a:blip r:embed="rId4" cstate="print">
              <a:alphaModFix/>
            </a:blip>
            <a:srcRect/>
            <a:stretch/>
          </p:blipFill>
          <p:spPr>
            <a:xfrm>
              <a:off x="7308304" y="3215935"/>
              <a:ext cx="1296144" cy="360040"/>
            </a:xfrm>
            <a:prstGeom prst="rect">
              <a:avLst/>
            </a:prstGeom>
            <a:noFill/>
            <a:ln>
              <a:noFill/>
            </a:ln>
          </p:spPr>
        </p:pic>
        <p:sp>
          <p:nvSpPr>
            <p:cNvPr id="12" name="Shape 1037"/>
            <p:cNvSpPr txBox="1"/>
            <p:nvPr/>
          </p:nvSpPr>
          <p:spPr>
            <a:xfrm>
              <a:off x="5292080" y="2588793"/>
              <a:ext cx="100811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Adapter 1</a:t>
              </a:r>
              <a:endParaRPr sz="1400" b="1" i="0" u="none" strike="noStrike" cap="none">
                <a:solidFill>
                  <a:schemeClr val="dk1"/>
                </a:solidFill>
                <a:latin typeface="Arial"/>
                <a:ea typeface="Arial"/>
                <a:cs typeface="Arial"/>
                <a:sym typeface="Arial"/>
              </a:endParaRPr>
            </a:p>
          </p:txBody>
        </p:sp>
        <p:sp>
          <p:nvSpPr>
            <p:cNvPr id="13" name="Shape 1038"/>
            <p:cNvSpPr txBox="1"/>
            <p:nvPr/>
          </p:nvSpPr>
          <p:spPr>
            <a:xfrm>
              <a:off x="5292080" y="3725319"/>
              <a:ext cx="151216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WirelessAP 1</a:t>
              </a:r>
              <a:endParaRPr sz="1400" b="1" i="0" u="none" strike="noStrike" cap="none">
                <a:solidFill>
                  <a:schemeClr val="dk1"/>
                </a:solidFill>
                <a:latin typeface="Arial"/>
                <a:ea typeface="Arial"/>
                <a:cs typeface="Arial"/>
                <a:sym typeface="Arial"/>
              </a:endParaRPr>
            </a:p>
          </p:txBody>
        </p:sp>
        <p:sp>
          <p:nvSpPr>
            <p:cNvPr id="14" name="Shape 1039"/>
            <p:cNvSpPr txBox="1"/>
            <p:nvPr/>
          </p:nvSpPr>
          <p:spPr>
            <a:xfrm>
              <a:off x="5292080" y="4081192"/>
              <a:ext cx="180020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1" i="0" u="none" strike="noStrike" cap="none" dirty="0">
                  <a:solidFill>
                    <a:schemeClr val="dk1"/>
                  </a:solidFill>
                  <a:latin typeface="微軟正黑體" pitchFamily="34" charset="-120"/>
                  <a:ea typeface="微軟正黑體" pitchFamily="34" charset="-120"/>
                  <a:cs typeface="Arial"/>
                  <a:sym typeface="Arial"/>
                </a:rPr>
                <a:t>設定 SSID </a:t>
              </a:r>
              <a:r>
                <a:rPr lang="zh-TW" sz="1100" b="0" i="0" u="none" strike="noStrike" cap="none" dirty="0">
                  <a:solidFill>
                    <a:schemeClr val="dk1"/>
                  </a:solidFill>
                  <a:latin typeface="微軟正黑體" pitchFamily="34" charset="-120"/>
                  <a:ea typeface="微軟正黑體" pitchFamily="34" charset="-120"/>
                  <a:cs typeface="Arial"/>
                  <a:sym typeface="Arial"/>
                </a:rPr>
                <a:t>為 QVR Pro</a:t>
              </a:r>
              <a:endParaRPr sz="1400" b="0" i="0" u="none" strike="noStrike" cap="none" dirty="0">
                <a:solidFill>
                  <a:srgbClr val="000000"/>
                </a:solidFill>
                <a:latin typeface="微軟正黑體" pitchFamily="34" charset="-120"/>
                <a:ea typeface="微軟正黑體" pitchFamily="34" charset="-120"/>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zh-TW" sz="1100" b="1" i="0" u="none" strike="noStrike" cap="none" dirty="0">
                  <a:solidFill>
                    <a:schemeClr val="dk1"/>
                  </a:solidFill>
                  <a:latin typeface="微軟正黑體" pitchFamily="34" charset="-120"/>
                  <a:ea typeface="微軟正黑體" pitchFamily="34" charset="-120"/>
                  <a:cs typeface="Arial"/>
                  <a:sym typeface="Arial"/>
                </a:rPr>
                <a:t>無線加密安全性</a:t>
              </a:r>
              <a:r>
                <a:rPr lang="zh-TW" sz="1100" b="0" i="0" u="none" strike="noStrike" cap="none" dirty="0">
                  <a:solidFill>
                    <a:schemeClr val="dk1"/>
                  </a:solidFill>
                  <a:latin typeface="微軟正黑體" pitchFamily="34" charset="-120"/>
                  <a:ea typeface="微軟正黑體" pitchFamily="34" charset="-120"/>
                  <a:cs typeface="Arial"/>
                  <a:sym typeface="Arial"/>
                </a:rPr>
                <a:t>為 WPA2</a:t>
              </a:r>
              <a:endParaRPr sz="1100" b="0" i="0" u="none" strike="noStrike" cap="none" dirty="0">
                <a:solidFill>
                  <a:schemeClr val="dk1"/>
                </a:solidFill>
                <a:latin typeface="微軟正黑體" pitchFamily="34" charset="-120"/>
                <a:ea typeface="微軟正黑體" pitchFamily="34" charset="-120"/>
                <a:cs typeface="Arial"/>
                <a:sym typeface="Arial"/>
              </a:endParaRPr>
            </a:p>
          </p:txBody>
        </p:sp>
        <p:sp>
          <p:nvSpPr>
            <p:cNvPr id="15" name="Shape 1040"/>
            <p:cNvSpPr txBox="1"/>
            <p:nvPr/>
          </p:nvSpPr>
          <p:spPr>
            <a:xfrm>
              <a:off x="7236296" y="3575975"/>
              <a:ext cx="151216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Virtual Switch 1</a:t>
              </a:r>
              <a:endParaRPr sz="1400" b="1" i="0" u="none" strike="noStrike" cap="none">
                <a:solidFill>
                  <a:schemeClr val="dk1"/>
                </a:solidFill>
                <a:latin typeface="Arial"/>
                <a:ea typeface="Arial"/>
                <a:cs typeface="Arial"/>
                <a:sym typeface="Arial"/>
              </a:endParaRPr>
            </a:p>
          </p:txBody>
        </p:sp>
        <p:sp>
          <p:nvSpPr>
            <p:cNvPr id="16" name="Shape 1041"/>
            <p:cNvSpPr txBox="1"/>
            <p:nvPr/>
          </p:nvSpPr>
          <p:spPr>
            <a:xfrm>
              <a:off x="7236296" y="3791999"/>
              <a:ext cx="1296144"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0" i="0" u="none" strike="noStrike" cap="none">
                  <a:solidFill>
                    <a:schemeClr val="dk1"/>
                  </a:solidFill>
                  <a:latin typeface="Arial"/>
                  <a:ea typeface="Arial"/>
                  <a:cs typeface="Arial"/>
                  <a:sym typeface="Arial"/>
                </a:rPr>
                <a:t>10.0.0.1</a:t>
              </a:r>
              <a:endParaRPr sz="1100" b="0" i="0" u="none" strike="noStrike" cap="none">
                <a:solidFill>
                  <a:schemeClr val="dk1"/>
                </a:solidFill>
                <a:latin typeface="Arial"/>
                <a:ea typeface="Arial"/>
                <a:cs typeface="Arial"/>
                <a:sym typeface="Arial"/>
              </a:endParaRPr>
            </a:p>
          </p:txBody>
        </p:sp>
        <p:sp>
          <p:nvSpPr>
            <p:cNvPr id="17" name="Shape 1043"/>
            <p:cNvSpPr txBox="1"/>
            <p:nvPr/>
          </p:nvSpPr>
          <p:spPr>
            <a:xfrm>
              <a:off x="2987824" y="2602241"/>
              <a:ext cx="158417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QVR Pro Client</a:t>
              </a:r>
              <a:endParaRPr sz="1400" b="1" i="0" u="none" strike="noStrike" cap="none">
                <a:solidFill>
                  <a:schemeClr val="dk1"/>
                </a:solidFill>
                <a:latin typeface="Arial"/>
                <a:ea typeface="Arial"/>
                <a:cs typeface="Arial"/>
                <a:sym typeface="Arial"/>
              </a:endParaRPr>
            </a:p>
          </p:txBody>
        </p:sp>
        <p:sp>
          <p:nvSpPr>
            <p:cNvPr id="18" name="Shape 1044"/>
            <p:cNvSpPr txBox="1"/>
            <p:nvPr/>
          </p:nvSpPr>
          <p:spPr>
            <a:xfrm>
              <a:off x="3059832" y="4008023"/>
              <a:ext cx="1296144"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0" i="0" u="none" strike="noStrike" cap="none">
                  <a:solidFill>
                    <a:schemeClr val="dk1"/>
                  </a:solidFill>
                  <a:latin typeface="Arial"/>
                  <a:ea typeface="Arial"/>
                  <a:cs typeface="Arial"/>
                  <a:sym typeface="Arial"/>
                </a:rPr>
                <a:t>10.0.0.2</a:t>
              </a:r>
              <a:endParaRPr sz="1100" b="0" i="0" u="none" strike="noStrike" cap="none">
                <a:solidFill>
                  <a:schemeClr val="dk1"/>
                </a:solidFill>
                <a:latin typeface="Arial"/>
                <a:ea typeface="Arial"/>
                <a:cs typeface="Arial"/>
                <a:sym typeface="Arial"/>
              </a:endParaRPr>
            </a:p>
          </p:txBody>
        </p:sp>
        <p:sp>
          <p:nvSpPr>
            <p:cNvPr id="19" name="Shape 1045"/>
            <p:cNvSpPr txBox="1"/>
            <p:nvPr/>
          </p:nvSpPr>
          <p:spPr>
            <a:xfrm>
              <a:off x="2987824" y="2910018"/>
              <a:ext cx="1296144"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0" i="0" u="none" strike="noStrike" cap="none">
                  <a:solidFill>
                    <a:schemeClr val="dk1"/>
                  </a:solidFill>
                  <a:latin typeface="Arial"/>
                  <a:ea typeface="Arial"/>
                  <a:cs typeface="Arial"/>
                  <a:sym typeface="Arial"/>
                </a:rPr>
                <a:t>10.0.0.3</a:t>
              </a:r>
              <a:endParaRPr sz="1100" b="0" i="0" u="none" strike="noStrike" cap="none">
                <a:solidFill>
                  <a:schemeClr val="dk1"/>
                </a:solidFill>
                <a:latin typeface="Arial"/>
                <a:ea typeface="Arial"/>
                <a:cs typeface="Arial"/>
                <a:sym typeface="Arial"/>
              </a:endParaRPr>
            </a:p>
          </p:txBody>
        </p:sp>
        <p:sp>
          <p:nvSpPr>
            <p:cNvPr id="20" name="Shape 1046"/>
            <p:cNvSpPr txBox="1"/>
            <p:nvPr/>
          </p:nvSpPr>
          <p:spPr>
            <a:xfrm>
              <a:off x="3059832" y="3791999"/>
              <a:ext cx="158417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微軟正黑體" pitchFamily="34" charset="-120"/>
                  <a:ea typeface="微軟正黑體" pitchFamily="34" charset="-120"/>
                  <a:cs typeface="Arial"/>
                  <a:sym typeface="Arial"/>
                </a:rPr>
                <a:t>無線攝影機</a:t>
              </a:r>
              <a:endParaRPr sz="1400" b="0" i="0" u="none" strike="noStrike" cap="none">
                <a:solidFill>
                  <a:srgbClr val="000000"/>
                </a:solidFill>
                <a:latin typeface="微軟正黑體" pitchFamily="34" charset="-120"/>
                <a:ea typeface="微軟正黑體" pitchFamily="34" charset="-120"/>
                <a:cs typeface="Arial"/>
                <a:sym typeface="Arial"/>
              </a:endParaRPr>
            </a:p>
          </p:txBody>
        </p:sp>
        <p:cxnSp>
          <p:nvCxnSpPr>
            <p:cNvPr id="21" name="Shape 1047"/>
            <p:cNvCxnSpPr/>
            <p:nvPr/>
          </p:nvCxnSpPr>
          <p:spPr>
            <a:xfrm>
              <a:off x="2843808" y="2886386"/>
              <a:ext cx="1800200" cy="0"/>
            </a:xfrm>
            <a:prstGeom prst="straightConnector1">
              <a:avLst/>
            </a:prstGeom>
            <a:noFill/>
            <a:ln w="38100" cap="flat" cmpd="sng">
              <a:solidFill>
                <a:srgbClr val="00AEEF"/>
              </a:solidFill>
              <a:prstDash val="dash"/>
              <a:round/>
              <a:headEnd type="none" w="sm" len="sm"/>
              <a:tailEnd type="none" w="sm" len="sm"/>
            </a:ln>
          </p:spPr>
        </p:cxnSp>
        <p:pic>
          <p:nvPicPr>
            <p:cNvPr id="22" name="Shape 1048" descr="QNAP Wirelessap Station"/>
            <p:cNvPicPr preferRelativeResize="0"/>
            <p:nvPr/>
          </p:nvPicPr>
          <p:blipFill rotWithShape="1">
            <a:blip r:embed="rId5" cstate="print">
              <a:alphaModFix/>
            </a:blip>
            <a:srcRect/>
            <a:stretch/>
          </p:blipFill>
          <p:spPr>
            <a:xfrm>
              <a:off x="4613338" y="3647983"/>
              <a:ext cx="678742" cy="643796"/>
            </a:xfrm>
            <a:prstGeom prst="rect">
              <a:avLst/>
            </a:prstGeom>
            <a:noFill/>
            <a:ln>
              <a:noFill/>
            </a:ln>
            <a:effectLst>
              <a:outerShdw blurRad="292100" dist="101600" dir="1380000" sx="99000" sy="99000" algn="tl" rotWithShape="0">
                <a:schemeClr val="lt1">
                  <a:alpha val="31372"/>
                </a:schemeClr>
              </a:outerShdw>
            </a:effectLst>
          </p:spPr>
        </p:pic>
        <p:pic>
          <p:nvPicPr>
            <p:cNvPr id="23" name="Shape 1049" descr="C:\Users\user\Desktop\0306_x53Be PPT\13.png"/>
            <p:cNvPicPr preferRelativeResize="0"/>
            <p:nvPr/>
          </p:nvPicPr>
          <p:blipFill rotWithShape="1">
            <a:blip r:embed="rId6" cstate="print">
              <a:alphaModFix/>
            </a:blip>
            <a:srcRect/>
            <a:stretch/>
          </p:blipFill>
          <p:spPr>
            <a:xfrm>
              <a:off x="4619625" y="2680546"/>
              <a:ext cx="641374" cy="576064"/>
            </a:xfrm>
            <a:prstGeom prst="rect">
              <a:avLst/>
            </a:prstGeom>
            <a:noFill/>
            <a:ln>
              <a:noFill/>
            </a:ln>
          </p:spPr>
        </p:pic>
        <p:sp>
          <p:nvSpPr>
            <p:cNvPr id="24" name="Shape 1050"/>
            <p:cNvSpPr txBox="1"/>
            <p:nvPr/>
          </p:nvSpPr>
          <p:spPr>
            <a:xfrm>
              <a:off x="4687441" y="2794365"/>
              <a:ext cx="1008112"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zh-TW" sz="1000" b="1" i="0" u="none" strike="noStrike" cap="none">
                  <a:solidFill>
                    <a:schemeClr val="lt1"/>
                  </a:solidFill>
                  <a:latin typeface="Arial"/>
                  <a:ea typeface="Arial"/>
                  <a:cs typeface="Arial"/>
                  <a:sym typeface="Arial"/>
                </a:rPr>
                <a:t>1 Gbe</a:t>
              </a:r>
              <a:endParaRPr sz="1000" b="1" i="0" u="none" strike="noStrike" cap="none">
                <a:solidFill>
                  <a:schemeClr val="lt1"/>
                </a:solidFill>
                <a:latin typeface="Arial"/>
                <a:ea typeface="Arial"/>
                <a:cs typeface="Arial"/>
                <a:sym typeface="Arial"/>
              </a:endParaRPr>
            </a:p>
          </p:txBody>
        </p:sp>
        <p:cxnSp>
          <p:nvCxnSpPr>
            <p:cNvPr id="25" name="Shape 1051"/>
            <p:cNvCxnSpPr/>
            <p:nvPr/>
          </p:nvCxnSpPr>
          <p:spPr>
            <a:xfrm>
              <a:off x="3779912" y="4100027"/>
              <a:ext cx="864096" cy="0"/>
            </a:xfrm>
            <a:prstGeom prst="straightConnector1">
              <a:avLst/>
            </a:prstGeom>
            <a:noFill/>
            <a:ln w="38100" cap="flat" cmpd="sng">
              <a:solidFill>
                <a:srgbClr val="00AEEF"/>
              </a:solidFill>
              <a:prstDash val="dash"/>
              <a:round/>
              <a:headEnd type="none" w="sm" len="sm"/>
              <a:tailEnd type="none" w="sm" len="sm"/>
            </a:ln>
          </p:spPr>
        </p:cxnSp>
        <p:pic>
          <p:nvPicPr>
            <p:cNvPr id="26" name="Picture 2" descr="C:\Users\user\Desktop\0417_直播PPT對稿_QW-AC2600 802.11AC wifi card + Wirele\27.png"/>
            <p:cNvPicPr>
              <a:picLocks noChangeAspect="1" noChangeArrowheads="1"/>
            </p:cNvPicPr>
            <p:nvPr/>
          </p:nvPicPr>
          <p:blipFill>
            <a:blip r:embed="rId7" cstate="print"/>
            <a:srcRect/>
            <a:stretch>
              <a:fillRect/>
            </a:stretch>
          </p:blipFill>
          <p:spPr bwMode="auto">
            <a:xfrm>
              <a:off x="467544" y="2499742"/>
              <a:ext cx="2411760" cy="2303536"/>
            </a:xfrm>
            <a:prstGeom prst="rect">
              <a:avLst/>
            </a:prstGeom>
            <a:noFill/>
          </p:spPr>
        </p:pic>
        <p:pic>
          <p:nvPicPr>
            <p:cNvPr id="27" name="Shape 1042"/>
            <p:cNvPicPr preferRelativeResize="0"/>
            <p:nvPr/>
          </p:nvPicPr>
          <p:blipFill rotWithShape="1">
            <a:blip r:embed="rId8" cstate="print">
              <a:alphaModFix/>
            </a:blip>
            <a:srcRect l="30951" r="32925"/>
            <a:stretch/>
          </p:blipFill>
          <p:spPr>
            <a:xfrm>
              <a:off x="2411760" y="3387586"/>
              <a:ext cx="727335" cy="1132267"/>
            </a:xfrm>
            <a:prstGeom prst="rect">
              <a:avLst/>
            </a:prstGeom>
            <a:noFill/>
            <a:ln>
              <a:noFill/>
            </a:ln>
          </p:spPr>
        </p:pic>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6" name="標題 8"/>
          <p:cNvSpPr txBox="1">
            <a:spLocks/>
          </p:cNvSpPr>
          <p:nvPr/>
        </p:nvSpPr>
        <p:spPr>
          <a:xfrm>
            <a:off x="395536" y="1923678"/>
            <a:ext cx="3960440" cy="1368152"/>
          </a:xfrm>
          <a:prstGeom prst="rect">
            <a:avLst/>
          </a:prstGeom>
        </p:spPr>
        <p:txBody>
          <a:bodyPr vert="horz" lIns="91440" tIns="45720" rIns="91440" bIns="45720" rtlCol="0" anchor="ctr">
            <a:noAutofit/>
          </a:bodyPr>
          <a:lstStyle/>
          <a:p>
            <a:pPr lvl="0">
              <a:spcBef>
                <a:spcPct val="0"/>
              </a:spcBef>
            </a:pPr>
            <a:r>
              <a:rPr lang="en-US" altLang="zh-TW" sz="5500" b="1" cap="all" dirty="0" smtClean="0">
                <a:solidFill>
                  <a:schemeClr val="bg1"/>
                </a:solidFill>
                <a:latin typeface="Arial" pitchFamily="34" charset="0"/>
                <a:ea typeface="微軟正黑體" pitchFamily="34" charset="-120"/>
                <a:cs typeface="+mj-cs"/>
              </a:rPr>
              <a:t>DEMO</a:t>
            </a:r>
            <a:endParaRPr lang="zh-TW" altLang="en-US" sz="5500" b="1" cap="all" dirty="0" smtClean="0">
              <a:solidFill>
                <a:schemeClr val="bg1"/>
              </a:solidFill>
              <a:latin typeface="Arial" pitchFamily="34" charset="0"/>
              <a:ea typeface="微軟正黑體" pitchFamily="34" charset="-120"/>
              <a:cs typeface="+mj-cs"/>
            </a:endParaRPr>
          </a:p>
        </p:txBody>
      </p:sp>
      <p:pic>
        <p:nvPicPr>
          <p:cNvPr id="5" name="Picture 3" descr="C:\Users\user\Desktop\0417_直播PPT對稿_QW-AC2600 802.11AC wifi card + Wirele\DSC_0147.png"/>
          <p:cNvPicPr>
            <a:picLocks noChangeAspect="1" noChangeArrowheads="1"/>
          </p:cNvPicPr>
          <p:nvPr/>
        </p:nvPicPr>
        <p:blipFill>
          <a:blip r:embed="rId3" cstate="print"/>
          <a:srcRect/>
          <a:stretch>
            <a:fillRect/>
          </a:stretch>
        </p:blipFill>
        <p:spPr bwMode="auto">
          <a:xfrm>
            <a:off x="5220072" y="483518"/>
            <a:ext cx="4716016" cy="4401613"/>
          </a:xfrm>
          <a:prstGeom prst="rect">
            <a:avLst/>
          </a:prstGeom>
          <a:noFill/>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5" name="標題 4"/>
          <p:cNvSpPr>
            <a:spLocks noGrp="1"/>
          </p:cNvSpPr>
          <p:nvPr>
            <p:ph type="ctrTitle"/>
          </p:nvPr>
        </p:nvSpPr>
        <p:spPr>
          <a:xfrm>
            <a:off x="685800" y="1995686"/>
            <a:ext cx="3742184" cy="1966615"/>
          </a:xfrm>
        </p:spPr>
        <p:txBody>
          <a:bodyPr>
            <a:normAutofit/>
          </a:bodyPr>
          <a:lstStyle/>
          <a:p>
            <a:pPr lvl="0"/>
            <a:r>
              <a:rPr lang="zh-TW" altLang="en-US" dirty="0" smtClean="0">
                <a:sym typeface="Arial"/>
              </a:rPr>
              <a:t>打造你的專屬無</a:t>
            </a:r>
            <a:r>
              <a:rPr lang="zh-TW" altLang="en-US" dirty="0" smtClean="0"/>
              <a:t>限</a:t>
            </a:r>
            <a:r>
              <a:rPr lang="zh-TW" altLang="en-US" dirty="0" smtClean="0">
                <a:sym typeface="Arial"/>
              </a:rPr>
              <a:t>應用</a:t>
            </a:r>
            <a:endParaRPr lang="zh-TW" altLang="en-US" dirty="0"/>
          </a:p>
        </p:txBody>
      </p:sp>
      <p:sp>
        <p:nvSpPr>
          <p:cNvPr id="6" name="副標題 7"/>
          <p:cNvSpPr>
            <a:spLocks noGrp="1"/>
          </p:cNvSpPr>
          <p:nvPr>
            <p:ph type="subTitle" idx="1"/>
          </p:nvPr>
        </p:nvSpPr>
        <p:spPr>
          <a:xfrm>
            <a:off x="733344" y="1419622"/>
            <a:ext cx="6400800" cy="720080"/>
          </a:xfrm>
        </p:spPr>
        <p:txBody>
          <a:bodyPr>
            <a:normAutofit/>
          </a:bodyPr>
          <a:lstStyle/>
          <a:p>
            <a:r>
              <a:rPr lang="en-US" altLang="zh-TW" sz="2400" dirty="0" smtClean="0"/>
              <a:t>QWA-AC2600 </a:t>
            </a:r>
            <a:r>
              <a:rPr lang="zh-TW" altLang="en-US" sz="2400" dirty="0" smtClean="0"/>
              <a:t>雙頻無線 </a:t>
            </a:r>
            <a:r>
              <a:rPr lang="en-US" altLang="zh-TW" sz="2400" dirty="0" err="1" smtClean="0"/>
              <a:t>PCIe</a:t>
            </a:r>
            <a:r>
              <a:rPr lang="en-US" altLang="zh-TW" sz="2400" dirty="0" smtClean="0"/>
              <a:t> </a:t>
            </a:r>
            <a:r>
              <a:rPr lang="zh-TW" altLang="en-US" sz="2400" dirty="0" smtClean="0"/>
              <a:t>擴充卡</a:t>
            </a:r>
            <a:endParaRPr lang="zh-TW" altLang="en-US" sz="2400" dirty="0"/>
          </a:p>
        </p:txBody>
      </p:sp>
      <p:pic>
        <p:nvPicPr>
          <p:cNvPr id="7" name="Shape 374" descr="C:\Users\user\Desktop\0306_x53Be PPT\2600-1.png"/>
          <p:cNvPicPr preferRelativeResize="0"/>
          <p:nvPr/>
        </p:nvPicPr>
        <p:blipFill rotWithShape="1">
          <a:blip r:embed="rId3" cstate="print">
            <a:alphaModFix/>
          </a:blip>
          <a:srcRect/>
          <a:stretch/>
        </p:blipFill>
        <p:spPr>
          <a:xfrm>
            <a:off x="6987962" y="1851670"/>
            <a:ext cx="2156038" cy="2641166"/>
          </a:xfrm>
          <a:prstGeom prst="rect">
            <a:avLst/>
          </a:prstGeom>
          <a:noFill/>
          <a:ln>
            <a:noFill/>
          </a:ln>
          <a:effectLst>
            <a:outerShdw blurRad="139700" dir="7440000" sx="97000" sy="97000" algn="t" rotWithShape="0">
              <a:srgbClr val="FFC000"/>
            </a:outerShdw>
          </a:effectLst>
        </p:spPr>
      </p:pic>
      <p:pic>
        <p:nvPicPr>
          <p:cNvPr id="8" name="Picture 2" descr="C:\Users\user\Desktop\0417_直播PPT對稿_QW-AC2600 802.11AC wifi card + Wirele\DSC_0185.png"/>
          <p:cNvPicPr>
            <a:picLocks noChangeAspect="1" noChangeArrowheads="1"/>
          </p:cNvPicPr>
          <p:nvPr/>
        </p:nvPicPr>
        <p:blipFill>
          <a:blip r:embed="rId4" cstate="print"/>
          <a:srcRect/>
          <a:stretch>
            <a:fillRect/>
          </a:stretch>
        </p:blipFill>
        <p:spPr bwMode="auto">
          <a:xfrm>
            <a:off x="4427984" y="2355726"/>
            <a:ext cx="2839796" cy="2491721"/>
          </a:xfrm>
          <a:prstGeom prst="rect">
            <a:avLst/>
          </a:prstGeom>
          <a:noFill/>
          <a:effectLst>
            <a:outerShdw blurRad="50800" dist="38100" dir="2700000" algn="tl" rotWithShape="0">
              <a:prstClr val="black">
                <a:alpha val="40000"/>
              </a:prstClr>
            </a:outerShdw>
          </a:effectLst>
        </p:spPr>
      </p:pic>
      <p:sp>
        <p:nvSpPr>
          <p:cNvPr id="9" name="Shape 748"/>
          <p:cNvSpPr txBox="1"/>
          <p:nvPr/>
        </p:nvSpPr>
        <p:spPr>
          <a:xfrm>
            <a:off x="5996052" y="4745541"/>
            <a:ext cx="3007147" cy="231884"/>
          </a:xfrm>
          <a:prstGeom prst="rect">
            <a:avLst/>
          </a:prstGeom>
          <a:noFill/>
          <a:ln>
            <a:noFill/>
          </a:ln>
        </p:spPr>
        <p:txBody>
          <a:bodyPr spcFirstLastPara="1" wrap="square" lIns="91425" tIns="91425" rIns="91425" bIns="91425" anchor="ctr" anchorCtr="0">
            <a:noAutofit/>
          </a:bodyPr>
          <a:lstStyle/>
          <a:p>
            <a:pPr marL="63500" lvl="0" indent="0" rtl="0">
              <a:spcBef>
                <a:spcPts val="500"/>
              </a:spcBef>
              <a:spcAft>
                <a:spcPts val="0"/>
              </a:spcAft>
              <a:buNone/>
            </a:pPr>
            <a:r>
              <a:rPr lang="zh-TW" sz="600" dirty="0">
                <a:solidFill>
                  <a:schemeClr val="tx1">
                    <a:lumMod val="75000"/>
                    <a:lumOff val="25000"/>
                  </a:schemeClr>
                </a:solidFill>
                <a:latin typeface="Microsoft JhengHei"/>
                <a:ea typeface="Microsoft JhengHei"/>
                <a:cs typeface="Microsoft JhengHei"/>
                <a:sym typeface="Microsoft JhengHei"/>
              </a:rPr>
              <a:t>©2018著作權為威聯通科技股份有限公司所有。威聯通科技並保留所有權利。威聯通科技股份有限公司所使用或註冊之商標或標章。檔案中所提及之產品及公司名稱可能為其他公司所有之商標 。</a:t>
            </a:r>
            <a:endParaRPr sz="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cxnSp>
        <p:nvCxnSpPr>
          <p:cNvPr id="73" name="肘形接點 72"/>
          <p:cNvCxnSpPr/>
          <p:nvPr/>
        </p:nvCxnSpPr>
        <p:spPr>
          <a:xfrm flipV="1">
            <a:off x="3419872" y="3591260"/>
            <a:ext cx="3888432" cy="564666"/>
          </a:xfrm>
          <a:prstGeom prst="bentConnector3">
            <a:avLst>
              <a:gd name="adj1" fmla="val 45497"/>
            </a:avLst>
          </a:prstGeom>
          <a:ln w="38100">
            <a:solidFill>
              <a:srgbClr val="C0000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p:nvPr/>
        </p:nvCxnSpPr>
        <p:spPr>
          <a:xfrm flipH="1">
            <a:off x="3275857" y="4299942"/>
            <a:ext cx="3888431" cy="0"/>
          </a:xfrm>
          <a:prstGeom prst="straightConnector1">
            <a:avLst/>
          </a:prstGeom>
          <a:ln w="38100">
            <a:solidFill>
              <a:schemeClr val="tx2">
                <a:lumMod val="75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Shape 93"/>
          <p:cNvSpPr/>
          <p:nvPr/>
        </p:nvSpPr>
        <p:spPr>
          <a:xfrm>
            <a:off x="539552" y="1347614"/>
            <a:ext cx="2808312" cy="2448272"/>
          </a:xfrm>
          <a:prstGeom prst="roundRect">
            <a:avLst>
              <a:gd name="adj" fmla="val 16667"/>
            </a:avLst>
          </a:prstGeom>
          <a:solidFill>
            <a:schemeClr val="accent2">
              <a:lumMod val="20000"/>
              <a:lumOff val="8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endParaRPr sz="1800">
              <a:solidFill>
                <a:srgbClr val="FFFFFF"/>
              </a:solidFill>
            </a:endParaRPr>
          </a:p>
        </p:txBody>
      </p:sp>
      <p:sp>
        <p:nvSpPr>
          <p:cNvPr id="94" name="Shape 94"/>
          <p:cNvSpPr txBox="1">
            <a:spLocks noGrp="1"/>
          </p:cNvSpPr>
          <p:nvPr>
            <p:ph type="title"/>
          </p:nvPr>
        </p:nvSpPr>
        <p:spPr/>
        <p:txBody>
          <a:bodyPr/>
          <a:lstStyle/>
          <a:p>
            <a:pPr lvl="0"/>
            <a:r>
              <a:rPr lang="zh-TW" altLang="en-US" dirty="0" smtClean="0"/>
              <a:t>無線邊際運算</a:t>
            </a:r>
            <a:endParaRPr lang="zh-TW" altLang="en-US" dirty="0"/>
          </a:p>
        </p:txBody>
      </p:sp>
      <p:pic>
        <p:nvPicPr>
          <p:cNvPr id="95" name="Shape 95" descr="C:\Users\user\Desktop\0306_x53Be PPT\2600-1.png"/>
          <p:cNvPicPr preferRelativeResize="0"/>
          <p:nvPr/>
        </p:nvPicPr>
        <p:blipFill rotWithShape="1">
          <a:blip r:embed="rId3" cstate="print">
            <a:alphaModFix/>
          </a:blip>
          <a:srcRect/>
          <a:stretch/>
        </p:blipFill>
        <p:spPr>
          <a:xfrm>
            <a:off x="3275856" y="1549780"/>
            <a:ext cx="679372" cy="832238"/>
          </a:xfrm>
          <a:prstGeom prst="rect">
            <a:avLst/>
          </a:prstGeom>
          <a:noFill/>
          <a:ln>
            <a:noFill/>
          </a:ln>
        </p:spPr>
      </p:pic>
      <p:sp>
        <p:nvSpPr>
          <p:cNvPr id="100" name="Shape 100"/>
          <p:cNvSpPr/>
          <p:nvPr/>
        </p:nvSpPr>
        <p:spPr>
          <a:xfrm>
            <a:off x="7236296" y="4011910"/>
            <a:ext cx="1176900" cy="546900"/>
          </a:xfrm>
          <a:prstGeom prst="rect">
            <a:avLst/>
          </a:prstGeom>
          <a:solidFill>
            <a:schemeClr val="accent5">
              <a:lumMod val="5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zh-TW" b="1" dirty="0">
                <a:solidFill>
                  <a:schemeClr val="bg1"/>
                </a:solidFill>
                <a:latin typeface="微軟正黑體" pitchFamily="34" charset="-120"/>
                <a:ea typeface="微軟正黑體" pitchFamily="34" charset="-120"/>
              </a:rPr>
              <a:t>呈現結果</a:t>
            </a:r>
            <a:endParaRPr b="1" dirty="0">
              <a:solidFill>
                <a:schemeClr val="bg1"/>
              </a:solidFill>
              <a:latin typeface="微軟正黑體" pitchFamily="34" charset="-120"/>
              <a:ea typeface="微軟正黑體" pitchFamily="34" charset="-120"/>
            </a:endParaRPr>
          </a:p>
        </p:txBody>
      </p:sp>
      <p:sp>
        <p:nvSpPr>
          <p:cNvPr id="110" name="Shape 110"/>
          <p:cNvSpPr/>
          <p:nvPr/>
        </p:nvSpPr>
        <p:spPr>
          <a:xfrm>
            <a:off x="7236296" y="3317810"/>
            <a:ext cx="1176900" cy="546900"/>
          </a:xfrm>
          <a:prstGeom prst="rect">
            <a:avLst/>
          </a:prstGeom>
          <a:solidFill>
            <a:schemeClr val="accent5">
              <a:lumMod val="5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b="1" dirty="0">
                <a:solidFill>
                  <a:schemeClr val="bg1"/>
                </a:solidFill>
                <a:latin typeface="微軟正黑體" pitchFamily="34" charset="-120"/>
                <a:ea typeface="微軟正黑體" pitchFamily="34" charset="-120"/>
              </a:rPr>
              <a:t>資料收集</a:t>
            </a:r>
            <a:endParaRPr b="1" dirty="0">
              <a:solidFill>
                <a:schemeClr val="bg1"/>
              </a:solidFill>
              <a:latin typeface="微軟正黑體" pitchFamily="34" charset="-120"/>
              <a:ea typeface="微軟正黑體" pitchFamily="34" charset="-120"/>
            </a:endParaRPr>
          </a:p>
        </p:txBody>
      </p:sp>
      <p:pic>
        <p:nvPicPr>
          <p:cNvPr id="5122" name="Picture 2" descr="C:\Users\user\Desktop\0417_直播PPT對稿_QW-AC2600 802.11AC wifi card + Wirele\磁碟.png"/>
          <p:cNvPicPr>
            <a:picLocks noChangeAspect="1" noChangeArrowheads="1"/>
          </p:cNvPicPr>
          <p:nvPr/>
        </p:nvPicPr>
        <p:blipFill>
          <a:blip r:embed="rId4" cstate="print"/>
          <a:srcRect/>
          <a:stretch>
            <a:fillRect/>
          </a:stretch>
        </p:blipFill>
        <p:spPr bwMode="auto">
          <a:xfrm>
            <a:off x="2537774" y="2787775"/>
            <a:ext cx="594066" cy="791510"/>
          </a:xfrm>
          <a:prstGeom prst="rect">
            <a:avLst/>
          </a:prstGeom>
          <a:noFill/>
        </p:spPr>
      </p:pic>
      <p:pic>
        <p:nvPicPr>
          <p:cNvPr id="5123" name="Picture 3" descr="C:\Users\user\Desktop\0417_直播PPT對稿_QW-AC2600 802.11AC wifi card + Wirele\23.png"/>
          <p:cNvPicPr>
            <a:picLocks noChangeAspect="1" noChangeArrowheads="1"/>
          </p:cNvPicPr>
          <p:nvPr/>
        </p:nvPicPr>
        <p:blipFill>
          <a:blip r:embed="rId5" cstate="print"/>
          <a:srcRect/>
          <a:stretch>
            <a:fillRect/>
          </a:stretch>
        </p:blipFill>
        <p:spPr bwMode="auto">
          <a:xfrm>
            <a:off x="755576" y="2787774"/>
            <a:ext cx="792088" cy="792088"/>
          </a:xfrm>
          <a:prstGeom prst="rect">
            <a:avLst/>
          </a:prstGeom>
          <a:noFill/>
        </p:spPr>
      </p:pic>
      <p:sp>
        <p:nvSpPr>
          <p:cNvPr id="28" name="矩形 27"/>
          <p:cNvSpPr/>
          <p:nvPr/>
        </p:nvSpPr>
        <p:spPr>
          <a:xfrm>
            <a:off x="1207080" y="1275606"/>
            <a:ext cx="1368152" cy="2880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b="1" dirty="0" smtClean="0">
                <a:latin typeface="Arial" pitchFamily="34" charset="0"/>
                <a:cs typeface="Arial" pitchFamily="34" charset="0"/>
              </a:rPr>
              <a:t>PC / NAS</a:t>
            </a:r>
          </a:p>
        </p:txBody>
      </p:sp>
      <p:sp>
        <p:nvSpPr>
          <p:cNvPr id="29" name="Shape 93"/>
          <p:cNvSpPr/>
          <p:nvPr/>
        </p:nvSpPr>
        <p:spPr>
          <a:xfrm>
            <a:off x="539552" y="3908504"/>
            <a:ext cx="2808312" cy="535454"/>
          </a:xfrm>
          <a:prstGeom prst="roundRect">
            <a:avLst>
              <a:gd name="adj" fmla="val 40917"/>
            </a:avLst>
          </a:prstGeom>
          <a:solidFill>
            <a:schemeClr val="accent2">
              <a:lumMod val="20000"/>
              <a:lumOff val="8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zh-TW" altLang="en-US" b="1" dirty="0" smtClean="0">
                <a:solidFill>
                  <a:schemeClr val="tx1">
                    <a:lumMod val="95000"/>
                    <a:lumOff val="5000"/>
                  </a:schemeClr>
                </a:solidFill>
                <a:latin typeface="微軟正黑體" pitchFamily="34" charset="-120"/>
                <a:ea typeface="微軟正黑體" pitchFamily="34" charset="-120"/>
              </a:rPr>
              <a:t>直接存取，運算與處理</a:t>
            </a:r>
          </a:p>
        </p:txBody>
      </p:sp>
      <p:cxnSp>
        <p:nvCxnSpPr>
          <p:cNvPr id="31" name="直線單箭頭接點 30"/>
          <p:cNvCxnSpPr/>
          <p:nvPr/>
        </p:nvCxnSpPr>
        <p:spPr>
          <a:xfrm>
            <a:off x="1691680" y="3219822"/>
            <a:ext cx="648072" cy="0"/>
          </a:xfrm>
          <a:prstGeom prst="straightConnector1">
            <a:avLst/>
          </a:prstGeom>
          <a:ln w="57150">
            <a:solidFill>
              <a:schemeClr val="tx2">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flipV="1">
            <a:off x="2843808" y="2283718"/>
            <a:ext cx="0" cy="577580"/>
          </a:xfrm>
          <a:prstGeom prst="straightConnector1">
            <a:avLst/>
          </a:prstGeom>
          <a:ln w="57150">
            <a:solidFill>
              <a:schemeClr val="tx2">
                <a:lumMod val="75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pic>
        <p:nvPicPr>
          <p:cNvPr id="5124" name="Picture 4" descr="C:\Users\user\Desktop\0417_直播PPT對稿_QW-AC2600 802.11AC wifi card + Wirele\24.png"/>
          <p:cNvPicPr>
            <a:picLocks noChangeAspect="1" noChangeArrowheads="1"/>
          </p:cNvPicPr>
          <p:nvPr/>
        </p:nvPicPr>
        <p:blipFill>
          <a:blip r:embed="rId6" cstate="print"/>
          <a:srcRect/>
          <a:stretch>
            <a:fillRect/>
          </a:stretch>
        </p:blipFill>
        <p:spPr bwMode="auto">
          <a:xfrm>
            <a:off x="2339752" y="1707654"/>
            <a:ext cx="1008112" cy="631095"/>
          </a:xfrm>
          <a:prstGeom prst="rect">
            <a:avLst/>
          </a:prstGeom>
          <a:noFill/>
        </p:spPr>
      </p:pic>
      <p:sp>
        <p:nvSpPr>
          <p:cNvPr id="44" name="文字方塊 43"/>
          <p:cNvSpPr txBox="1"/>
          <p:nvPr/>
        </p:nvSpPr>
        <p:spPr>
          <a:xfrm>
            <a:off x="2483768" y="1851670"/>
            <a:ext cx="720080" cy="369332"/>
          </a:xfrm>
          <a:prstGeom prst="rect">
            <a:avLst/>
          </a:prstGeom>
          <a:noFill/>
        </p:spPr>
        <p:txBody>
          <a:bodyPr wrap="square" rtlCol="0">
            <a:spAutoFit/>
          </a:bodyPr>
          <a:lstStyle/>
          <a:p>
            <a:pPr lvl="0" algn="ctr"/>
            <a:r>
              <a:rPr lang="en-US" altLang="zh-TW" b="1" dirty="0" smtClean="0">
                <a:solidFill>
                  <a:schemeClr val="tx2">
                    <a:lumMod val="50000"/>
                  </a:schemeClr>
                </a:solidFill>
                <a:latin typeface="Arial" pitchFamily="34" charset="0"/>
                <a:cs typeface="Arial" pitchFamily="34" charset="0"/>
              </a:rPr>
              <a:t>Data</a:t>
            </a:r>
          </a:p>
        </p:txBody>
      </p:sp>
      <p:cxnSp>
        <p:nvCxnSpPr>
          <p:cNvPr id="51" name="直線接點 50"/>
          <p:cNvCxnSpPr/>
          <p:nvPr/>
        </p:nvCxnSpPr>
        <p:spPr>
          <a:xfrm>
            <a:off x="3842192" y="2067427"/>
            <a:ext cx="1233864" cy="0"/>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a:xfrm>
            <a:off x="5076056" y="1563371"/>
            <a:ext cx="9728" cy="1007962"/>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a:xfrm>
            <a:off x="5076056" y="1563371"/>
            <a:ext cx="1233864" cy="0"/>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a:off x="5076056" y="2571750"/>
            <a:ext cx="1233864" cy="0"/>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5" name="Picture 4" descr="C:\Users\user\Desktop\0417_直播PPT對稿_QW-AC2600 802.11AC wifi card + Wirele\24.png"/>
          <p:cNvPicPr>
            <a:picLocks noChangeAspect="1" noChangeArrowheads="1"/>
          </p:cNvPicPr>
          <p:nvPr/>
        </p:nvPicPr>
        <p:blipFill>
          <a:blip r:embed="rId6" cstate="print"/>
          <a:srcRect/>
          <a:stretch>
            <a:fillRect/>
          </a:stretch>
        </p:blipFill>
        <p:spPr bwMode="auto">
          <a:xfrm>
            <a:off x="6084168" y="1272745"/>
            <a:ext cx="1008112" cy="631095"/>
          </a:xfrm>
          <a:prstGeom prst="rect">
            <a:avLst/>
          </a:prstGeom>
          <a:noFill/>
        </p:spPr>
      </p:pic>
      <p:sp>
        <p:nvSpPr>
          <p:cNvPr id="46" name="文字方塊 45"/>
          <p:cNvSpPr txBox="1"/>
          <p:nvPr/>
        </p:nvSpPr>
        <p:spPr>
          <a:xfrm>
            <a:off x="6228184" y="1416761"/>
            <a:ext cx="720080" cy="369332"/>
          </a:xfrm>
          <a:prstGeom prst="rect">
            <a:avLst/>
          </a:prstGeom>
          <a:noFill/>
        </p:spPr>
        <p:txBody>
          <a:bodyPr wrap="square" rtlCol="0">
            <a:spAutoFit/>
          </a:bodyPr>
          <a:lstStyle/>
          <a:p>
            <a:pPr lvl="0" algn="ctr"/>
            <a:r>
              <a:rPr lang="en-US" altLang="zh-TW" b="1" dirty="0" smtClean="0">
                <a:solidFill>
                  <a:schemeClr val="tx2">
                    <a:lumMod val="50000"/>
                  </a:schemeClr>
                </a:solidFill>
                <a:latin typeface="Arial" pitchFamily="34" charset="0"/>
                <a:cs typeface="Arial" pitchFamily="34" charset="0"/>
              </a:rPr>
              <a:t>Data</a:t>
            </a:r>
          </a:p>
        </p:txBody>
      </p:sp>
      <p:pic>
        <p:nvPicPr>
          <p:cNvPr id="58" name="Picture 4" descr="C:\Users\user\Desktop\0417_直播PPT對稿_QW-AC2600 802.11AC wifi card + Wirele\24.png"/>
          <p:cNvPicPr>
            <a:picLocks noChangeAspect="1" noChangeArrowheads="1"/>
          </p:cNvPicPr>
          <p:nvPr/>
        </p:nvPicPr>
        <p:blipFill>
          <a:blip r:embed="rId6" cstate="print"/>
          <a:srcRect/>
          <a:stretch>
            <a:fillRect/>
          </a:stretch>
        </p:blipFill>
        <p:spPr bwMode="auto">
          <a:xfrm>
            <a:off x="6084168" y="2228687"/>
            <a:ext cx="1008112" cy="631095"/>
          </a:xfrm>
          <a:prstGeom prst="rect">
            <a:avLst/>
          </a:prstGeom>
          <a:noFill/>
        </p:spPr>
      </p:pic>
      <p:sp>
        <p:nvSpPr>
          <p:cNvPr id="59" name="文字方塊 58"/>
          <p:cNvSpPr txBox="1"/>
          <p:nvPr/>
        </p:nvSpPr>
        <p:spPr>
          <a:xfrm>
            <a:off x="6228184" y="2372703"/>
            <a:ext cx="720080" cy="369332"/>
          </a:xfrm>
          <a:prstGeom prst="rect">
            <a:avLst/>
          </a:prstGeom>
          <a:noFill/>
        </p:spPr>
        <p:txBody>
          <a:bodyPr wrap="square" rtlCol="0">
            <a:spAutoFit/>
          </a:bodyPr>
          <a:lstStyle/>
          <a:p>
            <a:pPr lvl="0" algn="ctr"/>
            <a:r>
              <a:rPr lang="en-US" altLang="zh-TW" b="1" dirty="0" smtClean="0">
                <a:solidFill>
                  <a:schemeClr val="tx2">
                    <a:lumMod val="50000"/>
                  </a:schemeClr>
                </a:solidFill>
                <a:latin typeface="Arial" pitchFamily="34" charset="0"/>
                <a:cs typeface="Arial" pitchFamily="34" charset="0"/>
              </a:rPr>
              <a:t>Data</a:t>
            </a:r>
          </a:p>
        </p:txBody>
      </p:sp>
      <p:pic>
        <p:nvPicPr>
          <p:cNvPr id="5125" name="Picture 5" descr="C:\Users\user\Desktop\0417_直播PPT對稿_QW-AC2600 802.11AC wifi card + Wirele\14.png"/>
          <p:cNvPicPr>
            <a:picLocks noChangeAspect="1" noChangeArrowheads="1"/>
          </p:cNvPicPr>
          <p:nvPr/>
        </p:nvPicPr>
        <p:blipFill>
          <a:blip r:embed="rId7" cstate="print"/>
          <a:srcRect/>
          <a:stretch>
            <a:fillRect/>
          </a:stretch>
        </p:blipFill>
        <p:spPr bwMode="auto">
          <a:xfrm>
            <a:off x="7308304" y="1059582"/>
            <a:ext cx="533474" cy="936104"/>
          </a:xfrm>
          <a:prstGeom prst="rect">
            <a:avLst/>
          </a:prstGeom>
          <a:noFill/>
        </p:spPr>
      </p:pic>
      <p:pic>
        <p:nvPicPr>
          <p:cNvPr id="5126" name="Picture 6" descr="C:\Users\user\Desktop\0417_直播PPT對稿_QW-AC2600 802.11AC wifi card + Wirele\18.png"/>
          <p:cNvPicPr>
            <a:picLocks noChangeAspect="1" noChangeArrowheads="1"/>
          </p:cNvPicPr>
          <p:nvPr/>
        </p:nvPicPr>
        <p:blipFill>
          <a:blip r:embed="rId8" cstate="print"/>
          <a:srcRect/>
          <a:stretch>
            <a:fillRect/>
          </a:stretch>
        </p:blipFill>
        <p:spPr bwMode="auto">
          <a:xfrm>
            <a:off x="7380312" y="1491630"/>
            <a:ext cx="383397" cy="243532"/>
          </a:xfrm>
          <a:prstGeom prst="rect">
            <a:avLst/>
          </a:prstGeom>
          <a:noFill/>
        </p:spPr>
      </p:pic>
      <p:pic>
        <p:nvPicPr>
          <p:cNvPr id="62" name="Picture 5" descr="C:\Users\user\Desktop\0417_直播PPT對稿_QW-AC2600 802.11AC wifi card + Wirele\14.png"/>
          <p:cNvPicPr>
            <a:picLocks noChangeAspect="1" noChangeArrowheads="1"/>
          </p:cNvPicPr>
          <p:nvPr/>
        </p:nvPicPr>
        <p:blipFill>
          <a:blip r:embed="rId7" cstate="print"/>
          <a:srcRect/>
          <a:stretch>
            <a:fillRect/>
          </a:stretch>
        </p:blipFill>
        <p:spPr bwMode="auto">
          <a:xfrm>
            <a:off x="7308304" y="1993438"/>
            <a:ext cx="533474" cy="936104"/>
          </a:xfrm>
          <a:prstGeom prst="rect">
            <a:avLst/>
          </a:prstGeom>
          <a:noFill/>
        </p:spPr>
      </p:pic>
      <p:pic>
        <p:nvPicPr>
          <p:cNvPr id="63" name="Picture 6" descr="C:\Users\user\Desktop\0417_直播PPT對稿_QW-AC2600 802.11AC wifi card + Wirele\18.png"/>
          <p:cNvPicPr>
            <a:picLocks noChangeAspect="1" noChangeArrowheads="1"/>
          </p:cNvPicPr>
          <p:nvPr/>
        </p:nvPicPr>
        <p:blipFill>
          <a:blip r:embed="rId8" cstate="print"/>
          <a:srcRect/>
          <a:stretch>
            <a:fillRect/>
          </a:stretch>
        </p:blipFill>
        <p:spPr bwMode="auto">
          <a:xfrm>
            <a:off x="7380312" y="2425486"/>
            <a:ext cx="383397" cy="24353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p:txBody>
          <a:bodyPr/>
          <a:lstStyle/>
          <a:p>
            <a:pPr lvl="0"/>
            <a:r>
              <a:rPr lang="zh-TW" altLang="en-US" dirty="0" smtClean="0">
                <a:sym typeface="PMingLiu"/>
              </a:rPr>
              <a:t>提供流量最佳化的分流設計</a:t>
            </a:r>
            <a:endParaRPr lang="zh-TW" altLang="en-US" dirty="0">
              <a:sym typeface="PMingLiu"/>
            </a:endParaRPr>
          </a:p>
        </p:txBody>
      </p:sp>
      <p:pic>
        <p:nvPicPr>
          <p:cNvPr id="119" name="Shape 119"/>
          <p:cNvPicPr preferRelativeResize="0"/>
          <p:nvPr/>
        </p:nvPicPr>
        <p:blipFill rotWithShape="1">
          <a:blip r:embed="rId3" cstate="print">
            <a:alphaModFix/>
          </a:blip>
          <a:srcRect/>
          <a:stretch/>
        </p:blipFill>
        <p:spPr>
          <a:xfrm>
            <a:off x="395536" y="1131590"/>
            <a:ext cx="4798541" cy="3640272"/>
          </a:xfrm>
          <a:prstGeom prst="rect">
            <a:avLst/>
          </a:prstGeom>
          <a:noFill/>
          <a:ln>
            <a:noFill/>
          </a:ln>
        </p:spPr>
      </p:pic>
      <p:sp>
        <p:nvSpPr>
          <p:cNvPr id="120" name="Shape 120"/>
          <p:cNvSpPr/>
          <p:nvPr/>
        </p:nvSpPr>
        <p:spPr>
          <a:xfrm>
            <a:off x="5508104" y="2139702"/>
            <a:ext cx="4968552" cy="936104"/>
          </a:xfrm>
          <a:prstGeom prst="parallelogram">
            <a:avLst>
              <a:gd name="adj" fmla="val 63460"/>
            </a:avLst>
          </a:prstGeom>
          <a:solidFill>
            <a:srgbClr val="17365D"/>
          </a:solidFill>
          <a:ln>
            <a:noFill/>
          </a:ln>
        </p:spPr>
        <p:txBody>
          <a:bodyPr spcFirstLastPara="1" wrap="square" lIns="91425" tIns="45700" rIns="91425" bIns="45700" anchor="ctr" anchorCtr="0">
            <a:noAutofit/>
          </a:bodyPr>
          <a:lstStyle/>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微軟正黑體" pitchFamily="34" charset="-120"/>
                <a:ea typeface="微軟正黑體" pitchFamily="34" charset="-120"/>
                <a:cs typeface="PMingLiu"/>
                <a:sym typeface="PMingLiu"/>
              </a:rPr>
              <a:t>分流NAS內部傳輸與外</a:t>
            </a:r>
            <a:r>
              <a:rPr lang="zh-TW" sz="1800" b="1" i="0" u="none" strike="noStrike" cap="none" dirty="0" smtClean="0">
                <a:solidFill>
                  <a:schemeClr val="lt1"/>
                </a:solidFill>
                <a:latin typeface="微軟正黑體" pitchFamily="34" charset="-120"/>
                <a:ea typeface="微軟正黑體" pitchFamily="34" charset="-120"/>
                <a:cs typeface="PMingLiu"/>
                <a:sym typeface="PMingLiu"/>
              </a:rPr>
              <a:t>網</a:t>
            </a:r>
            <a:endParaRPr lang="en-US" altLang="zh-TW" sz="1800" b="1" i="0" u="none" strike="noStrike" cap="none" dirty="0" smtClean="0">
              <a:solidFill>
                <a:schemeClr val="lt1"/>
              </a:solidFill>
              <a:latin typeface="微軟正黑體" pitchFamily="34" charset="-120"/>
              <a:ea typeface="微軟正黑體" pitchFamily="34" charset="-120"/>
              <a:cs typeface="PMingLiu"/>
              <a:sym typeface="PMingLiu"/>
            </a:endParaRPr>
          </a:p>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smtClean="0">
                <a:solidFill>
                  <a:schemeClr val="lt1"/>
                </a:solidFill>
                <a:latin typeface="微軟正黑體" pitchFamily="34" charset="-120"/>
                <a:ea typeface="微軟正黑體" pitchFamily="34" charset="-120"/>
                <a:cs typeface="PMingLiu"/>
                <a:sym typeface="PMingLiu"/>
              </a:rPr>
              <a:t>傳輸</a:t>
            </a:r>
            <a:r>
              <a:rPr lang="zh-TW" sz="1800" b="1" i="0" u="none" strike="noStrike" cap="none" dirty="0">
                <a:solidFill>
                  <a:schemeClr val="lt1"/>
                </a:solidFill>
                <a:latin typeface="微軟正黑體" pitchFamily="34" charset="-120"/>
                <a:ea typeface="微軟正黑體" pitchFamily="34" charset="-120"/>
                <a:cs typeface="PMingLiu"/>
                <a:sym typeface="PMingLiu"/>
              </a:rPr>
              <a:t>頻寬，避免路由器</a:t>
            </a:r>
            <a:r>
              <a:rPr lang="zh-TW" sz="1800" b="1" i="0" u="none" strike="noStrike" cap="none" dirty="0" smtClean="0">
                <a:solidFill>
                  <a:schemeClr val="lt1"/>
                </a:solidFill>
                <a:latin typeface="微軟正黑體" pitchFamily="34" charset="-120"/>
                <a:ea typeface="微軟正黑體" pitchFamily="34" charset="-120"/>
                <a:cs typeface="PMingLiu"/>
                <a:sym typeface="PMingLiu"/>
              </a:rPr>
              <a:t>忙</a:t>
            </a:r>
            <a:endParaRPr lang="en-US" altLang="zh-TW" sz="1800" b="1" i="0" u="none" strike="noStrike" cap="none" dirty="0" smtClean="0">
              <a:solidFill>
                <a:schemeClr val="lt1"/>
              </a:solidFill>
              <a:latin typeface="微軟正黑體" pitchFamily="34" charset="-120"/>
              <a:ea typeface="微軟正黑體" pitchFamily="34" charset="-120"/>
              <a:cs typeface="PMingLiu"/>
              <a:sym typeface="PMingLiu"/>
            </a:endParaRPr>
          </a:p>
          <a:p>
            <a:pPr marR="0" lvl="0" indent="0" algn="l" rtl="0">
              <a:lnSpc>
                <a:spcPct val="100000"/>
              </a:lnSpc>
              <a:spcBef>
                <a:spcPts val="0"/>
              </a:spcBef>
              <a:spcAft>
                <a:spcPts val="0"/>
              </a:spcAft>
              <a:buClr>
                <a:srgbClr val="000000"/>
              </a:buClr>
              <a:buSzPts val="1800"/>
              <a:buFont typeface="Arial"/>
              <a:buNone/>
            </a:pPr>
            <a:r>
              <a:rPr lang="zh-TW" sz="1800" b="1" i="0" u="none" strike="noStrike" cap="none" dirty="0" smtClean="0">
                <a:solidFill>
                  <a:schemeClr val="lt1"/>
                </a:solidFill>
                <a:latin typeface="微軟正黑體" pitchFamily="34" charset="-120"/>
                <a:ea typeface="微軟正黑體" pitchFamily="34" charset="-120"/>
                <a:cs typeface="PMingLiu"/>
                <a:sym typeface="PMingLiu"/>
              </a:rPr>
              <a:t>碌</a:t>
            </a:r>
            <a:r>
              <a:rPr lang="zh-TW" sz="1800" b="1" i="0" u="none" strike="noStrike" cap="none" dirty="0">
                <a:solidFill>
                  <a:schemeClr val="lt1"/>
                </a:solidFill>
                <a:latin typeface="微軟正黑體" pitchFamily="34" charset="-120"/>
                <a:ea typeface="微軟正黑體" pitchFamily="34" charset="-120"/>
                <a:cs typeface="PMingLiu"/>
                <a:sym typeface="PMingLiu"/>
              </a:rPr>
              <a:t>影響網路速度</a:t>
            </a:r>
            <a:endParaRPr sz="1800" b="1" i="0" u="none" strike="noStrike" cap="none" dirty="0">
              <a:solidFill>
                <a:schemeClr val="lt1"/>
              </a:solidFill>
              <a:latin typeface="微軟正黑體" pitchFamily="34" charset="-120"/>
              <a:ea typeface="微軟正黑體" pitchFamily="34" charset="-120"/>
              <a:cs typeface="PMingLiu"/>
              <a:sym typeface="PMingLiu"/>
            </a:endParaRPr>
          </a:p>
        </p:txBody>
      </p:sp>
      <p:sp>
        <p:nvSpPr>
          <p:cNvPr id="121" name="Shape 121"/>
          <p:cNvSpPr/>
          <p:nvPr/>
        </p:nvSpPr>
        <p:spPr>
          <a:xfrm>
            <a:off x="2853066" y="1367710"/>
            <a:ext cx="1646926"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200" b="1" i="0" u="none" strike="noStrike" cap="none" dirty="0">
                <a:solidFill>
                  <a:srgbClr val="C00000"/>
                </a:solidFill>
                <a:latin typeface="微軟正黑體" pitchFamily="34" charset="-120"/>
                <a:ea typeface="微軟正黑體" pitchFamily="34" charset="-120"/>
                <a:cs typeface="Arial"/>
                <a:sym typeface="Arial"/>
              </a:rPr>
              <a:t>Router 處理</a:t>
            </a:r>
            <a:r>
              <a:rPr lang="zh-TW" sz="1200" b="1" i="0" u="none" strike="noStrike" cap="none" dirty="0" smtClean="0">
                <a:solidFill>
                  <a:srgbClr val="C00000"/>
                </a:solidFill>
                <a:latin typeface="微軟正黑體" pitchFamily="34" charset="-120"/>
                <a:ea typeface="微軟正黑體" pitchFamily="34" charset="-120"/>
                <a:cs typeface="Arial"/>
                <a:sym typeface="Arial"/>
              </a:rPr>
              <a:t>負</a:t>
            </a:r>
            <a:r>
              <a:rPr lang="zh-TW" altLang="en-US" sz="1200" b="1" i="0" u="none" strike="noStrike" cap="none" dirty="0" smtClean="0">
                <a:solidFill>
                  <a:srgbClr val="C00000"/>
                </a:solidFill>
                <a:latin typeface="微軟正黑體" pitchFamily="34" charset="-120"/>
                <a:ea typeface="微軟正黑體" pitchFamily="34" charset="-120"/>
                <a:cs typeface="Arial"/>
                <a:sym typeface="Arial"/>
              </a:rPr>
              <a:t>載</a:t>
            </a:r>
            <a:r>
              <a:rPr lang="zh-TW" sz="1200" b="1" i="0" u="none" strike="noStrike" cap="none" dirty="0" smtClean="0">
                <a:solidFill>
                  <a:srgbClr val="C00000"/>
                </a:solidFill>
                <a:latin typeface="微軟正黑體" pitchFamily="34" charset="-120"/>
                <a:ea typeface="微軟正黑體" pitchFamily="34" charset="-120"/>
                <a:cs typeface="Arial"/>
                <a:sym typeface="Arial"/>
              </a:rPr>
              <a:t>過高</a:t>
            </a:r>
            <a:endParaRPr sz="1200" b="1" i="0" u="none" strike="noStrike" cap="none" dirty="0">
              <a:solidFill>
                <a:srgbClr val="C00000"/>
              </a:solidFill>
              <a:latin typeface="微軟正黑體" pitchFamily="34" charset="-120"/>
              <a:ea typeface="微軟正黑體" pitchFamily="34" charset="-120"/>
              <a:cs typeface="Arial"/>
              <a:sym typeface="Arial"/>
            </a:endParaRPr>
          </a:p>
        </p:txBody>
      </p:sp>
      <p:sp>
        <p:nvSpPr>
          <p:cNvPr id="122" name="Shape 122"/>
          <p:cNvSpPr/>
          <p:nvPr/>
        </p:nvSpPr>
        <p:spPr>
          <a:xfrm>
            <a:off x="1793832" y="1727750"/>
            <a:ext cx="864096" cy="432048"/>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 name="Shape 141"/>
          <p:cNvSpPr/>
          <p:nvPr/>
        </p:nvSpPr>
        <p:spPr>
          <a:xfrm>
            <a:off x="4139952" y="1635646"/>
            <a:ext cx="1410861" cy="842543"/>
          </a:xfrm>
          <a:prstGeom prst="roundRect">
            <a:avLst>
              <a:gd name="adj" fmla="val 16667"/>
            </a:avLst>
          </a:prstGeom>
          <a:solidFill>
            <a:schemeClr val="accent6">
              <a:lumMod val="75000"/>
            </a:schemeClr>
          </a:solidFill>
          <a:ln w="9525" cap="flat" cmpd="sng">
            <a:no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zh-TW" sz="1600" b="1" dirty="0">
                <a:solidFill>
                  <a:srgbClr val="FFFFFF"/>
                </a:solidFill>
                <a:latin typeface="Arial" pitchFamily="34" charset="0"/>
                <a:cs typeface="Arial" pitchFamily="34" charset="0"/>
              </a:rPr>
              <a:t>PC / NAS</a:t>
            </a:r>
            <a:endParaRPr sz="1600" b="1" dirty="0">
              <a:solidFill>
                <a:srgbClr val="FFFFFF"/>
              </a:solidFill>
              <a:latin typeface="Arial" pitchFamily="34" charset="0"/>
              <a:cs typeface="Arial" pitchFamily="34" charset="0"/>
            </a:endParaRPr>
          </a:p>
        </p:txBody>
      </p:sp>
      <p:pic>
        <p:nvPicPr>
          <p:cNvPr id="10" name="Picture 2" descr="C:\Users\user\Desktop\0417_直播PPT對稿_QW-AC2600 802.11AC wifi card + Wirele\25.png"/>
          <p:cNvPicPr>
            <a:picLocks noChangeAspect="1" noChangeArrowheads="1"/>
          </p:cNvPicPr>
          <p:nvPr/>
        </p:nvPicPr>
        <p:blipFill>
          <a:blip r:embed="rId4" cstate="print"/>
          <a:srcRect/>
          <a:stretch>
            <a:fillRect/>
          </a:stretch>
        </p:blipFill>
        <p:spPr bwMode="auto">
          <a:xfrm>
            <a:off x="4932040" y="1752599"/>
            <a:ext cx="368801" cy="315095"/>
          </a:xfrm>
          <a:prstGeom prst="rect">
            <a:avLst/>
          </a:prstGeom>
          <a:noFill/>
        </p:spPr>
      </p:pic>
      <p:pic>
        <p:nvPicPr>
          <p:cNvPr id="11" name="Picture 3" descr="C:\Users\user\Desktop\0417_直播PPT對稿_QW-AC2600 802.11AC wifi card + Wirele\26.png"/>
          <p:cNvPicPr>
            <a:picLocks noChangeAspect="1" noChangeArrowheads="1"/>
          </p:cNvPicPr>
          <p:nvPr/>
        </p:nvPicPr>
        <p:blipFill>
          <a:blip r:embed="rId5" cstate="print"/>
          <a:srcRect/>
          <a:stretch>
            <a:fillRect/>
          </a:stretch>
        </p:blipFill>
        <p:spPr bwMode="auto">
          <a:xfrm>
            <a:off x="4389283" y="1718344"/>
            <a:ext cx="473152" cy="338209"/>
          </a:xfrm>
          <a:prstGeom prst="rect">
            <a:avLst/>
          </a:prstGeom>
          <a:noFill/>
        </p:spPr>
      </p:pic>
      <p:sp>
        <p:nvSpPr>
          <p:cNvPr id="12" name="Shape 141"/>
          <p:cNvSpPr/>
          <p:nvPr/>
        </p:nvSpPr>
        <p:spPr>
          <a:xfrm>
            <a:off x="4139952" y="3382955"/>
            <a:ext cx="1410861" cy="842543"/>
          </a:xfrm>
          <a:prstGeom prst="roundRect">
            <a:avLst>
              <a:gd name="adj" fmla="val 16667"/>
            </a:avLst>
          </a:prstGeom>
          <a:solidFill>
            <a:schemeClr val="accent6">
              <a:lumMod val="75000"/>
            </a:schemeClr>
          </a:solidFill>
          <a:ln w="9525" cap="flat" cmpd="sng">
            <a:no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zh-TW" sz="1600" b="1" dirty="0">
                <a:solidFill>
                  <a:srgbClr val="FFFFFF"/>
                </a:solidFill>
                <a:latin typeface="Arial" pitchFamily="34" charset="0"/>
                <a:cs typeface="Arial" pitchFamily="34" charset="0"/>
              </a:rPr>
              <a:t>PC / NAS</a:t>
            </a:r>
            <a:endParaRPr sz="1600" b="1" dirty="0">
              <a:solidFill>
                <a:srgbClr val="FFFFFF"/>
              </a:solidFill>
              <a:latin typeface="Arial" pitchFamily="34" charset="0"/>
              <a:cs typeface="Arial" pitchFamily="34" charset="0"/>
            </a:endParaRPr>
          </a:p>
        </p:txBody>
      </p:sp>
      <p:pic>
        <p:nvPicPr>
          <p:cNvPr id="13" name="Picture 2" descr="C:\Users\user\Desktop\0417_直播PPT對稿_QW-AC2600 802.11AC wifi card + Wirele\25.png"/>
          <p:cNvPicPr>
            <a:picLocks noChangeAspect="1" noChangeArrowheads="1"/>
          </p:cNvPicPr>
          <p:nvPr/>
        </p:nvPicPr>
        <p:blipFill>
          <a:blip r:embed="rId4" cstate="print"/>
          <a:srcRect/>
          <a:stretch>
            <a:fillRect/>
          </a:stretch>
        </p:blipFill>
        <p:spPr bwMode="auto">
          <a:xfrm>
            <a:off x="4932040" y="3499908"/>
            <a:ext cx="368801" cy="315095"/>
          </a:xfrm>
          <a:prstGeom prst="rect">
            <a:avLst/>
          </a:prstGeom>
          <a:noFill/>
        </p:spPr>
      </p:pic>
      <p:pic>
        <p:nvPicPr>
          <p:cNvPr id="14" name="Picture 3" descr="C:\Users\user\Desktop\0417_直播PPT對稿_QW-AC2600 802.11AC wifi card + Wirele\26.png"/>
          <p:cNvPicPr>
            <a:picLocks noChangeAspect="1" noChangeArrowheads="1"/>
          </p:cNvPicPr>
          <p:nvPr/>
        </p:nvPicPr>
        <p:blipFill>
          <a:blip r:embed="rId5" cstate="print"/>
          <a:srcRect/>
          <a:stretch>
            <a:fillRect/>
          </a:stretch>
        </p:blipFill>
        <p:spPr bwMode="auto">
          <a:xfrm>
            <a:off x="4389283" y="3465653"/>
            <a:ext cx="473152" cy="338209"/>
          </a:xfrm>
          <a:prstGeom prst="rect">
            <a:avLst/>
          </a:prstGeom>
          <a:noFill/>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dur="700">
        <p:fad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40" name="矩形 39"/>
          <p:cNvSpPr/>
          <p:nvPr/>
        </p:nvSpPr>
        <p:spPr>
          <a:xfrm>
            <a:off x="1763688" y="2404366"/>
            <a:ext cx="1224136" cy="360040"/>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777896" y="2404366"/>
            <a:ext cx="1514183" cy="360040"/>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p:cNvSpPr/>
          <p:nvPr/>
        </p:nvSpPr>
        <p:spPr>
          <a:xfrm>
            <a:off x="5508103" y="2404366"/>
            <a:ext cx="1008112" cy="360040"/>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Shape 131"/>
          <p:cNvSpPr txBox="1">
            <a:spLocks noGrp="1"/>
          </p:cNvSpPr>
          <p:nvPr>
            <p:ph type="title"/>
          </p:nvPr>
        </p:nvSpPr>
        <p:spPr/>
        <p:txBody>
          <a:bodyPr/>
          <a:lstStyle/>
          <a:p>
            <a:pPr lvl="0"/>
            <a:r>
              <a:rPr lang="zh-TW" altLang="en-US" dirty="0" smtClean="0"/>
              <a:t>彈性無線環境架設</a:t>
            </a:r>
            <a:endParaRPr lang="zh-TW" altLang="en-US" dirty="0"/>
          </a:p>
        </p:txBody>
      </p:sp>
      <p:pic>
        <p:nvPicPr>
          <p:cNvPr id="132" name="Shape 132" descr="C:\Users\user\Desktop\0306_x53Be PPT\2600-1.png"/>
          <p:cNvPicPr preferRelativeResize="0"/>
          <p:nvPr/>
        </p:nvPicPr>
        <p:blipFill rotWithShape="1">
          <a:blip r:embed="rId3" cstate="print">
            <a:alphaModFix/>
          </a:blip>
          <a:srcRect/>
          <a:stretch/>
        </p:blipFill>
        <p:spPr>
          <a:xfrm>
            <a:off x="4943564" y="2931790"/>
            <a:ext cx="679372" cy="832238"/>
          </a:xfrm>
          <a:prstGeom prst="rect">
            <a:avLst/>
          </a:prstGeom>
          <a:noFill/>
          <a:ln>
            <a:noFill/>
          </a:ln>
        </p:spPr>
      </p:pic>
      <p:pic>
        <p:nvPicPr>
          <p:cNvPr id="135" name="Shape 135"/>
          <p:cNvPicPr preferRelativeResize="0"/>
          <p:nvPr/>
        </p:nvPicPr>
        <p:blipFill>
          <a:blip r:embed="rId4" cstate="print">
            <a:alphaModFix/>
          </a:blip>
          <a:stretch>
            <a:fillRect/>
          </a:stretch>
        </p:blipFill>
        <p:spPr>
          <a:xfrm rot="5400000">
            <a:off x="5578250" y="2846624"/>
            <a:ext cx="658825" cy="658825"/>
          </a:xfrm>
          <a:prstGeom prst="rect">
            <a:avLst/>
          </a:prstGeom>
          <a:noFill/>
          <a:ln>
            <a:noFill/>
          </a:ln>
        </p:spPr>
      </p:pic>
      <p:pic>
        <p:nvPicPr>
          <p:cNvPr id="136" name="Shape 136"/>
          <p:cNvPicPr preferRelativeResize="0"/>
          <p:nvPr/>
        </p:nvPicPr>
        <p:blipFill>
          <a:blip r:embed="rId4" cstate="print">
            <a:alphaModFix/>
          </a:blip>
          <a:stretch>
            <a:fillRect/>
          </a:stretch>
        </p:blipFill>
        <p:spPr>
          <a:xfrm rot="-5400000">
            <a:off x="4312700" y="2846612"/>
            <a:ext cx="658825" cy="658825"/>
          </a:xfrm>
          <a:prstGeom prst="rect">
            <a:avLst/>
          </a:prstGeom>
          <a:noFill/>
          <a:ln>
            <a:noFill/>
          </a:ln>
        </p:spPr>
      </p:pic>
      <p:sp>
        <p:nvSpPr>
          <p:cNvPr id="138" name="Shape 138"/>
          <p:cNvSpPr txBox="1"/>
          <p:nvPr/>
        </p:nvSpPr>
        <p:spPr>
          <a:xfrm>
            <a:off x="3730817" y="2391730"/>
            <a:ext cx="1777287" cy="389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zh-TW" sz="1600" b="1" dirty="0" smtClean="0">
                <a:latin typeface="微軟正黑體" pitchFamily="34" charset="-120"/>
                <a:ea typeface="微軟正黑體" pitchFamily="34" charset="-120"/>
              </a:rPr>
              <a:t>2.4 </a:t>
            </a:r>
            <a:r>
              <a:rPr lang="zh-TW" sz="1600" b="1" dirty="0">
                <a:latin typeface="微軟正黑體" pitchFamily="34" charset="-120"/>
                <a:ea typeface="微軟正黑體" pitchFamily="34" charset="-120"/>
              </a:rPr>
              <a:t>G 當 Client</a:t>
            </a:r>
            <a:endParaRPr sz="1600" b="1" dirty="0">
              <a:latin typeface="微軟正黑體" pitchFamily="34" charset="-120"/>
              <a:ea typeface="微軟正黑體" pitchFamily="34" charset="-120"/>
            </a:endParaRPr>
          </a:p>
        </p:txBody>
      </p:sp>
      <p:sp>
        <p:nvSpPr>
          <p:cNvPr id="141" name="Shape 141"/>
          <p:cNvSpPr/>
          <p:nvPr/>
        </p:nvSpPr>
        <p:spPr>
          <a:xfrm>
            <a:off x="683568" y="3995987"/>
            <a:ext cx="2232248" cy="447971"/>
          </a:xfrm>
          <a:prstGeom prst="roundRect">
            <a:avLst>
              <a:gd name="adj" fmla="val 16667"/>
            </a:avLst>
          </a:prstGeom>
          <a:solidFill>
            <a:schemeClr val="accent6">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zh-TW" sz="1600" b="1" dirty="0">
                <a:solidFill>
                  <a:srgbClr val="FFFFFF"/>
                </a:solidFill>
                <a:latin typeface="Arial" pitchFamily="34" charset="0"/>
                <a:cs typeface="Arial" pitchFamily="34" charset="0"/>
              </a:rPr>
              <a:t>PC / NAS</a:t>
            </a:r>
            <a:endParaRPr sz="1600" b="1" dirty="0">
              <a:solidFill>
                <a:srgbClr val="FFFFFF"/>
              </a:solidFill>
              <a:latin typeface="Arial" pitchFamily="34" charset="0"/>
              <a:cs typeface="Arial" pitchFamily="34" charset="0"/>
            </a:endParaRPr>
          </a:p>
        </p:txBody>
      </p:sp>
      <p:pic>
        <p:nvPicPr>
          <p:cNvPr id="142" name="Shape 142" descr="C:\Users\user\Desktop\0306_x53Be PPT\2600-1.png"/>
          <p:cNvPicPr preferRelativeResize="0"/>
          <p:nvPr/>
        </p:nvPicPr>
        <p:blipFill rotWithShape="1">
          <a:blip r:embed="rId3" cstate="print">
            <a:alphaModFix/>
          </a:blip>
          <a:srcRect/>
          <a:stretch/>
        </p:blipFill>
        <p:spPr>
          <a:xfrm>
            <a:off x="1140343" y="2931790"/>
            <a:ext cx="679372" cy="832238"/>
          </a:xfrm>
          <a:prstGeom prst="rect">
            <a:avLst/>
          </a:prstGeom>
          <a:noFill/>
          <a:ln>
            <a:noFill/>
          </a:ln>
        </p:spPr>
      </p:pic>
      <p:pic>
        <p:nvPicPr>
          <p:cNvPr id="143" name="Shape 143"/>
          <p:cNvPicPr preferRelativeResize="0"/>
          <p:nvPr/>
        </p:nvPicPr>
        <p:blipFill>
          <a:blip r:embed="rId4" cstate="print">
            <a:alphaModFix/>
          </a:blip>
          <a:stretch>
            <a:fillRect/>
          </a:stretch>
        </p:blipFill>
        <p:spPr>
          <a:xfrm rot="5400000">
            <a:off x="1819725" y="2846624"/>
            <a:ext cx="658825" cy="658825"/>
          </a:xfrm>
          <a:prstGeom prst="rect">
            <a:avLst/>
          </a:prstGeom>
          <a:noFill/>
          <a:ln>
            <a:noFill/>
          </a:ln>
        </p:spPr>
      </p:pic>
      <p:sp>
        <p:nvSpPr>
          <p:cNvPr id="145" name="Shape 145"/>
          <p:cNvSpPr txBox="1"/>
          <p:nvPr/>
        </p:nvSpPr>
        <p:spPr>
          <a:xfrm>
            <a:off x="1763689" y="2391730"/>
            <a:ext cx="1296143" cy="38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1600" b="1" dirty="0" smtClean="0">
                <a:latin typeface="微軟正黑體" pitchFamily="34" charset="-120"/>
                <a:ea typeface="微軟正黑體" pitchFamily="34" charset="-120"/>
              </a:rPr>
              <a:t>2.4</a:t>
            </a:r>
            <a:r>
              <a:rPr lang="zh-TW" sz="1600" b="1" dirty="0" smtClean="0">
                <a:latin typeface="微軟正黑體" pitchFamily="34" charset="-120"/>
                <a:ea typeface="微軟正黑體" pitchFamily="34" charset="-120"/>
              </a:rPr>
              <a:t> </a:t>
            </a:r>
            <a:r>
              <a:rPr lang="zh-TW" sz="1600" b="1" dirty="0">
                <a:latin typeface="微軟正黑體" pitchFamily="34" charset="-120"/>
                <a:ea typeface="微軟正黑體" pitchFamily="34" charset="-120"/>
              </a:rPr>
              <a:t>G 當 AP</a:t>
            </a:r>
            <a:endParaRPr sz="1600" b="1" dirty="0">
              <a:latin typeface="微軟正黑體" pitchFamily="34" charset="-120"/>
              <a:ea typeface="微軟正黑體" pitchFamily="34" charset="-120"/>
            </a:endParaRPr>
          </a:p>
        </p:txBody>
      </p:sp>
      <p:cxnSp>
        <p:nvCxnSpPr>
          <p:cNvPr id="24" name="直線接點 23"/>
          <p:cNvCxnSpPr/>
          <p:nvPr/>
        </p:nvCxnSpPr>
        <p:spPr>
          <a:xfrm>
            <a:off x="6228184" y="3219554"/>
            <a:ext cx="936104" cy="0"/>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7164288" y="2715498"/>
            <a:ext cx="9728" cy="1007962"/>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7164288" y="2715498"/>
            <a:ext cx="648072" cy="0"/>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flipV="1">
            <a:off x="7164288" y="3723610"/>
            <a:ext cx="648072" cy="26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9" name="群組 58"/>
          <p:cNvGrpSpPr/>
          <p:nvPr/>
        </p:nvGrpSpPr>
        <p:grpSpPr>
          <a:xfrm>
            <a:off x="7812360" y="2139969"/>
            <a:ext cx="533474" cy="936104"/>
            <a:chOff x="7812360" y="2139969"/>
            <a:chExt cx="533474" cy="936104"/>
          </a:xfrm>
        </p:grpSpPr>
        <p:pic>
          <p:nvPicPr>
            <p:cNvPr id="28" name="Picture 5" descr="C:\Users\user\Desktop\0417_直播PPT對稿_QW-AC2600 802.11AC wifi card + Wirele\14.png"/>
            <p:cNvPicPr>
              <a:picLocks noChangeAspect="1" noChangeArrowheads="1"/>
            </p:cNvPicPr>
            <p:nvPr/>
          </p:nvPicPr>
          <p:blipFill>
            <a:blip r:embed="rId5" cstate="print"/>
            <a:srcRect/>
            <a:stretch>
              <a:fillRect/>
            </a:stretch>
          </p:blipFill>
          <p:spPr bwMode="auto">
            <a:xfrm>
              <a:off x="7812360" y="2139969"/>
              <a:ext cx="533474" cy="936104"/>
            </a:xfrm>
            <a:prstGeom prst="rect">
              <a:avLst/>
            </a:prstGeom>
            <a:noFill/>
          </p:spPr>
        </p:pic>
        <p:pic>
          <p:nvPicPr>
            <p:cNvPr id="29" name="Picture 6" descr="C:\Users\user\Desktop\0417_直播PPT對稿_QW-AC2600 802.11AC wifi card + Wirele\18.png"/>
            <p:cNvPicPr>
              <a:picLocks noChangeAspect="1" noChangeArrowheads="1"/>
            </p:cNvPicPr>
            <p:nvPr/>
          </p:nvPicPr>
          <p:blipFill>
            <a:blip r:embed="rId6" cstate="print"/>
            <a:srcRect/>
            <a:stretch>
              <a:fillRect/>
            </a:stretch>
          </p:blipFill>
          <p:spPr bwMode="auto">
            <a:xfrm>
              <a:off x="7884368" y="2572017"/>
              <a:ext cx="383397" cy="243532"/>
            </a:xfrm>
            <a:prstGeom prst="rect">
              <a:avLst/>
            </a:prstGeom>
            <a:noFill/>
          </p:spPr>
        </p:pic>
      </p:grpSp>
      <p:pic>
        <p:nvPicPr>
          <p:cNvPr id="30" name="Picture 5" descr="C:\Users\user\Desktop\0417_直播PPT對稿_QW-AC2600 802.11AC wifi card + Wirele\14.png"/>
          <p:cNvPicPr>
            <a:picLocks noChangeAspect="1" noChangeArrowheads="1"/>
          </p:cNvPicPr>
          <p:nvPr/>
        </p:nvPicPr>
        <p:blipFill>
          <a:blip r:embed="rId5" cstate="print"/>
          <a:srcRect/>
          <a:stretch>
            <a:fillRect/>
          </a:stretch>
        </p:blipFill>
        <p:spPr bwMode="auto">
          <a:xfrm>
            <a:off x="7812360" y="3073825"/>
            <a:ext cx="533474" cy="936104"/>
          </a:xfrm>
          <a:prstGeom prst="rect">
            <a:avLst/>
          </a:prstGeom>
          <a:noFill/>
        </p:spPr>
      </p:pic>
      <p:pic>
        <p:nvPicPr>
          <p:cNvPr id="31" name="Picture 6" descr="C:\Users\user\Desktop\0417_直播PPT對稿_QW-AC2600 802.11AC wifi card + Wirele\18.png"/>
          <p:cNvPicPr>
            <a:picLocks noChangeAspect="1" noChangeArrowheads="1"/>
          </p:cNvPicPr>
          <p:nvPr/>
        </p:nvPicPr>
        <p:blipFill>
          <a:blip r:embed="rId6" cstate="print"/>
          <a:srcRect/>
          <a:stretch>
            <a:fillRect/>
          </a:stretch>
        </p:blipFill>
        <p:spPr bwMode="auto">
          <a:xfrm>
            <a:off x="7884368" y="3505873"/>
            <a:ext cx="383397" cy="243532"/>
          </a:xfrm>
          <a:prstGeom prst="rect">
            <a:avLst/>
          </a:prstGeom>
          <a:noFill/>
        </p:spPr>
      </p:pic>
      <p:sp>
        <p:nvSpPr>
          <p:cNvPr id="43" name="Shape 145"/>
          <p:cNvSpPr txBox="1"/>
          <p:nvPr/>
        </p:nvSpPr>
        <p:spPr>
          <a:xfrm>
            <a:off x="5364088" y="2391730"/>
            <a:ext cx="1296143" cy="38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TW" sz="1600" b="1" dirty="0">
                <a:latin typeface="微軟正黑體" pitchFamily="34" charset="-120"/>
                <a:ea typeface="微軟正黑體" pitchFamily="34" charset="-120"/>
              </a:rPr>
              <a:t>5 G 當 AP</a:t>
            </a:r>
            <a:endParaRPr sz="1600" b="1" dirty="0">
              <a:latin typeface="微軟正黑體" pitchFamily="34" charset="-120"/>
              <a:ea typeface="微軟正黑體" pitchFamily="34" charset="-120"/>
            </a:endParaRPr>
          </a:p>
        </p:txBody>
      </p:sp>
      <p:cxnSp>
        <p:nvCxnSpPr>
          <p:cNvPr id="45" name="直線接點 44"/>
          <p:cNvCxnSpPr/>
          <p:nvPr/>
        </p:nvCxnSpPr>
        <p:spPr>
          <a:xfrm>
            <a:off x="2512952" y="3219554"/>
            <a:ext cx="1759507" cy="0"/>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6146" name="Picture 2" descr="C:\Users\user\Desktop\0417_直播PPT對稿_QW-AC2600 802.11AC wifi card + Wirele\25.png"/>
          <p:cNvPicPr>
            <a:picLocks noChangeAspect="1" noChangeArrowheads="1"/>
          </p:cNvPicPr>
          <p:nvPr/>
        </p:nvPicPr>
        <p:blipFill>
          <a:blip r:embed="rId7" cstate="print"/>
          <a:srcRect/>
          <a:stretch>
            <a:fillRect/>
          </a:stretch>
        </p:blipFill>
        <p:spPr bwMode="auto">
          <a:xfrm>
            <a:off x="2410288" y="4004498"/>
            <a:ext cx="443120" cy="378592"/>
          </a:xfrm>
          <a:prstGeom prst="rect">
            <a:avLst/>
          </a:prstGeom>
          <a:noFill/>
        </p:spPr>
      </p:pic>
      <p:pic>
        <p:nvPicPr>
          <p:cNvPr id="6147" name="Picture 3" descr="C:\Users\user\Desktop\0417_直播PPT對稿_QW-AC2600 802.11AC wifi card + Wirele\26.png"/>
          <p:cNvPicPr>
            <a:picLocks noChangeAspect="1" noChangeArrowheads="1"/>
          </p:cNvPicPr>
          <p:nvPr/>
        </p:nvPicPr>
        <p:blipFill>
          <a:blip r:embed="rId8" cstate="print"/>
          <a:srcRect/>
          <a:stretch>
            <a:fillRect/>
          </a:stretch>
        </p:blipFill>
        <p:spPr bwMode="auto">
          <a:xfrm>
            <a:off x="1762948" y="3965586"/>
            <a:ext cx="568501" cy="406364"/>
          </a:xfrm>
          <a:prstGeom prst="rect">
            <a:avLst/>
          </a:prstGeom>
          <a:noFill/>
        </p:spPr>
      </p:pic>
      <p:sp>
        <p:nvSpPr>
          <p:cNvPr id="49" name="Shape 141"/>
          <p:cNvSpPr/>
          <p:nvPr/>
        </p:nvSpPr>
        <p:spPr>
          <a:xfrm>
            <a:off x="4207579" y="3995987"/>
            <a:ext cx="2232248" cy="447971"/>
          </a:xfrm>
          <a:prstGeom prst="roundRect">
            <a:avLst>
              <a:gd name="adj" fmla="val 16667"/>
            </a:avLst>
          </a:prstGeom>
          <a:solidFill>
            <a:schemeClr val="accent6">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zh-TW" sz="1600" b="1" dirty="0">
                <a:solidFill>
                  <a:srgbClr val="FFFFFF"/>
                </a:solidFill>
                <a:latin typeface="Arial" pitchFamily="34" charset="0"/>
                <a:cs typeface="Arial" pitchFamily="34" charset="0"/>
              </a:rPr>
              <a:t>PC / NAS</a:t>
            </a:r>
            <a:endParaRPr sz="1600" b="1" dirty="0">
              <a:solidFill>
                <a:srgbClr val="FFFFFF"/>
              </a:solidFill>
              <a:latin typeface="Arial" pitchFamily="34" charset="0"/>
              <a:cs typeface="Arial" pitchFamily="34" charset="0"/>
            </a:endParaRPr>
          </a:p>
        </p:txBody>
      </p:sp>
      <p:pic>
        <p:nvPicPr>
          <p:cNvPr id="50" name="Picture 2" descr="C:\Users\user\Desktop\0417_直播PPT對稿_QW-AC2600 802.11AC wifi card + Wirele\25.png"/>
          <p:cNvPicPr>
            <a:picLocks noChangeAspect="1" noChangeArrowheads="1"/>
          </p:cNvPicPr>
          <p:nvPr/>
        </p:nvPicPr>
        <p:blipFill>
          <a:blip r:embed="rId7" cstate="print"/>
          <a:srcRect/>
          <a:stretch>
            <a:fillRect/>
          </a:stretch>
        </p:blipFill>
        <p:spPr bwMode="auto">
          <a:xfrm>
            <a:off x="5934299" y="4004498"/>
            <a:ext cx="443120" cy="378592"/>
          </a:xfrm>
          <a:prstGeom prst="rect">
            <a:avLst/>
          </a:prstGeom>
          <a:noFill/>
        </p:spPr>
      </p:pic>
      <p:pic>
        <p:nvPicPr>
          <p:cNvPr id="51" name="Picture 3" descr="C:\Users\user\Desktop\0417_直播PPT對稿_QW-AC2600 802.11AC wifi card + Wirele\26.png"/>
          <p:cNvPicPr>
            <a:picLocks noChangeAspect="1" noChangeArrowheads="1"/>
          </p:cNvPicPr>
          <p:nvPr/>
        </p:nvPicPr>
        <p:blipFill>
          <a:blip r:embed="rId8" cstate="print"/>
          <a:srcRect/>
          <a:stretch>
            <a:fillRect/>
          </a:stretch>
        </p:blipFill>
        <p:spPr bwMode="auto">
          <a:xfrm>
            <a:off x="5286959" y="3965586"/>
            <a:ext cx="568501" cy="406364"/>
          </a:xfrm>
          <a:prstGeom prst="rect">
            <a:avLst/>
          </a:prstGeom>
          <a:noFill/>
        </p:spPr>
      </p:pic>
      <p:sp>
        <p:nvSpPr>
          <p:cNvPr id="58" name="向右箭號 57"/>
          <p:cNvSpPr/>
          <p:nvPr/>
        </p:nvSpPr>
        <p:spPr>
          <a:xfrm>
            <a:off x="0" y="1275606"/>
            <a:ext cx="6372200" cy="720080"/>
          </a:xfrm>
          <a:prstGeom prst="rightArrow">
            <a:avLst>
              <a:gd name="adj1" fmla="val 77018"/>
              <a:gd name="adj2" fmla="val 66503"/>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700" b="1" dirty="0" smtClean="0">
                <a:latin typeface="微軟正黑體" pitchFamily="34" charset="-120"/>
                <a:ea typeface="微軟正黑體" pitchFamily="34" charset="-120"/>
              </a:rPr>
              <a:t>透過</a:t>
            </a:r>
            <a:r>
              <a:rPr lang="en-US" altLang="zh-TW" sz="1700" b="1" dirty="0" smtClean="0">
                <a:latin typeface="微軟正黑體" pitchFamily="34" charset="-120"/>
                <a:ea typeface="微軟正黑體" pitchFamily="34" charset="-120"/>
              </a:rPr>
              <a:t>QWA-AC2600 </a:t>
            </a:r>
            <a:r>
              <a:rPr lang="zh-TW" altLang="en-US" sz="1700" b="1" dirty="0" smtClean="0">
                <a:latin typeface="微軟正黑體" pitchFamily="34" charset="-120"/>
                <a:ea typeface="微軟正黑體" pitchFamily="34" charset="-120"/>
              </a:rPr>
              <a:t>雙晶片的特性，同時雙頻運作。</a:t>
            </a:r>
          </a:p>
          <a:p>
            <a:pPr algn="ctr"/>
            <a:r>
              <a:rPr lang="en-US" altLang="zh-TW" sz="1700" b="1" dirty="0" smtClean="0">
                <a:latin typeface="微軟正黑體" pitchFamily="34" charset="-120"/>
                <a:ea typeface="微軟正黑體" pitchFamily="34" charset="-120"/>
              </a:rPr>
              <a:t>1</a:t>
            </a:r>
            <a:r>
              <a:rPr lang="zh-TW" altLang="en-US" sz="1700" b="1" dirty="0" smtClean="0">
                <a:latin typeface="微軟正黑體" pitchFamily="34" charset="-120"/>
                <a:ea typeface="微軟正黑體" pitchFamily="34" charset="-120"/>
              </a:rPr>
              <a:t>頻當</a:t>
            </a:r>
            <a:r>
              <a:rPr lang="en-US" altLang="zh-TW" sz="1700" b="1" dirty="0" smtClean="0">
                <a:latin typeface="微軟正黑體" pitchFamily="34" charset="-120"/>
                <a:ea typeface="微軟正黑體" pitchFamily="34" charset="-120"/>
              </a:rPr>
              <a:t>Client </a:t>
            </a:r>
            <a:r>
              <a:rPr lang="zh-TW" altLang="en-US" sz="1700" b="1" dirty="0" smtClean="0">
                <a:latin typeface="微軟正黑體" pitchFamily="34" charset="-120"/>
                <a:ea typeface="微軟正黑體" pitchFamily="34" charset="-120"/>
              </a:rPr>
              <a:t>及</a:t>
            </a:r>
            <a:r>
              <a:rPr lang="en-US" altLang="zh-TW" sz="1700" b="1" dirty="0" smtClean="0">
                <a:latin typeface="微軟正黑體" pitchFamily="34" charset="-120"/>
                <a:ea typeface="微軟正黑體" pitchFamily="34" charset="-120"/>
              </a:rPr>
              <a:t>1</a:t>
            </a:r>
            <a:r>
              <a:rPr lang="zh-TW" altLang="en-US" sz="1700" b="1" dirty="0" smtClean="0">
                <a:latin typeface="微軟正黑體" pitchFamily="34" charset="-120"/>
                <a:ea typeface="微軟正黑體" pitchFamily="34" charset="-120"/>
              </a:rPr>
              <a:t>頻當</a:t>
            </a:r>
            <a:r>
              <a:rPr lang="en-US" altLang="zh-TW" sz="1700" b="1" dirty="0" smtClean="0">
                <a:latin typeface="微軟正黑體" pitchFamily="34" charset="-120"/>
                <a:ea typeface="微軟正黑體" pitchFamily="34" charset="-120"/>
              </a:rPr>
              <a:t>AP</a:t>
            </a:r>
            <a:r>
              <a:rPr lang="zh-TW" altLang="en-US" sz="1700" b="1" dirty="0" smtClean="0">
                <a:latin typeface="微軟正黑體" pitchFamily="34" charset="-120"/>
                <a:ea typeface="微軟正黑體" pitchFamily="34" charset="-120"/>
              </a:rPr>
              <a:t>，各自處理運作。</a:t>
            </a:r>
            <a:endParaRPr lang="zh-TW" altLang="en-US" sz="17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cxnSp>
        <p:nvCxnSpPr>
          <p:cNvPr id="34" name="肘形接點 33"/>
          <p:cNvCxnSpPr/>
          <p:nvPr/>
        </p:nvCxnSpPr>
        <p:spPr>
          <a:xfrm flipV="1">
            <a:off x="1547664" y="1851670"/>
            <a:ext cx="1440160" cy="1368152"/>
          </a:xfrm>
          <a:prstGeom prst="bentConnector3">
            <a:avLst>
              <a:gd name="adj1" fmla="val 1498"/>
            </a:avLst>
          </a:prstGeom>
          <a:ln w="38100">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27" name="Picture 3" descr="C:\Users\user\Desktop\0417_直播PPT對稿_QW-AC2600 802.11AC wifi card + Wirele\Links\39.png"/>
          <p:cNvPicPr>
            <a:picLocks noChangeAspect="1" noChangeArrowheads="1"/>
          </p:cNvPicPr>
          <p:nvPr/>
        </p:nvPicPr>
        <p:blipFill>
          <a:blip r:embed="rId3" cstate="print"/>
          <a:srcRect l="19503" b="10200"/>
          <a:stretch>
            <a:fillRect/>
          </a:stretch>
        </p:blipFill>
        <p:spPr bwMode="auto">
          <a:xfrm>
            <a:off x="0" y="2521002"/>
            <a:ext cx="3419872" cy="2355004"/>
          </a:xfrm>
          <a:prstGeom prst="rect">
            <a:avLst/>
          </a:prstGeom>
          <a:noFill/>
        </p:spPr>
      </p:pic>
      <p:sp>
        <p:nvSpPr>
          <p:cNvPr id="154" name="Shape 154"/>
          <p:cNvSpPr txBox="1">
            <a:spLocks noGrp="1"/>
          </p:cNvSpPr>
          <p:nvPr>
            <p:ph type="title"/>
          </p:nvPr>
        </p:nvSpPr>
        <p:spPr/>
        <p:txBody>
          <a:bodyPr/>
          <a:lstStyle/>
          <a:p>
            <a:pPr lvl="0"/>
            <a:r>
              <a:rPr lang="zh-TW" altLang="en-US" smtClean="0">
                <a:sym typeface="PMingLiu"/>
              </a:rPr>
              <a:t>單一設備多卡擴充無線存取點</a:t>
            </a:r>
            <a:endParaRPr lang="zh-TW" altLang="en-US">
              <a:sym typeface="PMingLiu"/>
            </a:endParaRPr>
          </a:p>
        </p:txBody>
      </p:sp>
      <p:pic>
        <p:nvPicPr>
          <p:cNvPr id="53" name="Shape 155"/>
          <p:cNvPicPr preferRelativeResize="0"/>
          <p:nvPr/>
        </p:nvPicPr>
        <p:blipFill>
          <a:blip r:embed="rId4" cstate="print">
            <a:alphaModFix/>
          </a:blip>
          <a:stretch>
            <a:fillRect/>
          </a:stretch>
        </p:blipFill>
        <p:spPr>
          <a:xfrm rot="5400000">
            <a:off x="10942259" y="1429144"/>
            <a:ext cx="658825" cy="658825"/>
          </a:xfrm>
          <a:prstGeom prst="rect">
            <a:avLst/>
          </a:prstGeom>
          <a:noFill/>
          <a:ln>
            <a:noFill/>
          </a:ln>
        </p:spPr>
      </p:pic>
      <p:sp>
        <p:nvSpPr>
          <p:cNvPr id="57" name="Shape 159"/>
          <p:cNvSpPr/>
          <p:nvPr/>
        </p:nvSpPr>
        <p:spPr>
          <a:xfrm>
            <a:off x="2833906" y="1761002"/>
            <a:ext cx="3491880" cy="2738070"/>
          </a:xfrm>
          <a:prstGeom prst="roundRect">
            <a:avLst>
              <a:gd name="adj" fmla="val 8300"/>
            </a:avLst>
          </a:prstGeom>
          <a:solidFill>
            <a:schemeClr val="tx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8" name="Shape 160"/>
          <p:cNvPicPr preferRelativeResize="0"/>
          <p:nvPr/>
        </p:nvPicPr>
        <p:blipFill>
          <a:blip r:embed="rId5" cstate="print">
            <a:alphaModFix/>
          </a:blip>
          <a:stretch>
            <a:fillRect/>
          </a:stretch>
        </p:blipFill>
        <p:spPr>
          <a:xfrm>
            <a:off x="3218734" y="2193050"/>
            <a:ext cx="2722225" cy="471497"/>
          </a:xfrm>
          <a:prstGeom prst="rect">
            <a:avLst/>
          </a:prstGeom>
          <a:noFill/>
          <a:ln>
            <a:noFill/>
          </a:ln>
        </p:spPr>
      </p:pic>
      <p:pic>
        <p:nvPicPr>
          <p:cNvPr id="59" name="Shape 161"/>
          <p:cNvPicPr preferRelativeResize="0"/>
          <p:nvPr/>
        </p:nvPicPr>
        <p:blipFill>
          <a:blip r:embed="rId5" cstate="print">
            <a:alphaModFix/>
          </a:blip>
          <a:stretch>
            <a:fillRect/>
          </a:stretch>
        </p:blipFill>
        <p:spPr>
          <a:xfrm>
            <a:off x="3218734" y="2724575"/>
            <a:ext cx="2722225" cy="471497"/>
          </a:xfrm>
          <a:prstGeom prst="rect">
            <a:avLst/>
          </a:prstGeom>
          <a:noFill/>
          <a:ln>
            <a:noFill/>
          </a:ln>
        </p:spPr>
      </p:pic>
      <p:pic>
        <p:nvPicPr>
          <p:cNvPr id="60" name="Shape 162"/>
          <p:cNvPicPr preferRelativeResize="0"/>
          <p:nvPr/>
        </p:nvPicPr>
        <p:blipFill>
          <a:blip r:embed="rId5" cstate="print">
            <a:alphaModFix/>
          </a:blip>
          <a:stretch>
            <a:fillRect/>
          </a:stretch>
        </p:blipFill>
        <p:spPr>
          <a:xfrm>
            <a:off x="3218734" y="3334425"/>
            <a:ext cx="2722225" cy="471497"/>
          </a:xfrm>
          <a:prstGeom prst="rect">
            <a:avLst/>
          </a:prstGeom>
          <a:noFill/>
          <a:ln>
            <a:noFill/>
          </a:ln>
        </p:spPr>
      </p:pic>
      <p:pic>
        <p:nvPicPr>
          <p:cNvPr id="61" name="Shape 163"/>
          <p:cNvPicPr preferRelativeResize="0"/>
          <p:nvPr/>
        </p:nvPicPr>
        <p:blipFill>
          <a:blip r:embed="rId5" cstate="print">
            <a:alphaModFix/>
          </a:blip>
          <a:stretch>
            <a:fillRect/>
          </a:stretch>
        </p:blipFill>
        <p:spPr>
          <a:xfrm>
            <a:off x="3218734" y="3905100"/>
            <a:ext cx="2722225" cy="471497"/>
          </a:xfrm>
          <a:prstGeom prst="rect">
            <a:avLst/>
          </a:prstGeom>
          <a:noFill/>
          <a:ln>
            <a:noFill/>
          </a:ln>
        </p:spPr>
      </p:pic>
      <p:pic>
        <p:nvPicPr>
          <p:cNvPr id="67" name="Shape 169"/>
          <p:cNvPicPr preferRelativeResize="0"/>
          <p:nvPr/>
        </p:nvPicPr>
        <p:blipFill>
          <a:blip r:embed="rId4" cstate="print">
            <a:alphaModFix/>
          </a:blip>
          <a:stretch>
            <a:fillRect/>
          </a:stretch>
        </p:blipFill>
        <p:spPr>
          <a:xfrm rot="5400000">
            <a:off x="10969959" y="2671319"/>
            <a:ext cx="658825" cy="658825"/>
          </a:xfrm>
          <a:prstGeom prst="rect">
            <a:avLst/>
          </a:prstGeom>
          <a:noFill/>
          <a:ln>
            <a:noFill/>
          </a:ln>
        </p:spPr>
      </p:pic>
      <p:sp>
        <p:nvSpPr>
          <p:cNvPr id="32" name="平行四邊形 31"/>
          <p:cNvSpPr/>
          <p:nvPr/>
        </p:nvSpPr>
        <p:spPr>
          <a:xfrm>
            <a:off x="2642670" y="1688994"/>
            <a:ext cx="2855532" cy="360040"/>
          </a:xfrm>
          <a:prstGeom prst="parallelogram">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b="1" dirty="0" smtClean="0">
                <a:latin typeface="微軟正黑體" pitchFamily="34" charset="-120"/>
                <a:ea typeface="微軟正黑體" pitchFamily="34" charset="-120"/>
              </a:rPr>
              <a:t>PC / NAS </a:t>
            </a:r>
            <a:r>
              <a:rPr lang="en-US" altLang="zh-TW" b="1" dirty="0" err="1" smtClean="0">
                <a:latin typeface="微軟正黑體" pitchFamily="34" charset="-120"/>
                <a:ea typeface="微軟正黑體" pitchFamily="34" charset="-120"/>
              </a:rPr>
              <a:t>PCIe</a:t>
            </a:r>
            <a:r>
              <a:rPr lang="en-US" altLang="zh-TW" b="1" dirty="0" smtClean="0">
                <a:latin typeface="微軟正黑體" pitchFamily="34" charset="-120"/>
                <a:ea typeface="微軟正黑體" pitchFamily="34" charset="-120"/>
              </a:rPr>
              <a:t> </a:t>
            </a:r>
            <a:r>
              <a:rPr lang="zh-TW" altLang="en-US" b="1" dirty="0" smtClean="0">
                <a:latin typeface="微軟正黑體" pitchFamily="34" charset="-120"/>
                <a:ea typeface="微軟正黑體" pitchFamily="34" charset="-120"/>
              </a:rPr>
              <a:t>插槽</a:t>
            </a:r>
          </a:p>
        </p:txBody>
      </p:sp>
      <p:pic>
        <p:nvPicPr>
          <p:cNvPr id="47" name="Picture 17" descr="C:\Users\user\Desktop\0417_直播PPT對稿_QW-AC2600 802.11AC wifi card + Wirele\18.png"/>
          <p:cNvPicPr>
            <a:picLocks noChangeAspect="1" noChangeArrowheads="1"/>
          </p:cNvPicPr>
          <p:nvPr/>
        </p:nvPicPr>
        <p:blipFill>
          <a:blip r:embed="rId6" cstate="print"/>
          <a:srcRect/>
          <a:stretch>
            <a:fillRect/>
          </a:stretch>
        </p:blipFill>
        <p:spPr bwMode="auto">
          <a:xfrm rot="4162087">
            <a:off x="7547854" y="1419550"/>
            <a:ext cx="802451" cy="509714"/>
          </a:xfrm>
          <a:prstGeom prst="rect">
            <a:avLst/>
          </a:prstGeom>
          <a:noFill/>
        </p:spPr>
      </p:pic>
      <p:pic>
        <p:nvPicPr>
          <p:cNvPr id="51" name="Picture 17" descr="C:\Users\user\Desktop\0417_直播PPT對稿_QW-AC2600 802.11AC wifi card + Wirele\18.png"/>
          <p:cNvPicPr>
            <a:picLocks noChangeAspect="1" noChangeArrowheads="1"/>
          </p:cNvPicPr>
          <p:nvPr/>
        </p:nvPicPr>
        <p:blipFill>
          <a:blip r:embed="rId6" cstate="print"/>
          <a:srcRect/>
          <a:stretch>
            <a:fillRect/>
          </a:stretch>
        </p:blipFill>
        <p:spPr bwMode="auto">
          <a:xfrm rot="4162087">
            <a:off x="7547854" y="2303994"/>
            <a:ext cx="802451" cy="509714"/>
          </a:xfrm>
          <a:prstGeom prst="rect">
            <a:avLst/>
          </a:prstGeom>
          <a:noFill/>
        </p:spPr>
      </p:pic>
      <p:pic>
        <p:nvPicPr>
          <p:cNvPr id="70" name="Picture 17" descr="C:\Users\user\Desktop\0417_直播PPT對稿_QW-AC2600 802.11AC wifi card + Wirele\18.png"/>
          <p:cNvPicPr>
            <a:picLocks noChangeAspect="1" noChangeArrowheads="1"/>
          </p:cNvPicPr>
          <p:nvPr/>
        </p:nvPicPr>
        <p:blipFill>
          <a:blip r:embed="rId6" cstate="print"/>
          <a:srcRect/>
          <a:stretch>
            <a:fillRect/>
          </a:stretch>
        </p:blipFill>
        <p:spPr bwMode="auto">
          <a:xfrm rot="6874692">
            <a:off x="7547854" y="3265961"/>
            <a:ext cx="802451" cy="509714"/>
          </a:xfrm>
          <a:prstGeom prst="rect">
            <a:avLst/>
          </a:prstGeom>
          <a:noFill/>
        </p:spPr>
      </p:pic>
      <p:pic>
        <p:nvPicPr>
          <p:cNvPr id="71" name="Picture 17" descr="C:\Users\user\Desktop\0417_直播PPT對稿_QW-AC2600 802.11AC wifi card + Wirele\18.png"/>
          <p:cNvPicPr>
            <a:picLocks noChangeAspect="1" noChangeArrowheads="1"/>
          </p:cNvPicPr>
          <p:nvPr/>
        </p:nvPicPr>
        <p:blipFill>
          <a:blip r:embed="rId6" cstate="print"/>
          <a:srcRect/>
          <a:stretch>
            <a:fillRect/>
          </a:stretch>
        </p:blipFill>
        <p:spPr bwMode="auto">
          <a:xfrm rot="6874692">
            <a:off x="7547854" y="4155922"/>
            <a:ext cx="802451" cy="509714"/>
          </a:xfrm>
          <a:prstGeom prst="rect">
            <a:avLst/>
          </a:prstGeom>
          <a:noFill/>
        </p:spPr>
      </p:pic>
      <p:cxnSp>
        <p:nvCxnSpPr>
          <p:cNvPr id="72" name="直線接點 71"/>
          <p:cNvCxnSpPr/>
          <p:nvPr/>
        </p:nvCxnSpPr>
        <p:spPr>
          <a:xfrm flipV="1">
            <a:off x="5786234" y="1669963"/>
            <a:ext cx="792088" cy="757771"/>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a:xfrm flipV="1">
            <a:off x="5786234" y="2606067"/>
            <a:ext cx="792088" cy="325723"/>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a:xfrm flipV="1">
            <a:off x="5786234" y="3542171"/>
            <a:ext cx="792088" cy="37691"/>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直線接點 78"/>
          <p:cNvCxnSpPr/>
          <p:nvPr/>
        </p:nvCxnSpPr>
        <p:spPr>
          <a:xfrm>
            <a:off x="5786234" y="4155926"/>
            <a:ext cx="792088" cy="322349"/>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7" name="內容版面配置區 238"/>
          <p:cNvSpPr>
            <a:spLocks noGrp="1"/>
          </p:cNvSpPr>
          <p:nvPr>
            <p:ph idx="1"/>
          </p:nvPr>
        </p:nvSpPr>
        <p:spPr>
          <a:xfrm>
            <a:off x="1403648" y="1131590"/>
            <a:ext cx="5770984" cy="504055"/>
          </a:xfrm>
        </p:spPr>
        <p:txBody>
          <a:bodyPr>
            <a:normAutofit/>
          </a:bodyPr>
          <a:lstStyle/>
          <a:p>
            <a:pPr lvl="0" indent="0">
              <a:spcBef>
                <a:spcPts val="0"/>
              </a:spcBef>
            </a:pPr>
            <a:r>
              <a:rPr lang="zh-TW" altLang="en-US" sz="2000" dirty="0" smtClean="0">
                <a:sym typeface="PMingLiu"/>
              </a:rPr>
              <a:t>隨需求彈性擴充，提升設備可連線的數量</a:t>
            </a:r>
          </a:p>
        </p:txBody>
      </p:sp>
      <p:pic>
        <p:nvPicPr>
          <p:cNvPr id="1028" name="Picture 4" descr="C:\Users\user\Desktop\0417_直播PPT對稿_QW-AC2600 802.11AC wifi card + Wirele\Links\40.png"/>
          <p:cNvPicPr>
            <a:picLocks noChangeAspect="1" noChangeArrowheads="1"/>
          </p:cNvPicPr>
          <p:nvPr/>
        </p:nvPicPr>
        <p:blipFill>
          <a:blip r:embed="rId7" cstate="print"/>
          <a:srcRect/>
          <a:stretch>
            <a:fillRect/>
          </a:stretch>
        </p:blipFill>
        <p:spPr bwMode="auto">
          <a:xfrm>
            <a:off x="6516216" y="1059582"/>
            <a:ext cx="1008112" cy="998041"/>
          </a:xfrm>
          <a:prstGeom prst="rect">
            <a:avLst/>
          </a:prstGeom>
          <a:noFill/>
        </p:spPr>
      </p:pic>
      <p:pic>
        <p:nvPicPr>
          <p:cNvPr id="102" name="Picture 4" descr="C:\Users\user\Desktop\0417_直播PPT對稿_QW-AC2600 802.11AC wifi card + Wirele\Links\40.png"/>
          <p:cNvPicPr>
            <a:picLocks noChangeAspect="1" noChangeArrowheads="1"/>
          </p:cNvPicPr>
          <p:nvPr/>
        </p:nvPicPr>
        <p:blipFill>
          <a:blip r:embed="rId7" cstate="print"/>
          <a:srcRect/>
          <a:stretch>
            <a:fillRect/>
          </a:stretch>
        </p:blipFill>
        <p:spPr bwMode="auto">
          <a:xfrm>
            <a:off x="6516216" y="2060240"/>
            <a:ext cx="1008112" cy="998041"/>
          </a:xfrm>
          <a:prstGeom prst="rect">
            <a:avLst/>
          </a:prstGeom>
          <a:noFill/>
        </p:spPr>
      </p:pic>
      <p:pic>
        <p:nvPicPr>
          <p:cNvPr id="103" name="Picture 4" descr="C:\Users\user\Desktop\0417_直播PPT對稿_QW-AC2600 802.11AC wifi card + Wirele\Links\40.png"/>
          <p:cNvPicPr>
            <a:picLocks noChangeAspect="1" noChangeArrowheads="1"/>
          </p:cNvPicPr>
          <p:nvPr/>
        </p:nvPicPr>
        <p:blipFill>
          <a:blip r:embed="rId7" cstate="print"/>
          <a:srcRect/>
          <a:stretch>
            <a:fillRect/>
          </a:stretch>
        </p:blipFill>
        <p:spPr bwMode="auto">
          <a:xfrm>
            <a:off x="6516216" y="3046699"/>
            <a:ext cx="1008112" cy="998041"/>
          </a:xfrm>
          <a:prstGeom prst="rect">
            <a:avLst/>
          </a:prstGeom>
          <a:noFill/>
        </p:spPr>
      </p:pic>
      <p:pic>
        <p:nvPicPr>
          <p:cNvPr id="104" name="Picture 4" descr="C:\Users\user\Desktop\0417_直播PPT對稿_QW-AC2600 802.11AC wifi card + Wirele\Links\40.png"/>
          <p:cNvPicPr>
            <a:picLocks noChangeAspect="1" noChangeArrowheads="1"/>
          </p:cNvPicPr>
          <p:nvPr/>
        </p:nvPicPr>
        <p:blipFill>
          <a:blip r:embed="rId7" cstate="print"/>
          <a:srcRect/>
          <a:stretch>
            <a:fillRect/>
          </a:stretch>
        </p:blipFill>
        <p:spPr bwMode="auto">
          <a:xfrm>
            <a:off x="6516216" y="4003949"/>
            <a:ext cx="1008112" cy="998041"/>
          </a:xfrm>
          <a:prstGeom prst="rect">
            <a:avLst/>
          </a:prstGeom>
          <a:noFill/>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dur="700">
        <p:fad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1049</TotalTime>
  <Words>2899</Words>
  <Application>Microsoft Office PowerPoint</Application>
  <PresentationFormat>如螢幕大小 (16:9)</PresentationFormat>
  <Paragraphs>468</Paragraphs>
  <Slides>59</Slides>
  <Notes>51</Notes>
  <HiddenSlides>0</HiddenSlides>
  <MMClips>0</MMClips>
  <ScaleCrop>false</ScaleCrop>
  <HeadingPairs>
    <vt:vector size="4" baseType="variant">
      <vt:variant>
        <vt:lpstr>佈景主題</vt:lpstr>
      </vt:variant>
      <vt:variant>
        <vt:i4>1</vt:i4>
      </vt:variant>
      <vt:variant>
        <vt:lpstr>投影片標題</vt:lpstr>
      </vt:variant>
      <vt:variant>
        <vt:i4>59</vt:i4>
      </vt:variant>
    </vt:vector>
  </HeadingPairs>
  <TitlesOfParts>
    <vt:vector size="60" baseType="lpstr">
      <vt:lpstr>Office 佈景主題</vt:lpstr>
      <vt:lpstr>為Ubuntu Linux 和QNAP NAS環境量身打造的PCIe無線網卡 </vt:lpstr>
      <vt:lpstr>輕鬆打造便利無線網路</vt:lpstr>
      <vt:lpstr>無線網卡的優勢</vt:lpstr>
      <vt:lpstr>無線網卡具備什麼樣的優勢？</vt:lpstr>
      <vt:lpstr>喜好DIY 的福音</vt:lpstr>
      <vt:lpstr>無線邊際運算</vt:lpstr>
      <vt:lpstr>提供流量最佳化的分流設計</vt:lpstr>
      <vt:lpstr>彈性無線環境架設</vt:lpstr>
      <vt:lpstr>單一設備多卡擴充無線存取點</vt:lpstr>
      <vt:lpstr>Ubuntu PC 打造為無線基地台</vt:lpstr>
      <vt:lpstr>QNAP NAS 打造為無線基地台</vt:lpstr>
      <vt:lpstr>支援具備 PCIe 插槽的 NAS 機種</vt:lpstr>
      <vt:lpstr>私有無線網路，各自應用享用專屬網路</vt:lpstr>
      <vt:lpstr>投影片 14</vt:lpstr>
      <vt:lpstr>QWA-AC2600 PCIe 無線網卡</vt:lpstr>
      <vt:lpstr>5GHz 與 2.4GHz 雙頻併發</vt:lpstr>
      <vt:lpstr>高擴展性的四天線延伸式底座</vt:lpstr>
      <vt:lpstr>靈活部署的外接磁吸式天線座</vt:lpstr>
      <vt:lpstr>雙 Qualcomm QCA9984 無線晶片</vt:lpstr>
      <vt:lpstr>配備適用於 QNAP NAS 的各式擋版</vt:lpstr>
      <vt:lpstr>無線基地台架設方式</vt:lpstr>
      <vt:lpstr>投影片 22</vt:lpstr>
      <vt:lpstr>Ubuntu PC基本需求</vt:lpstr>
      <vt:lpstr>打造Ubuntu PC無線基地台三步驟</vt:lpstr>
      <vt:lpstr>安裝開源套件</vt:lpstr>
      <vt:lpstr>設定 Hostapd #1</vt:lpstr>
      <vt:lpstr>設定 Hostapd #2</vt:lpstr>
      <vt:lpstr>設定 Hostapd #3</vt:lpstr>
      <vt:lpstr>設定 Hostapd #4</vt:lpstr>
      <vt:lpstr>設定 Hostapd #5</vt:lpstr>
      <vt:lpstr>Hostapd 完整設定資訊</vt:lpstr>
      <vt:lpstr>專屬無線網路基礎架構</vt:lpstr>
      <vt:lpstr>投影片 33</vt:lpstr>
      <vt:lpstr>安裝 QWA-AC2600</vt:lpstr>
      <vt:lpstr>安裝WirelessAP Station 套件</vt:lpstr>
      <vt:lpstr>可依需求設定獨立的無線連接介面</vt:lpstr>
      <vt:lpstr>應用介紹</vt:lpstr>
      <vt:lpstr>打造專屬無線應用方式</vt:lpstr>
      <vt:lpstr>簡單三步驟NAS變身無線AP</vt:lpstr>
      <vt:lpstr>安裝 WirelessAP Station 套件</vt:lpstr>
      <vt:lpstr>新增無線基地台</vt:lpstr>
      <vt:lpstr>選擇網路卡</vt:lpstr>
      <vt:lpstr>設定無線基地台</vt:lpstr>
      <vt:lpstr>設定無線基地台</vt:lpstr>
      <vt:lpstr>瀏覽目前無線基地台資訊</vt:lpstr>
      <vt:lpstr>投影片 46</vt:lpstr>
      <vt:lpstr>進階應用-建置安全監控環境</vt:lpstr>
      <vt:lpstr>啟用 DHCP 與 NAT 建置安全監控環境</vt:lpstr>
      <vt:lpstr>六步驟建置進階安全監控環境</vt:lpstr>
      <vt:lpstr>控制台開啟網路與虛擬交換器</vt:lpstr>
      <vt:lpstr>將網路與虛擬交換器設為進階模式</vt:lpstr>
      <vt:lpstr>新增虛擬交換器</vt:lpstr>
      <vt:lpstr>選擇組成裝置</vt:lpstr>
      <vt:lpstr>設定虛擬交換器位址</vt:lpstr>
      <vt:lpstr>啟動NAT及DHCP功能</vt:lpstr>
      <vt:lpstr>確認設定及套用</vt:lpstr>
      <vt:lpstr>私有安全監控環境設定完成</vt:lpstr>
      <vt:lpstr>投影片 58</vt:lpstr>
      <vt:lpstr>打造你的專屬無限應用</vt:lpstr>
    </vt:vector>
  </TitlesOfParts>
  <Company>SYNNEX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Boden Chen</cp:lastModifiedBy>
  <cp:revision>143</cp:revision>
  <dcterms:created xsi:type="dcterms:W3CDTF">2018-04-13T02:07:39Z</dcterms:created>
  <dcterms:modified xsi:type="dcterms:W3CDTF">2018-04-17T07:50:04Z</dcterms:modified>
</cp:coreProperties>
</file>