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jpeg" ContentType="image/jpeg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61"/>
  </p:notesMasterIdLst>
  <p:sldIdLst>
    <p:sldId id="30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15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316" r:id="rId21"/>
    <p:sldId id="275" r:id="rId22"/>
    <p:sldId id="307" r:id="rId23"/>
    <p:sldId id="276" r:id="rId24"/>
    <p:sldId id="27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</p:sldIdLst>
  <p:sldSz cx="9144000" cy="5143500" type="screen16x9"/>
  <p:notesSz cx="6858000" cy="9144000"/>
  <p:embeddedFontLst>
    <p:embeddedFont>
      <p:font typeface="Calibri" pitchFamily="34" charset="0"/>
      <p:regular r:id="rId62"/>
      <p:bold r:id="rId63"/>
      <p:italic r:id="rId64"/>
      <p:boldItalic r:id="rId65"/>
    </p:embeddedFont>
    <p:embeddedFont>
      <p:font typeface="微軟正黑體" pitchFamily="34" charset="-120"/>
      <p:regular r:id="rId66"/>
      <p:bold r:id="rId67"/>
    </p:embeddedFont>
    <p:embeddedFont>
      <p:font typeface="PMingLiu" pitchFamily="18" charset="-120"/>
      <p:regular r:id="rId68"/>
    </p:embeddedFont>
    <p:embeddedFont>
      <p:font typeface="Arimo" charset="0"/>
      <p:regular r:id="rId69"/>
      <p:bold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76435" autoAdjust="0"/>
  </p:normalViewPr>
  <p:slideViewPr>
    <p:cSldViewPr snapToGrid="0">
      <p:cViewPr>
        <p:scale>
          <a:sx n="80" d="100"/>
          <a:sy n="80" d="100"/>
        </p:scale>
        <p:origin x="-1301" y="-1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5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4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Introduce</a:t>
            </a:r>
            <a:r>
              <a:rPr lang="zh-TW" alt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altLang="zh-TW" sz="1200" dirty="0" smtClean="0"/>
              <a:t>pecially made for</a:t>
            </a:r>
            <a:r>
              <a:rPr lang="zh-TW" altLang="en-US" sz="1200" dirty="0" smtClean="0"/>
              <a:t> </a:t>
            </a:r>
            <a:r>
              <a:rPr lang="zh-TW" altLang="zh-TW" sz="120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Ubuntu Linux</a:t>
            </a:r>
            <a:r>
              <a:rPr lang="en-US" alt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QWA-AC2600 dual band wireless </a:t>
            </a:r>
            <a:r>
              <a:rPr lang="en-US" altLang="zh-TW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PCIe</a:t>
            </a:r>
            <a:r>
              <a:rPr lang="en-US" alt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expansion NIC</a:t>
            </a:r>
            <a:endParaRPr lang="en-US" altLang="zh-TW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6580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ost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important is  you can turn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PC into a wireless PC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wich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QWA-AC2600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Shape 21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10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also can turn your QNAP NAS into wireless AP with QNAP App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WirelessAP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Station and QWA-AC2600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Shape 24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11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QWA-AC2600</a:t>
            </a:r>
            <a:r>
              <a:rPr lang="en-US" sz="1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NIC card supports most QNAP NAS with </a:t>
            </a:r>
            <a:r>
              <a:rPr lang="en-US" sz="1200" b="0" i="0" u="none" strike="noStrike" cap="none" baseline="0" dirty="0" err="1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PCIe</a:t>
            </a:r>
            <a:r>
              <a:rPr lang="en-US" sz="1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slot, for example ARM-based processor like TS-1635AX model and </a:t>
            </a:r>
            <a:r>
              <a:rPr lang="en-US" sz="1200" b="0" i="0" u="none" strike="noStrike" cap="none" baseline="0" dirty="0" err="1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intel</a:t>
            </a:r>
            <a:r>
              <a:rPr lang="en-US" sz="1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AMD based processor </a:t>
            </a:r>
            <a:endParaRPr sz="12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Shape 28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12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can also f</a:t>
            </a:r>
            <a:r>
              <a:rPr lang="en-US" altLang="zh-TW" sz="1200" dirty="0" smtClean="0"/>
              <a:t>reely set up independent, secure wireless connection interface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Shape 30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13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Shape 31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14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altLang="zh-TW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see we give you 4 detachable connector</a:t>
            </a:r>
            <a:r>
              <a:rPr lang="en-US" altLang="zh-TW" sz="12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quad antenna base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baseline="0" dirty="0" smtClean="0">
                <a:solidFill>
                  <a:srgbClr val="000000"/>
                </a:solidFill>
                <a:latin typeface="Arial"/>
                <a:ea typeface="Calibri"/>
                <a:cs typeface="Arial"/>
                <a:sym typeface="Arial"/>
              </a:rPr>
              <a:t>We make I with low profile </a:t>
            </a:r>
            <a:r>
              <a:rPr lang="en-US" sz="12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Calibri"/>
                <a:cs typeface="Arial"/>
                <a:sym typeface="Arial"/>
              </a:rPr>
              <a:t>PCIe</a:t>
            </a:r>
            <a:r>
              <a:rPr lang="en-US" sz="1200" b="0" i="0" u="none" strike="noStrike" cap="none" baseline="0" dirty="0" smtClean="0">
                <a:solidFill>
                  <a:srgbClr val="000000"/>
                </a:solidFill>
                <a:latin typeface="Arial"/>
                <a:ea typeface="Calibri"/>
                <a:cs typeface="Arial"/>
                <a:sym typeface="Arial"/>
              </a:rPr>
              <a:t> can 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altLang="zh-TW" dirty="0" smtClean="0"/>
              <a:t>ompatible with  all QNAP NAS we also give you 3 size bracket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It used smart</a:t>
            </a:r>
            <a:r>
              <a:rPr lang="en-US" sz="1200" b="0" i="0" u="none" strike="noStrike" cap="none" baseline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fan to auto adjust 3-level speed by real time chip temperature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Shape 32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15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6" name="Shape 3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</a:t>
            </a:r>
            <a:r>
              <a:rPr lang="en-US" altLang="zh-TW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have 2 Qualcomm  QCA9984 IC can support </a:t>
            </a:r>
            <a:r>
              <a:rPr 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5G</a:t>
            </a:r>
            <a:r>
              <a:rPr lang="en-US" altLang="zh-TW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hz</a:t>
            </a:r>
            <a:r>
              <a:rPr 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2G</a:t>
            </a:r>
            <a:r>
              <a:rPr lang="en-US" altLang="zh-TW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hz</a:t>
            </a:r>
            <a:r>
              <a:rPr lang="en-US" alt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working at same time.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QWA-AC2600 = 5G 1733 + 2.4G 600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5G: 1733 Mbps (4*433Mbps)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2.4G: 600 Mbps (4*150Mbps)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Shape 34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16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Shape 3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altLang="zh-TW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 you a longer antenna cable and 4 detachable</a:t>
            </a:r>
            <a:r>
              <a:rPr lang="en-US" altLang="zh-TW" sz="12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connectors</a:t>
            </a:r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Shape 36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17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Shape 3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altLang="zh-TW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Wall-</a:t>
            </a:r>
            <a:r>
              <a:rPr lang="en-US" altLang="zh-TW" sz="12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mount:Attached</a:t>
            </a:r>
            <a:r>
              <a:rPr lang="en-US" altLang="zh-TW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on the wall or ceiling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altLang="zh-TW" sz="12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Magnetic:Attached</a:t>
            </a:r>
            <a:r>
              <a:rPr lang="en-US" altLang="zh-TW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metal surfaces</a:t>
            </a:r>
            <a:endParaRPr lang="en-US" altLang="zh-TW" sz="1200" b="0" i="0" u="none" strike="noStrike" cap="none" dirty="0" smtClean="0">
              <a:solidFill>
                <a:srgbClr val="000000"/>
              </a:solidFill>
              <a:latin typeface="Arial"/>
              <a:ea typeface="Arial"/>
              <a:cs typeface="Arial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Shape 37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18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used 2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TW" sz="1200" dirty="0" smtClean="0"/>
              <a:t>Qualcomm QCA9984</a:t>
            </a:r>
            <a:r>
              <a:rPr lang="zh-TW" altLang="en-US" sz="1200" baseline="0" dirty="0" smtClean="0"/>
              <a:t> </a:t>
            </a:r>
            <a:r>
              <a:rPr lang="en-US" altLang="zh-TW" sz="1200" baseline="0" dirty="0" smtClean="0"/>
              <a:t>IC</a:t>
            </a:r>
            <a:r>
              <a:rPr lang="zh-TW" altLang="en-US" sz="1200" baseline="0" dirty="0" smtClean="0"/>
              <a:t> </a:t>
            </a:r>
            <a:r>
              <a:rPr lang="en-US" altLang="zh-TW" sz="1200" baseline="0" dirty="0" smtClean="0"/>
              <a:t>it support </a:t>
            </a:r>
            <a:r>
              <a:rPr lang="en-US" altLang="zh-TW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multiple user – multiple in multiple out </a:t>
            </a:r>
            <a:endParaRPr lang="en-US" altLang="zh-TW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399" name="Shape 39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19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have four chapter in presentation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n-US" altLang="zh-TW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</a:t>
            </a:r>
            <a:r>
              <a:rPr lang="en-US" alt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irst we</a:t>
            </a:r>
            <a:r>
              <a:rPr lang="en-US" altLang="zh-TW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will tell you this wireless network card advantages</a:t>
            </a:r>
            <a:endParaRPr lang="en-US" altLang="zh-TW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second we have QWA-AC2600 introduction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Third we will tell you how to build a AP station step-by-step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Fourth we have some application introduction</a:t>
            </a:r>
            <a:endParaRPr lang="en-US" altLang="zh-TW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can see all QNAP NAS </a:t>
            </a:r>
            <a:r>
              <a:rPr lang="en-US" altLang="zh-TW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PCIe</a:t>
            </a:r>
            <a:r>
              <a:rPr lang="en-US" alt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card bracket here</a:t>
            </a:r>
            <a:endParaRPr lang="zh-TW" altLang="en-US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Shape 4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Shape 41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21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9" name="Shape 4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Shape 48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22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50123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Shape 42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23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Shape 4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Shape 43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24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r>
              <a:rPr lang="en-US" alt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default setting will lock the network management function,</a:t>
            </a:r>
            <a:r>
              <a:rPr lang="en-US" altLang="zh-TW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need to unlock by instruction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also</a:t>
            </a:r>
            <a:r>
              <a:rPr lang="en-US" altLang="zh-TW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can use command to change </a:t>
            </a:r>
            <a:r>
              <a:rPr lang="en-US" altLang="zh-TW" sz="1200" dirty="0" smtClean="0"/>
              <a:t>network interface card name</a:t>
            </a:r>
            <a:endParaRPr lang="zh-TW" altLang="en-US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2" name="Shape 4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 we already have a wireless network in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PC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Shape 45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32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9" name="Shape 4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Shape 48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33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6" name="Shape 4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首先移除外殼螺絲 =&gt; 移除外殼 =&gt; 移除 PCIe 插槽檔板 =&gt; 安裝 QWA-AC2600 =&gt; 裝回外殼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Shape 48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34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WirelessAP Station 是一套使用非常簡單的軟體 三個步驟就可以輕鬆將QNAP NAS 設置為專屬無線基地台，讓所有設備都能一同使用，享受直達 NAS 的專屬網路頻寬。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</a:pPr>
            <a:r>
              <a:rPr 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X86等級處理器建立更快速的</a:t>
            </a: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無線存取點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我們可以直接使用設備連接NAS 不須透過Router或其他線路造成延遲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可透過擴充實體網卡增強效能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透過NAS與裝置間的專屬無線網路享受私人的運用 例如IOT設備或是監控IP CAM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可將NAS的傳輸分流 減輕Router負擔 避免其他連網設備傳輸阻塞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Shape 50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35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3" name="Shape 5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建立 NAS 與裝置間的無線專屬網路，</a:t>
            </a: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形成小型的私人網路，當我們需要建制隱密性較高的私人物聯網環境時，就可以不用透過其他分享器，直接完成NAS與物連網裝置直接溝通的私有網路。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Shape 54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36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Shape 56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37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Shape 5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基本應用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設定NAS無線網路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進階應用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建置安全監控環境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Shape 56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38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接下來我們透過簡單的三個步驟 1.</a:t>
            </a:r>
            <a:r>
              <a:rPr 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點 「新增存取點」2.選擇 QWA-AC2600 網卡 3輸入 AP 存取點的設定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Shape 58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39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5" name="Shape 6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Shape 60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40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4" name="Shape 6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Shape 61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41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4" name="Shape 6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Shape 62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42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Shape 6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8" name="Shape 6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Shape 63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43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2" name="Shape 65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44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0" name="Shape 6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1" name="Shape 66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45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altLang="zh-TW" sz="1200" dirty="0" smtClean="0"/>
              <a:t>What are the advantages of wireless network card?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alt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1.You can direct access to your NAS/PC , effectively reducing the physical wireless routers loading.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2.</a:t>
            </a:r>
            <a:r>
              <a:rPr lang="en-US" altLang="zh-TW" sz="1200" b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QWA-AC2600 provides</a:t>
            </a:r>
            <a:r>
              <a:rPr lang="en-US" altLang="zh-TW" sz="1200" b="0" dirty="0" smtClean="0">
                <a:solidFill>
                  <a:schemeClr val="dk1"/>
                </a:solidFill>
              </a:rPr>
              <a:t> </a:t>
            </a:r>
            <a:r>
              <a:rPr lang="zh-TW" altLang="zh-TW" sz="1200" b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5Ghz </a:t>
            </a:r>
            <a:r>
              <a:rPr lang="en-US" altLang="zh-TW" sz="1200" b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zh-TW" altLang="zh-TW" sz="1200" b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2.4Ghz </a:t>
            </a:r>
            <a:r>
              <a:rPr lang="en-US" altLang="zh-TW" sz="1200" b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dual-band </a:t>
            </a:r>
            <a:r>
              <a:rPr lang="en-US" altLang="zh-TW" sz="1200" b="0" dirty="0" smtClean="0">
                <a:solidFill>
                  <a:schemeClr val="dk1"/>
                </a:solidFill>
              </a:rPr>
              <a:t>allow </a:t>
            </a:r>
            <a:r>
              <a:rPr lang="en-US" altLang="zh-TW" sz="1200" b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working together at some time.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3.You can</a:t>
            </a:r>
            <a:r>
              <a:rPr lang="en-US" altLang="zh-TW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TW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flexible configuration</a:t>
            </a:r>
            <a:r>
              <a:rPr lang="en-US" altLang="zh-TW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TW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and expansion, one</a:t>
            </a:r>
            <a:r>
              <a:rPr lang="en-US" altLang="zh-TW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TW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PC/NAS can be configured with 2 or more NICs for expansion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4.you can also create a private network applications</a:t>
            </a:r>
            <a:endParaRPr lang="en-US" altLang="zh-TW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t>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Shape 6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0" name="Shape 6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1.先架設5G網路 2.連線192.168.2.20(視情況) 秀傳輸速度 速率為50MB/S左右 = 400bps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Shape 67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46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Shape 6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7" name="Shape 6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接著我們說明進階應用的部分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Shape 67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47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hape 6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8" name="Shape 6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Shape 68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48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Shape 7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Shape 7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Shape 7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Shape 7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Shape 7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6" name="Shape 7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Shape 7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Shape 7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Shape 7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8" name="Shape 7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Shape 7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9" name="Shape 7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Shape 7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0" name="Shape 8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alt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have good news for all DIY makers, now you can use </a:t>
            </a:r>
            <a:r>
              <a:rPr lang="en-US" altLang="zh-TW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r>
              <a:rPr lang="en-US" alt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system and QWA-AC2600 to build your own wireless network base station.</a:t>
            </a:r>
            <a:endParaRPr lang="en-US" altLang="zh-TW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Shape 8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2" name="Shape 8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Shape 8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0" name="Shape 8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Shape 8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8" name="Shape 8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Shape 84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58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Shape 8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以上是我們本次的介紹 謝謝各位的觀看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5" name="Shape 8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alt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</a:t>
            </a:r>
            <a:r>
              <a:rPr lang="en-US" altLang="zh-TW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also can use QWA-AC2600 to do wireless edge computing in your PC/NAS</a:t>
            </a:r>
            <a:endParaRPr lang="en-US" altLang="zh-TW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lang="en-US" altLang="zh-TW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tradition we use all device connect to AP router, that will make high loading for router.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 we can direct to access to PC/NAS to avoid high loading make router slowing down the network</a:t>
            </a:r>
            <a:endParaRPr lang="en-US" altLang="zh-TW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Shape 13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QWA-AC2600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 IC design allow 2.4Ghz and 5Ghz working at some time , so we can use 1 band as client and 1 band as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connect PC or NAS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t>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 can also allow expand more </a:t>
            </a:r>
            <a:r>
              <a:rPr lang="en-US" altLang="zh-TW" sz="1200" dirty="0" smtClean="0">
                <a:sym typeface="PMingLiu"/>
              </a:rPr>
              <a:t>physical bandwidth for more user and more device</a:t>
            </a:r>
            <a:r>
              <a:rPr lang="en-US" altLang="zh-TW" sz="1200" baseline="0" dirty="0" smtClean="0">
                <a:sym typeface="PMingLiu"/>
              </a:rPr>
              <a:t>.</a:t>
            </a:r>
            <a:endParaRPr lang="zh-TW" altLang="en-US" sz="1200" dirty="0" smtClean="0">
              <a:sym typeface="PMingLiu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hape 13" descr="C:\Users\user\Desktop\0417_直播PPT對稿_QW-AC2600 802.11AC wifi card + Wirele\QW-AC2600 &amp; WirelessAP Station-cht-20180409_ppt-01.pn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8470" y="-1"/>
            <a:ext cx="9150053" cy="515398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685800" y="1613247"/>
            <a:ext cx="6334472" cy="1246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685800" y="3003798"/>
            <a:ext cx="6400800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ape 17" descr="C:\Users\user\Desktop\0417_直播PPT對稿_QW-AC2600 802.11AC wifi card + Wirele\QW-AC2600 &amp; WirelessAP Station-cht-20180409_ppt-0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44000" cy="514785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13032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ts val="4700"/>
              </a:lnSpc>
              <a:spcBef>
                <a:spcPts val="0"/>
              </a:spcBef>
              <a:spcAft>
                <a:spcPts val="0"/>
              </a:spcAft>
              <a:buClr>
                <a:srgbClr val="FFE101"/>
              </a:buClr>
              <a:buSzPts val="4200"/>
              <a:buFont typeface="Arial"/>
              <a:buNone/>
              <a:defRPr sz="4200" b="1" i="0" u="none" strike="noStrike" cap="none">
                <a:solidFill>
                  <a:srgbClr val="FFE10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題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hape 21" descr="C:\Users\user\Desktop\0417_直播PPT對稿_QW-AC2600 802.11AC wifi card + Wirele\QW-AC2600 &amp; WirelessAP Station-cht-20180409_ppt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785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67544" y="1707654"/>
            <a:ext cx="3993703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67544" y="3075806"/>
            <a:ext cx="4032448" cy="621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>
  <p:cSld name="1_標題投影片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Shape 25" descr="C:\Users\user\Desktop\0306_x53Be PPT\底-0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3" y="-7145"/>
            <a:ext cx="9143213" cy="5157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標題及物件">
  <p:cSld name="1_標題及物件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Shape 27" descr="C:\Users\user\Desktop\0306_x53Be PPT\底-02.png"/>
          <p:cNvPicPr preferRelativeResize="0"/>
          <p:nvPr/>
        </p:nvPicPr>
        <p:blipFill rotWithShape="1">
          <a:blip r:embed="rId2">
            <a:alphaModFix/>
          </a:blip>
          <a:srcRect b="77919"/>
          <a:stretch/>
        </p:blipFill>
        <p:spPr>
          <a:xfrm>
            <a:off x="393" y="-7145"/>
            <a:ext cx="9143213" cy="113873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57200" y="32491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4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457200" y="126551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43.png"/><Relationship Id="rId21" Type="http://schemas.openxmlformats.org/officeDocument/2006/relationships/image" Target="../media/image9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0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45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46.png"/><Relationship Id="rId4" Type="http://schemas.openxmlformats.org/officeDocument/2006/relationships/image" Target="../media/image44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29.png"/><Relationship Id="rId9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4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77.png"/><Relationship Id="rId9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3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4.png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44.png"/><Relationship Id="rId9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08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ctrTitle"/>
          </p:nvPr>
        </p:nvSpPr>
        <p:spPr>
          <a:xfrm>
            <a:off x="231775" y="901020"/>
            <a:ext cx="8658123" cy="864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3959"/>
            </a:pPr>
            <a:r>
              <a:rPr lang="en-US" altLang="zh-TW" sz="4200" dirty="0"/>
              <a:t>Specially made for</a:t>
            </a:r>
            <a:r>
              <a:rPr lang="zh-TW" altLang="en-US" sz="4200" dirty="0"/>
              <a:t> </a:t>
            </a:r>
            <a:r>
              <a:rPr lang="en-US" altLang="zh-TW" sz="4200" dirty="0" smtClean="0"/>
              <a:t/>
            </a:r>
            <a:br>
              <a:rPr lang="en-US" altLang="zh-TW" sz="4200" dirty="0" smtClean="0"/>
            </a:br>
            <a:r>
              <a:rPr lang="zh-TW" sz="420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Ubuntu Linux</a:t>
            </a:r>
            <a:r>
              <a:rPr lang="zh-TW" altLang="en-US" sz="420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TW" sz="420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&amp;</a:t>
            </a:r>
            <a:r>
              <a:rPr lang="zh-TW" altLang="en-US" sz="420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TW" sz="420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QNAP</a:t>
            </a:r>
            <a:r>
              <a:rPr lang="zh-TW" altLang="en-US" sz="420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TW" sz="420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NAS</a:t>
            </a:r>
            <a:endParaRPr sz="420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36"/>
          <p:cNvSpPr txBox="1">
            <a:spLocks noGrp="1"/>
          </p:cNvSpPr>
          <p:nvPr>
            <p:ph type="subTitle" idx="1"/>
          </p:nvPr>
        </p:nvSpPr>
        <p:spPr>
          <a:xfrm>
            <a:off x="279399" y="2216966"/>
            <a:ext cx="6883029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75"/>
              <a:buFont typeface="Arial"/>
              <a:buNone/>
            </a:pPr>
            <a:r>
              <a:rPr lang="zh-TW" sz="2500" b="0" i="0" u="none" strike="noStrike" cap="none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QWA-AC2600 </a:t>
            </a:r>
            <a:r>
              <a:rPr lang="en-US" altLang="zh-TW" sz="2500" b="0" i="0" u="none" strike="noStrike" cap="none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Dual band dual concurrent wireless PCIe expansion NIC</a:t>
            </a:r>
            <a:endParaRPr sz="2500" b="0" i="0" u="none" strike="noStrike" cap="none" dirty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2" descr="C:\Users\user\Desktop\0417_直播PPT對稿_QW-AC2600 802.11AC wifi card + Wirele\DSC_014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9078" y="2616970"/>
            <a:ext cx="2587902" cy="241537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C:\Users\Coco Chiang\Desktop\暫存\機圖_W1000\TS-453B_front+Control 拷貝.png"/>
          <p:cNvPicPr>
            <a:picLocks noChangeAspect="1" noChangeArrowheads="1"/>
          </p:cNvPicPr>
          <p:nvPr/>
        </p:nvPicPr>
        <p:blipFill>
          <a:blip r:embed="rId4" cstate="print"/>
          <a:srcRect r="28233"/>
          <a:stretch>
            <a:fillRect/>
          </a:stretch>
        </p:blipFill>
        <p:spPr bwMode="auto">
          <a:xfrm>
            <a:off x="6680178" y="3071816"/>
            <a:ext cx="2035226" cy="17724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Shape 39" descr="「Ubuntu icon」的圖片搜尋結果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6572264" y="2757526"/>
            <a:ext cx="671480" cy="671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475307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Shape 215" descr="C:\Users\user\Desktop\0417_直播PPT對稿_QW-AC2600 802.11AC wifi card + Wirele\58160981_x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" y="987575"/>
            <a:ext cx="5834106" cy="3888432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/>
          <p:nvPr/>
        </p:nvSpPr>
        <p:spPr>
          <a:xfrm>
            <a:off x="3692672" y="2586402"/>
            <a:ext cx="20638" cy="55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Shape 219"/>
          <p:cNvSpPr/>
          <p:nvPr/>
        </p:nvSpPr>
        <p:spPr>
          <a:xfrm>
            <a:off x="758052" y="2511393"/>
            <a:ext cx="20638" cy="55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956368" y="2530046"/>
            <a:ext cx="20638" cy="59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Shape 221"/>
          <p:cNvSpPr/>
          <p:nvPr/>
        </p:nvSpPr>
        <p:spPr>
          <a:xfrm>
            <a:off x="956368" y="2549096"/>
            <a:ext cx="20638" cy="51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Shape 222"/>
          <p:cNvSpPr/>
          <p:nvPr/>
        </p:nvSpPr>
        <p:spPr>
          <a:xfrm>
            <a:off x="3692672" y="2567352"/>
            <a:ext cx="20638" cy="59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Shape 223"/>
          <p:cNvSpPr/>
          <p:nvPr/>
        </p:nvSpPr>
        <p:spPr>
          <a:xfrm>
            <a:off x="3692672" y="2586402"/>
            <a:ext cx="20638" cy="55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Shape 224"/>
          <p:cNvSpPr/>
          <p:nvPr/>
        </p:nvSpPr>
        <p:spPr>
          <a:xfrm>
            <a:off x="5814325" y="3768611"/>
            <a:ext cx="20700" cy="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Shape 225" descr="C:\Users\user\Desktop\0306_x53Be PPT\2600-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3608" y="2643758"/>
            <a:ext cx="1584176" cy="1940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 descr="C:\Users\user\Desktop\0417_直播PPT對稿_QW-AC2600 802.11AC wifi card + Wirele\Ubuntu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2" y="2067694"/>
            <a:ext cx="1107826" cy="110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 descr="C:\Users\user\Desktop\0417_直播PPT對稿_QW-AC2600 802.11AC wifi card + Wirele\12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1" y="2685565"/>
            <a:ext cx="2008137" cy="2042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 descr="C:\Users\user\Desktop\0417_直播PPT對稿_QW-AC2600 802.11AC wifi card + Wirele\13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59808" y="3169339"/>
            <a:ext cx="2212591" cy="1318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 descr="C:\Users\user\Desktop\0417_直播PPT對稿_QW-AC2600 802.11AC wifi card + Wirele\14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59012" y="3195175"/>
            <a:ext cx="625156" cy="123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 descr="C:\Users\user\Desktop\0417_直播PPT對稿_QW-AC2600 802.11AC wifi card + Wirele\6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53737" y="3498126"/>
            <a:ext cx="360040" cy="320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Shape 231" descr="C:\Users\user\Desktop\0417_直播PPT對稿_QW-AC2600 802.11AC wifi card + Wirele\7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380313" y="3651870"/>
            <a:ext cx="360040" cy="264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Shape 232" descr="C:\Users\user\Desktop\0417_直播PPT對稿_QW-AC2600 802.11AC wifi card + Wirele\8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138336" y="2984342"/>
            <a:ext cx="401677" cy="347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Shape 233" descr="C:\Users\user\Desktop\0417_直播PPT對稿_QW-AC2600 802.11AC wifi card + Wirele\9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977448" y="3618559"/>
            <a:ext cx="229979" cy="314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Shape 234" descr="C:\Users\user\Desktop\0417_直播PPT對稿_QW-AC2600 802.11AC wifi card + Wirele\10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058216" y="3507854"/>
            <a:ext cx="433595" cy="25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Shape 235" descr="C:\Users\user\Desktop\0417_直播PPT對稿_QW-AC2600 802.11AC wifi card + Wirele\1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594980" y="3587296"/>
            <a:ext cx="346924" cy="275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Shape 236" descr="C:\Users\user\Desktop\0417_直播PPT對稿_QW-AC2600 802.11AC wifi card + Wirele\2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644008" y="3075806"/>
            <a:ext cx="368777" cy="257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 descr="C:\Users\user\Desktop\0417_直播PPT對稿_QW-AC2600 802.11AC wifi card + Wirele\3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444208" y="3671111"/>
            <a:ext cx="332789" cy="268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 descr="C:\Users\user\Desktop\0417_直播PPT對稿_QW-AC2600 802.11AC wifi card + Wirele\4.pn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599064" y="3947336"/>
            <a:ext cx="349676" cy="206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Shape 239" descr="C:\Users\user\Desktop\0417_直播PPT對稿_QW-AC2600 802.11AC wifi card + Wirele\5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067944" y="3003798"/>
            <a:ext cx="395785" cy="371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Shape 240" descr="C:\Users\user\Desktop\0417_直播PPT對稿_QW-AC2600 802.11AC wifi card + Wirele\18.p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2062048">
            <a:off x="2228195" y="2325233"/>
            <a:ext cx="1135498" cy="72126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Shape 186"/>
          <p:cNvSpPr txBox="1">
            <a:spLocks noGrp="1"/>
          </p:cNvSpPr>
          <p:nvPr>
            <p:ph type="title"/>
          </p:nvPr>
        </p:nvSpPr>
        <p:spPr>
          <a:xfrm>
            <a:off x="457200" y="13032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ts val="4000"/>
              </a:lnSpc>
            </a:pPr>
            <a:r>
              <a:rPr lang="en-US" altLang="zh-TW" sz="4000" dirty="0" smtClean="0"/>
              <a:t>Turn </a:t>
            </a:r>
            <a:r>
              <a:rPr lang="en-US" altLang="zh-TW" sz="4000" dirty="0" err="1" smtClean="0"/>
              <a:t>Ubuntu</a:t>
            </a:r>
            <a:r>
              <a:rPr lang="en-US" altLang="zh-TW" sz="4000" dirty="0" smtClean="0"/>
              <a:t> PC into wireless AP</a:t>
            </a:r>
            <a:endParaRPr sz="4000" dirty="0"/>
          </a:p>
        </p:txBody>
      </p:sp>
      <p:sp>
        <p:nvSpPr>
          <p:cNvPr id="31" name="矩形 30"/>
          <p:cNvSpPr/>
          <p:nvPr/>
        </p:nvSpPr>
        <p:spPr>
          <a:xfrm>
            <a:off x="3192841" y="1437236"/>
            <a:ext cx="54599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 smtClean="0"/>
              <a:t>Build </a:t>
            </a:r>
            <a:r>
              <a:rPr lang="en-US" altLang="zh-TW" sz="2000" b="1" dirty="0" err="1" smtClean="0"/>
              <a:t>Ubuntu</a:t>
            </a:r>
            <a:r>
              <a:rPr lang="en-US" altLang="zh-TW" sz="2000" b="1" dirty="0" smtClean="0"/>
              <a:t> PC as a wireless access point with QWA-AC2600</a:t>
            </a:r>
            <a:endParaRPr lang="en-US" altLang="zh-TW" sz="2000" dirty="0" smtClean="0"/>
          </a:p>
          <a:p>
            <a:r>
              <a:rPr lang="en-US" altLang="zh-TW" sz="2000" dirty="0" smtClean="0"/>
              <a:t/>
            </a:r>
            <a:br>
              <a:rPr lang="en-US" altLang="zh-TW" sz="2000" dirty="0" smtClean="0"/>
            </a:br>
            <a:endParaRPr lang="zh-TW" altLang="en-US" sz="2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/>
        </p:nvSpPr>
        <p:spPr>
          <a:xfrm>
            <a:off x="2627597" y="1851670"/>
            <a:ext cx="2033084" cy="432048"/>
          </a:xfrm>
          <a:prstGeom prst="parallelogram">
            <a:avLst>
              <a:gd name="adj" fmla="val 25000"/>
            </a:avLst>
          </a:prstGeom>
          <a:solidFill>
            <a:srgbClr val="17365D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Shape 247"/>
          <p:cNvSpPr/>
          <p:nvPr/>
        </p:nvSpPr>
        <p:spPr>
          <a:xfrm>
            <a:off x="1331640" y="1851670"/>
            <a:ext cx="1872208" cy="432048"/>
          </a:xfrm>
          <a:prstGeom prst="parallelogram">
            <a:avLst>
              <a:gd name="adj" fmla="val 25000"/>
            </a:avLst>
          </a:prstGeom>
          <a:solidFill>
            <a:srgbClr val="17365D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Shape 248"/>
          <p:cNvSpPr/>
          <p:nvPr/>
        </p:nvSpPr>
        <p:spPr>
          <a:xfrm>
            <a:off x="-180528" y="1851670"/>
            <a:ext cx="1872208" cy="432048"/>
          </a:xfrm>
          <a:prstGeom prst="parallelogram">
            <a:avLst>
              <a:gd name="adj" fmla="val 25000"/>
            </a:avLst>
          </a:prstGeom>
          <a:solidFill>
            <a:srgbClr val="17365D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Shape 249"/>
          <p:cNvSpPr/>
          <p:nvPr/>
        </p:nvSpPr>
        <p:spPr>
          <a:xfrm>
            <a:off x="2500370" y="2283718"/>
            <a:ext cx="2071630" cy="1440160"/>
          </a:xfrm>
          <a:prstGeom prst="flowChartInputOutput">
            <a:avLst/>
          </a:prstGeom>
          <a:solidFill>
            <a:srgbClr val="DAE5F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Shape 250"/>
          <p:cNvSpPr/>
          <p:nvPr/>
        </p:nvSpPr>
        <p:spPr>
          <a:xfrm>
            <a:off x="971600" y="2283718"/>
            <a:ext cx="2145495" cy="1440160"/>
          </a:xfrm>
          <a:prstGeom prst="flowChartInputOutput">
            <a:avLst/>
          </a:prstGeom>
          <a:solidFill>
            <a:srgbClr val="DAE5F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Shape 251"/>
          <p:cNvSpPr/>
          <p:nvPr/>
        </p:nvSpPr>
        <p:spPr>
          <a:xfrm>
            <a:off x="-540568" y="2283718"/>
            <a:ext cx="2123728" cy="1440160"/>
          </a:xfrm>
          <a:prstGeom prst="flowChartInputOutput">
            <a:avLst/>
          </a:prstGeom>
          <a:solidFill>
            <a:srgbClr val="DAE5F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Shape 252" descr="C:\Users\user\Desktop\0417_直播PPT對稿_QW-AC2600 802.11AC wifi card + Wirele\1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6096" y="1312362"/>
            <a:ext cx="1762928" cy="1683757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 txBox="1">
            <a:spLocks noGrp="1"/>
          </p:cNvSpPr>
          <p:nvPr>
            <p:ph type="title"/>
          </p:nvPr>
        </p:nvSpPr>
        <p:spPr>
          <a:xfrm>
            <a:off x="457200" y="13032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 sz="4000" dirty="0" smtClean="0"/>
              <a:t>Turn QNAP NAS into wireless AP</a:t>
            </a:r>
            <a:endParaRPr lang="en-US" altLang="zh-TW" sz="4000" dirty="0"/>
          </a:p>
        </p:txBody>
      </p:sp>
      <p:pic>
        <p:nvPicPr>
          <p:cNvPr id="254" name="Shape 254"/>
          <p:cNvPicPr preferRelativeResize="0"/>
          <p:nvPr/>
        </p:nvPicPr>
        <p:blipFill rotWithShape="1">
          <a:blip r:embed="rId4">
            <a:alphaModFix/>
          </a:blip>
          <a:srcRect l="30951" r="32925"/>
          <a:stretch/>
        </p:blipFill>
        <p:spPr>
          <a:xfrm>
            <a:off x="7482464" y="1952660"/>
            <a:ext cx="511311" cy="79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Shape 255"/>
          <p:cNvPicPr preferRelativeResize="0"/>
          <p:nvPr/>
        </p:nvPicPr>
        <p:blipFill rotWithShape="1">
          <a:blip r:embed="rId4">
            <a:alphaModFix/>
          </a:blip>
          <a:srcRect l="30951" r="32925"/>
          <a:stretch/>
        </p:blipFill>
        <p:spPr>
          <a:xfrm>
            <a:off x="6732240" y="1956547"/>
            <a:ext cx="511311" cy="79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/>
          <p:cNvPicPr preferRelativeResize="0"/>
          <p:nvPr/>
        </p:nvPicPr>
        <p:blipFill rotWithShape="1">
          <a:blip r:embed="rId4">
            <a:alphaModFix/>
          </a:blip>
          <a:srcRect l="30951" r="32925"/>
          <a:stretch/>
        </p:blipFill>
        <p:spPr>
          <a:xfrm>
            <a:off x="7122424" y="1956547"/>
            <a:ext cx="511311" cy="79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Shape 257"/>
          <p:cNvSpPr/>
          <p:nvPr/>
        </p:nvSpPr>
        <p:spPr>
          <a:xfrm>
            <a:off x="1043608" y="2787774"/>
            <a:ext cx="504056" cy="457266"/>
          </a:xfrm>
          <a:prstGeom prst="mathPlus">
            <a:avLst>
              <a:gd name="adj1" fmla="val 23520"/>
            </a:avLst>
          </a:prstGeom>
          <a:solidFill>
            <a:srgbClr val="1736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Shape 259"/>
          <p:cNvPicPr preferRelativeResize="0"/>
          <p:nvPr/>
        </p:nvPicPr>
        <p:blipFill rotWithShape="1">
          <a:blip r:embed="rId5">
            <a:alphaModFix/>
          </a:blip>
          <a:srcRect l="28931" r="35136"/>
          <a:stretch/>
        </p:blipFill>
        <p:spPr>
          <a:xfrm>
            <a:off x="323528" y="2571750"/>
            <a:ext cx="564258" cy="98152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Shape 260"/>
          <p:cNvSpPr/>
          <p:nvPr/>
        </p:nvSpPr>
        <p:spPr>
          <a:xfrm>
            <a:off x="4812244" y="2878831"/>
            <a:ext cx="169825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Shape 261"/>
          <p:cNvSpPr/>
          <p:nvPr/>
        </p:nvSpPr>
        <p:spPr>
          <a:xfrm>
            <a:off x="4967585" y="2964659"/>
            <a:ext cx="158500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Shape 262"/>
          <p:cNvSpPr/>
          <p:nvPr/>
        </p:nvSpPr>
        <p:spPr>
          <a:xfrm>
            <a:off x="4812244" y="2878831"/>
            <a:ext cx="169825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Shape 263"/>
          <p:cNvSpPr/>
          <p:nvPr/>
        </p:nvSpPr>
        <p:spPr>
          <a:xfrm>
            <a:off x="7081768" y="4165917"/>
            <a:ext cx="166032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Shape 264" descr="C:\Users\user\Desktop\0417_直播PPT對稿_QW-AC2600 802.11AC wifi card + Wirele\12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37895" y="3082872"/>
            <a:ext cx="1762928" cy="1793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 descr="C:\Users\user\Desktop\0417_直播PPT對稿_QW-AC2600 802.11AC wifi card + Wirele\13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78055" y="3566646"/>
            <a:ext cx="1942417" cy="1157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Shape 266" descr="C:\Users\user\Desktop\0417_直播PPT對稿_QW-AC2600 802.11AC wifi card + Wirele\14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34039" y="3592482"/>
            <a:ext cx="548820" cy="1080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Shape 267" descr="C:\Users\user\Desktop\0417_直播PPT對稿_QW-AC2600 802.11AC wifi card + Wirele\6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79759" y="3787531"/>
            <a:ext cx="316076" cy="281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 descr="C:\Users\user\Desktop\0417_直播PPT對稿_QW-AC2600 802.11AC wifi card + Wirele\7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129577" y="3988889"/>
            <a:ext cx="316076" cy="23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Shape 269" descr="C:\Users\user\Desktop\0417_直播PPT對稿_QW-AC2600 802.11AC wifi card + Wirele\8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669442" y="3273746"/>
            <a:ext cx="352629" cy="305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Shape 270" descr="C:\Users\user\Desktop\0417_直播PPT對稿_QW-AC2600 802.11AC wifi card + Wirele\9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754794" y="3955579"/>
            <a:ext cx="201897" cy="276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Shape 271" descr="C:\Users\user\Desktop\0417_直播PPT對稿_QW-AC2600 802.11AC wifi card + Wirele\10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593219" y="3797258"/>
            <a:ext cx="380650" cy="220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Shape 272" descr="C:\Users\user\Desktop\0417_直播PPT對稿_QW-AC2600 802.11AC wifi card + Wirele\1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856129" y="3944412"/>
            <a:ext cx="304562" cy="241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Shape 273" descr="C:\Users\user\Desktop\0417_直播PPT對稿_QW-AC2600 802.11AC wifi card + Wirele\2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171097" y="3365210"/>
            <a:ext cx="323746" cy="225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Shape 274" descr="C:\Users\user\Desktop\0417_直播PPT對稿_QW-AC2600 802.11AC wifi card + Wirele\3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265481" y="3993826"/>
            <a:ext cx="292153" cy="235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Shape 275" descr="C:\Users\user\Desktop\0417_直播PPT對稿_QW-AC2600 802.11AC wifi card + Wirele\4.pn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860549" y="4304452"/>
            <a:ext cx="306978" cy="181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Shape 276" descr="C:\Users\user\Desktop\0417_直播PPT對稿_QW-AC2600 802.11AC wifi card + Wirele\5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598330" y="3293202"/>
            <a:ext cx="347457" cy="325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Shape 277" descr="C:\Users\user\Desktop\0417_直播PPT對稿_QW-AC2600 802.11AC wifi card + Wirele\WirelessAP Station.p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347864" y="2715766"/>
            <a:ext cx="720080" cy="72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Shape 278" descr="C:\Users\user\Desktop\0417_直播PPT對稿_QW-AC2600 802.11AC wifi card + Wirele\18.png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rot="5400000">
            <a:off x="4391152" y="2680590"/>
            <a:ext cx="991482" cy="629786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Shape 280"/>
          <p:cNvSpPr/>
          <p:nvPr/>
        </p:nvSpPr>
        <p:spPr>
          <a:xfrm>
            <a:off x="2627784" y="2787774"/>
            <a:ext cx="504056" cy="457266"/>
          </a:xfrm>
          <a:prstGeom prst="mathPlus">
            <a:avLst>
              <a:gd name="adj1" fmla="val 23520"/>
            </a:avLst>
          </a:prstGeom>
          <a:solidFill>
            <a:srgbClr val="1736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Shape 281"/>
          <p:cNvSpPr txBox="1"/>
          <p:nvPr/>
        </p:nvSpPr>
        <p:spPr>
          <a:xfrm>
            <a:off x="3146231" y="1881154"/>
            <a:ext cx="1569785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87500"/>
              </a:lnSpc>
              <a:buClr>
                <a:schemeClr val="lt1"/>
              </a:buClr>
              <a:buSzPts val="1600"/>
            </a:pPr>
            <a:r>
              <a:rPr 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WirelessAP Station </a:t>
            </a:r>
            <a:r>
              <a:rPr lang="en-US" altLang="zh-TW" sz="1600" b="1" dirty="0" smtClean="0">
                <a:solidFill>
                  <a:schemeClr val="lt1"/>
                </a:solidFill>
              </a:rPr>
              <a:t>app</a:t>
            </a:r>
            <a:endParaRPr lang="zh-TW" sz="1600" b="1" dirty="0">
              <a:solidFill>
                <a:schemeClr val="lt1"/>
              </a:solidFill>
            </a:endParaRPr>
          </a:p>
        </p:txBody>
      </p:sp>
      <p:sp>
        <p:nvSpPr>
          <p:cNvPr id="282" name="Shape 282"/>
          <p:cNvSpPr txBox="1"/>
          <p:nvPr/>
        </p:nvSpPr>
        <p:spPr>
          <a:xfrm>
            <a:off x="146048" y="1881154"/>
            <a:ext cx="12576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zh-TW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TS-253Be</a:t>
            </a: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Shape 283"/>
          <p:cNvSpPr txBox="1"/>
          <p:nvPr/>
        </p:nvSpPr>
        <p:spPr>
          <a:xfrm>
            <a:off x="1449644" y="1881154"/>
            <a:ext cx="1806116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zh-TW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QWA-AC2600</a:t>
            </a: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" name="Picture 3" descr="C:\Users\user\Desktop\0417_直播PPT對稿_QW-AC2600 802.11AC wifi card + Wirele\DSC_0147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514972" y="2400121"/>
            <a:ext cx="1321851" cy="1233728"/>
          </a:xfrm>
          <a:prstGeom prst="rect">
            <a:avLst/>
          </a:prstGeom>
          <a:noFill/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/>
        </p:nvSpPr>
        <p:spPr>
          <a:xfrm>
            <a:off x="683568" y="1570623"/>
            <a:ext cx="3600400" cy="3024336"/>
          </a:xfrm>
          <a:prstGeom prst="roundRect">
            <a:avLst>
              <a:gd name="adj" fmla="val 8999"/>
            </a:avLst>
          </a:prstGeom>
          <a:gradFill>
            <a:gsLst>
              <a:gs pos="0">
                <a:srgbClr val="BFCFEC"/>
              </a:gs>
              <a:gs pos="50000">
                <a:srgbClr val="BFCFEC"/>
              </a:gs>
              <a:gs pos="100000">
                <a:srgbClr val="DAE5F1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Shape 302"/>
          <p:cNvSpPr txBox="1"/>
          <p:nvPr/>
        </p:nvSpPr>
        <p:spPr>
          <a:xfrm>
            <a:off x="950665" y="2211710"/>
            <a:ext cx="3189287" cy="1493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zh-TW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TS-x31XU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zh-TW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TS-832X</a:t>
            </a:r>
            <a:endParaRPr dirty="0"/>
          </a:p>
          <a:p>
            <a:pPr lvl="0">
              <a:buClr>
                <a:schemeClr val="dk1"/>
              </a:buClr>
              <a:buSzPts val="1400"/>
              <a:buFont typeface="Arial"/>
              <a:buChar char="•"/>
            </a:pPr>
            <a:r>
              <a:rPr lang="zh-TW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TW" b="1" dirty="0" smtClean="0">
                <a:solidFill>
                  <a:schemeClr val="dk1"/>
                </a:solidFill>
                <a:latin typeface="Arial" pitchFamily="34" charset="0"/>
                <a:ea typeface="微軟正黑體" pitchFamily="34" charset="-120"/>
              </a:rPr>
              <a:t>TS-1635, TS-1635AX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altLang="zh-TW" b="1" dirty="0">
                <a:solidFill>
                  <a:schemeClr val="dk1"/>
                </a:solidFill>
              </a:rPr>
              <a:t> </a:t>
            </a:r>
            <a:r>
              <a:rPr lang="zh-TW" altLang="en-US" b="1" dirty="0" smtClean="0">
                <a:solidFill>
                  <a:schemeClr val="dk1"/>
                </a:solidFill>
              </a:rPr>
              <a:t>*</a:t>
            </a:r>
            <a:r>
              <a:rPr lang="zh-TW" sz="14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TS</a:t>
            </a:r>
            <a:r>
              <a:rPr lang="zh-TW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-531P, TS-531X, TS-831X</a:t>
            </a: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Shape 289"/>
          <p:cNvSpPr/>
          <p:nvPr/>
        </p:nvSpPr>
        <p:spPr>
          <a:xfrm>
            <a:off x="4860234" y="1570623"/>
            <a:ext cx="3600400" cy="3024336"/>
          </a:xfrm>
          <a:prstGeom prst="roundRect">
            <a:avLst>
              <a:gd name="adj" fmla="val 8999"/>
            </a:avLst>
          </a:prstGeom>
          <a:gradFill>
            <a:gsLst>
              <a:gs pos="0">
                <a:srgbClr val="BFCFEC"/>
              </a:gs>
              <a:gs pos="50000">
                <a:srgbClr val="BFCFEC"/>
              </a:gs>
              <a:gs pos="100000">
                <a:srgbClr val="DAE5F1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50801" y="130324"/>
            <a:ext cx="903514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ts val="4000"/>
              </a:lnSpc>
            </a:pPr>
            <a:r>
              <a:rPr lang="en-US" altLang="zh-TW" sz="3800" dirty="0"/>
              <a:t>Supports NAS models with </a:t>
            </a:r>
            <a:r>
              <a:rPr lang="en-US" altLang="zh-TW" sz="3800" dirty="0" err="1"/>
              <a:t>PCIe</a:t>
            </a:r>
            <a:r>
              <a:rPr lang="en-US" altLang="zh-TW" sz="3800" dirty="0"/>
              <a:t> </a:t>
            </a:r>
            <a:r>
              <a:rPr lang="en-US" altLang="zh-TW" sz="3800" dirty="0" smtClean="0"/>
              <a:t>slot(s)</a:t>
            </a:r>
            <a:endParaRPr sz="3800" dirty="0"/>
          </a:p>
        </p:txBody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1021779" y="1707654"/>
            <a:ext cx="3478213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lnSpc>
                <a:spcPct val="80000"/>
              </a:lnSpc>
              <a:spcBef>
                <a:spcPts val="0"/>
              </a:spcBef>
              <a:buSzPts val="2200"/>
            </a:pPr>
            <a:r>
              <a:rPr lang="en-US" altLang="zh-TW" sz="2000" dirty="0">
                <a:solidFill>
                  <a:srgbClr val="0F243E"/>
                </a:solidFill>
              </a:rPr>
              <a:t>ARM-based processor </a:t>
            </a:r>
            <a:endParaRPr sz="2000" b="1" i="0" u="none" strike="noStrike" cap="none" dirty="0">
              <a:solidFill>
                <a:srgbClr val="0F24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5292080" y="1707654"/>
            <a:ext cx="3189287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lnSpc>
                <a:spcPct val="80000"/>
              </a:lnSpc>
              <a:spcBef>
                <a:spcPts val="0"/>
              </a:spcBef>
              <a:buSzPts val="2200"/>
            </a:pPr>
            <a:r>
              <a:rPr lang="en-US" altLang="zh-TW" sz="2000" dirty="0">
                <a:solidFill>
                  <a:srgbClr val="0F243E"/>
                </a:solidFill>
              </a:rPr>
              <a:t>x86-based processor</a:t>
            </a:r>
          </a:p>
          <a:p>
            <a:pPr marL="342900" lvl="0" indent="-342900">
              <a:lnSpc>
                <a:spcPct val="80000"/>
              </a:lnSpc>
              <a:spcBef>
                <a:spcPts val="0"/>
              </a:spcBef>
              <a:buSzPts val="2200"/>
            </a:pPr>
            <a:endParaRPr lang="en-US" altLang="zh-TW" sz="2000" dirty="0">
              <a:solidFill>
                <a:srgbClr val="0F243E"/>
              </a:solidFill>
            </a:endParaRPr>
          </a:p>
          <a:p>
            <a:pPr marL="342900" marR="0" lvl="0" indent="-34036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1" i="0" u="none" strike="noStrike" cap="none" dirty="0">
              <a:solidFill>
                <a:srgbClr val="0F24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5220072" y="2211710"/>
            <a:ext cx="3189287" cy="1493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zh-TW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TS-x53B/x53Be, TS-x53BU</a:t>
            </a: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zh-TW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TVS-x63, TS-x63U</a:t>
            </a: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zh-TW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TVS-x73/x73e, TS-x73U</a:t>
            </a: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zh-TW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TS-x77</a:t>
            </a: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zh-TW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TVS-x82/x82T, TVS-1582TU</a:t>
            </a: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Shape 296"/>
          <p:cNvSpPr txBox="1"/>
          <p:nvPr/>
        </p:nvSpPr>
        <p:spPr>
          <a:xfrm>
            <a:off x="5902420" y="4620012"/>
            <a:ext cx="174943" cy="346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Shape 2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7803" y="3616664"/>
            <a:ext cx="1716905" cy="108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Shape 298" descr="TS-653B_front+Control.png"/>
          <p:cNvPicPr preferRelativeResize="0"/>
          <p:nvPr/>
        </p:nvPicPr>
        <p:blipFill rotWithShape="1">
          <a:blip r:embed="rId4">
            <a:alphaModFix/>
          </a:blip>
          <a:srcRect r="19773"/>
          <a:stretch/>
        </p:blipFill>
        <p:spPr>
          <a:xfrm>
            <a:off x="4381633" y="3827402"/>
            <a:ext cx="1054941" cy="86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Shape 299" descr="TS-831X-Front_V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9252" y="3730504"/>
            <a:ext cx="1407648" cy="929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Shape 300" descr="\\10.64.2.86\Marketing\MarketingMaterials\Product_photo\NAS\TS-x31XU\TS-1231XU-RP\TS-1231XU-RP_Front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86900" y="3702276"/>
            <a:ext cx="1994734" cy="1317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Shape 301"/>
          <p:cNvPicPr preferRelativeResize="0"/>
          <p:nvPr/>
        </p:nvPicPr>
        <p:blipFill rotWithShape="1">
          <a:blip r:embed="rId7">
            <a:alphaModFix/>
          </a:blip>
          <a:srcRect r="73872"/>
          <a:stretch/>
        </p:blipFill>
        <p:spPr>
          <a:xfrm>
            <a:off x="5545740" y="3718335"/>
            <a:ext cx="962062" cy="9475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3" name="Shape 303"/>
          <p:cNvCxnSpPr/>
          <p:nvPr/>
        </p:nvCxnSpPr>
        <p:spPr>
          <a:xfrm>
            <a:off x="971600" y="2098084"/>
            <a:ext cx="3096344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04" name="Shape 304"/>
          <p:cNvCxnSpPr/>
          <p:nvPr/>
        </p:nvCxnSpPr>
        <p:spPr>
          <a:xfrm>
            <a:off x="5096371" y="2098084"/>
            <a:ext cx="3096344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0" name="Shape 1259">
            <a:extLst>
              <a:ext uri="{FF2B5EF4-FFF2-40B4-BE49-F238E27FC236}">
                <a16:creationId xmlns="" xmlns:a16="http://schemas.microsoft.com/office/drawing/2014/main" id="{04567A90-CC59-450B-AC10-16A1CEEFB5D8}"/>
              </a:ext>
            </a:extLst>
          </p:cNvPr>
          <p:cNvSpPr txBox="1"/>
          <p:nvPr/>
        </p:nvSpPr>
        <p:spPr>
          <a:xfrm>
            <a:off x="971599" y="3471569"/>
            <a:ext cx="2352171" cy="25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*QTS 4.3.5 or newer required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>
            <a:spLocks noGrp="1"/>
          </p:cNvSpPr>
          <p:nvPr>
            <p:ph type="title"/>
          </p:nvPr>
        </p:nvSpPr>
        <p:spPr>
          <a:xfrm>
            <a:off x="0" y="130324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ts val="3600"/>
              </a:lnSpc>
            </a:pPr>
            <a:r>
              <a:rPr lang="en-US" altLang="zh-TW" sz="3600" dirty="0" smtClean="0"/>
              <a:t>Freely set up independent, secure wireless connection interface</a:t>
            </a:r>
            <a:endParaRPr lang="en-US" altLang="zh-TW" sz="3600" dirty="0"/>
          </a:p>
        </p:txBody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457200" y="1416175"/>
            <a:ext cx="4419600" cy="3099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2035"/>
            </a:pPr>
            <a:r>
              <a:rPr lang="en-US" altLang="zh-TW" sz="1400" dirty="0" smtClean="0"/>
              <a:t>you can also assign individual NICs to the Container or use different QNAP services as required through integration with QNAP Network &amp; Virtual Switch, and enjoy a separate wireless connection interface. </a:t>
            </a:r>
          </a:p>
          <a:p>
            <a:pPr marL="0" lvl="0" indent="0">
              <a:spcBef>
                <a:spcPts val="0"/>
              </a:spcBef>
              <a:buSzPts val="2035"/>
            </a:pPr>
            <a:endParaRPr lang="en-US" altLang="zh-TW" sz="1200" dirty="0" smtClean="0"/>
          </a:p>
          <a:p>
            <a:pPr marL="0" lvl="0" indent="0">
              <a:spcBef>
                <a:spcPts val="0"/>
              </a:spcBef>
              <a:buSzPts val="2035"/>
            </a:pPr>
            <a:r>
              <a:rPr lang="en-US" altLang="zh-TW" sz="1200" dirty="0" smtClean="0"/>
              <a:t>For example: If you need to set up a private IOT environment, you can set it up to not pass through any other devices, so that your </a:t>
            </a:r>
            <a:r>
              <a:rPr lang="en-US" altLang="zh-TW" sz="1200" dirty="0" err="1" smtClean="0"/>
              <a:t>IoT</a:t>
            </a:r>
            <a:r>
              <a:rPr lang="en-US" altLang="zh-TW" sz="1200" dirty="0" smtClean="0"/>
              <a:t> network becomes a highly secure and reliable independent network.</a:t>
            </a:r>
            <a:endParaRPr sz="12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2" name="Shape 312" descr="C:\Users\user\Desktop\0417_直播PPT對稿_QW-AC2600 802.11AC wifi card + Wirele\2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8064" y="1707654"/>
            <a:ext cx="3780920" cy="2304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/>
          <p:nvPr/>
        </p:nvSpPr>
        <p:spPr>
          <a:xfrm>
            <a:off x="971600" y="2067694"/>
            <a:ext cx="4104456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 cap="none" spc="-1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QWA-AC 2600 </a:t>
            </a:r>
            <a:r>
              <a:rPr lang="en-US" altLang="zh-TW" sz="4400" b="1" dirty="0">
                <a:solidFill>
                  <a:schemeClr val="lt1"/>
                </a:solidFill>
              </a:rPr>
              <a:t>introduction</a:t>
            </a:r>
            <a:endParaRPr dirty="0"/>
          </a:p>
        </p:txBody>
      </p:sp>
      <p:sp>
        <p:nvSpPr>
          <p:cNvPr id="320" name="Shape 320"/>
          <p:cNvSpPr/>
          <p:nvPr/>
        </p:nvSpPr>
        <p:spPr>
          <a:xfrm>
            <a:off x="154639" y="2324923"/>
            <a:ext cx="776604" cy="669486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C510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pic>
        <p:nvPicPr>
          <p:cNvPr id="5" name="Picture 3" descr="C:\Users\user\Desktop\0417_直播PPT對稿_QW-AC2600 802.11AC wifi card + Wirele\DSC_014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83518"/>
            <a:ext cx="4716016" cy="440161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user\Desktop\0306_x53Be PPT\2600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11095" y="1406989"/>
            <a:ext cx="4647745" cy="2825828"/>
          </a:xfrm>
          <a:prstGeom prst="rect">
            <a:avLst/>
          </a:prstGeom>
          <a:noFill/>
        </p:spPr>
      </p:pic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xfrm>
            <a:off x="457200" y="13032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lnSpc>
                <a:spcPts val="4000"/>
              </a:lnSpc>
            </a:pPr>
            <a:r>
              <a:rPr lang="en-US" altLang="zh-TW" sz="4000" dirty="0"/>
              <a:t>QWA-AC2600 </a:t>
            </a:r>
            <a:r>
              <a:rPr lang="en-US" altLang="zh-TW" sz="4000" dirty="0" err="1"/>
              <a:t>PCIe</a:t>
            </a:r>
            <a:r>
              <a:rPr lang="en-US" altLang="zh-TW" sz="4000" dirty="0"/>
              <a:t> </a:t>
            </a:r>
            <a:r>
              <a:rPr lang="en-US" altLang="zh-TW" sz="4000" dirty="0" smtClean="0"/>
              <a:t>wireless NIC</a:t>
            </a:r>
            <a:endParaRPr sz="4000" dirty="0"/>
          </a:p>
        </p:txBody>
      </p:sp>
      <p:cxnSp>
        <p:nvCxnSpPr>
          <p:cNvPr id="335" name="Shape 335"/>
          <p:cNvCxnSpPr/>
          <p:nvPr/>
        </p:nvCxnSpPr>
        <p:spPr>
          <a:xfrm>
            <a:off x="238887" y="1839037"/>
            <a:ext cx="2304256" cy="0"/>
          </a:xfrm>
          <a:prstGeom prst="straightConnector1">
            <a:avLst/>
          </a:prstGeom>
          <a:noFill/>
          <a:ln w="2857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6" name="Shape 336"/>
          <p:cNvCxnSpPr/>
          <p:nvPr/>
        </p:nvCxnSpPr>
        <p:spPr>
          <a:xfrm>
            <a:off x="2543143" y="1839037"/>
            <a:ext cx="432048" cy="720080"/>
          </a:xfrm>
          <a:prstGeom prst="straightConnector1">
            <a:avLst/>
          </a:prstGeom>
          <a:noFill/>
          <a:ln w="2857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7" name="Shape 337"/>
          <p:cNvCxnSpPr/>
          <p:nvPr/>
        </p:nvCxnSpPr>
        <p:spPr>
          <a:xfrm>
            <a:off x="598928" y="3999277"/>
            <a:ext cx="2088232" cy="0"/>
          </a:xfrm>
          <a:prstGeom prst="straightConnector1">
            <a:avLst/>
          </a:prstGeom>
          <a:noFill/>
          <a:ln w="2857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8" name="Shape 338"/>
          <p:cNvCxnSpPr/>
          <p:nvPr/>
        </p:nvCxnSpPr>
        <p:spPr>
          <a:xfrm rot="10800000" flipH="1">
            <a:off x="2687160" y="3423213"/>
            <a:ext cx="288032" cy="576064"/>
          </a:xfrm>
          <a:prstGeom prst="straightConnector1">
            <a:avLst/>
          </a:prstGeom>
          <a:noFill/>
          <a:ln w="2857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9" name="Shape 339"/>
          <p:cNvCxnSpPr/>
          <p:nvPr/>
        </p:nvCxnSpPr>
        <p:spPr>
          <a:xfrm>
            <a:off x="5995430" y="1889713"/>
            <a:ext cx="2812409" cy="0"/>
          </a:xfrm>
          <a:prstGeom prst="straightConnector1">
            <a:avLst/>
          </a:prstGeom>
          <a:noFill/>
          <a:ln w="2857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0" name="Shape 340"/>
          <p:cNvCxnSpPr/>
          <p:nvPr/>
        </p:nvCxnSpPr>
        <p:spPr>
          <a:xfrm flipH="1">
            <a:off x="5639487" y="1897700"/>
            <a:ext cx="353963" cy="517401"/>
          </a:xfrm>
          <a:prstGeom prst="straightConnector1">
            <a:avLst/>
          </a:prstGeom>
          <a:noFill/>
          <a:ln w="2857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1" name="Shape 341"/>
          <p:cNvCxnSpPr/>
          <p:nvPr/>
        </p:nvCxnSpPr>
        <p:spPr>
          <a:xfrm>
            <a:off x="4559368" y="4287309"/>
            <a:ext cx="3240359" cy="0"/>
          </a:xfrm>
          <a:prstGeom prst="straightConnector1">
            <a:avLst/>
          </a:prstGeom>
          <a:noFill/>
          <a:ln w="2857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2" name="Shape 342"/>
          <p:cNvCxnSpPr/>
          <p:nvPr/>
        </p:nvCxnSpPr>
        <p:spPr>
          <a:xfrm rot="10800000">
            <a:off x="4199328" y="3639237"/>
            <a:ext cx="360040" cy="648072"/>
          </a:xfrm>
          <a:prstGeom prst="straightConnector1">
            <a:avLst/>
          </a:prstGeom>
          <a:noFill/>
          <a:ln w="2857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" name="Shape 344">
            <a:extLst>
              <a:ext uri="{FF2B5EF4-FFF2-40B4-BE49-F238E27FC236}">
                <a16:creationId xmlns="" xmlns:a16="http://schemas.microsoft.com/office/drawing/2014/main" id="{47B4B3B1-3DF9-4B0B-AC4E-B6D1D96A78EE}"/>
              </a:ext>
            </a:extLst>
          </p:cNvPr>
          <p:cNvSpPr txBox="1"/>
          <p:nvPr/>
        </p:nvSpPr>
        <p:spPr>
          <a:xfrm>
            <a:off x="109614" y="1851808"/>
            <a:ext cx="2217505" cy="518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r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extending to Quad-antenna magnetic base</a:t>
            </a:r>
            <a:endParaRPr dirty="0"/>
          </a:p>
        </p:txBody>
      </p:sp>
      <p:sp>
        <p:nvSpPr>
          <p:cNvPr id="29" name="Shape 345">
            <a:extLst>
              <a:ext uri="{FF2B5EF4-FFF2-40B4-BE49-F238E27FC236}">
                <a16:creationId xmlns="" xmlns:a16="http://schemas.microsoft.com/office/drawing/2014/main" id="{5594A424-9FAF-4176-A63C-03A18338A4B0}"/>
              </a:ext>
            </a:extLst>
          </p:cNvPr>
          <p:cNvSpPr txBox="1"/>
          <p:nvPr/>
        </p:nvSpPr>
        <p:spPr>
          <a:xfrm>
            <a:off x="-409185" y="1217738"/>
            <a:ext cx="2736304" cy="680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 X Detachable RP-SMA connector</a:t>
            </a:r>
            <a:endParaRPr dirty="0"/>
          </a:p>
        </p:txBody>
      </p:sp>
      <p:sp>
        <p:nvSpPr>
          <p:cNvPr id="30" name="Shape 346">
            <a:extLst>
              <a:ext uri="{FF2B5EF4-FFF2-40B4-BE49-F238E27FC236}">
                <a16:creationId xmlns="" xmlns:a16="http://schemas.microsoft.com/office/drawing/2014/main" id="{A4D20EB9-EF70-4B03-B7E1-50C06CF18671}"/>
              </a:ext>
            </a:extLst>
          </p:cNvPr>
          <p:cNvSpPr txBox="1"/>
          <p:nvPr/>
        </p:nvSpPr>
        <p:spPr>
          <a:xfrm>
            <a:off x="-52273" y="4004491"/>
            <a:ext cx="3028660" cy="518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r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en-US" sz="1200" b="1" dirty="0" smtClean="0">
                <a:solidFill>
                  <a:schemeClr val="dk1"/>
                </a:solidFill>
              </a:rPr>
              <a:t>size bracket </a:t>
            </a:r>
            <a:r>
              <a:rPr lang="en-US" sz="12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all </a:t>
            </a: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QNAP </a:t>
            </a:r>
            <a:r>
              <a:rPr lang="en-US" sz="12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NAS</a:t>
            </a:r>
          </a:p>
          <a:p>
            <a:pPr marL="0" marR="0" lvl="0" indent="0" algn="r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smtClean="0">
                <a:solidFill>
                  <a:schemeClr val="dk1"/>
                </a:solidFill>
              </a:rPr>
              <a:t>(include X70 model)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Shape 347">
            <a:extLst>
              <a:ext uri="{FF2B5EF4-FFF2-40B4-BE49-F238E27FC236}">
                <a16:creationId xmlns="" xmlns:a16="http://schemas.microsoft.com/office/drawing/2014/main" id="{976E9127-DDB4-4CE3-A29E-D1892D76EB45}"/>
              </a:ext>
            </a:extLst>
          </p:cNvPr>
          <p:cNvSpPr txBox="1"/>
          <p:nvPr/>
        </p:nvSpPr>
        <p:spPr>
          <a:xfrm>
            <a:off x="166878" y="3675535"/>
            <a:ext cx="2376267" cy="427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8573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Low profile PCIe </a:t>
            </a:r>
            <a:endParaRPr/>
          </a:p>
        </p:txBody>
      </p:sp>
      <p:sp>
        <p:nvSpPr>
          <p:cNvPr id="32" name="Shape 348">
            <a:extLst>
              <a:ext uri="{FF2B5EF4-FFF2-40B4-BE49-F238E27FC236}">
                <a16:creationId xmlns="" xmlns:a16="http://schemas.microsoft.com/office/drawing/2014/main" id="{35EABBCE-1C79-4DC0-A7C7-E37660E5A27A}"/>
              </a:ext>
            </a:extLst>
          </p:cNvPr>
          <p:cNvSpPr txBox="1"/>
          <p:nvPr/>
        </p:nvSpPr>
        <p:spPr>
          <a:xfrm>
            <a:off x="4624279" y="3928659"/>
            <a:ext cx="3598021" cy="427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Up to 500 MB/s PCIe bandwidth</a:t>
            </a:r>
            <a:endParaRPr dirty="0"/>
          </a:p>
        </p:txBody>
      </p:sp>
      <p:sp>
        <p:nvSpPr>
          <p:cNvPr id="33" name="Shape 349">
            <a:extLst>
              <a:ext uri="{FF2B5EF4-FFF2-40B4-BE49-F238E27FC236}">
                <a16:creationId xmlns="" xmlns:a16="http://schemas.microsoft.com/office/drawing/2014/main" id="{002B8082-59CA-4A4E-8399-0203A6939687}"/>
              </a:ext>
            </a:extLst>
          </p:cNvPr>
          <p:cNvSpPr txBox="1"/>
          <p:nvPr/>
        </p:nvSpPr>
        <p:spPr>
          <a:xfrm>
            <a:off x="4633383" y="4268163"/>
            <a:ext cx="4260181" cy="39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 a PCIe 2.0 x1 interface</a:t>
            </a:r>
            <a:endParaRPr dirty="0"/>
          </a:p>
        </p:txBody>
      </p:sp>
      <p:sp>
        <p:nvSpPr>
          <p:cNvPr id="34" name="Shape 350">
            <a:extLst>
              <a:ext uri="{FF2B5EF4-FFF2-40B4-BE49-F238E27FC236}">
                <a16:creationId xmlns="" xmlns:a16="http://schemas.microsoft.com/office/drawing/2014/main" id="{64C6B86B-91F1-479E-AE7C-B2A861486FA8}"/>
              </a:ext>
            </a:extLst>
          </p:cNvPr>
          <p:cNvSpPr txBox="1"/>
          <p:nvPr/>
        </p:nvSpPr>
        <p:spPr>
          <a:xfrm>
            <a:off x="6469700" y="1842430"/>
            <a:ext cx="2626172" cy="518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Adjust the 3-level fan speed by real time chip temperature</a:t>
            </a:r>
            <a:endParaRPr dirty="0"/>
          </a:p>
        </p:txBody>
      </p:sp>
      <p:sp>
        <p:nvSpPr>
          <p:cNvPr id="35" name="Shape 351">
            <a:extLst>
              <a:ext uri="{FF2B5EF4-FFF2-40B4-BE49-F238E27FC236}">
                <a16:creationId xmlns="" xmlns:a16="http://schemas.microsoft.com/office/drawing/2014/main" id="{30E99CAB-D530-4B05-BD99-BD96877FB0C5}"/>
              </a:ext>
            </a:extLst>
          </p:cNvPr>
          <p:cNvSpPr txBox="1"/>
          <p:nvPr/>
        </p:nvSpPr>
        <p:spPr>
          <a:xfrm>
            <a:off x="6450650" y="1023045"/>
            <a:ext cx="2752726" cy="659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Active cooling module to ensure the transmission quality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>
            <a:spLocks noGrp="1"/>
          </p:cNvSpPr>
          <p:nvPr>
            <p:ph type="title"/>
          </p:nvPr>
        </p:nvSpPr>
        <p:spPr>
          <a:xfrm>
            <a:off x="457200" y="13032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ts val="4000"/>
              </a:lnSpc>
            </a:pPr>
            <a:r>
              <a:rPr lang="en-US" altLang="zh-TW" sz="4000" dirty="0"/>
              <a:t>5 GHz and 2.4 GHz dual band</a:t>
            </a:r>
            <a:endParaRPr sz="4000" dirty="0"/>
          </a:p>
        </p:txBody>
      </p:sp>
      <p:sp>
        <p:nvSpPr>
          <p:cNvPr id="350" name="Shape 350"/>
          <p:cNvSpPr txBox="1"/>
          <p:nvPr/>
        </p:nvSpPr>
        <p:spPr>
          <a:xfrm>
            <a:off x="467544" y="2857542"/>
            <a:ext cx="3672408" cy="315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en-US" altLang="zh-TW" sz="1600" b="1" dirty="0">
                <a:solidFill>
                  <a:schemeClr val="dk1"/>
                </a:solidFill>
              </a:rPr>
              <a:t>802.11ac (5GHz): up to 1733 </a:t>
            </a:r>
            <a:r>
              <a:rPr lang="en-US" altLang="zh-TW" sz="1600" b="1" dirty="0" err="1">
                <a:solidFill>
                  <a:schemeClr val="dk1"/>
                </a:solidFill>
              </a:rPr>
              <a:t>Mbps</a:t>
            </a:r>
            <a:endParaRPr lang="en-US" altLang="zh-TW" sz="1600" dirty="0"/>
          </a:p>
        </p:txBody>
      </p:sp>
      <p:pic>
        <p:nvPicPr>
          <p:cNvPr id="351" name="Shape 351" descr="WirelessAP St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431488">
            <a:off x="7803416" y="1631711"/>
            <a:ext cx="756175" cy="593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Shape 352" descr="WirelessAP St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31488" flipH="1">
            <a:off x="4881236" y="1631713"/>
            <a:ext cx="756173" cy="593982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Shape 353"/>
          <p:cNvSpPr txBox="1"/>
          <p:nvPr/>
        </p:nvSpPr>
        <p:spPr>
          <a:xfrm>
            <a:off x="467544" y="3264383"/>
            <a:ext cx="3672408" cy="315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en-US" altLang="zh-TW" sz="1600" b="1" dirty="0">
                <a:solidFill>
                  <a:schemeClr val="dk1"/>
                </a:solidFill>
              </a:rPr>
              <a:t>802.11n (2.4GHz): up to 800 </a:t>
            </a:r>
            <a:r>
              <a:rPr lang="en-US" altLang="zh-TW" sz="1600" b="1" dirty="0" err="1">
                <a:solidFill>
                  <a:schemeClr val="dk1"/>
                </a:solidFill>
              </a:rPr>
              <a:t>Mbps</a:t>
            </a:r>
            <a:endParaRPr lang="en-US" altLang="zh-TW" sz="1600" dirty="0"/>
          </a:p>
        </p:txBody>
      </p:sp>
      <p:sp>
        <p:nvSpPr>
          <p:cNvPr id="361" name="Shape 361"/>
          <p:cNvSpPr/>
          <p:nvPr/>
        </p:nvSpPr>
        <p:spPr>
          <a:xfrm>
            <a:off x="296884" y="2281478"/>
            <a:ext cx="4308366" cy="395220"/>
          </a:xfrm>
          <a:prstGeom prst="parallelogram">
            <a:avLst>
              <a:gd name="adj" fmla="val 25000"/>
            </a:avLst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sz="1600" b="1" dirty="0">
                <a:solidFill>
                  <a:srgbClr val="FFFFFF"/>
                </a:solidFill>
              </a:rPr>
              <a:t>Up to 2600 Mbps total </a:t>
            </a:r>
            <a:r>
              <a:rPr lang="en-US" altLang="zh-TW" sz="1600" b="1" dirty="0" smtClean="0">
                <a:solidFill>
                  <a:srgbClr val="FFFFFF"/>
                </a:solidFill>
              </a:rPr>
              <a:t>bandwidth</a:t>
            </a:r>
            <a:endParaRPr lang="en-US" altLang="zh-TW" sz="1600" dirty="0"/>
          </a:p>
        </p:txBody>
      </p:sp>
      <p:sp>
        <p:nvSpPr>
          <p:cNvPr id="362" name="Shape 362"/>
          <p:cNvSpPr txBox="1"/>
          <p:nvPr/>
        </p:nvSpPr>
        <p:spPr>
          <a:xfrm>
            <a:off x="5559592" y="1535422"/>
            <a:ext cx="2376264" cy="500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en-US" altLang="zh-TW" b="1" dirty="0">
                <a:solidFill>
                  <a:schemeClr val="dk1"/>
                </a:solidFill>
              </a:rPr>
              <a:t>Dual Qualcomm QCA9984 support Dual Band Dual Concurrent </a:t>
            </a:r>
            <a:endParaRPr lang="en-US" altLang="zh-TW" dirty="0"/>
          </a:p>
        </p:txBody>
      </p:sp>
      <p:pic>
        <p:nvPicPr>
          <p:cNvPr id="16" name="Picture 2" descr="C:\Users\user\Desktop\0417_直播PPT對稿_QW-AC2600 802.11AC wifi card + Wirele\DSC_020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6485" y="2128295"/>
            <a:ext cx="4094911" cy="2278648"/>
          </a:xfrm>
          <a:prstGeom prst="rect">
            <a:avLst/>
          </a:prstGeom>
          <a:noFill/>
        </p:spPr>
      </p:pic>
      <p:grpSp>
        <p:nvGrpSpPr>
          <p:cNvPr id="17" name="群組 8"/>
          <p:cNvGrpSpPr/>
          <p:nvPr/>
        </p:nvGrpSpPr>
        <p:grpSpPr>
          <a:xfrm>
            <a:off x="5834136" y="2571750"/>
            <a:ext cx="868327" cy="911551"/>
            <a:chOff x="2170415" y="4835735"/>
            <a:chExt cx="1235313" cy="1297142"/>
          </a:xfrm>
        </p:grpSpPr>
        <p:sp>
          <p:nvSpPr>
            <p:cNvPr id="18" name="Shape 273"/>
            <p:cNvSpPr/>
            <p:nvPr/>
          </p:nvSpPr>
          <p:spPr>
            <a:xfrm>
              <a:off x="2170415" y="4835735"/>
              <a:ext cx="1235313" cy="12971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pic>
          <p:nvPicPr>
            <p:cNvPr id="19" name="圖片 18"/>
            <p:cNvPicPr>
              <a:picLocks noChangeAspect="1"/>
            </p:cNvPicPr>
            <p:nvPr/>
          </p:nvPicPr>
          <p:blipFill rotWithShape="1">
            <a:blip r:embed="rId5" cstate="print"/>
            <a:srcRect l="14375" t="3155" r="2920" b="3237"/>
            <a:stretch/>
          </p:blipFill>
          <p:spPr>
            <a:xfrm>
              <a:off x="2261892" y="4964022"/>
              <a:ext cx="1042818" cy="105341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0" name="群組 9"/>
          <p:cNvGrpSpPr/>
          <p:nvPr/>
        </p:nvGrpSpPr>
        <p:grpSpPr>
          <a:xfrm>
            <a:off x="6982033" y="2571750"/>
            <a:ext cx="868327" cy="911551"/>
            <a:chOff x="2170415" y="4835735"/>
            <a:chExt cx="1235313" cy="1297142"/>
          </a:xfrm>
        </p:grpSpPr>
        <p:sp>
          <p:nvSpPr>
            <p:cNvPr id="21" name="Shape 273"/>
            <p:cNvSpPr/>
            <p:nvPr/>
          </p:nvSpPr>
          <p:spPr>
            <a:xfrm>
              <a:off x="2170415" y="4835735"/>
              <a:ext cx="1235313" cy="12971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pic>
          <p:nvPicPr>
            <p:cNvPr id="22" name="圖片 21"/>
            <p:cNvPicPr>
              <a:picLocks noChangeAspect="1"/>
            </p:cNvPicPr>
            <p:nvPr/>
          </p:nvPicPr>
          <p:blipFill rotWithShape="1">
            <a:blip r:embed="rId5" cstate="print"/>
            <a:srcRect l="14375" t="3155" r="2920" b="3237"/>
            <a:stretch/>
          </p:blipFill>
          <p:spPr>
            <a:xfrm>
              <a:off x="2261892" y="4964022"/>
              <a:ext cx="1042818" cy="1053413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/>
          <p:nvPr/>
        </p:nvSpPr>
        <p:spPr>
          <a:xfrm rot="1641765">
            <a:off x="6476329" y="1737481"/>
            <a:ext cx="2242308" cy="2242308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0" name="Shape 370" descr="C:\Users\user\Desktop\Qwifi_stand0302\0302\wifi.40-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5816" y="828241"/>
            <a:ext cx="5544616" cy="4040638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Shape 371"/>
          <p:cNvSpPr txBox="1"/>
          <p:nvPr/>
        </p:nvSpPr>
        <p:spPr>
          <a:xfrm>
            <a:off x="306649" y="3679093"/>
            <a:ext cx="3815408" cy="346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en-US" altLang="zh-TW" sz="1600" b="1" dirty="0">
                <a:solidFill>
                  <a:schemeClr val="dk1"/>
                </a:solidFill>
              </a:rPr>
              <a:t>Upgrade or replace the antenna by demand</a:t>
            </a:r>
            <a:endParaRPr lang="en-US" altLang="zh-TW" sz="1600" dirty="0"/>
          </a:p>
        </p:txBody>
      </p:sp>
      <p:sp>
        <p:nvSpPr>
          <p:cNvPr id="372" name="Shape 372"/>
          <p:cNvSpPr txBox="1"/>
          <p:nvPr/>
        </p:nvSpPr>
        <p:spPr>
          <a:xfrm>
            <a:off x="251520" y="2137148"/>
            <a:ext cx="3921337" cy="346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en-US" altLang="zh-TW" sz="1600" b="1" dirty="0">
                <a:solidFill>
                  <a:schemeClr val="dk1"/>
                </a:solidFill>
              </a:rPr>
              <a:t>For optimized antenna placement</a:t>
            </a:r>
          </a:p>
        </p:txBody>
      </p:sp>
      <p:sp>
        <p:nvSpPr>
          <p:cNvPr id="373" name="Shape 373"/>
          <p:cNvSpPr/>
          <p:nvPr/>
        </p:nvSpPr>
        <p:spPr>
          <a:xfrm>
            <a:off x="-252536" y="1509486"/>
            <a:ext cx="4608512" cy="540000"/>
          </a:xfrm>
          <a:prstGeom prst="parallelogram">
            <a:avLst>
              <a:gd name="adj" fmla="val 25000"/>
            </a:avLst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 sz="1800" b="1" dirty="0">
                <a:solidFill>
                  <a:srgbClr val="FFFFFF"/>
                </a:solidFill>
              </a:rPr>
              <a:t>0.8 m RF high frequency coaxial cable</a:t>
            </a:r>
            <a:endParaRPr lang="en-US" altLang="zh-TW" sz="1800" dirty="0">
              <a:solidFill>
                <a:schemeClr val="lt1"/>
              </a:solidFill>
            </a:endParaRPr>
          </a:p>
        </p:txBody>
      </p:sp>
      <p:sp>
        <p:nvSpPr>
          <p:cNvPr id="374" name="Shape 374"/>
          <p:cNvSpPr/>
          <p:nvPr/>
        </p:nvSpPr>
        <p:spPr>
          <a:xfrm>
            <a:off x="-324544" y="3011714"/>
            <a:ext cx="4608512" cy="540000"/>
          </a:xfrm>
          <a:prstGeom prst="parallelogram">
            <a:avLst>
              <a:gd name="adj" fmla="val 25000"/>
            </a:avLst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 sz="1800" b="1" dirty="0" smtClean="0">
                <a:solidFill>
                  <a:srgbClr val="FFFFFF"/>
                </a:solidFill>
              </a:rPr>
              <a:t>4 </a:t>
            </a:r>
            <a:r>
              <a:rPr lang="en-US" altLang="zh-TW" sz="1800" b="1" dirty="0">
                <a:solidFill>
                  <a:srgbClr val="FFFFFF"/>
                </a:solidFill>
              </a:rPr>
              <a:t>detachable omni-directional high gain antennas</a:t>
            </a:r>
            <a:endParaRPr lang="en-US" altLang="zh-TW" sz="1800" dirty="0">
              <a:solidFill>
                <a:schemeClr val="lt1"/>
              </a:solidFill>
            </a:endParaRPr>
          </a:p>
        </p:txBody>
      </p:sp>
      <p:pic>
        <p:nvPicPr>
          <p:cNvPr id="375" name="Shape 375" descr="C:\Users\user\Desktop\0306_x53Be PPT\16-0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0720" y="1816382"/>
            <a:ext cx="2088232" cy="208823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349">
            <a:extLst>
              <a:ext uri="{FF2B5EF4-FFF2-40B4-BE49-F238E27FC236}">
                <a16:creationId xmlns="" xmlns:a16="http://schemas.microsoft.com/office/drawing/2014/main" id="{09AB3529-6ED5-4A74-B26A-97E67A2FAD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30324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ts val="4000"/>
              </a:lnSpc>
            </a:pPr>
            <a:r>
              <a:rPr lang="en-US" altLang="zh-TW" sz="4000" dirty="0"/>
              <a:t>High mobility Quad-antenna base</a:t>
            </a:r>
            <a:endParaRPr sz="4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Shape 381" descr="0305_1.jpg"/>
          <p:cNvPicPr preferRelativeResize="0"/>
          <p:nvPr/>
        </p:nvPicPr>
        <p:blipFill rotWithShape="1">
          <a:blip r:embed="rId3">
            <a:alphaModFix/>
          </a:blip>
          <a:srcRect l="2" t="6445" r="2380" b="1663"/>
          <a:stretch/>
        </p:blipFill>
        <p:spPr>
          <a:xfrm>
            <a:off x="869701" y="1787049"/>
            <a:ext cx="3439136" cy="2428892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Shape 382"/>
          <p:cNvSpPr/>
          <p:nvPr/>
        </p:nvSpPr>
        <p:spPr>
          <a:xfrm>
            <a:off x="1576136" y="4186070"/>
            <a:ext cx="3362218" cy="288032"/>
          </a:xfrm>
          <a:prstGeom prst="parallelogram">
            <a:avLst>
              <a:gd name="adj" fmla="val 25000"/>
            </a:avLst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1200" b="1" dirty="0">
                <a:solidFill>
                  <a:srgbClr val="FFFFFF"/>
                </a:solidFill>
              </a:rPr>
              <a:t>Attached on the wall or ceiling</a:t>
            </a:r>
          </a:p>
        </p:txBody>
      </p:sp>
      <p:pic>
        <p:nvPicPr>
          <p:cNvPr id="383" name="Shape 383" descr="0305_1.jpg"/>
          <p:cNvPicPr preferRelativeResize="0"/>
          <p:nvPr/>
        </p:nvPicPr>
        <p:blipFill rotWithShape="1">
          <a:blip r:embed="rId4">
            <a:alphaModFix/>
          </a:blip>
          <a:srcRect l="14113" t="2665" r="18455" b="27563"/>
          <a:stretch/>
        </p:blipFill>
        <p:spPr>
          <a:xfrm>
            <a:off x="4644008" y="1787049"/>
            <a:ext cx="3526082" cy="243256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Shape 384"/>
          <p:cNvSpPr/>
          <p:nvPr/>
        </p:nvSpPr>
        <p:spPr>
          <a:xfrm>
            <a:off x="7050459" y="1131590"/>
            <a:ext cx="2016224" cy="2016224"/>
          </a:xfrm>
          <a:prstGeom prst="ellipse">
            <a:avLst/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Shape 386"/>
          <p:cNvSpPr/>
          <p:nvPr/>
        </p:nvSpPr>
        <p:spPr>
          <a:xfrm>
            <a:off x="203200" y="4053182"/>
            <a:ext cx="1704504" cy="432048"/>
          </a:xfrm>
          <a:prstGeom prst="parallelogram">
            <a:avLst>
              <a:gd name="adj" fmla="val 25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sz="1600" b="1" dirty="0">
                <a:solidFill>
                  <a:srgbClr val="FFFFFF"/>
                </a:solidFill>
              </a:rPr>
              <a:t>Wall-mount</a:t>
            </a:r>
            <a:endParaRPr lang="en-US" altLang="zh-TW" sz="1600" dirty="0"/>
          </a:p>
        </p:txBody>
      </p:sp>
      <p:sp>
        <p:nvSpPr>
          <p:cNvPr id="387" name="Shape 387"/>
          <p:cNvSpPr/>
          <p:nvPr/>
        </p:nvSpPr>
        <p:spPr>
          <a:xfrm>
            <a:off x="69084" y="1131590"/>
            <a:ext cx="2016224" cy="2016224"/>
          </a:xfrm>
          <a:prstGeom prst="ellipse">
            <a:avLst/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8" name="Shape 388" descr="C:\Users\user\Desktop\0306_x53Be PPT\14-0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92280" y="1172862"/>
            <a:ext cx="1934443" cy="1934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Shape 389" descr="C:\Users\user\Desktop\0306_x53Be PPT\15-0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504" y="1172862"/>
            <a:ext cx="1934443" cy="19344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0" name="Shape 390"/>
          <p:cNvCxnSpPr/>
          <p:nvPr/>
        </p:nvCxnSpPr>
        <p:spPr>
          <a:xfrm>
            <a:off x="1835696" y="1532902"/>
            <a:ext cx="1800200" cy="0"/>
          </a:xfrm>
          <a:prstGeom prst="straightConnector1">
            <a:avLst/>
          </a:prstGeom>
          <a:noFill/>
          <a:ln w="38100" cap="flat" cmpd="sng">
            <a:solidFill>
              <a:srgbClr val="E36C09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91" name="Shape 391"/>
          <p:cNvCxnSpPr/>
          <p:nvPr/>
        </p:nvCxnSpPr>
        <p:spPr>
          <a:xfrm>
            <a:off x="6732240" y="1532902"/>
            <a:ext cx="528062" cy="0"/>
          </a:xfrm>
          <a:prstGeom prst="straightConnector1">
            <a:avLst/>
          </a:prstGeom>
          <a:noFill/>
          <a:ln w="38100" cap="flat" cmpd="sng">
            <a:solidFill>
              <a:srgbClr val="E36C09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92" name="Shape 392"/>
          <p:cNvCxnSpPr/>
          <p:nvPr/>
        </p:nvCxnSpPr>
        <p:spPr>
          <a:xfrm>
            <a:off x="3635896" y="1532902"/>
            <a:ext cx="0" cy="504056"/>
          </a:xfrm>
          <a:prstGeom prst="straightConnector1">
            <a:avLst/>
          </a:prstGeom>
          <a:noFill/>
          <a:ln w="38100" cap="flat" cmpd="sng">
            <a:solidFill>
              <a:srgbClr val="E36C09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93" name="Shape 393"/>
          <p:cNvCxnSpPr/>
          <p:nvPr/>
        </p:nvCxnSpPr>
        <p:spPr>
          <a:xfrm>
            <a:off x="6752492" y="1532902"/>
            <a:ext cx="0" cy="504056"/>
          </a:xfrm>
          <a:prstGeom prst="straightConnector1">
            <a:avLst/>
          </a:prstGeom>
          <a:noFill/>
          <a:ln w="38100" cap="flat" cmpd="sng">
            <a:solidFill>
              <a:srgbClr val="E36C09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94" name="Shape 394"/>
          <p:cNvSpPr/>
          <p:nvPr/>
        </p:nvSpPr>
        <p:spPr>
          <a:xfrm>
            <a:off x="5444720" y="4186070"/>
            <a:ext cx="3231736" cy="288032"/>
          </a:xfrm>
          <a:prstGeom prst="parallelogram">
            <a:avLst>
              <a:gd name="adj" fmla="val 25000"/>
            </a:avLst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 sz="1200" b="1" dirty="0">
                <a:solidFill>
                  <a:srgbClr val="FFFFFF"/>
                </a:solidFill>
              </a:rPr>
              <a:t>Attached to metal surfaces</a:t>
            </a:r>
          </a:p>
        </p:txBody>
      </p:sp>
      <p:sp>
        <p:nvSpPr>
          <p:cNvPr id="395" name="Shape 395"/>
          <p:cNvSpPr/>
          <p:nvPr/>
        </p:nvSpPr>
        <p:spPr>
          <a:xfrm>
            <a:off x="4308837" y="4053182"/>
            <a:ext cx="1487299" cy="432048"/>
          </a:xfrm>
          <a:prstGeom prst="parallelogram">
            <a:avLst>
              <a:gd name="adj" fmla="val 25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sz="1600" b="1" dirty="0">
                <a:solidFill>
                  <a:srgbClr val="FFFFFF"/>
                </a:solidFill>
              </a:rPr>
              <a:t>Magnetic</a:t>
            </a:r>
            <a:endParaRPr lang="en-US" altLang="zh-TW" sz="1600" dirty="0"/>
          </a:p>
        </p:txBody>
      </p:sp>
      <p:sp>
        <p:nvSpPr>
          <p:cNvPr id="19" name="Shape 349">
            <a:extLst>
              <a:ext uri="{FF2B5EF4-FFF2-40B4-BE49-F238E27FC236}">
                <a16:creationId xmlns="" xmlns:a16="http://schemas.microsoft.com/office/drawing/2014/main" id="{917B24CA-18C4-4521-8A43-E1DBA9BF45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30324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ts val="3600"/>
              </a:lnSpc>
            </a:pPr>
            <a:r>
              <a:rPr lang="en-US" altLang="zh-TW" sz="3600" dirty="0"/>
              <a:t>Flexible deployments</a:t>
            </a:r>
            <a:br>
              <a:rPr lang="en-US" altLang="zh-TW" sz="3600" dirty="0"/>
            </a:br>
            <a:r>
              <a:rPr lang="en-US" altLang="zh-TW" sz="3600" dirty="0"/>
              <a:t>with the antenna base</a:t>
            </a:r>
            <a:endParaRPr sz="3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/>
          <p:nvPr/>
        </p:nvSpPr>
        <p:spPr>
          <a:xfrm>
            <a:off x="508813" y="2139702"/>
            <a:ext cx="2983067" cy="2562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altLang="zh-TW" sz="1600" b="1" dirty="0">
                <a:solidFill>
                  <a:schemeClr val="dk1"/>
                </a:solidFill>
              </a:rPr>
              <a:t>Simultaneously communicate with multiple devices</a:t>
            </a:r>
            <a:endParaRPr lang="en-US" altLang="zh-TW" sz="1600" dirty="0"/>
          </a:p>
          <a:p>
            <a:pPr lvl="0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altLang="zh-TW" sz="1600" b="1" dirty="0">
                <a:solidFill>
                  <a:schemeClr val="dk1"/>
                </a:solidFill>
              </a:rPr>
              <a:t>Compliant with IEEE 802.11ac wave 2</a:t>
            </a:r>
            <a:endParaRPr lang="en-US" altLang="zh-TW" sz="1600" dirty="0"/>
          </a:p>
          <a:p>
            <a:pPr lvl="0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altLang="zh-TW" sz="1600" b="1" dirty="0">
                <a:solidFill>
                  <a:schemeClr val="dk1"/>
                </a:solidFill>
              </a:rPr>
              <a:t>Compatible with IEEE 802.11ac, IEEE 802.11n and IEEE 802.11a/b/g</a:t>
            </a:r>
            <a:endParaRPr lang="en-US" altLang="zh-TW" sz="1600" dirty="0"/>
          </a:p>
        </p:txBody>
      </p:sp>
      <p:sp>
        <p:nvSpPr>
          <p:cNvPr id="406" name="Shape 406"/>
          <p:cNvSpPr/>
          <p:nvPr/>
        </p:nvSpPr>
        <p:spPr>
          <a:xfrm>
            <a:off x="467544" y="1635646"/>
            <a:ext cx="2520280" cy="360040"/>
          </a:xfrm>
          <a:prstGeom prst="parallelogram">
            <a:avLst>
              <a:gd name="adj" fmla="val 25000"/>
            </a:avLst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x 4 MU-MIMO </a:t>
            </a: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349">
            <a:extLst>
              <a:ext uri="{FF2B5EF4-FFF2-40B4-BE49-F238E27FC236}">
                <a16:creationId xmlns="" xmlns:a16="http://schemas.microsoft.com/office/drawing/2014/main" id="{AE0939A0-C5CB-45D9-9A2B-F8792E31F8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30324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ts val="4000"/>
              </a:lnSpc>
            </a:pPr>
            <a:r>
              <a:rPr lang="en-US" altLang="zh-TW" sz="4000" dirty="0" smtClean="0"/>
              <a:t>2 Qualcomm </a:t>
            </a:r>
            <a:r>
              <a:rPr lang="en-US" altLang="zh-TW" sz="4000" dirty="0"/>
              <a:t>QCA9984 wireless NIC</a:t>
            </a:r>
            <a:endParaRPr sz="4000" dirty="0"/>
          </a:p>
        </p:txBody>
      </p:sp>
      <p:grpSp>
        <p:nvGrpSpPr>
          <p:cNvPr id="16" name="群組 8"/>
          <p:cNvGrpSpPr/>
          <p:nvPr/>
        </p:nvGrpSpPr>
        <p:grpSpPr>
          <a:xfrm>
            <a:off x="6372200" y="1347614"/>
            <a:ext cx="1800200" cy="1832141"/>
            <a:chOff x="2170415" y="4884789"/>
            <a:chExt cx="1192716" cy="1248089"/>
          </a:xfrm>
        </p:grpSpPr>
        <p:sp>
          <p:nvSpPr>
            <p:cNvPr id="17" name="Shape 273"/>
            <p:cNvSpPr/>
            <p:nvPr/>
          </p:nvSpPr>
          <p:spPr>
            <a:xfrm>
              <a:off x="2170415" y="4884789"/>
              <a:ext cx="1192716" cy="12480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pic>
          <p:nvPicPr>
            <p:cNvPr id="19" name="圖片 18"/>
            <p:cNvPicPr>
              <a:picLocks noChangeAspect="1"/>
            </p:cNvPicPr>
            <p:nvPr/>
          </p:nvPicPr>
          <p:blipFill rotWithShape="1">
            <a:blip r:embed="rId3" cstate="print"/>
            <a:srcRect l="14375" t="3155" r="2920" b="3237"/>
            <a:stretch/>
          </p:blipFill>
          <p:spPr>
            <a:xfrm>
              <a:off x="2216154" y="4952619"/>
              <a:ext cx="1101239" cy="1112428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0" name="Picture 8" descr="C:\Users\user\Desktop\0306_x53Be PPT\6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475151" y="2307856"/>
            <a:ext cx="1502940" cy="1488030"/>
          </a:xfrm>
          <a:prstGeom prst="rect">
            <a:avLst/>
          </a:prstGeom>
          <a:noFill/>
        </p:spPr>
      </p:pic>
      <p:pic>
        <p:nvPicPr>
          <p:cNvPr id="21" name="Picture 5" descr="C:\Users\user\Desktop\0306_x53Be PPT\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2211710"/>
            <a:ext cx="2262555" cy="984713"/>
          </a:xfrm>
          <a:prstGeom prst="rect">
            <a:avLst/>
          </a:prstGeom>
          <a:noFill/>
        </p:spPr>
      </p:pic>
      <p:pic>
        <p:nvPicPr>
          <p:cNvPr id="22" name="Picture 4" descr="WirelessAP Stati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414244" flipH="1">
            <a:off x="5116458" y="2377597"/>
            <a:ext cx="389492" cy="30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user\Desktop\0306_x53Be PPT\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3435846"/>
            <a:ext cx="1320912" cy="1080120"/>
          </a:xfrm>
          <a:prstGeom prst="rect">
            <a:avLst/>
          </a:prstGeom>
          <a:noFill/>
        </p:spPr>
      </p:pic>
      <p:pic>
        <p:nvPicPr>
          <p:cNvPr id="24" name="Picture 4" descr="WirelessAP Stati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799869" flipH="1">
            <a:off x="5177428" y="3472230"/>
            <a:ext cx="389492" cy="30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群組 8"/>
          <p:cNvGrpSpPr/>
          <p:nvPr/>
        </p:nvGrpSpPr>
        <p:grpSpPr>
          <a:xfrm>
            <a:off x="7020272" y="2427734"/>
            <a:ext cx="1800200" cy="1832141"/>
            <a:chOff x="2170415" y="4884789"/>
            <a:chExt cx="1192716" cy="1248089"/>
          </a:xfrm>
        </p:grpSpPr>
        <p:sp>
          <p:nvSpPr>
            <p:cNvPr id="26" name="Shape 273"/>
            <p:cNvSpPr/>
            <p:nvPr/>
          </p:nvSpPr>
          <p:spPr>
            <a:xfrm>
              <a:off x="2170415" y="4884789"/>
              <a:ext cx="1192716" cy="12480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pic>
          <p:nvPicPr>
            <p:cNvPr id="27" name="圖片 26"/>
            <p:cNvPicPr>
              <a:picLocks noChangeAspect="1"/>
            </p:cNvPicPr>
            <p:nvPr/>
          </p:nvPicPr>
          <p:blipFill rotWithShape="1">
            <a:blip r:embed="rId3" cstate="print"/>
            <a:srcRect l="14375" t="3155" r="2920" b="3237"/>
            <a:stretch/>
          </p:blipFill>
          <p:spPr>
            <a:xfrm>
              <a:off x="2216154" y="4952619"/>
              <a:ext cx="1101239" cy="1112428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Shape 44" descr="C:\Users\user\Desktop\0417_直播PPT對稿_QW-AC2600 802.11AC wifi card + Wirele\15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2" y="1059582"/>
            <a:ext cx="8689838" cy="3672408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" y="304797"/>
            <a:ext cx="9144000" cy="495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rgbClr val="FFE101"/>
              </a:buClr>
              <a:buSzPts val="4200"/>
              <a:buFont typeface="Arial"/>
              <a:buNone/>
            </a:pPr>
            <a:r>
              <a:rPr lang="en-US" altLang="zh-TW" sz="4000" b="1" i="0" u="none" strike="noStrike" cap="none" spc="-150" dirty="0">
                <a:solidFill>
                  <a:srgbClr val="FFE101"/>
                </a:solidFill>
                <a:latin typeface="Arial"/>
                <a:ea typeface="Arial"/>
                <a:cs typeface="Arial"/>
                <a:sym typeface="Arial"/>
              </a:rPr>
              <a:t>Easy to build a network </a:t>
            </a:r>
            <a:r>
              <a:rPr lang="en-US" altLang="zh-TW" sz="4000" b="1" i="0" u="none" strike="noStrike" cap="none" spc="-150" dirty="0" smtClean="0">
                <a:solidFill>
                  <a:srgbClr val="FFE101"/>
                </a:solidFill>
                <a:latin typeface="Arial"/>
                <a:ea typeface="Arial"/>
                <a:cs typeface="Arial"/>
                <a:sym typeface="Arial"/>
              </a:rPr>
              <a:t>for your </a:t>
            </a:r>
            <a:r>
              <a:rPr lang="en-US" altLang="zh-TW" sz="4000" b="1" i="0" u="none" strike="noStrike" cap="none" spc="-150" dirty="0">
                <a:solidFill>
                  <a:srgbClr val="FFE101"/>
                </a:solidFill>
                <a:latin typeface="Arial"/>
                <a:ea typeface="Arial"/>
                <a:cs typeface="Arial"/>
                <a:sym typeface="Arial"/>
              </a:rPr>
              <a:t>device</a:t>
            </a:r>
            <a:endParaRPr sz="4000" b="1" i="0" u="none" strike="noStrike" cap="none" spc="-150" dirty="0">
              <a:solidFill>
                <a:srgbClr val="FFE10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Shape 46"/>
          <p:cNvSpPr/>
          <p:nvPr/>
        </p:nvSpPr>
        <p:spPr>
          <a:xfrm>
            <a:off x="2411760" y="2859782"/>
            <a:ext cx="2361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zh-TW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QWA-AC2600</a:t>
            </a:r>
            <a:endParaRPr sz="2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  <a:endParaRPr sz="2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Shape 47"/>
          <p:cNvSpPr/>
          <p:nvPr/>
        </p:nvSpPr>
        <p:spPr>
          <a:xfrm>
            <a:off x="612685" y="2721393"/>
            <a:ext cx="2065198" cy="995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altLang="zh-TW" sz="2000" b="1" dirty="0">
                <a:solidFill>
                  <a:schemeClr val="lt1"/>
                </a:solidFill>
              </a:rPr>
              <a:t>Wireless network card advantages</a:t>
            </a:r>
            <a:endParaRPr sz="2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Shape 48"/>
          <p:cNvSpPr/>
          <p:nvPr/>
        </p:nvSpPr>
        <p:spPr>
          <a:xfrm>
            <a:off x="4572000" y="2902864"/>
            <a:ext cx="1712928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altLang="zh-TW" sz="2000" b="1" dirty="0">
                <a:solidFill>
                  <a:schemeClr val="lt1"/>
                </a:solidFill>
              </a:rPr>
              <a:t> Build a AP station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altLang="zh-TW" sz="2000" b="1" dirty="0">
                <a:solidFill>
                  <a:schemeClr val="lt1"/>
                </a:solidFill>
              </a:rPr>
              <a:t>step-by-step</a:t>
            </a:r>
            <a:endParaRPr sz="2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Shape 49"/>
          <p:cNvSpPr/>
          <p:nvPr/>
        </p:nvSpPr>
        <p:spPr>
          <a:xfrm>
            <a:off x="6444207" y="2861054"/>
            <a:ext cx="1712927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2000"/>
            </a:pPr>
            <a:r>
              <a:rPr lang="en-US" altLang="zh-TW" sz="2000" b="1" dirty="0">
                <a:solidFill>
                  <a:schemeClr val="lt1"/>
                </a:solidFill>
              </a:rPr>
              <a:t>Application introduction</a:t>
            </a:r>
            <a:endParaRPr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Shape 50"/>
          <p:cNvSpPr/>
          <p:nvPr/>
        </p:nvSpPr>
        <p:spPr>
          <a:xfrm>
            <a:off x="1281404" y="2059398"/>
            <a:ext cx="720080" cy="58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6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3114194" y="2059398"/>
            <a:ext cx="720080" cy="58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6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4986469" y="2059398"/>
            <a:ext cx="720080" cy="58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sz="6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6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Shape 53"/>
          <p:cNvSpPr/>
          <p:nvPr/>
        </p:nvSpPr>
        <p:spPr>
          <a:xfrm>
            <a:off x="6808642" y="2059398"/>
            <a:ext cx="720080" cy="58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6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 smtClean="0"/>
              <a:t>All QNAP NAS </a:t>
            </a:r>
            <a:r>
              <a:rPr lang="en-US" altLang="zh-TW" sz="4000" dirty="0" err="1" smtClean="0"/>
              <a:t>PCIe</a:t>
            </a:r>
            <a:r>
              <a:rPr lang="en-US" altLang="zh-TW" sz="4000" dirty="0" smtClean="0"/>
              <a:t> card bracket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261" y="1291268"/>
            <a:ext cx="6059016" cy="579511"/>
          </a:xfrm>
        </p:spPr>
        <p:txBody>
          <a:bodyPr>
            <a:normAutofit/>
          </a:bodyPr>
          <a:lstStyle/>
          <a:p>
            <a:r>
              <a:rPr lang="en-US" altLang="zh-TW" sz="1800" dirty="0" smtClean="0"/>
              <a:t>Low profile </a:t>
            </a:r>
            <a:r>
              <a:rPr lang="en-US" altLang="zh-TW" sz="1800" dirty="0" err="1" smtClean="0"/>
              <a:t>PCIe</a:t>
            </a:r>
            <a:r>
              <a:rPr lang="en-US" altLang="zh-TW" sz="1800" dirty="0" smtClean="0"/>
              <a:t> expansion card design</a:t>
            </a:r>
            <a:endParaRPr lang="zh-TW" altLang="en-US" sz="1800" b="0" dirty="0" smtClean="0"/>
          </a:p>
        </p:txBody>
      </p:sp>
      <p:pic>
        <p:nvPicPr>
          <p:cNvPr id="4" name="Picture 2" descr="C:\Users\user\Desktop\0417_直播PPT對稿_QW-AC2600 802.11AC wifi card + Wirele\DSC_018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321" y="1774049"/>
            <a:ext cx="3283541" cy="28810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C:\Users\user\Desktop\0417_直播PPT對稿_QW-AC2600 802.11AC wifi card + Wirele\Links\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4292" y="3771771"/>
            <a:ext cx="3560257" cy="921461"/>
          </a:xfrm>
          <a:prstGeom prst="rect">
            <a:avLst/>
          </a:prstGeom>
          <a:noFill/>
        </p:spPr>
      </p:pic>
      <p:pic>
        <p:nvPicPr>
          <p:cNvPr id="1027" name="Picture 3" descr="C:\Users\user\Desktop\0417_直播PPT對稿_QW-AC2600 802.11AC wifi card + Wirele\Links\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66110" y="2792710"/>
            <a:ext cx="2673766" cy="731769"/>
          </a:xfrm>
          <a:prstGeom prst="rect">
            <a:avLst/>
          </a:prstGeom>
          <a:noFill/>
        </p:spPr>
      </p:pic>
      <p:pic>
        <p:nvPicPr>
          <p:cNvPr id="1028" name="Picture 4" descr="C:\Users\user\Desktop\0417_直播PPT對稿_QW-AC2600 802.11AC wifi card + Wirele\Links\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158" y="1635646"/>
            <a:ext cx="2479178" cy="859215"/>
          </a:xfrm>
          <a:prstGeom prst="rect">
            <a:avLst/>
          </a:prstGeom>
          <a:noFill/>
        </p:spPr>
      </p:pic>
      <p:sp>
        <p:nvSpPr>
          <p:cNvPr id="8" name="平行四邊形 7"/>
          <p:cNvSpPr/>
          <p:nvPr/>
        </p:nvSpPr>
        <p:spPr>
          <a:xfrm>
            <a:off x="5148165" y="1419622"/>
            <a:ext cx="3530316" cy="288032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b="1" dirty="0" smtClean="0">
                <a:latin typeface="+mj-lt"/>
                <a:ea typeface="微軟正黑體" pitchFamily="34" charset="-120"/>
              </a:rPr>
              <a:t>Low profile </a:t>
            </a:r>
            <a:r>
              <a:rPr lang="en-US" altLang="zh-TW" b="1" dirty="0" smtClean="0">
                <a:latin typeface="+mj-lt"/>
              </a:rPr>
              <a:t>bracket</a:t>
            </a:r>
            <a:r>
              <a:rPr lang="en-US" altLang="zh-TW" b="1" dirty="0" smtClean="0">
                <a:latin typeface="+mj-lt"/>
                <a:ea typeface="微軟正黑體" pitchFamily="34" charset="-120"/>
              </a:rPr>
              <a:t> </a:t>
            </a:r>
            <a:endParaRPr lang="zh-TW" altLang="en-US" b="1" dirty="0" smtClean="0">
              <a:latin typeface="+mj-lt"/>
              <a:ea typeface="微軟正黑體" pitchFamily="34" charset="-120"/>
            </a:endParaRPr>
          </a:p>
        </p:txBody>
      </p:sp>
      <p:sp>
        <p:nvSpPr>
          <p:cNvPr id="11" name="平行四邊形 10"/>
          <p:cNvSpPr/>
          <p:nvPr/>
        </p:nvSpPr>
        <p:spPr>
          <a:xfrm>
            <a:off x="5148165" y="2389531"/>
            <a:ext cx="3530316" cy="414868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b="1" dirty="0" smtClean="0">
                <a:latin typeface="+mj-lt"/>
                <a:ea typeface="微軟正黑體" pitchFamily="34" charset="-120"/>
              </a:rPr>
              <a:t>Special half height </a:t>
            </a:r>
            <a:r>
              <a:rPr lang="en-US" altLang="zh-TW" b="1" dirty="0" smtClean="0">
                <a:latin typeface="+mj-lt"/>
              </a:rPr>
              <a:t>bracket</a:t>
            </a:r>
            <a:r>
              <a:rPr lang="en-US" altLang="zh-TW" b="1" dirty="0" smtClean="0">
                <a:latin typeface="+mj-lt"/>
                <a:ea typeface="微軟正黑體" pitchFamily="34" charset="-120"/>
              </a:rPr>
              <a:t> </a:t>
            </a:r>
          </a:p>
          <a:p>
            <a:r>
              <a:rPr lang="en-US" altLang="zh-TW" b="1" dirty="0" smtClean="0">
                <a:latin typeface="+mj-lt"/>
                <a:ea typeface="微軟正黑體" pitchFamily="34" charset="-120"/>
              </a:rPr>
              <a:t>(For some QNAP</a:t>
            </a:r>
            <a:r>
              <a:rPr lang="zh-TW" altLang="en-US" b="1" dirty="0" smtClean="0">
                <a:latin typeface="+mj-lt"/>
                <a:ea typeface="微軟正黑體" pitchFamily="34" charset="-120"/>
              </a:rPr>
              <a:t> </a:t>
            </a:r>
            <a:r>
              <a:rPr lang="en-US" altLang="zh-TW" b="1" dirty="0" smtClean="0">
                <a:latin typeface="+mj-lt"/>
                <a:ea typeface="微軟正黑體" pitchFamily="34" charset="-120"/>
              </a:rPr>
              <a:t>NAS</a:t>
            </a:r>
            <a:r>
              <a:rPr lang="en-US" altLang="zh-TW" b="1" spc="-150" dirty="0" smtClean="0">
                <a:latin typeface="+mj-lt"/>
                <a:ea typeface="微軟正黑體" pitchFamily="34" charset="-120"/>
              </a:rPr>
              <a:t>)</a:t>
            </a:r>
            <a:endParaRPr lang="zh-TW" altLang="en-US" b="1" spc="-150" dirty="0" smtClean="0">
              <a:latin typeface="+mj-lt"/>
              <a:ea typeface="微軟正黑體" pitchFamily="34" charset="-120"/>
            </a:endParaRPr>
          </a:p>
        </p:txBody>
      </p:sp>
      <p:sp>
        <p:nvSpPr>
          <p:cNvPr id="12" name="平行四邊形 11"/>
          <p:cNvSpPr/>
          <p:nvPr/>
        </p:nvSpPr>
        <p:spPr>
          <a:xfrm>
            <a:off x="5148165" y="3513444"/>
            <a:ext cx="3530316" cy="288032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b="1" dirty="0" smtClean="0">
                <a:latin typeface="+mj-lt"/>
                <a:ea typeface="微軟正黑體" pitchFamily="34" charset="-120"/>
              </a:rPr>
              <a:t>Standard full height </a:t>
            </a:r>
            <a:r>
              <a:rPr lang="en-US" altLang="zh-TW" dirty="0" smtClean="0">
                <a:latin typeface="+mj-lt"/>
              </a:rPr>
              <a:t>bracket</a:t>
            </a:r>
            <a:r>
              <a:rPr lang="en-US" altLang="zh-TW" b="1" dirty="0" smtClean="0">
                <a:latin typeface="+mj-lt"/>
                <a:ea typeface="微軟正黑體" pitchFamily="34" charset="-120"/>
              </a:rPr>
              <a:t> </a:t>
            </a:r>
            <a:endParaRPr lang="zh-TW" altLang="en-US" dirty="0" smtClean="0"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>
            <a:spLocks noGrp="1"/>
          </p:cNvSpPr>
          <p:nvPr>
            <p:ph type="body" idx="1"/>
          </p:nvPr>
        </p:nvSpPr>
        <p:spPr>
          <a:xfrm>
            <a:off x="1187624" y="3363838"/>
            <a:ext cx="4032448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-"/>
            </a:pPr>
            <a:r>
              <a:rPr lang="zh-TW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Ubuntu</a:t>
            </a:r>
            <a:endParaRPr sz="2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-"/>
            </a:pPr>
            <a:r>
              <a:rPr lang="zh-TW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QNAP NAS</a:t>
            </a:r>
            <a:endParaRPr dirty="0"/>
          </a:p>
        </p:txBody>
      </p:sp>
      <p:sp>
        <p:nvSpPr>
          <p:cNvPr id="418" name="Shape 418"/>
          <p:cNvSpPr txBox="1">
            <a:spLocks noGrp="1"/>
          </p:cNvSpPr>
          <p:nvPr>
            <p:ph type="title"/>
          </p:nvPr>
        </p:nvSpPr>
        <p:spPr>
          <a:xfrm>
            <a:off x="1115616" y="1923678"/>
            <a:ext cx="3456384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TW" sz="3800" dirty="0"/>
              <a:t>Wireless base station setup</a:t>
            </a:r>
            <a:endParaRPr sz="3800" dirty="0"/>
          </a:p>
        </p:txBody>
      </p:sp>
      <p:sp>
        <p:nvSpPr>
          <p:cNvPr id="420" name="Shape 420"/>
          <p:cNvSpPr/>
          <p:nvPr/>
        </p:nvSpPr>
        <p:spPr>
          <a:xfrm>
            <a:off x="154639" y="2324923"/>
            <a:ext cx="776604" cy="669486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C390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pic>
        <p:nvPicPr>
          <p:cNvPr id="6" name="Picture 3" descr="C:\Users\user\Desktop\0417_直播PPT對稿_QW-AC2600 802.11AC wifi card + Wirele\DSC_014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83518"/>
            <a:ext cx="4716016" cy="440161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 txBox="1"/>
          <p:nvPr/>
        </p:nvSpPr>
        <p:spPr>
          <a:xfrm>
            <a:off x="395536" y="1923678"/>
            <a:ext cx="3960440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800" b="1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Ubuntu PC</a:t>
            </a:r>
            <a:endParaRPr sz="3800" dirty="0"/>
          </a:p>
          <a:p>
            <a:pPr lvl="0"/>
            <a:r>
              <a:rPr lang="en-US" altLang="zh-TW" sz="3800" b="1" dirty="0">
                <a:solidFill>
                  <a:schemeClr val="lt1"/>
                </a:solidFill>
              </a:rPr>
              <a:t>Wireless base station setup</a:t>
            </a:r>
            <a:endParaRPr sz="3800" b="1" dirty="0">
              <a:solidFill>
                <a:schemeClr val="lt1"/>
              </a:solidFill>
            </a:endParaRPr>
          </a:p>
        </p:txBody>
      </p:sp>
      <p:pic>
        <p:nvPicPr>
          <p:cNvPr id="5" name="Shape 83" descr="「Ubuntu icon」的圖片搜尋結果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211960" y="1851670"/>
            <a:ext cx="1485112" cy="1485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 descr="C:\Users\user\Desktop\0417_直播PPT對稿_QW-AC2600 802.11AC wifi card + Wirele\DSC_014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83518"/>
            <a:ext cx="4716016" cy="440161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159909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Shape 426" descr="C:\Users\user\Desktop\0417_直播PPT對稿_QW-AC2600 802.11AC wifi card + Wirele\48215563_xx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7580" y="998506"/>
            <a:ext cx="6906420" cy="3867452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Shape 428"/>
          <p:cNvSpPr txBox="1">
            <a:spLocks noGrp="1"/>
          </p:cNvSpPr>
          <p:nvPr>
            <p:ph type="body" idx="1"/>
          </p:nvPr>
        </p:nvSpPr>
        <p:spPr>
          <a:xfrm>
            <a:off x="395536" y="1995686"/>
            <a:ext cx="4680520" cy="1587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None/>
            </a:pPr>
            <a:r>
              <a:rPr lang="zh-TW" sz="222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Ubuntu </a:t>
            </a:r>
            <a:r>
              <a:rPr lang="en-US" altLang="zh-TW" sz="2220" dirty="0"/>
              <a:t>version</a:t>
            </a:r>
            <a:r>
              <a:rPr lang="zh-TW" sz="222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: 17.10 </a:t>
            </a:r>
            <a:r>
              <a:rPr lang="en-US" altLang="zh-TW" sz="222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 later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None/>
            </a:pPr>
            <a:r>
              <a:rPr lang="zh-TW" sz="222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Kernel</a:t>
            </a:r>
            <a:r>
              <a:rPr lang="en-US" altLang="zh-TW" sz="222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version</a:t>
            </a:r>
            <a:r>
              <a:rPr lang="zh-TW" sz="222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 4.13 </a:t>
            </a:r>
            <a:r>
              <a:rPr lang="en-US" altLang="zh-TW" sz="222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 later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None/>
            </a:pPr>
            <a:r>
              <a:rPr lang="zh-TW" sz="222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Driver :  ATH10K</a:t>
            </a:r>
            <a:endParaRPr lang="en-US" altLang="zh-TW" dirty="0"/>
          </a:p>
          <a:p>
            <a:pPr marL="0" marR="0" lvl="0" indent="0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None/>
            </a:pPr>
            <a:r>
              <a:rPr lang="en-US" altLang="zh-TW" sz="222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zh-TW" sz="222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(Ubuntu </a:t>
            </a:r>
            <a:r>
              <a:rPr lang="en-US" altLang="zh-TW" sz="222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system built-in</a:t>
            </a:r>
            <a:r>
              <a:rPr lang="zh-TW" sz="222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）</a:t>
            </a:r>
            <a:endParaRPr sz="222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349">
            <a:extLst>
              <a:ext uri="{FF2B5EF4-FFF2-40B4-BE49-F238E27FC236}">
                <a16:creationId xmlns="" xmlns:a16="http://schemas.microsoft.com/office/drawing/2014/main" id="{442A4C17-0789-4A31-BD7A-BF77017788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3032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ts val="4000"/>
              </a:lnSpc>
            </a:pPr>
            <a:r>
              <a:rPr lang="en-US" altLang="zh-TW" sz="4000" dirty="0"/>
              <a:t>Ubuntu PC system requirement</a:t>
            </a:r>
            <a:endParaRPr sz="4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Shape 434" descr="C:\Users\user\Desktop\0417_直播PPT對稿_QW-AC2600 802.11AC wifi card + Wirele\3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520" y="1995686"/>
            <a:ext cx="2520280" cy="242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Shape 435" descr="C:\Users\user\Desktop\0417_直播PPT對稿_QW-AC2600 802.11AC wifi card + Wirele\3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3992" y="1995686"/>
            <a:ext cx="2520280" cy="242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Shape 436" descr="C:\Users\user\Desktop\0417_直播PPT對稿_QW-AC2600 802.11AC wifi card + Wirele\3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8184" y="1995686"/>
            <a:ext cx="2520280" cy="2422875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Shape 437"/>
          <p:cNvSpPr txBox="1">
            <a:spLocks noGrp="1"/>
          </p:cNvSpPr>
          <p:nvPr>
            <p:ph type="title"/>
          </p:nvPr>
        </p:nvSpPr>
        <p:spPr>
          <a:xfrm>
            <a:off x="457200" y="108553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lnSpc>
                <a:spcPts val="3600"/>
              </a:lnSpc>
            </a:pPr>
            <a:r>
              <a:rPr lang="en-US" altLang="zh-TW" sz="3600" dirty="0"/>
              <a:t>3 step to build a Wireless AP</a:t>
            </a:r>
            <a:br>
              <a:rPr lang="en-US" altLang="zh-TW" sz="3600" dirty="0"/>
            </a:br>
            <a:r>
              <a:rPr lang="en-US" altLang="zh-TW" sz="3600" dirty="0"/>
              <a:t> with Ubuntu PC</a:t>
            </a:r>
            <a:endParaRPr sz="3600" dirty="0"/>
          </a:p>
        </p:txBody>
      </p:sp>
      <p:sp>
        <p:nvSpPr>
          <p:cNvPr id="439" name="Shape 439"/>
          <p:cNvSpPr/>
          <p:nvPr/>
        </p:nvSpPr>
        <p:spPr>
          <a:xfrm>
            <a:off x="2666049" y="2848584"/>
            <a:ext cx="687054" cy="659270"/>
          </a:xfrm>
          <a:prstGeom prst="mathPlus">
            <a:avLst>
              <a:gd name="adj1" fmla="val 23520"/>
            </a:avLst>
          </a:prstGeom>
          <a:solidFill>
            <a:srgbClr val="1736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Shape 441"/>
          <p:cNvSpPr txBox="1"/>
          <p:nvPr/>
        </p:nvSpPr>
        <p:spPr>
          <a:xfrm>
            <a:off x="504930" y="3579862"/>
            <a:ext cx="2060700" cy="3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altLang="zh-TW" sz="1600" b="1" dirty="0">
                <a:solidFill>
                  <a:schemeClr val="dk1"/>
                </a:solidFill>
              </a:rPr>
              <a:t>I</a:t>
            </a:r>
            <a:r>
              <a:rPr lang="en-US" altLang="zh-TW" sz="1600" b="1" dirty="0" smtClean="0">
                <a:solidFill>
                  <a:schemeClr val="dk1"/>
                </a:solidFill>
              </a:rPr>
              <a:t>nstall</a:t>
            </a:r>
            <a:r>
              <a:rPr lang="zh-TW" sz="16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Ubuntu 17.10</a:t>
            </a:r>
            <a:endParaRPr sz="1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Shape 442"/>
          <p:cNvSpPr txBox="1"/>
          <p:nvPr/>
        </p:nvSpPr>
        <p:spPr>
          <a:xfrm>
            <a:off x="3487047" y="3579862"/>
            <a:ext cx="1961861" cy="3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altLang="zh-TW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Install </a:t>
            </a:r>
            <a:r>
              <a:rPr lang="zh-TW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QWA-AC2600</a:t>
            </a:r>
            <a:endParaRPr sz="1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Shape 443"/>
          <p:cNvSpPr txBox="1"/>
          <p:nvPr/>
        </p:nvSpPr>
        <p:spPr>
          <a:xfrm>
            <a:off x="6256556" y="3435846"/>
            <a:ext cx="2476477" cy="89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altLang="zh-TW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Install and setup</a:t>
            </a:r>
            <a:endParaRPr sz="1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zh-TW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 </a:t>
            </a:r>
            <a:r>
              <a:rPr lang="en-US" altLang="zh-TW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suite</a:t>
            </a:r>
            <a:r>
              <a:rPr lang="zh-TW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：Hostapd</a:t>
            </a:r>
            <a:endParaRPr sz="1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zh-TW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Client: wpa_supplicant</a:t>
            </a:r>
            <a:endParaRPr sz="1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4" name="Shape 444" descr="C:\Users\user\Desktop\0417_直播PPT對稿_QW-AC2600 802.11AC wifi card + Wirele\Ubuntu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1600" y="2355726"/>
            <a:ext cx="1107826" cy="110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Shape 445" descr="C:\Users\user\Desktop\0417_直播PPT對稿_QW-AC2600 802.11AC wifi card + Wirele\3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5536" y="1275666"/>
            <a:ext cx="2305434" cy="893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Shape 446" descr="C:\Users\user\Desktop\0417_直播PPT對稿_QW-AC2600 802.11AC wifi card + Wirele\32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43031" y="1275674"/>
            <a:ext cx="2304256" cy="893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Shape 447" descr="C:\Users\user\Desktop\0417_直播PPT對稿_QW-AC2600 802.11AC wifi card + Wirele\33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64773" y="1275674"/>
            <a:ext cx="2304256" cy="893902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Shape 448"/>
          <p:cNvSpPr/>
          <p:nvPr/>
        </p:nvSpPr>
        <p:spPr>
          <a:xfrm>
            <a:off x="5652120" y="2848584"/>
            <a:ext cx="687054" cy="659270"/>
          </a:xfrm>
          <a:prstGeom prst="mathPlus">
            <a:avLst>
              <a:gd name="adj1" fmla="val 23520"/>
            </a:avLst>
          </a:prstGeom>
          <a:solidFill>
            <a:srgbClr val="1736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9" name="Shape 449" descr="C:\Users\user\Desktop\0417_直播PPT對稿_QW-AC2600 802.11AC wifi card + Wirele\35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60825" y="2211710"/>
            <a:ext cx="1152128" cy="1287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3" descr="C:\Users\user\Desktop\0417_直播PPT對稿_QW-AC2600 802.11AC wifi card + Wirele\DSC_0147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76280" y="1971736"/>
            <a:ext cx="1853469" cy="1729904"/>
          </a:xfrm>
          <a:prstGeom prst="rect">
            <a:avLst/>
          </a:prstGeom>
          <a:noFill/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 smtClean="0"/>
              <a:t>Install AP Suite</a:t>
            </a:r>
            <a:endParaRPr lang="zh-TW" altLang="en-US" sz="400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560"/>
              </a:spcBef>
              <a:buSzPts val="1800"/>
              <a:buChar char="●"/>
            </a:pPr>
            <a:r>
              <a:rPr lang="en-US" altLang="zh-TW" sz="1800" dirty="0" smtClean="0"/>
              <a:t>AP suite</a:t>
            </a:r>
            <a:r>
              <a:rPr lang="zh-TW" altLang="en-US" sz="1800" dirty="0" smtClean="0"/>
              <a:t>：</a:t>
            </a:r>
            <a:r>
              <a:rPr lang="en-US" altLang="zh-TW" sz="1800" dirty="0" err="1" smtClean="0"/>
              <a:t>Hostapd</a:t>
            </a:r>
            <a:endParaRPr lang="en-US" altLang="zh-TW" sz="1800" dirty="0" smtClean="0"/>
          </a:p>
          <a:p>
            <a:pPr lvl="1" indent="-342900">
              <a:spcBef>
                <a:spcPts val="0"/>
              </a:spcBef>
              <a:buSzPts val="1800"/>
              <a:buChar char="○"/>
            </a:pPr>
            <a:r>
              <a:rPr lang="en-US" altLang="zh-TW" sz="1800" dirty="0" smtClean="0"/>
              <a:t>command</a:t>
            </a:r>
            <a:r>
              <a:rPr lang="zh-TW" altLang="en-US" sz="1800" dirty="0" smtClean="0"/>
              <a:t>：</a:t>
            </a:r>
            <a:r>
              <a:rPr lang="en-US" altLang="zh-TW" sz="1800" dirty="0" err="1" smtClean="0"/>
              <a:t>sudo</a:t>
            </a:r>
            <a:r>
              <a:rPr lang="en-US" altLang="zh-TW" sz="1800" dirty="0" smtClean="0"/>
              <a:t> apt-get install </a:t>
            </a:r>
            <a:r>
              <a:rPr lang="en-US" altLang="zh-TW" sz="1800" dirty="0" err="1" smtClean="0"/>
              <a:t>hostapd</a:t>
            </a:r>
            <a:endParaRPr lang="en-US" altLang="zh-TW" sz="1800" dirty="0" smtClean="0"/>
          </a:p>
          <a:p>
            <a:pPr lvl="0">
              <a:spcBef>
                <a:spcPts val="0"/>
              </a:spcBef>
              <a:buSzPts val="1800"/>
              <a:buChar char="●"/>
            </a:pPr>
            <a:r>
              <a:rPr lang="en-US" altLang="zh-TW" sz="1800" dirty="0" err="1" smtClean="0"/>
              <a:t>Ubuntu</a:t>
            </a:r>
            <a:r>
              <a:rPr lang="en-US" altLang="zh-TW" sz="1800" dirty="0" smtClean="0"/>
              <a:t> default setting will lock the network management function,</a:t>
            </a:r>
          </a:p>
          <a:p>
            <a:pPr lvl="0">
              <a:spcBef>
                <a:spcPts val="0"/>
              </a:spcBef>
              <a:buSzPts val="1800"/>
            </a:pPr>
            <a:r>
              <a:rPr lang="en-US" altLang="zh-TW" sz="1800" dirty="0" smtClean="0"/>
              <a:t>    need to unlock by instruction.</a:t>
            </a:r>
            <a:endParaRPr lang="zh-TW" altLang="en-US" sz="1800" dirty="0" smtClean="0"/>
          </a:p>
          <a:p>
            <a:pPr lvl="1" indent="-342900">
              <a:spcBef>
                <a:spcPts val="0"/>
              </a:spcBef>
              <a:buSzPts val="1800"/>
              <a:buChar char="○"/>
            </a:pPr>
            <a:r>
              <a:rPr lang="en-US" altLang="zh-TW" sz="1800" dirty="0" err="1" smtClean="0"/>
              <a:t>sudo</a:t>
            </a:r>
            <a:r>
              <a:rPr lang="en-US" altLang="zh-TW" sz="1800" dirty="0" smtClean="0"/>
              <a:t> </a:t>
            </a:r>
            <a:r>
              <a:rPr lang="en-US" altLang="zh-TW" sz="1800" dirty="0" err="1" smtClean="0"/>
              <a:t>nmcli</a:t>
            </a:r>
            <a:r>
              <a:rPr lang="en-US" altLang="zh-TW" sz="1800" dirty="0" smtClean="0"/>
              <a:t> radio </a:t>
            </a:r>
            <a:r>
              <a:rPr lang="en-US" altLang="zh-TW" sz="1800" dirty="0" err="1" smtClean="0"/>
              <a:t>wifi</a:t>
            </a:r>
            <a:r>
              <a:rPr lang="en-US" altLang="zh-TW" sz="1800" dirty="0" smtClean="0"/>
              <a:t> off</a:t>
            </a:r>
          </a:p>
          <a:p>
            <a:pPr lvl="1" indent="-342900">
              <a:spcBef>
                <a:spcPts val="0"/>
              </a:spcBef>
              <a:buSzPts val="1800"/>
              <a:buFont typeface="Arial" pitchFamily="34" charset="0"/>
              <a:buChar char="○"/>
            </a:pPr>
            <a:r>
              <a:rPr lang="en-US" altLang="zh-TW" sz="1800" dirty="0" err="1" smtClean="0"/>
              <a:t>sudo</a:t>
            </a:r>
            <a:r>
              <a:rPr lang="en-US" altLang="zh-TW" sz="1800" dirty="0" smtClean="0"/>
              <a:t> </a:t>
            </a:r>
            <a:r>
              <a:rPr lang="en-US" altLang="zh-TW" sz="1800" dirty="0" err="1" smtClean="0"/>
              <a:t>rfkill</a:t>
            </a:r>
            <a:r>
              <a:rPr lang="en-US" altLang="zh-TW" sz="1800" dirty="0" smtClean="0"/>
              <a:t> unblock all</a:t>
            </a:r>
          </a:p>
          <a:p>
            <a:pPr lvl="0">
              <a:spcBef>
                <a:spcPts val="0"/>
              </a:spcBef>
              <a:buSzPts val="1800"/>
              <a:buChar char="●"/>
            </a:pPr>
            <a:r>
              <a:rPr lang="en-US" altLang="zh-TW" sz="1800" dirty="0" smtClean="0"/>
              <a:t>If need to change network interface card name(or use default name)</a:t>
            </a:r>
            <a:br>
              <a:rPr lang="en-US" altLang="zh-TW" sz="1800" dirty="0" smtClean="0"/>
            </a:br>
            <a:r>
              <a:rPr lang="en-US" altLang="zh-TW" sz="1800" dirty="0" err="1" smtClean="0"/>
              <a:t>sudo</a:t>
            </a:r>
            <a:r>
              <a:rPr lang="en-US" altLang="zh-TW" sz="1800" dirty="0" smtClean="0"/>
              <a:t> </a:t>
            </a:r>
            <a:r>
              <a:rPr lang="en-US" altLang="zh-TW" sz="1800" dirty="0" err="1" smtClean="0"/>
              <a:t>ip</a:t>
            </a:r>
            <a:r>
              <a:rPr lang="en-US" altLang="zh-TW" sz="1800" dirty="0" smtClean="0"/>
              <a:t> link set wlp4s0 name wifiap0</a:t>
            </a:r>
            <a:br>
              <a:rPr lang="en-US" altLang="zh-TW" sz="1800" dirty="0" smtClean="0"/>
            </a:br>
            <a:r>
              <a:rPr lang="en-US" altLang="zh-TW" sz="1800" dirty="0" err="1" smtClean="0"/>
              <a:t>sudo</a:t>
            </a:r>
            <a:r>
              <a:rPr lang="en-US" altLang="zh-TW" sz="1800" dirty="0" smtClean="0"/>
              <a:t> </a:t>
            </a:r>
            <a:r>
              <a:rPr lang="en-US" altLang="zh-TW" sz="1800" dirty="0" err="1" smtClean="0"/>
              <a:t>ip</a:t>
            </a:r>
            <a:r>
              <a:rPr lang="en-US" altLang="zh-TW" sz="1800" dirty="0" smtClean="0"/>
              <a:t> link set wlp5s0 name wifiap1</a:t>
            </a: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 smtClean="0"/>
              <a:t>Set up</a:t>
            </a:r>
            <a:r>
              <a:rPr lang="zh-TW" altLang="en-US" sz="4000" dirty="0" smtClean="0"/>
              <a:t> </a:t>
            </a:r>
            <a:r>
              <a:rPr lang="en-US" altLang="zh-TW" sz="4000" dirty="0" err="1" smtClean="0"/>
              <a:t>Hostapd</a:t>
            </a:r>
            <a:r>
              <a:rPr lang="en-US" altLang="zh-TW" sz="4000" dirty="0" smtClean="0"/>
              <a:t> #1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1450" indent="-514350" fontAlgn="base">
              <a:buFont typeface="+mj-lt"/>
              <a:buAutoNum type="arabicPeriod"/>
            </a:pPr>
            <a:r>
              <a:rPr lang="en-US" altLang="zh-TW" sz="2800" dirty="0" smtClean="0"/>
              <a:t>Create</a:t>
            </a:r>
            <a:r>
              <a:rPr lang="zh-TW" altLang="en-US" sz="2800" dirty="0" smtClean="0"/>
              <a:t> </a:t>
            </a:r>
            <a:r>
              <a:rPr lang="en-US" altLang="zh-TW" sz="2800" dirty="0" smtClean="0"/>
              <a:t>/etc/</a:t>
            </a:r>
            <a:r>
              <a:rPr lang="en-US" altLang="zh-TW" sz="2800" dirty="0" err="1" smtClean="0"/>
              <a:t>hostapd</a:t>
            </a:r>
            <a:r>
              <a:rPr lang="en-US" altLang="zh-TW" sz="2800" dirty="0" smtClean="0"/>
              <a:t>/</a:t>
            </a:r>
            <a:r>
              <a:rPr lang="en-US" altLang="zh-TW" sz="2800" dirty="0" smtClean="0">
                <a:solidFill>
                  <a:schemeClr val="accent1"/>
                </a:solidFill>
              </a:rPr>
              <a:t>hostapd_5G.conf</a:t>
            </a:r>
            <a:r>
              <a:rPr lang="en-US" altLang="zh-TW" sz="2800" dirty="0" smtClean="0"/>
              <a:t> Profile</a:t>
            </a:r>
            <a:endParaRPr lang="zh-TW" altLang="en-US" sz="2800" dirty="0" smtClean="0"/>
          </a:p>
          <a:p>
            <a:pPr marL="171450" indent="-514350" fontAlgn="base">
              <a:buFont typeface="+mj-lt"/>
              <a:buAutoNum type="arabicPeriod"/>
            </a:pPr>
            <a:r>
              <a:rPr lang="en-US" altLang="zh-TW" sz="2800" dirty="0" smtClean="0"/>
              <a:t>interface set up to</a:t>
            </a:r>
            <a:r>
              <a:rPr lang="zh-TW" altLang="en-US" sz="2800" dirty="0" smtClean="0"/>
              <a:t> </a:t>
            </a:r>
            <a:r>
              <a:rPr lang="en-US" altLang="zh-TW" sz="2800" dirty="0" smtClean="0">
                <a:solidFill>
                  <a:schemeClr val="accent1"/>
                </a:solidFill>
              </a:rPr>
              <a:t>wifiap0</a:t>
            </a:r>
            <a:endParaRPr lang="en-US" altLang="zh-TW" sz="2800" dirty="0" smtClean="0"/>
          </a:p>
          <a:p>
            <a:r>
              <a:rPr lang="en-US" altLang="zh-TW" sz="1800" dirty="0" smtClean="0"/>
              <a:t># AP </a:t>
            </a:r>
            <a:r>
              <a:rPr lang="en-US" altLang="zh-TW" sz="1800" dirty="0" err="1" smtClean="0"/>
              <a:t>netdevice</a:t>
            </a:r>
            <a:r>
              <a:rPr lang="en-US" altLang="zh-TW" sz="1800" dirty="0" smtClean="0"/>
              <a:t> name (without '</a:t>
            </a:r>
            <a:r>
              <a:rPr lang="en-US" altLang="zh-TW" sz="1800" dirty="0" err="1" smtClean="0"/>
              <a:t>ap</a:t>
            </a:r>
            <a:r>
              <a:rPr lang="en-US" altLang="zh-TW" sz="1800" dirty="0" smtClean="0"/>
              <a:t>' postfix, i.e., wlan0 uses wlan0ap for</a:t>
            </a:r>
            <a:br>
              <a:rPr lang="en-US" altLang="zh-TW" sz="1800" dirty="0" smtClean="0"/>
            </a:br>
            <a:r>
              <a:rPr lang="en-US" altLang="zh-TW" sz="1800" dirty="0" smtClean="0"/>
              <a:t># management frames); ath0 for </a:t>
            </a:r>
            <a:r>
              <a:rPr lang="en-US" altLang="zh-TW" sz="1800" dirty="0" err="1" smtClean="0"/>
              <a:t>madwifi</a:t>
            </a:r>
            <a:r>
              <a:rPr lang="en-US" altLang="zh-TW" sz="1800" dirty="0" smtClean="0"/>
              <a:t/>
            </a:r>
            <a:br>
              <a:rPr lang="en-US" altLang="zh-TW" sz="1800" dirty="0" smtClean="0"/>
            </a:br>
            <a:r>
              <a:rPr lang="en-US" altLang="zh-TW" sz="1800" dirty="0" smtClean="0">
                <a:solidFill>
                  <a:schemeClr val="accent1"/>
                </a:solidFill>
              </a:rPr>
              <a:t>interface=wifiap0</a:t>
            </a:r>
            <a:endParaRPr lang="en-US" altLang="zh-TW" sz="1800" b="0" dirty="0" smtClean="0">
              <a:solidFill>
                <a:schemeClr val="accent1"/>
              </a:solidFill>
            </a:endParaRPr>
          </a:p>
          <a:p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endParaRPr lang="en-US" altLang="zh-TW" dirty="0" smtClean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 smtClean="0"/>
              <a:t>Set up</a:t>
            </a:r>
            <a:r>
              <a:rPr lang="zh-TW" altLang="zh-TW" sz="4000" dirty="0" smtClean="0"/>
              <a:t> Hostapd #2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0" indent="-406400">
              <a:spcBef>
                <a:spcPts val="560"/>
              </a:spcBef>
              <a:buSzPts val="2800"/>
              <a:buAutoNum type="arabicPeriod" startAt="3"/>
            </a:pPr>
            <a:r>
              <a:rPr lang="en-US" altLang="zh-TW" sz="2800" dirty="0" smtClean="0"/>
              <a:t>Set up</a:t>
            </a:r>
            <a:r>
              <a:rPr lang="zh-TW" altLang="en-US" sz="2800" dirty="0" smtClean="0"/>
              <a:t> </a:t>
            </a:r>
            <a:r>
              <a:rPr lang="en-US" altLang="zh-TW" sz="2800" dirty="0" smtClean="0"/>
              <a:t>driver</a:t>
            </a:r>
          </a:p>
          <a:p>
            <a:pPr lvl="0" indent="0">
              <a:spcBef>
                <a:spcPts val="560"/>
              </a:spcBef>
            </a:pPr>
            <a:r>
              <a:rPr lang="en-US" altLang="zh-TW" sz="1800" dirty="0" smtClean="0"/>
              <a:t># Driver interface type (</a:t>
            </a:r>
            <a:r>
              <a:rPr lang="en-US" altLang="zh-TW" sz="1800" dirty="0" err="1" smtClean="0"/>
              <a:t>hostap</a:t>
            </a:r>
            <a:r>
              <a:rPr lang="en-US" altLang="zh-TW" sz="1800" dirty="0" smtClean="0"/>
              <a:t>/wired/</a:t>
            </a:r>
            <a:r>
              <a:rPr lang="en-US" altLang="zh-TW" sz="1800" dirty="0" err="1" smtClean="0"/>
              <a:t>madwifi</a:t>
            </a:r>
            <a:r>
              <a:rPr lang="en-US" altLang="zh-TW" sz="1800" dirty="0" smtClean="0"/>
              <a:t>/test/none/nl80211/</a:t>
            </a:r>
            <a:r>
              <a:rPr lang="en-US" altLang="zh-TW" sz="1800" dirty="0" err="1" smtClean="0"/>
              <a:t>bsd</a:t>
            </a:r>
            <a:r>
              <a:rPr lang="en-US" altLang="zh-TW" sz="1800" dirty="0" smtClean="0"/>
              <a:t>);</a:t>
            </a:r>
            <a:br>
              <a:rPr lang="en-US" altLang="zh-TW" sz="1800" dirty="0" smtClean="0"/>
            </a:br>
            <a:r>
              <a:rPr lang="en-US" altLang="zh-TW" sz="1800" dirty="0" smtClean="0"/>
              <a:t># default: </a:t>
            </a:r>
            <a:r>
              <a:rPr lang="en-US" altLang="zh-TW" sz="1800" dirty="0" err="1" smtClean="0"/>
              <a:t>hostap</a:t>
            </a:r>
            <a:r>
              <a:rPr lang="en-US" altLang="zh-TW" sz="1800" dirty="0" smtClean="0"/>
              <a:t>). nl80211 is used with all Linux mac80211 drivers.</a:t>
            </a:r>
            <a:br>
              <a:rPr lang="en-US" altLang="zh-TW" sz="1800" dirty="0" smtClean="0"/>
            </a:br>
            <a:r>
              <a:rPr lang="en-US" altLang="zh-TW" sz="1800" dirty="0" smtClean="0"/>
              <a:t># Use driver=none if building </a:t>
            </a:r>
            <a:r>
              <a:rPr lang="en-US" altLang="zh-TW" sz="1800" dirty="0" err="1" smtClean="0"/>
              <a:t>hostapd</a:t>
            </a:r>
            <a:r>
              <a:rPr lang="en-US" altLang="zh-TW" sz="1800" dirty="0" smtClean="0"/>
              <a:t> as a standalone RADIUS server that does</a:t>
            </a:r>
            <a:br>
              <a:rPr lang="en-US" altLang="zh-TW" sz="1800" dirty="0" smtClean="0"/>
            </a:br>
            <a:r>
              <a:rPr lang="en-US" altLang="zh-TW" sz="1800" dirty="0" smtClean="0"/>
              <a:t># not control any wireless/wired driver.</a:t>
            </a:r>
            <a:br>
              <a:rPr lang="en-US" altLang="zh-TW" sz="1800" dirty="0" smtClean="0"/>
            </a:br>
            <a:r>
              <a:rPr lang="en-US" altLang="zh-TW" sz="1800" dirty="0" smtClean="0">
                <a:solidFill>
                  <a:srgbClr val="4A86E8"/>
                </a:solidFill>
              </a:rPr>
              <a:t>driver=nl80211</a:t>
            </a:r>
            <a:endParaRPr lang="en-US" altLang="zh-TW" sz="1800" dirty="0">
              <a:solidFill>
                <a:srgbClr val="4A86E8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 smtClean="0"/>
              <a:t>Set up</a:t>
            </a:r>
            <a:r>
              <a:rPr lang="zh-TW" altLang="zh-TW" sz="4000" dirty="0" smtClean="0"/>
              <a:t> Hostapd #3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 indent="0">
              <a:spcBef>
                <a:spcPts val="560"/>
              </a:spcBef>
            </a:pPr>
            <a:r>
              <a:rPr lang="en-US" altLang="zh-TW" dirty="0" smtClean="0"/>
              <a:t>4. Set up SSID for Wireless network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pPr lvl="0" indent="0">
              <a:spcBef>
                <a:spcPts val="560"/>
              </a:spcBef>
            </a:pPr>
            <a:r>
              <a:rPr lang="en-US" altLang="zh-TW" sz="1900" dirty="0" smtClean="0"/>
              <a:t># SSID to be used in IEEE 802.11 management frames</a:t>
            </a:r>
            <a:br>
              <a:rPr lang="en-US" altLang="zh-TW" sz="1900" dirty="0" smtClean="0"/>
            </a:br>
            <a:r>
              <a:rPr lang="en-US" altLang="zh-TW" sz="1900" dirty="0" err="1" smtClean="0">
                <a:solidFill>
                  <a:srgbClr val="4A86E8"/>
                </a:solidFill>
              </a:rPr>
              <a:t>ssid</a:t>
            </a:r>
            <a:r>
              <a:rPr lang="en-US" altLang="zh-TW" sz="1900" dirty="0" smtClean="0">
                <a:solidFill>
                  <a:srgbClr val="4A86E8"/>
                </a:solidFill>
              </a:rPr>
              <a:t>=QNAP-AP</a:t>
            </a:r>
          </a:p>
          <a:p>
            <a:pPr lvl="0" indent="0">
              <a:spcBef>
                <a:spcPts val="560"/>
              </a:spcBef>
            </a:pPr>
            <a:endParaRPr lang="en-US" altLang="zh-TW" sz="3200" dirty="0" smtClean="0">
              <a:solidFill>
                <a:srgbClr val="4A86E8"/>
              </a:solidFill>
            </a:endParaRPr>
          </a:p>
          <a:p>
            <a:pPr lvl="0" indent="0">
              <a:spcBef>
                <a:spcPts val="560"/>
              </a:spcBef>
            </a:pPr>
            <a:r>
              <a:rPr lang="en-US" altLang="zh-TW" dirty="0" smtClean="0"/>
              <a:t>5. Set up Wireless network operation mode:</a:t>
            </a:r>
            <a:endParaRPr lang="zh-TW" altLang="en-US" dirty="0" smtClean="0"/>
          </a:p>
          <a:p>
            <a:pPr lvl="0" indent="0">
              <a:spcBef>
                <a:spcPts val="560"/>
              </a:spcBef>
            </a:pPr>
            <a:r>
              <a:rPr lang="en-US" altLang="zh-TW" sz="1900" dirty="0" smtClean="0"/>
              <a:t># Operation mode a(5G)</a:t>
            </a:r>
            <a:br>
              <a:rPr lang="en-US" altLang="zh-TW" sz="1900" dirty="0" smtClean="0"/>
            </a:br>
            <a:r>
              <a:rPr lang="en-US" altLang="zh-TW" sz="1900" dirty="0" smtClean="0"/>
              <a:t># Default: IEEE 802.11b</a:t>
            </a:r>
            <a:br>
              <a:rPr lang="en-US" altLang="zh-TW" sz="1900" dirty="0" smtClean="0"/>
            </a:br>
            <a:r>
              <a:rPr lang="en-US" altLang="zh-TW" sz="1900" dirty="0" err="1" smtClean="0">
                <a:solidFill>
                  <a:srgbClr val="4A86E8"/>
                </a:solidFill>
              </a:rPr>
              <a:t>hw_mode</a:t>
            </a:r>
            <a:r>
              <a:rPr lang="en-US" altLang="zh-TW" sz="1900" dirty="0" smtClean="0">
                <a:solidFill>
                  <a:srgbClr val="4A86E8"/>
                </a:solidFill>
              </a:rPr>
              <a:t>=a</a:t>
            </a:r>
            <a:endParaRPr lang="en-US" altLang="zh-TW" sz="1900" dirty="0">
              <a:solidFill>
                <a:srgbClr val="4A86E8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 smtClean="0"/>
              <a:t>Set up</a:t>
            </a:r>
            <a:r>
              <a:rPr lang="zh-TW" altLang="zh-TW" sz="4000" dirty="0" smtClean="0"/>
              <a:t> Hostapd #4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indent="0">
              <a:spcBef>
                <a:spcPts val="560"/>
              </a:spcBef>
            </a:pPr>
            <a:r>
              <a:rPr lang="en-US" altLang="zh-TW" sz="2800" dirty="0" smtClean="0"/>
              <a:t>6. WPA Setting</a:t>
            </a:r>
            <a:r>
              <a:rPr lang="zh-TW" altLang="en-US" sz="2800" dirty="0" smtClean="0"/>
              <a:t>：</a:t>
            </a:r>
          </a:p>
          <a:p>
            <a:pPr lvl="0" indent="0">
              <a:spcBef>
                <a:spcPts val="560"/>
              </a:spcBef>
            </a:pPr>
            <a:r>
              <a:rPr lang="en-US" altLang="zh-TW" sz="1800" dirty="0" smtClean="0"/>
              <a:t># Enable WPA. Setting this variable configures the AP to require WPA </a:t>
            </a:r>
            <a:br>
              <a:rPr lang="en-US" altLang="zh-TW" sz="1800" dirty="0" smtClean="0"/>
            </a:br>
            <a:r>
              <a:rPr lang="en-US" altLang="zh-TW" sz="1800" dirty="0" smtClean="0"/>
              <a:t># bit0 = WPA</a:t>
            </a:r>
            <a:br>
              <a:rPr lang="en-US" altLang="zh-TW" sz="1800" dirty="0" smtClean="0"/>
            </a:br>
            <a:r>
              <a:rPr lang="en-US" altLang="zh-TW" sz="1800" dirty="0" smtClean="0"/>
              <a:t># bit1 = IEEE 802.11i/RSN (WPA2) (dot11RSNAEnabled)</a:t>
            </a:r>
            <a:br>
              <a:rPr lang="en-US" altLang="zh-TW" sz="1800" dirty="0" smtClean="0"/>
            </a:br>
            <a:r>
              <a:rPr lang="en-US" altLang="zh-TW" sz="1800" dirty="0" err="1" smtClean="0">
                <a:solidFill>
                  <a:srgbClr val="4A86E8"/>
                </a:solidFill>
              </a:rPr>
              <a:t>wpa</a:t>
            </a:r>
            <a:r>
              <a:rPr lang="en-US" altLang="zh-TW" sz="1800" dirty="0" smtClean="0">
                <a:solidFill>
                  <a:srgbClr val="4A86E8"/>
                </a:solidFill>
              </a:rPr>
              <a:t>=2</a:t>
            </a:r>
            <a:endParaRPr lang="en-US" altLang="zh-TW" sz="3600" dirty="0" smtClean="0">
              <a:solidFill>
                <a:srgbClr val="4A86E8"/>
              </a:solidFill>
            </a:endParaRPr>
          </a:p>
          <a:p>
            <a:pPr lvl="0" indent="0">
              <a:spcBef>
                <a:spcPts val="560"/>
              </a:spcBef>
            </a:pPr>
            <a:endParaRPr lang="en-US" altLang="zh-TW" sz="3600" dirty="0">
              <a:solidFill>
                <a:srgbClr val="4A86E8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1115616" y="2067694"/>
            <a:ext cx="3240360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2000"/>
            </a:pPr>
            <a:r>
              <a:rPr lang="en-US" altLang="zh-TW" sz="3600" dirty="0"/>
              <a:t>Wireless network card advantages</a:t>
            </a:r>
          </a:p>
        </p:txBody>
      </p:sp>
      <p:sp>
        <p:nvSpPr>
          <p:cNvPr id="64" name="Shape 64"/>
          <p:cNvSpPr/>
          <p:nvPr/>
        </p:nvSpPr>
        <p:spPr>
          <a:xfrm>
            <a:off x="154639" y="2324923"/>
            <a:ext cx="776604" cy="669486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D80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pic>
        <p:nvPicPr>
          <p:cNvPr id="8" name="Picture 3" descr="C:\Users\user\Desktop\0417_直播PPT對稿_QW-AC2600 802.11AC wifi card + Wirele\DSC_014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83518"/>
            <a:ext cx="4716016" cy="440161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 smtClean="0"/>
              <a:t>Set up</a:t>
            </a:r>
            <a:r>
              <a:rPr lang="zh-TW" altLang="zh-TW" sz="4000" dirty="0" smtClean="0"/>
              <a:t> Hostapd #5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indent="0">
              <a:lnSpc>
                <a:spcPct val="120000"/>
              </a:lnSpc>
              <a:spcBef>
                <a:spcPts val="560"/>
              </a:spcBef>
            </a:pPr>
            <a:r>
              <a:rPr lang="en-US" altLang="zh-TW" dirty="0" smtClean="0"/>
              <a:t>7. Input password for wireless network</a:t>
            </a:r>
            <a:r>
              <a:rPr lang="zh-TW" altLang="en-US" dirty="0" smtClean="0"/>
              <a:t>：</a:t>
            </a:r>
          </a:p>
          <a:p>
            <a:r>
              <a:rPr lang="en-US" altLang="zh-TW" sz="1900" dirty="0" smtClean="0"/>
              <a:t>	# WPA pre-shared keys for WPA-PSK.</a:t>
            </a:r>
            <a:endParaRPr lang="en-US" altLang="zh-TW" sz="1900" b="0" dirty="0" smtClean="0"/>
          </a:p>
          <a:p>
            <a:r>
              <a:rPr lang="en-US" altLang="zh-TW" sz="1900" dirty="0" smtClean="0"/>
              <a:t>	</a:t>
            </a:r>
            <a:r>
              <a:rPr lang="en-US" altLang="zh-TW" sz="1900" dirty="0" err="1" smtClean="0">
                <a:solidFill>
                  <a:srgbClr val="4A86E8"/>
                </a:solidFill>
              </a:rPr>
              <a:t>wpa_passphrase</a:t>
            </a:r>
            <a:r>
              <a:rPr lang="en-US" altLang="zh-TW" sz="1900" dirty="0" smtClean="0">
                <a:solidFill>
                  <a:srgbClr val="4A86E8"/>
                </a:solidFill>
              </a:rPr>
              <a:t>=QNAP12345</a:t>
            </a:r>
          </a:p>
          <a:p>
            <a:r>
              <a:rPr lang="en-US" altLang="zh-TW" sz="1800" dirty="0" smtClean="0"/>
              <a:t/>
            </a:r>
            <a:br>
              <a:rPr lang="en-US" altLang="zh-TW" sz="1800" dirty="0" smtClean="0"/>
            </a:br>
            <a:endParaRPr lang="en-US" altLang="zh-TW" sz="2800" dirty="0" smtClean="0"/>
          </a:p>
          <a:p>
            <a:pPr lvl="0" indent="0">
              <a:spcBef>
                <a:spcPts val="560"/>
              </a:spcBef>
            </a:pPr>
            <a:r>
              <a:rPr lang="en-US" altLang="zh-TW" dirty="0" smtClean="0"/>
              <a:t>8. #Start up </a:t>
            </a:r>
            <a:r>
              <a:rPr lang="en-US" altLang="zh-TW" dirty="0" err="1" smtClean="0"/>
              <a:t>hostapd</a:t>
            </a:r>
            <a:endParaRPr lang="zh-TW" altLang="en-US" dirty="0" smtClean="0"/>
          </a:p>
          <a:p>
            <a:pPr lvl="0" indent="0">
              <a:spcBef>
                <a:spcPts val="560"/>
              </a:spcBef>
            </a:pPr>
            <a:r>
              <a:rPr lang="en-US" altLang="zh-TW" sz="1900" dirty="0" err="1" smtClean="0">
                <a:solidFill>
                  <a:srgbClr val="4A86E8"/>
                </a:solidFill>
              </a:rPr>
              <a:t>sudo</a:t>
            </a:r>
            <a:r>
              <a:rPr lang="en-US" altLang="zh-TW" sz="1900" dirty="0" smtClean="0">
                <a:solidFill>
                  <a:srgbClr val="4A86E8"/>
                </a:solidFill>
              </a:rPr>
              <a:t> /</a:t>
            </a:r>
            <a:r>
              <a:rPr lang="en-US" altLang="zh-TW" sz="1900" dirty="0" err="1" smtClean="0">
                <a:solidFill>
                  <a:srgbClr val="4A86E8"/>
                </a:solidFill>
              </a:rPr>
              <a:t>usr</a:t>
            </a:r>
            <a:r>
              <a:rPr lang="en-US" altLang="zh-TW" sz="1900" dirty="0" smtClean="0">
                <a:solidFill>
                  <a:srgbClr val="4A86E8"/>
                </a:solidFill>
              </a:rPr>
              <a:t>/</a:t>
            </a:r>
            <a:r>
              <a:rPr lang="en-US" altLang="zh-TW" sz="1900" dirty="0" err="1" smtClean="0">
                <a:solidFill>
                  <a:srgbClr val="4A86E8"/>
                </a:solidFill>
              </a:rPr>
              <a:t>sbin</a:t>
            </a:r>
            <a:r>
              <a:rPr lang="en-US" altLang="zh-TW" sz="1900" dirty="0" smtClean="0">
                <a:solidFill>
                  <a:srgbClr val="4A86E8"/>
                </a:solidFill>
              </a:rPr>
              <a:t>/</a:t>
            </a:r>
            <a:r>
              <a:rPr lang="en-US" altLang="zh-TW" sz="1900" dirty="0" err="1" smtClean="0">
                <a:solidFill>
                  <a:srgbClr val="4A86E8"/>
                </a:solidFill>
              </a:rPr>
              <a:t>hostapd</a:t>
            </a:r>
            <a:r>
              <a:rPr lang="en-US" altLang="zh-TW" sz="1900" dirty="0" smtClean="0">
                <a:solidFill>
                  <a:srgbClr val="4A86E8"/>
                </a:solidFill>
              </a:rPr>
              <a:t> -B /etc/</a:t>
            </a:r>
            <a:r>
              <a:rPr lang="en-US" altLang="zh-TW" sz="1900" dirty="0" err="1" smtClean="0">
                <a:solidFill>
                  <a:srgbClr val="4A86E8"/>
                </a:solidFill>
              </a:rPr>
              <a:t>hostapd</a:t>
            </a:r>
            <a:r>
              <a:rPr lang="en-US" altLang="zh-TW" sz="1900" dirty="0" smtClean="0">
                <a:solidFill>
                  <a:srgbClr val="4A86E8"/>
                </a:solidFill>
              </a:rPr>
              <a:t>/hostapd_5G.conf</a:t>
            </a:r>
            <a:br>
              <a:rPr lang="en-US" altLang="zh-TW" sz="1900" dirty="0" smtClean="0">
                <a:solidFill>
                  <a:srgbClr val="4A86E8"/>
                </a:solidFill>
              </a:rPr>
            </a:br>
            <a:r>
              <a:rPr lang="en-US" altLang="zh-TW" sz="1900" dirty="0" err="1" smtClean="0">
                <a:solidFill>
                  <a:srgbClr val="4A86E8"/>
                </a:solidFill>
              </a:rPr>
              <a:t>sudo</a:t>
            </a:r>
            <a:r>
              <a:rPr lang="en-US" altLang="zh-TW" sz="1900" dirty="0" smtClean="0">
                <a:solidFill>
                  <a:srgbClr val="4A86E8"/>
                </a:solidFill>
              </a:rPr>
              <a:t> /</a:t>
            </a:r>
            <a:r>
              <a:rPr lang="en-US" altLang="zh-TW" sz="1900" dirty="0" err="1" smtClean="0">
                <a:solidFill>
                  <a:srgbClr val="4A86E8"/>
                </a:solidFill>
              </a:rPr>
              <a:t>usr</a:t>
            </a:r>
            <a:r>
              <a:rPr lang="en-US" altLang="zh-TW" sz="1900" dirty="0" smtClean="0">
                <a:solidFill>
                  <a:srgbClr val="4A86E8"/>
                </a:solidFill>
              </a:rPr>
              <a:t>/</a:t>
            </a:r>
            <a:r>
              <a:rPr lang="en-US" altLang="zh-TW" sz="1900" dirty="0" err="1" smtClean="0">
                <a:solidFill>
                  <a:srgbClr val="4A86E8"/>
                </a:solidFill>
              </a:rPr>
              <a:t>sbin</a:t>
            </a:r>
            <a:r>
              <a:rPr lang="en-US" altLang="zh-TW" sz="1900" dirty="0" smtClean="0">
                <a:solidFill>
                  <a:srgbClr val="4A86E8"/>
                </a:solidFill>
              </a:rPr>
              <a:t>/</a:t>
            </a:r>
            <a:r>
              <a:rPr lang="en-US" altLang="zh-TW" sz="1900" dirty="0" err="1" smtClean="0">
                <a:solidFill>
                  <a:srgbClr val="4A86E8"/>
                </a:solidFill>
              </a:rPr>
              <a:t>hostapd</a:t>
            </a:r>
            <a:r>
              <a:rPr lang="en-US" altLang="zh-TW" sz="1900" dirty="0" smtClean="0">
                <a:solidFill>
                  <a:srgbClr val="4A86E8"/>
                </a:solidFill>
              </a:rPr>
              <a:t> -B /etc/</a:t>
            </a:r>
            <a:r>
              <a:rPr lang="en-US" altLang="zh-TW" sz="1900" dirty="0" err="1" smtClean="0">
                <a:solidFill>
                  <a:srgbClr val="4A86E8"/>
                </a:solidFill>
              </a:rPr>
              <a:t>hostapd</a:t>
            </a:r>
            <a:r>
              <a:rPr lang="en-US" altLang="zh-TW" sz="1900" dirty="0" smtClean="0">
                <a:solidFill>
                  <a:srgbClr val="4A86E8"/>
                </a:solidFill>
              </a:rPr>
              <a:t>/hostapd_2.4G.conf</a:t>
            </a:r>
          </a:p>
          <a:p>
            <a:r>
              <a:rPr lang="en-US" altLang="zh-TW" sz="1800" dirty="0" smtClean="0">
                <a:solidFill>
                  <a:srgbClr val="4A86E8"/>
                </a:solidFill>
              </a:rPr>
              <a:t/>
            </a:r>
            <a:br>
              <a:rPr lang="en-US" altLang="zh-TW" sz="1800" dirty="0" smtClean="0">
                <a:solidFill>
                  <a:srgbClr val="4A86E8"/>
                </a:solidFill>
              </a:rPr>
            </a:br>
            <a:endParaRPr lang="en-US" altLang="zh-TW" sz="1800" dirty="0" smtClean="0">
              <a:solidFill>
                <a:srgbClr val="4A86E8"/>
              </a:solidFill>
            </a:endParaRPr>
          </a:p>
          <a:p>
            <a:pPr lvl="0" indent="0">
              <a:spcBef>
                <a:spcPts val="560"/>
              </a:spcBef>
            </a:pPr>
            <a:endParaRPr lang="en-US" altLang="zh-TW" sz="1800" dirty="0" smtClean="0">
              <a:solidFill>
                <a:srgbClr val="4A86E8"/>
              </a:solidFill>
            </a:endParaRPr>
          </a:p>
          <a:p>
            <a:pPr lvl="0" indent="0">
              <a:spcBef>
                <a:spcPts val="560"/>
              </a:spcBef>
            </a:pPr>
            <a:endParaRPr lang="en-US" altLang="zh-TW" sz="3200" dirty="0" smtClean="0">
              <a:solidFill>
                <a:srgbClr val="4A86E8"/>
              </a:solidFill>
            </a:endParaRPr>
          </a:p>
          <a:p>
            <a:pPr lvl="0" indent="0">
              <a:spcBef>
                <a:spcPts val="560"/>
              </a:spcBef>
            </a:pPr>
            <a:endParaRPr lang="en-US" altLang="zh-TW" sz="3200" dirty="0">
              <a:solidFill>
                <a:srgbClr val="4A86E8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sz="4000" dirty="0" smtClean="0"/>
              <a:t>Hostapd </a:t>
            </a:r>
            <a:r>
              <a:rPr lang="en-US" altLang="zh-TW" sz="4000" dirty="0" smtClean="0"/>
              <a:t>detail information</a:t>
            </a:r>
            <a:endParaRPr lang="zh-TW" altLang="en-US" sz="4000" dirty="0"/>
          </a:p>
        </p:txBody>
      </p:sp>
      <p:sp>
        <p:nvSpPr>
          <p:cNvPr id="7" name="Shape 832"/>
          <p:cNvSpPr txBox="1">
            <a:spLocks/>
          </p:cNvSpPr>
          <p:nvPr/>
        </p:nvSpPr>
        <p:spPr>
          <a:xfrm>
            <a:off x="613200" y="1265500"/>
            <a:ext cx="3958800" cy="3394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interface=wifiap0</a:t>
            </a:r>
            <a:b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</a:b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driver=nl80211</a:t>
            </a:r>
            <a:b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</a:br>
            <a:r>
              <a:rPr kumimoji="0" lang="en-US" altLang="zh-TW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ssid</a:t>
            </a: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=QNAP-AP-5G</a:t>
            </a:r>
            <a:b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</a:br>
            <a:r>
              <a:rPr kumimoji="0" lang="en-US" altLang="zh-TW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hw_mode</a:t>
            </a: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=a</a:t>
            </a:r>
            <a:b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</a:b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channel=0</a:t>
            </a:r>
            <a:b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</a:b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preamble=1</a:t>
            </a:r>
            <a:b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</a:br>
            <a:r>
              <a:rPr kumimoji="0" lang="en-US" altLang="zh-TW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auth_algs</a:t>
            </a: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=3</a:t>
            </a:r>
            <a:b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</a:br>
            <a:r>
              <a:rPr kumimoji="0" lang="en-US" altLang="zh-TW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wpa</a:t>
            </a: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=2</a:t>
            </a:r>
            <a:b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</a:br>
            <a:r>
              <a:rPr kumimoji="0" lang="en-US" altLang="zh-TW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wpa_key_mgmt</a:t>
            </a: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=WPA-PSK</a:t>
            </a:r>
            <a:b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</a:br>
            <a:r>
              <a:rPr kumimoji="0" lang="en-US" altLang="zh-TW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rsn_pairwise</a:t>
            </a: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=CCMP</a:t>
            </a:r>
            <a:b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</a:br>
            <a:r>
              <a:rPr kumimoji="0" lang="en-US" altLang="zh-TW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wpa_passphrase</a:t>
            </a: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=QNAP12345</a:t>
            </a:r>
            <a:b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</a:br>
            <a:r>
              <a:rPr kumimoji="0" lang="en-US" altLang="zh-TW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wmm_enabled</a:t>
            </a: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=1</a:t>
            </a:r>
            <a:b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</a:br>
            <a:r>
              <a:rPr kumimoji="0" lang="en-US" altLang="zh-TW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uapsd_advertisement_enabled</a:t>
            </a: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=1</a:t>
            </a:r>
            <a:b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</a:br>
            <a:r>
              <a:rPr kumimoji="0" lang="en-US" altLang="zh-TW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disassoc_low_ack</a:t>
            </a: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=1</a:t>
            </a:r>
            <a:b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</a:br>
            <a:r>
              <a:rPr kumimoji="0" lang="en-US" altLang="zh-TW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country_code</a:t>
            </a: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=TW</a:t>
            </a:r>
            <a:b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</a:b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微軟正黑體" pitchFamily="34" charset="-120"/>
              <a:cs typeface="+mn-cs"/>
            </a:endParaRPr>
          </a:p>
        </p:txBody>
      </p:sp>
      <p:sp>
        <p:nvSpPr>
          <p:cNvPr id="8" name="Shape 833"/>
          <p:cNvSpPr txBox="1">
            <a:spLocks/>
          </p:cNvSpPr>
          <p:nvPr/>
        </p:nvSpPr>
        <p:spPr>
          <a:xfrm>
            <a:off x="4342656" y="1246510"/>
            <a:ext cx="4333800" cy="2765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ieee80211d=1</a:t>
            </a:r>
            <a:b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</a:b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ieee80211n=1</a:t>
            </a:r>
            <a:b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</a:br>
            <a:r>
              <a:rPr kumimoji="0" lang="en-US" altLang="zh-TW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ht_capab</a:t>
            </a: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=[HT40+][SHORT-GI-20][SHORT-GI-40][LDPC][TX-STBC][RX-STBC1][DSSS_CCK-40][MAX-AMSDU-7935]</a:t>
            </a:r>
            <a:b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</a:b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ieee80211ac=1</a:t>
            </a:r>
            <a:b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</a:br>
            <a:r>
              <a:rPr kumimoji="0" lang="en-US" altLang="zh-TW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vht_capab</a:t>
            </a: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=[MAX-MPDU-11454][RXLDPC][VHT160-80PLUS80][SHORT-GI-80][SHORT-GI-160][TX-STBC-2BY1][RX-STBC-1][SU-BEAMFORMER</a:t>
            </a:r>
            <a:b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</a:b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][SU-BEAMFORMEE][MU-BEAMFORMER][BF-ANTENNA-2][BF-ANTENNA-3][SOUNDING-DIMENSION-2][SOUNDING-DIMENSION-3][MAX-A-MPDU-LE</a:t>
            </a:r>
            <a:b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</a:b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N-EXP7][RX-ANTENNA-PATTERN][TX-ANTENNA-PATTERN]</a:t>
            </a:r>
            <a:b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</a:br>
            <a:r>
              <a:rPr kumimoji="0" lang="en-US" altLang="zh-TW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vht_oper_chwidth</a:t>
            </a: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=1</a:t>
            </a:r>
            <a:b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</a:b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vht_oper_centr_freq_seg0_idx=0</a:t>
            </a:r>
            <a:b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</a:b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vht_oper_centr_freq_seg1_idx=0</a:t>
            </a:r>
            <a:b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</a:b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微軟正黑體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/>
          <p:nvPr/>
        </p:nvSpPr>
        <p:spPr>
          <a:xfrm>
            <a:off x="745372" y="1347614"/>
            <a:ext cx="2962532" cy="2304256"/>
          </a:xfrm>
          <a:prstGeom prst="roundRect">
            <a:avLst>
              <a:gd name="adj" fmla="val 16667"/>
            </a:avLst>
          </a:prstGeom>
          <a:solidFill>
            <a:srgbClr val="DAE5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Shape 456"/>
          <p:cNvSpPr/>
          <p:nvPr/>
        </p:nvSpPr>
        <p:spPr>
          <a:xfrm>
            <a:off x="6372200" y="2185566"/>
            <a:ext cx="2016224" cy="720080"/>
          </a:xfrm>
          <a:prstGeom prst="roundRect">
            <a:avLst>
              <a:gd name="adj" fmla="val 16667"/>
            </a:avLst>
          </a:prstGeom>
          <a:solidFill>
            <a:srgbClr val="F2DA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Shape 457"/>
          <p:cNvSpPr/>
          <p:nvPr/>
        </p:nvSpPr>
        <p:spPr>
          <a:xfrm>
            <a:off x="6372200" y="3015518"/>
            <a:ext cx="2016224" cy="720080"/>
          </a:xfrm>
          <a:prstGeom prst="roundRect">
            <a:avLst>
              <a:gd name="adj" fmla="val 16667"/>
            </a:avLst>
          </a:prstGeom>
          <a:solidFill>
            <a:srgbClr val="F2DA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Shape 458"/>
          <p:cNvSpPr/>
          <p:nvPr/>
        </p:nvSpPr>
        <p:spPr>
          <a:xfrm>
            <a:off x="6372200" y="3848233"/>
            <a:ext cx="2016224" cy="720080"/>
          </a:xfrm>
          <a:prstGeom prst="roundRect">
            <a:avLst>
              <a:gd name="adj" fmla="val 16667"/>
            </a:avLst>
          </a:prstGeom>
          <a:solidFill>
            <a:srgbClr val="F2DA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Shape 459"/>
          <p:cNvSpPr/>
          <p:nvPr/>
        </p:nvSpPr>
        <p:spPr>
          <a:xfrm>
            <a:off x="6372200" y="1347614"/>
            <a:ext cx="2016224" cy="720080"/>
          </a:xfrm>
          <a:prstGeom prst="roundRect">
            <a:avLst>
              <a:gd name="adj" fmla="val 16667"/>
            </a:avLst>
          </a:prstGeom>
          <a:solidFill>
            <a:srgbClr val="F2DA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Shape 460"/>
          <p:cNvSpPr txBox="1">
            <a:spLocks noGrp="1"/>
          </p:cNvSpPr>
          <p:nvPr>
            <p:ph type="title"/>
          </p:nvPr>
        </p:nvSpPr>
        <p:spPr>
          <a:xfrm>
            <a:off x="0" y="115810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ts val="3600"/>
              </a:lnSpc>
            </a:pPr>
            <a:r>
              <a:rPr lang="en-US" altLang="zh-TW" sz="3600" dirty="0"/>
              <a:t>Private ubuntu </a:t>
            </a:r>
            <a:br>
              <a:rPr lang="en-US" altLang="zh-TW" sz="3600" dirty="0"/>
            </a:br>
            <a:r>
              <a:rPr lang="en-US" altLang="zh-TW" sz="3600" dirty="0"/>
              <a:t>wireless network architecture</a:t>
            </a:r>
            <a:endParaRPr sz="3600" dirty="0"/>
          </a:p>
        </p:txBody>
      </p:sp>
      <p:pic>
        <p:nvPicPr>
          <p:cNvPr id="461" name="Shape 461"/>
          <p:cNvPicPr preferRelativeResize="0"/>
          <p:nvPr/>
        </p:nvPicPr>
        <p:blipFill rotWithShape="1">
          <a:blip r:embed="rId3">
            <a:alphaModFix/>
          </a:blip>
          <a:srcRect l="30951" r="32922"/>
          <a:stretch/>
        </p:blipFill>
        <p:spPr>
          <a:xfrm>
            <a:off x="7092280" y="1275606"/>
            <a:ext cx="511312" cy="79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Shape 462" descr="C:\Users\user\Desktop\0306_x53Be PPT\2600-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71800" y="2355726"/>
            <a:ext cx="741900" cy="908817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Shape 463"/>
          <p:cNvSpPr txBox="1"/>
          <p:nvPr/>
        </p:nvSpPr>
        <p:spPr>
          <a:xfrm>
            <a:off x="385192" y="3720066"/>
            <a:ext cx="41148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800"/>
            </a:pPr>
            <a:r>
              <a:rPr lang="en-US" altLang="zh-TW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Using the </a:t>
            </a:r>
            <a:r>
              <a:rPr lang="zh-TW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Ubuntu </a:t>
            </a:r>
            <a:r>
              <a:rPr lang="en-US" altLang="zh-TW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system</a:t>
            </a:r>
            <a:r>
              <a:rPr lang="en-US" altLang="zh-TW" sz="1800" b="1" dirty="0">
                <a:solidFill>
                  <a:schemeClr val="dk1"/>
                </a:solidFill>
              </a:rPr>
              <a:t> with </a:t>
            </a:r>
            <a:r>
              <a:rPr lang="zh-TW" sz="18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r>
              <a:rPr lang="en-US" altLang="zh-TW" sz="18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zh-TW" sz="18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zh-TW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-AC2600 </a:t>
            </a:r>
            <a:r>
              <a:rPr lang="en-US" altLang="zh-TW" sz="1800" b="1" dirty="0">
                <a:solidFill>
                  <a:schemeClr val="dk1"/>
                </a:solidFill>
              </a:rPr>
              <a:t>to collect, process, and </a:t>
            </a:r>
            <a:r>
              <a:rPr lang="en-US" altLang="zh-TW" sz="1800" b="1" dirty="0" smtClean="0">
                <a:solidFill>
                  <a:schemeClr val="dk1"/>
                </a:solidFill>
              </a:rPr>
              <a:t>analyze </a:t>
            </a:r>
            <a:r>
              <a:rPr lang="en-US" altLang="zh-TW" sz="1800" b="1" dirty="0">
                <a:solidFill>
                  <a:schemeClr val="dk1"/>
                </a:solidFill>
              </a:rPr>
              <a:t>wireless network data.</a:t>
            </a: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4" name="Shape 464" descr="C:\Users\user\Desktop\0417_直播PPT對稿_QW-AC2600 802.11AC wifi card + Wirele\1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08775" y="2080166"/>
            <a:ext cx="960754" cy="977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Shape 465" descr="C:\Users\user\Desktop\0417_直播PPT對稿_QW-AC2600 802.11AC wifi card + Wirele\13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90670" y="3904101"/>
            <a:ext cx="1095850" cy="652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Shape 466" descr="C:\Users\user\Desktop\0417_直播PPT對稿_QW-AC2600 802.11AC wifi card + Wirele\14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22388" y="2953877"/>
            <a:ext cx="361435" cy="71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Shape 467" descr="C:\Users\user\Desktop\0417_直播PPT對稿_QW-AC2600 802.11AC wifi card + Wirele\29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68144" y="1419622"/>
            <a:ext cx="648072" cy="649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Shape 468" descr="C:\Users\user\Desktop\0417_直播PPT對稿_QW-AC2600 802.11AC wifi card + Wirele\29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68144" y="2222386"/>
            <a:ext cx="648072" cy="649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Shape 469" descr="C:\Users\user\Desktop\0417_直播PPT對稿_QW-AC2600 802.11AC wifi card + Wirele\29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68144" y="3034543"/>
            <a:ext cx="648072" cy="649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Shape 470" descr="C:\Users\user\Desktop\0417_直播PPT對稿_QW-AC2600 802.11AC wifi card + Wirele\29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68144" y="3881682"/>
            <a:ext cx="648072" cy="6491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1" name="Shape 471"/>
          <p:cNvCxnSpPr/>
          <p:nvPr/>
        </p:nvCxnSpPr>
        <p:spPr>
          <a:xfrm>
            <a:off x="3707904" y="1707654"/>
            <a:ext cx="2119547" cy="0"/>
          </a:xfrm>
          <a:prstGeom prst="straightConnector1">
            <a:avLst/>
          </a:prstGeom>
          <a:noFill/>
          <a:ln w="38100" cap="flat" cmpd="sng">
            <a:solidFill>
              <a:srgbClr val="538CD5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72" name="Shape 472"/>
          <p:cNvCxnSpPr>
            <a:stCxn id="473" idx="1"/>
          </p:cNvCxnSpPr>
          <p:nvPr/>
        </p:nvCxnSpPr>
        <p:spPr>
          <a:xfrm>
            <a:off x="3995937" y="1744194"/>
            <a:ext cx="1831500" cy="838200"/>
          </a:xfrm>
          <a:prstGeom prst="straightConnector1">
            <a:avLst/>
          </a:prstGeom>
          <a:noFill/>
          <a:ln w="38100" cap="flat" cmpd="sng">
            <a:solidFill>
              <a:srgbClr val="538CD5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74" name="Shape 474"/>
          <p:cNvCxnSpPr>
            <a:stCxn id="473" idx="1"/>
          </p:cNvCxnSpPr>
          <p:nvPr/>
        </p:nvCxnSpPr>
        <p:spPr>
          <a:xfrm>
            <a:off x="3995937" y="1744194"/>
            <a:ext cx="1831500" cy="1652700"/>
          </a:xfrm>
          <a:prstGeom prst="straightConnector1">
            <a:avLst/>
          </a:prstGeom>
          <a:noFill/>
          <a:ln w="38100" cap="flat" cmpd="sng">
            <a:solidFill>
              <a:srgbClr val="538CD5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75" name="Shape 475"/>
          <p:cNvCxnSpPr>
            <a:stCxn id="473" idx="1"/>
          </p:cNvCxnSpPr>
          <p:nvPr/>
        </p:nvCxnSpPr>
        <p:spPr>
          <a:xfrm>
            <a:off x="3995937" y="1744194"/>
            <a:ext cx="1831500" cy="2509200"/>
          </a:xfrm>
          <a:prstGeom prst="straightConnector1">
            <a:avLst/>
          </a:prstGeom>
          <a:noFill/>
          <a:ln w="38100" cap="flat" cmpd="sng">
            <a:solidFill>
              <a:srgbClr val="538CD5"/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473" name="Shape 473" descr="C:\Users\user\Desktop\0417_直播PPT對稿_QW-AC2600 802.11AC wifi card + Wirele\29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3347865" y="1419622"/>
            <a:ext cx="648072" cy="649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Shape 476" descr="C:\Users\user\Desktop\0417_直播PPT對稿_QW-AC2600 802.11AC wifi card + Wirele\30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1600" y="2067694"/>
            <a:ext cx="1922339" cy="1224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 txBox="1"/>
          <p:nvPr/>
        </p:nvSpPr>
        <p:spPr>
          <a:xfrm>
            <a:off x="395536" y="1923678"/>
            <a:ext cx="3960440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QNAP NAS </a:t>
            </a:r>
            <a:endParaRPr dirty="0"/>
          </a:p>
          <a:p>
            <a:pPr lvl="0"/>
            <a:r>
              <a:rPr lang="en-US" altLang="zh-TW" sz="4000" b="1" dirty="0">
                <a:solidFill>
                  <a:schemeClr val="lt1"/>
                </a:solidFill>
              </a:rPr>
              <a:t>Wireless base station setup</a:t>
            </a:r>
          </a:p>
        </p:txBody>
      </p:sp>
      <p:pic>
        <p:nvPicPr>
          <p:cNvPr id="4" name="Picture 3" descr="C:\Users\user\Desktop\0417_直播PPT對稿_QW-AC2600 802.11AC wifi card + Wirele\DSC_014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83518"/>
            <a:ext cx="4716016" cy="440161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Shape 489" descr="C:\Users\user\Desktop\0417_直播PPT對稿_QW-AC2600 802.11AC wifi card + Wirele\3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536" y="1131582"/>
            <a:ext cx="2042849" cy="792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Shape 490" descr="C:\Users\user\Desktop\0417_直播PPT對稿_QW-AC2600 802.11AC wifi card + Wirele\3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84390" y="1131590"/>
            <a:ext cx="2041805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Shape 491" descr="C:\Users\user\Desktop\0417_直播PPT對稿_QW-AC2600 802.11AC wifi card + Wirele\3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72200" y="1131590"/>
            <a:ext cx="2041805" cy="792088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457200" y="13032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ts val="4000"/>
              </a:lnSpc>
            </a:pPr>
            <a:r>
              <a:rPr lang="en-US" altLang="zh-TW" sz="4000" dirty="0"/>
              <a:t>Installation of </a:t>
            </a:r>
            <a:r>
              <a:rPr lang="en-US" altLang="zh-TW" sz="4000" dirty="0" smtClean="0"/>
              <a:t>QWA-AC2600</a:t>
            </a:r>
            <a:endParaRPr lang="en-US" altLang="zh-TW" sz="4000" dirty="0"/>
          </a:p>
        </p:txBody>
      </p:sp>
      <p:sp>
        <p:nvSpPr>
          <p:cNvPr id="493" name="Shape 493"/>
          <p:cNvSpPr txBox="1"/>
          <p:nvPr/>
        </p:nvSpPr>
        <p:spPr>
          <a:xfrm>
            <a:off x="69675" y="4486524"/>
            <a:ext cx="8140554" cy="25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altLang="zh-TW" sz="1000" dirty="0">
                <a:solidFill>
                  <a:schemeClr val="dk1"/>
                </a:solidFill>
              </a:rPr>
              <a:t>NOTE</a:t>
            </a:r>
            <a:r>
              <a:rPr lang="zh-TW" sz="10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1：</a:t>
            </a:r>
            <a:r>
              <a:rPr lang="en-US" altLang="zh-TW" sz="10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Some model may require its spea</a:t>
            </a:r>
            <a:r>
              <a:rPr lang="en-US" altLang="zh-TW" sz="1000" dirty="0">
                <a:solidFill>
                  <a:schemeClr val="dk1"/>
                </a:solidFill>
              </a:rPr>
              <a:t>ker to be temporary removed to install QWA-AC2600</a:t>
            </a:r>
            <a:endParaRPr sz="1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Shape 494"/>
          <p:cNvSpPr txBox="1"/>
          <p:nvPr/>
        </p:nvSpPr>
        <p:spPr>
          <a:xfrm>
            <a:off x="490711" y="1865453"/>
            <a:ext cx="1896889" cy="346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en-US" altLang="zh-TW" sz="1600" b="1" dirty="0">
                <a:solidFill>
                  <a:schemeClr val="dk1"/>
                </a:solidFill>
              </a:rPr>
              <a:t>Remove the cover of TS-453Be</a:t>
            </a:r>
            <a:endParaRPr lang="en-US" altLang="zh-TW" sz="1600" dirty="0"/>
          </a:p>
        </p:txBody>
      </p:sp>
      <p:sp>
        <p:nvSpPr>
          <p:cNvPr id="495" name="Shape 495"/>
          <p:cNvSpPr txBox="1"/>
          <p:nvPr/>
        </p:nvSpPr>
        <p:spPr>
          <a:xfrm>
            <a:off x="3220619" y="1865453"/>
            <a:ext cx="2852713" cy="346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en-US" altLang="zh-TW" sz="1600" b="1" dirty="0">
                <a:solidFill>
                  <a:schemeClr val="dk1"/>
                </a:solidFill>
              </a:rPr>
              <a:t>Remove the PCIe cover</a:t>
            </a:r>
            <a:endParaRPr lang="en-US" altLang="zh-TW" sz="1600" dirty="0"/>
          </a:p>
        </p:txBody>
      </p:sp>
      <p:sp>
        <p:nvSpPr>
          <p:cNvPr id="496" name="Shape 496"/>
          <p:cNvSpPr txBox="1"/>
          <p:nvPr/>
        </p:nvSpPr>
        <p:spPr>
          <a:xfrm>
            <a:off x="6361072" y="1865453"/>
            <a:ext cx="2852713" cy="346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en-US" altLang="zh-TW" sz="1600" b="1" dirty="0">
                <a:solidFill>
                  <a:schemeClr val="dk1"/>
                </a:solidFill>
              </a:rPr>
              <a:t>Install QWA-AC2600</a:t>
            </a:r>
            <a:endParaRPr lang="en-US" altLang="zh-TW" sz="1600" dirty="0"/>
          </a:p>
        </p:txBody>
      </p:sp>
      <p:pic>
        <p:nvPicPr>
          <p:cNvPr id="497" name="Shape 497" descr="C:\Users\user\Desktop\0306_x53Be PPT\7-0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28184" y="2285335"/>
            <a:ext cx="2190612" cy="221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Shape 498" descr="C:\Users\user\Desktop\0306_x53Be PPT\7-0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51907" y="2277482"/>
            <a:ext cx="2084960" cy="2238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Shape 499" descr="C:\Users\user\Desktop\0306_x53Be PPT\8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4071" y="2794577"/>
            <a:ext cx="2137700" cy="1540112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Shape 500"/>
          <p:cNvSpPr txBox="1"/>
          <p:nvPr/>
        </p:nvSpPr>
        <p:spPr>
          <a:xfrm>
            <a:off x="69675" y="4661565"/>
            <a:ext cx="5715248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altLang="zh-TW" sz="1000" dirty="0">
                <a:solidFill>
                  <a:schemeClr val="dk1"/>
                </a:solidFill>
              </a:rPr>
              <a:t>NOTE</a:t>
            </a:r>
            <a:r>
              <a:rPr lang="zh-TW" sz="10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2：</a:t>
            </a:r>
            <a:r>
              <a:rPr lang="en-US" altLang="zh-TW" sz="10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Bracket exchange of QWA-AC2600 is required to install it in the some model</a:t>
            </a:r>
            <a:endParaRPr sz="1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 txBox="1">
            <a:spLocks noGrp="1"/>
          </p:cNvSpPr>
          <p:nvPr>
            <p:ph type="title"/>
          </p:nvPr>
        </p:nvSpPr>
        <p:spPr>
          <a:xfrm>
            <a:off x="457200" y="13032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lnSpc>
                <a:spcPts val="4000"/>
              </a:lnSpc>
            </a:pPr>
            <a:r>
              <a:rPr lang="en-US" altLang="zh-TW" sz="4000" dirty="0"/>
              <a:t>Install W</a:t>
            </a:r>
            <a:r>
              <a:rPr lang="zh-TW" altLang="zh-TW" sz="4000" dirty="0"/>
              <a:t>irelessAP Station </a:t>
            </a:r>
            <a:r>
              <a:rPr lang="en-US" altLang="zh-TW" sz="4000" dirty="0" smtClean="0"/>
              <a:t>suite</a:t>
            </a:r>
            <a:endParaRPr lang="en-US" altLang="zh-TW" sz="4000" dirty="0"/>
          </a:p>
        </p:txBody>
      </p:sp>
      <p:grpSp>
        <p:nvGrpSpPr>
          <p:cNvPr id="508" name="Shape 508"/>
          <p:cNvGrpSpPr/>
          <p:nvPr/>
        </p:nvGrpSpPr>
        <p:grpSpPr>
          <a:xfrm>
            <a:off x="1576648" y="2325958"/>
            <a:ext cx="6035282" cy="1026864"/>
            <a:chOff x="2295414" y="2715766"/>
            <a:chExt cx="6347584" cy="1080000"/>
          </a:xfrm>
        </p:grpSpPr>
        <p:sp>
          <p:nvSpPr>
            <p:cNvPr id="509" name="Shape 509"/>
            <p:cNvSpPr/>
            <p:nvPr/>
          </p:nvSpPr>
          <p:spPr>
            <a:xfrm>
              <a:off x="4051276" y="2715766"/>
              <a:ext cx="1080000" cy="1080000"/>
            </a:xfrm>
            <a:custGeom>
              <a:avLst/>
              <a:gdLst/>
              <a:ahLst/>
              <a:cxnLst/>
              <a:rect l="0" t="0" r="0" b="0"/>
              <a:pathLst>
                <a:path w="400" h="400" extrusionOk="0">
                  <a:moveTo>
                    <a:pt x="70" y="400"/>
                  </a:moveTo>
                  <a:cubicBezTo>
                    <a:pt x="31" y="400"/>
                    <a:pt x="0" y="369"/>
                    <a:pt x="0" y="33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31"/>
                    <a:pt x="31" y="0"/>
                    <a:pt x="70" y="0"/>
                  </a:cubicBezTo>
                  <a:cubicBezTo>
                    <a:pt x="330" y="0"/>
                    <a:pt x="330" y="0"/>
                    <a:pt x="330" y="0"/>
                  </a:cubicBezTo>
                  <a:cubicBezTo>
                    <a:pt x="369" y="0"/>
                    <a:pt x="400" y="31"/>
                    <a:pt x="400" y="70"/>
                  </a:cubicBezTo>
                  <a:cubicBezTo>
                    <a:pt x="400" y="330"/>
                    <a:pt x="400" y="330"/>
                    <a:pt x="400" y="330"/>
                  </a:cubicBezTo>
                  <a:cubicBezTo>
                    <a:pt x="400" y="369"/>
                    <a:pt x="369" y="400"/>
                    <a:pt x="330" y="400"/>
                  </a:cubicBezTo>
                  <a:lnTo>
                    <a:pt x="70" y="400"/>
                  </a:ln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510" name="Shape 510"/>
            <p:cNvSpPr/>
            <p:nvPr/>
          </p:nvSpPr>
          <p:spPr>
            <a:xfrm>
              <a:off x="5807138" y="2715766"/>
              <a:ext cx="1080000" cy="1080000"/>
            </a:xfrm>
            <a:custGeom>
              <a:avLst/>
              <a:gdLst/>
              <a:ahLst/>
              <a:cxnLst/>
              <a:rect l="0" t="0" r="0" b="0"/>
              <a:pathLst>
                <a:path w="400" h="400" extrusionOk="0">
                  <a:moveTo>
                    <a:pt x="70" y="400"/>
                  </a:moveTo>
                  <a:cubicBezTo>
                    <a:pt x="31" y="400"/>
                    <a:pt x="0" y="369"/>
                    <a:pt x="0" y="33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31"/>
                    <a:pt x="31" y="0"/>
                    <a:pt x="70" y="0"/>
                  </a:cubicBezTo>
                  <a:cubicBezTo>
                    <a:pt x="330" y="0"/>
                    <a:pt x="330" y="0"/>
                    <a:pt x="330" y="0"/>
                  </a:cubicBezTo>
                  <a:cubicBezTo>
                    <a:pt x="369" y="0"/>
                    <a:pt x="400" y="31"/>
                    <a:pt x="400" y="70"/>
                  </a:cubicBezTo>
                  <a:cubicBezTo>
                    <a:pt x="400" y="330"/>
                    <a:pt x="400" y="330"/>
                    <a:pt x="400" y="330"/>
                  </a:cubicBezTo>
                  <a:cubicBezTo>
                    <a:pt x="400" y="369"/>
                    <a:pt x="369" y="400"/>
                    <a:pt x="330" y="400"/>
                  </a:cubicBezTo>
                  <a:lnTo>
                    <a:pt x="70" y="400"/>
                  </a:ln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511" name="Shape 511"/>
            <p:cNvSpPr/>
            <p:nvPr/>
          </p:nvSpPr>
          <p:spPr>
            <a:xfrm>
              <a:off x="7562998" y="2715766"/>
              <a:ext cx="1080000" cy="1080000"/>
            </a:xfrm>
            <a:custGeom>
              <a:avLst/>
              <a:gdLst/>
              <a:ahLst/>
              <a:cxnLst/>
              <a:rect l="0" t="0" r="0" b="0"/>
              <a:pathLst>
                <a:path w="400" h="400" extrusionOk="0">
                  <a:moveTo>
                    <a:pt x="70" y="400"/>
                  </a:moveTo>
                  <a:cubicBezTo>
                    <a:pt x="31" y="400"/>
                    <a:pt x="0" y="369"/>
                    <a:pt x="0" y="33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31"/>
                    <a:pt x="31" y="0"/>
                    <a:pt x="70" y="0"/>
                  </a:cubicBezTo>
                  <a:cubicBezTo>
                    <a:pt x="330" y="0"/>
                    <a:pt x="330" y="0"/>
                    <a:pt x="330" y="0"/>
                  </a:cubicBezTo>
                  <a:cubicBezTo>
                    <a:pt x="369" y="0"/>
                    <a:pt x="400" y="31"/>
                    <a:pt x="400" y="70"/>
                  </a:cubicBezTo>
                  <a:cubicBezTo>
                    <a:pt x="400" y="330"/>
                    <a:pt x="400" y="330"/>
                    <a:pt x="400" y="330"/>
                  </a:cubicBezTo>
                  <a:cubicBezTo>
                    <a:pt x="400" y="369"/>
                    <a:pt x="369" y="400"/>
                    <a:pt x="330" y="400"/>
                  </a:cubicBezTo>
                  <a:lnTo>
                    <a:pt x="70" y="400"/>
                  </a:ln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  <p:grpSp>
          <p:nvGrpSpPr>
            <p:cNvPr id="512" name="Shape 512"/>
            <p:cNvGrpSpPr/>
            <p:nvPr/>
          </p:nvGrpSpPr>
          <p:grpSpPr>
            <a:xfrm>
              <a:off x="2295414" y="2715766"/>
              <a:ext cx="1080000" cy="1080000"/>
              <a:chOff x="2915816" y="2571750"/>
              <a:chExt cx="1916547" cy="1916547"/>
            </a:xfrm>
          </p:grpSpPr>
          <p:sp>
            <p:nvSpPr>
              <p:cNvPr id="513" name="Shape 513"/>
              <p:cNvSpPr/>
              <p:nvPr/>
            </p:nvSpPr>
            <p:spPr>
              <a:xfrm>
                <a:off x="2915816" y="2571750"/>
                <a:ext cx="1916547" cy="1916547"/>
              </a:xfrm>
              <a:custGeom>
                <a:avLst/>
                <a:gdLst/>
                <a:ahLst/>
                <a:cxnLst/>
                <a:rect l="0" t="0" r="0" b="0"/>
                <a:pathLst>
                  <a:path w="400" h="400" extrusionOk="0">
                    <a:moveTo>
                      <a:pt x="70" y="400"/>
                    </a:moveTo>
                    <a:cubicBezTo>
                      <a:pt x="31" y="400"/>
                      <a:pt x="0" y="369"/>
                      <a:pt x="0" y="33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31"/>
                      <a:pt x="31" y="0"/>
                      <a:pt x="70" y="0"/>
                    </a:cubicBezTo>
                    <a:cubicBezTo>
                      <a:pt x="330" y="0"/>
                      <a:pt x="330" y="0"/>
                      <a:pt x="330" y="0"/>
                    </a:cubicBezTo>
                    <a:cubicBezTo>
                      <a:pt x="369" y="0"/>
                      <a:pt x="400" y="31"/>
                      <a:pt x="400" y="70"/>
                    </a:cubicBezTo>
                    <a:cubicBezTo>
                      <a:pt x="400" y="330"/>
                      <a:pt x="400" y="330"/>
                      <a:pt x="400" y="330"/>
                    </a:cubicBezTo>
                    <a:cubicBezTo>
                      <a:pt x="400" y="369"/>
                      <a:pt x="369" y="400"/>
                      <a:pt x="330" y="400"/>
                    </a:cubicBezTo>
                    <a:lnTo>
                      <a:pt x="70" y="400"/>
                    </a:lnTo>
                    <a:close/>
                  </a:path>
                </a:pathLst>
              </a:custGeom>
              <a:solidFill>
                <a:srgbClr val="FF6600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514" name="Shape 514"/>
              <p:cNvSpPr/>
              <p:nvPr/>
            </p:nvSpPr>
            <p:spPr>
              <a:xfrm>
                <a:off x="3281137" y="2950595"/>
                <a:ext cx="1192626" cy="1192626"/>
              </a:xfrm>
              <a:prstGeom prst="roundRect">
                <a:avLst>
                  <a:gd name="adj" fmla="val 16667"/>
                </a:avLst>
              </a:prstGeom>
              <a:noFill/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cxnSp>
            <p:nvCxnSpPr>
              <p:cNvPr id="515" name="Shape 515"/>
              <p:cNvCxnSpPr/>
              <p:nvPr/>
            </p:nvCxnSpPr>
            <p:spPr>
              <a:xfrm>
                <a:off x="3659982" y="2969292"/>
                <a:ext cx="0" cy="119262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16" name="Shape 516"/>
              <p:cNvCxnSpPr/>
              <p:nvPr/>
            </p:nvCxnSpPr>
            <p:spPr>
              <a:xfrm>
                <a:off x="3851920" y="3507854"/>
                <a:ext cx="0" cy="654064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17" name="Shape 517"/>
              <p:cNvCxnSpPr/>
              <p:nvPr/>
            </p:nvCxnSpPr>
            <p:spPr>
              <a:xfrm>
                <a:off x="4059445" y="3507854"/>
                <a:ext cx="0" cy="654064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18" name="Shape 518"/>
              <p:cNvCxnSpPr/>
              <p:nvPr/>
            </p:nvCxnSpPr>
            <p:spPr>
              <a:xfrm>
                <a:off x="4266970" y="3507854"/>
                <a:ext cx="1190" cy="654064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19" name="Shape 519"/>
              <p:cNvCxnSpPr/>
              <p:nvPr/>
            </p:nvCxnSpPr>
            <p:spPr>
              <a:xfrm rot="10800000">
                <a:off x="3656216" y="3507854"/>
                <a:ext cx="792088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520" name="Shape 520"/>
              <p:cNvSpPr/>
              <p:nvPr/>
            </p:nvSpPr>
            <p:spPr>
              <a:xfrm>
                <a:off x="3820552" y="3194438"/>
                <a:ext cx="432048" cy="14401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521" name="Shape 521"/>
              <p:cNvSpPr/>
              <p:nvPr/>
            </p:nvSpPr>
            <p:spPr>
              <a:xfrm>
                <a:off x="4304289" y="3194438"/>
                <a:ext cx="72007" cy="14401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522" name="Shape 522"/>
              <p:cNvSpPr txBox="1"/>
              <p:nvPr/>
            </p:nvSpPr>
            <p:spPr>
              <a:xfrm>
                <a:off x="3225473" y="3075805"/>
                <a:ext cx="552434" cy="2730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"/>
                  <a:buFont typeface="Arial"/>
                  <a:buNone/>
                </a:pPr>
                <a:r>
                  <a:rPr lang="zh-TW" sz="400" b="1" i="0" u="none" strike="noStrike" cap="none">
                    <a:solidFill>
                      <a:schemeClr val="lt1"/>
                    </a:solidFill>
                    <a:latin typeface="Arimo"/>
                    <a:ea typeface="Arimo"/>
                    <a:cs typeface="Arimo"/>
                    <a:sym typeface="Arimo"/>
                  </a:rPr>
                  <a:t>QNAP</a:t>
                </a:r>
                <a:endParaRPr sz="400" b="1" i="0" u="none" strike="noStrike" cap="none">
                  <a:solidFill>
                    <a:schemeClr val="lt1"/>
                  </a:solidFill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523" name="Shape 523"/>
              <p:cNvSpPr/>
              <p:nvPr/>
            </p:nvSpPr>
            <p:spPr>
              <a:xfrm>
                <a:off x="3378344" y="3867894"/>
                <a:ext cx="216024" cy="14401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524" name="Shape 524"/>
              <p:cNvSpPr/>
              <p:nvPr/>
            </p:nvSpPr>
            <p:spPr>
              <a:xfrm>
                <a:off x="3378344" y="3744198"/>
                <a:ext cx="216000" cy="5168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</p:grpSp>
        <p:cxnSp>
          <p:nvCxnSpPr>
            <p:cNvPr id="525" name="Shape 525"/>
            <p:cNvCxnSpPr/>
            <p:nvPr/>
          </p:nvCxnSpPr>
          <p:spPr>
            <a:xfrm>
              <a:off x="4377184" y="2972430"/>
              <a:ext cx="0" cy="504056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26" name="Shape 526"/>
            <p:cNvCxnSpPr/>
            <p:nvPr/>
          </p:nvCxnSpPr>
          <p:spPr>
            <a:xfrm>
              <a:off x="4583048" y="2972430"/>
              <a:ext cx="0" cy="504056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527" name="Shape 527"/>
            <p:cNvCxnSpPr/>
            <p:nvPr/>
          </p:nvCxnSpPr>
          <p:spPr>
            <a:xfrm>
              <a:off x="4799072" y="2982590"/>
              <a:ext cx="0" cy="504056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528" name="Shape 528"/>
            <p:cNvSpPr/>
            <p:nvPr/>
          </p:nvSpPr>
          <p:spPr>
            <a:xfrm>
              <a:off x="4295032" y="3497694"/>
              <a:ext cx="144000" cy="144000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529" name="Shape 529"/>
            <p:cNvSpPr/>
            <p:nvPr/>
          </p:nvSpPr>
          <p:spPr>
            <a:xfrm>
              <a:off x="4511056" y="3497694"/>
              <a:ext cx="144000" cy="144000"/>
            </a:xfrm>
            <a:prstGeom prst="rect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530" name="Shape 530"/>
            <p:cNvSpPr/>
            <p:nvPr/>
          </p:nvSpPr>
          <p:spPr>
            <a:xfrm>
              <a:off x="4727080" y="3497694"/>
              <a:ext cx="144000" cy="144000"/>
            </a:xfrm>
            <a:prstGeom prst="triangle">
              <a:avLst>
                <a:gd name="adj" fmla="val 50000"/>
              </a:avLst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  <p:cxnSp>
          <p:nvCxnSpPr>
            <p:cNvPr id="531" name="Shape 531"/>
            <p:cNvCxnSpPr/>
            <p:nvPr/>
          </p:nvCxnSpPr>
          <p:spPr>
            <a:xfrm>
              <a:off x="7894528" y="2952998"/>
              <a:ext cx="0" cy="658232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32" name="Shape 532"/>
            <p:cNvCxnSpPr/>
            <p:nvPr/>
          </p:nvCxnSpPr>
          <p:spPr>
            <a:xfrm>
              <a:off x="8105472" y="2952998"/>
              <a:ext cx="0" cy="658232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533" name="Shape 533"/>
            <p:cNvCxnSpPr/>
            <p:nvPr/>
          </p:nvCxnSpPr>
          <p:spPr>
            <a:xfrm>
              <a:off x="8316416" y="2952998"/>
              <a:ext cx="0" cy="648072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534" name="Shape 534"/>
            <p:cNvSpPr/>
            <p:nvPr/>
          </p:nvSpPr>
          <p:spPr>
            <a:xfrm>
              <a:off x="6012160" y="2931790"/>
              <a:ext cx="672061" cy="672061"/>
            </a:xfrm>
            <a:prstGeom prst="ellipse">
              <a:avLst/>
            </a:prstGeom>
            <a:noFill/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535" name="Shape 535"/>
            <p:cNvSpPr/>
            <p:nvPr/>
          </p:nvSpPr>
          <p:spPr>
            <a:xfrm>
              <a:off x="6156176" y="3363838"/>
              <a:ext cx="144016" cy="14401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  <p:cxnSp>
          <p:nvCxnSpPr>
            <p:cNvPr id="536" name="Shape 536"/>
            <p:cNvCxnSpPr/>
            <p:nvPr/>
          </p:nvCxnSpPr>
          <p:spPr>
            <a:xfrm rot="10800000" flipH="1">
              <a:off x="6228184" y="3075806"/>
              <a:ext cx="288032" cy="360041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sp>
        <p:nvSpPr>
          <p:cNvPr id="44" name="Shape 507">
            <a:extLst>
              <a:ext uri="{FF2B5EF4-FFF2-40B4-BE49-F238E27FC236}">
                <a16:creationId xmlns="" xmlns:a16="http://schemas.microsoft.com/office/drawing/2014/main" id="{98D8C828-EAC0-4C72-9C5C-6853F86EA4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en-US" altLang="zh-TW" sz="2800" dirty="0"/>
              <a:t>Exclusive wireless Network bandwidth Application suite for NAS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Shape 537">
            <a:extLst>
              <a:ext uri="{FF2B5EF4-FFF2-40B4-BE49-F238E27FC236}">
                <a16:creationId xmlns="" xmlns:a16="http://schemas.microsoft.com/office/drawing/2014/main" id="{EAA6D0BB-5C17-43FA-9A05-96D1204D076F}"/>
              </a:ext>
            </a:extLst>
          </p:cNvPr>
          <p:cNvSpPr/>
          <p:nvPr/>
        </p:nvSpPr>
        <p:spPr>
          <a:xfrm>
            <a:off x="1310338" y="3496845"/>
            <a:ext cx="1583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zh-TW" sz="1000" b="1" dirty="0"/>
              <a:t>Directly connect to the NAS with a wireless network</a:t>
            </a:r>
            <a:endParaRPr lang="en-US" altLang="zh-TW" sz="1000" b="1" dirty="0">
              <a:solidFill>
                <a:schemeClr val="dk1"/>
              </a:solidFill>
            </a:endParaRPr>
          </a:p>
        </p:txBody>
      </p:sp>
      <p:sp>
        <p:nvSpPr>
          <p:cNvPr id="46" name="Shape 538">
            <a:extLst>
              <a:ext uri="{FF2B5EF4-FFF2-40B4-BE49-F238E27FC236}">
                <a16:creationId xmlns="" xmlns:a16="http://schemas.microsoft.com/office/drawing/2014/main" id="{2A19210A-97E6-4490-AF87-F26C93E08516}"/>
              </a:ext>
            </a:extLst>
          </p:cNvPr>
          <p:cNvSpPr/>
          <p:nvPr/>
        </p:nvSpPr>
        <p:spPr>
          <a:xfrm>
            <a:off x="2917012" y="3496838"/>
            <a:ext cx="1632317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zh-TW" sz="1000" b="1" dirty="0"/>
              <a:t>Scalable </a:t>
            </a:r>
            <a:r>
              <a:rPr lang="en-US" altLang="zh-TW" sz="1000" b="1" dirty="0" smtClean="0"/>
              <a:t>physical </a:t>
            </a:r>
            <a:r>
              <a:rPr lang="en-US" altLang="zh-TW" sz="1000" b="1" dirty="0"/>
              <a:t>AP –</a:t>
            </a:r>
          </a:p>
          <a:p>
            <a:pPr lvl="0" algn="ctr"/>
            <a:r>
              <a:rPr lang="en-US" altLang="zh-TW" sz="1000" b="1" dirty="0"/>
              <a:t> add several access points with multiple expansion cards</a:t>
            </a:r>
            <a:endParaRPr lang="en-US" altLang="zh-TW" sz="1000" b="1" dirty="0">
              <a:solidFill>
                <a:schemeClr val="dk1"/>
              </a:solidFill>
            </a:endParaRPr>
          </a:p>
        </p:txBody>
      </p:sp>
      <p:sp>
        <p:nvSpPr>
          <p:cNvPr id="47" name="Shape 539">
            <a:extLst>
              <a:ext uri="{FF2B5EF4-FFF2-40B4-BE49-F238E27FC236}">
                <a16:creationId xmlns="" xmlns:a16="http://schemas.microsoft.com/office/drawing/2014/main" id="{EF3596E5-89C6-45F0-92AF-1636CC24125D}"/>
              </a:ext>
            </a:extLst>
          </p:cNvPr>
          <p:cNvSpPr/>
          <p:nvPr/>
        </p:nvSpPr>
        <p:spPr>
          <a:xfrm>
            <a:off x="4525765" y="3496845"/>
            <a:ext cx="1843502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zh-TW" sz="1000" b="1" dirty="0"/>
              <a:t>Set up separate wireless connection interfaces (such as IoT/VM/Container) as needed</a:t>
            </a:r>
            <a:endParaRPr lang="en-US" altLang="zh-TW" sz="1000" b="1" dirty="0">
              <a:solidFill>
                <a:schemeClr val="dk1"/>
              </a:solidFill>
            </a:endParaRPr>
          </a:p>
        </p:txBody>
      </p:sp>
      <p:sp>
        <p:nvSpPr>
          <p:cNvPr id="48" name="Shape 540">
            <a:extLst>
              <a:ext uri="{FF2B5EF4-FFF2-40B4-BE49-F238E27FC236}">
                <a16:creationId xmlns="" xmlns:a16="http://schemas.microsoft.com/office/drawing/2014/main" id="{E5D0C9D3-4D8B-4401-8D32-92B04F427F42}"/>
              </a:ext>
            </a:extLst>
          </p:cNvPr>
          <p:cNvSpPr/>
          <p:nvPr/>
        </p:nvSpPr>
        <p:spPr>
          <a:xfrm>
            <a:off x="6417962" y="3496845"/>
            <a:ext cx="1415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zh-TW" sz="1000" b="1" dirty="0"/>
              <a:t>Enjoy network optimization with traffic shunting</a:t>
            </a:r>
            <a:endParaRPr lang="en-US" altLang="zh-TW" sz="10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Shape 546" descr="\\10.64.2.86\Marketing\MarketingMaterials\Product_photo\NAS\TS-x53Be\TS-453Be\TS-453B_back.png"/>
          <p:cNvPicPr preferRelativeResize="0"/>
          <p:nvPr/>
        </p:nvPicPr>
        <p:blipFill rotWithShape="1">
          <a:blip r:embed="rId3">
            <a:alphaModFix/>
          </a:blip>
          <a:srcRect l="20880" t="2638" r="20995" b="47031"/>
          <a:stretch/>
        </p:blipFill>
        <p:spPr>
          <a:xfrm>
            <a:off x="3166278" y="2637780"/>
            <a:ext cx="3565962" cy="1929656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Shape 547"/>
          <p:cNvSpPr txBox="1">
            <a:spLocks noGrp="1"/>
          </p:cNvSpPr>
          <p:nvPr>
            <p:ph type="title"/>
          </p:nvPr>
        </p:nvSpPr>
        <p:spPr>
          <a:xfrm>
            <a:off x="457200" y="84982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ts val="3600"/>
              </a:lnSpc>
            </a:pPr>
            <a:r>
              <a:rPr lang="en-US" altLang="zh-TW" sz="3600" dirty="0" smtClean="0"/>
              <a:t>Set up separate </a:t>
            </a:r>
            <a:br>
              <a:rPr lang="en-US" altLang="zh-TW" sz="3600" dirty="0" smtClean="0"/>
            </a:br>
            <a:r>
              <a:rPr lang="en-US" altLang="zh-TW" sz="3600" dirty="0" smtClean="0"/>
              <a:t>wireless connection interfaces</a:t>
            </a:r>
            <a:endParaRPr lang="en-US" altLang="zh-TW" sz="3600" dirty="0"/>
          </a:p>
        </p:txBody>
      </p:sp>
      <p:pic>
        <p:nvPicPr>
          <p:cNvPr id="548" name="Shape 548" descr="C:\Users\user\Desktop\0306_x53Be PPT\1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358" y="3810270"/>
            <a:ext cx="1667354" cy="75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Shape 549" descr="C:\Users\user\Desktop\0306_x53Be PPT\1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1333" y="3757572"/>
            <a:ext cx="2262555" cy="98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Shape 550" descr="C:\Users\user\Desktop\0306_x53Be PPT\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76256" y="3478552"/>
            <a:ext cx="1526255" cy="124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Shape 551" descr="WirelessAP Statio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7303341" y="3075806"/>
            <a:ext cx="756173" cy="593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Shape 552" descr="WirelessAP Statio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2051720" y="3363838"/>
            <a:ext cx="756173" cy="593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Shape 553" descr="WirelessAP Statio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539552" y="3363838"/>
            <a:ext cx="756173" cy="593982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Shape 554"/>
          <p:cNvSpPr/>
          <p:nvPr/>
        </p:nvSpPr>
        <p:spPr>
          <a:xfrm>
            <a:off x="5148064" y="1491630"/>
            <a:ext cx="4752528" cy="720080"/>
          </a:xfrm>
          <a:prstGeom prst="parallelogram">
            <a:avLst>
              <a:gd name="adj" fmla="val 51608"/>
            </a:avLst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altLang="zh-TW" sz="1600" b="1" dirty="0" smtClean="0">
                <a:solidFill>
                  <a:schemeClr val="lt1"/>
                </a:solidFill>
              </a:rPr>
              <a:t>Now you can freely set up independent, secure wireless connection interface</a:t>
            </a:r>
          </a:p>
        </p:txBody>
      </p:sp>
      <p:pic>
        <p:nvPicPr>
          <p:cNvPr id="13" name="Shape 883" descr="C:\Users\user\Desktop\0306_x53Be PPT\6.png"/>
          <p:cNvPicPr preferRelativeResize="0"/>
          <p:nvPr/>
        </p:nvPicPr>
        <p:blipFill>
          <a:blip r:embed="rId8" cstate="print"/>
          <a:stretch>
            <a:fillRect/>
          </a:stretch>
        </p:blipFill>
        <p:spPr>
          <a:xfrm>
            <a:off x="2344392" y="1419622"/>
            <a:ext cx="2217670" cy="219566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884"/>
          <p:cNvSpPr txBox="1"/>
          <p:nvPr/>
        </p:nvSpPr>
        <p:spPr>
          <a:xfrm>
            <a:off x="4361047" y="2459729"/>
            <a:ext cx="1082076" cy="23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sz="1100" b="1" i="0" u="none" strike="noStrike" cap="none" dirty="0">
                <a:solidFill>
                  <a:schemeClr val="dk1"/>
                </a:solidFill>
                <a:latin typeface="Arial" pitchFamily="34" charset="0"/>
                <a:ea typeface="PMingLiu"/>
                <a:cs typeface="Arial" pitchFamily="34" charset="0"/>
                <a:sym typeface="PMingLiu"/>
              </a:rPr>
              <a:t>QWA-AC2600</a:t>
            </a:r>
            <a:endParaRPr sz="1100" b="1" i="0" u="none" strike="noStrike" cap="none" dirty="0">
              <a:solidFill>
                <a:schemeClr val="dk1"/>
              </a:solidFill>
              <a:latin typeface="Arial" pitchFamily="34" charset="0"/>
              <a:ea typeface="PMingLiu"/>
              <a:cs typeface="Arial" pitchFamily="34" charset="0"/>
              <a:sym typeface="PMingLiu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/>
          <p:nvPr/>
        </p:nvSpPr>
        <p:spPr>
          <a:xfrm>
            <a:off x="154639" y="2324923"/>
            <a:ext cx="776604" cy="669486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563" name="Shape 563"/>
          <p:cNvSpPr txBox="1">
            <a:spLocks noGrp="1"/>
          </p:cNvSpPr>
          <p:nvPr>
            <p:ph type="title"/>
          </p:nvPr>
        </p:nvSpPr>
        <p:spPr>
          <a:xfrm>
            <a:off x="1115616" y="1975590"/>
            <a:ext cx="3240360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400"/>
            </a:pPr>
            <a:r>
              <a:rPr lang="en-US" altLang="zh-TW" sz="3800" dirty="0" smtClean="0"/>
              <a:t>Application introduction</a:t>
            </a:r>
            <a:endParaRPr sz="3800" dirty="0"/>
          </a:p>
        </p:txBody>
      </p:sp>
      <p:pic>
        <p:nvPicPr>
          <p:cNvPr id="5" name="Picture 3" descr="C:\Users\user\Desktop\0417_直播PPT對稿_QW-AC2600 802.11AC wifi card + Wirele\DSC_014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83518"/>
            <a:ext cx="4716016" cy="440161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/>
          <p:nvPr/>
        </p:nvSpPr>
        <p:spPr>
          <a:xfrm>
            <a:off x="323528" y="3003798"/>
            <a:ext cx="8496944" cy="1584176"/>
          </a:xfrm>
          <a:prstGeom prst="rect">
            <a:avLst/>
          </a:prstGeom>
          <a:solidFill>
            <a:srgbClr val="B7CC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2000" b="1" dirty="0" smtClean="0">
                <a:solidFill>
                  <a:schemeClr val="tx1"/>
                </a:solidFill>
              </a:rPr>
              <a:t>Advance application</a:t>
            </a:r>
            <a:endParaRPr lang="en-US" altLang="zh-TW" sz="2000" dirty="0" smtClean="0">
              <a:solidFill>
                <a:schemeClr val="tx1"/>
              </a:solidFill>
            </a:endParaRPr>
          </a:p>
          <a:p>
            <a:r>
              <a:rPr lang="en-US" altLang="zh-TW" sz="2000" b="1" dirty="0" smtClean="0">
                <a:solidFill>
                  <a:schemeClr val="tx1"/>
                </a:solidFill>
              </a:rPr>
              <a:t>private network </a:t>
            </a:r>
            <a:endParaRPr lang="en-US" altLang="zh-TW" sz="2000" dirty="0" smtClean="0">
              <a:solidFill>
                <a:schemeClr val="tx1"/>
              </a:solidFill>
            </a:endParaRPr>
          </a:p>
          <a:p>
            <a:r>
              <a:rPr lang="en-US" altLang="zh-TW" sz="2000" b="1" dirty="0" smtClean="0">
                <a:solidFill>
                  <a:schemeClr val="tx1"/>
                </a:solidFill>
              </a:rPr>
              <a:t>environment(Router)</a:t>
            </a:r>
            <a:endParaRPr lang="en-US" altLang="zh-TW" sz="2000" dirty="0" smtClean="0">
              <a:solidFill>
                <a:schemeClr val="tx1"/>
              </a:solidFill>
            </a:endParaRPr>
          </a:p>
        </p:txBody>
      </p:sp>
      <p:pic>
        <p:nvPicPr>
          <p:cNvPr id="571" name="Shape 571" descr="C:\Users\user\Desktop\0417_直播PPT對稿_QW-AC2600 802.11AC wifi card + Wirele\2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2857" y="3219822"/>
            <a:ext cx="1512168" cy="1444312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Shape 572"/>
          <p:cNvSpPr/>
          <p:nvPr/>
        </p:nvSpPr>
        <p:spPr>
          <a:xfrm>
            <a:off x="323528" y="1347615"/>
            <a:ext cx="8496944" cy="1512168"/>
          </a:xfrm>
          <a:prstGeom prst="rect">
            <a:avLst/>
          </a:prstGeom>
          <a:solidFill>
            <a:srgbClr val="E5B8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2000" b="1" dirty="0" smtClean="0">
                <a:solidFill>
                  <a:schemeClr val="tx1"/>
                </a:solidFill>
              </a:rPr>
              <a:t>Normal application</a:t>
            </a:r>
            <a:endParaRPr lang="en-US" altLang="zh-TW" sz="2000" dirty="0" smtClean="0">
              <a:solidFill>
                <a:schemeClr val="tx1"/>
              </a:solidFill>
            </a:endParaRPr>
          </a:p>
          <a:p>
            <a:r>
              <a:rPr lang="en-US" altLang="zh-TW" sz="2000" b="1" dirty="0" smtClean="0">
                <a:solidFill>
                  <a:schemeClr val="tx1"/>
                </a:solidFill>
              </a:rPr>
              <a:t>QNAP NAS wireless AP</a:t>
            </a:r>
            <a:endParaRPr lang="en-US" altLang="zh-TW" sz="2000" dirty="0" smtClean="0">
              <a:solidFill>
                <a:schemeClr val="tx1"/>
              </a:solidFill>
            </a:endParaRPr>
          </a:p>
        </p:txBody>
      </p:sp>
      <p:sp>
        <p:nvSpPr>
          <p:cNvPr id="573" name="Shape 573"/>
          <p:cNvSpPr txBox="1">
            <a:spLocks noGrp="1"/>
          </p:cNvSpPr>
          <p:nvPr>
            <p:ph type="title"/>
          </p:nvPr>
        </p:nvSpPr>
        <p:spPr>
          <a:xfrm>
            <a:off x="457200" y="13032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3600" dirty="0" smtClean="0"/>
              <a:t>Setting of QWA-AC2600</a:t>
            </a:r>
            <a:endParaRPr lang="en-US" altLang="zh-TW" sz="3600" dirty="0"/>
          </a:p>
        </p:txBody>
      </p:sp>
      <p:pic>
        <p:nvPicPr>
          <p:cNvPr id="574" name="Shape 574"/>
          <p:cNvPicPr preferRelativeResize="0"/>
          <p:nvPr/>
        </p:nvPicPr>
        <p:blipFill rotWithShape="1">
          <a:blip r:embed="rId4">
            <a:alphaModFix/>
          </a:blip>
          <a:srcRect l="30951" r="32925"/>
          <a:stretch/>
        </p:blipFill>
        <p:spPr>
          <a:xfrm>
            <a:off x="7661089" y="3719991"/>
            <a:ext cx="511311" cy="79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Shape 575"/>
          <p:cNvPicPr preferRelativeResize="0"/>
          <p:nvPr/>
        </p:nvPicPr>
        <p:blipFill rotWithShape="1">
          <a:blip r:embed="rId4">
            <a:alphaModFix/>
          </a:blip>
          <a:srcRect l="30951" r="32925"/>
          <a:stretch/>
        </p:blipFill>
        <p:spPr>
          <a:xfrm>
            <a:off x="6796993" y="3719991"/>
            <a:ext cx="511311" cy="79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Shape 576"/>
          <p:cNvPicPr preferRelativeResize="0"/>
          <p:nvPr/>
        </p:nvPicPr>
        <p:blipFill rotWithShape="1">
          <a:blip r:embed="rId4">
            <a:alphaModFix/>
          </a:blip>
          <a:srcRect l="30951" r="32925"/>
          <a:stretch/>
        </p:blipFill>
        <p:spPr>
          <a:xfrm>
            <a:off x="7229041" y="3719991"/>
            <a:ext cx="511311" cy="79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Shape 577" descr="C:\Users\user\Desktop\0306_x53Be PPT\2600-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0" y="2067693"/>
            <a:ext cx="583522" cy="714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Shape 578" descr="\\10.64.2.86\Marketing\MarketingMaterials\Product_photo\NAS\TS-x53Be\TS-453Be\TS-453Be_Top-right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86753" y="1779663"/>
            <a:ext cx="1601271" cy="10081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9" name="Shape 579"/>
          <p:cNvGrpSpPr/>
          <p:nvPr/>
        </p:nvGrpSpPr>
        <p:grpSpPr>
          <a:xfrm>
            <a:off x="5076056" y="1785256"/>
            <a:ext cx="3600400" cy="1123134"/>
            <a:chOff x="4211960" y="1539743"/>
            <a:chExt cx="4387438" cy="1368648"/>
          </a:xfrm>
        </p:grpSpPr>
        <p:pic>
          <p:nvPicPr>
            <p:cNvPr id="580" name="Shape 580" descr="C:\Users\user\Desktop\0306_x53Be PPT\10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211960" y="1976376"/>
              <a:ext cx="1667354" cy="7571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1" name="Shape 581" descr="C:\Users\user\Desktop\0306_x53Be PPT\11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200935" y="1923678"/>
              <a:ext cx="2262555" cy="984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2" name="Shape 582" descr="C:\Users\user\Desktop\0306_x53Be PPT\9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073143" y="1539743"/>
              <a:ext cx="1526255" cy="124803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83" name="Shape 583" descr="C:\Users\user\Desktop\0306_x53Be PPT\2600-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89095" y="3795884"/>
            <a:ext cx="583522" cy="714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Shape 584" descr="\\10.64.2.86\Marketing\MarketingMaterials\Product_photo\NAS\TS-x53Be\TS-453Be\TS-453Be_Top-right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03848" y="3507854"/>
            <a:ext cx="1601271" cy="1008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Shape 590" descr="C:\Users\user\Desktop\0417_直播PPT對稿_QW-AC2600 802.11AC wifi card + Wirele\3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8115" y="2139702"/>
            <a:ext cx="3064089" cy="254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Shape 591" descr="C:\Users\user\Desktop\0417_直播PPT對稿_QW-AC2600 802.11AC wifi card + Wirele\3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0164" y="2139702"/>
            <a:ext cx="3060920" cy="254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Shape 592" descr="C:\Users\user\Desktop\0417_直播PPT對稿_QW-AC2600 802.11AC wifi card + Wirele\36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056" y="2168871"/>
            <a:ext cx="3096173" cy="252014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Shape 593"/>
          <p:cNvSpPr txBox="1">
            <a:spLocks noGrp="1"/>
          </p:cNvSpPr>
          <p:nvPr>
            <p:ph type="title"/>
          </p:nvPr>
        </p:nvSpPr>
        <p:spPr>
          <a:xfrm>
            <a:off x="0" y="92539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ts val="3600"/>
              </a:lnSpc>
            </a:pPr>
            <a:r>
              <a:rPr lang="en-US" altLang="zh-TW" sz="4000" spc="-150" dirty="0" smtClean="0"/>
              <a:t>3 Step convert a QNAP NAS into an AP</a:t>
            </a:r>
            <a:endParaRPr sz="4000" b="1" i="0" u="none" strike="noStrike" cap="none" spc="-150" dirty="0">
              <a:solidFill>
                <a:srgbClr val="FFE10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5" name="Shape 595"/>
          <p:cNvPicPr preferRelativeResize="0"/>
          <p:nvPr/>
        </p:nvPicPr>
        <p:blipFill rotWithShape="1">
          <a:blip r:embed="rId6">
            <a:alphaModFix/>
          </a:blip>
          <a:srcRect r="72540" b="77853"/>
          <a:stretch/>
        </p:blipFill>
        <p:spPr>
          <a:xfrm>
            <a:off x="394920" y="3190653"/>
            <a:ext cx="2510848" cy="1109825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Shape 596"/>
          <p:cNvSpPr txBox="1"/>
          <p:nvPr/>
        </p:nvSpPr>
        <p:spPr>
          <a:xfrm>
            <a:off x="477592" y="2715766"/>
            <a:ext cx="2549749" cy="346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-US" altLang="zh-TW" b="1" dirty="0" smtClean="0"/>
              <a:t>Click “Add Access</a:t>
            </a:r>
            <a:endParaRPr lang="en-US" altLang="zh-TW" dirty="0" smtClean="0"/>
          </a:p>
          <a:p>
            <a:r>
              <a:rPr lang="en-US" altLang="zh-TW" b="1" dirty="0" smtClean="0"/>
              <a:t>Point”</a:t>
            </a:r>
            <a:endParaRPr lang="en-US" altLang="zh-TW" dirty="0" smtClean="0"/>
          </a:p>
        </p:txBody>
      </p:sp>
      <p:pic>
        <p:nvPicPr>
          <p:cNvPr id="597" name="Shape 597"/>
          <p:cNvPicPr preferRelativeResize="0"/>
          <p:nvPr/>
        </p:nvPicPr>
        <p:blipFill rotWithShape="1">
          <a:blip r:embed="rId7">
            <a:alphaModFix/>
          </a:blip>
          <a:srcRect l="11970" t="15285" r="50001" b="55838"/>
          <a:stretch/>
        </p:blipFill>
        <p:spPr>
          <a:xfrm>
            <a:off x="3316048" y="3219822"/>
            <a:ext cx="2510848" cy="1042267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Shape 598"/>
          <p:cNvSpPr txBox="1"/>
          <p:nvPr/>
        </p:nvSpPr>
        <p:spPr>
          <a:xfrm>
            <a:off x="3346045" y="2738437"/>
            <a:ext cx="2549749" cy="346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-US" altLang="zh-TW" b="1" dirty="0" smtClean="0"/>
              <a:t>Select QWA-AC2600</a:t>
            </a:r>
            <a:endParaRPr lang="en-US" altLang="zh-TW" dirty="0" smtClean="0"/>
          </a:p>
        </p:txBody>
      </p:sp>
      <p:sp>
        <p:nvSpPr>
          <p:cNvPr id="599" name="Shape 599"/>
          <p:cNvSpPr txBox="1"/>
          <p:nvPr/>
        </p:nvSpPr>
        <p:spPr>
          <a:xfrm>
            <a:off x="6223877" y="2715766"/>
            <a:ext cx="2549749" cy="346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-US" altLang="zh-TW" b="1" dirty="0" smtClean="0"/>
              <a:t>Configure the Access Point</a:t>
            </a:r>
            <a:endParaRPr lang="en-US" altLang="zh-TW" dirty="0" smtClean="0"/>
          </a:p>
        </p:txBody>
      </p:sp>
      <p:pic>
        <p:nvPicPr>
          <p:cNvPr id="600" name="Shape 600"/>
          <p:cNvPicPr preferRelativeResize="0"/>
          <p:nvPr/>
        </p:nvPicPr>
        <p:blipFill rotWithShape="1">
          <a:blip r:embed="rId8">
            <a:alphaModFix/>
          </a:blip>
          <a:srcRect l="16572" t="33588" r="47924" b="34085"/>
          <a:stretch/>
        </p:blipFill>
        <p:spPr>
          <a:xfrm>
            <a:off x="6222596" y="3144129"/>
            <a:ext cx="2505772" cy="1229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Shape 601" descr="C:\Users\user\Desktop\0417_直播PPT對稿_QW-AC2600 802.11AC wifi card + Wirele\WirelessAP Station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65624" y="1255510"/>
            <a:ext cx="720080" cy="72008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Shape 602"/>
          <p:cNvSpPr txBox="1"/>
          <p:nvPr/>
        </p:nvSpPr>
        <p:spPr>
          <a:xfrm>
            <a:off x="6909243" y="3328213"/>
            <a:ext cx="1225699" cy="2042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QWA-AC2600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560526" y="1429678"/>
            <a:ext cx="71149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800" b="1" dirty="0" smtClean="0"/>
              <a:t>Download and install </a:t>
            </a:r>
            <a:r>
              <a:rPr lang="en-US" altLang="zh-TW" sz="1800" b="1" dirty="0" err="1" smtClean="0"/>
              <a:t>WirelessAP</a:t>
            </a:r>
            <a:r>
              <a:rPr lang="en-US" altLang="zh-TW" sz="1800" b="1" dirty="0" smtClean="0"/>
              <a:t> Station form QTS App Center</a:t>
            </a:r>
            <a:endParaRPr lang="zh-TW" altLang="en-US" sz="1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457200" y="11581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ts val="3600"/>
              </a:lnSpc>
            </a:pPr>
            <a:r>
              <a:rPr lang="en-US" altLang="zh-TW" sz="3600" dirty="0" smtClean="0"/>
              <a:t>What are the advantages of </a:t>
            </a:r>
            <a:br>
              <a:rPr lang="en-US" altLang="zh-TW" sz="3600" dirty="0" smtClean="0"/>
            </a:br>
            <a:r>
              <a:rPr lang="en-US" altLang="zh-TW" sz="3600" dirty="0" smtClean="0"/>
              <a:t>wireless network card?</a:t>
            </a:r>
            <a:endParaRPr sz="3600" dirty="0"/>
          </a:p>
        </p:txBody>
      </p:sp>
      <p:pic>
        <p:nvPicPr>
          <p:cNvPr id="71" name="Shape 71" descr="C:\Users\user\Desktop\0417_直播PPT對稿_QW-AC2600 802.11AC wifi card + Wirele\2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32645"/>
            <a:ext cx="765175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 descr="C:\Users\user\Desktop\0417_直播PPT對稿_QW-AC2600 802.11AC wifi card + Wirele\2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257287"/>
            <a:ext cx="765175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Shape 73" descr="C:\Users\user\Desktop\0417_直播PPT對稿_QW-AC2600 802.11AC wifi card + Wirele\2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042195"/>
            <a:ext cx="765175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Shape 74" descr="C:\Users\user\Desktop\0417_直播PPT對稿_QW-AC2600 802.11AC wifi card + Wirele\2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84587"/>
            <a:ext cx="765175" cy="487363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 txBox="1"/>
          <p:nvPr/>
        </p:nvSpPr>
        <p:spPr>
          <a:xfrm>
            <a:off x="1043608" y="1363943"/>
            <a:ext cx="763284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2000" b="1" dirty="0">
                <a:solidFill>
                  <a:srgbClr val="E36C09"/>
                </a:solidFill>
                <a:latin typeface="+mj-lt"/>
                <a:sym typeface="Calibri"/>
              </a:rPr>
              <a:t>Direct access </a:t>
            </a:r>
            <a:r>
              <a:rPr lang="en-US" altLang="zh-TW" sz="20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to wireless terminal data, effectively reducing the physical wireless routers loading.</a:t>
            </a:r>
            <a:endParaRPr sz="2000" b="1" dirty="0"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76" name="Shape 76"/>
          <p:cNvSpPr txBox="1"/>
          <p:nvPr/>
        </p:nvSpPr>
        <p:spPr>
          <a:xfrm>
            <a:off x="1043608" y="1841256"/>
            <a:ext cx="763284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zh-TW" sz="2200" b="1" dirty="0" smtClean="0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-------------------------------------</a:t>
            </a:r>
            <a:r>
              <a:rPr lang="zh-TW" altLang="zh-TW" sz="2200" b="1" dirty="0" smtClean="0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</a:rPr>
              <a:t>---------------</a:t>
            </a:r>
            <a:r>
              <a:rPr lang="zh-TW" sz="2200" b="1" dirty="0" smtClean="0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-----</a:t>
            </a:r>
            <a:endParaRPr sz="2200" b="1" dirty="0">
              <a:solidFill>
                <a:srgbClr val="0C0C0C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77" name="Shape 77"/>
          <p:cNvSpPr txBox="1"/>
          <p:nvPr/>
        </p:nvSpPr>
        <p:spPr>
          <a:xfrm>
            <a:off x="1043608" y="2163637"/>
            <a:ext cx="763284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QWA-AC2600 provides</a:t>
            </a:r>
            <a:r>
              <a:rPr lang="en-US" altLang="zh-TW" sz="2000" b="1" dirty="0">
                <a:solidFill>
                  <a:schemeClr val="dk1"/>
                </a:solidFill>
              </a:rPr>
              <a:t> </a:t>
            </a:r>
            <a:r>
              <a:rPr lang="zh-TW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5Ghz </a:t>
            </a:r>
            <a:r>
              <a:rPr lang="en-US" altLang="zh-TW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zh-TW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2.4Ghz </a:t>
            </a:r>
            <a:r>
              <a:rPr lang="en-US" altLang="zh-TW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dual-band,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000" b="1" dirty="0">
                <a:solidFill>
                  <a:schemeClr val="dk1"/>
                </a:solidFill>
              </a:rPr>
              <a:t>allow </a:t>
            </a:r>
            <a:r>
              <a:rPr lang="en-US" altLang="zh-TW" sz="2000" b="1" dirty="0">
                <a:solidFill>
                  <a:srgbClr val="E36C09"/>
                </a:solidFill>
                <a:latin typeface="+mj-lt"/>
              </a:rPr>
              <a:t>working together at some time</a:t>
            </a:r>
            <a:r>
              <a:rPr lang="en-US" altLang="zh-TW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 b="1" dirty="0"/>
          </a:p>
        </p:txBody>
      </p:sp>
      <p:sp>
        <p:nvSpPr>
          <p:cNvPr id="78" name="Shape 78"/>
          <p:cNvSpPr txBox="1"/>
          <p:nvPr/>
        </p:nvSpPr>
        <p:spPr>
          <a:xfrm>
            <a:off x="1043608" y="2663338"/>
            <a:ext cx="763284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200" b="1" dirty="0" smtClean="0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</a:rPr>
              <a:t>---------------------------------------------------------</a:t>
            </a:r>
            <a:endParaRPr lang="zh-TW" altLang="en-US" sz="2200" b="1" dirty="0">
              <a:solidFill>
                <a:srgbClr val="0C0C0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9" name="Shape 79"/>
          <p:cNvSpPr txBox="1"/>
          <p:nvPr/>
        </p:nvSpPr>
        <p:spPr>
          <a:xfrm>
            <a:off x="1043608" y="2983206"/>
            <a:ext cx="7200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000" b="1" dirty="0">
                <a:solidFill>
                  <a:srgbClr val="E36C09"/>
                </a:solidFill>
                <a:latin typeface="+mj-lt"/>
                <a:sym typeface="Calibri"/>
              </a:rPr>
              <a:t>Flexible configuration and expansion</a:t>
            </a:r>
            <a:r>
              <a:rPr lang="en-US" altLang="zh-TW" sz="2000" b="1" dirty="0">
                <a:solidFill>
                  <a:schemeClr val="dk1"/>
                </a:solidFill>
                <a:sym typeface="Calibri"/>
              </a:rPr>
              <a:t>, one single PC/NAS can be configured with 2 or more NICs for expansion</a:t>
            </a:r>
          </a:p>
        </p:txBody>
      </p:sp>
      <p:sp>
        <p:nvSpPr>
          <p:cNvPr id="80" name="Shape 80"/>
          <p:cNvSpPr txBox="1"/>
          <p:nvPr/>
        </p:nvSpPr>
        <p:spPr>
          <a:xfrm>
            <a:off x="1043608" y="3519429"/>
            <a:ext cx="763284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200" b="1" dirty="0" smtClean="0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</a:rPr>
              <a:t>---------------------------------------------------------</a:t>
            </a:r>
            <a:endParaRPr lang="zh-TW" altLang="en-US" sz="2200" b="1" dirty="0">
              <a:solidFill>
                <a:srgbClr val="0C0C0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1" name="Shape 81"/>
          <p:cNvSpPr txBox="1"/>
          <p:nvPr/>
        </p:nvSpPr>
        <p:spPr>
          <a:xfrm>
            <a:off x="1043608" y="3931897"/>
            <a:ext cx="763284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000" b="1" dirty="0">
                <a:solidFill>
                  <a:schemeClr val="dk1"/>
                </a:solidFill>
              </a:rPr>
              <a:t>Create </a:t>
            </a:r>
            <a:r>
              <a:rPr lang="en-US" altLang="zh-TW" sz="2000" b="1" dirty="0">
                <a:solidFill>
                  <a:srgbClr val="E36C09"/>
                </a:solidFill>
                <a:latin typeface="+mj-lt"/>
              </a:rPr>
              <a:t>private network </a:t>
            </a:r>
            <a:r>
              <a:rPr lang="en-US" altLang="zh-TW" sz="2000" b="1" dirty="0">
                <a:solidFill>
                  <a:schemeClr val="dk1"/>
                </a:solidFill>
              </a:rPr>
              <a:t>applications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20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500" y="1115958"/>
            <a:ext cx="7497174" cy="3714100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Shape 610"/>
          <p:cNvSpPr/>
          <p:nvPr/>
        </p:nvSpPr>
        <p:spPr>
          <a:xfrm>
            <a:off x="7014667" y="3117164"/>
            <a:ext cx="723726" cy="1166158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Shape 611"/>
          <p:cNvSpPr/>
          <p:nvPr/>
        </p:nvSpPr>
        <p:spPr>
          <a:xfrm>
            <a:off x="5269409" y="1851670"/>
            <a:ext cx="4680520" cy="825506"/>
          </a:xfrm>
          <a:prstGeom prst="parallelogram">
            <a:avLst>
              <a:gd name="adj" fmla="val 61376"/>
            </a:avLst>
          </a:prstGeom>
          <a:solidFill>
            <a:srgbClr val="1736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1800" b="1" dirty="0" smtClean="0">
                <a:solidFill>
                  <a:schemeClr val="bg1"/>
                </a:solidFill>
              </a:rPr>
              <a:t>Install and Open </a:t>
            </a:r>
            <a:r>
              <a:rPr lang="en-US" altLang="zh-TW" sz="1800" b="1" dirty="0" err="1" smtClean="0">
                <a:solidFill>
                  <a:schemeClr val="bg1"/>
                </a:solidFill>
              </a:rPr>
              <a:t>WirelessAP</a:t>
            </a:r>
            <a:r>
              <a:rPr lang="en-US" altLang="zh-TW" sz="1800" b="1" dirty="0" smtClean="0">
                <a:solidFill>
                  <a:schemeClr val="bg1"/>
                </a:solidFill>
              </a:rPr>
              <a:t> Station form App Center</a:t>
            </a:r>
            <a:endParaRPr lang="en-US" altLang="zh-TW" sz="1800" dirty="0" smtClean="0">
              <a:solidFill>
                <a:schemeClr val="bg1"/>
              </a:solidFill>
            </a:endParaRPr>
          </a:p>
        </p:txBody>
      </p:sp>
      <p:sp>
        <p:nvSpPr>
          <p:cNvPr id="6" name="Shape 593"/>
          <p:cNvSpPr txBox="1">
            <a:spLocks/>
          </p:cNvSpPr>
          <p:nvPr/>
        </p:nvSpPr>
        <p:spPr>
          <a:xfrm>
            <a:off x="457200" y="9253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101"/>
              </a:buClr>
              <a:buSzPts val="4200"/>
              <a:buFont typeface="Arial"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E10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Install Wireless AP Station suite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E10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20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978" y="1023612"/>
            <a:ext cx="6434191" cy="3761996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Shape 618"/>
          <p:cNvSpPr txBox="1">
            <a:spLocks noGrp="1"/>
          </p:cNvSpPr>
          <p:nvPr>
            <p:ph type="title"/>
          </p:nvPr>
        </p:nvSpPr>
        <p:spPr>
          <a:xfrm>
            <a:off x="457200" y="13032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4000" dirty="0" smtClean="0"/>
              <a:t>Add Access Point</a:t>
            </a:r>
            <a:endParaRPr lang="en-US" altLang="zh-TW" sz="4000" dirty="0"/>
          </a:p>
        </p:txBody>
      </p:sp>
      <p:sp>
        <p:nvSpPr>
          <p:cNvPr id="619" name="Shape 619"/>
          <p:cNvSpPr/>
          <p:nvPr/>
        </p:nvSpPr>
        <p:spPr>
          <a:xfrm>
            <a:off x="735480" y="1523446"/>
            <a:ext cx="936104" cy="194256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Shape 620"/>
          <p:cNvSpPr/>
          <p:nvPr/>
        </p:nvSpPr>
        <p:spPr>
          <a:xfrm>
            <a:off x="2987824" y="2006738"/>
            <a:ext cx="5861452" cy="720000"/>
          </a:xfrm>
          <a:prstGeom prst="parallelogram">
            <a:avLst>
              <a:gd name="adj" fmla="val 61376"/>
            </a:avLst>
          </a:prstGeom>
          <a:solidFill>
            <a:srgbClr val="1736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1600" b="1" dirty="0" smtClean="0">
                <a:solidFill>
                  <a:schemeClr val="bg1"/>
                </a:solidFill>
              </a:rPr>
              <a:t>Click “Add Access Point” to select and configure a network interface card (NIC) as an access point</a:t>
            </a:r>
            <a:endParaRPr lang="en-US" altLang="zh-TW" sz="1600" dirty="0" smtClean="0">
              <a:solidFill>
                <a:schemeClr val="bg1"/>
              </a:solidFill>
            </a:endParaRPr>
          </a:p>
        </p:txBody>
      </p:sp>
      <p:cxnSp>
        <p:nvCxnSpPr>
          <p:cNvPr id="621" name="Shape 621"/>
          <p:cNvCxnSpPr/>
          <p:nvPr/>
        </p:nvCxnSpPr>
        <p:spPr>
          <a:xfrm>
            <a:off x="1683304" y="1642214"/>
            <a:ext cx="1354200" cy="673200"/>
          </a:xfrm>
          <a:prstGeom prst="bentConnector3">
            <a:avLst>
              <a:gd name="adj1" fmla="val 50002"/>
            </a:avLst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stealth" w="lg" len="lg"/>
          </a:ln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pe 2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8124" y="1153609"/>
            <a:ext cx="6104081" cy="356269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Shape 629"/>
          <p:cNvSpPr txBox="1">
            <a:spLocks noGrp="1"/>
          </p:cNvSpPr>
          <p:nvPr>
            <p:ph type="title"/>
          </p:nvPr>
        </p:nvSpPr>
        <p:spPr>
          <a:xfrm>
            <a:off x="457200" y="13032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zh-TW" altLang="zh-TW" sz="4000" dirty="0" smtClean="0"/>
              <a:t>Select an NIC </a:t>
            </a:r>
            <a:endParaRPr lang="en-US" altLang="zh-TW" sz="4000" dirty="0"/>
          </a:p>
        </p:txBody>
      </p:sp>
      <p:sp>
        <p:nvSpPr>
          <p:cNvPr id="630" name="Shape 630"/>
          <p:cNvSpPr/>
          <p:nvPr/>
        </p:nvSpPr>
        <p:spPr>
          <a:xfrm>
            <a:off x="2477077" y="2792286"/>
            <a:ext cx="2448272" cy="17416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Shape 631"/>
          <p:cNvSpPr/>
          <p:nvPr/>
        </p:nvSpPr>
        <p:spPr>
          <a:xfrm>
            <a:off x="5652120" y="2715766"/>
            <a:ext cx="3744416" cy="72008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en-US" altLang="zh-TW" b="1" dirty="0" smtClean="0">
                <a:solidFill>
                  <a:srgbClr val="C00000"/>
                </a:solidFill>
              </a:rPr>
              <a:t>QWA-AC2600 support </a:t>
            </a:r>
            <a:endParaRPr lang="en-US" altLang="zh-TW" dirty="0" smtClean="0">
              <a:solidFill>
                <a:srgbClr val="C00000"/>
              </a:solidFill>
            </a:endParaRPr>
          </a:p>
          <a:p>
            <a:r>
              <a:rPr lang="en-US" altLang="zh-TW" b="1" dirty="0" smtClean="0">
                <a:solidFill>
                  <a:srgbClr val="C00000"/>
                </a:solidFill>
              </a:rPr>
              <a:t>5G/2.4G dual IC</a:t>
            </a:r>
            <a:endParaRPr lang="en-US" altLang="zh-TW" dirty="0" smtClean="0">
              <a:solidFill>
                <a:srgbClr val="C00000"/>
              </a:solidFill>
            </a:endParaRPr>
          </a:p>
        </p:txBody>
      </p:sp>
      <p:sp>
        <p:nvSpPr>
          <p:cNvPr id="632" name="Shape 632"/>
          <p:cNvSpPr/>
          <p:nvPr/>
        </p:nvSpPr>
        <p:spPr>
          <a:xfrm>
            <a:off x="6645349" y="4120078"/>
            <a:ext cx="792088" cy="216024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Shape 633"/>
          <p:cNvSpPr/>
          <p:nvPr/>
        </p:nvSpPr>
        <p:spPr>
          <a:xfrm>
            <a:off x="5436096" y="2211710"/>
            <a:ext cx="4392488" cy="720080"/>
          </a:xfrm>
          <a:prstGeom prst="parallelogram">
            <a:avLst>
              <a:gd name="adj" fmla="val 61376"/>
            </a:avLst>
          </a:prstGeom>
          <a:solidFill>
            <a:srgbClr val="1736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altLang="zh-TW" sz="1800" b="1" dirty="0" smtClean="0">
                <a:solidFill>
                  <a:schemeClr val="lt1"/>
                </a:solidFill>
              </a:rPr>
              <a:t>Select the NIC that you want to use as an access point</a:t>
            </a:r>
            <a:endParaRPr sz="1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Shape 634"/>
          <p:cNvSpPr/>
          <p:nvPr/>
        </p:nvSpPr>
        <p:spPr>
          <a:xfrm>
            <a:off x="1973021" y="2678414"/>
            <a:ext cx="453377" cy="390843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dirty="0"/>
          </a:p>
        </p:txBody>
      </p:sp>
      <p:sp>
        <p:nvSpPr>
          <p:cNvPr id="635" name="Shape 635"/>
          <p:cNvSpPr/>
          <p:nvPr/>
        </p:nvSpPr>
        <p:spPr>
          <a:xfrm>
            <a:off x="6154861" y="4036350"/>
            <a:ext cx="453377" cy="390843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pe 2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619" y="1118790"/>
            <a:ext cx="6341718" cy="3703391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Shape 643"/>
          <p:cNvSpPr txBox="1">
            <a:spLocks noGrp="1"/>
          </p:cNvSpPr>
          <p:nvPr>
            <p:ph type="title"/>
          </p:nvPr>
        </p:nvSpPr>
        <p:spPr>
          <a:xfrm>
            <a:off x="457200" y="13032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4000" dirty="0" smtClean="0"/>
              <a:t>Configure Access Point</a:t>
            </a:r>
            <a:endParaRPr lang="zh-TW" altLang="zh-TW" sz="4000" dirty="0"/>
          </a:p>
        </p:txBody>
      </p:sp>
      <p:sp>
        <p:nvSpPr>
          <p:cNvPr id="644" name="Shape 644"/>
          <p:cNvSpPr/>
          <p:nvPr/>
        </p:nvSpPr>
        <p:spPr>
          <a:xfrm>
            <a:off x="2453624" y="2744406"/>
            <a:ext cx="2949649" cy="1008112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Shape 645"/>
          <p:cNvSpPr/>
          <p:nvPr/>
        </p:nvSpPr>
        <p:spPr>
          <a:xfrm>
            <a:off x="5436096" y="2427734"/>
            <a:ext cx="4104456" cy="504056"/>
          </a:xfrm>
          <a:prstGeom prst="parallelogram">
            <a:avLst>
              <a:gd name="adj" fmla="val 61376"/>
            </a:avLst>
          </a:prstGeom>
          <a:solidFill>
            <a:srgbClr val="1736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1800" b="1" dirty="0" smtClean="0">
                <a:solidFill>
                  <a:schemeClr val="lt1"/>
                </a:solidFill>
              </a:rPr>
              <a:t>Setting SSID and Password</a:t>
            </a:r>
            <a:endParaRPr lang="zh-TW" sz="1800" b="1" dirty="0">
              <a:solidFill>
                <a:schemeClr val="lt1"/>
              </a:solidFill>
            </a:endParaRPr>
          </a:p>
        </p:txBody>
      </p:sp>
      <p:sp>
        <p:nvSpPr>
          <p:cNvPr id="646" name="Shape 646"/>
          <p:cNvSpPr/>
          <p:nvPr/>
        </p:nvSpPr>
        <p:spPr>
          <a:xfrm>
            <a:off x="6807917" y="4364393"/>
            <a:ext cx="792088" cy="216024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Shape 647"/>
          <p:cNvSpPr/>
          <p:nvPr/>
        </p:nvSpPr>
        <p:spPr>
          <a:xfrm>
            <a:off x="1969664" y="2723407"/>
            <a:ext cx="453377" cy="390843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648" name="Shape 648"/>
          <p:cNvSpPr/>
          <p:nvPr/>
        </p:nvSpPr>
        <p:spPr>
          <a:xfrm>
            <a:off x="6317429" y="4280665"/>
            <a:ext cx="453377" cy="390843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2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5502" y="1079783"/>
            <a:ext cx="6442699" cy="375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2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7640" y="2354282"/>
            <a:ext cx="5760750" cy="246975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Shape 655"/>
          <p:cNvSpPr txBox="1">
            <a:spLocks noGrp="1"/>
          </p:cNvSpPr>
          <p:nvPr>
            <p:ph type="title"/>
          </p:nvPr>
        </p:nvSpPr>
        <p:spPr>
          <a:xfrm>
            <a:off x="457200" y="13032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4000" dirty="0" smtClean="0"/>
              <a:t>Configure Access Point</a:t>
            </a:r>
            <a:endParaRPr lang="en-US" altLang="zh-TW" sz="4000" dirty="0"/>
          </a:p>
        </p:txBody>
      </p:sp>
      <p:sp>
        <p:nvSpPr>
          <p:cNvPr id="657" name="Shape 657"/>
          <p:cNvSpPr/>
          <p:nvPr/>
        </p:nvSpPr>
        <p:spPr>
          <a:xfrm>
            <a:off x="4464882" y="2686215"/>
            <a:ext cx="3622142" cy="696566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b="1" dirty="0" smtClean="0">
                <a:solidFill>
                  <a:srgbClr val="C00000"/>
                </a:solidFill>
              </a:rPr>
              <a:t>Waiting the Status turn to Active</a:t>
            </a:r>
            <a:endParaRPr lang="en-US" altLang="zh-TW" dirty="0" smtClean="0">
              <a:solidFill>
                <a:srgbClr val="C00000"/>
              </a:solidFill>
            </a:endParaRPr>
          </a:p>
        </p:txBody>
      </p:sp>
      <p:sp>
        <p:nvSpPr>
          <p:cNvPr id="14" name="Shape 2135"/>
          <p:cNvSpPr/>
          <p:nvPr/>
        </p:nvSpPr>
        <p:spPr>
          <a:xfrm>
            <a:off x="2948668" y="2085426"/>
            <a:ext cx="988541" cy="189238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2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004" y="1022960"/>
            <a:ext cx="6395675" cy="38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Shape 664"/>
          <p:cNvSpPr txBox="1">
            <a:spLocks noGrp="1"/>
          </p:cNvSpPr>
          <p:nvPr>
            <p:ph type="title"/>
          </p:nvPr>
        </p:nvSpPr>
        <p:spPr>
          <a:xfrm>
            <a:off x="457200" y="13032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4000" dirty="0" smtClean="0"/>
              <a:t>Editing an Access Point Profile</a:t>
            </a:r>
            <a:endParaRPr lang="en-US" altLang="zh-TW" sz="4000" dirty="0"/>
          </a:p>
        </p:txBody>
      </p:sp>
      <p:sp>
        <p:nvSpPr>
          <p:cNvPr id="665" name="Shape 665"/>
          <p:cNvSpPr/>
          <p:nvPr/>
        </p:nvSpPr>
        <p:spPr>
          <a:xfrm>
            <a:off x="1334336" y="2219267"/>
            <a:ext cx="646640" cy="129328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Shape 666"/>
          <p:cNvSpPr/>
          <p:nvPr/>
        </p:nvSpPr>
        <p:spPr>
          <a:xfrm>
            <a:off x="2395349" y="3768355"/>
            <a:ext cx="4874510" cy="501364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Shape 667"/>
          <p:cNvSpPr/>
          <p:nvPr/>
        </p:nvSpPr>
        <p:spPr>
          <a:xfrm>
            <a:off x="4716016" y="2427734"/>
            <a:ext cx="3959448" cy="696566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✓"/>
            </a:pPr>
            <a:r>
              <a:rPr lang="en-US" altLang="zh-TW" b="1" dirty="0" smtClean="0">
                <a:solidFill>
                  <a:schemeClr val="dk1"/>
                </a:solidFill>
              </a:rPr>
              <a:t>Check and modify Wireless AP setting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✓"/>
            </a:pPr>
            <a:r>
              <a:rPr lang="en-US" altLang="zh-TW" sz="14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Review the connection </a:t>
            </a:r>
            <a:r>
              <a:rPr lang="en-US" altLang="zh-TW" b="1" dirty="0" smtClean="0">
                <a:solidFill>
                  <a:schemeClr val="dk1"/>
                </a:solidFill>
              </a:rPr>
              <a:t>d</a:t>
            </a:r>
            <a:r>
              <a:rPr lang="en-US" altLang="zh-TW" sz="14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etails</a:t>
            </a:r>
            <a:endParaRPr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Shape 673"/>
          <p:cNvSpPr txBox="1"/>
          <p:nvPr/>
        </p:nvSpPr>
        <p:spPr>
          <a:xfrm>
            <a:off x="395536" y="1923678"/>
            <a:ext cx="3960440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5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DEMO</a:t>
            </a:r>
            <a:endParaRPr sz="5500" b="1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 descr="C:\Users\user\Desktop\0417_直播PPT對稿_QW-AC2600 802.11AC wifi card + Wirele\DSC_014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83518"/>
            <a:ext cx="4716016" cy="440161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Shape 681" descr="C:\Users\user\Desktop\0306_x53Be PPT\48215563_xx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697" y="-222445"/>
            <a:ext cx="7848873" cy="5098451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Shape 680"/>
          <p:cNvSpPr txBox="1">
            <a:spLocks noGrp="1"/>
          </p:cNvSpPr>
          <p:nvPr>
            <p:ph type="title"/>
          </p:nvPr>
        </p:nvSpPr>
        <p:spPr>
          <a:xfrm>
            <a:off x="457200" y="13032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4000" dirty="0" smtClean="0"/>
              <a:t>Advance: Private Surveillance</a:t>
            </a:r>
            <a:endParaRPr sz="4000" b="1" i="0" u="none" strike="noStrike" cap="none" dirty="0">
              <a:solidFill>
                <a:srgbClr val="FFE10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2" name="Shape 682"/>
          <p:cNvPicPr preferRelativeResize="0"/>
          <p:nvPr/>
        </p:nvPicPr>
        <p:blipFill rotWithShape="1">
          <a:blip r:embed="rId4">
            <a:alphaModFix/>
          </a:blip>
          <a:srcRect l="30951" r="32925"/>
          <a:stretch/>
        </p:blipFill>
        <p:spPr>
          <a:xfrm>
            <a:off x="5508104" y="3219822"/>
            <a:ext cx="927614" cy="1444047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Shape 683"/>
          <p:cNvSpPr/>
          <p:nvPr/>
        </p:nvSpPr>
        <p:spPr>
          <a:xfrm>
            <a:off x="3923928" y="1563638"/>
            <a:ext cx="5760634" cy="1007992"/>
          </a:xfrm>
          <a:prstGeom prst="parallelogram">
            <a:avLst>
              <a:gd name="adj" fmla="val 37124"/>
            </a:avLst>
          </a:prstGeom>
          <a:solidFill>
            <a:srgbClr val="1736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1600" b="1" dirty="0" smtClean="0">
                <a:solidFill>
                  <a:schemeClr val="bg1"/>
                </a:solidFill>
              </a:rPr>
              <a:t>Connect wireless cameras to the network provided by </a:t>
            </a:r>
            <a:r>
              <a:rPr lang="en-US" altLang="zh-TW" sz="1600" b="1" dirty="0" err="1" smtClean="0">
                <a:solidFill>
                  <a:schemeClr val="bg1"/>
                </a:solidFill>
              </a:rPr>
              <a:t>WirelessAP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 Station and build a secure and professional surveillance system with QVR Pro</a:t>
            </a:r>
            <a:endParaRPr sz="160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4" name="Shape 684"/>
          <p:cNvPicPr preferRelativeResize="0"/>
          <p:nvPr/>
        </p:nvPicPr>
        <p:blipFill rotWithShape="1">
          <a:blip r:embed="rId4">
            <a:alphaModFix/>
          </a:blip>
          <a:srcRect l="30951" r="32925"/>
          <a:stretch/>
        </p:blipFill>
        <p:spPr>
          <a:xfrm>
            <a:off x="3707905" y="3363838"/>
            <a:ext cx="927614" cy="1444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Shape 685"/>
          <p:cNvPicPr preferRelativeResize="0"/>
          <p:nvPr/>
        </p:nvPicPr>
        <p:blipFill rotWithShape="1">
          <a:blip r:embed="rId4">
            <a:alphaModFix/>
          </a:blip>
          <a:srcRect l="30951" r="32925"/>
          <a:stretch/>
        </p:blipFill>
        <p:spPr>
          <a:xfrm>
            <a:off x="4608954" y="3291830"/>
            <a:ext cx="927614" cy="1444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hape 691"/>
          <p:cNvSpPr txBox="1">
            <a:spLocks noGrp="1"/>
          </p:cNvSpPr>
          <p:nvPr>
            <p:ph type="title"/>
          </p:nvPr>
        </p:nvSpPr>
        <p:spPr>
          <a:xfrm>
            <a:off x="0" y="100455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ts val="3600"/>
              </a:lnSpc>
            </a:pPr>
            <a:r>
              <a:rPr lang="en-US" altLang="zh-TW" sz="3600" dirty="0" smtClean="0"/>
              <a:t>Enable DHCP &amp; NAT services</a:t>
            </a:r>
            <a:br>
              <a:rPr lang="en-US" altLang="zh-TW" sz="3600" dirty="0" smtClean="0"/>
            </a:br>
            <a:r>
              <a:rPr lang="en-US" altLang="zh-TW" sz="3600" dirty="0" smtClean="0"/>
              <a:t>to a secure surveillance environment</a:t>
            </a:r>
          </a:p>
        </p:txBody>
      </p:sp>
      <p:cxnSp>
        <p:nvCxnSpPr>
          <p:cNvPr id="692" name="Shape 692"/>
          <p:cNvCxnSpPr/>
          <p:nvPr/>
        </p:nvCxnSpPr>
        <p:spPr>
          <a:xfrm>
            <a:off x="4932040" y="2896570"/>
            <a:ext cx="1800200" cy="0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93" name="Shape 693"/>
          <p:cNvCxnSpPr/>
          <p:nvPr/>
        </p:nvCxnSpPr>
        <p:spPr>
          <a:xfrm>
            <a:off x="5076056" y="4040339"/>
            <a:ext cx="1656184" cy="0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94" name="Shape 694"/>
          <p:cNvCxnSpPr/>
          <p:nvPr/>
        </p:nvCxnSpPr>
        <p:spPr>
          <a:xfrm>
            <a:off x="6732240" y="2859782"/>
            <a:ext cx="0" cy="1187348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95" name="Shape 695"/>
          <p:cNvCxnSpPr/>
          <p:nvPr/>
        </p:nvCxnSpPr>
        <p:spPr>
          <a:xfrm>
            <a:off x="6732240" y="3431959"/>
            <a:ext cx="1872208" cy="12283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96" name="Shape 696" descr="D:\結案\20170110_PPTNetwork Management and virtual switch\Links\4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08304" y="3215935"/>
            <a:ext cx="1296144" cy="36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Shape 697" descr="C:\Users\user\Desktop\0306_x53Be PPT\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16616" y="4512079"/>
            <a:ext cx="605900" cy="606574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Shape 698"/>
          <p:cNvSpPr txBox="1"/>
          <p:nvPr/>
        </p:nvSpPr>
        <p:spPr>
          <a:xfrm>
            <a:off x="5292080" y="2588793"/>
            <a:ext cx="100811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Adapter 1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Shape 699"/>
          <p:cNvSpPr txBox="1"/>
          <p:nvPr/>
        </p:nvSpPr>
        <p:spPr>
          <a:xfrm>
            <a:off x="5292080" y="3725319"/>
            <a:ext cx="15121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WirelessAP 1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Shape 700"/>
          <p:cNvSpPr txBox="1"/>
          <p:nvPr/>
        </p:nvSpPr>
        <p:spPr>
          <a:xfrm>
            <a:off x="5292080" y="4081192"/>
            <a:ext cx="18002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1100" dirty="0" smtClean="0"/>
              <a:t>Set SSID as </a:t>
            </a:r>
            <a:r>
              <a:rPr lang="en-US" altLang="zh-TW" sz="1100" b="1" dirty="0" smtClean="0"/>
              <a:t>QVR Pro</a:t>
            </a:r>
            <a:endParaRPr lang="en-US" altLang="zh-TW" sz="1100" dirty="0" smtClean="0"/>
          </a:p>
          <a:p>
            <a:r>
              <a:rPr lang="en-US" altLang="zh-TW" sz="1100" dirty="0" smtClean="0"/>
              <a:t>Wireless encryption as </a:t>
            </a:r>
            <a:r>
              <a:rPr lang="en-US" altLang="zh-TW" sz="1100" b="1" dirty="0" smtClean="0"/>
              <a:t>WPA2</a:t>
            </a:r>
            <a:endParaRPr lang="en-US" altLang="zh-TW" sz="1100" dirty="0" smtClean="0"/>
          </a:p>
        </p:txBody>
      </p:sp>
      <p:sp>
        <p:nvSpPr>
          <p:cNvPr id="701" name="Shape 701"/>
          <p:cNvSpPr txBox="1"/>
          <p:nvPr/>
        </p:nvSpPr>
        <p:spPr>
          <a:xfrm>
            <a:off x="7236296" y="3575975"/>
            <a:ext cx="15121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Virtual Switch 1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Shape 702"/>
          <p:cNvSpPr txBox="1"/>
          <p:nvPr/>
        </p:nvSpPr>
        <p:spPr>
          <a:xfrm>
            <a:off x="7236296" y="3791999"/>
            <a:ext cx="129614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10.0.0.1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Shape 703"/>
          <p:cNvSpPr txBox="1"/>
          <p:nvPr/>
        </p:nvSpPr>
        <p:spPr>
          <a:xfrm>
            <a:off x="2987824" y="2602241"/>
            <a:ext cx="158417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QVR Pro Client</a:t>
            </a:r>
            <a:endParaRPr sz="1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Shape 704"/>
          <p:cNvSpPr txBox="1"/>
          <p:nvPr/>
        </p:nvSpPr>
        <p:spPr>
          <a:xfrm>
            <a:off x="3059832" y="4008023"/>
            <a:ext cx="129614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10.0.0.2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Shape 705"/>
          <p:cNvSpPr txBox="1"/>
          <p:nvPr/>
        </p:nvSpPr>
        <p:spPr>
          <a:xfrm>
            <a:off x="2987824" y="2910018"/>
            <a:ext cx="129614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10.0.0.3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Shape 706"/>
          <p:cNvSpPr txBox="1"/>
          <p:nvPr/>
        </p:nvSpPr>
        <p:spPr>
          <a:xfrm>
            <a:off x="3059832" y="3791999"/>
            <a:ext cx="22405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b="1" dirty="0" smtClean="0"/>
              <a:t>Wireless camera</a:t>
            </a:r>
            <a:endParaRPr lang="en-US" altLang="zh-TW" dirty="0" smtClean="0"/>
          </a:p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7" name="Shape 707"/>
          <p:cNvCxnSpPr/>
          <p:nvPr/>
        </p:nvCxnSpPr>
        <p:spPr>
          <a:xfrm>
            <a:off x="2843808" y="2886386"/>
            <a:ext cx="1800200" cy="0"/>
          </a:xfrm>
          <a:prstGeom prst="straightConnector1">
            <a:avLst/>
          </a:prstGeom>
          <a:noFill/>
          <a:ln w="38100" cap="flat" cmpd="sng">
            <a:solidFill>
              <a:srgbClr val="00AEEF"/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708" name="Shape 708" descr="QNAP Wirelessap Statio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13338" y="3647983"/>
            <a:ext cx="678742" cy="643796"/>
          </a:xfrm>
          <a:prstGeom prst="rect">
            <a:avLst/>
          </a:prstGeom>
          <a:noFill/>
          <a:ln>
            <a:noFill/>
          </a:ln>
          <a:effectLst>
            <a:outerShdw blurRad="292100" dist="101600" dir="1380000" sx="99000" sy="99000" algn="tl" rotWithShape="0">
              <a:schemeClr val="lt1">
                <a:alpha val="30980"/>
              </a:schemeClr>
            </a:outerShdw>
          </a:effectLst>
        </p:spPr>
      </p:pic>
      <p:pic>
        <p:nvPicPr>
          <p:cNvPr id="709" name="Shape 709" descr="C:\Users\user\Desktop\0306_x53Be PPT\13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19625" y="2680546"/>
            <a:ext cx="641374" cy="576064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Shape 710"/>
          <p:cNvSpPr txBox="1"/>
          <p:nvPr/>
        </p:nvSpPr>
        <p:spPr>
          <a:xfrm>
            <a:off x="4687441" y="2794365"/>
            <a:ext cx="100811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zh-TW"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Gbe</a:t>
            </a:r>
            <a:endParaRPr sz="1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1" name="Shape 711"/>
          <p:cNvCxnSpPr/>
          <p:nvPr/>
        </p:nvCxnSpPr>
        <p:spPr>
          <a:xfrm>
            <a:off x="3779912" y="4100027"/>
            <a:ext cx="864096" cy="0"/>
          </a:xfrm>
          <a:prstGeom prst="straightConnector1">
            <a:avLst/>
          </a:prstGeom>
          <a:noFill/>
          <a:ln w="38100" cap="flat" cmpd="sng">
            <a:solidFill>
              <a:srgbClr val="00AEEF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712" name="Shape 712"/>
          <p:cNvSpPr/>
          <p:nvPr/>
        </p:nvSpPr>
        <p:spPr>
          <a:xfrm>
            <a:off x="0" y="1275606"/>
            <a:ext cx="6372200" cy="864096"/>
          </a:xfrm>
          <a:prstGeom prst="rightArrow">
            <a:avLst>
              <a:gd name="adj1" fmla="val 77018"/>
              <a:gd name="adj2" fmla="val 66503"/>
            </a:avLst>
          </a:prstGeom>
          <a:solidFill>
            <a:srgbClr val="2058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</a:rPr>
              <a:t>	Create a Virtual Switch to a private network by </a:t>
            </a:r>
          </a:p>
          <a:p>
            <a:r>
              <a:rPr lang="en-US" altLang="zh-TW" b="1" dirty="0" smtClean="0">
                <a:solidFill>
                  <a:schemeClr val="bg1"/>
                </a:solidFill>
              </a:rPr>
              <a:t>	QTS "Network and Virtual Switch" function</a:t>
            </a:r>
            <a:endParaRPr lang="en-US" altLang="zh-TW" dirty="0" smtClean="0">
              <a:solidFill>
                <a:schemeClr val="bg1"/>
              </a:solidFill>
            </a:endParaRPr>
          </a:p>
        </p:txBody>
      </p:sp>
      <p:pic>
        <p:nvPicPr>
          <p:cNvPr id="713" name="Shape 713" descr="C:\Users\user\Desktop\0417_直播PPT對稿_QW-AC2600 802.11AC wifi card + Wirele\27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7544" y="2499742"/>
            <a:ext cx="2411760" cy="2303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Shape 714"/>
          <p:cNvPicPr preferRelativeResize="0"/>
          <p:nvPr/>
        </p:nvPicPr>
        <p:blipFill rotWithShape="1">
          <a:blip r:embed="rId8">
            <a:alphaModFix/>
          </a:blip>
          <a:srcRect l="30951" r="32925"/>
          <a:stretch/>
        </p:blipFill>
        <p:spPr>
          <a:xfrm>
            <a:off x="2411760" y="3387586"/>
            <a:ext cx="727335" cy="1132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Shape 719"/>
          <p:cNvSpPr/>
          <p:nvPr/>
        </p:nvSpPr>
        <p:spPr>
          <a:xfrm>
            <a:off x="3365702" y="1762338"/>
            <a:ext cx="2514253" cy="1459814"/>
          </a:xfrm>
          <a:prstGeom prst="roundRect">
            <a:avLst>
              <a:gd name="adj" fmla="val 8999"/>
            </a:avLst>
          </a:prstGeom>
          <a:solidFill>
            <a:srgbClr val="E5B8B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b="1" dirty="0" smtClean="0"/>
              <a:t>    </a:t>
            </a:r>
            <a:endParaRPr lang="en-US" altLang="zh-TW" dirty="0" smtClean="0"/>
          </a:p>
        </p:txBody>
      </p:sp>
      <p:sp>
        <p:nvSpPr>
          <p:cNvPr id="720" name="Shape 720"/>
          <p:cNvSpPr/>
          <p:nvPr/>
        </p:nvSpPr>
        <p:spPr>
          <a:xfrm>
            <a:off x="3277619" y="1760223"/>
            <a:ext cx="371023" cy="319848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721" name="Shape 721"/>
          <p:cNvSpPr/>
          <p:nvPr/>
        </p:nvSpPr>
        <p:spPr>
          <a:xfrm>
            <a:off x="6070471" y="1762338"/>
            <a:ext cx="2514253" cy="1459814"/>
          </a:xfrm>
          <a:prstGeom prst="roundRect">
            <a:avLst>
              <a:gd name="adj" fmla="val 8999"/>
            </a:avLst>
          </a:prstGeom>
          <a:solidFill>
            <a:srgbClr val="E5B8B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altLang="zh-TW" dirty="0" smtClean="0"/>
          </a:p>
        </p:txBody>
      </p:sp>
      <p:sp>
        <p:nvSpPr>
          <p:cNvPr id="722" name="Shape 722"/>
          <p:cNvSpPr/>
          <p:nvPr/>
        </p:nvSpPr>
        <p:spPr>
          <a:xfrm>
            <a:off x="5982388" y="1760223"/>
            <a:ext cx="371023" cy="319848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723" name="Shape 723"/>
          <p:cNvSpPr/>
          <p:nvPr/>
        </p:nvSpPr>
        <p:spPr>
          <a:xfrm>
            <a:off x="689595" y="1762338"/>
            <a:ext cx="2514253" cy="1459814"/>
          </a:xfrm>
          <a:prstGeom prst="roundRect">
            <a:avLst>
              <a:gd name="adj" fmla="val 8999"/>
            </a:avLst>
          </a:prstGeom>
          <a:solidFill>
            <a:srgbClr val="E5B8B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dirty="0"/>
          </a:p>
        </p:txBody>
      </p:sp>
      <p:sp>
        <p:nvSpPr>
          <p:cNvPr id="724" name="Shape 724"/>
          <p:cNvSpPr/>
          <p:nvPr/>
        </p:nvSpPr>
        <p:spPr>
          <a:xfrm>
            <a:off x="601512" y="1760223"/>
            <a:ext cx="371023" cy="319848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725" name="Shape 725"/>
          <p:cNvSpPr/>
          <p:nvPr/>
        </p:nvSpPr>
        <p:spPr>
          <a:xfrm>
            <a:off x="3365702" y="3344185"/>
            <a:ext cx="2514253" cy="1459814"/>
          </a:xfrm>
          <a:prstGeom prst="roundRect">
            <a:avLst>
              <a:gd name="adj" fmla="val 8999"/>
            </a:avLst>
          </a:prstGeom>
          <a:solidFill>
            <a:srgbClr val="E5B8B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Shape 726"/>
          <p:cNvSpPr/>
          <p:nvPr/>
        </p:nvSpPr>
        <p:spPr>
          <a:xfrm>
            <a:off x="3277619" y="3342070"/>
            <a:ext cx="371023" cy="319848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727" name="Shape 727"/>
          <p:cNvSpPr/>
          <p:nvPr/>
        </p:nvSpPr>
        <p:spPr>
          <a:xfrm>
            <a:off x="6070471" y="3344185"/>
            <a:ext cx="2514253" cy="1459814"/>
          </a:xfrm>
          <a:prstGeom prst="roundRect">
            <a:avLst>
              <a:gd name="adj" fmla="val 8999"/>
            </a:avLst>
          </a:prstGeom>
          <a:solidFill>
            <a:srgbClr val="E5B8B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8" name="Shape 728"/>
          <p:cNvSpPr/>
          <p:nvPr/>
        </p:nvSpPr>
        <p:spPr>
          <a:xfrm>
            <a:off x="5982388" y="3342070"/>
            <a:ext cx="371023" cy="319848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sp>
        <p:nvSpPr>
          <p:cNvPr id="729" name="Shape 729"/>
          <p:cNvSpPr txBox="1">
            <a:spLocks noGrp="1"/>
          </p:cNvSpPr>
          <p:nvPr>
            <p:ph type="title"/>
          </p:nvPr>
        </p:nvSpPr>
        <p:spPr>
          <a:xfrm>
            <a:off x="457200" y="84982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ts val="3600"/>
              </a:lnSpc>
            </a:pPr>
            <a:r>
              <a:rPr lang="en-US" altLang="zh-TW" sz="3600" dirty="0" smtClean="0"/>
              <a:t>6 step to set up </a:t>
            </a:r>
            <a:br>
              <a:rPr lang="en-US" altLang="zh-TW" sz="3600" dirty="0" smtClean="0"/>
            </a:br>
            <a:r>
              <a:rPr lang="en-US" altLang="zh-TW" sz="3600" dirty="0" smtClean="0"/>
              <a:t>secure wireless connection interface</a:t>
            </a:r>
            <a:endParaRPr sz="4200" b="1" i="0" u="none" strike="noStrike" cap="none" dirty="0">
              <a:solidFill>
                <a:srgbClr val="FFE10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Shape 734"/>
          <p:cNvSpPr/>
          <p:nvPr/>
        </p:nvSpPr>
        <p:spPr>
          <a:xfrm>
            <a:off x="689595" y="3344185"/>
            <a:ext cx="2514253" cy="1459814"/>
          </a:xfrm>
          <a:prstGeom prst="roundRect">
            <a:avLst>
              <a:gd name="adj" fmla="val 8999"/>
            </a:avLst>
          </a:prstGeom>
          <a:solidFill>
            <a:srgbClr val="E5B8B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8" name="Shape 738" descr="C:\Users\user\Desktop\QTS4.3.4_P116_(ZH)_51000-024177-RS_201707\Links\Network &amp; Virtual Switch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568" y="1106142"/>
            <a:ext cx="539552" cy="539552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Shape 739"/>
          <p:cNvSpPr/>
          <p:nvPr/>
        </p:nvSpPr>
        <p:spPr>
          <a:xfrm>
            <a:off x="601512" y="3342070"/>
            <a:ext cx="371023" cy="319848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23" name="Shape 2200"/>
          <p:cNvSpPr txBox="1"/>
          <p:nvPr/>
        </p:nvSpPr>
        <p:spPr>
          <a:xfrm>
            <a:off x="1395805" y="1216638"/>
            <a:ext cx="67194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1800" b="1" dirty="0">
                <a:solidFill>
                  <a:schemeClr val="dk1"/>
                </a:solidFill>
              </a:rPr>
              <a:t>Open Network &amp; Virtual Switch form QTS</a:t>
            </a:r>
            <a:endParaRPr sz="1800" b="1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dirty="0">
              <a:solidFill>
                <a:schemeClr val="dk1"/>
              </a:solidFill>
            </a:endParaRPr>
          </a:p>
        </p:txBody>
      </p:sp>
      <p:sp>
        <p:nvSpPr>
          <p:cNvPr id="25" name="Shape 2205"/>
          <p:cNvSpPr txBox="1"/>
          <p:nvPr/>
        </p:nvSpPr>
        <p:spPr>
          <a:xfrm>
            <a:off x="1010048" y="1809317"/>
            <a:ext cx="23052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1" dirty="0">
                <a:solidFill>
                  <a:schemeClr val="dk1"/>
                </a:solidFill>
              </a:rPr>
              <a:t>Click</a:t>
            </a:r>
            <a:r>
              <a:rPr lang="zh-TW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「A</a:t>
            </a:r>
            <a:r>
              <a:rPr lang="zh-TW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zh-TW" sz="1200" b="1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d」</a:t>
            </a:r>
            <a:endParaRPr sz="1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2209"/>
          <p:cNvSpPr txBox="1"/>
          <p:nvPr/>
        </p:nvSpPr>
        <p:spPr>
          <a:xfrm>
            <a:off x="3683709" y="1809317"/>
            <a:ext cx="23052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1" dirty="0">
                <a:solidFill>
                  <a:schemeClr val="dk1"/>
                </a:solidFill>
              </a:rPr>
              <a:t>Select Advanced Mode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hape 2213"/>
          <p:cNvSpPr txBox="1"/>
          <p:nvPr/>
        </p:nvSpPr>
        <p:spPr>
          <a:xfrm>
            <a:off x="6398059" y="1809317"/>
            <a:ext cx="2305062" cy="284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1" dirty="0">
                <a:solidFill>
                  <a:schemeClr val="dk1"/>
                </a:solidFill>
              </a:rPr>
              <a:t>Select the devices for the Virtual Switch</a:t>
            </a:r>
            <a:endParaRPr sz="1200" b="1" dirty="0">
              <a:solidFill>
                <a:schemeClr val="dk1"/>
              </a:solidFill>
            </a:endParaRPr>
          </a:p>
        </p:txBody>
      </p:sp>
      <p:sp>
        <p:nvSpPr>
          <p:cNvPr id="28" name="Shape 2220"/>
          <p:cNvSpPr txBox="1"/>
          <p:nvPr/>
        </p:nvSpPr>
        <p:spPr>
          <a:xfrm>
            <a:off x="1010048" y="3402398"/>
            <a:ext cx="17853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1" dirty="0">
                <a:solidFill>
                  <a:schemeClr val="dk1"/>
                </a:solidFill>
              </a:rPr>
              <a:t>Set up the Virtual Switch IP address</a:t>
            </a:r>
            <a:endParaRPr sz="1200" b="1" dirty="0">
              <a:solidFill>
                <a:schemeClr val="dk1"/>
              </a:solidFill>
            </a:endParaRPr>
          </a:p>
        </p:txBody>
      </p:sp>
      <p:sp>
        <p:nvSpPr>
          <p:cNvPr id="29" name="Shape 2224"/>
          <p:cNvSpPr txBox="1"/>
          <p:nvPr/>
        </p:nvSpPr>
        <p:spPr>
          <a:xfrm>
            <a:off x="3683709" y="3402398"/>
            <a:ext cx="17853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1">
                <a:solidFill>
                  <a:schemeClr val="dk1"/>
                </a:solidFill>
              </a:rPr>
              <a:t>Set up the Virtual Switch service</a:t>
            </a:r>
            <a:endParaRPr sz="1200" b="1">
              <a:solidFill>
                <a:schemeClr val="dk1"/>
              </a:solidFill>
            </a:endParaRPr>
          </a:p>
        </p:txBody>
      </p:sp>
      <p:sp>
        <p:nvSpPr>
          <p:cNvPr id="30" name="Shape 2228"/>
          <p:cNvSpPr txBox="1"/>
          <p:nvPr/>
        </p:nvSpPr>
        <p:spPr>
          <a:xfrm>
            <a:off x="6398059" y="3402398"/>
            <a:ext cx="14478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1" dirty="0">
                <a:solidFill>
                  <a:schemeClr val="dk1"/>
                </a:solidFill>
              </a:rPr>
              <a:t>Confirm Virtual Switch settings</a:t>
            </a:r>
            <a:endParaRPr sz="1200" b="1" dirty="0">
              <a:solidFill>
                <a:schemeClr val="dk1"/>
              </a:solidFill>
            </a:endParaRPr>
          </a:p>
        </p:txBody>
      </p:sp>
      <p:pic>
        <p:nvPicPr>
          <p:cNvPr id="31" name="Shape 22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7387" y="2320347"/>
            <a:ext cx="1727420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Shape 22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53934" y="2542377"/>
            <a:ext cx="2294325" cy="58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Shape 22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25461" y="2313889"/>
            <a:ext cx="1785426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Shape 22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0675" y="3994858"/>
            <a:ext cx="2309403" cy="77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Shape 22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66470" y="4013834"/>
            <a:ext cx="2294325" cy="75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Shape 22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98329" y="3824682"/>
            <a:ext cx="1910200" cy="95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Shape 87" descr="C:\Users\user\Desktop\0417_直播PPT對稿_QW-AC2600 802.11AC wifi card + Wirele\63862417_xl-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3360" y="1017324"/>
            <a:ext cx="5760640" cy="383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 descr="C:\Users\user\Desktop\0417_直播PPT對稿_QW-AC2600 802.11AC wifi card + Wirele\63862417_xl-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17324"/>
            <a:ext cx="5760640" cy="383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 descr="「Ubuntu icon」的圖片搜尋結果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58348" y="2264562"/>
            <a:ext cx="1485112" cy="148511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/>
          <p:nvPr/>
        </p:nvSpPr>
        <p:spPr>
          <a:xfrm>
            <a:off x="3935045" y="2552594"/>
            <a:ext cx="1080120" cy="975395"/>
          </a:xfrm>
          <a:prstGeom prst="mathPlus">
            <a:avLst>
              <a:gd name="adj1" fmla="val 23520"/>
            </a:avLst>
          </a:prstGeom>
          <a:solidFill>
            <a:srgbClr val="0F24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Shape 92"/>
          <p:cNvSpPr txBox="1"/>
          <p:nvPr/>
        </p:nvSpPr>
        <p:spPr>
          <a:xfrm>
            <a:off x="1895829" y="3770490"/>
            <a:ext cx="1586400" cy="5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zh-TW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Ubuntu </a:t>
            </a:r>
            <a:r>
              <a:rPr lang="en-US" altLang="zh-TW" sz="18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system</a:t>
            </a: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Shape 93"/>
          <p:cNvSpPr txBox="1"/>
          <p:nvPr/>
        </p:nvSpPr>
        <p:spPr>
          <a:xfrm>
            <a:off x="5227051" y="3770490"/>
            <a:ext cx="2405010" cy="5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zh-TW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QWA-AC2600</a:t>
            </a: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Shape 94"/>
          <p:cNvSpPr txBox="1"/>
          <p:nvPr/>
        </p:nvSpPr>
        <p:spPr>
          <a:xfrm>
            <a:off x="2195736" y="1172317"/>
            <a:ext cx="46805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zh-TW" sz="2400" b="1" dirty="0">
                <a:solidFill>
                  <a:schemeClr val="dk1"/>
                </a:solidFill>
              </a:rPr>
              <a:t>Build your own wireless network base </a:t>
            </a:r>
            <a:r>
              <a:rPr lang="en-US" altLang="zh-TW" sz="2400" b="1" dirty="0" smtClean="0">
                <a:solidFill>
                  <a:schemeClr val="dk1"/>
                </a:solidFill>
              </a:rPr>
              <a:t>station</a:t>
            </a:r>
            <a:endParaRPr dirty="0"/>
          </a:p>
        </p:txBody>
      </p:sp>
      <p:cxnSp>
        <p:nvCxnSpPr>
          <p:cNvPr id="97" name="Shape 97"/>
          <p:cNvCxnSpPr/>
          <p:nvPr/>
        </p:nvCxnSpPr>
        <p:spPr>
          <a:xfrm>
            <a:off x="2176280" y="2066936"/>
            <a:ext cx="468052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5" name="Shape 45">
            <a:extLst>
              <a:ext uri="{FF2B5EF4-FFF2-40B4-BE49-F238E27FC236}">
                <a16:creationId xmlns="" xmlns:a16="http://schemas.microsoft.com/office/drawing/2014/main" id="{0F667378-7D28-47E1-9299-ECCF0661A827}"/>
              </a:ext>
            </a:extLst>
          </p:cNvPr>
          <p:cNvSpPr txBox="1">
            <a:spLocks/>
          </p:cNvSpPr>
          <p:nvPr/>
        </p:nvSpPr>
        <p:spPr>
          <a:xfrm>
            <a:off x="123371" y="304797"/>
            <a:ext cx="8926286" cy="421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101"/>
              </a:buClr>
              <a:buSzPts val="4200"/>
              <a:buFont typeface="Arial"/>
              <a:buNone/>
              <a:defRPr sz="4200" b="1" i="0" u="none" strike="noStrike" cap="none">
                <a:solidFill>
                  <a:srgbClr val="FFE10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4000" dirty="0"/>
              <a:t>Good news for DIY </a:t>
            </a:r>
            <a:r>
              <a:rPr lang="en-US" sz="4000" dirty="0" smtClean="0"/>
              <a:t>maker </a:t>
            </a:r>
            <a:endParaRPr lang="en-US" sz="4000" dirty="0"/>
          </a:p>
        </p:txBody>
      </p:sp>
      <p:pic>
        <p:nvPicPr>
          <p:cNvPr id="13" name="Picture 3" descr="C:\Users\user\Desktop\0417_直播PPT對稿_QW-AC2600 802.11AC wifi card + Wirele\DSC_014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45704" y="2126115"/>
            <a:ext cx="1853469" cy="1729904"/>
          </a:xfrm>
          <a:prstGeom prst="rect">
            <a:avLst/>
          </a:prstGeom>
          <a:noFill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22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389" y="1182645"/>
            <a:ext cx="8909699" cy="359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2244"/>
          <p:cNvSpPr/>
          <p:nvPr/>
        </p:nvSpPr>
        <p:spPr>
          <a:xfrm flipH="1">
            <a:off x="1641976" y="1659033"/>
            <a:ext cx="648000" cy="6480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Shape 2245"/>
          <p:cNvGrpSpPr/>
          <p:nvPr/>
        </p:nvGrpSpPr>
        <p:grpSpPr>
          <a:xfrm>
            <a:off x="1619590" y="2477503"/>
            <a:ext cx="6336704" cy="2304256"/>
            <a:chOff x="1619672" y="2643758"/>
            <a:chExt cx="6336704" cy="1800200"/>
          </a:xfrm>
        </p:grpSpPr>
        <p:sp>
          <p:nvSpPr>
            <p:cNvPr id="15" name="Shape 2246"/>
            <p:cNvSpPr/>
            <p:nvPr/>
          </p:nvSpPr>
          <p:spPr>
            <a:xfrm rot="10800000" flipH="1">
              <a:off x="1619672" y="2643758"/>
              <a:ext cx="1224136" cy="1800200"/>
            </a:xfrm>
            <a:prstGeom prst="wedgeRectCallout">
              <a:avLst>
                <a:gd name="adj1" fmla="val -20833"/>
                <a:gd name="adj2" fmla="val 625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2247"/>
            <p:cNvSpPr/>
            <p:nvPr/>
          </p:nvSpPr>
          <p:spPr>
            <a:xfrm>
              <a:off x="2483768" y="2643758"/>
              <a:ext cx="5472608" cy="180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" name="Shape 22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4143" y="2519445"/>
            <a:ext cx="4287600" cy="222037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hape 2251"/>
          <p:cNvSpPr/>
          <p:nvPr/>
        </p:nvSpPr>
        <p:spPr>
          <a:xfrm flipH="1">
            <a:off x="4226992" y="4315803"/>
            <a:ext cx="720080" cy="144016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Shape 744"/>
          <p:cNvSpPr txBox="1">
            <a:spLocks noGrp="1"/>
          </p:cNvSpPr>
          <p:nvPr>
            <p:ph type="title"/>
          </p:nvPr>
        </p:nvSpPr>
        <p:spPr>
          <a:xfrm>
            <a:off x="457200" y="84982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ts val="3600"/>
              </a:lnSpc>
            </a:pPr>
            <a:r>
              <a:rPr lang="en-US" altLang="zh-TW" sz="3600" dirty="0" smtClean="0"/>
              <a:t>Open Network &amp; </a:t>
            </a:r>
            <a:br>
              <a:rPr lang="en-US" altLang="zh-TW" sz="3600" dirty="0" smtClean="0"/>
            </a:br>
            <a:r>
              <a:rPr lang="en-US" altLang="zh-TW" sz="3600" dirty="0" smtClean="0"/>
              <a:t>Virtual Switch form Control Panel</a:t>
            </a:r>
            <a:endParaRPr lang="en-US" altLang="zh-TW" sz="3600" dirty="0"/>
          </a:p>
        </p:txBody>
      </p:sp>
      <p:sp>
        <p:nvSpPr>
          <p:cNvPr id="752" name="Shape 752"/>
          <p:cNvSpPr/>
          <p:nvPr/>
        </p:nvSpPr>
        <p:spPr>
          <a:xfrm>
            <a:off x="1092863" y="1497268"/>
            <a:ext cx="453377" cy="390843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753" name="Shape 753"/>
          <p:cNvSpPr/>
          <p:nvPr/>
        </p:nvSpPr>
        <p:spPr>
          <a:xfrm>
            <a:off x="3738050" y="4061679"/>
            <a:ext cx="453377" cy="390843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22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4348" y="1195275"/>
            <a:ext cx="6193399" cy="3606819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Shape 759"/>
          <p:cNvSpPr txBox="1">
            <a:spLocks noGrp="1"/>
          </p:cNvSpPr>
          <p:nvPr>
            <p:ph type="title"/>
          </p:nvPr>
        </p:nvSpPr>
        <p:spPr>
          <a:xfrm>
            <a:off x="457200" y="13032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4000" dirty="0" smtClean="0"/>
              <a:t>Select Advanced Mode</a:t>
            </a:r>
            <a:endParaRPr lang="en-US" altLang="zh-TW" sz="4000" dirty="0"/>
          </a:p>
        </p:txBody>
      </p:sp>
      <p:sp>
        <p:nvSpPr>
          <p:cNvPr id="760" name="Shape 760"/>
          <p:cNvSpPr/>
          <p:nvPr/>
        </p:nvSpPr>
        <p:spPr>
          <a:xfrm flipH="1">
            <a:off x="1642343" y="1900141"/>
            <a:ext cx="609846" cy="203282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Shape 761"/>
          <p:cNvSpPr/>
          <p:nvPr/>
        </p:nvSpPr>
        <p:spPr>
          <a:xfrm flipH="1">
            <a:off x="2143824" y="4464054"/>
            <a:ext cx="677606" cy="203282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Shape 762"/>
          <p:cNvSpPr/>
          <p:nvPr/>
        </p:nvSpPr>
        <p:spPr>
          <a:xfrm>
            <a:off x="1138287" y="1828133"/>
            <a:ext cx="453377" cy="390843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dirty="0"/>
          </a:p>
        </p:txBody>
      </p:sp>
      <p:sp>
        <p:nvSpPr>
          <p:cNvPr id="763" name="Shape 763"/>
          <p:cNvSpPr/>
          <p:nvPr/>
        </p:nvSpPr>
        <p:spPr>
          <a:xfrm>
            <a:off x="1660303" y="4371950"/>
            <a:ext cx="453377" cy="390843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22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9290" y="1041953"/>
            <a:ext cx="6446626" cy="376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22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0947" y="1642317"/>
            <a:ext cx="3481375" cy="3015646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Shape 769"/>
          <p:cNvSpPr txBox="1">
            <a:spLocks noGrp="1"/>
          </p:cNvSpPr>
          <p:nvPr>
            <p:ph type="title"/>
          </p:nvPr>
        </p:nvSpPr>
        <p:spPr>
          <a:xfrm>
            <a:off x="457200" y="13032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4000" dirty="0" smtClean="0"/>
              <a:t>Create a Virtual Switch</a:t>
            </a:r>
            <a:endParaRPr lang="en-US" altLang="zh-TW" sz="4000" dirty="0"/>
          </a:p>
        </p:txBody>
      </p:sp>
      <p:sp>
        <p:nvSpPr>
          <p:cNvPr id="770" name="Shape 770"/>
          <p:cNvSpPr/>
          <p:nvPr/>
        </p:nvSpPr>
        <p:spPr>
          <a:xfrm flipH="1">
            <a:off x="2995444" y="1741705"/>
            <a:ext cx="504056" cy="168018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Shape 772"/>
          <p:cNvSpPr/>
          <p:nvPr/>
        </p:nvSpPr>
        <p:spPr>
          <a:xfrm flipH="1">
            <a:off x="4211960" y="3373886"/>
            <a:ext cx="2664296" cy="72008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Shape 773"/>
          <p:cNvSpPr/>
          <p:nvPr/>
        </p:nvSpPr>
        <p:spPr>
          <a:xfrm>
            <a:off x="2483768" y="1635646"/>
            <a:ext cx="453377" cy="390843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774" name="Shape 774"/>
          <p:cNvSpPr/>
          <p:nvPr/>
        </p:nvSpPr>
        <p:spPr>
          <a:xfrm>
            <a:off x="3707904" y="3579862"/>
            <a:ext cx="453377" cy="390843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775" name="Shape 775"/>
          <p:cNvSpPr/>
          <p:nvPr/>
        </p:nvSpPr>
        <p:spPr>
          <a:xfrm>
            <a:off x="5540706" y="3755841"/>
            <a:ext cx="2558266" cy="544101"/>
          </a:xfrm>
          <a:prstGeom prst="parallelogram">
            <a:avLst>
              <a:gd name="adj" fmla="val 61376"/>
            </a:avLst>
          </a:prstGeom>
          <a:solidFill>
            <a:srgbClr val="1736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1600" b="1" dirty="0" smtClean="0">
                <a:solidFill>
                  <a:schemeClr val="bg1"/>
                </a:solidFill>
              </a:rPr>
              <a:t>Select Advanced Mode</a:t>
            </a:r>
            <a:endParaRPr lang="en-US" altLang="zh-TW" sz="16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2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3752" y="1181885"/>
            <a:ext cx="4135746" cy="3585768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Shape 781"/>
          <p:cNvSpPr txBox="1">
            <a:spLocks noGrp="1"/>
          </p:cNvSpPr>
          <p:nvPr>
            <p:ph type="title"/>
          </p:nvPr>
        </p:nvSpPr>
        <p:spPr>
          <a:xfrm>
            <a:off x="0" y="77425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4000" spc="-150" dirty="0" smtClean="0"/>
              <a:t>Select the devices for the Virtual Switch</a:t>
            </a:r>
            <a:endParaRPr lang="en-US" altLang="zh-TW" sz="4000" spc="-150" dirty="0"/>
          </a:p>
        </p:txBody>
      </p:sp>
      <p:sp>
        <p:nvSpPr>
          <p:cNvPr id="782" name="Shape 782"/>
          <p:cNvSpPr/>
          <p:nvPr/>
        </p:nvSpPr>
        <p:spPr>
          <a:xfrm flipH="1">
            <a:off x="2627784" y="2211710"/>
            <a:ext cx="288032" cy="1296144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Shape 783"/>
          <p:cNvSpPr/>
          <p:nvPr/>
        </p:nvSpPr>
        <p:spPr>
          <a:xfrm rot="10800000">
            <a:off x="5660110" y="4406047"/>
            <a:ext cx="720080" cy="216024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Shape 784"/>
          <p:cNvSpPr/>
          <p:nvPr/>
        </p:nvSpPr>
        <p:spPr>
          <a:xfrm>
            <a:off x="4676610" y="1707654"/>
            <a:ext cx="3968628" cy="648072"/>
          </a:xfrm>
          <a:prstGeom prst="parallelogram">
            <a:avLst>
              <a:gd name="adj" fmla="val 61376"/>
            </a:avLst>
          </a:prstGeom>
          <a:solidFill>
            <a:srgbClr val="1736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1600" b="1" dirty="0" smtClean="0">
                <a:solidFill>
                  <a:schemeClr val="bg1"/>
                </a:solidFill>
              </a:rPr>
              <a:t>Choose physical adapter for the Virtual Switch</a:t>
            </a:r>
            <a:endParaRPr lang="en-US" altLang="zh-TW" sz="1600" dirty="0" smtClean="0">
              <a:solidFill>
                <a:schemeClr val="bg1"/>
              </a:solidFill>
            </a:endParaRPr>
          </a:p>
        </p:txBody>
      </p:sp>
      <p:sp>
        <p:nvSpPr>
          <p:cNvPr id="785" name="Shape 785"/>
          <p:cNvSpPr/>
          <p:nvPr/>
        </p:nvSpPr>
        <p:spPr>
          <a:xfrm>
            <a:off x="2555776" y="1779662"/>
            <a:ext cx="453377" cy="390843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786" name="Shape 786"/>
          <p:cNvSpPr/>
          <p:nvPr/>
        </p:nvSpPr>
        <p:spPr>
          <a:xfrm>
            <a:off x="5166102" y="4308428"/>
            <a:ext cx="453377" cy="390843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2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2098" y="1353166"/>
            <a:ext cx="4557399" cy="3449999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Shape 792"/>
          <p:cNvSpPr txBox="1">
            <a:spLocks noGrp="1"/>
          </p:cNvSpPr>
          <p:nvPr>
            <p:ph type="title"/>
          </p:nvPr>
        </p:nvSpPr>
        <p:spPr>
          <a:xfrm>
            <a:off x="0" y="130324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4000" dirty="0" smtClean="0"/>
              <a:t>Set up the Virtual Switch IP address</a:t>
            </a:r>
            <a:endParaRPr lang="en-US" altLang="zh-TW" sz="4000" dirty="0"/>
          </a:p>
        </p:txBody>
      </p:sp>
      <p:sp>
        <p:nvSpPr>
          <p:cNvPr id="793" name="Shape 793"/>
          <p:cNvSpPr/>
          <p:nvPr/>
        </p:nvSpPr>
        <p:spPr>
          <a:xfrm flipH="1">
            <a:off x="2373974" y="1946093"/>
            <a:ext cx="648072" cy="22427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Shape 794"/>
          <p:cNvSpPr/>
          <p:nvPr/>
        </p:nvSpPr>
        <p:spPr>
          <a:xfrm rot="10800000">
            <a:off x="5757183" y="4482405"/>
            <a:ext cx="711068" cy="21332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Shape 795"/>
          <p:cNvSpPr/>
          <p:nvPr/>
        </p:nvSpPr>
        <p:spPr>
          <a:xfrm>
            <a:off x="4860032" y="1298873"/>
            <a:ext cx="3238939" cy="568855"/>
          </a:xfrm>
          <a:prstGeom prst="parallelogram">
            <a:avLst>
              <a:gd name="adj" fmla="val 61376"/>
            </a:avLst>
          </a:prstGeom>
          <a:solidFill>
            <a:srgbClr val="1736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1600" b="1" dirty="0" smtClean="0">
                <a:solidFill>
                  <a:schemeClr val="bg1"/>
                </a:solidFill>
              </a:rPr>
              <a:t>Manually configure the IP address</a:t>
            </a:r>
            <a:endParaRPr lang="en-US" altLang="zh-TW" sz="1600" dirty="0" smtClean="0">
              <a:solidFill>
                <a:schemeClr val="bg1"/>
              </a:solidFill>
            </a:endParaRPr>
          </a:p>
        </p:txBody>
      </p:sp>
      <p:sp>
        <p:nvSpPr>
          <p:cNvPr id="796" name="Shape 796"/>
          <p:cNvSpPr/>
          <p:nvPr/>
        </p:nvSpPr>
        <p:spPr>
          <a:xfrm>
            <a:off x="1869919" y="1862235"/>
            <a:ext cx="453377" cy="390843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797" name="Shape 797"/>
          <p:cNvSpPr/>
          <p:nvPr/>
        </p:nvSpPr>
        <p:spPr>
          <a:xfrm>
            <a:off x="5262839" y="4381011"/>
            <a:ext cx="453377" cy="390843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23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1553" y="1026936"/>
            <a:ext cx="5093076" cy="3824925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Shape 803"/>
          <p:cNvSpPr txBox="1">
            <a:spLocks noGrp="1"/>
          </p:cNvSpPr>
          <p:nvPr>
            <p:ph type="title"/>
          </p:nvPr>
        </p:nvSpPr>
        <p:spPr>
          <a:xfrm>
            <a:off x="457200" y="13032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/>
            <a:r>
              <a:rPr lang="en-US" altLang="zh-TW" sz="4000" dirty="0" smtClean="0"/>
              <a:t>Enable </a:t>
            </a:r>
            <a:r>
              <a:rPr lang="zh-TW" altLang="zh-TW" sz="4000" dirty="0" smtClean="0"/>
              <a:t>NAT</a:t>
            </a:r>
            <a:r>
              <a:rPr lang="en-US" altLang="zh-TW" sz="4000" dirty="0" smtClean="0"/>
              <a:t> and </a:t>
            </a:r>
            <a:r>
              <a:rPr lang="zh-TW" altLang="zh-TW" sz="4000" dirty="0" smtClean="0"/>
              <a:t>DHCP</a:t>
            </a:r>
            <a:r>
              <a:rPr lang="en-US" altLang="zh-TW" sz="4000" dirty="0" smtClean="0"/>
              <a:t> Server</a:t>
            </a:r>
            <a:endParaRPr lang="en-US" altLang="zh-TW" sz="4000" dirty="0"/>
          </a:p>
        </p:txBody>
      </p:sp>
      <p:sp>
        <p:nvSpPr>
          <p:cNvPr id="804" name="Shape 804"/>
          <p:cNvSpPr/>
          <p:nvPr/>
        </p:nvSpPr>
        <p:spPr>
          <a:xfrm flipH="1">
            <a:off x="2073320" y="1473819"/>
            <a:ext cx="1202707" cy="412827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Shape 805"/>
          <p:cNvSpPr/>
          <p:nvPr/>
        </p:nvSpPr>
        <p:spPr>
          <a:xfrm rot="10800000">
            <a:off x="5961524" y="4483247"/>
            <a:ext cx="720080" cy="288032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Shape 806"/>
          <p:cNvSpPr/>
          <p:nvPr/>
        </p:nvSpPr>
        <p:spPr>
          <a:xfrm>
            <a:off x="4932040" y="1473962"/>
            <a:ext cx="3155056" cy="676120"/>
          </a:xfrm>
          <a:prstGeom prst="parallelogram">
            <a:avLst>
              <a:gd name="adj" fmla="val 61376"/>
            </a:avLst>
          </a:prstGeom>
          <a:solidFill>
            <a:srgbClr val="1736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altLang="zh-TW" sz="1800" b="1" dirty="0" smtClean="0">
                <a:solidFill>
                  <a:schemeClr val="lt1"/>
                </a:solidFill>
              </a:rPr>
              <a:t>Set up </a:t>
            </a:r>
            <a:r>
              <a:rPr lang="zh-TW" sz="18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IP</a:t>
            </a:r>
            <a:r>
              <a:rPr lang="en-US" altLang="zh-TW" sz="18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address </a:t>
            </a:r>
            <a:r>
              <a:rPr lang="en-US" altLang="zh-TW" sz="1800" b="1" dirty="0" smtClean="0">
                <a:solidFill>
                  <a:schemeClr val="lt1"/>
                </a:solidFill>
              </a:rPr>
              <a:t>and</a:t>
            </a:r>
            <a:r>
              <a:rPr lang="en-US" altLang="zh-TW" sz="1800" b="1" dirty="0">
                <a:solidFill>
                  <a:schemeClr val="lt1"/>
                </a:solidFill>
              </a:rPr>
              <a:t> </a:t>
            </a:r>
            <a:r>
              <a:rPr lang="zh-TW" sz="18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DNS</a:t>
            </a:r>
            <a:r>
              <a:rPr lang="en-US" altLang="zh-TW" sz="1800" b="1" dirty="0" smtClean="0">
                <a:solidFill>
                  <a:schemeClr val="lt1"/>
                </a:solidFill>
              </a:rPr>
              <a:t> server</a:t>
            </a:r>
            <a:endParaRPr sz="1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Shape 808"/>
          <p:cNvSpPr/>
          <p:nvPr/>
        </p:nvSpPr>
        <p:spPr>
          <a:xfrm>
            <a:off x="1589799" y="1474832"/>
            <a:ext cx="453377" cy="390843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809" name="Shape 809"/>
          <p:cNvSpPr/>
          <p:nvPr/>
        </p:nvSpPr>
        <p:spPr>
          <a:xfrm>
            <a:off x="5476331" y="4431335"/>
            <a:ext cx="453377" cy="390843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23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2092" y="1044703"/>
            <a:ext cx="4883651" cy="3649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5" name="Shape 815"/>
          <p:cNvSpPr txBox="1">
            <a:spLocks noGrp="1"/>
          </p:cNvSpPr>
          <p:nvPr>
            <p:ph type="title"/>
          </p:nvPr>
        </p:nvSpPr>
        <p:spPr>
          <a:xfrm>
            <a:off x="457200" y="13032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4000" dirty="0" smtClean="0"/>
              <a:t>Confirm setting and Apply</a:t>
            </a:r>
            <a:endParaRPr lang="en-US" altLang="zh-TW" sz="4000" dirty="0"/>
          </a:p>
        </p:txBody>
      </p:sp>
      <p:sp>
        <p:nvSpPr>
          <p:cNvPr id="816" name="Shape 816"/>
          <p:cNvSpPr/>
          <p:nvPr/>
        </p:nvSpPr>
        <p:spPr>
          <a:xfrm rot="10800000">
            <a:off x="5970632" y="4379570"/>
            <a:ext cx="720080" cy="216024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Shape 817"/>
          <p:cNvSpPr/>
          <p:nvPr/>
        </p:nvSpPr>
        <p:spPr>
          <a:xfrm>
            <a:off x="5220072" y="1491630"/>
            <a:ext cx="3223284" cy="504056"/>
          </a:xfrm>
          <a:prstGeom prst="parallelogram">
            <a:avLst>
              <a:gd name="adj" fmla="val 61376"/>
            </a:avLst>
          </a:prstGeom>
          <a:solidFill>
            <a:srgbClr val="1736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altLang="zh-TW" sz="18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Check the setting</a:t>
            </a:r>
            <a:endParaRPr sz="1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Shape 822"/>
          <p:cNvSpPr txBox="1">
            <a:spLocks noGrp="1"/>
          </p:cNvSpPr>
          <p:nvPr>
            <p:ph type="title"/>
          </p:nvPr>
        </p:nvSpPr>
        <p:spPr>
          <a:xfrm>
            <a:off x="457200" y="13032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 sz="4000" dirty="0" smtClean="0"/>
              <a:t>Setting completed</a:t>
            </a:r>
            <a:endParaRPr lang="en-US" altLang="zh-TW" sz="4000" dirty="0"/>
          </a:p>
        </p:txBody>
      </p:sp>
      <p:grpSp>
        <p:nvGrpSpPr>
          <p:cNvPr id="824" name="Shape 824"/>
          <p:cNvGrpSpPr/>
          <p:nvPr/>
        </p:nvGrpSpPr>
        <p:grpSpPr>
          <a:xfrm>
            <a:off x="539552" y="5452070"/>
            <a:ext cx="8280920" cy="2303536"/>
            <a:chOff x="467544" y="2499742"/>
            <a:chExt cx="8280920" cy="2303536"/>
          </a:xfrm>
        </p:grpSpPr>
        <p:cxnSp>
          <p:nvCxnSpPr>
            <p:cNvPr id="825" name="Shape 825"/>
            <p:cNvCxnSpPr/>
            <p:nvPr/>
          </p:nvCxnSpPr>
          <p:spPr>
            <a:xfrm>
              <a:off x="4932040" y="2896570"/>
              <a:ext cx="1800200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26" name="Shape 826"/>
            <p:cNvCxnSpPr/>
            <p:nvPr/>
          </p:nvCxnSpPr>
          <p:spPr>
            <a:xfrm>
              <a:off x="5076056" y="4040339"/>
              <a:ext cx="1656184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27" name="Shape 827"/>
            <p:cNvCxnSpPr/>
            <p:nvPr/>
          </p:nvCxnSpPr>
          <p:spPr>
            <a:xfrm>
              <a:off x="6732240" y="2859782"/>
              <a:ext cx="0" cy="1187348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28" name="Shape 828"/>
            <p:cNvCxnSpPr/>
            <p:nvPr/>
          </p:nvCxnSpPr>
          <p:spPr>
            <a:xfrm>
              <a:off x="6732240" y="3431959"/>
              <a:ext cx="1872208" cy="12283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829" name="Shape 829" descr="D:\結案\20170110_PPTNetwork Management and virtual switch\Links\46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308304" y="3215935"/>
              <a:ext cx="1296144" cy="3600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0" name="Shape 830"/>
            <p:cNvSpPr txBox="1"/>
            <p:nvPr/>
          </p:nvSpPr>
          <p:spPr>
            <a:xfrm>
              <a:off x="5292080" y="2588793"/>
              <a:ext cx="1008112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Adapter 1</a:t>
              </a:r>
              <a:endPara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Shape 831"/>
            <p:cNvSpPr txBox="1"/>
            <p:nvPr/>
          </p:nvSpPr>
          <p:spPr>
            <a:xfrm>
              <a:off x="5292080" y="3725319"/>
              <a:ext cx="151216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WirelessAP 1</a:t>
              </a:r>
              <a:endPara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Shape 832"/>
            <p:cNvSpPr txBox="1"/>
            <p:nvPr/>
          </p:nvSpPr>
          <p:spPr>
            <a:xfrm>
              <a:off x="5292080" y="4081192"/>
              <a:ext cx="180020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zh-TW" sz="11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設定 SSID </a:t>
              </a:r>
              <a:r>
                <a:rPr lang="zh-TW"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為 QVR Pro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zh-TW" sz="11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無線加密安全性</a:t>
              </a:r>
              <a:r>
                <a:rPr lang="zh-TW"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為 WPA2</a:t>
              </a: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Shape 833"/>
            <p:cNvSpPr txBox="1"/>
            <p:nvPr/>
          </p:nvSpPr>
          <p:spPr>
            <a:xfrm>
              <a:off x="7236296" y="3575975"/>
              <a:ext cx="151216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Virtual Switch 1</a:t>
              </a:r>
              <a:endPara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Shape 834"/>
            <p:cNvSpPr txBox="1"/>
            <p:nvPr/>
          </p:nvSpPr>
          <p:spPr>
            <a:xfrm>
              <a:off x="7236296" y="3791999"/>
              <a:ext cx="1296144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zh-TW"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10.0.0.1</a:t>
              </a: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Shape 835"/>
            <p:cNvSpPr txBox="1"/>
            <p:nvPr/>
          </p:nvSpPr>
          <p:spPr>
            <a:xfrm>
              <a:off x="2987824" y="2602241"/>
              <a:ext cx="1584176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QVR Pro Client</a:t>
              </a:r>
              <a:endPara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Shape 836"/>
            <p:cNvSpPr txBox="1"/>
            <p:nvPr/>
          </p:nvSpPr>
          <p:spPr>
            <a:xfrm>
              <a:off x="3059832" y="4008023"/>
              <a:ext cx="1296144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zh-TW"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10.0.0.2</a:t>
              </a: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Shape 837"/>
            <p:cNvSpPr txBox="1"/>
            <p:nvPr/>
          </p:nvSpPr>
          <p:spPr>
            <a:xfrm>
              <a:off x="2987824" y="2910018"/>
              <a:ext cx="1296144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zh-TW"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10.0.0.3</a:t>
              </a: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Shape 838"/>
            <p:cNvSpPr txBox="1"/>
            <p:nvPr/>
          </p:nvSpPr>
          <p:spPr>
            <a:xfrm>
              <a:off x="3059832" y="3791999"/>
              <a:ext cx="1584176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無線攝影機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39" name="Shape 839"/>
            <p:cNvCxnSpPr/>
            <p:nvPr/>
          </p:nvCxnSpPr>
          <p:spPr>
            <a:xfrm>
              <a:off x="2843808" y="2886386"/>
              <a:ext cx="1800200" cy="0"/>
            </a:xfrm>
            <a:prstGeom prst="straightConnector1">
              <a:avLst/>
            </a:prstGeom>
            <a:noFill/>
            <a:ln w="38100" cap="flat" cmpd="sng">
              <a:solidFill>
                <a:srgbClr val="00AEEF"/>
              </a:solidFill>
              <a:prstDash val="dash"/>
              <a:round/>
              <a:headEnd type="none" w="sm" len="sm"/>
              <a:tailEnd type="none" w="sm" len="sm"/>
            </a:ln>
          </p:spPr>
        </p:cxnSp>
        <p:pic>
          <p:nvPicPr>
            <p:cNvPr id="840" name="Shape 840" descr="QNAP Wirelessap Statio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613338" y="3647983"/>
              <a:ext cx="678742" cy="643796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01600" dir="1380000" sx="99000" sy="99000" algn="tl" rotWithShape="0">
                <a:schemeClr val="lt1">
                  <a:alpha val="30980"/>
                </a:schemeClr>
              </a:outerShdw>
            </a:effectLst>
          </p:spPr>
        </p:pic>
        <p:pic>
          <p:nvPicPr>
            <p:cNvPr id="841" name="Shape 841" descr="C:\Users\user\Desktop\0306_x53Be PPT\13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619625" y="2680546"/>
              <a:ext cx="641374" cy="5760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2" name="Shape 842"/>
            <p:cNvSpPr txBox="1"/>
            <p:nvPr/>
          </p:nvSpPr>
          <p:spPr>
            <a:xfrm>
              <a:off x="4687441" y="2794365"/>
              <a:ext cx="1008112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zh-TW" sz="10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 Gbe</a:t>
              </a:r>
              <a:endPara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43" name="Shape 843"/>
            <p:cNvCxnSpPr/>
            <p:nvPr/>
          </p:nvCxnSpPr>
          <p:spPr>
            <a:xfrm>
              <a:off x="3779912" y="4100027"/>
              <a:ext cx="864096" cy="0"/>
            </a:xfrm>
            <a:prstGeom prst="straightConnector1">
              <a:avLst/>
            </a:prstGeom>
            <a:noFill/>
            <a:ln w="38100" cap="flat" cmpd="sng">
              <a:solidFill>
                <a:srgbClr val="00AEEF"/>
              </a:solidFill>
              <a:prstDash val="dash"/>
              <a:round/>
              <a:headEnd type="none" w="sm" len="sm"/>
              <a:tailEnd type="none" w="sm" len="sm"/>
            </a:ln>
          </p:spPr>
        </p:cxnSp>
        <p:pic>
          <p:nvPicPr>
            <p:cNvPr id="844" name="Shape 844" descr="C:\Users\user\Desktop\0417_直播PPT對稿_QW-AC2600 802.11AC wifi card + Wirele\27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67544" y="2499742"/>
              <a:ext cx="2411760" cy="23035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5" name="Shape 845"/>
            <p:cNvPicPr preferRelativeResize="0"/>
            <p:nvPr/>
          </p:nvPicPr>
          <p:blipFill rotWithShape="1">
            <a:blip r:embed="rId7">
              <a:alphaModFix/>
            </a:blip>
            <a:srcRect l="30951" r="32925"/>
            <a:stretch/>
          </p:blipFill>
          <p:spPr>
            <a:xfrm>
              <a:off x="2411760" y="3387586"/>
              <a:ext cx="727335" cy="113226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" name="Shape 23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64957" y="1055494"/>
            <a:ext cx="6304775" cy="3665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Shape 851"/>
          <p:cNvSpPr txBox="1"/>
          <p:nvPr/>
        </p:nvSpPr>
        <p:spPr>
          <a:xfrm>
            <a:off x="395536" y="1923678"/>
            <a:ext cx="3960440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5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DEMO</a:t>
            </a:r>
            <a:endParaRPr sz="5500" b="1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 descr="C:\Users\user\Desktop\0417_直播PPT對稿_QW-AC2600 802.11AC wifi card + Wirele\DSC_014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83518"/>
            <a:ext cx="4716016" cy="440161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Shape 859"/>
          <p:cNvSpPr txBox="1">
            <a:spLocks noGrp="1"/>
          </p:cNvSpPr>
          <p:nvPr>
            <p:ph type="ctrTitle"/>
          </p:nvPr>
        </p:nvSpPr>
        <p:spPr>
          <a:xfrm>
            <a:off x="113356" y="1916121"/>
            <a:ext cx="4572000" cy="1246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3959"/>
            </a:pPr>
            <a:r>
              <a:rPr lang="en-US" altLang="zh-TW" sz="3600" dirty="0" smtClean="0"/>
              <a:t>Made for </a:t>
            </a:r>
            <a:r>
              <a:rPr lang="en-US" altLang="zh-TW" sz="3600" dirty="0" err="1" smtClean="0"/>
              <a:t>Ubuntu</a:t>
            </a:r>
            <a:r>
              <a:rPr lang="en-US" altLang="zh-TW" sz="3600" dirty="0" smtClean="0"/>
              <a:t> PC and QNAP NAS</a:t>
            </a:r>
            <a:endParaRPr lang="en-US" altLang="zh-TW" sz="3600" dirty="0"/>
          </a:p>
        </p:txBody>
      </p:sp>
      <p:pic>
        <p:nvPicPr>
          <p:cNvPr id="5" name="Shape 374" descr="C:\Users\user\Desktop\0306_x53Be PPT\2600-1.png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6987962" y="1419412"/>
            <a:ext cx="2156038" cy="2641166"/>
          </a:xfrm>
          <a:prstGeom prst="rect">
            <a:avLst/>
          </a:prstGeom>
          <a:noFill/>
          <a:ln>
            <a:noFill/>
          </a:ln>
          <a:effectLst>
            <a:outerShdw blurRad="139700" dir="7440000" sx="97000" sy="97000" algn="t" rotWithShape="0">
              <a:srgbClr val="FFC000"/>
            </a:outerShdw>
          </a:effectLst>
        </p:spPr>
      </p:pic>
      <p:pic>
        <p:nvPicPr>
          <p:cNvPr id="6" name="Picture 2" descr="C:\Users\user\Desktop\0417_直播PPT對稿_QW-AC2600 802.11AC wifi card + Wirele\DSC_018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807089"/>
            <a:ext cx="2839796" cy="24917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Shape 748"/>
          <p:cNvSpPr txBox="1"/>
          <p:nvPr/>
        </p:nvSpPr>
        <p:spPr>
          <a:xfrm>
            <a:off x="5519652" y="4546040"/>
            <a:ext cx="3483548" cy="39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800" dirty="0" smtClean="0"/>
              <a:t>Copyright © 2018 QNAP Systems, Inc. All rights reserved. QNAP® and other names of QNAP Products are proprietary marks or registered trademarks of QNAP Systems, Inc. Other products and company names mentioned herein are trademarks of their respective holder</a:t>
            </a:r>
          </a:p>
          <a:p>
            <a:endParaRPr sz="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Shape 103"/>
          <p:cNvCxnSpPr/>
          <p:nvPr/>
        </p:nvCxnSpPr>
        <p:spPr>
          <a:xfrm rot="10800000" flipH="1">
            <a:off x="3419872" y="3591326"/>
            <a:ext cx="3888300" cy="564600"/>
          </a:xfrm>
          <a:prstGeom prst="bentConnector3">
            <a:avLst>
              <a:gd name="adj1" fmla="val 45499"/>
            </a:avLst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triangle" w="med" len="med"/>
            <a:tailEnd type="none" w="sm" len="sm"/>
          </a:ln>
        </p:spPr>
      </p:cxnSp>
      <p:cxnSp>
        <p:nvCxnSpPr>
          <p:cNvPr id="104" name="Shape 104"/>
          <p:cNvCxnSpPr/>
          <p:nvPr/>
        </p:nvCxnSpPr>
        <p:spPr>
          <a:xfrm rot="10800000">
            <a:off x="3275857" y="4299942"/>
            <a:ext cx="3888431" cy="0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solid"/>
            <a:round/>
            <a:headEnd type="triangle" w="med" len="med"/>
            <a:tailEnd type="none" w="sm" len="sm"/>
          </a:ln>
        </p:spPr>
      </p:cxnSp>
      <p:sp>
        <p:nvSpPr>
          <p:cNvPr id="105" name="Shape 105"/>
          <p:cNvSpPr/>
          <p:nvPr/>
        </p:nvSpPr>
        <p:spPr>
          <a:xfrm>
            <a:off x="539552" y="1347614"/>
            <a:ext cx="2808312" cy="2448272"/>
          </a:xfrm>
          <a:prstGeom prst="roundRect">
            <a:avLst>
              <a:gd name="adj" fmla="val 16667"/>
            </a:avLst>
          </a:prstGeom>
          <a:solidFill>
            <a:srgbClr val="F2D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Shape 107" descr="C:\Users\user\Desktop\0306_x53Be PPT\2600-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5856" y="1549780"/>
            <a:ext cx="679372" cy="832238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Shape 108"/>
          <p:cNvSpPr/>
          <p:nvPr/>
        </p:nvSpPr>
        <p:spPr>
          <a:xfrm>
            <a:off x="7236296" y="4011910"/>
            <a:ext cx="1176900" cy="546900"/>
          </a:xfrm>
          <a:prstGeom prst="rect">
            <a:avLst/>
          </a:prstGeom>
          <a:solidFill>
            <a:srgbClr val="2058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altLang="zh-TW" sz="1800" b="1" dirty="0">
                <a:solidFill>
                  <a:schemeClr val="lt1"/>
                </a:solidFill>
              </a:rPr>
              <a:t>Show results</a:t>
            </a:r>
            <a:endParaRPr sz="1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Shape 109"/>
          <p:cNvSpPr/>
          <p:nvPr/>
        </p:nvSpPr>
        <p:spPr>
          <a:xfrm>
            <a:off x="7236296" y="3317810"/>
            <a:ext cx="1176900" cy="546900"/>
          </a:xfrm>
          <a:prstGeom prst="rect">
            <a:avLst/>
          </a:prstGeom>
          <a:solidFill>
            <a:srgbClr val="2058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altLang="zh-TW" sz="1600" b="1" dirty="0">
                <a:solidFill>
                  <a:schemeClr val="lt1"/>
                </a:solidFill>
              </a:rPr>
              <a:t>Data collection</a:t>
            </a:r>
            <a:endParaRPr sz="1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Shape 110" descr="C:\Users\user\Desktop\0417_直播PPT對稿_QW-AC2600 802.11AC wifi card + Wirele\磁碟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37774" y="2787775"/>
            <a:ext cx="594066" cy="791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 descr="C:\Users\user\Desktop\0417_直播PPT對稿_QW-AC2600 802.11AC wifi card + Wirele\2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5576" y="2787774"/>
            <a:ext cx="792088" cy="79208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Shape 112"/>
          <p:cNvSpPr/>
          <p:nvPr/>
        </p:nvSpPr>
        <p:spPr>
          <a:xfrm>
            <a:off x="1207080" y="1275606"/>
            <a:ext cx="1368152" cy="288032"/>
          </a:xfrm>
          <a:prstGeom prst="rect">
            <a:avLst/>
          </a:prstGeom>
          <a:solidFill>
            <a:srgbClr val="9537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PC / NAS</a:t>
            </a:r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539552" y="3908504"/>
            <a:ext cx="2808312" cy="535454"/>
          </a:xfrm>
          <a:prstGeom prst="roundRect">
            <a:avLst>
              <a:gd name="adj" fmla="val 40917"/>
            </a:avLst>
          </a:prstGeom>
          <a:solidFill>
            <a:srgbClr val="F2D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Direct access, </a:t>
            </a:r>
            <a:r>
              <a:rPr lang="en-US" altLang="zh-TW" sz="1800" b="1" dirty="0" smtClean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compute </a:t>
            </a:r>
            <a:r>
              <a:rPr lang="en-US" altLang="zh-TW" sz="1800" b="1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&amp; process</a:t>
            </a:r>
            <a:endParaRPr dirty="0"/>
          </a:p>
        </p:txBody>
      </p:sp>
      <p:cxnSp>
        <p:nvCxnSpPr>
          <p:cNvPr id="114" name="Shape 114"/>
          <p:cNvCxnSpPr/>
          <p:nvPr/>
        </p:nvCxnSpPr>
        <p:spPr>
          <a:xfrm>
            <a:off x="1691680" y="3219822"/>
            <a:ext cx="648072" cy="0"/>
          </a:xfrm>
          <a:prstGeom prst="straightConnector1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15" name="Shape 115"/>
          <p:cNvCxnSpPr/>
          <p:nvPr/>
        </p:nvCxnSpPr>
        <p:spPr>
          <a:xfrm rot="10800000">
            <a:off x="2843808" y="2283718"/>
            <a:ext cx="0" cy="577580"/>
          </a:xfrm>
          <a:prstGeom prst="straightConnector1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triangle" w="med" len="med"/>
            <a:tailEnd type="none" w="sm" len="sm"/>
          </a:ln>
        </p:spPr>
      </p:cxnSp>
      <p:pic>
        <p:nvPicPr>
          <p:cNvPr id="116" name="Shape 116" descr="C:\Users\user\Desktop\0417_直播PPT對稿_QW-AC2600 802.11AC wifi card + Wirele\24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39752" y="1707654"/>
            <a:ext cx="1008112" cy="63109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 txBox="1"/>
          <p:nvPr/>
        </p:nvSpPr>
        <p:spPr>
          <a:xfrm>
            <a:off x="2483768" y="1851670"/>
            <a:ext cx="7200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endParaRPr/>
          </a:p>
        </p:txBody>
      </p:sp>
      <p:cxnSp>
        <p:nvCxnSpPr>
          <p:cNvPr id="118" name="Shape 118"/>
          <p:cNvCxnSpPr/>
          <p:nvPr/>
        </p:nvCxnSpPr>
        <p:spPr>
          <a:xfrm>
            <a:off x="3842192" y="2067427"/>
            <a:ext cx="1233864" cy="0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19" name="Shape 119"/>
          <p:cNvCxnSpPr/>
          <p:nvPr/>
        </p:nvCxnSpPr>
        <p:spPr>
          <a:xfrm>
            <a:off x="5076056" y="1563371"/>
            <a:ext cx="9728" cy="1007962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20" name="Shape 120"/>
          <p:cNvCxnSpPr/>
          <p:nvPr/>
        </p:nvCxnSpPr>
        <p:spPr>
          <a:xfrm>
            <a:off x="5076056" y="1563371"/>
            <a:ext cx="1233864" cy="0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21" name="Shape 121"/>
          <p:cNvCxnSpPr/>
          <p:nvPr/>
        </p:nvCxnSpPr>
        <p:spPr>
          <a:xfrm>
            <a:off x="5076056" y="2571750"/>
            <a:ext cx="1233864" cy="0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122" name="Shape 122" descr="C:\Users\user\Desktop\0417_直播PPT對稿_QW-AC2600 802.11AC wifi card + Wirele\24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4168" y="1272745"/>
            <a:ext cx="1008112" cy="63109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Shape 123"/>
          <p:cNvSpPr txBox="1"/>
          <p:nvPr/>
        </p:nvSpPr>
        <p:spPr>
          <a:xfrm>
            <a:off x="6228184" y="1416761"/>
            <a:ext cx="7200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endParaRPr/>
          </a:p>
        </p:txBody>
      </p:sp>
      <p:pic>
        <p:nvPicPr>
          <p:cNvPr id="124" name="Shape 124" descr="C:\Users\user\Desktop\0417_直播PPT對稿_QW-AC2600 802.11AC wifi card + Wirele\24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4168" y="2228687"/>
            <a:ext cx="1008112" cy="63109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/>
          <p:cNvSpPr txBox="1"/>
          <p:nvPr/>
        </p:nvSpPr>
        <p:spPr>
          <a:xfrm>
            <a:off x="6228184" y="2372703"/>
            <a:ext cx="7200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endParaRPr/>
          </a:p>
        </p:txBody>
      </p:sp>
      <p:pic>
        <p:nvPicPr>
          <p:cNvPr id="126" name="Shape 126" descr="C:\Users\user\Desktop\0417_直播PPT對稿_QW-AC2600 802.11AC wifi card + Wirele\14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08304" y="1059582"/>
            <a:ext cx="533474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 descr="C:\Users\user\Desktop\0417_直播PPT對稿_QW-AC2600 802.11AC wifi card + Wirele\18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80312" y="1491630"/>
            <a:ext cx="383397" cy="243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 descr="C:\Users\user\Desktop\0417_直播PPT對稿_QW-AC2600 802.11AC wifi card + Wirele\14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08304" y="1993438"/>
            <a:ext cx="533474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 descr="C:\Users\user\Desktop\0417_直播PPT對稿_QW-AC2600 802.11AC wifi card + Wirele\18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80312" y="2425486"/>
            <a:ext cx="383397" cy="24353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45">
            <a:extLst>
              <a:ext uri="{FF2B5EF4-FFF2-40B4-BE49-F238E27FC236}">
                <a16:creationId xmlns="" xmlns:a16="http://schemas.microsoft.com/office/drawing/2014/main" id="{28F701C1-6D76-4472-BA10-C397CD245670}"/>
              </a:ext>
            </a:extLst>
          </p:cNvPr>
          <p:cNvSpPr txBox="1">
            <a:spLocks/>
          </p:cNvSpPr>
          <p:nvPr/>
        </p:nvSpPr>
        <p:spPr>
          <a:xfrm>
            <a:off x="123371" y="304797"/>
            <a:ext cx="8926286" cy="421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101"/>
              </a:buClr>
              <a:buSzPts val="4200"/>
              <a:buFont typeface="Arial"/>
              <a:buNone/>
              <a:defRPr sz="4200" b="1" i="0" u="none" strike="noStrike" cap="none">
                <a:solidFill>
                  <a:srgbClr val="FFE10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4000" dirty="0"/>
              <a:t>Wireless edge computing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hape 1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536" y="1131590"/>
            <a:ext cx="4798541" cy="364027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直角三角形 19">
            <a:extLst>
              <a:ext uri="{FF2B5EF4-FFF2-40B4-BE49-F238E27FC236}">
                <a16:creationId xmlns="" xmlns:a16="http://schemas.microsoft.com/office/drawing/2014/main" id="{E62A7E0C-7F80-4D11-A278-3976EBA2D061}"/>
              </a:ext>
            </a:extLst>
          </p:cNvPr>
          <p:cNvSpPr/>
          <p:nvPr/>
        </p:nvSpPr>
        <p:spPr>
          <a:xfrm rot="5400000">
            <a:off x="676035" y="2718816"/>
            <a:ext cx="366743" cy="879243"/>
          </a:xfrm>
          <a:prstGeom prst="rtTriangle">
            <a:avLst/>
          </a:prstGeom>
          <a:solidFill>
            <a:schemeClr val="tx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7" name="Shape 137"/>
          <p:cNvSpPr/>
          <p:nvPr/>
        </p:nvSpPr>
        <p:spPr>
          <a:xfrm>
            <a:off x="5667761" y="2139702"/>
            <a:ext cx="4651896" cy="936104"/>
          </a:xfrm>
          <a:prstGeom prst="parallelogram">
            <a:avLst>
              <a:gd name="adj" fmla="val 63460"/>
            </a:avLst>
          </a:prstGeom>
          <a:solidFill>
            <a:srgbClr val="1736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1800"/>
            </a:pPr>
            <a:r>
              <a:rPr lang="en-US" altLang="zh-TW" b="1" dirty="0">
                <a:solidFill>
                  <a:schemeClr val="lt1"/>
                </a:solidFill>
              </a:rPr>
              <a:t>Separate NAS traffic to avoid </a:t>
            </a:r>
            <a:endParaRPr lang="en-US" altLang="zh-TW" b="1" dirty="0" smtClean="0">
              <a:solidFill>
                <a:schemeClr val="lt1"/>
              </a:solidFill>
            </a:endParaRPr>
          </a:p>
          <a:p>
            <a:pPr lvl="0">
              <a:buSzPts val="1800"/>
            </a:pPr>
            <a:r>
              <a:rPr lang="en-US" altLang="zh-TW" b="1" dirty="0" smtClean="0">
                <a:solidFill>
                  <a:schemeClr val="lt1"/>
                </a:solidFill>
              </a:rPr>
              <a:t>busy </a:t>
            </a:r>
            <a:r>
              <a:rPr lang="en-US" altLang="zh-TW" b="1" dirty="0">
                <a:solidFill>
                  <a:schemeClr val="lt1"/>
                </a:solidFill>
              </a:rPr>
              <a:t>routers slowing down </a:t>
            </a:r>
            <a:endParaRPr lang="en-US" altLang="zh-TW" b="1" dirty="0" smtClean="0">
              <a:solidFill>
                <a:schemeClr val="lt1"/>
              </a:solidFill>
            </a:endParaRPr>
          </a:p>
          <a:p>
            <a:pPr lvl="0">
              <a:buSzPts val="1800"/>
            </a:pPr>
            <a:r>
              <a:rPr lang="en-US" altLang="zh-TW" b="1" dirty="0" smtClean="0">
                <a:solidFill>
                  <a:schemeClr val="lt1"/>
                </a:solidFill>
              </a:rPr>
              <a:t>the </a:t>
            </a:r>
            <a:r>
              <a:rPr lang="en-US" altLang="zh-TW" b="1" dirty="0">
                <a:solidFill>
                  <a:schemeClr val="lt1"/>
                </a:solidFill>
              </a:rPr>
              <a:t>network</a:t>
            </a:r>
            <a:endParaRPr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Shape 138"/>
          <p:cNvSpPr/>
          <p:nvPr/>
        </p:nvSpPr>
        <p:spPr>
          <a:xfrm>
            <a:off x="2853065" y="1171771"/>
            <a:ext cx="221967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200"/>
            </a:pPr>
            <a:r>
              <a:rPr lang="en-US" altLang="zh-TW" sz="1200" dirty="0" smtClean="0">
                <a:solidFill>
                  <a:srgbClr val="C00000"/>
                </a:solidFill>
              </a:rPr>
              <a:t>Router loading high</a:t>
            </a:r>
            <a:endParaRPr sz="12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Shape 139"/>
          <p:cNvSpPr/>
          <p:nvPr/>
        </p:nvSpPr>
        <p:spPr>
          <a:xfrm>
            <a:off x="1596571" y="1727749"/>
            <a:ext cx="1095829" cy="478421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4139952" y="1635646"/>
            <a:ext cx="1410861" cy="842543"/>
          </a:xfrm>
          <a:prstGeom prst="roundRect">
            <a:avLst>
              <a:gd name="adj" fmla="val 16667"/>
            </a:avLst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zh-TW"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PC / NAS</a:t>
            </a:r>
            <a:endParaRPr sz="16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Shape 141" descr="C:\Users\user\Desktop\0417_直播PPT對稿_QW-AC2600 802.11AC wifi card + Wirele\2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2040" y="1752599"/>
            <a:ext cx="368801" cy="315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 descr="C:\Users\user\Desktop\0417_直播PPT對稿_QW-AC2600 802.11AC wifi card + Wirele\26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89283" y="1718344"/>
            <a:ext cx="473152" cy="33820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Shape 143"/>
          <p:cNvSpPr/>
          <p:nvPr/>
        </p:nvSpPr>
        <p:spPr>
          <a:xfrm>
            <a:off x="4139952" y="3382955"/>
            <a:ext cx="1410861" cy="842543"/>
          </a:xfrm>
          <a:prstGeom prst="roundRect">
            <a:avLst>
              <a:gd name="adj" fmla="val 16667"/>
            </a:avLst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zh-TW"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PC / NAS</a:t>
            </a:r>
            <a:endParaRPr sz="16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Shape 144" descr="C:\Users\user\Desktop\0417_直播PPT對稿_QW-AC2600 802.11AC wifi card + Wirele\2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2040" y="3499908"/>
            <a:ext cx="368801" cy="315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 descr="C:\Users\user\Desktop\0417_直播PPT對稿_QW-AC2600 802.11AC wifi card + Wirele\26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89283" y="3465653"/>
            <a:ext cx="473152" cy="33820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45">
            <a:extLst>
              <a:ext uri="{FF2B5EF4-FFF2-40B4-BE49-F238E27FC236}">
                <a16:creationId xmlns="" xmlns:a16="http://schemas.microsoft.com/office/drawing/2014/main" id="{46FEEB65-BA20-4E26-9488-94A8DD5CFB74}"/>
              </a:ext>
            </a:extLst>
          </p:cNvPr>
          <p:cNvSpPr txBox="1">
            <a:spLocks/>
          </p:cNvSpPr>
          <p:nvPr/>
        </p:nvSpPr>
        <p:spPr>
          <a:xfrm>
            <a:off x="123371" y="283026"/>
            <a:ext cx="8926286" cy="421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101"/>
              </a:buClr>
              <a:buSzPts val="4200"/>
              <a:buFont typeface="Arial"/>
              <a:buNone/>
              <a:defRPr sz="4200" b="1" i="0" u="none" strike="noStrike" cap="none">
                <a:solidFill>
                  <a:srgbClr val="FFE10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3600"/>
              </a:lnSpc>
            </a:pPr>
            <a:r>
              <a:rPr lang="en-US" altLang="zh-TW" sz="3600" dirty="0"/>
              <a:t>Enjoy network optimization </a:t>
            </a:r>
          </a:p>
          <a:p>
            <a:pPr>
              <a:lnSpc>
                <a:spcPts val="3600"/>
              </a:lnSpc>
            </a:pPr>
            <a:r>
              <a:rPr lang="en-US" altLang="zh-TW" sz="3600" dirty="0"/>
              <a:t>with traffic </a:t>
            </a:r>
            <a:r>
              <a:rPr lang="en-US" altLang="zh-TW" sz="3600" dirty="0" smtClean="0"/>
              <a:t>shunting</a:t>
            </a:r>
            <a:endParaRPr lang="en-US" sz="3600" dirty="0"/>
          </a:p>
        </p:txBody>
      </p:sp>
      <p:sp>
        <p:nvSpPr>
          <p:cNvPr id="5" name="直角三角形 4">
            <a:extLst>
              <a:ext uri="{FF2B5EF4-FFF2-40B4-BE49-F238E27FC236}">
                <a16:creationId xmlns="" xmlns:a16="http://schemas.microsoft.com/office/drawing/2014/main" id="{DE52BEF9-78B7-4FF8-8359-784850BDFAF6}"/>
              </a:ext>
            </a:extLst>
          </p:cNvPr>
          <p:cNvSpPr/>
          <p:nvPr/>
        </p:nvSpPr>
        <p:spPr>
          <a:xfrm rot="5400000">
            <a:off x="676035" y="915521"/>
            <a:ext cx="366743" cy="879243"/>
          </a:xfrm>
          <a:prstGeom prst="rtTriangle">
            <a:avLst/>
          </a:prstGeom>
          <a:solidFill>
            <a:schemeClr val="tx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CAE7F963-404D-44EE-ABF4-204AAE1C9AAD}"/>
              </a:ext>
            </a:extLst>
          </p:cNvPr>
          <p:cNvSpPr txBox="1"/>
          <p:nvPr/>
        </p:nvSpPr>
        <p:spPr>
          <a:xfrm>
            <a:off x="362856" y="1161416"/>
            <a:ext cx="1098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tx1"/>
                </a:solidFill>
              </a:rPr>
              <a:t>Traditional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="" xmlns:a16="http://schemas.microsoft.com/office/drawing/2014/main" id="{B1CE123B-9322-46B1-9953-77BCDAA61971}"/>
              </a:ext>
            </a:extLst>
          </p:cNvPr>
          <p:cNvSpPr txBox="1"/>
          <p:nvPr/>
        </p:nvSpPr>
        <p:spPr>
          <a:xfrm>
            <a:off x="393726" y="2968263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tx1"/>
                </a:solidFill>
              </a:rPr>
              <a:t>NOW</a:t>
            </a:r>
            <a:endParaRPr lang="zh-TW" alt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1416065" y="2404366"/>
            <a:ext cx="1175995" cy="360040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Shape 152"/>
          <p:cNvSpPr/>
          <p:nvPr/>
        </p:nvSpPr>
        <p:spPr>
          <a:xfrm>
            <a:off x="3777896" y="2404366"/>
            <a:ext cx="1514183" cy="360040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5508103" y="2404366"/>
            <a:ext cx="1008112" cy="360040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457200" y="13032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lnSpc>
                <a:spcPts val="4000"/>
              </a:lnSpc>
            </a:pPr>
            <a:r>
              <a:rPr lang="en-US" altLang="zh-TW" sz="3600" dirty="0"/>
              <a:t>Set up a flexible wireless environment</a:t>
            </a:r>
            <a:endParaRPr sz="3600" dirty="0"/>
          </a:p>
        </p:txBody>
      </p:sp>
      <p:pic>
        <p:nvPicPr>
          <p:cNvPr id="155" name="Shape 155" descr="C:\Users\user\Desktop\0306_x53Be PPT\2600-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3564" y="2931790"/>
            <a:ext cx="679372" cy="832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Shape 1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5578250" y="2846624"/>
            <a:ext cx="658825" cy="65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Shape 1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4312700" y="2846612"/>
            <a:ext cx="658825" cy="6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Shape 158"/>
          <p:cNvSpPr txBox="1"/>
          <p:nvPr/>
        </p:nvSpPr>
        <p:spPr>
          <a:xfrm>
            <a:off x="3730817" y="2391730"/>
            <a:ext cx="1777287" cy="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altLang="zh-TW" sz="1600" b="1" dirty="0" smtClean="0">
                <a:solidFill>
                  <a:schemeClr val="dk1"/>
                </a:solidFill>
              </a:rPr>
              <a:t>2.4</a:t>
            </a:r>
            <a:r>
              <a:rPr lang="zh-TW" sz="16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 </a:t>
            </a:r>
            <a:r>
              <a:rPr lang="en-US" altLang="zh-TW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</a:t>
            </a:r>
            <a:r>
              <a:rPr lang="zh-TW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Client</a:t>
            </a:r>
            <a:endParaRPr sz="1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Shape 159"/>
          <p:cNvSpPr/>
          <p:nvPr/>
        </p:nvSpPr>
        <p:spPr>
          <a:xfrm>
            <a:off x="683568" y="3995987"/>
            <a:ext cx="2232248" cy="447971"/>
          </a:xfrm>
          <a:prstGeom prst="roundRect">
            <a:avLst>
              <a:gd name="adj" fmla="val 16667"/>
            </a:avLst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zh-TW"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PC / NAS</a:t>
            </a:r>
            <a:endParaRPr sz="16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Shape 160" descr="C:\Users\user\Desktop\0306_x53Be PPT\2600-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0343" y="2931790"/>
            <a:ext cx="679372" cy="832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1819725" y="2846624"/>
            <a:ext cx="658825" cy="6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 txBox="1"/>
          <p:nvPr/>
        </p:nvSpPr>
        <p:spPr>
          <a:xfrm>
            <a:off x="1355178" y="2391730"/>
            <a:ext cx="1296143" cy="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altLang="zh-TW" sz="1600" b="1" dirty="0" smtClean="0">
                <a:solidFill>
                  <a:schemeClr val="dk1"/>
                </a:solidFill>
              </a:rPr>
              <a:t>2.4</a:t>
            </a:r>
            <a:r>
              <a:rPr lang="zh-TW" sz="16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 </a:t>
            </a:r>
            <a:r>
              <a:rPr lang="en-US" altLang="zh-TW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</a:t>
            </a:r>
            <a:r>
              <a:rPr lang="zh-TW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AP</a:t>
            </a:r>
            <a:endParaRPr sz="1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3" name="Shape 163"/>
          <p:cNvCxnSpPr/>
          <p:nvPr/>
        </p:nvCxnSpPr>
        <p:spPr>
          <a:xfrm>
            <a:off x="6228184" y="3219554"/>
            <a:ext cx="936104" cy="0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64" name="Shape 164"/>
          <p:cNvCxnSpPr/>
          <p:nvPr/>
        </p:nvCxnSpPr>
        <p:spPr>
          <a:xfrm>
            <a:off x="7164288" y="2715498"/>
            <a:ext cx="9728" cy="1007962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65" name="Shape 165"/>
          <p:cNvCxnSpPr/>
          <p:nvPr/>
        </p:nvCxnSpPr>
        <p:spPr>
          <a:xfrm>
            <a:off x="7164288" y="2715498"/>
            <a:ext cx="648072" cy="0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66" name="Shape 166"/>
          <p:cNvCxnSpPr/>
          <p:nvPr/>
        </p:nvCxnSpPr>
        <p:spPr>
          <a:xfrm rot="10800000" flipH="1">
            <a:off x="7164288" y="3723610"/>
            <a:ext cx="648072" cy="268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dash"/>
            <a:round/>
            <a:headEnd type="none" w="sm" len="sm"/>
            <a:tailEnd type="none" w="sm" len="sm"/>
          </a:ln>
        </p:spPr>
      </p:cxnSp>
      <p:grpSp>
        <p:nvGrpSpPr>
          <p:cNvPr id="167" name="Shape 167"/>
          <p:cNvGrpSpPr/>
          <p:nvPr/>
        </p:nvGrpSpPr>
        <p:grpSpPr>
          <a:xfrm>
            <a:off x="7812360" y="2139969"/>
            <a:ext cx="533474" cy="936104"/>
            <a:chOff x="7812360" y="2139969"/>
            <a:chExt cx="533474" cy="936104"/>
          </a:xfrm>
        </p:grpSpPr>
        <p:pic>
          <p:nvPicPr>
            <p:cNvPr id="168" name="Shape 168" descr="C:\Users\user\Desktop\0417_直播PPT對稿_QW-AC2600 802.11AC wifi card + Wirele\14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12360" y="2139969"/>
              <a:ext cx="533474" cy="9361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Shape 169" descr="C:\Users\user\Desktop\0417_直播PPT對稿_QW-AC2600 802.11AC wifi card + Wirele\18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884368" y="2572017"/>
              <a:ext cx="383397" cy="24353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0" name="Shape 170" descr="C:\Users\user\Desktop\0417_直播PPT對稿_QW-AC2600 802.11AC wifi card + Wirele\1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12360" y="3073825"/>
            <a:ext cx="533474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 descr="C:\Users\user\Desktop\0417_直播PPT對稿_QW-AC2600 802.11AC wifi card + Wirele\18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84368" y="3505873"/>
            <a:ext cx="383397" cy="24353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Shape 172"/>
          <p:cNvSpPr txBox="1"/>
          <p:nvPr/>
        </p:nvSpPr>
        <p:spPr>
          <a:xfrm>
            <a:off x="5364088" y="2391730"/>
            <a:ext cx="1296143" cy="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altLang="zh-TW" sz="1600" b="1" dirty="0" smtClean="0">
                <a:solidFill>
                  <a:schemeClr val="dk1"/>
                </a:solidFill>
              </a:rPr>
              <a:t>5</a:t>
            </a:r>
            <a:r>
              <a:rPr lang="zh-TW" sz="16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 </a:t>
            </a:r>
            <a:r>
              <a:rPr lang="en-US" altLang="zh-TW" sz="1600" b="1" dirty="0">
                <a:solidFill>
                  <a:schemeClr val="dk1"/>
                </a:solidFill>
              </a:rPr>
              <a:t>as</a:t>
            </a:r>
            <a:r>
              <a:rPr lang="zh-TW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AP</a:t>
            </a:r>
            <a:endParaRPr sz="1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3" name="Shape 173"/>
          <p:cNvCxnSpPr/>
          <p:nvPr/>
        </p:nvCxnSpPr>
        <p:spPr>
          <a:xfrm>
            <a:off x="2512952" y="3219554"/>
            <a:ext cx="1759507" cy="0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174" name="Shape 174" descr="C:\Users\user\Desktop\0417_直播PPT對稿_QW-AC2600 802.11AC wifi card + Wirele\25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10288" y="4004498"/>
            <a:ext cx="443120" cy="37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Shape 175" descr="C:\Users\user\Desktop\0417_直播PPT對稿_QW-AC2600 802.11AC wifi card + Wirele\26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62948" y="3965586"/>
            <a:ext cx="568501" cy="40636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/>
          <p:cNvSpPr/>
          <p:nvPr/>
        </p:nvSpPr>
        <p:spPr>
          <a:xfrm>
            <a:off x="4207579" y="3995987"/>
            <a:ext cx="2232248" cy="447971"/>
          </a:xfrm>
          <a:prstGeom prst="roundRect">
            <a:avLst>
              <a:gd name="adj" fmla="val 16667"/>
            </a:avLst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zh-TW"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PC / NAS</a:t>
            </a:r>
            <a:endParaRPr sz="16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Shape 177" descr="C:\Users\user\Desktop\0417_直播PPT對稿_QW-AC2600 802.11AC wifi card + Wirele\25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34299" y="4004498"/>
            <a:ext cx="443120" cy="37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 descr="C:\Users\user\Desktop\0417_直播PPT對稿_QW-AC2600 802.11AC wifi card + Wirele\26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86959" y="3965586"/>
            <a:ext cx="568501" cy="406364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Shape 179"/>
          <p:cNvSpPr/>
          <p:nvPr/>
        </p:nvSpPr>
        <p:spPr>
          <a:xfrm>
            <a:off x="0" y="1275606"/>
            <a:ext cx="6372200" cy="720080"/>
          </a:xfrm>
          <a:prstGeom prst="rightArrow">
            <a:avLst>
              <a:gd name="adj1" fmla="val 77018"/>
              <a:gd name="adj2" fmla="val 66503"/>
            </a:avLst>
          </a:prstGeom>
          <a:solidFill>
            <a:srgbClr val="2058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b="1" dirty="0">
                <a:solidFill>
                  <a:schemeClr val="lt1"/>
                </a:solidFill>
              </a:rPr>
              <a:t>Through QWA-AC2600 dual IC design, It allow dual-band working at some time, 1 band as client and 1 band as AP.</a:t>
            </a:r>
            <a:endParaRPr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肘形接點 33"/>
          <p:cNvCxnSpPr/>
          <p:nvPr/>
        </p:nvCxnSpPr>
        <p:spPr>
          <a:xfrm flipV="1">
            <a:off x="1547664" y="1851670"/>
            <a:ext cx="1440160" cy="1368152"/>
          </a:xfrm>
          <a:prstGeom prst="bentConnector3">
            <a:avLst>
              <a:gd name="adj1" fmla="val 1498"/>
            </a:avLst>
          </a:prstGeom>
          <a:ln w="3810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user\Desktop\0417_直播PPT對稿_QW-AC2600 802.11AC wifi card + Wirele\Links\39.png"/>
          <p:cNvPicPr>
            <a:picLocks noChangeAspect="1" noChangeArrowheads="1"/>
          </p:cNvPicPr>
          <p:nvPr/>
        </p:nvPicPr>
        <p:blipFill>
          <a:blip r:embed="rId3" cstate="print"/>
          <a:srcRect l="19503" b="10200"/>
          <a:stretch>
            <a:fillRect/>
          </a:stretch>
        </p:blipFill>
        <p:spPr bwMode="auto">
          <a:xfrm>
            <a:off x="0" y="2521002"/>
            <a:ext cx="3419872" cy="2355004"/>
          </a:xfrm>
          <a:prstGeom prst="rect">
            <a:avLst/>
          </a:prstGeom>
          <a:noFill/>
        </p:spPr>
      </p:pic>
      <p:sp>
        <p:nvSpPr>
          <p:cNvPr id="154" name="Shape 15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ts val="3600"/>
              </a:lnSpc>
            </a:pPr>
            <a:r>
              <a:rPr lang="en-US" altLang="zh-TW" sz="3600" dirty="0" smtClean="0"/>
              <a:t>Add multiple expansion wireless NICs IN A PC/NAS</a:t>
            </a:r>
            <a:endParaRPr lang="zh-TW" altLang="en-US" sz="3600" dirty="0">
              <a:sym typeface="PMingLiu"/>
            </a:endParaRPr>
          </a:p>
        </p:txBody>
      </p:sp>
      <p:pic>
        <p:nvPicPr>
          <p:cNvPr id="53" name="Shape 155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 rot="5400000">
            <a:off x="10942259" y="1429144"/>
            <a:ext cx="658825" cy="6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159"/>
          <p:cNvSpPr/>
          <p:nvPr/>
        </p:nvSpPr>
        <p:spPr>
          <a:xfrm>
            <a:off x="2833906" y="1761002"/>
            <a:ext cx="3491880" cy="2738070"/>
          </a:xfrm>
          <a:prstGeom prst="roundRect">
            <a:avLst>
              <a:gd name="adj" fmla="val 8300"/>
            </a:avLst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8" name="Shape 160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3218734" y="2193050"/>
            <a:ext cx="2722225" cy="471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Shape 161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3218734" y="2724575"/>
            <a:ext cx="2722225" cy="471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Shape 162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3218734" y="3334425"/>
            <a:ext cx="2722225" cy="471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163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3218734" y="3905100"/>
            <a:ext cx="2722225" cy="471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Shape 169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 rot="5400000">
            <a:off x="10969959" y="2671319"/>
            <a:ext cx="658825" cy="6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平行四邊形 31"/>
          <p:cNvSpPr/>
          <p:nvPr/>
        </p:nvSpPr>
        <p:spPr>
          <a:xfrm>
            <a:off x="2642670" y="1688994"/>
            <a:ext cx="2855532" cy="360040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b="1" dirty="0" smtClean="0">
                <a:latin typeface="+mj-lt"/>
                <a:ea typeface="微軟正黑體" pitchFamily="34" charset="-120"/>
              </a:rPr>
              <a:t>PC / NAS </a:t>
            </a:r>
            <a:r>
              <a:rPr lang="en-US" altLang="zh-TW" b="1" dirty="0" err="1" smtClean="0">
                <a:latin typeface="+mj-lt"/>
                <a:ea typeface="微軟正黑體" pitchFamily="34" charset="-120"/>
              </a:rPr>
              <a:t>PCIe</a:t>
            </a:r>
            <a:r>
              <a:rPr lang="en-US" altLang="zh-TW" b="1" dirty="0" smtClean="0">
                <a:latin typeface="+mj-lt"/>
                <a:ea typeface="微軟正黑體" pitchFamily="34" charset="-120"/>
              </a:rPr>
              <a:t> slot</a:t>
            </a:r>
            <a:endParaRPr lang="zh-TW" altLang="en-US" b="1" dirty="0" smtClean="0">
              <a:latin typeface="+mj-lt"/>
              <a:ea typeface="微軟正黑體" pitchFamily="34" charset="-120"/>
            </a:endParaRPr>
          </a:p>
        </p:txBody>
      </p:sp>
      <p:pic>
        <p:nvPicPr>
          <p:cNvPr id="47" name="Picture 17" descr="C:\Users\user\Desktop\0417_直播PPT對稿_QW-AC2600 802.11AC wifi card + Wirele\1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162087">
            <a:off x="7547854" y="1419550"/>
            <a:ext cx="802451" cy="509714"/>
          </a:xfrm>
          <a:prstGeom prst="rect">
            <a:avLst/>
          </a:prstGeom>
          <a:noFill/>
        </p:spPr>
      </p:pic>
      <p:pic>
        <p:nvPicPr>
          <p:cNvPr id="51" name="Picture 17" descr="C:\Users\user\Desktop\0417_直播PPT對稿_QW-AC2600 802.11AC wifi card + Wirele\1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162087">
            <a:off x="7547854" y="2303994"/>
            <a:ext cx="802451" cy="509714"/>
          </a:xfrm>
          <a:prstGeom prst="rect">
            <a:avLst/>
          </a:prstGeom>
          <a:noFill/>
        </p:spPr>
      </p:pic>
      <p:pic>
        <p:nvPicPr>
          <p:cNvPr id="70" name="Picture 17" descr="C:\Users\user\Desktop\0417_直播PPT對稿_QW-AC2600 802.11AC wifi card + Wirele\1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874692">
            <a:off x="7547854" y="3265961"/>
            <a:ext cx="802451" cy="509714"/>
          </a:xfrm>
          <a:prstGeom prst="rect">
            <a:avLst/>
          </a:prstGeom>
          <a:noFill/>
        </p:spPr>
      </p:pic>
      <p:pic>
        <p:nvPicPr>
          <p:cNvPr id="71" name="Picture 17" descr="C:\Users\user\Desktop\0417_直播PPT對稿_QW-AC2600 802.11AC wifi card + Wirele\1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874692">
            <a:off x="7547854" y="4155922"/>
            <a:ext cx="802451" cy="509714"/>
          </a:xfrm>
          <a:prstGeom prst="rect">
            <a:avLst/>
          </a:prstGeom>
          <a:noFill/>
        </p:spPr>
      </p:pic>
      <p:cxnSp>
        <p:nvCxnSpPr>
          <p:cNvPr id="72" name="直線接點 71"/>
          <p:cNvCxnSpPr/>
          <p:nvPr/>
        </p:nvCxnSpPr>
        <p:spPr>
          <a:xfrm flipV="1">
            <a:off x="5786234" y="1669963"/>
            <a:ext cx="792088" cy="75777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接點 74"/>
          <p:cNvCxnSpPr/>
          <p:nvPr/>
        </p:nvCxnSpPr>
        <p:spPr>
          <a:xfrm flipV="1">
            <a:off x="5786234" y="2606067"/>
            <a:ext cx="792088" cy="32572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接點 76"/>
          <p:cNvCxnSpPr/>
          <p:nvPr/>
        </p:nvCxnSpPr>
        <p:spPr>
          <a:xfrm flipV="1">
            <a:off x="5786234" y="3542171"/>
            <a:ext cx="792088" cy="3769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接點 78"/>
          <p:cNvCxnSpPr/>
          <p:nvPr/>
        </p:nvCxnSpPr>
        <p:spPr>
          <a:xfrm>
            <a:off x="5786234" y="4155926"/>
            <a:ext cx="792088" cy="322349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內容版面配置區 238"/>
          <p:cNvSpPr>
            <a:spLocks noGrp="1"/>
          </p:cNvSpPr>
          <p:nvPr>
            <p:ph idx="1"/>
          </p:nvPr>
        </p:nvSpPr>
        <p:spPr>
          <a:xfrm>
            <a:off x="972464" y="1193582"/>
            <a:ext cx="5474205" cy="387245"/>
          </a:xfrm>
        </p:spPr>
        <p:txBody>
          <a:bodyPr>
            <a:noAutofit/>
          </a:bodyPr>
          <a:lstStyle/>
          <a:p>
            <a:pPr lvl="0" indent="0">
              <a:spcBef>
                <a:spcPts val="0"/>
              </a:spcBef>
            </a:pPr>
            <a:r>
              <a:rPr lang="en-US" altLang="zh-TW" sz="1600" dirty="0" smtClean="0">
                <a:sym typeface="PMingLiu"/>
              </a:rPr>
              <a:t>Expand more physical bandwidth for more user</a:t>
            </a:r>
            <a:endParaRPr lang="zh-TW" altLang="en-US" sz="1600" dirty="0" smtClean="0">
              <a:sym typeface="PMingLiu"/>
            </a:endParaRPr>
          </a:p>
        </p:txBody>
      </p:sp>
      <p:pic>
        <p:nvPicPr>
          <p:cNvPr id="1028" name="Picture 4" descr="C:\Users\user\Desktop\0417_直播PPT對稿_QW-AC2600 802.11AC wifi card + Wirele\Links\4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059582"/>
            <a:ext cx="1008112" cy="998041"/>
          </a:xfrm>
          <a:prstGeom prst="rect">
            <a:avLst/>
          </a:prstGeom>
          <a:noFill/>
        </p:spPr>
      </p:pic>
      <p:pic>
        <p:nvPicPr>
          <p:cNvPr id="102" name="Picture 4" descr="C:\Users\user\Desktop\0417_直播PPT對稿_QW-AC2600 802.11AC wifi card + Wirele\Links\4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2060240"/>
            <a:ext cx="1008112" cy="998041"/>
          </a:xfrm>
          <a:prstGeom prst="rect">
            <a:avLst/>
          </a:prstGeom>
          <a:noFill/>
        </p:spPr>
      </p:pic>
      <p:pic>
        <p:nvPicPr>
          <p:cNvPr id="103" name="Picture 4" descr="C:\Users\user\Desktop\0417_直播PPT對稿_QW-AC2600 802.11AC wifi card + Wirele\Links\4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3046699"/>
            <a:ext cx="1008112" cy="998041"/>
          </a:xfrm>
          <a:prstGeom prst="rect">
            <a:avLst/>
          </a:prstGeom>
          <a:noFill/>
        </p:spPr>
      </p:pic>
      <p:pic>
        <p:nvPicPr>
          <p:cNvPr id="104" name="Picture 4" descr="C:\Users\user\Desktop\0417_直播PPT對稿_QW-AC2600 802.11AC wifi card + Wirele\Links\4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4003949"/>
            <a:ext cx="1008112" cy="99804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2810</TotalTime>
  <Words>2402</Words>
  <Application>Microsoft Office PowerPoint</Application>
  <PresentationFormat>如螢幕大小 (16:9)</PresentationFormat>
  <Paragraphs>467</Paragraphs>
  <Slides>59</Slides>
  <Notes>53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59</vt:i4>
      </vt:variant>
    </vt:vector>
  </HeadingPairs>
  <TitlesOfParts>
    <vt:vector size="67" baseType="lpstr">
      <vt:lpstr>Arial</vt:lpstr>
      <vt:lpstr>新細明體</vt:lpstr>
      <vt:lpstr>Calibri</vt:lpstr>
      <vt:lpstr>微軟正黑體</vt:lpstr>
      <vt:lpstr>PMingLiu</vt:lpstr>
      <vt:lpstr>Arimo</vt:lpstr>
      <vt:lpstr>Noto Sans Symbols</vt:lpstr>
      <vt:lpstr>Office 佈景主題</vt:lpstr>
      <vt:lpstr>Specially made for  Ubuntu Linux &amp; QNAP NAS</vt:lpstr>
      <vt:lpstr>Easy to build a network for your device</vt:lpstr>
      <vt:lpstr>Wireless network card advantages</vt:lpstr>
      <vt:lpstr>What are the advantages of  wireless network card?</vt:lpstr>
      <vt:lpstr>投影片 5</vt:lpstr>
      <vt:lpstr>投影片 6</vt:lpstr>
      <vt:lpstr>投影片 7</vt:lpstr>
      <vt:lpstr>Set up a flexible wireless environment</vt:lpstr>
      <vt:lpstr>Add multiple expansion wireless NICs IN A PC/NAS</vt:lpstr>
      <vt:lpstr>Turn Ubuntu PC into wireless AP</vt:lpstr>
      <vt:lpstr>Turn QNAP NAS into wireless AP</vt:lpstr>
      <vt:lpstr>Supports NAS models with PCIe slot(s)</vt:lpstr>
      <vt:lpstr>Freely set up independent, secure wireless connection interface</vt:lpstr>
      <vt:lpstr>投影片 14</vt:lpstr>
      <vt:lpstr>QWA-AC2600 PCIe wireless NIC</vt:lpstr>
      <vt:lpstr>5 GHz and 2.4 GHz dual band</vt:lpstr>
      <vt:lpstr>High mobility Quad-antenna base</vt:lpstr>
      <vt:lpstr>Flexible deployments with the antenna base</vt:lpstr>
      <vt:lpstr>2 Qualcomm QCA9984 wireless NIC</vt:lpstr>
      <vt:lpstr>All QNAP NAS PCIe card bracket</vt:lpstr>
      <vt:lpstr>Wireless base station setup</vt:lpstr>
      <vt:lpstr>投影片 22</vt:lpstr>
      <vt:lpstr>Ubuntu PC system requirement</vt:lpstr>
      <vt:lpstr>3 step to build a Wireless AP  with Ubuntu PC</vt:lpstr>
      <vt:lpstr>Install AP Suite</vt:lpstr>
      <vt:lpstr>Set up Hostapd #1</vt:lpstr>
      <vt:lpstr>Set up Hostapd #2</vt:lpstr>
      <vt:lpstr>Set up Hostapd #3</vt:lpstr>
      <vt:lpstr>Set up Hostapd #4</vt:lpstr>
      <vt:lpstr>Set up Hostapd #5</vt:lpstr>
      <vt:lpstr>Hostapd detail information</vt:lpstr>
      <vt:lpstr>Private ubuntu  wireless network architecture</vt:lpstr>
      <vt:lpstr>投影片 33</vt:lpstr>
      <vt:lpstr>Installation of QWA-AC2600</vt:lpstr>
      <vt:lpstr>Install WirelessAP Station suite</vt:lpstr>
      <vt:lpstr>Set up separate  wireless connection interfaces</vt:lpstr>
      <vt:lpstr>Application introduction</vt:lpstr>
      <vt:lpstr>Setting of QWA-AC2600</vt:lpstr>
      <vt:lpstr>3 Step convert a QNAP NAS into an AP</vt:lpstr>
      <vt:lpstr>投影片 40</vt:lpstr>
      <vt:lpstr>Add Access Point</vt:lpstr>
      <vt:lpstr>Select an NIC </vt:lpstr>
      <vt:lpstr>Configure Access Point</vt:lpstr>
      <vt:lpstr>Configure Access Point</vt:lpstr>
      <vt:lpstr>Editing an Access Point Profile</vt:lpstr>
      <vt:lpstr>投影片 46</vt:lpstr>
      <vt:lpstr>Advance: Private Surveillance</vt:lpstr>
      <vt:lpstr>Enable DHCP &amp; NAT services to a secure surveillance environment</vt:lpstr>
      <vt:lpstr>6 step to set up  secure wireless connection interface</vt:lpstr>
      <vt:lpstr>Open Network &amp;  Virtual Switch form Control Panel</vt:lpstr>
      <vt:lpstr>Select Advanced Mode</vt:lpstr>
      <vt:lpstr>Create a Virtual Switch</vt:lpstr>
      <vt:lpstr>Select the devices for the Virtual Switch</vt:lpstr>
      <vt:lpstr>Set up the Virtual Switch IP address</vt:lpstr>
      <vt:lpstr>Enable NAT and DHCP Server</vt:lpstr>
      <vt:lpstr>Confirm setting and Apply</vt:lpstr>
      <vt:lpstr>Setting completed</vt:lpstr>
      <vt:lpstr>投影片 58</vt:lpstr>
      <vt:lpstr>Made for Ubuntu PC and QNAP NAS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為Ubuntu Linux 環境量身打造的PCIe無線網卡</dc:title>
  <dc:creator>bo</dc:creator>
  <cp:lastModifiedBy>Boden Chen</cp:lastModifiedBy>
  <cp:revision>107</cp:revision>
  <dcterms:modified xsi:type="dcterms:W3CDTF">2018-04-17T11:29:13Z</dcterms:modified>
</cp:coreProperties>
</file>