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0" r:id="rId1"/>
  </p:sldMasterIdLst>
  <p:notesMasterIdLst>
    <p:notesMasterId r:id="rId24"/>
  </p:notesMasterIdLst>
  <p:sldIdLst>
    <p:sldId id="256" r:id="rId2"/>
    <p:sldId id="336" r:id="rId3"/>
    <p:sldId id="294" r:id="rId4"/>
    <p:sldId id="326" r:id="rId5"/>
    <p:sldId id="292" r:id="rId6"/>
    <p:sldId id="322" r:id="rId7"/>
    <p:sldId id="332" r:id="rId8"/>
    <p:sldId id="333" r:id="rId9"/>
    <p:sldId id="325" r:id="rId10"/>
    <p:sldId id="309" r:id="rId11"/>
    <p:sldId id="316" r:id="rId12"/>
    <p:sldId id="317" r:id="rId13"/>
    <p:sldId id="318" r:id="rId14"/>
    <p:sldId id="319" r:id="rId15"/>
    <p:sldId id="301" r:id="rId16"/>
    <p:sldId id="320" r:id="rId17"/>
    <p:sldId id="329" r:id="rId18"/>
    <p:sldId id="330" r:id="rId19"/>
    <p:sldId id="328" r:id="rId20"/>
    <p:sldId id="331" r:id="rId21"/>
    <p:sldId id="335" r:id="rId22"/>
    <p:sldId id="32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1" clrIdx="0">
    <p:extLst/>
  </p:cmAuthor>
  <p:cmAuthor id="2" name="Office" initials="O [2]" lastIdx="1" clrIdx="1">
    <p:extLst/>
  </p:cmAuthor>
  <p:cmAuthor id="3" name="Office" initials="O [3]" lastIdx="1" clrIdx="2">
    <p:extLst/>
  </p:cmAuthor>
  <p:cmAuthor id="4" name="Michael Wang" initials="MW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99"/>
    <a:srgbClr val="66CCFF"/>
    <a:srgbClr val="37A3A0"/>
    <a:srgbClr val="3773E3"/>
    <a:srgbClr val="CCFFFF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8" autoAdjust="0"/>
    <p:restoredTop sz="50000" autoAdjust="0"/>
  </p:normalViewPr>
  <p:slideViewPr>
    <p:cSldViewPr>
      <p:cViewPr varScale="1">
        <p:scale>
          <a:sx n="83" d="100"/>
          <a:sy n="83" d="100"/>
        </p:scale>
        <p:origin x="-82" y="-12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688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9544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hape 6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----------------------------------------------------------------------------------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English: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LIVE Demo - Bilateral Mount in two steps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Photo Station 5.4/ Qphoto 3 - Photo/Video Instant Upload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Qphoto and click “take photos” or “record videos”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 a destination folder. Start taking(recording)!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QTS 4.3.4 File Station - Mobile phone mounting.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Connect mobile phone and NAS with USB connector.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File Station and start transfering the files!</a:t>
            </a:r>
          </a:p>
          <a:p>
            <a:pPr marL="0" marR="0" lvl="0" indent="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----------------------------------------------------------------------------------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逐字稿: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現在來現場示範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示範錄影就好，跟jeffrey錄一小段影片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示範完Qphoto，講file station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除了Qphoto可以直接拍照錄影上傳NAS，現在file station也可以很方便地把手機裡面的照片傳到NAS，只要手機接USB插上NAS，就可以在file station裡面看到手機，然後就可以直接拖曳檔案到NAS囉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Demo操作步驟：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＊需搭配QTS 4.3 &amp; Photo Station 5.4或之後版本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開啟Qphoto後登入NAS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預設進入shared photos頁面，即可看到右下角有拍照跟錄影按鈕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點選拍照或錄影按鈕，第一次使用的話，會要求選擇上傳路徑（注意：須上傳到共享的媒體資料夾，照片才可以在shared photos頁面看到）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開始拍照或錄影，完成後按左上角的回上一頁，回到shared photos頁面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如果上傳未完成，頁面最上方會出現即拍即傳上傳狀態，上傳完成的檔案會打勾，請在打勾後重新整理頁面，即可看到剛剛拍攝的檔案（注意：一定要用時間軸模式瀏覽，這樣最新拍攝的檔案才會在最上面，很明顯可以看到）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點開剛剛拍的影片或照片，給使用者看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Shape 6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12 cameras</a:t>
            </a:r>
          </a:p>
          <a:p>
            <a:pPr>
              <a:buNone/>
            </a:pPr>
            <a:r>
              <a:rPr lang="en-US" dirty="0"/>
              <a:t>4 or 5 editors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224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839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32" y="0"/>
            <a:ext cx="9144032" cy="5143518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285866"/>
            <a:ext cx="7772400" cy="150019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32" y="0"/>
            <a:ext cx="9144032" cy="5143517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285866"/>
            <a:ext cx="7772400" cy="150019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-20520"/>
            <a:ext cx="9180512" cy="5164038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285866"/>
            <a:ext cx="7772400" cy="150019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78"/>
            <a:ext cx="8229600" cy="8572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206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/>
              <a:t>按一下以編輯母片標題樣式</a:t>
            </a:r>
            <a:endParaRPr dirty="0"/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1" y="-20538"/>
            <a:ext cx="9180512" cy="5164038"/>
          </a:xfrm>
          <a:prstGeom prst="rect">
            <a:avLst/>
          </a:prstGeom>
          <a:noFill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b="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2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51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平行四邊形 13"/>
          <p:cNvSpPr/>
          <p:nvPr/>
        </p:nvSpPr>
        <p:spPr>
          <a:xfrm>
            <a:off x="1800356" y="1289925"/>
            <a:ext cx="3240360" cy="633753"/>
          </a:xfrm>
          <a:prstGeom prst="parallelogram">
            <a:avLst>
              <a:gd name="adj" fmla="val 53108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" name="群組 12"/>
          <p:cNvGrpSpPr/>
          <p:nvPr/>
        </p:nvGrpSpPr>
        <p:grpSpPr>
          <a:xfrm>
            <a:off x="-1643106" y="-1285902"/>
            <a:ext cx="2799214" cy="428628"/>
            <a:chOff x="151873" y="4127502"/>
            <a:chExt cx="5428239" cy="831198"/>
          </a:xfrm>
        </p:grpSpPr>
        <p:pic>
          <p:nvPicPr>
            <p:cNvPr id="8" name="Picture 7" descr="C:\Users\Coco Chiang\Desktop\20170911直播母版16比9\TS-453BT3_元素\TS-453BT3_封面_PPT元素\元素\citrix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75825" y="4127502"/>
              <a:ext cx="938698" cy="831198"/>
            </a:xfrm>
            <a:prstGeom prst="rect">
              <a:avLst/>
            </a:prstGeom>
            <a:noFill/>
          </p:spPr>
        </p:pic>
        <p:pic>
          <p:nvPicPr>
            <p:cNvPr id="9" name="Picture 8" descr="C:\Users\Coco Chiang\Desktop\20170911直播母版16比9\TS-453BT3_元素\TS-453BT3_封面_PPT元素\元素\vmwar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3798" y="4299941"/>
              <a:ext cx="1092027" cy="519305"/>
            </a:xfrm>
            <a:prstGeom prst="rect">
              <a:avLst/>
            </a:prstGeom>
            <a:noFill/>
          </p:spPr>
        </p:pic>
        <p:pic>
          <p:nvPicPr>
            <p:cNvPr id="10" name="Picture 9" descr="C:\Users\Coco Chiang\Desktop\20170911直播母版16比9\TS-453BT3_元素\TS-453BT3_封面_PPT元素\元素\Window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57241" y="4176716"/>
              <a:ext cx="626557" cy="732771"/>
            </a:xfrm>
            <a:prstGeom prst="rect">
              <a:avLst/>
            </a:prstGeom>
            <a:noFill/>
          </p:spPr>
        </p:pic>
        <p:pic>
          <p:nvPicPr>
            <p:cNvPr id="11" name="Picture 10" descr="C:\Users\Coco Chiang\Desktop\20170911直播母版16比9\TS-453BT3_元素\TS-453BT3_封面_PPT元素\元素\HDMI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1873" y="4328517"/>
              <a:ext cx="2074139" cy="458684"/>
            </a:xfrm>
            <a:prstGeom prst="rect">
              <a:avLst/>
            </a:prstGeom>
            <a:noFill/>
          </p:spPr>
        </p:pic>
        <p:pic>
          <p:nvPicPr>
            <p:cNvPr id="12" name="Picture 11" descr="C:\Users\Coco Chiang\Desktop\20170911直播母版16比9\TS-453BT3_元素\TS-453BT3_封面_PPT元素\元素\dlna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14523" y="4245609"/>
              <a:ext cx="665589" cy="548962"/>
            </a:xfrm>
            <a:prstGeom prst="rect">
              <a:avLst/>
            </a:prstGeom>
            <a:noFill/>
          </p:spPr>
        </p:pic>
      </p:grpSp>
      <p:sp>
        <p:nvSpPr>
          <p:cNvPr id="20" name="Shape 50"/>
          <p:cNvSpPr/>
          <p:nvPr/>
        </p:nvSpPr>
        <p:spPr>
          <a:xfrm>
            <a:off x="611560" y="2061378"/>
            <a:ext cx="4429156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TW" sz="5400" b="1" i="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Arial"/>
              </a:rPr>
              <a:t>TVS</a:t>
            </a:r>
            <a:r>
              <a:rPr lang="zh-TW" sz="5400" b="1" i="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Arial"/>
              </a:rPr>
              <a:t>-</a:t>
            </a:r>
            <a:r>
              <a:rPr lang="en-US" altLang="zh-TW" sz="5400" b="1" i="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Arial"/>
              </a:rPr>
              <a:t>882ST3</a:t>
            </a:r>
            <a:endParaRPr lang="zh-TW" sz="4800" b="1" i="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Microsoft JhengHei"/>
            </a:endParaRPr>
          </a:p>
        </p:txBody>
      </p:sp>
      <p:pic>
        <p:nvPicPr>
          <p:cNvPr id="21" name="Picture 6" descr="C:\Users\Coco Chiang\Desktop\20170911直播母版16比9\TS-453BT3_元素\TS-453BT3_封面_PPT元素\元素\Thunderbolt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44950" y="1342330"/>
            <a:ext cx="2191710" cy="509340"/>
          </a:xfrm>
          <a:prstGeom prst="rect">
            <a:avLst/>
          </a:prstGeom>
          <a:noFill/>
        </p:spPr>
      </p:pic>
      <p:sp>
        <p:nvSpPr>
          <p:cNvPr id="23" name="矩形 22"/>
          <p:cNvSpPr/>
          <p:nvPr/>
        </p:nvSpPr>
        <p:spPr>
          <a:xfrm>
            <a:off x="913937" y="2918634"/>
            <a:ext cx="4126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TW" alt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perfect match for Mac</a:t>
            </a:r>
          </a:p>
          <a:p>
            <a:pPr algn="r"/>
            <a:r>
              <a:rPr lang="en-US" altLang="zh-TW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with Thunderbolt 3 and 10GbE connectivity </a:t>
            </a:r>
            <a:endParaRPr lang="zh-TW" alt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4" name="圖片 23" descr="TVS-882ST3 Thunderbolt 3_Right-angle-of-elevation-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3826" y="987574"/>
            <a:ext cx="3654084" cy="3312368"/>
          </a:xfrm>
          <a:prstGeom prst="rect">
            <a:avLst/>
          </a:prstGeom>
        </p:spPr>
      </p:pic>
      <p:pic>
        <p:nvPicPr>
          <p:cNvPr id="15" name="Picture 5" descr="C:\Users\Coco Chiang\Desktop\20170911直播母版16比9\TS-453BT3_元素\TS-453BT3_封面_PPT元素\元素\intel.pn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3203848" y="3435846"/>
            <a:ext cx="820895" cy="820895"/>
          </a:xfrm>
          <a:prstGeom prst="rect">
            <a:avLst/>
          </a:prstGeom>
          <a:noFill/>
        </p:spPr>
      </p:pic>
      <p:pic>
        <p:nvPicPr>
          <p:cNvPr id="16" name="Picture 5" descr="C:\Users\Coco Chiang\Desktop\20170911直播母版16比9\TS-453BT3_元素\TS-453BT3_封面_PPT元素\元素\intel.png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3788708" y="3472580"/>
            <a:ext cx="750096" cy="747426"/>
          </a:xfrm>
          <a:prstGeom prst="rect">
            <a:avLst/>
          </a:prstGeom>
          <a:noFill/>
        </p:spPr>
      </p:pic>
      <p:pic>
        <p:nvPicPr>
          <p:cNvPr id="17" name="Picture 5" descr="C:\Users\Coco Chiang\Desktop\20170911直播母版16比9\TS-453BT3_元素\TS-453BT3_封面_PPT元素\元素\intel.png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4325960" y="3471245"/>
            <a:ext cx="750096" cy="750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1187624" y="1290996"/>
            <a:ext cx="6624736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-US" altLang="zh-TW" sz="6600" b="1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TVS-882ST3 </a:t>
            </a:r>
          </a:p>
          <a:p>
            <a:pPr lvl="0" algn="ctr">
              <a:buClr>
                <a:srgbClr val="002060"/>
              </a:buClr>
              <a:buSzPct val="25000"/>
            </a:pPr>
            <a:r>
              <a:rPr lang="en-US" altLang="zh-TW" sz="6600" b="1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Case Sharing</a:t>
            </a:r>
            <a:endParaRPr lang="en-US" altLang="zh-TW" sz="5400" b="1" dirty="0">
              <a:solidFill>
                <a:schemeClr val="bg1"/>
              </a:solidFill>
              <a:latin typeface="+mj-lt"/>
              <a:ea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85720" y="2285998"/>
            <a:ext cx="2786082" cy="25717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Rectangle 13"/>
          <p:cNvSpPr/>
          <p:nvPr/>
        </p:nvSpPr>
        <p:spPr>
          <a:xfrm>
            <a:off x="428596" y="3002658"/>
            <a:ext cx="242889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bg1"/>
                </a:solidFill>
                <a:latin typeface="+mj-lt"/>
              </a:rPr>
              <a:t>"Using the QNAP TVS-1282T3 and its Thunderbolt™ 3 interface, I'm much more efficient in my workflow. Compared to my previous NAS, that was connected to my network with 10 Gigabit, I now benefit from an 800% to 1000% faster data transfer rate.”</a:t>
            </a:r>
          </a:p>
          <a:p>
            <a:r>
              <a:rPr lang="en-US" sz="1100" b="1" dirty="0">
                <a:solidFill>
                  <a:schemeClr val="bg1"/>
                </a:solidFill>
                <a:latin typeface="+mj-lt"/>
              </a:rPr>
              <a:t>………………………………….</a:t>
            </a:r>
          </a:p>
          <a:p>
            <a:r>
              <a:rPr lang="en-US" sz="1100" b="1" dirty="0" err="1">
                <a:solidFill>
                  <a:schemeClr val="bg1"/>
                </a:solidFill>
                <a:latin typeface="+mj-lt"/>
              </a:rPr>
              <a:t>Falco</a:t>
            </a:r>
            <a:r>
              <a:rPr lang="en-US" sz="1100" b="1" dirty="0">
                <a:solidFill>
                  <a:schemeClr val="bg1"/>
                </a:solidFill>
                <a:latin typeface="+mj-lt"/>
              </a:rPr>
              <a:t> Peters</a:t>
            </a:r>
          </a:p>
        </p:txBody>
      </p:sp>
      <p:sp>
        <p:nvSpPr>
          <p:cNvPr id="11" name="橢圓 10"/>
          <p:cNvSpPr/>
          <p:nvPr/>
        </p:nvSpPr>
        <p:spPr>
          <a:xfrm>
            <a:off x="928662" y="1357304"/>
            <a:ext cx="1571636" cy="1571636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3214678" y="2285998"/>
            <a:ext cx="2786082" cy="25717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Rectangle 13"/>
          <p:cNvSpPr/>
          <p:nvPr/>
        </p:nvSpPr>
        <p:spPr>
          <a:xfrm>
            <a:off x="3357554" y="3002658"/>
            <a:ext cx="2428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TW" sz="1200" b="1" dirty="0">
                <a:solidFill>
                  <a:schemeClr val="bg1"/>
                </a:solidFill>
                <a:latin typeface="+mj-lt"/>
              </a:rPr>
              <a:t>"We have been able to condense a rather eclectic collection of different hard drives and storage systems into one single unit. This makes data-wrangling a whole lot easier.“</a:t>
            </a:r>
          </a:p>
          <a:p>
            <a:pPr algn="just"/>
            <a:r>
              <a:rPr lang="en-US" altLang="zh-TW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………………………………….</a:t>
            </a:r>
            <a:endParaRPr lang="en-US" sz="1050" b="1" dirty="0">
              <a:solidFill>
                <a:schemeClr val="bg1"/>
              </a:solidFill>
              <a:latin typeface="+mj-lt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+mj-lt"/>
              </a:rPr>
              <a:t>Nick Rains</a:t>
            </a:r>
          </a:p>
        </p:txBody>
      </p:sp>
      <p:sp>
        <p:nvSpPr>
          <p:cNvPr id="19" name="橢圓 18"/>
          <p:cNvSpPr/>
          <p:nvPr/>
        </p:nvSpPr>
        <p:spPr>
          <a:xfrm>
            <a:off x="3786182" y="1357304"/>
            <a:ext cx="1571636" cy="1571636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6143636" y="2285998"/>
            <a:ext cx="2786082" cy="25717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Rectangle 13"/>
          <p:cNvSpPr/>
          <p:nvPr/>
        </p:nvSpPr>
        <p:spPr>
          <a:xfrm>
            <a:off x="6286512" y="3002658"/>
            <a:ext cx="2428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TW" sz="1200" b="1" dirty="0">
                <a:solidFill>
                  <a:schemeClr val="bg1"/>
                </a:solidFill>
                <a:latin typeface="+mj-lt"/>
              </a:rPr>
              <a:t>“If you want to focus on getting the creative job done, QNAP devices are great partners. QNAP gives us a complete solution for all network storage and sync needs, in one easily-manageable ecosystem”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</a:rPr>
              <a:t> </a:t>
            </a:r>
          </a:p>
          <a:p>
            <a:r>
              <a:rPr lang="en-US" sz="1200" b="1" dirty="0">
                <a:solidFill>
                  <a:schemeClr val="bg1"/>
                </a:solidFill>
                <a:latin typeface="+mj-lt"/>
              </a:rPr>
              <a:t>………………………………….</a:t>
            </a:r>
          </a:p>
          <a:p>
            <a:r>
              <a:rPr lang="en-US" sz="1200" b="1" dirty="0">
                <a:solidFill>
                  <a:schemeClr val="bg1"/>
                </a:solidFill>
                <a:latin typeface="+mj-lt"/>
              </a:rPr>
              <a:t>Martin </a:t>
            </a:r>
            <a:r>
              <a:rPr lang="en-US" sz="1200" b="1" dirty="0" err="1">
                <a:solidFill>
                  <a:schemeClr val="bg1"/>
                </a:solidFill>
                <a:latin typeface="+mj-lt"/>
              </a:rPr>
              <a:t>Edström</a:t>
            </a:r>
            <a:endParaRPr 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6643702" y="1357304"/>
            <a:ext cx="1571636" cy="1571636"/>
          </a:xfrm>
          <a:prstGeom prst="ellipse">
            <a:avLst/>
          </a:prstGeom>
          <a:blipFill dpi="0" rotWithShape="1">
            <a:blip r:embed="rId5"/>
            <a:srcRect/>
            <a:stretch>
              <a:fillRect l="-32000"/>
            </a:stretch>
          </a:blipFill>
          <a:ln w="5715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rtlCol="0" anchor="ctr"/>
          <a:lstStyle/>
          <a:p>
            <a:pPr algn="ctr"/>
            <a:endParaRPr lang="zh-TW" alt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357178"/>
            <a:ext cx="9144000" cy="857250"/>
          </a:xfrm>
        </p:spPr>
        <p:txBody>
          <a:bodyPr>
            <a:noAutofit/>
          </a:bodyPr>
          <a:lstStyle/>
          <a:p>
            <a:r>
              <a:rPr lang="en-US" altLang="zh-TW" sz="3400" dirty="0"/>
              <a:t>Photographers on the Passion That Drives Them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xmlns="" val="1560029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9821faeb32811c3337b39ebf21ac16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16" y="1635646"/>
            <a:ext cx="1449240" cy="1086930"/>
          </a:xfrm>
          <a:prstGeom prst="rect">
            <a:avLst/>
          </a:prstGeom>
        </p:spPr>
      </p:pic>
      <p:grpSp>
        <p:nvGrpSpPr>
          <p:cNvPr id="5" name="群組 48"/>
          <p:cNvGrpSpPr/>
          <p:nvPr/>
        </p:nvGrpSpPr>
        <p:grpSpPr>
          <a:xfrm>
            <a:off x="4401764" y="1643056"/>
            <a:ext cx="4385078" cy="1432750"/>
            <a:chOff x="4401764" y="1348551"/>
            <a:chExt cx="3643338" cy="143275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4548630" y="1348551"/>
              <a:ext cx="3456384" cy="0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  <a:prstDash val="sysDash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Straight Connector 16"/>
            <p:cNvCxnSpPr/>
            <p:nvPr/>
          </p:nvCxnSpPr>
          <p:spPr>
            <a:xfrm>
              <a:off x="4401764" y="2779713"/>
              <a:ext cx="3643338" cy="1588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  <a:prstDash val="sysDash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QNAP NAS helps them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r="17526"/>
          <a:stretch>
            <a:fillRect/>
          </a:stretch>
        </p:blipFill>
        <p:spPr>
          <a:xfrm>
            <a:off x="0" y="1183500"/>
            <a:ext cx="2591969" cy="3960000"/>
          </a:xfrm>
          <a:prstGeom prst="rect">
            <a:avLst/>
          </a:prstGeom>
        </p:spPr>
      </p:pic>
      <p:pic>
        <p:nvPicPr>
          <p:cNvPr id="6" name="Shape 238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1796813"/>
            <a:ext cx="992547" cy="990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268_1488959195_TVS-1282T3_Right-angle-of-elevation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3" t="3951" r="2813" b="4338"/>
          <a:stretch/>
        </p:blipFill>
        <p:spPr>
          <a:xfrm>
            <a:off x="5072732" y="3368031"/>
            <a:ext cx="1659508" cy="10081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64088" y="2480578"/>
            <a:ext cx="1558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High speed import</a:t>
            </a:r>
          </a:p>
          <a:p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And backup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91880" y="1419622"/>
            <a:ext cx="1200766" cy="36480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Outdoor</a:t>
            </a:r>
            <a:endParaRPr 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57686" y="4334623"/>
            <a:ext cx="728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Backup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16216" y="4334623"/>
            <a:ext cx="1197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Collaboration</a:t>
            </a:r>
            <a:endParaRPr lang="en-US" altLang="zh-TW" b="1" dirty="0">
              <a:solidFill>
                <a:schemeClr val="accent4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28" name="Elbow Connector 27"/>
          <p:cNvCxnSpPr/>
          <p:nvPr/>
        </p:nvCxnSpPr>
        <p:spPr>
          <a:xfrm rot="10800000" flipV="1">
            <a:off x="6719567" y="3467255"/>
            <a:ext cx="788764" cy="39258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 rot="10800000">
            <a:off x="6719568" y="3864713"/>
            <a:ext cx="832842" cy="350350"/>
          </a:xfrm>
          <a:prstGeom prst="bentConnector3">
            <a:avLst>
              <a:gd name="adj1" fmla="val 52967"/>
            </a:avLst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群組 29"/>
          <p:cNvGrpSpPr/>
          <p:nvPr/>
        </p:nvGrpSpPr>
        <p:grpSpPr>
          <a:xfrm>
            <a:off x="1571604" y="2214560"/>
            <a:ext cx="2000264" cy="1928826"/>
            <a:chOff x="1928794" y="1500180"/>
            <a:chExt cx="2000264" cy="1928826"/>
          </a:xfrm>
        </p:grpSpPr>
        <p:sp>
          <p:nvSpPr>
            <p:cNvPr id="27" name="橢圓 26"/>
            <p:cNvSpPr/>
            <p:nvPr/>
          </p:nvSpPr>
          <p:spPr>
            <a:xfrm>
              <a:off x="1928794" y="1500180"/>
              <a:ext cx="2000264" cy="19288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橢圓 21"/>
            <p:cNvSpPr/>
            <p:nvPr/>
          </p:nvSpPr>
          <p:spPr>
            <a:xfrm>
              <a:off x="2071670" y="1643056"/>
              <a:ext cx="1643074" cy="1643074"/>
            </a:xfrm>
            <a:prstGeom prst="ellipse">
              <a:avLst/>
            </a:prstGeom>
            <a:blipFill>
              <a:blip r:embed="rId6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4" name="Rectangle 13"/>
          <p:cNvSpPr/>
          <p:nvPr/>
        </p:nvSpPr>
        <p:spPr>
          <a:xfrm>
            <a:off x="3491880" y="2855019"/>
            <a:ext cx="1200766" cy="36480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In studio</a:t>
            </a:r>
            <a:endParaRPr 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0" name="Right Arrow 21"/>
          <p:cNvSpPr/>
          <p:nvPr/>
        </p:nvSpPr>
        <p:spPr>
          <a:xfrm>
            <a:off x="4427984" y="3722371"/>
            <a:ext cx="576064" cy="37866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Shape 238"/>
          <p:cNvPicPr preferRelativeResize="0"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5280" y="3435846"/>
            <a:ext cx="1080696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Right Arrow 21"/>
          <p:cNvSpPr/>
          <p:nvPr/>
        </p:nvSpPr>
        <p:spPr>
          <a:xfrm rot="10800000">
            <a:off x="5444076" y="2009000"/>
            <a:ext cx="1000132" cy="37866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IMAC.jpe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7740352" y="3152007"/>
            <a:ext cx="792088" cy="654996"/>
          </a:xfrm>
          <a:prstGeom prst="rect">
            <a:avLst/>
          </a:prstGeom>
        </p:spPr>
      </p:pic>
      <p:pic>
        <p:nvPicPr>
          <p:cNvPr id="26" name="Picture 8"/>
          <p:cNvPicPr>
            <a:picLocks noChangeAspect="1"/>
          </p:cNvPicPr>
          <p:nvPr/>
        </p:nvPicPr>
        <p:blipFill rotWithShape="1">
          <a:blip r:embed="rId9">
            <a:extLst/>
          </a:blip>
          <a:srcRect l="9169" t="5367" r="9013" b="4819"/>
          <a:stretch/>
        </p:blipFill>
        <p:spPr>
          <a:xfrm>
            <a:off x="7668344" y="3944095"/>
            <a:ext cx="936104" cy="578234"/>
          </a:xfrm>
          <a:prstGeom prst="rect">
            <a:avLst/>
          </a:prstGeom>
        </p:spPr>
      </p:pic>
      <p:pic>
        <p:nvPicPr>
          <p:cNvPr id="30" name="圖片 29" descr="c991a4b5-e756-45e9-b8be-bf4deb42d1e3_1.a76fc77aee09ad2ee33144366ce7fa3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6216" y="1937561"/>
            <a:ext cx="532514" cy="532514"/>
          </a:xfrm>
          <a:prstGeom prst="rect">
            <a:avLst/>
          </a:prstGeom>
        </p:spPr>
      </p:pic>
      <p:grpSp>
        <p:nvGrpSpPr>
          <p:cNvPr id="31" name="群組 30"/>
          <p:cNvGrpSpPr/>
          <p:nvPr/>
        </p:nvGrpSpPr>
        <p:grpSpPr>
          <a:xfrm>
            <a:off x="7074610" y="2757577"/>
            <a:ext cx="1889878" cy="253916"/>
            <a:chOff x="2714612" y="4714890"/>
            <a:chExt cx="1889878" cy="253916"/>
          </a:xfrm>
        </p:grpSpPr>
        <p:sp>
          <p:nvSpPr>
            <p:cNvPr id="32" name="TextBox 46"/>
            <p:cNvSpPr txBox="1"/>
            <p:nvPr/>
          </p:nvSpPr>
          <p:spPr>
            <a:xfrm>
              <a:off x="2928926" y="4714890"/>
              <a:ext cx="16755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 dirty="0">
                  <a:solidFill>
                    <a:schemeClr val="accent4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Works with SD card reader </a:t>
              </a:r>
              <a:endParaRPr lang="en-US" sz="1050" b="1" dirty="0">
                <a:solidFill>
                  <a:schemeClr val="accent4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  <p:sp>
          <p:nvSpPr>
            <p:cNvPr id="35" name="Shape 882"/>
            <p:cNvSpPr/>
            <p:nvPr/>
          </p:nvSpPr>
          <p:spPr>
            <a:xfrm flipH="1">
              <a:off x="2714612" y="4716352"/>
              <a:ext cx="273183" cy="2128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97084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2AF82DE7-33AF-5C41-945F-DD6F5FE7E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344" y="1347614"/>
            <a:ext cx="3843656" cy="641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8356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TW" sz="4400" dirty="0">
                <a:cs typeface="Arial" panose="020B0604020202020204" pitchFamily="34" charset="0"/>
              </a:rPr>
              <a:t>Video Editing Workstation Onsite</a:t>
            </a:r>
            <a:endParaRPr lang="en-US" sz="4400" dirty="0">
              <a:cs typeface="Arial" panose="020B0604020202020204" pitchFamily="34" charset="0"/>
            </a:endParaRPr>
          </a:p>
        </p:txBody>
      </p:sp>
      <p:sp>
        <p:nvSpPr>
          <p:cNvPr id="8" name="文字版面配置區 4"/>
          <p:cNvSpPr txBox="1">
            <a:spLocks/>
          </p:cNvSpPr>
          <p:nvPr/>
        </p:nvSpPr>
        <p:spPr>
          <a:xfrm>
            <a:off x="5508104" y="2083084"/>
            <a:ext cx="3491880" cy="28649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 </a:t>
            </a:r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More than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12 high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definition   </a:t>
            </a: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tabLst/>
              <a:defRPr/>
            </a:pPr>
            <a:r>
              <a:rPr lang="en-US" sz="1800" b="1" noProof="0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 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cameras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j-lt"/>
              <a:ea typeface="微軟正黑體" pitchFamily="34" charset="-120"/>
              <a:cs typeface="Arial" panose="020B0604020202020204" pitchFamily="34" charset="0"/>
              <a:sym typeface="Verdana"/>
            </a:endParaRP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 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5 people work on</a:t>
            </a:r>
            <a:r>
              <a:rPr kumimoji="0" lang="en-US" altLang="zh-TW" sz="1800" b="1" i="0" u="none" strike="noStrike" kern="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the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same file </a:t>
            </a: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tabLst/>
              <a:defRPr/>
            </a:pPr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  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at the same time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j-lt"/>
              <a:ea typeface="微軟正黑體" pitchFamily="34" charset="-120"/>
              <a:cs typeface="Arial" panose="020B0604020202020204" pitchFamily="34" charset="0"/>
              <a:sym typeface="Verdana"/>
            </a:endParaRP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5 TB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data remote backup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j-lt"/>
              <a:ea typeface="微軟正黑體" pitchFamily="34" charset="-120"/>
              <a:cs typeface="Arial" panose="020B0604020202020204" pitchFamily="34" charset="0"/>
              <a:sym typeface="Verdana"/>
            </a:endParaRP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 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Collaboration in different </a:t>
            </a: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tabLst/>
              <a:defRPr/>
            </a:pPr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  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countries 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Arial" panose="020B0604020202020204" pitchFamily="34" charset="0"/>
                <a:sym typeface="Verdana"/>
              </a:rPr>
              <a:t> </a:t>
            </a: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j-lt"/>
              <a:ea typeface="微軟正黑體" pitchFamily="34" charset="-120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11" name="圖片 10" descr="Shell-Eco-Marathon-Asia-126.jpg"/>
          <p:cNvPicPr>
            <a:picLocks noChangeAspect="1"/>
          </p:cNvPicPr>
          <p:nvPr/>
        </p:nvPicPr>
        <p:blipFill>
          <a:blip r:embed="rId3"/>
          <a:srcRect t="1789" r="24418"/>
          <a:stretch>
            <a:fillRect/>
          </a:stretch>
        </p:blipFill>
        <p:spPr>
          <a:xfrm>
            <a:off x="0" y="1203598"/>
            <a:ext cx="5429256" cy="395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895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4452558" y="1500180"/>
            <a:ext cx="4334284" cy="3429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214282" y="1500180"/>
            <a:ext cx="4000528" cy="3429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165"/>
          <p:cNvGrpSpPr/>
          <p:nvPr/>
        </p:nvGrpSpPr>
        <p:grpSpPr>
          <a:xfrm>
            <a:off x="323528" y="1643056"/>
            <a:ext cx="8312500" cy="3160942"/>
            <a:chOff x="331466" y="1375940"/>
            <a:chExt cx="8312500" cy="3573239"/>
          </a:xfrm>
        </p:grpSpPr>
        <p:sp>
          <p:nvSpPr>
            <p:cNvPr id="58" name="圓角矩形 57"/>
            <p:cNvSpPr/>
            <p:nvPr/>
          </p:nvSpPr>
          <p:spPr>
            <a:xfrm>
              <a:off x="331466" y="1375940"/>
              <a:ext cx="3744416" cy="3573239"/>
            </a:xfrm>
            <a:prstGeom prst="roundRect">
              <a:avLst>
                <a:gd name="adj" fmla="val 52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7" name="圓角矩形 76"/>
            <p:cNvSpPr/>
            <p:nvPr/>
          </p:nvSpPr>
          <p:spPr>
            <a:xfrm>
              <a:off x="4579938" y="1375940"/>
              <a:ext cx="4064028" cy="3553264"/>
            </a:xfrm>
            <a:prstGeom prst="roundRect">
              <a:avLst>
                <a:gd name="adj" fmla="val 898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49" name="肘形接點 48"/>
          <p:cNvCxnSpPr/>
          <p:nvPr/>
        </p:nvCxnSpPr>
        <p:spPr>
          <a:xfrm rot="10800000" flipV="1">
            <a:off x="766976" y="3357568"/>
            <a:ext cx="642942" cy="481256"/>
          </a:xfrm>
          <a:prstGeom prst="bentConnector3">
            <a:avLst>
              <a:gd name="adj1" fmla="val -53160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1767108" y="3636591"/>
            <a:ext cx="428628" cy="1588"/>
          </a:xfrm>
          <a:prstGeom prst="line">
            <a:avLst/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perfect workflow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42910" y="1357304"/>
            <a:ext cx="2056882" cy="42862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latin typeface="+mj-lt"/>
                <a:ea typeface="微軟正黑體" pitchFamily="34" charset="-120"/>
              </a:rPr>
              <a:t>Detroit</a:t>
            </a:r>
            <a:r>
              <a:rPr lang="zh-TW" altLang="en-US" sz="2000" b="1" dirty="0">
                <a:latin typeface="+mj-lt"/>
                <a:ea typeface="微軟正黑體" pitchFamily="34" charset="-120"/>
              </a:rPr>
              <a:t> </a:t>
            </a:r>
            <a:r>
              <a:rPr lang="en-US" altLang="zh-TW" sz="2000" b="1" dirty="0">
                <a:latin typeface="+mj-lt"/>
                <a:ea typeface="微軟正黑體" pitchFamily="34" charset="-120"/>
              </a:rPr>
              <a:t>Onsite</a:t>
            </a:r>
            <a:endParaRPr lang="en-US" sz="2000" b="1" dirty="0">
              <a:latin typeface="+mj-lt"/>
              <a:ea typeface="微軟正黑體" pitchFamily="34" charset="-120"/>
            </a:endParaRPr>
          </a:p>
        </p:txBody>
      </p:sp>
      <p:pic>
        <p:nvPicPr>
          <p:cNvPr id="21" name="Picture 20" descr="www.dvc.com.tw-DVSNFDRAX1C-SONY-Handycam-FDR-AX1-4K攝影機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084996"/>
            <a:ext cx="1082830" cy="765777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>
          <a:xfrm>
            <a:off x="3275286" y="3291830"/>
            <a:ext cx="2153970" cy="1080120"/>
          </a:xfrm>
          <a:prstGeom prst="rightArrow">
            <a:avLst>
              <a:gd name="adj1" fmla="val 50000"/>
              <a:gd name="adj2" fmla="val 58819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347864" y="3507854"/>
            <a:ext cx="185659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Remote Replication</a:t>
            </a: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(QNAP RTRR)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28045" y="4190661"/>
            <a:ext cx="199588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Collaboration in</a:t>
            </a:r>
          </a:p>
          <a:p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real-time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87673" y="1851670"/>
            <a:ext cx="198027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High speed import </a:t>
            </a:r>
          </a:p>
          <a:p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and backup</a:t>
            </a:r>
          </a:p>
        </p:txBody>
      </p:sp>
      <p:sp>
        <p:nvSpPr>
          <p:cNvPr id="37" name="Shape 163"/>
          <p:cNvSpPr/>
          <p:nvPr/>
        </p:nvSpPr>
        <p:spPr>
          <a:xfrm>
            <a:off x="1691704" y="1923678"/>
            <a:ext cx="432000" cy="432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166"/>
          <p:cNvSpPr txBox="1"/>
          <p:nvPr/>
        </p:nvSpPr>
        <p:spPr>
          <a:xfrm>
            <a:off x="1716387" y="1968674"/>
            <a:ext cx="382635" cy="342008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66" name="Shape 163"/>
          <p:cNvSpPr/>
          <p:nvPr/>
        </p:nvSpPr>
        <p:spPr>
          <a:xfrm>
            <a:off x="1547664" y="4325525"/>
            <a:ext cx="432000" cy="432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Shape 166"/>
          <p:cNvSpPr txBox="1"/>
          <p:nvPr/>
        </p:nvSpPr>
        <p:spPr>
          <a:xfrm>
            <a:off x="1619672" y="4375730"/>
            <a:ext cx="163986" cy="288488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70" name="Shape 163"/>
          <p:cNvSpPr/>
          <p:nvPr/>
        </p:nvSpPr>
        <p:spPr>
          <a:xfrm>
            <a:off x="4139976" y="3075830"/>
            <a:ext cx="432000" cy="432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166"/>
          <p:cNvSpPr txBox="1"/>
          <p:nvPr/>
        </p:nvSpPr>
        <p:spPr>
          <a:xfrm>
            <a:off x="4175956" y="3111834"/>
            <a:ext cx="360040" cy="359992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00694" y="2347276"/>
            <a:ext cx="148149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Collaboration</a:t>
            </a:r>
          </a:p>
        </p:txBody>
      </p:sp>
      <p:sp>
        <p:nvSpPr>
          <p:cNvPr id="80" name="Shape 163"/>
          <p:cNvSpPr/>
          <p:nvPr/>
        </p:nvSpPr>
        <p:spPr>
          <a:xfrm>
            <a:off x="5076056" y="2283718"/>
            <a:ext cx="432000" cy="432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Shape 166"/>
          <p:cNvSpPr txBox="1"/>
          <p:nvPr/>
        </p:nvSpPr>
        <p:spPr>
          <a:xfrm>
            <a:off x="5148064" y="2365066"/>
            <a:ext cx="153081" cy="269304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id="9" name="Circular Arrow 8"/>
          <p:cNvSpPr/>
          <p:nvPr/>
        </p:nvSpPr>
        <p:spPr>
          <a:xfrm rot="1236847">
            <a:off x="1295806" y="2224549"/>
            <a:ext cx="1391003" cy="1388477"/>
          </a:xfrm>
          <a:prstGeom prst="circularArrow">
            <a:avLst>
              <a:gd name="adj1" fmla="val 11589"/>
              <a:gd name="adj2" fmla="val 1142319"/>
              <a:gd name="adj3" fmla="val 20404806"/>
              <a:gd name="adj4" fmla="val 10800000"/>
              <a:gd name="adj5" fmla="val 172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1" name="肘形接點 100"/>
          <p:cNvCxnSpPr/>
          <p:nvPr/>
        </p:nvCxnSpPr>
        <p:spPr>
          <a:xfrm>
            <a:off x="7429520" y="2422145"/>
            <a:ext cx="642148" cy="499273"/>
          </a:xfrm>
          <a:prstGeom prst="bentConnector3">
            <a:avLst>
              <a:gd name="adj1" fmla="val -42257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3"/>
          <p:cNvSpPr/>
          <p:nvPr/>
        </p:nvSpPr>
        <p:spPr>
          <a:xfrm>
            <a:off x="4893471" y="1357304"/>
            <a:ext cx="2056882" cy="42862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+mj-lt"/>
                <a:ea typeface="微軟正黑體" pitchFamily="34" charset="-120"/>
              </a:rPr>
              <a:t>New England HQ</a:t>
            </a:r>
          </a:p>
        </p:txBody>
      </p:sp>
      <p:cxnSp>
        <p:nvCxnSpPr>
          <p:cNvPr id="122" name="肘形接點 121"/>
          <p:cNvCxnSpPr/>
          <p:nvPr/>
        </p:nvCxnSpPr>
        <p:spPr>
          <a:xfrm>
            <a:off x="7501752" y="3850905"/>
            <a:ext cx="642148" cy="499273"/>
          </a:xfrm>
          <a:prstGeom prst="bentConnector3">
            <a:avLst>
              <a:gd name="adj1" fmla="val -42257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IMAC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7429520" y="1974707"/>
            <a:ext cx="792088" cy="654996"/>
          </a:xfrm>
          <a:prstGeom prst="rect">
            <a:avLst/>
          </a:prstGeom>
        </p:spPr>
      </p:pic>
      <p:pic>
        <p:nvPicPr>
          <p:cNvPr id="45" name="Picture 44" descr="IMAC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7429520" y="2766795"/>
            <a:ext cx="792088" cy="654996"/>
          </a:xfrm>
          <a:prstGeom prst="rect">
            <a:avLst/>
          </a:prstGeom>
        </p:spPr>
      </p:pic>
      <p:pic>
        <p:nvPicPr>
          <p:cNvPr id="47" name="Picture 8"/>
          <p:cNvPicPr>
            <a:picLocks noChangeAspect="1"/>
          </p:cNvPicPr>
          <p:nvPr/>
        </p:nvPicPr>
        <p:blipFill rotWithShape="1">
          <a:blip r:embed="rId4">
            <a:extLst/>
          </a:blip>
          <a:srcRect l="9169" t="5367" r="9013" b="4819"/>
          <a:stretch/>
        </p:blipFill>
        <p:spPr>
          <a:xfrm>
            <a:off x="7357512" y="3486875"/>
            <a:ext cx="936104" cy="578233"/>
          </a:xfrm>
          <a:prstGeom prst="rect">
            <a:avLst/>
          </a:prstGeom>
        </p:spPr>
      </p:pic>
      <p:pic>
        <p:nvPicPr>
          <p:cNvPr id="48" name="Picture 8"/>
          <p:cNvPicPr>
            <a:picLocks noChangeAspect="1"/>
          </p:cNvPicPr>
          <p:nvPr/>
        </p:nvPicPr>
        <p:blipFill rotWithShape="1">
          <a:blip r:embed="rId4">
            <a:extLst/>
          </a:blip>
          <a:srcRect l="9169" t="5367" r="9013" b="4819"/>
          <a:stretch/>
        </p:blipFill>
        <p:spPr>
          <a:xfrm>
            <a:off x="7358082" y="4136657"/>
            <a:ext cx="936104" cy="578233"/>
          </a:xfrm>
          <a:prstGeom prst="rect">
            <a:avLst/>
          </a:prstGeom>
        </p:spPr>
      </p:pic>
      <p:cxnSp>
        <p:nvCxnSpPr>
          <p:cNvPr id="123" name="肘形接點 122"/>
          <p:cNvCxnSpPr/>
          <p:nvPr/>
        </p:nvCxnSpPr>
        <p:spPr>
          <a:xfrm>
            <a:off x="6643702" y="3565153"/>
            <a:ext cx="571504" cy="500066"/>
          </a:xfrm>
          <a:prstGeom prst="bentConnector3">
            <a:avLst>
              <a:gd name="adj1" fmla="val -10845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肘形接點 125"/>
          <p:cNvCxnSpPr/>
          <p:nvPr/>
        </p:nvCxnSpPr>
        <p:spPr>
          <a:xfrm flipV="1">
            <a:off x="6072198" y="2714626"/>
            <a:ext cx="1071570" cy="642942"/>
          </a:xfrm>
          <a:prstGeom prst="bentConnector3">
            <a:avLst>
              <a:gd name="adj1" fmla="val 50000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268_1488959195_TVS-1282T3_Right-angle-of-elevation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3" t="3951" r="2813" b="4338"/>
          <a:stretch/>
        </p:blipFill>
        <p:spPr>
          <a:xfrm>
            <a:off x="5543556" y="3279401"/>
            <a:ext cx="1528774" cy="928694"/>
          </a:xfrm>
          <a:prstGeom prst="rect">
            <a:avLst/>
          </a:prstGeom>
        </p:spPr>
      </p:pic>
      <p:cxnSp>
        <p:nvCxnSpPr>
          <p:cNvPr id="165" name="直線接點 164"/>
          <p:cNvCxnSpPr/>
          <p:nvPr/>
        </p:nvCxnSpPr>
        <p:spPr>
          <a:xfrm>
            <a:off x="1763688" y="3636478"/>
            <a:ext cx="459162" cy="1701"/>
          </a:xfrm>
          <a:prstGeom prst="line">
            <a:avLst/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hape 238"/>
          <p:cNvPicPr preferRelativeResize="0"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1372" y="3123668"/>
            <a:ext cx="1016758" cy="108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24" descr="IMAC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554564" y="2946989"/>
            <a:ext cx="848514" cy="701656"/>
          </a:xfrm>
          <a:prstGeom prst="rect">
            <a:avLst/>
          </a:prstGeom>
        </p:spPr>
      </p:pic>
      <p:pic>
        <p:nvPicPr>
          <p:cNvPr id="46" name="Picture 44" descr="IMAC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554564" y="3668098"/>
            <a:ext cx="848514" cy="70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4908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Linux St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04" y="1714494"/>
            <a:ext cx="6295496" cy="3156912"/>
          </a:xfrm>
          <a:prstGeom prst="rect">
            <a:avLst/>
          </a:prstGeom>
        </p:spPr>
      </p:pic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zh-TW" dirty="0">
                <a:solidFill>
                  <a:srgbClr val="FFFFFF"/>
                </a:solidFill>
                <a:cs typeface="Arial"/>
                <a:sym typeface="Arial"/>
              </a:rPr>
              <a:t>Instant view your edited 4K videos</a:t>
            </a:r>
            <a:endParaRPr lang="en-US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Picture 15" descr="C:\Users\user\Desktop\CHT TS-251A451A Presentation File_PPT\HDMI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58082" y="1857370"/>
            <a:ext cx="1000132" cy="232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142876" y="2397968"/>
            <a:ext cx="3071802" cy="104642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4K UHD</a:t>
            </a:r>
          </a:p>
          <a:p>
            <a:pPr algn="ctr" eaLnBrk="1" hangingPunct="1">
              <a:defRPr/>
            </a:pPr>
            <a:r>
              <a:rPr lang="en-US" altLang="zh-TW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2 x HDMI v1.4b </a:t>
            </a:r>
          </a:p>
          <a:p>
            <a:pPr algn="ctr" eaLnBrk="1" hangingPunct="1">
              <a:defRPr/>
            </a:pPr>
            <a:r>
              <a:rPr lang="en-US" altLang="zh-TW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3840 x 2160, 30Hz</a:t>
            </a:r>
            <a:endParaRPr lang="en-US" sz="1600" b="1" dirty="0">
              <a:solidFill>
                <a:srgbClr val="00B050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3469538"/>
            <a:ext cx="3429024" cy="104642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2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H.265/H.264</a:t>
            </a:r>
          </a:p>
          <a:p>
            <a:pPr algn="ctr" eaLnBrk="1" hangingPunct="1">
              <a:defRPr/>
            </a:pPr>
            <a:r>
              <a:rPr lang="en-US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8-bit HEVC </a:t>
            </a:r>
          </a:p>
          <a:p>
            <a:pPr algn="ctr" eaLnBrk="1" hangingPunct="1">
              <a:defRPr/>
            </a:pPr>
            <a:r>
              <a:rPr lang="en-US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4K Disp</a:t>
            </a:r>
            <a:r>
              <a:rPr lang="en-US" altLang="zh-TW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lay </a:t>
            </a:r>
            <a:r>
              <a:rPr lang="en-US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&amp; 2</a:t>
            </a:r>
            <a:r>
              <a:rPr lang="zh-TW" altLang="en-US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 </a:t>
            </a:r>
            <a:r>
              <a:rPr lang="en-US" altLang="zh-TW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CH Transcode</a:t>
            </a:r>
            <a:endParaRPr lang="en-US" sz="1600" b="1" dirty="0">
              <a:solidFill>
                <a:srgbClr val="00B050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48" name="TextBox 18"/>
          <p:cNvSpPr txBox="1"/>
          <p:nvPr/>
        </p:nvSpPr>
        <p:spPr>
          <a:xfrm>
            <a:off x="214314" y="1347614"/>
            <a:ext cx="3000396" cy="104642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750MHz</a:t>
            </a:r>
          </a:p>
          <a:p>
            <a:pPr algn="ctr" eaLnBrk="1" hangingPunct="1">
              <a:defRPr/>
            </a:pPr>
            <a:r>
              <a:rPr lang="en-US" altLang="zh-TW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9</a:t>
            </a:r>
            <a:r>
              <a:rPr lang="en-US" altLang="zh-TW" sz="1600" b="1" baseline="30000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th</a:t>
            </a:r>
            <a:r>
              <a:rPr lang="en-US" altLang="zh-TW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 Gen Intel </a:t>
            </a:r>
          </a:p>
          <a:p>
            <a:pPr algn="ctr" eaLnBrk="1" hangingPunct="1">
              <a:defRPr/>
            </a:pPr>
            <a:r>
              <a:rPr lang="en-US" altLang="zh-TW" sz="1600" b="1" dirty="0">
                <a:solidFill>
                  <a:srgbClr val="00B050"/>
                </a:solidFill>
                <a:latin typeface="+mj-lt"/>
                <a:ea typeface="Microsoft JhengHei" charset="-120"/>
                <a:cs typeface="Microsoft JhengHei" charset="-120"/>
              </a:rPr>
              <a:t>HD Graphics 500</a:t>
            </a:r>
            <a:endParaRPr lang="en-US" sz="1600" b="1" dirty="0">
              <a:solidFill>
                <a:srgbClr val="00B050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47926" y="4572586"/>
            <a:ext cx="6167214" cy="307764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en-US" sz="12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/>
                <a:cs typeface="微軟正黑體"/>
              </a:rPr>
              <a:t> The supported video and audio formats may vary depending on the software you use</a:t>
            </a:r>
          </a:p>
        </p:txBody>
      </p:sp>
      <p:sp>
        <p:nvSpPr>
          <p:cNvPr id="15" name="Shape 882"/>
          <p:cNvSpPr/>
          <p:nvPr/>
        </p:nvSpPr>
        <p:spPr>
          <a:xfrm flipH="1">
            <a:off x="357158" y="464345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571472" y="3427479"/>
            <a:ext cx="2286016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571472" y="2357437"/>
            <a:ext cx="2286016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67751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idx="4294967295"/>
          </p:nvPr>
        </p:nvSpPr>
        <p:spPr>
          <a:xfrm>
            <a:off x="797768" y="1923678"/>
            <a:ext cx="7086600" cy="23796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altLang="zh-TW" sz="5400" i="0" u="none" strike="noStrike" cap="none" dirty="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We’ve got more for you!</a:t>
            </a:r>
            <a:endParaRPr lang="zh-TW" sz="5400" i="0" u="none" strike="noStrike" cap="none" dirty="0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Virtual JBOD -</a:t>
            </a:r>
            <a:r>
              <a:rPr lang="zh-TW" altLang="en-US" dirty="0"/>
              <a:t> </a:t>
            </a:r>
            <a:r>
              <a:rPr lang="en-US" altLang="zh-TW" dirty="0"/>
              <a:t>flexible expansion storage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923678"/>
            <a:ext cx="2664296" cy="1368152"/>
          </a:xfrm>
        </p:spPr>
        <p:txBody>
          <a:bodyPr>
            <a:noAutofit/>
          </a:bodyPr>
          <a:lstStyle/>
          <a:p>
            <a:pPr marL="0">
              <a:buNone/>
            </a:pPr>
            <a:r>
              <a:rPr lang="en-US" altLang="zh-TW" sz="20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Use the VJBOD function to create remote LUN directly and mount as local disk </a:t>
            </a:r>
            <a:endParaRPr lang="zh-TW" altLang="en-US" sz="20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214792" y="1419622"/>
            <a:ext cx="5461664" cy="3231240"/>
            <a:chOff x="3861171" y="1500438"/>
            <a:chExt cx="4894721" cy="2895824"/>
          </a:xfrm>
        </p:grpSpPr>
        <p:sp>
          <p:nvSpPr>
            <p:cNvPr id="5" name="Shape 475"/>
            <p:cNvSpPr txBox="1"/>
            <p:nvPr/>
          </p:nvSpPr>
          <p:spPr>
            <a:xfrm>
              <a:off x="4432730" y="1604687"/>
              <a:ext cx="982147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 b="1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Container Station</a:t>
              </a:r>
              <a:endParaRPr 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" name="Shape 475"/>
            <p:cNvSpPr txBox="1"/>
            <p:nvPr/>
          </p:nvSpPr>
          <p:spPr>
            <a:xfrm>
              <a:off x="4948429" y="2314553"/>
              <a:ext cx="1226132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2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x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10G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SFP+</a:t>
              </a:r>
              <a:endParaRPr 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" name="Shape 475"/>
            <p:cNvSpPr txBox="1"/>
            <p:nvPr/>
          </p:nvSpPr>
          <p:spPr>
            <a:xfrm>
              <a:off x="3861171" y="3125662"/>
              <a:ext cx="1377829" cy="392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TS-882ST3</a:t>
              </a:r>
              <a:endParaRPr 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" name="Shape 475"/>
            <p:cNvSpPr txBox="1"/>
            <p:nvPr/>
          </p:nvSpPr>
          <p:spPr>
            <a:xfrm>
              <a:off x="4806086" y="3755426"/>
              <a:ext cx="1682496" cy="522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 sz="1600" b="1" dirty="0">
                  <a:latin typeface="+mj-lt"/>
                  <a:ea typeface="微軟正黑體" pitchFamily="34" charset="-120"/>
                </a:rPr>
                <a:t>Ethernet</a:t>
              </a: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微軟正黑體" pitchFamily="34" charset="-120"/>
                  <a:sym typeface="Microsoft JhengHei"/>
                </a:rPr>
                <a:t>, flexible connection</a:t>
              </a:r>
              <a:endParaRPr lang="en-US" altLang="zh-TW" sz="1600" b="1" dirty="0">
                <a:latin typeface="+mj-lt"/>
                <a:ea typeface="微軟正黑體" pitchFamily="34" charset="-120"/>
              </a:endParaRPr>
            </a:p>
          </p:txBody>
        </p:sp>
        <p:sp>
          <p:nvSpPr>
            <p:cNvPr id="9" name="Shape 475"/>
            <p:cNvSpPr txBox="1"/>
            <p:nvPr/>
          </p:nvSpPr>
          <p:spPr>
            <a:xfrm>
              <a:off x="7688275" y="4128418"/>
              <a:ext cx="1067617" cy="267844"/>
            </a:xfrm>
            <a:prstGeom prst="rect">
              <a:avLst/>
            </a:prstGeom>
            <a:solidFill>
              <a:srgbClr val="3B7AE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800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VJBOD </a:t>
              </a:r>
              <a:r>
                <a:rPr lang="en-US" altLang="zh-TW" sz="1800" b="1" dirty="0">
                  <a:solidFill>
                    <a:schemeClr val="bg1"/>
                  </a:solidFill>
                  <a:latin typeface="+mj-lt"/>
                  <a:ea typeface="微軟正黑體" pitchFamily="34" charset="-120"/>
                  <a:cs typeface="Microsoft JhengHei"/>
                  <a:sym typeface="Microsoft JhengHei"/>
                </a:rPr>
                <a:t>2</a:t>
              </a:r>
              <a:endParaRPr 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0" name="Shape 475"/>
            <p:cNvSpPr txBox="1"/>
            <p:nvPr/>
          </p:nvSpPr>
          <p:spPr>
            <a:xfrm>
              <a:off x="7648098" y="2078672"/>
              <a:ext cx="1092563" cy="25773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altLang="zh-TW" sz="1800" b="1" dirty="0">
                  <a:solidFill>
                    <a:schemeClr val="bg1"/>
                  </a:solidFill>
                  <a:latin typeface="+mj-lt"/>
                  <a:ea typeface="微軟正黑體" pitchFamily="34" charset="-120"/>
                  <a:cs typeface="Microsoft JhengHei"/>
                  <a:sym typeface="Microsoft JhengHei"/>
                </a:rPr>
                <a:t>i</a:t>
              </a:r>
              <a:r>
                <a:rPr lang="en-US" altLang="zh-TW" sz="1800" b="1" dirty="0">
                  <a:solidFill>
                    <a:schemeClr val="bg1"/>
                  </a:solidFill>
                  <a:latin typeface="+mj-lt"/>
                  <a:ea typeface="微軟正黑體" pitchFamily="34" charset="-120"/>
                  <a:cs typeface="Microsoft JhengHei"/>
                  <a:sym typeface="Microsoft JhengHei"/>
                </a:rPr>
                <a:t>SCSI</a:t>
              </a:r>
              <a:r>
                <a:rPr lang="zh-TW" altLang="en-US" sz="1800" b="1" dirty="0">
                  <a:solidFill>
                    <a:schemeClr val="bg1"/>
                  </a:solidFill>
                  <a:latin typeface="+mj-lt"/>
                  <a:ea typeface="微軟正黑體" pitchFamily="34" charset="-120"/>
                  <a:cs typeface="Microsoft JhengHei"/>
                  <a:sym typeface="Microsoft JhengHei"/>
                </a:rPr>
                <a:t>  </a:t>
              </a:r>
              <a:r>
                <a:rPr lang="en-US" altLang="zh-TW" sz="1800" b="1" dirty="0">
                  <a:solidFill>
                    <a:schemeClr val="bg1"/>
                  </a:solidFill>
                  <a:latin typeface="+mj-lt"/>
                  <a:ea typeface="微軟正黑體" pitchFamily="34" charset="-120"/>
                  <a:cs typeface="Microsoft JhengHei"/>
                  <a:sym typeface="Microsoft JhengHei"/>
                </a:rPr>
                <a:t>LUN</a:t>
              </a:r>
              <a:endParaRPr 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11" name="Shape 46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753765" y="2502255"/>
              <a:ext cx="955150" cy="693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Shape 475"/>
            <p:cNvSpPr txBox="1"/>
            <p:nvPr/>
          </p:nvSpPr>
          <p:spPr>
            <a:xfrm>
              <a:off x="7680960" y="3203182"/>
              <a:ext cx="1064530" cy="257734"/>
            </a:xfrm>
            <a:prstGeom prst="rect">
              <a:avLst/>
            </a:prstGeom>
            <a:solidFill>
              <a:srgbClr val="8C55D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800" b="1" dirty="0">
                  <a:solidFill>
                    <a:schemeClr val="bg1"/>
                  </a:solidFill>
                  <a:latin typeface="+mj-lt"/>
                  <a:ea typeface="微軟正黑體" pitchFamily="34" charset="-120"/>
                  <a:cs typeface="Microsoft JhengHei"/>
                  <a:sym typeface="Microsoft JhengHei"/>
                </a:rPr>
                <a:t>VJBOD 1</a:t>
              </a:r>
              <a:endParaRPr 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13" name="Shape 467"/>
            <p:cNvPicPr preferRelativeResize="0"/>
            <p:nvPr/>
          </p:nvPicPr>
          <p:blipFill>
            <a:blip r:embed="rId3"/>
            <a:srcRect r="36396"/>
            <a:stretch>
              <a:fillRect/>
            </a:stretch>
          </p:blipFill>
          <p:spPr>
            <a:xfrm>
              <a:off x="7818480" y="3553395"/>
              <a:ext cx="607510" cy="5969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8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9169" t="5367" r="9013" b="4819"/>
            <a:stretch/>
          </p:blipFill>
          <p:spPr>
            <a:xfrm>
              <a:off x="7702905" y="1500438"/>
              <a:ext cx="936104" cy="578234"/>
            </a:xfrm>
            <a:prstGeom prst="rect">
              <a:avLst/>
            </a:prstGeom>
          </p:spPr>
        </p:pic>
        <p:pic>
          <p:nvPicPr>
            <p:cNvPr id="15" name="Picture 2" descr="\\Marketing\Marketing\MarketingMaterials\DM\NAS\Software_Section_brochure\QNAP product icon_20170816-assets\Container_station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934976" y="1500438"/>
              <a:ext cx="494148" cy="494922"/>
            </a:xfrm>
            <a:prstGeom prst="rect">
              <a:avLst/>
            </a:prstGeom>
            <a:noFill/>
          </p:spPr>
        </p:pic>
        <p:cxnSp>
          <p:nvCxnSpPr>
            <p:cNvPr id="16" name="Shape 482"/>
            <p:cNvCxnSpPr/>
            <p:nvPr/>
          </p:nvCxnSpPr>
          <p:spPr>
            <a:xfrm>
              <a:off x="4948429" y="2984703"/>
              <a:ext cx="2590634" cy="1282495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00B0F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17" name="Shape 482"/>
            <p:cNvCxnSpPr/>
            <p:nvPr/>
          </p:nvCxnSpPr>
          <p:spPr>
            <a:xfrm flipV="1">
              <a:off x="4819362" y="1870021"/>
              <a:ext cx="2868913" cy="856549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chemeClr val="accent5">
                  <a:lumMod val="75000"/>
                </a:schemeClr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18" name="Shape 482"/>
            <p:cNvCxnSpPr/>
            <p:nvPr/>
          </p:nvCxnSpPr>
          <p:spPr>
            <a:xfrm flipV="1">
              <a:off x="4883895" y="2841746"/>
              <a:ext cx="2869870" cy="13891"/>
            </a:xfrm>
            <a:prstGeom prst="straightConnector1">
              <a:avLst/>
            </a:prstGeom>
            <a:noFill/>
            <a:ln w="38100" cap="flat" cmpd="sng">
              <a:solidFill>
                <a:srgbClr val="7030A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3881678" y="2000504"/>
              <a:ext cx="1113324" cy="1187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83895" y="3178303"/>
              <a:ext cx="526306" cy="535383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21" name="圓角矩形 20"/>
            <p:cNvSpPr/>
            <p:nvPr/>
          </p:nvSpPr>
          <p:spPr>
            <a:xfrm>
              <a:off x="5145601" y="3548736"/>
              <a:ext cx="593465" cy="237718"/>
            </a:xfrm>
            <a:prstGeom prst="roundRect">
              <a:avLst>
                <a:gd name="adj" fmla="val 50000"/>
              </a:avLst>
            </a:prstGeom>
            <a:solidFill>
              <a:srgbClr val="41BEC8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b="1" dirty="0"/>
                <a:t>RAID</a:t>
              </a:r>
              <a:endParaRPr kumimoji="1" lang="zh-TW" altLang="en-US" b="1" dirty="0"/>
            </a:p>
          </p:txBody>
        </p:sp>
        <p:pic>
          <p:nvPicPr>
            <p:cNvPr id="22" name="圖片 21" descr="分享器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25806" y="2621815"/>
              <a:ext cx="1146008" cy="452228"/>
            </a:xfrm>
            <a:prstGeom prst="rect">
              <a:avLst/>
            </a:prstGeom>
          </p:spPr>
        </p:pic>
      </p:grpSp>
      <p:sp>
        <p:nvSpPr>
          <p:cNvPr id="23" name="Shape 200"/>
          <p:cNvSpPr/>
          <p:nvPr/>
        </p:nvSpPr>
        <p:spPr>
          <a:xfrm>
            <a:off x="251520" y="1851670"/>
            <a:ext cx="216024" cy="216024"/>
          </a:xfrm>
          <a:prstGeom prst="halfFrame">
            <a:avLst>
              <a:gd name="adj1" fmla="val 21561"/>
              <a:gd name="adj2" fmla="val 2560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25" name="Shape 200"/>
          <p:cNvSpPr/>
          <p:nvPr/>
        </p:nvSpPr>
        <p:spPr>
          <a:xfrm rot="10800000">
            <a:off x="2843809" y="3075805"/>
            <a:ext cx="216024" cy="216024"/>
          </a:xfrm>
          <a:prstGeom prst="halfFrame">
            <a:avLst>
              <a:gd name="adj1" fmla="val 21561"/>
              <a:gd name="adj2" fmla="val 2560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VJBOD</a:t>
            </a:r>
            <a:r>
              <a:rPr lang="en-US" altLang="zh-TW" dirty="0"/>
              <a:t> Expansion </a:t>
            </a:r>
            <a:r>
              <a:rPr lang="en-US" dirty="0"/>
              <a:t>using the TS-832X</a:t>
            </a:r>
            <a:endParaRPr lang="zh-TW" altLang="en-US" dirty="0"/>
          </a:p>
        </p:txBody>
      </p:sp>
      <p:pic>
        <p:nvPicPr>
          <p:cNvPr id="6" name="Picture 3" descr="https://lh6.googleusercontent.com/8mrSdm4xMjFGKf-KN5paIkIorDqRNZjcw8dKDq3o3omjbGKxGCOgpno1ZmfUFSxvRoItz12Z4Ncb7oDVmcG6Fajf3v67u913XhiFTZi337Gtp3cIdQq1X6lptf9kxNLp4CbgW7MTk7w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214478" y="1785932"/>
            <a:ext cx="4352925" cy="2720577"/>
          </a:xfrm>
          <a:prstGeom prst="rect">
            <a:avLst/>
          </a:prstGeom>
          <a:noFill/>
        </p:spPr>
      </p:pic>
      <p:grpSp>
        <p:nvGrpSpPr>
          <p:cNvPr id="12" name="群組 11"/>
          <p:cNvGrpSpPr/>
          <p:nvPr/>
        </p:nvGrpSpPr>
        <p:grpSpPr>
          <a:xfrm>
            <a:off x="5357818" y="1714494"/>
            <a:ext cx="4403730" cy="2752330"/>
            <a:chOff x="5497861" y="1928808"/>
            <a:chExt cx="4229100" cy="2643187"/>
          </a:xfrm>
        </p:grpSpPr>
        <p:pic>
          <p:nvPicPr>
            <p:cNvPr id="7" name="Picture 2" descr="https://lh4.googleusercontent.com/UBp-V6c0p8UsKgp5zH419eXKXs9ISTgjqFFm2Er1ysBSMH2-BObuyWHqZvc7ywF3XTQRqRzaMU1asUvF3zwnrDnKLFmDd1dQ5UYwFQYwnY1dDs9TUdvqn7lyHle9a_J5_3Aho8PWdlY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497861" y="1928808"/>
              <a:ext cx="4229100" cy="2643187"/>
            </a:xfrm>
            <a:prstGeom prst="rect">
              <a:avLst/>
            </a:prstGeom>
            <a:noFill/>
          </p:spPr>
        </p:pic>
        <p:sp>
          <p:nvSpPr>
            <p:cNvPr id="8" name="橢圓 7"/>
            <p:cNvSpPr/>
            <p:nvPr/>
          </p:nvSpPr>
          <p:spPr>
            <a:xfrm>
              <a:off x="5643570" y="3571882"/>
              <a:ext cx="527212" cy="527212"/>
            </a:xfrm>
            <a:prstGeom prst="ellipse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等腰三角形 9"/>
          <p:cNvSpPr/>
          <p:nvPr/>
        </p:nvSpPr>
        <p:spPr>
          <a:xfrm rot="7498604">
            <a:off x="4303308" y="2295191"/>
            <a:ext cx="1765378" cy="2007314"/>
          </a:xfrm>
          <a:prstGeom prst="triangl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4000">
                <a:schemeClr val="accent1">
                  <a:tint val="44500"/>
                  <a:satMod val="160000"/>
                </a:schemeClr>
              </a:gs>
              <a:gs pos="7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群組 10"/>
          <p:cNvGrpSpPr/>
          <p:nvPr/>
        </p:nvGrpSpPr>
        <p:grpSpPr>
          <a:xfrm>
            <a:off x="3140188" y="1486808"/>
            <a:ext cx="2158052" cy="2227950"/>
            <a:chOff x="3199766" y="1343932"/>
            <a:chExt cx="2158052" cy="2227950"/>
          </a:xfrm>
        </p:grpSpPr>
        <p:pic>
          <p:nvPicPr>
            <p:cNvPr id="2050" name="Picture 2" descr="D:\工作進行中\20170911直播母版16比9\各場PPT元素\20180411\TS-832X_back-2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99766" y="1343932"/>
              <a:ext cx="2158052" cy="2227950"/>
            </a:xfrm>
            <a:prstGeom prst="ellipse">
              <a:avLst/>
            </a:prstGeom>
            <a:noFill/>
            <a:ln w="38100">
              <a:noFill/>
            </a:ln>
          </p:spPr>
        </p:pic>
        <p:sp>
          <p:nvSpPr>
            <p:cNvPr id="9" name="橢圓 8"/>
            <p:cNvSpPr/>
            <p:nvPr/>
          </p:nvSpPr>
          <p:spPr>
            <a:xfrm>
              <a:off x="3331646" y="1526452"/>
              <a:ext cx="1785586" cy="1785586"/>
            </a:xfrm>
            <a:prstGeom prst="ellipse">
              <a:avLst/>
            </a:pr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3298033" y="3714758"/>
            <a:ext cx="1925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Dual SFP+ 10GbE</a:t>
            </a:r>
          </a:p>
          <a:p>
            <a:pPr algn="ctr"/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Ethernet interface</a:t>
            </a:r>
            <a:endParaRPr lang="zh-TW" altLang="en-US" sz="1800" b="1" dirty="0">
              <a:solidFill>
                <a:schemeClr val="accent4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QSW-1208-8C 10GbE/NBASE-T switch</a:t>
            </a:r>
            <a:endParaRPr lang="zh-TW" altLang="en-US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500430" y="4293885"/>
            <a:ext cx="27277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b="1" i="0" u="none" strike="noStrike" cap="none" normalizeH="0" baseline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新細明體" pitchFamily="18" charset="-120"/>
                <a:cs typeface="新細明體" pitchFamily="18" charset="-120"/>
              </a:rPr>
              <a:t>  </a:t>
            </a:r>
            <a:r>
              <a:rPr kumimoji="1" lang="zh-TW" altLang="zh-TW" sz="28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新細明體" pitchFamily="18" charset="-120"/>
                <a:cs typeface="Arial" pitchFamily="34" charset="0"/>
              </a:rPr>
              <a:t>QSW-1208-8C</a:t>
            </a:r>
            <a:endParaRPr kumimoji="1" lang="zh-TW" altLang="zh-TW" b="1" i="0" u="none" strike="noStrike" cap="none" normalizeH="0" baseline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+mj-lt"/>
              <a:ea typeface="新細明體" pitchFamily="18" charset="-120"/>
              <a:cs typeface="新細明體" pitchFamily="18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896842" y="2371765"/>
            <a:ext cx="7779374" cy="2046124"/>
            <a:chOff x="1928794" y="2643188"/>
            <a:chExt cx="5715469" cy="1503277"/>
          </a:xfrm>
        </p:grpSpPr>
        <p:pic>
          <p:nvPicPr>
            <p:cNvPr id="8" name="Picture 4" descr="https://lh5.googleusercontent.com/bwZem81LTiIB2XU6YblJop_7ucn4uK2J8vGboWt2kagdGW-qCX89ElNayrNSuMtT1Uuuk_HBGu2w0b3YLZykGQYFrSh8cn9SWhNBY3DjjmdBul2UIRU045rgg--_9UE3c0o70PgqZTk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1928794" y="2643188"/>
              <a:ext cx="5715469" cy="1503277"/>
            </a:xfrm>
            <a:prstGeom prst="rect">
              <a:avLst/>
            </a:prstGeom>
            <a:noFill/>
          </p:spPr>
        </p:pic>
        <p:sp>
          <p:nvSpPr>
            <p:cNvPr id="6" name="圓角矩形 5"/>
            <p:cNvSpPr/>
            <p:nvPr/>
          </p:nvSpPr>
          <p:spPr>
            <a:xfrm>
              <a:off x="3929058" y="3286130"/>
              <a:ext cx="571504" cy="71438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4572000" y="3286130"/>
              <a:ext cx="2786082" cy="71438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9" name="Shape 216"/>
          <p:cNvCxnSpPr/>
          <p:nvPr/>
        </p:nvCxnSpPr>
        <p:spPr>
          <a:xfrm rot="16200000" flipV="1">
            <a:off x="2750331" y="1821651"/>
            <a:ext cx="1357322" cy="1571636"/>
          </a:xfrm>
          <a:prstGeom prst="bentConnector3">
            <a:avLst>
              <a:gd name="adj1" fmla="val 6144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0" name="Shape 217"/>
          <p:cNvSpPr txBox="1"/>
          <p:nvPr/>
        </p:nvSpPr>
        <p:spPr>
          <a:xfrm>
            <a:off x="755576" y="1428742"/>
            <a:ext cx="3523282" cy="49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4 x SFP+ (</a:t>
            </a:r>
            <a:r>
              <a:rPr lang="en-GB" sz="2400" b="1" dirty="0" err="1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fiber</a:t>
            </a: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) ports</a:t>
            </a:r>
          </a:p>
        </p:txBody>
      </p:sp>
      <p:cxnSp>
        <p:nvCxnSpPr>
          <p:cNvPr id="11" name="Shape 218"/>
          <p:cNvCxnSpPr>
            <a:endCxn id="12" idx="2"/>
          </p:cNvCxnSpPr>
          <p:nvPr/>
        </p:nvCxnSpPr>
        <p:spPr>
          <a:xfrm rot="5400000" flipH="1" flipV="1">
            <a:off x="5703207" y="1927080"/>
            <a:ext cx="1357322" cy="134529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2" name="Shape 219"/>
          <p:cNvSpPr txBox="1"/>
          <p:nvPr/>
        </p:nvSpPr>
        <p:spPr>
          <a:xfrm>
            <a:off x="3980749" y="1432017"/>
            <a:ext cx="6147535" cy="489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8 x SFP + RJ45 (copper) combo ports</a:t>
            </a:r>
            <a:endParaRPr sz="2400" b="1" dirty="0">
              <a:solidFill>
                <a:schemeClr val="accent4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1347614"/>
            <a:ext cx="7719959" cy="756957"/>
          </a:xfrm>
          <a:prstGeom prst="rect">
            <a:avLst/>
          </a:prstGeom>
        </p:spPr>
      </p:pic>
      <p:pic>
        <p:nvPicPr>
          <p:cNvPr id="5" name="圖片 4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2067694"/>
            <a:ext cx="7719959" cy="756957"/>
          </a:xfrm>
          <a:prstGeom prst="rect">
            <a:avLst/>
          </a:prstGeom>
        </p:spPr>
      </p:pic>
      <p:pic>
        <p:nvPicPr>
          <p:cNvPr id="6" name="圖片 5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2787774"/>
            <a:ext cx="7719959" cy="756957"/>
          </a:xfrm>
          <a:prstGeom prst="rect">
            <a:avLst/>
          </a:prstGeom>
        </p:spPr>
      </p:pic>
      <p:pic>
        <p:nvPicPr>
          <p:cNvPr id="7" name="圖片 6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3507854"/>
            <a:ext cx="7719959" cy="756957"/>
          </a:xfrm>
          <a:prstGeom prst="rect">
            <a:avLst/>
          </a:prstGeom>
        </p:spPr>
      </p:pic>
      <p:pic>
        <p:nvPicPr>
          <p:cNvPr id="8" name="圖片 7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4227934"/>
            <a:ext cx="7719959" cy="756957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224136" y="1419622"/>
            <a:ext cx="70202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The specification and features you should know</a:t>
            </a:r>
            <a:endParaRPr lang="zh-TW" altLang="en-US" sz="2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224136" y="2139702"/>
            <a:ext cx="73803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Live Demo – </a:t>
            </a:r>
            <a:r>
              <a:rPr lang="en-US" altLang="zh-TW" sz="2600" b="1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Qfinder</a:t>
            </a:r>
            <a:r>
              <a:rPr lang="en-US" altLang="zh-TW" sz="2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connection and performance 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224137" y="2859782"/>
            <a:ext cx="53285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Case Sharing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224137" y="3579862"/>
            <a:ext cx="71642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Expand devices with your growing team members 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1224137" y="4299942"/>
            <a:ext cx="53285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Live Demo – Expansion volume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720080" y="1381294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1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20080" y="2106165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2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720080" y="2831036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3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20080" y="3555907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4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20080" y="4280778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5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849D230-ECE2-45BA-A024-18D674ECF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Outlines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92877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群組 23"/>
          <p:cNvGrpSpPr/>
          <p:nvPr/>
        </p:nvGrpSpPr>
        <p:grpSpPr>
          <a:xfrm flipH="1">
            <a:off x="571472" y="3149481"/>
            <a:ext cx="3357586" cy="424155"/>
            <a:chOff x="5142431" y="3197599"/>
            <a:chExt cx="3775441" cy="584123"/>
          </a:xfrm>
        </p:grpSpPr>
        <p:sp>
          <p:nvSpPr>
            <p:cNvPr id="25" name="Shape 660"/>
            <p:cNvSpPr/>
            <p:nvPr/>
          </p:nvSpPr>
          <p:spPr>
            <a:xfrm rot="5400000">
              <a:off x="6788022" y="1651872"/>
              <a:ext cx="561900" cy="3697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剪去對角線角落矩形 25"/>
            <p:cNvSpPr/>
            <p:nvPr/>
          </p:nvSpPr>
          <p:spPr>
            <a:xfrm>
              <a:off x="5142431" y="3197599"/>
              <a:ext cx="77641" cy="584123"/>
            </a:xfrm>
            <a:prstGeom prst="snip2Diag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5076056" y="3149481"/>
            <a:ext cx="3286148" cy="424155"/>
            <a:chOff x="5142431" y="3197600"/>
            <a:chExt cx="3775441" cy="584123"/>
          </a:xfrm>
        </p:grpSpPr>
        <p:sp>
          <p:nvSpPr>
            <p:cNvPr id="22" name="Shape 660"/>
            <p:cNvSpPr/>
            <p:nvPr/>
          </p:nvSpPr>
          <p:spPr>
            <a:xfrm rot="5400000">
              <a:off x="6788022" y="1651872"/>
              <a:ext cx="561900" cy="3697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剪去對角線角落矩形 22"/>
            <p:cNvSpPr/>
            <p:nvPr/>
          </p:nvSpPr>
          <p:spPr>
            <a:xfrm>
              <a:off x="5142431" y="3197600"/>
              <a:ext cx="77641" cy="584123"/>
            </a:xfrm>
            <a:prstGeom prst="snip2Diag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18356"/>
            <a:ext cx="9144000" cy="857250"/>
          </a:xfrm>
        </p:spPr>
        <p:txBody>
          <a:bodyPr>
            <a:normAutofit/>
          </a:bodyPr>
          <a:lstStyle/>
          <a:p>
            <a:r>
              <a:rPr lang="en-US" altLang="zh-TW" sz="3400" dirty="0"/>
              <a:t>Connect SFP+ and 10GBASE-T devices with ease</a:t>
            </a:r>
            <a:endParaRPr lang="zh-TW" altLang="en-US" sz="3400" dirty="0"/>
          </a:p>
        </p:txBody>
      </p:sp>
      <p:pic>
        <p:nvPicPr>
          <p:cNvPr id="67588" name="Picture 4" descr="https://lh5.googleusercontent.com/bwZem81LTiIB2XU6YblJop_7ucn4uK2J8vGboWt2kagdGW-qCX89ElNayrNSuMtT1Uuuk_HBGu2w0b3YLZykGQYFrSh8cn9SWhNBY3DjjmdBul2UIRU045rgg--_9UE3c0o70PgqZTk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79129" y="3443895"/>
            <a:ext cx="5499998" cy="1446604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>
            <a:off x="1619672" y="3176892"/>
            <a:ext cx="1519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TW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SFP+ </a:t>
            </a:r>
            <a:r>
              <a:rPr kumimoji="1"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cables</a:t>
            </a:r>
            <a:endParaRPr kumimoji="1" lang="zh-TW" altLang="en-US" sz="9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868144" y="3176892"/>
            <a:ext cx="164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Cat 6a cables</a:t>
            </a:r>
            <a:endParaRPr kumimoji="1" lang="zh-TW" altLang="en-US" sz="9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3643306" y="4000510"/>
            <a:ext cx="642942" cy="78581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圖案 14"/>
          <p:cNvCxnSpPr/>
          <p:nvPr/>
        </p:nvCxnSpPr>
        <p:spPr>
          <a:xfrm>
            <a:off x="2479444" y="2571750"/>
            <a:ext cx="1449614" cy="1428760"/>
          </a:xfrm>
          <a:prstGeom prst="bentConnector2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587" name="Picture 3" descr="https://lh3.googleusercontent.com/17-Cg5pxlKmyOpPkXuY1dmjKkHUitOJJ5m7Cc7L8z0e4Hr4npt-KjMttNdU5qtC8C6O3lj0yOcs08S7LTJykLTrcMshHKgwn3TIIcyAV-nPi0xKermnYSCjEcwTBStgXxMlTCK6y-5Q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90234" y="1428742"/>
            <a:ext cx="2738758" cy="1711724"/>
          </a:xfrm>
          <a:prstGeom prst="rect">
            <a:avLst/>
          </a:prstGeom>
          <a:noFill/>
        </p:spPr>
      </p:pic>
      <p:cxnSp>
        <p:nvCxnSpPr>
          <p:cNvPr id="18" name="圖案 17"/>
          <p:cNvCxnSpPr/>
          <p:nvPr/>
        </p:nvCxnSpPr>
        <p:spPr>
          <a:xfrm rot="5400000">
            <a:off x="4933180" y="2570610"/>
            <a:ext cx="1571636" cy="1285884"/>
          </a:xfrm>
          <a:prstGeom prst="bentConnector3">
            <a:avLst>
              <a:gd name="adj1" fmla="val 947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Shape 238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1325067"/>
            <a:ext cx="1667014" cy="177795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圓角矩形 27"/>
          <p:cNvSpPr/>
          <p:nvPr/>
        </p:nvSpPr>
        <p:spPr>
          <a:xfrm>
            <a:off x="4977022" y="4000510"/>
            <a:ext cx="642942" cy="78581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043608" y="1500220"/>
            <a:ext cx="2956888" cy="2487778"/>
            <a:chOff x="5461971" y="434491"/>
            <a:chExt cx="2253511" cy="1895991"/>
          </a:xfrm>
        </p:grpSpPr>
        <p:pic>
          <p:nvPicPr>
            <p:cNvPr id="5" name="Shape 57" descr="D:\Fullppt\005-PNG이미지\모니터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461971" y="434491"/>
              <a:ext cx="2253511" cy="18959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5681487" y="866976"/>
              <a:ext cx="1857389" cy="445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>
                  <a:solidFill>
                    <a:schemeClr val="bg1"/>
                  </a:solidFill>
                </a:rPr>
                <a:t>Live Demo</a:t>
              </a:r>
              <a:endParaRPr lang="zh-TW" altLang="en-US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643306" y="1779662"/>
            <a:ext cx="4108064" cy="1969815"/>
            <a:chOff x="2786050" y="2070205"/>
            <a:chExt cx="4108064" cy="1969815"/>
          </a:xfrm>
        </p:grpSpPr>
        <p:sp>
          <p:nvSpPr>
            <p:cNvPr id="9" name="Shape 656"/>
            <p:cNvSpPr/>
            <p:nvPr/>
          </p:nvSpPr>
          <p:spPr>
            <a:xfrm rot="5400000">
              <a:off x="4699150" y="572065"/>
              <a:ext cx="574200" cy="35734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000" b="0" i="0" u="none" strike="noStrike" cap="none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0" name="Shape 660"/>
            <p:cNvSpPr/>
            <p:nvPr/>
          </p:nvSpPr>
          <p:spPr>
            <a:xfrm rot="5400000">
              <a:off x="4694434" y="1311916"/>
              <a:ext cx="561900" cy="35920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rgbClr val="3773E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657"/>
            <p:cNvSpPr/>
            <p:nvPr/>
          </p:nvSpPr>
          <p:spPr>
            <a:xfrm rot="16200000" flipH="1">
              <a:off x="2786050" y="2070205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658"/>
            <p:cNvSpPr txBox="1"/>
            <p:nvPr/>
          </p:nvSpPr>
          <p:spPr>
            <a:xfrm>
              <a:off x="2789149" y="2173539"/>
              <a:ext cx="5698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3200" b="1" i="0" u="none" strike="noStrike" cap="none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13" name="Shape 659"/>
            <p:cNvSpPr txBox="1"/>
            <p:nvPr/>
          </p:nvSpPr>
          <p:spPr>
            <a:xfrm>
              <a:off x="3372942" y="2137084"/>
              <a:ext cx="3521172" cy="440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rgbClr val="000000"/>
                </a:buClr>
                <a:buSzPct val="25000"/>
              </a:pPr>
              <a:r>
                <a:rPr lang="en-US" altLang="zh-TW" sz="240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rPr>
                <a:t>Working environment</a:t>
              </a:r>
              <a:endParaRPr lang="zh-TW" altLang="en-US" sz="2400" b="1" dirty="0">
                <a:solidFill>
                  <a:schemeClr val="lt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4" name="Shape 661"/>
            <p:cNvSpPr/>
            <p:nvPr/>
          </p:nvSpPr>
          <p:spPr>
            <a:xfrm rot="16200000" flipH="1">
              <a:off x="2786050" y="2819240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662"/>
            <p:cNvSpPr txBox="1"/>
            <p:nvPr/>
          </p:nvSpPr>
          <p:spPr>
            <a:xfrm>
              <a:off x="2789149" y="2922574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3200" b="1" i="0" u="none" strike="noStrike" cap="none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16" name="Shape 663"/>
            <p:cNvSpPr txBox="1"/>
            <p:nvPr/>
          </p:nvSpPr>
          <p:spPr>
            <a:xfrm>
              <a:off x="3394694" y="2887828"/>
              <a:ext cx="3286200" cy="415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chemeClr val="lt1"/>
                </a:buClr>
                <a:buSzPct val="25000"/>
              </a:pPr>
              <a:r>
                <a:rPr lang="en-US" altLang="zh-TW" sz="240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rPr>
                <a:t>VJBOD expansion</a:t>
              </a:r>
              <a:endParaRPr lang="zh-TW" altLang="en-US" sz="2400" b="1" dirty="0">
                <a:solidFill>
                  <a:schemeClr val="lt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19" name="Shape 662"/>
            <p:cNvSpPr txBox="1"/>
            <p:nvPr/>
          </p:nvSpPr>
          <p:spPr>
            <a:xfrm>
              <a:off x="2789149" y="3670720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endPara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0"/>
          <p:cNvSpPr/>
          <p:nvPr/>
        </p:nvSpPr>
        <p:spPr>
          <a:xfrm>
            <a:off x="2267744" y="1635646"/>
            <a:ext cx="4429156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TW" sz="6600" b="1" i="0" u="none" strike="noStrike" cap="none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  <a:sym typeface="Arial"/>
              </a:rPr>
              <a:t>TVS</a:t>
            </a:r>
            <a:r>
              <a:rPr lang="zh-TW" sz="6600" b="1" i="0" u="none" strike="noStrike" cap="none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  <a:sym typeface="Arial"/>
              </a:rPr>
              <a:t>-</a:t>
            </a:r>
            <a:r>
              <a:rPr lang="en-US" altLang="zh-TW" sz="6600" b="1" i="0" u="none" strike="noStrike" cap="none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  <a:sym typeface="Arial"/>
              </a:rPr>
              <a:t>882ST3</a:t>
            </a:r>
            <a:endParaRPr lang="zh-TW" sz="6000" b="1" i="0" u="none" strike="noStrike" cap="none" dirty="0">
              <a:solidFill>
                <a:schemeClr val="bg1"/>
              </a:solidFill>
              <a:latin typeface="+mj-lt"/>
              <a:ea typeface="Arial" charset="0"/>
              <a:cs typeface="Arial" charset="0"/>
              <a:sym typeface="Microsoft JhengHei"/>
            </a:endParaRPr>
          </a:p>
        </p:txBody>
      </p:sp>
      <p:sp>
        <p:nvSpPr>
          <p:cNvPr id="7" name="Shape 39"/>
          <p:cNvSpPr txBox="1">
            <a:spLocks/>
          </p:cNvSpPr>
          <p:nvPr/>
        </p:nvSpPr>
        <p:spPr>
          <a:xfrm>
            <a:off x="1169196" y="3306564"/>
            <a:ext cx="6715172" cy="6333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buSzPct val="25000"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Arial" charset="0"/>
                <a:cs typeface="Arial" charset="0"/>
              </a:rPr>
              <a:t>We've </a:t>
            </a:r>
            <a:r>
              <a:rPr lang="en-US" sz="3600" b="1" kern="120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G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Arial" charset="0"/>
                <a:cs typeface="Arial" charset="0"/>
              </a:rPr>
              <a:t>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Arial" charset="0"/>
                <a:cs typeface="Arial" charset="0"/>
              </a:rPr>
              <a:t> Your </a:t>
            </a:r>
            <a:r>
              <a:rPr lang="en-US" sz="3600" b="1" kern="120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Arial" charset="0"/>
                <a:cs typeface="Arial" charset="0"/>
              </a:rPr>
              <a:t>ack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Arial" charset="0"/>
                <a:cs typeface="Arial" charset="0"/>
              </a:rPr>
              <a:t>!</a:t>
            </a:r>
            <a:endParaRPr lang="zh-TW" altLang="en-US" sz="3600" b="1" kern="1200" dirty="0">
              <a:solidFill>
                <a:schemeClr val="bg1"/>
              </a:solidFill>
              <a:latin typeface="+mj-lt"/>
              <a:ea typeface="Arial" charset="0"/>
              <a:cs typeface="Arial" charset="0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buSzPct val="25000"/>
              <a:defRPr/>
            </a:pPr>
            <a:endParaRPr kumimoji="0" lang="zh-TW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Arial" charset="0"/>
              <a:cs typeface="Arial" charset="0"/>
              <a:sym typeface="Microsoft JhengHei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228184" y="4659982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Copyright © 2018 QNAP Systems, Inc. All rights reserved.</a:t>
            </a:r>
          </a:p>
          <a:p>
            <a:r>
              <a:rPr lang="en-US" altLang="zh-TW" sz="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QNAP® and other names of QNAP Pr </a:t>
            </a:r>
            <a:r>
              <a:rPr lang="en-US" altLang="zh-TW" sz="600" b="1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oducts</a:t>
            </a:r>
            <a:r>
              <a:rPr lang="en-US" altLang="zh-TW" sz="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are proprietary marks or registered trademarks of QNAP Systems, Inc.</a:t>
            </a:r>
            <a:r>
              <a:rPr lang="zh-TW" altLang="en-US" sz="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Other products and company names mentioned herein are trademarks of their respective holders.</a:t>
            </a:r>
            <a:endParaRPr lang="zh-TW" altLang="en-US" sz="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工作進行中\20170911直播母版16比9\直播ppt元素\TS-453BT3_元素\TS-453BT3_W1000機圖\TS-453BT3-Left-angle-of-elevation+Control 拷貝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61804" y="1556807"/>
            <a:ext cx="4030676" cy="3598298"/>
          </a:xfrm>
          <a:prstGeom prst="rect">
            <a:avLst/>
          </a:prstGeom>
          <a:noFill/>
        </p:spPr>
      </p:pic>
      <p:pic>
        <p:nvPicPr>
          <p:cNvPr id="17" name="圖片 16" descr="highlight.pn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685180" y="1419622"/>
            <a:ext cx="2857520" cy="571504"/>
          </a:xfrm>
          <a:prstGeom prst="rect">
            <a:avLst/>
          </a:prstGeom>
        </p:spPr>
      </p:pic>
      <p:sp>
        <p:nvSpPr>
          <p:cNvPr id="18" name="TextBox 10"/>
          <p:cNvSpPr txBox="1"/>
          <p:nvPr/>
        </p:nvSpPr>
        <p:spPr>
          <a:xfrm>
            <a:off x="6159866" y="1562516"/>
            <a:ext cx="2144970" cy="43087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</a:t>
            </a:r>
            <a:r>
              <a:rPr lang="en-US" altLang="zh-TW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V</a:t>
            </a:r>
            <a:r>
              <a:rPr lang="en-US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S-</a:t>
            </a:r>
            <a:r>
              <a:rPr lang="en-US" altLang="zh-TW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882ST3</a:t>
            </a:r>
            <a:endParaRPr lang="en-US" sz="20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440" y="357178"/>
            <a:ext cx="8700040" cy="857250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ea typeface="Arial" charset="0"/>
                <a:cs typeface="Arial" charset="0"/>
              </a:rPr>
              <a:t>Ideal Thunderbolt NAS for video editing</a:t>
            </a:r>
            <a:endParaRPr lang="zh-TW" altLang="en-US" sz="3600" dirty="0">
              <a:ea typeface="Arial" charset="0"/>
              <a:cs typeface="Arial" charset="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192439" y="1707654"/>
            <a:ext cx="3875505" cy="3555687"/>
            <a:chOff x="3714776" y="1352404"/>
            <a:chExt cx="3489273" cy="3555687"/>
          </a:xfrm>
        </p:grpSpPr>
        <p:sp>
          <p:nvSpPr>
            <p:cNvPr id="4" name="Rectangle 3"/>
            <p:cNvSpPr/>
            <p:nvPr/>
          </p:nvSpPr>
          <p:spPr>
            <a:xfrm>
              <a:off x="3714776" y="3584652"/>
              <a:ext cx="3000364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8-bay, 16 GB Dual Channel RAM</a:t>
              </a:r>
            </a:p>
            <a:p>
              <a:pPr algn="ctr"/>
              <a: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(2 x 8 GB DDR4-2133)</a:t>
              </a:r>
            </a:p>
            <a:p>
              <a:pPr algn="ctr"/>
              <a: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Up to 32GB RAM</a:t>
              </a:r>
            </a:p>
            <a:p>
              <a:pPr algn="ctr"/>
              <a: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/>
              </a:r>
              <a:b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</a:br>
              <a:endParaRPr lang="en-US" sz="16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endParaRPr>
            </a:p>
          </p:txBody>
        </p:sp>
        <p:pic>
          <p:nvPicPr>
            <p:cNvPr id="44" name="Picture 43" descr="C:\Users\Coco Chiang\Desktop\20170911直播母版16比9\TS-453BT3_元素\TS-453BT3_封面_PPT元素\元素\intel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4156959" y="1568428"/>
              <a:ext cx="777980" cy="864096"/>
            </a:xfrm>
            <a:prstGeom prst="rect">
              <a:avLst/>
            </a:prstGeom>
            <a:noFill/>
          </p:spPr>
        </p:pic>
        <p:sp>
          <p:nvSpPr>
            <p:cNvPr id="50" name="TextBox 49"/>
            <p:cNvSpPr txBox="1"/>
            <p:nvPr/>
          </p:nvSpPr>
          <p:spPr>
            <a:xfrm>
              <a:off x="4156958" y="2405401"/>
              <a:ext cx="2427539" cy="1231094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en-US" altLang="zh-TW" sz="20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Quad-core </a:t>
              </a:r>
              <a:r>
                <a:rPr lang="en-US" altLang="zh-TW" sz="3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2</a:t>
              </a:r>
              <a:r>
                <a:rPr lang="en-US" sz="3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.</a:t>
              </a:r>
              <a:r>
                <a:rPr lang="en-US" altLang="zh-TW" sz="3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6</a:t>
              </a:r>
              <a:r>
                <a:rPr lang="en-US" sz="20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 </a:t>
              </a:r>
              <a:r>
                <a:rPr lang="en-US" altLang="zh-TW" sz="20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GHz</a:t>
              </a:r>
            </a:p>
            <a:p>
              <a:pPr eaLnBrk="1" hangingPunct="1">
                <a:defRPr/>
              </a:pPr>
              <a:r>
                <a:rPr lang="en-US" altLang="zh-TW" sz="20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Highest </a:t>
              </a:r>
              <a:r>
                <a:rPr lang="en-US" altLang="zh-TW" sz="36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3.5</a:t>
              </a:r>
              <a:r>
                <a:rPr lang="en-US" altLang="zh-TW" sz="20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 GHz</a:t>
              </a:r>
              <a:endParaRPr lang="en-US" sz="20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endParaRPr>
            </a:p>
          </p:txBody>
        </p:sp>
        <p:sp>
          <p:nvSpPr>
            <p:cNvPr id="51" name="TextBox 22"/>
            <p:cNvSpPr txBox="1"/>
            <p:nvPr/>
          </p:nvSpPr>
          <p:spPr>
            <a:xfrm>
              <a:off x="4872224" y="1714494"/>
              <a:ext cx="2331825" cy="400097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it-IT" sz="18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Intel</a:t>
              </a:r>
              <a:r>
                <a:rPr lang="it-IT" sz="1800" b="1" baseline="30000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®</a:t>
              </a:r>
              <a:r>
                <a:rPr lang="it-IT" sz="18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 Core™ </a:t>
              </a:r>
              <a:r>
                <a:rPr lang="en-US" altLang="zh-TW" sz="18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 charset="0"/>
                  <a:cs typeface="Arial" charset="0"/>
                </a:rPr>
                <a:t>i7-6700HQ</a:t>
              </a:r>
              <a:endParaRPr lang="en-US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endParaRPr>
            </a:p>
          </p:txBody>
        </p:sp>
        <p:sp>
          <p:nvSpPr>
            <p:cNvPr id="26" name="Shape 200"/>
            <p:cNvSpPr/>
            <p:nvPr/>
          </p:nvSpPr>
          <p:spPr>
            <a:xfrm>
              <a:off x="3955708" y="1352404"/>
              <a:ext cx="914400" cy="914400"/>
            </a:xfrm>
            <a:prstGeom prst="halfFrame">
              <a:avLst>
                <a:gd name="adj1" fmla="val 8333"/>
                <a:gd name="adj2" fmla="val 833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 charset="0"/>
                <a:ea typeface="Arial" charset="0"/>
                <a:cs typeface="Arial" charset="0"/>
                <a:sym typeface="Arial"/>
              </a:endParaRPr>
            </a:p>
          </p:txBody>
        </p:sp>
        <p:sp>
          <p:nvSpPr>
            <p:cNvPr id="27" name="Shape 201"/>
            <p:cNvSpPr/>
            <p:nvPr/>
          </p:nvSpPr>
          <p:spPr>
            <a:xfrm rot="10800000">
              <a:off x="5857884" y="3476971"/>
              <a:ext cx="855903" cy="855903"/>
            </a:xfrm>
            <a:prstGeom prst="halfFrame">
              <a:avLst>
                <a:gd name="adj1" fmla="val 8333"/>
                <a:gd name="adj2" fmla="val 833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 charset="0"/>
                <a:ea typeface="Arial" charset="0"/>
                <a:cs typeface="Arial" charset="0"/>
                <a:sym typeface="Arial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3673452" y="3414538"/>
            <a:ext cx="1330596" cy="1330594"/>
            <a:chOff x="4761447" y="3332702"/>
            <a:chExt cx="1330596" cy="1330594"/>
          </a:xfrm>
        </p:grpSpPr>
        <p:sp>
          <p:nvSpPr>
            <p:cNvPr id="35" name="橢圓 34"/>
            <p:cNvSpPr/>
            <p:nvPr/>
          </p:nvSpPr>
          <p:spPr>
            <a:xfrm>
              <a:off x="4761447" y="3332702"/>
              <a:ext cx="1330596" cy="133059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4" name="Rectangle 3"/>
            <p:cNvSpPr/>
            <p:nvPr/>
          </p:nvSpPr>
          <p:spPr>
            <a:xfrm>
              <a:off x="4832885" y="3952490"/>
              <a:ext cx="121444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Remote</a:t>
              </a:r>
            </a:p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RM-IR004</a:t>
              </a:r>
              <a:endPara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pic>
        <p:nvPicPr>
          <p:cNvPr id="1027" name="Picture 3" descr="D:\工作進行中\20170911直播母版16比9\各場PPT元素\20180411\RM-IR004_front 拷貝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8530" y="2357436"/>
            <a:ext cx="595054" cy="1771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24187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57178"/>
            <a:ext cx="9144000" cy="857250"/>
          </a:xfrm>
        </p:spPr>
        <p:txBody>
          <a:bodyPr>
            <a:noAutofit/>
          </a:bodyPr>
          <a:lstStyle/>
          <a:p>
            <a:r>
              <a:rPr lang="en-US" altLang="zh-TW" sz="3600" dirty="0">
                <a:ea typeface="Arial" charset="0"/>
                <a:cs typeface="Arial" charset="0"/>
              </a:rPr>
              <a:t>Something you are familiar and happy with</a:t>
            </a:r>
            <a:endParaRPr lang="zh-TW" altLang="en-US" sz="3600" dirty="0">
              <a:ea typeface="Arial" charset="0"/>
              <a:cs typeface="Arial" charset="0"/>
            </a:endParaRPr>
          </a:p>
        </p:txBody>
      </p:sp>
      <p:pic>
        <p:nvPicPr>
          <p:cNvPr id="3" name="Picture 4" descr="D:\工作進行中\20170911直播母版16比9\20170925直播ppt元素\元素\TS-43BT3+33_b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1540" y="1500180"/>
            <a:ext cx="3384642" cy="3157316"/>
          </a:xfrm>
          <a:prstGeom prst="rect">
            <a:avLst/>
          </a:prstGeom>
          <a:noFill/>
        </p:spPr>
      </p:pic>
      <p:pic>
        <p:nvPicPr>
          <p:cNvPr id="4" name="Picture 6" descr="C:\Users\Coco Chiang\Desktop\20170911直播母版16比9\TS-453BT3_元素\TS-453BT3_封面_PPT元素\元素\Thunderbol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785932"/>
            <a:ext cx="3792128" cy="881268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3852628" y="3045830"/>
            <a:ext cx="7184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altLang="zh-TW" sz="3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x</a:t>
            </a:r>
            <a:endParaRPr lang="zh-TW" altLang="en-US" sz="3000" dirty="0">
              <a:solidFill>
                <a:schemeClr val="accent4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26" name="Picture 2" descr="D:\工作進行中\20170911直播母版16比9\各場PPT元素\20180411\macbookpro-thunderbolt3-usbc-adapt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8042" y="3045288"/>
            <a:ext cx="1146086" cy="688594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5652120" y="3179752"/>
            <a:ext cx="3547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Thunderbolt 3 Type-C ports</a:t>
            </a:r>
            <a:endParaRPr lang="zh-TW" altLang="en-US" sz="2000" b="1" dirty="0">
              <a:solidFill>
                <a:schemeClr val="accent4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Shape 238"/>
          <p:cNvPicPr preferRelativeResize="0"/>
          <p:nvPr/>
        </p:nvPicPr>
        <p:blipFill>
          <a:blip r:embed="rId3"/>
          <a:srcRect l="21096" r="20473"/>
          <a:stretch>
            <a:fillRect/>
          </a:stretch>
        </p:blipFill>
        <p:spPr>
          <a:xfrm>
            <a:off x="2915139" y="1285866"/>
            <a:ext cx="3385160" cy="362089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800" dirty="0">
                <a:solidFill>
                  <a:srgbClr val="FFFFFF"/>
                </a:solidFill>
                <a:ea typeface="Arial" charset="0"/>
                <a:cs typeface="Arial" charset="0"/>
                <a:sym typeface="Arial"/>
              </a:rPr>
              <a:t>Front view</a:t>
            </a:r>
            <a:endParaRPr lang="zh-TW" altLang="en-US" sz="4800" dirty="0">
              <a:ea typeface="Arial" charset="0"/>
              <a:cs typeface="Arial" charset="0"/>
            </a:endParaRPr>
          </a:p>
        </p:txBody>
      </p:sp>
      <p:sp>
        <p:nvSpPr>
          <p:cNvPr id="34" name="Shape 192"/>
          <p:cNvSpPr txBox="1"/>
          <p:nvPr/>
        </p:nvSpPr>
        <p:spPr>
          <a:xfrm>
            <a:off x="1619672" y="3659850"/>
            <a:ext cx="855120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b="1" i="0" u="none" strike="noStrike" cap="none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  <a:sym typeface="Arial"/>
              </a:rPr>
              <a:t>ON/OFF</a:t>
            </a:r>
            <a:endParaRPr lang="zh-TW" b="1" i="0" u="none" strike="noStrike" cap="none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22" name="Shape 180"/>
          <p:cNvSpPr txBox="1"/>
          <p:nvPr/>
        </p:nvSpPr>
        <p:spPr>
          <a:xfrm>
            <a:off x="71406" y="1851670"/>
            <a:ext cx="2428892" cy="4341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r">
              <a:buClr>
                <a:srgbClr val="595959"/>
              </a:buClr>
              <a:buSzPct val="25000"/>
            </a:pPr>
            <a:r>
              <a:rPr lang="zh-TW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  <a:sym typeface="Arial"/>
              </a:rPr>
              <a:t>LED :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</a:t>
            </a:r>
            <a:b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</a:br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power/status, USB, HDD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1 - 8</a:t>
            </a:r>
            <a:endParaRPr lang="zh-TW" b="1" i="0" u="none" strike="noStrike" cap="none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37" name="Shape 195"/>
          <p:cNvSpPr txBox="1"/>
          <p:nvPr/>
        </p:nvSpPr>
        <p:spPr>
          <a:xfrm>
            <a:off x="323528" y="4017040"/>
            <a:ext cx="2151264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defRPr/>
            </a:pPr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1 x USB 3.1 Gen 2 </a:t>
            </a:r>
          </a:p>
          <a:p>
            <a:pPr algn="r">
              <a:defRPr/>
            </a:pPr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Type-C port &amp; One Touch Copy button</a:t>
            </a:r>
            <a:endParaRPr lang="zh-TW" b="1" i="0" u="none" strike="noStrike" cap="none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25" name="Shape 183"/>
          <p:cNvSpPr txBox="1"/>
          <p:nvPr/>
        </p:nvSpPr>
        <p:spPr>
          <a:xfrm>
            <a:off x="760280" y="3016909"/>
            <a:ext cx="1745862" cy="4286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  <a:sym typeface="Arial"/>
              </a:rPr>
              <a:t> 8 x 2.5”SATA 6Gb/s HDD/SSD </a:t>
            </a:r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slots</a:t>
            </a:r>
            <a:endParaRPr lang="zh-TW" b="1" i="0" u="none" strike="noStrike" cap="none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  <a:sym typeface="Arial"/>
            </a:endParaRPr>
          </a:p>
        </p:txBody>
      </p:sp>
      <p:cxnSp>
        <p:nvCxnSpPr>
          <p:cNvPr id="26" name="Shape 184"/>
          <p:cNvCxnSpPr/>
          <p:nvPr/>
        </p:nvCxnSpPr>
        <p:spPr>
          <a:xfrm>
            <a:off x="2577580" y="3212327"/>
            <a:ext cx="1351478" cy="9724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0" name="TextBox 13"/>
          <p:cNvSpPr txBox="1">
            <a:spLocks noChangeArrowheads="1"/>
          </p:cNvSpPr>
          <p:nvPr/>
        </p:nvSpPr>
        <p:spPr bwMode="auto">
          <a:xfrm>
            <a:off x="6521768" y="1802462"/>
            <a:ext cx="2122198" cy="55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OLED status display and capacitive touch buttons</a:t>
            </a:r>
            <a:endParaRPr lang="en-US" altLang="en-US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cxnSp>
        <p:nvCxnSpPr>
          <p:cNvPr id="46" name="Shape 184"/>
          <p:cNvCxnSpPr/>
          <p:nvPr/>
        </p:nvCxnSpPr>
        <p:spPr>
          <a:xfrm>
            <a:off x="2500298" y="3783830"/>
            <a:ext cx="642942" cy="6784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54" name="Shape 184"/>
          <p:cNvCxnSpPr/>
          <p:nvPr/>
        </p:nvCxnSpPr>
        <p:spPr>
          <a:xfrm>
            <a:off x="2500298" y="4279574"/>
            <a:ext cx="642942" cy="4322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0" name="Shape 193"/>
          <p:cNvCxnSpPr/>
          <p:nvPr/>
        </p:nvCxnSpPr>
        <p:spPr>
          <a:xfrm rot="10800000">
            <a:off x="5929322" y="2067730"/>
            <a:ext cx="571503" cy="1588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18" name="Shape 184"/>
          <p:cNvCxnSpPr/>
          <p:nvPr/>
        </p:nvCxnSpPr>
        <p:spPr>
          <a:xfrm>
            <a:off x="2571736" y="2069318"/>
            <a:ext cx="1357322" cy="500066"/>
          </a:xfrm>
          <a:prstGeom prst="bentConnector3">
            <a:avLst>
              <a:gd name="adj1" fmla="val 92871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19" name="TextBox 13"/>
          <p:cNvSpPr txBox="1">
            <a:spLocks noChangeArrowheads="1"/>
          </p:cNvSpPr>
          <p:nvPr/>
        </p:nvSpPr>
        <p:spPr bwMode="auto">
          <a:xfrm>
            <a:off x="6521768" y="2302528"/>
            <a:ext cx="2122198" cy="33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IR receiver </a:t>
            </a:r>
            <a:endParaRPr lang="en-US" altLang="en-US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5619449" y="2330949"/>
            <a:ext cx="191118" cy="191118"/>
          </a:xfrm>
          <a:prstGeom prst="ellipse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hape 193"/>
          <p:cNvCxnSpPr>
            <a:endCxn id="21" idx="6"/>
          </p:cNvCxnSpPr>
          <p:nvPr/>
        </p:nvCxnSpPr>
        <p:spPr>
          <a:xfrm rot="10800000">
            <a:off x="5810568" y="2426508"/>
            <a:ext cx="690259" cy="1588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</p:spTree>
    <p:extLst>
      <p:ext uri="{BB962C8B-B14F-4D97-AF65-F5344CB8AC3E}">
        <p14:creationId xmlns:p14="http://schemas.microsoft.com/office/powerpoint/2010/main" xmlns="" val="1633933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zh-TW" sz="4800" dirty="0">
                <a:solidFill>
                  <a:srgbClr val="FFFFFF"/>
                </a:solidFill>
                <a:ea typeface="Arial" charset="0"/>
                <a:cs typeface="Arial" charset="0"/>
                <a:sym typeface="Arial"/>
              </a:rPr>
              <a:t>Rear view</a:t>
            </a:r>
            <a:endParaRPr lang="en-US" sz="4800" i="0" u="none" strike="noStrike" cap="none" dirty="0">
              <a:solidFill>
                <a:srgbClr val="FFFFFF"/>
              </a:solidFill>
              <a:ea typeface="Arial" charset="0"/>
              <a:cs typeface="Arial" charset="0"/>
              <a:sym typeface="Arial"/>
            </a:endParaRPr>
          </a:p>
        </p:txBody>
      </p:sp>
      <p:pic>
        <p:nvPicPr>
          <p:cNvPr id="238" name="Shape 238"/>
          <p:cNvPicPr preferRelativeResize="0"/>
          <p:nvPr/>
        </p:nvPicPr>
        <p:blipFill>
          <a:blip r:embed="rId3"/>
          <a:srcRect l="20851" r="21581"/>
          <a:stretch>
            <a:fillRect/>
          </a:stretch>
        </p:blipFill>
        <p:spPr>
          <a:xfrm>
            <a:off x="2857488" y="1293779"/>
            <a:ext cx="3357586" cy="364522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TextBox 13"/>
          <p:cNvSpPr txBox="1">
            <a:spLocks noChangeArrowheads="1"/>
          </p:cNvSpPr>
          <p:nvPr/>
        </p:nvSpPr>
        <p:spPr bwMode="auto">
          <a:xfrm>
            <a:off x="642910" y="2881280"/>
            <a:ext cx="1857388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TW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12 cm fan</a:t>
            </a:r>
            <a:endParaRPr lang="en-US" altLang="en-US" sz="14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cxnSp>
        <p:nvCxnSpPr>
          <p:cNvPr id="28" name="Shape 193"/>
          <p:cNvCxnSpPr/>
          <p:nvPr/>
        </p:nvCxnSpPr>
        <p:spPr>
          <a:xfrm rot="10800000">
            <a:off x="2500298" y="3071816"/>
            <a:ext cx="1643074" cy="158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oval" w="med" len="med"/>
            <a:tailEnd type="none" w="lg" len="lg"/>
          </a:ln>
        </p:spPr>
      </p:cxn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857224" y="1978234"/>
            <a:ext cx="1643074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altLang="zh-TW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ATX 250W power</a:t>
            </a:r>
            <a:endParaRPr lang="en-US" altLang="en-US" sz="14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cxnSp>
        <p:nvCxnSpPr>
          <p:cNvPr id="34" name="Shape 193"/>
          <p:cNvCxnSpPr/>
          <p:nvPr/>
        </p:nvCxnSpPr>
        <p:spPr>
          <a:xfrm>
            <a:off x="2428860" y="2143121"/>
            <a:ext cx="571504" cy="1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5" name="TextBox 13"/>
          <p:cNvSpPr txBox="1">
            <a:spLocks noChangeArrowheads="1"/>
          </p:cNvSpPr>
          <p:nvPr/>
        </p:nvSpPr>
        <p:spPr bwMode="auto">
          <a:xfrm>
            <a:off x="251520" y="4286262"/>
            <a:ext cx="2248778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2 x</a:t>
            </a:r>
            <a:r>
              <a:rPr lang="en-US" altLang="zh-TW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1000BASE-T ports</a:t>
            </a:r>
          </a:p>
        </p:txBody>
      </p:sp>
      <p:sp>
        <p:nvSpPr>
          <p:cNvPr id="53" name="TextBox 13"/>
          <p:cNvSpPr txBox="1">
            <a:spLocks noChangeArrowheads="1"/>
          </p:cNvSpPr>
          <p:nvPr/>
        </p:nvSpPr>
        <p:spPr bwMode="auto">
          <a:xfrm>
            <a:off x="6418432" y="3835622"/>
            <a:ext cx="2225534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4K HDMI v1.4b output</a:t>
            </a:r>
          </a:p>
        </p:txBody>
      </p:sp>
      <p:cxnSp>
        <p:nvCxnSpPr>
          <p:cNvPr id="39" name="Shape 193"/>
          <p:cNvCxnSpPr>
            <a:stCxn id="53" idx="1"/>
          </p:cNvCxnSpPr>
          <p:nvPr/>
        </p:nvCxnSpPr>
        <p:spPr>
          <a:xfrm rot="10800000">
            <a:off x="5974334" y="3724283"/>
            <a:ext cx="444098" cy="28061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4" name="TextBox 13"/>
          <p:cNvSpPr txBox="1">
            <a:spLocks noChangeArrowheads="1"/>
          </p:cNvSpPr>
          <p:nvPr/>
        </p:nvSpPr>
        <p:spPr bwMode="auto">
          <a:xfrm>
            <a:off x="323528" y="3961400"/>
            <a:ext cx="2176770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2 x USB 3.1 Gen 1 ports</a:t>
            </a:r>
          </a:p>
        </p:txBody>
      </p:sp>
      <p:cxnSp>
        <p:nvCxnSpPr>
          <p:cNvPr id="37" name="Shape 193"/>
          <p:cNvCxnSpPr/>
          <p:nvPr/>
        </p:nvCxnSpPr>
        <p:spPr>
          <a:xfrm>
            <a:off x="2500298" y="4141635"/>
            <a:ext cx="3000396" cy="667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3" name="矩形 42"/>
          <p:cNvSpPr/>
          <p:nvPr/>
        </p:nvSpPr>
        <p:spPr>
          <a:xfrm>
            <a:off x="5572132" y="3929072"/>
            <a:ext cx="357190" cy="35719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rgbClr val="002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2" name="TextBox 13"/>
          <p:cNvSpPr txBox="1">
            <a:spLocks noChangeArrowheads="1"/>
          </p:cNvSpPr>
          <p:nvPr/>
        </p:nvSpPr>
        <p:spPr bwMode="auto">
          <a:xfrm flipH="1">
            <a:off x="6429388" y="3000378"/>
            <a:ext cx="2428860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3.5 mm Line out</a:t>
            </a:r>
          </a:p>
        </p:txBody>
      </p:sp>
      <p:cxnSp>
        <p:nvCxnSpPr>
          <p:cNvPr id="48" name="Shape 193"/>
          <p:cNvCxnSpPr/>
          <p:nvPr/>
        </p:nvCxnSpPr>
        <p:spPr>
          <a:xfrm rot="10800000">
            <a:off x="5929322" y="3141974"/>
            <a:ext cx="500066" cy="128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89" name="Shape 193"/>
          <p:cNvCxnSpPr/>
          <p:nvPr/>
        </p:nvCxnSpPr>
        <p:spPr>
          <a:xfrm rot="10800000">
            <a:off x="5929322" y="3429006"/>
            <a:ext cx="500066" cy="128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1" name="TextBox 13"/>
          <p:cNvSpPr txBox="1">
            <a:spLocks noChangeArrowheads="1"/>
          </p:cNvSpPr>
          <p:nvPr/>
        </p:nvSpPr>
        <p:spPr bwMode="auto">
          <a:xfrm>
            <a:off x="6437025" y="2692614"/>
            <a:ext cx="2428860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3.5 mm </a:t>
            </a:r>
            <a:r>
              <a:rPr lang="en-US" altLang="zh-TW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Audio in</a:t>
            </a:r>
            <a:endParaRPr lang="en-US" altLang="en-US" sz="14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cxnSp>
        <p:nvCxnSpPr>
          <p:cNvPr id="49" name="Shape 193"/>
          <p:cNvCxnSpPr/>
          <p:nvPr/>
        </p:nvCxnSpPr>
        <p:spPr>
          <a:xfrm rot="10800000" flipV="1">
            <a:off x="5795978" y="1928808"/>
            <a:ext cx="633411" cy="366714"/>
          </a:xfrm>
          <a:prstGeom prst="bentConnector3">
            <a:avLst>
              <a:gd name="adj1" fmla="val 31571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4" name="TextBox 13"/>
          <p:cNvSpPr txBox="1">
            <a:spLocks noChangeArrowheads="1"/>
          </p:cNvSpPr>
          <p:nvPr/>
        </p:nvSpPr>
        <p:spPr bwMode="auto">
          <a:xfrm>
            <a:off x="6436993" y="1785932"/>
            <a:ext cx="2349849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TW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2 x</a:t>
            </a: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10GBASE-T ports</a:t>
            </a:r>
            <a:endParaRPr lang="en-US" altLang="zh-TW" sz="14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66" name="TextBox 13"/>
          <p:cNvSpPr txBox="1">
            <a:spLocks noChangeArrowheads="1"/>
          </p:cNvSpPr>
          <p:nvPr/>
        </p:nvSpPr>
        <p:spPr bwMode="auto">
          <a:xfrm>
            <a:off x="251520" y="3571882"/>
            <a:ext cx="2248778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Kensington </a:t>
            </a:r>
            <a:r>
              <a:rPr lang="en-US" altLang="zh-TW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security lock</a:t>
            </a:r>
            <a:endParaRPr lang="en-US" altLang="en-US" sz="14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cxnSp>
        <p:nvCxnSpPr>
          <p:cNvPr id="67" name="Shape 193"/>
          <p:cNvCxnSpPr/>
          <p:nvPr/>
        </p:nvCxnSpPr>
        <p:spPr>
          <a:xfrm>
            <a:off x="2500298" y="3723346"/>
            <a:ext cx="2988000" cy="667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71" name="Shape 193"/>
          <p:cNvCxnSpPr/>
          <p:nvPr/>
        </p:nvCxnSpPr>
        <p:spPr>
          <a:xfrm rot="10800000">
            <a:off x="5929322" y="2835490"/>
            <a:ext cx="500066" cy="1588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76" name="Shape 193"/>
          <p:cNvCxnSpPr>
            <a:stCxn id="87" idx="1"/>
          </p:cNvCxnSpPr>
          <p:nvPr/>
        </p:nvCxnSpPr>
        <p:spPr>
          <a:xfrm rot="10800000" flipV="1">
            <a:off x="5795979" y="1598012"/>
            <a:ext cx="641046" cy="38622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77" name="Shape 193"/>
          <p:cNvCxnSpPr/>
          <p:nvPr/>
        </p:nvCxnSpPr>
        <p:spPr>
          <a:xfrm flipV="1">
            <a:off x="2500298" y="4429138"/>
            <a:ext cx="2928958" cy="23782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87" name="TextBox 13"/>
          <p:cNvSpPr txBox="1">
            <a:spLocks noChangeArrowheads="1"/>
          </p:cNvSpPr>
          <p:nvPr/>
        </p:nvSpPr>
        <p:spPr bwMode="auto">
          <a:xfrm>
            <a:off x="6437025" y="1428742"/>
            <a:ext cx="2421255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2 x</a:t>
            </a:r>
            <a:r>
              <a:rPr lang="en-US" altLang="zh-TW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 Thunderbolt™ 3 ports</a:t>
            </a:r>
          </a:p>
        </p:txBody>
      </p:sp>
      <p:sp>
        <p:nvSpPr>
          <p:cNvPr id="88" name="TextBox 13"/>
          <p:cNvSpPr txBox="1">
            <a:spLocks noChangeArrowheads="1"/>
          </p:cNvSpPr>
          <p:nvPr/>
        </p:nvSpPr>
        <p:spPr bwMode="auto">
          <a:xfrm>
            <a:off x="6429388" y="3286130"/>
            <a:ext cx="2571736" cy="3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USB 3.</a:t>
            </a:r>
            <a:r>
              <a:rPr lang="en-US" altLang="zh-TW" sz="1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1 Gen 2 Type-A port</a:t>
            </a:r>
            <a:endParaRPr lang="en-US" altLang="en-US" sz="14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33" name="Shape 882"/>
          <p:cNvSpPr/>
          <p:nvPr/>
        </p:nvSpPr>
        <p:spPr>
          <a:xfrm flipH="1">
            <a:off x="-857288" y="-57152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980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hape 160"/>
          <p:cNvPicPr preferRelativeResize="0"/>
          <p:nvPr/>
        </p:nvPicPr>
        <p:blipFill rotWithShape="1">
          <a:blip r:embed="rId2">
            <a:alphaModFix/>
          </a:blip>
          <a:srcRect t="12910" b="16077"/>
          <a:stretch/>
        </p:blipFill>
        <p:spPr>
          <a:xfrm>
            <a:off x="539552" y="1336725"/>
            <a:ext cx="2522025" cy="1588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直線接點 19"/>
          <p:cNvCxnSpPr/>
          <p:nvPr/>
        </p:nvCxnSpPr>
        <p:spPr>
          <a:xfrm>
            <a:off x="2825568" y="2468156"/>
            <a:ext cx="3357586" cy="158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圓角矩形 26"/>
          <p:cNvSpPr/>
          <p:nvPr/>
        </p:nvSpPr>
        <p:spPr>
          <a:xfrm>
            <a:off x="3897708" y="2216922"/>
            <a:ext cx="2736304" cy="504056"/>
          </a:xfrm>
          <a:prstGeom prst="roundRect">
            <a:avLst>
              <a:gd name="adj" fmla="val 11882"/>
            </a:avLst>
          </a:prstGeom>
          <a:solidFill>
            <a:srgbClr val="3773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18356"/>
            <a:ext cx="8229600" cy="857250"/>
          </a:xfrm>
        </p:spPr>
        <p:txBody>
          <a:bodyPr>
            <a:normAutofit/>
          </a:bodyPr>
          <a:lstStyle/>
          <a:p>
            <a:r>
              <a:rPr lang="en-US" sz="4400" dirty="0">
                <a:ea typeface="Arial" charset="0"/>
                <a:cs typeface="Arial" charset="0"/>
              </a:rPr>
              <a:t>Thunderbolt 2/ 3 </a:t>
            </a:r>
            <a:r>
              <a:rPr lang="en-US" altLang="zh-TW" sz="4400" dirty="0">
                <a:ea typeface="Arial" charset="0"/>
                <a:cs typeface="Arial" charset="0"/>
              </a:rPr>
              <a:t>compatible</a:t>
            </a:r>
            <a:endParaRPr lang="zh-TW" altLang="en-US" sz="4400" dirty="0">
              <a:ea typeface="Arial" charset="0"/>
              <a:cs typeface="Arial" charset="0"/>
            </a:endParaRPr>
          </a:p>
        </p:txBody>
      </p:sp>
      <p:pic>
        <p:nvPicPr>
          <p:cNvPr id="6" name="Shape 238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220" y="2094522"/>
            <a:ext cx="1987996" cy="21203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11"/>
          <p:cNvSpPr txBox="1"/>
          <p:nvPr/>
        </p:nvSpPr>
        <p:spPr>
          <a:xfrm>
            <a:off x="3892578" y="4147215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Apple </a:t>
            </a:r>
            <a:r>
              <a:rPr lang="hu-HU" altLang="zh-TW" sz="16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Thunderbolt 3 </a:t>
            </a:r>
            <a:r>
              <a:rPr lang="en-US" altLang="zh-TW" sz="16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to</a:t>
            </a:r>
            <a:r>
              <a:rPr lang="hu-HU" altLang="zh-TW" sz="16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</a:t>
            </a:r>
            <a:endParaRPr lang="en-US" altLang="zh-TW" sz="16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  <a:p>
            <a:r>
              <a:rPr lang="hu-HU" altLang="zh-TW" sz="16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Thunderbolt 2 adapter</a:t>
            </a:r>
            <a:endParaRPr lang="en-US" sz="16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13" name="TextBox 11"/>
          <p:cNvSpPr txBox="1"/>
          <p:nvPr/>
        </p:nvSpPr>
        <p:spPr>
          <a:xfrm>
            <a:off x="3892578" y="3257265"/>
            <a:ext cx="217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Thunderbolt 2 cable</a:t>
            </a:r>
            <a:endParaRPr lang="en-US" sz="18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3892578" y="1707654"/>
            <a:ext cx="217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Thunderbolt 3 cable</a:t>
            </a:r>
            <a:endParaRPr lang="en-US" sz="1800" b="1" dirty="0">
              <a:solidFill>
                <a:schemeClr val="accent4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16" name="圖片 15" descr="MMEL2.png"/>
          <p:cNvPicPr>
            <a:picLocks noChangeAspect="1"/>
          </p:cNvPicPr>
          <p:nvPr/>
        </p:nvPicPr>
        <p:blipFill>
          <a:blip r:embed="rId4"/>
          <a:srcRect l="6525" b="-2536"/>
          <a:stretch>
            <a:fillRect/>
          </a:stretch>
        </p:blipFill>
        <p:spPr>
          <a:xfrm>
            <a:off x="7040410" y="1538972"/>
            <a:ext cx="1442482" cy="604150"/>
          </a:xfrm>
          <a:prstGeom prst="rect">
            <a:avLst/>
          </a:prstGeom>
        </p:spPr>
      </p:pic>
      <p:pic>
        <p:nvPicPr>
          <p:cNvPr id="17" name="Shape 238"/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94" y="2980706"/>
            <a:ext cx="2375130" cy="19945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直線接點 20"/>
          <p:cNvCxnSpPr/>
          <p:nvPr/>
        </p:nvCxnSpPr>
        <p:spPr>
          <a:xfrm>
            <a:off x="2812458" y="3892683"/>
            <a:ext cx="3461514" cy="875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圓角矩形 7"/>
          <p:cNvSpPr/>
          <p:nvPr/>
        </p:nvSpPr>
        <p:spPr>
          <a:xfrm>
            <a:off x="3897708" y="3645030"/>
            <a:ext cx="2736304" cy="504056"/>
          </a:xfrm>
          <a:prstGeom prst="roundRect">
            <a:avLst>
              <a:gd name="adj" fmla="val 11882"/>
            </a:avLst>
          </a:prstGeom>
          <a:solidFill>
            <a:srgbClr val="3773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圖片 10" descr="MMEL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998243" y="2839367"/>
            <a:ext cx="463225" cy="2088232"/>
          </a:xfrm>
          <a:prstGeom prst="rect">
            <a:avLst/>
          </a:prstGeom>
        </p:spPr>
      </p:pic>
      <p:pic>
        <p:nvPicPr>
          <p:cNvPr id="15" name="圖片 14" descr="MMEL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8510" y="2225158"/>
            <a:ext cx="3072128" cy="4180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238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0" y="1009403"/>
            <a:ext cx="3110722" cy="456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357178"/>
            <a:ext cx="8401080" cy="857250"/>
          </a:xfrm>
        </p:spPr>
        <p:txBody>
          <a:bodyPr>
            <a:normAutofit/>
          </a:bodyPr>
          <a:lstStyle/>
          <a:p>
            <a:r>
              <a:rPr lang="en-US" altLang="zh-TW" sz="4400" dirty="0"/>
              <a:t>Portable and Powerful</a:t>
            </a:r>
            <a:endParaRPr lang="zh-TW" altLang="en-US" sz="4400" dirty="0"/>
          </a:p>
        </p:txBody>
      </p:sp>
      <p:sp>
        <p:nvSpPr>
          <p:cNvPr id="4" name="矩形 3"/>
          <p:cNvSpPr/>
          <p:nvPr/>
        </p:nvSpPr>
        <p:spPr>
          <a:xfrm>
            <a:off x="899592" y="3071816"/>
            <a:ext cx="245796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19”hand carry case fits 4 of them</a:t>
            </a:r>
            <a:endParaRPr lang="zh-TW" altLang="en-US" sz="1200" b="1" dirty="0">
              <a:solidFill>
                <a:schemeClr val="accent4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5" name="Shape 238"/>
          <p:cNvPicPr preferRelativeResize="0">
            <a:picLocks noChangeAspect="1"/>
          </p:cNvPicPr>
          <p:nvPr/>
        </p:nvPicPr>
        <p:blipFill>
          <a:blip r:embed="rId3"/>
          <a:srcRect t="10257"/>
          <a:stretch>
            <a:fillRect/>
          </a:stretch>
        </p:blipFill>
        <p:spPr>
          <a:xfrm>
            <a:off x="857224" y="1857370"/>
            <a:ext cx="1306008" cy="125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238"/>
          <p:cNvPicPr preferRelativeResize="0">
            <a:picLocks noChangeAspect="1"/>
          </p:cNvPicPr>
          <p:nvPr/>
        </p:nvPicPr>
        <p:blipFill>
          <a:blip r:embed="rId3"/>
          <a:srcRect t="10257"/>
          <a:stretch>
            <a:fillRect/>
          </a:stretch>
        </p:blipFill>
        <p:spPr>
          <a:xfrm>
            <a:off x="2099700" y="1857370"/>
            <a:ext cx="1306008" cy="125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38"/>
          <p:cNvPicPr preferRelativeResize="0">
            <a:picLocks noChangeAspect="1"/>
          </p:cNvPicPr>
          <p:nvPr/>
        </p:nvPicPr>
        <p:blipFill>
          <a:blip r:embed="rId3"/>
          <a:srcRect t="10257"/>
          <a:stretch>
            <a:fillRect/>
          </a:stretch>
        </p:blipFill>
        <p:spPr>
          <a:xfrm>
            <a:off x="857224" y="3429006"/>
            <a:ext cx="1306008" cy="125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238"/>
          <p:cNvPicPr preferRelativeResize="0">
            <a:picLocks noChangeAspect="1"/>
          </p:cNvPicPr>
          <p:nvPr/>
        </p:nvPicPr>
        <p:blipFill>
          <a:blip r:embed="rId3"/>
          <a:srcRect t="10257"/>
          <a:stretch>
            <a:fillRect/>
          </a:stretch>
        </p:blipFill>
        <p:spPr>
          <a:xfrm>
            <a:off x="2099700" y="3429006"/>
            <a:ext cx="1306008" cy="1250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" name="群組 48"/>
          <p:cNvGrpSpPr/>
          <p:nvPr/>
        </p:nvGrpSpPr>
        <p:grpSpPr>
          <a:xfrm>
            <a:off x="4139952" y="2715766"/>
            <a:ext cx="3960441" cy="2375091"/>
            <a:chOff x="4139952" y="2572923"/>
            <a:chExt cx="3960441" cy="2375091"/>
          </a:xfrm>
        </p:grpSpPr>
        <p:sp>
          <p:nvSpPr>
            <p:cNvPr id="32" name="TextBox 20"/>
            <p:cNvSpPr txBox="1"/>
            <p:nvPr/>
          </p:nvSpPr>
          <p:spPr>
            <a:xfrm>
              <a:off x="4139952" y="2884699"/>
              <a:ext cx="66478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1200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33" name="直線接點 36"/>
            <p:cNvCxnSpPr/>
            <p:nvPr/>
          </p:nvCxnSpPr>
          <p:spPr>
            <a:xfrm>
              <a:off x="4831149" y="3048181"/>
              <a:ext cx="3269244" cy="181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20"/>
            <p:cNvSpPr txBox="1"/>
            <p:nvPr/>
          </p:nvSpPr>
          <p:spPr>
            <a:xfrm>
              <a:off x="4245647" y="3291830"/>
              <a:ext cx="559094" cy="296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900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35" name="直線接點 42"/>
            <p:cNvCxnSpPr/>
            <p:nvPr/>
          </p:nvCxnSpPr>
          <p:spPr>
            <a:xfrm>
              <a:off x="4831149" y="3437996"/>
              <a:ext cx="3269244" cy="181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20"/>
            <p:cNvSpPr txBox="1"/>
            <p:nvPr/>
          </p:nvSpPr>
          <p:spPr>
            <a:xfrm>
              <a:off x="4245647" y="3692449"/>
              <a:ext cx="559094" cy="296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600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37" name="直線接點 45"/>
            <p:cNvCxnSpPr/>
            <p:nvPr/>
          </p:nvCxnSpPr>
          <p:spPr>
            <a:xfrm>
              <a:off x="4831149" y="3827811"/>
              <a:ext cx="3269244" cy="181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20"/>
            <p:cNvSpPr txBox="1"/>
            <p:nvPr/>
          </p:nvSpPr>
          <p:spPr>
            <a:xfrm>
              <a:off x="4259031" y="4083918"/>
              <a:ext cx="559094" cy="296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300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39" name="直線接點 48"/>
            <p:cNvCxnSpPr/>
            <p:nvPr/>
          </p:nvCxnSpPr>
          <p:spPr>
            <a:xfrm>
              <a:off x="4831149" y="4217626"/>
              <a:ext cx="3269244" cy="181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20"/>
            <p:cNvSpPr txBox="1"/>
            <p:nvPr/>
          </p:nvSpPr>
          <p:spPr>
            <a:xfrm>
              <a:off x="4346717" y="4443958"/>
              <a:ext cx="471406" cy="296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41" name="直線接點 51"/>
            <p:cNvCxnSpPr/>
            <p:nvPr/>
          </p:nvCxnSpPr>
          <p:spPr>
            <a:xfrm>
              <a:off x="4831149" y="4607441"/>
              <a:ext cx="3269244" cy="181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矩形 52"/>
            <p:cNvSpPr/>
            <p:nvPr/>
          </p:nvSpPr>
          <p:spPr>
            <a:xfrm>
              <a:off x="5321537" y="3147814"/>
              <a:ext cx="653849" cy="146748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8" tIns="60954" rIns="121908" bIns="60954"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53"/>
            <p:cNvSpPr/>
            <p:nvPr/>
          </p:nvSpPr>
          <p:spPr>
            <a:xfrm>
              <a:off x="6629234" y="3291830"/>
              <a:ext cx="653849" cy="132652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8" tIns="60954" rIns="121908" bIns="60954"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TextBox 6"/>
            <p:cNvSpPr txBox="1"/>
            <p:nvPr/>
          </p:nvSpPr>
          <p:spPr>
            <a:xfrm>
              <a:off x="4994611" y="3211663"/>
              <a:ext cx="1307697" cy="355269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en-US" altLang="zh-TW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</a:rPr>
                <a:t>1180</a:t>
              </a:r>
              <a:endParaRPr 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7" name="TextBox 6"/>
            <p:cNvSpPr txBox="1"/>
            <p:nvPr/>
          </p:nvSpPr>
          <p:spPr>
            <a:xfrm>
              <a:off x="6302310" y="3352622"/>
              <a:ext cx="1307697" cy="355269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</a:rPr>
                <a:t>1168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13200" y="4165324"/>
              <a:ext cx="490051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  0</a:t>
              </a:r>
              <a:endPara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  <p:sp>
          <p:nvSpPr>
            <p:cNvPr id="25" name="TextBox 6"/>
            <p:cNvSpPr txBox="1"/>
            <p:nvPr/>
          </p:nvSpPr>
          <p:spPr>
            <a:xfrm>
              <a:off x="4860032" y="4547917"/>
              <a:ext cx="1500299" cy="400097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en-US" altLang="zh-TW" sz="18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Read</a:t>
              </a:r>
              <a:endParaRPr lang="en-US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6" name="TextBox 6"/>
            <p:cNvSpPr txBox="1"/>
            <p:nvPr/>
          </p:nvSpPr>
          <p:spPr>
            <a:xfrm>
              <a:off x="6186200" y="4547917"/>
              <a:ext cx="1554152" cy="400097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en-US" altLang="zh-TW" sz="18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Write</a:t>
              </a:r>
              <a:endParaRPr lang="en-US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TextBox 6"/>
            <p:cNvSpPr txBox="1"/>
            <p:nvPr/>
          </p:nvSpPr>
          <p:spPr>
            <a:xfrm>
              <a:off x="4913307" y="2572923"/>
              <a:ext cx="2740466" cy="430875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en-US" altLang="zh-TW" sz="2000" b="1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Throughput (MB/s)</a:t>
              </a:r>
              <a:endParaRPr lang="en-US" sz="20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30" name="TextBox 13">
            <a:extLst>
              <a:ext uri="{FF2B5EF4-FFF2-40B4-BE49-F238E27FC236}">
                <a16:creationId xmlns:a16="http://schemas.microsoft.com/office/drawing/2014/main" xmlns="" id="{A29C9338-9EE7-476B-ADAE-851A4C2BB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952" y="1347614"/>
            <a:ext cx="4536504" cy="141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Test environment: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NAS: TVS-882ST3-i7-8G with QTS 4.3.3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Volume type: RAID 5; 8 x Intel S3500 240GB SSDs (SSDSC2BB240G4)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Client PC: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Intel® Core™ i7-4770 3.40GHz CPU; 16GB DDR3L-1600; WD 1TB WD10EZEX; Windows® 10 64-bit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0" name="Shape 200"/>
          <p:cNvSpPr/>
          <p:nvPr/>
        </p:nvSpPr>
        <p:spPr>
          <a:xfrm>
            <a:off x="4139952" y="1275606"/>
            <a:ext cx="216024" cy="216024"/>
          </a:xfrm>
          <a:prstGeom prst="halfFrame">
            <a:avLst>
              <a:gd name="adj1" fmla="val 21561"/>
              <a:gd name="adj2" fmla="val 2560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51" name="Shape 200"/>
          <p:cNvSpPr/>
          <p:nvPr/>
        </p:nvSpPr>
        <p:spPr>
          <a:xfrm rot="10800000">
            <a:off x="8244408" y="2427734"/>
            <a:ext cx="216024" cy="216024"/>
          </a:xfrm>
          <a:prstGeom prst="halfFrame">
            <a:avLst>
              <a:gd name="adj1" fmla="val 21561"/>
              <a:gd name="adj2" fmla="val 2560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 txBox="1">
            <a:spLocks noGrp="1"/>
          </p:cNvSpPr>
          <p:nvPr>
            <p:ph type="title" idx="4294967295"/>
          </p:nvPr>
        </p:nvSpPr>
        <p:spPr>
          <a:xfrm>
            <a:off x="3454672" y="713222"/>
            <a:ext cx="4357688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algn="l"/>
            <a:r>
              <a:rPr lang="en-US" sz="4400" dirty="0"/>
              <a:t>Let us show you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467212" y="1650697"/>
            <a:ext cx="4108064" cy="2073181"/>
            <a:chOff x="2786050" y="2070205"/>
            <a:chExt cx="4108064" cy="2073181"/>
          </a:xfrm>
        </p:grpSpPr>
        <p:sp>
          <p:nvSpPr>
            <p:cNvPr id="656" name="Shape 656"/>
            <p:cNvSpPr/>
            <p:nvPr/>
          </p:nvSpPr>
          <p:spPr>
            <a:xfrm rot="5400000">
              <a:off x="4699150" y="572065"/>
              <a:ext cx="574200" cy="35734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000" b="0" i="0" u="none" strike="noStrike" cap="none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660" name="Shape 660"/>
            <p:cNvSpPr/>
            <p:nvPr/>
          </p:nvSpPr>
          <p:spPr>
            <a:xfrm rot="5400000">
              <a:off x="4694434" y="1311916"/>
              <a:ext cx="561900" cy="35920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rgbClr val="3773E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Shape 657"/>
            <p:cNvSpPr/>
            <p:nvPr/>
          </p:nvSpPr>
          <p:spPr>
            <a:xfrm rot="16200000" flipH="1">
              <a:off x="2786050" y="2070205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Shape 658"/>
            <p:cNvSpPr txBox="1"/>
            <p:nvPr/>
          </p:nvSpPr>
          <p:spPr>
            <a:xfrm>
              <a:off x="2789149" y="2173539"/>
              <a:ext cx="5698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3200" b="1" i="0" u="none" strike="noStrike" cap="none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659" name="Shape 659"/>
            <p:cNvSpPr txBox="1"/>
            <p:nvPr/>
          </p:nvSpPr>
          <p:spPr>
            <a:xfrm>
              <a:off x="3372942" y="2137084"/>
              <a:ext cx="3521172" cy="440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rgbClr val="000000"/>
                </a:buClr>
                <a:buSzPct val="25000"/>
              </a:pPr>
              <a:r>
                <a:rPr lang="en-US" altLang="zh-TW" sz="2800" b="1" dirty="0" err="1">
                  <a:solidFill>
                    <a:schemeClr val="lt1"/>
                  </a:solidFill>
                  <a:latin typeface="+mj-lt"/>
                  <a:ea typeface="微軟正黑體" pitchFamily="34" charset="-120"/>
                </a:rPr>
                <a:t>Qfinder</a:t>
              </a:r>
              <a:r>
                <a:rPr lang="en-US" altLang="zh-TW" sz="280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rPr>
                <a:t> connection</a:t>
              </a:r>
              <a:endParaRPr lang="en-US" sz="2800" b="1" dirty="0">
                <a:solidFill>
                  <a:schemeClr val="lt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661" name="Shape 661"/>
            <p:cNvSpPr/>
            <p:nvPr/>
          </p:nvSpPr>
          <p:spPr>
            <a:xfrm rot="16200000" flipH="1">
              <a:off x="2786050" y="2819240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Shape 662"/>
            <p:cNvSpPr txBox="1"/>
            <p:nvPr/>
          </p:nvSpPr>
          <p:spPr>
            <a:xfrm>
              <a:off x="2789149" y="2922574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3200" b="1" i="0" u="none" strike="noStrike" cap="none" dirty="0">
                  <a:solidFill>
                    <a:schemeClr val="accent4">
                      <a:lumMod val="50000"/>
                    </a:schemeClr>
                  </a:solidFill>
                  <a:latin typeface="+mj-lt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663" name="Shape 663"/>
            <p:cNvSpPr txBox="1"/>
            <p:nvPr/>
          </p:nvSpPr>
          <p:spPr>
            <a:xfrm>
              <a:off x="3394694" y="2887828"/>
              <a:ext cx="3286200" cy="415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chemeClr val="lt1"/>
                </a:buClr>
                <a:buSzPct val="25000"/>
              </a:pPr>
              <a:r>
                <a:rPr lang="en-US" altLang="zh-TW" sz="280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rPr>
                <a:t>Mount Share folder</a:t>
              </a:r>
              <a:endParaRPr lang="en-US" sz="2800" b="1" dirty="0">
                <a:solidFill>
                  <a:schemeClr val="lt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25" name="Shape 660"/>
            <p:cNvSpPr/>
            <p:nvPr/>
          </p:nvSpPr>
          <p:spPr>
            <a:xfrm rot="5400000">
              <a:off x="4694434" y="2060062"/>
              <a:ext cx="561900" cy="35920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rgbClr val="3773E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661"/>
            <p:cNvSpPr/>
            <p:nvPr/>
          </p:nvSpPr>
          <p:spPr>
            <a:xfrm rot="16200000" flipH="1">
              <a:off x="2786050" y="3567386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662"/>
            <p:cNvSpPr txBox="1"/>
            <p:nvPr/>
          </p:nvSpPr>
          <p:spPr>
            <a:xfrm>
              <a:off x="2789149" y="3670720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3200" b="1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3</a:t>
              </a:r>
              <a:endParaRPr lang="en-US" sz="3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663"/>
            <p:cNvSpPr txBox="1"/>
            <p:nvPr/>
          </p:nvSpPr>
          <p:spPr>
            <a:xfrm>
              <a:off x="3394694" y="3635974"/>
              <a:ext cx="3286200" cy="415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chemeClr val="lt1"/>
                </a:buClr>
                <a:buSzPct val="25000"/>
              </a:pPr>
              <a:r>
                <a:rPr lang="en-US" altLang="zh-TW" sz="280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rPr>
                <a:t>Performance</a:t>
              </a:r>
              <a:endParaRPr lang="zh-TW" altLang="en-US" sz="2800" b="1" dirty="0">
                <a:solidFill>
                  <a:schemeClr val="lt1"/>
                </a:solidFill>
                <a:latin typeface="+mj-lt"/>
                <a:ea typeface="微軟正黑體" pitchFamily="34" charset="-120"/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078408" y="1796192"/>
            <a:ext cx="2185734" cy="1838966"/>
            <a:chOff x="5643570" y="457834"/>
            <a:chExt cx="2188836" cy="1841576"/>
          </a:xfrm>
        </p:grpSpPr>
        <p:pic>
          <p:nvPicPr>
            <p:cNvPr id="39" name="Shape 57" descr="D:\Fullppt\005-PNG이미지\모니터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643570" y="457834"/>
              <a:ext cx="2188836" cy="18415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矩形 36"/>
            <p:cNvSpPr/>
            <p:nvPr/>
          </p:nvSpPr>
          <p:spPr>
            <a:xfrm>
              <a:off x="5809835" y="602106"/>
              <a:ext cx="1857388" cy="1078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>
                  <a:solidFill>
                    <a:schemeClr val="bg1"/>
                  </a:solidFill>
                  <a:latin typeface="+mj-lt"/>
                </a:rPr>
                <a:t>Live Demo</a:t>
              </a:r>
              <a:endParaRPr lang="zh-TW" altLang="en-US" sz="3200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1_電商版_C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電商版_ZH</Template>
  <TotalTime>2858</TotalTime>
  <Words>892</Words>
  <Application>Microsoft Office PowerPoint</Application>
  <PresentationFormat>如螢幕大小 (16:9)</PresentationFormat>
  <Paragraphs>194</Paragraphs>
  <Slides>22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1_電商版_CH</vt:lpstr>
      <vt:lpstr>投影片 1</vt:lpstr>
      <vt:lpstr>Outlines</vt:lpstr>
      <vt:lpstr>Ideal Thunderbolt NAS for video editing</vt:lpstr>
      <vt:lpstr>Something you are familiar and happy with</vt:lpstr>
      <vt:lpstr>Front view</vt:lpstr>
      <vt:lpstr>Rear view</vt:lpstr>
      <vt:lpstr>Thunderbolt 2/ 3 compatible</vt:lpstr>
      <vt:lpstr>Portable and Powerful</vt:lpstr>
      <vt:lpstr>Let us show you</vt:lpstr>
      <vt:lpstr>投影片 10</vt:lpstr>
      <vt:lpstr>Photographers on the Passion That Drives Them</vt:lpstr>
      <vt:lpstr>QNAP NAS helps them</vt:lpstr>
      <vt:lpstr>Video Editing Workstation Onsite</vt:lpstr>
      <vt:lpstr>The perfect workflow</vt:lpstr>
      <vt:lpstr>Instant view your edited 4K videos</vt:lpstr>
      <vt:lpstr>投影片 16</vt:lpstr>
      <vt:lpstr>Virtual JBOD - flexible expansion storage</vt:lpstr>
      <vt:lpstr>VJBOD Expansion using the TS-832X</vt:lpstr>
      <vt:lpstr>The QSW-1208-8C 10GbE/NBASE-T switch</vt:lpstr>
      <vt:lpstr>Connect SFP+ and 10GBASE-T devices with ease</vt:lpstr>
      <vt:lpstr>投影片 21</vt:lpstr>
      <vt:lpstr>投影片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Yvonne Tsai</cp:lastModifiedBy>
  <cp:revision>364</cp:revision>
  <dcterms:modified xsi:type="dcterms:W3CDTF">2018-04-11T04:12:33Z</dcterms:modified>
</cp:coreProperties>
</file>