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337" r:id="rId2"/>
    <p:sldId id="336" r:id="rId3"/>
    <p:sldId id="294" r:id="rId4"/>
    <p:sldId id="326" r:id="rId5"/>
    <p:sldId id="292" r:id="rId6"/>
    <p:sldId id="322" r:id="rId7"/>
    <p:sldId id="332" r:id="rId8"/>
    <p:sldId id="333" r:id="rId9"/>
    <p:sldId id="325" r:id="rId10"/>
    <p:sldId id="309" r:id="rId11"/>
    <p:sldId id="316" r:id="rId12"/>
    <p:sldId id="317" r:id="rId13"/>
    <p:sldId id="318" r:id="rId14"/>
    <p:sldId id="319" r:id="rId15"/>
    <p:sldId id="301" r:id="rId16"/>
    <p:sldId id="320" r:id="rId17"/>
    <p:sldId id="329" r:id="rId18"/>
    <p:sldId id="330" r:id="rId19"/>
    <p:sldId id="328" r:id="rId20"/>
    <p:sldId id="331" r:id="rId21"/>
    <p:sldId id="335" r:id="rId22"/>
    <p:sldId id="32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84371"/>
    <a:srgbClr val="3773E3"/>
    <a:srgbClr val="009999"/>
    <a:srgbClr val="66CCFF"/>
    <a:srgbClr val="37A3A0"/>
    <a:srgbClr val="CCFF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70" autoAdjust="0"/>
    <p:restoredTop sz="50000" autoAdjust="0"/>
  </p:normalViewPr>
  <p:slideViewPr>
    <p:cSldViewPr>
      <p:cViewPr>
        <p:scale>
          <a:sx n="100" d="100"/>
          <a:sy n="100" d="100"/>
        </p:scale>
        <p:origin x="802" y="-96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68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544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 Demo - Bilateral Mount in two steps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Station 5.4/ Qphoto 3 - Photo/Video Instant Upload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Qphoto and click “take photos” or “record videos”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a destination folder. Start taking(recording)!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QTS 4.3.4 File Station - Mobile phone mounting.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mobile phone and NAS with USB connector.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File Station and start transfering the files!</a:t>
            </a:r>
          </a:p>
          <a:p>
            <a:pPr marL="0" marR="0" lvl="0" indent="63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逐字稿: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現在來現場示範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示範錄影就好，跟jeffrey錄一小段影片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示範完Qphoto，講file station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除了Qphoto可以直接拍照錄影上傳NAS，現在file station也可以很方便地把手機裡面的照片傳到NAS，只要手機接USB插上NAS，就可以在file station裡面看到手機，然後就可以直接拖曳檔案到NAS囉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Demo操作步驟：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＊需搭配QTS 4.3 &amp; Photo Station 5.4或之後版本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開啟Qphoto後登入NAS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預設進入shared photos頁面，即可看到右下角有拍照跟錄影按鈕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點選拍照或錄影按鈕，第一次使用的話，會要求選擇上傳路徑（注意：須上傳到共享的媒體資料夾，照片才可以在shared photos頁面看到）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開始拍照或錄影，完成後按左上角的回上一頁，回到shared photos頁面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如果上傳未完成，頁面最上方會出現即拍即傳上傳狀態，上傳完成的檔案會打勾，請在打勾後重新整理頁面，即可看到剛剛拍攝的檔案（注意：一定要用時間軸模式瀏覽，這樣最新拍攝的檔案才會在最上面，很明顯可以看到）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點開剛剛拍的影片或照片，給使用者看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12 cameras</a:t>
            </a:r>
          </a:p>
          <a:p>
            <a:pPr>
              <a:buNone/>
            </a:pPr>
            <a:r>
              <a:rPr lang="en-US" dirty="0"/>
              <a:t>4 or 5 editors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22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839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2" y="0"/>
            <a:ext cx="9144032" cy="514351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2" y="0"/>
            <a:ext cx="9144032" cy="5143517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20520"/>
            <a:ext cx="9180512" cy="516403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7178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/>
              <a:t>按一下以編輯母片標題樣式</a:t>
            </a:r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" y="-20538"/>
            <a:ext cx="9180512" cy="5164038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71" r:id="rId3"/>
    <p:sldLayoutId id="2147483661" r:id="rId4"/>
    <p:sldLayoutId id="2147483663" r:id="rId5"/>
    <p:sldLayoutId id="2147483666" r:id="rId6"/>
    <p:sldLayoutId id="2147483667" r:id="rId7"/>
    <p:sldLayoutId id="2147483669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2"/>
          <p:cNvGrpSpPr/>
          <p:nvPr/>
        </p:nvGrpSpPr>
        <p:grpSpPr>
          <a:xfrm>
            <a:off x="-1643106" y="-1285902"/>
            <a:ext cx="2799214" cy="428628"/>
            <a:chOff x="151873" y="4127502"/>
            <a:chExt cx="5428239" cy="831198"/>
          </a:xfrm>
        </p:grpSpPr>
        <p:pic>
          <p:nvPicPr>
            <p:cNvPr id="8" name="Picture 7" descr="C:\Users\Coco Chiang\Desktop\20170911直播母版16比9\TS-453BT3_元素\TS-453BT3_封面_PPT元素\元素\citrix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5825" y="4127502"/>
              <a:ext cx="938698" cy="831198"/>
            </a:xfrm>
            <a:prstGeom prst="rect">
              <a:avLst/>
            </a:prstGeom>
            <a:noFill/>
          </p:spPr>
        </p:pic>
        <p:pic>
          <p:nvPicPr>
            <p:cNvPr id="9" name="Picture 8" descr="C:\Users\Coco Chiang\Desktop\20170911直播母版16比9\TS-453BT3_元素\TS-453BT3_封面_PPT元素\元素\vmwar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3798" y="4299941"/>
              <a:ext cx="1092027" cy="519305"/>
            </a:xfrm>
            <a:prstGeom prst="rect">
              <a:avLst/>
            </a:prstGeom>
            <a:noFill/>
          </p:spPr>
        </p:pic>
        <p:pic>
          <p:nvPicPr>
            <p:cNvPr id="10" name="Picture 9" descr="C:\Users\Coco Chiang\Desktop\20170911直播母版16比9\TS-453BT3_元素\TS-453BT3_封面_PPT元素\元素\Windows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57241" y="4176716"/>
              <a:ext cx="626557" cy="732771"/>
            </a:xfrm>
            <a:prstGeom prst="rect">
              <a:avLst/>
            </a:prstGeom>
            <a:noFill/>
          </p:spPr>
        </p:pic>
        <p:pic>
          <p:nvPicPr>
            <p:cNvPr id="11" name="Picture 10" descr="C:\Users\Coco Chiang\Desktop\20170911直播母版16比9\TS-453BT3_元素\TS-453BT3_封面_PPT元素\元素\HDMI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1873" y="4328517"/>
              <a:ext cx="2074139" cy="458684"/>
            </a:xfrm>
            <a:prstGeom prst="rect">
              <a:avLst/>
            </a:prstGeom>
            <a:noFill/>
          </p:spPr>
        </p:pic>
        <p:pic>
          <p:nvPicPr>
            <p:cNvPr id="12" name="Picture 11" descr="C:\Users\Coco Chiang\Desktop\20170911直播母版16比9\TS-453BT3_元素\TS-453BT3_封面_PPT元素\元素\dlna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14523" y="4245609"/>
              <a:ext cx="665589" cy="548962"/>
            </a:xfrm>
            <a:prstGeom prst="rect">
              <a:avLst/>
            </a:prstGeom>
            <a:noFill/>
          </p:spPr>
        </p:pic>
      </p:grpSp>
      <p:sp>
        <p:nvSpPr>
          <p:cNvPr id="28" name="平行四邊形 27"/>
          <p:cNvSpPr/>
          <p:nvPr/>
        </p:nvSpPr>
        <p:spPr>
          <a:xfrm>
            <a:off x="-324544" y="1217917"/>
            <a:ext cx="5904656" cy="633753"/>
          </a:xfrm>
          <a:prstGeom prst="parallelogram">
            <a:avLst>
              <a:gd name="adj" fmla="val 53108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Shape 50"/>
          <p:cNvSpPr/>
          <p:nvPr/>
        </p:nvSpPr>
        <p:spPr>
          <a:xfrm>
            <a:off x="1098516" y="1867060"/>
            <a:ext cx="4429156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TW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</a:t>
            </a:r>
            <a:r>
              <a:rPr lang="zh-TW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882ST3</a:t>
            </a:r>
            <a:endParaRPr lang="zh-TW" sz="48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1326" y="1311383"/>
            <a:ext cx="2047694" cy="475872"/>
          </a:xfrm>
          <a:prstGeom prst="rect">
            <a:avLst/>
          </a:prstGeom>
          <a:noFill/>
        </p:spPr>
      </p:pic>
      <p:pic>
        <p:nvPicPr>
          <p:cNvPr id="31" name="Picture 5" descr="C:\Users\Coco Chiang\Desktop\20170911直播母版16比9\TS-453BT3_元素\TS-453BT3_封面_PPT元素\元素\intel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419872" y="3478443"/>
            <a:ext cx="820895" cy="820895"/>
          </a:xfrm>
          <a:prstGeom prst="rect">
            <a:avLst/>
          </a:prstGeom>
          <a:noFill/>
        </p:spPr>
      </p:pic>
      <p:sp>
        <p:nvSpPr>
          <p:cNvPr id="32" name="Shape 39"/>
          <p:cNvSpPr txBox="1">
            <a:spLocks/>
          </p:cNvSpPr>
          <p:nvPr/>
        </p:nvSpPr>
        <p:spPr>
          <a:xfrm>
            <a:off x="1955772" y="1261287"/>
            <a:ext cx="3286148" cy="5760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8437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Mac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8437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最佳良伴</a:t>
            </a:r>
            <a:endParaRPr kumimoji="0" lang="zh-TW" sz="2400" b="1" i="0" u="none" strike="noStrike" kern="1200" cap="none" spc="0" normalizeH="0" baseline="0" noProof="0" dirty="0">
              <a:ln>
                <a:noFill/>
              </a:ln>
              <a:solidFill>
                <a:srgbClr val="58437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39552" y="2724316"/>
            <a:ext cx="4680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具有 </a:t>
            </a:r>
            <a:r>
              <a:rPr 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Thunderbolt  3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高速傳輸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利用 </a:t>
            </a:r>
            <a:r>
              <a:rPr 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10GbE Switch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打造高速網路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實現遠端容量擴充</a:t>
            </a:r>
          </a:p>
        </p:txBody>
      </p:sp>
      <p:pic>
        <p:nvPicPr>
          <p:cNvPr id="34" name="圖片 33" descr="TVS-882ST3 Thunderbolt 3_Fron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12" y="1203598"/>
            <a:ext cx="3312368" cy="3002607"/>
          </a:xfrm>
          <a:prstGeom prst="rect">
            <a:avLst/>
          </a:prstGeom>
        </p:spPr>
      </p:pic>
      <p:pic>
        <p:nvPicPr>
          <p:cNvPr id="15" name="Picture 5" descr="C:\Users\Coco Chiang\Desktop\20170911直播母版16比9\TS-453BT3_元素\TS-453BT3_封面_PPT元素\元素\intel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004732" y="3515177"/>
            <a:ext cx="750096" cy="747426"/>
          </a:xfrm>
          <a:prstGeom prst="rect">
            <a:avLst/>
          </a:prstGeom>
          <a:noFill/>
        </p:spPr>
      </p:pic>
      <p:pic>
        <p:nvPicPr>
          <p:cNvPr id="17" name="Picture 5" descr="C:\Users\Coco Chiang\Desktop\20170911直播母版16比9\TS-453BT3_元素\TS-453BT3_封面_PPT元素\元素\intel.png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4541984" y="3513842"/>
            <a:ext cx="750096" cy="750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-36512" y="1563638"/>
            <a:ext cx="9144000" cy="1721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TW" sz="5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TVS-882ST3</a:t>
            </a:r>
            <a:r>
              <a:rPr lang="zh-TW" altLang="en-US" sz="4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應用</a:t>
            </a:r>
            <a:r>
              <a:rPr lang="zh-Hant" altLang="en-US" sz="4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實例</a:t>
            </a:r>
            <a:endParaRPr lang="zh-TW" sz="4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85720" y="2285998"/>
            <a:ext cx="2786082" cy="25717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428596" y="3002658"/>
            <a:ext cx="2428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「透過 </a:t>
            </a:r>
            <a:r>
              <a:rPr lang="en-US" alt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TVS-1282T3 NAS </a:t>
            </a:r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和其 </a:t>
            </a:r>
            <a:r>
              <a:rPr lang="en-US" alt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Thunderbolt™ 3 </a:t>
            </a:r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傳輸介面，我的工作流程變得更有效率了。相較於我前一台僅用 </a:t>
            </a:r>
            <a:r>
              <a:rPr lang="en-US" alt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 Gigabit </a:t>
            </a:r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網路傳輸的 </a:t>
            </a:r>
            <a:r>
              <a:rPr lang="en-US" alt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，現在我享有高達 </a:t>
            </a:r>
            <a:r>
              <a:rPr lang="en-US" alt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800% </a:t>
            </a:r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甚至是 </a:t>
            </a:r>
            <a:r>
              <a:rPr lang="en-US" alt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1000% </a:t>
            </a:r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更快速的檔案傳輸效率。」</a:t>
            </a:r>
            <a:r>
              <a:rPr lang="en-US" sz="1100" dirty="0">
                <a:solidFill>
                  <a:schemeClr val="bg1"/>
                </a:solidFill>
              </a:rPr>
              <a:t>………………………………….</a:t>
            </a:r>
          </a:p>
          <a:p>
            <a:r>
              <a:rPr lang="en-US" sz="1100" b="1" dirty="0" err="1">
                <a:solidFill>
                  <a:schemeClr val="bg1"/>
                </a:solidFill>
              </a:rPr>
              <a:t>Falco</a:t>
            </a:r>
            <a:r>
              <a:rPr lang="en-US" sz="1100" b="1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1" name="橢圓 10"/>
          <p:cNvSpPr/>
          <p:nvPr/>
        </p:nvSpPr>
        <p:spPr>
          <a:xfrm>
            <a:off x="928662" y="1357304"/>
            <a:ext cx="1571636" cy="1571636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214678" y="2285998"/>
            <a:ext cx="2786082" cy="25717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Rectangle 13"/>
          <p:cNvSpPr/>
          <p:nvPr/>
        </p:nvSpPr>
        <p:spPr>
          <a:xfrm>
            <a:off x="3357554" y="3002658"/>
            <a:ext cx="24288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「我們終於找到一個可以兼容不同種類硬碟應用的儲存方案，讓我們對資料管理更得心應手。」 </a:t>
            </a:r>
            <a:endParaRPr lang="en-US" altLang="zh-TW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sz="11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sz="11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en-US" sz="1100" dirty="0">
                <a:solidFill>
                  <a:schemeClr val="bg1"/>
                </a:solidFill>
              </a:rPr>
              <a:t>………………………………….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1100" b="1" dirty="0">
                <a:solidFill>
                  <a:schemeClr val="bg1"/>
                </a:solidFill>
              </a:rPr>
              <a:t>Nick Rains</a:t>
            </a:r>
          </a:p>
        </p:txBody>
      </p:sp>
      <p:sp>
        <p:nvSpPr>
          <p:cNvPr id="19" name="橢圓 18"/>
          <p:cNvSpPr/>
          <p:nvPr/>
        </p:nvSpPr>
        <p:spPr>
          <a:xfrm>
            <a:off x="3786182" y="1357304"/>
            <a:ext cx="1571636" cy="157163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143636" y="2285998"/>
            <a:ext cx="2786082" cy="25717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Rectangle 13"/>
          <p:cNvSpPr/>
          <p:nvPr/>
        </p:nvSpPr>
        <p:spPr>
          <a:xfrm>
            <a:off x="6286512" y="3002658"/>
            <a:ext cx="2428892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「如果你要專心致志把創意工作做好，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是絕佳首選。除了有直覺的操作環境，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更提供了完善的網路儲存和檔案同步完整解決方案。」 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………………………………….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1100" b="1" dirty="0">
                <a:solidFill>
                  <a:schemeClr val="bg1"/>
                </a:solidFill>
              </a:rPr>
              <a:t>Martin </a:t>
            </a:r>
            <a:r>
              <a:rPr lang="en-US" sz="1100" b="1" dirty="0" err="1">
                <a:solidFill>
                  <a:schemeClr val="bg1"/>
                </a:solidFill>
              </a:rPr>
              <a:t>Edström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6643702" y="1357304"/>
            <a:ext cx="1571636" cy="1571636"/>
          </a:xfrm>
          <a:prstGeom prst="ellipse">
            <a:avLst/>
          </a:prstGeom>
          <a:blipFill dpi="0" rotWithShape="1">
            <a:blip r:embed="rId5"/>
            <a:srcRect/>
            <a:stretch>
              <a:fillRect l="-32000"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endParaRPr lang="zh-TW" alt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專業攝影師的最佳夥伴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002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應用範例</a:t>
            </a:r>
            <a:r>
              <a:rPr lang="en-US" altLang="zh-TW" dirty="0"/>
              <a:t>- </a:t>
            </a:r>
            <a:r>
              <a:rPr lang="zh-TW" altLang="en-US" dirty="0"/>
              <a:t>攜帶方便、匯入快速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7526"/>
          <a:stretch>
            <a:fillRect/>
          </a:stretch>
        </p:blipFill>
        <p:spPr>
          <a:xfrm>
            <a:off x="0" y="1183500"/>
            <a:ext cx="2591969" cy="3960000"/>
          </a:xfrm>
          <a:prstGeom prst="rect">
            <a:avLst/>
          </a:prstGeom>
        </p:spPr>
      </p:pic>
      <p:pic>
        <p:nvPicPr>
          <p:cNvPr id="6" name="Shape 238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112" y="1868821"/>
            <a:ext cx="936104" cy="93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9821faeb32811c3337b39ebf21ac16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1500180"/>
            <a:ext cx="1449240" cy="1086930"/>
          </a:xfrm>
          <a:prstGeom prst="rect">
            <a:avLst/>
          </a:prstGeom>
        </p:spPr>
      </p:pic>
      <p:pic>
        <p:nvPicPr>
          <p:cNvPr id="11" name="Picture 10" descr="268_1488959195_TVS-1282T3_Right-angle-of-elevati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3" t="3951" r="2813" b="4338"/>
          <a:stretch/>
        </p:blipFill>
        <p:spPr>
          <a:xfrm>
            <a:off x="5052686" y="3425221"/>
            <a:ext cx="1659508" cy="10081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00694" y="250906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高速匯入與備份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63888" y="1347614"/>
            <a:ext cx="936000" cy="36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戶外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3968" y="434345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二次備份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2860" y="435220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協同作業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10800000" flipV="1">
            <a:off x="6719567" y="3524445"/>
            <a:ext cx="788764" cy="39258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0800000">
            <a:off x="6719568" y="3921903"/>
            <a:ext cx="832842" cy="350350"/>
          </a:xfrm>
          <a:prstGeom prst="bentConnector3">
            <a:avLst>
              <a:gd name="adj1" fmla="val 52967"/>
            </a:avLst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群組 29"/>
          <p:cNvGrpSpPr/>
          <p:nvPr/>
        </p:nvGrpSpPr>
        <p:grpSpPr>
          <a:xfrm>
            <a:off x="1571604" y="2214560"/>
            <a:ext cx="2000264" cy="1928826"/>
            <a:chOff x="1928794" y="1500180"/>
            <a:chExt cx="2000264" cy="1928826"/>
          </a:xfrm>
        </p:grpSpPr>
        <p:sp>
          <p:nvSpPr>
            <p:cNvPr id="27" name="橢圓 26"/>
            <p:cNvSpPr/>
            <p:nvPr/>
          </p:nvSpPr>
          <p:spPr>
            <a:xfrm>
              <a:off x="1928794" y="1500180"/>
              <a:ext cx="2000264" cy="19288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2071670" y="1643056"/>
              <a:ext cx="1643074" cy="1643074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7" name="Straight Connector 16"/>
          <p:cNvCxnSpPr>
            <a:cxnSpLocks/>
            <a:stCxn id="14" idx="3"/>
          </p:cNvCxnSpPr>
          <p:nvPr/>
        </p:nvCxnSpPr>
        <p:spPr>
          <a:xfrm flipV="1">
            <a:off x="4499888" y="1491630"/>
            <a:ext cx="4238704" cy="3598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Rectangle 13"/>
          <p:cNvSpPr/>
          <p:nvPr/>
        </p:nvSpPr>
        <p:spPr>
          <a:xfrm>
            <a:off x="3544508" y="2922305"/>
            <a:ext cx="936104" cy="36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工作室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Right Arrow 21"/>
          <p:cNvSpPr/>
          <p:nvPr/>
        </p:nvSpPr>
        <p:spPr>
          <a:xfrm>
            <a:off x="4572000" y="3779561"/>
            <a:ext cx="362890" cy="37866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Shape 238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868" y="3456898"/>
            <a:ext cx="936104" cy="87323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ight Arrow 21"/>
          <p:cNvSpPr/>
          <p:nvPr/>
        </p:nvSpPr>
        <p:spPr>
          <a:xfrm rot="10800000">
            <a:off x="5429256" y="2009000"/>
            <a:ext cx="1000132" cy="37866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5" name="Picture 24" descr="IMAC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7636994" y="3209197"/>
            <a:ext cx="792088" cy="654996"/>
          </a:xfrm>
          <a:prstGeom prst="rect">
            <a:avLst/>
          </a:prstGeom>
        </p:spPr>
      </p:pic>
      <p:pic>
        <p:nvPicPr>
          <p:cNvPr id="26" name="Picture 8"/>
          <p:cNvPicPr>
            <a:picLocks noChangeAspect="1"/>
          </p:cNvPicPr>
          <p:nvPr/>
        </p:nvPicPr>
        <p:blipFill rotWithShape="1">
          <a:blip r:embed="rId9">
            <a:extLst/>
          </a:blip>
          <a:srcRect l="9169" t="5367" r="9013" b="4819"/>
          <a:stretch/>
        </p:blipFill>
        <p:spPr>
          <a:xfrm>
            <a:off x="7564986" y="4001285"/>
            <a:ext cx="936104" cy="578234"/>
          </a:xfrm>
          <a:prstGeom prst="rect">
            <a:avLst/>
          </a:prstGeom>
        </p:spPr>
      </p:pic>
      <p:pic>
        <p:nvPicPr>
          <p:cNvPr id="30" name="圖片 29" descr="c991a4b5-e756-45e9-b8be-bf4deb42d1e3_1.a76fc77aee09ad2ee33144366ce7fa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826" y="1937561"/>
            <a:ext cx="532514" cy="532514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7164288" y="2715766"/>
            <a:ext cx="1512168" cy="261610"/>
            <a:chOff x="2714612" y="4714890"/>
            <a:chExt cx="1512168" cy="261610"/>
          </a:xfrm>
        </p:grpSpPr>
        <p:sp>
          <p:nvSpPr>
            <p:cNvPr id="32" name="TextBox 46"/>
            <p:cNvSpPr txBox="1"/>
            <p:nvPr/>
          </p:nvSpPr>
          <p:spPr>
            <a:xfrm>
              <a:off x="2928926" y="4714890"/>
              <a:ext cx="12978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需搭配</a:t>
              </a:r>
              <a:r>
                <a:rPr lang="en-US" altLang="zh-TW" sz="1100" b="1" dirty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USB</a:t>
              </a:r>
              <a:r>
                <a:rPr lang="zh-TW" altLang="en-US" sz="1100" b="1" dirty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讀卡機</a:t>
              </a:r>
              <a:endParaRPr lang="en-US" sz="11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35" name="Shape 882"/>
            <p:cNvSpPr/>
            <p:nvPr/>
          </p:nvSpPr>
          <p:spPr>
            <a:xfrm flipH="1">
              <a:off x="2714612" y="4716352"/>
              <a:ext cx="273183" cy="2128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1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" name="Straight Connector 16"/>
          <p:cNvCxnSpPr/>
          <p:nvPr/>
        </p:nvCxnSpPr>
        <p:spPr>
          <a:xfrm>
            <a:off x="4401764" y="3075806"/>
            <a:ext cx="4385078" cy="158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9708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快速建立行動影音編輯工作站</a:t>
            </a:r>
            <a:endParaRPr lang="en-US" dirty="0"/>
          </a:p>
        </p:txBody>
      </p:sp>
      <p:sp>
        <p:nvSpPr>
          <p:cNvPr id="8" name="文字版面配置區 4"/>
          <p:cNvSpPr txBox="1">
            <a:spLocks/>
          </p:cNvSpPr>
          <p:nvPr/>
        </p:nvSpPr>
        <p:spPr>
          <a:xfrm>
            <a:off x="5364088" y="2299108"/>
            <a:ext cx="4331737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超過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12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支高解析度攝影機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同時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5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個工作人員現場編輯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5TB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資料異地備援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異地協同作業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1" name="圖片 10" descr="Shell-Eco-Marathon-Asia-126.jpg"/>
          <p:cNvPicPr>
            <a:picLocks noChangeAspect="1"/>
          </p:cNvPicPr>
          <p:nvPr/>
        </p:nvPicPr>
        <p:blipFill>
          <a:blip r:embed="rId2"/>
          <a:srcRect r="24418"/>
          <a:stretch>
            <a:fillRect/>
          </a:stretch>
        </p:blipFill>
        <p:spPr>
          <a:xfrm>
            <a:off x="0" y="1187679"/>
            <a:ext cx="5364088" cy="3976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F82DE7-33AF-5C41-945F-DD6F5FE7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563638"/>
            <a:ext cx="3843656" cy="64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95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4452558" y="1500180"/>
            <a:ext cx="4334284" cy="3429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214282" y="1500180"/>
            <a:ext cx="4000528" cy="3429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165"/>
          <p:cNvGrpSpPr/>
          <p:nvPr/>
        </p:nvGrpSpPr>
        <p:grpSpPr>
          <a:xfrm>
            <a:off x="323528" y="1635646"/>
            <a:ext cx="8312500" cy="3150682"/>
            <a:chOff x="331466" y="1367564"/>
            <a:chExt cx="8312500" cy="3561641"/>
          </a:xfrm>
        </p:grpSpPr>
        <p:sp>
          <p:nvSpPr>
            <p:cNvPr id="58" name="圓角矩形 57"/>
            <p:cNvSpPr/>
            <p:nvPr/>
          </p:nvSpPr>
          <p:spPr>
            <a:xfrm>
              <a:off x="331466" y="1367564"/>
              <a:ext cx="3748406" cy="3561641"/>
            </a:xfrm>
            <a:prstGeom prst="roundRect">
              <a:avLst>
                <a:gd name="adj" fmla="val 417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圓角矩形 76"/>
            <p:cNvSpPr/>
            <p:nvPr/>
          </p:nvSpPr>
          <p:spPr>
            <a:xfrm>
              <a:off x="4579938" y="1375941"/>
              <a:ext cx="4064028" cy="3553264"/>
            </a:xfrm>
            <a:prstGeom prst="roundRect">
              <a:avLst>
                <a:gd name="adj" fmla="val 467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完美的工作流程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2910" y="1357304"/>
            <a:ext cx="1393041" cy="4286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底特律</a:t>
            </a:r>
            <a:r>
              <a:rPr lang="zh-Hant" altLang="en-US" sz="1800" b="1" dirty="0">
                <a:latin typeface="微軟正黑體" pitchFamily="34" charset="-120"/>
                <a:ea typeface="微軟正黑體" pitchFamily="34" charset="-120"/>
              </a:rPr>
              <a:t>現場</a:t>
            </a:r>
            <a:endParaRPr 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20" descr="www.dvc.com.tw-DVSNFDRAX1C-SONY-Handycam-FDR-AX1-4K攝影機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2135920"/>
            <a:ext cx="1010822" cy="714853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3275286" y="3357568"/>
            <a:ext cx="2153970" cy="71438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286116" y="3571882"/>
            <a:ext cx="212429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異地備份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(QNAP RTRR)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5984" y="4356871"/>
            <a:ext cx="141577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即時協同作業</a:t>
            </a:r>
            <a:endParaRPr lang="en-US" altLang="zh-TW" sz="1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422" y="1995686"/>
            <a:ext cx="162095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高速匯入與備份</a:t>
            </a:r>
            <a:endParaRPr lang="en-US" altLang="zh-TW" sz="1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Shape 163"/>
          <p:cNvSpPr/>
          <p:nvPr/>
        </p:nvSpPr>
        <p:spPr>
          <a:xfrm>
            <a:off x="2000232" y="1993517"/>
            <a:ext cx="357190" cy="35719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66"/>
          <p:cNvSpPr txBox="1"/>
          <p:nvPr/>
        </p:nvSpPr>
        <p:spPr>
          <a:xfrm>
            <a:off x="2000232" y="2000246"/>
            <a:ext cx="357190" cy="319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66" name="Shape 163"/>
          <p:cNvSpPr/>
          <p:nvPr/>
        </p:nvSpPr>
        <p:spPr>
          <a:xfrm>
            <a:off x="1928794" y="4350971"/>
            <a:ext cx="357190" cy="35719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166"/>
          <p:cNvSpPr txBox="1"/>
          <p:nvPr/>
        </p:nvSpPr>
        <p:spPr>
          <a:xfrm>
            <a:off x="1967180" y="4394914"/>
            <a:ext cx="153081" cy="269304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grpSp>
        <p:nvGrpSpPr>
          <p:cNvPr id="4" name="群組 86"/>
          <p:cNvGrpSpPr/>
          <p:nvPr/>
        </p:nvGrpSpPr>
        <p:grpSpPr>
          <a:xfrm>
            <a:off x="4214810" y="3143254"/>
            <a:ext cx="357190" cy="377025"/>
            <a:chOff x="3244174" y="2418956"/>
            <a:chExt cx="357190" cy="377025"/>
          </a:xfrm>
        </p:grpSpPr>
        <p:sp>
          <p:nvSpPr>
            <p:cNvPr id="70" name="Shape 163"/>
            <p:cNvSpPr/>
            <p:nvPr/>
          </p:nvSpPr>
          <p:spPr>
            <a:xfrm>
              <a:off x="3244174" y="2428873"/>
              <a:ext cx="357190" cy="35719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166"/>
            <p:cNvSpPr txBox="1"/>
            <p:nvPr/>
          </p:nvSpPr>
          <p:spPr>
            <a:xfrm>
              <a:off x="3276206" y="2418956"/>
              <a:ext cx="293126" cy="3770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500694" y="2356607"/>
            <a:ext cx="141577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異地協同作業</a:t>
            </a:r>
            <a:endParaRPr lang="en-US" altLang="zh-TW" sz="1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0" name="Shape 163"/>
          <p:cNvSpPr/>
          <p:nvPr/>
        </p:nvSpPr>
        <p:spPr>
          <a:xfrm>
            <a:off x="5143504" y="2350707"/>
            <a:ext cx="357190" cy="35719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166"/>
          <p:cNvSpPr txBox="1"/>
          <p:nvPr/>
        </p:nvSpPr>
        <p:spPr>
          <a:xfrm>
            <a:off x="5174516" y="2394650"/>
            <a:ext cx="153081" cy="269304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9" name="Circular Arrow 8"/>
          <p:cNvSpPr/>
          <p:nvPr/>
        </p:nvSpPr>
        <p:spPr>
          <a:xfrm rot="1236847">
            <a:off x="1686764" y="2330210"/>
            <a:ext cx="1298502" cy="1296144"/>
          </a:xfrm>
          <a:prstGeom prst="circularArrow">
            <a:avLst>
              <a:gd name="adj1" fmla="val 11589"/>
              <a:gd name="adj2" fmla="val 1142319"/>
              <a:gd name="adj3" fmla="val 20404806"/>
              <a:gd name="adj4" fmla="val 10800000"/>
              <a:gd name="adj5" fmla="val 172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1" name="肘形接點 100"/>
          <p:cNvCxnSpPr/>
          <p:nvPr/>
        </p:nvCxnSpPr>
        <p:spPr>
          <a:xfrm>
            <a:off x="7429520" y="2422145"/>
            <a:ext cx="642148" cy="499273"/>
          </a:xfrm>
          <a:prstGeom prst="bentConnector3">
            <a:avLst>
              <a:gd name="adj1" fmla="val -42257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3"/>
          <p:cNvSpPr/>
          <p:nvPr/>
        </p:nvSpPr>
        <p:spPr>
          <a:xfrm>
            <a:off x="4893471" y="1357304"/>
            <a:ext cx="1622745" cy="4286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新英格蘭</a:t>
            </a:r>
            <a:r>
              <a:rPr lang="zh-Hant" altLang="en-US" sz="1800" b="1" dirty="0">
                <a:latin typeface="微軟正黑體" pitchFamily="34" charset="-120"/>
                <a:ea typeface="微軟正黑體" pitchFamily="34" charset="-120"/>
              </a:rPr>
              <a:t>總部</a:t>
            </a:r>
            <a:endParaRPr 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2" name="肘形接點 121"/>
          <p:cNvCxnSpPr/>
          <p:nvPr/>
        </p:nvCxnSpPr>
        <p:spPr>
          <a:xfrm>
            <a:off x="7501752" y="3850905"/>
            <a:ext cx="642148" cy="499273"/>
          </a:xfrm>
          <a:prstGeom prst="bentConnector3">
            <a:avLst>
              <a:gd name="adj1" fmla="val -42257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7429520" y="1974707"/>
            <a:ext cx="792088" cy="654996"/>
          </a:xfrm>
          <a:prstGeom prst="rect">
            <a:avLst/>
          </a:prstGeom>
        </p:spPr>
      </p:pic>
      <p:pic>
        <p:nvPicPr>
          <p:cNvPr id="45" name="Picture 4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7429520" y="2766795"/>
            <a:ext cx="792088" cy="654996"/>
          </a:xfrm>
          <a:prstGeom prst="rect">
            <a:avLst/>
          </a:prstGeom>
        </p:spPr>
      </p:pic>
      <p:pic>
        <p:nvPicPr>
          <p:cNvPr id="47" name="Picture 8"/>
          <p:cNvPicPr>
            <a:picLocks noChangeAspect="1"/>
          </p:cNvPicPr>
          <p:nvPr/>
        </p:nvPicPr>
        <p:blipFill rotWithShape="1">
          <a:blip r:embed="rId4">
            <a:extLst/>
          </a:blip>
          <a:srcRect l="9169" t="5367" r="9013" b="4819"/>
          <a:stretch/>
        </p:blipFill>
        <p:spPr>
          <a:xfrm>
            <a:off x="7357512" y="3486875"/>
            <a:ext cx="936104" cy="57823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 rotWithShape="1">
          <a:blip r:embed="rId4">
            <a:extLst/>
          </a:blip>
          <a:srcRect l="9169" t="5367" r="9013" b="4819"/>
          <a:stretch/>
        </p:blipFill>
        <p:spPr>
          <a:xfrm>
            <a:off x="7358082" y="4136657"/>
            <a:ext cx="936104" cy="578233"/>
          </a:xfrm>
          <a:prstGeom prst="rect">
            <a:avLst/>
          </a:prstGeom>
        </p:spPr>
      </p:pic>
      <p:cxnSp>
        <p:nvCxnSpPr>
          <p:cNvPr id="123" name="肘形接點 122"/>
          <p:cNvCxnSpPr/>
          <p:nvPr/>
        </p:nvCxnSpPr>
        <p:spPr>
          <a:xfrm>
            <a:off x="6643702" y="3565153"/>
            <a:ext cx="571504" cy="500066"/>
          </a:xfrm>
          <a:prstGeom prst="bentConnector3">
            <a:avLst>
              <a:gd name="adj1" fmla="val -10845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肘形接點 125"/>
          <p:cNvCxnSpPr/>
          <p:nvPr/>
        </p:nvCxnSpPr>
        <p:spPr>
          <a:xfrm flipV="1">
            <a:off x="6072198" y="2714626"/>
            <a:ext cx="1071570" cy="642942"/>
          </a:xfrm>
          <a:prstGeom prst="bentConnector3">
            <a:avLst>
              <a:gd name="adj1" fmla="val 50000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268_1488959195_TVS-1282T3_Right-angle-of-elevati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3" t="3951" r="2813" b="4338"/>
          <a:stretch/>
        </p:blipFill>
        <p:spPr>
          <a:xfrm>
            <a:off x="5543556" y="3279401"/>
            <a:ext cx="1528774" cy="928694"/>
          </a:xfrm>
          <a:prstGeom prst="rect">
            <a:avLst/>
          </a:prstGeom>
        </p:spPr>
      </p:pic>
      <p:cxnSp>
        <p:nvCxnSpPr>
          <p:cNvPr id="159" name="肘形接點 158"/>
          <p:cNvCxnSpPr/>
          <p:nvPr/>
        </p:nvCxnSpPr>
        <p:spPr>
          <a:xfrm rot="10800000" flipV="1">
            <a:off x="1071538" y="3357568"/>
            <a:ext cx="642942" cy="481256"/>
          </a:xfrm>
          <a:prstGeom prst="bentConnector3">
            <a:avLst>
              <a:gd name="adj1" fmla="val -53160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Picture 2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928662" y="2993649"/>
            <a:ext cx="792088" cy="654996"/>
          </a:xfrm>
          <a:prstGeom prst="rect">
            <a:avLst/>
          </a:prstGeom>
        </p:spPr>
      </p:pic>
      <p:pic>
        <p:nvPicPr>
          <p:cNvPr id="161" name="Picture 4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928662" y="3714758"/>
            <a:ext cx="792088" cy="654996"/>
          </a:xfrm>
          <a:prstGeom prst="rect">
            <a:avLst/>
          </a:prstGeom>
        </p:spPr>
      </p:pic>
      <p:cxnSp>
        <p:nvCxnSpPr>
          <p:cNvPr id="165" name="直線接點 164"/>
          <p:cNvCxnSpPr/>
          <p:nvPr/>
        </p:nvCxnSpPr>
        <p:spPr>
          <a:xfrm>
            <a:off x="2071670" y="3636591"/>
            <a:ext cx="428628" cy="1588"/>
          </a:xfrm>
          <a:prstGeom prst="line">
            <a:avLst/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hape 238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6658" y="3195782"/>
            <a:ext cx="949144" cy="1012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64908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Linux S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504" y="1714494"/>
            <a:ext cx="6295496" cy="3156912"/>
          </a:xfrm>
          <a:prstGeom prst="rect">
            <a:avLst/>
          </a:prstGeom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即時欣賞</a:t>
            </a:r>
            <a:r>
              <a:rPr lang="en-US" altLang="zh-TW" dirty="0">
                <a:solidFill>
                  <a:srgbClr val="FFFFFF"/>
                </a:solidFill>
                <a:cs typeface="Arial"/>
                <a:sym typeface="Arial"/>
              </a:rPr>
              <a:t> 4K </a:t>
            </a: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影片專案成果</a:t>
            </a:r>
            <a:endParaRPr lang="en-US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Picture 15" descr="C:\Users\user\Desktop\CHT TS-251A451A Presentation File_PPT\HDMI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58082" y="1857370"/>
            <a:ext cx="1000132" cy="23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42876" y="2434250"/>
            <a:ext cx="3071802" cy="92331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4K UHD</a:t>
            </a: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 x HDMI v1.4b </a:t>
            </a: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3840 x 2160, 30Hz</a:t>
            </a:r>
            <a:endParaRPr lang="en-US" b="1" dirty="0">
              <a:solidFill>
                <a:srgbClr val="00B05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505820"/>
            <a:ext cx="3429024" cy="92331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400" b="1" dirty="0">
                <a:solidFill>
                  <a:schemeClr val="accent4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H.265/H.264</a:t>
            </a:r>
          </a:p>
          <a:p>
            <a:pPr algn="ctr" eaLnBrk="1" hangingPunct="1">
              <a:defRPr/>
            </a:pPr>
            <a:r>
              <a:rPr lang="zh-TW" altLang="en-US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高達</a:t>
            </a:r>
            <a:r>
              <a:rPr lang="en-US" altLang="zh-TW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8-bit HEVC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4K </a:t>
            </a:r>
            <a:r>
              <a:rPr lang="zh-TW" altLang="en-US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播放</a:t>
            </a:r>
            <a:r>
              <a:rPr lang="en-US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&amp; 2</a:t>
            </a:r>
            <a:r>
              <a:rPr lang="zh-TW" altLang="en-US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路轉檔</a:t>
            </a:r>
            <a:endParaRPr lang="en-US" b="1" dirty="0">
              <a:solidFill>
                <a:srgbClr val="00B05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8" name="TextBox 18"/>
          <p:cNvSpPr txBox="1"/>
          <p:nvPr/>
        </p:nvSpPr>
        <p:spPr>
          <a:xfrm>
            <a:off x="214314" y="1563638"/>
            <a:ext cx="3000396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1.05 GHz</a:t>
            </a: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rgbClr val="00B0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Intel HD Graphics 530</a:t>
            </a:r>
            <a:endParaRPr lang="en-US" b="1" dirty="0">
              <a:solidFill>
                <a:srgbClr val="00B05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7926" y="4643452"/>
            <a:ext cx="6167214" cy="276987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000" b="1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支援的影片及音效格式會因使用軟體的支援度而有差異．</a:t>
            </a:r>
            <a:endParaRPr lang="en-US" sz="1000" b="1" dirty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Shape 882"/>
          <p:cNvSpPr/>
          <p:nvPr/>
        </p:nvSpPr>
        <p:spPr>
          <a:xfrm flipH="1">
            <a:off x="357158" y="464345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571472" y="3427479"/>
            <a:ext cx="2286016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571472" y="2357437"/>
            <a:ext cx="2286016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67751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idx="4294967295"/>
          </p:nvPr>
        </p:nvSpPr>
        <p:spPr>
          <a:xfrm>
            <a:off x="971600" y="1995686"/>
            <a:ext cx="7086624" cy="2379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25000"/>
              <a:buNone/>
            </a:pPr>
            <a:r>
              <a:rPr lang="en-US" altLang="zh-TW" sz="4600" dirty="0">
                <a:solidFill>
                  <a:schemeClr val="bg1"/>
                </a:solidFill>
              </a:rPr>
              <a:t>VJBOD</a:t>
            </a:r>
            <a:r>
              <a:rPr lang="zh-TW" altLang="en-US" sz="4600" dirty="0">
                <a:solidFill>
                  <a:schemeClr val="bg1"/>
                </a:solidFill>
              </a:rPr>
              <a:t>彈性擴充儲存容量</a:t>
            </a:r>
            <a:endParaRPr lang="zh-TW" sz="4600" i="0" u="none" strike="noStrike" cap="none" dirty="0">
              <a:solidFill>
                <a:schemeClr val="bg1"/>
              </a:solidFill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VJBOD</a:t>
            </a:r>
            <a:r>
              <a:rPr lang="zh-TW" altLang="en-US" dirty="0"/>
              <a:t>彈性擴充儲存容量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4242" y="1465750"/>
            <a:ext cx="7816149" cy="1714512"/>
          </a:xfrm>
        </p:spPr>
        <p:txBody>
          <a:bodyPr>
            <a:normAutofit/>
          </a:bodyPr>
          <a:lstStyle/>
          <a:p>
            <a:pPr marL="0"/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使用 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</a:rPr>
              <a:t>VJBOD 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功能直接建立遠端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</a:rPr>
              <a:t>LUN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並掛載成為本機磁碟</a:t>
            </a:r>
            <a:b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</a:br>
            <a:endParaRPr lang="zh-TW" alt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06413" y="2174114"/>
            <a:ext cx="6872572" cy="2635846"/>
            <a:chOff x="1965969" y="1760416"/>
            <a:chExt cx="6872572" cy="2635846"/>
          </a:xfrm>
        </p:grpSpPr>
        <p:sp>
          <p:nvSpPr>
            <p:cNvPr id="6" name="Shape 475"/>
            <p:cNvSpPr txBox="1"/>
            <p:nvPr/>
          </p:nvSpPr>
          <p:spPr>
            <a:xfrm>
              <a:off x="3571316" y="2259195"/>
              <a:ext cx="1712085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600" b="1" dirty="0">
                  <a:solidFill>
                    <a:schemeClr val="accent4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600" b="1" dirty="0">
                  <a:solidFill>
                    <a:schemeClr val="accent4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x</a:t>
              </a:r>
              <a:r>
                <a:rPr lang="zh-TW" altLang="en-US" sz="1600" b="1" dirty="0">
                  <a:solidFill>
                    <a:schemeClr val="accent4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10GBase-T</a:t>
              </a:r>
              <a:endParaRPr lang="zh-TW" sz="1600" b="1" dirty="0">
                <a:solidFill>
                  <a:schemeClr val="accent4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" name="Shape 475"/>
            <p:cNvSpPr txBox="1"/>
            <p:nvPr/>
          </p:nvSpPr>
          <p:spPr>
            <a:xfrm>
              <a:off x="1965969" y="3349710"/>
              <a:ext cx="1605347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b="1" dirty="0">
                  <a:solidFill>
                    <a:schemeClr val="accent4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TVS-882ST3</a:t>
              </a:r>
              <a:endParaRPr lang="zh-TW" b="1" dirty="0">
                <a:solidFill>
                  <a:schemeClr val="accent4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" name="Shape 475"/>
            <p:cNvSpPr txBox="1"/>
            <p:nvPr/>
          </p:nvSpPr>
          <p:spPr>
            <a:xfrm>
              <a:off x="3499308" y="2971703"/>
              <a:ext cx="2228755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600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乙太網路，彈性連線</a:t>
              </a:r>
              <a:endParaRPr lang="zh-TW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9" name="Shape 475"/>
            <p:cNvSpPr txBox="1"/>
            <p:nvPr/>
          </p:nvSpPr>
          <p:spPr>
            <a:xfrm>
              <a:off x="7574589" y="4128418"/>
              <a:ext cx="1263952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Microsoft JhengHei"/>
                </a:rPr>
                <a:t>3</a:t>
              </a:r>
              <a:endPara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0" name="Shape 475"/>
            <p:cNvSpPr txBox="1"/>
            <p:nvPr/>
          </p:nvSpPr>
          <p:spPr>
            <a:xfrm>
              <a:off x="7531756" y="2078672"/>
              <a:ext cx="1293485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Hant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虛擬儲存池</a:t>
              </a:r>
              <a:r>
                <a:rPr lang="en-US" altLang="zh-Hant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1</a:t>
              </a:r>
              <a:endPara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11" name="Shape 46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475"/>
            <p:cNvSpPr txBox="1"/>
            <p:nvPr/>
          </p:nvSpPr>
          <p:spPr>
            <a:xfrm>
              <a:off x="7567603" y="3203182"/>
              <a:ext cx="1260297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Microsoft JhengHei"/>
                </a:rPr>
                <a:t>2</a:t>
              </a:r>
              <a:endPara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13" name="Shape 467"/>
            <p:cNvPicPr preferRelativeResize="0"/>
            <p:nvPr/>
          </p:nvPicPr>
          <p:blipFill>
            <a:blip r:embed="rId3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Shape 482"/>
            <p:cNvCxnSpPr>
              <a:cxnSpLocks/>
              <a:endCxn id="9" idx="1"/>
            </p:cNvCxnSpPr>
            <p:nvPr/>
          </p:nvCxnSpPr>
          <p:spPr>
            <a:xfrm>
              <a:off x="3499308" y="3022148"/>
              <a:ext cx="4075281" cy="1240192"/>
            </a:xfrm>
            <a:prstGeom prst="bentConnector3">
              <a:avLst>
                <a:gd name="adj1" fmla="val 52078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17" name="Shape 482"/>
            <p:cNvCxnSpPr>
              <a:cxnSpLocks/>
            </p:cNvCxnSpPr>
            <p:nvPr/>
          </p:nvCxnSpPr>
          <p:spPr>
            <a:xfrm flipV="1">
              <a:off x="3499308" y="1870020"/>
              <a:ext cx="4248472" cy="792088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18" name="Shape 482"/>
            <p:cNvCxnSpPr>
              <a:cxnSpLocks/>
            </p:cNvCxnSpPr>
            <p:nvPr/>
          </p:nvCxnSpPr>
          <p:spPr>
            <a:xfrm>
              <a:off x="3427300" y="2841746"/>
              <a:ext cx="4326465" cy="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987140" y="1760416"/>
              <a:ext cx="1581803" cy="168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6495" y="3494877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1" name="圓角矩形 20"/>
            <p:cNvSpPr/>
            <p:nvPr/>
          </p:nvSpPr>
          <p:spPr>
            <a:xfrm>
              <a:off x="3193875" y="3337482"/>
              <a:ext cx="593465" cy="237718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200" b="1" dirty="0"/>
                <a:t>RAID</a:t>
              </a:r>
              <a:endParaRPr kumimoji="1" lang="zh-TW" altLang="en-US" sz="1200" b="1" dirty="0"/>
            </a:p>
          </p:txBody>
        </p:sp>
        <p:pic>
          <p:nvPicPr>
            <p:cNvPr id="22" name="圖片 21" descr="分享器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62464" y="2496265"/>
              <a:ext cx="1577204" cy="622383"/>
            </a:xfrm>
            <a:prstGeom prst="rect">
              <a:avLst/>
            </a:prstGeom>
          </p:spPr>
        </p:pic>
      </p:grpSp>
      <p:pic>
        <p:nvPicPr>
          <p:cNvPr id="23" name="Picture 3" descr="https://lh6.googleusercontent.com/8mrSdm4xMjFGKf-KN5paIkIorDqRNZjcw8dKDq3o3omjbGKxGCOgpno1ZmfUFSxvRoItz12Z4Ncb7oDVmcG6Fajf3v67u913XhiFTZi337Gtp3cIdQq1X6lptf9kxNLp4CbgW7MTk7w">
            <a:extLst>
              <a:ext uri="{FF2B5EF4-FFF2-40B4-BE49-F238E27FC236}">
                <a16:creationId xmlns:a16="http://schemas.microsoft.com/office/drawing/2014/main" xmlns="" id="{9A443784-22F5-0541-8B34-CC7BAAC5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541131" y="1894215"/>
            <a:ext cx="964512" cy="602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VJBOD</a:t>
            </a:r>
            <a:r>
              <a:rPr lang="zh-TW" altLang="en-US" dirty="0"/>
              <a:t>擴充最佳</a:t>
            </a:r>
            <a:r>
              <a:rPr lang="en-US" dirty="0"/>
              <a:t>NAS: TS-832X</a:t>
            </a:r>
            <a:endParaRPr lang="zh-TW" altLang="en-US" dirty="0"/>
          </a:p>
        </p:txBody>
      </p:sp>
      <p:pic>
        <p:nvPicPr>
          <p:cNvPr id="6" name="Picture 3" descr="https://lh6.googleusercontent.com/8mrSdm4xMjFGKf-KN5paIkIorDqRNZjcw8dKDq3o3omjbGKxGCOgpno1ZmfUFSxvRoItz12Z4Ncb7oDVmcG6Fajf3v67u913XhiFTZi337Gtp3cIdQq1X6lptf9kxNLp4CbgW7MTk7w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201358" y="1746247"/>
            <a:ext cx="4352925" cy="2720577"/>
          </a:xfrm>
          <a:prstGeom prst="rect">
            <a:avLst/>
          </a:prstGeom>
          <a:noFill/>
        </p:spPr>
      </p:pic>
      <p:grpSp>
        <p:nvGrpSpPr>
          <p:cNvPr id="12" name="群組 11"/>
          <p:cNvGrpSpPr/>
          <p:nvPr/>
        </p:nvGrpSpPr>
        <p:grpSpPr>
          <a:xfrm>
            <a:off x="5357818" y="1714494"/>
            <a:ext cx="4403730" cy="2752330"/>
            <a:chOff x="5497861" y="1928808"/>
            <a:chExt cx="4229100" cy="2643187"/>
          </a:xfrm>
        </p:grpSpPr>
        <p:pic>
          <p:nvPicPr>
            <p:cNvPr id="7" name="Picture 2" descr="https://lh4.googleusercontent.com/UBp-V6c0p8UsKgp5zH419eXKXs9ISTgjqFFm2Er1ysBSMH2-BObuyWHqZvc7ywF3XTQRqRzaMU1asUvF3zwnrDnKLFmDd1dQ5UYwFQYwnY1dDs9TUdvqn7lyHle9a_J5_3Aho8PWdlY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5497861" y="1928808"/>
              <a:ext cx="4229100" cy="2643187"/>
            </a:xfrm>
            <a:prstGeom prst="rect">
              <a:avLst/>
            </a:prstGeom>
            <a:noFill/>
          </p:spPr>
        </p:pic>
        <p:sp>
          <p:nvSpPr>
            <p:cNvPr id="8" name="橢圓 7"/>
            <p:cNvSpPr/>
            <p:nvPr/>
          </p:nvSpPr>
          <p:spPr>
            <a:xfrm>
              <a:off x="5643570" y="3571882"/>
              <a:ext cx="527212" cy="527212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等腰三角形 9"/>
          <p:cNvSpPr/>
          <p:nvPr/>
        </p:nvSpPr>
        <p:spPr>
          <a:xfrm rot="7498604">
            <a:off x="4303308" y="2295191"/>
            <a:ext cx="1765378" cy="2007314"/>
          </a:xfrm>
          <a:prstGeom prst="triangl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4000">
                <a:schemeClr val="accent1">
                  <a:tint val="44500"/>
                  <a:satMod val="160000"/>
                </a:schemeClr>
              </a:gs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3140188" y="1486808"/>
            <a:ext cx="2158052" cy="2227950"/>
            <a:chOff x="3199766" y="1343932"/>
            <a:chExt cx="2158052" cy="2227950"/>
          </a:xfrm>
        </p:grpSpPr>
        <p:pic>
          <p:nvPicPr>
            <p:cNvPr id="2050" name="Picture 2" descr="D:\工作進行中\20170911直播母版16比9\各場PPT元素\20180411\TS-832X_back-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99766" y="1343932"/>
              <a:ext cx="2158052" cy="2227950"/>
            </a:xfrm>
            <a:prstGeom prst="ellipse">
              <a:avLst/>
            </a:prstGeom>
            <a:noFill/>
            <a:ln w="38100">
              <a:noFill/>
            </a:ln>
          </p:spPr>
        </p:pic>
        <p:sp>
          <p:nvSpPr>
            <p:cNvPr id="9" name="橢圓 8"/>
            <p:cNvSpPr/>
            <p:nvPr/>
          </p:nvSpPr>
          <p:spPr>
            <a:xfrm>
              <a:off x="3331646" y="1526452"/>
              <a:ext cx="1785586" cy="1785586"/>
            </a:xfrm>
            <a:prstGeom prst="ellipse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3214678" y="3714758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內建雙</a:t>
            </a:r>
            <a:r>
              <a:rPr lang="en-US" altLang="zh-TW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SFP+ 10GbE</a:t>
            </a:r>
          </a:p>
          <a:p>
            <a:pPr algn="ctr"/>
            <a:r>
              <a:rPr lang="zh-TW" altLang="en-US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網路介面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QSW-1208-8C 10G</a:t>
            </a:r>
            <a:r>
              <a:rPr lang="zh-TW" altLang="en-US" dirty="0"/>
              <a:t>網路交換機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500430" y="4324663"/>
            <a:ext cx="2655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</a:t>
            </a:r>
            <a:r>
              <a:rPr kumimoji="1" lang="zh-TW" altLang="zh-TW" sz="24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QSW-1208-8C</a:t>
            </a:r>
            <a:endParaRPr kumimoji="1" lang="zh-TW" altLang="zh-TW" sz="1200" b="1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896842" y="2371765"/>
            <a:ext cx="7779374" cy="2046124"/>
            <a:chOff x="1928794" y="2643188"/>
            <a:chExt cx="5715469" cy="1503277"/>
          </a:xfrm>
        </p:grpSpPr>
        <p:pic>
          <p:nvPicPr>
            <p:cNvPr id="8" name="Picture 4" descr="https://lh5.googleusercontent.com/bwZem81LTiIB2XU6YblJop_7ucn4uK2J8vGboWt2kagdGW-qCX89ElNayrNSuMtT1Uuuk_HBGu2w0b3YLZykGQYFrSh8cn9SWhNBY3DjjmdBul2UIRU045rgg--_9UE3c0o70PgqZTk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928794" y="2643188"/>
              <a:ext cx="5715469" cy="1503277"/>
            </a:xfrm>
            <a:prstGeom prst="rect">
              <a:avLst/>
            </a:prstGeom>
            <a:noFill/>
          </p:spPr>
        </p:pic>
        <p:sp>
          <p:nvSpPr>
            <p:cNvPr id="6" name="圓角矩形 5"/>
            <p:cNvSpPr/>
            <p:nvPr/>
          </p:nvSpPr>
          <p:spPr>
            <a:xfrm>
              <a:off x="3929058" y="3286130"/>
              <a:ext cx="571504" cy="71438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4572000" y="3286130"/>
              <a:ext cx="2786082" cy="71438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9" name="Shape 216"/>
          <p:cNvCxnSpPr/>
          <p:nvPr/>
        </p:nvCxnSpPr>
        <p:spPr>
          <a:xfrm rot="16200000" flipV="1">
            <a:off x="2750331" y="1821651"/>
            <a:ext cx="1357322" cy="1571636"/>
          </a:xfrm>
          <a:prstGeom prst="bentConnector3">
            <a:avLst>
              <a:gd name="adj1" fmla="val 6144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Shape 217"/>
          <p:cNvSpPr txBox="1"/>
          <p:nvPr/>
        </p:nvSpPr>
        <p:spPr>
          <a:xfrm>
            <a:off x="1142976" y="1428742"/>
            <a:ext cx="2571768" cy="49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 組 SFP+ </a:t>
            </a:r>
            <a:r>
              <a:rPr lang="en-GB" sz="2000" b="1" dirty="0" err="1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埠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1" name="Shape 218"/>
          <p:cNvCxnSpPr>
            <a:endCxn id="12" idx="2"/>
          </p:cNvCxnSpPr>
          <p:nvPr/>
        </p:nvCxnSpPr>
        <p:spPr>
          <a:xfrm rot="5400000" flipH="1" flipV="1">
            <a:off x="5278549" y="2351738"/>
            <a:ext cx="1357322" cy="495982"/>
          </a:xfrm>
          <a:prstGeom prst="bentConnector3">
            <a:avLst>
              <a:gd name="adj1" fmla="val 65546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2" name="Shape 219"/>
          <p:cNvSpPr txBox="1"/>
          <p:nvPr/>
        </p:nvSpPr>
        <p:spPr>
          <a:xfrm>
            <a:off x="3980750" y="1432017"/>
            <a:ext cx="4448902" cy="48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8 組 SFP+ 及 RJ45 Combo </a:t>
            </a:r>
            <a:r>
              <a:rPr lang="en-GB" sz="2000" b="1" dirty="0" err="1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埠</a:t>
            </a:r>
            <a:endParaRPr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1347614"/>
            <a:ext cx="7719959" cy="756957"/>
          </a:xfrm>
          <a:prstGeom prst="rect">
            <a:avLst/>
          </a:prstGeom>
        </p:spPr>
      </p:pic>
      <p:pic>
        <p:nvPicPr>
          <p:cNvPr id="14" name="圖片 13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2067694"/>
            <a:ext cx="7719959" cy="756957"/>
          </a:xfrm>
          <a:prstGeom prst="rect">
            <a:avLst/>
          </a:prstGeom>
        </p:spPr>
      </p:pic>
      <p:pic>
        <p:nvPicPr>
          <p:cNvPr id="15" name="圖片 14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2787774"/>
            <a:ext cx="7719959" cy="756957"/>
          </a:xfrm>
          <a:prstGeom prst="rect">
            <a:avLst/>
          </a:prstGeom>
        </p:spPr>
      </p:pic>
      <p:pic>
        <p:nvPicPr>
          <p:cNvPr id="16" name="圖片 15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3507854"/>
            <a:ext cx="7719959" cy="756957"/>
          </a:xfrm>
          <a:prstGeom prst="rect">
            <a:avLst/>
          </a:prstGeom>
        </p:spPr>
      </p:pic>
      <p:pic>
        <p:nvPicPr>
          <p:cNvPr id="17" name="圖片 16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4227934"/>
            <a:ext cx="7719959" cy="7569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56A9A84-C037-4E44-BA2A-F188012F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Outlines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224137" y="141962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硬體規格與特色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224137" y="213970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動手做 </a:t>
            </a:r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28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Qfinder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連結及效能測試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224137" y="285978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案例分享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224137" y="3579862"/>
            <a:ext cx="716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隨著與日俱增的團隊來擴充</a:t>
            </a:r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容量及使用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224137" y="429994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動手做 </a:t>
            </a:r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– VJBOD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容量擴充教學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20080" y="1381294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1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20080" y="2106165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2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20080" y="2831036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3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20080" y="3555907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4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0080" y="4280778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5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85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/>
          <p:cNvGrpSpPr/>
          <p:nvPr/>
        </p:nvGrpSpPr>
        <p:grpSpPr>
          <a:xfrm flipH="1">
            <a:off x="566342" y="3143254"/>
            <a:ext cx="3357586" cy="424155"/>
            <a:chOff x="5142431" y="3197599"/>
            <a:chExt cx="3775441" cy="584123"/>
          </a:xfrm>
        </p:grpSpPr>
        <p:sp>
          <p:nvSpPr>
            <p:cNvPr id="25" name="Shape 660"/>
            <p:cNvSpPr/>
            <p:nvPr/>
          </p:nvSpPr>
          <p:spPr>
            <a:xfrm rot="5400000">
              <a:off x="6788022" y="1651872"/>
              <a:ext cx="561900" cy="3697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剪去對角線角落矩形 25"/>
            <p:cNvSpPr/>
            <p:nvPr/>
          </p:nvSpPr>
          <p:spPr>
            <a:xfrm>
              <a:off x="5142431" y="3197599"/>
              <a:ext cx="77641" cy="584123"/>
            </a:xfrm>
            <a:prstGeom prst="snip2Diag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148064" y="3143254"/>
            <a:ext cx="3286148" cy="424155"/>
            <a:chOff x="5142431" y="3197600"/>
            <a:chExt cx="3775441" cy="584123"/>
          </a:xfrm>
        </p:grpSpPr>
        <p:sp>
          <p:nvSpPr>
            <p:cNvPr id="22" name="Shape 660"/>
            <p:cNvSpPr/>
            <p:nvPr/>
          </p:nvSpPr>
          <p:spPr>
            <a:xfrm rot="5400000">
              <a:off x="6788022" y="1651872"/>
              <a:ext cx="561900" cy="3697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剪去對角線角落矩形 22"/>
            <p:cNvSpPr/>
            <p:nvPr/>
          </p:nvSpPr>
          <p:spPr>
            <a:xfrm>
              <a:off x="5142431" y="3197600"/>
              <a:ext cx="77641" cy="584123"/>
            </a:xfrm>
            <a:prstGeom prst="snip2Diag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無縫串接</a:t>
            </a:r>
            <a:r>
              <a:rPr lang="en-US" altLang="zh-TW" dirty="0"/>
              <a:t>SFP+</a:t>
            </a:r>
            <a:r>
              <a:rPr lang="zh-TW" altLang="en-US" dirty="0"/>
              <a:t>與</a:t>
            </a:r>
            <a:r>
              <a:rPr lang="en-US" altLang="zh-TW" dirty="0"/>
              <a:t>10GBase-T</a:t>
            </a:r>
            <a:r>
              <a:rPr lang="zh-TW" altLang="en-US" dirty="0"/>
              <a:t>設備</a:t>
            </a:r>
          </a:p>
        </p:txBody>
      </p:sp>
      <p:pic>
        <p:nvPicPr>
          <p:cNvPr id="67588" name="Picture 4" descr="https://lh5.googleusercontent.com/bwZem81LTiIB2XU6YblJop_7ucn4uK2J8vGboWt2kagdGW-qCX89ElNayrNSuMtT1Uuuk_HBGu2w0b3YLZykGQYFrSh8cn9SWhNBY3DjjmdBul2UIRU045rgg--_9UE3c0o70PgqZTk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79129" y="3443895"/>
            <a:ext cx="5499998" cy="144660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142976" y="3170665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SFP+ </a:t>
            </a:r>
            <a:r>
              <a: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介面網路線</a:t>
            </a:r>
            <a:endParaRPr kumimoji="1" lang="zh-TW" altLang="en-US"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00694" y="3170665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10GBase-T</a:t>
            </a:r>
            <a:r>
              <a: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介面網路線</a:t>
            </a:r>
            <a:endParaRPr kumimoji="1" lang="zh-TW" altLang="en-US"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643306" y="4000510"/>
            <a:ext cx="642942" cy="785818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圖案 14"/>
          <p:cNvCxnSpPr/>
          <p:nvPr/>
        </p:nvCxnSpPr>
        <p:spPr>
          <a:xfrm>
            <a:off x="2479444" y="2571750"/>
            <a:ext cx="1449614" cy="1428760"/>
          </a:xfrm>
          <a:prstGeom prst="bentConnector2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87" name="Picture 3" descr="https://lh3.googleusercontent.com/17-Cg5pxlKmyOpPkXuY1dmjKkHUitOJJ5m7Cc7L8z0e4Hr4npt-KjMttNdU5qtC8C6O3lj0yOcs08S7LTJykLTrcMshHKgwn3TIIcyAV-nPi0xKermnYSCjEcwTBStgXxMlTCK6y-5Q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0234" y="1428742"/>
            <a:ext cx="2738758" cy="1711724"/>
          </a:xfrm>
          <a:prstGeom prst="rect">
            <a:avLst/>
          </a:prstGeom>
          <a:noFill/>
        </p:spPr>
      </p:pic>
      <p:cxnSp>
        <p:nvCxnSpPr>
          <p:cNvPr id="18" name="圖案 17"/>
          <p:cNvCxnSpPr/>
          <p:nvPr/>
        </p:nvCxnSpPr>
        <p:spPr>
          <a:xfrm rot="5400000">
            <a:off x="5000628" y="2643188"/>
            <a:ext cx="1571636" cy="1285884"/>
          </a:xfrm>
          <a:prstGeom prst="bentConnector3">
            <a:avLst>
              <a:gd name="adj1" fmla="val 2717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hape 238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571618"/>
            <a:ext cx="1435848" cy="153140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圓角矩形 27"/>
          <p:cNvSpPr/>
          <p:nvPr/>
        </p:nvSpPr>
        <p:spPr>
          <a:xfrm>
            <a:off x="4977022" y="4000510"/>
            <a:ext cx="642942" cy="785818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128469" y="1571618"/>
            <a:ext cx="2872028" cy="2416380"/>
            <a:chOff x="5526642" y="488905"/>
            <a:chExt cx="2188836" cy="1841576"/>
          </a:xfrm>
        </p:grpSpPr>
        <p:pic>
          <p:nvPicPr>
            <p:cNvPr id="5" name="Shape 57" descr="D:\Fullppt\005-PNG이미지\모니터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26642" y="488905"/>
              <a:ext cx="2188836" cy="1841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5694756" y="924461"/>
              <a:ext cx="1857388" cy="445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>
                  <a:solidFill>
                    <a:schemeClr val="bg1"/>
                  </a:solidFill>
                </a:rPr>
                <a:t>Live Demo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635896" y="1779662"/>
            <a:ext cx="4115474" cy="1969815"/>
            <a:chOff x="2778640" y="2070205"/>
            <a:chExt cx="4115474" cy="1969815"/>
          </a:xfrm>
        </p:grpSpPr>
        <p:sp>
          <p:nvSpPr>
            <p:cNvPr id="9" name="Shape 656"/>
            <p:cNvSpPr/>
            <p:nvPr/>
          </p:nvSpPr>
          <p:spPr>
            <a:xfrm rot="5400000">
              <a:off x="4699150" y="572065"/>
              <a:ext cx="574200" cy="35734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0" name="Shape 660"/>
            <p:cNvSpPr/>
            <p:nvPr/>
          </p:nvSpPr>
          <p:spPr>
            <a:xfrm rot="5400000">
              <a:off x="4694434" y="1311916"/>
              <a:ext cx="561900" cy="359209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3773E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657"/>
            <p:cNvSpPr/>
            <p:nvPr/>
          </p:nvSpPr>
          <p:spPr>
            <a:xfrm rot="16200000" flipH="1">
              <a:off x="2786050" y="2070205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658"/>
            <p:cNvSpPr txBox="1"/>
            <p:nvPr/>
          </p:nvSpPr>
          <p:spPr>
            <a:xfrm>
              <a:off x="2778640" y="2173539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3" name="Shape 659"/>
            <p:cNvSpPr txBox="1"/>
            <p:nvPr/>
          </p:nvSpPr>
          <p:spPr>
            <a:xfrm>
              <a:off x="3372942" y="2137084"/>
              <a:ext cx="3521172" cy="440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zh-Hant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直擊連線環境</a:t>
              </a:r>
              <a:endParaRPr lang="zh-TW" alt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Shape 661"/>
            <p:cNvSpPr/>
            <p:nvPr/>
          </p:nvSpPr>
          <p:spPr>
            <a:xfrm rot="16200000" flipH="1">
              <a:off x="2786050" y="2819240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662"/>
            <p:cNvSpPr txBox="1"/>
            <p:nvPr/>
          </p:nvSpPr>
          <p:spPr>
            <a:xfrm>
              <a:off x="2778640" y="2922574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6" name="Shape 663"/>
            <p:cNvSpPr txBox="1"/>
            <p:nvPr/>
          </p:nvSpPr>
          <p:spPr>
            <a:xfrm>
              <a:off x="3394694" y="2887828"/>
              <a:ext cx="32862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VJBOD</a:t>
              </a:r>
              <a:r>
                <a:rPr lang="zh-TW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容量擴充示範</a:t>
              </a:r>
            </a:p>
          </p:txBody>
        </p:sp>
        <p:sp>
          <p:nvSpPr>
            <p:cNvPr id="19" name="Shape 662"/>
            <p:cNvSpPr txBox="1"/>
            <p:nvPr/>
          </p:nvSpPr>
          <p:spPr>
            <a:xfrm>
              <a:off x="2789149" y="3670720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endPara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48"/>
          <p:cNvSpPr txBox="1"/>
          <p:nvPr/>
        </p:nvSpPr>
        <p:spPr>
          <a:xfrm>
            <a:off x="6300192" y="4587974"/>
            <a:ext cx="285752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700" dirty="0">
                <a:solidFill>
                  <a:srgbClr val="D9EAD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©2018著作權為威聯通科技股份有限公司所有。威聯通科技並保留所有權利。威聯通科技股份有限公司所使用或註冊之商標或標章。檔案中所提及之產品及公司名稱可能為其他公司所有之商標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700" dirty="0">
              <a:solidFill>
                <a:srgbClr val="D9EAD3"/>
              </a:solidFill>
            </a:endParaRPr>
          </a:p>
        </p:txBody>
      </p:sp>
      <p:sp>
        <p:nvSpPr>
          <p:cNvPr id="6" name="Shape 50"/>
          <p:cNvSpPr/>
          <p:nvPr/>
        </p:nvSpPr>
        <p:spPr>
          <a:xfrm>
            <a:off x="1901434" y="1652176"/>
            <a:ext cx="4429156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TW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</a:t>
            </a:r>
            <a:r>
              <a:rPr lang="zh-TW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882ST3</a:t>
            </a:r>
            <a:endParaRPr lang="zh-TW" sz="48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39"/>
          <p:cNvSpPr txBox="1">
            <a:spLocks/>
          </p:cNvSpPr>
          <p:nvPr/>
        </p:nvSpPr>
        <p:spPr>
          <a:xfrm>
            <a:off x="1115616" y="3090540"/>
            <a:ext cx="6715172" cy="633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SzPct val="25000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Mac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最佳</a:t>
            </a:r>
            <a:r>
              <a:rPr lang="zh-TW" altLang="en-US" sz="2800" b="1" kern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良伴是您最好的選擇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SzPct val="25000"/>
              <a:defRPr/>
            </a:pPr>
            <a:endParaRPr kumimoji="0" lang="zh-TW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進行中\20170911直播母版16比9\直播ppt元素\TS-453BT3_元素\TS-453BT3_W1000機圖\TS-453BT3-Left-angle-of-elevation+Control 拷貝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84728" y="1556807"/>
            <a:ext cx="4030676" cy="359829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我的第一台高速影音剪輯與備份機</a:t>
            </a:r>
            <a:r>
              <a:rPr lang="en-US" altLang="zh-TW" dirty="0"/>
              <a:t> </a:t>
            </a:r>
            <a:endParaRPr lang="zh-TW" alt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192440" y="1783992"/>
            <a:ext cx="3165114" cy="3325461"/>
            <a:chOff x="3714776" y="1428742"/>
            <a:chExt cx="3165114" cy="3325461"/>
          </a:xfrm>
        </p:grpSpPr>
        <p:sp>
          <p:nvSpPr>
            <p:cNvPr id="4" name="Rectangle 3"/>
            <p:cNvSpPr/>
            <p:nvPr/>
          </p:nvSpPr>
          <p:spPr>
            <a:xfrm>
              <a:off x="3714776" y="3584652"/>
              <a:ext cx="300036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8-bay, 16GB </a:t>
              </a:r>
              <a:r>
                <a:rPr lang="zh-TW" altLang="en-US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雙通道記憶體</a:t>
              </a:r>
              <a:endPara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en-US" altLang="zh-TW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(2 x 8GB DDR4-2133)</a:t>
              </a:r>
            </a:p>
            <a:p>
              <a:pPr algn="ctr"/>
              <a:r>
                <a:rPr lang="zh-TW" altLang="en-US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最大支援至</a:t>
              </a:r>
              <a:r>
                <a:rPr lang="en-US" altLang="zh-TW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32GB</a:t>
              </a:r>
            </a:p>
            <a:p>
              <a:pPr algn="ctr"/>
              <a:r>
                <a:rPr lang="en-US" altLang="zh-TW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</a:br>
              <a:endParaRPr 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44" name="Picture 43" descr="C:\Users\Coco Chiang\Desktop\20170911直播母版16比9\TS-453BT3_元素\TS-453BT3_封面_PPT元素\元素\intel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230918" y="1625323"/>
              <a:ext cx="660303" cy="660303"/>
            </a:xfrm>
            <a:prstGeom prst="rect">
              <a:avLst/>
            </a:prstGeom>
            <a:noFill/>
          </p:spPr>
        </p:pic>
        <p:sp>
          <p:nvSpPr>
            <p:cNvPr id="50" name="TextBox 49"/>
            <p:cNvSpPr txBox="1"/>
            <p:nvPr/>
          </p:nvSpPr>
          <p:spPr>
            <a:xfrm>
              <a:off x="4286248" y="2405401"/>
              <a:ext cx="2013983" cy="1107984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zh-TW" altLang="en-US" sz="18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四核</a:t>
              </a:r>
              <a:r>
                <a:rPr lang="en-US" altLang="zh-TW" sz="18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 </a:t>
              </a:r>
              <a:r>
                <a:rPr lang="en-US" altLang="zh-TW" sz="32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2</a:t>
              </a:r>
              <a:r>
                <a:rPr lang="en-US" sz="32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.</a:t>
              </a:r>
              <a:r>
                <a:rPr lang="en-US" altLang="zh-TW" sz="32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6</a:t>
              </a:r>
              <a:r>
                <a:rPr lang="en-US" sz="18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 </a:t>
              </a:r>
              <a:r>
                <a:rPr lang="en-US" altLang="zh-TW" sz="18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GHz</a:t>
              </a:r>
            </a:p>
            <a:p>
              <a:pPr eaLnBrk="1" hangingPunct="1">
                <a:defRPr/>
              </a:pPr>
              <a:r>
                <a:rPr lang="zh-TW" altLang="en-US" sz="18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最高</a:t>
              </a:r>
              <a:r>
                <a:rPr lang="en-US" altLang="zh-TW" sz="18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 </a:t>
              </a:r>
              <a:r>
                <a:rPr lang="en-US" altLang="zh-TW" sz="32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3.5</a:t>
              </a:r>
              <a:r>
                <a:rPr lang="en-US" altLang="zh-TW" sz="18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 GHz</a:t>
              </a:r>
              <a:endParaRPr lang="en-US" sz="1800" b="1" dirty="0">
                <a:solidFill>
                  <a:schemeClr val="accent4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  <p:sp>
          <p:nvSpPr>
            <p:cNvPr id="51" name="TextBox 22"/>
            <p:cNvSpPr txBox="1"/>
            <p:nvPr/>
          </p:nvSpPr>
          <p:spPr>
            <a:xfrm>
              <a:off x="4872223" y="1714494"/>
              <a:ext cx="2007667" cy="615541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Intel® Core™ </a:t>
              </a:r>
            </a:p>
            <a:p>
              <a:pPr eaLnBrk="1" hangingPunct="1">
                <a:defRPr/>
              </a:pPr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</a:rPr>
                <a:t>i7-6700HQ 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四核心</a:t>
              </a:r>
              <a:endParaRPr lang="en-US" sz="1600" b="1" dirty="0">
                <a:solidFill>
                  <a:schemeClr val="accent4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  <p:sp>
          <p:nvSpPr>
            <p:cNvPr id="26" name="Shape 200"/>
            <p:cNvSpPr/>
            <p:nvPr/>
          </p:nvSpPr>
          <p:spPr>
            <a:xfrm>
              <a:off x="4000496" y="1428742"/>
              <a:ext cx="914400" cy="914400"/>
            </a:xfrm>
            <a:prstGeom prst="halfFrame">
              <a:avLst>
                <a:gd name="adj1" fmla="val 8333"/>
                <a:gd name="adj2" fmla="val 833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201"/>
            <p:cNvSpPr/>
            <p:nvPr/>
          </p:nvSpPr>
          <p:spPr>
            <a:xfrm rot="10800000">
              <a:off x="5857884" y="3476971"/>
              <a:ext cx="855903" cy="855903"/>
            </a:xfrm>
            <a:prstGeom prst="halfFrame">
              <a:avLst>
                <a:gd name="adj1" fmla="val 8333"/>
                <a:gd name="adj2" fmla="val 833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圖片 36" descr="highlight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24244" y="1428724"/>
            <a:ext cx="2857520" cy="571504"/>
          </a:xfrm>
          <a:prstGeom prst="rect">
            <a:avLst/>
          </a:prstGeom>
        </p:spPr>
      </p:pic>
      <p:sp>
        <p:nvSpPr>
          <p:cNvPr id="38" name="TextBox 10"/>
          <p:cNvSpPr txBox="1"/>
          <p:nvPr/>
        </p:nvSpPr>
        <p:spPr>
          <a:xfrm>
            <a:off x="5998930" y="1571618"/>
            <a:ext cx="2144970" cy="43087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</a:t>
            </a:r>
            <a:r>
              <a:rPr lang="en-US" altLang="zh-TW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V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S-</a:t>
            </a:r>
            <a:r>
              <a:rPr lang="en-US" altLang="zh-TW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882ST3</a:t>
            </a:r>
            <a:endParaRPr lang="en-US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3457428" y="3414538"/>
            <a:ext cx="1330596" cy="1330594"/>
            <a:chOff x="4761447" y="3332702"/>
            <a:chExt cx="1330596" cy="1330594"/>
          </a:xfrm>
        </p:grpSpPr>
        <p:sp>
          <p:nvSpPr>
            <p:cNvPr id="35" name="橢圓 34"/>
            <p:cNvSpPr/>
            <p:nvPr/>
          </p:nvSpPr>
          <p:spPr>
            <a:xfrm>
              <a:off x="4761447" y="3332702"/>
              <a:ext cx="1330596" cy="13305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Rectangle 3"/>
            <p:cNvSpPr/>
            <p:nvPr/>
          </p:nvSpPr>
          <p:spPr>
            <a:xfrm>
              <a:off x="4832885" y="3952490"/>
              <a:ext cx="12144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內</a:t>
              </a:r>
              <a:r>
                <a:rPr lang="zh-Hant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附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遙控器</a:t>
              </a:r>
              <a:endPara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RM-IR004</a:t>
              </a:r>
              <a:endPara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027" name="Picture 3" descr="D:\工作進行中\20170911直播母版16比9\各場PPT元素\20180411\RM-IR004_front 拷貝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2506" y="2357436"/>
            <a:ext cx="595054" cy="1771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418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果粉最熟悉的高速介面</a:t>
            </a:r>
          </a:p>
        </p:txBody>
      </p:sp>
      <p:pic>
        <p:nvPicPr>
          <p:cNvPr id="3" name="Picture 4" descr="D:\工作進行中\20170911直播母版16比9\20170925直播ppt元素\元素\TS-43BT3+33_b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1540" y="1500180"/>
            <a:ext cx="3384642" cy="3157316"/>
          </a:xfrm>
          <a:prstGeom prst="rect">
            <a:avLst/>
          </a:prstGeom>
          <a:noFill/>
        </p:spPr>
      </p:pic>
      <p:pic>
        <p:nvPicPr>
          <p:cNvPr id="4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785932"/>
            <a:ext cx="3792128" cy="88126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867300" y="3139103"/>
            <a:ext cx="753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</a:rPr>
              <a:t> x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D:\工作進行中\20170911直播母版16比9\各場PPT元素\20180411\macbookpro-thunderbolt3-usbc-adap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1798" y="3058308"/>
            <a:ext cx="1146086" cy="68859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857884" y="3233328"/>
            <a:ext cx="32944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Thunderbolt 3 Type-C </a:t>
            </a:r>
            <a:r>
              <a:rPr lang="zh-TW" altLang="en-US" sz="2200" b="1" dirty="0">
                <a:solidFill>
                  <a:schemeClr val="accent4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埠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/>
          <a:srcRect l="21096" r="20473"/>
          <a:stretch>
            <a:fillRect/>
          </a:stretch>
        </p:blipFill>
        <p:spPr>
          <a:xfrm>
            <a:off x="2915139" y="1285866"/>
            <a:ext cx="3385160" cy="362089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FFFFFF"/>
                </a:solidFill>
                <a:cs typeface="Arial"/>
                <a:sym typeface="Arial"/>
              </a:rPr>
              <a:t>TVS-882ST3 </a:t>
            </a: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正面硬體配置</a:t>
            </a:r>
            <a:endParaRPr lang="zh-TW" altLang="en-US" dirty="0"/>
          </a:p>
        </p:txBody>
      </p:sp>
      <p:sp>
        <p:nvSpPr>
          <p:cNvPr id="34" name="Shape 192"/>
          <p:cNvSpPr txBox="1"/>
          <p:nvPr/>
        </p:nvSpPr>
        <p:spPr>
          <a:xfrm>
            <a:off x="1831850" y="3640954"/>
            <a:ext cx="642942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電源鍵</a:t>
            </a:r>
          </a:p>
        </p:txBody>
      </p:sp>
      <p:sp>
        <p:nvSpPr>
          <p:cNvPr id="22" name="Shape 180"/>
          <p:cNvSpPr txBox="1"/>
          <p:nvPr/>
        </p:nvSpPr>
        <p:spPr>
          <a:xfrm>
            <a:off x="71406" y="1926442"/>
            <a:ext cx="2428892" cy="4341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r">
              <a:buClr>
                <a:srgbClr val="595959"/>
              </a:buClr>
              <a:buSzPct val="25000"/>
            </a:pPr>
            <a:r>
              <a:rPr 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LED 燈號: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電源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狀態、</a:t>
            </a:r>
            <a:endParaRPr lang="en-US" altLang="zh-TW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r"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、硬碟 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 – 8</a:t>
            </a:r>
            <a:endParaRPr lang="zh-TW" sz="1200" b="1" i="0" u="none" strike="noStrike" cap="none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" name="Shape 195"/>
          <p:cNvSpPr txBox="1"/>
          <p:nvPr/>
        </p:nvSpPr>
        <p:spPr>
          <a:xfrm>
            <a:off x="500034" y="3998144"/>
            <a:ext cx="197475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defRPr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個 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Type-C USB 3.1 Gen2 10Gbps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埠</a:t>
            </a:r>
            <a:endParaRPr lang="en-US" altLang="zh-TW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&amp; </a:t>
            </a:r>
            <a:r>
              <a:rPr 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備份鍵</a:t>
            </a:r>
          </a:p>
        </p:txBody>
      </p:sp>
      <p:sp>
        <p:nvSpPr>
          <p:cNvPr id="25" name="Shape 183"/>
          <p:cNvSpPr txBox="1"/>
          <p:nvPr/>
        </p:nvSpPr>
        <p:spPr>
          <a:xfrm>
            <a:off x="760280" y="2998013"/>
            <a:ext cx="1745862" cy="4286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8</a:t>
            </a:r>
            <a:r>
              <a:rPr 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個</a:t>
            </a:r>
            <a:r>
              <a:rPr lang="en-US" alt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2.5</a:t>
            </a:r>
            <a:r>
              <a:rPr lang="zh-TW" altLang="en-US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SATA 6Gb/s HDD/SSD </a:t>
            </a:r>
            <a:r>
              <a:rPr lang="zh-TW" sz="1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</a:p>
        </p:txBody>
      </p:sp>
      <p:cxnSp>
        <p:nvCxnSpPr>
          <p:cNvPr id="26" name="Shape 184"/>
          <p:cNvCxnSpPr/>
          <p:nvPr/>
        </p:nvCxnSpPr>
        <p:spPr>
          <a:xfrm>
            <a:off x="2577580" y="3212327"/>
            <a:ext cx="1351478" cy="9724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6521768" y="1783566"/>
            <a:ext cx="212219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LED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系統狀態顯示</a:t>
            </a:r>
            <a:r>
              <a:rPr lang="zh-Hant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與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按鍵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46" name="Shape 184"/>
          <p:cNvCxnSpPr/>
          <p:nvPr/>
        </p:nvCxnSpPr>
        <p:spPr>
          <a:xfrm>
            <a:off x="2500298" y="3783830"/>
            <a:ext cx="642942" cy="6784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4" name="Shape 184"/>
          <p:cNvCxnSpPr/>
          <p:nvPr/>
        </p:nvCxnSpPr>
        <p:spPr>
          <a:xfrm>
            <a:off x="2500298" y="4279574"/>
            <a:ext cx="642942" cy="432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0" name="Shape 193"/>
          <p:cNvCxnSpPr/>
          <p:nvPr/>
        </p:nvCxnSpPr>
        <p:spPr>
          <a:xfrm rot="10800000">
            <a:off x="5929322" y="2067730"/>
            <a:ext cx="571503" cy="1588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8" name="Shape 184"/>
          <p:cNvCxnSpPr/>
          <p:nvPr/>
        </p:nvCxnSpPr>
        <p:spPr>
          <a:xfrm>
            <a:off x="2571736" y="2069318"/>
            <a:ext cx="1357322" cy="500066"/>
          </a:xfrm>
          <a:prstGeom prst="bentConnector3">
            <a:avLst>
              <a:gd name="adj1" fmla="val 92871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6521768" y="2283632"/>
            <a:ext cx="212219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紅外線 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(IR)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接收器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619449" y="2330949"/>
            <a:ext cx="191118" cy="191118"/>
          </a:xfrm>
          <a:prstGeom prst="ellipse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Shape 193"/>
          <p:cNvCxnSpPr>
            <a:endCxn id="21" idx="6"/>
          </p:cNvCxnSpPr>
          <p:nvPr/>
        </p:nvCxnSpPr>
        <p:spPr>
          <a:xfrm rot="10800000">
            <a:off x="5810568" y="2426508"/>
            <a:ext cx="690259" cy="1588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xmlns="" val="163393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35717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TW" dirty="0">
                <a:solidFill>
                  <a:srgbClr val="FFFFFF"/>
                </a:solidFill>
                <a:cs typeface="Arial"/>
                <a:sym typeface="Arial"/>
              </a:rPr>
              <a:t>TVS-882ST3 </a:t>
            </a: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背面硬體配置</a:t>
            </a:r>
            <a:endParaRPr lang="en-US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3"/>
          <a:srcRect l="20851" r="21581"/>
          <a:stretch>
            <a:fillRect/>
          </a:stretch>
        </p:blipFill>
        <p:spPr>
          <a:xfrm>
            <a:off x="2857488" y="1293779"/>
            <a:ext cx="3357586" cy="364522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TextBox 13"/>
          <p:cNvSpPr txBox="1">
            <a:spLocks noChangeArrowheads="1"/>
          </p:cNvSpPr>
          <p:nvPr/>
        </p:nvSpPr>
        <p:spPr bwMode="auto">
          <a:xfrm>
            <a:off x="642910" y="2978366"/>
            <a:ext cx="1857388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12 cm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系統風扇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28" name="Shape 193"/>
          <p:cNvCxnSpPr/>
          <p:nvPr/>
        </p:nvCxnSpPr>
        <p:spPr>
          <a:xfrm rot="10800000">
            <a:off x="2500298" y="3071816"/>
            <a:ext cx="1643074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none" w="lg" len="lg"/>
          </a:ln>
        </p:spPr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857224" y="1978234"/>
            <a:ext cx="1643074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ATX 250W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電源孔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34" name="Shape 193"/>
          <p:cNvCxnSpPr/>
          <p:nvPr/>
        </p:nvCxnSpPr>
        <p:spPr>
          <a:xfrm>
            <a:off x="2428860" y="2143121"/>
            <a:ext cx="571504" cy="1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5" name="TextBox 13"/>
          <p:cNvSpPr txBox="1">
            <a:spLocks noChangeArrowheads="1"/>
          </p:cNvSpPr>
          <p:nvPr/>
        </p:nvSpPr>
        <p:spPr bwMode="auto">
          <a:xfrm>
            <a:off x="357158" y="4286262"/>
            <a:ext cx="2143140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1Gigabit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網路埠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3" name="TextBox 13"/>
          <p:cNvSpPr txBox="1">
            <a:spLocks noChangeArrowheads="1"/>
          </p:cNvSpPr>
          <p:nvPr/>
        </p:nvSpPr>
        <p:spPr bwMode="auto">
          <a:xfrm>
            <a:off x="6418432" y="3835622"/>
            <a:ext cx="2225534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個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4K HDMI v1.4b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輸出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39" name="Shape 193"/>
          <p:cNvCxnSpPr>
            <a:stCxn id="53" idx="1"/>
          </p:cNvCxnSpPr>
          <p:nvPr/>
        </p:nvCxnSpPr>
        <p:spPr>
          <a:xfrm rot="10800000">
            <a:off x="5974334" y="3724282"/>
            <a:ext cx="444098" cy="26522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4" name="TextBox 13"/>
          <p:cNvSpPr txBox="1">
            <a:spLocks noChangeArrowheads="1"/>
          </p:cNvSpPr>
          <p:nvPr/>
        </p:nvSpPr>
        <p:spPr bwMode="auto">
          <a:xfrm>
            <a:off x="1285852" y="3929072"/>
            <a:ext cx="1214446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USB 3.0</a:t>
            </a:r>
          </a:p>
        </p:txBody>
      </p:sp>
      <p:cxnSp>
        <p:nvCxnSpPr>
          <p:cNvPr id="37" name="Shape 193"/>
          <p:cNvCxnSpPr/>
          <p:nvPr/>
        </p:nvCxnSpPr>
        <p:spPr>
          <a:xfrm>
            <a:off x="2500298" y="4141635"/>
            <a:ext cx="3000396" cy="667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3" name="矩形 42"/>
          <p:cNvSpPr/>
          <p:nvPr/>
        </p:nvSpPr>
        <p:spPr>
          <a:xfrm>
            <a:off x="5572132" y="3929072"/>
            <a:ext cx="357190" cy="3571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2" name="TextBox 13"/>
          <p:cNvSpPr txBox="1">
            <a:spLocks noChangeArrowheads="1"/>
          </p:cNvSpPr>
          <p:nvPr/>
        </p:nvSpPr>
        <p:spPr bwMode="auto">
          <a:xfrm flipH="1">
            <a:off x="6429388" y="3000378"/>
            <a:ext cx="2428860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3.5mm line out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輸出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48" name="Shape 193"/>
          <p:cNvCxnSpPr/>
          <p:nvPr/>
        </p:nvCxnSpPr>
        <p:spPr>
          <a:xfrm rot="10800000">
            <a:off x="5929322" y="3141974"/>
            <a:ext cx="500066" cy="128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89" name="Shape 193"/>
          <p:cNvCxnSpPr/>
          <p:nvPr/>
        </p:nvCxnSpPr>
        <p:spPr>
          <a:xfrm rot="10800000">
            <a:off x="5929322" y="3429006"/>
            <a:ext cx="500066" cy="128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1" name="TextBox 13"/>
          <p:cNvSpPr txBox="1">
            <a:spLocks noChangeArrowheads="1"/>
          </p:cNvSpPr>
          <p:nvPr/>
        </p:nvSpPr>
        <p:spPr bwMode="auto">
          <a:xfrm>
            <a:off x="6437025" y="2692614"/>
            <a:ext cx="2428860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3.5mm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動圈式麥克風輸入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49" name="Shape 193"/>
          <p:cNvCxnSpPr/>
          <p:nvPr/>
        </p:nvCxnSpPr>
        <p:spPr>
          <a:xfrm rot="10800000" flipV="1">
            <a:off x="5795978" y="1928808"/>
            <a:ext cx="633411" cy="366714"/>
          </a:xfrm>
          <a:prstGeom prst="bentConnector3">
            <a:avLst>
              <a:gd name="adj1" fmla="val 31571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6436993" y="1785932"/>
            <a:ext cx="2349849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10GBASE-T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網路埠</a:t>
            </a:r>
            <a:endParaRPr lang="en-US" altLang="zh-TW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6" name="TextBox 13"/>
          <p:cNvSpPr txBox="1">
            <a:spLocks noChangeArrowheads="1"/>
          </p:cNvSpPr>
          <p:nvPr/>
        </p:nvSpPr>
        <p:spPr bwMode="auto">
          <a:xfrm>
            <a:off x="741238" y="3571882"/>
            <a:ext cx="1759060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Kensington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防盜鎖孔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67" name="Shape 193"/>
          <p:cNvCxnSpPr/>
          <p:nvPr/>
        </p:nvCxnSpPr>
        <p:spPr>
          <a:xfrm>
            <a:off x="2500298" y="3723346"/>
            <a:ext cx="2988000" cy="667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71" name="Shape 193"/>
          <p:cNvCxnSpPr/>
          <p:nvPr/>
        </p:nvCxnSpPr>
        <p:spPr>
          <a:xfrm rot="10800000">
            <a:off x="5929322" y="2835490"/>
            <a:ext cx="500066" cy="1588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76" name="Shape 193"/>
          <p:cNvCxnSpPr>
            <a:stCxn id="87" idx="1"/>
          </p:cNvCxnSpPr>
          <p:nvPr/>
        </p:nvCxnSpPr>
        <p:spPr>
          <a:xfrm rot="10800000" flipV="1">
            <a:off x="5795979" y="1582624"/>
            <a:ext cx="641046" cy="40161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77" name="Shape 193"/>
          <p:cNvCxnSpPr/>
          <p:nvPr/>
        </p:nvCxnSpPr>
        <p:spPr>
          <a:xfrm flipV="1">
            <a:off x="2500298" y="4429138"/>
            <a:ext cx="2928958" cy="2378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87" name="TextBox 13"/>
          <p:cNvSpPr txBox="1">
            <a:spLocks noChangeArrowheads="1"/>
          </p:cNvSpPr>
          <p:nvPr/>
        </p:nvSpPr>
        <p:spPr bwMode="auto">
          <a:xfrm>
            <a:off x="6437025" y="1428742"/>
            <a:ext cx="242125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 Thunderbolt™ 3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傳輸埠</a:t>
            </a:r>
            <a:endParaRPr lang="en-US" altLang="zh-TW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8" name="TextBox 13"/>
          <p:cNvSpPr txBox="1">
            <a:spLocks noChangeArrowheads="1"/>
          </p:cNvSpPr>
          <p:nvPr/>
        </p:nvSpPr>
        <p:spPr bwMode="auto">
          <a:xfrm>
            <a:off x="6429388" y="3286130"/>
            <a:ext cx="2571736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個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USB 3.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(1 x Type-A USB 3.1 Gen2 10Gbps </a:t>
            </a:r>
            <a:r>
              <a:rPr lang="zh-TW" altLang="en-US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埠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3" name="Shape 882"/>
          <p:cNvSpPr/>
          <p:nvPr/>
        </p:nvSpPr>
        <p:spPr>
          <a:xfrm flipH="1">
            <a:off x="-857288" y="-57152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80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線接點 20"/>
          <p:cNvCxnSpPr>
            <a:cxnSpLocks/>
          </p:cNvCxnSpPr>
          <p:nvPr/>
        </p:nvCxnSpPr>
        <p:spPr>
          <a:xfrm>
            <a:off x="2753560" y="3897058"/>
            <a:ext cx="3947330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4576654" y="3645030"/>
            <a:ext cx="2160240" cy="504056"/>
          </a:xfrm>
          <a:prstGeom prst="roundRect">
            <a:avLst>
              <a:gd name="adj" fmla="val 11882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片 10" descr="MME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25161" y="2839367"/>
            <a:ext cx="463225" cy="2088232"/>
          </a:xfrm>
          <a:prstGeom prst="rect">
            <a:avLst/>
          </a:prstGeom>
        </p:spPr>
      </p:pic>
      <p:pic>
        <p:nvPicPr>
          <p:cNvPr id="19" name="Shape 160"/>
          <p:cNvPicPr preferRelativeResize="0"/>
          <p:nvPr/>
        </p:nvPicPr>
        <p:blipFill rotWithShape="1">
          <a:blip r:embed="rId3">
            <a:alphaModFix/>
          </a:blip>
          <a:srcRect t="12910" b="16077"/>
          <a:stretch/>
        </p:blipFill>
        <p:spPr>
          <a:xfrm>
            <a:off x="539552" y="1336725"/>
            <a:ext cx="2522025" cy="15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Thunderbolt 2/ 3 </a:t>
            </a:r>
            <a:r>
              <a:rPr lang="zh-TW" altLang="en-US" dirty="0"/>
              <a:t>通通可用</a:t>
            </a:r>
          </a:p>
        </p:txBody>
      </p:sp>
      <p:pic>
        <p:nvPicPr>
          <p:cNvPr id="6" name="Shape 238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118" y="2094522"/>
            <a:ext cx="1987996" cy="21203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1"/>
          <p:cNvSpPr txBox="1"/>
          <p:nvPr/>
        </p:nvSpPr>
        <p:spPr>
          <a:xfrm>
            <a:off x="4581989" y="3147814"/>
            <a:ext cx="2190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Apple </a:t>
            </a:r>
            <a:r>
              <a:rPr lang="hu-HU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Thunderbolt 3 </a:t>
            </a:r>
            <a:r>
              <a:rPr lang="zh-TW" altLang="hu-HU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hu-HU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hu-HU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Thunderbolt 2 </a:t>
            </a:r>
            <a:r>
              <a:rPr lang="zh-TW" altLang="hu-HU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轉接器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2821134" y="3147814"/>
            <a:ext cx="16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Thunderbolt 2 cable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3460530" y="1785932"/>
            <a:ext cx="217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Thunderbolt 3 </a:t>
            </a:r>
            <a:r>
              <a:rPr lang="zh-TW" altLang="en-US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線材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 descr="MMEL2.png"/>
          <p:cNvPicPr>
            <a:picLocks noChangeAspect="1"/>
          </p:cNvPicPr>
          <p:nvPr/>
        </p:nvPicPr>
        <p:blipFill>
          <a:blip r:embed="rId5"/>
          <a:srcRect l="6525" b="-2536"/>
          <a:stretch>
            <a:fillRect/>
          </a:stretch>
        </p:blipFill>
        <p:spPr>
          <a:xfrm>
            <a:off x="7040410" y="1538972"/>
            <a:ext cx="1442482" cy="604150"/>
          </a:xfrm>
          <a:prstGeom prst="rect">
            <a:avLst/>
          </a:prstGeom>
        </p:spPr>
      </p:pic>
      <p:pic>
        <p:nvPicPr>
          <p:cNvPr id="17" name="Shape 238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94" y="2980706"/>
            <a:ext cx="2375130" cy="199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 descr="MMEL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322" y="1923678"/>
            <a:ext cx="5256584" cy="715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38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" y="954622"/>
            <a:ext cx="3110722" cy="456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357178"/>
            <a:ext cx="8401080" cy="857250"/>
          </a:xfrm>
        </p:spPr>
        <p:txBody>
          <a:bodyPr>
            <a:normAutofit/>
          </a:bodyPr>
          <a:lstStyle/>
          <a:p>
            <a:r>
              <a:rPr lang="zh-TW" altLang="en-US" dirty="0"/>
              <a:t>體積輕巧的效能小鋼炮</a:t>
            </a:r>
          </a:p>
        </p:txBody>
      </p:sp>
      <p:sp>
        <p:nvSpPr>
          <p:cNvPr id="4" name="矩形 3"/>
          <p:cNvSpPr/>
          <p:nvPr/>
        </p:nvSpPr>
        <p:spPr>
          <a:xfrm>
            <a:off x="971600" y="3071816"/>
            <a:ext cx="23042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吋登機箱可以放四台</a:t>
            </a:r>
          </a:p>
        </p:txBody>
      </p:sp>
      <p:pic>
        <p:nvPicPr>
          <p:cNvPr id="5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857224" y="1857370"/>
            <a:ext cx="1306008" cy="12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2099700" y="1857370"/>
            <a:ext cx="1306008" cy="12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857224" y="3429006"/>
            <a:ext cx="1306008" cy="12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2099700" y="3429006"/>
            <a:ext cx="1306008" cy="125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群組 30"/>
          <p:cNvGrpSpPr/>
          <p:nvPr/>
        </p:nvGrpSpPr>
        <p:grpSpPr>
          <a:xfrm>
            <a:off x="4139952" y="2593458"/>
            <a:ext cx="3960441" cy="2354556"/>
            <a:chOff x="4207778" y="1225306"/>
            <a:chExt cx="4117080" cy="2447681"/>
          </a:xfrm>
        </p:grpSpPr>
        <p:sp>
          <p:nvSpPr>
            <p:cNvPr id="13" name="TextBox 20"/>
            <p:cNvSpPr txBox="1"/>
            <p:nvPr/>
          </p:nvSpPr>
          <p:spPr>
            <a:xfrm>
              <a:off x="4207778" y="1528066"/>
              <a:ext cx="691082" cy="3199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4" name="直線接點 36"/>
            <p:cNvCxnSpPr/>
            <p:nvPr/>
          </p:nvCxnSpPr>
          <p:spPr>
            <a:xfrm>
              <a:off x="4926312" y="1698014"/>
              <a:ext cx="3398546" cy="1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4317653" y="1951299"/>
              <a:ext cx="5812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6" name="直線接點 42"/>
            <p:cNvCxnSpPr/>
            <p:nvPr/>
          </p:nvCxnSpPr>
          <p:spPr>
            <a:xfrm>
              <a:off x="4926312" y="2103246"/>
              <a:ext cx="3398546" cy="1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0"/>
            <p:cNvSpPr txBox="1"/>
            <p:nvPr/>
          </p:nvSpPr>
          <p:spPr>
            <a:xfrm>
              <a:off x="4317653" y="2367763"/>
              <a:ext cx="5812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8" name="直線接點 45"/>
            <p:cNvCxnSpPr/>
            <p:nvPr/>
          </p:nvCxnSpPr>
          <p:spPr>
            <a:xfrm>
              <a:off x="4926312" y="2508479"/>
              <a:ext cx="3398546" cy="1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0"/>
            <p:cNvSpPr txBox="1"/>
            <p:nvPr/>
          </p:nvSpPr>
          <p:spPr>
            <a:xfrm>
              <a:off x="4331567" y="2774715"/>
              <a:ext cx="5812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20" name="直線接點 48"/>
            <p:cNvCxnSpPr/>
            <p:nvPr/>
          </p:nvCxnSpPr>
          <p:spPr>
            <a:xfrm>
              <a:off x="4926312" y="2913711"/>
              <a:ext cx="3398546" cy="1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422721" y="3148995"/>
              <a:ext cx="49005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22" name="直線接點 51"/>
            <p:cNvCxnSpPr/>
            <p:nvPr/>
          </p:nvCxnSpPr>
          <p:spPr>
            <a:xfrm>
              <a:off x="4926312" y="3318944"/>
              <a:ext cx="3398546" cy="1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52"/>
            <p:cNvSpPr/>
            <p:nvPr/>
          </p:nvSpPr>
          <p:spPr>
            <a:xfrm>
              <a:off x="5436096" y="1801587"/>
              <a:ext cx="679709" cy="1525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53"/>
            <p:cNvSpPr/>
            <p:nvPr/>
          </p:nvSpPr>
          <p:spPr>
            <a:xfrm>
              <a:off x="6795513" y="1951299"/>
              <a:ext cx="679709" cy="13789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TextBox 6"/>
            <p:cNvSpPr txBox="1"/>
            <p:nvPr/>
          </p:nvSpPr>
          <p:spPr>
            <a:xfrm>
              <a:off x="5038253" y="3334445"/>
              <a:ext cx="1500299" cy="338542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讀取</a:t>
              </a:r>
              <a:endParaRPr 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6" name="TextBox 6"/>
            <p:cNvSpPr txBox="1"/>
            <p:nvPr/>
          </p:nvSpPr>
          <p:spPr>
            <a:xfrm>
              <a:off x="6422985" y="3334444"/>
              <a:ext cx="1554151" cy="338542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寫入</a:t>
              </a:r>
              <a:endParaRPr 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" name="TextBox 6"/>
            <p:cNvSpPr txBox="1"/>
            <p:nvPr/>
          </p:nvSpPr>
          <p:spPr>
            <a:xfrm>
              <a:off x="5096240" y="1867962"/>
              <a:ext cx="1359418" cy="369320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1180</a:t>
              </a:r>
              <a:endParaRPr 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8" name="TextBox 6"/>
            <p:cNvSpPr txBox="1"/>
            <p:nvPr/>
          </p:nvSpPr>
          <p:spPr>
            <a:xfrm>
              <a:off x="6455659" y="2014496"/>
              <a:ext cx="1359418" cy="369320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1168</a:t>
              </a:r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5022828" y="1225306"/>
              <a:ext cx="2740466" cy="369320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1600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傳輸速度</a:t>
              </a:r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 (MB/s)</a:t>
              </a:r>
              <a:endParaRPr lang="en-US" sz="1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13">
            <a:extLst>
              <a:ext uri="{FF2B5EF4-FFF2-40B4-BE49-F238E27FC236}">
                <a16:creationId xmlns:a16="http://schemas.microsoft.com/office/drawing/2014/main" xmlns="" id="{72E44048-5CE0-4921-9B72-43514CD97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1347614"/>
            <a:ext cx="4536504" cy="113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測試環境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1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NAS: TVS-882ST3-i7-8G with QTS 4.3.3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磁碟群組</a:t>
            </a:r>
            <a:r>
              <a:rPr lang="en-US" altLang="zh-TW" sz="11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: RAID 5; 8 x Intel S3500 240GB SSDs (SSDSC2BB240G4)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客戶端</a:t>
            </a:r>
            <a:r>
              <a:rPr lang="en-US" altLang="zh-TW" sz="11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PC: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1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Intel® Core™ i7-4770 3.40GHz CPU; 16GB DDR3L-1600; WD 1TB WD10EZEX; Windows® 10 64-bit</a:t>
            </a:r>
            <a:endParaRPr lang="en-US" altLang="en-US" sz="11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2" name="Shape 200"/>
          <p:cNvSpPr/>
          <p:nvPr/>
        </p:nvSpPr>
        <p:spPr>
          <a:xfrm>
            <a:off x="4067944" y="1275606"/>
            <a:ext cx="216024" cy="216024"/>
          </a:xfrm>
          <a:prstGeom prst="halfFrame">
            <a:avLst>
              <a:gd name="adj1" fmla="val 21561"/>
              <a:gd name="adj2" fmla="val 256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33" name="Shape 200"/>
          <p:cNvSpPr/>
          <p:nvPr/>
        </p:nvSpPr>
        <p:spPr>
          <a:xfrm rot="10800000">
            <a:off x="8316416" y="2139702"/>
            <a:ext cx="216024" cy="216024"/>
          </a:xfrm>
          <a:prstGeom prst="halfFrame">
            <a:avLst>
              <a:gd name="adj1" fmla="val 21561"/>
              <a:gd name="adj2" fmla="val 256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>
            <a:spLocks noGrp="1"/>
          </p:cNvSpPr>
          <p:nvPr>
            <p:ph type="title" idx="4294967295"/>
          </p:nvPr>
        </p:nvSpPr>
        <p:spPr>
          <a:xfrm>
            <a:off x="2768192" y="915566"/>
            <a:ext cx="4357718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altLang="en-US" sz="4800" dirty="0"/>
              <a:t>手把手一起走</a:t>
            </a:r>
            <a:endParaRPr lang="en-US" sz="4800" dirty="0"/>
          </a:p>
        </p:txBody>
      </p:sp>
      <p:grpSp>
        <p:nvGrpSpPr>
          <p:cNvPr id="32" name="群組 31"/>
          <p:cNvGrpSpPr/>
          <p:nvPr/>
        </p:nvGrpSpPr>
        <p:grpSpPr>
          <a:xfrm>
            <a:off x="3128232" y="1853041"/>
            <a:ext cx="4108064" cy="2073181"/>
            <a:chOff x="2786050" y="2070205"/>
            <a:chExt cx="4108064" cy="2073181"/>
          </a:xfrm>
        </p:grpSpPr>
        <p:sp>
          <p:nvSpPr>
            <p:cNvPr id="656" name="Shape 656"/>
            <p:cNvSpPr/>
            <p:nvPr/>
          </p:nvSpPr>
          <p:spPr>
            <a:xfrm rot="5400000">
              <a:off x="4699150" y="572065"/>
              <a:ext cx="574200" cy="35734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660" name="Shape 660"/>
            <p:cNvSpPr/>
            <p:nvPr/>
          </p:nvSpPr>
          <p:spPr>
            <a:xfrm rot="5400000">
              <a:off x="4694434" y="1311916"/>
              <a:ext cx="561900" cy="359209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3773E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Shape 657"/>
            <p:cNvSpPr/>
            <p:nvPr/>
          </p:nvSpPr>
          <p:spPr>
            <a:xfrm rot="16200000" flipH="1">
              <a:off x="2786050" y="2070205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Shape 658"/>
            <p:cNvSpPr txBox="1"/>
            <p:nvPr/>
          </p:nvSpPr>
          <p:spPr>
            <a:xfrm>
              <a:off x="2789149" y="2173539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659" name="Shape 659"/>
            <p:cNvSpPr txBox="1"/>
            <p:nvPr/>
          </p:nvSpPr>
          <p:spPr>
            <a:xfrm>
              <a:off x="3372942" y="2137084"/>
              <a:ext cx="3521172" cy="440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zh-Hant" altLang="en-US" sz="2400" b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使用</a:t>
              </a:r>
              <a:r>
                <a:rPr lang="en-US" altLang="zh-TW" sz="2400" b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Qfinder</a:t>
              </a:r>
              <a:r>
                <a:rPr lang="en-US" altLang="zh-TW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Pro</a:t>
              </a:r>
              <a:r>
                <a:rPr lang="zh-TW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連線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1" name="Shape 661"/>
            <p:cNvSpPr/>
            <p:nvPr/>
          </p:nvSpPr>
          <p:spPr>
            <a:xfrm rot="16200000" flipH="1">
              <a:off x="2786050" y="2819240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Shape 662"/>
            <p:cNvSpPr txBox="1"/>
            <p:nvPr/>
          </p:nvSpPr>
          <p:spPr>
            <a:xfrm>
              <a:off x="2789149" y="2922574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663" name="Shape 663"/>
            <p:cNvSpPr txBox="1"/>
            <p:nvPr/>
          </p:nvSpPr>
          <p:spPr>
            <a:xfrm>
              <a:off x="3394694" y="2887828"/>
              <a:ext cx="32862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掛載</a:t>
              </a:r>
              <a:r>
                <a:rPr lang="zh-Hant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共享資料夾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Shape 660"/>
            <p:cNvSpPr/>
            <p:nvPr/>
          </p:nvSpPr>
          <p:spPr>
            <a:xfrm rot="5400000">
              <a:off x="4694434" y="2060062"/>
              <a:ext cx="561900" cy="359209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3773E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661"/>
            <p:cNvSpPr/>
            <p:nvPr/>
          </p:nvSpPr>
          <p:spPr>
            <a:xfrm rot="16200000" flipH="1">
              <a:off x="2786050" y="3567386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662"/>
            <p:cNvSpPr txBox="1"/>
            <p:nvPr/>
          </p:nvSpPr>
          <p:spPr>
            <a:xfrm>
              <a:off x="2789149" y="3670720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</a:rPr>
                <a:t>3</a:t>
              </a:r>
              <a:endParaRPr lang="en-US" sz="2400" b="1" i="0" u="none" strike="noStrike" cap="none" dirty="0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663"/>
            <p:cNvSpPr txBox="1"/>
            <p:nvPr/>
          </p:nvSpPr>
          <p:spPr>
            <a:xfrm>
              <a:off x="3394694" y="3635974"/>
              <a:ext cx="32862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效能演示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1184016" y="1854520"/>
            <a:ext cx="1797194" cy="1512068"/>
            <a:chOff x="5608859" y="457834"/>
            <a:chExt cx="2188836" cy="1841576"/>
          </a:xfrm>
        </p:grpSpPr>
        <p:pic>
          <p:nvPicPr>
            <p:cNvPr id="39" name="Shape 57" descr="D:\Fullppt\005-PNG이미지\모니터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08859" y="457834"/>
              <a:ext cx="2188836" cy="1841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矩形 36"/>
            <p:cNvSpPr/>
            <p:nvPr/>
          </p:nvSpPr>
          <p:spPr>
            <a:xfrm>
              <a:off x="5809835" y="953223"/>
              <a:ext cx="1857388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b="1" dirty="0">
                  <a:solidFill>
                    <a:schemeClr val="bg1"/>
                  </a:solidFill>
                </a:rPr>
                <a:t>Live Demo</a:t>
              </a:r>
              <a:endParaRPr lang="zh-TW" altLang="en-US" sz="18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電商版_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電商版_ZH</Template>
  <TotalTime>2875</TotalTime>
  <Words>964</Words>
  <Application>Microsoft Office PowerPoint</Application>
  <PresentationFormat>如螢幕大小 (16:9)</PresentationFormat>
  <Paragraphs>189</Paragraphs>
  <Slides>22</Slides>
  <Notes>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電商版_CH</vt:lpstr>
      <vt:lpstr>投影片 1</vt:lpstr>
      <vt:lpstr>Outlines</vt:lpstr>
      <vt:lpstr>我的第一台高速影音剪輯與備份機 </vt:lpstr>
      <vt:lpstr>果粉最熟悉的高速介面</vt:lpstr>
      <vt:lpstr>TVS-882ST3 正面硬體配置</vt:lpstr>
      <vt:lpstr>TVS-882ST3 背面硬體配置</vt:lpstr>
      <vt:lpstr>Thunderbolt 2/ 3 通通可用</vt:lpstr>
      <vt:lpstr>體積輕巧的效能小鋼炮</vt:lpstr>
      <vt:lpstr>手把手一起走</vt:lpstr>
      <vt:lpstr>投影片 10</vt:lpstr>
      <vt:lpstr>專業攝影師的最佳夥伴</vt:lpstr>
      <vt:lpstr>應用範例- 攜帶方便、匯入快速</vt:lpstr>
      <vt:lpstr>快速建立行動影音編輯工作站</vt:lpstr>
      <vt:lpstr>完美的工作流程</vt:lpstr>
      <vt:lpstr>即時欣賞 4K 影片專案成果</vt:lpstr>
      <vt:lpstr>投影片 16</vt:lpstr>
      <vt:lpstr>VJBOD彈性擴充儲存容量</vt:lpstr>
      <vt:lpstr>VJBOD擴充最佳NAS: TS-832X</vt:lpstr>
      <vt:lpstr>QSW-1208-8C 10G網路交換機</vt:lpstr>
      <vt:lpstr>無縫串接SFP+與10GBase-T設備</vt:lpstr>
      <vt:lpstr>投影片 21</vt:lpstr>
      <vt:lpstr>投影片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Yvonne Tsai</cp:lastModifiedBy>
  <cp:revision>337</cp:revision>
  <dcterms:modified xsi:type="dcterms:W3CDTF">2018-04-11T04:12:53Z</dcterms:modified>
</cp:coreProperties>
</file>