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32"/>
  </p:notesMasterIdLst>
  <p:sldIdLst>
    <p:sldId id="288" r:id="rId2"/>
    <p:sldId id="257" r:id="rId3"/>
    <p:sldId id="258" r:id="rId4"/>
    <p:sldId id="259" r:id="rId5"/>
    <p:sldId id="260" r:id="rId6"/>
    <p:sldId id="261" r:id="rId7"/>
    <p:sldId id="289" r:id="rId8"/>
    <p:sldId id="263" r:id="rId9"/>
    <p:sldId id="264" r:id="rId10"/>
    <p:sldId id="290" r:id="rId11"/>
    <p:sldId id="266" r:id="rId12"/>
    <p:sldId id="267" r:id="rId13"/>
    <p:sldId id="268" r:id="rId14"/>
    <p:sldId id="269" r:id="rId15"/>
    <p:sldId id="291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</p:clrMru>
</p:presentationPr>
</file>

<file path=ppt/tableStyles.xml><?xml version="1.0" encoding="utf-8"?>
<a:tblStyleLst xmlns:a="http://schemas.openxmlformats.org/drawingml/2006/main" def="{0F0718E5-C7B5-4E69-B7B5-3D96BB2B7C48}">
  <a:tblStyle styleId="{0F0718E5-C7B5-4E69-B7B5-3D96BB2B7C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2" y="-91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○"/>
            </a:pPr>
            <a:r>
              <a:rPr lang="zh-TW" sz="1800">
                <a:solidFill>
                  <a:srgbClr val="666666"/>
                </a:solidFill>
              </a:rPr>
              <a:t>完整保護</a:t>
            </a:r>
            <a:endParaRPr sz="1800">
              <a:solidFill>
                <a:srgbClr val="666666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○"/>
            </a:pPr>
            <a:r>
              <a:rPr lang="zh-TW" sz="1800">
                <a:solidFill>
                  <a:srgbClr val="666666"/>
                </a:solidFill>
              </a:rPr>
              <a:t>高效備份</a:t>
            </a:r>
            <a:endParaRPr sz="1800">
              <a:solidFill>
                <a:srgbClr val="666666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○"/>
            </a:pPr>
            <a:r>
              <a:rPr lang="zh-TW" sz="1800">
                <a:solidFill>
                  <a:srgbClr val="666666"/>
                </a:solidFill>
              </a:rPr>
              <a:t>快速復原</a:t>
            </a:r>
            <a:endParaRPr sz="1800">
              <a:solidFill>
                <a:srgbClr val="666666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○"/>
            </a:pPr>
            <a:r>
              <a:rPr lang="zh-TW" sz="1800">
                <a:solidFill>
                  <a:srgbClr val="666666"/>
                </a:solidFill>
              </a:rPr>
              <a:t>靈活儲存</a:t>
            </a:r>
            <a:endParaRPr sz="1800">
              <a:solidFill>
                <a:srgbClr val="666666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○"/>
            </a:pPr>
            <a:r>
              <a:rPr lang="zh-TW" sz="1800">
                <a:solidFill>
                  <a:srgbClr val="666666"/>
                </a:solidFill>
              </a:rPr>
              <a:t>彈性管理</a:t>
            </a:r>
            <a:endParaRPr sz="1800">
              <a:solidFill>
                <a:srgbClr val="666666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○"/>
            </a:pPr>
            <a:r>
              <a:rPr lang="zh-TW" sz="1800">
                <a:solidFill>
                  <a:srgbClr val="666666"/>
                </a:solidFill>
              </a:rPr>
              <a:t>創新保護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zh-TW" sz="1800" b="1">
                <a:solidFill>
                  <a:srgbClr val="002060"/>
                </a:solidFill>
              </a:rPr>
              <a:t>整機備份</a:t>
            </a:r>
            <a:endParaRPr sz="1800" b="1">
              <a:solidFill>
                <a:srgbClr val="002060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zh-TW">
                <a:solidFill>
                  <a:schemeClr val="dk2"/>
                </a:solidFill>
              </a:rPr>
              <a:t>10GbE / 10G switch </a:t>
            </a:r>
            <a:endParaRPr>
              <a:solidFill>
                <a:schemeClr val="dk2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zh-TW" sz="1800" b="1">
                <a:solidFill>
                  <a:srgbClr val="002060"/>
                </a:solidFill>
              </a:rPr>
              <a:t>單檔快速還原</a:t>
            </a:r>
            <a:endParaRPr sz="1800" b="1">
              <a:solidFill>
                <a:srgbClr val="002060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zh-TW">
                <a:solidFill>
                  <a:schemeClr val="dk2"/>
                </a:solidFill>
              </a:rPr>
              <a:t>10GbE / 10G switch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400">
                <a:solidFill>
                  <a:schemeClr val="dk1"/>
                </a:solidFill>
              </a:rPr>
              <a:t>Why QNAP NAS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規格齊全的產品線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Enterprise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SMB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SOHO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全面的全球支援網路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完善的資料保護方案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RAID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Snapshot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Disaster Recovery solution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傳輸超快速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SSD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10GbE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Thuderbolt</a:t>
            </a:r>
            <a:endParaRPr sz="1400">
              <a:solidFill>
                <a:schemeClr val="dk1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1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2" y="0"/>
            <a:ext cx="9144035" cy="51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 userDrawn="1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7544" y="182958"/>
            <a:ext cx="8424936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1" name="Shape 21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9"/>
            <a:ext cx="9143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9" y="0"/>
            <a:ext cx="9144024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1043608" y="339502"/>
            <a:ext cx="8100300" cy="1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NG\QmailAgent &amp; QmailClient_直播PPT\1122_Back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 descr="D:\工作進行中\20170911直播母版16比9\母片\2017_Think Big母版16比9_C內頁.jpg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4798" y="-18"/>
            <a:ext cx="9134375" cy="51380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6" r:id="rId5"/>
    <p:sldLayoutId id="214748365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57488" y="2500312"/>
            <a:ext cx="531971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TW" sz="4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Acronis</a:t>
            </a:r>
            <a:r>
              <a:rPr lang="en-US" altLang="zh-TW" sz="4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X QNAP</a:t>
            </a:r>
            <a:endParaRPr lang="zh-TW" altLang="en-US" sz="4400" b="1" dirty="0" smtClean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14678" y="3214692"/>
            <a:ext cx="4432722" cy="377026"/>
          </a:xfrm>
          <a:prstGeom prst="rect">
            <a:avLst/>
          </a:prstGeom>
          <a:solidFill>
            <a:schemeClr val="accent5"/>
          </a:solidFill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新世代企業最佳資料備份解決方案</a:t>
            </a:r>
          </a:p>
        </p:txBody>
      </p:sp>
      <p:pic>
        <p:nvPicPr>
          <p:cNvPr id="6147" name="Picture 3" descr="C:\Users\Yvonne Tsai\Desktop\20180403\images\Cover_0330-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4214824"/>
            <a:ext cx="1612250" cy="70452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42910" y="1714494"/>
            <a:ext cx="7429552" cy="830997"/>
          </a:xfrm>
          <a:prstGeom prst="rect">
            <a:avLst/>
          </a:prstGeom>
          <a:effectLst>
            <a:outerShdw blurRad="114300" dir="2760000" sx="104000" sy="104000" algn="ctr" rotWithShape="0">
              <a:schemeClr val="bg1">
                <a:alpha val="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127000" dist="38100" dir="6360000" sx="101000" sy="101000" algn="l" rotWithShape="0">
                    <a:schemeClr val="bg1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資料備份與災難復原專家</a:t>
            </a:r>
            <a:endParaRPr lang="zh-TW" altLang="en-US" sz="4800" b="1" dirty="0">
              <a:solidFill>
                <a:schemeClr val="accent5">
                  <a:lumMod val="50000"/>
                </a:schemeClr>
              </a:solidFill>
              <a:effectLst>
                <a:outerShdw blurRad="127000" dist="38100" dir="6360000" sx="101000" sy="101000" algn="l" rotWithShape="0">
                  <a:schemeClr val="bg1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高速傳輸介面 檔案傳輸不卡關</a:t>
            </a:r>
            <a:endParaRPr/>
          </a:p>
        </p:txBody>
      </p:sp>
      <p:grpSp>
        <p:nvGrpSpPr>
          <p:cNvPr id="2" name="群組 5"/>
          <p:cNvGrpSpPr/>
          <p:nvPr/>
        </p:nvGrpSpPr>
        <p:grpSpPr>
          <a:xfrm>
            <a:off x="545562" y="1321518"/>
            <a:ext cx="7695686" cy="2656310"/>
            <a:chOff x="545562" y="1321518"/>
            <a:chExt cx="7695686" cy="2656310"/>
          </a:xfrm>
        </p:grpSpPr>
        <p:pic>
          <p:nvPicPr>
            <p:cNvPr id="7" name="Shape 153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545562" y="1321518"/>
              <a:ext cx="7695686" cy="26563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Shape 154"/>
            <p:cNvSpPr/>
            <p:nvPr/>
          </p:nvSpPr>
          <p:spPr>
            <a:xfrm>
              <a:off x="4500563" y="1419446"/>
              <a:ext cx="3571900" cy="652238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50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zh-TW" sz="1800" b="1" dirty="0">
                  <a:solidFill>
                    <a:srgbClr val="FFFFFF"/>
                  </a:solidFill>
                </a:rPr>
                <a:t>10GbE Ready</a:t>
              </a:r>
              <a:endParaRPr sz="1800" dirty="0"/>
            </a:p>
          </p:txBody>
        </p:sp>
        <p:sp>
          <p:nvSpPr>
            <p:cNvPr id="9" name="Shape 155"/>
            <p:cNvSpPr/>
            <p:nvPr/>
          </p:nvSpPr>
          <p:spPr>
            <a:xfrm>
              <a:off x="714348" y="1428742"/>
              <a:ext cx="3714776" cy="642942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zh-TW" sz="1800" b="1" dirty="0">
                  <a:solidFill>
                    <a:srgbClr val="FFFFFF"/>
                  </a:solidFill>
                </a:rPr>
                <a:t>Thunderbolt 3 built-in</a:t>
              </a:r>
              <a:endParaRPr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0"/>
          <p:cNvSpPr/>
          <p:nvPr/>
        </p:nvSpPr>
        <p:spPr>
          <a:xfrm rot="5400000">
            <a:off x="6372203" y="-624048"/>
            <a:ext cx="504051" cy="410445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完善的全球支援網路</a:t>
            </a:r>
            <a:endParaRPr/>
          </a:p>
        </p:txBody>
      </p:sp>
      <p:sp>
        <p:nvSpPr>
          <p:cNvPr id="10" name="文字方塊 9"/>
          <p:cNvSpPr txBox="1"/>
          <p:nvPr/>
        </p:nvSpPr>
        <p:spPr>
          <a:xfrm>
            <a:off x="4860032" y="121442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支援平台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(Helpdesk App)</a:t>
            </a:r>
            <a:endParaRPr lang="zh-TW" altLang="en-US"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Shape 120"/>
          <p:cNvSpPr/>
          <p:nvPr/>
        </p:nvSpPr>
        <p:spPr>
          <a:xfrm rot="5400000">
            <a:off x="6372203" y="-27947"/>
            <a:ext cx="504051" cy="410445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860032" y="1785932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helpdesk.qnap.com</a:t>
            </a:r>
            <a:endParaRPr lang="zh-TW" altLang="en-US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Shape 120"/>
          <p:cNvSpPr/>
          <p:nvPr/>
        </p:nvSpPr>
        <p:spPr>
          <a:xfrm rot="5400000">
            <a:off x="6372203" y="1196189"/>
            <a:ext cx="504051" cy="410445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860032" y="3034665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電話支援</a:t>
            </a:r>
          </a:p>
        </p:txBody>
      </p:sp>
      <p:pic>
        <p:nvPicPr>
          <p:cNvPr id="161" name="Shape 16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28596" y="1071552"/>
            <a:ext cx="4279704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字方塊 14"/>
          <p:cNvSpPr txBox="1"/>
          <p:nvPr/>
        </p:nvSpPr>
        <p:spPr>
          <a:xfrm>
            <a:off x="4932041" y="2314585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信件對話式技術支援</a:t>
            </a: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線上即時對談</a:t>
            </a:r>
            <a:endParaRPr lang="zh-TW" altLang="en-US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932041" y="3538721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台灣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中國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香港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美國</a:t>
            </a:r>
            <a:endParaRPr lang="en-US" altLang="zh-TW" sz="16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Clr>
                <a:srgbClr val="002060"/>
              </a:buClr>
            </a:pP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德國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荷蘭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英國</a:t>
            </a:r>
            <a:r>
              <a:rPr lang="en-US" altLang="zh-TW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印度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ctrTitle" idx="4294967295"/>
          </p:nvPr>
        </p:nvSpPr>
        <p:spPr>
          <a:xfrm>
            <a:off x="1929934" y="1462900"/>
            <a:ext cx="7898650" cy="161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54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Acronis</a:t>
            </a:r>
            <a:r>
              <a:rPr lang="zh-TW" sz="54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進階</a:t>
            </a:r>
            <a:r>
              <a:rPr lang="zh-TW" sz="54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功能</a:t>
            </a:r>
            <a:endParaRPr sz="54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P13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3" y="987574"/>
            <a:ext cx="7128789" cy="4080447"/>
          </a:xfrm>
          <a:prstGeom prst="rect">
            <a:avLst/>
          </a:prstGeom>
        </p:spPr>
      </p:pic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Acronis 強化資料備份的每一環節 </a:t>
            </a: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335977" y="3627861"/>
            <a:ext cx="2507833" cy="864096"/>
          </a:xfrm>
          <a:prstGeom prst="roundRect">
            <a:avLst>
              <a:gd name="adj" fmla="val 16667"/>
            </a:avLst>
          </a:prstGeom>
          <a:solidFill>
            <a:srgbClr val="607D8B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2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Acronis Backup Advanced 12.5</a:t>
            </a:r>
            <a:endParaRPr sz="2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259634" y="2326109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完整保護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987826" y="141962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快速復原</a:t>
            </a:r>
            <a:endParaRPr lang="zh-TW" altLang="en-US" sz="2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572002" y="2326109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高效備份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915818" y="326221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3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靈活儲存</a:t>
            </a:r>
            <a:endParaRPr lang="zh-TW" altLang="en-US" sz="23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4644010" y="422793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彈性管理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444210" y="300379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創新保護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完整保護且與時俱進的備份技術</a:t>
            </a:r>
            <a:endParaRPr/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" y="1296425"/>
            <a:ext cx="8515350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Off-Host 讓備份效能更優化</a:t>
            </a:r>
            <a:endParaRPr dirty="0"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5643584"/>
            <a:ext cx="8839200" cy="28042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圓角矩形 3"/>
          <p:cNvSpPr/>
          <p:nvPr/>
        </p:nvSpPr>
        <p:spPr>
          <a:xfrm>
            <a:off x="285720" y="1357304"/>
            <a:ext cx="2214578" cy="1000132"/>
          </a:xfrm>
          <a:prstGeom prst="roundRect">
            <a:avLst>
              <a:gd name="adj" fmla="val 1109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單個備份任務執行時間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五邊形 17"/>
          <p:cNvSpPr/>
          <p:nvPr/>
        </p:nvSpPr>
        <p:spPr>
          <a:xfrm rot="10800000">
            <a:off x="357158" y="2738510"/>
            <a:ext cx="2857520" cy="928694"/>
          </a:xfrm>
          <a:prstGeom prst="homePlate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五邊形 16"/>
          <p:cNvSpPr/>
          <p:nvPr/>
        </p:nvSpPr>
        <p:spPr>
          <a:xfrm rot="10800000">
            <a:off x="2571736" y="2738510"/>
            <a:ext cx="2428892" cy="92869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五邊形 15"/>
          <p:cNvSpPr/>
          <p:nvPr/>
        </p:nvSpPr>
        <p:spPr>
          <a:xfrm rot="10800000">
            <a:off x="4357686" y="2738510"/>
            <a:ext cx="2928958" cy="92869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五邊形 11"/>
          <p:cNvSpPr/>
          <p:nvPr/>
        </p:nvSpPr>
        <p:spPr>
          <a:xfrm flipH="1">
            <a:off x="6500826" y="2738510"/>
            <a:ext cx="2286016" cy="928694"/>
          </a:xfrm>
          <a:prstGeom prst="homePlate">
            <a:avLst>
              <a:gd name="adj" fmla="val 50652"/>
            </a:avLst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五邊形 13"/>
          <p:cNvSpPr/>
          <p:nvPr/>
        </p:nvSpPr>
        <p:spPr>
          <a:xfrm rot="5400000">
            <a:off x="7953363" y="2190783"/>
            <a:ext cx="881140" cy="785818"/>
          </a:xfrm>
          <a:prstGeom prst="homePlate">
            <a:avLst>
              <a:gd name="adj" fmla="val 30834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29190" y="2868825"/>
            <a:ext cx="1428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複寫</a:t>
            </a:r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(Copy)</a:t>
            </a:r>
          </a:p>
        </p:txBody>
      </p:sp>
      <p:sp>
        <p:nvSpPr>
          <p:cNvPr id="21" name="矩形 20"/>
          <p:cNvSpPr/>
          <p:nvPr/>
        </p:nvSpPr>
        <p:spPr>
          <a:xfrm>
            <a:off x="500034" y="2868825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轉換為</a:t>
            </a:r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VM(Convert VM)</a:t>
            </a:r>
          </a:p>
        </p:txBody>
      </p:sp>
      <p:sp>
        <p:nvSpPr>
          <p:cNvPr id="22" name="矩形 21"/>
          <p:cNvSpPr/>
          <p:nvPr/>
        </p:nvSpPr>
        <p:spPr>
          <a:xfrm>
            <a:off x="2928926" y="2868825"/>
            <a:ext cx="1428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清理</a:t>
            </a:r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(Clean)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857224" y="3571882"/>
            <a:ext cx="7429552" cy="3333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 透過其它的</a:t>
            </a:r>
            <a:r>
              <a:rPr lang="en-US" altLang="zh-TW" sz="1600" b="1" dirty="0" err="1" smtClean="0">
                <a:latin typeface="微軟正黑體" pitchFamily="34" charset="-120"/>
                <a:ea typeface="微軟正黑體" pitchFamily="34" charset="-120"/>
              </a:rPr>
              <a:t>Acronis</a:t>
            </a: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代理程式來分擔工作，降低備份時間和系統資源的使用。</a:t>
            </a:r>
          </a:p>
        </p:txBody>
      </p:sp>
      <p:sp>
        <p:nvSpPr>
          <p:cNvPr id="25" name="矩形 24"/>
          <p:cNvSpPr/>
          <p:nvPr/>
        </p:nvSpPr>
        <p:spPr>
          <a:xfrm>
            <a:off x="6858016" y="2824901"/>
            <a:ext cx="1428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驗證</a:t>
            </a:r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(Verify)</a:t>
            </a:r>
          </a:p>
        </p:txBody>
      </p:sp>
      <p:sp>
        <p:nvSpPr>
          <p:cNvPr id="13" name="矩形 12"/>
          <p:cNvSpPr/>
          <p:nvPr/>
        </p:nvSpPr>
        <p:spPr>
          <a:xfrm>
            <a:off x="7149955" y="1571618"/>
            <a:ext cx="1428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驗證</a:t>
            </a:r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(Verify)</a:t>
            </a:r>
          </a:p>
        </p:txBody>
      </p:sp>
      <p:sp>
        <p:nvSpPr>
          <p:cNvPr id="8" name="五邊形 7"/>
          <p:cNvSpPr/>
          <p:nvPr/>
        </p:nvSpPr>
        <p:spPr>
          <a:xfrm>
            <a:off x="6500826" y="1500180"/>
            <a:ext cx="2286016" cy="785818"/>
          </a:xfrm>
          <a:prstGeom prst="homePlate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五邊形 6"/>
          <p:cNvSpPr/>
          <p:nvPr/>
        </p:nvSpPr>
        <p:spPr>
          <a:xfrm>
            <a:off x="4000496" y="1500180"/>
            <a:ext cx="2857520" cy="785818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五邊形 5"/>
          <p:cNvSpPr/>
          <p:nvPr/>
        </p:nvSpPr>
        <p:spPr>
          <a:xfrm>
            <a:off x="2714612" y="1500180"/>
            <a:ext cx="1785950" cy="785818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57488" y="1571618"/>
            <a:ext cx="12858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</a:t>
            </a:r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(Backup)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97084" y="1571618"/>
            <a:ext cx="1317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壓縮</a:t>
            </a:r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(Compress)</a:t>
            </a:r>
          </a:p>
        </p:txBody>
      </p:sp>
      <p:sp>
        <p:nvSpPr>
          <p:cNvPr id="11" name="矩形 10"/>
          <p:cNvSpPr/>
          <p:nvPr/>
        </p:nvSpPr>
        <p:spPr>
          <a:xfrm>
            <a:off x="6858016" y="1571618"/>
            <a:ext cx="1428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加密</a:t>
            </a:r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(Encrypt)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建構 10 GbE Off-Host 環境  </a:t>
            </a: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2555776" y="1491630"/>
            <a:ext cx="1637282" cy="57150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1800" b="1" dirty="0">
                <a:solidFill>
                  <a:srgbClr val="FFFFFF"/>
                </a:solidFill>
              </a:rPr>
              <a:t>10GbE LAN</a:t>
            </a:r>
            <a:endParaRPr sz="1800" dirty="0"/>
          </a:p>
        </p:txBody>
      </p:sp>
      <p:sp>
        <p:nvSpPr>
          <p:cNvPr id="211" name="Shape 211"/>
          <p:cNvSpPr/>
          <p:nvPr/>
        </p:nvSpPr>
        <p:spPr>
          <a:xfrm flipH="1">
            <a:off x="6948264" y="1692243"/>
            <a:ext cx="1096650" cy="375451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備份複寫</a:t>
            </a: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2" name="Shape 212"/>
          <p:cNvSpPr/>
          <p:nvPr/>
        </p:nvSpPr>
        <p:spPr>
          <a:xfrm flipH="1">
            <a:off x="8172400" y="3811297"/>
            <a:ext cx="736610" cy="375451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驗證</a:t>
            </a:r>
            <a:endParaRPr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3" name="Shape 213"/>
          <p:cNvSpPr/>
          <p:nvPr/>
        </p:nvSpPr>
        <p:spPr>
          <a:xfrm flipH="1">
            <a:off x="7003742" y="4243345"/>
            <a:ext cx="1096650" cy="375451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清理</a:t>
            </a:r>
            <a:endParaRPr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4" name="Shape 214"/>
          <p:cNvSpPr/>
          <p:nvPr/>
        </p:nvSpPr>
        <p:spPr>
          <a:xfrm flipH="1">
            <a:off x="6987212" y="3811297"/>
            <a:ext cx="1096650" cy="375451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轉換VM</a:t>
            </a:r>
            <a:endParaRPr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Shape 210"/>
          <p:cNvSpPr/>
          <p:nvPr/>
        </p:nvSpPr>
        <p:spPr>
          <a:xfrm>
            <a:off x="107504" y="1491630"/>
            <a:ext cx="2088232" cy="57150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b="1" dirty="0" smtClean="0">
                <a:solidFill>
                  <a:srgbClr val="FFFFFF"/>
                </a:solidFill>
              </a:rPr>
              <a:t>Backup Management Server</a:t>
            </a:r>
          </a:p>
        </p:txBody>
      </p:sp>
      <p:sp>
        <p:nvSpPr>
          <p:cNvPr id="12" name="Shape 210"/>
          <p:cNvSpPr/>
          <p:nvPr/>
        </p:nvSpPr>
        <p:spPr>
          <a:xfrm>
            <a:off x="6876256" y="1116179"/>
            <a:ext cx="2088232" cy="57606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b="1" dirty="0" err="1" smtClean="0">
                <a:solidFill>
                  <a:srgbClr val="FFFFFF"/>
                </a:solidFill>
              </a:rPr>
              <a:t>Acronis</a:t>
            </a:r>
            <a:r>
              <a:rPr lang="en-US" altLang="zh-TW" b="1" dirty="0" smtClean="0">
                <a:solidFill>
                  <a:srgbClr val="FFFFFF"/>
                </a:solidFill>
              </a:rPr>
              <a:t> Storage Node / Off-host agent</a:t>
            </a:r>
          </a:p>
        </p:txBody>
      </p:sp>
      <p:sp>
        <p:nvSpPr>
          <p:cNvPr id="13" name="Shape 210"/>
          <p:cNvSpPr/>
          <p:nvPr/>
        </p:nvSpPr>
        <p:spPr>
          <a:xfrm>
            <a:off x="6876256" y="2283718"/>
            <a:ext cx="2088232" cy="57606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b="1" dirty="0" err="1" smtClean="0">
                <a:solidFill>
                  <a:srgbClr val="FFFFFF"/>
                </a:solidFill>
              </a:rPr>
              <a:t>Acronis</a:t>
            </a:r>
            <a:r>
              <a:rPr lang="en-US" altLang="zh-TW" b="1" dirty="0" smtClean="0">
                <a:solidFill>
                  <a:srgbClr val="FFFFFF"/>
                </a:solidFill>
              </a:rPr>
              <a:t> Storage Node</a:t>
            </a:r>
          </a:p>
        </p:txBody>
      </p:sp>
      <p:sp>
        <p:nvSpPr>
          <p:cNvPr id="14" name="Shape 210"/>
          <p:cNvSpPr/>
          <p:nvPr/>
        </p:nvSpPr>
        <p:spPr>
          <a:xfrm>
            <a:off x="7020272" y="3291830"/>
            <a:ext cx="1944216" cy="432048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b="1" dirty="0" smtClean="0">
                <a:solidFill>
                  <a:schemeClr val="bg1"/>
                </a:solidFill>
              </a:rPr>
              <a:t>Off-host agent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971600" y="1635646"/>
            <a:ext cx="4680520" cy="2520280"/>
            <a:chOff x="971600" y="1635646"/>
            <a:chExt cx="4680520" cy="2520280"/>
          </a:xfrm>
        </p:grpSpPr>
        <p:cxnSp>
          <p:nvCxnSpPr>
            <p:cNvPr id="16" name="直線接點 15"/>
            <p:cNvCxnSpPr/>
            <p:nvPr/>
          </p:nvCxnSpPr>
          <p:spPr>
            <a:xfrm>
              <a:off x="971600" y="2859782"/>
              <a:ext cx="4680520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 flipH="1">
              <a:off x="4644008" y="1635646"/>
              <a:ext cx="1008112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 flipH="1">
              <a:off x="4644008" y="4155926"/>
              <a:ext cx="1008112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>
              <a:off x="4644008" y="1635646"/>
              <a:ext cx="0" cy="252028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\\MARKETING\Marketing\MarketingMaterials\Product_photo\NAS\TS-1685\TS-1685_front.png"/>
          <p:cNvPicPr>
            <a:picLocks noChangeAspect="1" noChangeArrowheads="1"/>
          </p:cNvPicPr>
          <p:nvPr/>
        </p:nvPicPr>
        <p:blipFill>
          <a:blip r:embed="rId3"/>
          <a:srcRect l="15122" r="14310"/>
          <a:stretch>
            <a:fillRect/>
          </a:stretch>
        </p:blipFill>
        <p:spPr bwMode="auto">
          <a:xfrm>
            <a:off x="144016" y="2067694"/>
            <a:ext cx="1763688" cy="1562328"/>
          </a:xfrm>
          <a:prstGeom prst="rect">
            <a:avLst/>
          </a:prstGeom>
          <a:noFill/>
        </p:spPr>
      </p:pic>
      <p:pic>
        <p:nvPicPr>
          <p:cNvPr id="25" name="Picture 2" descr="\\MARKETING\Marketing\MarketingMaterials\Product_photo\NAS\TS-1685\TS-1685_front.png"/>
          <p:cNvPicPr>
            <a:picLocks noChangeAspect="1" noChangeArrowheads="1"/>
          </p:cNvPicPr>
          <p:nvPr/>
        </p:nvPicPr>
        <p:blipFill>
          <a:blip r:embed="rId3"/>
          <a:srcRect l="15122" r="14310"/>
          <a:stretch>
            <a:fillRect/>
          </a:stretch>
        </p:blipFill>
        <p:spPr bwMode="auto">
          <a:xfrm>
            <a:off x="5292080" y="987574"/>
            <a:ext cx="1440160" cy="1275737"/>
          </a:xfrm>
          <a:prstGeom prst="rect">
            <a:avLst/>
          </a:prstGeom>
          <a:noFill/>
        </p:spPr>
      </p:pic>
      <p:pic>
        <p:nvPicPr>
          <p:cNvPr id="26" name="Picture 2" descr="\\MARKETING\Marketing\MarketingMaterials\Product_photo\NAS\TS-1685\TS-1685_front.png"/>
          <p:cNvPicPr>
            <a:picLocks noChangeAspect="1" noChangeArrowheads="1"/>
          </p:cNvPicPr>
          <p:nvPr/>
        </p:nvPicPr>
        <p:blipFill>
          <a:blip r:embed="rId3"/>
          <a:srcRect l="15122" r="14310"/>
          <a:stretch>
            <a:fillRect/>
          </a:stretch>
        </p:blipFill>
        <p:spPr bwMode="auto">
          <a:xfrm>
            <a:off x="5292080" y="2211710"/>
            <a:ext cx="1440160" cy="1275737"/>
          </a:xfrm>
          <a:prstGeom prst="rect">
            <a:avLst/>
          </a:prstGeom>
          <a:noFill/>
        </p:spPr>
      </p:pic>
      <p:pic>
        <p:nvPicPr>
          <p:cNvPr id="27" name="Picture 2" descr="\\MARKETING\Marketing\MarketingMaterials\Product_photo\NAS\TS-1685\TS-1685_front.png"/>
          <p:cNvPicPr>
            <a:picLocks noChangeAspect="1" noChangeArrowheads="1"/>
          </p:cNvPicPr>
          <p:nvPr/>
        </p:nvPicPr>
        <p:blipFill>
          <a:blip r:embed="rId3"/>
          <a:srcRect l="15122" r="14310"/>
          <a:stretch>
            <a:fillRect/>
          </a:stretch>
        </p:blipFill>
        <p:spPr bwMode="auto">
          <a:xfrm>
            <a:off x="5292080" y="3435846"/>
            <a:ext cx="1440160" cy="1275737"/>
          </a:xfrm>
          <a:prstGeom prst="rect">
            <a:avLst/>
          </a:prstGeom>
          <a:noFill/>
        </p:spPr>
      </p:pic>
      <p:pic>
        <p:nvPicPr>
          <p:cNvPr id="28" name="Shape 7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475657" y="3003798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7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148064" y="1779662"/>
            <a:ext cx="43204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7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148064" y="3003798"/>
            <a:ext cx="43204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7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148064" y="4227934"/>
            <a:ext cx="43204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MARKETING\Marketing\MarketingMaterials\Product_photo\其他\QSW-1208-8C\QSW-1208-8C_Front.png"/>
          <p:cNvPicPr>
            <a:picLocks noChangeAspect="1" noChangeArrowheads="1"/>
          </p:cNvPicPr>
          <p:nvPr/>
        </p:nvPicPr>
        <p:blipFill>
          <a:blip r:embed="rId5"/>
          <a:srcRect t="32254" b="31461"/>
          <a:stretch>
            <a:fillRect/>
          </a:stretch>
        </p:blipFill>
        <p:spPr bwMode="auto">
          <a:xfrm>
            <a:off x="2267744" y="2553143"/>
            <a:ext cx="2304256" cy="522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重複資料刪除讓儲存空間最大化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圖片 4" descr="P17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859782"/>
            <a:ext cx="3960440" cy="1712832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2123728" y="987574"/>
            <a:ext cx="6693812" cy="1777553"/>
            <a:chOff x="2051720" y="2715766"/>
            <a:chExt cx="6693812" cy="1777553"/>
          </a:xfrm>
        </p:grpSpPr>
        <p:pic>
          <p:nvPicPr>
            <p:cNvPr id="6" name="圖片 5" descr="P17-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1720" y="2715766"/>
              <a:ext cx="6693812" cy="1728192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2051720" y="3797627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針對</a:t>
              </a:r>
              <a:r>
                <a:rPr lang="en-US" altLang="zh-TW" sz="12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Dedup</a:t>
              </a:r>
              <a:endPara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資料庫檢查</a:t>
              </a:r>
              <a:endPara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重複的雜湊值</a:t>
              </a:r>
              <a:endParaRPr lang="zh-TW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3419872" y="3723878"/>
              <a:ext cx="122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在備份存檔中儲存雜湊值，在暫存檔案儲存收到唯一資料</a:t>
              </a: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716016" y="3797627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執行索引並將</a:t>
              </a:r>
              <a:endPara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唯一資料移動到</a:t>
              </a:r>
              <a:r>
                <a:rPr lang="en-US" altLang="zh-TW" sz="12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Dedup</a:t>
              </a:r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儲存區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084168" y="3838277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保存雜湊值在</a:t>
              </a:r>
              <a:r>
                <a:rPr lang="en-US" altLang="zh-TW" sz="12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Dedup</a:t>
              </a:r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資料庫</a:t>
              </a: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7452320" y="3950935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刪除暫存檔案</a:t>
              </a: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2123728" y="401191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計算資料區塊雜湊值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491880" y="393990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向</a:t>
            </a:r>
            <a:r>
              <a:rPr lang="en-US" altLang="zh-TW" sz="12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Acronis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Storage Node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發送雜湊值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788024" y="3982293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若為唯一資料</a:t>
            </a:r>
            <a:endParaRPr lang="en-US" altLang="zh-TW" sz="1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則發送資料區塊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Shape 177"/>
          <p:cNvSpPr/>
          <p:nvPr/>
        </p:nvSpPr>
        <p:spPr>
          <a:xfrm>
            <a:off x="179512" y="1491630"/>
            <a:ext cx="1872208" cy="864096"/>
          </a:xfrm>
          <a:prstGeom prst="roundRect">
            <a:avLst>
              <a:gd name="adj" fmla="val 16667"/>
            </a:avLst>
          </a:prstGeom>
          <a:solidFill>
            <a:srgbClr val="607D8B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在目標位置進行</a:t>
            </a:r>
            <a:r>
              <a:rPr lang="en-US" altLang="zh-TW" sz="18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Dedup</a:t>
            </a:r>
            <a:endParaRPr sz="1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Shape 177"/>
          <p:cNvSpPr/>
          <p:nvPr/>
        </p:nvSpPr>
        <p:spPr>
          <a:xfrm>
            <a:off x="179512" y="3291830"/>
            <a:ext cx="1872208" cy="864096"/>
          </a:xfrm>
          <a:prstGeom prst="roundRect">
            <a:avLst>
              <a:gd name="adj" fmla="val 16667"/>
            </a:avLst>
          </a:prstGeom>
          <a:solidFill>
            <a:srgbClr val="607D8B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在來源位置進行</a:t>
            </a:r>
            <a:r>
              <a:rPr lang="en-US" altLang="zh-TW" sz="18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Dedup</a:t>
            </a:r>
            <a:endParaRPr sz="18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Acronis重複資料刪除差異比較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群組 13"/>
          <p:cNvGrpSpPr/>
          <p:nvPr/>
        </p:nvGrpSpPr>
        <p:grpSpPr>
          <a:xfrm>
            <a:off x="106776" y="1316740"/>
            <a:ext cx="4411111" cy="3055210"/>
            <a:chOff x="4625385" y="1244732"/>
            <a:chExt cx="4411111" cy="3055210"/>
          </a:xfrm>
        </p:grpSpPr>
        <p:pic>
          <p:nvPicPr>
            <p:cNvPr id="30725" name="Picture 5" descr="https://lh5.googleusercontent.com/Pz9bA1tPQEiuwM4bJtZ7nattjOT-FKKIxxF5TblwTdvbLRY5Bab_adIv-JNi5kLMcmRBeUYzvgG9nvYcce6HJ4FAsx4QSt39H5_XS0RJi7GRQ7ivWc6y4-N3QMMWUKh5tQZ-papJysQ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25385" y="1832341"/>
              <a:ext cx="4411111" cy="2035553"/>
            </a:xfrm>
            <a:prstGeom prst="rect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</a:ln>
          </p:spPr>
        </p:pic>
        <p:sp>
          <p:nvSpPr>
            <p:cNvPr id="10" name="圓角矩形 9"/>
            <p:cNvSpPr/>
            <p:nvPr/>
          </p:nvSpPr>
          <p:spPr>
            <a:xfrm>
              <a:off x="5366461" y="1244732"/>
              <a:ext cx="2928958" cy="50006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有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進行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重複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資料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刪除</a:t>
              </a: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366461" y="3799876"/>
              <a:ext cx="2928958" cy="50006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存檔大小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: </a:t>
              </a:r>
              <a:r>
                <a:rPr lang="en-US" altLang="zh-TW" sz="2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14.9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GB</a:t>
              </a:r>
              <a:endPara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643280" y="1316740"/>
            <a:ext cx="4393216" cy="2835196"/>
            <a:chOff x="125393" y="1244732"/>
            <a:chExt cx="4393216" cy="2835196"/>
          </a:xfrm>
        </p:grpSpPr>
        <p:pic>
          <p:nvPicPr>
            <p:cNvPr id="30726" name="Picture 6" descr="https://lh6.googleusercontent.com/R3ph6PJJGYQDv6lYQCc6jjE10Lx_cwD1IR_c27ftiqvFnZV1B6rU5Nmo4C2OWXZHPLlMCyTT_07SWgr92NLTYIwI__6tQvGcc6PtY-lIzzVw95Rnj2Sk69O2jTEjfpHyPBepEfNGTN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5393" y="1840004"/>
              <a:ext cx="4393216" cy="1811866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</p:pic>
        <p:sp>
          <p:nvSpPr>
            <p:cNvPr id="9" name="圓角矩形 8"/>
            <p:cNvSpPr/>
            <p:nvPr/>
          </p:nvSpPr>
          <p:spPr>
            <a:xfrm>
              <a:off x="857522" y="1244732"/>
              <a:ext cx="2928958" cy="50006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未</a:t>
              </a:r>
              <a:r>
                <a:rPr lang="zh-TW" altLang="en-US" sz="2000" b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進行</a:t>
              </a:r>
              <a:r>
                <a:rPr lang="zh-TW" altLang="en-US" sz="2000" b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重複</a:t>
              </a:r>
              <a:r>
                <a:rPr lang="zh-TW" altLang="en-US" sz="2000" b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資料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刪除</a:t>
              </a: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857522" y="3579862"/>
              <a:ext cx="2928958" cy="50006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存檔大小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: </a:t>
              </a:r>
              <a:r>
                <a:rPr lang="en-US" altLang="zh-TW" sz="2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25.7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GB</a:t>
              </a:r>
              <a:endPara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P19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598"/>
            <a:ext cx="9144000" cy="2448272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體驗世界級的高速復原速度</a:t>
            </a:r>
            <a:endParaRPr/>
          </a:p>
        </p:txBody>
      </p:sp>
      <p:pic>
        <p:nvPicPr>
          <p:cNvPr id="239" name="Shape 23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79512" y="1012677"/>
            <a:ext cx="8352927" cy="39353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/>
          <p:cNvGrpSpPr/>
          <p:nvPr/>
        </p:nvGrpSpPr>
        <p:grpSpPr>
          <a:xfrm>
            <a:off x="107504" y="3569138"/>
            <a:ext cx="3096344" cy="658796"/>
            <a:chOff x="3923928" y="2643758"/>
            <a:chExt cx="3384376" cy="720080"/>
          </a:xfrm>
        </p:grpSpPr>
        <p:sp>
          <p:nvSpPr>
            <p:cNvPr id="7" name="Shape 120"/>
            <p:cNvSpPr/>
            <p:nvPr/>
          </p:nvSpPr>
          <p:spPr>
            <a:xfrm rot="16200000" flipH="1">
              <a:off x="5256076" y="1311610"/>
              <a:ext cx="720080" cy="3384376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4211960" y="2772965"/>
              <a:ext cx="2808313" cy="470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en-US" altLang="zh-TW" sz="2200" b="1" dirty="0" err="1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Acronis</a:t>
              </a:r>
              <a:r>
                <a:rPr lang="en-US" altLang="zh-TW" sz="22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2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異機還原</a:t>
              </a:r>
              <a:endParaRPr lang="zh-TW" altLang="en-US" sz="22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5724128" y="3569138"/>
            <a:ext cx="3096344" cy="658796"/>
            <a:chOff x="3923928" y="2643757"/>
            <a:chExt cx="3384376" cy="720080"/>
          </a:xfrm>
        </p:grpSpPr>
        <p:sp>
          <p:nvSpPr>
            <p:cNvPr id="11" name="Shape 120"/>
            <p:cNvSpPr/>
            <p:nvPr/>
          </p:nvSpPr>
          <p:spPr>
            <a:xfrm rot="16200000" flipH="1">
              <a:off x="5256076" y="1311609"/>
              <a:ext cx="720080" cy="3384376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211960" y="2772964"/>
              <a:ext cx="2808313" cy="470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en-US" altLang="zh-TW" sz="2200" b="1" dirty="0" err="1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Acronis</a:t>
              </a:r>
              <a:r>
                <a:rPr lang="en-US" altLang="zh-TW" sz="22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2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立即還原</a:t>
              </a:r>
              <a:endParaRPr lang="zh-TW" altLang="en-US" sz="22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4" name="圖片 13" descr="Faster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1491630"/>
            <a:ext cx="648072" cy="468462"/>
          </a:xfrm>
          <a:prstGeom prst="rect">
            <a:avLst/>
          </a:prstGeom>
        </p:spPr>
      </p:pic>
      <p:pic>
        <p:nvPicPr>
          <p:cNvPr id="15" name="圖片 14" descr="Faster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1491630"/>
            <a:ext cx="648072" cy="4684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Yvonne Tsai\Desktop\20180403\images\TAG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1560" y="-1500216"/>
            <a:ext cx="7486909" cy="653587"/>
          </a:xfrm>
          <a:prstGeom prst="rect">
            <a:avLst/>
          </a:prstGeom>
          <a:noFill/>
        </p:spPr>
      </p:pic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67544" y="196638"/>
            <a:ext cx="8424936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深入解析 Acronis X QNAP NAS</a:t>
            </a:r>
            <a:endParaRPr dirty="0"/>
          </a:p>
        </p:txBody>
      </p:sp>
      <p:sp>
        <p:nvSpPr>
          <p:cNvPr id="7" name="文字方塊 6"/>
          <p:cNvSpPr txBox="1"/>
          <p:nvPr/>
        </p:nvSpPr>
        <p:spPr>
          <a:xfrm>
            <a:off x="1618711" y="-142820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Acronis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使用者如何選擇備份架構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611561" y="1428742"/>
            <a:ext cx="7487870" cy="653587"/>
            <a:chOff x="611561" y="1428742"/>
            <a:chExt cx="7487870" cy="653587"/>
          </a:xfrm>
        </p:grpSpPr>
        <p:pic>
          <p:nvPicPr>
            <p:cNvPr id="14" name="Picture 4" descr="C:\Users\Yvonne Tsai\Desktop\20180403\images\TAG-01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11561" y="1428742"/>
              <a:ext cx="7486909" cy="653587"/>
            </a:xfrm>
            <a:prstGeom prst="rect">
              <a:avLst/>
            </a:prstGeom>
            <a:noFill/>
          </p:spPr>
        </p:pic>
        <p:sp>
          <p:nvSpPr>
            <p:cNvPr id="15" name="文字方塊 14"/>
            <p:cNvSpPr txBox="1"/>
            <p:nvPr/>
          </p:nvSpPr>
          <p:spPr>
            <a:xfrm>
              <a:off x="1618711" y="1500750"/>
              <a:ext cx="6480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419100">
                <a:buSzPts val="3000"/>
              </a:pPr>
              <a:r>
                <a:rPr lang="en-US" altLang="zh-TW" sz="24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Acronis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X QNAP NAS 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提供完善高效備援方案</a:t>
              </a: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611561" y="2214560"/>
            <a:ext cx="7487870" cy="653587"/>
            <a:chOff x="611561" y="2499742"/>
            <a:chExt cx="7487870" cy="653587"/>
          </a:xfrm>
        </p:grpSpPr>
        <p:pic>
          <p:nvPicPr>
            <p:cNvPr id="16" name="Picture 4" descr="C:\Users\Yvonne Tsai\Desktop\20180403\images\TAG-01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11561" y="2499742"/>
              <a:ext cx="7486909" cy="653587"/>
            </a:xfrm>
            <a:prstGeom prst="rect">
              <a:avLst/>
            </a:prstGeom>
            <a:noFill/>
          </p:spPr>
        </p:pic>
        <p:sp>
          <p:nvSpPr>
            <p:cNvPr id="17" name="文字方塊 16"/>
            <p:cNvSpPr txBox="1"/>
            <p:nvPr/>
          </p:nvSpPr>
          <p:spPr>
            <a:xfrm>
              <a:off x="1618711" y="2571750"/>
              <a:ext cx="6480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19100">
                <a:buSzPts val="3000"/>
              </a:pPr>
              <a:r>
                <a:rPr lang="en-US" altLang="zh-TW" sz="24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Acronis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進階功能</a:t>
              </a: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611561" y="3000378"/>
            <a:ext cx="7487870" cy="653587"/>
            <a:chOff x="611561" y="3147814"/>
            <a:chExt cx="7487870" cy="653587"/>
          </a:xfrm>
        </p:grpSpPr>
        <p:pic>
          <p:nvPicPr>
            <p:cNvPr id="18" name="Picture 4" descr="C:\Users\Yvonne Tsai\Desktop\20180403\images\TAG-01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11561" y="3147814"/>
              <a:ext cx="7486909" cy="653587"/>
            </a:xfrm>
            <a:prstGeom prst="rect">
              <a:avLst/>
            </a:prstGeom>
            <a:noFill/>
          </p:spPr>
        </p:pic>
        <p:sp>
          <p:nvSpPr>
            <p:cNvPr id="19" name="文字方塊 18"/>
            <p:cNvSpPr txBox="1"/>
            <p:nvPr/>
          </p:nvSpPr>
          <p:spPr>
            <a:xfrm>
              <a:off x="1618711" y="3219822"/>
              <a:ext cx="6480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19100">
                <a:buSzPts val="3000"/>
              </a:pP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Live Demo -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資料高效備份及還原</a:t>
              </a: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611561" y="3795886"/>
            <a:ext cx="7487870" cy="653587"/>
            <a:chOff x="611561" y="3795886"/>
            <a:chExt cx="7487870" cy="653587"/>
          </a:xfrm>
        </p:grpSpPr>
        <p:pic>
          <p:nvPicPr>
            <p:cNvPr id="20" name="Picture 4" descr="C:\Users\Yvonne Tsai\Desktop\20180403\images\TAG-01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11561" y="3795886"/>
              <a:ext cx="7486909" cy="653587"/>
            </a:xfrm>
            <a:prstGeom prst="rect">
              <a:avLst/>
            </a:prstGeom>
            <a:noFill/>
          </p:spPr>
        </p:pic>
        <p:sp>
          <p:nvSpPr>
            <p:cNvPr id="21" name="文字方塊 20"/>
            <p:cNvSpPr txBox="1"/>
            <p:nvPr/>
          </p:nvSpPr>
          <p:spPr>
            <a:xfrm>
              <a:off x="1618711" y="3867894"/>
              <a:ext cx="6480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419100">
                <a:buSzPts val="3000"/>
              </a:pPr>
              <a:r>
                <a:rPr lang="en-US" altLang="zh-TW" sz="24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Acronis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X QNAP 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資料保護萬無一失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系統管理員角色和委派的彈性管理</a:t>
            </a:r>
            <a:endParaRPr/>
          </a:p>
        </p:txBody>
      </p:sp>
      <p:pic>
        <p:nvPicPr>
          <p:cNvPr id="245" name="Shape 24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95536" y="1059582"/>
            <a:ext cx="8425213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11"/>
          <p:cNvSpPr/>
          <p:nvPr/>
        </p:nvSpPr>
        <p:spPr>
          <a:xfrm flipH="1">
            <a:off x="2051720" y="2033290"/>
            <a:ext cx="1152128" cy="39444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使用者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</a:t>
            </a:r>
            <a:endParaRPr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Shape 211"/>
          <p:cNvSpPr/>
          <p:nvPr/>
        </p:nvSpPr>
        <p:spPr>
          <a:xfrm flipH="1">
            <a:off x="4860032" y="2033290"/>
            <a:ext cx="1152128" cy="39444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使用者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B</a:t>
            </a:r>
            <a:endParaRPr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Shape 211"/>
          <p:cNvSpPr/>
          <p:nvPr/>
        </p:nvSpPr>
        <p:spPr>
          <a:xfrm flipH="1">
            <a:off x="7740352" y="2033290"/>
            <a:ext cx="1152128" cy="39444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使用者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</a:t>
            </a:r>
            <a:endParaRPr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/>
              <a:t>自訂儀表板以快速掌握所有備份資訊</a:t>
            </a:r>
            <a:endParaRPr/>
          </a:p>
        </p:txBody>
      </p:sp>
      <p:pic>
        <p:nvPicPr>
          <p:cNvPr id="251" name="Shape 2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9552" y="1203598"/>
            <a:ext cx="6309289" cy="349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0830" y="1347614"/>
            <a:ext cx="1771650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6"/>
          <p:cNvSpPr txBox="1">
            <a:spLocks/>
          </p:cNvSpPr>
          <p:nvPr/>
        </p:nvSpPr>
        <p:spPr>
          <a:xfrm>
            <a:off x="2659044" y="1779662"/>
            <a:ext cx="6521468" cy="154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altLang="zh-TW" sz="4800" b="1" dirty="0" err="1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Acronis</a:t>
            </a:r>
            <a:r>
              <a:rPr lang="en-US" altLang="zh-TW" sz="4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X QNAP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zh-TW" altLang="en-US" sz="44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資料保護萬無一失</a:t>
            </a:r>
            <a:endParaRPr kumimoji="0" lang="zh-TW" altLang="en-US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Acronis 電腦整機備份到 NAS</a:t>
            </a:r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body" idx="4294967295"/>
          </p:nvPr>
        </p:nvSpPr>
        <p:spPr>
          <a:xfrm>
            <a:off x="285720" y="1131590"/>
            <a:ext cx="8643998" cy="7588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317500">
              <a:buSzPts val="1400"/>
              <a:buNone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透過備份計畫將檔案、資料夾、磁碟，甚至是整台電腦備份至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QNAP NAS</a:t>
            </a:r>
            <a:endParaRPr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4" name="Shape 26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22007" y="1923678"/>
            <a:ext cx="4191029" cy="257176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65" name="Shape 26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884476" y="1566470"/>
            <a:ext cx="2351820" cy="309351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63"/>
          <p:cNvSpPr txBox="1">
            <a:spLocks/>
          </p:cNvSpPr>
          <p:nvPr/>
        </p:nvSpPr>
        <p:spPr>
          <a:xfrm>
            <a:off x="827584" y="915566"/>
            <a:ext cx="7128792" cy="7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17500">
              <a:lnSpc>
                <a:spcPct val="115000"/>
              </a:lnSpc>
              <a:buClr>
                <a:schemeClr val="dk2"/>
              </a:buClr>
              <a:buSzPts val="1400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可選擇個別檔案進行資料還原，資料預設會還原至其原始位置，也可以自訂還原目的地</a:t>
            </a:r>
            <a:endParaRPr lang="zh-TW" altLang="en-US" sz="2000" b="1" dirty="0" smtClean="0">
              <a:solidFill>
                <a:srgbClr val="002060"/>
              </a:solidFill>
              <a:highlight>
                <a:srgbClr val="FFFFFF"/>
              </a:highlight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Acronis 檔案精細還原</a:t>
            </a:r>
            <a:endParaRPr/>
          </a:p>
        </p:txBody>
      </p:sp>
      <p:pic>
        <p:nvPicPr>
          <p:cNvPr id="272" name="Shape 2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1521" y="1674401"/>
            <a:ext cx="4227159" cy="245210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73" name="Shape 27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535942" y="1674401"/>
            <a:ext cx="4212522" cy="24281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圖片 6" descr="24_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2905120"/>
            <a:ext cx="2952329" cy="218691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63"/>
          <p:cNvSpPr txBox="1">
            <a:spLocks/>
          </p:cNvSpPr>
          <p:nvPr/>
        </p:nvSpPr>
        <p:spPr>
          <a:xfrm>
            <a:off x="539552" y="1164843"/>
            <a:ext cx="8643998" cy="7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17500">
              <a:lnSpc>
                <a:spcPct val="115000"/>
              </a:lnSpc>
              <a:buClr>
                <a:schemeClr val="dk2"/>
              </a:buClr>
              <a:buSzPts val="1400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透過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QNAP App Center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安裝</a:t>
            </a:r>
            <a:r>
              <a:rPr lang="en-US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Acronis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True Image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，直接進行手機備份</a:t>
            </a:r>
            <a:endParaRPr lang="en-US" altLang="zh-TW" sz="1800" b="1" dirty="0" smtClean="0">
              <a:solidFill>
                <a:srgbClr val="002060"/>
              </a:solidFill>
              <a:highlight>
                <a:srgbClr val="FFFFFF"/>
              </a:highlight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/>
              <a:t>Acronis True Image 手機備份無時差</a:t>
            </a:r>
            <a:endParaRPr sz="3600" dirty="0"/>
          </a:p>
        </p:txBody>
      </p:sp>
      <p:pic>
        <p:nvPicPr>
          <p:cNvPr id="280" name="Shape 28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1560" y="1618683"/>
            <a:ext cx="6164353" cy="304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66"/>
          <p:cNvSpPr txBox="1">
            <a:spLocks/>
          </p:cNvSpPr>
          <p:nvPr/>
        </p:nvSpPr>
        <p:spPr>
          <a:xfrm>
            <a:off x="2875068" y="1822370"/>
            <a:ext cx="6161428" cy="154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altLang="zh-TW" sz="4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Live Demo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zh-TW" altLang="en-US" sz="4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資料高效備份及還原</a:t>
            </a:r>
            <a:endParaRPr kumimoji="0" lang="zh-TW" altLang="en-US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STEP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1874775"/>
            <a:ext cx="3983964" cy="547696"/>
          </a:xfrm>
          <a:prstGeom prst="rect">
            <a:avLst/>
          </a:prstGeom>
        </p:spPr>
      </p:pic>
      <p:pic>
        <p:nvPicPr>
          <p:cNvPr id="6" name="圖片 5" descr="STEP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4" y="2489835"/>
            <a:ext cx="3983964" cy="547696"/>
          </a:xfrm>
          <a:prstGeom prst="rect">
            <a:avLst/>
          </a:prstGeom>
        </p:spPr>
      </p:pic>
      <p:pic>
        <p:nvPicPr>
          <p:cNvPr id="7" name="圖片 6" descr="STEP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104895"/>
            <a:ext cx="3983968" cy="546975"/>
          </a:xfrm>
          <a:prstGeom prst="rect">
            <a:avLst/>
          </a:prstGeom>
        </p:spPr>
      </p:pic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輕鬆部署備份一體機</a:t>
            </a:r>
            <a:endParaRPr/>
          </a:p>
        </p:txBody>
      </p:sp>
      <p:pic>
        <p:nvPicPr>
          <p:cNvPr id="292" name="Shape 29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995936" y="1203598"/>
            <a:ext cx="4965271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字方塊 7"/>
          <p:cNvSpPr txBox="1"/>
          <p:nvPr/>
        </p:nvSpPr>
        <p:spPr>
          <a:xfrm>
            <a:off x="1043610" y="1976487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啟用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Virtualization Station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043610" y="2561843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buSzPts val="1800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安裝</a:t>
            </a:r>
            <a:r>
              <a:rPr lang="en-US" altLang="zh-TW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Windows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作業系統</a:t>
            </a:r>
            <a:endParaRPr lang="zh-TW" altLang="en-US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043610" y="320991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buSzPts val="1800"/>
            </a:pP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安裝</a:t>
            </a:r>
            <a:r>
              <a:rPr lang="en-US" altLang="zh-TW" sz="1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Acronis</a:t>
            </a:r>
            <a:r>
              <a:rPr lang="zh-TW" altLang="en-US" sz="1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備份軟體</a:t>
            </a:r>
            <a:endParaRPr lang="zh-TW" altLang="en-US" sz="1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153" y="1749524"/>
            <a:ext cx="6734175" cy="28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QNAP 多點備份讓資料保護更完善</a:t>
            </a:r>
            <a:endParaRPr dirty="0"/>
          </a:p>
        </p:txBody>
      </p:sp>
      <p:sp>
        <p:nvSpPr>
          <p:cNvPr id="300" name="Shape 300"/>
          <p:cNvSpPr txBox="1"/>
          <p:nvPr/>
        </p:nvSpPr>
        <p:spPr>
          <a:xfrm>
            <a:off x="1589368" y="1097268"/>
            <a:ext cx="72362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chemeClr val="accent5">
                    <a:lumMod val="75000"/>
                  </a:schemeClr>
                </a:solidFill>
              </a:rPr>
              <a:t>Hybrid Backup Sync</a:t>
            </a:r>
            <a:r>
              <a:rPr lang="zh-TW" sz="2800" b="1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混合型份與同步中心</a:t>
            </a:r>
            <a:endParaRPr sz="2800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Shape 13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99592" y="1059582"/>
            <a:ext cx="648072" cy="6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特別感謝</a:t>
            </a:r>
            <a:endParaRPr dirty="0"/>
          </a:p>
        </p:txBody>
      </p:sp>
      <p:pic>
        <p:nvPicPr>
          <p:cNvPr id="11266" name="Picture 2" descr="ãæ¹æç§æãçåçæå°çµæ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419622"/>
            <a:ext cx="5293072" cy="2579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hape 81"/>
          <p:cNvCxnSpPr/>
          <p:nvPr/>
        </p:nvCxnSpPr>
        <p:spPr>
          <a:xfrm>
            <a:off x="5076055" y="1923678"/>
            <a:ext cx="2088232" cy="0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42" name="Shape 120"/>
          <p:cNvSpPr/>
          <p:nvPr/>
        </p:nvSpPr>
        <p:spPr>
          <a:xfrm rot="5400000">
            <a:off x="7808952" y="1423030"/>
            <a:ext cx="366854" cy="93610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83"/>
          <p:cNvSpPr/>
          <p:nvPr/>
        </p:nvSpPr>
        <p:spPr>
          <a:xfrm>
            <a:off x="7740351" y="1737021"/>
            <a:ext cx="647679" cy="3081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</a:t>
            </a:r>
            <a:r>
              <a:rPr 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AS</a:t>
            </a:r>
            <a:endParaRPr 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Shape 120"/>
          <p:cNvSpPr/>
          <p:nvPr/>
        </p:nvSpPr>
        <p:spPr>
          <a:xfrm rot="5400000">
            <a:off x="4860031" y="-380577"/>
            <a:ext cx="432048" cy="331236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Shape 81"/>
          <p:cNvCxnSpPr>
            <a:stCxn id="68" idx="3"/>
          </p:cNvCxnSpPr>
          <p:nvPr/>
        </p:nvCxnSpPr>
        <p:spPr>
          <a:xfrm>
            <a:off x="5407690" y="3072493"/>
            <a:ext cx="532461" cy="651385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/>
              <a:t>如何部署</a:t>
            </a:r>
            <a:r>
              <a:rPr lang="en-US" altLang="zh-TW" dirty="0" err="1" smtClean="0"/>
              <a:t>Acronis</a:t>
            </a:r>
            <a:r>
              <a:rPr lang="zh-TW" altLang="en-US" dirty="0" smtClean="0"/>
              <a:t>備份解決方案</a:t>
            </a:r>
            <a:endParaRPr dirty="0"/>
          </a:p>
        </p:txBody>
      </p:sp>
      <p:sp>
        <p:nvSpPr>
          <p:cNvPr id="84" name="Shape 120"/>
          <p:cNvSpPr/>
          <p:nvPr/>
        </p:nvSpPr>
        <p:spPr>
          <a:xfrm rot="5400000">
            <a:off x="1276484" y="747793"/>
            <a:ext cx="389736" cy="226047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120"/>
          <p:cNvSpPr/>
          <p:nvPr/>
        </p:nvSpPr>
        <p:spPr>
          <a:xfrm rot="5400000">
            <a:off x="1577982" y="2480336"/>
            <a:ext cx="382323" cy="1141214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83"/>
          <p:cNvSpPr/>
          <p:nvPr/>
        </p:nvSpPr>
        <p:spPr>
          <a:xfrm>
            <a:off x="1354431" y="2883566"/>
            <a:ext cx="877476" cy="32734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Server</a:t>
            </a:r>
            <a:endParaRPr 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80" name="Shape 80"/>
          <p:cNvCxnSpPr/>
          <p:nvPr/>
        </p:nvCxnSpPr>
        <p:spPr>
          <a:xfrm flipV="1">
            <a:off x="2991324" y="3008266"/>
            <a:ext cx="1383994" cy="1013312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81" name="Shape 81"/>
          <p:cNvCxnSpPr/>
          <p:nvPr/>
        </p:nvCxnSpPr>
        <p:spPr>
          <a:xfrm>
            <a:off x="5329742" y="3086211"/>
            <a:ext cx="1617851" cy="0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78" name="Shape 78"/>
          <p:cNvCxnSpPr/>
          <p:nvPr/>
        </p:nvCxnSpPr>
        <p:spPr>
          <a:xfrm>
            <a:off x="3147219" y="2228791"/>
            <a:ext cx="1097771" cy="845380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79" name="Shape 79"/>
          <p:cNvCxnSpPr>
            <a:stCxn id="73" idx="3"/>
          </p:cNvCxnSpPr>
          <p:nvPr/>
        </p:nvCxnSpPr>
        <p:spPr>
          <a:xfrm flipV="1">
            <a:off x="3149908" y="3086211"/>
            <a:ext cx="1166520" cy="12935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82" name="Shape 82"/>
          <p:cNvCxnSpPr/>
          <p:nvPr/>
        </p:nvCxnSpPr>
        <p:spPr>
          <a:xfrm flipV="1">
            <a:off x="4784111" y="2384686"/>
            <a:ext cx="0" cy="545631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41" name="Shape 120"/>
          <p:cNvSpPr/>
          <p:nvPr/>
        </p:nvSpPr>
        <p:spPr>
          <a:xfrm rot="5400000">
            <a:off x="1510326" y="3008264"/>
            <a:ext cx="389736" cy="226047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652906" y="3974828"/>
            <a:ext cx="1636893" cy="32734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Virtualization</a:t>
            </a:r>
            <a:endParaRPr 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3419871" y="1059582"/>
            <a:ext cx="3672408" cy="31956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Acronis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Backup Management Server</a:t>
            </a:r>
          </a:p>
          <a:p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8" name="Shape 68" descr="C:\Users\user\Desktop\0110\16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2586" y="2852369"/>
            <a:ext cx="1325104" cy="44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433935" y="1390662"/>
            <a:ext cx="714128" cy="13251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Shape 7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966251" y="2092188"/>
            <a:ext cx="605973" cy="60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055957" y="1293424"/>
            <a:ext cx="1199825" cy="101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519793" y="1029886"/>
            <a:ext cx="389693" cy="38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133904" y="2696475"/>
            <a:ext cx="1016003" cy="80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519793" y="2398038"/>
            <a:ext cx="389693" cy="38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133904" y="3787736"/>
            <a:ext cx="1013314" cy="87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519771" y="3478158"/>
            <a:ext cx="389736" cy="38973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120"/>
          <p:cNvSpPr/>
          <p:nvPr/>
        </p:nvSpPr>
        <p:spPr>
          <a:xfrm rot="5400000">
            <a:off x="6904961" y="2505896"/>
            <a:ext cx="366854" cy="1159909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Shape 67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5856331" y="2384687"/>
            <a:ext cx="1019924" cy="102186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/>
          <p:nvPr/>
        </p:nvSpPr>
        <p:spPr>
          <a:xfrm>
            <a:off x="6902532" y="2931790"/>
            <a:ext cx="671102" cy="3081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endParaRPr 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5" name="Shape 65"/>
          <p:cNvSpPr/>
          <p:nvPr/>
        </p:nvSpPr>
        <p:spPr>
          <a:xfrm>
            <a:off x="419064" y="1714357"/>
            <a:ext cx="2026629" cy="32734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PC/Workstation</a:t>
            </a:r>
          </a:p>
        </p:txBody>
      </p:sp>
      <p:grpSp>
        <p:nvGrpSpPr>
          <p:cNvPr id="30" name="群組 29"/>
          <p:cNvGrpSpPr/>
          <p:nvPr/>
        </p:nvGrpSpPr>
        <p:grpSpPr>
          <a:xfrm>
            <a:off x="5004048" y="3435846"/>
            <a:ext cx="2952328" cy="1006605"/>
            <a:chOff x="4814336" y="2069032"/>
            <a:chExt cx="2897496" cy="987909"/>
          </a:xfrm>
        </p:grpSpPr>
        <p:sp>
          <p:nvSpPr>
            <p:cNvPr id="31" name="Shape 120"/>
            <p:cNvSpPr/>
            <p:nvPr/>
          </p:nvSpPr>
          <p:spPr>
            <a:xfrm rot="5400000">
              <a:off x="6577757" y="1648353"/>
              <a:ext cx="360039" cy="1908107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" name="Shape 67"/>
            <p:cNvPicPr preferRelativeResize="0"/>
            <p:nvPr/>
          </p:nvPicPr>
          <p:blipFill>
            <a:blip r:embed="rId10"/>
            <a:srcRect t="14025" b="22434"/>
            <a:stretch>
              <a:fillRect/>
            </a:stretch>
          </p:blipFill>
          <p:spPr>
            <a:xfrm>
              <a:off x="4814336" y="2069032"/>
              <a:ext cx="1554753" cy="98790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3" name="Shape 83"/>
            <p:cNvSpPr/>
            <p:nvPr/>
          </p:nvSpPr>
          <p:spPr>
            <a:xfrm>
              <a:off x="6157078" y="2544008"/>
              <a:ext cx="1554754" cy="3024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TW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Acronis</a:t>
              </a:r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Cloud</a:t>
              </a:r>
            </a:p>
            <a:p>
              <a:endPara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39" name="圖片 38" descr="38628695 (1) [轉換]-0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6255" y="1131590"/>
            <a:ext cx="888418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6660232" y="4507255"/>
            <a:ext cx="2520280" cy="36875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331640" y="1560587"/>
            <a:ext cx="6624736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TW" sz="60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Acronis</a:t>
            </a:r>
            <a:r>
              <a:rPr lang="en-US" altLang="zh-TW" sz="6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6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X </a:t>
            </a:r>
            <a:r>
              <a:rPr lang="en-US" altLang="zh-TW" sz="6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QNAP</a:t>
            </a:r>
          </a:p>
          <a:p>
            <a:pPr algn="ctr">
              <a:defRPr/>
            </a:pPr>
            <a:r>
              <a:rPr lang="zh-TW" altLang="en-US" sz="4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       是您最好的選擇</a:t>
            </a:r>
            <a:r>
              <a:rPr lang="en-US" altLang="zh-TW" sz="48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48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3" descr="C:\Users\Yvonne Tsai\Desktop\20180403\images\Cover_0330-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4000510"/>
            <a:ext cx="2019800" cy="8826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6660232" y="44985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6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zh-TW" altLang="en-US" sz="600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20"/>
          <p:cNvSpPr/>
          <p:nvPr/>
        </p:nvSpPr>
        <p:spPr>
          <a:xfrm rot="5400000">
            <a:off x="6141456" y="2910505"/>
            <a:ext cx="533496" cy="208823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94"/>
          <p:cNvSpPr txBox="1"/>
          <p:nvPr/>
        </p:nvSpPr>
        <p:spPr>
          <a:xfrm>
            <a:off x="5336393" y="3695734"/>
            <a:ext cx="2214396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安全儲存</a:t>
            </a:r>
            <a:endParaRPr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5" name="Shape 9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64088" y="1626526"/>
            <a:ext cx="2088232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20"/>
          <p:cNvSpPr/>
          <p:nvPr/>
        </p:nvSpPr>
        <p:spPr>
          <a:xfrm rot="5400000">
            <a:off x="2110565" y="2506155"/>
            <a:ext cx="585777" cy="28969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完善的資料備援方案需要</a:t>
            </a: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3851920" y="2139702"/>
            <a:ext cx="1122900" cy="1051500"/>
          </a:xfrm>
          <a:prstGeom prst="mathPlus">
            <a:avLst>
              <a:gd name="adj1" fmla="val 23520"/>
            </a:avLst>
          </a:prstGeom>
          <a:solidFill>
            <a:srgbClr val="4A86E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619672" y="1779662"/>
            <a:ext cx="1566900" cy="15669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4" name="Shape 94"/>
          <p:cNvSpPr txBox="1"/>
          <p:nvPr/>
        </p:nvSpPr>
        <p:spPr>
          <a:xfrm>
            <a:off x="1331640" y="3695734"/>
            <a:ext cx="2214396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高效備份軟體</a:t>
            </a:r>
            <a:endParaRPr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比較 Acronis 支援的儲存方案</a:t>
            </a:r>
            <a:endParaRPr/>
          </a:p>
        </p:txBody>
      </p:sp>
      <p:grpSp>
        <p:nvGrpSpPr>
          <p:cNvPr id="14" name="群組 13"/>
          <p:cNvGrpSpPr/>
          <p:nvPr/>
        </p:nvGrpSpPr>
        <p:grpSpPr>
          <a:xfrm>
            <a:off x="179512" y="1257366"/>
            <a:ext cx="8819332" cy="2826552"/>
            <a:chOff x="179512" y="1491630"/>
            <a:chExt cx="8819332" cy="2826552"/>
          </a:xfrm>
        </p:grpSpPr>
        <p:graphicFrame>
          <p:nvGraphicFramePr>
            <p:cNvPr id="101" name="Shape 101"/>
            <p:cNvGraphicFramePr/>
            <p:nvPr/>
          </p:nvGraphicFramePr>
          <p:xfrm>
            <a:off x="179512" y="1491630"/>
            <a:ext cx="8819332" cy="2803980"/>
          </p:xfrm>
          <a:graphic>
            <a:graphicData uri="http://schemas.openxmlformats.org/drawingml/2006/table">
              <a:tbl>
                <a:tblPr firstRow="1" bandRow="1">
                  <a:tableStyleId>{7DF18680-E054-41AD-8BC1-D1AEF772440D}</a:tableStyleId>
                </a:tblPr>
                <a:tblGrid>
                  <a:gridCol w="1368152"/>
                  <a:gridCol w="1728192"/>
                  <a:gridCol w="1512168"/>
                  <a:gridCol w="1641364"/>
                  <a:gridCol w="2569456"/>
                </a:tblGrid>
                <a:tr h="396210"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dirty="0"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latin typeface="微軟正黑體" pitchFamily="34" charset="-120"/>
                            <a:ea typeface="微軟正黑體" pitchFamily="34" charset="-120"/>
                          </a:rPr>
                          <a:t>本機儲存</a:t>
                        </a:r>
                        <a:endParaRPr sz="1600" b="1" dirty="0"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latin typeface="微軟正黑體" pitchFamily="34" charset="-120"/>
                            <a:ea typeface="微軟正黑體" pitchFamily="34" charset="-120"/>
                          </a:rPr>
                          <a:t>外接裝置</a:t>
                        </a:r>
                        <a:endParaRPr sz="1600" b="1"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latin typeface="微軟正黑體" pitchFamily="34" charset="-120"/>
                            <a:ea typeface="微軟正黑體" pitchFamily="34" charset="-120"/>
                          </a:rPr>
                          <a:t>雲端空間</a:t>
                        </a:r>
                        <a:endParaRPr sz="1600" b="1" dirty="0"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latin typeface="微軟正黑體" pitchFamily="34" charset="-120"/>
                            <a:ea typeface="微軟正黑體" pitchFamily="34" charset="-120"/>
                          </a:rPr>
                          <a:t>NAS</a:t>
                        </a:r>
                        <a:endParaRPr sz="1600" b="1" dirty="0"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/>
                  </a:tc>
                </a:tr>
                <a:tr h="3810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儲存容量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altLang="en-US" sz="1600" b="1" dirty="0" smtClean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小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大</a:t>
                        </a:r>
                        <a:endParaRPr sz="1600" b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lang="zh-TW" altLang="en-US" sz="1600" b="1" dirty="0" smtClean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按需求收費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大</a:t>
                        </a:r>
                        <a:endParaRPr sz="1600" b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</a:tr>
                <a:tr h="3810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儲存保護</a:t>
                        </a:r>
                        <a:endParaRPr sz="1600" b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altLang="en-US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有限</a:t>
                        </a:r>
                        <a:r>
                          <a:rPr lang="zh-TW" sz="1600" b="1" dirty="0" smtClean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保護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有限保護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完整保護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完整保護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</a:tr>
                <a:tr h="3810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儲存共享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不支援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不支援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支援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支援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</a:tr>
                <a:tr h="3810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異地備援</a:t>
                        </a:r>
                        <a:endParaRPr sz="1600" b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不支援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不支援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不支援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 smtClean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支援</a:t>
                        </a:r>
                        <a:r>
                          <a:rPr lang="en-US" altLang="zh-TW" sz="1600" b="1" dirty="0" smtClean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(</a:t>
                        </a:r>
                        <a:r>
                          <a:rPr lang="zh-TW" sz="1600" b="1" dirty="0" smtClean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遠端</a:t>
                        </a: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NA</a:t>
                        </a:r>
                        <a:r>
                          <a:rPr lang="zh-TW" sz="1600" b="1" dirty="0" smtClean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S</a:t>
                        </a:r>
                        <a:endParaRPr lang="en-US" altLang="zh-TW" sz="16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 smtClean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及雲端空間)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</a:tr>
                <a:tr h="3810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備份速度</a:t>
                        </a:r>
                        <a:endParaRPr sz="1600" b="1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快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中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慢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微軟正黑體" pitchFamily="34" charset="-120"/>
                            <a:ea typeface="微軟正黑體" pitchFamily="34" charset="-120"/>
                          </a:rPr>
                          <a:t>快(10GbE)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</a:tr>
              </a:tbl>
            </a:graphicData>
          </a:graphic>
        </p:graphicFrame>
        <p:pic>
          <p:nvPicPr>
            <p:cNvPr id="9" name="圖片 8" descr="讚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4828" y="1797902"/>
              <a:ext cx="576064" cy="576064"/>
            </a:xfrm>
            <a:prstGeom prst="rect">
              <a:avLst/>
            </a:prstGeom>
          </p:spPr>
        </p:pic>
        <p:pic>
          <p:nvPicPr>
            <p:cNvPr id="10" name="圖片 9" descr="讚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4828" y="2283956"/>
              <a:ext cx="576064" cy="576064"/>
            </a:xfrm>
            <a:prstGeom prst="rect">
              <a:avLst/>
            </a:prstGeom>
          </p:spPr>
        </p:pic>
        <p:pic>
          <p:nvPicPr>
            <p:cNvPr id="11" name="圖片 10" descr="讚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4828" y="2770010"/>
              <a:ext cx="576064" cy="576064"/>
            </a:xfrm>
            <a:prstGeom prst="rect">
              <a:avLst/>
            </a:prstGeom>
          </p:spPr>
        </p:pic>
        <p:pic>
          <p:nvPicPr>
            <p:cNvPr id="12" name="圖片 11" descr="讚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4828" y="3256064"/>
              <a:ext cx="576064" cy="576064"/>
            </a:xfrm>
            <a:prstGeom prst="rect">
              <a:avLst/>
            </a:prstGeom>
          </p:spPr>
        </p:pic>
        <p:pic>
          <p:nvPicPr>
            <p:cNvPr id="13" name="圖片 12" descr="讚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4828" y="3742118"/>
              <a:ext cx="576064" cy="5760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9"/>
          <p:cNvSpPr/>
          <p:nvPr/>
        </p:nvSpPr>
        <p:spPr>
          <a:xfrm rot="5400000">
            <a:off x="2850735" y="1071552"/>
            <a:ext cx="1661704" cy="1661704"/>
          </a:xfrm>
          <a:prstGeom prst="teardrop">
            <a:avLst>
              <a:gd name="adj" fmla="val 100000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279"/>
          <p:cNvSpPr/>
          <p:nvPr/>
        </p:nvSpPr>
        <p:spPr>
          <a:xfrm rot="10800000">
            <a:off x="4643438" y="1071552"/>
            <a:ext cx="1661704" cy="1661706"/>
          </a:xfrm>
          <a:prstGeom prst="teardrop">
            <a:avLst>
              <a:gd name="adj" fmla="val 100000"/>
            </a:avLst>
          </a:prstGeom>
          <a:solidFill>
            <a:srgbClr val="33CC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279"/>
          <p:cNvSpPr/>
          <p:nvPr/>
        </p:nvSpPr>
        <p:spPr>
          <a:xfrm>
            <a:off x="2850735" y="2857502"/>
            <a:ext cx="1661706" cy="1661704"/>
          </a:xfrm>
          <a:prstGeom prst="teardrop">
            <a:avLst>
              <a:gd name="adj" fmla="val 100000"/>
            </a:avLst>
          </a:prstGeom>
          <a:solidFill>
            <a:srgbClr val="33CC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79"/>
          <p:cNvSpPr/>
          <p:nvPr/>
        </p:nvSpPr>
        <p:spPr>
          <a:xfrm rot="16200000">
            <a:off x="4643438" y="2815978"/>
            <a:ext cx="1661706" cy="1661706"/>
          </a:xfrm>
          <a:prstGeom prst="teardrop">
            <a:avLst>
              <a:gd name="adj" fmla="val 100000"/>
            </a:avLst>
          </a:prstGeom>
          <a:solidFill>
            <a:srgbClr val="33CC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4121732" y="2265498"/>
            <a:ext cx="1008408" cy="10084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67544" y="214296"/>
            <a:ext cx="8424936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/>
              <a:t>QNAP NAS是搭配 Acronis 的最佳儲存裝置</a:t>
            </a:r>
            <a:endParaRPr sz="3200" dirty="0"/>
          </a:p>
        </p:txBody>
      </p:sp>
      <p:pic>
        <p:nvPicPr>
          <p:cNvPr id="35" name="圖片 34" descr="47704252 [轉換]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468" y="3194606"/>
            <a:ext cx="1154218" cy="987496"/>
          </a:xfrm>
          <a:prstGeom prst="rect">
            <a:avLst/>
          </a:prstGeom>
        </p:spPr>
      </p:pic>
      <p:pic>
        <p:nvPicPr>
          <p:cNvPr id="36" name="圖片 35" descr="47704252 [轉換]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219822"/>
            <a:ext cx="1046214" cy="908832"/>
          </a:xfrm>
          <a:prstGeom prst="rect">
            <a:avLst/>
          </a:prstGeom>
        </p:spPr>
      </p:pic>
      <p:pic>
        <p:nvPicPr>
          <p:cNvPr id="37" name="圖片 36" descr="47704252 [轉換]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132" y="1571618"/>
            <a:ext cx="1278190" cy="705354"/>
          </a:xfrm>
          <a:prstGeom prst="rect">
            <a:avLst/>
          </a:prstGeom>
        </p:spPr>
      </p:pic>
      <p:pic>
        <p:nvPicPr>
          <p:cNvPr id="38" name="圖片 37" descr="47704252 [轉換]-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235" y="1285866"/>
            <a:ext cx="1154220" cy="1137120"/>
          </a:xfrm>
          <a:prstGeom prst="rect">
            <a:avLst/>
          </a:prstGeom>
        </p:spPr>
      </p:pic>
      <p:pic>
        <p:nvPicPr>
          <p:cNvPr id="39" name="圖片 38" descr="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6302" y="2470068"/>
            <a:ext cx="635412" cy="635412"/>
          </a:xfrm>
          <a:prstGeom prst="rect">
            <a:avLst/>
          </a:prstGeom>
        </p:spPr>
      </p:pic>
      <p:sp>
        <p:nvSpPr>
          <p:cNvPr id="13" name="Shape 276"/>
          <p:cNvSpPr/>
          <p:nvPr/>
        </p:nvSpPr>
        <p:spPr>
          <a:xfrm>
            <a:off x="0" y="1802920"/>
            <a:ext cx="3207969" cy="53638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76"/>
          <p:cNvSpPr/>
          <p:nvPr/>
        </p:nvSpPr>
        <p:spPr>
          <a:xfrm>
            <a:off x="0" y="3141338"/>
            <a:ext cx="3207969" cy="53638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76"/>
          <p:cNvSpPr/>
          <p:nvPr/>
        </p:nvSpPr>
        <p:spPr>
          <a:xfrm flipH="1">
            <a:off x="6143636" y="1802920"/>
            <a:ext cx="3000364" cy="53638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76"/>
          <p:cNvSpPr/>
          <p:nvPr/>
        </p:nvSpPr>
        <p:spPr>
          <a:xfrm flipH="1">
            <a:off x="6143636" y="3141338"/>
            <a:ext cx="3000364" cy="53638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291773" y="1855671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齊全的產品線規劃</a:t>
            </a:r>
            <a:endParaRPr lang="zh-TW" altLang="en-US" sz="22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291773" y="3194089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2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全面的資料保護能力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0" y="1855671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zh-TW" altLang="en-US" sz="2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高效的檔案傳輸設計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0" y="3194089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lt1"/>
              </a:buClr>
              <a:buSzPts val="2000"/>
            </a:pPr>
            <a:r>
              <a:rPr lang="zh-TW" altLang="en-US" sz="2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完善的全球支援網路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dirty="0"/>
              <a:t> QNAP 齊全的NAS產品線</a:t>
            </a:r>
            <a:endParaRPr dirty="0"/>
          </a:p>
        </p:txBody>
      </p:sp>
      <p:sp>
        <p:nvSpPr>
          <p:cNvPr id="125" name="Shape 125"/>
          <p:cNvSpPr/>
          <p:nvPr/>
        </p:nvSpPr>
        <p:spPr>
          <a:xfrm>
            <a:off x="571472" y="-1214464"/>
            <a:ext cx="8252100" cy="428628"/>
          </a:xfrm>
          <a:prstGeom prst="rightArrow">
            <a:avLst>
              <a:gd name="adj1" fmla="val 50000"/>
              <a:gd name="adj2" fmla="val 72785"/>
            </a:avLst>
          </a:prstGeom>
          <a:solidFill>
            <a:srgbClr val="33CCCC"/>
          </a:solidFill>
          <a:ln>
            <a:noFill/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Shape 120"/>
          <p:cNvSpPr/>
          <p:nvPr/>
        </p:nvSpPr>
        <p:spPr>
          <a:xfrm rot="16200000" flipH="1">
            <a:off x="1241784" y="527417"/>
            <a:ext cx="588203" cy="250033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28596" y="1571618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家庭辦公室</a:t>
            </a:r>
          </a:p>
        </p:txBody>
      </p:sp>
      <p:sp>
        <p:nvSpPr>
          <p:cNvPr id="12" name="Shape 120"/>
          <p:cNvSpPr/>
          <p:nvPr/>
        </p:nvSpPr>
        <p:spPr>
          <a:xfrm rot="16200000" flipH="1">
            <a:off x="4088976" y="588529"/>
            <a:ext cx="588204" cy="237810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533693" y="1583760"/>
            <a:ext cx="1681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中小型企業</a:t>
            </a:r>
          </a:p>
        </p:txBody>
      </p:sp>
      <p:sp>
        <p:nvSpPr>
          <p:cNvPr id="14" name="Shape 120"/>
          <p:cNvSpPr/>
          <p:nvPr/>
        </p:nvSpPr>
        <p:spPr>
          <a:xfrm rot="16200000" flipH="1">
            <a:off x="7166410" y="379815"/>
            <a:ext cx="588204" cy="27955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330972" y="1571620"/>
            <a:ext cx="2312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大型企業</a:t>
            </a:r>
          </a:p>
        </p:txBody>
      </p:sp>
      <p:pic>
        <p:nvPicPr>
          <p:cNvPr id="16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4554" y="3071816"/>
            <a:ext cx="1596602" cy="55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29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857884" y="2357436"/>
            <a:ext cx="1571940" cy="13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https://download.qnap.com/Origin/i/_images/product/items/292.png?t=1517216615">
            <a:extLst>
              <a:ext uri="{FF2B5EF4-FFF2-40B4-BE49-F238E27FC236}">
                <a16:creationId xmlns:a16="http://schemas.microsoft.com/office/drawing/2014/main" xmlns="" id="{69BF819A-AAA9-4657-9967-1207DCC19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326" y="2587542"/>
            <a:ext cx="1689244" cy="105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download.qnap.com/Origin/i/_images/product/items/293.png?t=1520307862">
            <a:extLst>
              <a:ext uri="{FF2B5EF4-FFF2-40B4-BE49-F238E27FC236}">
                <a16:creationId xmlns:a16="http://schemas.microsoft.com/office/drawing/2014/main" xmlns="" id="{6F9072BA-3929-4F5A-B9AC-446BF5077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646"/>
          <a:stretch/>
        </p:blipFill>
        <p:spPr bwMode="auto">
          <a:xfrm>
            <a:off x="2945342" y="2719098"/>
            <a:ext cx="1055154" cy="92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22"/>
          <p:cNvGrpSpPr/>
          <p:nvPr/>
        </p:nvGrpSpPr>
        <p:grpSpPr>
          <a:xfrm>
            <a:off x="71406" y="2669059"/>
            <a:ext cx="2714644" cy="951388"/>
            <a:chOff x="71406" y="2669059"/>
            <a:chExt cx="2714644" cy="951388"/>
          </a:xfrm>
        </p:grpSpPr>
        <p:pic>
          <p:nvPicPr>
            <p:cNvPr id="20" name="Picture 6" descr="https://download.qnap.com/Origin/i/_images/product/items/304.png?t=1522121566">
              <a:extLst>
                <a:ext uri="{FF2B5EF4-FFF2-40B4-BE49-F238E27FC236}">
                  <a16:creationId xmlns:a16="http://schemas.microsoft.com/office/drawing/2014/main" xmlns="" id="{12598FC9-D258-4964-A17B-2C57B675B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686" y="2669059"/>
              <a:ext cx="1506364" cy="95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s://download.qnap.com/Origin/i/_images/product/items/301.png?t=1516599328">
              <a:extLst>
                <a:ext uri="{FF2B5EF4-FFF2-40B4-BE49-F238E27FC236}">
                  <a16:creationId xmlns:a16="http://schemas.microsoft.com/office/drawing/2014/main" xmlns="" id="{062BB0E9-D59E-470D-9195-F4DD7B0D1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2731047"/>
              <a:ext cx="1385919" cy="866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https://download.qnap.com/Origin/i/_images/product/items/300.png?t=1516599347">
              <a:extLst>
                <a:ext uri="{FF2B5EF4-FFF2-40B4-BE49-F238E27FC236}">
                  <a16:creationId xmlns:a16="http://schemas.microsoft.com/office/drawing/2014/main" xmlns="" id="{65BCF20C-A59E-4BF1-BD1D-DE441B6C12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06" y="2731047"/>
              <a:ext cx="1385918" cy="866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2643174" y="1166398"/>
            <a:ext cx="3662984" cy="3168236"/>
          </a:xfrm>
          <a:prstGeom prst="triangle">
            <a:avLst>
              <a:gd name="adj" fmla="val 50000"/>
            </a:avLst>
          </a:prstGeom>
          <a:solidFill>
            <a:srgbClr val="33CCCC"/>
          </a:solidFill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Shape 136"/>
          <p:cNvPicPr preferRelativeResize="0"/>
          <p:nvPr/>
        </p:nvPicPr>
        <p:blipFill>
          <a:blip r:embed="rId3"/>
          <a:srcRect l="12933" t="3448" r="13778" b="3448"/>
          <a:stretch>
            <a:fillRect/>
          </a:stretch>
        </p:blipFill>
        <p:spPr>
          <a:xfrm>
            <a:off x="3131840" y="2162540"/>
            <a:ext cx="2448272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具備全方位的資料保護能力</a:t>
            </a:r>
            <a:endParaRPr dirty="0"/>
          </a:p>
        </p:txBody>
      </p:sp>
      <p:grpSp>
        <p:nvGrpSpPr>
          <p:cNvPr id="22" name="群組 21"/>
          <p:cNvGrpSpPr/>
          <p:nvPr/>
        </p:nvGrpSpPr>
        <p:grpSpPr>
          <a:xfrm>
            <a:off x="3923928" y="1082420"/>
            <a:ext cx="3672409" cy="913266"/>
            <a:chOff x="3923928" y="987574"/>
            <a:chExt cx="3672409" cy="913266"/>
          </a:xfrm>
        </p:grpSpPr>
        <p:grpSp>
          <p:nvGrpSpPr>
            <p:cNvPr id="11" name="群組 10"/>
            <p:cNvGrpSpPr/>
            <p:nvPr/>
          </p:nvGrpSpPr>
          <p:grpSpPr>
            <a:xfrm>
              <a:off x="3923928" y="987574"/>
              <a:ext cx="3672409" cy="913266"/>
              <a:chOff x="3657977" y="2733320"/>
              <a:chExt cx="4175574" cy="1038396"/>
            </a:xfrm>
          </p:grpSpPr>
          <p:sp>
            <p:nvSpPr>
              <p:cNvPr id="12" name="Shape 120"/>
              <p:cNvSpPr/>
              <p:nvPr/>
            </p:nvSpPr>
            <p:spPr>
              <a:xfrm rot="5400000">
                <a:off x="5853608" y="1605593"/>
                <a:ext cx="666037" cy="329384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Shape 121"/>
              <p:cNvSpPr/>
              <p:nvPr/>
            </p:nvSpPr>
            <p:spPr>
              <a:xfrm rot="16200000" flipH="1">
                <a:off x="3657977" y="2733320"/>
                <a:ext cx="1038396" cy="1038396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rgbClr val="33CC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pic>
          <p:nvPicPr>
            <p:cNvPr id="137" name="Shape 137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4056526" y="1120170"/>
              <a:ext cx="648072" cy="648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文字方塊 20"/>
            <p:cNvSpPr txBox="1"/>
            <p:nvPr/>
          </p:nvSpPr>
          <p:spPr>
            <a:xfrm>
              <a:off x="4860032" y="1244151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TW" sz="2000" b="1" dirty="0" smtClean="0">
                  <a:solidFill>
                    <a:srgbClr val="FFFFFF"/>
                  </a:solidFill>
                </a:rPr>
                <a:t>Hybrid Backup Sync</a:t>
              </a:r>
              <a:endParaRPr lang="zh-TW" altLang="en-US" sz="2000" dirty="0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5643570" y="3595290"/>
            <a:ext cx="2160241" cy="913266"/>
            <a:chOff x="5652121" y="3507854"/>
            <a:chExt cx="2160241" cy="913266"/>
          </a:xfrm>
        </p:grpSpPr>
        <p:grpSp>
          <p:nvGrpSpPr>
            <p:cNvPr id="15" name="群組 14"/>
            <p:cNvGrpSpPr/>
            <p:nvPr/>
          </p:nvGrpSpPr>
          <p:grpSpPr>
            <a:xfrm>
              <a:off x="5652121" y="3507854"/>
              <a:ext cx="2160241" cy="913266"/>
              <a:chOff x="3657977" y="2733320"/>
              <a:chExt cx="2456220" cy="1038396"/>
            </a:xfrm>
          </p:grpSpPr>
          <p:sp>
            <p:nvSpPr>
              <p:cNvPr id="16" name="Shape 120"/>
              <p:cNvSpPr/>
              <p:nvPr/>
            </p:nvSpPr>
            <p:spPr>
              <a:xfrm rot="5400000">
                <a:off x="4802856" y="2240723"/>
                <a:ext cx="652234" cy="197044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Shape 121"/>
              <p:cNvSpPr/>
              <p:nvPr/>
            </p:nvSpPr>
            <p:spPr>
              <a:xfrm rot="16200000" flipH="1">
                <a:off x="3657977" y="2733320"/>
                <a:ext cx="1038396" cy="1038396"/>
              </a:xfrm>
              <a:prstGeom prst="ellipse">
                <a:avLst/>
              </a:prstGeom>
              <a:solidFill>
                <a:schemeClr val="bg1"/>
              </a:solidFill>
              <a:ln w="50800" cap="flat" cmpd="sng">
                <a:solidFill>
                  <a:srgbClr val="33CC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pic>
          <p:nvPicPr>
            <p:cNvPr id="140" name="Shape 140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5825132" y="3659281"/>
              <a:ext cx="578867" cy="5983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文字方塊 22"/>
            <p:cNvSpPr txBox="1"/>
            <p:nvPr/>
          </p:nvSpPr>
          <p:spPr>
            <a:xfrm>
              <a:off x="6588224" y="3723878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en-US" altLang="zh-TW" sz="2000" b="1" dirty="0" smtClean="0">
                  <a:solidFill>
                    <a:srgbClr val="FFFFFF"/>
                  </a:solidFill>
                </a:rPr>
                <a:t>RAID</a:t>
              </a:r>
              <a:endParaRPr lang="en-US" altLang="zh-TW" sz="2000" dirty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611561" y="3602700"/>
            <a:ext cx="2592287" cy="913266"/>
            <a:chOff x="611561" y="3507854"/>
            <a:chExt cx="2592287" cy="913266"/>
          </a:xfrm>
        </p:grpSpPr>
        <p:grpSp>
          <p:nvGrpSpPr>
            <p:cNvPr id="18" name="群組 17"/>
            <p:cNvGrpSpPr/>
            <p:nvPr/>
          </p:nvGrpSpPr>
          <p:grpSpPr>
            <a:xfrm flipH="1">
              <a:off x="611561" y="3507854"/>
              <a:ext cx="2536891" cy="913266"/>
              <a:chOff x="3657977" y="2733320"/>
              <a:chExt cx="2884476" cy="1038396"/>
            </a:xfrm>
          </p:grpSpPr>
          <p:sp>
            <p:nvSpPr>
              <p:cNvPr id="19" name="Shape 120"/>
              <p:cNvSpPr/>
              <p:nvPr/>
            </p:nvSpPr>
            <p:spPr>
              <a:xfrm rot="5400000">
                <a:off x="5008703" y="2032116"/>
                <a:ext cx="668795" cy="23987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Shape 121"/>
              <p:cNvSpPr/>
              <p:nvPr/>
            </p:nvSpPr>
            <p:spPr>
              <a:xfrm rot="16200000" flipH="1">
                <a:off x="3657977" y="2733320"/>
                <a:ext cx="1038396" cy="1038396"/>
              </a:xfrm>
              <a:prstGeom prst="ellipse">
                <a:avLst/>
              </a:prstGeom>
              <a:solidFill>
                <a:schemeClr val="bg1"/>
              </a:solidFill>
              <a:ln w="50800" cap="flat" cmpd="sng">
                <a:solidFill>
                  <a:srgbClr val="33CC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pic>
          <p:nvPicPr>
            <p:cNvPr id="138" name="Shape 138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2411760" y="3672023"/>
              <a:ext cx="792088" cy="584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文字方塊 23"/>
            <p:cNvSpPr txBox="1"/>
            <p:nvPr/>
          </p:nvSpPr>
          <p:spPr>
            <a:xfrm>
              <a:off x="755576" y="3723878"/>
              <a:ext cx="144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en-US" altLang="zh-TW" sz="2000" b="1" dirty="0" smtClean="0">
                  <a:solidFill>
                    <a:srgbClr val="FFFFFF"/>
                  </a:solidFill>
                </a:rPr>
                <a:t>Snapshot</a:t>
              </a:r>
              <a:endParaRPr lang="en-US" altLang="zh-TW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Qtier 2.0 讓檔案讀寫超快速</a:t>
            </a:r>
            <a:endParaRPr/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4230" y="1142990"/>
            <a:ext cx="8397149" cy="34001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1025"/>
          <p:cNvSpPr/>
          <p:nvPr/>
        </p:nvSpPr>
        <p:spPr>
          <a:xfrm>
            <a:off x="202406" y="1500180"/>
            <a:ext cx="3798900" cy="1216800"/>
          </a:xfrm>
          <a:prstGeom prst="roundRect">
            <a:avLst>
              <a:gd name="adj" fmla="val 1451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1026"/>
          <p:cNvSpPr/>
          <p:nvPr/>
        </p:nvSpPr>
        <p:spPr>
          <a:xfrm>
            <a:off x="4363406" y="2589638"/>
            <a:ext cx="485400" cy="323700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1027"/>
          <p:cNvSpPr/>
          <p:nvPr/>
        </p:nvSpPr>
        <p:spPr>
          <a:xfrm>
            <a:off x="6861545" y="2326419"/>
            <a:ext cx="485400" cy="1718100"/>
          </a:xfrm>
          <a:prstGeom prst="rect">
            <a:avLst/>
          </a:prstGeom>
          <a:gradFill>
            <a:gsLst>
              <a:gs pos="0">
                <a:srgbClr val="38B6D8"/>
              </a:gs>
              <a:gs pos="100000">
                <a:srgbClr val="91ECFF"/>
              </a:gs>
            </a:gsLst>
            <a:lin ang="16200038" scaled="0"/>
          </a:gradFill>
          <a:ln w="9525" cap="flat" cmpd="sng">
            <a:solidFill>
              <a:srgbClr val="45A9C4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1028"/>
          <p:cNvSpPr/>
          <p:nvPr/>
        </p:nvSpPr>
        <p:spPr>
          <a:xfrm>
            <a:off x="6861551" y="2326419"/>
            <a:ext cx="485400" cy="263100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1029"/>
          <p:cNvSpPr txBox="1"/>
          <p:nvPr/>
        </p:nvSpPr>
        <p:spPr>
          <a:xfrm>
            <a:off x="4258114" y="4044503"/>
            <a:ext cx="1557300" cy="27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-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4498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</a:t>
            </a:r>
            <a:r>
              <a:rPr lang="en-US" sz="1400" b="1" i="0" u="none" strike="noStrike" cap="none" dirty="0">
                <a:solidFill>
                  <a:srgbClr val="04498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400" b="1" i="0" u="none" strike="noStrike" cap="none" dirty="0" err="1">
                <a:solidFill>
                  <a:srgbClr val="04498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快取加速</a:t>
            </a:r>
            <a:endParaRPr lang="en-US" sz="1400" b="1" i="0" u="none" strike="noStrike" cap="none" dirty="0">
              <a:solidFill>
                <a:srgbClr val="04498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53" name="Shape 1030"/>
          <p:cNvCxnSpPr/>
          <p:nvPr/>
        </p:nvCxnSpPr>
        <p:spPr>
          <a:xfrm rot="10800000" flipH="1">
            <a:off x="7664302" y="2310344"/>
            <a:ext cx="1800" cy="172050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54" name="Shape 1031"/>
          <p:cNvCxnSpPr/>
          <p:nvPr/>
        </p:nvCxnSpPr>
        <p:spPr>
          <a:xfrm>
            <a:off x="4322799" y="2589683"/>
            <a:ext cx="15162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5" name="Shape 1032"/>
          <p:cNvSpPr/>
          <p:nvPr/>
        </p:nvSpPr>
        <p:spPr>
          <a:xfrm>
            <a:off x="4322868" y="1254849"/>
            <a:ext cx="3650400" cy="4047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1033"/>
          <p:cNvSpPr/>
          <p:nvPr/>
        </p:nvSpPr>
        <p:spPr>
          <a:xfrm>
            <a:off x="4987573" y="2589644"/>
            <a:ext cx="485400" cy="1441200"/>
          </a:xfrm>
          <a:prstGeom prst="rect">
            <a:avLst/>
          </a:prstGeom>
          <a:gradFill>
            <a:gsLst>
              <a:gs pos="0">
                <a:srgbClr val="38B6D8"/>
              </a:gs>
              <a:gs pos="100000">
                <a:srgbClr val="91ECFF"/>
              </a:gs>
            </a:gsLst>
            <a:lin ang="16200038" scaled="0"/>
          </a:gradFill>
          <a:ln w="9525" cap="flat" cmpd="sng">
            <a:solidFill>
              <a:srgbClr val="45A9C4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Shape 1034"/>
          <p:cNvCxnSpPr/>
          <p:nvPr/>
        </p:nvCxnSpPr>
        <p:spPr>
          <a:xfrm rot="10800000">
            <a:off x="4585898" y="1987096"/>
            <a:ext cx="0" cy="56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58" name="Shape 1035"/>
          <p:cNvCxnSpPr/>
          <p:nvPr/>
        </p:nvCxnSpPr>
        <p:spPr>
          <a:xfrm>
            <a:off x="4755394" y="1988888"/>
            <a:ext cx="0" cy="560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59" name="Shape 1036"/>
          <p:cNvCxnSpPr/>
          <p:nvPr/>
        </p:nvCxnSpPr>
        <p:spPr>
          <a:xfrm flipH="1">
            <a:off x="4765031" y="2684335"/>
            <a:ext cx="323400" cy="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60" name="Shape 1037"/>
          <p:cNvCxnSpPr/>
          <p:nvPr/>
        </p:nvCxnSpPr>
        <p:spPr>
          <a:xfrm rot="10800000">
            <a:off x="5611754" y="2616201"/>
            <a:ext cx="0" cy="142830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61" name="Shape 1038"/>
          <p:cNvCxnSpPr/>
          <p:nvPr/>
        </p:nvCxnSpPr>
        <p:spPr>
          <a:xfrm>
            <a:off x="4322799" y="4045438"/>
            <a:ext cx="15573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2" name="Shape 1039"/>
          <p:cNvCxnSpPr/>
          <p:nvPr/>
        </p:nvCxnSpPr>
        <p:spPr>
          <a:xfrm rot="10800000">
            <a:off x="6457314" y="1948546"/>
            <a:ext cx="0" cy="108840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sp>
        <p:nvSpPr>
          <p:cNvPr id="63" name="Shape 1040"/>
          <p:cNvSpPr txBox="1"/>
          <p:nvPr/>
        </p:nvSpPr>
        <p:spPr>
          <a:xfrm>
            <a:off x="4322786" y="1335709"/>
            <a:ext cx="3650700" cy="23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-2857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應用層</a:t>
            </a:r>
            <a:endParaRPr lang="en-US" sz="1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64" name="Shape 1041"/>
          <p:cNvSpPr txBox="1"/>
          <p:nvPr/>
        </p:nvSpPr>
        <p:spPr>
          <a:xfrm>
            <a:off x="6088262" y="4044502"/>
            <a:ext cx="1820400" cy="27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-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1400" b="0" i="0" u="none" strike="noStrike" cap="none">
                <a:solidFill>
                  <a:srgbClr val="04498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Qtier 2.0 </a:t>
            </a:r>
            <a:r>
              <a:rPr lang="en-US" sz="1400" b="1" i="0" u="none" strike="noStrike" cap="none">
                <a:solidFill>
                  <a:srgbClr val="04498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自動分層</a:t>
            </a:r>
          </a:p>
        </p:txBody>
      </p:sp>
      <p:cxnSp>
        <p:nvCxnSpPr>
          <p:cNvPr id="65" name="Shape 1042"/>
          <p:cNvCxnSpPr/>
          <p:nvPr/>
        </p:nvCxnSpPr>
        <p:spPr>
          <a:xfrm>
            <a:off x="6251226" y="2589683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6" name="Shape 1043"/>
          <p:cNvCxnSpPr/>
          <p:nvPr/>
        </p:nvCxnSpPr>
        <p:spPr>
          <a:xfrm>
            <a:off x="6251226" y="2313099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7" name="Shape 1044"/>
          <p:cNvCxnSpPr/>
          <p:nvPr/>
        </p:nvCxnSpPr>
        <p:spPr>
          <a:xfrm>
            <a:off x="6289456" y="4045438"/>
            <a:ext cx="16839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8" name="Shape 1045"/>
          <p:cNvCxnSpPr/>
          <p:nvPr/>
        </p:nvCxnSpPr>
        <p:spPr>
          <a:xfrm>
            <a:off x="4808523" y="2853371"/>
            <a:ext cx="294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69" name="Shape 1046"/>
          <p:cNvCxnSpPr/>
          <p:nvPr/>
        </p:nvCxnSpPr>
        <p:spPr>
          <a:xfrm rot="10800000">
            <a:off x="6999514" y="1938872"/>
            <a:ext cx="0" cy="310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70" name="Shape 1047"/>
          <p:cNvCxnSpPr/>
          <p:nvPr/>
        </p:nvCxnSpPr>
        <p:spPr>
          <a:xfrm>
            <a:off x="7200064" y="1939666"/>
            <a:ext cx="0" cy="308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71" name="Shape 1048"/>
          <p:cNvCxnSpPr/>
          <p:nvPr/>
        </p:nvCxnSpPr>
        <p:spPr>
          <a:xfrm>
            <a:off x="6448514" y="3022771"/>
            <a:ext cx="385200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grpSp>
        <p:nvGrpSpPr>
          <p:cNvPr id="72" name="Shape 1049"/>
          <p:cNvGrpSpPr/>
          <p:nvPr/>
        </p:nvGrpSpPr>
        <p:grpSpPr>
          <a:xfrm>
            <a:off x="5195498" y="1987096"/>
            <a:ext cx="177593" cy="564000"/>
            <a:chOff x="5101975" y="1872100"/>
            <a:chExt cx="177593" cy="564000"/>
          </a:xfrm>
        </p:grpSpPr>
        <p:cxnSp>
          <p:nvCxnSpPr>
            <p:cNvPr id="89" name="Shape 1050"/>
            <p:cNvCxnSpPr/>
            <p:nvPr/>
          </p:nvCxnSpPr>
          <p:spPr>
            <a:xfrm rot="10800000">
              <a:off x="5101975" y="1872100"/>
              <a:ext cx="0" cy="56400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0" name="Shape 1051"/>
            <p:cNvCxnSpPr/>
            <p:nvPr/>
          </p:nvCxnSpPr>
          <p:spPr>
            <a:xfrm>
              <a:off x="5279568" y="1873892"/>
              <a:ext cx="0" cy="56040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</p:grpSp>
      <p:sp>
        <p:nvSpPr>
          <p:cNvPr id="73" name="Shape 1052"/>
          <p:cNvSpPr/>
          <p:nvPr/>
        </p:nvSpPr>
        <p:spPr>
          <a:xfrm>
            <a:off x="8105618" y="2122519"/>
            <a:ext cx="182700" cy="179700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Shape 1053"/>
          <p:cNvSpPr/>
          <p:nvPr/>
        </p:nvSpPr>
        <p:spPr>
          <a:xfrm>
            <a:off x="8105618" y="2410919"/>
            <a:ext cx="182700" cy="179700"/>
          </a:xfrm>
          <a:prstGeom prst="rect">
            <a:avLst/>
          </a:prstGeom>
          <a:gradFill>
            <a:gsLst>
              <a:gs pos="0">
                <a:srgbClr val="38B6D8"/>
              </a:gs>
              <a:gs pos="100000">
                <a:srgbClr val="91ECFF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" name="Shape 1054"/>
          <p:cNvCxnSpPr/>
          <p:nvPr/>
        </p:nvCxnSpPr>
        <p:spPr>
          <a:xfrm>
            <a:off x="8089548" y="2925380"/>
            <a:ext cx="198900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srgbClr val="7F7F7F">
                <a:alpha val="78820"/>
              </a:srgbClr>
            </a:outerShdw>
          </a:effectLst>
        </p:spPr>
      </p:cxnSp>
      <p:cxnSp>
        <p:nvCxnSpPr>
          <p:cNvPr id="76" name="Shape 1055"/>
          <p:cNvCxnSpPr/>
          <p:nvPr/>
        </p:nvCxnSpPr>
        <p:spPr>
          <a:xfrm>
            <a:off x="8089548" y="3182758"/>
            <a:ext cx="198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srgbClr val="7F7F7F">
                <a:alpha val="78820"/>
              </a:srgbClr>
            </a:outerShdw>
          </a:effectLst>
        </p:spPr>
      </p:cxnSp>
      <p:sp>
        <p:nvSpPr>
          <p:cNvPr id="77" name="Shape 1056"/>
          <p:cNvSpPr txBox="1"/>
          <p:nvPr/>
        </p:nvSpPr>
        <p:spPr>
          <a:xfrm>
            <a:off x="8244408" y="2089845"/>
            <a:ext cx="642900" cy="1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Arial"/>
              <a:buNone/>
            </a:pPr>
            <a:r>
              <a:rPr lang="en-US" sz="12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SSD</a:t>
            </a:r>
          </a:p>
        </p:txBody>
      </p:sp>
      <p:sp>
        <p:nvSpPr>
          <p:cNvPr id="78" name="Shape 1057"/>
          <p:cNvSpPr txBox="1"/>
          <p:nvPr/>
        </p:nvSpPr>
        <p:spPr>
          <a:xfrm>
            <a:off x="8244408" y="2410919"/>
            <a:ext cx="642900" cy="17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HDD</a:t>
            </a:r>
          </a:p>
        </p:txBody>
      </p:sp>
      <p:sp>
        <p:nvSpPr>
          <p:cNvPr id="79" name="Shape 1060"/>
          <p:cNvSpPr/>
          <p:nvPr/>
        </p:nvSpPr>
        <p:spPr>
          <a:xfrm>
            <a:off x="6748737" y="2363692"/>
            <a:ext cx="696900" cy="489600"/>
          </a:xfrm>
          <a:prstGeom prst="ellipse">
            <a:avLst/>
          </a:prstGeom>
          <a:solidFill>
            <a:schemeClr val="lt1">
              <a:alpha val="41960"/>
            </a:schemeClr>
          </a:solidFill>
          <a:ln w="28575" cap="flat" cmpd="sng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" name="Shape 1061"/>
          <p:cNvCxnSpPr/>
          <p:nvPr/>
        </p:nvCxnSpPr>
        <p:spPr>
          <a:xfrm rot="5400000">
            <a:off x="7032352" y="2609379"/>
            <a:ext cx="322800" cy="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81" name="Shape 1062"/>
          <p:cNvCxnSpPr/>
          <p:nvPr/>
        </p:nvCxnSpPr>
        <p:spPr>
          <a:xfrm rot="16200000">
            <a:off x="6852418" y="2615751"/>
            <a:ext cx="322800" cy="90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sp>
        <p:nvSpPr>
          <p:cNvPr id="82" name="Shape 1063"/>
          <p:cNvSpPr/>
          <p:nvPr/>
        </p:nvSpPr>
        <p:spPr>
          <a:xfrm>
            <a:off x="202406" y="3140256"/>
            <a:ext cx="3798900" cy="1289100"/>
          </a:xfrm>
          <a:prstGeom prst="roundRect">
            <a:avLst>
              <a:gd name="adj" fmla="val 780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1064"/>
          <p:cNvSpPr/>
          <p:nvPr/>
        </p:nvSpPr>
        <p:spPr>
          <a:xfrm>
            <a:off x="279852" y="3459762"/>
            <a:ext cx="3356044" cy="8401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</a:pPr>
            <a:r>
              <a:rPr lang="en-US" sz="1600" b="1" i="0" u="none" strike="noStrike" cap="none" dirty="0" err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en-US" sz="1600" b="1" i="0" u="none" strike="noStrike" cap="none" dirty="0" err="1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空間直接用來存放關鍵資料</a:t>
            </a:r>
            <a:endParaRPr lang="en-US" sz="1600" b="1" i="0" u="none" strike="noStrike" cap="none" dirty="0" smtClean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87350" indent="-285750">
              <a:buClr>
                <a:srgbClr val="044981"/>
              </a:buClr>
              <a:buSzPct val="100000"/>
            </a:pPr>
            <a:r>
              <a:rPr lang="zh-TW" altLang="en-US" sz="16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</a:t>
            </a:r>
            <a:r>
              <a:rPr lang="en-US" sz="16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僅</a:t>
            </a:r>
            <a:r>
              <a:rPr lang="zh-TW" altLang="en-US" sz="16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擴充儲存空間</a:t>
            </a:r>
            <a:r>
              <a:rPr lang="en-US" sz="16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16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更能長短期</a:t>
            </a:r>
            <a:endParaRPr lang="en-US" sz="1600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</a:pPr>
            <a:r>
              <a:rPr lang="en-US" sz="1600" b="1" i="0" u="none" strike="noStrike" cap="none" dirty="0" err="1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全面提升儲存性價比</a:t>
            </a:r>
            <a:r>
              <a:rPr lang="en-US" sz="1600" b="1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sz="1600" b="1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-US" sz="1600" b="1" i="0" u="none" strike="noStrike" cap="none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4" name="Shape 1065"/>
          <p:cNvSpPr/>
          <p:nvPr/>
        </p:nvSpPr>
        <p:spPr>
          <a:xfrm>
            <a:off x="202405" y="2913055"/>
            <a:ext cx="3798900" cy="4017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sz="20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2.0 自動分層技術 </a:t>
            </a:r>
          </a:p>
        </p:txBody>
      </p:sp>
      <p:sp>
        <p:nvSpPr>
          <p:cNvPr id="85" name="Shape 1066"/>
          <p:cNvSpPr/>
          <p:nvPr/>
        </p:nvSpPr>
        <p:spPr>
          <a:xfrm rot="5400000">
            <a:off x="3306880" y="2337722"/>
            <a:ext cx="914100" cy="474900"/>
          </a:xfrm>
          <a:prstGeom prst="chevron">
            <a:avLst>
              <a:gd name="adj" fmla="val 4701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1068"/>
          <p:cNvSpPr/>
          <p:nvPr/>
        </p:nvSpPr>
        <p:spPr>
          <a:xfrm>
            <a:off x="202406" y="1284065"/>
            <a:ext cx="3798900" cy="4017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快取技術</a:t>
            </a:r>
          </a:p>
        </p:txBody>
      </p:sp>
      <p:sp>
        <p:nvSpPr>
          <p:cNvPr id="88" name="Shape 1069"/>
          <p:cNvSpPr/>
          <p:nvPr/>
        </p:nvSpPr>
        <p:spPr>
          <a:xfrm rot="5400000">
            <a:off x="3598632" y="2658589"/>
            <a:ext cx="330600" cy="474900"/>
          </a:xfrm>
          <a:prstGeom prst="chevron">
            <a:avLst>
              <a:gd name="adj" fmla="val 47018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1069"/>
          <p:cNvSpPr/>
          <p:nvPr/>
        </p:nvSpPr>
        <p:spPr>
          <a:xfrm rot="5400000">
            <a:off x="3598632" y="2385457"/>
            <a:ext cx="330600" cy="474900"/>
          </a:xfrm>
          <a:prstGeom prst="chevron">
            <a:avLst>
              <a:gd name="adj" fmla="val 47018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1057"/>
          <p:cNvSpPr txBox="1"/>
          <p:nvPr/>
        </p:nvSpPr>
        <p:spPr>
          <a:xfrm>
            <a:off x="8244408" y="3140849"/>
            <a:ext cx="857246" cy="1142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Arial"/>
              <a:buNone/>
            </a:pPr>
            <a:r>
              <a:rPr lang="zh-TW" altLang="en-US" sz="1200" b="1" dirty="0" smtClean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隨機</a:t>
            </a:r>
            <a:r>
              <a:rPr lang="zh-TW" altLang="en-US" sz="1200" b="1" i="0" u="none" strike="noStrike" cap="none" dirty="0" smtClean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讀寫</a:t>
            </a:r>
            <a:endParaRPr lang="en-US" sz="1200" b="1" i="0" u="none" strike="noStrike" cap="none" dirty="0">
              <a:solidFill>
                <a:srgbClr val="0C0C0C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93" name="Shape 1057"/>
          <p:cNvSpPr txBox="1"/>
          <p:nvPr/>
        </p:nvSpPr>
        <p:spPr>
          <a:xfrm>
            <a:off x="8244408" y="2832090"/>
            <a:ext cx="857246" cy="1142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Arial"/>
              <a:buNone/>
            </a:pPr>
            <a:r>
              <a:rPr lang="zh-TW" altLang="en-US" sz="1200" b="1" dirty="0" smtClean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連續</a:t>
            </a:r>
            <a:r>
              <a:rPr lang="zh-TW" altLang="en-US" sz="1200" b="1" i="0" u="none" strike="noStrike" cap="none" dirty="0" smtClean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讀寫</a:t>
            </a:r>
            <a:endParaRPr lang="en-US" sz="1200" b="1" i="0" u="none" strike="noStrike" cap="none" dirty="0">
              <a:solidFill>
                <a:srgbClr val="0C0C0C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grpSp>
        <p:nvGrpSpPr>
          <p:cNvPr id="94" name="群組 93"/>
          <p:cNvGrpSpPr/>
          <p:nvPr/>
        </p:nvGrpSpPr>
        <p:grpSpPr>
          <a:xfrm>
            <a:off x="351154" y="-3643356"/>
            <a:ext cx="8792846" cy="3405213"/>
            <a:chOff x="164942" y="1271950"/>
            <a:chExt cx="8792846" cy="3405213"/>
          </a:xfrm>
        </p:grpSpPr>
        <p:sp>
          <p:nvSpPr>
            <p:cNvPr id="95" name="Shape 1025"/>
            <p:cNvSpPr/>
            <p:nvPr/>
          </p:nvSpPr>
          <p:spPr>
            <a:xfrm>
              <a:off x="230540" y="1517281"/>
              <a:ext cx="3798900" cy="1216800"/>
            </a:xfrm>
            <a:prstGeom prst="roundRect">
              <a:avLst>
                <a:gd name="adj" fmla="val 14518"/>
              </a:avLst>
            </a:prstGeom>
            <a:solidFill>
              <a:srgbClr val="EAF1D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1026"/>
            <p:cNvSpPr/>
            <p:nvPr/>
          </p:nvSpPr>
          <p:spPr>
            <a:xfrm>
              <a:off x="4391540" y="2398442"/>
              <a:ext cx="485400" cy="323700"/>
            </a:xfrm>
            <a:prstGeom prst="rect">
              <a:avLst/>
            </a:prstGeom>
            <a:gradFill>
              <a:gsLst>
                <a:gs pos="0">
                  <a:srgbClr val="3E7FCD"/>
                </a:gs>
                <a:gs pos="100000">
                  <a:srgbClr val="96C0FF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1027"/>
            <p:cNvSpPr/>
            <p:nvPr/>
          </p:nvSpPr>
          <p:spPr>
            <a:xfrm>
              <a:off x="6889679" y="2135223"/>
              <a:ext cx="485400" cy="1718100"/>
            </a:xfrm>
            <a:prstGeom prst="rect">
              <a:avLst/>
            </a:prstGeom>
            <a:gradFill>
              <a:gsLst>
                <a:gs pos="0">
                  <a:srgbClr val="38B6D8"/>
                </a:gs>
                <a:gs pos="100000">
                  <a:srgbClr val="91ECFF"/>
                </a:gs>
              </a:gsLst>
              <a:lin ang="16200038" scaled="0"/>
            </a:gradFill>
            <a:ln w="9525" cap="flat" cmpd="sng">
              <a:solidFill>
                <a:srgbClr val="45A9C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Shape 1028"/>
            <p:cNvSpPr/>
            <p:nvPr/>
          </p:nvSpPr>
          <p:spPr>
            <a:xfrm>
              <a:off x="6889685" y="2135223"/>
              <a:ext cx="485400" cy="263100"/>
            </a:xfrm>
            <a:prstGeom prst="rect">
              <a:avLst/>
            </a:prstGeom>
            <a:gradFill>
              <a:gsLst>
                <a:gs pos="0">
                  <a:srgbClr val="3E7FCD"/>
                </a:gs>
                <a:gs pos="100000">
                  <a:srgbClr val="96C0FF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Shape 1029"/>
            <p:cNvSpPr txBox="1"/>
            <p:nvPr/>
          </p:nvSpPr>
          <p:spPr>
            <a:xfrm>
              <a:off x="4286248" y="3853307"/>
              <a:ext cx="15573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114300" marR="0" lvl="0" indent="-889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4498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SSD</a:t>
              </a:r>
              <a:r>
                <a:rPr lang="en-US" sz="1400" b="1" i="0" u="none" strike="noStrike" cap="none">
                  <a:solidFill>
                    <a:srgbClr val="04498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快取加速</a:t>
              </a:r>
            </a:p>
          </p:txBody>
        </p:sp>
        <p:cxnSp>
          <p:nvCxnSpPr>
            <p:cNvPr id="100" name="Shape 1030"/>
            <p:cNvCxnSpPr/>
            <p:nvPr/>
          </p:nvCxnSpPr>
          <p:spPr>
            <a:xfrm rot="10800000" flipH="1">
              <a:off x="7692436" y="2119148"/>
              <a:ext cx="1800" cy="1720500"/>
            </a:xfrm>
            <a:prstGeom prst="straightConnector1">
              <a:avLst/>
            </a:prstGeom>
            <a:noFill/>
            <a:ln w="19050" cap="flat" cmpd="sng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cxnSp>
          <p:nvCxnSpPr>
            <p:cNvPr id="101" name="Shape 1031"/>
            <p:cNvCxnSpPr/>
            <p:nvPr/>
          </p:nvCxnSpPr>
          <p:spPr>
            <a:xfrm>
              <a:off x="4350933" y="2398487"/>
              <a:ext cx="1516200" cy="1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102" name="Shape 1032"/>
            <p:cNvSpPr/>
            <p:nvPr/>
          </p:nvSpPr>
          <p:spPr>
            <a:xfrm>
              <a:off x="4351002" y="1271950"/>
              <a:ext cx="3650400" cy="404700"/>
            </a:xfrm>
            <a:prstGeom prst="rect">
              <a:avLst/>
            </a:prstGeom>
            <a:gradFill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38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Shape 1033"/>
            <p:cNvSpPr/>
            <p:nvPr/>
          </p:nvSpPr>
          <p:spPr>
            <a:xfrm>
              <a:off x="5015707" y="2398448"/>
              <a:ext cx="485400" cy="1441200"/>
            </a:xfrm>
            <a:prstGeom prst="rect">
              <a:avLst/>
            </a:prstGeom>
            <a:gradFill>
              <a:gsLst>
                <a:gs pos="0">
                  <a:srgbClr val="38B6D8"/>
                </a:gs>
                <a:gs pos="100000">
                  <a:srgbClr val="91ECFF"/>
                </a:gs>
              </a:gsLst>
              <a:lin ang="16200038" scaled="0"/>
            </a:gradFill>
            <a:ln w="9525" cap="flat" cmpd="sng">
              <a:solidFill>
                <a:srgbClr val="45A9C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4" name="Shape 1034"/>
            <p:cNvCxnSpPr/>
            <p:nvPr/>
          </p:nvCxnSpPr>
          <p:spPr>
            <a:xfrm rot="10800000">
              <a:off x="4614032" y="1795900"/>
              <a:ext cx="0" cy="5640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05" name="Shape 1035"/>
            <p:cNvCxnSpPr/>
            <p:nvPr/>
          </p:nvCxnSpPr>
          <p:spPr>
            <a:xfrm>
              <a:off x="4783528" y="1797692"/>
              <a:ext cx="0" cy="5604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06" name="Shape 1036"/>
            <p:cNvCxnSpPr/>
            <p:nvPr/>
          </p:nvCxnSpPr>
          <p:spPr>
            <a:xfrm flipH="1">
              <a:off x="4793165" y="2493139"/>
              <a:ext cx="323400" cy="48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7" name="Shape 1037"/>
            <p:cNvCxnSpPr/>
            <p:nvPr/>
          </p:nvCxnSpPr>
          <p:spPr>
            <a:xfrm rot="10800000">
              <a:off x="5639888" y="2425005"/>
              <a:ext cx="0" cy="1428300"/>
            </a:xfrm>
            <a:prstGeom prst="straightConnector1">
              <a:avLst/>
            </a:prstGeom>
            <a:noFill/>
            <a:ln w="19050" cap="flat" cmpd="sng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cxnSp>
          <p:nvCxnSpPr>
            <p:cNvPr id="108" name="Shape 1038"/>
            <p:cNvCxnSpPr/>
            <p:nvPr/>
          </p:nvCxnSpPr>
          <p:spPr>
            <a:xfrm>
              <a:off x="4350933" y="3854242"/>
              <a:ext cx="1557300" cy="1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Shape 1039"/>
            <p:cNvCxnSpPr/>
            <p:nvPr/>
          </p:nvCxnSpPr>
          <p:spPr>
            <a:xfrm rot="10800000">
              <a:off x="6485448" y="1757350"/>
              <a:ext cx="0" cy="108840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110" name="Shape 1040"/>
            <p:cNvSpPr txBox="1"/>
            <p:nvPr/>
          </p:nvSpPr>
          <p:spPr>
            <a:xfrm>
              <a:off x="4350920" y="1352810"/>
              <a:ext cx="36507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114300" marR="0" lvl="0" indent="-28575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en-US" sz="1800" b="1" i="0" u="none" strike="noStrike" cap="none" dirty="0" err="1">
                  <a:solidFill>
                    <a:srgbClr val="262626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應用層</a:t>
              </a:r>
              <a:endParaRPr lang="en-US" sz="1800" b="1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11" name="Shape 1041"/>
            <p:cNvSpPr txBox="1"/>
            <p:nvPr/>
          </p:nvSpPr>
          <p:spPr>
            <a:xfrm>
              <a:off x="6116396" y="3853306"/>
              <a:ext cx="18204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114300" marR="0" lvl="0" indent="-889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4498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Qtier 2.0 </a:t>
              </a:r>
              <a:r>
                <a:rPr lang="en-US" sz="1400" b="1" i="0" u="none" strike="noStrike" cap="none">
                  <a:solidFill>
                    <a:srgbClr val="04498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自動分層</a:t>
              </a:r>
            </a:p>
          </p:txBody>
        </p:sp>
        <p:cxnSp>
          <p:nvCxnSpPr>
            <p:cNvPr id="112" name="Shape 1042"/>
            <p:cNvCxnSpPr/>
            <p:nvPr/>
          </p:nvCxnSpPr>
          <p:spPr>
            <a:xfrm>
              <a:off x="6279360" y="2398487"/>
              <a:ext cx="1639500" cy="1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Shape 1043"/>
            <p:cNvCxnSpPr/>
            <p:nvPr/>
          </p:nvCxnSpPr>
          <p:spPr>
            <a:xfrm>
              <a:off x="6279360" y="2121903"/>
              <a:ext cx="1639500" cy="1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Shape 1044"/>
            <p:cNvCxnSpPr/>
            <p:nvPr/>
          </p:nvCxnSpPr>
          <p:spPr>
            <a:xfrm>
              <a:off x="6317590" y="3854242"/>
              <a:ext cx="1683900" cy="1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Shape 1045"/>
            <p:cNvCxnSpPr/>
            <p:nvPr/>
          </p:nvCxnSpPr>
          <p:spPr>
            <a:xfrm>
              <a:off x="4836657" y="2662175"/>
              <a:ext cx="294900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16" name="Shape 1046"/>
            <p:cNvCxnSpPr/>
            <p:nvPr/>
          </p:nvCxnSpPr>
          <p:spPr>
            <a:xfrm rot="10800000">
              <a:off x="7027648" y="1747676"/>
              <a:ext cx="0" cy="3102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17" name="Shape 1047"/>
            <p:cNvCxnSpPr/>
            <p:nvPr/>
          </p:nvCxnSpPr>
          <p:spPr>
            <a:xfrm>
              <a:off x="7228198" y="1748470"/>
              <a:ext cx="0" cy="3084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18" name="Shape 1048"/>
            <p:cNvCxnSpPr/>
            <p:nvPr/>
          </p:nvCxnSpPr>
          <p:spPr>
            <a:xfrm>
              <a:off x="6476648" y="2831575"/>
              <a:ext cx="385200" cy="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grpSp>
          <p:nvGrpSpPr>
            <p:cNvPr id="119" name="Shape 1049"/>
            <p:cNvGrpSpPr/>
            <p:nvPr/>
          </p:nvGrpSpPr>
          <p:grpSpPr>
            <a:xfrm>
              <a:off x="5223632" y="1795900"/>
              <a:ext cx="177593" cy="564000"/>
              <a:chOff x="5101975" y="1872100"/>
              <a:chExt cx="177593" cy="564000"/>
            </a:xfrm>
          </p:grpSpPr>
          <p:cxnSp>
            <p:nvCxnSpPr>
              <p:cNvPr id="136" name="Shape 1050"/>
              <p:cNvCxnSpPr/>
              <p:nvPr/>
            </p:nvCxnSpPr>
            <p:spPr>
              <a:xfrm rot="10800000">
                <a:off x="5101975" y="1872100"/>
                <a:ext cx="0" cy="564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E36C09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</p:cxnSp>
          <p:cxnSp>
            <p:nvCxnSpPr>
              <p:cNvPr id="137" name="Shape 1051"/>
              <p:cNvCxnSpPr/>
              <p:nvPr/>
            </p:nvCxnSpPr>
            <p:spPr>
              <a:xfrm>
                <a:off x="5279568" y="1873892"/>
                <a:ext cx="0" cy="5604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E36C09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</p:cxnSp>
        </p:grpSp>
        <p:sp>
          <p:nvSpPr>
            <p:cNvPr id="120" name="Shape 1052"/>
            <p:cNvSpPr/>
            <p:nvPr/>
          </p:nvSpPr>
          <p:spPr>
            <a:xfrm>
              <a:off x="8133752" y="1931323"/>
              <a:ext cx="182700" cy="179700"/>
            </a:xfrm>
            <a:prstGeom prst="rect">
              <a:avLst/>
            </a:prstGeom>
            <a:gradFill>
              <a:gsLst>
                <a:gs pos="0">
                  <a:srgbClr val="3E7FCD"/>
                </a:gs>
                <a:gs pos="100000">
                  <a:srgbClr val="96C0F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Shape 1053"/>
            <p:cNvSpPr/>
            <p:nvPr/>
          </p:nvSpPr>
          <p:spPr>
            <a:xfrm>
              <a:off x="8133752" y="2219723"/>
              <a:ext cx="182700" cy="179700"/>
            </a:xfrm>
            <a:prstGeom prst="rect">
              <a:avLst/>
            </a:prstGeom>
            <a:gradFill>
              <a:gsLst>
                <a:gs pos="0">
                  <a:srgbClr val="38B6D8"/>
                </a:gs>
                <a:gs pos="100000">
                  <a:srgbClr val="91ECF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2" name="Shape 1054"/>
            <p:cNvCxnSpPr/>
            <p:nvPr/>
          </p:nvCxnSpPr>
          <p:spPr>
            <a:xfrm>
              <a:off x="8117682" y="2734184"/>
              <a:ext cx="198900" cy="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cxnSp>
          <p:nvCxnSpPr>
            <p:cNvPr id="123" name="Shape 1055"/>
            <p:cNvCxnSpPr/>
            <p:nvPr/>
          </p:nvCxnSpPr>
          <p:spPr>
            <a:xfrm>
              <a:off x="8117682" y="2991562"/>
              <a:ext cx="198900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sp>
          <p:nvSpPr>
            <p:cNvPr id="124" name="Shape 1056"/>
            <p:cNvSpPr txBox="1"/>
            <p:nvPr/>
          </p:nvSpPr>
          <p:spPr>
            <a:xfrm>
              <a:off x="8314888" y="1898649"/>
              <a:ext cx="642900" cy="190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76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1000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rPr>
                <a:t>SSD</a:t>
              </a:r>
            </a:p>
          </p:txBody>
        </p:sp>
        <p:sp>
          <p:nvSpPr>
            <p:cNvPr id="125" name="Shape 1057"/>
            <p:cNvSpPr txBox="1"/>
            <p:nvPr/>
          </p:nvSpPr>
          <p:spPr>
            <a:xfrm>
              <a:off x="8314888" y="2219723"/>
              <a:ext cx="642900" cy="178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76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1000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rPr>
                <a:t>HDD</a:t>
              </a:r>
            </a:p>
          </p:txBody>
        </p:sp>
        <p:sp>
          <p:nvSpPr>
            <p:cNvPr id="126" name="Shape 1060"/>
            <p:cNvSpPr/>
            <p:nvPr/>
          </p:nvSpPr>
          <p:spPr>
            <a:xfrm>
              <a:off x="6776871" y="2172496"/>
              <a:ext cx="696900" cy="489600"/>
            </a:xfrm>
            <a:prstGeom prst="ellipse">
              <a:avLst/>
            </a:prstGeom>
            <a:solidFill>
              <a:schemeClr val="lt1">
                <a:alpha val="41960"/>
              </a:schemeClr>
            </a:solidFill>
            <a:ln w="28575" cap="flat" cmpd="sng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7" name="Shape 1061"/>
            <p:cNvCxnSpPr/>
            <p:nvPr/>
          </p:nvCxnSpPr>
          <p:spPr>
            <a:xfrm rot="5400000">
              <a:off x="7060486" y="2418183"/>
              <a:ext cx="322800" cy="9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28" name="Shape 1062"/>
            <p:cNvCxnSpPr/>
            <p:nvPr/>
          </p:nvCxnSpPr>
          <p:spPr>
            <a:xfrm rot="-5400000">
              <a:off x="6880552" y="2424555"/>
              <a:ext cx="322800" cy="90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129" name="Shape 1063"/>
            <p:cNvSpPr/>
            <p:nvPr/>
          </p:nvSpPr>
          <p:spPr>
            <a:xfrm>
              <a:off x="230540" y="3157357"/>
              <a:ext cx="3798900" cy="1289100"/>
            </a:xfrm>
            <a:prstGeom prst="roundRect">
              <a:avLst>
                <a:gd name="adj" fmla="val 7805"/>
              </a:avLst>
            </a:prstGeom>
            <a:solidFill>
              <a:srgbClr val="EAF1D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Shape 1064"/>
            <p:cNvSpPr/>
            <p:nvPr/>
          </p:nvSpPr>
          <p:spPr>
            <a:xfrm>
              <a:off x="230540" y="3476863"/>
              <a:ext cx="38601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3873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981"/>
                </a:buClr>
                <a:buSzPct val="100000"/>
                <a:buFont typeface="Arial"/>
                <a:buChar char="•"/>
              </a:pPr>
              <a:r>
                <a:rPr lang="en-US" sz="1600" b="1" i="0" u="none" strike="noStrike" cap="none" dirty="0" err="1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SSD空間直接用來存放關鍵資料</a:t>
              </a:r>
              <a:endParaRPr lang="en-US" sz="1600" b="1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3873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981"/>
                </a:buClr>
                <a:buSzPct val="100000"/>
                <a:buFont typeface="Arial"/>
                <a:buChar char="•"/>
              </a:pPr>
              <a: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結合</a:t>
              </a:r>
              <a:r>
                <a:rPr lang="en-US" sz="16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智慧判別</a:t>
              </a:r>
              <a: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與</a:t>
              </a:r>
              <a:r>
                <a:rPr lang="en-US" sz="16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資料夾分層</a:t>
              </a:r>
              <a:r>
                <a:rPr lang="en-US" sz="1600" b="1" i="0" u="none" strike="noStrike" cap="none" dirty="0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/>
              </a:r>
              <a:br>
                <a:rPr lang="en-US" sz="1600" b="1" i="0" u="none" strike="noStrike" cap="none" dirty="0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en-US" sz="1600" b="1" i="0" u="none" strike="noStrike" cap="none" dirty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&gt;從長短期全面提升儲存性價比</a:t>
              </a:r>
              <a: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/>
              </a:r>
              <a:b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endParaRPr lang="en-US" sz="1600" b="1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1" name="Shape 1065"/>
            <p:cNvSpPr/>
            <p:nvPr/>
          </p:nvSpPr>
          <p:spPr>
            <a:xfrm>
              <a:off x="230539" y="2930156"/>
              <a:ext cx="3798900" cy="401700"/>
            </a:xfrm>
            <a:prstGeom prst="roundRect">
              <a:avLst>
                <a:gd name="adj" fmla="val 0"/>
              </a:avLst>
            </a:prstGeom>
            <a:solidFill>
              <a:srgbClr val="3C96B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Qtier</a:t>
              </a:r>
              <a:r>
                <a:rPr lang="en-US" sz="2000" b="1" i="0" u="none" strike="noStrike" cap="none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2.0 自動分層技術 </a:t>
              </a:r>
            </a:p>
          </p:txBody>
        </p:sp>
        <p:sp>
          <p:nvSpPr>
            <p:cNvPr id="132" name="Shape 1066"/>
            <p:cNvSpPr/>
            <p:nvPr/>
          </p:nvSpPr>
          <p:spPr>
            <a:xfrm rot="5400000">
              <a:off x="3335014" y="2354823"/>
              <a:ext cx="914100" cy="474900"/>
            </a:xfrm>
            <a:prstGeom prst="chevron">
              <a:avLst>
                <a:gd name="adj" fmla="val 47018"/>
              </a:avLst>
            </a:prstGeom>
            <a:solidFill>
              <a:srgbClr val="EAF1D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Shape 1067"/>
            <p:cNvSpPr/>
            <p:nvPr/>
          </p:nvSpPr>
          <p:spPr>
            <a:xfrm>
              <a:off x="164942" y="1795568"/>
              <a:ext cx="38646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3873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981"/>
                </a:buClr>
                <a:buSzPct val="100000"/>
                <a:buFont typeface="Arial"/>
                <a:buChar char="•"/>
              </a:pPr>
              <a: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快取純加速，不能當做儲存使用 </a:t>
              </a:r>
            </a:p>
            <a:p>
              <a:pPr marL="3873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981"/>
                </a:buClr>
                <a:buSzPct val="100000"/>
                <a:buFont typeface="Arial"/>
                <a:buChar char="•"/>
              </a:pPr>
              <a: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僅以區塊大小篩選快取</a:t>
              </a:r>
              <a:b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&gt;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比較適合短期隨機加速</a:t>
              </a:r>
            </a:p>
          </p:txBody>
        </p:sp>
        <p:sp>
          <p:nvSpPr>
            <p:cNvPr id="134" name="Shape 1068"/>
            <p:cNvSpPr/>
            <p:nvPr/>
          </p:nvSpPr>
          <p:spPr>
            <a:xfrm>
              <a:off x="230540" y="1301166"/>
              <a:ext cx="3798900" cy="401700"/>
            </a:xfrm>
            <a:prstGeom prst="roundRect">
              <a:avLst>
                <a:gd name="adj" fmla="val 0"/>
              </a:avLst>
            </a:prstGeom>
            <a:solidFill>
              <a:srgbClr val="3C96B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317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SSD 快取技術</a:t>
              </a:r>
            </a:p>
          </p:txBody>
        </p:sp>
        <p:sp>
          <p:nvSpPr>
            <p:cNvPr id="135" name="Shape 1069"/>
            <p:cNvSpPr/>
            <p:nvPr/>
          </p:nvSpPr>
          <p:spPr>
            <a:xfrm rot="5400000">
              <a:off x="3626766" y="2675690"/>
              <a:ext cx="330600" cy="474900"/>
            </a:xfrm>
            <a:prstGeom prst="chevron">
              <a:avLst>
                <a:gd name="adj" fmla="val 47018"/>
              </a:avLst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" name="文字方塊 140"/>
          <p:cNvSpPr txBox="1"/>
          <p:nvPr/>
        </p:nvSpPr>
        <p:spPr>
          <a:xfrm>
            <a:off x="323528" y="1842959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16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快取純加速，不能當做儲存使用</a:t>
            </a:r>
          </a:p>
          <a:p>
            <a:pPr lvl="0"/>
            <a:r>
              <a:rPr lang="zh-TW" altLang="en-US" sz="16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無法兼顧儲存空間擴充與效能提升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05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913</Words>
  <Application>Microsoft Office PowerPoint</Application>
  <PresentationFormat>如螢幕大小 (16:9)</PresentationFormat>
  <Paragraphs>212</Paragraphs>
  <Slides>30</Slides>
  <Notes>29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0105</vt:lpstr>
      <vt:lpstr>投影片 1</vt:lpstr>
      <vt:lpstr>深入解析 Acronis X QNAP NAS</vt:lpstr>
      <vt:lpstr>如何部署Acronis備份解決方案</vt:lpstr>
      <vt:lpstr>完善的資料備援方案需要</vt:lpstr>
      <vt:lpstr>比較 Acronis 支援的儲存方案</vt:lpstr>
      <vt:lpstr>QNAP NAS是搭配 Acronis 的最佳儲存裝置</vt:lpstr>
      <vt:lpstr> QNAP 齊全的NAS產品線</vt:lpstr>
      <vt:lpstr>具備全方位的資料保護能力</vt:lpstr>
      <vt:lpstr>Qtier 2.0 讓檔案讀寫超快速</vt:lpstr>
      <vt:lpstr>高速傳輸介面 檔案傳輸不卡關</vt:lpstr>
      <vt:lpstr>完善的全球支援網路</vt:lpstr>
      <vt:lpstr>Acronis進階功能</vt:lpstr>
      <vt:lpstr>Acronis 強化資料備份的每一環節 </vt:lpstr>
      <vt:lpstr>完整保護且與時俱進的備份技術</vt:lpstr>
      <vt:lpstr>Off-Host 讓備份效能更優化</vt:lpstr>
      <vt:lpstr>建構 10 GbE Off-Host 環境  </vt:lpstr>
      <vt:lpstr>重複資料刪除讓儲存空間最大化 </vt:lpstr>
      <vt:lpstr>Acronis重複資料刪除差異比較 </vt:lpstr>
      <vt:lpstr>體驗世界級的高速復原速度</vt:lpstr>
      <vt:lpstr>系統管理員角色和委派的彈性管理</vt:lpstr>
      <vt:lpstr>自訂儀表板以快速掌握所有備份資訊</vt:lpstr>
      <vt:lpstr>投影片 22</vt:lpstr>
      <vt:lpstr>Acronis 電腦整機備份到 NAS</vt:lpstr>
      <vt:lpstr>Acronis 檔案精細還原</vt:lpstr>
      <vt:lpstr>Acronis True Image 手機備份無時差</vt:lpstr>
      <vt:lpstr>投影片 26</vt:lpstr>
      <vt:lpstr>輕鬆部署備份一體機</vt:lpstr>
      <vt:lpstr>QNAP 多點備份讓資料保護更完善</vt:lpstr>
      <vt:lpstr>特別感謝</vt:lpstr>
      <vt:lpstr>投影片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資料備份與災難復原專家 Acronis X QNAP</dc:title>
  <dc:creator>Yvonne Tsai</dc:creator>
  <cp:lastModifiedBy>Yvonne Tsai</cp:lastModifiedBy>
  <cp:revision>85</cp:revision>
  <dcterms:modified xsi:type="dcterms:W3CDTF">2018-04-03T03:35:23Z</dcterms:modified>
</cp:coreProperties>
</file>