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2"/>
  </p:notesMasterIdLst>
  <p:sldIdLst>
    <p:sldId id="288" r:id="rId2"/>
    <p:sldId id="257" r:id="rId3"/>
    <p:sldId id="258" r:id="rId4"/>
    <p:sldId id="259" r:id="rId5"/>
    <p:sldId id="260" r:id="rId6"/>
    <p:sldId id="261" r:id="rId7"/>
    <p:sldId id="289" r:id="rId8"/>
    <p:sldId id="263" r:id="rId9"/>
    <p:sldId id="264" r:id="rId10"/>
    <p:sldId id="290" r:id="rId11"/>
    <p:sldId id="266" r:id="rId12"/>
    <p:sldId id="267" r:id="rId13"/>
    <p:sldId id="268" r:id="rId14"/>
    <p:sldId id="269" r:id="rId15"/>
    <p:sldId id="29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</p:presentationPr>
</file>

<file path=ppt/tableStyles.xml><?xml version="1.0" encoding="utf-8"?>
<a:tblStyleLst xmlns:a="http://schemas.openxmlformats.org/drawingml/2006/main" def="{0F0718E5-C7B5-4E69-B7B5-3D96BB2B7C48}">
  <a:tblStyle styleId="{0F0718E5-C7B5-4E69-B7B5-3D96BB2B7C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840" y="-90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完整保護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高效備份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快速復原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靈活儲存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彈性管理</a:t>
            </a:r>
            <a:endParaRPr sz="1800">
              <a:solidFill>
                <a:srgbClr val="666666"/>
              </a:solidFill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○"/>
            </a:pPr>
            <a:r>
              <a:rPr lang="zh-TW" sz="1800">
                <a:solidFill>
                  <a:srgbClr val="666666"/>
                </a:solidFill>
              </a:rPr>
              <a:t>創新保護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zh-TW" sz="1800" b="1">
                <a:solidFill>
                  <a:srgbClr val="002060"/>
                </a:solidFill>
              </a:rPr>
              <a:t>整機備份</a:t>
            </a:r>
            <a:endParaRPr sz="1800" b="1">
              <a:solidFill>
                <a:srgbClr val="002060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zh-TW">
                <a:solidFill>
                  <a:schemeClr val="dk2"/>
                </a:solidFill>
              </a:rPr>
              <a:t>10GbE / 10G switch </a:t>
            </a:r>
            <a:endParaRPr>
              <a:solidFill>
                <a:schemeClr val="dk2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zh-TW" sz="1800" b="1">
                <a:solidFill>
                  <a:srgbClr val="002060"/>
                </a:solidFill>
              </a:rPr>
              <a:t>單檔快速還原</a:t>
            </a:r>
            <a:endParaRPr sz="1800" b="1">
              <a:solidFill>
                <a:srgbClr val="002060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zh-TW">
                <a:solidFill>
                  <a:schemeClr val="dk2"/>
                </a:solidFill>
              </a:rPr>
              <a:t>10GbE / 10G switch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400">
                <a:solidFill>
                  <a:schemeClr val="dk1"/>
                </a:solidFill>
              </a:rPr>
              <a:t>Why QNAP NAS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規格齊全的產品線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Enterprise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SMB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SOHO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全面的全球支援網路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完善的資料保護方案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RAID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Snapshot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Disaster Recovery solution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傳輸超快速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SSD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10GbE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zh-TW" sz="1400">
                <a:solidFill>
                  <a:schemeClr val="dk1"/>
                </a:solidFill>
              </a:rPr>
              <a:t>Thuderbolt</a:t>
            </a:r>
            <a:endParaRPr sz="1400">
              <a:solidFill>
                <a:schemeClr val="dk1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" y="0"/>
            <a:ext cx="9144035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userDrawn="1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7544" y="182958"/>
            <a:ext cx="8424936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3800" b="1" i="0" u="none" strike="noStrike" cap="none">
                <a:solidFill>
                  <a:srgbClr val="002060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1" name="Shape 21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9"/>
            <a:ext cx="91439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" y="0"/>
            <a:ext cx="9144024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1043608" y="339502"/>
            <a:ext cx="81003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G\QmailAgent &amp; QmailClient_直播PPT\1122_Back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798" y="-18"/>
            <a:ext cx="9134375" cy="5138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75856" y="2442106"/>
            <a:ext cx="403244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TW" sz="32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32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X QNAP</a:t>
            </a:r>
            <a:endParaRPr lang="zh-TW" altLang="en-US" sz="3200" b="1" dirty="0" smtClean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14678" y="3039075"/>
            <a:ext cx="5245754" cy="684803"/>
          </a:xfrm>
          <a:prstGeom prst="rect">
            <a:avLst/>
          </a:prstGeom>
          <a:solidFill>
            <a:schemeClr val="accent5"/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New-generation backup solution for enterprises to minimize downtime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6147" name="Picture 3" descr="C:\Users\Yvonne Tsai\Desktop\20180403\images\Cover_0330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214824"/>
            <a:ext cx="1612250" cy="7045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95536" y="1131590"/>
            <a:ext cx="8424936" cy="1323439"/>
          </a:xfrm>
          <a:prstGeom prst="rect">
            <a:avLst/>
          </a:prstGeom>
          <a:effectLst>
            <a:outerShdw blurRad="114300" dir="2760000" sx="104000" sy="104000" algn="ctr" rotWithShape="0">
              <a:schemeClr val="bg1">
                <a:alpha val="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127000" dist="38100" dir="6360000" sx="101000" sy="101000" algn="l" rotWithShape="0">
                    <a:schemeClr val="bg1"/>
                  </a:outerShdw>
                </a:effectLst>
                <a:latin typeface="+mj-lt"/>
                <a:ea typeface="微軟正黑體" pitchFamily="34" charset="-120"/>
              </a:rPr>
              <a:t>Data backup and Disaster Recovery Expert</a:t>
            </a:r>
            <a:endParaRPr lang="zh-TW" altLang="en-US" sz="4000" b="1" dirty="0">
              <a:solidFill>
                <a:schemeClr val="accent5">
                  <a:lumMod val="50000"/>
                </a:schemeClr>
              </a:solidFill>
              <a:effectLst>
                <a:outerShdw blurRad="127000" dist="38100" dir="6360000" sx="101000" sy="101000" algn="l" rotWithShape="0">
                  <a:schemeClr val="bg1"/>
                </a:outerShdw>
              </a:effectLst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432048" y="254966"/>
            <a:ext cx="8748464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2800" dirty="0" smtClean="0"/>
              <a:t>Accelerate transferring via high-speed interfaces</a:t>
            </a:r>
            <a:endParaRPr sz="2800" dirty="0"/>
          </a:p>
        </p:txBody>
      </p:sp>
      <p:grpSp>
        <p:nvGrpSpPr>
          <p:cNvPr id="2" name="群組 5"/>
          <p:cNvGrpSpPr/>
          <p:nvPr/>
        </p:nvGrpSpPr>
        <p:grpSpPr>
          <a:xfrm>
            <a:off x="545562" y="1321518"/>
            <a:ext cx="7695686" cy="2656310"/>
            <a:chOff x="545562" y="1321518"/>
            <a:chExt cx="7695686" cy="2656310"/>
          </a:xfrm>
        </p:grpSpPr>
        <p:pic>
          <p:nvPicPr>
            <p:cNvPr id="7" name="Shape 153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45562" y="1321518"/>
              <a:ext cx="7695686" cy="2656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154"/>
            <p:cNvSpPr/>
            <p:nvPr/>
          </p:nvSpPr>
          <p:spPr>
            <a:xfrm>
              <a:off x="4500563" y="1419446"/>
              <a:ext cx="3571900" cy="65223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sz="2400" b="1" dirty="0">
                  <a:solidFill>
                    <a:srgbClr val="FFFFFF"/>
                  </a:solidFill>
                </a:rPr>
                <a:t>10GbE Ready</a:t>
              </a:r>
              <a:endParaRPr sz="2400" dirty="0"/>
            </a:p>
          </p:txBody>
        </p:sp>
        <p:sp>
          <p:nvSpPr>
            <p:cNvPr id="9" name="Shape 155"/>
            <p:cNvSpPr/>
            <p:nvPr/>
          </p:nvSpPr>
          <p:spPr>
            <a:xfrm>
              <a:off x="714348" y="1428742"/>
              <a:ext cx="3714776" cy="64294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7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zh-TW" sz="2400" b="1" dirty="0">
                  <a:solidFill>
                    <a:srgbClr val="FFFFFF"/>
                  </a:solidFill>
                </a:rPr>
                <a:t>Thunderbolt 3 built-in</a:t>
              </a:r>
              <a:endParaRPr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0"/>
          <p:cNvSpPr/>
          <p:nvPr/>
        </p:nvSpPr>
        <p:spPr>
          <a:xfrm rot="5400000">
            <a:off x="6372203" y="-624048"/>
            <a:ext cx="504051" cy="41044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200" dirty="0" smtClean="0"/>
              <a:t>QNAP provides global service network</a:t>
            </a:r>
            <a:endParaRPr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860032" y="121442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QTS</a:t>
            </a:r>
            <a:r>
              <a:rPr lang="zh-TW" alt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Helpdesk App</a:t>
            </a:r>
            <a:endParaRPr lang="zh-TW" altLang="en-US" sz="20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1" name="Shape 120"/>
          <p:cNvSpPr/>
          <p:nvPr/>
        </p:nvSpPr>
        <p:spPr>
          <a:xfrm rot="5400000">
            <a:off x="6372203" y="-27947"/>
            <a:ext cx="504051" cy="41044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60032" y="178593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helpdesk.qnap.com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Shape 120"/>
          <p:cNvSpPr/>
          <p:nvPr/>
        </p:nvSpPr>
        <p:spPr>
          <a:xfrm rot="5400000">
            <a:off x="6372203" y="1196189"/>
            <a:ext cx="504051" cy="41044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860032" y="3034665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Hotline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61" name="Shape 1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8596" y="1071552"/>
            <a:ext cx="4279704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字方塊 14"/>
          <p:cNvSpPr txBox="1"/>
          <p:nvPr/>
        </p:nvSpPr>
        <p:spPr>
          <a:xfrm>
            <a:off x="4932041" y="2314585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err="1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eMail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-based Conversation</a:t>
            </a:r>
            <a:endParaRPr lang="zh-TW" altLang="en-US" sz="16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Online Chat</a:t>
            </a:r>
            <a:endParaRPr lang="zh-TW" altLang="en-US" sz="1600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932040" y="3538721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Taiwan, China, Hong </a:t>
            </a:r>
          </a:p>
          <a:p>
            <a:pPr>
              <a:buClr>
                <a:srgbClr val="002060"/>
              </a:buClr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 Kong, Germany, </a:t>
            </a:r>
            <a:r>
              <a:rPr lang="en-US" altLang="zh-TW" sz="1600" b="1" dirty="0" smtClean="0">
                <a:solidFill>
                  <a:srgbClr val="002060"/>
                </a:solidFill>
                <a:ea typeface="微軟正黑體" pitchFamily="34" charset="-120"/>
              </a:rPr>
              <a:t>US, UK ,</a:t>
            </a:r>
            <a:endParaRPr lang="zh-TW" altLang="en-US" sz="1600" b="1" dirty="0" smtClean="0">
              <a:solidFill>
                <a:srgbClr val="002060"/>
              </a:solidFill>
              <a:ea typeface="微軟正黑體" pitchFamily="34" charset="-120"/>
            </a:endParaRPr>
          </a:p>
          <a:p>
            <a:pPr>
              <a:buClr>
                <a:srgbClr val="002060"/>
              </a:buClr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 Netherlands, India</a:t>
            </a:r>
            <a:endParaRPr lang="zh-TW" altLang="en-US" sz="1600" b="1" dirty="0" smtClean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ctrTitle" idx="4294967295"/>
          </p:nvPr>
        </p:nvSpPr>
        <p:spPr>
          <a:xfrm>
            <a:off x="2915816" y="1635646"/>
            <a:ext cx="5904656" cy="161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0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Acronis</a:t>
            </a:r>
            <a:r>
              <a:rPr lang="en-US" altLang="zh-TW" sz="4000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Advanced Features</a:t>
            </a:r>
            <a:endParaRPr sz="4000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P13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3" y="987574"/>
            <a:ext cx="7128789" cy="4080447"/>
          </a:xfrm>
          <a:prstGeom prst="rect">
            <a:avLst/>
          </a:prstGeom>
        </p:spPr>
      </p:pic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95536" y="254966"/>
            <a:ext cx="9217024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2800" dirty="0" err="1" smtClean="0"/>
              <a:t>Acronis</a:t>
            </a:r>
            <a:r>
              <a:rPr lang="en-US" altLang="zh-TW" sz="2800" dirty="0" smtClean="0"/>
              <a:t> strengthens every aspect of data backup</a:t>
            </a:r>
            <a:r>
              <a:rPr lang="zh-TW" sz="2800" dirty="0" smtClean="0"/>
              <a:t> </a:t>
            </a:r>
            <a:endParaRPr sz="2800" dirty="0"/>
          </a:p>
        </p:txBody>
      </p:sp>
      <p:sp>
        <p:nvSpPr>
          <p:cNvPr id="177" name="Shape 177"/>
          <p:cNvSpPr/>
          <p:nvPr/>
        </p:nvSpPr>
        <p:spPr>
          <a:xfrm>
            <a:off x="335977" y="3627861"/>
            <a:ext cx="2507833" cy="864096"/>
          </a:xfrm>
          <a:prstGeom prst="roundRect">
            <a:avLst>
              <a:gd name="adj" fmla="val 16667"/>
            </a:avLst>
          </a:prstGeom>
          <a:solidFill>
            <a:srgbClr val="607D8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2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Acronis Backup Advanced 12.5</a:t>
            </a:r>
            <a:endParaRPr sz="2200" dirty="0">
              <a:latin typeface="+mj-lt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331640" y="2202999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Complete Protection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987824" y="134935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Fastest Recovery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644008" y="228371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Efficient Backup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059832" y="3003798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Flexible Storage Options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788024" y="3939902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Intuitive Manage-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ment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372200" y="300379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Innovations</a:t>
            </a:r>
            <a:endParaRPr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67544" y="267494"/>
            <a:ext cx="9217024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2400" dirty="0" smtClean="0"/>
              <a:t>Complete protection with up-to-date backup  technology</a:t>
            </a:r>
            <a:endParaRPr sz="2400" dirty="0"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" y="1296425"/>
            <a:ext cx="851535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95536" y="195486"/>
            <a:ext cx="9073008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SzPts val="1100"/>
            </a:pPr>
            <a:r>
              <a:rPr lang="en-US" altLang="zh-TW" sz="3400" dirty="0" smtClean="0"/>
              <a:t>Off-Host optimizes the backup efficiency</a:t>
            </a:r>
            <a:endParaRPr sz="3400" dirty="0"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5643584"/>
            <a:ext cx="8839200" cy="28042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圓角矩形 3"/>
          <p:cNvSpPr/>
          <p:nvPr/>
        </p:nvSpPr>
        <p:spPr>
          <a:xfrm>
            <a:off x="285720" y="1357304"/>
            <a:ext cx="1838008" cy="1000132"/>
          </a:xfrm>
          <a:prstGeom prst="roundRect">
            <a:avLst>
              <a:gd name="adj" fmla="val 1109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800" b="1" dirty="0" smtClean="0"/>
              <a:t>Execution Time of single backup task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五邊形 17"/>
          <p:cNvSpPr/>
          <p:nvPr/>
        </p:nvSpPr>
        <p:spPr>
          <a:xfrm rot="10800000">
            <a:off x="251520" y="2738510"/>
            <a:ext cx="2963158" cy="928694"/>
          </a:xfrm>
          <a:prstGeom prst="homePlate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五邊形 16"/>
          <p:cNvSpPr/>
          <p:nvPr/>
        </p:nvSpPr>
        <p:spPr>
          <a:xfrm rot="10800000">
            <a:off x="2699792" y="2738510"/>
            <a:ext cx="2300836" cy="92869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五邊形 15"/>
          <p:cNvSpPr/>
          <p:nvPr/>
        </p:nvSpPr>
        <p:spPr>
          <a:xfrm rot="10800000">
            <a:off x="4357686" y="2738510"/>
            <a:ext cx="2928958" cy="92869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五邊形 11"/>
          <p:cNvSpPr/>
          <p:nvPr/>
        </p:nvSpPr>
        <p:spPr>
          <a:xfrm flipH="1">
            <a:off x="6500826" y="2738510"/>
            <a:ext cx="2103622" cy="928694"/>
          </a:xfrm>
          <a:prstGeom prst="homePlate">
            <a:avLst>
              <a:gd name="adj" fmla="val 50652"/>
            </a:avLst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五邊形 13"/>
          <p:cNvSpPr/>
          <p:nvPr/>
        </p:nvSpPr>
        <p:spPr>
          <a:xfrm rot="5400000">
            <a:off x="7805358" y="2222132"/>
            <a:ext cx="881140" cy="723120"/>
          </a:xfrm>
          <a:prstGeom prst="homePlate">
            <a:avLst>
              <a:gd name="adj" fmla="val 30834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88024" y="2787774"/>
            <a:ext cx="1659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Backup replication</a:t>
            </a:r>
          </a:p>
        </p:txBody>
      </p:sp>
      <p:sp>
        <p:nvSpPr>
          <p:cNvPr id="21" name="矩形 20"/>
          <p:cNvSpPr/>
          <p:nvPr/>
        </p:nvSpPr>
        <p:spPr>
          <a:xfrm>
            <a:off x="263033" y="2996247"/>
            <a:ext cx="2364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Conversion to VM</a:t>
            </a:r>
          </a:p>
        </p:txBody>
      </p:sp>
      <p:sp>
        <p:nvSpPr>
          <p:cNvPr id="22" name="矩形 21"/>
          <p:cNvSpPr/>
          <p:nvPr/>
        </p:nvSpPr>
        <p:spPr>
          <a:xfrm>
            <a:off x="2928926" y="2996247"/>
            <a:ext cx="1428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Cleanup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857224" y="3571882"/>
            <a:ext cx="5947024" cy="94408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 smtClean="0"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 smtClean="0">
                <a:latin typeface="+mj-lt"/>
                <a:ea typeface="微軟正黑體" pitchFamily="34" charset="-120"/>
              </a:rPr>
              <a:t>With off-host framework, the loading of a single backup task could be shared by other </a:t>
            </a:r>
            <a:r>
              <a:rPr lang="en-US" altLang="zh-TW" sz="1600" b="1" dirty="0" err="1" smtClean="0">
                <a:latin typeface="+mj-lt"/>
                <a:ea typeface="微軟正黑體" pitchFamily="34" charset="-120"/>
              </a:rPr>
              <a:t>Acronis</a:t>
            </a:r>
            <a:r>
              <a:rPr lang="en-US" altLang="zh-TW" sz="1600" b="1" dirty="0" smtClean="0">
                <a:latin typeface="+mj-lt"/>
                <a:ea typeface="微軟正黑體" pitchFamily="34" charset="-120"/>
              </a:rPr>
              <a:t> agents to reduce the backup time and system usage of backup host.</a:t>
            </a:r>
            <a:endParaRPr lang="zh-TW" altLang="en-US" sz="1600" b="1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58016" y="2952323"/>
            <a:ext cx="1428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Validation</a:t>
            </a:r>
          </a:p>
        </p:txBody>
      </p:sp>
      <p:sp>
        <p:nvSpPr>
          <p:cNvPr id="13" name="矩形 12"/>
          <p:cNvSpPr/>
          <p:nvPr/>
        </p:nvSpPr>
        <p:spPr>
          <a:xfrm>
            <a:off x="7149955" y="1571618"/>
            <a:ext cx="1428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驗證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(Verify)</a:t>
            </a:r>
          </a:p>
        </p:txBody>
      </p:sp>
      <p:sp>
        <p:nvSpPr>
          <p:cNvPr id="8" name="五邊形 7"/>
          <p:cNvSpPr/>
          <p:nvPr/>
        </p:nvSpPr>
        <p:spPr>
          <a:xfrm>
            <a:off x="6228184" y="1500180"/>
            <a:ext cx="2376264" cy="785818"/>
          </a:xfrm>
          <a:prstGeom prst="homePlate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五邊形 6"/>
          <p:cNvSpPr/>
          <p:nvPr/>
        </p:nvSpPr>
        <p:spPr>
          <a:xfrm>
            <a:off x="4000496" y="1500180"/>
            <a:ext cx="2659736" cy="785818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en-US" altLang="zh-TW" sz="1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五邊形 5"/>
          <p:cNvSpPr/>
          <p:nvPr/>
        </p:nvSpPr>
        <p:spPr>
          <a:xfrm>
            <a:off x="2714612" y="1500180"/>
            <a:ext cx="1857388" cy="785818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504000" rtlCol="0" anchor="ctr"/>
          <a:lstStyle/>
          <a:p>
            <a:pPr algn="ctr"/>
            <a:endParaRPr lang="zh-TW" altLang="en-US" sz="1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57488" y="1699040"/>
            <a:ext cx="1285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Backup</a:t>
            </a:r>
            <a:endParaRPr lang="zh-TW" alt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88024" y="1699040"/>
            <a:ext cx="1439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Compress</a:t>
            </a:r>
          </a:p>
        </p:txBody>
      </p:sp>
      <p:sp>
        <p:nvSpPr>
          <p:cNvPr id="11" name="矩形 10"/>
          <p:cNvSpPr/>
          <p:nvPr/>
        </p:nvSpPr>
        <p:spPr>
          <a:xfrm>
            <a:off x="6858016" y="1699040"/>
            <a:ext cx="1428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Encrypt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95536" y="182958"/>
            <a:ext cx="8928992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3400" dirty="0" smtClean="0"/>
              <a:t>Construct a 10GbE off-host environment</a:t>
            </a:r>
            <a:endParaRPr sz="3400" dirty="0"/>
          </a:p>
        </p:txBody>
      </p:sp>
      <p:sp>
        <p:nvSpPr>
          <p:cNvPr id="210" name="Shape 210"/>
          <p:cNvSpPr/>
          <p:nvPr/>
        </p:nvSpPr>
        <p:spPr>
          <a:xfrm>
            <a:off x="2555776" y="1491630"/>
            <a:ext cx="1467908" cy="57150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dirty="0">
                <a:solidFill>
                  <a:schemeClr val="bg1"/>
                </a:solidFill>
                <a:latin typeface="+mj-lt"/>
              </a:rPr>
              <a:t>10GbE LAN</a:t>
            </a:r>
            <a:endParaRPr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1" name="Shape 211"/>
          <p:cNvSpPr/>
          <p:nvPr/>
        </p:nvSpPr>
        <p:spPr>
          <a:xfrm flipH="1">
            <a:off x="6948264" y="1692243"/>
            <a:ext cx="1484854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Backup Replication</a:t>
            </a:r>
            <a:endParaRPr sz="1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12" name="Shape 212"/>
          <p:cNvSpPr/>
          <p:nvPr/>
        </p:nvSpPr>
        <p:spPr>
          <a:xfrm flipH="1">
            <a:off x="8100392" y="3811297"/>
            <a:ext cx="943098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Validation</a:t>
            </a:r>
            <a:endParaRPr sz="10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13" name="Shape 213"/>
          <p:cNvSpPr/>
          <p:nvPr/>
        </p:nvSpPr>
        <p:spPr>
          <a:xfrm flipH="1">
            <a:off x="6876254" y="4243345"/>
            <a:ext cx="1169535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Cleanup</a:t>
            </a:r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14" name="Shape 214"/>
          <p:cNvSpPr/>
          <p:nvPr/>
        </p:nvSpPr>
        <p:spPr>
          <a:xfrm flipH="1">
            <a:off x="6876254" y="3811297"/>
            <a:ext cx="1152129" cy="375451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Conversion to </a:t>
            </a:r>
            <a:r>
              <a:rPr 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VM</a:t>
            </a:r>
            <a:endParaRPr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Shape 210"/>
          <p:cNvSpPr/>
          <p:nvPr/>
        </p:nvSpPr>
        <p:spPr>
          <a:xfrm>
            <a:off x="107504" y="1491630"/>
            <a:ext cx="2016224" cy="57150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</a:rPr>
              <a:t>Backup Management Server</a:t>
            </a:r>
          </a:p>
        </p:txBody>
      </p:sp>
      <p:sp>
        <p:nvSpPr>
          <p:cNvPr id="12" name="Shape 210"/>
          <p:cNvSpPr/>
          <p:nvPr/>
        </p:nvSpPr>
        <p:spPr>
          <a:xfrm>
            <a:off x="6876256" y="1116179"/>
            <a:ext cx="2088232" cy="57606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err="1" smtClean="0">
                <a:solidFill>
                  <a:schemeClr val="bg1"/>
                </a:solidFill>
                <a:latin typeface="+mj-lt"/>
              </a:rPr>
              <a:t>Acronis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</a:rPr>
              <a:t> Storage Node / Off-host agent</a:t>
            </a:r>
          </a:p>
        </p:txBody>
      </p:sp>
      <p:sp>
        <p:nvSpPr>
          <p:cNvPr id="13" name="Shape 210"/>
          <p:cNvSpPr/>
          <p:nvPr/>
        </p:nvSpPr>
        <p:spPr>
          <a:xfrm>
            <a:off x="6876256" y="2283718"/>
            <a:ext cx="1872208" cy="57606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err="1" smtClean="0">
                <a:solidFill>
                  <a:schemeClr val="bg1"/>
                </a:solidFill>
                <a:latin typeface="+mj-lt"/>
              </a:rPr>
              <a:t>Acronis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</a:rPr>
              <a:t> Storage Node</a:t>
            </a:r>
          </a:p>
        </p:txBody>
      </p:sp>
      <p:sp>
        <p:nvSpPr>
          <p:cNvPr id="14" name="Shape 210"/>
          <p:cNvSpPr/>
          <p:nvPr/>
        </p:nvSpPr>
        <p:spPr>
          <a:xfrm>
            <a:off x="7020272" y="3291830"/>
            <a:ext cx="1743090" cy="43204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</a:rPr>
              <a:t>Off-host agent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971600" y="1635646"/>
            <a:ext cx="4680520" cy="2520280"/>
            <a:chOff x="971600" y="1635646"/>
            <a:chExt cx="4680520" cy="2520280"/>
          </a:xfrm>
        </p:grpSpPr>
        <p:cxnSp>
          <p:nvCxnSpPr>
            <p:cNvPr id="16" name="直線接點 15"/>
            <p:cNvCxnSpPr/>
            <p:nvPr/>
          </p:nvCxnSpPr>
          <p:spPr>
            <a:xfrm>
              <a:off x="971600" y="2859782"/>
              <a:ext cx="468052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flipH="1">
              <a:off x="4644008" y="1635646"/>
              <a:ext cx="1008112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flipH="1">
              <a:off x="4644008" y="4155926"/>
              <a:ext cx="1008112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4644008" y="1635646"/>
              <a:ext cx="0" cy="252028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144016" y="2067694"/>
            <a:ext cx="1763688" cy="1562328"/>
          </a:xfrm>
          <a:prstGeom prst="rect">
            <a:avLst/>
          </a:prstGeom>
          <a:noFill/>
        </p:spPr>
      </p:pic>
      <p:pic>
        <p:nvPicPr>
          <p:cNvPr id="25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5292080" y="987574"/>
            <a:ext cx="1440160" cy="1275737"/>
          </a:xfrm>
          <a:prstGeom prst="rect">
            <a:avLst/>
          </a:prstGeom>
          <a:noFill/>
        </p:spPr>
      </p:pic>
      <p:pic>
        <p:nvPicPr>
          <p:cNvPr id="26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5292080" y="2211710"/>
            <a:ext cx="1440160" cy="1275737"/>
          </a:xfrm>
          <a:prstGeom prst="rect">
            <a:avLst/>
          </a:prstGeom>
          <a:noFill/>
        </p:spPr>
      </p:pic>
      <p:pic>
        <p:nvPicPr>
          <p:cNvPr id="27" name="Picture 2" descr="\\MARKETING\Marketing\MarketingMaterials\Product_photo\NAS\TS-1685\TS-1685_front.png"/>
          <p:cNvPicPr>
            <a:picLocks noChangeAspect="1" noChangeArrowheads="1"/>
          </p:cNvPicPr>
          <p:nvPr/>
        </p:nvPicPr>
        <p:blipFill>
          <a:blip r:embed="rId3"/>
          <a:srcRect l="15122" r="14310"/>
          <a:stretch>
            <a:fillRect/>
          </a:stretch>
        </p:blipFill>
        <p:spPr bwMode="auto">
          <a:xfrm>
            <a:off x="5292080" y="3435846"/>
            <a:ext cx="1440160" cy="1275737"/>
          </a:xfrm>
          <a:prstGeom prst="rect">
            <a:avLst/>
          </a:prstGeom>
          <a:noFill/>
        </p:spPr>
      </p:pic>
      <p:pic>
        <p:nvPicPr>
          <p:cNvPr id="28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475657" y="3003798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48064" y="1779662"/>
            <a:ext cx="43204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48064" y="3003798"/>
            <a:ext cx="43204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48064" y="4227934"/>
            <a:ext cx="43204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\\MARKETING\Marketing\MarketingMaterials\Product_photo\其他\QSW-1208-8C\QSW-1208-8C_Front.png"/>
          <p:cNvPicPr>
            <a:picLocks noChangeAspect="1" noChangeArrowheads="1"/>
          </p:cNvPicPr>
          <p:nvPr/>
        </p:nvPicPr>
        <p:blipFill>
          <a:blip r:embed="rId5"/>
          <a:srcRect t="32254" b="31461"/>
          <a:stretch>
            <a:fillRect/>
          </a:stretch>
        </p:blipFill>
        <p:spPr bwMode="auto">
          <a:xfrm>
            <a:off x="2267744" y="2553143"/>
            <a:ext cx="2304256" cy="522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95536" y="254966"/>
            <a:ext cx="9073008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SzPts val="1100"/>
            </a:pPr>
            <a:r>
              <a:rPr lang="en-US" altLang="zh-TW" sz="3100" dirty="0" err="1" smtClean="0"/>
              <a:t>Deduplication</a:t>
            </a:r>
            <a:r>
              <a:rPr lang="en-US" altLang="zh-TW" sz="3100" dirty="0" smtClean="0"/>
              <a:t> maximizes storage availability</a:t>
            </a:r>
            <a:endParaRPr sz="3100" dirty="0" smtClean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3100" dirty="0"/>
          </a:p>
        </p:txBody>
      </p:sp>
      <p:pic>
        <p:nvPicPr>
          <p:cNvPr id="5" name="圖片 4" descr="P17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859782"/>
            <a:ext cx="3960440" cy="1712832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2123728" y="987573"/>
            <a:ext cx="6768752" cy="1746783"/>
            <a:chOff x="2051720" y="2715765"/>
            <a:chExt cx="6768752" cy="1746783"/>
          </a:xfrm>
        </p:grpSpPr>
        <p:pic>
          <p:nvPicPr>
            <p:cNvPr id="6" name="圖片 5" descr="P17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652" y="2715765"/>
              <a:ext cx="6765820" cy="1746783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2051720" y="3797627"/>
              <a:ext cx="122413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Check hash values in </a:t>
              </a:r>
              <a:r>
                <a:rPr lang="en-US" altLang="zh-TW" sz="105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Dedup</a:t>
              </a:r>
              <a:r>
                <a:rPr lang="en-US" altLang="zh-TW" sz="105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database</a:t>
              </a:r>
              <a:endParaRPr lang="zh-TW" altLang="en-US" sz="105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347864" y="3797627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Store hash values in backup archive, and unique data blocks to a temp file</a:t>
              </a:r>
              <a:endParaRPr lang="zh-TW" altLang="en-US" sz="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716016" y="3817952"/>
              <a:ext cx="136815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Store unique data blocks to </a:t>
              </a:r>
              <a:r>
                <a:rPr lang="en-US" altLang="zh-TW" sz="105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Dedup</a:t>
              </a:r>
              <a:r>
                <a:rPr lang="en-US" altLang="zh-TW" sz="105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data store</a:t>
              </a:r>
              <a:endParaRPr lang="zh-TW" altLang="en-US" sz="10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084168" y="3838277"/>
              <a:ext cx="129614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Store hash values to </a:t>
              </a:r>
              <a:r>
                <a:rPr lang="en-US" altLang="zh-TW" sz="105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Dedup</a:t>
              </a:r>
              <a:r>
                <a:rPr lang="en-US" altLang="zh-TW" sz="105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database</a:t>
              </a:r>
              <a:endParaRPr lang="zh-TW" altLang="en-US" sz="105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7452320" y="3838277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Remove temp file</a:t>
              </a:r>
              <a:endParaRPr lang="zh-TW" altLang="en-US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2123728" y="394164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Calculate the hash value of data block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419872" y="3880088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Send the hash values to </a:t>
            </a:r>
            <a:r>
              <a:rPr lang="en-US" altLang="zh-TW" sz="10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1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Storage Node</a:t>
            </a:r>
            <a:endParaRPr lang="zh-TW" altLang="en-US" sz="1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788024" y="393990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Send the unique data block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" name="Shape 177"/>
          <p:cNvSpPr/>
          <p:nvPr/>
        </p:nvSpPr>
        <p:spPr>
          <a:xfrm>
            <a:off x="179512" y="1491630"/>
            <a:ext cx="1872208" cy="864096"/>
          </a:xfrm>
          <a:prstGeom prst="roundRect">
            <a:avLst>
              <a:gd name="adj" fmla="val 16667"/>
            </a:avLst>
          </a:prstGeom>
          <a:solidFill>
            <a:srgbClr val="607D8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err="1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Dedup</a:t>
            </a:r>
            <a:r>
              <a:rPr lang="en-US" altLang="zh-TW" sz="20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at Target</a:t>
            </a:r>
            <a:endParaRPr sz="2000" dirty="0">
              <a:latin typeface="+mj-lt"/>
              <a:ea typeface="微軟正黑體" pitchFamily="34" charset="-120"/>
            </a:endParaRPr>
          </a:p>
        </p:txBody>
      </p:sp>
      <p:sp>
        <p:nvSpPr>
          <p:cNvPr id="18" name="Shape 177"/>
          <p:cNvSpPr/>
          <p:nvPr/>
        </p:nvSpPr>
        <p:spPr>
          <a:xfrm>
            <a:off x="179512" y="3291830"/>
            <a:ext cx="1872208" cy="864096"/>
          </a:xfrm>
          <a:prstGeom prst="roundRect">
            <a:avLst>
              <a:gd name="adj" fmla="val 16667"/>
            </a:avLst>
          </a:prstGeom>
          <a:solidFill>
            <a:srgbClr val="607D8B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err="1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Dedup</a:t>
            </a:r>
            <a:r>
              <a:rPr lang="en-US" altLang="zh-TW" sz="20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at Source</a:t>
            </a:r>
            <a:endParaRPr sz="2000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893529" y="1378488"/>
            <a:ext cx="2928958" cy="2979212"/>
            <a:chOff x="5366461" y="1320730"/>
            <a:chExt cx="2928958" cy="2979212"/>
          </a:xfrm>
        </p:grpSpPr>
        <p:sp>
          <p:nvSpPr>
            <p:cNvPr id="10" name="圓角矩形 9"/>
            <p:cNvSpPr/>
            <p:nvPr/>
          </p:nvSpPr>
          <p:spPr>
            <a:xfrm>
              <a:off x="5366461" y="1320730"/>
              <a:ext cx="2928958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With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Deduplication</a:t>
              </a:r>
              <a:endPara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366461" y="3799876"/>
              <a:ext cx="2928958" cy="50006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Data size: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14.9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GB</a:t>
              </a:r>
              <a:endParaRPr lang="zh-TW" alt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323528" y="254966"/>
            <a:ext cx="9073008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SzPts val="1100"/>
            </a:pPr>
            <a:r>
              <a:rPr lang="en-US" altLang="zh-TW" sz="3200" dirty="0" err="1" smtClean="0"/>
              <a:t>Acronis</a:t>
            </a:r>
            <a:r>
              <a:rPr lang="en-US" altLang="zh-TW" sz="3200" dirty="0" smtClean="0"/>
              <a:t> </a:t>
            </a:r>
            <a:r>
              <a:rPr lang="en-US" altLang="zh-TW" sz="3200" dirty="0" err="1" smtClean="0"/>
              <a:t>deduplication</a:t>
            </a:r>
            <a:r>
              <a:rPr lang="en-US" altLang="zh-TW" sz="3200" dirty="0" smtClean="0"/>
              <a:t> performance analysis</a:t>
            </a:r>
            <a:endParaRPr sz="32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5320756" y="1347614"/>
            <a:ext cx="2940279" cy="2759198"/>
            <a:chOff x="846201" y="1244732"/>
            <a:chExt cx="2940279" cy="2759198"/>
          </a:xfrm>
        </p:grpSpPr>
        <p:sp>
          <p:nvSpPr>
            <p:cNvPr id="9" name="圓角矩形 8"/>
            <p:cNvSpPr/>
            <p:nvPr/>
          </p:nvSpPr>
          <p:spPr>
            <a:xfrm>
              <a:off x="857522" y="1244732"/>
              <a:ext cx="2928958" cy="50006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Without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Deduplication</a:t>
              </a:r>
              <a:endPara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846201" y="3503864"/>
              <a:ext cx="2928958" cy="50006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Data size: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25.7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GB</a:t>
              </a:r>
              <a:endParaRPr lang="zh-TW" altLang="en-US" sz="2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30722" name="Picture 2" descr="https://lh5.googleusercontent.com/gY0tasMYEPU5FeJfNMSPrYUIHu8nzpIXrZZhY96zD9Ay8K5eoY7FIzX36rbg8QHhqA0JxLRE-6YIwh-IgV13ewdUITzI6T61cG9Thp1Llr9F_f280yrKLvXLQafuFd_ohwPdx3MB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810536"/>
            <a:ext cx="4293774" cy="1842146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30724" name="Picture 4" descr="https://lh3.googleusercontent.com/_VS9fqCr0cjiK4APySF0Tto2jbrWz6QksAk97Mzwx77FjlfvV55UaWrL3X-3AX7COmg9Eg56hdnfEPAn8pQ4TrsA79YafjEdvG0BGD2ufi1e8NBuRWnHLbZ3u-UnPTZ3be0aV3sk5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024" y="1810870"/>
            <a:ext cx="4283968" cy="2083908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P19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3598"/>
            <a:ext cx="9144000" cy="2448272"/>
          </a:xfrm>
          <a:prstGeom prst="rect">
            <a:avLst/>
          </a:prstGeom>
        </p:spPr>
      </p:pic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 smtClean="0"/>
              <a:t>Experience world fastest recovery</a:t>
            </a:r>
            <a:endParaRPr sz="3600" dirty="0"/>
          </a:p>
        </p:txBody>
      </p:sp>
      <p:pic>
        <p:nvPicPr>
          <p:cNvPr id="239" name="Shape 2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9512" y="1012677"/>
            <a:ext cx="8352927" cy="39353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107504" y="3569139"/>
            <a:ext cx="3096344" cy="658796"/>
            <a:chOff x="3923928" y="2643758"/>
            <a:chExt cx="3384376" cy="720080"/>
          </a:xfrm>
        </p:grpSpPr>
        <p:sp>
          <p:nvSpPr>
            <p:cNvPr id="7" name="Shape 120"/>
            <p:cNvSpPr/>
            <p:nvPr/>
          </p:nvSpPr>
          <p:spPr>
            <a:xfrm rot="16200000" flipH="1">
              <a:off x="5256076" y="1311610"/>
              <a:ext cx="720080" cy="338437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211960" y="2655481"/>
              <a:ext cx="2808313" cy="70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1800" b="1" dirty="0" err="1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Acronis</a:t>
              </a:r>
              <a:r>
                <a:rPr lang="en-US" altLang="zh-TW" sz="18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 Universal Restore</a:t>
              </a:r>
              <a:endParaRPr lang="zh-TW" altLang="en-US" sz="1800" dirty="0"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724129" y="3569137"/>
            <a:ext cx="3096344" cy="658796"/>
            <a:chOff x="3923929" y="2643755"/>
            <a:chExt cx="3384376" cy="720080"/>
          </a:xfrm>
        </p:grpSpPr>
        <p:sp>
          <p:nvSpPr>
            <p:cNvPr id="11" name="Shape 120"/>
            <p:cNvSpPr/>
            <p:nvPr/>
          </p:nvSpPr>
          <p:spPr>
            <a:xfrm rot="16200000" flipH="1">
              <a:off x="5256077" y="1311607"/>
              <a:ext cx="720080" cy="338437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211960" y="2655481"/>
              <a:ext cx="2808313" cy="70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1800" b="1" dirty="0" err="1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Acronis</a:t>
              </a:r>
              <a:r>
                <a:rPr lang="en-US" altLang="zh-TW" sz="1800" b="1" dirty="0" smtClean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 Instant Restore</a:t>
              </a:r>
              <a:endParaRPr lang="zh-TW" altLang="en-US" sz="1800" dirty="0"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4" name="圖片 13" descr="Faster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1491630"/>
            <a:ext cx="648072" cy="468462"/>
          </a:xfrm>
          <a:prstGeom prst="rect">
            <a:avLst/>
          </a:prstGeom>
        </p:spPr>
      </p:pic>
      <p:pic>
        <p:nvPicPr>
          <p:cNvPr id="15" name="圖片 14" descr="Faster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1491630"/>
            <a:ext cx="648072" cy="4684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Yvonne Tsai\Desktop\20180403\images\TAG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0" y="-1500216"/>
            <a:ext cx="7486909" cy="653587"/>
          </a:xfrm>
          <a:prstGeom prst="rect">
            <a:avLst/>
          </a:prstGeom>
          <a:noFill/>
        </p:spPr>
      </p:pic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67544" y="123478"/>
            <a:ext cx="842493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Insight into</a:t>
            </a:r>
            <a:r>
              <a:rPr lang="zh-TW" dirty="0" smtClean="0"/>
              <a:t> </a:t>
            </a:r>
            <a:r>
              <a:rPr lang="zh-TW" dirty="0"/>
              <a:t>Acronis X QNAP NAS</a:t>
            </a:r>
            <a:endParaRPr dirty="0"/>
          </a:p>
        </p:txBody>
      </p:sp>
      <p:sp>
        <p:nvSpPr>
          <p:cNvPr id="7" name="文字方塊 6"/>
          <p:cNvSpPr txBox="1"/>
          <p:nvPr/>
        </p:nvSpPr>
        <p:spPr>
          <a:xfrm>
            <a:off x="1618711" y="-142820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Acronis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使用者如何選擇備份架構</a:t>
            </a:r>
          </a:p>
        </p:txBody>
      </p:sp>
      <p:pic>
        <p:nvPicPr>
          <p:cNvPr id="14" name="Picture 4" descr="C:\Users\Yvonne Tsai\Desktop\20180403\images\TAG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1" y="1428742"/>
            <a:ext cx="7486909" cy="653587"/>
          </a:xfrm>
          <a:prstGeom prst="rect">
            <a:avLst/>
          </a:prstGeom>
          <a:noFill/>
        </p:spPr>
      </p:pic>
      <p:pic>
        <p:nvPicPr>
          <p:cNvPr id="16" name="Picture 4" descr="C:\Users\Yvonne Tsai\Desktop\20180403\images\TAG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1" y="2214560"/>
            <a:ext cx="7486909" cy="653587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1618711" y="228656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19100">
              <a:buSzPts val="3000"/>
            </a:pPr>
            <a:r>
              <a:rPr lang="en-US" altLang="zh-TW" sz="24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advanced features</a:t>
            </a:r>
            <a:endParaRPr lang="zh-TW" altLang="en-US" sz="24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8" name="Picture 4" descr="C:\Users\Yvonne Tsai\Desktop\20180403\images\TAG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1" y="3000378"/>
            <a:ext cx="7486909" cy="653587"/>
          </a:xfrm>
          <a:prstGeom prst="rect">
            <a:avLst/>
          </a:prstGeom>
          <a:noFill/>
        </p:spPr>
      </p:pic>
      <p:sp>
        <p:nvSpPr>
          <p:cNvPr id="19" name="文字方塊 18"/>
          <p:cNvSpPr txBox="1"/>
          <p:nvPr/>
        </p:nvSpPr>
        <p:spPr>
          <a:xfrm>
            <a:off x="1618711" y="3107744"/>
            <a:ext cx="71297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19100">
              <a:buSzPts val="3000"/>
            </a:pPr>
            <a:r>
              <a:rPr lang="en-US" altLang="zh-TW" sz="1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Live Demo - Highly efficient data backup and recovery</a:t>
            </a:r>
            <a:endParaRPr lang="zh-TW" altLang="en-US" sz="19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0" name="Picture 4" descr="C:\Users\Yvonne Tsai\Desktop\20180403\images\TAG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1" y="3795886"/>
            <a:ext cx="7486909" cy="653587"/>
          </a:xfrm>
          <a:prstGeom prst="rect">
            <a:avLst/>
          </a:prstGeom>
          <a:noFill/>
        </p:spPr>
      </p:pic>
      <p:sp>
        <p:nvSpPr>
          <p:cNvPr id="21" name="文字方塊 20"/>
          <p:cNvSpPr txBox="1"/>
          <p:nvPr/>
        </p:nvSpPr>
        <p:spPr>
          <a:xfrm>
            <a:off x="1618711" y="386789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19100">
              <a:buSzPts val="3000"/>
            </a:pPr>
            <a:r>
              <a:rPr lang="en-US" altLang="zh-TW" sz="24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and QNAP keep your data safe</a:t>
            </a:r>
            <a:endParaRPr lang="zh-TW" altLang="en-US" sz="24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691680" y="1421363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8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with QNAP NAS supports your backup plan with high performance</a:t>
            </a:r>
            <a:endParaRPr lang="zh-TW" altLang="en-US" sz="18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 smtClean="0"/>
              <a:t>Role-based Administrative Access</a:t>
            </a:r>
            <a:endParaRPr sz="3600" dirty="0"/>
          </a:p>
        </p:txBody>
      </p:sp>
      <p:pic>
        <p:nvPicPr>
          <p:cNvPr id="245" name="Shape 24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5536" y="1059582"/>
            <a:ext cx="8425213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11"/>
          <p:cNvSpPr/>
          <p:nvPr/>
        </p:nvSpPr>
        <p:spPr>
          <a:xfrm flipH="1">
            <a:off x="2051720" y="2033290"/>
            <a:ext cx="1152128" cy="39444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User A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" name="Shape 211"/>
          <p:cNvSpPr/>
          <p:nvPr/>
        </p:nvSpPr>
        <p:spPr>
          <a:xfrm flipH="1">
            <a:off x="4860032" y="2033290"/>
            <a:ext cx="1152128" cy="39444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User B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" name="Shape 211"/>
          <p:cNvSpPr/>
          <p:nvPr/>
        </p:nvSpPr>
        <p:spPr>
          <a:xfrm flipH="1">
            <a:off x="7740352" y="2033290"/>
            <a:ext cx="1152128" cy="39444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User C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251520" y="267494"/>
            <a:ext cx="8928992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ct val="115000"/>
              </a:lnSpc>
              <a:spcAft>
                <a:spcPts val="1600"/>
              </a:spcAft>
            </a:pPr>
            <a:r>
              <a:rPr lang="en-US" altLang="zh-TW" sz="2200" dirty="0" smtClean="0"/>
              <a:t>Customizable dashboards to overview your data protection plan</a:t>
            </a:r>
            <a:endParaRPr sz="2200" dirty="0"/>
          </a:p>
        </p:txBody>
      </p:sp>
      <p:pic>
        <p:nvPicPr>
          <p:cNvPr id="251" name="Shape 2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0038" y="1203598"/>
            <a:ext cx="6308317" cy="34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0830" y="1347614"/>
            <a:ext cx="177165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6"/>
          <p:cNvSpPr txBox="1">
            <a:spLocks/>
          </p:cNvSpPr>
          <p:nvPr/>
        </p:nvSpPr>
        <p:spPr>
          <a:xfrm>
            <a:off x="2627784" y="1534338"/>
            <a:ext cx="6521468" cy="154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4000" b="1" dirty="0" err="1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Acronis</a:t>
            </a:r>
            <a:r>
              <a:rPr lang="en-US" altLang="zh-TW" sz="40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X QNAP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altLang="zh-TW" sz="2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keep your data safe and secure</a:t>
            </a:r>
            <a:endParaRPr kumimoji="0" lang="zh-TW" alt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23528" y="254966"/>
            <a:ext cx="914501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3100" dirty="0" err="1" smtClean="0"/>
              <a:t>Acronis</a:t>
            </a:r>
            <a:r>
              <a:rPr lang="en-US" altLang="zh-TW" sz="3100" dirty="0" smtClean="0"/>
              <a:t> backup your entire computer to NAS</a:t>
            </a:r>
            <a:endParaRPr sz="3100" dirty="0"/>
          </a:p>
        </p:txBody>
      </p:sp>
      <p:sp>
        <p:nvSpPr>
          <p:cNvPr id="263" name="Shape 263"/>
          <p:cNvSpPr txBox="1">
            <a:spLocks noGrp="1"/>
          </p:cNvSpPr>
          <p:nvPr>
            <p:ph type="body" idx="4294967295"/>
          </p:nvPr>
        </p:nvSpPr>
        <p:spPr>
          <a:xfrm>
            <a:off x="320490" y="1059582"/>
            <a:ext cx="8643998" cy="758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317500">
              <a:buSzPts val="1400"/>
              <a:buNone/>
            </a:pP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Backup your files, folders, disks and even the entire machine to QNAP NAS</a:t>
            </a:r>
            <a:endParaRPr sz="20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64" name="Shape 26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2979" y="2069212"/>
            <a:ext cx="4191029" cy="228069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65" name="Shape 26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84476" y="1574236"/>
            <a:ext cx="2351820" cy="307797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63"/>
          <p:cNvSpPr txBox="1">
            <a:spLocks/>
          </p:cNvSpPr>
          <p:nvPr/>
        </p:nvSpPr>
        <p:spPr>
          <a:xfrm>
            <a:off x="755576" y="915566"/>
            <a:ext cx="7632848" cy="7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lnSpc>
                <a:spcPct val="115000"/>
              </a:lnSpc>
              <a:buClr>
                <a:schemeClr val="dk2"/>
              </a:buClr>
              <a:buSzPts val="1400"/>
            </a:pPr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You can select individual file for data restore, the data will restore to its original location by default, or the other destination you select</a:t>
            </a:r>
            <a:endParaRPr lang="zh-TW" altLang="en-US" sz="1800" b="1" dirty="0" smtClean="0">
              <a:solidFill>
                <a:srgbClr val="002060"/>
              </a:solidFill>
              <a:highlight>
                <a:srgbClr val="FFFFFF"/>
              </a:highlight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dirty="0" err="1" smtClean="0"/>
              <a:t>Acronis</a:t>
            </a:r>
            <a:r>
              <a:rPr lang="en-US" altLang="zh-TW" dirty="0" smtClean="0"/>
              <a:t> granular recovery</a:t>
            </a:r>
            <a:endParaRPr dirty="0"/>
          </a:p>
        </p:txBody>
      </p:sp>
      <p:pic>
        <p:nvPicPr>
          <p:cNvPr id="272" name="Shape 2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74214" y="1674401"/>
            <a:ext cx="4181773" cy="24521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73" name="Shape 27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35942" y="1676629"/>
            <a:ext cx="4212522" cy="242369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圖片 6" descr="24_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04" y="2905120"/>
            <a:ext cx="2937729" cy="21869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63"/>
          <p:cNvSpPr txBox="1">
            <a:spLocks/>
          </p:cNvSpPr>
          <p:nvPr/>
        </p:nvSpPr>
        <p:spPr>
          <a:xfrm>
            <a:off x="467544" y="1092835"/>
            <a:ext cx="8643998" cy="7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lnSpc>
                <a:spcPct val="115000"/>
              </a:lnSpc>
              <a:buClr>
                <a:schemeClr val="dk2"/>
              </a:buClr>
              <a:buSzPts val="1400"/>
            </a:pP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Install </a:t>
            </a:r>
            <a:r>
              <a:rPr lang="en-US" altLang="zh-TW" sz="1600" b="1" dirty="0" err="1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16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True Image via QNAP App Center to backup your phone directly to QNAP NAS</a:t>
            </a:r>
            <a:endParaRPr lang="en-US" altLang="zh-TW" sz="1600" b="1" dirty="0" smtClean="0">
              <a:solidFill>
                <a:srgbClr val="002060"/>
              </a:solidFill>
              <a:highlight>
                <a:srgbClr val="FFFFFF"/>
              </a:highlight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67544" y="254966"/>
            <a:ext cx="842493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800" dirty="0" err="1" smtClean="0"/>
              <a:t>Acronis</a:t>
            </a:r>
            <a:r>
              <a:rPr lang="en-US" altLang="zh-TW" sz="2800" dirty="0" smtClean="0"/>
              <a:t> True Image backups your mobile phone</a:t>
            </a:r>
            <a:endParaRPr sz="2800" dirty="0"/>
          </a:p>
        </p:txBody>
      </p:sp>
      <p:pic>
        <p:nvPicPr>
          <p:cNvPr id="16386" name="Picture 2" descr="https://lh5.googleusercontent.com/7KP02mkKeG2gOKzGIjytK9sRlG-KesPrA4iboeXkF2c95aZ1MP9t1Kf9-_FLss9u6BpNWzHmEj1IZVR6NkEZK3QVPHnvef5hOY6_JYG7RmEFGLoZWcpsXdEwvuhxG6gpFItgNYmlwA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35696" y="1596648"/>
            <a:ext cx="6048672" cy="2996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6"/>
          <p:cNvSpPr txBox="1">
            <a:spLocks/>
          </p:cNvSpPr>
          <p:nvPr/>
        </p:nvSpPr>
        <p:spPr>
          <a:xfrm>
            <a:off x="2803060" y="1563638"/>
            <a:ext cx="6161428" cy="154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4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Live Demo</a:t>
            </a:r>
          </a:p>
          <a:p>
            <a:pPr lvl="0" algn="ctr">
              <a:buClr>
                <a:schemeClr val="dk1"/>
              </a:buClr>
              <a:buSzPts val="1100"/>
            </a:pPr>
            <a:r>
              <a:rPr lang="en-US" altLang="zh-TW" sz="2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Highly efficient data backup and recovery</a:t>
            </a:r>
            <a:endParaRPr kumimoji="0" lang="zh-TW" alt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TEP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51" y="1851670"/>
            <a:ext cx="4152031" cy="570801"/>
          </a:xfrm>
          <a:prstGeom prst="rect">
            <a:avLst/>
          </a:prstGeom>
        </p:spPr>
      </p:pic>
      <p:pic>
        <p:nvPicPr>
          <p:cNvPr id="6" name="圖片 5" descr="STEP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51" y="2466730"/>
            <a:ext cx="4152031" cy="570801"/>
          </a:xfrm>
          <a:prstGeom prst="rect">
            <a:avLst/>
          </a:prstGeom>
        </p:spPr>
      </p:pic>
      <p:pic>
        <p:nvPicPr>
          <p:cNvPr id="7" name="圖片 6" descr="STEP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46" y="3081821"/>
            <a:ext cx="4152038" cy="570050"/>
          </a:xfrm>
          <a:prstGeom prst="rect">
            <a:avLst/>
          </a:prstGeom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 smtClean="0"/>
              <a:t>3 steps to build the backup appliance</a:t>
            </a:r>
            <a:endParaRPr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187624" y="185341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Activate QNAP Virtualization Station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115616" y="2561843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</a:pP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Install Windows OS</a:t>
            </a:r>
            <a:endParaRPr lang="zh-TW" altLang="en-US" sz="20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15616" y="314781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buSzPts val="1800"/>
            </a:pPr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Install 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 Backup</a:t>
            </a:r>
            <a:endParaRPr lang="zh-TW" altLang="en-US" sz="18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2290" name="Picture 2" descr="https://lh5.googleusercontent.com/LPYTYZTOZOwh_3xgyZUoTiOFZifsOFhDfZsZiGJVH2ehRT_YvlI3rGtOhaAeBOr8N2M03Qi4YgAUPLn9ue3Hgq4-pG53fASqj_S24rUQXs1L9DL3GS1K-uu8IynX2MIBI4Ur2nKSwQ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51920" y="1347615"/>
            <a:ext cx="4965268" cy="2880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395536" y="195486"/>
            <a:ext cx="9577064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3400" dirty="0" smtClean="0"/>
              <a:t>QNAP multi-layer protection for backups</a:t>
            </a:r>
            <a:endParaRPr sz="3400" dirty="0"/>
          </a:p>
        </p:txBody>
      </p:sp>
      <p:sp>
        <p:nvSpPr>
          <p:cNvPr id="300" name="Shape 300"/>
          <p:cNvSpPr txBox="1"/>
          <p:nvPr/>
        </p:nvSpPr>
        <p:spPr>
          <a:xfrm>
            <a:off x="2885512" y="1129919"/>
            <a:ext cx="41347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chemeClr val="accent5">
                    <a:lumMod val="75000"/>
                  </a:schemeClr>
                </a:solidFill>
              </a:rPr>
              <a:t>Hybrid Backup </a:t>
            </a:r>
            <a:r>
              <a:rPr lang="zh-TW" sz="2800" b="1" dirty="0" smtClean="0">
                <a:solidFill>
                  <a:schemeClr val="accent5">
                    <a:lumMod val="75000"/>
                  </a:schemeClr>
                </a:solidFill>
              </a:rPr>
              <a:t>Sync</a:t>
            </a:r>
            <a:endParaRPr sz="28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Shape 1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95736" y="1092233"/>
            <a:ext cx="648072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s://lh6.googleusercontent.com/M_21iuKbbc65_3grFGBrSBoooIU0nJFe-OmPJeh4g6GzyIsfoeS6GAF3t6qh9lP10j91IvsB-4JZ1ovvdu1O5Hpw7nNuYoHxQ_eVvUrAf7CATXndKyFX7Aub6Fdi_y4uzuXteZf6T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648" y="1812313"/>
            <a:ext cx="6434101" cy="2703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467544" y="123478"/>
            <a:ext cx="842493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000" dirty="0" smtClean="0"/>
              <a:t>Special Thanks to</a:t>
            </a:r>
            <a:endParaRPr sz="4000" dirty="0"/>
          </a:p>
        </p:txBody>
      </p:sp>
      <p:pic>
        <p:nvPicPr>
          <p:cNvPr id="11266" name="Picture 2" descr="ãæ¹æç§æãçåçæå°çµæ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419622"/>
            <a:ext cx="5293072" cy="2579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hape 81"/>
          <p:cNvCxnSpPr/>
          <p:nvPr/>
        </p:nvCxnSpPr>
        <p:spPr>
          <a:xfrm>
            <a:off x="5076055" y="1923678"/>
            <a:ext cx="2088232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42" name="Shape 120"/>
          <p:cNvSpPr/>
          <p:nvPr/>
        </p:nvSpPr>
        <p:spPr>
          <a:xfrm rot="5400000">
            <a:off x="7808952" y="1423030"/>
            <a:ext cx="366854" cy="93610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83"/>
          <p:cNvSpPr/>
          <p:nvPr/>
        </p:nvSpPr>
        <p:spPr>
          <a:xfrm>
            <a:off x="7740351" y="1737021"/>
            <a:ext cx="647679" cy="3081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</a:t>
            </a:r>
            <a:r>
              <a:rPr 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AS</a:t>
            </a:r>
            <a:endParaRPr 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7" name="Shape 120"/>
          <p:cNvSpPr/>
          <p:nvPr/>
        </p:nvSpPr>
        <p:spPr>
          <a:xfrm rot="5400000">
            <a:off x="4860032" y="-380578"/>
            <a:ext cx="432048" cy="331236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Shape 81"/>
          <p:cNvCxnSpPr>
            <a:stCxn id="68" idx="3"/>
          </p:cNvCxnSpPr>
          <p:nvPr/>
        </p:nvCxnSpPr>
        <p:spPr>
          <a:xfrm>
            <a:off x="5407690" y="3072493"/>
            <a:ext cx="532461" cy="651385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216024" y="195486"/>
            <a:ext cx="889248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400" dirty="0" smtClean="0"/>
              <a:t>How to deploy </a:t>
            </a:r>
            <a:r>
              <a:rPr lang="en-US" altLang="zh-TW" sz="3400" dirty="0" err="1" smtClean="0"/>
              <a:t>Acronis</a:t>
            </a:r>
            <a:r>
              <a:rPr lang="en-US" altLang="zh-TW" sz="3400" dirty="0" smtClean="0"/>
              <a:t> backup solution</a:t>
            </a:r>
            <a:endParaRPr sz="3400" dirty="0"/>
          </a:p>
        </p:txBody>
      </p:sp>
      <p:sp>
        <p:nvSpPr>
          <p:cNvPr id="84" name="Shape 120"/>
          <p:cNvSpPr/>
          <p:nvPr/>
        </p:nvSpPr>
        <p:spPr>
          <a:xfrm rot="5400000">
            <a:off x="1276484" y="747793"/>
            <a:ext cx="389736" cy="22604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120"/>
          <p:cNvSpPr/>
          <p:nvPr/>
        </p:nvSpPr>
        <p:spPr>
          <a:xfrm rot="5400000">
            <a:off x="1577982" y="2480336"/>
            <a:ext cx="382323" cy="1141214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83"/>
          <p:cNvSpPr/>
          <p:nvPr/>
        </p:nvSpPr>
        <p:spPr>
          <a:xfrm>
            <a:off x="1354431" y="2883566"/>
            <a:ext cx="877476" cy="3273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Server</a:t>
            </a:r>
            <a:endParaRPr 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80" name="Shape 80"/>
          <p:cNvCxnSpPr/>
          <p:nvPr/>
        </p:nvCxnSpPr>
        <p:spPr>
          <a:xfrm flipV="1">
            <a:off x="2991324" y="3008266"/>
            <a:ext cx="1383994" cy="1013312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81" name="Shape 81"/>
          <p:cNvCxnSpPr/>
          <p:nvPr/>
        </p:nvCxnSpPr>
        <p:spPr>
          <a:xfrm>
            <a:off x="5329742" y="3086211"/>
            <a:ext cx="1617851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78" name="Shape 78"/>
          <p:cNvCxnSpPr/>
          <p:nvPr/>
        </p:nvCxnSpPr>
        <p:spPr>
          <a:xfrm>
            <a:off x="3147219" y="2228791"/>
            <a:ext cx="1097771" cy="84538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79" name="Shape 79"/>
          <p:cNvCxnSpPr>
            <a:stCxn id="73" idx="3"/>
          </p:cNvCxnSpPr>
          <p:nvPr/>
        </p:nvCxnSpPr>
        <p:spPr>
          <a:xfrm flipV="1">
            <a:off x="3149908" y="3086211"/>
            <a:ext cx="1166520" cy="12935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cxnSp>
        <p:nvCxnSpPr>
          <p:cNvPr id="82" name="Shape 82"/>
          <p:cNvCxnSpPr/>
          <p:nvPr/>
        </p:nvCxnSpPr>
        <p:spPr>
          <a:xfrm flipV="1">
            <a:off x="4784111" y="2384686"/>
            <a:ext cx="0" cy="545631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41" name="Shape 120"/>
          <p:cNvSpPr/>
          <p:nvPr/>
        </p:nvSpPr>
        <p:spPr>
          <a:xfrm rot="5400000">
            <a:off x="1510326" y="3008264"/>
            <a:ext cx="389736" cy="22604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652906" y="3974828"/>
            <a:ext cx="1636893" cy="3273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Virtualization</a:t>
            </a:r>
            <a:endParaRPr 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3419871" y="1059582"/>
            <a:ext cx="3672408" cy="31956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Backup Management Server</a:t>
            </a:r>
          </a:p>
          <a:p>
            <a:endParaRPr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68" name="Shape 68" descr="C:\Users\user\Desktop\0110\1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2586" y="2852369"/>
            <a:ext cx="1325104" cy="44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433935" y="1390662"/>
            <a:ext cx="714128" cy="13251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Shape 7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966251" y="2092188"/>
            <a:ext cx="605973" cy="60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055957" y="1293424"/>
            <a:ext cx="1199825" cy="101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19793" y="1029886"/>
            <a:ext cx="389693" cy="38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133904" y="2696475"/>
            <a:ext cx="1016003" cy="8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19793" y="2398038"/>
            <a:ext cx="389693" cy="38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33904" y="3787736"/>
            <a:ext cx="1013314" cy="87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19771" y="3478158"/>
            <a:ext cx="389736" cy="3897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120"/>
          <p:cNvSpPr/>
          <p:nvPr/>
        </p:nvSpPr>
        <p:spPr>
          <a:xfrm rot="5400000">
            <a:off x="6904961" y="2505896"/>
            <a:ext cx="366854" cy="1159909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856331" y="2384687"/>
            <a:ext cx="1019924" cy="102186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6902532" y="2931790"/>
            <a:ext cx="671102" cy="30812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</a:t>
            </a:r>
            <a:endParaRPr 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5" name="Shape 65"/>
          <p:cNvSpPr/>
          <p:nvPr/>
        </p:nvSpPr>
        <p:spPr>
          <a:xfrm>
            <a:off x="419064" y="1714357"/>
            <a:ext cx="2026629" cy="32734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PC/Workstation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5004048" y="3435846"/>
            <a:ext cx="2952328" cy="1006605"/>
            <a:chOff x="4814336" y="2069032"/>
            <a:chExt cx="2897496" cy="987909"/>
          </a:xfrm>
        </p:grpSpPr>
        <p:sp>
          <p:nvSpPr>
            <p:cNvPr id="31" name="Shape 120"/>
            <p:cNvSpPr/>
            <p:nvPr/>
          </p:nvSpPr>
          <p:spPr>
            <a:xfrm rot="5400000">
              <a:off x="6577757" y="1648353"/>
              <a:ext cx="360039" cy="1908107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Shape 67"/>
            <p:cNvPicPr preferRelativeResize="0"/>
            <p:nvPr/>
          </p:nvPicPr>
          <p:blipFill>
            <a:blip r:embed="rId10"/>
            <a:srcRect t="14025" b="22434"/>
            <a:stretch>
              <a:fillRect/>
            </a:stretch>
          </p:blipFill>
          <p:spPr>
            <a:xfrm>
              <a:off x="4814336" y="2069032"/>
              <a:ext cx="1554753" cy="98790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3" name="Shape 83"/>
            <p:cNvSpPr/>
            <p:nvPr/>
          </p:nvSpPr>
          <p:spPr>
            <a:xfrm>
              <a:off x="6157078" y="2544008"/>
              <a:ext cx="1554754" cy="3024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altLang="zh-TW" b="1" dirty="0" err="1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Acronis</a:t>
              </a:r>
              <a:r>
                <a:rPr lang="en-US" altLang="zh-TW" b="1" dirty="0" smtClean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Cloud</a:t>
              </a:r>
            </a:p>
            <a:p>
              <a:endParaRPr 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39" name="圖片 38" descr="38628695 (1) [轉換]-0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255" y="1131590"/>
            <a:ext cx="888418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475656" y="1563638"/>
            <a:ext cx="6624736" cy="16696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TW" sz="6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Acronis</a:t>
            </a:r>
            <a:r>
              <a:rPr lang="en-US" altLang="zh-TW" sz="6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X </a:t>
            </a:r>
            <a:r>
              <a:rPr lang="en-US" altLang="zh-TW" sz="60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QNAP</a:t>
            </a:r>
          </a:p>
          <a:p>
            <a:pPr algn="ctr">
              <a:defRPr/>
            </a:pPr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         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is your best choice!</a:t>
            </a:r>
            <a:endParaRPr lang="zh-TW" altLang="en-US" sz="3600" b="1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" name="Picture 3" descr="C:\Users\Yvonne Tsai\Desktop\20180403\images\Cover_0330-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4000510"/>
            <a:ext cx="2019800" cy="8826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圓角矩形 4"/>
          <p:cNvSpPr/>
          <p:nvPr/>
        </p:nvSpPr>
        <p:spPr>
          <a:xfrm>
            <a:off x="6588224" y="4299942"/>
            <a:ext cx="2592288" cy="64807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60232" y="4371950"/>
            <a:ext cx="2376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Copyright © 2018 QNAP Systems, Inc. All rights reserved.</a:t>
            </a:r>
          </a:p>
          <a:p>
            <a:r>
              <a:rPr lang="en-US" altLang="zh-TW" sz="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QNAP® and other names of QNAP Pr </a:t>
            </a:r>
            <a:r>
              <a:rPr lang="en-US" altLang="zh-TW" sz="600" b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oducts</a:t>
            </a:r>
            <a:r>
              <a:rPr lang="en-US" altLang="zh-TW" sz="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are proprietary marks or registered trademarks of QNAP Systems, Inc.</a:t>
            </a:r>
          </a:p>
          <a:p>
            <a:r>
              <a:rPr lang="en-US" altLang="zh-TW" sz="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Other products and company names mentioned herein are trademarks of their respective holders.</a:t>
            </a:r>
            <a:endParaRPr lang="zh-TW" altLang="en-US" sz="600" b="1" dirty="0">
              <a:solidFill>
                <a:schemeClr val="accent5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20"/>
          <p:cNvSpPr/>
          <p:nvPr/>
        </p:nvSpPr>
        <p:spPr>
          <a:xfrm rot="5400000">
            <a:off x="6138080" y="2689105"/>
            <a:ext cx="595641" cy="24648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94"/>
          <p:cNvSpPr txBox="1"/>
          <p:nvPr/>
        </p:nvSpPr>
        <p:spPr>
          <a:xfrm>
            <a:off x="5336393" y="3695734"/>
            <a:ext cx="2214396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Reliable Storage</a:t>
            </a:r>
            <a:endParaRPr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64088" y="1491630"/>
            <a:ext cx="2088232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20"/>
          <p:cNvSpPr/>
          <p:nvPr/>
        </p:nvSpPr>
        <p:spPr>
          <a:xfrm rot="5400000">
            <a:off x="2050239" y="2329064"/>
            <a:ext cx="595641" cy="318496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 smtClean="0"/>
              <a:t>A Solid Backup Solution Needs ...</a:t>
            </a:r>
            <a:r>
              <a:rPr lang="en-US" altLang="zh-TW" b="0" dirty="0" smtClean="0"/>
              <a:t/>
            </a:r>
            <a:br>
              <a:rPr lang="en-US" altLang="zh-TW" b="0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dirty="0"/>
          </a:p>
        </p:txBody>
      </p:sp>
      <p:sp>
        <p:nvSpPr>
          <p:cNvPr id="91" name="Shape 91"/>
          <p:cNvSpPr/>
          <p:nvPr/>
        </p:nvSpPr>
        <p:spPr>
          <a:xfrm>
            <a:off x="3851920" y="2139702"/>
            <a:ext cx="1122900" cy="1051500"/>
          </a:xfrm>
          <a:prstGeom prst="mathPlus">
            <a:avLst>
              <a:gd name="adj1" fmla="val 23520"/>
            </a:avLst>
          </a:prstGeom>
          <a:solidFill>
            <a:srgbClr val="4A86E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19672" y="1779662"/>
            <a:ext cx="1566900" cy="15669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4" name="Shape 94"/>
          <p:cNvSpPr txBox="1"/>
          <p:nvPr/>
        </p:nvSpPr>
        <p:spPr>
          <a:xfrm>
            <a:off x="539552" y="3695734"/>
            <a:ext cx="3672408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Efficient Backup Software</a:t>
            </a:r>
            <a:endParaRPr lang="en-US" altLang="zh-TW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 smtClean="0"/>
              <a:t>Compare storage options of </a:t>
            </a:r>
            <a:r>
              <a:rPr lang="en-US" altLang="zh-TW" sz="3600" dirty="0" err="1" smtClean="0"/>
              <a:t>Acronis</a:t>
            </a:r>
            <a:endParaRPr sz="36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179512" y="1131590"/>
            <a:ext cx="8819332" cy="3779340"/>
            <a:chOff x="179512" y="1491630"/>
            <a:chExt cx="8819332" cy="3779340"/>
          </a:xfrm>
        </p:grpSpPr>
        <p:graphicFrame>
          <p:nvGraphicFramePr>
            <p:cNvPr id="101" name="Shape 101"/>
            <p:cNvGraphicFramePr/>
            <p:nvPr/>
          </p:nvGraphicFramePr>
          <p:xfrm>
            <a:off x="179512" y="1491630"/>
            <a:ext cx="8819332" cy="3779340"/>
          </p:xfrm>
          <a:graphic>
            <a:graphicData uri="http://schemas.openxmlformats.org/drawingml/2006/table">
              <a:tbl>
                <a:tblPr firstRow="1" bandRow="1">
                  <a:tableStyleId>{7DF18680-E054-41AD-8BC1-D1AEF772440D}</a:tableStyleId>
                </a:tblPr>
                <a:tblGrid>
                  <a:gridCol w="1368152"/>
                  <a:gridCol w="1368152"/>
                  <a:gridCol w="1440160"/>
                  <a:gridCol w="1800200"/>
                  <a:gridCol w="2842668"/>
                </a:tblGrid>
                <a:tr h="396210">
                  <a:tc>
                    <a:txBody>
                      <a:bodyPr/>
                      <a:lstStyle/>
                      <a:p>
                        <a:pPr marL="0" lvl="0" indent="0" algn="ctr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dirty="0"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latin typeface="+mj-lt"/>
                            <a:ea typeface="微軟正黑體" pitchFamily="34" charset="-120"/>
                          </a:rPr>
                          <a:t>Local Disk</a:t>
                        </a:r>
                        <a:endParaRPr sz="1600" b="1" dirty="0"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latin typeface="+mj-lt"/>
                            <a:ea typeface="微軟正黑體" pitchFamily="34" charset="-120"/>
                          </a:rPr>
                          <a:t>DAS</a:t>
                        </a:r>
                        <a:endParaRPr sz="1600" b="1" dirty="0"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err="1" smtClean="0">
                            <a:latin typeface="+mj-lt"/>
                            <a:ea typeface="微軟正黑體" pitchFamily="34" charset="-120"/>
                          </a:rPr>
                          <a:t>Acronis</a:t>
                        </a:r>
                        <a:r>
                          <a:rPr lang="en-US" sz="1600" b="1" dirty="0" smtClean="0">
                            <a:latin typeface="+mj-lt"/>
                            <a:ea typeface="微軟正黑體" pitchFamily="34" charset="-120"/>
                          </a:rPr>
                          <a:t> Cloud</a:t>
                        </a:r>
                        <a:endParaRPr sz="1600" b="1" dirty="0"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>
                            <a:latin typeface="+mj-lt"/>
                            <a:ea typeface="微軟正黑體" pitchFamily="34" charset="-120"/>
                          </a:rPr>
                          <a:t>NAS</a:t>
                        </a:r>
                        <a:endParaRPr sz="1600" b="1" dirty="0"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Storage</a:t>
                        </a: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Capacity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Small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Large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Charge by demand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Large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Storage</a:t>
                        </a: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Protection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Limited protection</a:t>
                        </a:r>
                        <a:endParaRPr lang="en-US" altLang="zh-TW"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Limited protection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Complete</a:t>
                        </a:r>
                        <a:r>
                          <a:rPr lang="en-US" altLang="zh-TW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protection</a:t>
                        </a:r>
                        <a:endParaRPr lang="en-US" altLang="zh-TW"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Complete</a:t>
                        </a:r>
                      </a:p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protection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Share</a:t>
                        </a: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Storage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No</a:t>
                        </a: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support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No support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Support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Support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Remote</a:t>
                        </a: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Replication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No</a:t>
                        </a:r>
                        <a:r>
                          <a:rPr lang="en-US" altLang="zh-TW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support</a:t>
                        </a:r>
                        <a:endParaRPr lang="en-US" altLang="zh-TW"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No</a:t>
                        </a:r>
                        <a:r>
                          <a:rPr lang="en-US" altLang="zh-TW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support</a:t>
                        </a:r>
                        <a:endParaRPr lang="en-US" altLang="zh-TW" sz="1600" b="1" dirty="0" smtClean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No</a:t>
                        </a: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support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Support</a:t>
                        </a:r>
                        <a:r>
                          <a:rPr lang="en-US" altLang="zh-TW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</a:t>
                        </a: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(Remote</a:t>
                        </a:r>
                        <a:r>
                          <a:rPr lang="en-US" altLang="zh-TW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</a:t>
                        </a:r>
                      </a:p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NAS</a:t>
                        </a: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,</a:t>
                        </a:r>
                        <a:r>
                          <a:rPr lang="en-US" altLang="zh-TW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Cloud service</a:t>
                        </a: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)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  <a:tr h="381000"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Backup</a:t>
                        </a:r>
                        <a:r>
                          <a:rPr lang="en-US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 Speed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Fast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Normal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Slow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alt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Fast</a:t>
                        </a:r>
                        <a:r>
                          <a:rPr lang="en-US" altLang="zh-TW" sz="1600" b="1" baseline="0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 </a:t>
                        </a:r>
                        <a:r>
                          <a:rPr lang="zh-TW" sz="1600" b="1" dirty="0" smtClean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(</a:t>
                        </a:r>
                        <a:r>
                          <a:rPr lang="zh-TW" sz="1600" b="1" dirty="0">
                            <a:solidFill>
                              <a:srgbClr val="002060"/>
                            </a:solidFill>
                            <a:latin typeface="+mj-lt"/>
                            <a:ea typeface="微軟正黑體" pitchFamily="34" charset="-120"/>
                          </a:rPr>
                          <a:t>10GbE)</a:t>
                        </a:r>
                        <a:endParaRPr sz="1600" b="1" dirty="0">
                          <a:solidFill>
                            <a:srgbClr val="002060"/>
                          </a:solidFill>
                          <a:latin typeface="+mj-lt"/>
                          <a:ea typeface="微軟正黑體" pitchFamily="34" charset="-120"/>
                        </a:endParaRPr>
                      </a:p>
                    </a:txBody>
                    <a:tcPr marL="91425" marR="91425" marT="91425" marB="91425" anchor="ctr"/>
                  </a:tc>
                </a:tr>
              </a:tbl>
            </a:graphicData>
          </a:graphic>
        </p:graphicFrame>
        <p:pic>
          <p:nvPicPr>
            <p:cNvPr id="9" name="圖片 8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1869910"/>
              <a:ext cx="576064" cy="576064"/>
            </a:xfrm>
            <a:prstGeom prst="rect">
              <a:avLst/>
            </a:prstGeom>
          </p:spPr>
        </p:pic>
        <p:pic>
          <p:nvPicPr>
            <p:cNvPr id="10" name="圖片 9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2571988"/>
              <a:ext cx="576064" cy="576064"/>
            </a:xfrm>
            <a:prstGeom prst="rect">
              <a:avLst/>
            </a:prstGeom>
          </p:spPr>
        </p:pic>
        <p:pic>
          <p:nvPicPr>
            <p:cNvPr id="11" name="圖片 10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3219822"/>
              <a:ext cx="576064" cy="576064"/>
            </a:xfrm>
            <a:prstGeom prst="rect">
              <a:avLst/>
            </a:prstGeom>
          </p:spPr>
        </p:pic>
        <p:pic>
          <p:nvPicPr>
            <p:cNvPr id="12" name="圖片 11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3921900"/>
              <a:ext cx="576064" cy="576064"/>
            </a:xfrm>
            <a:prstGeom prst="rect">
              <a:avLst/>
            </a:prstGeom>
          </p:spPr>
        </p:pic>
        <p:pic>
          <p:nvPicPr>
            <p:cNvPr id="13" name="圖片 12" descr="讚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4678222"/>
              <a:ext cx="576064" cy="5760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9"/>
          <p:cNvSpPr/>
          <p:nvPr/>
        </p:nvSpPr>
        <p:spPr>
          <a:xfrm rot="5400000">
            <a:off x="2814223" y="1071552"/>
            <a:ext cx="1661704" cy="1661704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279"/>
          <p:cNvSpPr/>
          <p:nvPr/>
        </p:nvSpPr>
        <p:spPr>
          <a:xfrm rot="10800000">
            <a:off x="4606926" y="1071552"/>
            <a:ext cx="1661704" cy="1661706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279"/>
          <p:cNvSpPr/>
          <p:nvPr/>
        </p:nvSpPr>
        <p:spPr>
          <a:xfrm>
            <a:off x="2814223" y="2857502"/>
            <a:ext cx="1661706" cy="1661704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79"/>
          <p:cNvSpPr/>
          <p:nvPr/>
        </p:nvSpPr>
        <p:spPr>
          <a:xfrm rot="16200000">
            <a:off x="4606926" y="2815978"/>
            <a:ext cx="1661706" cy="1661706"/>
          </a:xfrm>
          <a:prstGeom prst="teardrop">
            <a:avLst>
              <a:gd name="adj" fmla="val 100000"/>
            </a:avLst>
          </a:prstGeom>
          <a:solidFill>
            <a:srgbClr val="33CC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085220" y="2265498"/>
            <a:ext cx="1008408" cy="10084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878497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2800" dirty="0" smtClean="0"/>
              <a:t>QNAP NAS is the best storage options for </a:t>
            </a:r>
            <a:r>
              <a:rPr lang="en-US" altLang="zh-TW" sz="2800" dirty="0" err="1" smtClean="0"/>
              <a:t>Acronis</a:t>
            </a:r>
            <a:endParaRPr sz="2800" dirty="0"/>
          </a:p>
        </p:txBody>
      </p:sp>
      <p:pic>
        <p:nvPicPr>
          <p:cNvPr id="35" name="圖片 34" descr="47704252 [轉換]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56" y="3194606"/>
            <a:ext cx="1154218" cy="987496"/>
          </a:xfrm>
          <a:prstGeom prst="rect">
            <a:avLst/>
          </a:prstGeom>
        </p:spPr>
      </p:pic>
      <p:pic>
        <p:nvPicPr>
          <p:cNvPr id="36" name="圖片 35" descr="47704252 [轉換]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528" y="3219822"/>
            <a:ext cx="1046214" cy="908832"/>
          </a:xfrm>
          <a:prstGeom prst="rect">
            <a:avLst/>
          </a:prstGeom>
        </p:spPr>
      </p:pic>
      <p:pic>
        <p:nvPicPr>
          <p:cNvPr id="37" name="圖片 36" descr="47704252 [轉換]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620" y="1571618"/>
            <a:ext cx="1278190" cy="705354"/>
          </a:xfrm>
          <a:prstGeom prst="rect">
            <a:avLst/>
          </a:prstGeom>
        </p:spPr>
      </p:pic>
      <p:pic>
        <p:nvPicPr>
          <p:cNvPr id="38" name="圖片 37" descr="47704252 [轉換]-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723" y="1285866"/>
            <a:ext cx="1154220" cy="1137120"/>
          </a:xfrm>
          <a:prstGeom prst="rect">
            <a:avLst/>
          </a:prstGeom>
        </p:spPr>
      </p:pic>
      <p:pic>
        <p:nvPicPr>
          <p:cNvPr id="39" name="圖片 38" descr="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9790" y="2470068"/>
            <a:ext cx="635412" cy="635412"/>
          </a:xfrm>
          <a:prstGeom prst="rect">
            <a:avLst/>
          </a:prstGeom>
        </p:spPr>
      </p:pic>
      <p:sp>
        <p:nvSpPr>
          <p:cNvPr id="13" name="Shape 276"/>
          <p:cNvSpPr/>
          <p:nvPr/>
        </p:nvSpPr>
        <p:spPr>
          <a:xfrm>
            <a:off x="-36512" y="1891345"/>
            <a:ext cx="3207969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76"/>
          <p:cNvSpPr/>
          <p:nvPr/>
        </p:nvSpPr>
        <p:spPr>
          <a:xfrm>
            <a:off x="-36512" y="3141338"/>
            <a:ext cx="3207969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76"/>
          <p:cNvSpPr/>
          <p:nvPr/>
        </p:nvSpPr>
        <p:spPr>
          <a:xfrm flipH="1">
            <a:off x="6107124" y="1714494"/>
            <a:ext cx="3036876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76"/>
          <p:cNvSpPr/>
          <p:nvPr/>
        </p:nvSpPr>
        <p:spPr>
          <a:xfrm flipH="1">
            <a:off x="6107124" y="3141338"/>
            <a:ext cx="3036876" cy="53638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335688" y="1751856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2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Full Product Lines</a:t>
            </a:r>
            <a:endParaRPr lang="zh-TW" altLang="en-US" sz="2200" dirty="0" smtClean="0">
              <a:latin typeface="+mj-lt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263680" y="321053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Complete data protection</a:t>
            </a:r>
            <a:endParaRPr lang="zh-TW" altLang="en-US" sz="1800" b="1" dirty="0" smtClean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-36512" y="185167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High-speed interface embedded</a:t>
            </a:r>
            <a:endParaRPr lang="zh-TW" altLang="en-US" sz="1800" b="1" dirty="0" smtClean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-36512" y="321053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en-US" altLang="zh-TW" sz="1800" b="1" dirty="0" smtClean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Global Service Network</a:t>
            </a:r>
            <a:endParaRPr lang="zh-TW" altLang="en-US" sz="1800" b="1" dirty="0" smtClean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44016" y="254966"/>
            <a:ext cx="8892480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zh-TW" sz="3200" dirty="0"/>
              <a:t> </a:t>
            </a:r>
            <a:r>
              <a:rPr lang="en-US" altLang="zh-TW" sz="3200" dirty="0" smtClean="0"/>
              <a:t>QNAP delivers comprehensive NAS solution</a:t>
            </a:r>
            <a:endParaRPr sz="3200" dirty="0"/>
          </a:p>
        </p:txBody>
      </p:sp>
      <p:sp>
        <p:nvSpPr>
          <p:cNvPr id="125" name="Shape 125"/>
          <p:cNvSpPr/>
          <p:nvPr/>
        </p:nvSpPr>
        <p:spPr>
          <a:xfrm>
            <a:off x="571472" y="-1214464"/>
            <a:ext cx="8252100" cy="428628"/>
          </a:xfrm>
          <a:prstGeom prst="rightArrow">
            <a:avLst>
              <a:gd name="adj1" fmla="val 50000"/>
              <a:gd name="adj2" fmla="val 72785"/>
            </a:avLst>
          </a:prstGeom>
          <a:solidFill>
            <a:srgbClr val="33CCCC"/>
          </a:solidFill>
          <a:ln>
            <a:noFill/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Shape 120"/>
          <p:cNvSpPr/>
          <p:nvPr/>
        </p:nvSpPr>
        <p:spPr>
          <a:xfrm rot="16200000" flipH="1">
            <a:off x="1241784" y="595434"/>
            <a:ext cx="588203" cy="2500332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8596" y="1639635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HOME / SOHO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Shape 120"/>
          <p:cNvSpPr/>
          <p:nvPr/>
        </p:nvSpPr>
        <p:spPr>
          <a:xfrm rot="16200000" flipH="1">
            <a:off x="4088976" y="656546"/>
            <a:ext cx="588204" cy="237810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33693" y="1651777"/>
            <a:ext cx="1681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SMB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4" name="Shape 120"/>
          <p:cNvSpPr/>
          <p:nvPr/>
        </p:nvSpPr>
        <p:spPr>
          <a:xfrm rot="16200000" flipH="1">
            <a:off x="7166410" y="447832"/>
            <a:ext cx="588204" cy="27955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30972" y="1639637"/>
            <a:ext cx="2312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Enterprise</a:t>
            </a:r>
            <a:endParaRPr lang="zh-TW" altLang="en-US" sz="2000" b="1" dirty="0" smtClean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6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554" y="3071816"/>
            <a:ext cx="1596602" cy="55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29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857884" y="2357436"/>
            <a:ext cx="1571940" cy="13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https://download.qnap.com/Origin/i/_images/product/items/292.png?t=1517216615">
            <a:extLst>
              <a:ext uri="{FF2B5EF4-FFF2-40B4-BE49-F238E27FC236}">
                <a16:creationId xmlns:a16="http://schemas.microsoft.com/office/drawing/2014/main" xmlns="" id="{69BF819A-AAA9-4657-9967-1207DCC1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326" y="2587542"/>
            <a:ext cx="1689244" cy="10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download.qnap.com/Origin/i/_images/product/items/293.png?t=1520307862">
            <a:extLst>
              <a:ext uri="{FF2B5EF4-FFF2-40B4-BE49-F238E27FC236}">
                <a16:creationId xmlns:a16="http://schemas.microsoft.com/office/drawing/2014/main" xmlns="" id="{6F9072BA-3929-4F5A-B9AC-446BF5077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646"/>
          <a:stretch/>
        </p:blipFill>
        <p:spPr bwMode="auto">
          <a:xfrm>
            <a:off x="2945342" y="2719098"/>
            <a:ext cx="1055154" cy="9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22"/>
          <p:cNvGrpSpPr/>
          <p:nvPr/>
        </p:nvGrpSpPr>
        <p:grpSpPr>
          <a:xfrm>
            <a:off x="71406" y="2669059"/>
            <a:ext cx="2714644" cy="951388"/>
            <a:chOff x="71406" y="2669059"/>
            <a:chExt cx="2714644" cy="951388"/>
          </a:xfrm>
        </p:grpSpPr>
        <p:pic>
          <p:nvPicPr>
            <p:cNvPr id="20" name="Picture 6" descr="https://download.qnap.com/Origin/i/_images/product/items/304.png?t=1522121566">
              <a:extLst>
                <a:ext uri="{FF2B5EF4-FFF2-40B4-BE49-F238E27FC236}">
                  <a16:creationId xmlns:a16="http://schemas.microsoft.com/office/drawing/2014/main" xmlns="" id="{12598FC9-D258-4964-A17B-2C57B675B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686" y="2669059"/>
              <a:ext cx="1506364" cy="95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s://download.qnap.com/Origin/i/_images/product/items/301.png?t=1516599328">
              <a:extLst>
                <a:ext uri="{FF2B5EF4-FFF2-40B4-BE49-F238E27FC236}">
                  <a16:creationId xmlns:a16="http://schemas.microsoft.com/office/drawing/2014/main" xmlns="" id="{062BB0E9-D59E-470D-9195-F4DD7B0D1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2731047"/>
              <a:ext cx="1385919" cy="866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s://download.qnap.com/Origin/i/_images/product/items/300.png?t=1516599347">
              <a:extLst>
                <a:ext uri="{FF2B5EF4-FFF2-40B4-BE49-F238E27FC236}">
                  <a16:creationId xmlns:a16="http://schemas.microsoft.com/office/drawing/2014/main" xmlns="" id="{65BCF20C-A59E-4BF1-BD1D-DE441B6C1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06" y="2731047"/>
              <a:ext cx="1385918" cy="866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2643174" y="1166398"/>
            <a:ext cx="3662984" cy="3168236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 w="762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/>
          <a:srcRect l="12933" t="3448" r="13778" b="3448"/>
          <a:stretch>
            <a:fillRect/>
          </a:stretch>
        </p:blipFill>
        <p:spPr>
          <a:xfrm>
            <a:off x="3131840" y="2162540"/>
            <a:ext cx="2448272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32048" y="182958"/>
            <a:ext cx="867645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3600" dirty="0" smtClean="0"/>
              <a:t>Full-range data protection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capabilities</a:t>
            </a:r>
            <a:endParaRPr sz="3600" dirty="0"/>
          </a:p>
        </p:txBody>
      </p:sp>
      <p:grpSp>
        <p:nvGrpSpPr>
          <p:cNvPr id="22" name="群組 21"/>
          <p:cNvGrpSpPr/>
          <p:nvPr/>
        </p:nvGrpSpPr>
        <p:grpSpPr>
          <a:xfrm>
            <a:off x="3923928" y="1082420"/>
            <a:ext cx="3672409" cy="913266"/>
            <a:chOff x="3923928" y="987574"/>
            <a:chExt cx="3672409" cy="913266"/>
          </a:xfrm>
        </p:grpSpPr>
        <p:grpSp>
          <p:nvGrpSpPr>
            <p:cNvPr id="11" name="群組 10"/>
            <p:cNvGrpSpPr/>
            <p:nvPr/>
          </p:nvGrpSpPr>
          <p:grpSpPr>
            <a:xfrm>
              <a:off x="3923928" y="987574"/>
              <a:ext cx="3672409" cy="913266"/>
              <a:chOff x="3657977" y="2733320"/>
              <a:chExt cx="4175574" cy="1038396"/>
            </a:xfrm>
          </p:grpSpPr>
          <p:sp>
            <p:nvSpPr>
              <p:cNvPr id="12" name="Shape 120"/>
              <p:cNvSpPr/>
              <p:nvPr/>
            </p:nvSpPr>
            <p:spPr>
              <a:xfrm rot="5400000">
                <a:off x="5853608" y="1605593"/>
                <a:ext cx="666037" cy="32938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121"/>
              <p:cNvSpPr/>
              <p:nvPr/>
            </p:nvSpPr>
            <p:spPr>
              <a:xfrm rot="16200000" flipH="1">
                <a:off x="3657977" y="2733320"/>
                <a:ext cx="1038396" cy="1038396"/>
              </a:xfrm>
              <a:prstGeom prst="ellipse">
                <a:avLst/>
              </a:prstGeom>
              <a:solidFill>
                <a:schemeClr val="bg1"/>
              </a:solidFill>
              <a:ln w="38100" cap="flat" cmpd="sng">
                <a:solidFill>
                  <a:srgbClr val="33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37" name="Shape 13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056526" y="1120170"/>
              <a:ext cx="648072" cy="648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文字方塊 20"/>
            <p:cNvSpPr txBox="1"/>
            <p:nvPr/>
          </p:nvSpPr>
          <p:spPr>
            <a:xfrm>
              <a:off x="4860032" y="124415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2000" b="1" dirty="0" smtClean="0">
                  <a:solidFill>
                    <a:srgbClr val="FFFFFF"/>
                  </a:solidFill>
                </a:rPr>
                <a:t>Hybrid Backup Sync</a:t>
              </a:r>
              <a:endParaRPr lang="zh-TW" altLang="en-US" sz="2000" dirty="0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643570" y="3595290"/>
            <a:ext cx="2160241" cy="913266"/>
            <a:chOff x="5652121" y="3507854"/>
            <a:chExt cx="2160241" cy="913266"/>
          </a:xfrm>
        </p:grpSpPr>
        <p:grpSp>
          <p:nvGrpSpPr>
            <p:cNvPr id="15" name="群組 14"/>
            <p:cNvGrpSpPr/>
            <p:nvPr/>
          </p:nvGrpSpPr>
          <p:grpSpPr>
            <a:xfrm>
              <a:off x="5652121" y="3507854"/>
              <a:ext cx="2160241" cy="913266"/>
              <a:chOff x="3657977" y="2733320"/>
              <a:chExt cx="2456220" cy="1038396"/>
            </a:xfrm>
          </p:grpSpPr>
          <p:sp>
            <p:nvSpPr>
              <p:cNvPr id="16" name="Shape 120"/>
              <p:cNvSpPr/>
              <p:nvPr/>
            </p:nvSpPr>
            <p:spPr>
              <a:xfrm rot="5400000">
                <a:off x="4802856" y="2240723"/>
                <a:ext cx="652234" cy="19704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121"/>
              <p:cNvSpPr/>
              <p:nvPr/>
            </p:nvSpPr>
            <p:spPr>
              <a:xfrm rot="16200000" flipH="1">
                <a:off x="3657977" y="2733320"/>
                <a:ext cx="1038396" cy="1038396"/>
              </a:xfrm>
              <a:prstGeom prst="ellipse">
                <a:avLst/>
              </a:prstGeom>
              <a:solidFill>
                <a:schemeClr val="bg1"/>
              </a:solidFill>
              <a:ln w="50800" cap="flat" cmpd="sng">
                <a:solidFill>
                  <a:srgbClr val="33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40" name="Shape 140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5825132" y="3659281"/>
              <a:ext cx="578867" cy="598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文字方塊 22"/>
            <p:cNvSpPr txBox="1"/>
            <p:nvPr/>
          </p:nvSpPr>
          <p:spPr>
            <a:xfrm>
              <a:off x="6588224" y="3723878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2000" b="1" dirty="0" smtClean="0">
                  <a:solidFill>
                    <a:srgbClr val="FFFFFF"/>
                  </a:solidFill>
                </a:rPr>
                <a:t>RAID</a:t>
              </a:r>
              <a:endParaRPr lang="en-US" altLang="zh-TW" sz="20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11561" y="3602700"/>
            <a:ext cx="2592287" cy="913266"/>
            <a:chOff x="611561" y="3507854"/>
            <a:chExt cx="2592287" cy="913266"/>
          </a:xfrm>
        </p:grpSpPr>
        <p:grpSp>
          <p:nvGrpSpPr>
            <p:cNvPr id="18" name="群組 17"/>
            <p:cNvGrpSpPr/>
            <p:nvPr/>
          </p:nvGrpSpPr>
          <p:grpSpPr>
            <a:xfrm flipH="1">
              <a:off x="611561" y="3507854"/>
              <a:ext cx="2536891" cy="913266"/>
              <a:chOff x="3657977" y="2733320"/>
              <a:chExt cx="2884476" cy="1038396"/>
            </a:xfrm>
          </p:grpSpPr>
          <p:sp>
            <p:nvSpPr>
              <p:cNvPr id="19" name="Shape 120"/>
              <p:cNvSpPr/>
              <p:nvPr/>
            </p:nvSpPr>
            <p:spPr>
              <a:xfrm rot="5400000">
                <a:off x="5008703" y="2032116"/>
                <a:ext cx="668795" cy="23987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Shape 121"/>
              <p:cNvSpPr/>
              <p:nvPr/>
            </p:nvSpPr>
            <p:spPr>
              <a:xfrm rot="16200000" flipH="1">
                <a:off x="3657977" y="2733320"/>
                <a:ext cx="1038396" cy="1038396"/>
              </a:xfrm>
              <a:prstGeom prst="ellipse">
                <a:avLst/>
              </a:prstGeom>
              <a:solidFill>
                <a:schemeClr val="bg1"/>
              </a:solidFill>
              <a:ln w="50800" cap="flat" cmpd="sng">
                <a:solidFill>
                  <a:srgbClr val="33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</p:grpSp>
        <p:pic>
          <p:nvPicPr>
            <p:cNvPr id="138" name="Shape 138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2411760" y="3672023"/>
              <a:ext cx="792088" cy="584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文字方塊 23"/>
            <p:cNvSpPr txBox="1"/>
            <p:nvPr/>
          </p:nvSpPr>
          <p:spPr>
            <a:xfrm>
              <a:off x="755576" y="3723878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FFFFFF"/>
                </a:buClr>
                <a:buSzPts val="2000"/>
              </a:pPr>
              <a:r>
                <a:rPr lang="en-US" altLang="zh-TW" sz="2000" b="1" dirty="0" smtClean="0">
                  <a:solidFill>
                    <a:srgbClr val="FFFFFF"/>
                  </a:solidFill>
                </a:rPr>
                <a:t>Snapshot</a:t>
              </a:r>
              <a:endParaRPr lang="en-US" altLang="zh-TW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23528" y="195486"/>
            <a:ext cx="8676456" cy="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altLang="zh-TW" sz="3600" dirty="0" err="1" smtClean="0"/>
              <a:t>Qtier</a:t>
            </a:r>
            <a:r>
              <a:rPr lang="en-US" altLang="zh-TW" sz="3600" dirty="0" smtClean="0"/>
              <a:t> 2.0 enhances file I/O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performance</a:t>
            </a:r>
            <a:endParaRPr sz="3600" dirty="0"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4230" y="1142990"/>
            <a:ext cx="8397149" cy="34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1025"/>
          <p:cNvSpPr/>
          <p:nvPr/>
        </p:nvSpPr>
        <p:spPr>
          <a:xfrm>
            <a:off x="230738" y="1491721"/>
            <a:ext cx="3798900" cy="1216800"/>
          </a:xfrm>
          <a:prstGeom prst="roundRect">
            <a:avLst>
              <a:gd name="adj" fmla="val 145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1026"/>
          <p:cNvSpPr/>
          <p:nvPr/>
        </p:nvSpPr>
        <p:spPr>
          <a:xfrm>
            <a:off x="4252580" y="2610395"/>
            <a:ext cx="485400" cy="3237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1027"/>
          <p:cNvSpPr/>
          <p:nvPr/>
        </p:nvSpPr>
        <p:spPr>
          <a:xfrm>
            <a:off x="6534695" y="2347176"/>
            <a:ext cx="485400" cy="1718100"/>
          </a:xfrm>
          <a:prstGeom prst="rect">
            <a:avLst/>
          </a:prstGeom>
          <a:gradFill>
            <a:gsLst>
              <a:gs pos="0">
                <a:srgbClr val="38B6D8"/>
              </a:gs>
              <a:gs pos="100000">
                <a:srgbClr val="91ECFF"/>
              </a:gs>
            </a:gsLst>
            <a:lin ang="16200038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1028"/>
          <p:cNvSpPr/>
          <p:nvPr/>
        </p:nvSpPr>
        <p:spPr>
          <a:xfrm>
            <a:off x="6534701" y="2347176"/>
            <a:ext cx="485400" cy="2631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1029"/>
          <p:cNvSpPr txBox="1"/>
          <p:nvPr/>
        </p:nvSpPr>
        <p:spPr>
          <a:xfrm>
            <a:off x="4344034" y="4065260"/>
            <a:ext cx="1557300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-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44981"/>
                </a:solidFill>
                <a:latin typeface="+mj-lt"/>
                <a:ea typeface="微軟正黑體" pitchFamily="34" charset="-120"/>
                <a:sym typeface="Arial"/>
              </a:rPr>
              <a:t>SSD </a:t>
            </a:r>
            <a:r>
              <a:rPr lang="en-US" b="1" dirty="0" smtClean="0">
                <a:solidFill>
                  <a:srgbClr val="044981"/>
                </a:solidFill>
                <a:latin typeface="+mj-lt"/>
                <a:ea typeface="微軟正黑體" pitchFamily="34" charset="-120"/>
              </a:rPr>
              <a:t>Cache</a:t>
            </a:r>
            <a:endParaRPr lang="en-US" sz="1400" b="1" i="0" u="none" strike="noStrike" cap="none" dirty="0">
              <a:solidFill>
                <a:srgbClr val="04498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53" name="Shape 1030"/>
          <p:cNvCxnSpPr/>
          <p:nvPr/>
        </p:nvCxnSpPr>
        <p:spPr>
          <a:xfrm rot="10800000" flipH="1">
            <a:off x="7337452" y="2331101"/>
            <a:ext cx="1800" cy="17205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54" name="Shape 1031"/>
          <p:cNvCxnSpPr/>
          <p:nvPr/>
        </p:nvCxnSpPr>
        <p:spPr>
          <a:xfrm>
            <a:off x="4211973" y="2610440"/>
            <a:ext cx="15162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5" name="Shape 1032"/>
          <p:cNvSpPr/>
          <p:nvPr/>
        </p:nvSpPr>
        <p:spPr>
          <a:xfrm>
            <a:off x="4212042" y="1275606"/>
            <a:ext cx="3650400" cy="4047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1033"/>
          <p:cNvSpPr/>
          <p:nvPr/>
        </p:nvSpPr>
        <p:spPr>
          <a:xfrm>
            <a:off x="4876747" y="2610401"/>
            <a:ext cx="485400" cy="1441200"/>
          </a:xfrm>
          <a:prstGeom prst="rect">
            <a:avLst/>
          </a:prstGeom>
          <a:gradFill>
            <a:gsLst>
              <a:gs pos="0">
                <a:srgbClr val="38B6D8"/>
              </a:gs>
              <a:gs pos="100000">
                <a:srgbClr val="91ECFF"/>
              </a:gs>
            </a:gsLst>
            <a:lin ang="16200038" scaled="0"/>
          </a:gradFill>
          <a:ln w="9525" cap="flat" cmpd="sng">
            <a:solidFill>
              <a:srgbClr val="45A9C4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1034"/>
          <p:cNvCxnSpPr/>
          <p:nvPr/>
        </p:nvCxnSpPr>
        <p:spPr>
          <a:xfrm rot="10800000">
            <a:off x="4475072" y="2007853"/>
            <a:ext cx="0" cy="56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58" name="Shape 1035"/>
          <p:cNvCxnSpPr/>
          <p:nvPr/>
        </p:nvCxnSpPr>
        <p:spPr>
          <a:xfrm>
            <a:off x="4644568" y="2009645"/>
            <a:ext cx="0" cy="560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59" name="Shape 1036"/>
          <p:cNvCxnSpPr/>
          <p:nvPr/>
        </p:nvCxnSpPr>
        <p:spPr>
          <a:xfrm flipH="1">
            <a:off x="4654205" y="2705092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60" name="Shape 1037"/>
          <p:cNvCxnSpPr/>
          <p:nvPr/>
        </p:nvCxnSpPr>
        <p:spPr>
          <a:xfrm rot="10800000">
            <a:off x="5500928" y="2636958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61" name="Shape 1038"/>
          <p:cNvCxnSpPr/>
          <p:nvPr/>
        </p:nvCxnSpPr>
        <p:spPr>
          <a:xfrm>
            <a:off x="4211973" y="4066195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2" name="Shape 1039"/>
          <p:cNvCxnSpPr/>
          <p:nvPr/>
        </p:nvCxnSpPr>
        <p:spPr>
          <a:xfrm rot="10800000">
            <a:off x="6130464" y="1969303"/>
            <a:ext cx="0" cy="108840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sp>
        <p:nvSpPr>
          <p:cNvPr id="63" name="Shape 1040"/>
          <p:cNvSpPr txBox="1"/>
          <p:nvPr/>
        </p:nvSpPr>
        <p:spPr>
          <a:xfrm>
            <a:off x="4211960" y="1356466"/>
            <a:ext cx="3650700" cy="23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-2857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Applications</a:t>
            </a:r>
            <a:endParaRPr lang="en-US" sz="20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64" name="Shape 1041"/>
          <p:cNvSpPr txBox="1"/>
          <p:nvPr/>
        </p:nvSpPr>
        <p:spPr>
          <a:xfrm>
            <a:off x="5881134" y="4065259"/>
            <a:ext cx="1820400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-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044981"/>
                </a:solidFill>
                <a:latin typeface="+mj-lt"/>
                <a:ea typeface="微軟正黑體" pitchFamily="34" charset="-120"/>
                <a:sym typeface="Arial"/>
              </a:rPr>
              <a:t>Qtier</a:t>
            </a:r>
            <a:r>
              <a:rPr lang="en-US" sz="1400" b="1" i="0" u="none" strike="noStrike" cap="none" dirty="0">
                <a:solidFill>
                  <a:srgbClr val="044981"/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sz="1400" b="1" i="0" u="none" strike="noStrike" cap="none" dirty="0" smtClean="0">
                <a:solidFill>
                  <a:srgbClr val="044981"/>
                </a:solidFill>
                <a:latin typeface="+mj-lt"/>
                <a:ea typeface="微軟正黑體" pitchFamily="34" charset="-120"/>
                <a:sym typeface="Arial"/>
              </a:rPr>
              <a:t>2.0</a:t>
            </a:r>
            <a:endParaRPr lang="en-US" sz="1400" b="1" i="0" u="none" strike="noStrike" cap="none" dirty="0">
              <a:solidFill>
                <a:srgbClr val="04498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65" name="Shape 1042"/>
          <p:cNvCxnSpPr/>
          <p:nvPr/>
        </p:nvCxnSpPr>
        <p:spPr>
          <a:xfrm>
            <a:off x="5924376" y="2610440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6" name="Shape 1043"/>
          <p:cNvCxnSpPr/>
          <p:nvPr/>
        </p:nvCxnSpPr>
        <p:spPr>
          <a:xfrm>
            <a:off x="5924376" y="2333856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" name="Shape 1044"/>
          <p:cNvCxnSpPr/>
          <p:nvPr/>
        </p:nvCxnSpPr>
        <p:spPr>
          <a:xfrm>
            <a:off x="5962606" y="4066195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8" name="Shape 1045"/>
          <p:cNvCxnSpPr/>
          <p:nvPr/>
        </p:nvCxnSpPr>
        <p:spPr>
          <a:xfrm>
            <a:off x="4697697" y="2874128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69" name="Shape 1046"/>
          <p:cNvCxnSpPr/>
          <p:nvPr/>
        </p:nvCxnSpPr>
        <p:spPr>
          <a:xfrm rot="10800000">
            <a:off x="6672664" y="1959629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70" name="Shape 1047"/>
          <p:cNvCxnSpPr/>
          <p:nvPr/>
        </p:nvCxnSpPr>
        <p:spPr>
          <a:xfrm>
            <a:off x="6873214" y="1960423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cxnSp>
        <p:nvCxnSpPr>
          <p:cNvPr id="71" name="Shape 1048"/>
          <p:cNvCxnSpPr/>
          <p:nvPr/>
        </p:nvCxnSpPr>
        <p:spPr>
          <a:xfrm>
            <a:off x="6121664" y="3043528"/>
            <a:ext cx="38520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grpSp>
        <p:nvGrpSpPr>
          <p:cNvPr id="72" name="Shape 1049"/>
          <p:cNvGrpSpPr/>
          <p:nvPr/>
        </p:nvGrpSpPr>
        <p:grpSpPr>
          <a:xfrm>
            <a:off x="5084672" y="2007853"/>
            <a:ext cx="177593" cy="564000"/>
            <a:chOff x="5101975" y="1872100"/>
            <a:chExt cx="177593" cy="564000"/>
          </a:xfrm>
        </p:grpSpPr>
        <p:cxnSp>
          <p:nvCxnSpPr>
            <p:cNvPr id="89" name="Shape 1050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0" name="Shape 1051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</p:grpSp>
      <p:sp>
        <p:nvSpPr>
          <p:cNvPr id="73" name="Shape 1052"/>
          <p:cNvSpPr/>
          <p:nvPr/>
        </p:nvSpPr>
        <p:spPr>
          <a:xfrm>
            <a:off x="7717604" y="1977109"/>
            <a:ext cx="182700" cy="1797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1053"/>
          <p:cNvSpPr/>
          <p:nvPr/>
        </p:nvSpPr>
        <p:spPr>
          <a:xfrm>
            <a:off x="7717604" y="2265509"/>
            <a:ext cx="182700" cy="179700"/>
          </a:xfrm>
          <a:prstGeom prst="rect">
            <a:avLst/>
          </a:prstGeom>
          <a:gradFill>
            <a:gsLst>
              <a:gs pos="0">
                <a:srgbClr val="38B6D8"/>
              </a:gs>
              <a:gs pos="100000">
                <a:srgbClr val="91ECFF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Shape 1054"/>
          <p:cNvCxnSpPr/>
          <p:nvPr/>
        </p:nvCxnSpPr>
        <p:spPr>
          <a:xfrm>
            <a:off x="7701534" y="2779970"/>
            <a:ext cx="198900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0"/>
              </a:srgbClr>
            </a:outerShdw>
          </a:effectLst>
        </p:spPr>
      </p:cxnSp>
      <p:cxnSp>
        <p:nvCxnSpPr>
          <p:cNvPr id="76" name="Shape 1055"/>
          <p:cNvCxnSpPr/>
          <p:nvPr/>
        </p:nvCxnSpPr>
        <p:spPr>
          <a:xfrm>
            <a:off x="7701534" y="3037348"/>
            <a:ext cx="198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srgbClr val="7F7F7F">
                <a:alpha val="78820"/>
              </a:srgbClr>
            </a:outerShdw>
          </a:effectLst>
        </p:spPr>
      </p:cxnSp>
      <p:sp>
        <p:nvSpPr>
          <p:cNvPr id="77" name="Shape 1056"/>
          <p:cNvSpPr txBox="1"/>
          <p:nvPr/>
        </p:nvSpPr>
        <p:spPr>
          <a:xfrm>
            <a:off x="7918128" y="1944435"/>
            <a:ext cx="642900" cy="1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SSD</a:t>
            </a:r>
          </a:p>
        </p:txBody>
      </p:sp>
      <p:sp>
        <p:nvSpPr>
          <p:cNvPr id="78" name="Shape 1057"/>
          <p:cNvSpPr txBox="1"/>
          <p:nvPr/>
        </p:nvSpPr>
        <p:spPr>
          <a:xfrm>
            <a:off x="7918128" y="2265509"/>
            <a:ext cx="642900" cy="17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HDD</a:t>
            </a:r>
          </a:p>
        </p:txBody>
      </p:sp>
      <p:sp>
        <p:nvSpPr>
          <p:cNvPr id="79" name="Shape 1060"/>
          <p:cNvSpPr/>
          <p:nvPr/>
        </p:nvSpPr>
        <p:spPr>
          <a:xfrm>
            <a:off x="6421887" y="2384449"/>
            <a:ext cx="696900" cy="489600"/>
          </a:xfrm>
          <a:prstGeom prst="ellipse">
            <a:avLst/>
          </a:prstGeom>
          <a:solidFill>
            <a:schemeClr val="lt1">
              <a:alpha val="41960"/>
            </a:schemeClr>
          </a:solidFill>
          <a:ln w="28575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" name="Shape 1061"/>
          <p:cNvCxnSpPr/>
          <p:nvPr/>
        </p:nvCxnSpPr>
        <p:spPr>
          <a:xfrm rot="5400000">
            <a:off x="6705502" y="2630136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81" name="Shape 1062"/>
          <p:cNvCxnSpPr/>
          <p:nvPr/>
        </p:nvCxnSpPr>
        <p:spPr>
          <a:xfrm rot="16200000">
            <a:off x="6525568" y="2636508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cxnSp>
      <p:sp>
        <p:nvSpPr>
          <p:cNvPr id="82" name="Shape 1063"/>
          <p:cNvSpPr/>
          <p:nvPr/>
        </p:nvSpPr>
        <p:spPr>
          <a:xfrm>
            <a:off x="230738" y="3131797"/>
            <a:ext cx="3798900" cy="1375710"/>
          </a:xfrm>
          <a:prstGeom prst="roundRect">
            <a:avLst>
              <a:gd name="adj" fmla="val 780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1064"/>
          <p:cNvSpPr/>
          <p:nvPr/>
        </p:nvSpPr>
        <p:spPr>
          <a:xfrm>
            <a:off x="207844" y="3283371"/>
            <a:ext cx="3860100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Arial" pitchFamily="34" charset="0"/>
              <a:buChar char="•"/>
            </a:pPr>
            <a:r>
              <a:rPr lang="en-US" sz="1600" b="1" i="0" u="none" strike="noStrike" cap="none" dirty="0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The SSD tier can store data</a:t>
            </a: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IO Aware and </a:t>
            </a:r>
            <a:r>
              <a:rPr lang="en-US" sz="1600" b="1" dirty="0" err="1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Tiering</a:t>
            </a:r>
            <a:r>
              <a:rPr lang="en-US" sz="1600" b="1" dirty="0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On-demand</a:t>
            </a:r>
          </a:p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</a:pPr>
            <a:r>
              <a:rPr lang="en-US" sz="1600" b="1" i="0" u="none" strike="noStrike" cap="none" dirty="0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en-US" sz="1600" b="1" i="0" u="none" strike="noStrike" cap="none" dirty="0" smtClean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&gt; For both short and long term performance improvement</a:t>
            </a:r>
            <a:endParaRPr lang="en-US" sz="1600" b="1" i="0" u="none" strike="noStrike" cap="none" dirty="0">
              <a:solidFill>
                <a:srgbClr val="FF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4" name="Shape 1065"/>
          <p:cNvSpPr/>
          <p:nvPr/>
        </p:nvSpPr>
        <p:spPr>
          <a:xfrm>
            <a:off x="230737" y="2904596"/>
            <a:ext cx="3798900" cy="4017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sz="20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2000" b="1" i="0" u="none" strike="noStrike" cap="none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2.0 </a:t>
            </a:r>
            <a:endParaRPr lang="en-US" sz="20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5" name="Shape 1066"/>
          <p:cNvSpPr/>
          <p:nvPr/>
        </p:nvSpPr>
        <p:spPr>
          <a:xfrm rot="5400000">
            <a:off x="3335212" y="2329263"/>
            <a:ext cx="914100" cy="474900"/>
          </a:xfrm>
          <a:prstGeom prst="chevron">
            <a:avLst>
              <a:gd name="adj" fmla="val 4701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1067"/>
          <p:cNvSpPr/>
          <p:nvPr/>
        </p:nvSpPr>
        <p:spPr>
          <a:xfrm>
            <a:off x="165140" y="1770008"/>
            <a:ext cx="3864600" cy="92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8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Arial" pitchFamily="34" charset="0"/>
              <a:buChar char="•"/>
            </a:pPr>
            <a:r>
              <a:rPr lang="en-US" sz="1600" b="1" i="0" u="none" strike="noStrike" cap="none" dirty="0" smtClean="0">
                <a:solidFill>
                  <a:srgbClr val="262626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Cannot be used to store data</a:t>
            </a:r>
            <a:endParaRPr lang="en-US" sz="1600" b="1" i="0" u="none" strike="noStrike" cap="none" dirty="0">
              <a:solidFill>
                <a:srgbClr val="262626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" name="Shape 1068"/>
          <p:cNvSpPr/>
          <p:nvPr/>
        </p:nvSpPr>
        <p:spPr>
          <a:xfrm>
            <a:off x="230738" y="1275606"/>
            <a:ext cx="3798900" cy="4017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1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sz="2000" b="1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Cache</a:t>
            </a:r>
            <a:endParaRPr lang="en-US" sz="2000" b="1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" name="Shape 1069"/>
          <p:cNvSpPr/>
          <p:nvPr/>
        </p:nvSpPr>
        <p:spPr>
          <a:xfrm rot="5400000">
            <a:off x="3626964" y="2650130"/>
            <a:ext cx="330600" cy="474900"/>
          </a:xfrm>
          <a:prstGeom prst="chevron">
            <a:avLst>
              <a:gd name="adj" fmla="val 47018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1069"/>
          <p:cNvSpPr/>
          <p:nvPr/>
        </p:nvSpPr>
        <p:spPr>
          <a:xfrm rot="5400000">
            <a:off x="3626964" y="2376998"/>
            <a:ext cx="330600" cy="474900"/>
          </a:xfrm>
          <a:prstGeom prst="chevron">
            <a:avLst>
              <a:gd name="adj" fmla="val 47018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057"/>
          <p:cNvSpPr txBox="1"/>
          <p:nvPr/>
        </p:nvSpPr>
        <p:spPr>
          <a:xfrm>
            <a:off x="7918128" y="2995439"/>
            <a:ext cx="857246" cy="1142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en-US" altLang="zh-TW" sz="1200" b="1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Random</a:t>
            </a:r>
            <a:endParaRPr lang="en-US" sz="1200" b="1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1057"/>
          <p:cNvSpPr txBox="1"/>
          <p:nvPr/>
        </p:nvSpPr>
        <p:spPr>
          <a:xfrm>
            <a:off x="7918128" y="2699808"/>
            <a:ext cx="990418" cy="1585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Sequential</a:t>
            </a:r>
            <a:endParaRPr lang="en-US" sz="1200" b="1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群組 93"/>
          <p:cNvGrpSpPr/>
          <p:nvPr/>
        </p:nvGrpSpPr>
        <p:grpSpPr>
          <a:xfrm>
            <a:off x="351154" y="-3643356"/>
            <a:ext cx="8792846" cy="3405213"/>
            <a:chOff x="164942" y="1271950"/>
            <a:chExt cx="8792846" cy="3405213"/>
          </a:xfrm>
        </p:grpSpPr>
        <p:sp>
          <p:nvSpPr>
            <p:cNvPr id="95" name="Shape 1025"/>
            <p:cNvSpPr/>
            <p:nvPr/>
          </p:nvSpPr>
          <p:spPr>
            <a:xfrm>
              <a:off x="230540" y="1517281"/>
              <a:ext cx="3798900" cy="1216800"/>
            </a:xfrm>
            <a:prstGeom prst="roundRect">
              <a:avLst>
                <a:gd name="adj" fmla="val 14518"/>
              </a:avLst>
            </a:prstGeom>
            <a:solidFill>
              <a:srgbClr val="EAF1D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1026"/>
            <p:cNvSpPr/>
            <p:nvPr/>
          </p:nvSpPr>
          <p:spPr>
            <a:xfrm>
              <a:off x="4391540" y="2398442"/>
              <a:ext cx="485400" cy="323700"/>
            </a:xfrm>
            <a:prstGeom prst="rect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1027"/>
            <p:cNvSpPr/>
            <p:nvPr/>
          </p:nvSpPr>
          <p:spPr>
            <a:xfrm>
              <a:off x="6889679" y="2135223"/>
              <a:ext cx="485400" cy="1718100"/>
            </a:xfrm>
            <a:prstGeom prst="rect">
              <a:avLst/>
            </a:prstGeom>
            <a:gradFill>
              <a:gsLst>
                <a:gs pos="0">
                  <a:srgbClr val="38B6D8"/>
                </a:gs>
                <a:gs pos="100000">
                  <a:srgbClr val="91ECFF"/>
                </a:gs>
              </a:gsLst>
              <a:lin ang="16200038" scaled="0"/>
            </a:gradFill>
            <a:ln w="9525" cap="flat" cmpd="sng">
              <a:solidFill>
                <a:srgbClr val="45A9C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1028"/>
            <p:cNvSpPr/>
            <p:nvPr/>
          </p:nvSpPr>
          <p:spPr>
            <a:xfrm>
              <a:off x="6889685" y="2135223"/>
              <a:ext cx="485400" cy="263100"/>
            </a:xfrm>
            <a:prstGeom prst="rect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1029"/>
            <p:cNvSpPr txBox="1"/>
            <p:nvPr/>
          </p:nvSpPr>
          <p:spPr>
            <a:xfrm>
              <a:off x="4286248" y="3853307"/>
              <a:ext cx="15573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114300" marR="0" lvl="0" indent="-889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en-US" sz="1400" b="1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快取加速</a:t>
              </a:r>
            </a:p>
          </p:txBody>
        </p:sp>
        <p:cxnSp>
          <p:nvCxnSpPr>
            <p:cNvPr id="100" name="Shape 1030"/>
            <p:cNvCxnSpPr/>
            <p:nvPr/>
          </p:nvCxnSpPr>
          <p:spPr>
            <a:xfrm rot="10800000" flipH="1">
              <a:off x="7692436" y="2119148"/>
              <a:ext cx="1800" cy="1720500"/>
            </a:xfrm>
            <a:prstGeom prst="straightConnector1">
              <a:avLst/>
            </a:prstGeom>
            <a:noFill/>
            <a:ln w="19050" cap="flat" cmpd="sng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cxnSp>
          <p:nvCxnSpPr>
            <p:cNvPr id="101" name="Shape 1031"/>
            <p:cNvCxnSpPr/>
            <p:nvPr/>
          </p:nvCxnSpPr>
          <p:spPr>
            <a:xfrm>
              <a:off x="4350933" y="2398487"/>
              <a:ext cx="15162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02" name="Shape 1032"/>
            <p:cNvSpPr/>
            <p:nvPr/>
          </p:nvSpPr>
          <p:spPr>
            <a:xfrm>
              <a:off x="4351002" y="1271950"/>
              <a:ext cx="3650400" cy="404700"/>
            </a:xfrm>
            <a:prstGeom prst="rect">
              <a:avLst/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38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3"/>
            <p:cNvSpPr/>
            <p:nvPr/>
          </p:nvSpPr>
          <p:spPr>
            <a:xfrm>
              <a:off x="5015707" y="2398448"/>
              <a:ext cx="485400" cy="1441200"/>
            </a:xfrm>
            <a:prstGeom prst="rect">
              <a:avLst/>
            </a:prstGeom>
            <a:gradFill>
              <a:gsLst>
                <a:gs pos="0">
                  <a:srgbClr val="38B6D8"/>
                </a:gs>
                <a:gs pos="100000">
                  <a:srgbClr val="91ECFF"/>
                </a:gs>
              </a:gsLst>
              <a:lin ang="16200038" scaled="0"/>
            </a:gradFill>
            <a:ln w="9525" cap="flat" cmpd="sng">
              <a:solidFill>
                <a:srgbClr val="45A9C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4" name="Shape 1034"/>
            <p:cNvCxnSpPr/>
            <p:nvPr/>
          </p:nvCxnSpPr>
          <p:spPr>
            <a:xfrm rot="10800000">
              <a:off x="4614032" y="17959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05" name="Shape 1035"/>
            <p:cNvCxnSpPr/>
            <p:nvPr/>
          </p:nvCxnSpPr>
          <p:spPr>
            <a:xfrm>
              <a:off x="4783528" y="17976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06" name="Shape 1036"/>
            <p:cNvCxnSpPr/>
            <p:nvPr/>
          </p:nvCxnSpPr>
          <p:spPr>
            <a:xfrm flipH="1">
              <a:off x="4793165" y="2493139"/>
              <a:ext cx="323400" cy="48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07" name="Shape 1037"/>
            <p:cNvCxnSpPr/>
            <p:nvPr/>
          </p:nvCxnSpPr>
          <p:spPr>
            <a:xfrm rot="10800000">
              <a:off x="5639888" y="2425005"/>
              <a:ext cx="0" cy="1428300"/>
            </a:xfrm>
            <a:prstGeom prst="straightConnector1">
              <a:avLst/>
            </a:prstGeom>
            <a:noFill/>
            <a:ln w="19050" cap="flat" cmpd="sng">
              <a:solidFill>
                <a:srgbClr val="0C0C0C"/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cxnSp>
          <p:nvCxnSpPr>
            <p:cNvPr id="108" name="Shape 1038"/>
            <p:cNvCxnSpPr/>
            <p:nvPr/>
          </p:nvCxnSpPr>
          <p:spPr>
            <a:xfrm>
              <a:off x="4350933" y="3854242"/>
              <a:ext cx="15573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Shape 1039"/>
            <p:cNvCxnSpPr/>
            <p:nvPr/>
          </p:nvCxnSpPr>
          <p:spPr>
            <a:xfrm rot="10800000">
              <a:off x="6485448" y="1757350"/>
              <a:ext cx="0" cy="10884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10" name="Shape 1040"/>
            <p:cNvSpPr txBox="1"/>
            <p:nvPr/>
          </p:nvSpPr>
          <p:spPr>
            <a:xfrm>
              <a:off x="4350920" y="1352810"/>
              <a:ext cx="36507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114300" marR="0" lvl="0" indent="-28575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 dirty="0" err="1">
                  <a:solidFill>
                    <a:srgbClr val="262626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應用層</a:t>
              </a:r>
              <a:endParaRPr lang="en-US" sz="1800" b="1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11" name="Shape 1041"/>
            <p:cNvSpPr txBox="1"/>
            <p:nvPr/>
          </p:nvSpPr>
          <p:spPr>
            <a:xfrm>
              <a:off x="6116396" y="3853306"/>
              <a:ext cx="18204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114300" marR="0" lvl="0" indent="-889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 2.0 </a:t>
              </a:r>
              <a:r>
                <a:rPr lang="en-US" sz="1400" b="1" i="0" u="none" strike="noStrike" cap="none">
                  <a:solidFill>
                    <a:srgbClr val="04498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自動分層</a:t>
              </a:r>
            </a:p>
          </p:txBody>
        </p:sp>
        <p:cxnSp>
          <p:nvCxnSpPr>
            <p:cNvPr id="112" name="Shape 1042"/>
            <p:cNvCxnSpPr/>
            <p:nvPr/>
          </p:nvCxnSpPr>
          <p:spPr>
            <a:xfrm>
              <a:off x="6279360" y="2398487"/>
              <a:ext cx="16395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Shape 1043"/>
            <p:cNvCxnSpPr/>
            <p:nvPr/>
          </p:nvCxnSpPr>
          <p:spPr>
            <a:xfrm>
              <a:off x="6279360" y="2121903"/>
              <a:ext cx="16395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Shape 1044"/>
            <p:cNvCxnSpPr/>
            <p:nvPr/>
          </p:nvCxnSpPr>
          <p:spPr>
            <a:xfrm>
              <a:off x="6317590" y="3854242"/>
              <a:ext cx="1683900" cy="1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Shape 1045"/>
            <p:cNvCxnSpPr/>
            <p:nvPr/>
          </p:nvCxnSpPr>
          <p:spPr>
            <a:xfrm>
              <a:off x="4836657" y="2662175"/>
              <a:ext cx="2949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16" name="Shape 1046"/>
            <p:cNvCxnSpPr/>
            <p:nvPr/>
          </p:nvCxnSpPr>
          <p:spPr>
            <a:xfrm rot="10800000">
              <a:off x="7027648" y="1747676"/>
              <a:ext cx="0" cy="310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17" name="Shape 1047"/>
            <p:cNvCxnSpPr/>
            <p:nvPr/>
          </p:nvCxnSpPr>
          <p:spPr>
            <a:xfrm>
              <a:off x="7228198" y="1748470"/>
              <a:ext cx="0" cy="308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18" name="Shape 1048"/>
            <p:cNvCxnSpPr/>
            <p:nvPr/>
          </p:nvCxnSpPr>
          <p:spPr>
            <a:xfrm>
              <a:off x="6476648" y="2831575"/>
              <a:ext cx="385200" cy="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grpSp>
          <p:nvGrpSpPr>
            <p:cNvPr id="119" name="Shape 1049"/>
            <p:cNvGrpSpPr/>
            <p:nvPr/>
          </p:nvGrpSpPr>
          <p:grpSpPr>
            <a:xfrm>
              <a:off x="5223632" y="1795900"/>
              <a:ext cx="177593" cy="564000"/>
              <a:chOff x="5101975" y="1872100"/>
              <a:chExt cx="177593" cy="564000"/>
            </a:xfrm>
          </p:grpSpPr>
          <p:cxnSp>
            <p:nvCxnSpPr>
              <p:cNvPr id="136" name="Shape 1050"/>
              <p:cNvCxnSpPr/>
              <p:nvPr/>
            </p:nvCxnSpPr>
            <p:spPr>
              <a:xfrm rot="10800000">
                <a:off x="5101975" y="1872100"/>
                <a:ext cx="0" cy="564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</p:cxnSp>
          <p:cxnSp>
            <p:nvCxnSpPr>
              <p:cNvPr id="137" name="Shape 1051"/>
              <p:cNvCxnSpPr/>
              <p:nvPr/>
            </p:nvCxnSpPr>
            <p:spPr>
              <a:xfrm>
                <a:off x="5279568" y="1873892"/>
                <a:ext cx="0" cy="5604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36C09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</p:cxnSp>
        </p:grpSp>
        <p:sp>
          <p:nvSpPr>
            <p:cNvPr id="120" name="Shape 1052"/>
            <p:cNvSpPr/>
            <p:nvPr/>
          </p:nvSpPr>
          <p:spPr>
            <a:xfrm>
              <a:off x="8133752" y="1931323"/>
              <a:ext cx="182700" cy="179700"/>
            </a:xfrm>
            <a:prstGeom prst="rect">
              <a:avLst/>
            </a:prstGeom>
            <a:gradFill>
              <a:gsLst>
                <a:gs pos="0">
                  <a:srgbClr val="3E7FCD"/>
                </a:gs>
                <a:gs pos="100000">
                  <a:srgbClr val="96C0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Shape 1053"/>
            <p:cNvSpPr/>
            <p:nvPr/>
          </p:nvSpPr>
          <p:spPr>
            <a:xfrm>
              <a:off x="8133752" y="2219723"/>
              <a:ext cx="182700" cy="179700"/>
            </a:xfrm>
            <a:prstGeom prst="rect">
              <a:avLst/>
            </a:prstGeom>
            <a:gradFill>
              <a:gsLst>
                <a:gs pos="0">
                  <a:srgbClr val="38B6D8"/>
                </a:gs>
                <a:gs pos="100000">
                  <a:srgbClr val="91EC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2" name="Shape 1054"/>
            <p:cNvCxnSpPr/>
            <p:nvPr/>
          </p:nvCxnSpPr>
          <p:spPr>
            <a:xfrm>
              <a:off x="8117682" y="2734184"/>
              <a:ext cx="198900" cy="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cxnSp>
          <p:nvCxnSpPr>
            <p:cNvPr id="123" name="Shape 1055"/>
            <p:cNvCxnSpPr/>
            <p:nvPr/>
          </p:nvCxnSpPr>
          <p:spPr>
            <a:xfrm>
              <a:off x="8117682" y="2991562"/>
              <a:ext cx="1989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rgbClr val="7F7F7F">
                  <a:alpha val="78820"/>
                </a:srgbClr>
              </a:outerShdw>
            </a:effectLst>
          </p:spPr>
        </p:cxnSp>
        <p:sp>
          <p:nvSpPr>
            <p:cNvPr id="124" name="Shape 1056"/>
            <p:cNvSpPr txBox="1"/>
            <p:nvPr/>
          </p:nvSpPr>
          <p:spPr>
            <a:xfrm>
              <a:off x="8314888" y="1898649"/>
              <a:ext cx="642900" cy="190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76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100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SSD</a:t>
              </a:r>
            </a:p>
          </p:txBody>
        </p:sp>
        <p:sp>
          <p:nvSpPr>
            <p:cNvPr id="125" name="Shape 1057"/>
            <p:cNvSpPr txBox="1"/>
            <p:nvPr/>
          </p:nvSpPr>
          <p:spPr>
            <a:xfrm>
              <a:off x="8314888" y="2219723"/>
              <a:ext cx="642900" cy="17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76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ct val="100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HDD</a:t>
              </a:r>
            </a:p>
          </p:txBody>
        </p:sp>
        <p:sp>
          <p:nvSpPr>
            <p:cNvPr id="126" name="Shape 1060"/>
            <p:cNvSpPr/>
            <p:nvPr/>
          </p:nvSpPr>
          <p:spPr>
            <a:xfrm>
              <a:off x="6776871" y="2172496"/>
              <a:ext cx="696900" cy="489600"/>
            </a:xfrm>
            <a:prstGeom prst="ellipse">
              <a:avLst/>
            </a:prstGeom>
            <a:solidFill>
              <a:schemeClr val="lt1">
                <a:alpha val="41960"/>
              </a:schemeClr>
            </a:solidFill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7" name="Shape 1061"/>
            <p:cNvCxnSpPr/>
            <p:nvPr/>
          </p:nvCxnSpPr>
          <p:spPr>
            <a:xfrm rot="5400000">
              <a:off x="7060486" y="2418183"/>
              <a:ext cx="322800" cy="9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28" name="Shape 1062"/>
            <p:cNvCxnSpPr/>
            <p:nvPr/>
          </p:nvCxnSpPr>
          <p:spPr>
            <a:xfrm rot="-5400000">
              <a:off x="6880552" y="2424555"/>
              <a:ext cx="322800" cy="900"/>
            </a:xfrm>
            <a:prstGeom prst="straightConnector1">
              <a:avLst/>
            </a:prstGeom>
            <a:noFill/>
            <a:ln w="38100" cap="flat" cmpd="sng">
              <a:solidFill>
                <a:srgbClr val="E36C09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129" name="Shape 1063"/>
            <p:cNvSpPr/>
            <p:nvPr/>
          </p:nvSpPr>
          <p:spPr>
            <a:xfrm>
              <a:off x="230540" y="3157357"/>
              <a:ext cx="3798900" cy="1289100"/>
            </a:xfrm>
            <a:prstGeom prst="roundRect">
              <a:avLst>
                <a:gd name="adj" fmla="val 7805"/>
              </a:avLst>
            </a:prstGeom>
            <a:solidFill>
              <a:srgbClr val="EAF1D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Shape 1064"/>
            <p:cNvSpPr/>
            <p:nvPr/>
          </p:nvSpPr>
          <p:spPr>
            <a:xfrm>
              <a:off x="230540" y="3476863"/>
              <a:ext cx="3860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 err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SSD空間直接用來存放關鍵資料</a:t>
              </a:r>
              <a:endParaRPr lang="en-US" sz="1600" b="1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結合</a:t>
              </a:r>
              <a:r>
                <a:rPr lang="en-US" sz="16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智慧判別</a:t>
              </a: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與</a:t>
              </a:r>
              <a:r>
                <a:rPr lang="en-US" sz="16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資料夾分層</a:t>
              </a:r>
              <a:r>
                <a:rPr lang="en-US" sz="1600" b="1" i="0" u="none" strike="noStrike" cap="none" dirty="0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sz="1600" b="1" i="0" u="none" strike="noStrike" cap="none" dirty="0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en-US" sz="1600" b="1" i="0" u="none" strike="noStrike" cap="none" dirty="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&gt;從長短期全面提升儲存性價比</a:t>
              </a: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endParaRPr lang="en-US" sz="1600" b="1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1" name="Shape 1065"/>
            <p:cNvSpPr/>
            <p:nvPr/>
          </p:nvSpPr>
          <p:spPr>
            <a:xfrm>
              <a:off x="230539" y="2930156"/>
              <a:ext cx="3798900" cy="401700"/>
            </a:xfrm>
            <a:prstGeom prst="roundRect">
              <a:avLst>
                <a:gd name="adj" fmla="val 0"/>
              </a:avLst>
            </a:prstGeom>
            <a:solidFill>
              <a:srgbClr val="3C96B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270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en-US" sz="20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2.0 自動分層技術 </a:t>
              </a:r>
            </a:p>
          </p:txBody>
        </p:sp>
        <p:sp>
          <p:nvSpPr>
            <p:cNvPr id="132" name="Shape 1066"/>
            <p:cNvSpPr/>
            <p:nvPr/>
          </p:nvSpPr>
          <p:spPr>
            <a:xfrm rot="5400000">
              <a:off x="3335014" y="2354823"/>
              <a:ext cx="914100" cy="474900"/>
            </a:xfrm>
            <a:prstGeom prst="chevron">
              <a:avLst>
                <a:gd name="adj" fmla="val 47018"/>
              </a:avLst>
            </a:prstGeom>
            <a:solidFill>
              <a:srgbClr val="EAF1D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Shape 1067"/>
            <p:cNvSpPr/>
            <p:nvPr/>
          </p:nvSpPr>
          <p:spPr>
            <a:xfrm>
              <a:off x="164942" y="1795568"/>
              <a:ext cx="38646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快取純加速，不能當做儲存使用 </a:t>
              </a:r>
            </a:p>
            <a:p>
              <a:pPr marL="3873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4981"/>
                </a:buClr>
                <a:buSzPct val="100000"/>
                <a:buFont typeface="Arial"/>
                <a:buChar char="•"/>
              </a:pP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僅以區塊大小篩選快取</a:t>
              </a:r>
              <a:b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en-US" sz="1600" b="1" i="0" u="none" strike="noStrike" cap="none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&gt;</a:t>
              </a:r>
              <a:r>
                <a:rPr lang="en-US" sz="1600" b="1" i="0" u="none" strike="noStrike" cap="none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比較適合短期隨機加速</a:t>
              </a:r>
            </a:p>
          </p:txBody>
        </p:sp>
        <p:sp>
          <p:nvSpPr>
            <p:cNvPr id="134" name="Shape 1068"/>
            <p:cNvSpPr/>
            <p:nvPr/>
          </p:nvSpPr>
          <p:spPr>
            <a:xfrm>
              <a:off x="230540" y="1301166"/>
              <a:ext cx="3798900" cy="401700"/>
            </a:xfrm>
            <a:prstGeom prst="roundRect">
              <a:avLst>
                <a:gd name="adj" fmla="val 0"/>
              </a:avLst>
            </a:prstGeom>
            <a:solidFill>
              <a:srgbClr val="3C96B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317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 快取技術</a:t>
              </a:r>
            </a:p>
          </p:txBody>
        </p:sp>
        <p:sp>
          <p:nvSpPr>
            <p:cNvPr id="135" name="Shape 1069"/>
            <p:cNvSpPr/>
            <p:nvPr/>
          </p:nvSpPr>
          <p:spPr>
            <a:xfrm rot="5400000">
              <a:off x="3626766" y="2675690"/>
              <a:ext cx="330600" cy="474900"/>
            </a:xfrm>
            <a:prstGeom prst="chevron">
              <a:avLst>
                <a:gd name="adj" fmla="val 47018"/>
              </a:avLst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矩形 137"/>
          <p:cNvSpPr/>
          <p:nvPr/>
        </p:nvSpPr>
        <p:spPr>
          <a:xfrm>
            <a:off x="395536" y="206769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For short term performance boost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796</Words>
  <Application>Microsoft Office PowerPoint</Application>
  <PresentationFormat>如螢幕大小 (16:9)</PresentationFormat>
  <Paragraphs>205</Paragraphs>
  <Slides>30</Slides>
  <Notes>29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0105</vt:lpstr>
      <vt:lpstr>投影片 1</vt:lpstr>
      <vt:lpstr>Insight into Acronis X QNAP NAS</vt:lpstr>
      <vt:lpstr>How to deploy Acronis backup solution</vt:lpstr>
      <vt:lpstr>A Solid Backup Solution Needs ...  </vt:lpstr>
      <vt:lpstr>Compare storage options of Acronis</vt:lpstr>
      <vt:lpstr>QNAP NAS is the best storage options for Acronis</vt:lpstr>
      <vt:lpstr> QNAP delivers comprehensive NAS solution</vt:lpstr>
      <vt:lpstr>Full-range data protection capabilities</vt:lpstr>
      <vt:lpstr>Qtier 2.0 enhances file I/O performance</vt:lpstr>
      <vt:lpstr>Accelerate transferring via high-speed interfaces</vt:lpstr>
      <vt:lpstr>QNAP provides global service network</vt:lpstr>
      <vt:lpstr>Acronis Advanced Features</vt:lpstr>
      <vt:lpstr>Acronis strengthens every aspect of data backup </vt:lpstr>
      <vt:lpstr>Complete protection with up-to-date backup  technology</vt:lpstr>
      <vt:lpstr>Off-Host optimizes the backup efficiency</vt:lpstr>
      <vt:lpstr>Construct a 10GbE off-host environment</vt:lpstr>
      <vt:lpstr>Deduplication maximizes storage availability </vt:lpstr>
      <vt:lpstr>Acronis deduplication performance analysis</vt:lpstr>
      <vt:lpstr>Experience world fastest recovery</vt:lpstr>
      <vt:lpstr>Role-based Administrative Access</vt:lpstr>
      <vt:lpstr>Customizable dashboards to overview your data protection plan</vt:lpstr>
      <vt:lpstr>投影片 22</vt:lpstr>
      <vt:lpstr>Acronis backup your entire computer to NAS</vt:lpstr>
      <vt:lpstr>Acronis granular recovery</vt:lpstr>
      <vt:lpstr>Acronis True Image backups your mobile phone</vt:lpstr>
      <vt:lpstr>投影片 26</vt:lpstr>
      <vt:lpstr>3 steps to build the backup appliance</vt:lpstr>
      <vt:lpstr>QNAP multi-layer protection for backups</vt:lpstr>
      <vt:lpstr>Special Thanks to</vt:lpstr>
      <vt:lpstr>投影片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資料備份與災難復原專家 Acronis X QNAP</dc:title>
  <dc:creator>Yvonne Tsai</dc:creator>
  <cp:lastModifiedBy>Yvonne Tsai</cp:lastModifiedBy>
  <cp:revision>113</cp:revision>
  <dcterms:modified xsi:type="dcterms:W3CDTF">2018-04-03T03:40:22Z</dcterms:modified>
</cp:coreProperties>
</file>